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6"/>
  </p:notesMasterIdLst>
  <p:handoutMasterIdLst>
    <p:handoutMasterId r:id="rId17"/>
  </p:handoutMasterIdLst>
  <p:sldIdLst>
    <p:sldId id="306" r:id="rId2"/>
    <p:sldId id="346" r:id="rId3"/>
    <p:sldId id="362" r:id="rId4"/>
    <p:sldId id="350" r:id="rId5"/>
    <p:sldId id="353" r:id="rId6"/>
    <p:sldId id="357" r:id="rId7"/>
    <p:sldId id="358" r:id="rId8"/>
    <p:sldId id="352" r:id="rId9"/>
    <p:sldId id="354" r:id="rId10"/>
    <p:sldId id="360" r:id="rId11"/>
    <p:sldId id="345" r:id="rId12"/>
    <p:sldId id="359" r:id="rId13"/>
    <p:sldId id="313" r:id="rId14"/>
    <p:sldId id="361" r:id="rId15"/>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336699"/>
    <a:srgbClr val="0099FF"/>
    <a:srgbClr val="9933FF"/>
    <a:srgbClr val="9900CC"/>
    <a:srgbClr val="800080"/>
    <a:srgbClr val="FFFF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autoAdjust="0"/>
  </p:normalViewPr>
  <p:slideViewPr>
    <p:cSldViewPr snapToGrid="0">
      <p:cViewPr>
        <p:scale>
          <a:sx n="73" d="100"/>
          <a:sy n="73" d="100"/>
        </p:scale>
        <p:origin x="-989" y="-58"/>
      </p:cViewPr>
      <p:guideLst>
        <p:guide orient="horz" pos="4319"/>
        <p:guide pos="575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5" d="100"/>
          <a:sy n="45" d="100"/>
        </p:scale>
        <p:origin x="-1986" y="-108"/>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atin typeface="Times New Roman" pitchFamily="18" charset="0"/>
              </a:defRPr>
            </a:lvl1pPr>
          </a:lstStyle>
          <a:p>
            <a:endParaRPr lang="en-US"/>
          </a:p>
        </p:txBody>
      </p:sp>
      <p:sp>
        <p:nvSpPr>
          <p:cNvPr id="61443" name="Rectangle 3"/>
          <p:cNvSpPr>
            <a:spLocks noGrp="1" noChangeArrowheads="1"/>
          </p:cNvSpPr>
          <p:nvPr>
            <p:ph type="dt" sz="quarter" idx="1"/>
          </p:nvPr>
        </p:nvSpPr>
        <p:spPr bwMode="auto">
          <a:xfrm>
            <a:off x="4143375"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atin typeface="Times New Roman" pitchFamily="18" charset="0"/>
              </a:defRPr>
            </a:lvl1pPr>
          </a:lstStyle>
          <a:p>
            <a:endParaRPr lang="en-US"/>
          </a:p>
        </p:txBody>
      </p:sp>
      <p:sp>
        <p:nvSpPr>
          <p:cNvPr id="61445" name="Rectangle 5"/>
          <p:cNvSpPr>
            <a:spLocks noGrp="1" noChangeArrowheads="1"/>
          </p:cNvSpPr>
          <p:nvPr>
            <p:ph type="sldNum" sz="quarter" idx="3"/>
          </p:nvPr>
        </p:nvSpPr>
        <p:spPr bwMode="auto">
          <a:xfrm>
            <a:off x="4143375"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atin typeface="Times New Roman" pitchFamily="18" charset="0"/>
              </a:defRPr>
            </a:lvl1pPr>
          </a:lstStyle>
          <a:p>
            <a:fld id="{0627C959-8E40-4841-854B-744005C62A7F}" type="slidenum">
              <a:rPr lang="en-US"/>
              <a:pPr/>
              <a:t>‹#›</a:t>
            </a:fld>
            <a:endParaRPr lang="en-US"/>
          </a:p>
        </p:txBody>
      </p:sp>
    </p:spTree>
    <p:extLst>
      <p:ext uri="{BB962C8B-B14F-4D97-AF65-F5344CB8AC3E}">
        <p14:creationId xmlns:p14="http://schemas.microsoft.com/office/powerpoint/2010/main" val="2279978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4143375" y="0"/>
            <a:ext cx="3170238" cy="479425"/>
          </a:xfrm>
          <a:prstGeom prst="rect">
            <a:avLst/>
          </a:prstGeom>
        </p:spPr>
        <p:txBody>
          <a:bodyPr vert="horz" lIns="91440" tIns="45720" rIns="91440" bIns="45720" rtlCol="0"/>
          <a:lstStyle>
            <a:lvl1pPr algn="r">
              <a:defRPr sz="1200"/>
            </a:lvl1pPr>
          </a:lstStyle>
          <a:p>
            <a:fld id="{9F9B0F08-0457-4F0E-9573-79449A26ECF6}" type="datetimeFigureOut">
              <a:rPr lang="fr-CA" smtClean="0"/>
              <a:pPr/>
              <a:t>2017-11-27</a:t>
            </a:fld>
            <a:endParaRPr lang="fr-CA"/>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731838" y="4560888"/>
            <a:ext cx="5851525" cy="43195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A"/>
          </a:p>
        </p:txBody>
      </p:sp>
      <p:sp>
        <p:nvSpPr>
          <p:cNvPr id="6" name="Footer Placeholder 5"/>
          <p:cNvSpPr>
            <a:spLocks noGrp="1"/>
          </p:cNvSpPr>
          <p:nvPr>
            <p:ph type="ftr" sz="quarter" idx="4"/>
          </p:nvPr>
        </p:nvSpPr>
        <p:spPr>
          <a:xfrm>
            <a:off x="0" y="9120188"/>
            <a:ext cx="3170238" cy="479425"/>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4143375" y="9120188"/>
            <a:ext cx="3170238" cy="479425"/>
          </a:xfrm>
          <a:prstGeom prst="rect">
            <a:avLst/>
          </a:prstGeom>
        </p:spPr>
        <p:txBody>
          <a:bodyPr vert="horz" lIns="91440" tIns="45720" rIns="91440" bIns="45720" rtlCol="0" anchor="b"/>
          <a:lstStyle>
            <a:lvl1pPr algn="r">
              <a:defRPr sz="1200"/>
            </a:lvl1pPr>
          </a:lstStyle>
          <a:p>
            <a:fld id="{F67DAE2C-E899-4C02-A146-1589C1ADB112}" type="slidenum">
              <a:rPr lang="fr-CA" smtClean="0"/>
              <a:pPr/>
              <a:t>‹#›</a:t>
            </a:fld>
            <a:endParaRPr lang="fr-CA"/>
          </a:p>
        </p:txBody>
      </p:sp>
    </p:spTree>
    <p:extLst>
      <p:ext uri="{BB962C8B-B14F-4D97-AF65-F5344CB8AC3E}">
        <p14:creationId xmlns:p14="http://schemas.microsoft.com/office/powerpoint/2010/main" val="1343785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CA" dirty="0"/>
          </a:p>
        </p:txBody>
      </p:sp>
      <p:sp>
        <p:nvSpPr>
          <p:cNvPr id="4" name="Slide Number Placeholder 3"/>
          <p:cNvSpPr>
            <a:spLocks noGrp="1"/>
          </p:cNvSpPr>
          <p:nvPr>
            <p:ph type="sldNum" sz="quarter" idx="10"/>
          </p:nvPr>
        </p:nvSpPr>
        <p:spPr/>
        <p:txBody>
          <a:bodyPr/>
          <a:lstStyle/>
          <a:p>
            <a:fld id="{F67DAE2C-E899-4C02-A146-1589C1ADB112}" type="slidenum">
              <a:rPr lang="fr-CA" smtClean="0"/>
              <a:pPr/>
              <a:t>4</a:t>
            </a:fld>
            <a:endParaRPr lang="fr-CA"/>
          </a:p>
        </p:txBody>
      </p:sp>
    </p:spTree>
    <p:extLst>
      <p:ext uri="{BB962C8B-B14F-4D97-AF65-F5344CB8AC3E}">
        <p14:creationId xmlns:p14="http://schemas.microsoft.com/office/powerpoint/2010/main" val="2775915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a:spcBef>
                <a:spcPct val="20000"/>
              </a:spcBef>
            </a:pPr>
            <a:r>
              <a:rPr lang="fr-FR" sz="1600" i="1" dirty="0" err="1" smtClean="0">
                <a:latin typeface="Arial" charset="0"/>
              </a:rPr>
              <a:t>Lymphœdème</a:t>
            </a:r>
            <a:r>
              <a:rPr lang="fr-FR" sz="1600" dirty="0" smtClean="0">
                <a:latin typeface="Arial" charset="0"/>
              </a:rPr>
              <a:t>: œdème localisé causé par un drainage déficient de la lymphe.</a:t>
            </a:r>
            <a:r>
              <a:rPr lang="fr-FR" sz="1600" baseline="0" dirty="0" smtClean="0">
                <a:latin typeface="Arial" charset="0"/>
              </a:rPr>
              <a:t> </a:t>
            </a:r>
          </a:p>
          <a:p>
            <a:pPr lvl="1">
              <a:spcBef>
                <a:spcPct val="20000"/>
              </a:spcBef>
            </a:pPr>
            <a:r>
              <a:rPr lang="fr-FR" sz="1600" dirty="0" smtClean="0">
                <a:latin typeface="Arial" charset="0"/>
              </a:rPr>
              <a:t>Une obstruction à l’écoulement de la lymphe peut avoir plusieurs causes.</a:t>
            </a:r>
          </a:p>
          <a:p>
            <a:pPr lvl="1">
              <a:spcBef>
                <a:spcPct val="20000"/>
              </a:spcBef>
            </a:pPr>
            <a:r>
              <a:rPr lang="fr-FR" sz="1600" dirty="0" smtClean="0">
                <a:latin typeface="Arial" charset="0"/>
              </a:rPr>
              <a:t>Exemples:</a:t>
            </a:r>
          </a:p>
          <a:p>
            <a:pPr marL="992188" lvl="3" indent="-182563">
              <a:buFontTx/>
              <a:buChar char="•"/>
            </a:pPr>
            <a:r>
              <a:rPr lang="fr-FR" sz="1600" dirty="0" smtClean="0">
                <a:latin typeface="Arial" charset="0"/>
              </a:rPr>
              <a:t>Tumeurs</a:t>
            </a:r>
          </a:p>
          <a:p>
            <a:pPr marL="992188" lvl="3" indent="-182563">
              <a:buFontTx/>
              <a:buChar char="•"/>
            </a:pPr>
            <a:r>
              <a:rPr lang="fr-FR" sz="1600" dirty="0" smtClean="0">
                <a:latin typeface="Arial" charset="0"/>
              </a:rPr>
              <a:t>Vers parasites (</a:t>
            </a:r>
            <a:r>
              <a:rPr lang="fr-FR" sz="1600" i="1" dirty="0" smtClean="0">
                <a:latin typeface="Arial" charset="0"/>
              </a:rPr>
              <a:t>éléphantiasis</a:t>
            </a:r>
            <a:r>
              <a:rPr lang="fr-FR" sz="1600" dirty="0" smtClean="0">
                <a:latin typeface="Arial" charset="0"/>
              </a:rPr>
              <a:t>)</a:t>
            </a:r>
          </a:p>
          <a:p>
            <a:pPr marL="992188" lvl="3" indent="-182563">
              <a:buFontTx/>
              <a:buChar char="•"/>
            </a:pPr>
            <a:r>
              <a:rPr lang="fr-FR" sz="1600" dirty="0" smtClean="0">
                <a:latin typeface="Arial" charset="0"/>
              </a:rPr>
              <a:t>Ablation chirurgicale de vaisseaux lymphatiques (effet temporaire: régénération des vaisseaux lymphatiques)</a:t>
            </a:r>
          </a:p>
          <a:p>
            <a:pPr lvl="1"/>
            <a:endParaRPr lang="fr-CA" dirty="0"/>
          </a:p>
        </p:txBody>
      </p:sp>
      <p:sp>
        <p:nvSpPr>
          <p:cNvPr id="4" name="Slide Number Placeholder 3"/>
          <p:cNvSpPr>
            <a:spLocks noGrp="1"/>
          </p:cNvSpPr>
          <p:nvPr>
            <p:ph type="sldNum" sz="quarter" idx="10"/>
          </p:nvPr>
        </p:nvSpPr>
        <p:spPr/>
        <p:txBody>
          <a:bodyPr/>
          <a:lstStyle/>
          <a:p>
            <a:fld id="{F67DAE2C-E899-4C02-A146-1589C1ADB112}" type="slidenum">
              <a:rPr lang="fr-CA" smtClean="0"/>
              <a:pPr/>
              <a:t>8</a:t>
            </a:fld>
            <a:endParaRPr lang="fr-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8615148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Line 7"/>
          <p:cNvSpPr>
            <a:spLocks noChangeShapeType="1"/>
          </p:cNvSpPr>
          <p:nvPr userDrawn="1"/>
        </p:nvSpPr>
        <p:spPr bwMode="auto">
          <a:xfrm>
            <a:off x="293688" y="149225"/>
            <a:ext cx="8586787"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a:p>
        </p:txBody>
      </p:sp>
      <p:sp>
        <p:nvSpPr>
          <p:cNvPr id="7" name="Line 8"/>
          <p:cNvSpPr>
            <a:spLocks noChangeShapeType="1"/>
          </p:cNvSpPr>
          <p:nvPr userDrawn="1"/>
        </p:nvSpPr>
        <p:spPr bwMode="auto">
          <a:xfrm>
            <a:off x="298450" y="182563"/>
            <a:ext cx="8586788" cy="0"/>
          </a:xfrm>
          <a:prstGeom prst="line">
            <a:avLst/>
          </a:prstGeom>
          <a:noFill/>
          <a:ln w="38100">
            <a:solidFill>
              <a:srgbClr val="D9E30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a:p>
        </p:txBody>
      </p:sp>
    </p:spTree>
  </p:cSld>
  <p:clrMap bg1="lt1" tx1="dk1" bg2="lt2" tx2="dk2" accent1="accent1" accent2="accent2" accent3="accent3" accent4="accent4" accent5="accent5" accent6="accent6" hlink="hlink" folHlink="folHlink"/>
  <p:sldLayoutIdLst>
    <p:sldLayoutId id="2147483655"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8" name="Text Box 10"/>
          <p:cNvSpPr txBox="1">
            <a:spLocks noChangeArrowheads="1"/>
          </p:cNvSpPr>
          <p:nvPr/>
        </p:nvSpPr>
        <p:spPr bwMode="auto">
          <a:xfrm>
            <a:off x="228600" y="231548"/>
            <a:ext cx="8686800" cy="1723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spAutoFit/>
          </a:bodyPr>
          <a:lstStyle>
            <a:lvl1pPr marL="360363" indent="-360363">
              <a:defRPr sz="2400">
                <a:solidFill>
                  <a:schemeClr val="tx1"/>
                </a:solidFill>
                <a:latin typeface="Times New Roman" pitchFamily="18" charset="0"/>
              </a:defRPr>
            </a:lvl1pPr>
            <a:lvl2pPr marL="1093788" indent="-457200">
              <a:defRPr sz="2400">
                <a:solidFill>
                  <a:schemeClr val="tx1"/>
                </a:solidFill>
                <a:latin typeface="Times New Roman" pitchFamily="18" charset="0"/>
              </a:defRPr>
            </a:lvl2pPr>
            <a:lvl3pPr marL="1730375" indent="-457200">
              <a:defRPr sz="2400">
                <a:solidFill>
                  <a:schemeClr val="tx1"/>
                </a:solidFill>
                <a:latin typeface="Times New Roman" pitchFamily="18" charset="0"/>
              </a:defRPr>
            </a:lvl3pPr>
            <a:lvl4pPr marL="2366963" indent="-457200">
              <a:defRPr sz="2400">
                <a:solidFill>
                  <a:schemeClr val="tx1"/>
                </a:solidFill>
                <a:latin typeface="Times New Roman" pitchFamily="18" charset="0"/>
              </a:defRPr>
            </a:lvl4pPr>
            <a:lvl5pPr marL="3003550" indent="-457200">
              <a:defRPr sz="2400">
                <a:solidFill>
                  <a:schemeClr val="tx1"/>
                </a:solidFill>
                <a:latin typeface="Times New Roman" pitchFamily="18" charset="0"/>
              </a:defRPr>
            </a:lvl5pPr>
            <a:lvl6pPr marL="3460750" indent="-457200" eaLnBrk="0" fontAlgn="base" hangingPunct="0">
              <a:spcBef>
                <a:spcPct val="0"/>
              </a:spcBef>
              <a:spcAft>
                <a:spcPct val="0"/>
              </a:spcAft>
              <a:defRPr sz="2400">
                <a:solidFill>
                  <a:schemeClr val="tx1"/>
                </a:solidFill>
                <a:latin typeface="Times New Roman" pitchFamily="18" charset="0"/>
              </a:defRPr>
            </a:lvl6pPr>
            <a:lvl7pPr marL="3917950" indent="-457200" eaLnBrk="0" fontAlgn="base" hangingPunct="0">
              <a:spcBef>
                <a:spcPct val="0"/>
              </a:spcBef>
              <a:spcAft>
                <a:spcPct val="0"/>
              </a:spcAft>
              <a:defRPr sz="2400">
                <a:solidFill>
                  <a:schemeClr val="tx1"/>
                </a:solidFill>
                <a:latin typeface="Times New Roman" pitchFamily="18" charset="0"/>
              </a:defRPr>
            </a:lvl7pPr>
            <a:lvl8pPr marL="4375150" indent="-457200" eaLnBrk="0" fontAlgn="base" hangingPunct="0">
              <a:spcBef>
                <a:spcPct val="0"/>
              </a:spcBef>
              <a:spcAft>
                <a:spcPct val="0"/>
              </a:spcAft>
              <a:defRPr sz="2400">
                <a:solidFill>
                  <a:schemeClr val="tx1"/>
                </a:solidFill>
                <a:latin typeface="Times New Roman" pitchFamily="18" charset="0"/>
              </a:defRPr>
            </a:lvl8pPr>
            <a:lvl9pPr marL="4832350" indent="-457200" eaLnBrk="0" fontAlgn="base" hangingPunct="0">
              <a:spcBef>
                <a:spcPct val="0"/>
              </a:spcBef>
              <a:spcAft>
                <a:spcPct val="0"/>
              </a:spcAft>
              <a:defRPr sz="2400">
                <a:solidFill>
                  <a:schemeClr val="tx1"/>
                </a:solidFill>
                <a:latin typeface="Times New Roman" pitchFamily="18" charset="0"/>
              </a:defRPr>
            </a:lvl9pPr>
          </a:lstStyle>
          <a:p>
            <a:pPr algn="ctr"/>
            <a:r>
              <a:rPr lang="en-US" sz="4000" dirty="0">
                <a:solidFill>
                  <a:srgbClr val="0000FF"/>
                </a:solidFill>
                <a:latin typeface="Arial" charset="0"/>
              </a:rPr>
              <a:t>Section 6</a:t>
            </a:r>
          </a:p>
          <a:p>
            <a:pPr algn="ctr">
              <a:spcBef>
                <a:spcPts val="0"/>
              </a:spcBef>
            </a:pPr>
            <a:r>
              <a:rPr lang="fr-FR" sz="4000" b="1" dirty="0">
                <a:solidFill>
                  <a:srgbClr val="0000FF"/>
                </a:solidFill>
                <a:latin typeface="Arial" charset="0"/>
              </a:rPr>
              <a:t>Le système lymphatique</a:t>
            </a:r>
            <a:endParaRPr lang="fr-FR" sz="4000" dirty="0">
              <a:solidFill>
                <a:srgbClr val="0000FF"/>
              </a:solidFill>
              <a:latin typeface="Arial" charset="0"/>
            </a:endParaRPr>
          </a:p>
          <a:p>
            <a:pPr algn="ctr"/>
            <a:r>
              <a:rPr lang="fr-FR" sz="3200" dirty="0">
                <a:solidFill>
                  <a:srgbClr val="0000FF"/>
                </a:solidFill>
                <a:latin typeface="Arial" charset="0"/>
              </a:rPr>
              <a:t>(Chapitre 20)</a:t>
            </a:r>
          </a:p>
        </p:txBody>
      </p:sp>
      <p:pic>
        <p:nvPicPr>
          <p:cNvPr id="4" name="Picture 2" descr="figure_20_02a_unlabeled"/>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colorTemperature colorTemp="11500"/>
                    </a14:imgEffect>
                  </a14:imgLayer>
                </a14:imgProps>
              </a:ext>
              <a:ext uri="{28A0092B-C50C-407E-A947-70E740481C1C}">
                <a14:useLocalDpi xmlns:a14="http://schemas.microsoft.com/office/drawing/2010/main" val="0"/>
              </a:ext>
            </a:extLst>
          </a:blip>
          <a:srcRect l="23393" t="-1" r="27445" b="6081"/>
          <a:stretch/>
        </p:blipFill>
        <p:spPr bwMode="auto">
          <a:xfrm>
            <a:off x="2989994" y="2090361"/>
            <a:ext cx="3240986" cy="4727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2" name="Text Box 4"/>
          <p:cNvSpPr txBox="1">
            <a:spLocks noChangeArrowheads="1"/>
          </p:cNvSpPr>
          <p:nvPr/>
        </p:nvSpPr>
        <p:spPr bwMode="auto">
          <a:xfrm>
            <a:off x="738820" y="1148605"/>
            <a:ext cx="8249316" cy="5405574"/>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82800" rIns="36000" bIns="82800">
            <a:spAutoFit/>
          </a:bodyPr>
          <a:lstStyle>
            <a:lvl1pPr marL="274638" indent="-274638">
              <a:defRPr sz="2400">
                <a:solidFill>
                  <a:schemeClr val="tx1"/>
                </a:solidFill>
                <a:latin typeface="Times New Roman" pitchFamily="18" charset="0"/>
              </a:defRPr>
            </a:lvl1pPr>
            <a:lvl2pPr marL="801688" indent="-347663">
              <a:defRPr sz="2400">
                <a:solidFill>
                  <a:schemeClr val="tx1"/>
                </a:solidFill>
                <a:latin typeface="Times New Roman" pitchFamily="18" charset="0"/>
              </a:defRPr>
            </a:lvl2pPr>
            <a:lvl3pPr marL="1974850" indent="-495300">
              <a:defRPr sz="2400">
                <a:solidFill>
                  <a:schemeClr val="tx1"/>
                </a:solidFill>
                <a:latin typeface="Times New Roman" pitchFamily="18" charset="0"/>
              </a:defRPr>
            </a:lvl3pPr>
            <a:lvl4pPr marL="2649538" indent="-495300">
              <a:defRPr sz="2400">
                <a:solidFill>
                  <a:schemeClr val="tx1"/>
                </a:solidFill>
                <a:latin typeface="Times New Roman" pitchFamily="18" charset="0"/>
              </a:defRPr>
            </a:lvl4pPr>
            <a:lvl5pPr marL="3324225" indent="-495300">
              <a:defRPr sz="2400">
                <a:solidFill>
                  <a:schemeClr val="tx1"/>
                </a:solidFill>
                <a:latin typeface="Times New Roman" pitchFamily="18" charset="0"/>
              </a:defRPr>
            </a:lvl5pPr>
            <a:lvl6pPr marL="3781425" indent="-495300" eaLnBrk="0" fontAlgn="base" hangingPunct="0">
              <a:spcBef>
                <a:spcPct val="0"/>
              </a:spcBef>
              <a:spcAft>
                <a:spcPct val="0"/>
              </a:spcAft>
              <a:defRPr sz="2400">
                <a:solidFill>
                  <a:schemeClr val="tx1"/>
                </a:solidFill>
                <a:latin typeface="Times New Roman" pitchFamily="18" charset="0"/>
              </a:defRPr>
            </a:lvl6pPr>
            <a:lvl7pPr marL="4238625" indent="-495300" eaLnBrk="0" fontAlgn="base" hangingPunct="0">
              <a:spcBef>
                <a:spcPct val="0"/>
              </a:spcBef>
              <a:spcAft>
                <a:spcPct val="0"/>
              </a:spcAft>
              <a:defRPr sz="2400">
                <a:solidFill>
                  <a:schemeClr val="tx1"/>
                </a:solidFill>
                <a:latin typeface="Times New Roman" pitchFamily="18" charset="0"/>
              </a:defRPr>
            </a:lvl7pPr>
            <a:lvl8pPr marL="4695825" indent="-495300" eaLnBrk="0" fontAlgn="base" hangingPunct="0">
              <a:spcBef>
                <a:spcPct val="0"/>
              </a:spcBef>
              <a:spcAft>
                <a:spcPct val="0"/>
              </a:spcAft>
              <a:defRPr sz="2400">
                <a:solidFill>
                  <a:schemeClr val="tx1"/>
                </a:solidFill>
                <a:latin typeface="Times New Roman" pitchFamily="18" charset="0"/>
              </a:defRPr>
            </a:lvl8pPr>
            <a:lvl9pPr marL="5153025" indent="-495300" eaLnBrk="0" fontAlgn="base" hangingPunct="0">
              <a:spcBef>
                <a:spcPct val="0"/>
              </a:spcBef>
              <a:spcAft>
                <a:spcPct val="0"/>
              </a:spcAft>
              <a:defRPr sz="2400">
                <a:solidFill>
                  <a:schemeClr val="tx1"/>
                </a:solidFill>
                <a:latin typeface="Times New Roman" pitchFamily="18" charset="0"/>
              </a:defRPr>
            </a:lvl9pPr>
          </a:lstStyle>
          <a:p>
            <a:pPr marL="182563" indent="-182563">
              <a:lnSpc>
                <a:spcPct val="75000"/>
              </a:lnSpc>
              <a:spcBef>
                <a:spcPct val="50000"/>
              </a:spcBef>
            </a:pPr>
            <a:r>
              <a:rPr lang="fr-FR" sz="2000" u="sng" dirty="0" smtClean="0">
                <a:latin typeface="Arial" charset="0"/>
              </a:rPr>
              <a:t>Principales </a:t>
            </a:r>
            <a:r>
              <a:rPr lang="fr-FR" sz="2000" u="sng" dirty="0">
                <a:latin typeface="Arial" charset="0"/>
              </a:rPr>
              <a:t>fonctions </a:t>
            </a:r>
            <a:r>
              <a:rPr lang="fr-FR" sz="2000" u="sng" dirty="0" smtClean="0">
                <a:latin typeface="Arial" charset="0"/>
              </a:rPr>
              <a:t>du système lymphatique</a:t>
            </a:r>
            <a:r>
              <a:rPr lang="fr-FR" sz="2000" dirty="0" smtClean="0">
                <a:latin typeface="Arial" charset="0"/>
              </a:rPr>
              <a:t> :</a:t>
            </a:r>
            <a:endParaRPr lang="fr-FR" sz="2000" dirty="0">
              <a:latin typeface="Arial" charset="0"/>
            </a:endParaRPr>
          </a:p>
          <a:p>
            <a:pPr marL="352425" lvl="1" indent="-352425">
              <a:lnSpc>
                <a:spcPct val="120000"/>
              </a:lnSpc>
              <a:spcBef>
                <a:spcPts val="600"/>
              </a:spcBef>
              <a:buFontTx/>
              <a:buAutoNum type="romanLcPeriod"/>
            </a:pPr>
            <a:r>
              <a:rPr lang="fr-FR" sz="1600" b="1" i="1" dirty="0">
                <a:latin typeface="Arial" charset="0"/>
              </a:rPr>
              <a:t>Drainer le surplus de liquide interstitiel</a:t>
            </a:r>
            <a:r>
              <a:rPr lang="fr-FR" sz="1600" b="1" dirty="0">
                <a:latin typeface="Arial" charset="0"/>
              </a:rPr>
              <a:t>:</a:t>
            </a:r>
            <a:r>
              <a:rPr lang="fr-FR" sz="1600" dirty="0">
                <a:latin typeface="Arial" charset="0"/>
              </a:rPr>
              <a:t> quelque 3 L</a:t>
            </a:r>
            <a:r>
              <a:rPr lang="fr-FR" sz="1600" dirty="0">
                <a:latin typeface="Arial" charset="0"/>
                <a:cs typeface="Arial" charset="0"/>
              </a:rPr>
              <a:t>/jour de liquide interstitiel sont récupérés par les vaisseaux lymphatiques </a:t>
            </a:r>
            <a:r>
              <a:rPr lang="fr-FR" sz="1600" dirty="0">
                <a:latin typeface="Arial" charset="0"/>
              </a:rPr>
              <a:t>et retournés au sang.</a:t>
            </a:r>
          </a:p>
          <a:p>
            <a:pPr marL="352425" lvl="1" indent="-352425">
              <a:lnSpc>
                <a:spcPct val="120000"/>
              </a:lnSpc>
              <a:spcBef>
                <a:spcPts val="600"/>
              </a:spcBef>
              <a:buFontTx/>
              <a:buAutoNum type="romanLcPeriod"/>
            </a:pPr>
            <a:r>
              <a:rPr lang="fr-CA" sz="1600" b="1" i="1" dirty="0">
                <a:latin typeface="Arial" charset="0"/>
              </a:rPr>
              <a:t>Retourner au sang les protéines qui s’échappent des capillaires sanguins: </a:t>
            </a:r>
            <a:r>
              <a:rPr lang="fr-CA" sz="1600" dirty="0">
                <a:latin typeface="Arial" charset="0"/>
              </a:rPr>
              <a:t>la paroi des capillaires sanguins n’est pas complètement étanche aux protéines plasmiques, qui se retrouvent alors dans le liquide interstitiel mais qui sont aussi récupérées par les vaisseaux lymphatiques. Cette fonction de  récupération des protéines est essentielle. Sans elle, nous mourrions en quelque 24 heures </a:t>
            </a:r>
            <a:r>
              <a:rPr lang="fr-CA" sz="1600" dirty="0" smtClean="0">
                <a:latin typeface="Arial" charset="0"/>
              </a:rPr>
              <a:t>seulement !</a:t>
            </a:r>
            <a:endParaRPr lang="fr-FR" sz="1600" dirty="0" smtClean="0">
              <a:latin typeface="Arial" charset="0"/>
            </a:endParaRPr>
          </a:p>
          <a:p>
            <a:pPr marL="352425" lvl="1" indent="-352425">
              <a:lnSpc>
                <a:spcPct val="120000"/>
              </a:lnSpc>
              <a:spcBef>
                <a:spcPts val="600"/>
              </a:spcBef>
              <a:buFontTx/>
              <a:buAutoNum type="romanLcPeriod"/>
            </a:pPr>
            <a:r>
              <a:rPr lang="fr-FR" sz="1600" b="1" i="1" dirty="0" smtClean="0">
                <a:latin typeface="Arial" charset="0"/>
              </a:rPr>
              <a:t>Transporter </a:t>
            </a:r>
            <a:r>
              <a:rPr lang="fr-FR" sz="1600" b="1" i="1" dirty="0">
                <a:latin typeface="Arial" charset="0"/>
              </a:rPr>
              <a:t>les lipides alimentaires</a:t>
            </a:r>
            <a:r>
              <a:rPr lang="fr-FR" sz="1600" b="1" dirty="0">
                <a:latin typeface="Arial" charset="0"/>
              </a:rPr>
              <a:t>:</a:t>
            </a:r>
            <a:r>
              <a:rPr lang="fr-FR" sz="1600" b="1" i="1" dirty="0">
                <a:latin typeface="Arial" charset="0"/>
              </a:rPr>
              <a:t> </a:t>
            </a:r>
            <a:r>
              <a:rPr lang="fr-FR" sz="1600" dirty="0">
                <a:latin typeface="Arial" charset="0"/>
              </a:rPr>
              <a:t>les vaisseaux lymphatiques transportent jusque dans le sang les lipides absorbés dans le système digestif.</a:t>
            </a:r>
          </a:p>
          <a:p>
            <a:pPr marL="352425" lvl="1" indent="-352425">
              <a:lnSpc>
                <a:spcPct val="120000"/>
              </a:lnSpc>
              <a:spcBef>
                <a:spcPts val="600"/>
              </a:spcBef>
              <a:buFontTx/>
              <a:buAutoNum type="romanLcPeriod"/>
            </a:pPr>
            <a:r>
              <a:rPr lang="fr-FR" sz="1600" b="1" i="1" dirty="0">
                <a:latin typeface="Arial" charset="0"/>
              </a:rPr>
              <a:t>Assurer les réponses immunitaires</a:t>
            </a:r>
            <a:r>
              <a:rPr lang="fr-FR" sz="1600" b="1" dirty="0">
                <a:latin typeface="Arial" charset="0"/>
              </a:rPr>
              <a:t>: </a:t>
            </a:r>
            <a:r>
              <a:rPr lang="fr-FR" sz="1600" dirty="0">
                <a:latin typeface="Arial" charset="0"/>
              </a:rPr>
              <a:t>les tissus </a:t>
            </a:r>
            <a:r>
              <a:rPr lang="fr-FR" sz="1600" dirty="0" smtClean="0">
                <a:latin typeface="Arial" charset="0"/>
              </a:rPr>
              <a:t>lymphoïdes </a:t>
            </a:r>
            <a:r>
              <a:rPr lang="fr-FR" sz="1600" dirty="0">
                <a:latin typeface="Arial" charset="0"/>
              </a:rPr>
              <a:t>sont à l’origine des réponses spécifiques qui permettent à l’organisme de se défendre et de résister aux agents infectieux.</a:t>
            </a:r>
          </a:p>
          <a:p>
            <a:pPr>
              <a:lnSpc>
                <a:spcPct val="75000"/>
              </a:lnSpc>
              <a:spcBef>
                <a:spcPct val="50000"/>
              </a:spcBef>
            </a:pPr>
            <a:r>
              <a:rPr lang="fr-FR" sz="2000" u="sng" dirty="0" smtClean="0">
                <a:latin typeface="Arial" charset="0"/>
              </a:rPr>
              <a:t>2 </a:t>
            </a:r>
            <a:r>
              <a:rPr lang="fr-FR" sz="2000" u="sng" dirty="0">
                <a:latin typeface="Arial" charset="0"/>
              </a:rPr>
              <a:t>parties </a:t>
            </a:r>
            <a:r>
              <a:rPr lang="fr-FR" sz="2000" u="sng" dirty="0" smtClean="0">
                <a:latin typeface="Arial" charset="0"/>
              </a:rPr>
              <a:t>majeures</a:t>
            </a:r>
            <a:r>
              <a:rPr lang="fr-FR" sz="2000" dirty="0" smtClean="0">
                <a:latin typeface="Arial" charset="0"/>
              </a:rPr>
              <a:t> : </a:t>
            </a:r>
            <a:endParaRPr lang="fr-FR" sz="2000" dirty="0">
              <a:latin typeface="Arial" charset="0"/>
            </a:endParaRPr>
          </a:p>
          <a:p>
            <a:pPr marL="352425" lvl="1" indent="-352425">
              <a:lnSpc>
                <a:spcPct val="75000"/>
              </a:lnSpc>
              <a:spcBef>
                <a:spcPct val="50000"/>
              </a:spcBef>
              <a:buFontTx/>
              <a:buAutoNum type="romanLcPeriod"/>
            </a:pPr>
            <a:r>
              <a:rPr lang="fr-FR" sz="2000" b="1" dirty="0">
                <a:latin typeface="Arial" charset="0"/>
              </a:rPr>
              <a:t>Les vaisseaux lymphatiques </a:t>
            </a:r>
          </a:p>
          <a:p>
            <a:pPr marL="352425" lvl="1" indent="-352425">
              <a:lnSpc>
                <a:spcPct val="75000"/>
              </a:lnSpc>
              <a:spcBef>
                <a:spcPct val="50000"/>
              </a:spcBef>
              <a:buFontTx/>
              <a:buAutoNum type="romanLcPeriod"/>
            </a:pPr>
            <a:r>
              <a:rPr lang="fr-FR" sz="2000" b="1" dirty="0">
                <a:latin typeface="Arial" charset="0"/>
              </a:rPr>
              <a:t>Les tissus et organes </a:t>
            </a:r>
            <a:r>
              <a:rPr lang="fr-FR" sz="2000" b="1" dirty="0" smtClean="0">
                <a:latin typeface="Arial" charset="0"/>
              </a:rPr>
              <a:t>lymphoïdes</a:t>
            </a:r>
            <a:endParaRPr lang="fr-FR" sz="2000" dirty="0">
              <a:solidFill>
                <a:srgbClr val="336699"/>
              </a:solidFill>
              <a:latin typeface="Arial" charset="0"/>
            </a:endParaRPr>
          </a:p>
        </p:txBody>
      </p:sp>
      <p:sp>
        <p:nvSpPr>
          <p:cNvPr id="109577" name="Text Box 9"/>
          <p:cNvSpPr txBox="1">
            <a:spLocks noChangeArrowheads="1"/>
          </p:cNvSpPr>
          <p:nvPr/>
        </p:nvSpPr>
        <p:spPr bwMode="auto">
          <a:xfrm>
            <a:off x="152400" y="269014"/>
            <a:ext cx="8991600" cy="82232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3366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33400" indent="-533400">
              <a:defRPr sz="2400">
                <a:solidFill>
                  <a:schemeClr val="tx1"/>
                </a:solidFill>
                <a:latin typeface="Times New Roman" pitchFamily="18" charset="0"/>
              </a:defRPr>
            </a:lvl1pPr>
            <a:lvl2pPr marL="712788">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r>
              <a:rPr lang="en-US" b="1" i="1" dirty="0">
                <a:latin typeface="Arial" charset="0"/>
              </a:rPr>
              <a:t>6.1	</a:t>
            </a:r>
            <a:r>
              <a:rPr lang="fr-FR" b="1" i="1" u="sng" dirty="0">
                <a:latin typeface="Arial" charset="0"/>
              </a:rPr>
              <a:t>Décrire les principales fonctions du système lymphatique, et l’origine et la circulation de la lymphe</a:t>
            </a:r>
            <a:r>
              <a:rPr lang="fr-FR" sz="2000" b="1" i="1" u="sng" dirty="0">
                <a:solidFill>
                  <a:srgbClr val="336699"/>
                </a:solidFill>
                <a:latin typeface="Arial" charset="0"/>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1336" y="432368"/>
            <a:ext cx="8541328" cy="3077766"/>
          </a:xfrm>
          <a:prstGeom prst="rect">
            <a:avLst/>
          </a:prstGeom>
        </p:spPr>
        <p:txBody>
          <a:bodyPr wrap="square">
            <a:spAutoFit/>
          </a:bodyPr>
          <a:lstStyle/>
          <a:p>
            <a:r>
              <a:rPr lang="fr-CA" sz="2400" b="1" dirty="0"/>
              <a:t>La lymphe</a:t>
            </a:r>
          </a:p>
          <a:p>
            <a:pPr marL="176213" indent="-176213">
              <a:spcBef>
                <a:spcPts val="1200"/>
              </a:spcBef>
              <a:buFont typeface="Arial" panose="020B0604020202020204" pitchFamily="34" charset="0"/>
              <a:buChar char="•"/>
            </a:pPr>
            <a:r>
              <a:rPr lang="fr-CA" sz="2000" dirty="0" smtClean="0"/>
              <a:t>La lymphe est le liquide </a:t>
            </a:r>
            <a:r>
              <a:rPr lang="fr-CA" sz="2000" dirty="0"/>
              <a:t>interstitiel une fois entré dans les vaisseaux </a:t>
            </a:r>
            <a:r>
              <a:rPr lang="fr-CA" sz="2000" dirty="0" smtClean="0"/>
              <a:t>lymphatiques.</a:t>
            </a:r>
            <a:endParaRPr lang="fr-CA" sz="2000" dirty="0"/>
          </a:p>
          <a:p>
            <a:pPr marL="176213" indent="-176213">
              <a:spcBef>
                <a:spcPts val="1200"/>
              </a:spcBef>
              <a:buFont typeface="Arial" panose="020B0604020202020204" pitchFamily="34" charset="0"/>
              <a:buChar char="•"/>
            </a:pPr>
            <a:r>
              <a:rPr lang="fr-CA" sz="2000" dirty="0" smtClean="0"/>
              <a:t>Elle </a:t>
            </a:r>
            <a:r>
              <a:rPr lang="fr-CA" sz="2000" dirty="0"/>
              <a:t>a une composition presque identique à celle du liquide interstitiel, lequel est capté par les </a:t>
            </a:r>
            <a:r>
              <a:rPr lang="fr-CA" sz="2000" b="1" dirty="0"/>
              <a:t>capillaires lymphatiques</a:t>
            </a:r>
            <a:r>
              <a:rPr lang="fr-CA" sz="2000" dirty="0"/>
              <a:t> présents dans les lits capillaires de la majorité des </a:t>
            </a:r>
            <a:r>
              <a:rPr lang="fr-CA" sz="2000" dirty="0" smtClean="0"/>
              <a:t>tissus.</a:t>
            </a:r>
          </a:p>
          <a:p>
            <a:pPr marL="176213" indent="-176213">
              <a:spcBef>
                <a:spcPts val="1200"/>
              </a:spcBef>
              <a:buFont typeface="Arial" panose="020B0604020202020204" pitchFamily="34" charset="0"/>
              <a:buChar char="•"/>
            </a:pPr>
            <a:r>
              <a:rPr lang="fr-CA" sz="2000" dirty="0" smtClean="0"/>
              <a:t>La lymphe circule à sens unique et se déverse dans la circulation veineuse à la jonction des veines jugulaire interne et  subclavière.</a:t>
            </a:r>
            <a:endParaRPr lang="fr-CA" sz="2000" dirty="0"/>
          </a:p>
        </p:txBody>
      </p:sp>
    </p:spTree>
    <p:extLst>
      <p:ext uri="{BB962C8B-B14F-4D97-AF65-F5344CB8AC3E}">
        <p14:creationId xmlns:p14="http://schemas.microsoft.com/office/powerpoint/2010/main" val="2776489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80" name="Text Box 16"/>
          <p:cNvSpPr txBox="1">
            <a:spLocks noChangeArrowheads="1"/>
          </p:cNvSpPr>
          <p:nvPr/>
        </p:nvSpPr>
        <p:spPr bwMode="auto">
          <a:xfrm>
            <a:off x="234600" y="220965"/>
            <a:ext cx="5632296" cy="3785886"/>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Autofit/>
          </a:bodyPr>
          <a:lstStyle>
            <a:lvl1pPr defTabSz="244475">
              <a:defRPr sz="2400">
                <a:solidFill>
                  <a:schemeClr val="tx1"/>
                </a:solidFill>
                <a:latin typeface="Times New Roman" pitchFamily="18" charset="0"/>
              </a:defRPr>
            </a:lvl1pPr>
            <a:lvl2pPr marL="350838" indent="-171450" defTabSz="244475">
              <a:defRPr sz="2400">
                <a:solidFill>
                  <a:schemeClr val="tx1"/>
                </a:solidFill>
                <a:latin typeface="Times New Roman" pitchFamily="18" charset="0"/>
              </a:defRPr>
            </a:lvl2pPr>
            <a:lvl3pPr marL="715963" indent="-185738" defTabSz="244475">
              <a:defRPr sz="2400">
                <a:solidFill>
                  <a:schemeClr val="tx1"/>
                </a:solidFill>
                <a:latin typeface="Times New Roman" pitchFamily="18" charset="0"/>
              </a:defRPr>
            </a:lvl3pPr>
            <a:lvl4pPr marL="2465388" indent="-495300" defTabSz="244475">
              <a:defRPr sz="2400">
                <a:solidFill>
                  <a:schemeClr val="tx1"/>
                </a:solidFill>
                <a:latin typeface="Times New Roman" pitchFamily="18" charset="0"/>
              </a:defRPr>
            </a:lvl4pPr>
            <a:lvl5pPr marL="3140075" indent="-495300" defTabSz="244475">
              <a:defRPr sz="2400">
                <a:solidFill>
                  <a:schemeClr val="tx1"/>
                </a:solidFill>
                <a:latin typeface="Times New Roman" pitchFamily="18" charset="0"/>
              </a:defRPr>
            </a:lvl5pPr>
            <a:lvl6pPr marL="3597275" indent="-495300" defTabSz="244475" eaLnBrk="0" fontAlgn="base" hangingPunct="0">
              <a:spcBef>
                <a:spcPct val="0"/>
              </a:spcBef>
              <a:spcAft>
                <a:spcPct val="0"/>
              </a:spcAft>
              <a:defRPr sz="2400">
                <a:solidFill>
                  <a:schemeClr val="tx1"/>
                </a:solidFill>
                <a:latin typeface="Times New Roman" pitchFamily="18" charset="0"/>
              </a:defRPr>
            </a:lvl6pPr>
            <a:lvl7pPr marL="4054475" indent="-495300" defTabSz="244475" eaLnBrk="0" fontAlgn="base" hangingPunct="0">
              <a:spcBef>
                <a:spcPct val="0"/>
              </a:spcBef>
              <a:spcAft>
                <a:spcPct val="0"/>
              </a:spcAft>
              <a:defRPr sz="2400">
                <a:solidFill>
                  <a:schemeClr val="tx1"/>
                </a:solidFill>
                <a:latin typeface="Times New Roman" pitchFamily="18" charset="0"/>
              </a:defRPr>
            </a:lvl7pPr>
            <a:lvl8pPr marL="4511675" indent="-495300" defTabSz="244475" eaLnBrk="0" fontAlgn="base" hangingPunct="0">
              <a:spcBef>
                <a:spcPct val="0"/>
              </a:spcBef>
              <a:spcAft>
                <a:spcPct val="0"/>
              </a:spcAft>
              <a:defRPr sz="2400">
                <a:solidFill>
                  <a:schemeClr val="tx1"/>
                </a:solidFill>
                <a:latin typeface="Times New Roman" pitchFamily="18" charset="0"/>
              </a:defRPr>
            </a:lvl8pPr>
            <a:lvl9pPr marL="4968875" indent="-495300" defTabSz="244475" eaLnBrk="0" fontAlgn="base" hangingPunct="0">
              <a:spcBef>
                <a:spcPct val="0"/>
              </a:spcBef>
              <a:spcAft>
                <a:spcPct val="0"/>
              </a:spcAft>
              <a:defRPr sz="2400">
                <a:solidFill>
                  <a:schemeClr val="tx1"/>
                </a:solidFill>
                <a:latin typeface="Times New Roman" pitchFamily="18" charset="0"/>
              </a:defRPr>
            </a:lvl9pPr>
          </a:lstStyle>
          <a:p>
            <a:pPr>
              <a:spcAft>
                <a:spcPts val="600"/>
              </a:spcAft>
            </a:pPr>
            <a:r>
              <a:rPr lang="fr-FR" b="1" u="sng" dirty="0" smtClean="0">
                <a:latin typeface="Arial" charset="0"/>
              </a:rPr>
              <a:t>Les </a:t>
            </a:r>
            <a:r>
              <a:rPr lang="fr-FR" b="1" u="sng" dirty="0">
                <a:latin typeface="Arial" charset="0"/>
              </a:rPr>
              <a:t>vaisseaux </a:t>
            </a:r>
            <a:r>
              <a:rPr lang="fr-FR" b="1" u="sng" dirty="0" smtClean="0">
                <a:latin typeface="Arial" charset="0"/>
              </a:rPr>
              <a:t>lymphatiques</a:t>
            </a:r>
            <a:endParaRPr lang="fr-FR" u="sng" dirty="0">
              <a:latin typeface="Arial" charset="0"/>
            </a:endParaRPr>
          </a:p>
          <a:p>
            <a:pPr marL="182563" lvl="1" indent="-182563">
              <a:buFontTx/>
              <a:buChar char="•"/>
            </a:pPr>
            <a:r>
              <a:rPr lang="fr-FR" sz="1500" dirty="0">
                <a:latin typeface="Arial" charset="0"/>
              </a:rPr>
              <a:t>Présents dans tout l’organisme </a:t>
            </a:r>
            <a:r>
              <a:rPr lang="fr-FR" sz="1500" dirty="0" smtClean="0">
                <a:latin typeface="Arial" charset="0"/>
              </a:rPr>
              <a:t>sauf: </a:t>
            </a:r>
            <a:r>
              <a:rPr lang="fr-FR" sz="1500" dirty="0">
                <a:latin typeface="Arial" charset="0"/>
              </a:rPr>
              <a:t>SNC, </a:t>
            </a:r>
            <a:r>
              <a:rPr lang="fr-FR" sz="1500" dirty="0" smtClean="0">
                <a:latin typeface="Arial" charset="0"/>
              </a:rPr>
              <a:t>myocarde, os et dents, </a:t>
            </a:r>
            <a:r>
              <a:rPr lang="fr-FR" sz="1500" dirty="0">
                <a:latin typeface="Arial" charset="0"/>
              </a:rPr>
              <a:t>tissus avasculaires, …</a:t>
            </a:r>
          </a:p>
          <a:p>
            <a:pPr marL="182563" lvl="1" indent="-182563">
              <a:spcBef>
                <a:spcPts val="300"/>
              </a:spcBef>
              <a:buFontTx/>
              <a:buChar char="•"/>
            </a:pPr>
            <a:r>
              <a:rPr lang="fr-FR" sz="1500" dirty="0">
                <a:latin typeface="Arial" charset="0"/>
              </a:rPr>
              <a:t>Prennent naissance dans les </a:t>
            </a:r>
            <a:r>
              <a:rPr lang="fr-FR" sz="1500" b="1" i="1" u="sng" dirty="0">
                <a:solidFill>
                  <a:srgbClr val="008000"/>
                </a:solidFill>
                <a:latin typeface="Arial" charset="0"/>
              </a:rPr>
              <a:t>capillaires lymphatiques</a:t>
            </a:r>
            <a:r>
              <a:rPr lang="fr-FR" sz="1500" dirty="0">
                <a:latin typeface="Arial" charset="0"/>
              </a:rPr>
              <a:t>, qui sont similaires au capillaires sanguins avec les spécificités suivantes:</a:t>
            </a:r>
          </a:p>
          <a:p>
            <a:pPr marL="352425" lvl="2" indent="-169863">
              <a:spcBef>
                <a:spcPts val="300"/>
              </a:spcBef>
              <a:buFont typeface="Arial" charset="0"/>
              <a:buChar char="–"/>
            </a:pPr>
            <a:r>
              <a:rPr lang="fr-FR" sz="1500" dirty="0">
                <a:latin typeface="Arial" charset="0"/>
              </a:rPr>
              <a:t>Beaucoup plus </a:t>
            </a:r>
            <a:r>
              <a:rPr lang="fr-FR" sz="1500" dirty="0" smtClean="0">
                <a:latin typeface="Arial" charset="0"/>
              </a:rPr>
              <a:t>perméables que les capillaires sanguins.</a:t>
            </a:r>
          </a:p>
          <a:p>
            <a:pPr marL="368300" lvl="2" indent="0">
              <a:spcBef>
                <a:spcPts val="0"/>
              </a:spcBef>
            </a:pPr>
            <a:r>
              <a:rPr lang="fr-CA" sz="1400" dirty="0" smtClean="0">
                <a:latin typeface="Arial" charset="0"/>
              </a:rPr>
              <a:t>Ils </a:t>
            </a:r>
            <a:r>
              <a:rPr lang="fr-CA" sz="1400" dirty="0">
                <a:latin typeface="Arial" charset="0"/>
              </a:rPr>
              <a:t>permettent le passage de tous les constituants du liquide interstitiel, y compris les grosses protéines, débris </a:t>
            </a:r>
            <a:r>
              <a:rPr lang="fr-CA" sz="1400" dirty="0" smtClean="0">
                <a:latin typeface="Arial" charset="0"/>
              </a:rPr>
              <a:t>cellulaires, agents </a:t>
            </a:r>
            <a:r>
              <a:rPr lang="fr-CA" sz="1400" dirty="0">
                <a:latin typeface="Arial" charset="0"/>
              </a:rPr>
              <a:t>pathogènes (virus, bactéries).</a:t>
            </a:r>
            <a:endParaRPr lang="fr-FR" sz="1400" dirty="0">
              <a:latin typeface="Arial" charset="0"/>
            </a:endParaRPr>
          </a:p>
          <a:p>
            <a:pPr marL="352425" lvl="2" indent="-169863">
              <a:spcBef>
                <a:spcPts val="300"/>
              </a:spcBef>
              <a:buFont typeface="Arial" charset="0"/>
              <a:buChar char="–"/>
            </a:pPr>
            <a:r>
              <a:rPr lang="fr-FR" sz="1500" dirty="0">
                <a:latin typeface="Arial" charset="0"/>
              </a:rPr>
              <a:t>Vaisseaux en </a:t>
            </a:r>
            <a:r>
              <a:rPr lang="fr-FR" sz="1500" dirty="0" smtClean="0">
                <a:latin typeface="Arial" charset="0"/>
              </a:rPr>
              <a:t>cul-de-sac.</a:t>
            </a:r>
          </a:p>
          <a:p>
            <a:pPr marL="368300" lvl="2" indent="0">
              <a:spcBef>
                <a:spcPts val="0"/>
              </a:spcBef>
            </a:pPr>
            <a:r>
              <a:rPr lang="fr-CA" sz="1400" dirty="0" smtClean="0">
                <a:latin typeface="Arial" charset="0"/>
              </a:rPr>
              <a:t>Ils </a:t>
            </a:r>
            <a:r>
              <a:rPr lang="fr-CA" sz="1400" dirty="0">
                <a:latin typeface="Arial" charset="0"/>
              </a:rPr>
              <a:t>constituent le site d’entrée du liquide interstitiel dans la circulation lymphatique. Une fois à l’intérieur d’un capillaire lymphatique, le liquide ne peut que difficilement retourner dans l’espace </a:t>
            </a:r>
            <a:r>
              <a:rPr lang="fr-CA" sz="1400" dirty="0" smtClean="0">
                <a:latin typeface="Arial" charset="0"/>
              </a:rPr>
              <a:t>interstitiel</a:t>
            </a:r>
            <a:r>
              <a:rPr lang="fr-CA" sz="1400" dirty="0">
                <a:latin typeface="Arial" charset="0"/>
              </a:rPr>
              <a:t>.</a:t>
            </a:r>
            <a:endParaRPr lang="fr-FR" sz="1400" dirty="0">
              <a:latin typeface="Arial" charset="0"/>
            </a:endParaRPr>
          </a:p>
        </p:txBody>
      </p:sp>
      <p:sp>
        <p:nvSpPr>
          <p:cNvPr id="113683" name="Text Box 19"/>
          <p:cNvSpPr txBox="1">
            <a:spLocks noChangeArrowheads="1"/>
          </p:cNvSpPr>
          <p:nvPr/>
        </p:nvSpPr>
        <p:spPr bwMode="auto">
          <a:xfrm>
            <a:off x="230315" y="3923322"/>
            <a:ext cx="5722758" cy="2962349"/>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244475">
              <a:defRPr sz="2400">
                <a:solidFill>
                  <a:schemeClr val="tx1"/>
                </a:solidFill>
                <a:latin typeface="Times New Roman" pitchFamily="18" charset="0"/>
              </a:defRPr>
            </a:lvl1pPr>
            <a:lvl2pPr marL="350838" indent="-171450" defTabSz="244475">
              <a:defRPr sz="2400">
                <a:solidFill>
                  <a:schemeClr val="tx1"/>
                </a:solidFill>
                <a:latin typeface="Times New Roman" pitchFamily="18" charset="0"/>
              </a:defRPr>
            </a:lvl2pPr>
            <a:lvl3pPr marL="715963" indent="-185738" defTabSz="244475">
              <a:defRPr sz="2400">
                <a:solidFill>
                  <a:schemeClr val="tx1"/>
                </a:solidFill>
                <a:latin typeface="Times New Roman" pitchFamily="18" charset="0"/>
              </a:defRPr>
            </a:lvl3pPr>
            <a:lvl4pPr marL="2465388" indent="-495300" defTabSz="244475">
              <a:defRPr sz="2400">
                <a:solidFill>
                  <a:schemeClr val="tx1"/>
                </a:solidFill>
                <a:latin typeface="Times New Roman" pitchFamily="18" charset="0"/>
              </a:defRPr>
            </a:lvl4pPr>
            <a:lvl5pPr marL="3140075" indent="-495300" defTabSz="244475">
              <a:defRPr sz="2400">
                <a:solidFill>
                  <a:schemeClr val="tx1"/>
                </a:solidFill>
                <a:latin typeface="Times New Roman" pitchFamily="18" charset="0"/>
              </a:defRPr>
            </a:lvl5pPr>
            <a:lvl6pPr marL="3597275" indent="-495300" defTabSz="244475" eaLnBrk="0" fontAlgn="base" hangingPunct="0">
              <a:spcBef>
                <a:spcPct val="0"/>
              </a:spcBef>
              <a:spcAft>
                <a:spcPct val="0"/>
              </a:spcAft>
              <a:defRPr sz="2400">
                <a:solidFill>
                  <a:schemeClr val="tx1"/>
                </a:solidFill>
                <a:latin typeface="Times New Roman" pitchFamily="18" charset="0"/>
              </a:defRPr>
            </a:lvl6pPr>
            <a:lvl7pPr marL="4054475" indent="-495300" defTabSz="244475" eaLnBrk="0" fontAlgn="base" hangingPunct="0">
              <a:spcBef>
                <a:spcPct val="0"/>
              </a:spcBef>
              <a:spcAft>
                <a:spcPct val="0"/>
              </a:spcAft>
              <a:defRPr sz="2400">
                <a:solidFill>
                  <a:schemeClr val="tx1"/>
                </a:solidFill>
                <a:latin typeface="Times New Roman" pitchFamily="18" charset="0"/>
              </a:defRPr>
            </a:lvl7pPr>
            <a:lvl8pPr marL="4511675" indent="-495300" defTabSz="244475" eaLnBrk="0" fontAlgn="base" hangingPunct="0">
              <a:spcBef>
                <a:spcPct val="0"/>
              </a:spcBef>
              <a:spcAft>
                <a:spcPct val="0"/>
              </a:spcAft>
              <a:defRPr sz="2400">
                <a:solidFill>
                  <a:schemeClr val="tx1"/>
                </a:solidFill>
                <a:latin typeface="Times New Roman" pitchFamily="18" charset="0"/>
              </a:defRPr>
            </a:lvl8pPr>
            <a:lvl9pPr marL="4968875" indent="-495300" defTabSz="244475" eaLnBrk="0" fontAlgn="base" hangingPunct="0">
              <a:spcBef>
                <a:spcPct val="0"/>
              </a:spcBef>
              <a:spcAft>
                <a:spcPct val="0"/>
              </a:spcAft>
              <a:defRPr sz="2400">
                <a:solidFill>
                  <a:schemeClr val="tx1"/>
                </a:solidFill>
                <a:latin typeface="Times New Roman" pitchFamily="18" charset="0"/>
              </a:defRPr>
            </a:lvl9pPr>
          </a:lstStyle>
          <a:p>
            <a:pPr marL="352425" lvl="2" indent="-169863">
              <a:buFont typeface="Arial" charset="0"/>
              <a:buChar char="–"/>
            </a:pPr>
            <a:r>
              <a:rPr lang="fr-CA" sz="1500" dirty="0">
                <a:latin typeface="Arial" charset="0"/>
              </a:rPr>
              <a:t>Leur grande perméabilité et l’entrée unidirectionnelle du liquide provient de deux caractéristiques </a:t>
            </a:r>
            <a:r>
              <a:rPr lang="fr-CA" sz="1500" dirty="0" smtClean="0">
                <a:latin typeface="Arial" charset="0"/>
              </a:rPr>
              <a:t>structurales </a:t>
            </a:r>
            <a:r>
              <a:rPr lang="fr-CA" sz="1500" dirty="0">
                <a:latin typeface="Arial" charset="0"/>
              </a:rPr>
              <a:t>:</a:t>
            </a:r>
            <a:endParaRPr lang="fr-FR" sz="1500" dirty="0" smtClean="0">
              <a:latin typeface="Arial" charset="0"/>
            </a:endParaRPr>
          </a:p>
          <a:p>
            <a:pPr marL="539750" lvl="2" indent="-187325" defTabSz="228600">
              <a:buFont typeface="Arial" charset="0"/>
              <a:buChar char="–"/>
            </a:pPr>
            <a:r>
              <a:rPr lang="fr-FR" sz="1400" b="1" dirty="0" smtClean="0">
                <a:latin typeface="Arial" charset="0"/>
              </a:rPr>
              <a:t>Disjonctions </a:t>
            </a:r>
            <a:r>
              <a:rPr lang="fr-FR" sz="1400" b="1" dirty="0">
                <a:latin typeface="Arial" charset="0"/>
              </a:rPr>
              <a:t>entre les cellules endothéliales </a:t>
            </a:r>
            <a:r>
              <a:rPr lang="fr-FR" sz="1400" dirty="0">
                <a:latin typeface="Arial" charset="0"/>
              </a:rPr>
              <a:t>qui agissent comme des </a:t>
            </a:r>
            <a:r>
              <a:rPr lang="fr-FR" sz="1400" dirty="0" smtClean="0">
                <a:latin typeface="Arial" charset="0"/>
              </a:rPr>
              <a:t>mini-valves: </a:t>
            </a:r>
            <a:r>
              <a:rPr lang="fr-CA" sz="1400" dirty="0" smtClean="0">
                <a:latin typeface="Arial" charset="0"/>
              </a:rPr>
              <a:t>elles </a:t>
            </a:r>
            <a:r>
              <a:rPr lang="fr-CA" sz="1400" dirty="0">
                <a:latin typeface="Arial" charset="0"/>
              </a:rPr>
              <a:t>s’ouvrent lorsque la pression interstitielle est plus grande que la pression dans le capillaire, et se ferment lorsque le gradient de pression est inversé</a:t>
            </a:r>
            <a:r>
              <a:rPr lang="fr-CA" sz="1400" dirty="0" smtClean="0">
                <a:latin typeface="Arial" charset="0"/>
              </a:rPr>
              <a:t>.</a:t>
            </a:r>
            <a:endParaRPr lang="fr-FR" sz="1400" dirty="0">
              <a:latin typeface="Arial" charset="0"/>
            </a:endParaRPr>
          </a:p>
          <a:p>
            <a:pPr marL="538163" lvl="2" indent="0" defTabSz="228600"/>
            <a:r>
              <a:rPr lang="fr-FR" sz="1400" dirty="0" smtClean="0">
                <a:latin typeface="Arial" charset="0"/>
                <a:sym typeface="Symbol" pitchFamily="18" charset="2"/>
              </a:rPr>
              <a:t> Ouvertures très larges qui laissent entrer </a:t>
            </a:r>
            <a:r>
              <a:rPr lang="fr-FR" sz="1400" dirty="0">
                <a:latin typeface="Arial" charset="0"/>
                <a:sym typeface="Symbol" pitchFamily="18" charset="2"/>
              </a:rPr>
              <a:t>l</a:t>
            </a:r>
            <a:r>
              <a:rPr lang="fr-FR" sz="1400" dirty="0" smtClean="0">
                <a:latin typeface="Arial" charset="0"/>
                <a:sym typeface="Symbol" pitchFamily="18" charset="2"/>
              </a:rPr>
              <a:t>e </a:t>
            </a:r>
            <a:r>
              <a:rPr lang="fr-FR" sz="1400" dirty="0">
                <a:latin typeface="Arial" charset="0"/>
                <a:sym typeface="Symbol" pitchFamily="18" charset="2"/>
              </a:rPr>
              <a:t>liquide </a:t>
            </a:r>
            <a:r>
              <a:rPr lang="fr-FR" sz="1400" dirty="0" smtClean="0">
                <a:latin typeface="Arial" charset="0"/>
                <a:sym typeface="Symbol" pitchFamily="18" charset="2"/>
              </a:rPr>
              <a:t>interstitiel et les particules en suspension, mais ce liquide ne peut ressortir du capillaire une fois à l’intérieur.</a:t>
            </a:r>
            <a:r>
              <a:rPr lang="fr-CA" sz="1400" dirty="0">
                <a:latin typeface="Arial" charset="0"/>
              </a:rPr>
              <a:t> </a:t>
            </a:r>
            <a:r>
              <a:rPr lang="fr-CA" sz="1400" dirty="0" smtClean="0">
                <a:latin typeface="Arial" charset="0"/>
              </a:rPr>
              <a:t>Il est </a:t>
            </a:r>
            <a:r>
              <a:rPr lang="fr-CA" sz="1400" dirty="0">
                <a:latin typeface="Arial" charset="0"/>
              </a:rPr>
              <a:t>ainsi forcé d’avancer en direction des </a:t>
            </a:r>
            <a:r>
              <a:rPr lang="fr-CA" sz="1400" i="1" dirty="0">
                <a:latin typeface="Arial" charset="0"/>
              </a:rPr>
              <a:t>vaisseaux collecteurs</a:t>
            </a:r>
            <a:r>
              <a:rPr lang="fr-CA" sz="1400" dirty="0" smtClean="0">
                <a:latin typeface="Arial" charset="0"/>
              </a:rPr>
              <a:t>.</a:t>
            </a:r>
            <a:endParaRPr lang="fr-FR" sz="1400" dirty="0">
              <a:latin typeface="Arial" charset="0"/>
              <a:sym typeface="Symbol" pitchFamily="18" charset="2"/>
            </a:endParaRPr>
          </a:p>
          <a:p>
            <a:pPr marL="539750" lvl="2" indent="-187325" defTabSz="228600">
              <a:spcBef>
                <a:spcPts val="300"/>
              </a:spcBef>
              <a:buFont typeface="Arial" charset="0"/>
              <a:buChar char="–"/>
            </a:pPr>
            <a:r>
              <a:rPr lang="fr-FR" sz="1400" b="1" dirty="0">
                <a:latin typeface="Arial" charset="0"/>
              </a:rPr>
              <a:t>Filaments d’union </a:t>
            </a:r>
            <a:r>
              <a:rPr lang="fr-FR" sz="1400" dirty="0">
                <a:latin typeface="Arial" charset="0"/>
              </a:rPr>
              <a:t>qui ancrent les cellules endothéliales aux tissus </a:t>
            </a:r>
            <a:r>
              <a:rPr lang="fr-FR" sz="1400" dirty="0" smtClean="0">
                <a:latin typeface="Arial" charset="0"/>
              </a:rPr>
              <a:t>avoisinants.</a:t>
            </a:r>
            <a:r>
              <a:rPr lang="fr-FR" sz="1400" dirty="0">
                <a:latin typeface="Arial" charset="0"/>
              </a:rPr>
              <a:t> </a:t>
            </a:r>
            <a:r>
              <a:rPr lang="fr-FR" sz="1400" dirty="0" smtClean="0">
                <a:latin typeface="Arial" charset="0"/>
                <a:sym typeface="Symbol" pitchFamily="18" charset="2"/>
              </a:rPr>
              <a:t> Q</a:t>
            </a:r>
            <a:r>
              <a:rPr lang="fr-FR" sz="1400" dirty="0" smtClean="0">
                <a:latin typeface="Arial" charset="0"/>
              </a:rPr>
              <a:t>uand </a:t>
            </a:r>
            <a:r>
              <a:rPr lang="fr-FR" sz="1400" dirty="0">
                <a:latin typeface="Arial" charset="0"/>
              </a:rPr>
              <a:t>la pression interstitielle augmente, les disjonctions s’ouvrent.</a:t>
            </a:r>
            <a:endParaRPr lang="fr-FR" sz="1400" i="1" dirty="0">
              <a:solidFill>
                <a:srgbClr val="FF0000"/>
              </a:solidFill>
              <a:latin typeface="Arial" charset="0"/>
            </a:endParaRPr>
          </a:p>
        </p:txBody>
      </p:sp>
      <p:grpSp>
        <p:nvGrpSpPr>
          <p:cNvPr id="103" name="Group 102"/>
          <p:cNvGrpSpPr/>
          <p:nvPr/>
        </p:nvGrpSpPr>
        <p:grpSpPr>
          <a:xfrm>
            <a:off x="5857211" y="179782"/>
            <a:ext cx="3161212" cy="6649479"/>
            <a:chOff x="5368834" y="179782"/>
            <a:chExt cx="3161212" cy="6649479"/>
          </a:xfrm>
        </p:grpSpPr>
        <p:pic>
          <p:nvPicPr>
            <p:cNvPr id="56" name="Picture 2" descr="figure_20_01_unlabeled"/>
            <p:cNvPicPr>
              <a:picLocks noChangeAspect="1" noChangeArrowheads="1"/>
            </p:cNvPicPr>
            <p:nvPr/>
          </p:nvPicPr>
          <p:blipFill>
            <a:blip r:embed="rId3" cstate="print"/>
            <a:srcRect t="1086" b="8142"/>
            <a:stretch>
              <a:fillRect/>
            </a:stretch>
          </p:blipFill>
          <p:spPr bwMode="auto">
            <a:xfrm>
              <a:off x="5485478" y="287382"/>
              <a:ext cx="3044568" cy="6541879"/>
            </a:xfrm>
            <a:prstGeom prst="rect">
              <a:avLst/>
            </a:prstGeom>
            <a:noFill/>
            <a:ln w="9525">
              <a:noFill/>
              <a:miter lim="800000"/>
              <a:headEnd/>
              <a:tailEnd/>
            </a:ln>
          </p:spPr>
        </p:pic>
        <p:sp>
          <p:nvSpPr>
            <p:cNvPr id="57" name="Rectangle 4"/>
            <p:cNvSpPr>
              <a:spLocks noChangeArrowheads="1"/>
            </p:cNvSpPr>
            <p:nvPr/>
          </p:nvSpPr>
          <p:spPr bwMode="auto">
            <a:xfrm>
              <a:off x="5815501" y="179782"/>
              <a:ext cx="1015021" cy="246221"/>
            </a:xfrm>
            <a:prstGeom prst="rect">
              <a:avLst/>
            </a:prstGeom>
            <a:noFill/>
            <a:ln w="9525">
              <a:noFill/>
              <a:miter lim="800000"/>
              <a:headEnd/>
              <a:tailEnd/>
            </a:ln>
          </p:spPr>
          <p:txBody>
            <a:bodyPr wrap="none" anchor="ctr">
              <a:spAutoFit/>
            </a:bodyPr>
            <a:lstStyle/>
            <a:p>
              <a:pPr algn="ctr"/>
              <a:r>
                <a:rPr lang="fr-CA" sz="1000" b="1" dirty="0">
                  <a:latin typeface="Calibri" pitchFamily="34" charset="0"/>
                </a:rPr>
                <a:t>Réseau veineux</a:t>
              </a:r>
            </a:p>
          </p:txBody>
        </p:sp>
        <p:sp>
          <p:nvSpPr>
            <p:cNvPr id="58" name="Rectangle 5"/>
            <p:cNvSpPr>
              <a:spLocks noChangeArrowheads="1"/>
            </p:cNvSpPr>
            <p:nvPr/>
          </p:nvSpPr>
          <p:spPr bwMode="auto">
            <a:xfrm>
              <a:off x="7284194" y="184545"/>
              <a:ext cx="986167" cy="246221"/>
            </a:xfrm>
            <a:prstGeom prst="rect">
              <a:avLst/>
            </a:prstGeom>
            <a:noFill/>
            <a:ln w="9525">
              <a:noFill/>
              <a:miter lim="800000"/>
              <a:headEnd/>
              <a:tailEnd/>
            </a:ln>
          </p:spPr>
          <p:txBody>
            <a:bodyPr wrap="none" anchor="ctr">
              <a:spAutoFit/>
            </a:bodyPr>
            <a:lstStyle/>
            <a:p>
              <a:pPr algn="ctr"/>
              <a:r>
                <a:rPr lang="fr-CA" sz="1000" b="1" dirty="0">
                  <a:latin typeface="Calibri" pitchFamily="34" charset="0"/>
                </a:rPr>
                <a:t>Réseau artériel</a:t>
              </a:r>
            </a:p>
          </p:txBody>
        </p:sp>
        <p:sp>
          <p:nvSpPr>
            <p:cNvPr id="59" name="Rectangle 6"/>
            <p:cNvSpPr>
              <a:spLocks noChangeArrowheads="1"/>
            </p:cNvSpPr>
            <p:nvPr/>
          </p:nvSpPr>
          <p:spPr bwMode="auto">
            <a:xfrm>
              <a:off x="6786966" y="281571"/>
              <a:ext cx="470000" cy="230832"/>
            </a:xfrm>
            <a:prstGeom prst="rect">
              <a:avLst/>
            </a:prstGeom>
            <a:noFill/>
            <a:ln w="9525">
              <a:noFill/>
              <a:miter lim="800000"/>
              <a:headEnd/>
              <a:tailEnd/>
            </a:ln>
          </p:spPr>
          <p:txBody>
            <a:bodyPr wrap="none" anchor="ctr">
              <a:spAutoFit/>
            </a:bodyPr>
            <a:lstStyle/>
            <a:p>
              <a:pPr algn="ctr"/>
              <a:r>
                <a:rPr lang="fr-CA" sz="900" b="1" dirty="0">
                  <a:latin typeface="Calibri" pitchFamily="34" charset="0"/>
                </a:rPr>
                <a:t>Cœur </a:t>
              </a:r>
            </a:p>
          </p:txBody>
        </p:sp>
        <p:sp>
          <p:nvSpPr>
            <p:cNvPr id="60" name="Rectangle 7"/>
            <p:cNvSpPr>
              <a:spLocks noChangeArrowheads="1"/>
            </p:cNvSpPr>
            <p:nvPr/>
          </p:nvSpPr>
          <p:spPr bwMode="auto">
            <a:xfrm>
              <a:off x="7039954" y="403622"/>
              <a:ext cx="1340432" cy="246221"/>
            </a:xfrm>
            <a:prstGeom prst="rect">
              <a:avLst/>
            </a:prstGeom>
            <a:noFill/>
            <a:ln w="9525">
              <a:noFill/>
              <a:miter lim="800000"/>
              <a:headEnd/>
              <a:tailEnd/>
            </a:ln>
          </p:spPr>
          <p:txBody>
            <a:bodyPr wrap="none" anchor="ctr">
              <a:spAutoFit/>
            </a:bodyPr>
            <a:lstStyle/>
            <a:p>
              <a:pPr algn="ctr"/>
              <a:r>
                <a:rPr lang="fr-CA" sz="1000" b="1" dirty="0">
                  <a:latin typeface="Calibri" pitchFamily="34" charset="0"/>
                </a:rPr>
                <a:t>Système lymphatique</a:t>
              </a:r>
            </a:p>
          </p:txBody>
        </p:sp>
        <p:sp>
          <p:nvSpPr>
            <p:cNvPr id="61" name="Rectangle 8"/>
            <p:cNvSpPr>
              <a:spLocks noChangeArrowheads="1"/>
            </p:cNvSpPr>
            <p:nvPr/>
          </p:nvSpPr>
          <p:spPr bwMode="auto">
            <a:xfrm>
              <a:off x="7170272" y="550947"/>
              <a:ext cx="1175323" cy="230832"/>
            </a:xfrm>
            <a:prstGeom prst="rect">
              <a:avLst/>
            </a:prstGeom>
            <a:noFill/>
            <a:ln w="9525">
              <a:noFill/>
              <a:miter lim="800000"/>
              <a:headEnd/>
              <a:tailEnd/>
            </a:ln>
          </p:spPr>
          <p:txBody>
            <a:bodyPr wrap="none" anchor="ctr">
              <a:spAutoFit/>
            </a:bodyPr>
            <a:lstStyle/>
            <a:p>
              <a:pPr algn="ctr"/>
              <a:r>
                <a:rPr lang="fr-CA" sz="900" dirty="0">
                  <a:latin typeface="Calibri" pitchFamily="34" charset="0"/>
                </a:rPr>
                <a:t>Conduit lymphatique</a:t>
              </a:r>
            </a:p>
          </p:txBody>
        </p:sp>
        <p:sp>
          <p:nvSpPr>
            <p:cNvPr id="62" name="Rectangle 9"/>
            <p:cNvSpPr>
              <a:spLocks noChangeArrowheads="1"/>
            </p:cNvSpPr>
            <p:nvPr/>
          </p:nvSpPr>
          <p:spPr bwMode="auto">
            <a:xfrm>
              <a:off x="7165287" y="688266"/>
              <a:ext cx="1071127" cy="230832"/>
            </a:xfrm>
            <a:prstGeom prst="rect">
              <a:avLst/>
            </a:prstGeom>
            <a:noFill/>
            <a:ln w="9525">
              <a:noFill/>
              <a:miter lim="800000"/>
              <a:headEnd/>
              <a:tailEnd/>
            </a:ln>
          </p:spPr>
          <p:txBody>
            <a:bodyPr wrap="none" anchor="ctr">
              <a:spAutoFit/>
            </a:bodyPr>
            <a:lstStyle/>
            <a:p>
              <a:pPr algn="ctr"/>
              <a:r>
                <a:rPr lang="fr-CA" sz="900" dirty="0">
                  <a:latin typeface="Calibri" pitchFamily="34" charset="0"/>
                </a:rPr>
                <a:t>Tronc lymphatique</a:t>
              </a:r>
            </a:p>
          </p:txBody>
        </p:sp>
        <p:sp>
          <p:nvSpPr>
            <p:cNvPr id="63" name="Rectangle 10"/>
            <p:cNvSpPr>
              <a:spLocks noChangeArrowheads="1"/>
            </p:cNvSpPr>
            <p:nvPr/>
          </p:nvSpPr>
          <p:spPr bwMode="auto">
            <a:xfrm>
              <a:off x="7160030" y="840598"/>
              <a:ext cx="1098378" cy="230832"/>
            </a:xfrm>
            <a:prstGeom prst="rect">
              <a:avLst/>
            </a:prstGeom>
            <a:noFill/>
            <a:ln w="9525">
              <a:noFill/>
              <a:miter lim="800000"/>
              <a:headEnd/>
              <a:tailEnd/>
            </a:ln>
          </p:spPr>
          <p:txBody>
            <a:bodyPr wrap="none" anchor="ctr">
              <a:spAutoFit/>
            </a:bodyPr>
            <a:lstStyle/>
            <a:p>
              <a:pPr algn="ctr"/>
              <a:r>
                <a:rPr lang="fr-CA" sz="900" dirty="0">
                  <a:latin typeface="Calibri" pitchFamily="34" charset="0"/>
                </a:rPr>
                <a:t>Nœud lymphatique</a:t>
              </a:r>
            </a:p>
          </p:txBody>
        </p:sp>
        <p:sp>
          <p:nvSpPr>
            <p:cNvPr id="64" name="Rectangle 11"/>
            <p:cNvSpPr>
              <a:spLocks noChangeArrowheads="1"/>
            </p:cNvSpPr>
            <p:nvPr/>
          </p:nvSpPr>
          <p:spPr bwMode="auto">
            <a:xfrm>
              <a:off x="7108689" y="1041967"/>
              <a:ext cx="1212350" cy="478785"/>
            </a:xfrm>
            <a:prstGeom prst="rect">
              <a:avLst/>
            </a:prstGeom>
            <a:noFill/>
            <a:ln w="9525">
              <a:noFill/>
              <a:miter lim="800000"/>
              <a:headEnd/>
              <a:tailEnd/>
            </a:ln>
          </p:spPr>
          <p:txBody>
            <a:bodyPr wrap="square" anchor="ctr">
              <a:spAutoFit/>
            </a:bodyPr>
            <a:lstStyle/>
            <a:p>
              <a:pPr>
                <a:lnSpc>
                  <a:spcPct val="93000"/>
                </a:lnSpc>
              </a:pPr>
              <a:r>
                <a:rPr lang="fr-CA" sz="900" dirty="0">
                  <a:latin typeface="Calibri" pitchFamily="34" charset="0"/>
                </a:rPr>
                <a:t>Vaisseaux collecteurs lymphatiques, avec valvules</a:t>
              </a:r>
            </a:p>
          </p:txBody>
        </p:sp>
        <p:sp>
          <p:nvSpPr>
            <p:cNvPr id="65" name="Rectangle 12"/>
            <p:cNvSpPr>
              <a:spLocks noChangeArrowheads="1"/>
            </p:cNvSpPr>
            <p:nvPr/>
          </p:nvSpPr>
          <p:spPr bwMode="auto">
            <a:xfrm>
              <a:off x="5939790" y="1775957"/>
              <a:ext cx="761455" cy="341632"/>
            </a:xfrm>
            <a:prstGeom prst="rect">
              <a:avLst/>
            </a:prstGeom>
            <a:noFill/>
            <a:ln w="9525">
              <a:noFill/>
              <a:miter lim="800000"/>
              <a:headEnd/>
              <a:tailEnd/>
            </a:ln>
          </p:spPr>
          <p:txBody>
            <a:bodyPr wrap="square" anchor="ctr">
              <a:spAutoFit/>
            </a:bodyPr>
            <a:lstStyle/>
            <a:p>
              <a:pPr>
                <a:lnSpc>
                  <a:spcPct val="90000"/>
                </a:lnSpc>
              </a:pPr>
              <a:r>
                <a:rPr lang="fr-CA" sz="900" dirty="0">
                  <a:latin typeface="Calibri" pitchFamily="34" charset="0"/>
                </a:rPr>
                <a:t>Capillaires </a:t>
              </a:r>
              <a:r>
                <a:rPr lang="fr-CA" sz="900" dirty="0" smtClean="0">
                  <a:latin typeface="Calibri" pitchFamily="34" charset="0"/>
                </a:rPr>
                <a:t>sanguins</a:t>
              </a:r>
              <a:endParaRPr lang="fr-CA" sz="900" dirty="0">
                <a:latin typeface="Calibri" pitchFamily="34" charset="0"/>
              </a:endParaRPr>
            </a:p>
          </p:txBody>
        </p:sp>
        <p:sp>
          <p:nvSpPr>
            <p:cNvPr id="66" name="Rectangle 13"/>
            <p:cNvSpPr>
              <a:spLocks noChangeArrowheads="1"/>
            </p:cNvSpPr>
            <p:nvPr/>
          </p:nvSpPr>
          <p:spPr bwMode="auto">
            <a:xfrm>
              <a:off x="7257144" y="1748991"/>
              <a:ext cx="802640" cy="369332"/>
            </a:xfrm>
            <a:prstGeom prst="rect">
              <a:avLst/>
            </a:prstGeom>
            <a:noFill/>
            <a:ln w="9525">
              <a:noFill/>
              <a:miter lim="800000"/>
              <a:headEnd/>
              <a:tailEnd/>
            </a:ln>
          </p:spPr>
          <p:txBody>
            <a:bodyPr wrap="square" anchor="ctr">
              <a:spAutoFit/>
            </a:bodyPr>
            <a:lstStyle/>
            <a:p>
              <a:r>
                <a:rPr lang="fr-CA" sz="900" dirty="0">
                  <a:latin typeface="Calibri" pitchFamily="34" charset="0"/>
                </a:rPr>
                <a:t>Capillaire lymphatique</a:t>
              </a:r>
            </a:p>
          </p:txBody>
        </p:sp>
        <p:sp>
          <p:nvSpPr>
            <p:cNvPr id="67" name="Rectangle 14"/>
            <p:cNvSpPr>
              <a:spLocks noChangeArrowheads="1"/>
            </p:cNvSpPr>
            <p:nvPr/>
          </p:nvSpPr>
          <p:spPr bwMode="auto">
            <a:xfrm>
              <a:off x="5468980" y="3738562"/>
              <a:ext cx="762000" cy="341632"/>
            </a:xfrm>
            <a:prstGeom prst="rect">
              <a:avLst/>
            </a:prstGeom>
            <a:noFill/>
            <a:ln w="9525">
              <a:noFill/>
              <a:miter lim="800000"/>
              <a:headEnd/>
              <a:tailEnd/>
            </a:ln>
          </p:spPr>
          <p:txBody>
            <a:bodyPr anchor="ctr">
              <a:spAutoFit/>
            </a:bodyPr>
            <a:lstStyle/>
            <a:p>
              <a:pPr algn="ctr">
                <a:lnSpc>
                  <a:spcPct val="80000"/>
                </a:lnSpc>
              </a:pPr>
              <a:r>
                <a:rPr lang="fr-CA" sz="1000" b="1" dirty="0">
                  <a:latin typeface="Calibri" pitchFamily="34" charset="0"/>
                </a:rPr>
                <a:t>Liquide interstitiel</a:t>
              </a:r>
            </a:p>
          </p:txBody>
        </p:sp>
        <p:sp>
          <p:nvSpPr>
            <p:cNvPr id="68" name="Rectangle 15"/>
            <p:cNvSpPr>
              <a:spLocks noChangeArrowheads="1"/>
            </p:cNvSpPr>
            <p:nvPr/>
          </p:nvSpPr>
          <p:spPr bwMode="auto">
            <a:xfrm>
              <a:off x="5531121" y="4124262"/>
              <a:ext cx="752114" cy="341632"/>
            </a:xfrm>
            <a:prstGeom prst="rect">
              <a:avLst/>
            </a:prstGeom>
            <a:noFill/>
            <a:ln w="9525">
              <a:noFill/>
              <a:miter lim="800000"/>
              <a:headEnd/>
              <a:tailEnd/>
            </a:ln>
          </p:spPr>
          <p:txBody>
            <a:bodyPr wrap="square" anchor="ctr">
              <a:spAutoFit/>
            </a:bodyPr>
            <a:lstStyle/>
            <a:p>
              <a:pPr>
                <a:lnSpc>
                  <a:spcPct val="80000"/>
                </a:lnSpc>
              </a:pPr>
              <a:r>
                <a:rPr lang="fr-CA" sz="1000" b="1" dirty="0" smtClean="0">
                  <a:latin typeface="Calibri" pitchFamily="34" charset="0"/>
                </a:rPr>
                <a:t>Cellule des </a:t>
              </a:r>
              <a:r>
                <a:rPr lang="fr-CA" sz="1000" b="1" dirty="0">
                  <a:latin typeface="Calibri" pitchFamily="34" charset="0"/>
                </a:rPr>
                <a:t>tissus</a:t>
              </a:r>
            </a:p>
          </p:txBody>
        </p:sp>
        <p:sp>
          <p:nvSpPr>
            <p:cNvPr id="69" name="Rectangle 16"/>
            <p:cNvSpPr>
              <a:spLocks noChangeArrowheads="1"/>
            </p:cNvSpPr>
            <p:nvPr/>
          </p:nvSpPr>
          <p:spPr bwMode="auto">
            <a:xfrm>
              <a:off x="6287587" y="4138544"/>
              <a:ext cx="784225" cy="341632"/>
            </a:xfrm>
            <a:prstGeom prst="rect">
              <a:avLst/>
            </a:prstGeom>
            <a:noFill/>
            <a:ln w="9525">
              <a:noFill/>
              <a:miter lim="800000"/>
              <a:headEnd/>
              <a:tailEnd/>
            </a:ln>
          </p:spPr>
          <p:txBody>
            <a:bodyPr anchor="ctr">
              <a:spAutoFit/>
            </a:bodyPr>
            <a:lstStyle/>
            <a:p>
              <a:pPr algn="ctr">
                <a:lnSpc>
                  <a:spcPct val="80000"/>
                </a:lnSpc>
              </a:pPr>
              <a:r>
                <a:rPr lang="fr-CA" sz="1000" b="1" dirty="0">
                  <a:latin typeface="Calibri" pitchFamily="34" charset="0"/>
                </a:rPr>
                <a:t>Capillaires sanguins</a:t>
              </a:r>
            </a:p>
          </p:txBody>
        </p:sp>
        <p:sp>
          <p:nvSpPr>
            <p:cNvPr id="70" name="Rectangle 17"/>
            <p:cNvSpPr>
              <a:spLocks noChangeArrowheads="1"/>
            </p:cNvSpPr>
            <p:nvPr/>
          </p:nvSpPr>
          <p:spPr bwMode="auto">
            <a:xfrm>
              <a:off x="7228111" y="4139338"/>
              <a:ext cx="988423" cy="341632"/>
            </a:xfrm>
            <a:prstGeom prst="rect">
              <a:avLst/>
            </a:prstGeom>
            <a:noFill/>
            <a:ln w="9525">
              <a:noFill/>
              <a:miter lim="800000"/>
              <a:headEnd/>
              <a:tailEnd/>
            </a:ln>
          </p:spPr>
          <p:txBody>
            <a:bodyPr wrap="square" anchor="ctr">
              <a:spAutoFit/>
            </a:bodyPr>
            <a:lstStyle/>
            <a:p>
              <a:pPr algn="ctr">
                <a:lnSpc>
                  <a:spcPct val="80000"/>
                </a:lnSpc>
              </a:pPr>
              <a:r>
                <a:rPr lang="fr-CA" sz="1000" b="1" dirty="0">
                  <a:latin typeface="Calibri" pitchFamily="34" charset="0"/>
                </a:rPr>
                <a:t>Capillaires lymphatiques</a:t>
              </a:r>
            </a:p>
          </p:txBody>
        </p:sp>
        <p:sp>
          <p:nvSpPr>
            <p:cNvPr id="71" name="Rectangle 19"/>
            <p:cNvSpPr>
              <a:spLocks noChangeArrowheads="1"/>
            </p:cNvSpPr>
            <p:nvPr/>
          </p:nvSpPr>
          <p:spPr bwMode="auto">
            <a:xfrm>
              <a:off x="5876064" y="5027478"/>
              <a:ext cx="1081087" cy="427489"/>
            </a:xfrm>
            <a:prstGeom prst="rect">
              <a:avLst/>
            </a:prstGeom>
            <a:noFill/>
            <a:ln w="9525">
              <a:noFill/>
              <a:miter lim="800000"/>
              <a:headEnd/>
              <a:tailEnd/>
            </a:ln>
          </p:spPr>
          <p:txBody>
            <a:bodyPr anchor="ctr">
              <a:spAutoFit/>
            </a:bodyPr>
            <a:lstStyle/>
            <a:p>
              <a:pPr>
                <a:lnSpc>
                  <a:spcPct val="80000"/>
                </a:lnSpc>
              </a:pPr>
              <a:r>
                <a:rPr lang="fr-CA" sz="900" dirty="0">
                  <a:latin typeface="Calibri" pitchFamily="34" charset="0"/>
                </a:rPr>
                <a:t>Filaments d’union fixés au tissu conjonctif</a:t>
              </a:r>
            </a:p>
          </p:txBody>
        </p:sp>
        <p:sp>
          <p:nvSpPr>
            <p:cNvPr id="72" name="Rectangle 20"/>
            <p:cNvSpPr>
              <a:spLocks noChangeArrowheads="1"/>
            </p:cNvSpPr>
            <p:nvPr/>
          </p:nvSpPr>
          <p:spPr bwMode="auto">
            <a:xfrm>
              <a:off x="5378519" y="5702431"/>
              <a:ext cx="1120820" cy="205890"/>
            </a:xfrm>
            <a:prstGeom prst="rect">
              <a:avLst/>
            </a:prstGeom>
            <a:noFill/>
            <a:ln w="9525">
              <a:noFill/>
              <a:miter lim="800000"/>
              <a:headEnd/>
              <a:tailEnd/>
            </a:ln>
          </p:spPr>
          <p:txBody>
            <a:bodyPr wrap="none" anchor="ctr">
              <a:spAutoFit/>
            </a:bodyPr>
            <a:lstStyle/>
            <a:p>
              <a:pPr algn="ctr">
                <a:lnSpc>
                  <a:spcPct val="80000"/>
                </a:lnSpc>
              </a:pPr>
              <a:r>
                <a:rPr lang="fr-CA" sz="900" dirty="0">
                  <a:latin typeface="Calibri" pitchFamily="34" charset="0"/>
                </a:rPr>
                <a:t>Cellule endothéliale</a:t>
              </a:r>
            </a:p>
          </p:txBody>
        </p:sp>
        <p:sp>
          <p:nvSpPr>
            <p:cNvPr id="73" name="Rectangle 21"/>
            <p:cNvSpPr>
              <a:spLocks noChangeArrowheads="1"/>
            </p:cNvSpPr>
            <p:nvPr/>
          </p:nvSpPr>
          <p:spPr bwMode="auto">
            <a:xfrm>
              <a:off x="5805583" y="6015329"/>
              <a:ext cx="712054" cy="205890"/>
            </a:xfrm>
            <a:prstGeom prst="rect">
              <a:avLst/>
            </a:prstGeom>
            <a:noFill/>
            <a:ln w="9525">
              <a:noFill/>
              <a:miter lim="800000"/>
              <a:headEnd/>
              <a:tailEnd/>
            </a:ln>
          </p:spPr>
          <p:txBody>
            <a:bodyPr wrap="none" anchor="ctr">
              <a:spAutoFit/>
            </a:bodyPr>
            <a:lstStyle/>
            <a:p>
              <a:pPr algn="ctr">
                <a:lnSpc>
                  <a:spcPct val="80000"/>
                </a:lnSpc>
              </a:pPr>
              <a:r>
                <a:rPr lang="fr-CA" sz="900" dirty="0">
                  <a:latin typeface="Calibri" pitchFamily="34" charset="0"/>
                </a:rPr>
                <a:t>Disjonction</a:t>
              </a:r>
            </a:p>
          </p:txBody>
        </p:sp>
        <p:sp>
          <p:nvSpPr>
            <p:cNvPr id="74" name="Rectangle 22"/>
            <p:cNvSpPr>
              <a:spLocks noChangeArrowheads="1"/>
            </p:cNvSpPr>
            <p:nvPr/>
          </p:nvSpPr>
          <p:spPr bwMode="auto">
            <a:xfrm>
              <a:off x="5368834" y="6397898"/>
              <a:ext cx="1201782" cy="313932"/>
            </a:xfrm>
            <a:prstGeom prst="rect">
              <a:avLst/>
            </a:prstGeom>
            <a:noFill/>
            <a:ln w="9525">
              <a:noFill/>
              <a:miter lim="800000"/>
              <a:headEnd/>
              <a:tailEnd/>
            </a:ln>
          </p:spPr>
          <p:txBody>
            <a:bodyPr wrap="square" anchor="ctr">
              <a:spAutoFit/>
            </a:bodyPr>
            <a:lstStyle/>
            <a:p>
              <a:pPr>
                <a:lnSpc>
                  <a:spcPct val="80000"/>
                </a:lnSpc>
              </a:pPr>
              <a:r>
                <a:rPr lang="fr-CA" sz="900" dirty="0">
                  <a:latin typeface="Calibri" pitchFamily="34" charset="0"/>
                </a:rPr>
                <a:t>Fibroblaste dans le tissu conjonctif lâche</a:t>
              </a:r>
            </a:p>
          </p:txBody>
        </p:sp>
        <p:sp>
          <p:nvSpPr>
            <p:cNvPr id="75" name="Freeform 24"/>
            <p:cNvSpPr>
              <a:spLocks/>
            </p:cNvSpPr>
            <p:nvPr/>
          </p:nvSpPr>
          <p:spPr bwMode="auto">
            <a:xfrm>
              <a:off x="6686278" y="532219"/>
              <a:ext cx="536575" cy="136525"/>
            </a:xfrm>
            <a:custGeom>
              <a:avLst/>
              <a:gdLst>
                <a:gd name="T0" fmla="*/ 0 w 338"/>
                <a:gd name="T1" fmla="*/ 0 h 86"/>
                <a:gd name="T2" fmla="*/ 2147483647 w 338"/>
                <a:gd name="T3" fmla="*/ 2147483647 h 86"/>
                <a:gd name="T4" fmla="*/ 2147483647 w 338"/>
                <a:gd name="T5" fmla="*/ 2147483647 h 86"/>
                <a:gd name="T6" fmla="*/ 0 60000 65536"/>
                <a:gd name="T7" fmla="*/ 0 60000 65536"/>
                <a:gd name="T8" fmla="*/ 0 60000 65536"/>
                <a:gd name="T9" fmla="*/ 0 w 338"/>
                <a:gd name="T10" fmla="*/ 0 h 86"/>
                <a:gd name="T11" fmla="*/ 338 w 338"/>
                <a:gd name="T12" fmla="*/ 86 h 86"/>
              </a:gdLst>
              <a:ahLst/>
              <a:cxnLst>
                <a:cxn ang="T6">
                  <a:pos x="T0" y="T1"/>
                </a:cxn>
                <a:cxn ang="T7">
                  <a:pos x="T2" y="T3"/>
                </a:cxn>
                <a:cxn ang="T8">
                  <a:pos x="T4" y="T5"/>
                </a:cxn>
              </a:cxnLst>
              <a:rect l="T9" t="T10" r="T11" b="T12"/>
              <a:pathLst>
                <a:path w="338" h="86">
                  <a:moveTo>
                    <a:pt x="0" y="0"/>
                  </a:moveTo>
                  <a:lnTo>
                    <a:pt x="272" y="86"/>
                  </a:lnTo>
                  <a:lnTo>
                    <a:pt x="338" y="84"/>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6" name="Freeform 25"/>
            <p:cNvSpPr>
              <a:spLocks/>
            </p:cNvSpPr>
            <p:nvPr/>
          </p:nvSpPr>
          <p:spPr bwMode="auto">
            <a:xfrm>
              <a:off x="6746603" y="659219"/>
              <a:ext cx="482600" cy="139700"/>
            </a:xfrm>
            <a:custGeom>
              <a:avLst/>
              <a:gdLst>
                <a:gd name="T0" fmla="*/ 0 w 304"/>
                <a:gd name="T1" fmla="*/ 0 h 88"/>
                <a:gd name="T2" fmla="*/ 2147483647 w 304"/>
                <a:gd name="T3" fmla="*/ 2147483647 h 88"/>
                <a:gd name="T4" fmla="*/ 2147483647 w 304"/>
                <a:gd name="T5" fmla="*/ 2147483647 h 88"/>
                <a:gd name="T6" fmla="*/ 0 60000 65536"/>
                <a:gd name="T7" fmla="*/ 0 60000 65536"/>
                <a:gd name="T8" fmla="*/ 0 60000 65536"/>
                <a:gd name="T9" fmla="*/ 0 w 304"/>
                <a:gd name="T10" fmla="*/ 0 h 88"/>
                <a:gd name="T11" fmla="*/ 304 w 304"/>
                <a:gd name="T12" fmla="*/ 88 h 88"/>
              </a:gdLst>
              <a:ahLst/>
              <a:cxnLst>
                <a:cxn ang="T6">
                  <a:pos x="T0" y="T1"/>
                </a:cxn>
                <a:cxn ang="T7">
                  <a:pos x="T2" y="T3"/>
                </a:cxn>
                <a:cxn ang="T8">
                  <a:pos x="T4" y="T5"/>
                </a:cxn>
              </a:cxnLst>
              <a:rect l="T9" t="T10" r="T11" b="T12"/>
              <a:pathLst>
                <a:path w="304" h="88">
                  <a:moveTo>
                    <a:pt x="0" y="0"/>
                  </a:moveTo>
                  <a:lnTo>
                    <a:pt x="238" y="88"/>
                  </a:lnTo>
                  <a:lnTo>
                    <a:pt x="304" y="88"/>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7" name="Freeform 26"/>
            <p:cNvSpPr>
              <a:spLocks/>
            </p:cNvSpPr>
            <p:nvPr/>
          </p:nvSpPr>
          <p:spPr bwMode="auto">
            <a:xfrm>
              <a:off x="6701064" y="955220"/>
              <a:ext cx="485775" cy="3175"/>
            </a:xfrm>
            <a:custGeom>
              <a:avLst/>
              <a:gdLst>
                <a:gd name="T0" fmla="*/ 0 w 306"/>
                <a:gd name="T1" fmla="*/ 0 h 2"/>
                <a:gd name="T2" fmla="*/ 2147483647 w 306"/>
                <a:gd name="T3" fmla="*/ 0 h 2"/>
                <a:gd name="T4" fmla="*/ 2147483647 w 306"/>
                <a:gd name="T5" fmla="*/ 2147483647 h 2"/>
                <a:gd name="T6" fmla="*/ 0 60000 65536"/>
                <a:gd name="T7" fmla="*/ 0 60000 65536"/>
                <a:gd name="T8" fmla="*/ 0 60000 65536"/>
                <a:gd name="T9" fmla="*/ 0 w 306"/>
                <a:gd name="T10" fmla="*/ 0 h 2"/>
                <a:gd name="T11" fmla="*/ 306 w 306"/>
                <a:gd name="T12" fmla="*/ 2 h 2"/>
              </a:gdLst>
              <a:ahLst/>
              <a:cxnLst>
                <a:cxn ang="T6">
                  <a:pos x="T0" y="T1"/>
                </a:cxn>
                <a:cxn ang="T7">
                  <a:pos x="T2" y="T3"/>
                </a:cxn>
                <a:cxn ang="T8">
                  <a:pos x="T4" y="T5"/>
                </a:cxn>
              </a:cxnLst>
              <a:rect l="T9" t="T10" r="T11" b="T12"/>
              <a:pathLst>
                <a:path w="306" h="2">
                  <a:moveTo>
                    <a:pt x="0" y="0"/>
                  </a:moveTo>
                  <a:lnTo>
                    <a:pt x="196" y="0"/>
                  </a:lnTo>
                  <a:lnTo>
                    <a:pt x="306" y="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8" name="Freeform 27"/>
            <p:cNvSpPr>
              <a:spLocks/>
            </p:cNvSpPr>
            <p:nvPr/>
          </p:nvSpPr>
          <p:spPr bwMode="auto">
            <a:xfrm>
              <a:off x="6871062" y="1186632"/>
              <a:ext cx="291103" cy="446225"/>
            </a:xfrm>
            <a:custGeom>
              <a:avLst/>
              <a:gdLst>
                <a:gd name="T0" fmla="*/ 0 w 198"/>
                <a:gd name="T1" fmla="*/ 0 h 236"/>
                <a:gd name="T2" fmla="*/ 2147483647 w 198"/>
                <a:gd name="T3" fmla="*/ 2147483647 h 236"/>
                <a:gd name="T4" fmla="*/ 2147483647 w 198"/>
                <a:gd name="T5" fmla="*/ 2147483647 h 236"/>
                <a:gd name="T6" fmla="*/ 0 60000 65536"/>
                <a:gd name="T7" fmla="*/ 0 60000 65536"/>
                <a:gd name="T8" fmla="*/ 0 60000 65536"/>
                <a:gd name="T9" fmla="*/ 0 w 198"/>
                <a:gd name="T10" fmla="*/ 0 h 236"/>
                <a:gd name="T11" fmla="*/ 198 w 198"/>
                <a:gd name="T12" fmla="*/ 236 h 236"/>
              </a:gdLst>
              <a:ahLst/>
              <a:cxnLst>
                <a:cxn ang="T6">
                  <a:pos x="T0" y="T1"/>
                </a:cxn>
                <a:cxn ang="T7">
                  <a:pos x="T2" y="T3"/>
                </a:cxn>
                <a:cxn ang="T8">
                  <a:pos x="T4" y="T5"/>
                </a:cxn>
              </a:cxnLst>
              <a:rect l="T9" t="T10" r="T11" b="T12"/>
              <a:pathLst>
                <a:path w="198" h="236">
                  <a:moveTo>
                    <a:pt x="0" y="0"/>
                  </a:moveTo>
                  <a:lnTo>
                    <a:pt x="198" y="44"/>
                  </a:lnTo>
                  <a:lnTo>
                    <a:pt x="16" y="236"/>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79" name="Freeform 28"/>
            <p:cNvSpPr>
              <a:spLocks/>
            </p:cNvSpPr>
            <p:nvPr/>
          </p:nvSpPr>
          <p:spPr bwMode="auto">
            <a:xfrm flipH="1">
              <a:off x="7146837" y="1267097"/>
              <a:ext cx="45719" cy="288000"/>
            </a:xfrm>
            <a:custGeom>
              <a:avLst/>
              <a:gdLst>
                <a:gd name="T0" fmla="*/ 2147483647 w 24"/>
                <a:gd name="T1" fmla="*/ 0 h 220"/>
                <a:gd name="T2" fmla="*/ 0 w 24"/>
                <a:gd name="T3" fmla="*/ 2147483647 h 220"/>
                <a:gd name="T4" fmla="*/ 0 60000 65536"/>
                <a:gd name="T5" fmla="*/ 0 60000 65536"/>
                <a:gd name="T6" fmla="*/ 0 w 24"/>
                <a:gd name="T7" fmla="*/ 0 h 220"/>
                <a:gd name="T8" fmla="*/ 24 w 24"/>
                <a:gd name="T9" fmla="*/ 220 h 220"/>
              </a:gdLst>
              <a:ahLst/>
              <a:cxnLst>
                <a:cxn ang="T4">
                  <a:pos x="T0" y="T1"/>
                </a:cxn>
                <a:cxn ang="T5">
                  <a:pos x="T2" y="T3"/>
                </a:cxn>
              </a:cxnLst>
              <a:rect l="T6" t="T7" r="T8" b="T9"/>
              <a:pathLst>
                <a:path w="24" h="220">
                  <a:moveTo>
                    <a:pt x="24" y="0"/>
                  </a:moveTo>
                  <a:lnTo>
                    <a:pt x="0" y="22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1" name="Line 30"/>
            <p:cNvSpPr>
              <a:spLocks noChangeShapeType="1"/>
            </p:cNvSpPr>
            <p:nvPr/>
          </p:nvSpPr>
          <p:spPr bwMode="auto">
            <a:xfrm>
              <a:off x="7104018" y="1922961"/>
              <a:ext cx="190500" cy="0"/>
            </a:xfrm>
            <a:prstGeom prst="lin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82" name="Freeform 31"/>
            <p:cNvSpPr>
              <a:spLocks/>
            </p:cNvSpPr>
            <p:nvPr/>
          </p:nvSpPr>
          <p:spPr bwMode="auto">
            <a:xfrm>
              <a:off x="6505303" y="2011680"/>
              <a:ext cx="509451" cy="52251"/>
            </a:xfrm>
            <a:custGeom>
              <a:avLst/>
              <a:gdLst>
                <a:gd name="T0" fmla="*/ 0 w 182"/>
                <a:gd name="T1" fmla="*/ 0 h 38"/>
                <a:gd name="T2" fmla="*/ 2147483647 w 182"/>
                <a:gd name="T3" fmla="*/ 2147483647 h 38"/>
                <a:gd name="T4" fmla="*/ 2147483647 w 182"/>
                <a:gd name="T5" fmla="*/ 2147483647 h 38"/>
                <a:gd name="T6" fmla="*/ 0 60000 65536"/>
                <a:gd name="T7" fmla="*/ 0 60000 65536"/>
                <a:gd name="T8" fmla="*/ 0 60000 65536"/>
                <a:gd name="T9" fmla="*/ 0 w 182"/>
                <a:gd name="T10" fmla="*/ 0 h 38"/>
                <a:gd name="T11" fmla="*/ 182 w 182"/>
                <a:gd name="T12" fmla="*/ 38 h 38"/>
              </a:gdLst>
              <a:ahLst/>
              <a:cxnLst>
                <a:cxn ang="T6">
                  <a:pos x="T0" y="T1"/>
                </a:cxn>
                <a:cxn ang="T7">
                  <a:pos x="T2" y="T3"/>
                </a:cxn>
                <a:cxn ang="T8">
                  <a:pos x="T4" y="T5"/>
                </a:cxn>
              </a:cxnLst>
              <a:rect l="T9" t="T10" r="T11" b="T12"/>
              <a:pathLst>
                <a:path w="182" h="38">
                  <a:moveTo>
                    <a:pt x="0" y="0"/>
                  </a:moveTo>
                  <a:lnTo>
                    <a:pt x="42" y="2"/>
                  </a:lnTo>
                  <a:lnTo>
                    <a:pt x="182" y="38"/>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3" name="Freeform 32"/>
            <p:cNvSpPr>
              <a:spLocks/>
            </p:cNvSpPr>
            <p:nvPr/>
          </p:nvSpPr>
          <p:spPr bwMode="auto">
            <a:xfrm>
              <a:off x="6505303" y="2011680"/>
              <a:ext cx="406763" cy="191770"/>
            </a:xfrm>
            <a:custGeom>
              <a:avLst/>
              <a:gdLst>
                <a:gd name="T0" fmla="*/ 0 w 152"/>
                <a:gd name="T1" fmla="*/ 0 h 104"/>
                <a:gd name="T2" fmla="*/ 2147483647 w 152"/>
                <a:gd name="T3" fmla="*/ 2147483647 h 104"/>
                <a:gd name="T4" fmla="*/ 0 60000 65536"/>
                <a:gd name="T5" fmla="*/ 0 60000 65536"/>
                <a:gd name="T6" fmla="*/ 0 w 152"/>
                <a:gd name="T7" fmla="*/ 0 h 104"/>
                <a:gd name="T8" fmla="*/ 152 w 152"/>
                <a:gd name="T9" fmla="*/ 104 h 104"/>
              </a:gdLst>
              <a:ahLst/>
              <a:cxnLst>
                <a:cxn ang="T4">
                  <a:pos x="T0" y="T1"/>
                </a:cxn>
                <a:cxn ang="T5">
                  <a:pos x="T2" y="T3"/>
                </a:cxn>
              </a:cxnLst>
              <a:rect l="T6" t="T7" r="T8" b="T9"/>
              <a:pathLst>
                <a:path w="152" h="104">
                  <a:moveTo>
                    <a:pt x="0" y="0"/>
                  </a:moveTo>
                  <a:lnTo>
                    <a:pt x="152" y="104"/>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4" name="Freeform 33"/>
            <p:cNvSpPr>
              <a:spLocks/>
            </p:cNvSpPr>
            <p:nvPr/>
          </p:nvSpPr>
          <p:spPr bwMode="auto">
            <a:xfrm>
              <a:off x="7018656" y="3853816"/>
              <a:ext cx="15875" cy="358775"/>
            </a:xfrm>
            <a:custGeom>
              <a:avLst/>
              <a:gdLst>
                <a:gd name="T0" fmla="*/ 2147483647 w 10"/>
                <a:gd name="T1" fmla="*/ 0 h 226"/>
                <a:gd name="T2" fmla="*/ 0 w 10"/>
                <a:gd name="T3" fmla="*/ 2147483647 h 226"/>
                <a:gd name="T4" fmla="*/ 0 60000 65536"/>
                <a:gd name="T5" fmla="*/ 0 60000 65536"/>
                <a:gd name="T6" fmla="*/ 0 w 10"/>
                <a:gd name="T7" fmla="*/ 0 h 226"/>
                <a:gd name="T8" fmla="*/ 10 w 10"/>
                <a:gd name="T9" fmla="*/ 226 h 226"/>
              </a:gdLst>
              <a:ahLst/>
              <a:cxnLst>
                <a:cxn ang="T4">
                  <a:pos x="T0" y="T1"/>
                </a:cxn>
                <a:cxn ang="T5">
                  <a:pos x="T2" y="T3"/>
                </a:cxn>
              </a:cxnLst>
              <a:rect l="T6" t="T7" r="T8" b="T9"/>
              <a:pathLst>
                <a:path w="10" h="226">
                  <a:moveTo>
                    <a:pt x="10" y="0"/>
                  </a:moveTo>
                  <a:lnTo>
                    <a:pt x="0" y="226"/>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5" name="Freeform 34"/>
            <p:cNvSpPr>
              <a:spLocks/>
            </p:cNvSpPr>
            <p:nvPr/>
          </p:nvSpPr>
          <p:spPr bwMode="auto">
            <a:xfrm>
              <a:off x="6961506" y="3879216"/>
              <a:ext cx="234950" cy="349250"/>
            </a:xfrm>
            <a:custGeom>
              <a:avLst/>
              <a:gdLst>
                <a:gd name="T0" fmla="*/ 2147483647 w 148"/>
                <a:gd name="T1" fmla="*/ 0 h 220"/>
                <a:gd name="T2" fmla="*/ 2147483647 w 148"/>
                <a:gd name="T3" fmla="*/ 2147483647 h 220"/>
                <a:gd name="T4" fmla="*/ 0 w 148"/>
                <a:gd name="T5" fmla="*/ 2147483647 h 220"/>
                <a:gd name="T6" fmla="*/ 0 60000 65536"/>
                <a:gd name="T7" fmla="*/ 0 60000 65536"/>
                <a:gd name="T8" fmla="*/ 0 60000 65536"/>
                <a:gd name="T9" fmla="*/ 0 w 148"/>
                <a:gd name="T10" fmla="*/ 0 h 220"/>
                <a:gd name="T11" fmla="*/ 148 w 148"/>
                <a:gd name="T12" fmla="*/ 220 h 220"/>
              </a:gdLst>
              <a:ahLst/>
              <a:cxnLst>
                <a:cxn ang="T6">
                  <a:pos x="T0" y="T1"/>
                </a:cxn>
                <a:cxn ang="T7">
                  <a:pos x="T2" y="T3"/>
                </a:cxn>
                <a:cxn ang="T8">
                  <a:pos x="T4" y="T5"/>
                </a:cxn>
              </a:cxnLst>
              <a:rect l="T9" t="T10" r="T11" b="T12"/>
              <a:pathLst>
                <a:path w="148" h="220">
                  <a:moveTo>
                    <a:pt x="148" y="0"/>
                  </a:moveTo>
                  <a:lnTo>
                    <a:pt x="38" y="216"/>
                  </a:lnTo>
                  <a:lnTo>
                    <a:pt x="0" y="22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6" name="Freeform 35"/>
            <p:cNvSpPr>
              <a:spLocks/>
            </p:cNvSpPr>
            <p:nvPr/>
          </p:nvSpPr>
          <p:spPr bwMode="auto">
            <a:xfrm>
              <a:off x="7394666" y="3775075"/>
              <a:ext cx="25400" cy="304800"/>
            </a:xfrm>
            <a:custGeom>
              <a:avLst/>
              <a:gdLst>
                <a:gd name="T0" fmla="*/ 0 w 16"/>
                <a:gd name="T1" fmla="*/ 0 h 192"/>
                <a:gd name="T2" fmla="*/ 2147483647 w 16"/>
                <a:gd name="T3" fmla="*/ 2147483647 h 192"/>
                <a:gd name="T4" fmla="*/ 2147483647 w 16"/>
                <a:gd name="T5" fmla="*/ 2147483647 h 192"/>
                <a:gd name="T6" fmla="*/ 0 60000 65536"/>
                <a:gd name="T7" fmla="*/ 0 60000 65536"/>
                <a:gd name="T8" fmla="*/ 0 60000 65536"/>
                <a:gd name="T9" fmla="*/ 0 w 16"/>
                <a:gd name="T10" fmla="*/ 0 h 192"/>
                <a:gd name="T11" fmla="*/ 16 w 16"/>
                <a:gd name="T12" fmla="*/ 192 h 192"/>
              </a:gdLst>
              <a:ahLst/>
              <a:cxnLst>
                <a:cxn ang="T6">
                  <a:pos x="T0" y="T1"/>
                </a:cxn>
                <a:cxn ang="T7">
                  <a:pos x="T2" y="T3"/>
                </a:cxn>
                <a:cxn ang="T8">
                  <a:pos x="T4" y="T5"/>
                </a:cxn>
              </a:cxnLst>
              <a:rect l="T9" t="T10" r="T11" b="T12"/>
              <a:pathLst>
                <a:path w="16" h="192">
                  <a:moveTo>
                    <a:pt x="0" y="0"/>
                  </a:moveTo>
                  <a:lnTo>
                    <a:pt x="16" y="148"/>
                  </a:lnTo>
                  <a:lnTo>
                    <a:pt x="16" y="19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7" name="Freeform 36"/>
            <p:cNvSpPr>
              <a:spLocks/>
            </p:cNvSpPr>
            <p:nvPr/>
          </p:nvSpPr>
          <p:spPr bwMode="auto">
            <a:xfrm>
              <a:off x="7302591" y="3968750"/>
              <a:ext cx="107950" cy="38100"/>
            </a:xfrm>
            <a:custGeom>
              <a:avLst/>
              <a:gdLst>
                <a:gd name="T0" fmla="*/ 2147483647 w 68"/>
                <a:gd name="T1" fmla="*/ 2147483647 h 24"/>
                <a:gd name="T2" fmla="*/ 0 w 68"/>
                <a:gd name="T3" fmla="*/ 0 h 24"/>
                <a:gd name="T4" fmla="*/ 0 60000 65536"/>
                <a:gd name="T5" fmla="*/ 0 60000 65536"/>
                <a:gd name="T6" fmla="*/ 0 w 68"/>
                <a:gd name="T7" fmla="*/ 0 h 24"/>
                <a:gd name="T8" fmla="*/ 68 w 68"/>
                <a:gd name="T9" fmla="*/ 24 h 24"/>
              </a:gdLst>
              <a:ahLst/>
              <a:cxnLst>
                <a:cxn ang="T4">
                  <a:pos x="T0" y="T1"/>
                </a:cxn>
                <a:cxn ang="T5">
                  <a:pos x="T2" y="T3"/>
                </a:cxn>
              </a:cxnLst>
              <a:rect l="T6" t="T7" r="T8" b="T9"/>
              <a:pathLst>
                <a:path w="68" h="24">
                  <a:moveTo>
                    <a:pt x="68" y="24"/>
                  </a:moveTo>
                  <a:lnTo>
                    <a:pt x="0" y="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8" name="Freeform 37"/>
            <p:cNvSpPr>
              <a:spLocks/>
            </p:cNvSpPr>
            <p:nvPr/>
          </p:nvSpPr>
          <p:spPr bwMode="auto">
            <a:xfrm>
              <a:off x="7680960" y="3814355"/>
              <a:ext cx="179163" cy="309699"/>
            </a:xfrm>
            <a:custGeom>
              <a:avLst/>
              <a:gdLst>
                <a:gd name="T0" fmla="*/ 0 w 70"/>
                <a:gd name="T1" fmla="*/ 0 h 162"/>
                <a:gd name="T2" fmla="*/ 2147483647 w 70"/>
                <a:gd name="T3" fmla="*/ 2147483647 h 162"/>
                <a:gd name="T4" fmla="*/ 0 60000 65536"/>
                <a:gd name="T5" fmla="*/ 0 60000 65536"/>
                <a:gd name="T6" fmla="*/ 0 w 70"/>
                <a:gd name="T7" fmla="*/ 0 h 162"/>
                <a:gd name="T8" fmla="*/ 70 w 70"/>
                <a:gd name="T9" fmla="*/ 162 h 162"/>
              </a:gdLst>
              <a:ahLst/>
              <a:cxnLst>
                <a:cxn ang="T4">
                  <a:pos x="T0" y="T1"/>
                </a:cxn>
                <a:cxn ang="T5">
                  <a:pos x="T2" y="T3"/>
                </a:cxn>
              </a:cxnLst>
              <a:rect l="T6" t="T7" r="T8" b="T9"/>
              <a:pathLst>
                <a:path w="70" h="162">
                  <a:moveTo>
                    <a:pt x="0" y="0"/>
                  </a:moveTo>
                  <a:lnTo>
                    <a:pt x="70" y="16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89" name="Freeform 38"/>
            <p:cNvSpPr>
              <a:spLocks/>
            </p:cNvSpPr>
            <p:nvPr/>
          </p:nvSpPr>
          <p:spPr bwMode="auto">
            <a:xfrm>
              <a:off x="7856948" y="3863704"/>
              <a:ext cx="28575" cy="314325"/>
            </a:xfrm>
            <a:custGeom>
              <a:avLst/>
              <a:gdLst>
                <a:gd name="T0" fmla="*/ 2147483647 w 18"/>
                <a:gd name="T1" fmla="*/ 0 h 198"/>
                <a:gd name="T2" fmla="*/ 2147483647 w 18"/>
                <a:gd name="T3" fmla="*/ 2147483647 h 198"/>
                <a:gd name="T4" fmla="*/ 0 w 18"/>
                <a:gd name="T5" fmla="*/ 2147483647 h 198"/>
                <a:gd name="T6" fmla="*/ 0 60000 65536"/>
                <a:gd name="T7" fmla="*/ 0 60000 65536"/>
                <a:gd name="T8" fmla="*/ 0 60000 65536"/>
                <a:gd name="T9" fmla="*/ 0 w 18"/>
                <a:gd name="T10" fmla="*/ 0 h 198"/>
                <a:gd name="T11" fmla="*/ 18 w 18"/>
                <a:gd name="T12" fmla="*/ 198 h 198"/>
              </a:gdLst>
              <a:ahLst/>
              <a:cxnLst>
                <a:cxn ang="T6">
                  <a:pos x="T0" y="T1"/>
                </a:cxn>
                <a:cxn ang="T7">
                  <a:pos x="T2" y="T3"/>
                </a:cxn>
                <a:cxn ang="T8">
                  <a:pos x="T4" y="T5"/>
                </a:cxn>
              </a:cxnLst>
              <a:rect l="T9" t="T10" r="T11" b="T12"/>
              <a:pathLst>
                <a:path w="18" h="198">
                  <a:moveTo>
                    <a:pt x="18" y="0"/>
                  </a:moveTo>
                  <a:lnTo>
                    <a:pt x="4" y="146"/>
                  </a:lnTo>
                  <a:lnTo>
                    <a:pt x="0" y="198"/>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0" name="Line 39"/>
            <p:cNvSpPr>
              <a:spLocks noChangeShapeType="1"/>
            </p:cNvSpPr>
            <p:nvPr/>
          </p:nvSpPr>
          <p:spPr bwMode="auto">
            <a:xfrm>
              <a:off x="6445069" y="5802631"/>
              <a:ext cx="625475" cy="0"/>
            </a:xfrm>
            <a:prstGeom prst="lin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1" name="Freeform 40"/>
            <p:cNvSpPr>
              <a:spLocks/>
            </p:cNvSpPr>
            <p:nvPr/>
          </p:nvSpPr>
          <p:spPr bwMode="auto">
            <a:xfrm>
              <a:off x="6653167" y="5311593"/>
              <a:ext cx="371475" cy="225425"/>
            </a:xfrm>
            <a:custGeom>
              <a:avLst/>
              <a:gdLst>
                <a:gd name="T0" fmla="*/ 0 w 234"/>
                <a:gd name="T1" fmla="*/ 0 h 142"/>
                <a:gd name="T2" fmla="*/ 2147483647 w 234"/>
                <a:gd name="T3" fmla="*/ 2147483647 h 142"/>
                <a:gd name="T4" fmla="*/ 0 60000 65536"/>
                <a:gd name="T5" fmla="*/ 0 60000 65536"/>
                <a:gd name="T6" fmla="*/ 0 w 234"/>
                <a:gd name="T7" fmla="*/ 0 h 142"/>
                <a:gd name="T8" fmla="*/ 234 w 234"/>
                <a:gd name="T9" fmla="*/ 142 h 142"/>
              </a:gdLst>
              <a:ahLst/>
              <a:cxnLst>
                <a:cxn ang="T4">
                  <a:pos x="T0" y="T1"/>
                </a:cxn>
                <a:cxn ang="T5">
                  <a:pos x="T2" y="T3"/>
                </a:cxn>
              </a:cxnLst>
              <a:rect l="T6" t="T7" r="T8" b="T9"/>
              <a:pathLst>
                <a:path w="234" h="142">
                  <a:moveTo>
                    <a:pt x="0" y="0"/>
                  </a:moveTo>
                  <a:lnTo>
                    <a:pt x="234" y="14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2" name="Freeform 41"/>
            <p:cNvSpPr>
              <a:spLocks/>
            </p:cNvSpPr>
            <p:nvPr/>
          </p:nvSpPr>
          <p:spPr bwMode="auto">
            <a:xfrm>
              <a:off x="6554743" y="5311596"/>
              <a:ext cx="485775" cy="82550"/>
            </a:xfrm>
            <a:custGeom>
              <a:avLst/>
              <a:gdLst>
                <a:gd name="T0" fmla="*/ 0 w 306"/>
                <a:gd name="T1" fmla="*/ 0 h 52"/>
                <a:gd name="T2" fmla="*/ 2147483647 w 306"/>
                <a:gd name="T3" fmla="*/ 0 h 52"/>
                <a:gd name="T4" fmla="*/ 2147483647 w 306"/>
                <a:gd name="T5" fmla="*/ 2147483647 h 52"/>
                <a:gd name="T6" fmla="*/ 0 60000 65536"/>
                <a:gd name="T7" fmla="*/ 0 60000 65536"/>
                <a:gd name="T8" fmla="*/ 0 60000 65536"/>
                <a:gd name="T9" fmla="*/ 0 w 306"/>
                <a:gd name="T10" fmla="*/ 0 h 52"/>
                <a:gd name="T11" fmla="*/ 306 w 306"/>
                <a:gd name="T12" fmla="*/ 52 h 52"/>
              </a:gdLst>
              <a:ahLst/>
              <a:cxnLst>
                <a:cxn ang="T6">
                  <a:pos x="T0" y="T1"/>
                </a:cxn>
                <a:cxn ang="T7">
                  <a:pos x="T2" y="T3"/>
                </a:cxn>
                <a:cxn ang="T8">
                  <a:pos x="T4" y="T5"/>
                </a:cxn>
              </a:cxnLst>
              <a:rect l="T9" t="T10" r="T11" b="T12"/>
              <a:pathLst>
                <a:path w="306" h="52">
                  <a:moveTo>
                    <a:pt x="0" y="0"/>
                  </a:moveTo>
                  <a:lnTo>
                    <a:pt x="60" y="0"/>
                  </a:lnTo>
                  <a:lnTo>
                    <a:pt x="306" y="52"/>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3" name="Freeform 42"/>
            <p:cNvSpPr>
              <a:spLocks/>
            </p:cNvSpPr>
            <p:nvPr/>
          </p:nvSpPr>
          <p:spPr bwMode="auto">
            <a:xfrm>
              <a:off x="6458767" y="6002023"/>
              <a:ext cx="384175" cy="114300"/>
            </a:xfrm>
            <a:custGeom>
              <a:avLst/>
              <a:gdLst>
                <a:gd name="T0" fmla="*/ 0 w 242"/>
                <a:gd name="T1" fmla="*/ 2147483647 h 72"/>
                <a:gd name="T2" fmla="*/ 2147483647 w 242"/>
                <a:gd name="T3" fmla="*/ 2147483647 h 72"/>
                <a:gd name="T4" fmla="*/ 2147483647 w 242"/>
                <a:gd name="T5" fmla="*/ 0 h 72"/>
                <a:gd name="T6" fmla="*/ 0 60000 65536"/>
                <a:gd name="T7" fmla="*/ 0 60000 65536"/>
                <a:gd name="T8" fmla="*/ 0 60000 65536"/>
                <a:gd name="T9" fmla="*/ 0 w 242"/>
                <a:gd name="T10" fmla="*/ 0 h 72"/>
                <a:gd name="T11" fmla="*/ 242 w 242"/>
                <a:gd name="T12" fmla="*/ 72 h 72"/>
              </a:gdLst>
              <a:ahLst/>
              <a:cxnLst>
                <a:cxn ang="T6">
                  <a:pos x="T0" y="T1"/>
                </a:cxn>
                <a:cxn ang="T7">
                  <a:pos x="T2" y="T3"/>
                </a:cxn>
                <a:cxn ang="T8">
                  <a:pos x="T4" y="T5"/>
                </a:cxn>
              </a:cxnLst>
              <a:rect l="T9" t="T10" r="T11" b="T12"/>
              <a:pathLst>
                <a:path w="242" h="72">
                  <a:moveTo>
                    <a:pt x="0" y="72"/>
                  </a:moveTo>
                  <a:lnTo>
                    <a:pt x="48" y="70"/>
                  </a:lnTo>
                  <a:lnTo>
                    <a:pt x="242" y="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4" name="Freeform 43"/>
            <p:cNvSpPr>
              <a:spLocks/>
            </p:cNvSpPr>
            <p:nvPr/>
          </p:nvSpPr>
          <p:spPr bwMode="auto">
            <a:xfrm>
              <a:off x="6423862" y="6514284"/>
              <a:ext cx="984411" cy="1588"/>
            </a:xfrm>
            <a:custGeom>
              <a:avLst/>
              <a:gdLst>
                <a:gd name="T0" fmla="*/ 0 w 432"/>
                <a:gd name="T1" fmla="*/ 0 h 1"/>
                <a:gd name="T2" fmla="*/ 2147483647 w 432"/>
                <a:gd name="T3" fmla="*/ 0 h 1"/>
                <a:gd name="T4" fmla="*/ 0 60000 65536"/>
                <a:gd name="T5" fmla="*/ 0 60000 65536"/>
                <a:gd name="T6" fmla="*/ 0 w 432"/>
                <a:gd name="T7" fmla="*/ 0 h 1"/>
                <a:gd name="T8" fmla="*/ 432 w 432"/>
                <a:gd name="T9" fmla="*/ 1 h 1"/>
              </a:gdLst>
              <a:ahLst/>
              <a:cxnLst>
                <a:cxn ang="T4">
                  <a:pos x="T0" y="T1"/>
                </a:cxn>
                <a:cxn ang="T5">
                  <a:pos x="T2" y="T3"/>
                </a:cxn>
              </a:cxnLst>
              <a:rect l="T6" t="T7" r="T8" b="T9"/>
              <a:pathLst>
                <a:path w="432" h="1">
                  <a:moveTo>
                    <a:pt x="0" y="0"/>
                  </a:moveTo>
                  <a:lnTo>
                    <a:pt x="432" y="0"/>
                  </a:lnTo>
                </a:path>
              </a:pathLst>
            </a:custGeom>
            <a:noFill/>
            <a:ln w="9525" cap="flat" cmpd="sng">
              <a:solidFill>
                <a:schemeClr val="tx1"/>
              </a:solidFill>
              <a:prstDash val="solid"/>
              <a:round/>
              <a:headEnd type="none" w="med" len="med"/>
              <a:tailEnd type="none" w="med" len="med"/>
            </a:ln>
          </p:spPr>
          <p:txBody>
            <a:bodyPr wrap="none" anchor="ctr"/>
            <a:lstStyle/>
            <a:p>
              <a:endParaRPr lang="fr-CA" sz="1600">
                <a:latin typeface="Calibri" pitchFamily="34" charset="0"/>
              </a:endParaRPr>
            </a:p>
          </p:txBody>
        </p:sp>
        <p:sp>
          <p:nvSpPr>
            <p:cNvPr id="95" name="Oval 44"/>
            <p:cNvSpPr>
              <a:spLocks noChangeArrowheads="1"/>
            </p:cNvSpPr>
            <p:nvPr/>
          </p:nvSpPr>
          <p:spPr bwMode="auto">
            <a:xfrm>
              <a:off x="6831104" y="1615485"/>
              <a:ext cx="74612" cy="74612"/>
            </a:xfrm>
            <a:prstGeom prst="ellips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6" name="Oval 45"/>
            <p:cNvSpPr>
              <a:spLocks noChangeArrowheads="1"/>
            </p:cNvSpPr>
            <p:nvPr/>
          </p:nvSpPr>
          <p:spPr bwMode="auto">
            <a:xfrm>
              <a:off x="7113906" y="1556747"/>
              <a:ext cx="209550" cy="209550"/>
            </a:xfrm>
            <a:prstGeom prst="ellips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7" name="Oval 46"/>
            <p:cNvSpPr>
              <a:spLocks noChangeArrowheads="1"/>
            </p:cNvSpPr>
            <p:nvPr/>
          </p:nvSpPr>
          <p:spPr bwMode="auto">
            <a:xfrm>
              <a:off x="7839123" y="3782742"/>
              <a:ext cx="114300" cy="114300"/>
            </a:xfrm>
            <a:prstGeom prst="ellipse">
              <a:avLst/>
            </a:prstGeom>
            <a:noFill/>
            <a:ln w="9525">
              <a:solidFill>
                <a:schemeClr val="tx1"/>
              </a:solidFill>
              <a:round/>
              <a:headEnd/>
              <a:tailEnd/>
            </a:ln>
          </p:spPr>
          <p:txBody>
            <a:bodyPr wrap="none" anchor="ctr"/>
            <a:lstStyle/>
            <a:p>
              <a:endParaRPr lang="fr-CA" sz="1600">
                <a:latin typeface="Calibri" pitchFamily="34" charset="0"/>
              </a:endParaRPr>
            </a:p>
          </p:txBody>
        </p:sp>
        <p:sp>
          <p:nvSpPr>
            <p:cNvPr id="98" name="Line 47"/>
            <p:cNvSpPr>
              <a:spLocks noChangeShapeType="1"/>
            </p:cNvSpPr>
            <p:nvPr/>
          </p:nvSpPr>
          <p:spPr bwMode="auto">
            <a:xfrm flipH="1" flipV="1">
              <a:off x="5969726" y="4284616"/>
              <a:ext cx="39188" cy="117565"/>
            </a:xfrm>
            <a:prstGeom prst="line">
              <a:avLst/>
            </a:prstGeom>
            <a:noFill/>
            <a:ln w="9525">
              <a:solidFill>
                <a:schemeClr val="tx1"/>
              </a:solidFill>
              <a:round/>
              <a:headEnd/>
              <a:tailEnd/>
            </a:ln>
          </p:spPr>
          <p:txBody>
            <a:bodyPr wrap="none" anchor="ctr"/>
            <a:lstStyle/>
            <a:p>
              <a:endParaRPr lang="fr-CA" sz="1600">
                <a:latin typeface="Calibri" pitchFamily="34" charset="0"/>
              </a:endParaRPr>
            </a:p>
          </p:txBody>
        </p:sp>
      </p:grpSp>
      <p:sp>
        <p:nvSpPr>
          <p:cNvPr id="113673" name="Text Box 9"/>
          <p:cNvSpPr txBox="1">
            <a:spLocks noChangeArrowheads="1"/>
          </p:cNvSpPr>
          <p:nvPr/>
        </p:nvSpPr>
        <p:spPr bwMode="auto">
          <a:xfrm>
            <a:off x="6345980" y="4571184"/>
            <a:ext cx="889000" cy="314325"/>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CA" sz="1400" dirty="0"/>
              <a:t>Fig. 20.1</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9" name="Text Box 9"/>
          <p:cNvSpPr txBox="1">
            <a:spLocks noChangeArrowheads="1"/>
          </p:cNvSpPr>
          <p:nvPr/>
        </p:nvSpPr>
        <p:spPr bwMode="auto">
          <a:xfrm>
            <a:off x="200296" y="758017"/>
            <a:ext cx="8760824" cy="646331"/>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82563" indent="-182563">
              <a:defRPr sz="2400">
                <a:solidFill>
                  <a:schemeClr val="tx1"/>
                </a:solidFill>
                <a:latin typeface="Times New Roman" pitchFamily="18" charset="0"/>
              </a:defRPr>
            </a:lvl1pPr>
            <a:lvl2pPr marL="544513" indent="-182563">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2598738" indent="-2598738">
              <a:spcBef>
                <a:spcPct val="25000"/>
              </a:spcBef>
            </a:pPr>
            <a:r>
              <a:rPr lang="fr-FR" sz="1600" b="1" i="1" dirty="0" smtClean="0">
                <a:solidFill>
                  <a:srgbClr val="008000"/>
                </a:solidFill>
                <a:latin typeface="Arial" charset="0"/>
                <a:sym typeface="Symbol" pitchFamily="18" charset="2"/>
              </a:rPr>
              <a:t>Capillaires lymphatiqu</a:t>
            </a:r>
            <a:r>
              <a:rPr lang="fr-FR" sz="1600" b="1" i="1" dirty="0" smtClean="0">
                <a:solidFill>
                  <a:srgbClr val="008000"/>
                </a:solidFill>
                <a:latin typeface="Arial" charset="0"/>
              </a:rPr>
              <a:t>es	</a:t>
            </a:r>
            <a:r>
              <a:rPr lang="fr-FR" sz="1600" dirty="0" smtClean="0">
                <a:solidFill>
                  <a:srgbClr val="008000"/>
                </a:solidFill>
                <a:latin typeface="Arial" charset="0"/>
                <a:sym typeface="Symbol"/>
              </a:rPr>
              <a:t>  </a:t>
            </a:r>
            <a:r>
              <a:rPr lang="fr-FR" sz="1600" b="1" i="1" dirty="0" smtClean="0">
                <a:solidFill>
                  <a:srgbClr val="008000"/>
                </a:solidFill>
                <a:latin typeface="Arial" charset="0"/>
                <a:sym typeface="Symbol" pitchFamily="18" charset="2"/>
              </a:rPr>
              <a:t>Vaisseaux collecteurs lymphatiques</a:t>
            </a:r>
            <a:endParaRPr lang="fr-FR" sz="1600" b="1" i="1" dirty="0">
              <a:solidFill>
                <a:srgbClr val="008000"/>
              </a:solidFill>
              <a:latin typeface="Arial" charset="0"/>
              <a:sym typeface="Symbol" pitchFamily="18" charset="2"/>
            </a:endParaRPr>
          </a:p>
          <a:p>
            <a:pPr marL="2960688" indent="-363538">
              <a:spcBef>
                <a:spcPct val="25000"/>
              </a:spcBef>
              <a:buFont typeface="Symbol"/>
              <a:buChar char="®"/>
            </a:pPr>
            <a:r>
              <a:rPr lang="fr-FR" sz="1600" b="1" i="1" dirty="0" smtClean="0">
                <a:solidFill>
                  <a:srgbClr val="008000"/>
                </a:solidFill>
                <a:latin typeface="Arial" charset="0"/>
                <a:sym typeface="Symbol" pitchFamily="18" charset="2"/>
              </a:rPr>
              <a:t>Troncs lymphatiques</a:t>
            </a:r>
            <a:r>
              <a:rPr lang="fr-FR" sz="1600" dirty="0">
                <a:solidFill>
                  <a:srgbClr val="008000"/>
                </a:solidFill>
                <a:latin typeface="Arial" charset="0"/>
                <a:sym typeface="Symbol"/>
              </a:rPr>
              <a:t> </a:t>
            </a:r>
            <a:r>
              <a:rPr lang="fr-FR" sz="1600" dirty="0" smtClean="0">
                <a:solidFill>
                  <a:srgbClr val="008000"/>
                </a:solidFill>
                <a:latin typeface="Arial" charset="0"/>
                <a:sym typeface="Symbol"/>
              </a:rPr>
              <a:t>  </a:t>
            </a:r>
            <a:r>
              <a:rPr lang="fr-FR" sz="1600" b="1" i="1" dirty="0" smtClean="0">
                <a:solidFill>
                  <a:srgbClr val="008000"/>
                </a:solidFill>
                <a:latin typeface="Arial" charset="0"/>
                <a:sym typeface="Symbol" pitchFamily="18" charset="2"/>
              </a:rPr>
              <a:t>  Conduits </a:t>
            </a:r>
            <a:r>
              <a:rPr lang="fr-FR" sz="1600" b="1" i="1" dirty="0">
                <a:solidFill>
                  <a:srgbClr val="008000"/>
                </a:solidFill>
                <a:latin typeface="Arial" charset="0"/>
                <a:sym typeface="Symbol" pitchFamily="18" charset="2"/>
              </a:rPr>
              <a:t>lymphatiques</a:t>
            </a:r>
          </a:p>
        </p:txBody>
      </p:sp>
      <p:sp>
        <p:nvSpPr>
          <p:cNvPr id="117770" name="Text Box 10"/>
          <p:cNvSpPr txBox="1">
            <a:spLocks noChangeArrowheads="1"/>
          </p:cNvSpPr>
          <p:nvPr/>
        </p:nvSpPr>
        <p:spPr bwMode="auto">
          <a:xfrm>
            <a:off x="141613" y="1425263"/>
            <a:ext cx="3713413" cy="147732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1925" indent="-161925">
              <a:defRPr sz="2400">
                <a:solidFill>
                  <a:schemeClr val="tx1"/>
                </a:solidFill>
                <a:latin typeface="Times New Roman" pitchFamily="18" charset="0"/>
              </a:defRPr>
            </a:lvl1pPr>
            <a:lvl2pPr marL="276225">
              <a:defRPr sz="2400">
                <a:solidFill>
                  <a:schemeClr val="tx1"/>
                </a:solidFill>
                <a:latin typeface="Times New Roman" pitchFamily="18" charset="0"/>
              </a:defRPr>
            </a:lvl2pPr>
            <a:lvl3pPr marL="565150" indent="-174625">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182563" indent="-182563">
              <a:spcBef>
                <a:spcPts val="0"/>
              </a:spcBef>
              <a:buSzPct val="90000"/>
            </a:pPr>
            <a:r>
              <a:rPr lang="fr-FR" sz="1500" b="1" dirty="0" smtClean="0">
                <a:solidFill>
                  <a:srgbClr val="008000"/>
                </a:solidFill>
                <a:latin typeface="Arial" charset="0"/>
              </a:rPr>
              <a:t>i)	</a:t>
            </a:r>
            <a:r>
              <a:rPr lang="fr-FR" sz="1500" b="1" u="sng" dirty="0" smtClean="0">
                <a:solidFill>
                  <a:srgbClr val="008000"/>
                </a:solidFill>
                <a:latin typeface="Arial" charset="0"/>
              </a:rPr>
              <a:t>Vaisseaux </a:t>
            </a:r>
            <a:r>
              <a:rPr lang="fr-FR" sz="1500" b="1" u="sng" dirty="0">
                <a:solidFill>
                  <a:srgbClr val="008000"/>
                </a:solidFill>
                <a:latin typeface="Arial" charset="0"/>
              </a:rPr>
              <a:t>collecteurs </a:t>
            </a:r>
            <a:r>
              <a:rPr lang="fr-FR" sz="1500" b="1" u="sng" dirty="0" smtClean="0">
                <a:solidFill>
                  <a:srgbClr val="008000"/>
                </a:solidFill>
                <a:latin typeface="Arial" charset="0"/>
              </a:rPr>
              <a:t>lymphatiques</a:t>
            </a:r>
            <a:endParaRPr lang="fr-FR" sz="1500" b="1" dirty="0">
              <a:solidFill>
                <a:srgbClr val="008000"/>
              </a:solidFill>
              <a:latin typeface="Arial" charset="0"/>
            </a:endParaRPr>
          </a:p>
          <a:p>
            <a:pPr marL="184150" lvl="1">
              <a:spcBef>
                <a:spcPts val="300"/>
              </a:spcBef>
              <a:buSzPct val="80000"/>
              <a:buFont typeface="Wingdings" pitchFamily="2" charset="2"/>
              <a:buNone/>
            </a:pPr>
            <a:r>
              <a:rPr lang="fr-FR" sz="1400" dirty="0" smtClean="0">
                <a:latin typeface="Arial" charset="0"/>
              </a:rPr>
              <a:t>Structures semblables </a:t>
            </a:r>
            <a:r>
              <a:rPr lang="fr-FR" sz="1400" dirty="0">
                <a:latin typeface="Arial" charset="0"/>
              </a:rPr>
              <a:t>à </a:t>
            </a:r>
            <a:r>
              <a:rPr lang="fr-FR" sz="1400" dirty="0" smtClean="0">
                <a:latin typeface="Arial" charset="0"/>
              </a:rPr>
              <a:t>celles </a:t>
            </a:r>
            <a:r>
              <a:rPr lang="fr-FR" sz="1400" dirty="0">
                <a:latin typeface="Arial" charset="0"/>
              </a:rPr>
              <a:t>des petites veines: </a:t>
            </a:r>
          </a:p>
          <a:p>
            <a:pPr marL="352425" lvl="2" indent="-169863">
              <a:spcBef>
                <a:spcPts val="0"/>
              </a:spcBef>
              <a:buFont typeface="Arial" charset="0"/>
              <a:buChar char="–"/>
            </a:pPr>
            <a:r>
              <a:rPr lang="fr-FR" sz="1400" dirty="0" smtClean="0">
                <a:latin typeface="Arial" charset="0"/>
              </a:rPr>
              <a:t>Trois mêmes tuniques</a:t>
            </a:r>
            <a:endParaRPr lang="fr-FR" sz="1400" dirty="0">
              <a:latin typeface="Arial" charset="0"/>
            </a:endParaRPr>
          </a:p>
          <a:p>
            <a:pPr marL="352425" lvl="2" indent="-169863">
              <a:spcBef>
                <a:spcPts val="0"/>
              </a:spcBef>
              <a:buFont typeface="Arial" charset="0"/>
              <a:buChar char="–"/>
            </a:pPr>
            <a:r>
              <a:rPr lang="fr-FR" sz="1400" dirty="0">
                <a:latin typeface="Arial" charset="0"/>
              </a:rPr>
              <a:t>Valvules qui empêchent le reflux de la lymphe</a:t>
            </a:r>
          </a:p>
        </p:txBody>
      </p:sp>
      <p:sp>
        <p:nvSpPr>
          <p:cNvPr id="117776" name="Text Box 16"/>
          <p:cNvSpPr txBox="1">
            <a:spLocks noChangeArrowheads="1"/>
          </p:cNvSpPr>
          <p:nvPr/>
        </p:nvSpPr>
        <p:spPr bwMode="auto">
          <a:xfrm>
            <a:off x="209006" y="384848"/>
            <a:ext cx="8294144" cy="369332"/>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82563" indent="-182563">
              <a:defRPr sz="2400">
                <a:solidFill>
                  <a:schemeClr val="tx1"/>
                </a:solidFill>
                <a:latin typeface="Times New Roman" pitchFamily="18" charset="0"/>
              </a:defRPr>
            </a:lvl1pPr>
            <a:lvl2pPr marL="544513" indent="-182563">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25000"/>
              </a:spcBef>
            </a:pPr>
            <a:r>
              <a:rPr lang="fr-FR" sz="1800" u="sng" dirty="0">
                <a:latin typeface="Arial" charset="0"/>
              </a:rPr>
              <a:t>Organisation des vaisseaux  lymphatiques</a:t>
            </a:r>
            <a:r>
              <a:rPr lang="fr-FR" sz="1800" dirty="0" smtClean="0">
                <a:latin typeface="Arial" charset="0"/>
              </a:rPr>
              <a:t>: (figures 20.2a et 20.2b) </a:t>
            </a:r>
            <a:endParaRPr lang="fr-FR" sz="1800" b="1" i="1" dirty="0">
              <a:latin typeface="Arial" charset="0"/>
              <a:sym typeface="Symbol" pitchFamily="18" charset="2"/>
            </a:endParaRPr>
          </a:p>
        </p:txBody>
      </p:sp>
      <p:sp>
        <p:nvSpPr>
          <p:cNvPr id="76" name="Text Box 3"/>
          <p:cNvSpPr txBox="1">
            <a:spLocks noChangeArrowheads="1"/>
          </p:cNvSpPr>
          <p:nvPr/>
        </p:nvSpPr>
        <p:spPr bwMode="auto">
          <a:xfrm>
            <a:off x="4281056" y="1425263"/>
            <a:ext cx="4665519" cy="1954381"/>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lvl1pPr>
              <a:tabLst>
                <a:tab pos="715963" algn="l"/>
              </a:tabLst>
              <a:defRPr sz="2400">
                <a:solidFill>
                  <a:schemeClr val="tx1"/>
                </a:solidFill>
                <a:latin typeface="Times New Roman" pitchFamily="18" charset="0"/>
              </a:defRPr>
            </a:lvl1pPr>
            <a:lvl2pPr marL="361950" indent="-182563">
              <a:tabLst>
                <a:tab pos="715963" algn="l"/>
              </a:tabLst>
              <a:defRPr sz="2400">
                <a:solidFill>
                  <a:schemeClr val="tx1"/>
                </a:solidFill>
                <a:latin typeface="Times New Roman" pitchFamily="18" charset="0"/>
              </a:defRPr>
            </a:lvl2pPr>
            <a:lvl3pPr marL="715963" indent="-174625">
              <a:tabLst>
                <a:tab pos="715963" algn="l"/>
              </a:tabLst>
              <a:defRPr sz="2400">
                <a:solidFill>
                  <a:schemeClr val="tx1"/>
                </a:solidFill>
                <a:latin typeface="Times New Roman" pitchFamily="18" charset="0"/>
              </a:defRPr>
            </a:lvl3pPr>
            <a:lvl4pPr>
              <a:tabLst>
                <a:tab pos="715963" algn="l"/>
              </a:tabLst>
              <a:defRPr sz="2400">
                <a:solidFill>
                  <a:schemeClr val="tx1"/>
                </a:solidFill>
                <a:latin typeface="Times New Roman" pitchFamily="18" charset="0"/>
              </a:defRPr>
            </a:lvl4pPr>
            <a:lvl5pPr>
              <a:tabLst>
                <a:tab pos="715963" algn="l"/>
              </a:tabLst>
              <a:defRPr sz="2400">
                <a:solidFill>
                  <a:schemeClr val="tx1"/>
                </a:solidFill>
                <a:latin typeface="Times New Roman" pitchFamily="18" charset="0"/>
              </a:defRPr>
            </a:lvl5pPr>
            <a:lvl6pPr eaLnBrk="0" fontAlgn="base" hangingPunct="0">
              <a:spcBef>
                <a:spcPct val="0"/>
              </a:spcBef>
              <a:spcAft>
                <a:spcPct val="0"/>
              </a:spcAft>
              <a:tabLst>
                <a:tab pos="715963" algn="l"/>
              </a:tabLst>
              <a:defRPr sz="2400">
                <a:solidFill>
                  <a:schemeClr val="tx1"/>
                </a:solidFill>
                <a:latin typeface="Times New Roman" pitchFamily="18" charset="0"/>
              </a:defRPr>
            </a:lvl6pPr>
            <a:lvl7pPr eaLnBrk="0" fontAlgn="base" hangingPunct="0">
              <a:spcBef>
                <a:spcPct val="0"/>
              </a:spcBef>
              <a:spcAft>
                <a:spcPct val="0"/>
              </a:spcAft>
              <a:tabLst>
                <a:tab pos="715963" algn="l"/>
              </a:tabLst>
              <a:defRPr sz="2400">
                <a:solidFill>
                  <a:schemeClr val="tx1"/>
                </a:solidFill>
                <a:latin typeface="Times New Roman" pitchFamily="18" charset="0"/>
              </a:defRPr>
            </a:lvl7pPr>
            <a:lvl8pPr eaLnBrk="0" fontAlgn="base" hangingPunct="0">
              <a:spcBef>
                <a:spcPct val="0"/>
              </a:spcBef>
              <a:spcAft>
                <a:spcPct val="0"/>
              </a:spcAft>
              <a:tabLst>
                <a:tab pos="715963" algn="l"/>
              </a:tabLst>
              <a:defRPr sz="2400">
                <a:solidFill>
                  <a:schemeClr val="tx1"/>
                </a:solidFill>
                <a:latin typeface="Times New Roman" pitchFamily="18" charset="0"/>
              </a:defRPr>
            </a:lvl8pPr>
            <a:lvl9pPr eaLnBrk="0" fontAlgn="base" hangingPunct="0">
              <a:spcBef>
                <a:spcPct val="0"/>
              </a:spcBef>
              <a:spcAft>
                <a:spcPct val="0"/>
              </a:spcAft>
              <a:tabLst>
                <a:tab pos="715963" algn="l"/>
              </a:tabLst>
              <a:defRPr sz="2400">
                <a:solidFill>
                  <a:schemeClr val="tx1"/>
                </a:solidFill>
                <a:latin typeface="Times New Roman" pitchFamily="18" charset="0"/>
              </a:defRPr>
            </a:lvl9pPr>
          </a:lstStyle>
          <a:p>
            <a:pPr marL="274638" indent="-274638">
              <a:spcBef>
                <a:spcPct val="20000"/>
              </a:spcBef>
              <a:spcAft>
                <a:spcPts val="0"/>
              </a:spcAft>
              <a:buSzPct val="90000"/>
            </a:pPr>
            <a:r>
              <a:rPr lang="fr-FR" sz="1500" b="1" dirty="0" smtClean="0">
                <a:solidFill>
                  <a:srgbClr val="008000"/>
                </a:solidFill>
                <a:latin typeface="Arial" charset="0"/>
              </a:rPr>
              <a:t>ii)	</a:t>
            </a:r>
            <a:r>
              <a:rPr lang="fr-FR" sz="1500" b="1" u="sng" dirty="0" smtClean="0">
                <a:solidFill>
                  <a:srgbClr val="008000"/>
                </a:solidFill>
                <a:latin typeface="Arial" charset="0"/>
              </a:rPr>
              <a:t>Troncs lymphatiques</a:t>
            </a:r>
            <a:endParaRPr lang="fr-FR" sz="1500" b="1" dirty="0">
              <a:solidFill>
                <a:srgbClr val="008000"/>
              </a:solidFill>
              <a:latin typeface="Arial" charset="0"/>
            </a:endParaRPr>
          </a:p>
          <a:p>
            <a:pPr marL="265113" lvl="1" indent="-3175">
              <a:spcBef>
                <a:spcPts val="300"/>
              </a:spcBef>
              <a:tabLst/>
            </a:pPr>
            <a:r>
              <a:rPr lang="fr-FR" sz="1400" dirty="0">
                <a:latin typeface="Arial" charset="0"/>
              </a:rPr>
              <a:t>Formés par l’union des plus gros vaisseaux </a:t>
            </a:r>
            <a:r>
              <a:rPr lang="fr-FR" sz="1400" dirty="0" smtClean="0">
                <a:latin typeface="Arial" charset="0"/>
              </a:rPr>
              <a:t>collecteurs.</a:t>
            </a:r>
            <a:endParaRPr lang="fr-FR" sz="1400" dirty="0">
              <a:latin typeface="Arial" charset="0"/>
            </a:endParaRPr>
          </a:p>
          <a:p>
            <a:pPr marL="265113" lvl="1" indent="-3175">
              <a:spcBef>
                <a:spcPts val="300"/>
              </a:spcBef>
              <a:tabLst/>
            </a:pPr>
            <a:r>
              <a:rPr lang="fr-FR" sz="1400" dirty="0">
                <a:latin typeface="Arial" charset="0"/>
              </a:rPr>
              <a:t>Principaux </a:t>
            </a:r>
            <a:r>
              <a:rPr lang="fr-FR" sz="1400" dirty="0" smtClean="0">
                <a:latin typeface="Arial" charset="0"/>
              </a:rPr>
              <a:t>troncs lymphatiques :</a:t>
            </a:r>
            <a:endParaRPr lang="fr-FR" sz="1400" dirty="0">
              <a:latin typeface="Arial" charset="0"/>
            </a:endParaRPr>
          </a:p>
          <a:p>
            <a:pPr marL="446088" lvl="2" indent="-187325">
              <a:buSzPct val="80000"/>
              <a:buFont typeface="Wingdings" pitchFamily="2" charset="2"/>
              <a:buChar char="§"/>
            </a:pPr>
            <a:r>
              <a:rPr lang="fr-FR" sz="1400" dirty="0" smtClean="0">
                <a:latin typeface="Arial" charset="0"/>
              </a:rPr>
              <a:t>Jugulaire (au niveau du cou) </a:t>
            </a:r>
            <a:r>
              <a:rPr lang="fr-FR" sz="1400" dirty="0">
                <a:latin typeface="Arial" charset="0"/>
              </a:rPr>
              <a:t> </a:t>
            </a:r>
            <a:endParaRPr lang="fr-FR" sz="1400" dirty="0" smtClean="0">
              <a:latin typeface="Arial" charset="0"/>
            </a:endParaRPr>
          </a:p>
          <a:p>
            <a:pPr marL="446088" lvl="2" indent="-187325">
              <a:buSzPct val="80000"/>
              <a:buFont typeface="Wingdings" pitchFamily="2" charset="2"/>
              <a:buChar char="§"/>
            </a:pPr>
            <a:r>
              <a:rPr lang="fr-FR" sz="1400" dirty="0" err="1" smtClean="0">
                <a:latin typeface="Arial" charset="0"/>
              </a:rPr>
              <a:t>Subclavier</a:t>
            </a:r>
            <a:r>
              <a:rPr lang="fr-FR" sz="1400" dirty="0" smtClean="0">
                <a:latin typeface="Arial" charset="0"/>
              </a:rPr>
              <a:t> (sous la clavicule)</a:t>
            </a:r>
            <a:endParaRPr lang="fr-FR" sz="1400" dirty="0">
              <a:latin typeface="Arial" charset="0"/>
            </a:endParaRPr>
          </a:p>
          <a:p>
            <a:pPr marL="446088" lvl="2" indent="-187325">
              <a:buSzPct val="80000"/>
              <a:buFont typeface="Wingdings" pitchFamily="2" charset="2"/>
              <a:buChar char="§"/>
            </a:pPr>
            <a:r>
              <a:rPr lang="fr-FR" sz="1400" dirty="0" smtClean="0">
                <a:latin typeface="Arial" charset="0"/>
              </a:rPr>
              <a:t>Broncho-médiastinal (bronches et médiastin)</a:t>
            </a:r>
          </a:p>
          <a:p>
            <a:pPr marL="446088" lvl="2" indent="-187325">
              <a:buSzPct val="80000"/>
              <a:buFont typeface="Wingdings" pitchFamily="2" charset="2"/>
              <a:buChar char="§"/>
            </a:pPr>
            <a:r>
              <a:rPr lang="fr-FR" sz="1400" dirty="0" smtClean="0">
                <a:latin typeface="Arial" charset="0"/>
              </a:rPr>
              <a:t>Intestinal (des intestins)</a:t>
            </a:r>
            <a:endParaRPr lang="fr-FR" sz="1400" dirty="0">
              <a:latin typeface="Arial" charset="0"/>
            </a:endParaRPr>
          </a:p>
          <a:p>
            <a:pPr marL="446088" lvl="2" indent="-187325">
              <a:buSzPct val="80000"/>
              <a:buFont typeface="Wingdings" pitchFamily="2" charset="2"/>
              <a:buChar char="§"/>
            </a:pPr>
            <a:r>
              <a:rPr lang="fr-FR" sz="1400" dirty="0" smtClean="0">
                <a:latin typeface="Arial" charset="0"/>
              </a:rPr>
              <a:t>Lombaire (au bas du dos)</a:t>
            </a:r>
            <a:endParaRPr lang="fr-FR" sz="1400" dirty="0">
              <a:latin typeface="Arial" charset="0"/>
            </a:endParaRPr>
          </a:p>
        </p:txBody>
      </p:sp>
      <p:sp>
        <p:nvSpPr>
          <p:cNvPr id="77" name="Rectangle 4"/>
          <p:cNvSpPr>
            <a:spLocks noChangeArrowheads="1"/>
          </p:cNvSpPr>
          <p:nvPr/>
        </p:nvSpPr>
        <p:spPr bwMode="auto">
          <a:xfrm>
            <a:off x="141613" y="3255764"/>
            <a:ext cx="8919259"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74638" indent="-274638">
              <a:spcAft>
                <a:spcPts val="0"/>
              </a:spcAft>
              <a:buSzPct val="90000"/>
              <a:tabLst>
                <a:tab pos="715963" algn="l"/>
              </a:tabLst>
            </a:pPr>
            <a:r>
              <a:rPr lang="en-US" sz="1500" b="1" dirty="0" smtClean="0">
                <a:solidFill>
                  <a:srgbClr val="008000"/>
                </a:solidFill>
              </a:rPr>
              <a:t>iii)	</a:t>
            </a:r>
            <a:r>
              <a:rPr lang="fr-FR" sz="1500" b="1" u="sng" dirty="0" smtClean="0">
                <a:solidFill>
                  <a:srgbClr val="008000"/>
                </a:solidFill>
              </a:rPr>
              <a:t>Conduits lymphatiques</a:t>
            </a:r>
            <a:endParaRPr lang="fr-FR" sz="1500" dirty="0">
              <a:solidFill>
                <a:srgbClr val="008000"/>
              </a:solidFill>
            </a:endParaRPr>
          </a:p>
          <a:p>
            <a:pPr marL="268288" lvl="1">
              <a:spcBef>
                <a:spcPts val="300"/>
              </a:spcBef>
            </a:pPr>
            <a:r>
              <a:rPr lang="fr-FR" sz="1400" dirty="0"/>
              <a:t>Déversent la lymphe dans la circulation veineuse (généralement à la jonction des veines jugulaire interne et </a:t>
            </a:r>
            <a:r>
              <a:rPr lang="fr-FR" sz="1400" dirty="0" err="1"/>
              <a:t>subclavière</a:t>
            </a:r>
            <a:r>
              <a:rPr lang="fr-FR" sz="1400" dirty="0" smtClean="0"/>
              <a:t>).</a:t>
            </a:r>
            <a:endParaRPr lang="fr-FR" sz="1400" dirty="0"/>
          </a:p>
          <a:p>
            <a:pPr marL="360363" lvl="1" indent="-180975">
              <a:spcBef>
                <a:spcPts val="300"/>
              </a:spcBef>
              <a:buFontTx/>
              <a:buChar char="•"/>
              <a:tabLst>
                <a:tab pos="715963" algn="l"/>
              </a:tabLst>
            </a:pPr>
            <a:r>
              <a:rPr lang="fr-FR" sz="1400" b="1" i="1" dirty="0"/>
              <a:t>Conduit lymphatique </a:t>
            </a:r>
            <a:r>
              <a:rPr lang="fr-FR" sz="1400" b="1" i="1" dirty="0" smtClean="0"/>
              <a:t>droit </a:t>
            </a:r>
            <a:r>
              <a:rPr lang="fr-FR" sz="1400" b="1" dirty="0" smtClean="0"/>
              <a:t>:</a:t>
            </a:r>
            <a:r>
              <a:rPr lang="fr-FR" sz="1400" dirty="0" smtClean="0"/>
              <a:t> </a:t>
            </a:r>
            <a:endParaRPr lang="fr-FR" sz="1400" dirty="0"/>
          </a:p>
          <a:p>
            <a:pPr marL="534988" lvl="2" indent="-182563">
              <a:buFont typeface="Arial" charset="0"/>
              <a:buChar char="–"/>
              <a:tabLst>
                <a:tab pos="534988" algn="l"/>
              </a:tabLst>
            </a:pPr>
            <a:r>
              <a:rPr lang="fr-FR" sz="1400" dirty="0"/>
              <a:t>Très court (1cm); pas toujours présent</a:t>
            </a:r>
          </a:p>
          <a:p>
            <a:pPr marL="534988" lvl="2" indent="-182563">
              <a:buFont typeface="Arial" charset="0"/>
              <a:buChar char="–"/>
              <a:tabLst>
                <a:tab pos="534988" algn="l"/>
              </a:tabLst>
            </a:pPr>
            <a:r>
              <a:rPr lang="fr-FR" sz="1400" dirty="0"/>
              <a:t>Reçoit la lymphe du bras droit, et du côté droit de la tête, cou et thorax</a:t>
            </a:r>
          </a:p>
          <a:p>
            <a:pPr marL="360363" lvl="1" indent="-180975">
              <a:spcBef>
                <a:spcPct val="25000"/>
              </a:spcBef>
              <a:buFontTx/>
              <a:buChar char="•"/>
              <a:tabLst>
                <a:tab pos="715963" algn="l"/>
              </a:tabLst>
            </a:pPr>
            <a:r>
              <a:rPr lang="fr-FR" sz="1400" b="1" i="1" dirty="0"/>
              <a:t>Conduit </a:t>
            </a:r>
            <a:r>
              <a:rPr lang="fr-FR" sz="1400" b="1" i="1" dirty="0" smtClean="0"/>
              <a:t>thoracique </a:t>
            </a:r>
            <a:r>
              <a:rPr lang="fr-FR" sz="1400" b="1" dirty="0" smtClean="0"/>
              <a:t>:</a:t>
            </a:r>
            <a:endParaRPr lang="fr-FR" sz="1400" dirty="0"/>
          </a:p>
          <a:p>
            <a:pPr marL="534988" lvl="2" indent="-182563">
              <a:buFont typeface="Arial" charset="0"/>
              <a:buChar char="–"/>
              <a:tabLst>
                <a:tab pos="534988" algn="l"/>
              </a:tabLst>
            </a:pPr>
            <a:r>
              <a:rPr lang="fr-FR" sz="1400" dirty="0"/>
              <a:t>Le plus gros et le plus long des vaisseaux lymphatiques (</a:t>
            </a:r>
            <a:r>
              <a:rPr lang="fr-FR" sz="1400" dirty="0">
                <a:cs typeface="Arial" charset="0"/>
              </a:rPr>
              <a:t>~40 cm)</a:t>
            </a:r>
          </a:p>
          <a:p>
            <a:pPr marL="534988" lvl="2" indent="-182563">
              <a:buFont typeface="Arial" charset="0"/>
              <a:buChar char="–"/>
              <a:tabLst>
                <a:tab pos="534988" algn="l"/>
              </a:tabLst>
            </a:pPr>
            <a:r>
              <a:rPr lang="fr-FR" sz="1400" dirty="0">
                <a:cs typeface="Arial" charset="0"/>
              </a:rPr>
              <a:t>Prend naissance à la </a:t>
            </a:r>
            <a:r>
              <a:rPr lang="fr-FR" sz="1400" b="1" i="1" dirty="0">
                <a:cs typeface="Arial" charset="0"/>
              </a:rPr>
              <a:t>citerne du </a:t>
            </a:r>
            <a:r>
              <a:rPr lang="fr-FR" sz="1400" b="1" i="1" dirty="0" smtClean="0">
                <a:cs typeface="Arial" charset="0"/>
              </a:rPr>
              <a:t>chyle*</a:t>
            </a:r>
            <a:endParaRPr lang="fr-FR" sz="1400" b="1" i="1" dirty="0">
              <a:cs typeface="Arial" charset="0"/>
            </a:endParaRPr>
          </a:p>
          <a:p>
            <a:pPr marL="534988" lvl="2" indent="-182563">
              <a:buFont typeface="Arial" charset="0"/>
              <a:buChar char="–"/>
              <a:tabLst>
                <a:tab pos="534988" algn="l"/>
              </a:tabLst>
            </a:pPr>
            <a:r>
              <a:rPr lang="fr-FR" sz="1400" dirty="0"/>
              <a:t>Draine la lymphe des membres inférieurs, </a:t>
            </a:r>
            <a:r>
              <a:rPr lang="fr-FR" sz="1400" dirty="0" smtClean="0"/>
              <a:t>abdomen, </a:t>
            </a:r>
            <a:r>
              <a:rPr lang="fr-FR" sz="1400" dirty="0"/>
              <a:t>côté gauche de la tête, cou et thorax, bras gauche</a:t>
            </a:r>
          </a:p>
        </p:txBody>
      </p:sp>
      <p:sp>
        <p:nvSpPr>
          <p:cNvPr id="2" name="Rectangle 1"/>
          <p:cNvSpPr/>
          <p:nvPr/>
        </p:nvSpPr>
        <p:spPr>
          <a:xfrm>
            <a:off x="467590" y="5656026"/>
            <a:ext cx="8530936" cy="954107"/>
          </a:xfrm>
          <a:prstGeom prst="rect">
            <a:avLst/>
          </a:prstGeom>
          <a:ln>
            <a:solidFill>
              <a:srgbClr val="008000"/>
            </a:solidFill>
          </a:ln>
        </p:spPr>
        <p:txBody>
          <a:bodyPr wrap="square" lIns="72000" rIns="36000">
            <a:spAutoFit/>
          </a:bodyPr>
          <a:lstStyle/>
          <a:p>
            <a:pPr marL="176213" indent="-176213"/>
            <a:r>
              <a:rPr lang="fr-CA" sz="1400" i="1" dirty="0" smtClean="0"/>
              <a:t>*	Le</a:t>
            </a:r>
            <a:r>
              <a:rPr lang="fr-CA" sz="1400" b="1" i="1" dirty="0"/>
              <a:t> chyle</a:t>
            </a:r>
            <a:r>
              <a:rPr lang="fr-CA" sz="1400" i="1" dirty="0"/>
              <a:t> est la lymphe issue de l’intestin grêle et déversée dans la citerne du chyle via le tronc intestinal. Le système lymphatique est en effet l’une des voies majeures pour l’absorption des nutriments vers la circulation sanguine, en particulier l’absorption des lipides. Après un repas riche en graisses, le chyle a ainsi un contenu élevé en lipides; ce qui lui donne un aspect laiteux.</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171994" y="228600"/>
            <a:ext cx="8362406" cy="6357938"/>
            <a:chOff x="171994" y="228600"/>
            <a:chExt cx="8362406" cy="6357938"/>
          </a:xfrm>
        </p:grpSpPr>
        <p:pic>
          <p:nvPicPr>
            <p:cNvPr id="3" name="Picture 199" descr="figure_20_02a_unlabeled"/>
            <p:cNvPicPr>
              <a:picLocks noChangeAspect="1" noChangeArrowheads="1"/>
            </p:cNvPicPr>
            <p:nvPr/>
          </p:nvPicPr>
          <p:blipFill>
            <a:blip r:embed="rId2" cstate="print"/>
            <a:srcRect b="3015"/>
            <a:stretch>
              <a:fillRect/>
            </a:stretch>
          </p:blipFill>
          <p:spPr bwMode="auto">
            <a:xfrm>
              <a:off x="1674813" y="228600"/>
              <a:ext cx="5857875" cy="6357938"/>
            </a:xfrm>
            <a:prstGeom prst="rect">
              <a:avLst/>
            </a:prstGeom>
            <a:noFill/>
            <a:ln w="9525">
              <a:noFill/>
              <a:miter lim="800000"/>
              <a:headEnd/>
              <a:tailEnd/>
            </a:ln>
          </p:spPr>
        </p:pic>
        <p:sp>
          <p:nvSpPr>
            <p:cNvPr id="4" name="Rectangle 90"/>
            <p:cNvSpPr>
              <a:spLocks noChangeArrowheads="1"/>
            </p:cNvSpPr>
            <p:nvPr/>
          </p:nvSpPr>
          <p:spPr bwMode="auto">
            <a:xfrm>
              <a:off x="171994" y="449006"/>
              <a:ext cx="2471738" cy="313932"/>
            </a:xfrm>
            <a:prstGeom prst="rect">
              <a:avLst/>
            </a:prstGeom>
            <a:noFill/>
            <a:ln w="9525">
              <a:noFill/>
              <a:miter lim="800000"/>
              <a:headEnd/>
              <a:tailEnd/>
            </a:ln>
          </p:spPr>
          <p:txBody>
            <a:bodyPr anchor="ctr">
              <a:spAutoFit/>
            </a:bodyPr>
            <a:lstStyle/>
            <a:p>
              <a:pPr>
                <a:lnSpc>
                  <a:spcPct val="80000"/>
                </a:lnSpc>
              </a:pPr>
              <a:r>
                <a:rPr lang="fr-CA" sz="1800" dirty="0">
                  <a:latin typeface="Calibri" pitchFamily="34" charset="0"/>
                </a:rPr>
                <a:t>Veine jugulaire interne</a:t>
              </a:r>
            </a:p>
          </p:txBody>
        </p:sp>
        <p:sp>
          <p:nvSpPr>
            <p:cNvPr id="5" name="Rectangle 91"/>
            <p:cNvSpPr>
              <a:spLocks noChangeArrowheads="1"/>
            </p:cNvSpPr>
            <p:nvPr/>
          </p:nvSpPr>
          <p:spPr bwMode="auto">
            <a:xfrm>
              <a:off x="1134294" y="922989"/>
              <a:ext cx="2026919" cy="762645"/>
            </a:xfrm>
            <a:prstGeom prst="rect">
              <a:avLst/>
            </a:prstGeom>
            <a:noFill/>
            <a:ln w="9525">
              <a:noFill/>
              <a:miter lim="800000"/>
              <a:headEnd/>
              <a:tailEnd/>
            </a:ln>
          </p:spPr>
          <p:txBody>
            <a:bodyPr wrap="square" anchor="ctr">
              <a:spAutoFit/>
            </a:bodyPr>
            <a:lstStyle/>
            <a:p>
              <a:pPr>
                <a:lnSpc>
                  <a:spcPct val="80000"/>
                </a:lnSpc>
              </a:pPr>
              <a:r>
                <a:rPr lang="fr-CA" sz="1800" dirty="0">
                  <a:latin typeface="Calibri" pitchFamily="34" charset="0"/>
                </a:rPr>
                <a:t>Entrée du conduit lymphatique droit dans la veine</a:t>
              </a:r>
            </a:p>
          </p:txBody>
        </p:sp>
        <p:sp>
          <p:nvSpPr>
            <p:cNvPr id="6" name="Rectangle 92"/>
            <p:cNvSpPr>
              <a:spLocks noChangeArrowheads="1"/>
            </p:cNvSpPr>
            <p:nvPr/>
          </p:nvSpPr>
          <p:spPr bwMode="auto">
            <a:xfrm>
              <a:off x="716281" y="1867372"/>
              <a:ext cx="2131422" cy="762645"/>
            </a:xfrm>
            <a:prstGeom prst="rect">
              <a:avLst/>
            </a:prstGeom>
            <a:noFill/>
            <a:ln w="9525">
              <a:noFill/>
              <a:miter lim="800000"/>
              <a:headEnd/>
              <a:tailEnd/>
            </a:ln>
          </p:spPr>
          <p:txBody>
            <a:bodyPr wrap="square" anchor="ctr">
              <a:spAutoFit/>
            </a:bodyPr>
            <a:lstStyle/>
            <a:p>
              <a:pPr>
                <a:lnSpc>
                  <a:spcPct val="80000"/>
                </a:lnSpc>
              </a:pPr>
              <a:r>
                <a:rPr lang="fr-CA" sz="1800" dirty="0">
                  <a:latin typeface="Calibri" pitchFamily="34" charset="0"/>
                </a:rPr>
                <a:t>Entrée du conduit thoracique dans la veine</a:t>
              </a:r>
            </a:p>
          </p:txBody>
        </p:sp>
        <p:sp>
          <p:nvSpPr>
            <p:cNvPr id="7" name="Rectangle 93"/>
            <p:cNvSpPr>
              <a:spLocks noChangeArrowheads="1"/>
            </p:cNvSpPr>
            <p:nvPr/>
          </p:nvSpPr>
          <p:spPr bwMode="auto">
            <a:xfrm>
              <a:off x="645841" y="2790522"/>
              <a:ext cx="1994520" cy="313932"/>
            </a:xfrm>
            <a:prstGeom prst="rect">
              <a:avLst/>
            </a:prstGeom>
            <a:noFill/>
            <a:ln w="9525">
              <a:noFill/>
              <a:miter lim="800000"/>
              <a:headEnd/>
              <a:tailEnd/>
            </a:ln>
          </p:spPr>
          <p:txBody>
            <a:bodyPr wrap="none" anchor="ctr">
              <a:spAutoFit/>
            </a:bodyPr>
            <a:lstStyle/>
            <a:p>
              <a:pPr>
                <a:lnSpc>
                  <a:spcPct val="80000"/>
                </a:lnSpc>
              </a:pPr>
              <a:r>
                <a:rPr lang="fr-CA" sz="1800" dirty="0">
                  <a:latin typeface="Calibri" pitchFamily="34" charset="0"/>
                </a:rPr>
                <a:t>Conduit thoracique</a:t>
              </a:r>
            </a:p>
          </p:txBody>
        </p:sp>
        <p:sp>
          <p:nvSpPr>
            <p:cNvPr id="8" name="Rectangle 94"/>
            <p:cNvSpPr>
              <a:spLocks noChangeArrowheads="1"/>
            </p:cNvSpPr>
            <p:nvPr/>
          </p:nvSpPr>
          <p:spPr bwMode="auto">
            <a:xfrm>
              <a:off x="917303" y="3419671"/>
              <a:ext cx="1705532" cy="313932"/>
            </a:xfrm>
            <a:prstGeom prst="rect">
              <a:avLst/>
            </a:prstGeom>
            <a:noFill/>
            <a:ln w="9525">
              <a:noFill/>
              <a:miter lim="800000"/>
              <a:headEnd/>
              <a:tailEnd/>
            </a:ln>
          </p:spPr>
          <p:txBody>
            <a:bodyPr wrap="none" anchor="ctr">
              <a:spAutoFit/>
            </a:bodyPr>
            <a:lstStyle/>
            <a:p>
              <a:pPr>
                <a:lnSpc>
                  <a:spcPct val="80000"/>
                </a:lnSpc>
              </a:pPr>
              <a:r>
                <a:rPr lang="fr-CA" sz="1800" dirty="0">
                  <a:latin typeface="Calibri" pitchFamily="34" charset="0"/>
                </a:rPr>
                <a:t>Citerne du chyle</a:t>
              </a:r>
            </a:p>
          </p:txBody>
        </p:sp>
        <p:sp>
          <p:nvSpPr>
            <p:cNvPr id="9" name="Rectangle 95"/>
            <p:cNvSpPr>
              <a:spLocks noChangeArrowheads="1"/>
            </p:cNvSpPr>
            <p:nvPr/>
          </p:nvSpPr>
          <p:spPr bwMode="auto">
            <a:xfrm>
              <a:off x="1295400" y="4051771"/>
              <a:ext cx="1933575" cy="762645"/>
            </a:xfrm>
            <a:prstGeom prst="rect">
              <a:avLst/>
            </a:prstGeom>
            <a:noFill/>
            <a:ln w="9525">
              <a:noFill/>
              <a:miter lim="800000"/>
              <a:headEnd/>
              <a:tailEnd/>
            </a:ln>
          </p:spPr>
          <p:txBody>
            <a:bodyPr anchor="ctr">
              <a:spAutoFit/>
            </a:bodyPr>
            <a:lstStyle/>
            <a:p>
              <a:pPr>
                <a:lnSpc>
                  <a:spcPct val="80000"/>
                </a:lnSpc>
              </a:pPr>
              <a:r>
                <a:rPr lang="fr-CA" sz="1800" dirty="0">
                  <a:latin typeface="Calibri" pitchFamily="34" charset="0"/>
                </a:rPr>
                <a:t>Vaisseaux collecteurs lymphatiques</a:t>
              </a:r>
            </a:p>
          </p:txBody>
        </p:sp>
        <p:sp>
          <p:nvSpPr>
            <p:cNvPr id="10" name="Rectangle 96"/>
            <p:cNvSpPr>
              <a:spLocks noChangeArrowheads="1"/>
            </p:cNvSpPr>
            <p:nvPr/>
          </p:nvSpPr>
          <p:spPr bwMode="auto">
            <a:xfrm>
              <a:off x="5757863" y="447027"/>
              <a:ext cx="2395537" cy="541046"/>
            </a:xfrm>
            <a:prstGeom prst="rect">
              <a:avLst/>
            </a:prstGeom>
            <a:noFill/>
            <a:ln w="9525">
              <a:noFill/>
              <a:miter lim="800000"/>
              <a:headEnd/>
              <a:tailEnd/>
            </a:ln>
          </p:spPr>
          <p:txBody>
            <a:bodyPr anchor="ctr">
              <a:spAutoFit/>
            </a:bodyPr>
            <a:lstStyle/>
            <a:p>
              <a:pPr>
                <a:lnSpc>
                  <a:spcPct val="80000"/>
                </a:lnSpc>
              </a:pPr>
              <a:r>
                <a:rPr lang="fr-CA" sz="1800" b="1" dirty="0">
                  <a:latin typeface="Calibri" pitchFamily="34" charset="0"/>
                </a:rPr>
                <a:t>Nœuds lymphatiques régionaux:</a:t>
              </a:r>
            </a:p>
          </p:txBody>
        </p:sp>
        <p:sp>
          <p:nvSpPr>
            <p:cNvPr id="11" name="Rectangle 97"/>
            <p:cNvSpPr>
              <a:spLocks noChangeArrowheads="1"/>
            </p:cNvSpPr>
            <p:nvPr/>
          </p:nvSpPr>
          <p:spPr bwMode="auto">
            <a:xfrm>
              <a:off x="5870575" y="1167009"/>
              <a:ext cx="2607252" cy="313932"/>
            </a:xfrm>
            <a:prstGeom prst="rect">
              <a:avLst/>
            </a:prstGeom>
            <a:noFill/>
            <a:ln w="9525">
              <a:noFill/>
              <a:miter lim="800000"/>
              <a:headEnd/>
              <a:tailEnd/>
            </a:ln>
          </p:spPr>
          <p:txBody>
            <a:bodyPr wrap="none" anchor="ctr">
              <a:spAutoFit/>
            </a:bodyPr>
            <a:lstStyle/>
            <a:p>
              <a:pPr>
                <a:lnSpc>
                  <a:spcPct val="80000"/>
                </a:lnSpc>
              </a:pPr>
              <a:r>
                <a:rPr lang="fr-CA" sz="1800">
                  <a:latin typeface="Calibri" pitchFamily="34" charset="0"/>
                </a:rPr>
                <a:t>Nœuds cervicaux latéraux</a:t>
              </a:r>
            </a:p>
          </p:txBody>
        </p:sp>
        <p:sp>
          <p:nvSpPr>
            <p:cNvPr id="12" name="Rectangle 98"/>
            <p:cNvSpPr>
              <a:spLocks noChangeArrowheads="1"/>
            </p:cNvSpPr>
            <p:nvPr/>
          </p:nvSpPr>
          <p:spPr bwMode="auto">
            <a:xfrm>
              <a:off x="5870575" y="2359964"/>
              <a:ext cx="2450465" cy="541046"/>
            </a:xfrm>
            <a:prstGeom prst="rect">
              <a:avLst/>
            </a:prstGeom>
            <a:noFill/>
            <a:ln w="9525">
              <a:noFill/>
              <a:miter lim="800000"/>
              <a:headEnd/>
              <a:tailEnd/>
            </a:ln>
          </p:spPr>
          <p:txBody>
            <a:bodyPr wrap="square" anchor="ctr">
              <a:spAutoFit/>
            </a:bodyPr>
            <a:lstStyle/>
            <a:p>
              <a:pPr>
                <a:lnSpc>
                  <a:spcPct val="80000"/>
                </a:lnSpc>
              </a:pPr>
              <a:r>
                <a:rPr lang="fr-CA" sz="1800" dirty="0">
                  <a:latin typeface="Calibri" pitchFamily="34" charset="0"/>
                </a:rPr>
                <a:t>Nœuds lymphatiques axillaires</a:t>
              </a:r>
            </a:p>
          </p:txBody>
        </p:sp>
        <p:sp>
          <p:nvSpPr>
            <p:cNvPr id="13" name="Rectangle 99"/>
            <p:cNvSpPr>
              <a:spLocks noChangeArrowheads="1"/>
            </p:cNvSpPr>
            <p:nvPr/>
          </p:nvSpPr>
          <p:spPr bwMode="auto">
            <a:xfrm>
              <a:off x="5856288" y="3955402"/>
              <a:ext cx="2678112" cy="541046"/>
            </a:xfrm>
            <a:prstGeom prst="rect">
              <a:avLst/>
            </a:prstGeom>
            <a:noFill/>
            <a:ln w="9525">
              <a:noFill/>
              <a:miter lim="800000"/>
              <a:headEnd/>
              <a:tailEnd/>
            </a:ln>
          </p:spPr>
          <p:txBody>
            <a:bodyPr anchor="ctr">
              <a:spAutoFit/>
            </a:bodyPr>
            <a:lstStyle/>
            <a:p>
              <a:pPr>
                <a:lnSpc>
                  <a:spcPct val="80000"/>
                </a:lnSpc>
              </a:pPr>
              <a:r>
                <a:rPr lang="fr-CA" sz="1800">
                  <a:latin typeface="Calibri" pitchFamily="34" charset="0"/>
                </a:rPr>
                <a:t>Nœuds lymphatiques inguinaux</a:t>
              </a:r>
            </a:p>
          </p:txBody>
        </p:sp>
        <p:sp>
          <p:nvSpPr>
            <p:cNvPr id="14" name="Rectangle 100"/>
            <p:cNvSpPr>
              <a:spLocks noChangeArrowheads="1"/>
            </p:cNvSpPr>
            <p:nvPr/>
          </p:nvSpPr>
          <p:spPr bwMode="auto">
            <a:xfrm>
              <a:off x="3559175" y="3448328"/>
              <a:ext cx="709553" cy="369332"/>
            </a:xfrm>
            <a:prstGeom prst="rect">
              <a:avLst/>
            </a:prstGeom>
            <a:noFill/>
            <a:ln w="9525">
              <a:noFill/>
              <a:miter lim="800000"/>
              <a:headEnd/>
              <a:tailEnd/>
            </a:ln>
          </p:spPr>
          <p:txBody>
            <a:bodyPr wrap="none" anchor="ctr">
              <a:spAutoFit/>
            </a:bodyPr>
            <a:lstStyle/>
            <a:p>
              <a:r>
                <a:rPr lang="fr-CA" sz="1800" dirty="0">
                  <a:latin typeface="Calibri" pitchFamily="34" charset="0"/>
                </a:rPr>
                <a:t>Aorte</a:t>
              </a:r>
            </a:p>
          </p:txBody>
        </p:sp>
        <p:sp>
          <p:nvSpPr>
            <p:cNvPr id="15" name="Rectangle 101"/>
            <p:cNvSpPr>
              <a:spLocks noChangeArrowheads="1"/>
            </p:cNvSpPr>
            <p:nvPr/>
          </p:nvSpPr>
          <p:spPr bwMode="auto">
            <a:xfrm>
              <a:off x="1906588" y="5547796"/>
              <a:ext cx="3894336" cy="369332"/>
            </a:xfrm>
            <a:prstGeom prst="rect">
              <a:avLst/>
            </a:prstGeom>
            <a:noFill/>
            <a:ln w="9525">
              <a:noFill/>
              <a:miter lim="800000"/>
              <a:headEnd/>
              <a:tailEnd/>
            </a:ln>
          </p:spPr>
          <p:txBody>
            <a:bodyPr wrap="none" anchor="ctr">
              <a:spAutoFit/>
            </a:bodyPr>
            <a:lstStyle/>
            <a:p>
              <a:r>
                <a:rPr lang="fr-CA" dirty="0">
                  <a:latin typeface="Calibri" pitchFamily="34" charset="0"/>
                </a:rPr>
                <a:t>Drainé par le conduit lymphatique droit</a:t>
              </a:r>
            </a:p>
          </p:txBody>
        </p:sp>
        <p:sp>
          <p:nvSpPr>
            <p:cNvPr id="16" name="Rectangle 102"/>
            <p:cNvSpPr>
              <a:spLocks noChangeArrowheads="1"/>
            </p:cNvSpPr>
            <p:nvPr/>
          </p:nvSpPr>
          <p:spPr bwMode="auto">
            <a:xfrm>
              <a:off x="1906588" y="5804971"/>
              <a:ext cx="3225370" cy="369332"/>
            </a:xfrm>
            <a:prstGeom prst="rect">
              <a:avLst/>
            </a:prstGeom>
            <a:noFill/>
            <a:ln w="9525">
              <a:noFill/>
              <a:miter lim="800000"/>
              <a:headEnd/>
              <a:tailEnd/>
            </a:ln>
          </p:spPr>
          <p:txBody>
            <a:bodyPr wrap="none" anchor="ctr">
              <a:spAutoFit/>
            </a:bodyPr>
            <a:lstStyle/>
            <a:p>
              <a:r>
                <a:rPr lang="fr-CA">
                  <a:latin typeface="Calibri" pitchFamily="34" charset="0"/>
                </a:rPr>
                <a:t>Drainé par le conduit thoracique</a:t>
              </a:r>
            </a:p>
          </p:txBody>
        </p:sp>
        <p:sp>
          <p:nvSpPr>
            <p:cNvPr id="17" name="Freeform 123"/>
            <p:cNvSpPr>
              <a:spLocks/>
            </p:cNvSpPr>
            <p:nvPr/>
          </p:nvSpPr>
          <p:spPr bwMode="auto">
            <a:xfrm>
              <a:off x="2578100" y="615950"/>
              <a:ext cx="1708150" cy="1158875"/>
            </a:xfrm>
            <a:custGeom>
              <a:avLst/>
              <a:gdLst>
                <a:gd name="T0" fmla="*/ 0 w 1088"/>
                <a:gd name="T1" fmla="*/ 0 h 739"/>
                <a:gd name="T2" fmla="*/ 2147483647 w 1088"/>
                <a:gd name="T3" fmla="*/ 0 h 739"/>
                <a:gd name="T4" fmla="*/ 2147483647 w 1088"/>
                <a:gd name="T5" fmla="*/ 2147483647 h 739"/>
                <a:gd name="T6" fmla="*/ 0 60000 65536"/>
                <a:gd name="T7" fmla="*/ 0 60000 65536"/>
                <a:gd name="T8" fmla="*/ 0 60000 65536"/>
                <a:gd name="T9" fmla="*/ 0 w 1088"/>
                <a:gd name="T10" fmla="*/ 0 h 739"/>
                <a:gd name="T11" fmla="*/ 1088 w 1088"/>
                <a:gd name="T12" fmla="*/ 739 h 739"/>
              </a:gdLst>
              <a:ahLst/>
              <a:cxnLst>
                <a:cxn ang="T6">
                  <a:pos x="T0" y="T1"/>
                </a:cxn>
                <a:cxn ang="T7">
                  <a:pos x="T2" y="T3"/>
                </a:cxn>
                <a:cxn ang="T8">
                  <a:pos x="T4" y="T5"/>
                </a:cxn>
              </a:cxnLst>
              <a:rect l="T9" t="T10" r="T11" b="T12"/>
              <a:pathLst>
                <a:path w="1088" h="739">
                  <a:moveTo>
                    <a:pt x="0" y="0"/>
                  </a:moveTo>
                  <a:lnTo>
                    <a:pt x="267" y="0"/>
                  </a:lnTo>
                  <a:lnTo>
                    <a:pt x="1088" y="739"/>
                  </a:lnTo>
                </a:path>
              </a:pathLst>
            </a:custGeom>
            <a:noFill/>
            <a:ln w="9525" cap="flat" cmpd="sng">
              <a:solidFill>
                <a:schemeClr val="tx1"/>
              </a:solidFill>
              <a:prstDash val="solid"/>
              <a:round/>
              <a:headEnd/>
              <a:tailEnd/>
            </a:ln>
          </p:spPr>
          <p:txBody>
            <a:bodyPr wrap="none" anchor="ctr"/>
            <a:lstStyle/>
            <a:p>
              <a:endParaRPr lang="fr-CA"/>
            </a:p>
          </p:txBody>
        </p:sp>
        <p:sp>
          <p:nvSpPr>
            <p:cNvPr id="18" name="Freeform 124"/>
            <p:cNvSpPr>
              <a:spLocks/>
            </p:cNvSpPr>
            <p:nvPr/>
          </p:nvSpPr>
          <p:spPr bwMode="auto">
            <a:xfrm>
              <a:off x="3051175" y="1293813"/>
              <a:ext cx="1201738" cy="590550"/>
            </a:xfrm>
            <a:custGeom>
              <a:avLst/>
              <a:gdLst>
                <a:gd name="T0" fmla="*/ 0 w 766"/>
                <a:gd name="T1" fmla="*/ 0 h 376"/>
                <a:gd name="T2" fmla="*/ 2147483647 w 766"/>
                <a:gd name="T3" fmla="*/ 0 h 376"/>
                <a:gd name="T4" fmla="*/ 2147483647 w 766"/>
                <a:gd name="T5" fmla="*/ 2147483647 h 376"/>
                <a:gd name="T6" fmla="*/ 0 60000 65536"/>
                <a:gd name="T7" fmla="*/ 0 60000 65536"/>
                <a:gd name="T8" fmla="*/ 0 60000 65536"/>
                <a:gd name="T9" fmla="*/ 0 w 766"/>
                <a:gd name="T10" fmla="*/ 0 h 376"/>
                <a:gd name="T11" fmla="*/ 766 w 766"/>
                <a:gd name="T12" fmla="*/ 376 h 376"/>
              </a:gdLst>
              <a:ahLst/>
              <a:cxnLst>
                <a:cxn ang="T6">
                  <a:pos x="T0" y="T1"/>
                </a:cxn>
                <a:cxn ang="T7">
                  <a:pos x="T2" y="T3"/>
                </a:cxn>
                <a:cxn ang="T8">
                  <a:pos x="T4" y="T5"/>
                </a:cxn>
              </a:cxnLst>
              <a:rect l="T9" t="T10" r="T11" b="T12"/>
              <a:pathLst>
                <a:path w="766" h="376">
                  <a:moveTo>
                    <a:pt x="0" y="0"/>
                  </a:moveTo>
                  <a:lnTo>
                    <a:pt x="190" y="0"/>
                  </a:lnTo>
                  <a:lnTo>
                    <a:pt x="766" y="376"/>
                  </a:lnTo>
                </a:path>
              </a:pathLst>
            </a:custGeom>
            <a:noFill/>
            <a:ln w="9525" cap="flat" cmpd="sng">
              <a:solidFill>
                <a:schemeClr val="tx1"/>
              </a:solidFill>
              <a:prstDash val="solid"/>
              <a:round/>
              <a:headEnd/>
              <a:tailEnd/>
            </a:ln>
          </p:spPr>
          <p:txBody>
            <a:bodyPr wrap="none" anchor="ctr"/>
            <a:lstStyle/>
            <a:p>
              <a:endParaRPr lang="fr-CA"/>
            </a:p>
          </p:txBody>
        </p:sp>
        <p:sp>
          <p:nvSpPr>
            <p:cNvPr id="19" name="Freeform 125"/>
            <p:cNvSpPr>
              <a:spLocks/>
            </p:cNvSpPr>
            <p:nvPr/>
          </p:nvSpPr>
          <p:spPr bwMode="auto">
            <a:xfrm>
              <a:off x="2667000" y="1876425"/>
              <a:ext cx="2066925" cy="257175"/>
            </a:xfrm>
            <a:custGeom>
              <a:avLst/>
              <a:gdLst>
                <a:gd name="T0" fmla="*/ 0 w 1065"/>
                <a:gd name="T1" fmla="*/ 2147483647 h 154"/>
                <a:gd name="T2" fmla="*/ 2147483647 w 1065"/>
                <a:gd name="T3" fmla="*/ 2147483647 h 154"/>
                <a:gd name="T4" fmla="*/ 2147483647 w 1065"/>
                <a:gd name="T5" fmla="*/ 0 h 154"/>
                <a:gd name="T6" fmla="*/ 0 60000 65536"/>
                <a:gd name="T7" fmla="*/ 0 60000 65536"/>
                <a:gd name="T8" fmla="*/ 0 60000 65536"/>
                <a:gd name="T9" fmla="*/ 0 w 1065"/>
                <a:gd name="T10" fmla="*/ 0 h 154"/>
                <a:gd name="T11" fmla="*/ 1065 w 1065"/>
                <a:gd name="T12" fmla="*/ 154 h 154"/>
              </a:gdLst>
              <a:ahLst/>
              <a:cxnLst>
                <a:cxn ang="T6">
                  <a:pos x="T0" y="T1"/>
                </a:cxn>
                <a:cxn ang="T7">
                  <a:pos x="T2" y="T3"/>
                </a:cxn>
                <a:cxn ang="T8">
                  <a:pos x="T4" y="T5"/>
                </a:cxn>
              </a:cxnLst>
              <a:rect l="T9" t="T10" r="T11" b="T12"/>
              <a:pathLst>
                <a:path w="1065" h="154">
                  <a:moveTo>
                    <a:pt x="0" y="154"/>
                  </a:moveTo>
                  <a:lnTo>
                    <a:pt x="154" y="154"/>
                  </a:lnTo>
                  <a:lnTo>
                    <a:pt x="1065" y="0"/>
                  </a:lnTo>
                </a:path>
              </a:pathLst>
            </a:custGeom>
            <a:noFill/>
            <a:ln w="9525" cap="flat" cmpd="sng">
              <a:solidFill>
                <a:schemeClr val="tx1"/>
              </a:solidFill>
              <a:prstDash val="solid"/>
              <a:round/>
              <a:headEnd/>
              <a:tailEnd/>
            </a:ln>
          </p:spPr>
          <p:txBody>
            <a:bodyPr wrap="none" anchor="ctr"/>
            <a:lstStyle/>
            <a:p>
              <a:endParaRPr lang="fr-CA"/>
            </a:p>
          </p:txBody>
        </p:sp>
        <p:sp>
          <p:nvSpPr>
            <p:cNvPr id="20" name="Freeform 126"/>
            <p:cNvSpPr>
              <a:spLocks/>
            </p:cNvSpPr>
            <p:nvPr/>
          </p:nvSpPr>
          <p:spPr bwMode="auto">
            <a:xfrm>
              <a:off x="2740025" y="2913063"/>
              <a:ext cx="1755775" cy="1587"/>
            </a:xfrm>
            <a:custGeom>
              <a:avLst/>
              <a:gdLst>
                <a:gd name="T0" fmla="*/ 0 w 1119"/>
                <a:gd name="T1" fmla="*/ 2147483647 h 1"/>
                <a:gd name="T2" fmla="*/ 2147483647 w 1119"/>
                <a:gd name="T3" fmla="*/ 0 h 1"/>
                <a:gd name="T4" fmla="*/ 0 60000 65536"/>
                <a:gd name="T5" fmla="*/ 0 60000 65536"/>
                <a:gd name="T6" fmla="*/ 0 w 1119"/>
                <a:gd name="T7" fmla="*/ 0 h 1"/>
                <a:gd name="T8" fmla="*/ 1119 w 1119"/>
                <a:gd name="T9" fmla="*/ 1 h 1"/>
              </a:gdLst>
              <a:ahLst/>
              <a:cxnLst>
                <a:cxn ang="T4">
                  <a:pos x="T0" y="T1"/>
                </a:cxn>
                <a:cxn ang="T5">
                  <a:pos x="T2" y="T3"/>
                </a:cxn>
              </a:cxnLst>
              <a:rect l="T6" t="T7" r="T8" b="T9"/>
              <a:pathLst>
                <a:path w="1119" h="1">
                  <a:moveTo>
                    <a:pt x="0" y="1"/>
                  </a:moveTo>
                  <a:lnTo>
                    <a:pt x="1119" y="0"/>
                  </a:lnTo>
                </a:path>
              </a:pathLst>
            </a:custGeom>
            <a:noFill/>
            <a:ln w="9525">
              <a:solidFill>
                <a:schemeClr val="tx1"/>
              </a:solidFill>
              <a:round/>
              <a:headEnd/>
              <a:tailEnd/>
            </a:ln>
          </p:spPr>
          <p:txBody>
            <a:bodyPr wrap="none" anchor="ctr"/>
            <a:lstStyle/>
            <a:p>
              <a:endParaRPr lang="fr-CA"/>
            </a:p>
          </p:txBody>
        </p:sp>
        <p:sp>
          <p:nvSpPr>
            <p:cNvPr id="21" name="Freeform 127"/>
            <p:cNvSpPr>
              <a:spLocks/>
            </p:cNvSpPr>
            <p:nvPr/>
          </p:nvSpPr>
          <p:spPr bwMode="auto">
            <a:xfrm>
              <a:off x="2690813" y="3352800"/>
              <a:ext cx="1682750" cy="217488"/>
            </a:xfrm>
            <a:custGeom>
              <a:avLst/>
              <a:gdLst>
                <a:gd name="T0" fmla="*/ 0 w 1072"/>
                <a:gd name="T1" fmla="*/ 2147483647 h 139"/>
                <a:gd name="T2" fmla="*/ 2147483647 w 1072"/>
                <a:gd name="T3" fmla="*/ 2147483647 h 139"/>
                <a:gd name="T4" fmla="*/ 2147483647 w 1072"/>
                <a:gd name="T5" fmla="*/ 0 h 139"/>
                <a:gd name="T6" fmla="*/ 0 60000 65536"/>
                <a:gd name="T7" fmla="*/ 0 60000 65536"/>
                <a:gd name="T8" fmla="*/ 0 60000 65536"/>
                <a:gd name="T9" fmla="*/ 0 w 1072"/>
                <a:gd name="T10" fmla="*/ 0 h 139"/>
                <a:gd name="T11" fmla="*/ 1072 w 1072"/>
                <a:gd name="T12" fmla="*/ 139 h 139"/>
              </a:gdLst>
              <a:ahLst/>
              <a:cxnLst>
                <a:cxn ang="T6">
                  <a:pos x="T0" y="T1"/>
                </a:cxn>
                <a:cxn ang="T7">
                  <a:pos x="T2" y="T3"/>
                </a:cxn>
                <a:cxn ang="T8">
                  <a:pos x="T4" y="T5"/>
                </a:cxn>
              </a:cxnLst>
              <a:rect l="T9" t="T10" r="T11" b="T12"/>
              <a:pathLst>
                <a:path w="1072" h="139">
                  <a:moveTo>
                    <a:pt x="0" y="138"/>
                  </a:moveTo>
                  <a:lnTo>
                    <a:pt x="275" y="139"/>
                  </a:lnTo>
                  <a:lnTo>
                    <a:pt x="1072" y="0"/>
                  </a:lnTo>
                </a:path>
              </a:pathLst>
            </a:custGeom>
            <a:noFill/>
            <a:ln w="9525" cap="flat" cmpd="sng">
              <a:solidFill>
                <a:schemeClr val="tx1"/>
              </a:solidFill>
              <a:prstDash val="solid"/>
              <a:round/>
              <a:headEnd/>
              <a:tailEnd/>
            </a:ln>
          </p:spPr>
          <p:txBody>
            <a:bodyPr wrap="none" anchor="ctr"/>
            <a:lstStyle/>
            <a:p>
              <a:endParaRPr lang="fr-CA"/>
            </a:p>
          </p:txBody>
        </p:sp>
        <p:sp>
          <p:nvSpPr>
            <p:cNvPr id="22" name="Freeform 128"/>
            <p:cNvSpPr>
              <a:spLocks/>
            </p:cNvSpPr>
            <p:nvPr/>
          </p:nvSpPr>
          <p:spPr bwMode="auto">
            <a:xfrm>
              <a:off x="4252913" y="3557588"/>
              <a:ext cx="271462" cy="90487"/>
            </a:xfrm>
            <a:custGeom>
              <a:avLst/>
              <a:gdLst>
                <a:gd name="T0" fmla="*/ 0 w 173"/>
                <a:gd name="T1" fmla="*/ 2147483647 h 58"/>
                <a:gd name="T2" fmla="*/ 2147483647 w 173"/>
                <a:gd name="T3" fmla="*/ 2147483647 h 58"/>
                <a:gd name="T4" fmla="*/ 2147483647 w 173"/>
                <a:gd name="T5" fmla="*/ 0 h 58"/>
                <a:gd name="T6" fmla="*/ 0 60000 65536"/>
                <a:gd name="T7" fmla="*/ 0 60000 65536"/>
                <a:gd name="T8" fmla="*/ 0 60000 65536"/>
                <a:gd name="T9" fmla="*/ 0 w 173"/>
                <a:gd name="T10" fmla="*/ 0 h 58"/>
                <a:gd name="T11" fmla="*/ 173 w 173"/>
                <a:gd name="T12" fmla="*/ 58 h 58"/>
              </a:gdLst>
              <a:ahLst/>
              <a:cxnLst>
                <a:cxn ang="T6">
                  <a:pos x="T0" y="T1"/>
                </a:cxn>
                <a:cxn ang="T7">
                  <a:pos x="T2" y="T3"/>
                </a:cxn>
                <a:cxn ang="T8">
                  <a:pos x="T4" y="T5"/>
                </a:cxn>
              </a:cxnLst>
              <a:rect l="T9" t="T10" r="T11" b="T12"/>
              <a:pathLst>
                <a:path w="173" h="58">
                  <a:moveTo>
                    <a:pt x="0" y="58"/>
                  </a:moveTo>
                  <a:lnTo>
                    <a:pt x="54" y="58"/>
                  </a:lnTo>
                  <a:lnTo>
                    <a:pt x="173" y="0"/>
                  </a:lnTo>
                </a:path>
              </a:pathLst>
            </a:custGeom>
            <a:noFill/>
            <a:ln w="9525" cap="flat" cmpd="sng">
              <a:solidFill>
                <a:schemeClr val="tx1"/>
              </a:solidFill>
              <a:prstDash val="solid"/>
              <a:round/>
              <a:headEnd/>
              <a:tailEnd/>
            </a:ln>
          </p:spPr>
          <p:txBody>
            <a:bodyPr wrap="none" anchor="ctr"/>
            <a:lstStyle/>
            <a:p>
              <a:endParaRPr lang="fr-CA"/>
            </a:p>
          </p:txBody>
        </p:sp>
        <p:sp>
          <p:nvSpPr>
            <p:cNvPr id="23" name="Freeform 129"/>
            <p:cNvSpPr>
              <a:spLocks/>
            </p:cNvSpPr>
            <p:nvPr/>
          </p:nvSpPr>
          <p:spPr bwMode="auto">
            <a:xfrm>
              <a:off x="2514600" y="4191000"/>
              <a:ext cx="684213" cy="53975"/>
            </a:xfrm>
            <a:custGeom>
              <a:avLst/>
              <a:gdLst>
                <a:gd name="T0" fmla="*/ 0 w 215"/>
                <a:gd name="T1" fmla="*/ 0 h 2"/>
                <a:gd name="T2" fmla="*/ 2147483647 w 215"/>
                <a:gd name="T3" fmla="*/ 2147483647 h 2"/>
                <a:gd name="T4" fmla="*/ 0 60000 65536"/>
                <a:gd name="T5" fmla="*/ 0 60000 65536"/>
                <a:gd name="T6" fmla="*/ 0 w 215"/>
                <a:gd name="T7" fmla="*/ 0 h 2"/>
                <a:gd name="T8" fmla="*/ 215 w 215"/>
                <a:gd name="T9" fmla="*/ 2 h 2"/>
              </a:gdLst>
              <a:ahLst/>
              <a:cxnLst>
                <a:cxn ang="T4">
                  <a:pos x="T0" y="T1"/>
                </a:cxn>
                <a:cxn ang="T5">
                  <a:pos x="T2" y="T3"/>
                </a:cxn>
              </a:cxnLst>
              <a:rect l="T6" t="T7" r="T8" b="T9"/>
              <a:pathLst>
                <a:path w="215" h="2">
                  <a:moveTo>
                    <a:pt x="0" y="0"/>
                  </a:moveTo>
                  <a:lnTo>
                    <a:pt x="215" y="2"/>
                  </a:lnTo>
                </a:path>
              </a:pathLst>
            </a:custGeom>
            <a:noFill/>
            <a:ln w="9525">
              <a:solidFill>
                <a:schemeClr val="tx1"/>
              </a:solidFill>
              <a:round/>
              <a:headEnd/>
              <a:tailEnd/>
            </a:ln>
          </p:spPr>
          <p:txBody>
            <a:bodyPr wrap="none" anchor="ctr"/>
            <a:lstStyle/>
            <a:p>
              <a:endParaRPr lang="fr-CA"/>
            </a:p>
          </p:txBody>
        </p:sp>
        <p:sp>
          <p:nvSpPr>
            <p:cNvPr id="24" name="Line 130"/>
            <p:cNvSpPr>
              <a:spLocks noChangeShapeType="1"/>
            </p:cNvSpPr>
            <p:nvPr/>
          </p:nvSpPr>
          <p:spPr bwMode="auto">
            <a:xfrm>
              <a:off x="3078163" y="4244975"/>
              <a:ext cx="873125" cy="565150"/>
            </a:xfrm>
            <a:prstGeom prst="line">
              <a:avLst/>
            </a:prstGeom>
            <a:noFill/>
            <a:ln w="9525">
              <a:solidFill>
                <a:schemeClr val="tx1"/>
              </a:solidFill>
              <a:round/>
              <a:headEnd/>
              <a:tailEnd/>
            </a:ln>
          </p:spPr>
          <p:txBody>
            <a:bodyPr wrap="none" anchor="ctr"/>
            <a:lstStyle/>
            <a:p>
              <a:endParaRPr lang="fr-CA"/>
            </a:p>
          </p:txBody>
        </p:sp>
        <p:sp>
          <p:nvSpPr>
            <p:cNvPr id="25" name="Freeform 131"/>
            <p:cNvSpPr>
              <a:spLocks/>
            </p:cNvSpPr>
            <p:nvPr/>
          </p:nvSpPr>
          <p:spPr bwMode="auto">
            <a:xfrm>
              <a:off x="5016500" y="4097338"/>
              <a:ext cx="876300" cy="614362"/>
            </a:xfrm>
            <a:custGeom>
              <a:avLst/>
              <a:gdLst>
                <a:gd name="T0" fmla="*/ 0 w 558"/>
                <a:gd name="T1" fmla="*/ 2147483647 h 392"/>
                <a:gd name="T2" fmla="*/ 2147483647 w 558"/>
                <a:gd name="T3" fmla="*/ 0 h 392"/>
                <a:gd name="T4" fmla="*/ 2147483647 w 558"/>
                <a:gd name="T5" fmla="*/ 0 h 392"/>
                <a:gd name="T6" fmla="*/ 0 60000 65536"/>
                <a:gd name="T7" fmla="*/ 0 60000 65536"/>
                <a:gd name="T8" fmla="*/ 0 60000 65536"/>
                <a:gd name="T9" fmla="*/ 0 w 558"/>
                <a:gd name="T10" fmla="*/ 0 h 392"/>
                <a:gd name="T11" fmla="*/ 558 w 558"/>
                <a:gd name="T12" fmla="*/ 392 h 392"/>
              </a:gdLst>
              <a:ahLst/>
              <a:cxnLst>
                <a:cxn ang="T6">
                  <a:pos x="T0" y="T1"/>
                </a:cxn>
                <a:cxn ang="T7">
                  <a:pos x="T2" y="T3"/>
                </a:cxn>
                <a:cxn ang="T8">
                  <a:pos x="T4" y="T5"/>
                </a:cxn>
              </a:cxnLst>
              <a:rect l="T9" t="T10" r="T11" b="T12"/>
              <a:pathLst>
                <a:path w="558" h="392">
                  <a:moveTo>
                    <a:pt x="0" y="392"/>
                  </a:moveTo>
                  <a:lnTo>
                    <a:pt x="500" y="0"/>
                  </a:lnTo>
                  <a:lnTo>
                    <a:pt x="558" y="0"/>
                  </a:lnTo>
                </a:path>
              </a:pathLst>
            </a:custGeom>
            <a:noFill/>
            <a:ln w="9525" cap="flat" cmpd="sng">
              <a:solidFill>
                <a:schemeClr val="tx1"/>
              </a:solidFill>
              <a:prstDash val="solid"/>
              <a:round/>
              <a:headEnd/>
              <a:tailEnd/>
            </a:ln>
          </p:spPr>
          <p:txBody>
            <a:bodyPr wrap="none" anchor="ctr"/>
            <a:lstStyle/>
            <a:p>
              <a:endParaRPr lang="fr-CA"/>
            </a:p>
          </p:txBody>
        </p:sp>
        <p:sp>
          <p:nvSpPr>
            <p:cNvPr id="26" name="Line 132"/>
            <p:cNvSpPr>
              <a:spLocks noChangeShapeType="1"/>
            </p:cNvSpPr>
            <p:nvPr/>
          </p:nvSpPr>
          <p:spPr bwMode="auto">
            <a:xfrm flipH="1">
              <a:off x="5080000" y="4094163"/>
              <a:ext cx="733425" cy="442912"/>
            </a:xfrm>
            <a:prstGeom prst="line">
              <a:avLst/>
            </a:prstGeom>
            <a:noFill/>
            <a:ln w="9525">
              <a:solidFill>
                <a:schemeClr val="tx1"/>
              </a:solidFill>
              <a:round/>
              <a:headEnd/>
              <a:tailEnd/>
            </a:ln>
          </p:spPr>
          <p:txBody>
            <a:bodyPr wrap="none" anchor="ctr"/>
            <a:lstStyle/>
            <a:p>
              <a:endParaRPr lang="fr-CA"/>
            </a:p>
          </p:txBody>
        </p:sp>
        <p:sp>
          <p:nvSpPr>
            <p:cNvPr id="27" name="Freeform 133"/>
            <p:cNvSpPr>
              <a:spLocks/>
            </p:cNvSpPr>
            <p:nvPr/>
          </p:nvSpPr>
          <p:spPr bwMode="auto">
            <a:xfrm>
              <a:off x="4772025" y="1314450"/>
              <a:ext cx="1130300" cy="357188"/>
            </a:xfrm>
            <a:custGeom>
              <a:avLst/>
              <a:gdLst>
                <a:gd name="T0" fmla="*/ 0 w 720"/>
                <a:gd name="T1" fmla="*/ 2147483647 h 228"/>
                <a:gd name="T2" fmla="*/ 2147483647 w 720"/>
                <a:gd name="T3" fmla="*/ 0 h 228"/>
                <a:gd name="T4" fmla="*/ 2147483647 w 720"/>
                <a:gd name="T5" fmla="*/ 0 h 228"/>
                <a:gd name="T6" fmla="*/ 0 60000 65536"/>
                <a:gd name="T7" fmla="*/ 0 60000 65536"/>
                <a:gd name="T8" fmla="*/ 0 60000 65536"/>
                <a:gd name="T9" fmla="*/ 0 w 720"/>
                <a:gd name="T10" fmla="*/ 0 h 228"/>
                <a:gd name="T11" fmla="*/ 720 w 720"/>
                <a:gd name="T12" fmla="*/ 228 h 228"/>
              </a:gdLst>
              <a:ahLst/>
              <a:cxnLst>
                <a:cxn ang="T6">
                  <a:pos x="T0" y="T1"/>
                </a:cxn>
                <a:cxn ang="T7">
                  <a:pos x="T2" y="T3"/>
                </a:cxn>
                <a:cxn ang="T8">
                  <a:pos x="T4" y="T5"/>
                </a:cxn>
              </a:cxnLst>
              <a:rect l="T9" t="T10" r="T11" b="T12"/>
              <a:pathLst>
                <a:path w="720" h="228">
                  <a:moveTo>
                    <a:pt x="0" y="228"/>
                  </a:moveTo>
                  <a:lnTo>
                    <a:pt x="316" y="0"/>
                  </a:lnTo>
                  <a:lnTo>
                    <a:pt x="720" y="0"/>
                  </a:lnTo>
                </a:path>
              </a:pathLst>
            </a:custGeom>
            <a:noFill/>
            <a:ln w="9525" cap="flat" cmpd="sng">
              <a:solidFill>
                <a:schemeClr val="tx1"/>
              </a:solidFill>
              <a:prstDash val="solid"/>
              <a:round/>
              <a:headEnd/>
              <a:tailEnd/>
            </a:ln>
          </p:spPr>
          <p:txBody>
            <a:bodyPr wrap="none" anchor="ctr"/>
            <a:lstStyle/>
            <a:p>
              <a:endParaRPr lang="fr-CA"/>
            </a:p>
          </p:txBody>
        </p:sp>
        <p:sp>
          <p:nvSpPr>
            <p:cNvPr id="28" name="Line 134"/>
            <p:cNvSpPr>
              <a:spLocks noChangeShapeType="1"/>
            </p:cNvSpPr>
            <p:nvPr/>
          </p:nvSpPr>
          <p:spPr bwMode="auto">
            <a:xfrm flipH="1" flipV="1">
              <a:off x="4775200" y="1257300"/>
              <a:ext cx="488950" cy="57150"/>
            </a:xfrm>
            <a:prstGeom prst="line">
              <a:avLst/>
            </a:prstGeom>
            <a:noFill/>
            <a:ln w="9525">
              <a:solidFill>
                <a:schemeClr val="tx1"/>
              </a:solidFill>
              <a:round/>
              <a:headEnd/>
              <a:tailEnd/>
            </a:ln>
          </p:spPr>
          <p:txBody>
            <a:bodyPr wrap="none" anchor="ctr"/>
            <a:lstStyle/>
            <a:p>
              <a:endParaRPr lang="fr-CA"/>
            </a:p>
          </p:txBody>
        </p:sp>
        <p:sp>
          <p:nvSpPr>
            <p:cNvPr id="29" name="Line 135"/>
            <p:cNvSpPr>
              <a:spLocks noChangeShapeType="1"/>
            </p:cNvSpPr>
            <p:nvPr/>
          </p:nvSpPr>
          <p:spPr bwMode="auto">
            <a:xfrm flipH="1">
              <a:off x="4746625" y="1317625"/>
              <a:ext cx="514350" cy="112713"/>
            </a:xfrm>
            <a:prstGeom prst="line">
              <a:avLst/>
            </a:prstGeom>
            <a:noFill/>
            <a:ln w="9525">
              <a:solidFill>
                <a:schemeClr val="tx1"/>
              </a:solidFill>
              <a:round/>
              <a:headEnd/>
              <a:tailEnd/>
            </a:ln>
          </p:spPr>
          <p:txBody>
            <a:bodyPr wrap="none" anchor="ctr"/>
            <a:lstStyle/>
            <a:p>
              <a:endParaRPr lang="fr-CA"/>
            </a:p>
          </p:txBody>
        </p:sp>
        <p:sp>
          <p:nvSpPr>
            <p:cNvPr id="30" name="Line 136"/>
            <p:cNvSpPr>
              <a:spLocks noChangeShapeType="1"/>
            </p:cNvSpPr>
            <p:nvPr/>
          </p:nvSpPr>
          <p:spPr bwMode="auto">
            <a:xfrm flipH="1">
              <a:off x="4756150" y="1320800"/>
              <a:ext cx="498475" cy="257175"/>
            </a:xfrm>
            <a:prstGeom prst="line">
              <a:avLst/>
            </a:prstGeom>
            <a:noFill/>
            <a:ln w="9525">
              <a:solidFill>
                <a:schemeClr val="tx1"/>
              </a:solidFill>
              <a:round/>
              <a:headEnd/>
              <a:tailEnd/>
            </a:ln>
          </p:spPr>
          <p:txBody>
            <a:bodyPr wrap="none" anchor="ctr"/>
            <a:lstStyle/>
            <a:p>
              <a:endParaRPr lang="fr-CA"/>
            </a:p>
          </p:txBody>
        </p:sp>
        <p:sp>
          <p:nvSpPr>
            <p:cNvPr id="31" name="Freeform 138"/>
            <p:cNvSpPr>
              <a:spLocks/>
            </p:cNvSpPr>
            <p:nvPr/>
          </p:nvSpPr>
          <p:spPr bwMode="auto">
            <a:xfrm>
              <a:off x="5399088" y="2495550"/>
              <a:ext cx="487362" cy="90488"/>
            </a:xfrm>
            <a:custGeom>
              <a:avLst/>
              <a:gdLst>
                <a:gd name="T0" fmla="*/ 2147483647 w 310"/>
                <a:gd name="T1" fmla="*/ 0 h 58"/>
                <a:gd name="T2" fmla="*/ 2147483647 w 310"/>
                <a:gd name="T3" fmla="*/ 0 h 58"/>
                <a:gd name="T4" fmla="*/ 0 w 310"/>
                <a:gd name="T5" fmla="*/ 2147483647 h 58"/>
                <a:gd name="T6" fmla="*/ 0 60000 65536"/>
                <a:gd name="T7" fmla="*/ 0 60000 65536"/>
                <a:gd name="T8" fmla="*/ 0 60000 65536"/>
                <a:gd name="T9" fmla="*/ 0 w 310"/>
                <a:gd name="T10" fmla="*/ 0 h 58"/>
                <a:gd name="T11" fmla="*/ 310 w 310"/>
                <a:gd name="T12" fmla="*/ 58 h 58"/>
              </a:gdLst>
              <a:ahLst/>
              <a:cxnLst>
                <a:cxn ang="T6">
                  <a:pos x="T0" y="T1"/>
                </a:cxn>
                <a:cxn ang="T7">
                  <a:pos x="T2" y="T3"/>
                </a:cxn>
                <a:cxn ang="T8">
                  <a:pos x="T4" y="T5"/>
                </a:cxn>
              </a:cxnLst>
              <a:rect l="T9" t="T10" r="T11" b="T12"/>
              <a:pathLst>
                <a:path w="310" h="58">
                  <a:moveTo>
                    <a:pt x="310" y="0"/>
                  </a:moveTo>
                  <a:lnTo>
                    <a:pt x="226" y="0"/>
                  </a:lnTo>
                  <a:lnTo>
                    <a:pt x="0" y="58"/>
                  </a:lnTo>
                </a:path>
              </a:pathLst>
            </a:custGeom>
            <a:noFill/>
            <a:ln w="9525" cap="flat" cmpd="sng">
              <a:solidFill>
                <a:schemeClr val="tx1"/>
              </a:solidFill>
              <a:prstDash val="solid"/>
              <a:round/>
              <a:headEnd/>
              <a:tailEnd/>
            </a:ln>
          </p:spPr>
          <p:txBody>
            <a:bodyPr wrap="none" anchor="ctr"/>
            <a:lstStyle/>
            <a:p>
              <a:endParaRPr lang="fr-CA"/>
            </a:p>
          </p:txBody>
        </p:sp>
        <p:sp>
          <p:nvSpPr>
            <p:cNvPr id="32" name="Line 140"/>
            <p:cNvSpPr>
              <a:spLocks noChangeShapeType="1"/>
            </p:cNvSpPr>
            <p:nvPr/>
          </p:nvSpPr>
          <p:spPr bwMode="auto">
            <a:xfrm flipH="1" flipV="1">
              <a:off x="5484813" y="2300288"/>
              <a:ext cx="273050" cy="188912"/>
            </a:xfrm>
            <a:prstGeom prst="line">
              <a:avLst/>
            </a:prstGeom>
            <a:noFill/>
            <a:ln w="9525">
              <a:solidFill>
                <a:schemeClr val="tx1"/>
              </a:solidFill>
              <a:round/>
              <a:headEnd/>
              <a:tailEnd/>
            </a:ln>
          </p:spPr>
          <p:txBody>
            <a:bodyPr wrap="none" anchor="ctr"/>
            <a:lstStyle/>
            <a:p>
              <a:endParaRPr lang="fr-CA"/>
            </a:p>
          </p:txBody>
        </p:sp>
        <p:sp>
          <p:nvSpPr>
            <p:cNvPr id="33" name="Line 141"/>
            <p:cNvSpPr>
              <a:spLocks noChangeShapeType="1"/>
            </p:cNvSpPr>
            <p:nvPr/>
          </p:nvSpPr>
          <p:spPr bwMode="auto">
            <a:xfrm flipH="1" flipV="1">
              <a:off x="5389563" y="2341563"/>
              <a:ext cx="371475" cy="153987"/>
            </a:xfrm>
            <a:prstGeom prst="line">
              <a:avLst/>
            </a:prstGeom>
            <a:noFill/>
            <a:ln w="9525">
              <a:solidFill>
                <a:schemeClr val="tx1"/>
              </a:solidFill>
              <a:round/>
              <a:headEnd/>
              <a:tailEnd/>
            </a:ln>
          </p:spPr>
          <p:txBody>
            <a:bodyPr wrap="none" anchor="ctr"/>
            <a:lstStyle/>
            <a:p>
              <a:endParaRPr lang="fr-CA"/>
            </a:p>
          </p:txBody>
        </p:sp>
        <p:sp>
          <p:nvSpPr>
            <p:cNvPr id="34" name="Line 142"/>
            <p:cNvSpPr>
              <a:spLocks noChangeShapeType="1"/>
            </p:cNvSpPr>
            <p:nvPr/>
          </p:nvSpPr>
          <p:spPr bwMode="auto">
            <a:xfrm flipH="1" flipV="1">
              <a:off x="5478463" y="2441575"/>
              <a:ext cx="263525" cy="53975"/>
            </a:xfrm>
            <a:prstGeom prst="line">
              <a:avLst/>
            </a:prstGeom>
            <a:noFill/>
            <a:ln w="9525">
              <a:solidFill>
                <a:schemeClr val="tx1"/>
              </a:solidFill>
              <a:round/>
              <a:headEnd/>
              <a:tailEnd/>
            </a:ln>
          </p:spPr>
          <p:txBody>
            <a:bodyPr wrap="none" anchor="ctr"/>
            <a:lstStyle/>
            <a:p>
              <a:endParaRPr lang="fr-CA"/>
            </a:p>
          </p:txBody>
        </p:sp>
        <p:sp>
          <p:nvSpPr>
            <p:cNvPr id="35" name="Rectangle 36"/>
            <p:cNvSpPr>
              <a:spLocks noChangeArrowheads="1"/>
            </p:cNvSpPr>
            <p:nvPr/>
          </p:nvSpPr>
          <p:spPr bwMode="auto">
            <a:xfrm>
              <a:off x="1676400" y="6096000"/>
              <a:ext cx="3810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36" name="Text Box 11"/>
          <p:cNvSpPr txBox="1">
            <a:spLocks noChangeArrowheads="1"/>
          </p:cNvSpPr>
          <p:nvPr/>
        </p:nvSpPr>
        <p:spPr bwMode="auto">
          <a:xfrm>
            <a:off x="316800" y="6300000"/>
            <a:ext cx="1067863" cy="309806"/>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CA" sz="1400" dirty="0"/>
              <a:t>Fig. </a:t>
            </a:r>
            <a:r>
              <a:rPr lang="fr-CA" sz="1400" dirty="0" smtClean="0"/>
              <a:t>20.2a</a:t>
            </a:r>
            <a:endParaRPr lang="fr-CA" sz="1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Group 108"/>
          <p:cNvGrpSpPr/>
          <p:nvPr/>
        </p:nvGrpSpPr>
        <p:grpSpPr>
          <a:xfrm>
            <a:off x="95792" y="203723"/>
            <a:ext cx="7937862" cy="6583900"/>
            <a:chOff x="95792" y="203723"/>
            <a:chExt cx="7937862" cy="6583900"/>
          </a:xfrm>
        </p:grpSpPr>
        <p:pic>
          <p:nvPicPr>
            <p:cNvPr id="56" name="Picture 92" descr="figure_20_02b_unlabeled"/>
            <p:cNvPicPr>
              <a:picLocks noChangeAspect="1" noChangeArrowheads="1"/>
            </p:cNvPicPr>
            <p:nvPr/>
          </p:nvPicPr>
          <p:blipFill>
            <a:blip r:embed="rId2" cstate="print"/>
            <a:srcRect b="3081"/>
            <a:stretch>
              <a:fillRect/>
            </a:stretch>
          </p:blipFill>
          <p:spPr bwMode="auto">
            <a:xfrm>
              <a:off x="1296988" y="255588"/>
              <a:ext cx="6426200" cy="6292850"/>
            </a:xfrm>
            <a:prstGeom prst="rect">
              <a:avLst/>
            </a:prstGeom>
            <a:noFill/>
            <a:ln w="9525">
              <a:noFill/>
              <a:miter lim="800000"/>
              <a:headEnd/>
              <a:tailEnd/>
            </a:ln>
          </p:spPr>
        </p:pic>
        <p:sp>
          <p:nvSpPr>
            <p:cNvPr id="57" name="Rectangle 37"/>
            <p:cNvSpPr>
              <a:spLocks noChangeArrowheads="1"/>
            </p:cNvSpPr>
            <p:nvPr/>
          </p:nvSpPr>
          <p:spPr bwMode="auto">
            <a:xfrm>
              <a:off x="1065213" y="231260"/>
              <a:ext cx="2112245" cy="369332"/>
            </a:xfrm>
            <a:prstGeom prst="rect">
              <a:avLst/>
            </a:prstGeom>
            <a:noFill/>
            <a:ln w="9525">
              <a:noFill/>
              <a:miter lim="800000"/>
              <a:headEnd/>
              <a:tailEnd/>
            </a:ln>
          </p:spPr>
          <p:txBody>
            <a:bodyPr wrap="none" anchor="ctr">
              <a:spAutoFit/>
            </a:bodyPr>
            <a:lstStyle/>
            <a:p>
              <a:r>
                <a:rPr lang="fr-CA" b="1" dirty="0">
                  <a:latin typeface="Calibri" pitchFamily="34" charset="0"/>
                </a:rPr>
                <a:t>Tronc jugulaire droit</a:t>
              </a:r>
            </a:p>
          </p:txBody>
        </p:sp>
        <p:sp>
          <p:nvSpPr>
            <p:cNvPr id="58" name="Rectangle 38"/>
            <p:cNvSpPr>
              <a:spLocks noChangeArrowheads="1"/>
            </p:cNvSpPr>
            <p:nvPr/>
          </p:nvSpPr>
          <p:spPr bwMode="auto">
            <a:xfrm>
              <a:off x="228600" y="512166"/>
              <a:ext cx="2714076" cy="313932"/>
            </a:xfrm>
            <a:prstGeom prst="rect">
              <a:avLst/>
            </a:prstGeom>
            <a:noFill/>
            <a:ln w="9525">
              <a:noFill/>
              <a:miter lim="800000"/>
              <a:headEnd/>
              <a:tailEnd/>
            </a:ln>
          </p:spPr>
          <p:txBody>
            <a:bodyPr wrap="none" anchor="ctr">
              <a:spAutoFit/>
            </a:bodyPr>
            <a:lstStyle/>
            <a:p>
              <a:pPr>
                <a:lnSpc>
                  <a:spcPct val="80000"/>
                </a:lnSpc>
              </a:pPr>
              <a:r>
                <a:rPr lang="fr-CA" b="1" dirty="0">
                  <a:latin typeface="Calibri" pitchFamily="34" charset="0"/>
                </a:rPr>
                <a:t>Conduit lymphatique droit</a:t>
              </a:r>
            </a:p>
          </p:txBody>
        </p:sp>
        <p:sp>
          <p:nvSpPr>
            <p:cNvPr id="59" name="Rectangle 39"/>
            <p:cNvSpPr>
              <a:spLocks noChangeArrowheads="1"/>
            </p:cNvSpPr>
            <p:nvPr/>
          </p:nvSpPr>
          <p:spPr bwMode="auto">
            <a:xfrm>
              <a:off x="706438" y="884435"/>
              <a:ext cx="2239780" cy="313932"/>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subclavier droit</a:t>
              </a:r>
            </a:p>
          </p:txBody>
        </p:sp>
        <p:sp>
          <p:nvSpPr>
            <p:cNvPr id="60" name="Rectangle 40"/>
            <p:cNvSpPr>
              <a:spLocks noChangeArrowheads="1"/>
            </p:cNvSpPr>
            <p:nvPr/>
          </p:nvSpPr>
          <p:spPr bwMode="auto">
            <a:xfrm>
              <a:off x="400594" y="1346465"/>
              <a:ext cx="2459328"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smtClean="0">
                  <a:ln>
                    <a:noFill/>
                  </a:ln>
                  <a:solidFill>
                    <a:sysClr val="windowText" lastClr="000000"/>
                  </a:solidFill>
                  <a:effectLst/>
                  <a:uLnTx/>
                  <a:uFillTx/>
                  <a:latin typeface="Calibri" pitchFamily="34" charset="0"/>
                </a:rPr>
                <a:t>Veine </a:t>
              </a:r>
              <a:r>
                <a:rPr kumimoji="0" lang="fr-CA" b="0" i="0" u="none" strike="noStrike" kern="0" cap="none" spc="0" normalizeH="0" baseline="0" noProof="0" dirty="0" err="1" smtClean="0">
                  <a:ln>
                    <a:noFill/>
                  </a:ln>
                  <a:solidFill>
                    <a:sysClr val="windowText" lastClr="000000"/>
                  </a:solidFill>
                  <a:effectLst/>
                  <a:uLnTx/>
                  <a:uFillTx/>
                  <a:latin typeface="Calibri" pitchFamily="34" charset="0"/>
                </a:rPr>
                <a:t>subclavière</a:t>
              </a:r>
              <a:r>
                <a:rPr kumimoji="0" lang="fr-CA" b="0" i="0" u="none" strike="noStrike" kern="0" cap="none" spc="0" normalizeH="0" baseline="0" noProof="0" dirty="0" smtClean="0">
                  <a:ln>
                    <a:noFill/>
                  </a:ln>
                  <a:solidFill>
                    <a:sysClr val="windowText" lastClr="000000"/>
                  </a:solidFill>
                  <a:effectLst/>
                  <a:uLnTx/>
                  <a:uFillTx/>
                  <a:latin typeface="Calibri" pitchFamily="34" charset="0"/>
                </a:rPr>
                <a:t> droite</a:t>
              </a:r>
            </a:p>
          </p:txBody>
        </p:sp>
        <p:sp>
          <p:nvSpPr>
            <p:cNvPr id="61" name="Rectangle 41"/>
            <p:cNvSpPr>
              <a:spLocks noChangeArrowheads="1"/>
            </p:cNvSpPr>
            <p:nvPr/>
          </p:nvSpPr>
          <p:spPr bwMode="auto">
            <a:xfrm>
              <a:off x="1154611" y="1688533"/>
              <a:ext cx="2271713" cy="535531"/>
            </a:xfrm>
            <a:prstGeom prst="rect">
              <a:avLst/>
            </a:prstGeom>
            <a:noFill/>
            <a:ln w="9525">
              <a:noFill/>
              <a:miter lim="800000"/>
              <a:headEnd/>
              <a:tailEnd/>
            </a:ln>
          </p:spPr>
          <p:txBody>
            <a:bodyPr anchor="ctr">
              <a:spAutoFit/>
            </a:bodyPr>
            <a:lstStyle/>
            <a:p>
              <a:pPr>
                <a:lnSpc>
                  <a:spcPct val="80000"/>
                </a:lnSpc>
              </a:pPr>
              <a:r>
                <a:rPr lang="fr-CA" b="1" dirty="0">
                  <a:latin typeface="Calibri" pitchFamily="34" charset="0"/>
                </a:rPr>
                <a:t>Tronc broncho-</a:t>
              </a:r>
              <a:r>
                <a:rPr lang="fr-CA" b="1" dirty="0" err="1">
                  <a:latin typeface="Calibri" pitchFamily="34" charset="0"/>
                </a:rPr>
                <a:t>médiastinal</a:t>
              </a:r>
              <a:r>
                <a:rPr lang="fr-CA" b="1" dirty="0">
                  <a:latin typeface="Calibri" pitchFamily="34" charset="0"/>
                </a:rPr>
                <a:t> droit</a:t>
              </a:r>
            </a:p>
          </p:txBody>
        </p:sp>
        <p:sp>
          <p:nvSpPr>
            <p:cNvPr id="62" name="Rectangle 42"/>
            <p:cNvSpPr>
              <a:spLocks noChangeArrowheads="1"/>
            </p:cNvSpPr>
            <p:nvPr/>
          </p:nvSpPr>
          <p:spPr bwMode="auto">
            <a:xfrm>
              <a:off x="95792" y="2167928"/>
              <a:ext cx="2693366"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smtClean="0">
                  <a:ln>
                    <a:noFill/>
                  </a:ln>
                  <a:solidFill>
                    <a:sysClr val="windowText" lastClr="000000"/>
                  </a:solidFill>
                  <a:effectLst/>
                  <a:uLnTx/>
                  <a:uFillTx/>
                  <a:latin typeface="Calibri" pitchFamily="34" charset="0"/>
                </a:rPr>
                <a:t>Veines brachiocéphaliques</a:t>
              </a:r>
            </a:p>
          </p:txBody>
        </p:sp>
        <p:sp>
          <p:nvSpPr>
            <p:cNvPr id="63" name="Rectangle 43"/>
            <p:cNvSpPr>
              <a:spLocks noChangeArrowheads="1"/>
            </p:cNvSpPr>
            <p:nvPr/>
          </p:nvSpPr>
          <p:spPr bwMode="auto">
            <a:xfrm>
              <a:off x="990736" y="2449350"/>
              <a:ext cx="1295264" cy="535531"/>
            </a:xfrm>
            <a:prstGeom prst="rect">
              <a:avLst/>
            </a:prstGeom>
            <a:noFill/>
            <a:ln w="9525">
              <a:noFill/>
              <a:miter lim="800000"/>
              <a:headEnd/>
              <a:tailEnd/>
            </a:ln>
          </p:spPr>
          <p:txBody>
            <a:bodyPr wrap="squar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smtClean="0">
                  <a:ln>
                    <a:noFill/>
                  </a:ln>
                  <a:solidFill>
                    <a:sysClr val="windowText" lastClr="000000"/>
                  </a:solidFill>
                  <a:effectLst/>
                  <a:uLnTx/>
                  <a:uFillTx/>
                  <a:latin typeface="Calibri" pitchFamily="34" charset="0"/>
                </a:rPr>
                <a:t>Veine cave supérieure</a:t>
              </a:r>
            </a:p>
          </p:txBody>
        </p:sp>
        <p:sp>
          <p:nvSpPr>
            <p:cNvPr id="64" name="Rectangle 44"/>
            <p:cNvSpPr>
              <a:spLocks noChangeArrowheads="1"/>
            </p:cNvSpPr>
            <p:nvPr/>
          </p:nvSpPr>
          <p:spPr bwMode="auto">
            <a:xfrm>
              <a:off x="1144588" y="2934772"/>
              <a:ext cx="1401346" cy="3693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dirty="0" smtClean="0">
                  <a:ln>
                    <a:noFill/>
                  </a:ln>
                  <a:solidFill>
                    <a:sysClr val="windowText" lastClr="000000"/>
                  </a:solidFill>
                  <a:effectLst/>
                  <a:uLnTx/>
                  <a:uFillTx/>
                  <a:latin typeface="Calibri" pitchFamily="34" charset="0"/>
                </a:rPr>
                <a:t>Veine azygos</a:t>
              </a:r>
            </a:p>
          </p:txBody>
        </p:sp>
        <p:sp>
          <p:nvSpPr>
            <p:cNvPr id="65" name="Rectangle 45"/>
            <p:cNvSpPr>
              <a:spLocks noChangeArrowheads="1"/>
            </p:cNvSpPr>
            <p:nvPr/>
          </p:nvSpPr>
          <p:spPr bwMode="auto">
            <a:xfrm>
              <a:off x="965200" y="4196835"/>
              <a:ext cx="1724575" cy="369332"/>
            </a:xfrm>
            <a:prstGeom prst="rect">
              <a:avLst/>
            </a:prstGeom>
            <a:noFill/>
            <a:ln w="9525">
              <a:noFill/>
              <a:miter lim="800000"/>
              <a:headEnd/>
              <a:tailEnd/>
            </a:ln>
          </p:spPr>
          <p:txBody>
            <a:bodyPr wrap="none" anchor="ctr">
              <a:spAutoFit/>
            </a:bodyPr>
            <a:lstStyle/>
            <a:p>
              <a:r>
                <a:rPr lang="fr-CA" b="1">
                  <a:latin typeface="Calibri" pitchFamily="34" charset="0"/>
                </a:rPr>
                <a:t>Citerne du chyle</a:t>
              </a:r>
            </a:p>
          </p:txBody>
        </p:sp>
        <p:sp>
          <p:nvSpPr>
            <p:cNvPr id="66" name="Rectangle 46"/>
            <p:cNvSpPr>
              <a:spLocks noChangeArrowheads="1"/>
            </p:cNvSpPr>
            <p:nvPr/>
          </p:nvSpPr>
          <p:spPr bwMode="auto">
            <a:xfrm>
              <a:off x="533400" y="4677766"/>
              <a:ext cx="2131481" cy="313932"/>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lombaire droit</a:t>
              </a:r>
            </a:p>
          </p:txBody>
        </p:sp>
        <p:sp>
          <p:nvSpPr>
            <p:cNvPr id="67" name="Rectangle 47"/>
            <p:cNvSpPr>
              <a:spLocks noChangeArrowheads="1"/>
            </p:cNvSpPr>
            <p:nvPr/>
          </p:nvSpPr>
          <p:spPr bwMode="auto">
            <a:xfrm>
              <a:off x="1345471" y="6202848"/>
              <a:ext cx="6688183" cy="584775"/>
            </a:xfrm>
            <a:prstGeom prst="rect">
              <a:avLst/>
            </a:prstGeom>
            <a:solidFill>
              <a:schemeClr val="bg1"/>
            </a:solidFill>
            <a:ln w="9525">
              <a:noFill/>
              <a:miter lim="800000"/>
              <a:headEnd/>
              <a:tailEnd/>
            </a:ln>
          </p:spPr>
          <p:txBody>
            <a:bodyPr wrap="square" lIns="288000" anchor="ctr">
              <a:spAutoFit/>
            </a:bodyPr>
            <a:lstStyle/>
            <a:p>
              <a:r>
                <a:rPr lang="fr-CA" sz="1600" b="0" dirty="0" smtClean="0">
                  <a:latin typeface="Arial" pitchFamily="34" charset="0"/>
                  <a:cs typeface="Arial" pitchFamily="34" charset="0"/>
                </a:rPr>
                <a:t>Principaux </a:t>
              </a:r>
              <a:r>
                <a:rPr lang="fr-CA" sz="1600" b="0" dirty="0">
                  <a:latin typeface="Arial" pitchFamily="34" charset="0"/>
                  <a:cs typeface="Arial" pitchFamily="34" charset="0"/>
                </a:rPr>
                <a:t>troncs et conduits lymphatiques par rapport aux veines et aux structures avoisinantes; vue antérieure</a:t>
              </a:r>
            </a:p>
          </p:txBody>
        </p:sp>
        <p:sp>
          <p:nvSpPr>
            <p:cNvPr id="68" name="Rectangle 48"/>
            <p:cNvSpPr>
              <a:spLocks noChangeArrowheads="1"/>
            </p:cNvSpPr>
            <p:nvPr/>
          </p:nvSpPr>
          <p:spPr bwMode="auto">
            <a:xfrm>
              <a:off x="3387725" y="203723"/>
              <a:ext cx="2098675" cy="535531"/>
            </a:xfrm>
            <a:prstGeom prst="rect">
              <a:avLst/>
            </a:prstGeom>
            <a:noFill/>
            <a:ln w="9525">
              <a:noFill/>
              <a:miter lim="800000"/>
              <a:headEnd/>
              <a:tailEnd/>
            </a:ln>
          </p:spPr>
          <p:txBody>
            <a:bodyPr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smtClean="0">
                  <a:ln>
                    <a:noFill/>
                  </a:ln>
                  <a:solidFill>
                    <a:sysClr val="windowText" lastClr="000000"/>
                  </a:solidFill>
                  <a:effectLst/>
                  <a:uLnTx/>
                  <a:uFillTx/>
                  <a:latin typeface="Calibri" pitchFamily="34" charset="0"/>
                </a:rPr>
                <a:t>Veines</a:t>
              </a:r>
            </a:p>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smtClean="0">
                  <a:ln>
                    <a:noFill/>
                  </a:ln>
                  <a:solidFill>
                    <a:sysClr val="windowText" lastClr="000000"/>
                  </a:solidFill>
                  <a:effectLst/>
                  <a:uLnTx/>
                  <a:uFillTx/>
                  <a:latin typeface="Calibri" pitchFamily="34" charset="0"/>
                </a:rPr>
                <a:t>jugulaires internes</a:t>
              </a:r>
            </a:p>
          </p:txBody>
        </p:sp>
        <p:sp>
          <p:nvSpPr>
            <p:cNvPr id="69" name="Rectangle 49"/>
            <p:cNvSpPr>
              <a:spLocks noChangeArrowheads="1"/>
            </p:cNvSpPr>
            <p:nvPr/>
          </p:nvSpPr>
          <p:spPr bwMode="auto">
            <a:xfrm>
              <a:off x="5443789" y="378897"/>
              <a:ext cx="1228221" cy="369332"/>
            </a:xfrm>
            <a:prstGeom prst="rect">
              <a:avLst/>
            </a:prstGeom>
            <a:noFill/>
            <a:ln w="9525">
              <a:noFill/>
              <a:miter lim="800000"/>
              <a:headEnd/>
              <a:tailEnd/>
            </a:ln>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smtClean="0">
                  <a:ln>
                    <a:noFill/>
                  </a:ln>
                  <a:solidFill>
                    <a:sysClr val="windowText" lastClr="000000"/>
                  </a:solidFill>
                  <a:effectLst/>
                  <a:uLnTx/>
                  <a:uFillTx/>
                  <a:latin typeface="Calibri" pitchFamily="34" charset="0"/>
                </a:rPr>
                <a:t>Œsophage </a:t>
              </a:r>
            </a:p>
          </p:txBody>
        </p:sp>
        <p:sp>
          <p:nvSpPr>
            <p:cNvPr id="70" name="Rectangle 50"/>
            <p:cNvSpPr>
              <a:spLocks noChangeArrowheads="1"/>
            </p:cNvSpPr>
            <p:nvPr/>
          </p:nvSpPr>
          <p:spPr bwMode="auto">
            <a:xfrm>
              <a:off x="5422174" y="636072"/>
              <a:ext cx="938077" cy="369332"/>
            </a:xfrm>
            <a:prstGeom prst="rect">
              <a:avLst/>
            </a:prstGeom>
            <a:noFill/>
            <a:ln w="9525">
              <a:noFill/>
              <a:miter lim="800000"/>
              <a:headEnd/>
              <a:tailEnd/>
            </a:ln>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smtClean="0">
                  <a:ln>
                    <a:noFill/>
                  </a:ln>
                  <a:solidFill>
                    <a:sysClr val="windowText" lastClr="000000"/>
                  </a:solidFill>
                  <a:effectLst/>
                  <a:uLnTx/>
                  <a:uFillTx/>
                  <a:latin typeface="Calibri" pitchFamily="34" charset="0"/>
                </a:rPr>
                <a:t>Trachée</a:t>
              </a:r>
            </a:p>
          </p:txBody>
        </p:sp>
        <p:sp>
          <p:nvSpPr>
            <p:cNvPr id="71" name="Rectangle 51"/>
            <p:cNvSpPr>
              <a:spLocks noChangeArrowheads="1"/>
            </p:cNvSpPr>
            <p:nvPr/>
          </p:nvSpPr>
          <p:spPr bwMode="auto">
            <a:xfrm>
              <a:off x="5429250" y="876915"/>
              <a:ext cx="2327497" cy="319446"/>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jugulaire gauche</a:t>
              </a:r>
            </a:p>
          </p:txBody>
        </p:sp>
        <p:sp>
          <p:nvSpPr>
            <p:cNvPr id="72" name="Rectangle 52"/>
            <p:cNvSpPr>
              <a:spLocks noChangeArrowheads="1"/>
            </p:cNvSpPr>
            <p:nvPr/>
          </p:nvSpPr>
          <p:spPr bwMode="auto">
            <a:xfrm>
              <a:off x="5418138" y="1277759"/>
              <a:ext cx="2455031" cy="319446"/>
            </a:xfrm>
            <a:prstGeom prst="rect">
              <a:avLst/>
            </a:prstGeom>
            <a:noFill/>
            <a:ln w="9525">
              <a:noFill/>
              <a:miter lim="800000"/>
              <a:headEnd/>
              <a:tailEnd/>
            </a:ln>
          </p:spPr>
          <p:txBody>
            <a:bodyPr wrap="none" anchor="ctr">
              <a:spAutoFit/>
            </a:bodyPr>
            <a:lstStyle/>
            <a:p>
              <a:pPr>
                <a:lnSpc>
                  <a:spcPct val="80000"/>
                </a:lnSpc>
              </a:pPr>
              <a:r>
                <a:rPr lang="fr-CA" b="1">
                  <a:latin typeface="Calibri" pitchFamily="34" charset="0"/>
                </a:rPr>
                <a:t>Tronc subclavier gauche</a:t>
              </a:r>
            </a:p>
          </p:txBody>
        </p:sp>
        <p:sp>
          <p:nvSpPr>
            <p:cNvPr id="73" name="Rectangle 53"/>
            <p:cNvSpPr>
              <a:spLocks noChangeArrowheads="1"/>
            </p:cNvSpPr>
            <p:nvPr/>
          </p:nvSpPr>
          <p:spPr bwMode="auto">
            <a:xfrm>
              <a:off x="5421313" y="1628972"/>
              <a:ext cx="2566728"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smtClean="0">
                  <a:ln>
                    <a:noFill/>
                  </a:ln>
                  <a:solidFill>
                    <a:sysClr val="windowText" lastClr="000000"/>
                  </a:solidFill>
                  <a:effectLst/>
                  <a:uLnTx/>
                  <a:uFillTx/>
                  <a:latin typeface="Calibri" pitchFamily="34" charset="0"/>
                </a:rPr>
                <a:t>Veine subclavière gauche</a:t>
              </a:r>
            </a:p>
          </p:txBody>
        </p:sp>
        <p:sp>
          <p:nvSpPr>
            <p:cNvPr id="74" name="Rectangle 54"/>
            <p:cNvSpPr>
              <a:spLocks noChangeArrowheads="1"/>
            </p:cNvSpPr>
            <p:nvPr/>
          </p:nvSpPr>
          <p:spPr bwMode="auto">
            <a:xfrm>
              <a:off x="5418138" y="2031352"/>
              <a:ext cx="2519362" cy="541046"/>
            </a:xfrm>
            <a:prstGeom prst="rect">
              <a:avLst/>
            </a:prstGeom>
            <a:noFill/>
            <a:ln w="9525">
              <a:noFill/>
              <a:miter lim="800000"/>
              <a:headEnd/>
              <a:tailEnd/>
            </a:ln>
          </p:spPr>
          <p:txBody>
            <a:bodyPr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1" i="0" u="none" strike="noStrike" kern="0" cap="none" spc="0" normalizeH="0" baseline="0" noProof="0" smtClean="0">
                  <a:ln>
                    <a:noFill/>
                  </a:ln>
                  <a:solidFill>
                    <a:sysClr val="windowText" lastClr="000000"/>
                  </a:solidFill>
                  <a:effectLst/>
                  <a:uLnTx/>
                  <a:uFillTx/>
                  <a:latin typeface="Calibri" pitchFamily="34" charset="0"/>
                </a:rPr>
                <a:t>Entrée du conduit thoracique dans la veine</a:t>
              </a:r>
            </a:p>
          </p:txBody>
        </p:sp>
        <p:sp>
          <p:nvSpPr>
            <p:cNvPr id="75" name="Rectangle 55"/>
            <p:cNvSpPr>
              <a:spLocks noChangeArrowheads="1"/>
            </p:cNvSpPr>
            <p:nvPr/>
          </p:nvSpPr>
          <p:spPr bwMode="auto">
            <a:xfrm>
              <a:off x="5456238" y="2538559"/>
              <a:ext cx="2239962" cy="541046"/>
            </a:xfrm>
            <a:prstGeom prst="rect">
              <a:avLst/>
            </a:prstGeom>
            <a:noFill/>
            <a:ln w="9525">
              <a:noFill/>
              <a:miter lim="800000"/>
              <a:headEnd/>
              <a:tailEnd/>
            </a:ln>
          </p:spPr>
          <p:txBody>
            <a:bodyPr anchor="ctr">
              <a:spAutoFit/>
            </a:bodyPr>
            <a:lstStyle/>
            <a:p>
              <a:pPr>
                <a:lnSpc>
                  <a:spcPct val="80000"/>
                </a:lnSpc>
              </a:pPr>
              <a:r>
                <a:rPr lang="fr-CA" b="1">
                  <a:latin typeface="Calibri" pitchFamily="34" charset="0"/>
                </a:rPr>
                <a:t>Tronc broncho-médiastinal gauche</a:t>
              </a:r>
            </a:p>
          </p:txBody>
        </p:sp>
        <p:sp>
          <p:nvSpPr>
            <p:cNvPr id="76" name="Rectangle 56"/>
            <p:cNvSpPr>
              <a:spLocks noChangeArrowheads="1"/>
            </p:cNvSpPr>
            <p:nvPr/>
          </p:nvSpPr>
          <p:spPr bwMode="auto">
            <a:xfrm>
              <a:off x="5449888" y="3079235"/>
              <a:ext cx="712054" cy="3693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smtClean="0">
                  <a:ln>
                    <a:noFill/>
                  </a:ln>
                  <a:solidFill>
                    <a:sysClr val="windowText" lastClr="000000"/>
                  </a:solidFill>
                  <a:effectLst/>
                  <a:uLnTx/>
                  <a:uFillTx/>
                  <a:latin typeface="Calibri" pitchFamily="34" charset="0"/>
                </a:rPr>
                <a:t>Côtes</a:t>
              </a:r>
            </a:p>
          </p:txBody>
        </p:sp>
        <p:sp>
          <p:nvSpPr>
            <p:cNvPr id="77" name="Rectangle 57"/>
            <p:cNvSpPr>
              <a:spLocks noChangeArrowheads="1"/>
            </p:cNvSpPr>
            <p:nvPr/>
          </p:nvSpPr>
          <p:spPr bwMode="auto">
            <a:xfrm>
              <a:off x="5472113" y="3544372"/>
              <a:ext cx="2021451" cy="369332"/>
            </a:xfrm>
            <a:prstGeom prst="rect">
              <a:avLst/>
            </a:prstGeom>
            <a:noFill/>
            <a:ln w="9525">
              <a:noFill/>
              <a:miter lim="800000"/>
              <a:headEnd/>
              <a:tailEnd/>
            </a:ln>
          </p:spPr>
          <p:txBody>
            <a:bodyPr wrap="none" anchor="ctr">
              <a:spAutoFit/>
            </a:bodyPr>
            <a:lstStyle/>
            <a:p>
              <a:r>
                <a:rPr lang="fr-CA" b="1">
                  <a:latin typeface="Calibri" pitchFamily="34" charset="0"/>
                </a:rPr>
                <a:t>Conduit thoracique</a:t>
              </a:r>
            </a:p>
          </p:txBody>
        </p:sp>
        <p:sp>
          <p:nvSpPr>
            <p:cNvPr id="78" name="Rectangle 58"/>
            <p:cNvSpPr>
              <a:spLocks noChangeArrowheads="1"/>
            </p:cNvSpPr>
            <p:nvPr/>
          </p:nvSpPr>
          <p:spPr bwMode="auto">
            <a:xfrm>
              <a:off x="5483225" y="4026891"/>
              <a:ext cx="1875835" cy="3139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80000"/>
                </a:lnSpc>
                <a:spcBef>
                  <a:spcPts val="0"/>
                </a:spcBef>
                <a:spcAft>
                  <a:spcPts val="0"/>
                </a:spcAft>
                <a:buClrTx/>
                <a:buSzTx/>
                <a:buFontTx/>
                <a:buNone/>
                <a:tabLst/>
                <a:defRPr/>
              </a:pPr>
              <a:r>
                <a:rPr kumimoji="0" lang="fr-CA" b="0" i="0" u="none" strike="noStrike" kern="0" cap="none" spc="0" normalizeH="0" baseline="0" noProof="0" dirty="0" smtClean="0">
                  <a:ln>
                    <a:noFill/>
                  </a:ln>
                  <a:solidFill>
                    <a:sysClr val="windowText" lastClr="000000"/>
                  </a:solidFill>
                  <a:effectLst/>
                  <a:uLnTx/>
                  <a:uFillTx/>
                  <a:latin typeface="Calibri" pitchFamily="34" charset="0"/>
                </a:rPr>
                <a:t>Veine </a:t>
              </a:r>
              <a:r>
                <a:rPr kumimoji="0" lang="fr-CA" b="0" i="0" u="none" strike="noStrike" kern="0" cap="none" spc="0" normalizeH="0" baseline="0" noProof="0" dirty="0" err="1" smtClean="0">
                  <a:ln>
                    <a:noFill/>
                  </a:ln>
                  <a:solidFill>
                    <a:sysClr val="windowText" lastClr="000000"/>
                  </a:solidFill>
                  <a:effectLst/>
                  <a:uLnTx/>
                  <a:uFillTx/>
                  <a:latin typeface="Calibri" pitchFamily="34" charset="0"/>
                </a:rPr>
                <a:t>hémiazygos</a:t>
              </a:r>
              <a:endParaRPr kumimoji="0" lang="fr-CA" b="0" i="0" u="none" strike="noStrike" kern="0" cap="none" spc="0" normalizeH="0" baseline="0" noProof="0" dirty="0" smtClean="0">
                <a:ln>
                  <a:noFill/>
                </a:ln>
                <a:solidFill>
                  <a:sysClr val="windowText" lastClr="000000"/>
                </a:solidFill>
                <a:effectLst/>
                <a:uLnTx/>
                <a:uFillTx/>
                <a:latin typeface="Calibri" pitchFamily="34" charset="0"/>
              </a:endParaRPr>
            </a:p>
          </p:txBody>
        </p:sp>
        <p:sp>
          <p:nvSpPr>
            <p:cNvPr id="79" name="Rectangle 59"/>
            <p:cNvSpPr>
              <a:spLocks noChangeArrowheads="1"/>
            </p:cNvSpPr>
            <p:nvPr/>
          </p:nvSpPr>
          <p:spPr bwMode="auto">
            <a:xfrm>
              <a:off x="5429250" y="4985796"/>
              <a:ext cx="2346733" cy="309059"/>
            </a:xfrm>
            <a:prstGeom prst="rect">
              <a:avLst/>
            </a:prstGeom>
            <a:noFill/>
            <a:ln w="9525">
              <a:noFill/>
              <a:miter lim="800000"/>
              <a:headEnd/>
              <a:tailEnd/>
            </a:ln>
          </p:spPr>
          <p:txBody>
            <a:bodyPr wrap="none" anchor="ctr">
              <a:spAutoFit/>
            </a:bodyPr>
            <a:lstStyle/>
            <a:p>
              <a:pPr>
                <a:lnSpc>
                  <a:spcPct val="75000"/>
                </a:lnSpc>
              </a:pPr>
              <a:r>
                <a:rPr lang="fr-CA" b="1">
                  <a:latin typeface="Calibri" pitchFamily="34" charset="0"/>
                </a:rPr>
                <a:t>Tronc lombaire gauche</a:t>
              </a:r>
            </a:p>
          </p:txBody>
        </p:sp>
        <p:sp>
          <p:nvSpPr>
            <p:cNvPr id="80" name="Rectangle 60"/>
            <p:cNvSpPr>
              <a:spLocks noChangeArrowheads="1"/>
            </p:cNvSpPr>
            <p:nvPr/>
          </p:nvSpPr>
          <p:spPr bwMode="auto">
            <a:xfrm>
              <a:off x="5467350" y="5369997"/>
              <a:ext cx="2182008" cy="369332"/>
            </a:xfrm>
            <a:prstGeom prst="rect">
              <a:avLst/>
            </a:prstGeom>
            <a:noFill/>
            <a:ln w="9525">
              <a:noFill/>
              <a:miter lim="800000"/>
              <a:headEnd/>
              <a:tailEnd/>
            </a:ln>
          </p:spPr>
          <p:txBody>
            <a:bodyPr wrap="none" anchor="ct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fr-CA" b="0" i="0" u="none" strike="noStrike" kern="0" cap="none" spc="0" normalizeH="0" baseline="0" noProof="0" smtClean="0">
                  <a:ln>
                    <a:noFill/>
                  </a:ln>
                  <a:solidFill>
                    <a:sysClr val="windowText" lastClr="000000"/>
                  </a:solidFill>
                  <a:effectLst/>
                  <a:uLnTx/>
                  <a:uFillTx/>
                  <a:latin typeface="Calibri" pitchFamily="34" charset="0"/>
                </a:rPr>
                <a:t>Veine cave inférieure</a:t>
              </a:r>
            </a:p>
          </p:txBody>
        </p:sp>
        <p:sp>
          <p:nvSpPr>
            <p:cNvPr id="81" name="Rectangle 61"/>
            <p:cNvSpPr>
              <a:spLocks noChangeArrowheads="1"/>
            </p:cNvSpPr>
            <p:nvPr/>
          </p:nvSpPr>
          <p:spPr bwMode="auto">
            <a:xfrm>
              <a:off x="5460673" y="5822435"/>
              <a:ext cx="1650068" cy="369332"/>
            </a:xfrm>
            <a:prstGeom prst="rect">
              <a:avLst/>
            </a:prstGeom>
            <a:noFill/>
            <a:ln w="9525">
              <a:noFill/>
              <a:miter lim="800000"/>
              <a:headEnd/>
              <a:tailEnd/>
            </a:ln>
          </p:spPr>
          <p:txBody>
            <a:bodyPr wrap="none" anchor="ctr">
              <a:spAutoFit/>
            </a:bodyPr>
            <a:lstStyle/>
            <a:p>
              <a:pPr algn="ctr"/>
              <a:r>
                <a:rPr lang="fr-CA" b="1">
                  <a:latin typeface="Calibri" pitchFamily="34" charset="0"/>
                </a:rPr>
                <a:t>Tronc intestinal</a:t>
              </a:r>
            </a:p>
          </p:txBody>
        </p:sp>
        <p:sp>
          <p:nvSpPr>
            <p:cNvPr id="82" name="Freeform 62"/>
            <p:cNvSpPr>
              <a:spLocks/>
            </p:cNvSpPr>
            <p:nvPr/>
          </p:nvSpPr>
          <p:spPr bwMode="auto">
            <a:xfrm>
              <a:off x="3178175" y="422275"/>
              <a:ext cx="231775" cy="547688"/>
            </a:xfrm>
            <a:custGeom>
              <a:avLst/>
              <a:gdLst>
                <a:gd name="T0" fmla="*/ 0 w 146"/>
                <a:gd name="T1" fmla="*/ 0 h 345"/>
                <a:gd name="T2" fmla="*/ 2147483647 w 146"/>
                <a:gd name="T3" fmla="*/ 2147483647 h 345"/>
                <a:gd name="T4" fmla="*/ 2147483647 w 146"/>
                <a:gd name="T5" fmla="*/ 2147483647 h 345"/>
                <a:gd name="T6" fmla="*/ 0 60000 65536"/>
                <a:gd name="T7" fmla="*/ 0 60000 65536"/>
                <a:gd name="T8" fmla="*/ 0 60000 65536"/>
                <a:gd name="T9" fmla="*/ 0 w 146"/>
                <a:gd name="T10" fmla="*/ 0 h 345"/>
                <a:gd name="T11" fmla="*/ 146 w 146"/>
                <a:gd name="T12" fmla="*/ 345 h 345"/>
              </a:gdLst>
              <a:ahLst/>
              <a:cxnLst>
                <a:cxn ang="T6">
                  <a:pos x="T0" y="T1"/>
                </a:cxn>
                <a:cxn ang="T7">
                  <a:pos x="T2" y="T3"/>
                </a:cxn>
                <a:cxn ang="T8">
                  <a:pos x="T4" y="T5"/>
                </a:cxn>
              </a:cxnLst>
              <a:rect l="T9" t="T10" r="T11" b="T12"/>
              <a:pathLst>
                <a:path w="146" h="345">
                  <a:moveTo>
                    <a:pt x="0" y="0"/>
                  </a:moveTo>
                  <a:lnTo>
                    <a:pt x="73" y="2"/>
                  </a:lnTo>
                  <a:lnTo>
                    <a:pt x="146" y="345"/>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83" name="Freeform 63"/>
            <p:cNvSpPr>
              <a:spLocks/>
            </p:cNvSpPr>
            <p:nvPr/>
          </p:nvSpPr>
          <p:spPr bwMode="auto">
            <a:xfrm>
              <a:off x="2889250" y="655638"/>
              <a:ext cx="608013" cy="723900"/>
            </a:xfrm>
            <a:custGeom>
              <a:avLst/>
              <a:gdLst>
                <a:gd name="T0" fmla="*/ 0 w 383"/>
                <a:gd name="T1" fmla="*/ 0 h 456"/>
                <a:gd name="T2" fmla="*/ 2147483647 w 383"/>
                <a:gd name="T3" fmla="*/ 2147483647 h 456"/>
                <a:gd name="T4" fmla="*/ 2147483647 w 383"/>
                <a:gd name="T5" fmla="*/ 2147483647 h 456"/>
                <a:gd name="T6" fmla="*/ 0 60000 65536"/>
                <a:gd name="T7" fmla="*/ 0 60000 65536"/>
                <a:gd name="T8" fmla="*/ 0 60000 65536"/>
                <a:gd name="T9" fmla="*/ 0 w 383"/>
                <a:gd name="T10" fmla="*/ 0 h 456"/>
                <a:gd name="T11" fmla="*/ 383 w 383"/>
                <a:gd name="T12" fmla="*/ 456 h 456"/>
              </a:gdLst>
              <a:ahLst/>
              <a:cxnLst>
                <a:cxn ang="T6">
                  <a:pos x="T0" y="T1"/>
                </a:cxn>
                <a:cxn ang="T7">
                  <a:pos x="T2" y="T3"/>
                </a:cxn>
                <a:cxn ang="T8">
                  <a:pos x="T4" y="T5"/>
                </a:cxn>
              </a:cxnLst>
              <a:rect l="T9" t="T10" r="T11" b="T12"/>
              <a:pathLst>
                <a:path w="383" h="456">
                  <a:moveTo>
                    <a:pt x="0" y="0"/>
                  </a:moveTo>
                  <a:lnTo>
                    <a:pt x="130" y="1"/>
                  </a:lnTo>
                  <a:lnTo>
                    <a:pt x="383" y="456"/>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84" name="Freeform 64"/>
            <p:cNvSpPr>
              <a:spLocks/>
            </p:cNvSpPr>
            <p:nvPr/>
          </p:nvSpPr>
          <p:spPr bwMode="auto">
            <a:xfrm>
              <a:off x="2978150" y="1025525"/>
              <a:ext cx="239713" cy="179388"/>
            </a:xfrm>
            <a:custGeom>
              <a:avLst/>
              <a:gdLst>
                <a:gd name="T0" fmla="*/ 0 w 151"/>
                <a:gd name="T1" fmla="*/ 0 h 113"/>
                <a:gd name="T2" fmla="*/ 2147483647 w 151"/>
                <a:gd name="T3" fmla="*/ 2147483647 h 113"/>
                <a:gd name="T4" fmla="*/ 2147483647 w 151"/>
                <a:gd name="T5" fmla="*/ 2147483647 h 113"/>
                <a:gd name="T6" fmla="*/ 0 60000 65536"/>
                <a:gd name="T7" fmla="*/ 0 60000 65536"/>
                <a:gd name="T8" fmla="*/ 0 60000 65536"/>
                <a:gd name="T9" fmla="*/ 0 w 151"/>
                <a:gd name="T10" fmla="*/ 0 h 113"/>
                <a:gd name="T11" fmla="*/ 151 w 151"/>
                <a:gd name="T12" fmla="*/ 113 h 113"/>
              </a:gdLst>
              <a:ahLst/>
              <a:cxnLst>
                <a:cxn ang="T6">
                  <a:pos x="T0" y="T1"/>
                </a:cxn>
                <a:cxn ang="T7">
                  <a:pos x="T2" y="T3"/>
                </a:cxn>
                <a:cxn ang="T8">
                  <a:pos x="T4" y="T5"/>
                </a:cxn>
              </a:cxnLst>
              <a:rect l="T9" t="T10" r="T11" b="T12"/>
              <a:pathLst>
                <a:path w="151" h="113">
                  <a:moveTo>
                    <a:pt x="0" y="0"/>
                  </a:moveTo>
                  <a:lnTo>
                    <a:pt x="112" y="1"/>
                  </a:lnTo>
                  <a:lnTo>
                    <a:pt x="151" y="113"/>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85" name="Freeform 65"/>
            <p:cNvSpPr>
              <a:spLocks/>
            </p:cNvSpPr>
            <p:nvPr/>
          </p:nvSpPr>
          <p:spPr bwMode="auto">
            <a:xfrm>
              <a:off x="2794000" y="1508125"/>
              <a:ext cx="381000" cy="1588"/>
            </a:xfrm>
            <a:custGeom>
              <a:avLst/>
              <a:gdLst>
                <a:gd name="T0" fmla="*/ 0 w 240"/>
                <a:gd name="T1" fmla="*/ 0 h 1"/>
                <a:gd name="T2" fmla="*/ 2147483647 w 240"/>
                <a:gd name="T3" fmla="*/ 2147483647 h 1"/>
                <a:gd name="T4" fmla="*/ 0 60000 65536"/>
                <a:gd name="T5" fmla="*/ 0 60000 65536"/>
                <a:gd name="T6" fmla="*/ 0 w 240"/>
                <a:gd name="T7" fmla="*/ 0 h 1"/>
                <a:gd name="T8" fmla="*/ 240 w 240"/>
                <a:gd name="T9" fmla="*/ 1 h 1"/>
              </a:gdLst>
              <a:ahLst/>
              <a:cxnLst>
                <a:cxn ang="T4">
                  <a:pos x="T0" y="T1"/>
                </a:cxn>
                <a:cxn ang="T5">
                  <a:pos x="T2" y="T3"/>
                </a:cxn>
              </a:cxnLst>
              <a:rect l="T6" t="T7" r="T8" b="T9"/>
              <a:pathLst>
                <a:path w="240" h="1">
                  <a:moveTo>
                    <a:pt x="0" y="0"/>
                  </a:moveTo>
                  <a:lnTo>
                    <a:pt x="240" y="1"/>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86" name="Freeform 66"/>
            <p:cNvSpPr>
              <a:spLocks/>
            </p:cNvSpPr>
            <p:nvPr/>
          </p:nvSpPr>
          <p:spPr bwMode="auto">
            <a:xfrm>
              <a:off x="2792413" y="1619250"/>
              <a:ext cx="769937" cy="290513"/>
            </a:xfrm>
            <a:custGeom>
              <a:avLst/>
              <a:gdLst>
                <a:gd name="T0" fmla="*/ 0 w 485"/>
                <a:gd name="T1" fmla="*/ 2147483647 h 183"/>
                <a:gd name="T2" fmla="*/ 2147483647 w 485"/>
                <a:gd name="T3" fmla="*/ 2147483647 h 183"/>
                <a:gd name="T4" fmla="*/ 2147483647 w 485"/>
                <a:gd name="T5" fmla="*/ 0 h 183"/>
                <a:gd name="T6" fmla="*/ 0 60000 65536"/>
                <a:gd name="T7" fmla="*/ 0 60000 65536"/>
                <a:gd name="T8" fmla="*/ 0 60000 65536"/>
                <a:gd name="T9" fmla="*/ 0 w 485"/>
                <a:gd name="T10" fmla="*/ 0 h 183"/>
                <a:gd name="T11" fmla="*/ 485 w 485"/>
                <a:gd name="T12" fmla="*/ 183 h 183"/>
              </a:gdLst>
              <a:ahLst/>
              <a:cxnLst>
                <a:cxn ang="T6">
                  <a:pos x="T0" y="T1"/>
                </a:cxn>
                <a:cxn ang="T7">
                  <a:pos x="T2" y="T3"/>
                </a:cxn>
                <a:cxn ang="T8">
                  <a:pos x="T4" y="T5"/>
                </a:cxn>
              </a:cxnLst>
              <a:rect l="T9" t="T10" r="T11" b="T12"/>
              <a:pathLst>
                <a:path w="485" h="183">
                  <a:moveTo>
                    <a:pt x="0" y="182"/>
                  </a:moveTo>
                  <a:lnTo>
                    <a:pt x="193" y="183"/>
                  </a:lnTo>
                  <a:lnTo>
                    <a:pt x="485"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87" name="Freeform 67"/>
            <p:cNvSpPr>
              <a:spLocks/>
            </p:cNvSpPr>
            <p:nvPr/>
          </p:nvSpPr>
          <p:spPr bwMode="auto">
            <a:xfrm>
              <a:off x="2735263" y="1593850"/>
              <a:ext cx="1462087" cy="717550"/>
            </a:xfrm>
            <a:custGeom>
              <a:avLst/>
              <a:gdLst>
                <a:gd name="T0" fmla="*/ 2147483647 w 921"/>
                <a:gd name="T1" fmla="*/ 0 h 452"/>
                <a:gd name="T2" fmla="*/ 2147483647 w 921"/>
                <a:gd name="T3" fmla="*/ 2147483647 h 452"/>
                <a:gd name="T4" fmla="*/ 0 w 921"/>
                <a:gd name="T5" fmla="*/ 2147483647 h 452"/>
                <a:gd name="T6" fmla="*/ 0 60000 65536"/>
                <a:gd name="T7" fmla="*/ 0 60000 65536"/>
                <a:gd name="T8" fmla="*/ 0 60000 65536"/>
                <a:gd name="T9" fmla="*/ 0 w 921"/>
                <a:gd name="T10" fmla="*/ 0 h 452"/>
                <a:gd name="T11" fmla="*/ 921 w 921"/>
                <a:gd name="T12" fmla="*/ 452 h 452"/>
              </a:gdLst>
              <a:ahLst/>
              <a:cxnLst>
                <a:cxn ang="T6">
                  <a:pos x="T0" y="T1"/>
                </a:cxn>
                <a:cxn ang="T7">
                  <a:pos x="T2" y="T3"/>
                </a:cxn>
                <a:cxn ang="T8">
                  <a:pos x="T4" y="T5"/>
                </a:cxn>
              </a:cxnLst>
              <a:rect l="T9" t="T10" r="T11" b="T12"/>
              <a:pathLst>
                <a:path w="921" h="452">
                  <a:moveTo>
                    <a:pt x="921" y="0"/>
                  </a:moveTo>
                  <a:lnTo>
                    <a:pt x="273" y="450"/>
                  </a:lnTo>
                  <a:lnTo>
                    <a:pt x="0" y="452"/>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88" name="Freeform 68"/>
            <p:cNvSpPr>
              <a:spLocks/>
            </p:cNvSpPr>
            <p:nvPr/>
          </p:nvSpPr>
          <p:spPr bwMode="auto">
            <a:xfrm>
              <a:off x="3175000" y="1563688"/>
              <a:ext cx="581025" cy="744537"/>
            </a:xfrm>
            <a:custGeom>
              <a:avLst/>
              <a:gdLst>
                <a:gd name="T0" fmla="*/ 0 w 366"/>
                <a:gd name="T1" fmla="*/ 2147483647 h 469"/>
                <a:gd name="T2" fmla="*/ 2147483647 w 366"/>
                <a:gd name="T3" fmla="*/ 0 h 469"/>
                <a:gd name="T4" fmla="*/ 0 60000 65536"/>
                <a:gd name="T5" fmla="*/ 0 60000 65536"/>
                <a:gd name="T6" fmla="*/ 0 w 366"/>
                <a:gd name="T7" fmla="*/ 0 h 469"/>
                <a:gd name="T8" fmla="*/ 366 w 366"/>
                <a:gd name="T9" fmla="*/ 469 h 469"/>
              </a:gdLst>
              <a:ahLst/>
              <a:cxnLst>
                <a:cxn ang="T4">
                  <a:pos x="T0" y="T1"/>
                </a:cxn>
                <a:cxn ang="T5">
                  <a:pos x="T2" y="T3"/>
                </a:cxn>
              </a:cxnLst>
              <a:rect l="T6" t="T7" r="T8" b="T9"/>
              <a:pathLst>
                <a:path w="366" h="469">
                  <a:moveTo>
                    <a:pt x="0" y="469"/>
                  </a:moveTo>
                  <a:lnTo>
                    <a:pt x="366"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89" name="Freeform 69"/>
            <p:cNvSpPr>
              <a:spLocks/>
            </p:cNvSpPr>
            <p:nvPr/>
          </p:nvSpPr>
          <p:spPr bwMode="auto">
            <a:xfrm>
              <a:off x="2119313" y="2308225"/>
              <a:ext cx="1701800" cy="395288"/>
            </a:xfrm>
            <a:custGeom>
              <a:avLst/>
              <a:gdLst>
                <a:gd name="T0" fmla="*/ 0 w 1072"/>
                <a:gd name="T1" fmla="*/ 2147483647 h 249"/>
                <a:gd name="T2" fmla="*/ 2147483647 w 1072"/>
                <a:gd name="T3" fmla="*/ 2147483647 h 249"/>
                <a:gd name="T4" fmla="*/ 2147483647 w 1072"/>
                <a:gd name="T5" fmla="*/ 0 h 249"/>
                <a:gd name="T6" fmla="*/ 0 60000 65536"/>
                <a:gd name="T7" fmla="*/ 0 60000 65536"/>
                <a:gd name="T8" fmla="*/ 0 60000 65536"/>
                <a:gd name="T9" fmla="*/ 0 w 1072"/>
                <a:gd name="T10" fmla="*/ 0 h 249"/>
                <a:gd name="T11" fmla="*/ 1072 w 1072"/>
                <a:gd name="T12" fmla="*/ 249 h 249"/>
              </a:gdLst>
              <a:ahLst/>
              <a:cxnLst>
                <a:cxn ang="T6">
                  <a:pos x="T0" y="T1"/>
                </a:cxn>
                <a:cxn ang="T7">
                  <a:pos x="T2" y="T3"/>
                </a:cxn>
                <a:cxn ang="T8">
                  <a:pos x="T4" y="T5"/>
                </a:cxn>
              </a:cxnLst>
              <a:rect l="T9" t="T10" r="T11" b="T12"/>
              <a:pathLst>
                <a:path w="1072" h="249">
                  <a:moveTo>
                    <a:pt x="0" y="249"/>
                  </a:moveTo>
                  <a:lnTo>
                    <a:pt x="567" y="247"/>
                  </a:lnTo>
                  <a:lnTo>
                    <a:pt x="1072"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0" name="Freeform 70"/>
            <p:cNvSpPr>
              <a:spLocks/>
            </p:cNvSpPr>
            <p:nvPr/>
          </p:nvSpPr>
          <p:spPr bwMode="auto">
            <a:xfrm>
              <a:off x="2393950" y="3128963"/>
              <a:ext cx="1574800" cy="1587"/>
            </a:xfrm>
            <a:custGeom>
              <a:avLst/>
              <a:gdLst>
                <a:gd name="T0" fmla="*/ 0 w 992"/>
                <a:gd name="T1" fmla="*/ 0 h 1"/>
                <a:gd name="T2" fmla="*/ 2147483647 w 992"/>
                <a:gd name="T3" fmla="*/ 0 h 1"/>
                <a:gd name="T4" fmla="*/ 0 60000 65536"/>
                <a:gd name="T5" fmla="*/ 0 60000 65536"/>
                <a:gd name="T6" fmla="*/ 0 w 992"/>
                <a:gd name="T7" fmla="*/ 0 h 1"/>
                <a:gd name="T8" fmla="*/ 992 w 992"/>
                <a:gd name="T9" fmla="*/ 1 h 1"/>
              </a:gdLst>
              <a:ahLst/>
              <a:cxnLst>
                <a:cxn ang="T4">
                  <a:pos x="T0" y="T1"/>
                </a:cxn>
                <a:cxn ang="T5">
                  <a:pos x="T2" y="T3"/>
                </a:cxn>
              </a:cxnLst>
              <a:rect l="T6" t="T7" r="T8" b="T9"/>
              <a:pathLst>
                <a:path w="992" h="1">
                  <a:moveTo>
                    <a:pt x="0" y="0"/>
                  </a:moveTo>
                  <a:lnTo>
                    <a:pt x="992"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1" name="Freeform 71"/>
            <p:cNvSpPr>
              <a:spLocks/>
            </p:cNvSpPr>
            <p:nvPr/>
          </p:nvSpPr>
          <p:spPr bwMode="auto">
            <a:xfrm>
              <a:off x="2703513" y="4389438"/>
              <a:ext cx="1306512" cy="831850"/>
            </a:xfrm>
            <a:custGeom>
              <a:avLst/>
              <a:gdLst>
                <a:gd name="T0" fmla="*/ 0 w 823"/>
                <a:gd name="T1" fmla="*/ 2147483647 h 524"/>
                <a:gd name="T2" fmla="*/ 2147483647 w 823"/>
                <a:gd name="T3" fmla="*/ 0 h 524"/>
                <a:gd name="T4" fmla="*/ 2147483647 w 823"/>
                <a:gd name="T5" fmla="*/ 2147483647 h 524"/>
                <a:gd name="T6" fmla="*/ 0 60000 65536"/>
                <a:gd name="T7" fmla="*/ 0 60000 65536"/>
                <a:gd name="T8" fmla="*/ 0 60000 65536"/>
                <a:gd name="T9" fmla="*/ 0 w 823"/>
                <a:gd name="T10" fmla="*/ 0 h 524"/>
                <a:gd name="T11" fmla="*/ 823 w 823"/>
                <a:gd name="T12" fmla="*/ 524 h 524"/>
              </a:gdLst>
              <a:ahLst/>
              <a:cxnLst>
                <a:cxn ang="T6">
                  <a:pos x="T0" y="T1"/>
                </a:cxn>
                <a:cxn ang="T7">
                  <a:pos x="T2" y="T3"/>
                </a:cxn>
                <a:cxn ang="T8">
                  <a:pos x="T4" y="T5"/>
                </a:cxn>
              </a:cxnLst>
              <a:rect l="T9" t="T10" r="T11" b="T12"/>
              <a:pathLst>
                <a:path w="823" h="524">
                  <a:moveTo>
                    <a:pt x="0" y="2"/>
                  </a:moveTo>
                  <a:lnTo>
                    <a:pt x="233" y="0"/>
                  </a:lnTo>
                  <a:lnTo>
                    <a:pt x="823" y="524"/>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2" name="Freeform 72"/>
            <p:cNvSpPr>
              <a:spLocks/>
            </p:cNvSpPr>
            <p:nvPr/>
          </p:nvSpPr>
          <p:spPr bwMode="auto">
            <a:xfrm>
              <a:off x="2627313" y="4803775"/>
              <a:ext cx="1331912" cy="730250"/>
            </a:xfrm>
            <a:custGeom>
              <a:avLst/>
              <a:gdLst>
                <a:gd name="T0" fmla="*/ 0 w 839"/>
                <a:gd name="T1" fmla="*/ 2147483647 h 460"/>
                <a:gd name="T2" fmla="*/ 2147483647 w 839"/>
                <a:gd name="T3" fmla="*/ 0 h 460"/>
                <a:gd name="T4" fmla="*/ 2147483647 w 839"/>
                <a:gd name="T5" fmla="*/ 2147483647 h 460"/>
                <a:gd name="T6" fmla="*/ 0 60000 65536"/>
                <a:gd name="T7" fmla="*/ 0 60000 65536"/>
                <a:gd name="T8" fmla="*/ 0 60000 65536"/>
                <a:gd name="T9" fmla="*/ 0 w 839"/>
                <a:gd name="T10" fmla="*/ 0 h 460"/>
                <a:gd name="T11" fmla="*/ 839 w 839"/>
                <a:gd name="T12" fmla="*/ 460 h 460"/>
              </a:gdLst>
              <a:ahLst/>
              <a:cxnLst>
                <a:cxn ang="T6">
                  <a:pos x="T0" y="T1"/>
                </a:cxn>
                <a:cxn ang="T7">
                  <a:pos x="T2" y="T3"/>
                </a:cxn>
                <a:cxn ang="T8">
                  <a:pos x="T4" y="T5"/>
                </a:cxn>
              </a:cxnLst>
              <a:rect l="T9" t="T10" r="T11" b="T12"/>
              <a:pathLst>
                <a:path w="839" h="460">
                  <a:moveTo>
                    <a:pt x="0" y="1"/>
                  </a:moveTo>
                  <a:lnTo>
                    <a:pt x="197" y="0"/>
                  </a:lnTo>
                  <a:lnTo>
                    <a:pt x="839" y="46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3" name="Freeform 73"/>
            <p:cNvSpPr>
              <a:spLocks/>
            </p:cNvSpPr>
            <p:nvPr/>
          </p:nvSpPr>
          <p:spPr bwMode="auto">
            <a:xfrm>
              <a:off x="4046538" y="6000750"/>
              <a:ext cx="1431925" cy="6350"/>
            </a:xfrm>
            <a:custGeom>
              <a:avLst/>
              <a:gdLst>
                <a:gd name="T0" fmla="*/ 0 w 902"/>
                <a:gd name="T1" fmla="*/ 0 h 4"/>
                <a:gd name="T2" fmla="*/ 2147483647 w 902"/>
                <a:gd name="T3" fmla="*/ 2147483647 h 4"/>
                <a:gd name="T4" fmla="*/ 0 60000 65536"/>
                <a:gd name="T5" fmla="*/ 0 60000 65536"/>
                <a:gd name="T6" fmla="*/ 0 w 902"/>
                <a:gd name="T7" fmla="*/ 0 h 4"/>
                <a:gd name="T8" fmla="*/ 902 w 902"/>
                <a:gd name="T9" fmla="*/ 4 h 4"/>
              </a:gdLst>
              <a:ahLst/>
              <a:cxnLst>
                <a:cxn ang="T4">
                  <a:pos x="T0" y="T1"/>
                </a:cxn>
                <a:cxn ang="T5">
                  <a:pos x="T2" y="T3"/>
                </a:cxn>
              </a:cxnLst>
              <a:rect l="T6" t="T7" r="T8" b="T9"/>
              <a:pathLst>
                <a:path w="902" h="4">
                  <a:moveTo>
                    <a:pt x="0" y="0"/>
                  </a:moveTo>
                  <a:lnTo>
                    <a:pt x="902" y="4"/>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4" name="Freeform 74"/>
            <p:cNvSpPr>
              <a:spLocks/>
            </p:cNvSpPr>
            <p:nvPr/>
          </p:nvSpPr>
          <p:spPr bwMode="auto">
            <a:xfrm>
              <a:off x="3806825" y="5548313"/>
              <a:ext cx="1681163" cy="268287"/>
            </a:xfrm>
            <a:custGeom>
              <a:avLst/>
              <a:gdLst>
                <a:gd name="T0" fmla="*/ 0 w 1059"/>
                <a:gd name="T1" fmla="*/ 2147483647 h 169"/>
                <a:gd name="T2" fmla="*/ 2147483647 w 1059"/>
                <a:gd name="T3" fmla="*/ 0 h 169"/>
                <a:gd name="T4" fmla="*/ 2147483647 w 1059"/>
                <a:gd name="T5" fmla="*/ 0 h 169"/>
                <a:gd name="T6" fmla="*/ 0 60000 65536"/>
                <a:gd name="T7" fmla="*/ 0 60000 65536"/>
                <a:gd name="T8" fmla="*/ 0 60000 65536"/>
                <a:gd name="T9" fmla="*/ 0 w 1059"/>
                <a:gd name="T10" fmla="*/ 0 h 169"/>
                <a:gd name="T11" fmla="*/ 1059 w 1059"/>
                <a:gd name="T12" fmla="*/ 169 h 169"/>
              </a:gdLst>
              <a:ahLst/>
              <a:cxnLst>
                <a:cxn ang="T6">
                  <a:pos x="T0" y="T1"/>
                </a:cxn>
                <a:cxn ang="T7">
                  <a:pos x="T2" y="T3"/>
                </a:cxn>
                <a:cxn ang="T8">
                  <a:pos x="T4" y="T5"/>
                </a:cxn>
              </a:cxnLst>
              <a:rect l="T9" t="T10" r="T11" b="T12"/>
              <a:pathLst>
                <a:path w="1059" h="169">
                  <a:moveTo>
                    <a:pt x="0" y="169"/>
                  </a:moveTo>
                  <a:lnTo>
                    <a:pt x="662" y="0"/>
                  </a:lnTo>
                  <a:lnTo>
                    <a:pt x="1059"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5" name="Freeform 75"/>
            <p:cNvSpPr>
              <a:spLocks/>
            </p:cNvSpPr>
            <p:nvPr/>
          </p:nvSpPr>
          <p:spPr bwMode="auto">
            <a:xfrm>
              <a:off x="4146550" y="5127625"/>
              <a:ext cx="1335088" cy="392113"/>
            </a:xfrm>
            <a:custGeom>
              <a:avLst/>
              <a:gdLst>
                <a:gd name="T0" fmla="*/ 0 w 841"/>
                <a:gd name="T1" fmla="*/ 2147483647 h 247"/>
                <a:gd name="T2" fmla="*/ 2147483647 w 841"/>
                <a:gd name="T3" fmla="*/ 2147483647 h 247"/>
                <a:gd name="T4" fmla="*/ 2147483647 w 841"/>
                <a:gd name="T5" fmla="*/ 0 h 247"/>
                <a:gd name="T6" fmla="*/ 0 60000 65536"/>
                <a:gd name="T7" fmla="*/ 0 60000 65536"/>
                <a:gd name="T8" fmla="*/ 0 60000 65536"/>
                <a:gd name="T9" fmla="*/ 0 w 841"/>
                <a:gd name="T10" fmla="*/ 0 h 247"/>
                <a:gd name="T11" fmla="*/ 841 w 841"/>
                <a:gd name="T12" fmla="*/ 247 h 247"/>
              </a:gdLst>
              <a:ahLst/>
              <a:cxnLst>
                <a:cxn ang="T6">
                  <a:pos x="T0" y="T1"/>
                </a:cxn>
                <a:cxn ang="T7">
                  <a:pos x="T2" y="T3"/>
                </a:cxn>
                <a:cxn ang="T8">
                  <a:pos x="T4" y="T5"/>
                </a:cxn>
              </a:cxnLst>
              <a:rect l="T9" t="T10" r="T11" b="T12"/>
              <a:pathLst>
                <a:path w="841" h="247">
                  <a:moveTo>
                    <a:pt x="0" y="247"/>
                  </a:moveTo>
                  <a:lnTo>
                    <a:pt x="494" y="2"/>
                  </a:lnTo>
                  <a:lnTo>
                    <a:pt x="841"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6" name="Line 76"/>
            <p:cNvSpPr>
              <a:spLocks noChangeShapeType="1"/>
            </p:cNvSpPr>
            <p:nvPr/>
          </p:nvSpPr>
          <p:spPr bwMode="auto">
            <a:xfrm>
              <a:off x="4289425" y="4149725"/>
              <a:ext cx="1190625" cy="0"/>
            </a:xfrm>
            <a:prstGeom prst="line">
              <a:avLst/>
            </a:pr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7" name="Line 77"/>
            <p:cNvSpPr>
              <a:spLocks noChangeShapeType="1"/>
            </p:cNvSpPr>
            <p:nvPr/>
          </p:nvSpPr>
          <p:spPr bwMode="auto">
            <a:xfrm>
              <a:off x="4116388" y="3724275"/>
              <a:ext cx="1368425" cy="0"/>
            </a:xfrm>
            <a:prstGeom prst="line">
              <a:avLst/>
            </a:pr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8" name="Freeform 78"/>
            <p:cNvSpPr>
              <a:spLocks/>
            </p:cNvSpPr>
            <p:nvPr/>
          </p:nvSpPr>
          <p:spPr bwMode="auto">
            <a:xfrm>
              <a:off x="4846638" y="3268663"/>
              <a:ext cx="635000" cy="168275"/>
            </a:xfrm>
            <a:custGeom>
              <a:avLst/>
              <a:gdLst>
                <a:gd name="T0" fmla="*/ 0 w 400"/>
                <a:gd name="T1" fmla="*/ 2147483647 h 106"/>
                <a:gd name="T2" fmla="*/ 2147483647 w 400"/>
                <a:gd name="T3" fmla="*/ 0 h 106"/>
                <a:gd name="T4" fmla="*/ 2147483647 w 400"/>
                <a:gd name="T5" fmla="*/ 0 h 106"/>
                <a:gd name="T6" fmla="*/ 0 60000 65536"/>
                <a:gd name="T7" fmla="*/ 0 60000 65536"/>
                <a:gd name="T8" fmla="*/ 0 60000 65536"/>
                <a:gd name="T9" fmla="*/ 0 w 400"/>
                <a:gd name="T10" fmla="*/ 0 h 106"/>
                <a:gd name="T11" fmla="*/ 400 w 400"/>
                <a:gd name="T12" fmla="*/ 106 h 106"/>
              </a:gdLst>
              <a:ahLst/>
              <a:cxnLst>
                <a:cxn ang="T6">
                  <a:pos x="T0" y="T1"/>
                </a:cxn>
                <a:cxn ang="T7">
                  <a:pos x="T2" y="T3"/>
                </a:cxn>
                <a:cxn ang="T8">
                  <a:pos x="T4" y="T5"/>
                </a:cxn>
              </a:cxnLst>
              <a:rect l="T9" t="T10" r="T11" b="T12"/>
              <a:pathLst>
                <a:path w="400" h="106">
                  <a:moveTo>
                    <a:pt x="0" y="106"/>
                  </a:moveTo>
                  <a:lnTo>
                    <a:pt x="328" y="0"/>
                  </a:lnTo>
                  <a:lnTo>
                    <a:pt x="40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99" name="Line 79"/>
            <p:cNvSpPr>
              <a:spLocks noChangeShapeType="1"/>
            </p:cNvSpPr>
            <p:nvPr/>
          </p:nvSpPr>
          <p:spPr bwMode="auto">
            <a:xfrm flipH="1" flipV="1">
              <a:off x="4833938" y="3062288"/>
              <a:ext cx="523875" cy="206375"/>
            </a:xfrm>
            <a:prstGeom prst="line">
              <a:avLst/>
            </a:pr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0" name="Freeform 80"/>
            <p:cNvSpPr>
              <a:spLocks/>
            </p:cNvSpPr>
            <p:nvPr/>
          </p:nvSpPr>
          <p:spPr bwMode="auto">
            <a:xfrm>
              <a:off x="4899025" y="1647825"/>
              <a:ext cx="574675" cy="1052513"/>
            </a:xfrm>
            <a:custGeom>
              <a:avLst/>
              <a:gdLst>
                <a:gd name="T0" fmla="*/ 2147483647 w 362"/>
                <a:gd name="T1" fmla="*/ 2147483647 h 663"/>
                <a:gd name="T2" fmla="*/ 2147483647 w 362"/>
                <a:gd name="T3" fmla="*/ 2147483647 h 663"/>
                <a:gd name="T4" fmla="*/ 0 w 362"/>
                <a:gd name="T5" fmla="*/ 0 h 663"/>
                <a:gd name="T6" fmla="*/ 0 60000 65536"/>
                <a:gd name="T7" fmla="*/ 0 60000 65536"/>
                <a:gd name="T8" fmla="*/ 0 60000 65536"/>
                <a:gd name="T9" fmla="*/ 0 w 362"/>
                <a:gd name="T10" fmla="*/ 0 h 663"/>
                <a:gd name="T11" fmla="*/ 362 w 362"/>
                <a:gd name="T12" fmla="*/ 663 h 663"/>
              </a:gdLst>
              <a:ahLst/>
              <a:cxnLst>
                <a:cxn ang="T6">
                  <a:pos x="T0" y="T1"/>
                </a:cxn>
                <a:cxn ang="T7">
                  <a:pos x="T2" y="T3"/>
                </a:cxn>
                <a:cxn ang="T8">
                  <a:pos x="T4" y="T5"/>
                </a:cxn>
              </a:cxnLst>
              <a:rect l="T9" t="T10" r="T11" b="T12"/>
              <a:pathLst>
                <a:path w="362" h="663">
                  <a:moveTo>
                    <a:pt x="362" y="663"/>
                  </a:moveTo>
                  <a:lnTo>
                    <a:pt x="286" y="663"/>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1" name="Freeform 81"/>
            <p:cNvSpPr>
              <a:spLocks/>
            </p:cNvSpPr>
            <p:nvPr/>
          </p:nvSpPr>
          <p:spPr bwMode="auto">
            <a:xfrm>
              <a:off x="4794250" y="1444625"/>
              <a:ext cx="677863" cy="739775"/>
            </a:xfrm>
            <a:custGeom>
              <a:avLst/>
              <a:gdLst>
                <a:gd name="T0" fmla="*/ 2147483647 w 427"/>
                <a:gd name="T1" fmla="*/ 2147483647 h 466"/>
                <a:gd name="T2" fmla="*/ 2147483647 w 427"/>
                <a:gd name="T3" fmla="*/ 2147483647 h 466"/>
                <a:gd name="T4" fmla="*/ 0 w 427"/>
                <a:gd name="T5" fmla="*/ 0 h 466"/>
                <a:gd name="T6" fmla="*/ 0 60000 65536"/>
                <a:gd name="T7" fmla="*/ 0 60000 65536"/>
                <a:gd name="T8" fmla="*/ 0 60000 65536"/>
                <a:gd name="T9" fmla="*/ 0 w 427"/>
                <a:gd name="T10" fmla="*/ 0 h 466"/>
                <a:gd name="T11" fmla="*/ 427 w 427"/>
                <a:gd name="T12" fmla="*/ 466 h 466"/>
              </a:gdLst>
              <a:ahLst/>
              <a:cxnLst>
                <a:cxn ang="T6">
                  <a:pos x="T0" y="T1"/>
                </a:cxn>
                <a:cxn ang="T7">
                  <a:pos x="T2" y="T3"/>
                </a:cxn>
                <a:cxn ang="T8">
                  <a:pos x="T4" y="T5"/>
                </a:cxn>
              </a:cxnLst>
              <a:rect l="T9" t="T10" r="T11" b="T12"/>
              <a:pathLst>
                <a:path w="427" h="466">
                  <a:moveTo>
                    <a:pt x="427" y="466"/>
                  </a:moveTo>
                  <a:lnTo>
                    <a:pt x="349" y="464"/>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2" name="Freeform 82"/>
            <p:cNvSpPr>
              <a:spLocks/>
            </p:cNvSpPr>
            <p:nvPr/>
          </p:nvSpPr>
          <p:spPr bwMode="auto">
            <a:xfrm>
              <a:off x="5148263" y="1652588"/>
              <a:ext cx="327025" cy="111125"/>
            </a:xfrm>
            <a:custGeom>
              <a:avLst/>
              <a:gdLst>
                <a:gd name="T0" fmla="*/ 2147483647 w 206"/>
                <a:gd name="T1" fmla="*/ 2147483647 h 70"/>
                <a:gd name="T2" fmla="*/ 2147483647 w 206"/>
                <a:gd name="T3" fmla="*/ 2147483647 h 70"/>
                <a:gd name="T4" fmla="*/ 0 w 206"/>
                <a:gd name="T5" fmla="*/ 0 h 70"/>
                <a:gd name="T6" fmla="*/ 0 60000 65536"/>
                <a:gd name="T7" fmla="*/ 0 60000 65536"/>
                <a:gd name="T8" fmla="*/ 0 60000 65536"/>
                <a:gd name="T9" fmla="*/ 0 w 206"/>
                <a:gd name="T10" fmla="*/ 0 h 70"/>
                <a:gd name="T11" fmla="*/ 206 w 206"/>
                <a:gd name="T12" fmla="*/ 70 h 70"/>
              </a:gdLst>
              <a:ahLst/>
              <a:cxnLst>
                <a:cxn ang="T6">
                  <a:pos x="T0" y="T1"/>
                </a:cxn>
                <a:cxn ang="T7">
                  <a:pos x="T2" y="T3"/>
                </a:cxn>
                <a:cxn ang="T8">
                  <a:pos x="T4" y="T5"/>
                </a:cxn>
              </a:cxnLst>
              <a:rect l="T9" t="T10" r="T11" b="T12"/>
              <a:pathLst>
                <a:path w="206" h="70">
                  <a:moveTo>
                    <a:pt x="206" y="70"/>
                  </a:moveTo>
                  <a:lnTo>
                    <a:pt x="92" y="70"/>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3" name="Freeform 83"/>
            <p:cNvSpPr>
              <a:spLocks/>
            </p:cNvSpPr>
            <p:nvPr/>
          </p:nvSpPr>
          <p:spPr bwMode="auto">
            <a:xfrm>
              <a:off x="5119688" y="1304925"/>
              <a:ext cx="357187" cy="120650"/>
            </a:xfrm>
            <a:custGeom>
              <a:avLst/>
              <a:gdLst>
                <a:gd name="T0" fmla="*/ 2147483647 w 225"/>
                <a:gd name="T1" fmla="*/ 2147483647 h 76"/>
                <a:gd name="T2" fmla="*/ 2147483647 w 225"/>
                <a:gd name="T3" fmla="*/ 2147483647 h 76"/>
                <a:gd name="T4" fmla="*/ 0 w 225"/>
                <a:gd name="T5" fmla="*/ 0 h 76"/>
                <a:gd name="T6" fmla="*/ 0 60000 65536"/>
                <a:gd name="T7" fmla="*/ 0 60000 65536"/>
                <a:gd name="T8" fmla="*/ 0 60000 65536"/>
                <a:gd name="T9" fmla="*/ 0 w 225"/>
                <a:gd name="T10" fmla="*/ 0 h 76"/>
                <a:gd name="T11" fmla="*/ 225 w 225"/>
                <a:gd name="T12" fmla="*/ 76 h 76"/>
              </a:gdLst>
              <a:ahLst/>
              <a:cxnLst>
                <a:cxn ang="T6">
                  <a:pos x="T0" y="T1"/>
                </a:cxn>
                <a:cxn ang="T7">
                  <a:pos x="T2" y="T3"/>
                </a:cxn>
                <a:cxn ang="T8">
                  <a:pos x="T4" y="T5"/>
                </a:cxn>
              </a:cxnLst>
              <a:rect l="T9" t="T10" r="T11" b="T12"/>
              <a:pathLst>
                <a:path w="225" h="76">
                  <a:moveTo>
                    <a:pt x="225" y="76"/>
                  </a:moveTo>
                  <a:lnTo>
                    <a:pt x="45" y="76"/>
                  </a:lnTo>
                  <a:lnTo>
                    <a:pt x="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4" name="Freeform 84"/>
            <p:cNvSpPr>
              <a:spLocks/>
            </p:cNvSpPr>
            <p:nvPr/>
          </p:nvSpPr>
          <p:spPr bwMode="auto">
            <a:xfrm>
              <a:off x="4997450" y="1020763"/>
              <a:ext cx="482600" cy="88900"/>
            </a:xfrm>
            <a:custGeom>
              <a:avLst/>
              <a:gdLst>
                <a:gd name="T0" fmla="*/ 0 w 304"/>
                <a:gd name="T1" fmla="*/ 2147483647 h 56"/>
                <a:gd name="T2" fmla="*/ 2147483647 w 304"/>
                <a:gd name="T3" fmla="*/ 0 h 56"/>
                <a:gd name="T4" fmla="*/ 2147483647 w 304"/>
                <a:gd name="T5" fmla="*/ 0 h 56"/>
                <a:gd name="T6" fmla="*/ 0 60000 65536"/>
                <a:gd name="T7" fmla="*/ 0 60000 65536"/>
                <a:gd name="T8" fmla="*/ 0 60000 65536"/>
                <a:gd name="T9" fmla="*/ 0 w 304"/>
                <a:gd name="T10" fmla="*/ 0 h 56"/>
                <a:gd name="T11" fmla="*/ 304 w 304"/>
                <a:gd name="T12" fmla="*/ 56 h 56"/>
              </a:gdLst>
              <a:ahLst/>
              <a:cxnLst>
                <a:cxn ang="T6">
                  <a:pos x="T0" y="T1"/>
                </a:cxn>
                <a:cxn ang="T7">
                  <a:pos x="T2" y="T3"/>
                </a:cxn>
                <a:cxn ang="T8">
                  <a:pos x="T4" y="T5"/>
                </a:cxn>
              </a:cxnLst>
              <a:rect l="T9" t="T10" r="T11" b="T12"/>
              <a:pathLst>
                <a:path w="304" h="56">
                  <a:moveTo>
                    <a:pt x="0" y="56"/>
                  </a:moveTo>
                  <a:lnTo>
                    <a:pt x="202" y="0"/>
                  </a:lnTo>
                  <a:lnTo>
                    <a:pt x="304"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5" name="Freeform 85"/>
            <p:cNvSpPr>
              <a:spLocks/>
            </p:cNvSpPr>
            <p:nvPr/>
          </p:nvSpPr>
          <p:spPr bwMode="auto">
            <a:xfrm>
              <a:off x="4179888" y="833438"/>
              <a:ext cx="1290637" cy="577850"/>
            </a:xfrm>
            <a:custGeom>
              <a:avLst/>
              <a:gdLst>
                <a:gd name="T0" fmla="*/ 0 w 813"/>
                <a:gd name="T1" fmla="*/ 2147483647 h 364"/>
                <a:gd name="T2" fmla="*/ 2147483647 w 813"/>
                <a:gd name="T3" fmla="*/ 0 h 364"/>
                <a:gd name="T4" fmla="*/ 2147483647 w 813"/>
                <a:gd name="T5" fmla="*/ 0 h 364"/>
                <a:gd name="T6" fmla="*/ 0 60000 65536"/>
                <a:gd name="T7" fmla="*/ 0 60000 65536"/>
                <a:gd name="T8" fmla="*/ 0 60000 65536"/>
                <a:gd name="T9" fmla="*/ 0 w 813"/>
                <a:gd name="T10" fmla="*/ 0 h 364"/>
                <a:gd name="T11" fmla="*/ 813 w 813"/>
                <a:gd name="T12" fmla="*/ 364 h 364"/>
              </a:gdLst>
              <a:ahLst/>
              <a:cxnLst>
                <a:cxn ang="T6">
                  <a:pos x="T0" y="T1"/>
                </a:cxn>
                <a:cxn ang="T7">
                  <a:pos x="T2" y="T3"/>
                </a:cxn>
                <a:cxn ang="T8">
                  <a:pos x="T4" y="T5"/>
                </a:cxn>
              </a:cxnLst>
              <a:rect l="T9" t="T10" r="T11" b="T12"/>
              <a:pathLst>
                <a:path w="813" h="364">
                  <a:moveTo>
                    <a:pt x="0" y="364"/>
                  </a:moveTo>
                  <a:lnTo>
                    <a:pt x="703" y="0"/>
                  </a:lnTo>
                  <a:lnTo>
                    <a:pt x="813"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6" name="Freeform 86"/>
            <p:cNvSpPr>
              <a:spLocks/>
            </p:cNvSpPr>
            <p:nvPr/>
          </p:nvSpPr>
          <p:spPr bwMode="auto">
            <a:xfrm>
              <a:off x="4302125" y="574675"/>
              <a:ext cx="1174750" cy="696913"/>
            </a:xfrm>
            <a:custGeom>
              <a:avLst/>
              <a:gdLst>
                <a:gd name="T0" fmla="*/ 0 w 740"/>
                <a:gd name="T1" fmla="*/ 2147483647 h 439"/>
                <a:gd name="T2" fmla="*/ 2147483647 w 740"/>
                <a:gd name="T3" fmla="*/ 0 h 439"/>
                <a:gd name="T4" fmla="*/ 2147483647 w 740"/>
                <a:gd name="T5" fmla="*/ 0 h 439"/>
                <a:gd name="T6" fmla="*/ 0 60000 65536"/>
                <a:gd name="T7" fmla="*/ 0 60000 65536"/>
                <a:gd name="T8" fmla="*/ 0 60000 65536"/>
                <a:gd name="T9" fmla="*/ 0 w 740"/>
                <a:gd name="T10" fmla="*/ 0 h 439"/>
                <a:gd name="T11" fmla="*/ 740 w 740"/>
                <a:gd name="T12" fmla="*/ 439 h 439"/>
              </a:gdLst>
              <a:ahLst/>
              <a:cxnLst>
                <a:cxn ang="T6">
                  <a:pos x="T0" y="T1"/>
                </a:cxn>
                <a:cxn ang="T7">
                  <a:pos x="T2" y="T3"/>
                </a:cxn>
                <a:cxn ang="T8">
                  <a:pos x="T4" y="T5"/>
                </a:cxn>
              </a:cxnLst>
              <a:rect l="T9" t="T10" r="T11" b="T12"/>
              <a:pathLst>
                <a:path w="740" h="439">
                  <a:moveTo>
                    <a:pt x="0" y="439"/>
                  </a:moveTo>
                  <a:lnTo>
                    <a:pt x="662" y="0"/>
                  </a:lnTo>
                  <a:lnTo>
                    <a:pt x="740" y="0"/>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7" name="Freeform 87"/>
            <p:cNvSpPr>
              <a:spLocks/>
            </p:cNvSpPr>
            <p:nvPr/>
          </p:nvSpPr>
          <p:spPr bwMode="auto">
            <a:xfrm>
              <a:off x="3608388" y="727075"/>
              <a:ext cx="1096962" cy="171450"/>
            </a:xfrm>
            <a:custGeom>
              <a:avLst/>
              <a:gdLst>
                <a:gd name="T0" fmla="*/ 0 w 691"/>
                <a:gd name="T1" fmla="*/ 2147483647 h 108"/>
                <a:gd name="T2" fmla="*/ 2147483647 w 691"/>
                <a:gd name="T3" fmla="*/ 0 h 108"/>
                <a:gd name="T4" fmla="*/ 2147483647 w 691"/>
                <a:gd name="T5" fmla="*/ 2147483647 h 108"/>
                <a:gd name="T6" fmla="*/ 0 60000 65536"/>
                <a:gd name="T7" fmla="*/ 0 60000 65536"/>
                <a:gd name="T8" fmla="*/ 0 60000 65536"/>
                <a:gd name="T9" fmla="*/ 0 w 691"/>
                <a:gd name="T10" fmla="*/ 0 h 108"/>
                <a:gd name="T11" fmla="*/ 691 w 691"/>
                <a:gd name="T12" fmla="*/ 108 h 108"/>
              </a:gdLst>
              <a:ahLst/>
              <a:cxnLst>
                <a:cxn ang="T6">
                  <a:pos x="T0" y="T1"/>
                </a:cxn>
                <a:cxn ang="T7">
                  <a:pos x="T2" y="T3"/>
                </a:cxn>
                <a:cxn ang="T8">
                  <a:pos x="T4" y="T5"/>
                </a:cxn>
              </a:cxnLst>
              <a:rect l="T9" t="T10" r="T11" b="T12"/>
              <a:pathLst>
                <a:path w="691" h="108">
                  <a:moveTo>
                    <a:pt x="0" y="103"/>
                  </a:moveTo>
                  <a:lnTo>
                    <a:pt x="362" y="0"/>
                  </a:lnTo>
                  <a:lnTo>
                    <a:pt x="691" y="108"/>
                  </a:lnTo>
                </a:path>
              </a:pathLst>
            </a:custGeom>
            <a:noFill/>
            <a:ln w="9525" cap="flat" cmpd="sng">
              <a:solidFill>
                <a:srgbClr val="000000"/>
              </a:solidFill>
              <a:prstDash val="solid"/>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sp>
          <p:nvSpPr>
            <p:cNvPr id="108" name="Freeform 88"/>
            <p:cNvSpPr>
              <a:spLocks/>
            </p:cNvSpPr>
            <p:nvPr/>
          </p:nvSpPr>
          <p:spPr bwMode="auto">
            <a:xfrm>
              <a:off x="4186238" y="639763"/>
              <a:ext cx="1587" cy="80962"/>
            </a:xfrm>
            <a:custGeom>
              <a:avLst/>
              <a:gdLst>
                <a:gd name="T0" fmla="*/ 0 w 1"/>
                <a:gd name="T1" fmla="*/ 2147483647 h 51"/>
                <a:gd name="T2" fmla="*/ 2147483647 w 1"/>
                <a:gd name="T3" fmla="*/ 0 h 51"/>
                <a:gd name="T4" fmla="*/ 0 60000 65536"/>
                <a:gd name="T5" fmla="*/ 0 60000 65536"/>
                <a:gd name="T6" fmla="*/ 0 w 1"/>
                <a:gd name="T7" fmla="*/ 0 h 51"/>
                <a:gd name="T8" fmla="*/ 1 w 1"/>
                <a:gd name="T9" fmla="*/ 51 h 51"/>
              </a:gdLst>
              <a:ahLst/>
              <a:cxnLst>
                <a:cxn ang="T4">
                  <a:pos x="T0" y="T1"/>
                </a:cxn>
                <a:cxn ang="T5">
                  <a:pos x="T2" y="T3"/>
                </a:cxn>
              </a:cxnLst>
              <a:rect l="T6" t="T7" r="T8" b="T9"/>
              <a:pathLst>
                <a:path w="1" h="51">
                  <a:moveTo>
                    <a:pt x="0" y="51"/>
                  </a:moveTo>
                  <a:lnTo>
                    <a:pt x="1" y="0"/>
                  </a:lnTo>
                </a:path>
              </a:pathLst>
            </a:custGeom>
            <a:noFill/>
            <a:ln w="9525">
              <a:solidFill>
                <a:srgbClr val="000000"/>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CA" sz="1800" b="0" i="0" u="none" strike="noStrike" kern="0" cap="none" spc="0" normalizeH="0" baseline="0" noProof="0" smtClean="0">
                <a:ln>
                  <a:noFill/>
                </a:ln>
                <a:solidFill>
                  <a:sysClr val="windowText" lastClr="000000"/>
                </a:solidFill>
                <a:effectLst/>
                <a:uLnTx/>
                <a:uFillTx/>
              </a:endParaRPr>
            </a:p>
          </p:txBody>
        </p:sp>
      </p:grpSp>
      <p:sp>
        <p:nvSpPr>
          <p:cNvPr id="110" name="Text Box 11"/>
          <p:cNvSpPr txBox="1">
            <a:spLocks noChangeArrowheads="1"/>
          </p:cNvSpPr>
          <p:nvPr/>
        </p:nvSpPr>
        <p:spPr bwMode="auto">
          <a:xfrm>
            <a:off x="315958" y="6300000"/>
            <a:ext cx="1094831" cy="307777"/>
          </a:xfrm>
          <a:prstGeom prst="rect">
            <a:avLst/>
          </a:prstGeom>
          <a:solidFill>
            <a:schemeClr val="bg1"/>
          </a:solidFill>
          <a:ln w="9525">
            <a:solidFill>
              <a:srgbClr val="000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CA" sz="1400" dirty="0"/>
              <a:t>Fig. </a:t>
            </a:r>
            <a:r>
              <a:rPr lang="fr-CA" sz="1400" dirty="0" smtClean="0"/>
              <a:t>20.2b</a:t>
            </a:r>
            <a:endParaRPr lang="fr-CA" sz="1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ext Box 2"/>
          <p:cNvSpPr txBox="1">
            <a:spLocks noChangeArrowheads="1"/>
          </p:cNvSpPr>
          <p:nvPr/>
        </p:nvSpPr>
        <p:spPr bwMode="auto">
          <a:xfrm>
            <a:off x="288290" y="395288"/>
            <a:ext cx="4584156" cy="3306538"/>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82800" bIns="82800">
            <a:spAutoFit/>
          </a:bodyPr>
          <a:lstStyle>
            <a:lvl1pPr>
              <a:defRPr sz="2400">
                <a:solidFill>
                  <a:schemeClr val="tx1"/>
                </a:solidFill>
                <a:latin typeface="Times New Roman" pitchFamily="18" charset="0"/>
              </a:defRPr>
            </a:lvl1pPr>
            <a:lvl2pPr marL="365125" indent="-185738">
              <a:defRPr sz="2400">
                <a:solidFill>
                  <a:schemeClr val="tx1"/>
                </a:solidFill>
                <a:latin typeface="Times New Roman" pitchFamily="18" charset="0"/>
              </a:defRPr>
            </a:lvl2pPr>
            <a:lvl3pPr marL="717550" indent="-173038">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fr-FR" sz="2000" b="1" u="sng" dirty="0">
                <a:latin typeface="Arial" charset="0"/>
              </a:rPr>
              <a:t> Transport de la lymphe</a:t>
            </a:r>
          </a:p>
          <a:p>
            <a:pPr marL="274638" lvl="1" indent="-182563">
              <a:lnSpc>
                <a:spcPct val="110000"/>
              </a:lnSpc>
              <a:spcBef>
                <a:spcPct val="20000"/>
              </a:spcBef>
              <a:buFont typeface="Arial" pitchFamily="34" charset="0"/>
              <a:buChar char="−"/>
            </a:pPr>
            <a:r>
              <a:rPr lang="fr-FR" sz="1800" dirty="0">
                <a:latin typeface="Arial" charset="0"/>
              </a:rPr>
              <a:t>Écoulement lent: ~3 L/jour</a:t>
            </a:r>
          </a:p>
          <a:p>
            <a:pPr marL="274638" lvl="1" indent="-182563">
              <a:lnSpc>
                <a:spcPct val="110000"/>
              </a:lnSpc>
              <a:spcBef>
                <a:spcPts val="600"/>
              </a:spcBef>
              <a:buFont typeface="Arial" pitchFamily="34" charset="0"/>
              <a:buChar char="−"/>
            </a:pPr>
            <a:r>
              <a:rPr lang="fr-FR" sz="1800" dirty="0">
                <a:latin typeface="Arial" charset="0"/>
              </a:rPr>
              <a:t>Assuré par des mécanismes semblables à ceux qui aident au retour </a:t>
            </a:r>
            <a:r>
              <a:rPr lang="fr-FR" sz="1800" dirty="0" smtClean="0">
                <a:latin typeface="Arial" charset="0"/>
              </a:rPr>
              <a:t>veineux :</a:t>
            </a:r>
            <a:endParaRPr lang="fr-FR" sz="1800" dirty="0">
              <a:latin typeface="Arial" charset="0"/>
            </a:endParaRPr>
          </a:p>
          <a:p>
            <a:pPr marL="444500" lvl="2" indent="-169863">
              <a:lnSpc>
                <a:spcPct val="110000"/>
              </a:lnSpc>
              <a:spcBef>
                <a:spcPts val="600"/>
              </a:spcBef>
              <a:buFontTx/>
              <a:buChar char="•"/>
            </a:pPr>
            <a:r>
              <a:rPr lang="fr-FR" sz="1800" dirty="0">
                <a:latin typeface="Arial" charset="0"/>
              </a:rPr>
              <a:t>Écoulement à sens unique assuré par les valvules lymphatiques</a:t>
            </a:r>
          </a:p>
          <a:p>
            <a:pPr marL="444500" lvl="2" indent="-169863">
              <a:lnSpc>
                <a:spcPct val="110000"/>
              </a:lnSpc>
              <a:spcBef>
                <a:spcPts val="600"/>
              </a:spcBef>
              <a:buFontTx/>
              <a:buChar char="•"/>
            </a:pPr>
            <a:r>
              <a:rPr lang="fr-FR" sz="1800" dirty="0">
                <a:latin typeface="Arial" charset="0"/>
              </a:rPr>
              <a:t>Pompes musculaire et respiratoire</a:t>
            </a:r>
          </a:p>
          <a:p>
            <a:pPr marL="444500" lvl="2" indent="-169863">
              <a:lnSpc>
                <a:spcPct val="110000"/>
              </a:lnSpc>
              <a:spcBef>
                <a:spcPts val="600"/>
              </a:spcBef>
              <a:buFontTx/>
              <a:buChar char="•"/>
            </a:pPr>
            <a:r>
              <a:rPr lang="fr-FR" sz="1800" dirty="0">
                <a:latin typeface="Arial" charset="0"/>
              </a:rPr>
              <a:t>Aussi: contractions rythmiques des muscles lisses de leur </a:t>
            </a:r>
            <a:r>
              <a:rPr lang="fr-FR" sz="1800" dirty="0" smtClean="0">
                <a:latin typeface="Arial" charset="0"/>
              </a:rPr>
              <a:t>paroi</a:t>
            </a:r>
          </a:p>
        </p:txBody>
      </p:sp>
      <p:pic>
        <p:nvPicPr>
          <p:cNvPr id="116739" name="Picture 3" descr="before"/>
          <p:cNvPicPr>
            <a:picLocks noChangeAspect="1" noChangeArrowheads="1"/>
          </p:cNvPicPr>
          <p:nvPr/>
        </p:nvPicPr>
        <p:blipFill>
          <a:blip r:embed="rId3" cstate="print">
            <a:extLst>
              <a:ext uri="{28A0092B-C50C-407E-A947-70E740481C1C}">
                <a14:useLocalDpi xmlns:a14="http://schemas.microsoft.com/office/drawing/2010/main" val="0"/>
              </a:ext>
            </a:extLst>
          </a:blip>
          <a:srcRect l="25471" r="6604"/>
          <a:stretch>
            <a:fillRect/>
          </a:stretch>
        </p:blipFill>
        <p:spPr bwMode="auto">
          <a:xfrm>
            <a:off x="5565775" y="695504"/>
            <a:ext cx="2903538" cy="4357688"/>
          </a:xfrm>
          <a:prstGeom prst="rect">
            <a:avLst/>
          </a:prstGeom>
          <a:noFill/>
          <a:extLst>
            <a:ext uri="{909E8E84-426E-40DD-AFC4-6F175D3DCCD1}">
              <a14:hiddenFill xmlns:a14="http://schemas.microsoft.com/office/drawing/2010/main">
                <a:solidFill>
                  <a:srgbClr val="FFFFFF"/>
                </a:solidFill>
              </a14:hiddenFill>
            </a:ext>
          </a:extLst>
        </p:spPr>
      </p:pic>
      <p:sp>
        <p:nvSpPr>
          <p:cNvPr id="116741" name="Rectangle 5"/>
          <p:cNvSpPr>
            <a:spLocks noChangeArrowheads="1"/>
          </p:cNvSpPr>
          <p:nvPr/>
        </p:nvSpPr>
        <p:spPr bwMode="auto">
          <a:xfrm>
            <a:off x="5525588" y="5130055"/>
            <a:ext cx="166366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dirty="0" smtClean="0"/>
              <a:t>Lymphœdème</a:t>
            </a:r>
            <a:endParaRPr lang="en-US" dirty="0"/>
          </a:p>
        </p:txBody>
      </p:sp>
      <p:sp>
        <p:nvSpPr>
          <p:cNvPr id="116743" name="Text Box 7" descr="Newsprint"/>
          <p:cNvSpPr txBox="1">
            <a:spLocks noChangeArrowheads="1"/>
          </p:cNvSpPr>
          <p:nvPr/>
        </p:nvSpPr>
        <p:spPr bwMode="auto">
          <a:xfrm>
            <a:off x="7383644" y="5216434"/>
            <a:ext cx="1295400" cy="244475"/>
          </a:xfrm>
          <a:prstGeom prst="rect">
            <a:avLst/>
          </a:prstGeom>
          <a:blipFill dpi="0" rotWithShape="0">
            <a:blip r:embed="rId4" cstate="print"/>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000" b="1" i="1" dirty="0">
                <a:latin typeface="NuptialScript" pitchFamily="18" charset="0"/>
              </a:rPr>
              <a:t>J. Carnegie, </a:t>
            </a:r>
            <a:r>
              <a:rPr lang="en-US" sz="1000" b="1" i="1" dirty="0" err="1">
                <a:latin typeface="NuptialScript" pitchFamily="18" charset="0"/>
              </a:rPr>
              <a:t>UofO</a:t>
            </a:r>
            <a:endParaRPr lang="en-CA" sz="1000" b="1" i="1" dirty="0">
              <a:latin typeface="NuptialScript" pitchFamily="18" charset="0"/>
            </a:endParaRPr>
          </a:p>
        </p:txBody>
      </p:sp>
      <p:sp>
        <p:nvSpPr>
          <p:cNvPr id="6" name="Text Box 2"/>
          <p:cNvSpPr txBox="1">
            <a:spLocks noChangeArrowheads="1"/>
          </p:cNvSpPr>
          <p:nvPr/>
        </p:nvSpPr>
        <p:spPr bwMode="auto">
          <a:xfrm>
            <a:off x="4833257" y="5746706"/>
            <a:ext cx="4010296" cy="70890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82800" bIns="82800">
            <a:spAutoFit/>
          </a:bodyPr>
          <a:lstStyle>
            <a:lvl1pPr>
              <a:defRPr sz="2400">
                <a:solidFill>
                  <a:schemeClr val="tx1"/>
                </a:solidFill>
                <a:latin typeface="Times New Roman" pitchFamily="18" charset="0"/>
              </a:defRPr>
            </a:lvl1pPr>
            <a:lvl2pPr marL="365125" indent="-185738">
              <a:defRPr sz="2400">
                <a:solidFill>
                  <a:schemeClr val="tx1"/>
                </a:solidFill>
                <a:latin typeface="Times New Roman" pitchFamily="18" charset="0"/>
              </a:defRPr>
            </a:lvl2pPr>
            <a:lvl3pPr marL="717550" indent="-173038">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182563" lvl="1" indent="-3175">
              <a:spcBef>
                <a:spcPct val="20000"/>
              </a:spcBef>
            </a:pPr>
            <a:r>
              <a:rPr lang="fr-FR" sz="1600" dirty="0" smtClean="0">
                <a:solidFill>
                  <a:srgbClr val="FF0000"/>
                </a:solidFill>
                <a:latin typeface="Arial" charset="0"/>
              </a:rPr>
              <a:t>Qu’est-ce qu’un </a:t>
            </a:r>
            <a:r>
              <a:rPr lang="fr-FR" sz="1600" i="1" dirty="0" err="1" smtClean="0">
                <a:solidFill>
                  <a:srgbClr val="FF0000"/>
                </a:solidFill>
                <a:latin typeface="Arial" charset="0"/>
              </a:rPr>
              <a:t>lymphœdème</a:t>
            </a:r>
            <a:r>
              <a:rPr lang="fr-FR" sz="1600" dirty="0" smtClean="0">
                <a:solidFill>
                  <a:srgbClr val="FF0000"/>
                </a:solidFill>
                <a:latin typeface="Arial" charset="0"/>
              </a:rPr>
              <a:t> ?</a:t>
            </a:r>
          </a:p>
          <a:p>
            <a:pPr marL="182563" lvl="1" indent="-3175">
              <a:spcBef>
                <a:spcPct val="20000"/>
              </a:spcBef>
            </a:pPr>
            <a:r>
              <a:rPr lang="fr-FR" sz="1600" dirty="0" smtClean="0">
                <a:solidFill>
                  <a:srgbClr val="FF0000"/>
                </a:solidFill>
                <a:latin typeface="Arial" charset="0"/>
              </a:rPr>
              <a:t>Quelles en sont les principales causes ? </a:t>
            </a:r>
            <a:endParaRPr lang="fr-FR" sz="1600" dirty="0">
              <a:solidFill>
                <a:srgbClr val="FF0000"/>
              </a:solidFill>
              <a:latin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8" name="Picture 10" descr="20-03Reticular_L.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369" b="6732"/>
          <a:stretch/>
        </p:blipFill>
        <p:spPr bwMode="auto">
          <a:xfrm>
            <a:off x="4681538" y="2258728"/>
            <a:ext cx="4428000" cy="4346575"/>
          </a:xfrm>
          <a:prstGeom prst="rect">
            <a:avLst/>
          </a:prstGeom>
          <a:noFill/>
          <a:extLst>
            <a:ext uri="{909E8E84-426E-40DD-AFC4-6F175D3DCCD1}">
              <a14:hiddenFill xmlns:a14="http://schemas.microsoft.com/office/drawing/2010/main">
                <a:solidFill>
                  <a:srgbClr val="FFFFFF"/>
                </a:solidFill>
              </a14:hiddenFill>
            </a:ext>
          </a:extLst>
        </p:spPr>
      </p:pic>
      <p:sp>
        <p:nvSpPr>
          <p:cNvPr id="119820" name="Text Box 12"/>
          <p:cNvSpPr txBox="1">
            <a:spLocks noChangeArrowheads="1"/>
          </p:cNvSpPr>
          <p:nvPr/>
        </p:nvSpPr>
        <p:spPr bwMode="auto">
          <a:xfrm>
            <a:off x="8040255" y="2873090"/>
            <a:ext cx="935038" cy="428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pPr>
              <a:spcBef>
                <a:spcPct val="50000"/>
              </a:spcBef>
            </a:pPr>
            <a:r>
              <a:rPr lang="fr-CA" sz="1100" b="1" dirty="0" err="1"/>
              <a:t>Macropago-cyte</a:t>
            </a:r>
            <a:endParaRPr lang="en-US" sz="1100" b="1" dirty="0"/>
          </a:p>
        </p:txBody>
      </p:sp>
      <p:sp>
        <p:nvSpPr>
          <p:cNvPr id="119821" name="Text Box 13"/>
          <p:cNvSpPr txBox="1">
            <a:spLocks noChangeArrowheads="1"/>
          </p:cNvSpPr>
          <p:nvPr/>
        </p:nvSpPr>
        <p:spPr bwMode="auto">
          <a:xfrm>
            <a:off x="8061325" y="3403315"/>
            <a:ext cx="1017588" cy="609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tIns="137160" rIns="137160" bIns="137160">
            <a:spAutoFit/>
          </a:bodyPr>
          <a:lstStyle/>
          <a:p>
            <a:pPr>
              <a:spcBef>
                <a:spcPct val="50000"/>
              </a:spcBef>
            </a:pPr>
            <a:r>
              <a:rPr lang="fr-CA" sz="1100" b="1" dirty="0"/>
              <a:t>Cellules réticulaires </a:t>
            </a:r>
            <a:endParaRPr lang="en-US" sz="1100" b="1" dirty="0"/>
          </a:p>
        </p:txBody>
      </p:sp>
      <p:sp>
        <p:nvSpPr>
          <p:cNvPr id="119822" name="Text Box 14"/>
          <p:cNvSpPr txBox="1">
            <a:spLocks noChangeArrowheads="1"/>
          </p:cNvSpPr>
          <p:nvPr/>
        </p:nvSpPr>
        <p:spPr bwMode="auto">
          <a:xfrm>
            <a:off x="8061325" y="4692365"/>
            <a:ext cx="935038" cy="428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pPr>
              <a:spcBef>
                <a:spcPct val="50000"/>
              </a:spcBef>
            </a:pPr>
            <a:r>
              <a:rPr lang="fr-CA" sz="1100" b="1" dirty="0"/>
              <a:t>Sinus médullaire</a:t>
            </a:r>
            <a:endParaRPr lang="en-US" sz="1100" b="1" dirty="0"/>
          </a:p>
        </p:txBody>
      </p:sp>
      <p:sp>
        <p:nvSpPr>
          <p:cNvPr id="119823" name="Text Box 15"/>
          <p:cNvSpPr txBox="1">
            <a:spLocks noChangeArrowheads="1"/>
          </p:cNvSpPr>
          <p:nvPr/>
        </p:nvSpPr>
        <p:spPr bwMode="auto">
          <a:xfrm>
            <a:off x="8061325" y="5130515"/>
            <a:ext cx="935038" cy="428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pPr>
              <a:spcBef>
                <a:spcPct val="50000"/>
              </a:spcBef>
            </a:pPr>
            <a:r>
              <a:rPr lang="fr-CA" sz="1100" b="1" dirty="0"/>
              <a:t>Fibre réticulaire</a:t>
            </a:r>
            <a:endParaRPr lang="en-US" sz="1100" b="1" dirty="0"/>
          </a:p>
        </p:txBody>
      </p:sp>
      <p:sp>
        <p:nvSpPr>
          <p:cNvPr id="119810" name="Text Box 2"/>
          <p:cNvSpPr txBox="1">
            <a:spLocks noChangeArrowheads="1"/>
          </p:cNvSpPr>
          <p:nvPr/>
        </p:nvSpPr>
        <p:spPr bwMode="auto">
          <a:xfrm>
            <a:off x="261071" y="2327838"/>
            <a:ext cx="4344987" cy="357020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52475" indent="-346075">
              <a:defRPr sz="2400">
                <a:solidFill>
                  <a:schemeClr val="tx1"/>
                </a:solidFill>
                <a:latin typeface="Times New Roman" pitchFamily="18" charset="0"/>
              </a:defRPr>
            </a:lvl2pPr>
            <a:lvl3pPr marL="1139825" indent="-273050">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269875" indent="-269875">
              <a:buAutoNum type="arabicPeriod" startAt="2"/>
            </a:pPr>
            <a:r>
              <a:rPr lang="fr-CA" sz="2000" b="1" u="sng" dirty="0" smtClean="0">
                <a:latin typeface="Arial" charset="0"/>
              </a:rPr>
              <a:t>Tissu lymphoïd</a:t>
            </a:r>
            <a:r>
              <a:rPr lang="fr-CA" sz="2000" b="1" u="sng" dirty="0" smtClean="0">
                <a:latin typeface="Arial" charset="0"/>
                <a:cs typeface="Arial" charset="0"/>
              </a:rPr>
              <a:t>e</a:t>
            </a:r>
          </a:p>
          <a:p>
            <a:pPr marL="269875" indent="9525">
              <a:spcBef>
                <a:spcPts val="300"/>
              </a:spcBef>
            </a:pPr>
            <a:r>
              <a:rPr lang="fr-CA" sz="1500" dirty="0" smtClean="0">
                <a:latin typeface="Arial" charset="0"/>
              </a:rPr>
              <a:t>Constitué principalement d’un </a:t>
            </a:r>
            <a:r>
              <a:rPr lang="fr-CA" sz="1500" b="1" i="1" dirty="0">
                <a:latin typeface="Arial" charset="0"/>
              </a:rPr>
              <a:t>t</a:t>
            </a:r>
            <a:r>
              <a:rPr lang="fr-CA" sz="1500" b="1" i="1" dirty="0" smtClean="0">
                <a:latin typeface="Arial" charset="0"/>
              </a:rPr>
              <a:t>issu </a:t>
            </a:r>
            <a:r>
              <a:rPr lang="fr-CA" sz="1500" b="1" i="1" dirty="0">
                <a:latin typeface="Arial" charset="0"/>
              </a:rPr>
              <a:t>conjonctif </a:t>
            </a:r>
            <a:r>
              <a:rPr lang="fr-CA" sz="1500" b="1" i="1" dirty="0" smtClean="0">
                <a:latin typeface="Arial" charset="0"/>
              </a:rPr>
              <a:t>réticulaire</a:t>
            </a:r>
            <a:r>
              <a:rPr lang="fr-CA" sz="1500" b="1" dirty="0" smtClean="0">
                <a:latin typeface="Arial" charset="0"/>
              </a:rPr>
              <a:t>. </a:t>
            </a:r>
          </a:p>
          <a:p>
            <a:pPr marL="269875" indent="9525">
              <a:spcBef>
                <a:spcPts val="600"/>
              </a:spcBef>
            </a:pPr>
            <a:r>
              <a:rPr lang="fr-CA" sz="1500" dirty="0" smtClean="0">
                <a:latin typeface="Arial" charset="0"/>
              </a:rPr>
              <a:t>Fonctions:</a:t>
            </a:r>
            <a:endParaRPr lang="fr-CA" sz="1500" dirty="0">
              <a:latin typeface="Arial" charset="0"/>
            </a:endParaRPr>
          </a:p>
          <a:p>
            <a:pPr marL="539750" lvl="1" indent="-269875">
              <a:spcBef>
                <a:spcPts val="0"/>
              </a:spcBef>
            </a:pPr>
            <a:r>
              <a:rPr lang="fr-CA" sz="1500" dirty="0">
                <a:latin typeface="Arial" charset="0"/>
              </a:rPr>
              <a:t>a)	Fournit un site de prolifération pour les lymphocytes</a:t>
            </a:r>
          </a:p>
          <a:p>
            <a:pPr marL="539750" lvl="1" indent="-269875">
              <a:spcBef>
                <a:spcPts val="0"/>
              </a:spcBef>
              <a:buAutoNum type="alphaLcParenR" startAt="2"/>
            </a:pPr>
            <a:r>
              <a:rPr lang="fr-CA" sz="1500" dirty="0" smtClean="0">
                <a:latin typeface="Arial" charset="0"/>
              </a:rPr>
              <a:t>Endroit </a:t>
            </a:r>
            <a:r>
              <a:rPr lang="fr-CA" sz="1500" dirty="0">
                <a:latin typeface="Arial" charset="0"/>
              </a:rPr>
              <a:t>stratégique de surveillance pour les lymphocytes &amp; </a:t>
            </a:r>
            <a:r>
              <a:rPr lang="fr-CA" sz="1500" dirty="0" smtClean="0">
                <a:latin typeface="Arial" charset="0"/>
              </a:rPr>
              <a:t>macrophagocytes</a:t>
            </a:r>
          </a:p>
          <a:p>
            <a:pPr marL="271463" lvl="1" indent="0">
              <a:spcBef>
                <a:spcPts val="600"/>
              </a:spcBef>
            </a:pPr>
            <a:r>
              <a:rPr lang="fr-CA" sz="1500" dirty="0" smtClean="0">
                <a:latin typeface="Arial" panose="020B0604020202020204" pitchFamily="34" charset="0"/>
                <a:cs typeface="Arial" panose="020B0604020202020204" pitchFamily="34" charset="0"/>
              </a:rPr>
              <a:t>En plus des cellules lymphoïdes, les </a:t>
            </a:r>
            <a:r>
              <a:rPr lang="fr-CA" sz="1500" dirty="0">
                <a:latin typeface="Arial" panose="020B0604020202020204" pitchFamily="34" charset="0"/>
                <a:cs typeface="Arial" panose="020B0604020202020204" pitchFamily="34" charset="0"/>
              </a:rPr>
              <a:t>tissus lymphoïdes contiennent </a:t>
            </a:r>
            <a:r>
              <a:rPr lang="fr-CA" sz="1500" dirty="0" smtClean="0">
                <a:latin typeface="Arial" panose="020B0604020202020204" pitchFamily="34" charset="0"/>
                <a:cs typeface="Arial" panose="020B0604020202020204" pitchFamily="34" charset="0"/>
              </a:rPr>
              <a:t>de </a:t>
            </a:r>
            <a:r>
              <a:rPr lang="fr-CA" sz="1500" dirty="0">
                <a:latin typeface="Arial" panose="020B0604020202020204" pitchFamily="34" charset="0"/>
                <a:cs typeface="Arial" panose="020B0604020202020204" pitchFamily="34" charset="0"/>
              </a:rPr>
              <a:t>nombreuses cellules de soutien, les </a:t>
            </a:r>
            <a:r>
              <a:rPr lang="fr-CA" sz="1500" b="1" i="1" dirty="0">
                <a:latin typeface="Arial" panose="020B0604020202020204" pitchFamily="34" charset="0"/>
                <a:cs typeface="Arial" panose="020B0604020202020204" pitchFamily="34" charset="0"/>
              </a:rPr>
              <a:t>cellules réticulaires</a:t>
            </a:r>
            <a:r>
              <a:rPr lang="fr-CA" sz="1500" dirty="0">
                <a:latin typeface="Arial" panose="020B0604020202020204" pitchFamily="34" charset="0"/>
                <a:cs typeface="Arial" panose="020B0604020202020204" pitchFamily="34" charset="0"/>
              </a:rPr>
              <a:t>. Ce sont des types de fibroblastes qui produisent le réseau de fibres réticulaires dans lequel logent les cellules lymphoïdes.</a:t>
            </a:r>
          </a:p>
        </p:txBody>
      </p:sp>
      <p:sp>
        <p:nvSpPr>
          <p:cNvPr id="119815" name="Text Box 7"/>
          <p:cNvSpPr txBox="1">
            <a:spLocks noChangeArrowheads="1"/>
          </p:cNvSpPr>
          <p:nvPr/>
        </p:nvSpPr>
        <p:spPr bwMode="auto">
          <a:xfrm>
            <a:off x="190500" y="236538"/>
            <a:ext cx="8728075" cy="45720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chemeClr val="tx1"/>
                </a:solidFill>
                <a:latin typeface="Times New Roman" pitchFamily="18" charset="0"/>
              </a:defRPr>
            </a:lvl1pPr>
            <a:lvl2pPr marL="914400" indent="-457200">
              <a:defRPr sz="2400">
                <a:solidFill>
                  <a:schemeClr val="tx1"/>
                </a:solidFill>
                <a:latin typeface="Times New Roman" pitchFamily="18" charset="0"/>
              </a:defRPr>
            </a:lvl2pPr>
            <a:lvl3pPr marL="1371600" indent="-457200">
              <a:defRPr sz="2400">
                <a:solidFill>
                  <a:schemeClr val="tx1"/>
                </a:solidFill>
                <a:latin typeface="Times New Roman" pitchFamily="18" charset="0"/>
              </a:defRPr>
            </a:lvl3pPr>
            <a:lvl4pPr marL="1828800" indent="-457200">
              <a:defRPr sz="2400">
                <a:solidFill>
                  <a:schemeClr val="tx1"/>
                </a:solidFill>
                <a:latin typeface="Times New Roman" pitchFamily="18" charset="0"/>
              </a:defRPr>
            </a:lvl4pPr>
            <a:lvl5pPr marL="2286000" indent="-457200">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a:spcBef>
                <a:spcPct val="20000"/>
              </a:spcBef>
            </a:pPr>
            <a:r>
              <a:rPr lang="en-US" b="1" i="1" dirty="0">
                <a:latin typeface="Arial" charset="0"/>
              </a:rPr>
              <a:t>6.2 </a:t>
            </a:r>
            <a:r>
              <a:rPr lang="fr-FR" b="1" i="1" u="sng" dirty="0">
                <a:latin typeface="Arial" charset="0"/>
              </a:rPr>
              <a:t>Tissus et organes </a:t>
            </a:r>
            <a:r>
              <a:rPr lang="fr-FR" b="1" i="1" u="sng" dirty="0" smtClean="0">
                <a:latin typeface="Arial" charset="0"/>
              </a:rPr>
              <a:t>lymphoïdes</a:t>
            </a:r>
            <a:endParaRPr lang="fr-FR" b="1" i="1" u="sng" dirty="0">
              <a:latin typeface="Arial" charset="0"/>
            </a:endParaRPr>
          </a:p>
        </p:txBody>
      </p:sp>
      <p:sp>
        <p:nvSpPr>
          <p:cNvPr id="119816" name="Text Box 8"/>
          <p:cNvSpPr txBox="1">
            <a:spLocks noChangeArrowheads="1"/>
          </p:cNvSpPr>
          <p:nvPr/>
        </p:nvSpPr>
        <p:spPr bwMode="auto">
          <a:xfrm>
            <a:off x="8061325" y="6334125"/>
            <a:ext cx="889000" cy="314325"/>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CA" sz="1400"/>
              <a:t>Fig. 20.3</a:t>
            </a:r>
          </a:p>
        </p:txBody>
      </p:sp>
      <p:sp>
        <p:nvSpPr>
          <p:cNvPr id="119819" name="Text Box 11"/>
          <p:cNvSpPr txBox="1">
            <a:spLocks noChangeArrowheads="1"/>
          </p:cNvSpPr>
          <p:nvPr/>
        </p:nvSpPr>
        <p:spPr bwMode="auto">
          <a:xfrm>
            <a:off x="247794" y="723323"/>
            <a:ext cx="8778875" cy="16004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808038">
              <a:defRPr sz="2400">
                <a:solidFill>
                  <a:schemeClr val="tx1"/>
                </a:solidFill>
                <a:latin typeface="Times New Roman" pitchFamily="18" charset="0"/>
              </a:defRPr>
            </a:lvl1pPr>
            <a:lvl2pPr marL="441325" indent="-185738" defTabSz="808038">
              <a:defRPr sz="2400">
                <a:solidFill>
                  <a:schemeClr val="tx1"/>
                </a:solidFill>
                <a:latin typeface="Times New Roman" pitchFamily="18" charset="0"/>
              </a:defRPr>
            </a:lvl2pPr>
            <a:lvl3pPr marL="806450" indent="-185738" defTabSz="808038">
              <a:defRPr sz="2400">
                <a:solidFill>
                  <a:schemeClr val="tx1"/>
                </a:solidFill>
                <a:latin typeface="Times New Roman" pitchFamily="18" charset="0"/>
              </a:defRPr>
            </a:lvl3pPr>
            <a:lvl4pPr defTabSz="808038">
              <a:defRPr sz="2400">
                <a:solidFill>
                  <a:schemeClr val="tx1"/>
                </a:solidFill>
                <a:latin typeface="Times New Roman" pitchFamily="18" charset="0"/>
              </a:defRPr>
            </a:lvl4pPr>
            <a:lvl5pPr defTabSz="808038">
              <a:defRPr sz="2400">
                <a:solidFill>
                  <a:schemeClr val="tx1"/>
                </a:solidFill>
                <a:latin typeface="Times New Roman" pitchFamily="18" charset="0"/>
              </a:defRPr>
            </a:lvl5pPr>
            <a:lvl6pPr defTabSz="808038" eaLnBrk="0" fontAlgn="base" hangingPunct="0">
              <a:spcBef>
                <a:spcPct val="0"/>
              </a:spcBef>
              <a:spcAft>
                <a:spcPct val="0"/>
              </a:spcAft>
              <a:defRPr sz="2400">
                <a:solidFill>
                  <a:schemeClr val="tx1"/>
                </a:solidFill>
                <a:latin typeface="Times New Roman" pitchFamily="18" charset="0"/>
              </a:defRPr>
            </a:lvl6pPr>
            <a:lvl7pPr defTabSz="808038" eaLnBrk="0" fontAlgn="base" hangingPunct="0">
              <a:spcBef>
                <a:spcPct val="0"/>
              </a:spcBef>
              <a:spcAft>
                <a:spcPct val="0"/>
              </a:spcAft>
              <a:defRPr sz="2400">
                <a:solidFill>
                  <a:schemeClr val="tx1"/>
                </a:solidFill>
                <a:latin typeface="Times New Roman" pitchFamily="18" charset="0"/>
              </a:defRPr>
            </a:lvl7pPr>
            <a:lvl8pPr defTabSz="808038" eaLnBrk="0" fontAlgn="base" hangingPunct="0">
              <a:spcBef>
                <a:spcPct val="0"/>
              </a:spcBef>
              <a:spcAft>
                <a:spcPct val="0"/>
              </a:spcAft>
              <a:defRPr sz="2400">
                <a:solidFill>
                  <a:schemeClr val="tx1"/>
                </a:solidFill>
                <a:latin typeface="Times New Roman" pitchFamily="18" charset="0"/>
              </a:defRPr>
            </a:lvl8pPr>
            <a:lvl9pPr defTabSz="808038" eaLnBrk="0" fontAlgn="base" hangingPunct="0">
              <a:spcBef>
                <a:spcPct val="0"/>
              </a:spcBef>
              <a:spcAft>
                <a:spcPct val="0"/>
              </a:spcAft>
              <a:defRPr sz="2400">
                <a:solidFill>
                  <a:schemeClr val="tx1"/>
                </a:solidFill>
                <a:latin typeface="Times New Roman" pitchFamily="18" charset="0"/>
              </a:defRPr>
            </a:lvl9pPr>
          </a:lstStyle>
          <a:p>
            <a:pPr marL="269875" indent="-269875"/>
            <a:r>
              <a:rPr lang="en-US" sz="2000" b="1" dirty="0" smtClean="0">
                <a:latin typeface="Arial" charset="0"/>
              </a:rPr>
              <a:t>1.	</a:t>
            </a:r>
            <a:r>
              <a:rPr lang="fr-CA" sz="2000" b="1" u="sng" dirty="0" smtClean="0">
                <a:latin typeface="Arial" charset="0"/>
              </a:rPr>
              <a:t>Cellules lymphoïdes</a:t>
            </a:r>
            <a:endParaRPr lang="fr-CA" sz="2000" b="1" u="sng" dirty="0">
              <a:latin typeface="Arial" charset="0"/>
            </a:endParaRPr>
          </a:p>
          <a:p>
            <a:pPr marL="269875" lvl="1" indent="0">
              <a:spcBef>
                <a:spcPct val="20000"/>
              </a:spcBef>
            </a:pPr>
            <a:r>
              <a:rPr lang="fr-CA" sz="1500" dirty="0" smtClean="0">
                <a:latin typeface="Arial" charset="0"/>
              </a:rPr>
              <a:t>Cellules </a:t>
            </a:r>
            <a:r>
              <a:rPr lang="fr-CA" sz="1500" dirty="0">
                <a:latin typeface="Arial" charset="0"/>
              </a:rPr>
              <a:t>du système immunitaire que l’on retrouve, du moins transitoirement, dans les tissus lymphoïdes</a:t>
            </a:r>
            <a:r>
              <a:rPr lang="fr-CA" sz="1500" dirty="0" smtClean="0">
                <a:latin typeface="Arial" charset="0"/>
              </a:rPr>
              <a:t>. Elles combattent </a:t>
            </a:r>
            <a:r>
              <a:rPr lang="fr-CA" sz="1500" dirty="0">
                <a:latin typeface="Arial" charset="0"/>
              </a:rPr>
              <a:t>les microorganismes qui ont pénétré dans les </a:t>
            </a:r>
            <a:r>
              <a:rPr lang="fr-CA" sz="1500" dirty="0" smtClean="0">
                <a:latin typeface="Arial" charset="0"/>
              </a:rPr>
              <a:t>tissus.</a:t>
            </a:r>
            <a:endParaRPr lang="fr-CA" sz="1500" dirty="0">
              <a:latin typeface="Arial" charset="0"/>
            </a:endParaRPr>
          </a:p>
          <a:p>
            <a:pPr marL="446088" lvl="2" indent="-176213">
              <a:buFontTx/>
              <a:buChar char="•"/>
            </a:pPr>
            <a:r>
              <a:rPr lang="fr-CA" sz="1500" i="1" dirty="0">
                <a:latin typeface="Arial" charset="0"/>
              </a:rPr>
              <a:t>Lymphocytes</a:t>
            </a:r>
            <a:r>
              <a:rPr lang="fr-CA" sz="1500" dirty="0">
                <a:latin typeface="Arial" charset="0"/>
              </a:rPr>
              <a:t>:  lymphocytes B &amp; lymphocytes T  (réponse immunitaire</a:t>
            </a:r>
            <a:r>
              <a:rPr lang="fr-CA" sz="1500" dirty="0" smtClean="0">
                <a:latin typeface="Arial" charset="0"/>
              </a:rPr>
              <a:t>).</a:t>
            </a:r>
            <a:endParaRPr lang="fr-CA" sz="1500" dirty="0">
              <a:latin typeface="Arial" charset="0"/>
            </a:endParaRPr>
          </a:p>
          <a:p>
            <a:pPr marL="446088" lvl="2" indent="-176213">
              <a:buFontTx/>
              <a:buChar char="•"/>
            </a:pPr>
            <a:r>
              <a:rPr lang="fr-CA" sz="1500" i="1" dirty="0">
                <a:latin typeface="Arial" charset="0"/>
              </a:rPr>
              <a:t>Macrophagocytes</a:t>
            </a:r>
            <a:r>
              <a:rPr lang="fr-CA" sz="1500" dirty="0">
                <a:latin typeface="Arial" charset="0"/>
              </a:rPr>
              <a:t>:  phagocytent les substances étrangères et activent les </a:t>
            </a:r>
            <a:r>
              <a:rPr lang="fr-CA" sz="1500" dirty="0" smtClean="0">
                <a:latin typeface="Arial" charset="0"/>
              </a:rPr>
              <a:t>lymphocytes.</a:t>
            </a:r>
          </a:p>
          <a:p>
            <a:pPr marL="446088" lvl="2" indent="-176213">
              <a:buFontTx/>
              <a:buChar char="•"/>
            </a:pPr>
            <a:r>
              <a:rPr lang="fr-CA" sz="1500" i="1" dirty="0" smtClean="0">
                <a:latin typeface="Arial" charset="0"/>
              </a:rPr>
              <a:t>Cellules dendritiques: </a:t>
            </a:r>
            <a:r>
              <a:rPr lang="fr-CA" sz="1500" dirty="0" smtClean="0">
                <a:latin typeface="Arial" charset="0"/>
              </a:rPr>
              <a:t>fonctions similaires aux macrophagocytes.</a:t>
            </a:r>
            <a:endParaRPr lang="fr-CA" sz="1500" i="1" dirty="0">
              <a:latin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Text Box 3"/>
          <p:cNvSpPr txBox="1">
            <a:spLocks noChangeArrowheads="1"/>
          </p:cNvSpPr>
          <p:nvPr/>
        </p:nvSpPr>
        <p:spPr bwMode="auto">
          <a:xfrm>
            <a:off x="580304" y="818954"/>
            <a:ext cx="6641378" cy="2831544"/>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175">
                <a:solidFill>
                  <a:srgbClr val="3366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352425" indent="-166688">
              <a:defRPr sz="2400">
                <a:solidFill>
                  <a:schemeClr val="tx1"/>
                </a:solidFill>
                <a:latin typeface="Times New Roman" pitchFamily="18" charset="0"/>
              </a:defRPr>
            </a:lvl2pPr>
            <a:lvl3pPr marL="690563" indent="-223838">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Bef>
                <a:spcPct val="20000"/>
              </a:spcBef>
            </a:pPr>
            <a:r>
              <a:rPr lang="fr-CA" sz="2000" b="1" dirty="0">
                <a:latin typeface="Arial" charset="0"/>
              </a:rPr>
              <a:t>3. </a:t>
            </a:r>
            <a:r>
              <a:rPr lang="fr-CA" sz="2000" b="1" u="sng" dirty="0">
                <a:latin typeface="Arial" charset="0"/>
              </a:rPr>
              <a:t>Organes </a:t>
            </a:r>
            <a:r>
              <a:rPr lang="fr-CA" sz="2000" b="1" u="sng" dirty="0" smtClean="0">
                <a:latin typeface="Arial" charset="0"/>
              </a:rPr>
              <a:t>lymphoïdes</a:t>
            </a:r>
            <a:endParaRPr lang="fr-CA" sz="2000" b="1" u="sng" dirty="0">
              <a:latin typeface="Arial" charset="0"/>
            </a:endParaRPr>
          </a:p>
          <a:p>
            <a:pPr lvl="1">
              <a:spcBef>
                <a:spcPts val="600"/>
              </a:spcBef>
            </a:pPr>
            <a:r>
              <a:rPr lang="fr-CA" sz="1600" dirty="0" smtClean="0">
                <a:latin typeface="Arial" charset="0"/>
              </a:rPr>
              <a:t>− Tissus lymphoïdes </a:t>
            </a:r>
            <a:r>
              <a:rPr lang="fr-CA" sz="1600" i="1" dirty="0">
                <a:latin typeface="Arial" charset="0"/>
              </a:rPr>
              <a:t>encapsulés</a:t>
            </a:r>
            <a:r>
              <a:rPr lang="fr-CA" sz="1600" dirty="0">
                <a:latin typeface="Arial" charset="0"/>
              </a:rPr>
              <a:t>:</a:t>
            </a:r>
            <a:endParaRPr lang="fr-CA" sz="1600" b="1" i="1" dirty="0">
              <a:latin typeface="Arial" charset="0"/>
            </a:endParaRPr>
          </a:p>
          <a:p>
            <a:pPr marL="534988" lvl="2" indent="-182563">
              <a:spcBef>
                <a:spcPts val="300"/>
              </a:spcBef>
              <a:buFontTx/>
              <a:buChar char="•"/>
            </a:pPr>
            <a:r>
              <a:rPr lang="fr-CA" sz="1600" b="1" i="1" dirty="0" smtClean="0">
                <a:latin typeface="Arial" charset="0"/>
              </a:rPr>
              <a:t>Nœuds </a:t>
            </a:r>
            <a:r>
              <a:rPr lang="fr-CA" sz="1600" b="1" i="1" dirty="0">
                <a:latin typeface="Arial" charset="0"/>
              </a:rPr>
              <a:t>lymphatiques</a:t>
            </a:r>
            <a:endParaRPr lang="fr-CA" sz="1600" dirty="0">
              <a:latin typeface="Arial" charset="0"/>
            </a:endParaRPr>
          </a:p>
          <a:p>
            <a:pPr marL="534988" lvl="2" indent="-182563">
              <a:spcBef>
                <a:spcPts val="300"/>
              </a:spcBef>
              <a:buFontTx/>
              <a:buChar char="•"/>
            </a:pPr>
            <a:r>
              <a:rPr lang="fr-CA" sz="1600" b="1" i="1" dirty="0">
                <a:latin typeface="Arial" charset="0"/>
              </a:rPr>
              <a:t>Rate</a:t>
            </a:r>
            <a:endParaRPr lang="fr-CA" sz="1600" dirty="0">
              <a:latin typeface="Arial" charset="0"/>
            </a:endParaRPr>
          </a:p>
          <a:p>
            <a:pPr marL="534988" lvl="2" indent="-182563">
              <a:spcBef>
                <a:spcPts val="300"/>
              </a:spcBef>
              <a:buFontTx/>
              <a:buChar char="•"/>
            </a:pPr>
            <a:r>
              <a:rPr lang="fr-CA" sz="1600" b="1" i="1" dirty="0">
                <a:latin typeface="Arial" charset="0"/>
              </a:rPr>
              <a:t>Thymus</a:t>
            </a:r>
          </a:p>
          <a:p>
            <a:pPr lvl="1">
              <a:spcBef>
                <a:spcPts val="1200"/>
              </a:spcBef>
            </a:pPr>
            <a:r>
              <a:rPr lang="fr-CA" sz="1600" dirty="0" smtClean="0">
                <a:latin typeface="Arial" charset="0"/>
              </a:rPr>
              <a:t>− Tissus lymphoïdes dont la capsule est incomplète ou absente:</a:t>
            </a:r>
            <a:endParaRPr lang="fr-CA" sz="1600" dirty="0">
              <a:latin typeface="Arial" charset="0"/>
            </a:endParaRPr>
          </a:p>
          <a:p>
            <a:pPr marL="534988" lvl="2" indent="-182563">
              <a:spcBef>
                <a:spcPts val="300"/>
              </a:spcBef>
              <a:buFontTx/>
              <a:buChar char="•"/>
            </a:pPr>
            <a:r>
              <a:rPr lang="fr-CA" sz="1600" b="1" i="1" dirty="0">
                <a:latin typeface="Arial" charset="0"/>
              </a:rPr>
              <a:t>Amygdales</a:t>
            </a:r>
          </a:p>
          <a:p>
            <a:pPr marL="534988" lvl="2" indent="-182563">
              <a:spcBef>
                <a:spcPts val="300"/>
              </a:spcBef>
              <a:buFontTx/>
              <a:buChar char="•"/>
            </a:pPr>
            <a:r>
              <a:rPr lang="fr-CA" sz="1600" b="1" i="1" dirty="0">
                <a:latin typeface="Arial" charset="0"/>
              </a:rPr>
              <a:t>Follicules lymphatiques </a:t>
            </a:r>
            <a:r>
              <a:rPr lang="fr-CA" sz="1600" b="1" i="1" dirty="0" smtClean="0">
                <a:latin typeface="Arial" charset="0"/>
              </a:rPr>
              <a:t>agrégés</a:t>
            </a:r>
          </a:p>
          <a:p>
            <a:pPr marL="534988" lvl="2" indent="-182563">
              <a:spcBef>
                <a:spcPts val="300"/>
              </a:spcBef>
              <a:buFontTx/>
              <a:buChar char="•"/>
            </a:pPr>
            <a:r>
              <a:rPr lang="fr-CA" sz="1600" b="1" i="1" dirty="0" smtClean="0">
                <a:latin typeface="Arial" charset="0"/>
              </a:rPr>
              <a:t>Appendice vermiforme</a:t>
            </a:r>
            <a:endParaRPr lang="fr-CA" sz="1600" b="1" i="1" dirty="0">
              <a:latin typeface="Arial" charset="0"/>
            </a:endParaRPr>
          </a:p>
        </p:txBody>
      </p:sp>
      <p:sp>
        <p:nvSpPr>
          <p:cNvPr id="119815" name="Text Box 7"/>
          <p:cNvSpPr txBox="1">
            <a:spLocks noChangeArrowheads="1"/>
          </p:cNvSpPr>
          <p:nvPr/>
        </p:nvSpPr>
        <p:spPr bwMode="auto">
          <a:xfrm>
            <a:off x="190500" y="236538"/>
            <a:ext cx="8728075" cy="45720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0099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chemeClr val="tx1"/>
                </a:solidFill>
                <a:latin typeface="Times New Roman" pitchFamily="18" charset="0"/>
              </a:defRPr>
            </a:lvl1pPr>
            <a:lvl2pPr marL="914400" indent="-457200">
              <a:defRPr sz="2400">
                <a:solidFill>
                  <a:schemeClr val="tx1"/>
                </a:solidFill>
                <a:latin typeface="Times New Roman" pitchFamily="18" charset="0"/>
              </a:defRPr>
            </a:lvl2pPr>
            <a:lvl3pPr marL="1371600" indent="-457200">
              <a:defRPr sz="2400">
                <a:solidFill>
                  <a:schemeClr val="tx1"/>
                </a:solidFill>
                <a:latin typeface="Times New Roman" pitchFamily="18" charset="0"/>
              </a:defRPr>
            </a:lvl3pPr>
            <a:lvl4pPr marL="1828800" indent="-457200">
              <a:defRPr sz="2400">
                <a:solidFill>
                  <a:schemeClr val="tx1"/>
                </a:solidFill>
                <a:latin typeface="Times New Roman" pitchFamily="18" charset="0"/>
              </a:defRPr>
            </a:lvl4pPr>
            <a:lvl5pPr marL="2286000" indent="-457200">
              <a:defRPr sz="2400">
                <a:solidFill>
                  <a:schemeClr val="tx1"/>
                </a:solidFill>
                <a:latin typeface="Times New Roman" pitchFamily="18" charset="0"/>
              </a:defRPr>
            </a:lvl5pPr>
            <a:lvl6pPr marL="2743200" indent="-457200" eaLnBrk="0" fontAlgn="base" hangingPunct="0">
              <a:spcBef>
                <a:spcPct val="0"/>
              </a:spcBef>
              <a:spcAft>
                <a:spcPct val="0"/>
              </a:spcAft>
              <a:defRPr sz="2400">
                <a:solidFill>
                  <a:schemeClr val="tx1"/>
                </a:solidFill>
                <a:latin typeface="Times New Roman" pitchFamily="18" charset="0"/>
              </a:defRPr>
            </a:lvl6pPr>
            <a:lvl7pPr marL="3200400" indent="-457200" eaLnBrk="0" fontAlgn="base" hangingPunct="0">
              <a:spcBef>
                <a:spcPct val="0"/>
              </a:spcBef>
              <a:spcAft>
                <a:spcPct val="0"/>
              </a:spcAft>
              <a:defRPr sz="2400">
                <a:solidFill>
                  <a:schemeClr val="tx1"/>
                </a:solidFill>
                <a:latin typeface="Times New Roman" pitchFamily="18" charset="0"/>
              </a:defRPr>
            </a:lvl7pPr>
            <a:lvl8pPr marL="3657600" indent="-457200" eaLnBrk="0" fontAlgn="base" hangingPunct="0">
              <a:spcBef>
                <a:spcPct val="0"/>
              </a:spcBef>
              <a:spcAft>
                <a:spcPct val="0"/>
              </a:spcAft>
              <a:defRPr sz="2400">
                <a:solidFill>
                  <a:schemeClr val="tx1"/>
                </a:solidFill>
                <a:latin typeface="Times New Roman" pitchFamily="18" charset="0"/>
              </a:defRPr>
            </a:lvl8pPr>
            <a:lvl9pPr marL="4114800" indent="-457200" eaLnBrk="0" fontAlgn="base" hangingPunct="0">
              <a:spcBef>
                <a:spcPct val="0"/>
              </a:spcBef>
              <a:spcAft>
                <a:spcPct val="0"/>
              </a:spcAft>
              <a:defRPr sz="2400">
                <a:solidFill>
                  <a:schemeClr val="tx1"/>
                </a:solidFill>
                <a:latin typeface="Times New Roman" pitchFamily="18" charset="0"/>
              </a:defRPr>
            </a:lvl9pPr>
          </a:lstStyle>
          <a:p>
            <a:pPr>
              <a:spcBef>
                <a:spcPct val="20000"/>
              </a:spcBef>
            </a:pPr>
            <a:r>
              <a:rPr lang="en-US" b="1" i="1" dirty="0">
                <a:latin typeface="Arial" charset="0"/>
              </a:rPr>
              <a:t>6.2 </a:t>
            </a:r>
            <a:r>
              <a:rPr lang="fr-FR" b="1" i="1" u="sng" dirty="0">
                <a:latin typeface="Arial" charset="0"/>
              </a:rPr>
              <a:t>Tissus et organes </a:t>
            </a:r>
            <a:r>
              <a:rPr lang="fr-FR" b="1" i="1" u="sng" dirty="0" smtClean="0">
                <a:latin typeface="Arial" charset="0"/>
              </a:rPr>
              <a:t>lymphoïdes</a:t>
            </a:r>
            <a:endParaRPr lang="fr-FR" b="1" i="1" u="sng" dirty="0">
              <a:latin typeface="Arial" charset="0"/>
            </a:endParaRPr>
          </a:p>
        </p:txBody>
      </p:sp>
      <p:sp>
        <p:nvSpPr>
          <p:cNvPr id="119816" name="Text Box 8"/>
          <p:cNvSpPr txBox="1">
            <a:spLocks noChangeArrowheads="1"/>
          </p:cNvSpPr>
          <p:nvPr/>
        </p:nvSpPr>
        <p:spPr bwMode="auto">
          <a:xfrm>
            <a:off x="8061325" y="6334125"/>
            <a:ext cx="889000" cy="314325"/>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CA" sz="1400"/>
              <a:t>Fig. 20.3</a:t>
            </a:r>
          </a:p>
        </p:txBody>
      </p:sp>
    </p:spTree>
    <p:extLst>
      <p:ext uri="{BB962C8B-B14F-4D97-AF65-F5344CB8AC3E}">
        <p14:creationId xmlns:p14="http://schemas.microsoft.com/office/powerpoint/2010/main" val="9630557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37"/>
          <p:cNvGrpSpPr/>
          <p:nvPr/>
        </p:nvGrpSpPr>
        <p:grpSpPr>
          <a:xfrm>
            <a:off x="4767946" y="320041"/>
            <a:ext cx="4387569" cy="3709264"/>
            <a:chOff x="1674813" y="228600"/>
            <a:chExt cx="7219094" cy="6172200"/>
          </a:xfrm>
        </p:grpSpPr>
        <p:pic>
          <p:nvPicPr>
            <p:cNvPr id="39" name="Picture 199" descr="figure_20_02a_unlabeled"/>
            <p:cNvPicPr>
              <a:picLocks noChangeAspect="1" noChangeArrowheads="1"/>
            </p:cNvPicPr>
            <p:nvPr/>
          </p:nvPicPr>
          <p:blipFill>
            <a:blip r:embed="rId2" cstate="print"/>
            <a:srcRect b="18998"/>
            <a:stretch>
              <a:fillRect/>
            </a:stretch>
          </p:blipFill>
          <p:spPr bwMode="auto">
            <a:xfrm>
              <a:off x="1674813" y="228600"/>
              <a:ext cx="5857875" cy="5310100"/>
            </a:xfrm>
            <a:prstGeom prst="rect">
              <a:avLst/>
            </a:prstGeom>
            <a:noFill/>
            <a:ln w="9525">
              <a:noFill/>
              <a:miter lim="800000"/>
              <a:headEnd/>
              <a:tailEnd/>
            </a:ln>
          </p:spPr>
        </p:pic>
        <p:sp>
          <p:nvSpPr>
            <p:cNvPr id="40" name="Rectangle 96"/>
            <p:cNvSpPr>
              <a:spLocks noChangeArrowheads="1"/>
            </p:cNvSpPr>
            <p:nvPr/>
          </p:nvSpPr>
          <p:spPr bwMode="auto">
            <a:xfrm>
              <a:off x="5264138" y="350356"/>
              <a:ext cx="3180963" cy="734386"/>
            </a:xfrm>
            <a:prstGeom prst="rect">
              <a:avLst/>
            </a:prstGeom>
            <a:noFill/>
            <a:ln w="9525">
              <a:noFill/>
              <a:miter lim="800000"/>
              <a:headEnd/>
              <a:tailEnd/>
            </a:ln>
          </p:spPr>
          <p:txBody>
            <a:bodyPr wrap="square" anchor="ctr">
              <a:spAutoFit/>
            </a:bodyPr>
            <a:lstStyle/>
            <a:p>
              <a:pPr algn="ctr">
                <a:lnSpc>
                  <a:spcPct val="80000"/>
                </a:lnSpc>
              </a:pPr>
              <a:r>
                <a:rPr lang="fr-CA" sz="1400" b="1" dirty="0">
                  <a:latin typeface="Calibri" pitchFamily="34" charset="0"/>
                </a:rPr>
                <a:t>Nœuds lymphatiques régionaux:</a:t>
              </a:r>
            </a:p>
          </p:txBody>
        </p:sp>
        <p:sp>
          <p:nvSpPr>
            <p:cNvPr id="41" name="Rectangle 97"/>
            <p:cNvSpPr>
              <a:spLocks noChangeArrowheads="1"/>
            </p:cNvSpPr>
            <p:nvPr/>
          </p:nvSpPr>
          <p:spPr bwMode="auto">
            <a:xfrm>
              <a:off x="5849082" y="1167715"/>
              <a:ext cx="2960333" cy="399469"/>
            </a:xfrm>
            <a:prstGeom prst="rect">
              <a:avLst/>
            </a:prstGeom>
            <a:noFill/>
            <a:ln w="9525">
              <a:noFill/>
              <a:miter lim="800000"/>
              <a:headEnd/>
              <a:tailEnd/>
            </a:ln>
          </p:spPr>
          <p:txBody>
            <a:bodyPr wrap="none" anchor="ctr">
              <a:spAutoFit/>
            </a:bodyPr>
            <a:lstStyle/>
            <a:p>
              <a:pPr>
                <a:lnSpc>
                  <a:spcPct val="80000"/>
                </a:lnSpc>
              </a:pPr>
              <a:r>
                <a:rPr lang="fr-CA" sz="1200" dirty="0">
                  <a:latin typeface="Calibri" pitchFamily="34" charset="0"/>
                </a:rPr>
                <a:t>Nœuds cervicaux latéraux</a:t>
              </a:r>
            </a:p>
          </p:txBody>
        </p:sp>
        <p:sp>
          <p:nvSpPr>
            <p:cNvPr id="42" name="Rectangle 98"/>
            <p:cNvSpPr>
              <a:spLocks noChangeArrowheads="1"/>
            </p:cNvSpPr>
            <p:nvPr/>
          </p:nvSpPr>
          <p:spPr bwMode="auto">
            <a:xfrm>
              <a:off x="5849082" y="2351313"/>
              <a:ext cx="3044825" cy="645294"/>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Nœuds lymphatiques axillaires</a:t>
              </a:r>
            </a:p>
          </p:txBody>
        </p:sp>
        <p:sp>
          <p:nvSpPr>
            <p:cNvPr id="43" name="Rectangle 99"/>
            <p:cNvSpPr>
              <a:spLocks noChangeArrowheads="1"/>
            </p:cNvSpPr>
            <p:nvPr/>
          </p:nvSpPr>
          <p:spPr bwMode="auto">
            <a:xfrm>
              <a:off x="5834795" y="3946753"/>
              <a:ext cx="2678113" cy="645294"/>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Nœuds lymphatiques inguinaux</a:t>
              </a:r>
            </a:p>
          </p:txBody>
        </p:sp>
        <p:sp>
          <p:nvSpPr>
            <p:cNvPr id="46" name="Freeform 131"/>
            <p:cNvSpPr>
              <a:spLocks/>
            </p:cNvSpPr>
            <p:nvPr/>
          </p:nvSpPr>
          <p:spPr bwMode="auto">
            <a:xfrm>
              <a:off x="5016500" y="4097338"/>
              <a:ext cx="876300" cy="614362"/>
            </a:xfrm>
            <a:custGeom>
              <a:avLst/>
              <a:gdLst>
                <a:gd name="T0" fmla="*/ 0 w 558"/>
                <a:gd name="T1" fmla="*/ 2147483647 h 392"/>
                <a:gd name="T2" fmla="*/ 2147483647 w 558"/>
                <a:gd name="T3" fmla="*/ 0 h 392"/>
                <a:gd name="T4" fmla="*/ 2147483647 w 558"/>
                <a:gd name="T5" fmla="*/ 0 h 392"/>
                <a:gd name="T6" fmla="*/ 0 60000 65536"/>
                <a:gd name="T7" fmla="*/ 0 60000 65536"/>
                <a:gd name="T8" fmla="*/ 0 60000 65536"/>
                <a:gd name="T9" fmla="*/ 0 w 558"/>
                <a:gd name="T10" fmla="*/ 0 h 392"/>
                <a:gd name="T11" fmla="*/ 558 w 558"/>
                <a:gd name="T12" fmla="*/ 392 h 392"/>
              </a:gdLst>
              <a:ahLst/>
              <a:cxnLst>
                <a:cxn ang="T6">
                  <a:pos x="T0" y="T1"/>
                </a:cxn>
                <a:cxn ang="T7">
                  <a:pos x="T2" y="T3"/>
                </a:cxn>
                <a:cxn ang="T8">
                  <a:pos x="T4" y="T5"/>
                </a:cxn>
              </a:cxnLst>
              <a:rect l="T9" t="T10" r="T11" b="T12"/>
              <a:pathLst>
                <a:path w="558" h="392">
                  <a:moveTo>
                    <a:pt x="0" y="392"/>
                  </a:moveTo>
                  <a:lnTo>
                    <a:pt x="500" y="0"/>
                  </a:lnTo>
                  <a:lnTo>
                    <a:pt x="558" y="0"/>
                  </a:lnTo>
                </a:path>
              </a:pathLst>
            </a:custGeom>
            <a:noFill/>
            <a:ln w="9525" cap="flat" cmpd="sng">
              <a:solidFill>
                <a:schemeClr val="tx1"/>
              </a:solidFill>
              <a:prstDash val="solid"/>
              <a:round/>
              <a:headEnd/>
              <a:tailEnd/>
            </a:ln>
          </p:spPr>
          <p:txBody>
            <a:bodyPr wrap="none" anchor="ctr"/>
            <a:lstStyle/>
            <a:p>
              <a:endParaRPr lang="fr-CA"/>
            </a:p>
          </p:txBody>
        </p:sp>
        <p:sp>
          <p:nvSpPr>
            <p:cNvPr id="47" name="Line 132"/>
            <p:cNvSpPr>
              <a:spLocks noChangeShapeType="1"/>
            </p:cNvSpPr>
            <p:nvPr/>
          </p:nvSpPr>
          <p:spPr bwMode="auto">
            <a:xfrm flipH="1">
              <a:off x="5080000" y="4094163"/>
              <a:ext cx="733425" cy="442912"/>
            </a:xfrm>
            <a:prstGeom prst="line">
              <a:avLst/>
            </a:prstGeom>
            <a:noFill/>
            <a:ln w="9525">
              <a:solidFill>
                <a:schemeClr val="tx1"/>
              </a:solidFill>
              <a:round/>
              <a:headEnd/>
              <a:tailEnd/>
            </a:ln>
          </p:spPr>
          <p:txBody>
            <a:bodyPr wrap="none" anchor="ctr"/>
            <a:lstStyle/>
            <a:p>
              <a:endParaRPr lang="fr-CA"/>
            </a:p>
          </p:txBody>
        </p:sp>
        <p:sp>
          <p:nvSpPr>
            <p:cNvPr id="48" name="Freeform 133"/>
            <p:cNvSpPr>
              <a:spLocks/>
            </p:cNvSpPr>
            <p:nvPr/>
          </p:nvSpPr>
          <p:spPr bwMode="auto">
            <a:xfrm>
              <a:off x="4772025" y="1314450"/>
              <a:ext cx="1130300" cy="357188"/>
            </a:xfrm>
            <a:custGeom>
              <a:avLst/>
              <a:gdLst>
                <a:gd name="T0" fmla="*/ 0 w 720"/>
                <a:gd name="T1" fmla="*/ 2147483647 h 228"/>
                <a:gd name="T2" fmla="*/ 2147483647 w 720"/>
                <a:gd name="T3" fmla="*/ 0 h 228"/>
                <a:gd name="T4" fmla="*/ 2147483647 w 720"/>
                <a:gd name="T5" fmla="*/ 0 h 228"/>
                <a:gd name="T6" fmla="*/ 0 60000 65536"/>
                <a:gd name="T7" fmla="*/ 0 60000 65536"/>
                <a:gd name="T8" fmla="*/ 0 60000 65536"/>
                <a:gd name="T9" fmla="*/ 0 w 720"/>
                <a:gd name="T10" fmla="*/ 0 h 228"/>
                <a:gd name="T11" fmla="*/ 720 w 720"/>
                <a:gd name="T12" fmla="*/ 228 h 228"/>
              </a:gdLst>
              <a:ahLst/>
              <a:cxnLst>
                <a:cxn ang="T6">
                  <a:pos x="T0" y="T1"/>
                </a:cxn>
                <a:cxn ang="T7">
                  <a:pos x="T2" y="T3"/>
                </a:cxn>
                <a:cxn ang="T8">
                  <a:pos x="T4" y="T5"/>
                </a:cxn>
              </a:cxnLst>
              <a:rect l="T9" t="T10" r="T11" b="T12"/>
              <a:pathLst>
                <a:path w="720" h="228">
                  <a:moveTo>
                    <a:pt x="0" y="228"/>
                  </a:moveTo>
                  <a:lnTo>
                    <a:pt x="316" y="0"/>
                  </a:lnTo>
                  <a:lnTo>
                    <a:pt x="720" y="0"/>
                  </a:lnTo>
                </a:path>
              </a:pathLst>
            </a:custGeom>
            <a:noFill/>
            <a:ln w="9525" cap="flat" cmpd="sng">
              <a:solidFill>
                <a:schemeClr val="tx1"/>
              </a:solidFill>
              <a:prstDash val="solid"/>
              <a:round/>
              <a:headEnd/>
              <a:tailEnd/>
            </a:ln>
          </p:spPr>
          <p:txBody>
            <a:bodyPr wrap="none" anchor="ctr"/>
            <a:lstStyle/>
            <a:p>
              <a:endParaRPr lang="fr-CA"/>
            </a:p>
          </p:txBody>
        </p:sp>
        <p:sp>
          <p:nvSpPr>
            <p:cNvPr id="49" name="Line 134"/>
            <p:cNvSpPr>
              <a:spLocks noChangeShapeType="1"/>
            </p:cNvSpPr>
            <p:nvPr/>
          </p:nvSpPr>
          <p:spPr bwMode="auto">
            <a:xfrm flipH="1" flipV="1">
              <a:off x="4775200" y="1257300"/>
              <a:ext cx="488950" cy="57150"/>
            </a:xfrm>
            <a:prstGeom prst="line">
              <a:avLst/>
            </a:prstGeom>
            <a:noFill/>
            <a:ln w="9525">
              <a:solidFill>
                <a:schemeClr val="tx1"/>
              </a:solidFill>
              <a:round/>
              <a:headEnd/>
              <a:tailEnd/>
            </a:ln>
          </p:spPr>
          <p:txBody>
            <a:bodyPr wrap="none" anchor="ctr"/>
            <a:lstStyle/>
            <a:p>
              <a:endParaRPr lang="fr-CA"/>
            </a:p>
          </p:txBody>
        </p:sp>
        <p:sp>
          <p:nvSpPr>
            <p:cNvPr id="50" name="Line 135"/>
            <p:cNvSpPr>
              <a:spLocks noChangeShapeType="1"/>
            </p:cNvSpPr>
            <p:nvPr/>
          </p:nvSpPr>
          <p:spPr bwMode="auto">
            <a:xfrm flipH="1">
              <a:off x="4746625" y="1317625"/>
              <a:ext cx="514350" cy="112713"/>
            </a:xfrm>
            <a:prstGeom prst="line">
              <a:avLst/>
            </a:prstGeom>
            <a:noFill/>
            <a:ln w="9525">
              <a:solidFill>
                <a:schemeClr val="tx1"/>
              </a:solidFill>
              <a:round/>
              <a:headEnd/>
              <a:tailEnd/>
            </a:ln>
          </p:spPr>
          <p:txBody>
            <a:bodyPr wrap="none" anchor="ctr"/>
            <a:lstStyle/>
            <a:p>
              <a:endParaRPr lang="fr-CA"/>
            </a:p>
          </p:txBody>
        </p:sp>
        <p:sp>
          <p:nvSpPr>
            <p:cNvPr id="51" name="Line 136"/>
            <p:cNvSpPr>
              <a:spLocks noChangeShapeType="1"/>
            </p:cNvSpPr>
            <p:nvPr/>
          </p:nvSpPr>
          <p:spPr bwMode="auto">
            <a:xfrm flipH="1">
              <a:off x="4756150" y="1320800"/>
              <a:ext cx="498475" cy="257175"/>
            </a:xfrm>
            <a:prstGeom prst="line">
              <a:avLst/>
            </a:prstGeom>
            <a:noFill/>
            <a:ln w="9525">
              <a:solidFill>
                <a:schemeClr val="tx1"/>
              </a:solidFill>
              <a:round/>
              <a:headEnd/>
              <a:tailEnd/>
            </a:ln>
          </p:spPr>
          <p:txBody>
            <a:bodyPr wrap="none" anchor="ctr"/>
            <a:lstStyle/>
            <a:p>
              <a:endParaRPr lang="fr-CA"/>
            </a:p>
          </p:txBody>
        </p:sp>
        <p:sp>
          <p:nvSpPr>
            <p:cNvPr id="52" name="Freeform 138"/>
            <p:cNvSpPr>
              <a:spLocks/>
            </p:cNvSpPr>
            <p:nvPr/>
          </p:nvSpPr>
          <p:spPr bwMode="auto">
            <a:xfrm>
              <a:off x="5399088" y="2495550"/>
              <a:ext cx="487362" cy="90488"/>
            </a:xfrm>
            <a:custGeom>
              <a:avLst/>
              <a:gdLst>
                <a:gd name="T0" fmla="*/ 2147483647 w 310"/>
                <a:gd name="T1" fmla="*/ 0 h 58"/>
                <a:gd name="T2" fmla="*/ 2147483647 w 310"/>
                <a:gd name="T3" fmla="*/ 0 h 58"/>
                <a:gd name="T4" fmla="*/ 0 w 310"/>
                <a:gd name="T5" fmla="*/ 2147483647 h 58"/>
                <a:gd name="T6" fmla="*/ 0 60000 65536"/>
                <a:gd name="T7" fmla="*/ 0 60000 65536"/>
                <a:gd name="T8" fmla="*/ 0 60000 65536"/>
                <a:gd name="T9" fmla="*/ 0 w 310"/>
                <a:gd name="T10" fmla="*/ 0 h 58"/>
                <a:gd name="T11" fmla="*/ 310 w 310"/>
                <a:gd name="T12" fmla="*/ 58 h 58"/>
              </a:gdLst>
              <a:ahLst/>
              <a:cxnLst>
                <a:cxn ang="T6">
                  <a:pos x="T0" y="T1"/>
                </a:cxn>
                <a:cxn ang="T7">
                  <a:pos x="T2" y="T3"/>
                </a:cxn>
                <a:cxn ang="T8">
                  <a:pos x="T4" y="T5"/>
                </a:cxn>
              </a:cxnLst>
              <a:rect l="T9" t="T10" r="T11" b="T12"/>
              <a:pathLst>
                <a:path w="310" h="58">
                  <a:moveTo>
                    <a:pt x="310" y="0"/>
                  </a:moveTo>
                  <a:lnTo>
                    <a:pt x="226" y="0"/>
                  </a:lnTo>
                  <a:lnTo>
                    <a:pt x="0" y="58"/>
                  </a:lnTo>
                </a:path>
              </a:pathLst>
            </a:custGeom>
            <a:noFill/>
            <a:ln w="9525" cap="flat" cmpd="sng">
              <a:solidFill>
                <a:schemeClr val="tx1"/>
              </a:solidFill>
              <a:prstDash val="solid"/>
              <a:round/>
              <a:headEnd/>
              <a:tailEnd/>
            </a:ln>
          </p:spPr>
          <p:txBody>
            <a:bodyPr wrap="none" anchor="ctr"/>
            <a:lstStyle/>
            <a:p>
              <a:endParaRPr lang="fr-CA"/>
            </a:p>
          </p:txBody>
        </p:sp>
        <p:sp>
          <p:nvSpPr>
            <p:cNvPr id="53" name="Line 140"/>
            <p:cNvSpPr>
              <a:spLocks noChangeShapeType="1"/>
            </p:cNvSpPr>
            <p:nvPr/>
          </p:nvSpPr>
          <p:spPr bwMode="auto">
            <a:xfrm flipH="1" flipV="1">
              <a:off x="5484813" y="2300288"/>
              <a:ext cx="273050" cy="188912"/>
            </a:xfrm>
            <a:prstGeom prst="line">
              <a:avLst/>
            </a:prstGeom>
            <a:noFill/>
            <a:ln w="9525">
              <a:solidFill>
                <a:schemeClr val="tx1"/>
              </a:solidFill>
              <a:round/>
              <a:headEnd/>
              <a:tailEnd/>
            </a:ln>
          </p:spPr>
          <p:txBody>
            <a:bodyPr wrap="none" anchor="ctr"/>
            <a:lstStyle/>
            <a:p>
              <a:endParaRPr lang="fr-CA"/>
            </a:p>
          </p:txBody>
        </p:sp>
        <p:sp>
          <p:nvSpPr>
            <p:cNvPr id="54" name="Line 141"/>
            <p:cNvSpPr>
              <a:spLocks noChangeShapeType="1"/>
            </p:cNvSpPr>
            <p:nvPr/>
          </p:nvSpPr>
          <p:spPr bwMode="auto">
            <a:xfrm flipH="1" flipV="1">
              <a:off x="5389563" y="2341563"/>
              <a:ext cx="371475" cy="153987"/>
            </a:xfrm>
            <a:prstGeom prst="line">
              <a:avLst/>
            </a:prstGeom>
            <a:noFill/>
            <a:ln w="9525">
              <a:solidFill>
                <a:schemeClr val="tx1"/>
              </a:solidFill>
              <a:round/>
              <a:headEnd/>
              <a:tailEnd/>
            </a:ln>
          </p:spPr>
          <p:txBody>
            <a:bodyPr wrap="none" anchor="ctr"/>
            <a:lstStyle/>
            <a:p>
              <a:endParaRPr lang="fr-CA"/>
            </a:p>
          </p:txBody>
        </p:sp>
        <p:sp>
          <p:nvSpPr>
            <p:cNvPr id="55" name="Line 142"/>
            <p:cNvSpPr>
              <a:spLocks noChangeShapeType="1"/>
            </p:cNvSpPr>
            <p:nvPr/>
          </p:nvSpPr>
          <p:spPr bwMode="auto">
            <a:xfrm flipH="1" flipV="1">
              <a:off x="5478463" y="2441575"/>
              <a:ext cx="263525" cy="53975"/>
            </a:xfrm>
            <a:prstGeom prst="line">
              <a:avLst/>
            </a:prstGeom>
            <a:noFill/>
            <a:ln w="9525">
              <a:solidFill>
                <a:schemeClr val="tx1"/>
              </a:solidFill>
              <a:round/>
              <a:headEnd/>
              <a:tailEnd/>
            </a:ln>
          </p:spPr>
          <p:txBody>
            <a:bodyPr wrap="none" anchor="ctr"/>
            <a:lstStyle/>
            <a:p>
              <a:endParaRPr lang="fr-CA"/>
            </a:p>
          </p:txBody>
        </p:sp>
        <p:sp>
          <p:nvSpPr>
            <p:cNvPr id="56" name="Rectangle 36"/>
            <p:cNvSpPr>
              <a:spLocks noChangeArrowheads="1"/>
            </p:cNvSpPr>
            <p:nvPr/>
          </p:nvSpPr>
          <p:spPr bwMode="auto">
            <a:xfrm>
              <a:off x="1676400" y="6096000"/>
              <a:ext cx="3810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108548" name="Text Box 4"/>
          <p:cNvSpPr txBox="1">
            <a:spLocks noChangeArrowheads="1"/>
          </p:cNvSpPr>
          <p:nvPr/>
        </p:nvSpPr>
        <p:spPr bwMode="auto">
          <a:xfrm>
            <a:off x="149225" y="293688"/>
            <a:ext cx="5311050" cy="2748445"/>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91440" bIns="91440">
            <a:spAutoFit/>
          </a:bodyPr>
          <a:lstStyle>
            <a:lvl1pPr>
              <a:defRPr sz="2400">
                <a:solidFill>
                  <a:schemeClr val="tx1"/>
                </a:solidFill>
                <a:latin typeface="Times New Roman" pitchFamily="18" charset="0"/>
              </a:defRPr>
            </a:lvl1pPr>
            <a:lvl2pPr marL="285750" indent="-171450">
              <a:defRPr sz="2400">
                <a:solidFill>
                  <a:schemeClr val="tx1"/>
                </a:solidFill>
                <a:latin typeface="Times New Roman" pitchFamily="18" charset="0"/>
              </a:defRPr>
            </a:lvl2pPr>
            <a:lvl3pPr marL="1714500" indent="-457200">
              <a:defRPr sz="2400">
                <a:solidFill>
                  <a:schemeClr val="tx1"/>
                </a:solidFill>
                <a:latin typeface="Times New Roman" pitchFamily="18" charset="0"/>
              </a:defRPr>
            </a:lvl3pPr>
            <a:lvl4pPr marL="2351088" indent="-457200">
              <a:defRPr sz="2400">
                <a:solidFill>
                  <a:schemeClr val="tx1"/>
                </a:solidFill>
                <a:latin typeface="Times New Roman" pitchFamily="18" charset="0"/>
              </a:defRPr>
            </a:lvl4pPr>
            <a:lvl5pPr marL="2987675" indent="-457200">
              <a:defRPr sz="2400">
                <a:solidFill>
                  <a:schemeClr val="tx1"/>
                </a:solidFill>
                <a:latin typeface="Times New Roman" pitchFamily="18" charset="0"/>
              </a:defRPr>
            </a:lvl5pPr>
            <a:lvl6pPr marL="3444875" indent="-457200" eaLnBrk="0" fontAlgn="base" hangingPunct="0">
              <a:spcBef>
                <a:spcPct val="0"/>
              </a:spcBef>
              <a:spcAft>
                <a:spcPct val="0"/>
              </a:spcAft>
              <a:defRPr sz="2400">
                <a:solidFill>
                  <a:schemeClr val="tx1"/>
                </a:solidFill>
                <a:latin typeface="Times New Roman" pitchFamily="18" charset="0"/>
              </a:defRPr>
            </a:lvl6pPr>
            <a:lvl7pPr marL="3902075" indent="-457200" eaLnBrk="0" fontAlgn="base" hangingPunct="0">
              <a:spcBef>
                <a:spcPct val="0"/>
              </a:spcBef>
              <a:spcAft>
                <a:spcPct val="0"/>
              </a:spcAft>
              <a:defRPr sz="2400">
                <a:solidFill>
                  <a:schemeClr val="tx1"/>
                </a:solidFill>
                <a:latin typeface="Times New Roman" pitchFamily="18" charset="0"/>
              </a:defRPr>
            </a:lvl7pPr>
            <a:lvl8pPr marL="4359275" indent="-457200" eaLnBrk="0" fontAlgn="base" hangingPunct="0">
              <a:spcBef>
                <a:spcPct val="0"/>
              </a:spcBef>
              <a:spcAft>
                <a:spcPct val="0"/>
              </a:spcAft>
              <a:defRPr sz="2400">
                <a:solidFill>
                  <a:schemeClr val="tx1"/>
                </a:solidFill>
                <a:latin typeface="Times New Roman" pitchFamily="18" charset="0"/>
              </a:defRPr>
            </a:lvl8pPr>
            <a:lvl9pPr marL="4816475" indent="-457200" eaLnBrk="0" fontAlgn="base" hangingPunct="0">
              <a:spcBef>
                <a:spcPct val="0"/>
              </a:spcBef>
              <a:spcAft>
                <a:spcPct val="0"/>
              </a:spcAft>
              <a:defRPr sz="2400">
                <a:solidFill>
                  <a:schemeClr val="tx1"/>
                </a:solidFill>
                <a:latin typeface="Times New Roman" pitchFamily="18" charset="0"/>
              </a:defRPr>
            </a:lvl9pPr>
          </a:lstStyle>
          <a:p>
            <a:pPr>
              <a:lnSpc>
                <a:spcPct val="80000"/>
              </a:lnSpc>
              <a:spcBef>
                <a:spcPct val="50000"/>
              </a:spcBef>
            </a:pPr>
            <a:r>
              <a:rPr lang="fr-CA" sz="2200" dirty="0">
                <a:latin typeface="Arial" charset="0"/>
              </a:rPr>
              <a:t>4</a:t>
            </a:r>
            <a:r>
              <a:rPr lang="fr-CA" sz="2200" dirty="0" smtClean="0">
                <a:latin typeface="Arial" charset="0"/>
              </a:rPr>
              <a:t>. </a:t>
            </a:r>
            <a:r>
              <a:rPr lang="fr-CA" sz="2200" b="1" i="1" u="sng" dirty="0" smtClean="0">
                <a:latin typeface="Arial" charset="0"/>
              </a:rPr>
              <a:t>Nœuds </a:t>
            </a:r>
            <a:r>
              <a:rPr lang="fr-CA" sz="2200" b="1" i="1" u="sng" dirty="0">
                <a:latin typeface="Arial" charset="0"/>
              </a:rPr>
              <a:t>lymphatiques</a:t>
            </a:r>
          </a:p>
          <a:p>
            <a:pPr marL="442913" lvl="1">
              <a:spcBef>
                <a:spcPts val="600"/>
              </a:spcBef>
              <a:buFontTx/>
              <a:buChar char="•"/>
            </a:pPr>
            <a:r>
              <a:rPr lang="fr-CA" sz="1500" dirty="0">
                <a:latin typeface="Arial" charset="0"/>
              </a:rPr>
              <a:t>Petits, réniformes (1-25 mm de longueur</a:t>
            </a:r>
            <a:r>
              <a:rPr lang="fr-CA" sz="1500" dirty="0" smtClean="0">
                <a:latin typeface="Arial" charset="0"/>
              </a:rPr>
              <a:t>).</a:t>
            </a:r>
            <a:endParaRPr lang="fr-CA" sz="1500" dirty="0">
              <a:latin typeface="Arial" charset="0"/>
            </a:endParaRPr>
          </a:p>
          <a:p>
            <a:pPr marL="442913" lvl="1">
              <a:spcBef>
                <a:spcPct val="20000"/>
              </a:spcBef>
              <a:buFontTx/>
              <a:buChar char="•"/>
            </a:pPr>
            <a:r>
              <a:rPr lang="fr-CA" sz="1500" dirty="0">
                <a:latin typeface="Arial" charset="0"/>
              </a:rPr>
              <a:t>Environ </a:t>
            </a:r>
            <a:r>
              <a:rPr lang="fr-CA" sz="1500" dirty="0" smtClean="0">
                <a:latin typeface="Arial" charset="0"/>
              </a:rPr>
              <a:t>500 nœuds </a:t>
            </a:r>
            <a:r>
              <a:rPr lang="fr-CA" sz="1500" dirty="0">
                <a:latin typeface="Arial" charset="0"/>
              </a:rPr>
              <a:t>regroupés le long des vaisseaux collecteurs lymphatiques.</a:t>
            </a:r>
          </a:p>
          <a:p>
            <a:pPr marL="442913" lvl="1">
              <a:spcBef>
                <a:spcPct val="20000"/>
              </a:spcBef>
              <a:buFontTx/>
              <a:buChar char="•"/>
            </a:pPr>
            <a:r>
              <a:rPr lang="fr-CA" sz="1500" dirty="0">
                <a:latin typeface="Arial" charset="0"/>
              </a:rPr>
              <a:t>Les groupes les plus larges se retrouvent à la convergence des vaisseaux collecteurs (</a:t>
            </a:r>
            <a:r>
              <a:rPr lang="fr-CA" sz="1500" b="1" dirty="0">
                <a:latin typeface="Arial" charset="0"/>
              </a:rPr>
              <a:t>inguinaux, axillaires, cervicaux</a:t>
            </a:r>
            <a:r>
              <a:rPr lang="fr-CA" sz="1500" dirty="0" smtClean="0">
                <a:latin typeface="Arial" charset="0"/>
              </a:rPr>
              <a:t>).</a:t>
            </a:r>
            <a:endParaRPr lang="fr-CA" sz="1500" dirty="0">
              <a:latin typeface="Arial" charset="0"/>
            </a:endParaRPr>
          </a:p>
          <a:p>
            <a:pPr marL="442913" lvl="1">
              <a:spcBef>
                <a:spcPct val="20000"/>
              </a:spcBef>
              <a:buFontTx/>
              <a:buChar char="•"/>
            </a:pPr>
            <a:r>
              <a:rPr lang="fr-CA" sz="1500" dirty="0">
                <a:latin typeface="Arial" charset="0"/>
              </a:rPr>
              <a:t>La lymphe entre par les </a:t>
            </a:r>
            <a:r>
              <a:rPr lang="fr-CA" sz="1500" i="1" dirty="0">
                <a:latin typeface="Arial" charset="0"/>
              </a:rPr>
              <a:t>vaisseaux afférents</a:t>
            </a:r>
            <a:r>
              <a:rPr lang="fr-CA" sz="1500" dirty="0">
                <a:latin typeface="Arial" charset="0"/>
              </a:rPr>
              <a:t>, circule dans le nœud et y ressort par un </a:t>
            </a:r>
            <a:r>
              <a:rPr lang="fr-CA" sz="1500" dirty="0" smtClean="0">
                <a:latin typeface="Arial" charset="0"/>
              </a:rPr>
              <a:t>ou deux </a:t>
            </a:r>
            <a:r>
              <a:rPr lang="fr-CA" sz="1500" i="1" dirty="0" smtClean="0">
                <a:latin typeface="Arial" charset="0"/>
              </a:rPr>
              <a:t>vaisseaux efférents</a:t>
            </a:r>
            <a:r>
              <a:rPr lang="fr-CA" sz="1500" dirty="0" smtClean="0">
                <a:latin typeface="Arial" charset="0"/>
              </a:rPr>
              <a:t>.</a:t>
            </a:r>
            <a:endParaRPr lang="fr-CA" sz="1500" dirty="0">
              <a:latin typeface="Arial" charset="0"/>
            </a:endParaRPr>
          </a:p>
        </p:txBody>
      </p:sp>
      <p:sp>
        <p:nvSpPr>
          <p:cNvPr id="108561" name="Text Box 17"/>
          <p:cNvSpPr txBox="1">
            <a:spLocks noChangeArrowheads="1"/>
          </p:cNvSpPr>
          <p:nvPr/>
        </p:nvSpPr>
        <p:spPr bwMode="auto">
          <a:xfrm>
            <a:off x="4574268" y="3890921"/>
            <a:ext cx="4347664" cy="2339102"/>
          </a:xfrm>
          <a:prstGeom prst="rect">
            <a:avLst/>
          </a:prstGeom>
          <a:noFill/>
          <a:ln w="9525">
            <a:solidFill>
              <a:srgbClr val="008000"/>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1925" indent="-161925">
              <a:defRPr sz="2400">
                <a:solidFill>
                  <a:schemeClr val="tx1"/>
                </a:solidFill>
                <a:latin typeface="Times New Roman" pitchFamily="18" charset="0"/>
              </a:defRPr>
            </a:lvl1pPr>
            <a:lvl2pPr marL="447675" indent="-171450">
              <a:defRPr sz="2400">
                <a:solidFill>
                  <a:schemeClr val="tx1"/>
                </a:solidFill>
                <a:latin typeface="Times New Roman" pitchFamily="18" charset="0"/>
              </a:defRPr>
            </a:lvl2pPr>
            <a:lvl3pPr marL="1714500" indent="-457200">
              <a:defRPr sz="2400">
                <a:solidFill>
                  <a:schemeClr val="tx1"/>
                </a:solidFill>
                <a:latin typeface="Times New Roman" pitchFamily="18" charset="0"/>
              </a:defRPr>
            </a:lvl3pPr>
            <a:lvl4pPr marL="2351088" indent="-457200">
              <a:defRPr sz="2400">
                <a:solidFill>
                  <a:schemeClr val="tx1"/>
                </a:solidFill>
                <a:latin typeface="Times New Roman" pitchFamily="18" charset="0"/>
              </a:defRPr>
            </a:lvl4pPr>
            <a:lvl5pPr marL="2987675" indent="-457200">
              <a:defRPr sz="2400">
                <a:solidFill>
                  <a:schemeClr val="tx1"/>
                </a:solidFill>
                <a:latin typeface="Times New Roman" pitchFamily="18" charset="0"/>
              </a:defRPr>
            </a:lvl5pPr>
            <a:lvl6pPr marL="3444875" indent="-457200" eaLnBrk="0" fontAlgn="base" hangingPunct="0">
              <a:spcBef>
                <a:spcPct val="0"/>
              </a:spcBef>
              <a:spcAft>
                <a:spcPct val="0"/>
              </a:spcAft>
              <a:defRPr sz="2400">
                <a:solidFill>
                  <a:schemeClr val="tx1"/>
                </a:solidFill>
                <a:latin typeface="Times New Roman" pitchFamily="18" charset="0"/>
              </a:defRPr>
            </a:lvl6pPr>
            <a:lvl7pPr marL="3902075" indent="-457200" eaLnBrk="0" fontAlgn="base" hangingPunct="0">
              <a:spcBef>
                <a:spcPct val="0"/>
              </a:spcBef>
              <a:spcAft>
                <a:spcPct val="0"/>
              </a:spcAft>
              <a:defRPr sz="2400">
                <a:solidFill>
                  <a:schemeClr val="tx1"/>
                </a:solidFill>
                <a:latin typeface="Times New Roman" pitchFamily="18" charset="0"/>
              </a:defRPr>
            </a:lvl7pPr>
            <a:lvl8pPr marL="4359275" indent="-457200" eaLnBrk="0" fontAlgn="base" hangingPunct="0">
              <a:spcBef>
                <a:spcPct val="0"/>
              </a:spcBef>
              <a:spcAft>
                <a:spcPct val="0"/>
              </a:spcAft>
              <a:defRPr sz="2400">
                <a:solidFill>
                  <a:schemeClr val="tx1"/>
                </a:solidFill>
                <a:latin typeface="Times New Roman" pitchFamily="18" charset="0"/>
              </a:defRPr>
            </a:lvl8pPr>
            <a:lvl9pPr marL="4816475" indent="-457200" eaLnBrk="0" fontAlgn="base" hangingPunct="0">
              <a:spcBef>
                <a:spcPct val="0"/>
              </a:spcBef>
              <a:spcAft>
                <a:spcPct val="0"/>
              </a:spcAft>
              <a:defRPr sz="2400">
                <a:solidFill>
                  <a:schemeClr val="tx1"/>
                </a:solidFill>
                <a:latin typeface="Times New Roman" pitchFamily="18" charset="0"/>
              </a:defRPr>
            </a:lvl9pPr>
          </a:lstStyle>
          <a:p>
            <a:pPr>
              <a:spcBef>
                <a:spcPct val="20000"/>
              </a:spcBef>
            </a:pPr>
            <a:r>
              <a:rPr lang="fr-CA" sz="1600" u="sng" dirty="0" smtClean="0">
                <a:latin typeface="Arial" charset="0"/>
              </a:rPr>
              <a:t>Fonctions </a:t>
            </a:r>
            <a:r>
              <a:rPr lang="fr-CA" sz="1600" u="sng" dirty="0">
                <a:latin typeface="Arial" charset="0"/>
              </a:rPr>
              <a:t>des nœuds </a:t>
            </a:r>
            <a:r>
              <a:rPr lang="fr-CA" sz="1600" u="sng" dirty="0" smtClean="0">
                <a:latin typeface="Arial" charset="0"/>
              </a:rPr>
              <a:t>lymphatiques</a:t>
            </a:r>
            <a:r>
              <a:rPr lang="fr-CA" sz="1600" dirty="0" smtClean="0">
                <a:latin typeface="Arial" charset="0"/>
              </a:rPr>
              <a:t> :</a:t>
            </a:r>
            <a:endParaRPr lang="fr-CA" sz="1600" dirty="0">
              <a:latin typeface="Arial" charset="0"/>
            </a:endParaRPr>
          </a:p>
          <a:p>
            <a:pPr marL="182563" lvl="1" indent="-182563">
              <a:spcBef>
                <a:spcPts val="300"/>
              </a:spcBef>
              <a:buFont typeface="Arial" pitchFamily="34" charset="0"/>
              <a:buChar char="−"/>
            </a:pPr>
            <a:r>
              <a:rPr lang="fr-CA" sz="1500" dirty="0">
                <a:latin typeface="Arial" charset="0"/>
              </a:rPr>
              <a:t>Filtrent la lymphe (les macrophagocytes détruisent les microorganismes)</a:t>
            </a:r>
          </a:p>
          <a:p>
            <a:pPr marL="182563" lvl="1" indent="-182563">
              <a:spcBef>
                <a:spcPts val="300"/>
              </a:spcBef>
              <a:buFont typeface="Arial" pitchFamily="34" charset="0"/>
              <a:buChar char="−"/>
            </a:pPr>
            <a:r>
              <a:rPr lang="fr-CA" sz="1500" dirty="0">
                <a:latin typeface="Arial" charset="0"/>
              </a:rPr>
              <a:t>Permettent l’activation du système immunitaire</a:t>
            </a:r>
          </a:p>
          <a:p>
            <a:pPr marL="0" indent="0">
              <a:spcBef>
                <a:spcPts val="600"/>
              </a:spcBef>
            </a:pPr>
            <a:r>
              <a:rPr lang="fr-CA" sz="1500" dirty="0">
                <a:latin typeface="Arial" charset="0"/>
              </a:rPr>
              <a:t>Tous les organes lymphatiques participent à la défense de l’organisme, mais </a:t>
            </a:r>
            <a:r>
              <a:rPr lang="fr-CA" sz="1500" u="sng" dirty="0">
                <a:latin typeface="Arial" charset="0"/>
              </a:rPr>
              <a:t>seuls les nœuds lymphatiques filtrent la lymphe</a:t>
            </a:r>
            <a:r>
              <a:rPr lang="fr-CA" sz="1500" dirty="0">
                <a:latin typeface="Arial" charset="0"/>
              </a:rPr>
              <a:t>. Les autres organes lymphatiques n’ont que des vaisseaux </a:t>
            </a:r>
            <a:r>
              <a:rPr lang="fr-CA" sz="1500" dirty="0" smtClean="0">
                <a:latin typeface="Arial" charset="0"/>
              </a:rPr>
              <a:t>efférents.</a:t>
            </a:r>
            <a:endParaRPr lang="fr-CA" sz="1500" dirty="0">
              <a:latin typeface="Arial" charset="0"/>
            </a:endParaRPr>
          </a:p>
        </p:txBody>
      </p:sp>
      <p:grpSp>
        <p:nvGrpSpPr>
          <p:cNvPr id="7" name="Group 6"/>
          <p:cNvGrpSpPr/>
          <p:nvPr/>
        </p:nvGrpSpPr>
        <p:grpSpPr>
          <a:xfrm>
            <a:off x="362040" y="3012401"/>
            <a:ext cx="3974828" cy="3767221"/>
            <a:chOff x="1319753" y="-62666"/>
            <a:chExt cx="6905423" cy="6625391"/>
          </a:xfrm>
        </p:grpSpPr>
        <p:pic>
          <p:nvPicPr>
            <p:cNvPr id="8" name="Picture 102" descr="figure_20_04a_unlabeled"/>
            <p:cNvPicPr>
              <a:picLocks noChangeAspect="1" noChangeArrowheads="1"/>
            </p:cNvPicPr>
            <p:nvPr/>
          </p:nvPicPr>
          <p:blipFill>
            <a:blip r:embed="rId3" cstate="print"/>
            <a:srcRect b="3053"/>
            <a:stretch>
              <a:fillRect/>
            </a:stretch>
          </p:blipFill>
          <p:spPr bwMode="auto">
            <a:xfrm>
              <a:off x="1374775" y="263525"/>
              <a:ext cx="6234113" cy="6299200"/>
            </a:xfrm>
            <a:prstGeom prst="rect">
              <a:avLst/>
            </a:prstGeom>
            <a:noFill/>
            <a:ln w="9525">
              <a:noFill/>
              <a:miter lim="800000"/>
              <a:headEnd/>
              <a:tailEnd/>
            </a:ln>
          </p:spPr>
        </p:pic>
        <p:sp>
          <p:nvSpPr>
            <p:cNvPr id="9" name="Rectangle 58"/>
            <p:cNvSpPr>
              <a:spLocks noChangeArrowheads="1"/>
            </p:cNvSpPr>
            <p:nvPr/>
          </p:nvSpPr>
          <p:spPr bwMode="auto">
            <a:xfrm>
              <a:off x="1319753" y="-62666"/>
              <a:ext cx="1958143" cy="948376"/>
            </a:xfrm>
            <a:prstGeom prst="rect">
              <a:avLst/>
            </a:prstGeom>
            <a:noFill/>
            <a:ln w="9525">
              <a:noFill/>
              <a:miter lim="800000"/>
              <a:headEnd/>
              <a:tailEnd/>
            </a:ln>
          </p:spPr>
          <p:txBody>
            <a:bodyPr wrap="square" anchor="ctr">
              <a:spAutoFit/>
            </a:bodyPr>
            <a:lstStyle/>
            <a:p>
              <a:pPr>
                <a:lnSpc>
                  <a:spcPct val="80000"/>
                </a:lnSpc>
              </a:pPr>
              <a:r>
                <a:rPr lang="fr-CA" sz="1200" b="1" dirty="0">
                  <a:latin typeface="Calibri" pitchFamily="34" charset="0"/>
                </a:rPr>
                <a:t>Vaisseaux lymphatiques afférents</a:t>
              </a:r>
            </a:p>
          </p:txBody>
        </p:sp>
        <p:sp>
          <p:nvSpPr>
            <p:cNvPr id="10" name="Rectangle 59"/>
            <p:cNvSpPr>
              <a:spLocks noChangeArrowheads="1"/>
            </p:cNvSpPr>
            <p:nvPr/>
          </p:nvSpPr>
          <p:spPr bwMode="auto">
            <a:xfrm>
              <a:off x="4712820" y="146888"/>
              <a:ext cx="989189" cy="454116"/>
            </a:xfrm>
            <a:prstGeom prst="rect">
              <a:avLst/>
            </a:prstGeom>
            <a:noFill/>
            <a:ln w="9525">
              <a:noFill/>
              <a:miter lim="800000"/>
              <a:headEnd/>
              <a:tailEnd/>
            </a:ln>
          </p:spPr>
          <p:txBody>
            <a:bodyPr wrap="none" anchor="ctr">
              <a:spAutoFit/>
            </a:bodyPr>
            <a:lstStyle/>
            <a:p>
              <a:pPr>
                <a:lnSpc>
                  <a:spcPct val="98000"/>
                </a:lnSpc>
              </a:pPr>
              <a:r>
                <a:rPr lang="fr-CA" sz="1100" b="1" dirty="0">
                  <a:latin typeface="Calibri" pitchFamily="34" charset="0"/>
                </a:rPr>
                <a:t>Cortex</a:t>
              </a:r>
            </a:p>
          </p:txBody>
        </p:sp>
        <p:sp>
          <p:nvSpPr>
            <p:cNvPr id="11" name="Rectangle 60"/>
            <p:cNvSpPr>
              <a:spLocks noChangeArrowheads="1"/>
            </p:cNvSpPr>
            <p:nvPr/>
          </p:nvSpPr>
          <p:spPr bwMode="auto">
            <a:xfrm>
              <a:off x="4739807" y="388189"/>
              <a:ext cx="2423403" cy="454116"/>
            </a:xfrm>
            <a:prstGeom prst="rect">
              <a:avLst/>
            </a:prstGeom>
            <a:noFill/>
            <a:ln w="9525">
              <a:noFill/>
              <a:miter lim="800000"/>
              <a:headEnd/>
              <a:tailEnd/>
            </a:ln>
          </p:spPr>
          <p:txBody>
            <a:bodyPr wrap="none" anchor="ctr">
              <a:spAutoFit/>
            </a:bodyPr>
            <a:lstStyle/>
            <a:p>
              <a:pPr>
                <a:lnSpc>
                  <a:spcPct val="98000"/>
                </a:lnSpc>
              </a:pPr>
              <a:r>
                <a:rPr lang="fr-CA" sz="1100" dirty="0">
                  <a:latin typeface="Calibri" pitchFamily="34" charset="0"/>
                </a:rPr>
                <a:t>• Fo</a:t>
              </a:r>
              <a:r>
                <a:rPr lang="fr-CA" sz="1100" b="1" dirty="0">
                  <a:latin typeface="Calibri" pitchFamily="34" charset="0"/>
                </a:rPr>
                <a:t>llic</a:t>
              </a:r>
              <a:r>
                <a:rPr lang="fr-CA" sz="1100" dirty="0">
                  <a:latin typeface="Calibri" pitchFamily="34" charset="0"/>
                </a:rPr>
                <a:t>ule lymphoïde</a:t>
              </a:r>
            </a:p>
          </p:txBody>
        </p:sp>
        <p:sp>
          <p:nvSpPr>
            <p:cNvPr id="12" name="Rectangle 61"/>
            <p:cNvSpPr>
              <a:spLocks noChangeArrowheads="1"/>
            </p:cNvSpPr>
            <p:nvPr/>
          </p:nvSpPr>
          <p:spPr bwMode="auto">
            <a:xfrm>
              <a:off x="4739807" y="700836"/>
              <a:ext cx="2256309" cy="454116"/>
            </a:xfrm>
            <a:prstGeom prst="rect">
              <a:avLst/>
            </a:prstGeom>
            <a:noFill/>
            <a:ln w="9525">
              <a:noFill/>
              <a:miter lim="800000"/>
              <a:headEnd/>
              <a:tailEnd/>
            </a:ln>
          </p:spPr>
          <p:txBody>
            <a:bodyPr wrap="none" anchor="ctr">
              <a:spAutoFit/>
            </a:bodyPr>
            <a:lstStyle/>
            <a:p>
              <a:pPr>
                <a:lnSpc>
                  <a:spcPct val="98000"/>
                </a:lnSpc>
              </a:pPr>
              <a:r>
                <a:rPr lang="fr-CA" sz="1100" dirty="0">
                  <a:latin typeface="Calibri" pitchFamily="34" charset="0"/>
                </a:rPr>
                <a:t>• Centre germinatif</a:t>
              </a:r>
            </a:p>
          </p:txBody>
        </p:sp>
        <p:sp>
          <p:nvSpPr>
            <p:cNvPr id="14" name="Rectangle 63"/>
            <p:cNvSpPr>
              <a:spLocks noChangeArrowheads="1"/>
            </p:cNvSpPr>
            <p:nvPr/>
          </p:nvSpPr>
          <p:spPr bwMode="auto">
            <a:xfrm>
              <a:off x="5560293" y="1479982"/>
              <a:ext cx="1893292" cy="948376"/>
            </a:xfrm>
            <a:prstGeom prst="rect">
              <a:avLst/>
            </a:prstGeom>
            <a:noFill/>
            <a:ln w="9525">
              <a:noFill/>
              <a:miter lim="800000"/>
              <a:headEnd/>
              <a:tailEnd/>
            </a:ln>
          </p:spPr>
          <p:txBody>
            <a:bodyPr wrap="square" anchor="ctr">
              <a:spAutoFit/>
            </a:bodyPr>
            <a:lstStyle/>
            <a:p>
              <a:pPr>
                <a:lnSpc>
                  <a:spcPct val="80000"/>
                </a:lnSpc>
              </a:pPr>
              <a:r>
                <a:rPr lang="fr-CA" sz="1200" b="1" dirty="0">
                  <a:latin typeface="Calibri" pitchFamily="34" charset="0"/>
                </a:rPr>
                <a:t>Vaisseaux lymphatiques efférents</a:t>
              </a:r>
            </a:p>
          </p:txBody>
        </p:sp>
        <p:sp>
          <p:nvSpPr>
            <p:cNvPr id="15" name="Rectangle 64"/>
            <p:cNvSpPr>
              <a:spLocks noChangeArrowheads="1"/>
            </p:cNvSpPr>
            <p:nvPr/>
          </p:nvSpPr>
          <p:spPr bwMode="auto">
            <a:xfrm>
              <a:off x="5035550" y="5407773"/>
              <a:ext cx="1398568" cy="454116"/>
            </a:xfrm>
            <a:prstGeom prst="rect">
              <a:avLst/>
            </a:prstGeom>
            <a:noFill/>
            <a:ln w="9525">
              <a:noFill/>
              <a:miter lim="800000"/>
              <a:headEnd/>
              <a:tailEnd/>
            </a:ln>
          </p:spPr>
          <p:txBody>
            <a:bodyPr wrap="none" anchor="ctr">
              <a:spAutoFit/>
            </a:bodyPr>
            <a:lstStyle/>
            <a:p>
              <a:pPr>
                <a:lnSpc>
                  <a:spcPct val="98000"/>
                </a:lnSpc>
              </a:pPr>
              <a:r>
                <a:rPr lang="fr-CA" sz="1100">
                  <a:latin typeface="Calibri" pitchFamily="34" charset="0"/>
                </a:rPr>
                <a:t>Trabécules</a:t>
              </a:r>
            </a:p>
          </p:txBody>
        </p:sp>
        <p:sp>
          <p:nvSpPr>
            <p:cNvPr id="16" name="Rectangle 65"/>
            <p:cNvSpPr>
              <a:spLocks noChangeArrowheads="1"/>
            </p:cNvSpPr>
            <p:nvPr/>
          </p:nvSpPr>
          <p:spPr bwMode="auto">
            <a:xfrm>
              <a:off x="5604525" y="4648539"/>
              <a:ext cx="2371018" cy="364804"/>
            </a:xfrm>
            <a:prstGeom prst="rect">
              <a:avLst/>
            </a:prstGeom>
            <a:noFill/>
            <a:ln w="9525">
              <a:noFill/>
              <a:miter lim="800000"/>
              <a:headEnd/>
              <a:tailEnd/>
            </a:ln>
          </p:spPr>
          <p:txBody>
            <a:bodyPr wrap="square" anchor="ctr">
              <a:spAutoFit/>
            </a:bodyPr>
            <a:lstStyle/>
            <a:p>
              <a:pPr>
                <a:lnSpc>
                  <a:spcPct val="68000"/>
                </a:lnSpc>
              </a:pPr>
              <a:r>
                <a:rPr lang="fr-CA" sz="1100" dirty="0">
                  <a:latin typeface="Calibri" pitchFamily="34" charset="0"/>
                </a:rPr>
                <a:t>• Sinus médullaire</a:t>
              </a:r>
            </a:p>
          </p:txBody>
        </p:sp>
        <p:sp>
          <p:nvSpPr>
            <p:cNvPr id="17" name="Rectangle 66"/>
            <p:cNvSpPr>
              <a:spLocks noChangeArrowheads="1"/>
            </p:cNvSpPr>
            <p:nvPr/>
          </p:nvSpPr>
          <p:spPr bwMode="auto">
            <a:xfrm>
              <a:off x="5603406" y="4225427"/>
              <a:ext cx="2621770" cy="364804"/>
            </a:xfrm>
            <a:prstGeom prst="rect">
              <a:avLst/>
            </a:prstGeom>
            <a:noFill/>
            <a:ln w="9525">
              <a:noFill/>
              <a:miter lim="800000"/>
              <a:headEnd/>
              <a:tailEnd/>
            </a:ln>
          </p:spPr>
          <p:txBody>
            <a:bodyPr wrap="square" anchor="ctr">
              <a:spAutoFit/>
            </a:bodyPr>
            <a:lstStyle/>
            <a:p>
              <a:pPr>
                <a:lnSpc>
                  <a:spcPct val="68000"/>
                </a:lnSpc>
              </a:pPr>
              <a:r>
                <a:rPr lang="fr-CA" sz="1100" dirty="0">
                  <a:latin typeface="Calibri" pitchFamily="34" charset="0"/>
                </a:rPr>
                <a:t>• Cordon médullaire</a:t>
              </a:r>
            </a:p>
          </p:txBody>
        </p:sp>
        <p:sp>
          <p:nvSpPr>
            <p:cNvPr id="18" name="Rectangle 67"/>
            <p:cNvSpPr>
              <a:spLocks noChangeArrowheads="1"/>
            </p:cNvSpPr>
            <p:nvPr/>
          </p:nvSpPr>
          <p:spPr bwMode="auto">
            <a:xfrm>
              <a:off x="5578007" y="3826712"/>
              <a:ext cx="1161852" cy="454116"/>
            </a:xfrm>
            <a:prstGeom prst="rect">
              <a:avLst/>
            </a:prstGeom>
            <a:noFill/>
            <a:ln w="9525">
              <a:noFill/>
              <a:miter lim="800000"/>
              <a:headEnd/>
              <a:tailEnd/>
            </a:ln>
          </p:spPr>
          <p:txBody>
            <a:bodyPr wrap="none" anchor="ctr">
              <a:spAutoFit/>
            </a:bodyPr>
            <a:lstStyle/>
            <a:p>
              <a:pPr>
                <a:lnSpc>
                  <a:spcPct val="98000"/>
                </a:lnSpc>
              </a:pPr>
              <a:r>
                <a:rPr lang="fr-CA" sz="1100" b="1" dirty="0" err="1">
                  <a:latin typeface="Calibri" pitchFamily="34" charset="0"/>
                </a:rPr>
                <a:t>Médulla</a:t>
              </a:r>
              <a:endParaRPr lang="fr-CA" sz="1100" b="1" dirty="0">
                <a:latin typeface="Calibri" pitchFamily="34" charset="0"/>
              </a:endParaRPr>
            </a:p>
          </p:txBody>
        </p:sp>
        <p:sp>
          <p:nvSpPr>
            <p:cNvPr id="20" name="Rectangle 84"/>
            <p:cNvSpPr>
              <a:spLocks noChangeArrowheads="1"/>
            </p:cNvSpPr>
            <p:nvPr/>
          </p:nvSpPr>
          <p:spPr bwMode="auto">
            <a:xfrm>
              <a:off x="3208713" y="5739561"/>
              <a:ext cx="1097798" cy="454116"/>
            </a:xfrm>
            <a:prstGeom prst="rect">
              <a:avLst/>
            </a:prstGeom>
            <a:noFill/>
            <a:ln w="9525">
              <a:noFill/>
              <a:miter lim="800000"/>
              <a:headEnd/>
              <a:tailEnd/>
            </a:ln>
          </p:spPr>
          <p:txBody>
            <a:bodyPr wrap="none" anchor="ctr">
              <a:spAutoFit/>
            </a:bodyPr>
            <a:lstStyle/>
            <a:p>
              <a:pPr algn="ctr">
                <a:lnSpc>
                  <a:spcPct val="98000"/>
                </a:lnSpc>
              </a:pPr>
              <a:r>
                <a:rPr lang="fr-CA" sz="1100">
                  <a:latin typeface="Calibri" pitchFamily="34" charset="0"/>
                </a:rPr>
                <a:t>Capsule</a:t>
              </a:r>
            </a:p>
          </p:txBody>
        </p:sp>
        <p:sp>
          <p:nvSpPr>
            <p:cNvPr id="21" name="Freeform 85"/>
            <p:cNvSpPr>
              <a:spLocks/>
            </p:cNvSpPr>
            <p:nvPr/>
          </p:nvSpPr>
          <p:spPr bwMode="auto">
            <a:xfrm>
              <a:off x="2493963" y="922338"/>
              <a:ext cx="711200" cy="681037"/>
            </a:xfrm>
            <a:custGeom>
              <a:avLst/>
              <a:gdLst>
                <a:gd name="T0" fmla="*/ 0 w 448"/>
                <a:gd name="T1" fmla="*/ 2147483647 h 429"/>
                <a:gd name="T2" fmla="*/ 2147483647 w 448"/>
                <a:gd name="T3" fmla="*/ 2147483647 h 429"/>
                <a:gd name="T4" fmla="*/ 2147483647 w 448"/>
                <a:gd name="T5" fmla="*/ 0 h 429"/>
                <a:gd name="T6" fmla="*/ 0 60000 65536"/>
                <a:gd name="T7" fmla="*/ 0 60000 65536"/>
                <a:gd name="T8" fmla="*/ 0 60000 65536"/>
                <a:gd name="T9" fmla="*/ 0 w 448"/>
                <a:gd name="T10" fmla="*/ 0 h 429"/>
                <a:gd name="T11" fmla="*/ 448 w 448"/>
                <a:gd name="T12" fmla="*/ 429 h 429"/>
              </a:gdLst>
              <a:ahLst/>
              <a:cxnLst>
                <a:cxn ang="T6">
                  <a:pos x="T0" y="T1"/>
                </a:cxn>
                <a:cxn ang="T7">
                  <a:pos x="T2" y="T3"/>
                </a:cxn>
                <a:cxn ang="T8">
                  <a:pos x="T4" y="T5"/>
                </a:cxn>
              </a:cxnLst>
              <a:rect l="T9" t="T10" r="T11" b="T12"/>
              <a:pathLst>
                <a:path w="448" h="429">
                  <a:moveTo>
                    <a:pt x="0" y="429"/>
                  </a:moveTo>
                  <a:lnTo>
                    <a:pt x="112" y="35"/>
                  </a:lnTo>
                  <a:lnTo>
                    <a:pt x="448" y="0"/>
                  </a:lnTo>
                </a:path>
              </a:pathLst>
            </a:custGeom>
            <a:noFill/>
            <a:ln w="12700" cap="flat" cmpd="sng">
              <a:solidFill>
                <a:schemeClr val="tx1"/>
              </a:solidFill>
              <a:prstDash val="solid"/>
              <a:round/>
              <a:headEnd/>
              <a:tailEnd/>
            </a:ln>
          </p:spPr>
          <p:txBody>
            <a:bodyPr wrap="none" anchor="ctr"/>
            <a:lstStyle/>
            <a:p>
              <a:endParaRPr lang="fr-CA"/>
            </a:p>
          </p:txBody>
        </p:sp>
        <p:sp>
          <p:nvSpPr>
            <p:cNvPr id="22" name="Freeform 86"/>
            <p:cNvSpPr>
              <a:spLocks/>
            </p:cNvSpPr>
            <p:nvPr/>
          </p:nvSpPr>
          <p:spPr bwMode="auto">
            <a:xfrm>
              <a:off x="2520950" y="825500"/>
              <a:ext cx="150813" cy="155575"/>
            </a:xfrm>
            <a:custGeom>
              <a:avLst/>
              <a:gdLst>
                <a:gd name="T0" fmla="*/ 2147483647 w 95"/>
                <a:gd name="T1" fmla="*/ 2147483647 h 98"/>
                <a:gd name="T2" fmla="*/ 0 w 95"/>
                <a:gd name="T3" fmla="*/ 0 h 98"/>
                <a:gd name="T4" fmla="*/ 0 60000 65536"/>
                <a:gd name="T5" fmla="*/ 0 60000 65536"/>
                <a:gd name="T6" fmla="*/ 0 w 95"/>
                <a:gd name="T7" fmla="*/ 0 h 98"/>
                <a:gd name="T8" fmla="*/ 95 w 95"/>
                <a:gd name="T9" fmla="*/ 98 h 98"/>
              </a:gdLst>
              <a:ahLst/>
              <a:cxnLst>
                <a:cxn ang="T4">
                  <a:pos x="T0" y="T1"/>
                </a:cxn>
                <a:cxn ang="T5">
                  <a:pos x="T2" y="T3"/>
                </a:cxn>
              </a:cxnLst>
              <a:rect l="T6" t="T7" r="T8" b="T9"/>
              <a:pathLst>
                <a:path w="95" h="98">
                  <a:moveTo>
                    <a:pt x="95" y="98"/>
                  </a:moveTo>
                  <a:lnTo>
                    <a:pt x="0" y="0"/>
                  </a:lnTo>
                </a:path>
              </a:pathLst>
            </a:custGeom>
            <a:noFill/>
            <a:ln w="12700">
              <a:solidFill>
                <a:schemeClr val="tx1"/>
              </a:solidFill>
              <a:round/>
              <a:headEnd/>
              <a:tailEnd/>
            </a:ln>
          </p:spPr>
          <p:txBody>
            <a:bodyPr wrap="none" anchor="ctr"/>
            <a:lstStyle/>
            <a:p>
              <a:endParaRPr lang="fr-CA"/>
            </a:p>
          </p:txBody>
        </p:sp>
        <p:sp>
          <p:nvSpPr>
            <p:cNvPr id="23" name="Line 87"/>
            <p:cNvSpPr>
              <a:spLocks noChangeShapeType="1"/>
            </p:cNvSpPr>
            <p:nvPr/>
          </p:nvSpPr>
          <p:spPr bwMode="auto">
            <a:xfrm>
              <a:off x="3711575" y="5092700"/>
              <a:ext cx="0" cy="803275"/>
            </a:xfrm>
            <a:prstGeom prst="line">
              <a:avLst/>
            </a:prstGeom>
            <a:noFill/>
            <a:ln w="12700">
              <a:solidFill>
                <a:schemeClr val="tx1"/>
              </a:solidFill>
              <a:round/>
              <a:headEnd/>
              <a:tailEnd/>
            </a:ln>
          </p:spPr>
          <p:txBody>
            <a:bodyPr wrap="none" anchor="ctr"/>
            <a:lstStyle/>
            <a:p>
              <a:endParaRPr lang="fr-CA"/>
            </a:p>
          </p:txBody>
        </p:sp>
        <p:sp>
          <p:nvSpPr>
            <p:cNvPr id="24" name="Freeform 88"/>
            <p:cNvSpPr>
              <a:spLocks/>
            </p:cNvSpPr>
            <p:nvPr/>
          </p:nvSpPr>
          <p:spPr bwMode="auto">
            <a:xfrm>
              <a:off x="3711575" y="4854575"/>
              <a:ext cx="1373188" cy="784225"/>
            </a:xfrm>
            <a:custGeom>
              <a:avLst/>
              <a:gdLst>
                <a:gd name="T0" fmla="*/ 0 w 865"/>
                <a:gd name="T1" fmla="*/ 0 h 494"/>
                <a:gd name="T2" fmla="*/ 2147483647 w 865"/>
                <a:gd name="T3" fmla="*/ 2147483647 h 494"/>
                <a:gd name="T4" fmla="*/ 2147483647 w 865"/>
                <a:gd name="T5" fmla="*/ 2147483647 h 494"/>
                <a:gd name="T6" fmla="*/ 0 60000 65536"/>
                <a:gd name="T7" fmla="*/ 0 60000 65536"/>
                <a:gd name="T8" fmla="*/ 0 60000 65536"/>
                <a:gd name="T9" fmla="*/ 0 w 865"/>
                <a:gd name="T10" fmla="*/ 0 h 494"/>
                <a:gd name="T11" fmla="*/ 865 w 865"/>
                <a:gd name="T12" fmla="*/ 494 h 494"/>
              </a:gdLst>
              <a:ahLst/>
              <a:cxnLst>
                <a:cxn ang="T6">
                  <a:pos x="T0" y="T1"/>
                </a:cxn>
                <a:cxn ang="T7">
                  <a:pos x="T2" y="T3"/>
                </a:cxn>
                <a:cxn ang="T8">
                  <a:pos x="T4" y="T5"/>
                </a:cxn>
              </a:cxnLst>
              <a:rect l="T9" t="T10" r="T11" b="T12"/>
              <a:pathLst>
                <a:path w="865" h="494">
                  <a:moveTo>
                    <a:pt x="0" y="0"/>
                  </a:moveTo>
                  <a:lnTo>
                    <a:pt x="753" y="494"/>
                  </a:lnTo>
                  <a:lnTo>
                    <a:pt x="865" y="488"/>
                  </a:lnTo>
                </a:path>
              </a:pathLst>
            </a:custGeom>
            <a:noFill/>
            <a:ln w="12700" cap="flat" cmpd="sng">
              <a:solidFill>
                <a:schemeClr val="tx1"/>
              </a:solidFill>
              <a:prstDash val="solid"/>
              <a:round/>
              <a:headEnd/>
              <a:tailEnd/>
            </a:ln>
          </p:spPr>
          <p:txBody>
            <a:bodyPr wrap="none" anchor="ctr"/>
            <a:lstStyle/>
            <a:p>
              <a:endParaRPr lang="fr-CA"/>
            </a:p>
          </p:txBody>
        </p:sp>
        <p:sp>
          <p:nvSpPr>
            <p:cNvPr id="25" name="Freeform 89"/>
            <p:cNvSpPr>
              <a:spLocks/>
            </p:cNvSpPr>
            <p:nvPr/>
          </p:nvSpPr>
          <p:spPr bwMode="auto">
            <a:xfrm>
              <a:off x="4645025" y="4351338"/>
              <a:ext cx="271463" cy="1282700"/>
            </a:xfrm>
            <a:custGeom>
              <a:avLst/>
              <a:gdLst>
                <a:gd name="T0" fmla="*/ 0 w 171"/>
                <a:gd name="T1" fmla="*/ 0 h 808"/>
                <a:gd name="T2" fmla="*/ 2147483647 w 171"/>
                <a:gd name="T3" fmla="*/ 2147483647 h 808"/>
                <a:gd name="T4" fmla="*/ 0 60000 65536"/>
                <a:gd name="T5" fmla="*/ 0 60000 65536"/>
                <a:gd name="T6" fmla="*/ 0 w 171"/>
                <a:gd name="T7" fmla="*/ 0 h 808"/>
                <a:gd name="T8" fmla="*/ 171 w 171"/>
                <a:gd name="T9" fmla="*/ 808 h 808"/>
              </a:gdLst>
              <a:ahLst/>
              <a:cxnLst>
                <a:cxn ang="T4">
                  <a:pos x="T0" y="T1"/>
                </a:cxn>
                <a:cxn ang="T5">
                  <a:pos x="T2" y="T3"/>
                </a:cxn>
              </a:cxnLst>
              <a:rect l="T6" t="T7" r="T8" b="T9"/>
              <a:pathLst>
                <a:path w="171" h="808">
                  <a:moveTo>
                    <a:pt x="0" y="0"/>
                  </a:moveTo>
                  <a:lnTo>
                    <a:pt x="171" y="808"/>
                  </a:lnTo>
                </a:path>
              </a:pathLst>
            </a:custGeom>
            <a:noFill/>
            <a:ln w="12700">
              <a:solidFill>
                <a:schemeClr val="tx1"/>
              </a:solidFill>
              <a:round/>
              <a:headEnd/>
              <a:tailEnd/>
            </a:ln>
          </p:spPr>
          <p:txBody>
            <a:bodyPr wrap="none" anchor="ctr"/>
            <a:lstStyle/>
            <a:p>
              <a:endParaRPr lang="fr-CA"/>
            </a:p>
          </p:txBody>
        </p:sp>
        <p:sp>
          <p:nvSpPr>
            <p:cNvPr id="26" name="Freeform 90"/>
            <p:cNvSpPr>
              <a:spLocks/>
            </p:cNvSpPr>
            <p:nvPr/>
          </p:nvSpPr>
          <p:spPr bwMode="auto">
            <a:xfrm>
              <a:off x="3976688" y="3822700"/>
              <a:ext cx="1709737" cy="1003300"/>
            </a:xfrm>
            <a:custGeom>
              <a:avLst/>
              <a:gdLst>
                <a:gd name="T0" fmla="*/ 0 w 1077"/>
                <a:gd name="T1" fmla="*/ 0 h 632"/>
                <a:gd name="T2" fmla="*/ 2147483647 w 1077"/>
                <a:gd name="T3" fmla="*/ 2147483647 h 632"/>
                <a:gd name="T4" fmla="*/ 2147483647 w 1077"/>
                <a:gd name="T5" fmla="*/ 2147483647 h 632"/>
                <a:gd name="T6" fmla="*/ 0 60000 65536"/>
                <a:gd name="T7" fmla="*/ 0 60000 65536"/>
                <a:gd name="T8" fmla="*/ 0 60000 65536"/>
                <a:gd name="T9" fmla="*/ 0 w 1077"/>
                <a:gd name="T10" fmla="*/ 0 h 632"/>
                <a:gd name="T11" fmla="*/ 1077 w 1077"/>
                <a:gd name="T12" fmla="*/ 632 h 632"/>
              </a:gdLst>
              <a:ahLst/>
              <a:cxnLst>
                <a:cxn ang="T6">
                  <a:pos x="T0" y="T1"/>
                </a:cxn>
                <a:cxn ang="T7">
                  <a:pos x="T2" y="T3"/>
                </a:cxn>
                <a:cxn ang="T8">
                  <a:pos x="T4" y="T5"/>
                </a:cxn>
              </a:cxnLst>
              <a:rect l="T9" t="T10" r="T11" b="T12"/>
              <a:pathLst>
                <a:path w="1077" h="632">
                  <a:moveTo>
                    <a:pt x="0" y="0"/>
                  </a:moveTo>
                  <a:lnTo>
                    <a:pt x="989" y="629"/>
                  </a:lnTo>
                  <a:lnTo>
                    <a:pt x="1077" y="632"/>
                  </a:lnTo>
                </a:path>
              </a:pathLst>
            </a:custGeom>
            <a:noFill/>
            <a:ln w="12700" cap="flat" cmpd="sng">
              <a:solidFill>
                <a:schemeClr val="tx1"/>
              </a:solidFill>
              <a:prstDash val="solid"/>
              <a:round/>
              <a:headEnd/>
              <a:tailEnd/>
            </a:ln>
          </p:spPr>
          <p:txBody>
            <a:bodyPr wrap="none" anchor="ctr"/>
            <a:lstStyle/>
            <a:p>
              <a:endParaRPr lang="fr-CA"/>
            </a:p>
          </p:txBody>
        </p:sp>
        <p:sp>
          <p:nvSpPr>
            <p:cNvPr id="27" name="Freeform 91"/>
            <p:cNvSpPr>
              <a:spLocks/>
            </p:cNvSpPr>
            <p:nvPr/>
          </p:nvSpPr>
          <p:spPr bwMode="auto">
            <a:xfrm>
              <a:off x="4129088" y="3546475"/>
              <a:ext cx="1552575" cy="828675"/>
            </a:xfrm>
            <a:custGeom>
              <a:avLst/>
              <a:gdLst>
                <a:gd name="T0" fmla="*/ 0 w 978"/>
                <a:gd name="T1" fmla="*/ 0 h 522"/>
                <a:gd name="T2" fmla="*/ 2147483647 w 978"/>
                <a:gd name="T3" fmla="*/ 2147483647 h 522"/>
                <a:gd name="T4" fmla="*/ 2147483647 w 978"/>
                <a:gd name="T5" fmla="*/ 2147483647 h 522"/>
                <a:gd name="T6" fmla="*/ 0 60000 65536"/>
                <a:gd name="T7" fmla="*/ 0 60000 65536"/>
                <a:gd name="T8" fmla="*/ 0 60000 65536"/>
                <a:gd name="T9" fmla="*/ 0 w 978"/>
                <a:gd name="T10" fmla="*/ 0 h 522"/>
                <a:gd name="T11" fmla="*/ 978 w 978"/>
                <a:gd name="T12" fmla="*/ 522 h 522"/>
              </a:gdLst>
              <a:ahLst/>
              <a:cxnLst>
                <a:cxn ang="T6">
                  <a:pos x="T0" y="T1"/>
                </a:cxn>
                <a:cxn ang="T7">
                  <a:pos x="T2" y="T3"/>
                </a:cxn>
                <a:cxn ang="T8">
                  <a:pos x="T4" y="T5"/>
                </a:cxn>
              </a:cxnLst>
              <a:rect l="T9" t="T10" r="T11" b="T12"/>
              <a:pathLst>
                <a:path w="978" h="522">
                  <a:moveTo>
                    <a:pt x="0" y="0"/>
                  </a:moveTo>
                  <a:lnTo>
                    <a:pt x="896" y="522"/>
                  </a:lnTo>
                  <a:lnTo>
                    <a:pt x="978" y="522"/>
                  </a:lnTo>
                </a:path>
              </a:pathLst>
            </a:custGeom>
            <a:noFill/>
            <a:ln w="12700" cap="flat" cmpd="sng">
              <a:solidFill>
                <a:schemeClr val="tx1"/>
              </a:solidFill>
              <a:prstDash val="solid"/>
              <a:round/>
              <a:headEnd/>
              <a:tailEnd/>
            </a:ln>
          </p:spPr>
          <p:txBody>
            <a:bodyPr wrap="none" anchor="ctr"/>
            <a:lstStyle/>
            <a:p>
              <a:endParaRPr lang="fr-CA"/>
            </a:p>
          </p:txBody>
        </p:sp>
        <p:sp>
          <p:nvSpPr>
            <p:cNvPr id="30" name="Line 95"/>
            <p:cNvSpPr>
              <a:spLocks noChangeShapeType="1"/>
            </p:cNvSpPr>
            <p:nvPr/>
          </p:nvSpPr>
          <p:spPr bwMode="auto">
            <a:xfrm>
              <a:off x="5645150" y="2216150"/>
              <a:ext cx="0" cy="1095375"/>
            </a:xfrm>
            <a:prstGeom prst="line">
              <a:avLst/>
            </a:prstGeom>
            <a:noFill/>
            <a:ln w="12700">
              <a:solidFill>
                <a:schemeClr val="tx1"/>
              </a:solidFill>
              <a:round/>
              <a:headEnd/>
              <a:tailEnd/>
            </a:ln>
          </p:spPr>
          <p:txBody>
            <a:bodyPr wrap="none" anchor="ctr"/>
            <a:lstStyle/>
            <a:p>
              <a:endParaRPr lang="fr-CA"/>
            </a:p>
          </p:txBody>
        </p:sp>
        <p:sp>
          <p:nvSpPr>
            <p:cNvPr id="31" name="Line 96"/>
            <p:cNvSpPr>
              <a:spLocks noChangeShapeType="1"/>
            </p:cNvSpPr>
            <p:nvPr/>
          </p:nvSpPr>
          <p:spPr bwMode="auto">
            <a:xfrm>
              <a:off x="5648325" y="2324100"/>
              <a:ext cx="184150" cy="269875"/>
            </a:xfrm>
            <a:prstGeom prst="line">
              <a:avLst/>
            </a:prstGeom>
            <a:noFill/>
            <a:ln w="12700">
              <a:solidFill>
                <a:schemeClr val="tx1"/>
              </a:solidFill>
              <a:round/>
              <a:headEnd/>
              <a:tailEnd/>
            </a:ln>
          </p:spPr>
          <p:txBody>
            <a:bodyPr wrap="none" anchor="ctr"/>
            <a:lstStyle/>
            <a:p>
              <a:endParaRPr lang="fr-CA"/>
            </a:p>
          </p:txBody>
        </p:sp>
        <p:sp>
          <p:nvSpPr>
            <p:cNvPr id="33" name="Freeform 98"/>
            <p:cNvSpPr>
              <a:spLocks/>
            </p:cNvSpPr>
            <p:nvPr/>
          </p:nvSpPr>
          <p:spPr bwMode="auto">
            <a:xfrm>
              <a:off x="3844925" y="912813"/>
              <a:ext cx="950913" cy="936625"/>
            </a:xfrm>
            <a:custGeom>
              <a:avLst/>
              <a:gdLst>
                <a:gd name="T0" fmla="*/ 0 w 599"/>
                <a:gd name="T1" fmla="*/ 2147483647 h 590"/>
                <a:gd name="T2" fmla="*/ 2147483647 w 599"/>
                <a:gd name="T3" fmla="*/ 0 h 590"/>
                <a:gd name="T4" fmla="*/ 2147483647 w 599"/>
                <a:gd name="T5" fmla="*/ 0 h 590"/>
                <a:gd name="T6" fmla="*/ 0 60000 65536"/>
                <a:gd name="T7" fmla="*/ 0 60000 65536"/>
                <a:gd name="T8" fmla="*/ 0 60000 65536"/>
                <a:gd name="T9" fmla="*/ 0 w 599"/>
                <a:gd name="T10" fmla="*/ 0 h 590"/>
                <a:gd name="T11" fmla="*/ 599 w 599"/>
                <a:gd name="T12" fmla="*/ 590 h 590"/>
              </a:gdLst>
              <a:ahLst/>
              <a:cxnLst>
                <a:cxn ang="T6">
                  <a:pos x="T0" y="T1"/>
                </a:cxn>
                <a:cxn ang="T7">
                  <a:pos x="T2" y="T3"/>
                </a:cxn>
                <a:cxn ang="T8">
                  <a:pos x="T4" y="T5"/>
                </a:cxn>
              </a:cxnLst>
              <a:rect l="T9" t="T10" r="T11" b="T12"/>
              <a:pathLst>
                <a:path w="599" h="590">
                  <a:moveTo>
                    <a:pt x="0" y="590"/>
                  </a:moveTo>
                  <a:lnTo>
                    <a:pt x="485" y="0"/>
                  </a:lnTo>
                  <a:lnTo>
                    <a:pt x="599" y="0"/>
                  </a:lnTo>
                </a:path>
              </a:pathLst>
            </a:custGeom>
            <a:noFill/>
            <a:ln w="12700" cap="flat" cmpd="sng">
              <a:solidFill>
                <a:schemeClr val="tx1"/>
              </a:solidFill>
              <a:prstDash val="solid"/>
              <a:round/>
              <a:headEnd/>
              <a:tailEnd/>
            </a:ln>
          </p:spPr>
          <p:txBody>
            <a:bodyPr wrap="none" anchor="ctr"/>
            <a:lstStyle/>
            <a:p>
              <a:endParaRPr lang="fr-CA"/>
            </a:p>
          </p:txBody>
        </p:sp>
        <p:sp>
          <p:nvSpPr>
            <p:cNvPr id="34" name="Freeform 99"/>
            <p:cNvSpPr>
              <a:spLocks/>
            </p:cNvSpPr>
            <p:nvPr/>
          </p:nvSpPr>
          <p:spPr bwMode="auto">
            <a:xfrm>
              <a:off x="3852863" y="639763"/>
              <a:ext cx="946150" cy="1022350"/>
            </a:xfrm>
            <a:custGeom>
              <a:avLst/>
              <a:gdLst>
                <a:gd name="T0" fmla="*/ 0 w 596"/>
                <a:gd name="T1" fmla="*/ 2147483647 h 644"/>
                <a:gd name="T2" fmla="*/ 2147483647 w 596"/>
                <a:gd name="T3" fmla="*/ 0 h 644"/>
                <a:gd name="T4" fmla="*/ 2147483647 w 596"/>
                <a:gd name="T5" fmla="*/ 0 h 644"/>
                <a:gd name="T6" fmla="*/ 0 60000 65536"/>
                <a:gd name="T7" fmla="*/ 0 60000 65536"/>
                <a:gd name="T8" fmla="*/ 0 60000 65536"/>
                <a:gd name="T9" fmla="*/ 0 w 596"/>
                <a:gd name="T10" fmla="*/ 0 h 644"/>
                <a:gd name="T11" fmla="*/ 596 w 596"/>
                <a:gd name="T12" fmla="*/ 644 h 644"/>
              </a:gdLst>
              <a:ahLst/>
              <a:cxnLst>
                <a:cxn ang="T6">
                  <a:pos x="T0" y="T1"/>
                </a:cxn>
                <a:cxn ang="T7">
                  <a:pos x="T2" y="T3"/>
                </a:cxn>
                <a:cxn ang="T8">
                  <a:pos x="T4" y="T5"/>
                </a:cxn>
              </a:cxnLst>
              <a:rect l="T9" t="T10" r="T11" b="T12"/>
              <a:pathLst>
                <a:path w="596" h="644">
                  <a:moveTo>
                    <a:pt x="0" y="644"/>
                  </a:moveTo>
                  <a:lnTo>
                    <a:pt x="480" y="0"/>
                  </a:lnTo>
                  <a:lnTo>
                    <a:pt x="596" y="0"/>
                  </a:lnTo>
                </a:path>
              </a:pathLst>
            </a:custGeom>
            <a:noFill/>
            <a:ln w="12700" cap="flat" cmpd="sng">
              <a:solidFill>
                <a:schemeClr val="tx1"/>
              </a:solidFill>
              <a:prstDash val="solid"/>
              <a:round/>
              <a:headEnd/>
              <a:tailEnd/>
            </a:ln>
          </p:spPr>
          <p:txBody>
            <a:bodyPr wrap="none" anchor="ctr"/>
            <a:lstStyle/>
            <a:p>
              <a:endParaRPr lang="fr-CA"/>
            </a:p>
          </p:txBody>
        </p:sp>
        <p:sp>
          <p:nvSpPr>
            <p:cNvPr id="35" name="Rectangle 31"/>
            <p:cNvSpPr>
              <a:spLocks noChangeArrowheads="1"/>
            </p:cNvSpPr>
            <p:nvPr/>
          </p:nvSpPr>
          <p:spPr bwMode="auto">
            <a:xfrm>
              <a:off x="1371600" y="6096000"/>
              <a:ext cx="3810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108556" name="Text Box 12"/>
          <p:cNvSpPr txBox="1">
            <a:spLocks noChangeArrowheads="1"/>
          </p:cNvSpPr>
          <p:nvPr/>
        </p:nvSpPr>
        <p:spPr bwMode="auto">
          <a:xfrm>
            <a:off x="87333" y="6511034"/>
            <a:ext cx="879318" cy="307777"/>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fr-CA" sz="1400" dirty="0"/>
              <a:t>Fig. </a:t>
            </a:r>
            <a:r>
              <a:rPr lang="fr-CA" sz="1400" dirty="0" smtClean="0"/>
              <a:t>20.4</a:t>
            </a:r>
            <a:endParaRPr lang="fr-CA" sz="1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149530" y="399823"/>
            <a:ext cx="7576458" cy="5596030"/>
            <a:chOff x="1141413" y="111125"/>
            <a:chExt cx="8333036" cy="6392863"/>
          </a:xfrm>
        </p:grpSpPr>
        <p:pic>
          <p:nvPicPr>
            <p:cNvPr id="3" name="Picture 45" descr="figure_20_05_unlabeled"/>
            <p:cNvPicPr>
              <a:picLocks noChangeAspect="1" noChangeArrowheads="1"/>
            </p:cNvPicPr>
            <p:nvPr/>
          </p:nvPicPr>
          <p:blipFill>
            <a:blip r:embed="rId2" cstate="print"/>
            <a:srcRect b="3638"/>
            <a:stretch>
              <a:fillRect/>
            </a:stretch>
          </p:blipFill>
          <p:spPr bwMode="auto">
            <a:xfrm>
              <a:off x="1141413" y="111125"/>
              <a:ext cx="6859587" cy="6392863"/>
            </a:xfrm>
            <a:prstGeom prst="rect">
              <a:avLst/>
            </a:prstGeom>
            <a:noFill/>
            <a:ln w="9525">
              <a:noFill/>
              <a:miter lim="800000"/>
              <a:headEnd/>
              <a:tailEnd/>
            </a:ln>
          </p:spPr>
        </p:pic>
        <p:sp>
          <p:nvSpPr>
            <p:cNvPr id="4" name="Rectangle 30"/>
            <p:cNvSpPr>
              <a:spLocks noChangeArrowheads="1"/>
            </p:cNvSpPr>
            <p:nvPr/>
          </p:nvSpPr>
          <p:spPr bwMode="auto">
            <a:xfrm>
              <a:off x="5397500" y="369189"/>
              <a:ext cx="4062584" cy="390278"/>
            </a:xfrm>
            <a:prstGeom prst="rect">
              <a:avLst/>
            </a:prstGeom>
            <a:noFill/>
            <a:ln w="9525">
              <a:noFill/>
              <a:miter lim="800000"/>
              <a:headEnd/>
              <a:tailEnd/>
            </a:ln>
            <a:effectLst/>
          </p:spPr>
          <p:txBody>
            <a:bodyPr wrap="square" anchor="ctr">
              <a:spAutoFit/>
            </a:bodyPr>
            <a:lstStyle/>
            <a:p>
              <a:pPr>
                <a:lnSpc>
                  <a:spcPct val="90000"/>
                </a:lnSpc>
                <a:defRPr/>
              </a:pPr>
              <a:r>
                <a:rPr lang="fr-CA" dirty="0">
                  <a:latin typeface="Calibri" pitchFamily="34" charset="0"/>
                </a:rPr>
                <a:t>Amygdales </a:t>
              </a:r>
              <a:r>
                <a:rPr lang="fr-CA" sz="1600" dirty="0">
                  <a:latin typeface="Calibri" pitchFamily="34" charset="0"/>
                </a:rPr>
                <a:t>(dans la région du pharynx)</a:t>
              </a:r>
            </a:p>
          </p:txBody>
        </p:sp>
        <p:sp>
          <p:nvSpPr>
            <p:cNvPr id="5" name="Rectangle 31"/>
            <p:cNvSpPr>
              <a:spLocks noChangeArrowheads="1"/>
            </p:cNvSpPr>
            <p:nvPr/>
          </p:nvSpPr>
          <p:spPr bwMode="auto">
            <a:xfrm>
              <a:off x="5403850" y="1297535"/>
              <a:ext cx="3740150" cy="643431"/>
            </a:xfrm>
            <a:prstGeom prst="rect">
              <a:avLst/>
            </a:prstGeom>
            <a:noFill/>
            <a:ln w="9525">
              <a:noFill/>
              <a:miter lim="800000"/>
              <a:headEnd/>
              <a:tailEnd/>
            </a:ln>
          </p:spPr>
          <p:txBody>
            <a:bodyPr anchor="ctr">
              <a:spAutoFit/>
            </a:bodyPr>
            <a:lstStyle/>
            <a:p>
              <a:pPr>
                <a:lnSpc>
                  <a:spcPct val="90000"/>
                </a:lnSpc>
              </a:pPr>
              <a:r>
                <a:rPr lang="fr-CA" dirty="0">
                  <a:latin typeface="Calibri" pitchFamily="34" charset="0"/>
                </a:rPr>
                <a:t>Thymus</a:t>
              </a:r>
              <a:r>
                <a:rPr lang="fr-CA" sz="1600" dirty="0">
                  <a:latin typeface="Calibri" pitchFamily="34" charset="0"/>
                </a:rPr>
                <a:t> (dans le thorax; actif surtout pendant l’enfance)</a:t>
              </a:r>
            </a:p>
          </p:txBody>
        </p:sp>
        <p:sp>
          <p:nvSpPr>
            <p:cNvPr id="6" name="Rectangle 32"/>
            <p:cNvSpPr>
              <a:spLocks noChangeArrowheads="1"/>
            </p:cNvSpPr>
            <p:nvPr/>
          </p:nvSpPr>
          <p:spPr bwMode="auto">
            <a:xfrm>
              <a:off x="5400673" y="3432723"/>
              <a:ext cx="4073776" cy="643431"/>
            </a:xfrm>
            <a:prstGeom prst="rect">
              <a:avLst/>
            </a:prstGeom>
            <a:noFill/>
            <a:ln w="9525">
              <a:noFill/>
              <a:miter lim="800000"/>
              <a:headEnd/>
              <a:tailEnd/>
            </a:ln>
          </p:spPr>
          <p:txBody>
            <a:bodyPr wrap="square" anchor="ctr">
              <a:spAutoFit/>
            </a:bodyPr>
            <a:lstStyle/>
            <a:p>
              <a:pPr>
                <a:lnSpc>
                  <a:spcPct val="90000"/>
                </a:lnSpc>
              </a:pPr>
              <a:r>
                <a:rPr lang="fr-CA" b="1" dirty="0">
                  <a:latin typeface="Calibri" pitchFamily="34" charset="0"/>
                </a:rPr>
                <a:t>Rate</a:t>
              </a:r>
              <a:r>
                <a:rPr lang="fr-CA" sz="1600" b="1" dirty="0">
                  <a:latin typeface="Calibri" pitchFamily="34" charset="0"/>
                </a:rPr>
                <a:t> </a:t>
              </a:r>
              <a:r>
                <a:rPr lang="fr-CA" sz="1600" dirty="0">
                  <a:latin typeface="Calibri" pitchFamily="34" charset="0"/>
                </a:rPr>
                <a:t>(s’incurve autour du côté gauche de l’estomac)</a:t>
              </a:r>
            </a:p>
          </p:txBody>
        </p:sp>
        <p:sp>
          <p:nvSpPr>
            <p:cNvPr id="7" name="Rectangle 33"/>
            <p:cNvSpPr>
              <a:spLocks noChangeArrowheads="1"/>
            </p:cNvSpPr>
            <p:nvPr/>
          </p:nvSpPr>
          <p:spPr bwMode="auto">
            <a:xfrm>
              <a:off x="5429410" y="4666157"/>
              <a:ext cx="3499082" cy="706719"/>
            </a:xfrm>
            <a:prstGeom prst="rect">
              <a:avLst/>
            </a:prstGeom>
            <a:noFill/>
            <a:ln w="9525">
              <a:noFill/>
              <a:miter lim="800000"/>
              <a:headEnd/>
              <a:tailEnd/>
            </a:ln>
          </p:spPr>
          <p:txBody>
            <a:bodyPr wrap="square" anchor="ctr">
              <a:spAutoFit/>
            </a:bodyPr>
            <a:lstStyle/>
            <a:p>
              <a:pPr>
                <a:lnSpc>
                  <a:spcPct val="95000"/>
                </a:lnSpc>
              </a:pPr>
              <a:r>
                <a:rPr lang="fr-CA" dirty="0">
                  <a:latin typeface="Calibri" pitchFamily="34" charset="0"/>
                </a:rPr>
                <a:t>Follicules lymphoïdes </a:t>
              </a:r>
              <a:r>
                <a:rPr lang="fr-CA" dirty="0" smtClean="0">
                  <a:latin typeface="Calibri" pitchFamily="34" charset="0"/>
                </a:rPr>
                <a:t>agrégés</a:t>
              </a:r>
            </a:p>
            <a:p>
              <a:pPr>
                <a:lnSpc>
                  <a:spcPct val="95000"/>
                </a:lnSpc>
              </a:pPr>
              <a:r>
                <a:rPr lang="fr-CA" dirty="0" smtClean="0">
                  <a:latin typeface="Calibri" pitchFamily="34" charset="0"/>
                </a:rPr>
                <a:t>(de </a:t>
              </a:r>
              <a:r>
                <a:rPr lang="fr-CA" dirty="0">
                  <a:latin typeface="Calibri" pitchFamily="34" charset="0"/>
                </a:rPr>
                <a:t>l’intestin)</a:t>
              </a:r>
            </a:p>
          </p:txBody>
        </p:sp>
        <p:sp>
          <p:nvSpPr>
            <p:cNvPr id="8" name="Rectangle 34"/>
            <p:cNvSpPr>
              <a:spLocks noChangeArrowheads="1"/>
            </p:cNvSpPr>
            <p:nvPr/>
          </p:nvSpPr>
          <p:spPr bwMode="auto">
            <a:xfrm>
              <a:off x="5373516" y="5804975"/>
              <a:ext cx="2777836" cy="390278"/>
            </a:xfrm>
            <a:prstGeom prst="rect">
              <a:avLst/>
            </a:prstGeom>
            <a:noFill/>
            <a:ln w="9525">
              <a:noFill/>
              <a:miter lim="800000"/>
              <a:headEnd/>
              <a:tailEnd/>
            </a:ln>
          </p:spPr>
          <p:txBody>
            <a:bodyPr wrap="square" anchor="ctr">
              <a:spAutoFit/>
            </a:bodyPr>
            <a:lstStyle/>
            <a:p>
              <a:pPr algn="ctr">
                <a:lnSpc>
                  <a:spcPct val="90000"/>
                </a:lnSpc>
              </a:pPr>
              <a:r>
                <a:rPr lang="fr-CA" dirty="0" smtClean="0">
                  <a:latin typeface="Calibri" pitchFamily="34" charset="0"/>
                </a:rPr>
                <a:t>Appendice vermiforme</a:t>
              </a:r>
              <a:endParaRPr lang="fr-CA" dirty="0">
                <a:latin typeface="Calibri" pitchFamily="34" charset="0"/>
              </a:endParaRPr>
            </a:p>
          </p:txBody>
        </p:sp>
        <p:sp>
          <p:nvSpPr>
            <p:cNvPr id="9" name="Freeform 35"/>
            <p:cNvSpPr>
              <a:spLocks/>
            </p:cNvSpPr>
            <p:nvPr/>
          </p:nvSpPr>
          <p:spPr bwMode="auto">
            <a:xfrm>
              <a:off x="3165475" y="584200"/>
              <a:ext cx="2270125" cy="647700"/>
            </a:xfrm>
            <a:custGeom>
              <a:avLst/>
              <a:gdLst>
                <a:gd name="T0" fmla="*/ 0 w 1430"/>
                <a:gd name="T1" fmla="*/ 2147483647 h 408"/>
                <a:gd name="T2" fmla="*/ 2147483647 w 1430"/>
                <a:gd name="T3" fmla="*/ 0 h 408"/>
                <a:gd name="T4" fmla="*/ 2147483647 w 1430"/>
                <a:gd name="T5" fmla="*/ 0 h 408"/>
                <a:gd name="T6" fmla="*/ 0 60000 65536"/>
                <a:gd name="T7" fmla="*/ 0 60000 65536"/>
                <a:gd name="T8" fmla="*/ 0 60000 65536"/>
                <a:gd name="T9" fmla="*/ 0 w 1430"/>
                <a:gd name="T10" fmla="*/ 0 h 408"/>
                <a:gd name="T11" fmla="*/ 1430 w 1430"/>
                <a:gd name="T12" fmla="*/ 408 h 408"/>
              </a:gdLst>
              <a:ahLst/>
              <a:cxnLst>
                <a:cxn ang="T6">
                  <a:pos x="T0" y="T1"/>
                </a:cxn>
                <a:cxn ang="T7">
                  <a:pos x="T2" y="T3"/>
                </a:cxn>
                <a:cxn ang="T8">
                  <a:pos x="T4" y="T5"/>
                </a:cxn>
              </a:cxnLst>
              <a:rect l="T9" t="T10" r="T11" b="T12"/>
              <a:pathLst>
                <a:path w="1430" h="408">
                  <a:moveTo>
                    <a:pt x="0" y="408"/>
                  </a:moveTo>
                  <a:lnTo>
                    <a:pt x="1266" y="0"/>
                  </a:lnTo>
                  <a:lnTo>
                    <a:pt x="1430" y="0"/>
                  </a:lnTo>
                </a:path>
              </a:pathLst>
            </a:custGeom>
            <a:noFill/>
            <a:ln w="15875" cap="flat" cmpd="sng">
              <a:solidFill>
                <a:schemeClr val="tx1"/>
              </a:solidFill>
              <a:prstDash val="solid"/>
              <a:round/>
              <a:headEnd/>
              <a:tailEnd/>
            </a:ln>
          </p:spPr>
          <p:txBody>
            <a:bodyPr wrap="none" anchor="ctr"/>
            <a:lstStyle/>
            <a:p>
              <a:endParaRPr lang="fr-CA"/>
            </a:p>
          </p:txBody>
        </p:sp>
        <p:sp>
          <p:nvSpPr>
            <p:cNvPr id="10" name="Line 37"/>
            <p:cNvSpPr>
              <a:spLocks noChangeShapeType="1"/>
            </p:cNvSpPr>
            <p:nvPr/>
          </p:nvSpPr>
          <p:spPr bwMode="auto">
            <a:xfrm flipV="1">
              <a:off x="3359150" y="581025"/>
              <a:ext cx="1816100" cy="742950"/>
            </a:xfrm>
            <a:prstGeom prst="line">
              <a:avLst/>
            </a:prstGeom>
            <a:noFill/>
            <a:ln w="15875">
              <a:solidFill>
                <a:schemeClr val="tx1"/>
              </a:solidFill>
              <a:round/>
              <a:headEnd/>
              <a:tailEnd/>
            </a:ln>
          </p:spPr>
          <p:txBody>
            <a:bodyPr wrap="none" anchor="ctr"/>
            <a:lstStyle/>
            <a:p>
              <a:endParaRPr lang="fr-CA"/>
            </a:p>
          </p:txBody>
        </p:sp>
        <p:sp>
          <p:nvSpPr>
            <p:cNvPr id="11" name="Freeform 39"/>
            <p:cNvSpPr>
              <a:spLocks/>
            </p:cNvSpPr>
            <p:nvPr/>
          </p:nvSpPr>
          <p:spPr bwMode="auto">
            <a:xfrm>
              <a:off x="3232150" y="1492250"/>
              <a:ext cx="2206625" cy="720725"/>
            </a:xfrm>
            <a:custGeom>
              <a:avLst/>
              <a:gdLst>
                <a:gd name="T0" fmla="*/ 0 w 1390"/>
                <a:gd name="T1" fmla="*/ 2147483647 h 454"/>
                <a:gd name="T2" fmla="*/ 2147483647 w 1390"/>
                <a:gd name="T3" fmla="*/ 0 h 454"/>
                <a:gd name="T4" fmla="*/ 2147483647 w 1390"/>
                <a:gd name="T5" fmla="*/ 0 h 454"/>
                <a:gd name="T6" fmla="*/ 0 60000 65536"/>
                <a:gd name="T7" fmla="*/ 0 60000 65536"/>
                <a:gd name="T8" fmla="*/ 0 60000 65536"/>
                <a:gd name="T9" fmla="*/ 0 w 1390"/>
                <a:gd name="T10" fmla="*/ 0 h 454"/>
                <a:gd name="T11" fmla="*/ 1390 w 1390"/>
                <a:gd name="T12" fmla="*/ 454 h 454"/>
              </a:gdLst>
              <a:ahLst/>
              <a:cxnLst>
                <a:cxn ang="T6">
                  <a:pos x="T0" y="T1"/>
                </a:cxn>
                <a:cxn ang="T7">
                  <a:pos x="T2" y="T3"/>
                </a:cxn>
                <a:cxn ang="T8">
                  <a:pos x="T4" y="T5"/>
                </a:cxn>
              </a:cxnLst>
              <a:rect l="T9" t="T10" r="T11" b="T12"/>
              <a:pathLst>
                <a:path w="1390" h="454">
                  <a:moveTo>
                    <a:pt x="0" y="454"/>
                  </a:moveTo>
                  <a:lnTo>
                    <a:pt x="1228" y="0"/>
                  </a:lnTo>
                  <a:lnTo>
                    <a:pt x="1390" y="0"/>
                  </a:lnTo>
                </a:path>
              </a:pathLst>
            </a:custGeom>
            <a:noFill/>
            <a:ln w="15875" cap="flat" cmpd="sng">
              <a:solidFill>
                <a:schemeClr val="tx1"/>
              </a:solidFill>
              <a:prstDash val="solid"/>
              <a:round/>
              <a:headEnd/>
              <a:tailEnd/>
            </a:ln>
          </p:spPr>
          <p:txBody>
            <a:bodyPr wrap="none" anchor="ctr"/>
            <a:lstStyle/>
            <a:p>
              <a:endParaRPr lang="fr-CA"/>
            </a:p>
          </p:txBody>
        </p:sp>
        <p:sp>
          <p:nvSpPr>
            <p:cNvPr id="12" name="Line 40"/>
            <p:cNvSpPr>
              <a:spLocks noChangeShapeType="1"/>
            </p:cNvSpPr>
            <p:nvPr/>
          </p:nvSpPr>
          <p:spPr bwMode="auto">
            <a:xfrm>
              <a:off x="3924300" y="3641725"/>
              <a:ext cx="1514475" cy="0"/>
            </a:xfrm>
            <a:prstGeom prst="line">
              <a:avLst/>
            </a:prstGeom>
            <a:noFill/>
            <a:ln w="15875">
              <a:solidFill>
                <a:schemeClr val="tx1"/>
              </a:solidFill>
              <a:round/>
              <a:headEnd/>
              <a:tailEnd/>
            </a:ln>
          </p:spPr>
          <p:txBody>
            <a:bodyPr wrap="none" anchor="ctr"/>
            <a:lstStyle/>
            <a:p>
              <a:endParaRPr lang="fr-CA"/>
            </a:p>
          </p:txBody>
        </p:sp>
        <p:sp>
          <p:nvSpPr>
            <p:cNvPr id="13" name="Line 41"/>
            <p:cNvSpPr>
              <a:spLocks noChangeShapeType="1"/>
            </p:cNvSpPr>
            <p:nvPr/>
          </p:nvSpPr>
          <p:spPr bwMode="auto">
            <a:xfrm>
              <a:off x="3622675" y="4870450"/>
              <a:ext cx="1822450" cy="0"/>
            </a:xfrm>
            <a:prstGeom prst="line">
              <a:avLst/>
            </a:prstGeom>
            <a:noFill/>
            <a:ln w="15875">
              <a:solidFill>
                <a:schemeClr val="tx1"/>
              </a:solidFill>
              <a:round/>
              <a:headEnd/>
              <a:tailEnd/>
            </a:ln>
          </p:spPr>
          <p:txBody>
            <a:bodyPr wrap="none" anchor="ctr"/>
            <a:lstStyle/>
            <a:p>
              <a:endParaRPr lang="fr-CA"/>
            </a:p>
          </p:txBody>
        </p:sp>
        <p:sp>
          <p:nvSpPr>
            <p:cNvPr id="14" name="Line 42"/>
            <p:cNvSpPr>
              <a:spLocks noChangeShapeType="1"/>
            </p:cNvSpPr>
            <p:nvPr/>
          </p:nvSpPr>
          <p:spPr bwMode="auto">
            <a:xfrm>
              <a:off x="3375025" y="4521200"/>
              <a:ext cx="1276350" cy="346075"/>
            </a:xfrm>
            <a:prstGeom prst="line">
              <a:avLst/>
            </a:prstGeom>
            <a:noFill/>
            <a:ln w="15875">
              <a:solidFill>
                <a:schemeClr val="tx1"/>
              </a:solidFill>
              <a:round/>
              <a:headEnd/>
              <a:tailEnd/>
            </a:ln>
          </p:spPr>
          <p:txBody>
            <a:bodyPr wrap="none" anchor="ctr"/>
            <a:lstStyle/>
            <a:p>
              <a:endParaRPr lang="fr-CA"/>
            </a:p>
          </p:txBody>
        </p:sp>
        <p:sp>
          <p:nvSpPr>
            <p:cNvPr id="15" name="Freeform 44"/>
            <p:cNvSpPr>
              <a:spLocks/>
            </p:cNvSpPr>
            <p:nvPr/>
          </p:nvSpPr>
          <p:spPr bwMode="auto">
            <a:xfrm>
              <a:off x="2905125" y="5197475"/>
              <a:ext cx="2536825" cy="800100"/>
            </a:xfrm>
            <a:custGeom>
              <a:avLst/>
              <a:gdLst>
                <a:gd name="T0" fmla="*/ 0 w 1598"/>
                <a:gd name="T1" fmla="*/ 0 h 504"/>
                <a:gd name="T2" fmla="*/ 2147483647 w 1598"/>
                <a:gd name="T3" fmla="*/ 2147483647 h 504"/>
                <a:gd name="T4" fmla="*/ 2147483647 w 1598"/>
                <a:gd name="T5" fmla="*/ 2147483647 h 504"/>
                <a:gd name="T6" fmla="*/ 0 60000 65536"/>
                <a:gd name="T7" fmla="*/ 0 60000 65536"/>
                <a:gd name="T8" fmla="*/ 0 60000 65536"/>
                <a:gd name="T9" fmla="*/ 0 w 1598"/>
                <a:gd name="T10" fmla="*/ 0 h 504"/>
                <a:gd name="T11" fmla="*/ 1598 w 1598"/>
                <a:gd name="T12" fmla="*/ 504 h 504"/>
              </a:gdLst>
              <a:ahLst/>
              <a:cxnLst>
                <a:cxn ang="T6">
                  <a:pos x="T0" y="T1"/>
                </a:cxn>
                <a:cxn ang="T7">
                  <a:pos x="T2" y="T3"/>
                </a:cxn>
                <a:cxn ang="T8">
                  <a:pos x="T4" y="T5"/>
                </a:cxn>
              </a:cxnLst>
              <a:rect l="T9" t="T10" r="T11" b="T12"/>
              <a:pathLst>
                <a:path w="1598" h="504">
                  <a:moveTo>
                    <a:pt x="0" y="0"/>
                  </a:moveTo>
                  <a:lnTo>
                    <a:pt x="494" y="504"/>
                  </a:lnTo>
                  <a:lnTo>
                    <a:pt x="1598" y="504"/>
                  </a:lnTo>
                </a:path>
              </a:pathLst>
            </a:custGeom>
            <a:noFill/>
            <a:ln w="15875" cap="flat" cmpd="sng">
              <a:solidFill>
                <a:schemeClr val="tx1"/>
              </a:solidFill>
              <a:prstDash val="solid"/>
              <a:round/>
              <a:headEnd/>
              <a:tailEnd/>
            </a:ln>
          </p:spPr>
          <p:txBody>
            <a:bodyPr wrap="none" anchor="ctr"/>
            <a:lstStyle/>
            <a:p>
              <a:endParaRPr lang="fr-CA"/>
            </a:p>
          </p:txBody>
        </p:sp>
      </p:grpSp>
      <p:sp>
        <p:nvSpPr>
          <p:cNvPr id="16" name="Rectangle 18"/>
          <p:cNvSpPr txBox="1">
            <a:spLocks noChangeArrowheads="1"/>
          </p:cNvSpPr>
          <p:nvPr/>
        </p:nvSpPr>
        <p:spPr>
          <a:xfrm>
            <a:off x="326571" y="6306050"/>
            <a:ext cx="3474720" cy="342946"/>
          </a:xfrm>
          <a:prstGeom prst="rect">
            <a:avLst/>
          </a:prstGeom>
          <a:noFill/>
          <a:ln>
            <a:solidFill>
              <a:srgbClr val="000080"/>
            </a:solidFill>
          </a:ln>
        </p:spPr>
        <p:txBody>
          <a:bodyPr anchor="ctr" anchorCtr="0"/>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fr-CA" sz="1400" i="0" u="none" strike="noStrike" kern="0" cap="none" spc="0" normalizeH="0" baseline="0" noProof="0" dirty="0" smtClean="0">
                <a:ln>
                  <a:noFill/>
                </a:ln>
                <a:solidFill>
                  <a:schemeClr val="tx2"/>
                </a:solidFill>
                <a:effectLst/>
                <a:uLnTx/>
                <a:uFillTx/>
                <a:latin typeface="Arial" pitchFamily="34" charset="0"/>
                <a:ea typeface="+mj-ea"/>
                <a:cs typeface="Arial" pitchFamily="34" charset="0"/>
              </a:rPr>
              <a:t>Figure 20.5     </a:t>
            </a:r>
            <a:r>
              <a:rPr kumimoji="0" lang="fr-CA" sz="1400" b="1" i="0" u="none" strike="noStrike" kern="0" cap="none" spc="0" normalizeH="0" baseline="0" noProof="0" dirty="0" smtClean="0">
                <a:ln>
                  <a:noFill/>
                </a:ln>
                <a:solidFill>
                  <a:schemeClr val="tx2"/>
                </a:solidFill>
                <a:effectLst/>
                <a:uLnTx/>
                <a:uFillTx/>
                <a:latin typeface="Arial" pitchFamily="34" charset="0"/>
                <a:ea typeface="+mj-ea"/>
                <a:cs typeface="Arial" pitchFamily="34" charset="0"/>
              </a:rPr>
              <a:t>Organes lymphoïdes.</a:t>
            </a:r>
            <a:endParaRPr kumimoji="0" lang="fr-CA" sz="1400" b="0" i="0" u="none" strike="noStrike" kern="0" cap="none" spc="0" normalizeH="0" baseline="0" noProof="0" dirty="0" smtClean="0">
              <a:ln>
                <a:noFill/>
              </a:ln>
              <a:solidFill>
                <a:schemeClr val="tx2"/>
              </a:solidFill>
              <a:effectLst/>
              <a:uLnTx/>
              <a:uFillTx/>
              <a:latin typeface="Arial" pitchFamily="34" charset="0"/>
              <a:ea typeface="+mj-ea"/>
              <a:cs typeface="Arial" pitchFamily="34" charset="0"/>
            </a:endParaRPr>
          </a:p>
        </p:txBody>
      </p:sp>
      <p:sp>
        <p:nvSpPr>
          <p:cNvPr id="17" name="Text Box 4"/>
          <p:cNvSpPr txBox="1">
            <a:spLocks noChangeArrowheads="1"/>
          </p:cNvSpPr>
          <p:nvPr/>
        </p:nvSpPr>
        <p:spPr bwMode="auto">
          <a:xfrm>
            <a:off x="274639" y="336550"/>
            <a:ext cx="1214528" cy="455509"/>
          </a:xfrm>
          <a:prstGeom prst="rect">
            <a:avLst/>
          </a:prstGeom>
          <a:noFill/>
          <a:ln w="9525">
            <a:no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91440" bIns="91440">
            <a:spAutoFit/>
          </a:bodyPr>
          <a:lstStyle>
            <a:lvl1pPr>
              <a:defRPr sz="2400">
                <a:solidFill>
                  <a:schemeClr val="tx1"/>
                </a:solidFill>
                <a:latin typeface="Times New Roman" pitchFamily="18" charset="0"/>
              </a:defRPr>
            </a:lvl1pPr>
            <a:lvl2pPr marL="560388" indent="-182563">
              <a:defRPr sz="2400">
                <a:solidFill>
                  <a:schemeClr val="tx1"/>
                </a:solidFill>
                <a:latin typeface="Times New Roman" pitchFamily="18" charset="0"/>
              </a:defRPr>
            </a:lvl2pPr>
            <a:lvl3pPr marL="854075" indent="-153988">
              <a:defRPr sz="2400">
                <a:solidFill>
                  <a:schemeClr val="tx1"/>
                </a:solidFill>
                <a:latin typeface="Times New Roman" pitchFamily="18" charset="0"/>
              </a:defRPr>
            </a:lvl3pPr>
            <a:lvl4pPr marL="2274888" indent="-457200">
              <a:defRPr sz="2400">
                <a:solidFill>
                  <a:schemeClr val="tx1"/>
                </a:solidFill>
                <a:latin typeface="Times New Roman" pitchFamily="18" charset="0"/>
              </a:defRPr>
            </a:lvl4pPr>
            <a:lvl5pPr marL="2911475" indent="-457200">
              <a:defRPr sz="2400">
                <a:solidFill>
                  <a:schemeClr val="tx1"/>
                </a:solidFill>
                <a:latin typeface="Times New Roman" pitchFamily="18" charset="0"/>
              </a:defRPr>
            </a:lvl5pPr>
            <a:lvl6pPr marL="3368675" indent="-457200" eaLnBrk="0" fontAlgn="base" hangingPunct="0">
              <a:spcBef>
                <a:spcPct val="0"/>
              </a:spcBef>
              <a:spcAft>
                <a:spcPct val="0"/>
              </a:spcAft>
              <a:defRPr sz="2400">
                <a:solidFill>
                  <a:schemeClr val="tx1"/>
                </a:solidFill>
                <a:latin typeface="Times New Roman" pitchFamily="18" charset="0"/>
              </a:defRPr>
            </a:lvl6pPr>
            <a:lvl7pPr marL="3825875" indent="-457200" eaLnBrk="0" fontAlgn="base" hangingPunct="0">
              <a:spcBef>
                <a:spcPct val="0"/>
              </a:spcBef>
              <a:spcAft>
                <a:spcPct val="0"/>
              </a:spcAft>
              <a:defRPr sz="2400">
                <a:solidFill>
                  <a:schemeClr val="tx1"/>
                </a:solidFill>
                <a:latin typeface="Times New Roman" pitchFamily="18" charset="0"/>
              </a:defRPr>
            </a:lvl7pPr>
            <a:lvl8pPr marL="4283075" indent="-457200" eaLnBrk="0" fontAlgn="base" hangingPunct="0">
              <a:spcBef>
                <a:spcPct val="0"/>
              </a:spcBef>
              <a:spcAft>
                <a:spcPct val="0"/>
              </a:spcAft>
              <a:defRPr sz="2400">
                <a:solidFill>
                  <a:schemeClr val="tx1"/>
                </a:solidFill>
                <a:latin typeface="Times New Roman" pitchFamily="18" charset="0"/>
              </a:defRPr>
            </a:lvl8pPr>
            <a:lvl9pPr marL="4740275" indent="-457200" eaLnBrk="0" fontAlgn="base" hangingPunct="0">
              <a:spcBef>
                <a:spcPct val="0"/>
              </a:spcBef>
              <a:spcAft>
                <a:spcPct val="0"/>
              </a:spcAft>
              <a:defRPr sz="2400">
                <a:solidFill>
                  <a:schemeClr val="tx1"/>
                </a:solidFill>
                <a:latin typeface="Times New Roman" pitchFamily="18" charset="0"/>
              </a:defRPr>
            </a:lvl9pPr>
          </a:lstStyle>
          <a:p>
            <a:pPr>
              <a:lnSpc>
                <a:spcPct val="80000"/>
              </a:lnSpc>
            </a:pPr>
            <a:r>
              <a:rPr lang="en-US" sz="2200" dirty="0">
                <a:latin typeface="Arial" charset="0"/>
              </a:rPr>
              <a:t>5</a:t>
            </a:r>
            <a:r>
              <a:rPr lang="en-US" sz="2200" dirty="0" smtClean="0">
                <a:latin typeface="Arial" charset="0"/>
              </a:rPr>
              <a:t>.  </a:t>
            </a:r>
            <a:r>
              <a:rPr lang="en-US" sz="2200" b="1" i="1" u="sng" dirty="0" smtClean="0">
                <a:latin typeface="Arial" charset="0"/>
              </a:rPr>
              <a:t>Rate</a:t>
            </a:r>
            <a:endParaRPr lang="en-US" sz="2200" b="1" i="1" u="sng" dirty="0">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6" name="Text Box 4"/>
          <p:cNvSpPr txBox="1">
            <a:spLocks noChangeArrowheads="1"/>
          </p:cNvSpPr>
          <p:nvPr/>
        </p:nvSpPr>
        <p:spPr bwMode="auto">
          <a:xfrm>
            <a:off x="274638" y="245109"/>
            <a:ext cx="8656637" cy="3023905"/>
          </a:xfrm>
          <a:prstGeom prst="rect">
            <a:avLst/>
          </a:prstGeom>
          <a:noFill/>
          <a:ln w="9525">
            <a:no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91440" bIns="91440">
            <a:spAutoFit/>
          </a:bodyPr>
          <a:lstStyle>
            <a:lvl1pPr>
              <a:defRPr sz="2400">
                <a:solidFill>
                  <a:schemeClr val="tx1"/>
                </a:solidFill>
                <a:latin typeface="Times New Roman" pitchFamily="18" charset="0"/>
              </a:defRPr>
            </a:lvl1pPr>
            <a:lvl2pPr marL="560388" indent="-182563">
              <a:defRPr sz="2400">
                <a:solidFill>
                  <a:schemeClr val="tx1"/>
                </a:solidFill>
                <a:latin typeface="Times New Roman" pitchFamily="18" charset="0"/>
              </a:defRPr>
            </a:lvl2pPr>
            <a:lvl3pPr marL="854075" indent="-153988">
              <a:defRPr sz="2400">
                <a:solidFill>
                  <a:schemeClr val="tx1"/>
                </a:solidFill>
                <a:latin typeface="Times New Roman" pitchFamily="18" charset="0"/>
              </a:defRPr>
            </a:lvl3pPr>
            <a:lvl4pPr marL="2274888" indent="-457200">
              <a:defRPr sz="2400">
                <a:solidFill>
                  <a:schemeClr val="tx1"/>
                </a:solidFill>
                <a:latin typeface="Times New Roman" pitchFamily="18" charset="0"/>
              </a:defRPr>
            </a:lvl4pPr>
            <a:lvl5pPr marL="2911475" indent="-457200">
              <a:defRPr sz="2400">
                <a:solidFill>
                  <a:schemeClr val="tx1"/>
                </a:solidFill>
                <a:latin typeface="Times New Roman" pitchFamily="18" charset="0"/>
              </a:defRPr>
            </a:lvl5pPr>
            <a:lvl6pPr marL="3368675" indent="-457200" eaLnBrk="0" fontAlgn="base" hangingPunct="0">
              <a:spcBef>
                <a:spcPct val="0"/>
              </a:spcBef>
              <a:spcAft>
                <a:spcPct val="0"/>
              </a:spcAft>
              <a:defRPr sz="2400">
                <a:solidFill>
                  <a:schemeClr val="tx1"/>
                </a:solidFill>
                <a:latin typeface="Times New Roman" pitchFamily="18" charset="0"/>
              </a:defRPr>
            </a:lvl6pPr>
            <a:lvl7pPr marL="3825875" indent="-457200" eaLnBrk="0" fontAlgn="base" hangingPunct="0">
              <a:spcBef>
                <a:spcPct val="0"/>
              </a:spcBef>
              <a:spcAft>
                <a:spcPct val="0"/>
              </a:spcAft>
              <a:defRPr sz="2400">
                <a:solidFill>
                  <a:schemeClr val="tx1"/>
                </a:solidFill>
                <a:latin typeface="Times New Roman" pitchFamily="18" charset="0"/>
              </a:defRPr>
            </a:lvl7pPr>
            <a:lvl8pPr marL="4283075" indent="-457200" eaLnBrk="0" fontAlgn="base" hangingPunct="0">
              <a:spcBef>
                <a:spcPct val="0"/>
              </a:spcBef>
              <a:spcAft>
                <a:spcPct val="0"/>
              </a:spcAft>
              <a:defRPr sz="2400">
                <a:solidFill>
                  <a:schemeClr val="tx1"/>
                </a:solidFill>
                <a:latin typeface="Times New Roman" pitchFamily="18" charset="0"/>
              </a:defRPr>
            </a:lvl8pPr>
            <a:lvl9pPr marL="4740275" indent="-457200" eaLnBrk="0" fontAlgn="base" hangingPunct="0">
              <a:spcBef>
                <a:spcPct val="0"/>
              </a:spcBef>
              <a:spcAft>
                <a:spcPct val="0"/>
              </a:spcAft>
              <a:defRPr sz="2400">
                <a:solidFill>
                  <a:schemeClr val="tx1"/>
                </a:solidFill>
                <a:latin typeface="Times New Roman" pitchFamily="18" charset="0"/>
              </a:defRPr>
            </a:lvl9pPr>
          </a:lstStyle>
          <a:p>
            <a:pPr marL="352425" indent="-352425"/>
            <a:r>
              <a:rPr lang="en-US" sz="2200" dirty="0">
                <a:latin typeface="Arial" charset="0"/>
              </a:rPr>
              <a:t>5</a:t>
            </a:r>
            <a:r>
              <a:rPr lang="en-US" sz="2200" dirty="0" smtClean="0">
                <a:latin typeface="Arial" charset="0"/>
              </a:rPr>
              <a:t>.  </a:t>
            </a:r>
            <a:r>
              <a:rPr lang="en-US" sz="2200" b="1" i="1" u="sng" dirty="0">
                <a:latin typeface="Arial" charset="0"/>
              </a:rPr>
              <a:t>Rate</a:t>
            </a:r>
          </a:p>
          <a:p>
            <a:pPr lvl="1">
              <a:spcBef>
                <a:spcPts val="1200"/>
              </a:spcBef>
              <a:buFontTx/>
              <a:buChar char="•"/>
            </a:pPr>
            <a:r>
              <a:rPr lang="fr-CA" sz="1600" dirty="0">
                <a:latin typeface="Arial" charset="0"/>
              </a:rPr>
              <a:t>Le plus gros des organes </a:t>
            </a:r>
            <a:r>
              <a:rPr lang="fr-CA" sz="1600" dirty="0" smtClean="0">
                <a:latin typeface="Arial" charset="0"/>
              </a:rPr>
              <a:t>lymphatiques; située dans la partie supérieure gauche de l’abdomen, sous </a:t>
            </a:r>
            <a:r>
              <a:rPr lang="fr-CA" sz="1600" dirty="0">
                <a:latin typeface="Arial" charset="0"/>
              </a:rPr>
              <a:t>le diaphragme.</a:t>
            </a:r>
          </a:p>
          <a:p>
            <a:pPr lvl="1">
              <a:spcBef>
                <a:spcPts val="1000"/>
              </a:spcBef>
              <a:buFontTx/>
              <a:buChar char="•"/>
            </a:pPr>
            <a:r>
              <a:rPr lang="fr-CA" sz="1800" u="sng" dirty="0" smtClean="0">
                <a:latin typeface="Arial" charset="0"/>
              </a:rPr>
              <a:t>Fonctions de la rate</a:t>
            </a:r>
            <a:r>
              <a:rPr lang="fr-CA" sz="1800" dirty="0" smtClean="0">
                <a:latin typeface="Arial" charset="0"/>
              </a:rPr>
              <a:t> :</a:t>
            </a:r>
            <a:endParaRPr lang="fr-CA" sz="1800" dirty="0">
              <a:latin typeface="Arial" charset="0"/>
            </a:endParaRPr>
          </a:p>
          <a:p>
            <a:pPr marL="719138" lvl="1" indent="-184150">
              <a:spcBef>
                <a:spcPts val="300"/>
              </a:spcBef>
              <a:buFont typeface="Arial" pitchFamily="34" charset="0"/>
              <a:buChar char="−"/>
            </a:pPr>
            <a:r>
              <a:rPr lang="fr-CA" sz="1600" dirty="0" smtClean="0">
                <a:latin typeface="Arial" charset="0"/>
              </a:rPr>
              <a:t>Site </a:t>
            </a:r>
            <a:r>
              <a:rPr lang="fr-CA" sz="1600" dirty="0">
                <a:latin typeface="Arial" charset="0"/>
              </a:rPr>
              <a:t>de prolifération des lymphocytes; surveillance et réponse immunitaire</a:t>
            </a:r>
          </a:p>
          <a:p>
            <a:pPr marL="719138" lvl="1" indent="-184150">
              <a:spcBef>
                <a:spcPts val="300"/>
              </a:spcBef>
              <a:buFont typeface="Arial" pitchFamily="34" charset="0"/>
              <a:buChar char="−"/>
            </a:pPr>
            <a:r>
              <a:rPr lang="fr-CA" sz="1600" dirty="0" smtClean="0">
                <a:latin typeface="Arial" charset="0"/>
              </a:rPr>
              <a:t>Purifie </a:t>
            </a:r>
            <a:r>
              <a:rPr lang="fr-CA" sz="1600" dirty="0">
                <a:latin typeface="Arial" charset="0"/>
              </a:rPr>
              <a:t>le sang (site de destruction des érythrocytes et des plaquettes détériorés).</a:t>
            </a:r>
          </a:p>
          <a:p>
            <a:pPr marL="719138" lvl="1" indent="-184150">
              <a:spcBef>
                <a:spcPts val="300"/>
              </a:spcBef>
              <a:buFont typeface="Arial" pitchFamily="34" charset="0"/>
              <a:buChar char="−"/>
            </a:pPr>
            <a:r>
              <a:rPr lang="fr-CA" sz="1600" dirty="0" smtClean="0">
                <a:latin typeface="Arial" charset="0"/>
              </a:rPr>
              <a:t>Emmagasine </a:t>
            </a:r>
            <a:r>
              <a:rPr lang="fr-CA" sz="1600" dirty="0">
                <a:latin typeface="Arial" charset="0"/>
              </a:rPr>
              <a:t>une partie des produits de dégradation des G.R. (ex. fer)</a:t>
            </a:r>
          </a:p>
          <a:p>
            <a:pPr marL="719138" lvl="1" indent="-184150">
              <a:spcBef>
                <a:spcPts val="300"/>
              </a:spcBef>
              <a:buFont typeface="Arial" pitchFamily="34" charset="0"/>
              <a:buChar char="−"/>
            </a:pPr>
            <a:r>
              <a:rPr lang="fr-CA" sz="1600" dirty="0" smtClean="0">
                <a:latin typeface="Arial" charset="0"/>
              </a:rPr>
              <a:t>Site </a:t>
            </a:r>
            <a:r>
              <a:rPr lang="fr-CA" sz="1600" dirty="0">
                <a:latin typeface="Arial" charset="0"/>
              </a:rPr>
              <a:t>de l’érythropo</a:t>
            </a:r>
            <a:r>
              <a:rPr lang="fr-CA" sz="1600" dirty="0">
                <a:latin typeface="Arial" charset="0"/>
                <a:cs typeface="Arial" charset="0"/>
              </a:rPr>
              <a:t>ïèse</a:t>
            </a:r>
            <a:r>
              <a:rPr lang="fr-CA" sz="1600" dirty="0">
                <a:latin typeface="Arial" charset="0"/>
              </a:rPr>
              <a:t> chez le </a:t>
            </a:r>
            <a:r>
              <a:rPr lang="fr-CA" sz="1600" dirty="0" smtClean="0">
                <a:latin typeface="Arial" charset="0"/>
              </a:rPr>
              <a:t>fœtus</a:t>
            </a:r>
            <a:endParaRPr lang="fr-CA" sz="1600" dirty="0">
              <a:latin typeface="Arial" charset="0"/>
            </a:endParaRPr>
          </a:p>
          <a:p>
            <a:pPr marL="719138" lvl="1" indent="-184150">
              <a:spcBef>
                <a:spcPts val="300"/>
              </a:spcBef>
              <a:buFont typeface="Arial" pitchFamily="34" charset="0"/>
              <a:buChar char="−"/>
            </a:pPr>
            <a:r>
              <a:rPr lang="fr-CA" sz="1600" dirty="0" smtClean="0">
                <a:latin typeface="Arial" charset="0"/>
              </a:rPr>
              <a:t>Emmagasine </a:t>
            </a:r>
            <a:r>
              <a:rPr lang="fr-CA" sz="1600" dirty="0">
                <a:latin typeface="Arial" charset="0"/>
              </a:rPr>
              <a:t>les plaquettes</a:t>
            </a:r>
          </a:p>
        </p:txBody>
      </p:sp>
      <p:pic>
        <p:nvPicPr>
          <p:cNvPr id="32" name="Picture 6" descr="20-06_Spleen_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000" t="59357" r="57472" b="9454"/>
          <a:stretch/>
        </p:blipFill>
        <p:spPr bwMode="auto">
          <a:xfrm>
            <a:off x="6095286" y="3611420"/>
            <a:ext cx="2988000" cy="2701925"/>
          </a:xfrm>
          <a:prstGeom prst="rect">
            <a:avLst/>
          </a:prstGeom>
          <a:noFill/>
          <a:extLst>
            <a:ext uri="{909E8E84-426E-40DD-AFC4-6F175D3DCCD1}">
              <a14:hiddenFill xmlns:a14="http://schemas.microsoft.com/office/drawing/2010/main">
                <a:solidFill>
                  <a:srgbClr val="FFFFFF"/>
                </a:solidFill>
              </a14:hiddenFill>
            </a:ext>
          </a:extLst>
        </p:spPr>
      </p:pic>
      <p:grpSp>
        <p:nvGrpSpPr>
          <p:cNvPr id="33" name="Group 32"/>
          <p:cNvGrpSpPr/>
          <p:nvPr/>
        </p:nvGrpSpPr>
        <p:grpSpPr>
          <a:xfrm>
            <a:off x="114318" y="3737420"/>
            <a:ext cx="6015803" cy="2671717"/>
            <a:chOff x="228599" y="1612900"/>
            <a:chExt cx="9220200" cy="3644900"/>
          </a:xfrm>
        </p:grpSpPr>
        <p:pic>
          <p:nvPicPr>
            <p:cNvPr id="34" name="Picture 118" descr="figure_20_06a-b_unlabeled"/>
            <p:cNvPicPr>
              <a:picLocks noChangeAspect="1" noChangeArrowheads="1"/>
            </p:cNvPicPr>
            <p:nvPr/>
          </p:nvPicPr>
          <p:blipFill>
            <a:blip r:embed="rId3" cstate="print"/>
            <a:srcRect b="5040"/>
            <a:stretch>
              <a:fillRect/>
            </a:stretch>
          </p:blipFill>
          <p:spPr bwMode="auto">
            <a:xfrm>
              <a:off x="255588" y="1612900"/>
              <a:ext cx="8597900" cy="3589338"/>
            </a:xfrm>
            <a:prstGeom prst="rect">
              <a:avLst/>
            </a:prstGeom>
            <a:noFill/>
            <a:ln w="9525">
              <a:noFill/>
              <a:miter lim="800000"/>
              <a:headEnd/>
              <a:tailEnd/>
            </a:ln>
          </p:spPr>
        </p:pic>
        <p:sp>
          <p:nvSpPr>
            <p:cNvPr id="35" name="Rectangle 59"/>
            <p:cNvSpPr>
              <a:spLocks noChangeArrowheads="1"/>
            </p:cNvSpPr>
            <p:nvPr/>
          </p:nvSpPr>
          <p:spPr bwMode="auto">
            <a:xfrm>
              <a:off x="228599" y="3098591"/>
              <a:ext cx="1439864" cy="529055"/>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Artère splénique</a:t>
              </a:r>
            </a:p>
          </p:txBody>
        </p:sp>
        <p:sp>
          <p:nvSpPr>
            <p:cNvPr id="36" name="Rectangle 60"/>
            <p:cNvSpPr>
              <a:spLocks noChangeArrowheads="1"/>
            </p:cNvSpPr>
            <p:nvPr/>
          </p:nvSpPr>
          <p:spPr bwMode="auto">
            <a:xfrm>
              <a:off x="312569" y="3637167"/>
              <a:ext cx="1314450" cy="529055"/>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Veine splénique</a:t>
              </a:r>
            </a:p>
          </p:txBody>
        </p:sp>
        <p:sp>
          <p:nvSpPr>
            <p:cNvPr id="37" name="Rectangle 63"/>
            <p:cNvSpPr>
              <a:spLocks noChangeArrowheads="1"/>
            </p:cNvSpPr>
            <p:nvPr/>
          </p:nvSpPr>
          <p:spPr bwMode="auto">
            <a:xfrm>
              <a:off x="7527925" y="1635090"/>
              <a:ext cx="1031196" cy="377897"/>
            </a:xfrm>
            <a:prstGeom prst="rect">
              <a:avLst/>
            </a:prstGeom>
            <a:noFill/>
            <a:ln w="9525">
              <a:noFill/>
              <a:miter lim="800000"/>
              <a:headEnd/>
              <a:tailEnd/>
            </a:ln>
          </p:spPr>
          <p:txBody>
            <a:bodyPr wrap="none" anchor="ctr">
              <a:spAutoFit/>
            </a:bodyPr>
            <a:lstStyle/>
            <a:p>
              <a:r>
                <a:rPr lang="fr-CA" sz="1200" dirty="0">
                  <a:latin typeface="Calibri" pitchFamily="34" charset="0"/>
                </a:rPr>
                <a:t>Capsule</a:t>
              </a:r>
            </a:p>
          </p:txBody>
        </p:sp>
        <p:sp>
          <p:nvSpPr>
            <p:cNvPr id="38" name="Rectangle 66"/>
            <p:cNvSpPr>
              <a:spLocks noChangeArrowheads="1"/>
            </p:cNvSpPr>
            <p:nvPr/>
          </p:nvSpPr>
          <p:spPr bwMode="auto">
            <a:xfrm>
              <a:off x="7526337" y="2471494"/>
              <a:ext cx="1297717" cy="327511"/>
            </a:xfrm>
            <a:prstGeom prst="rect">
              <a:avLst/>
            </a:prstGeom>
            <a:noFill/>
            <a:ln w="9525">
              <a:noFill/>
              <a:miter lim="800000"/>
              <a:headEnd/>
              <a:tailEnd/>
            </a:ln>
          </p:spPr>
          <p:txBody>
            <a:bodyPr wrap="none" anchor="ctr">
              <a:spAutoFit/>
            </a:bodyPr>
            <a:lstStyle/>
            <a:p>
              <a:pPr>
                <a:lnSpc>
                  <a:spcPct val="80000"/>
                </a:lnSpc>
              </a:pPr>
              <a:r>
                <a:rPr lang="fr-CA" sz="1200">
                  <a:latin typeface="Calibri" pitchFamily="34" charset="0"/>
                </a:rPr>
                <a:t>Sinusoïdes</a:t>
              </a:r>
            </a:p>
          </p:txBody>
        </p:sp>
        <p:sp>
          <p:nvSpPr>
            <p:cNvPr id="39" name="Rectangle 67"/>
            <p:cNvSpPr>
              <a:spLocks noChangeArrowheads="1"/>
            </p:cNvSpPr>
            <p:nvPr/>
          </p:nvSpPr>
          <p:spPr bwMode="auto">
            <a:xfrm>
              <a:off x="7524749" y="2836499"/>
              <a:ext cx="1924050" cy="534129"/>
            </a:xfrm>
            <a:prstGeom prst="rect">
              <a:avLst/>
            </a:prstGeom>
            <a:noFill/>
            <a:ln w="9525">
              <a:noFill/>
              <a:miter lim="800000"/>
              <a:headEnd/>
              <a:tailEnd/>
            </a:ln>
          </p:spPr>
          <p:txBody>
            <a:bodyPr anchor="ctr">
              <a:spAutoFit/>
            </a:bodyPr>
            <a:lstStyle/>
            <a:p>
              <a:pPr>
                <a:lnSpc>
                  <a:spcPct val="80000"/>
                </a:lnSpc>
              </a:pPr>
              <a:r>
                <a:rPr lang="fr-CA" sz="1200" dirty="0">
                  <a:latin typeface="Calibri" pitchFamily="34" charset="0"/>
                </a:rPr>
                <a:t>Artérioles et capillaires</a:t>
              </a:r>
            </a:p>
          </p:txBody>
        </p:sp>
        <p:sp>
          <p:nvSpPr>
            <p:cNvPr id="40" name="Rectangle 68"/>
            <p:cNvSpPr>
              <a:spLocks noChangeArrowheads="1"/>
            </p:cNvSpPr>
            <p:nvPr/>
          </p:nvSpPr>
          <p:spPr bwMode="auto">
            <a:xfrm>
              <a:off x="7524749" y="3408328"/>
              <a:ext cx="1429501" cy="377897"/>
            </a:xfrm>
            <a:prstGeom prst="rect">
              <a:avLst/>
            </a:prstGeom>
            <a:noFill/>
            <a:ln w="9525">
              <a:noFill/>
              <a:miter lim="800000"/>
              <a:headEnd/>
              <a:tailEnd/>
            </a:ln>
          </p:spPr>
          <p:txBody>
            <a:bodyPr wrap="none" anchor="ctr">
              <a:spAutoFit/>
            </a:bodyPr>
            <a:lstStyle/>
            <a:p>
              <a:r>
                <a:rPr lang="fr-CA" sz="1200" dirty="0">
                  <a:latin typeface="Calibri" pitchFamily="34" charset="0"/>
                </a:rPr>
                <a:t>Pulpe rouge</a:t>
              </a:r>
            </a:p>
          </p:txBody>
        </p:sp>
        <p:sp>
          <p:nvSpPr>
            <p:cNvPr id="41" name="Rectangle 69"/>
            <p:cNvSpPr>
              <a:spLocks noChangeArrowheads="1"/>
            </p:cNvSpPr>
            <p:nvPr/>
          </p:nvSpPr>
          <p:spPr bwMode="auto">
            <a:xfrm>
              <a:off x="7524749" y="3694077"/>
              <a:ext cx="1631850" cy="377897"/>
            </a:xfrm>
            <a:prstGeom prst="rect">
              <a:avLst/>
            </a:prstGeom>
            <a:noFill/>
            <a:ln w="9525">
              <a:noFill/>
              <a:miter lim="800000"/>
              <a:headEnd/>
              <a:tailEnd/>
            </a:ln>
          </p:spPr>
          <p:txBody>
            <a:bodyPr wrap="none" anchor="ctr">
              <a:spAutoFit/>
            </a:bodyPr>
            <a:lstStyle/>
            <a:p>
              <a:r>
                <a:rPr lang="fr-CA" sz="1200">
                  <a:latin typeface="Calibri" pitchFamily="34" charset="0"/>
                </a:rPr>
                <a:t>Pulpe blanche</a:t>
              </a:r>
            </a:p>
          </p:txBody>
        </p:sp>
        <p:sp>
          <p:nvSpPr>
            <p:cNvPr id="42" name="Rectangle 71"/>
            <p:cNvSpPr>
              <a:spLocks noChangeArrowheads="1"/>
            </p:cNvSpPr>
            <p:nvPr/>
          </p:nvSpPr>
          <p:spPr bwMode="auto">
            <a:xfrm>
              <a:off x="7527925" y="4333840"/>
              <a:ext cx="1874292" cy="377897"/>
            </a:xfrm>
            <a:prstGeom prst="rect">
              <a:avLst/>
            </a:prstGeom>
            <a:noFill/>
            <a:ln w="9525">
              <a:noFill/>
              <a:miter lim="800000"/>
              <a:headEnd/>
              <a:tailEnd/>
            </a:ln>
          </p:spPr>
          <p:txBody>
            <a:bodyPr wrap="none" anchor="ctr">
              <a:spAutoFit/>
            </a:bodyPr>
            <a:lstStyle/>
            <a:p>
              <a:r>
                <a:rPr lang="fr-CA" sz="1200">
                  <a:latin typeface="Calibri" pitchFamily="34" charset="0"/>
                </a:rPr>
                <a:t>Artère splénique</a:t>
              </a:r>
            </a:p>
          </p:txBody>
        </p:sp>
        <p:sp>
          <p:nvSpPr>
            <p:cNvPr id="43" name="Rectangle 72"/>
            <p:cNvSpPr>
              <a:spLocks noChangeArrowheads="1"/>
            </p:cNvSpPr>
            <p:nvPr/>
          </p:nvSpPr>
          <p:spPr bwMode="auto">
            <a:xfrm>
              <a:off x="7545388" y="4608478"/>
              <a:ext cx="1799406" cy="377897"/>
            </a:xfrm>
            <a:prstGeom prst="rect">
              <a:avLst/>
            </a:prstGeom>
            <a:noFill/>
            <a:ln w="9525">
              <a:noFill/>
              <a:miter lim="800000"/>
              <a:headEnd/>
              <a:tailEnd/>
            </a:ln>
          </p:spPr>
          <p:txBody>
            <a:bodyPr wrap="none" anchor="ctr">
              <a:spAutoFit/>
            </a:bodyPr>
            <a:lstStyle/>
            <a:p>
              <a:r>
                <a:rPr lang="fr-CA" sz="1200">
                  <a:latin typeface="Calibri" pitchFamily="34" charset="0"/>
                </a:rPr>
                <a:t>Veine splénique</a:t>
              </a:r>
            </a:p>
          </p:txBody>
        </p:sp>
        <p:sp>
          <p:nvSpPr>
            <p:cNvPr id="44" name="Freeform 93"/>
            <p:cNvSpPr>
              <a:spLocks/>
            </p:cNvSpPr>
            <p:nvPr/>
          </p:nvSpPr>
          <p:spPr bwMode="auto">
            <a:xfrm>
              <a:off x="1222375" y="3441700"/>
              <a:ext cx="527050" cy="3175"/>
            </a:xfrm>
            <a:custGeom>
              <a:avLst/>
              <a:gdLst>
                <a:gd name="T0" fmla="*/ 0 w 332"/>
                <a:gd name="T1" fmla="*/ 2147483647 h 2"/>
                <a:gd name="T2" fmla="*/ 2147483647 w 332"/>
                <a:gd name="T3" fmla="*/ 0 h 2"/>
                <a:gd name="T4" fmla="*/ 0 60000 65536"/>
                <a:gd name="T5" fmla="*/ 0 60000 65536"/>
                <a:gd name="T6" fmla="*/ 0 w 332"/>
                <a:gd name="T7" fmla="*/ 0 h 2"/>
                <a:gd name="T8" fmla="*/ 332 w 332"/>
                <a:gd name="T9" fmla="*/ 2 h 2"/>
              </a:gdLst>
              <a:ahLst/>
              <a:cxnLst>
                <a:cxn ang="T4">
                  <a:pos x="T0" y="T1"/>
                </a:cxn>
                <a:cxn ang="T5">
                  <a:pos x="T2" y="T3"/>
                </a:cxn>
              </a:cxnLst>
              <a:rect l="T6" t="T7" r="T8" b="T9"/>
              <a:pathLst>
                <a:path w="332" h="2">
                  <a:moveTo>
                    <a:pt x="0" y="2"/>
                  </a:moveTo>
                  <a:lnTo>
                    <a:pt x="332" y="0"/>
                  </a:lnTo>
                </a:path>
              </a:pathLst>
            </a:custGeom>
            <a:noFill/>
            <a:ln w="12700">
              <a:solidFill>
                <a:schemeClr val="tx1"/>
              </a:solidFill>
              <a:round/>
              <a:headEnd/>
              <a:tailEnd/>
            </a:ln>
          </p:spPr>
          <p:txBody>
            <a:bodyPr wrap="none" anchor="ctr"/>
            <a:lstStyle/>
            <a:p>
              <a:endParaRPr lang="fr-CA"/>
            </a:p>
          </p:txBody>
        </p:sp>
        <p:sp>
          <p:nvSpPr>
            <p:cNvPr id="45" name="Freeform 94"/>
            <p:cNvSpPr>
              <a:spLocks/>
            </p:cNvSpPr>
            <p:nvPr/>
          </p:nvSpPr>
          <p:spPr bwMode="auto">
            <a:xfrm>
              <a:off x="1120775" y="3652838"/>
              <a:ext cx="611188" cy="155575"/>
            </a:xfrm>
            <a:custGeom>
              <a:avLst/>
              <a:gdLst>
                <a:gd name="T0" fmla="*/ 0 w 385"/>
                <a:gd name="T1" fmla="*/ 2147483647 h 98"/>
                <a:gd name="T2" fmla="*/ 2147483647 w 385"/>
                <a:gd name="T3" fmla="*/ 2147483647 h 98"/>
                <a:gd name="T4" fmla="*/ 2147483647 w 385"/>
                <a:gd name="T5" fmla="*/ 0 h 98"/>
                <a:gd name="T6" fmla="*/ 0 60000 65536"/>
                <a:gd name="T7" fmla="*/ 0 60000 65536"/>
                <a:gd name="T8" fmla="*/ 0 60000 65536"/>
                <a:gd name="T9" fmla="*/ 0 w 385"/>
                <a:gd name="T10" fmla="*/ 0 h 98"/>
                <a:gd name="T11" fmla="*/ 385 w 385"/>
                <a:gd name="T12" fmla="*/ 98 h 98"/>
              </a:gdLst>
              <a:ahLst/>
              <a:cxnLst>
                <a:cxn ang="T6">
                  <a:pos x="T0" y="T1"/>
                </a:cxn>
                <a:cxn ang="T7">
                  <a:pos x="T2" y="T3"/>
                </a:cxn>
                <a:cxn ang="T8">
                  <a:pos x="T4" y="T5"/>
                </a:cxn>
              </a:cxnLst>
              <a:rect l="T9" t="T10" r="T11" b="T12"/>
              <a:pathLst>
                <a:path w="385" h="98">
                  <a:moveTo>
                    <a:pt x="0" y="98"/>
                  </a:moveTo>
                  <a:lnTo>
                    <a:pt x="115" y="95"/>
                  </a:lnTo>
                  <a:lnTo>
                    <a:pt x="385" y="0"/>
                  </a:lnTo>
                </a:path>
              </a:pathLst>
            </a:custGeom>
            <a:noFill/>
            <a:ln w="12700" cap="flat" cmpd="sng">
              <a:solidFill>
                <a:schemeClr val="tx1"/>
              </a:solidFill>
              <a:prstDash val="solid"/>
              <a:round/>
              <a:headEnd/>
              <a:tailEnd/>
            </a:ln>
          </p:spPr>
          <p:txBody>
            <a:bodyPr wrap="none" anchor="ctr"/>
            <a:lstStyle/>
            <a:p>
              <a:endParaRPr lang="fr-CA"/>
            </a:p>
          </p:txBody>
        </p:sp>
        <p:sp>
          <p:nvSpPr>
            <p:cNvPr id="46" name="Freeform 99"/>
            <p:cNvSpPr>
              <a:spLocks/>
            </p:cNvSpPr>
            <p:nvPr/>
          </p:nvSpPr>
          <p:spPr bwMode="auto">
            <a:xfrm>
              <a:off x="5948363" y="1835150"/>
              <a:ext cx="1647825" cy="396875"/>
            </a:xfrm>
            <a:custGeom>
              <a:avLst/>
              <a:gdLst>
                <a:gd name="T0" fmla="*/ 0 w 1038"/>
                <a:gd name="T1" fmla="*/ 2147483647 h 250"/>
                <a:gd name="T2" fmla="*/ 2147483647 w 1038"/>
                <a:gd name="T3" fmla="*/ 0 h 250"/>
                <a:gd name="T4" fmla="*/ 2147483647 w 1038"/>
                <a:gd name="T5" fmla="*/ 0 h 250"/>
                <a:gd name="T6" fmla="*/ 0 60000 65536"/>
                <a:gd name="T7" fmla="*/ 0 60000 65536"/>
                <a:gd name="T8" fmla="*/ 0 60000 65536"/>
                <a:gd name="T9" fmla="*/ 0 w 1038"/>
                <a:gd name="T10" fmla="*/ 0 h 250"/>
                <a:gd name="T11" fmla="*/ 1038 w 1038"/>
                <a:gd name="T12" fmla="*/ 250 h 250"/>
              </a:gdLst>
              <a:ahLst/>
              <a:cxnLst>
                <a:cxn ang="T6">
                  <a:pos x="T0" y="T1"/>
                </a:cxn>
                <a:cxn ang="T7">
                  <a:pos x="T2" y="T3"/>
                </a:cxn>
                <a:cxn ang="T8">
                  <a:pos x="T4" y="T5"/>
                </a:cxn>
              </a:cxnLst>
              <a:rect l="T9" t="T10" r="T11" b="T12"/>
              <a:pathLst>
                <a:path w="1038" h="250">
                  <a:moveTo>
                    <a:pt x="0" y="250"/>
                  </a:moveTo>
                  <a:lnTo>
                    <a:pt x="958" y="0"/>
                  </a:lnTo>
                  <a:lnTo>
                    <a:pt x="1038" y="0"/>
                  </a:lnTo>
                </a:path>
              </a:pathLst>
            </a:custGeom>
            <a:noFill/>
            <a:ln w="12700" cap="flat" cmpd="sng">
              <a:solidFill>
                <a:schemeClr val="tx1"/>
              </a:solidFill>
              <a:prstDash val="solid"/>
              <a:round/>
              <a:headEnd/>
              <a:tailEnd/>
            </a:ln>
          </p:spPr>
          <p:txBody>
            <a:bodyPr wrap="none" anchor="ctr"/>
            <a:lstStyle/>
            <a:p>
              <a:endParaRPr lang="fr-CA"/>
            </a:p>
          </p:txBody>
        </p:sp>
        <p:sp>
          <p:nvSpPr>
            <p:cNvPr id="47" name="Freeform 101"/>
            <p:cNvSpPr>
              <a:spLocks/>
            </p:cNvSpPr>
            <p:nvPr/>
          </p:nvSpPr>
          <p:spPr bwMode="auto">
            <a:xfrm>
              <a:off x="5327650" y="2732088"/>
              <a:ext cx="444500" cy="339725"/>
            </a:xfrm>
            <a:custGeom>
              <a:avLst/>
              <a:gdLst>
                <a:gd name="T0" fmla="*/ 0 w 280"/>
                <a:gd name="T1" fmla="*/ 2147483647 h 214"/>
                <a:gd name="T2" fmla="*/ 2147483647 w 280"/>
                <a:gd name="T3" fmla="*/ 2147483647 h 214"/>
                <a:gd name="T4" fmla="*/ 2147483647 w 280"/>
                <a:gd name="T5" fmla="*/ 0 h 214"/>
                <a:gd name="T6" fmla="*/ 0 60000 65536"/>
                <a:gd name="T7" fmla="*/ 0 60000 65536"/>
                <a:gd name="T8" fmla="*/ 0 60000 65536"/>
                <a:gd name="T9" fmla="*/ 0 w 280"/>
                <a:gd name="T10" fmla="*/ 0 h 214"/>
                <a:gd name="T11" fmla="*/ 280 w 280"/>
                <a:gd name="T12" fmla="*/ 214 h 214"/>
              </a:gdLst>
              <a:ahLst/>
              <a:cxnLst>
                <a:cxn ang="T6">
                  <a:pos x="T0" y="T1"/>
                </a:cxn>
                <a:cxn ang="T7">
                  <a:pos x="T2" y="T3"/>
                </a:cxn>
                <a:cxn ang="T8">
                  <a:pos x="T4" y="T5"/>
                </a:cxn>
              </a:cxnLst>
              <a:rect l="T9" t="T10" r="T11" b="T12"/>
              <a:pathLst>
                <a:path w="280" h="214">
                  <a:moveTo>
                    <a:pt x="0" y="214"/>
                  </a:moveTo>
                  <a:lnTo>
                    <a:pt x="280" y="34"/>
                  </a:lnTo>
                  <a:lnTo>
                    <a:pt x="40" y="0"/>
                  </a:lnTo>
                </a:path>
              </a:pathLst>
            </a:custGeom>
            <a:noFill/>
            <a:ln w="12700" cap="flat" cmpd="sng">
              <a:solidFill>
                <a:schemeClr val="tx1"/>
              </a:solidFill>
              <a:prstDash val="solid"/>
              <a:round/>
              <a:headEnd/>
              <a:tailEnd/>
            </a:ln>
          </p:spPr>
          <p:txBody>
            <a:bodyPr wrap="none" anchor="ctr"/>
            <a:lstStyle/>
            <a:p>
              <a:endParaRPr lang="fr-CA"/>
            </a:p>
          </p:txBody>
        </p:sp>
        <p:sp>
          <p:nvSpPr>
            <p:cNvPr id="48" name="Freeform 105"/>
            <p:cNvSpPr>
              <a:spLocks/>
            </p:cNvSpPr>
            <p:nvPr/>
          </p:nvSpPr>
          <p:spPr bwMode="auto">
            <a:xfrm>
              <a:off x="6489700" y="2614613"/>
              <a:ext cx="1074738" cy="50800"/>
            </a:xfrm>
            <a:custGeom>
              <a:avLst/>
              <a:gdLst>
                <a:gd name="T0" fmla="*/ 0 w 677"/>
                <a:gd name="T1" fmla="*/ 2147483647 h 32"/>
                <a:gd name="T2" fmla="*/ 2147483647 w 677"/>
                <a:gd name="T3" fmla="*/ 0 h 32"/>
                <a:gd name="T4" fmla="*/ 2147483647 w 677"/>
                <a:gd name="T5" fmla="*/ 0 h 32"/>
                <a:gd name="T6" fmla="*/ 0 60000 65536"/>
                <a:gd name="T7" fmla="*/ 0 60000 65536"/>
                <a:gd name="T8" fmla="*/ 0 60000 65536"/>
                <a:gd name="T9" fmla="*/ 0 w 677"/>
                <a:gd name="T10" fmla="*/ 0 h 32"/>
                <a:gd name="T11" fmla="*/ 677 w 677"/>
                <a:gd name="T12" fmla="*/ 32 h 32"/>
              </a:gdLst>
              <a:ahLst/>
              <a:cxnLst>
                <a:cxn ang="T6">
                  <a:pos x="T0" y="T1"/>
                </a:cxn>
                <a:cxn ang="T7">
                  <a:pos x="T2" y="T3"/>
                </a:cxn>
                <a:cxn ang="T8">
                  <a:pos x="T4" y="T5"/>
                </a:cxn>
              </a:cxnLst>
              <a:rect l="T9" t="T10" r="T11" b="T12"/>
              <a:pathLst>
                <a:path w="677" h="32">
                  <a:moveTo>
                    <a:pt x="0" y="32"/>
                  </a:moveTo>
                  <a:lnTo>
                    <a:pt x="594" y="0"/>
                  </a:lnTo>
                  <a:lnTo>
                    <a:pt x="677" y="0"/>
                  </a:lnTo>
                </a:path>
              </a:pathLst>
            </a:custGeom>
            <a:noFill/>
            <a:ln w="12700">
              <a:solidFill>
                <a:schemeClr val="tx1"/>
              </a:solidFill>
              <a:round/>
              <a:headEnd/>
              <a:tailEnd/>
            </a:ln>
          </p:spPr>
          <p:txBody>
            <a:bodyPr wrap="none" anchor="ctr"/>
            <a:lstStyle/>
            <a:p>
              <a:endParaRPr lang="fr-CA"/>
            </a:p>
          </p:txBody>
        </p:sp>
        <p:sp>
          <p:nvSpPr>
            <p:cNvPr id="49" name="Freeform 106"/>
            <p:cNvSpPr>
              <a:spLocks/>
            </p:cNvSpPr>
            <p:nvPr/>
          </p:nvSpPr>
          <p:spPr bwMode="auto">
            <a:xfrm>
              <a:off x="6405563" y="2665413"/>
              <a:ext cx="274637" cy="180975"/>
            </a:xfrm>
            <a:custGeom>
              <a:avLst/>
              <a:gdLst>
                <a:gd name="T0" fmla="*/ 2147483647 w 173"/>
                <a:gd name="T1" fmla="*/ 0 h 114"/>
                <a:gd name="T2" fmla="*/ 0 w 173"/>
                <a:gd name="T3" fmla="*/ 2147483647 h 114"/>
                <a:gd name="T4" fmla="*/ 0 60000 65536"/>
                <a:gd name="T5" fmla="*/ 0 60000 65536"/>
                <a:gd name="T6" fmla="*/ 0 w 173"/>
                <a:gd name="T7" fmla="*/ 0 h 114"/>
                <a:gd name="T8" fmla="*/ 173 w 173"/>
                <a:gd name="T9" fmla="*/ 114 h 114"/>
              </a:gdLst>
              <a:ahLst/>
              <a:cxnLst>
                <a:cxn ang="T4">
                  <a:pos x="T0" y="T1"/>
                </a:cxn>
                <a:cxn ang="T5">
                  <a:pos x="T2" y="T3"/>
                </a:cxn>
              </a:cxnLst>
              <a:rect l="T6" t="T7" r="T8" b="T9"/>
              <a:pathLst>
                <a:path w="173" h="114">
                  <a:moveTo>
                    <a:pt x="173" y="0"/>
                  </a:moveTo>
                  <a:lnTo>
                    <a:pt x="0" y="114"/>
                  </a:lnTo>
                </a:path>
              </a:pathLst>
            </a:custGeom>
            <a:noFill/>
            <a:ln w="12700">
              <a:solidFill>
                <a:srgbClr val="FF0000"/>
              </a:solidFill>
              <a:round/>
              <a:headEnd/>
              <a:tailEnd/>
            </a:ln>
          </p:spPr>
          <p:txBody>
            <a:bodyPr wrap="none" anchor="ctr"/>
            <a:lstStyle/>
            <a:p>
              <a:endParaRPr lang="fr-CA"/>
            </a:p>
          </p:txBody>
        </p:sp>
        <p:sp>
          <p:nvSpPr>
            <p:cNvPr id="50" name="Freeform 107"/>
            <p:cNvSpPr>
              <a:spLocks/>
            </p:cNvSpPr>
            <p:nvPr/>
          </p:nvSpPr>
          <p:spPr bwMode="auto">
            <a:xfrm>
              <a:off x="6062663" y="2981325"/>
              <a:ext cx="1524000" cy="171450"/>
            </a:xfrm>
            <a:custGeom>
              <a:avLst/>
              <a:gdLst>
                <a:gd name="T0" fmla="*/ 0 w 960"/>
                <a:gd name="T1" fmla="*/ 2147483647 h 108"/>
                <a:gd name="T2" fmla="*/ 2147483647 w 960"/>
                <a:gd name="T3" fmla="*/ 0 h 108"/>
                <a:gd name="T4" fmla="*/ 2147483647 w 960"/>
                <a:gd name="T5" fmla="*/ 0 h 108"/>
                <a:gd name="T6" fmla="*/ 0 60000 65536"/>
                <a:gd name="T7" fmla="*/ 0 60000 65536"/>
                <a:gd name="T8" fmla="*/ 0 60000 65536"/>
                <a:gd name="T9" fmla="*/ 0 w 960"/>
                <a:gd name="T10" fmla="*/ 0 h 108"/>
                <a:gd name="T11" fmla="*/ 960 w 960"/>
                <a:gd name="T12" fmla="*/ 108 h 108"/>
              </a:gdLst>
              <a:ahLst/>
              <a:cxnLst>
                <a:cxn ang="T6">
                  <a:pos x="T0" y="T1"/>
                </a:cxn>
                <a:cxn ang="T7">
                  <a:pos x="T2" y="T3"/>
                </a:cxn>
                <a:cxn ang="T8">
                  <a:pos x="T4" y="T5"/>
                </a:cxn>
              </a:cxnLst>
              <a:rect l="T9" t="T10" r="T11" b="T12"/>
              <a:pathLst>
                <a:path w="960" h="108">
                  <a:moveTo>
                    <a:pt x="0" y="108"/>
                  </a:moveTo>
                  <a:lnTo>
                    <a:pt x="904" y="0"/>
                  </a:lnTo>
                  <a:lnTo>
                    <a:pt x="960" y="0"/>
                  </a:lnTo>
                </a:path>
              </a:pathLst>
            </a:custGeom>
            <a:noFill/>
            <a:ln w="12700" cap="flat" cmpd="sng">
              <a:solidFill>
                <a:schemeClr val="tx1"/>
              </a:solidFill>
              <a:prstDash val="solid"/>
              <a:round/>
              <a:headEnd/>
              <a:tailEnd/>
            </a:ln>
          </p:spPr>
          <p:txBody>
            <a:bodyPr wrap="none" anchor="ctr"/>
            <a:lstStyle/>
            <a:p>
              <a:endParaRPr lang="fr-CA"/>
            </a:p>
          </p:txBody>
        </p:sp>
        <p:sp>
          <p:nvSpPr>
            <p:cNvPr id="51" name="Line 108"/>
            <p:cNvSpPr>
              <a:spLocks noChangeShapeType="1"/>
            </p:cNvSpPr>
            <p:nvPr/>
          </p:nvSpPr>
          <p:spPr bwMode="auto">
            <a:xfrm flipH="1">
              <a:off x="6154738" y="3109913"/>
              <a:ext cx="298450" cy="171450"/>
            </a:xfrm>
            <a:prstGeom prst="line">
              <a:avLst/>
            </a:prstGeom>
            <a:noFill/>
            <a:ln w="12700">
              <a:solidFill>
                <a:srgbClr val="FF0000"/>
              </a:solidFill>
              <a:round/>
              <a:headEnd/>
              <a:tailEnd/>
            </a:ln>
          </p:spPr>
          <p:txBody>
            <a:bodyPr wrap="none" anchor="ctr"/>
            <a:lstStyle/>
            <a:p>
              <a:endParaRPr lang="fr-CA"/>
            </a:p>
          </p:txBody>
        </p:sp>
        <p:sp>
          <p:nvSpPr>
            <p:cNvPr id="52" name="Freeform 109"/>
            <p:cNvSpPr>
              <a:spLocks/>
            </p:cNvSpPr>
            <p:nvPr/>
          </p:nvSpPr>
          <p:spPr bwMode="auto">
            <a:xfrm>
              <a:off x="6351588" y="3590925"/>
              <a:ext cx="1231900" cy="158750"/>
            </a:xfrm>
            <a:custGeom>
              <a:avLst/>
              <a:gdLst>
                <a:gd name="T0" fmla="*/ 0 w 776"/>
                <a:gd name="T1" fmla="*/ 2147483647 h 100"/>
                <a:gd name="T2" fmla="*/ 2147483647 w 776"/>
                <a:gd name="T3" fmla="*/ 0 h 100"/>
                <a:gd name="T4" fmla="*/ 2147483647 w 776"/>
                <a:gd name="T5" fmla="*/ 0 h 100"/>
                <a:gd name="T6" fmla="*/ 0 60000 65536"/>
                <a:gd name="T7" fmla="*/ 0 60000 65536"/>
                <a:gd name="T8" fmla="*/ 0 60000 65536"/>
                <a:gd name="T9" fmla="*/ 0 w 776"/>
                <a:gd name="T10" fmla="*/ 0 h 100"/>
                <a:gd name="T11" fmla="*/ 776 w 776"/>
                <a:gd name="T12" fmla="*/ 100 h 100"/>
              </a:gdLst>
              <a:ahLst/>
              <a:cxnLst>
                <a:cxn ang="T6">
                  <a:pos x="T0" y="T1"/>
                </a:cxn>
                <a:cxn ang="T7">
                  <a:pos x="T2" y="T3"/>
                </a:cxn>
                <a:cxn ang="T8">
                  <a:pos x="T4" y="T5"/>
                </a:cxn>
              </a:cxnLst>
              <a:rect l="T9" t="T10" r="T11" b="T12"/>
              <a:pathLst>
                <a:path w="776" h="100">
                  <a:moveTo>
                    <a:pt x="0" y="100"/>
                  </a:moveTo>
                  <a:lnTo>
                    <a:pt x="698" y="0"/>
                  </a:lnTo>
                  <a:lnTo>
                    <a:pt x="776" y="0"/>
                  </a:lnTo>
                </a:path>
              </a:pathLst>
            </a:custGeom>
            <a:noFill/>
            <a:ln w="12700" cap="flat" cmpd="sng">
              <a:solidFill>
                <a:schemeClr val="tx1"/>
              </a:solidFill>
              <a:prstDash val="solid"/>
              <a:round/>
              <a:headEnd/>
              <a:tailEnd/>
            </a:ln>
          </p:spPr>
          <p:txBody>
            <a:bodyPr wrap="none" anchor="ctr"/>
            <a:lstStyle/>
            <a:p>
              <a:endParaRPr lang="fr-CA"/>
            </a:p>
          </p:txBody>
        </p:sp>
        <p:sp>
          <p:nvSpPr>
            <p:cNvPr id="53" name="Freeform 110"/>
            <p:cNvSpPr>
              <a:spLocks/>
            </p:cNvSpPr>
            <p:nvPr/>
          </p:nvSpPr>
          <p:spPr bwMode="auto">
            <a:xfrm>
              <a:off x="5957888" y="3806825"/>
              <a:ext cx="1635125" cy="82550"/>
            </a:xfrm>
            <a:custGeom>
              <a:avLst/>
              <a:gdLst>
                <a:gd name="T0" fmla="*/ 0 w 1030"/>
                <a:gd name="T1" fmla="*/ 0 h 52"/>
                <a:gd name="T2" fmla="*/ 2147483647 w 1030"/>
                <a:gd name="T3" fmla="*/ 2147483647 h 52"/>
                <a:gd name="T4" fmla="*/ 2147483647 w 1030"/>
                <a:gd name="T5" fmla="*/ 2147483647 h 52"/>
                <a:gd name="T6" fmla="*/ 0 60000 65536"/>
                <a:gd name="T7" fmla="*/ 0 60000 65536"/>
                <a:gd name="T8" fmla="*/ 0 60000 65536"/>
                <a:gd name="T9" fmla="*/ 0 w 1030"/>
                <a:gd name="T10" fmla="*/ 0 h 52"/>
                <a:gd name="T11" fmla="*/ 1030 w 1030"/>
                <a:gd name="T12" fmla="*/ 52 h 52"/>
              </a:gdLst>
              <a:ahLst/>
              <a:cxnLst>
                <a:cxn ang="T6">
                  <a:pos x="T0" y="T1"/>
                </a:cxn>
                <a:cxn ang="T7">
                  <a:pos x="T2" y="T3"/>
                </a:cxn>
                <a:cxn ang="T8">
                  <a:pos x="T4" y="T5"/>
                </a:cxn>
              </a:cxnLst>
              <a:rect l="T9" t="T10" r="T11" b="T12"/>
              <a:pathLst>
                <a:path w="1030" h="52">
                  <a:moveTo>
                    <a:pt x="0" y="0"/>
                  </a:moveTo>
                  <a:lnTo>
                    <a:pt x="948" y="52"/>
                  </a:lnTo>
                  <a:lnTo>
                    <a:pt x="1030" y="52"/>
                  </a:lnTo>
                </a:path>
              </a:pathLst>
            </a:custGeom>
            <a:noFill/>
            <a:ln w="12700" cap="flat" cmpd="sng">
              <a:solidFill>
                <a:schemeClr val="tx1"/>
              </a:solidFill>
              <a:prstDash val="solid"/>
              <a:round/>
              <a:headEnd/>
              <a:tailEnd/>
            </a:ln>
          </p:spPr>
          <p:txBody>
            <a:bodyPr wrap="none" anchor="ctr"/>
            <a:lstStyle/>
            <a:p>
              <a:endParaRPr lang="fr-CA"/>
            </a:p>
          </p:txBody>
        </p:sp>
        <p:sp>
          <p:nvSpPr>
            <p:cNvPr id="54" name="Line 114"/>
            <p:cNvSpPr>
              <a:spLocks noChangeShapeType="1"/>
            </p:cNvSpPr>
            <p:nvPr/>
          </p:nvSpPr>
          <p:spPr bwMode="auto">
            <a:xfrm flipV="1">
              <a:off x="4833938" y="4795838"/>
              <a:ext cx="2765425" cy="57150"/>
            </a:xfrm>
            <a:prstGeom prst="line">
              <a:avLst/>
            </a:prstGeom>
            <a:noFill/>
            <a:ln w="12700">
              <a:solidFill>
                <a:schemeClr val="tx1"/>
              </a:solidFill>
              <a:round/>
              <a:headEnd/>
              <a:tailEnd/>
            </a:ln>
          </p:spPr>
          <p:txBody>
            <a:bodyPr wrap="none" anchor="ctr"/>
            <a:lstStyle/>
            <a:p>
              <a:endParaRPr lang="fr-CA"/>
            </a:p>
          </p:txBody>
        </p:sp>
        <p:sp>
          <p:nvSpPr>
            <p:cNvPr id="55" name="Freeform 115"/>
            <p:cNvSpPr>
              <a:spLocks/>
            </p:cNvSpPr>
            <p:nvPr/>
          </p:nvSpPr>
          <p:spPr bwMode="auto">
            <a:xfrm>
              <a:off x="4637088" y="4519613"/>
              <a:ext cx="2959100" cy="269875"/>
            </a:xfrm>
            <a:custGeom>
              <a:avLst/>
              <a:gdLst>
                <a:gd name="T0" fmla="*/ 0 w 1864"/>
                <a:gd name="T1" fmla="*/ 2147483647 h 170"/>
                <a:gd name="T2" fmla="*/ 2147483647 w 1864"/>
                <a:gd name="T3" fmla="*/ 0 h 170"/>
                <a:gd name="T4" fmla="*/ 2147483647 w 1864"/>
                <a:gd name="T5" fmla="*/ 0 h 170"/>
                <a:gd name="T6" fmla="*/ 0 60000 65536"/>
                <a:gd name="T7" fmla="*/ 0 60000 65536"/>
                <a:gd name="T8" fmla="*/ 0 60000 65536"/>
                <a:gd name="T9" fmla="*/ 0 w 1864"/>
                <a:gd name="T10" fmla="*/ 0 h 170"/>
                <a:gd name="T11" fmla="*/ 1864 w 1864"/>
                <a:gd name="T12" fmla="*/ 170 h 170"/>
              </a:gdLst>
              <a:ahLst/>
              <a:cxnLst>
                <a:cxn ang="T6">
                  <a:pos x="T0" y="T1"/>
                </a:cxn>
                <a:cxn ang="T7">
                  <a:pos x="T2" y="T3"/>
                </a:cxn>
                <a:cxn ang="T8">
                  <a:pos x="T4" y="T5"/>
                </a:cxn>
              </a:cxnLst>
              <a:rect l="T9" t="T10" r="T11" b="T12"/>
              <a:pathLst>
                <a:path w="1864" h="170">
                  <a:moveTo>
                    <a:pt x="0" y="170"/>
                  </a:moveTo>
                  <a:lnTo>
                    <a:pt x="1776" y="0"/>
                  </a:lnTo>
                  <a:lnTo>
                    <a:pt x="1864" y="0"/>
                  </a:lnTo>
                </a:path>
              </a:pathLst>
            </a:custGeom>
            <a:noFill/>
            <a:ln w="12700" cap="flat" cmpd="sng">
              <a:solidFill>
                <a:schemeClr val="tx1"/>
              </a:solidFill>
              <a:prstDash val="solid"/>
              <a:round/>
              <a:headEnd/>
              <a:tailEnd/>
            </a:ln>
          </p:spPr>
          <p:txBody>
            <a:bodyPr wrap="none" anchor="ctr"/>
            <a:lstStyle/>
            <a:p>
              <a:endParaRPr lang="fr-CA"/>
            </a:p>
          </p:txBody>
        </p:sp>
        <p:sp>
          <p:nvSpPr>
            <p:cNvPr id="56" name="Rectangle 55"/>
            <p:cNvSpPr>
              <a:spLocks noChangeArrowheads="1"/>
            </p:cNvSpPr>
            <p:nvPr/>
          </p:nvSpPr>
          <p:spPr bwMode="auto">
            <a:xfrm>
              <a:off x="304800" y="4114800"/>
              <a:ext cx="304800" cy="304800"/>
            </a:xfrm>
            <a:prstGeom prst="rect">
              <a:avLst/>
            </a:prstGeom>
            <a:solidFill>
              <a:schemeClr val="bg1"/>
            </a:solidFill>
            <a:ln w="9525" algn="ctr">
              <a:solidFill>
                <a:schemeClr val="bg1"/>
              </a:solidFill>
              <a:round/>
              <a:headEnd/>
              <a:tailEnd/>
            </a:ln>
          </p:spPr>
          <p:txBody>
            <a:bodyPr wrap="none" anchor="ctr"/>
            <a:lstStyle/>
            <a:p>
              <a:endParaRPr lang="fr-CA"/>
            </a:p>
          </p:txBody>
        </p:sp>
        <p:sp>
          <p:nvSpPr>
            <p:cNvPr id="57" name="Rectangle 40"/>
            <p:cNvSpPr>
              <a:spLocks noChangeArrowheads="1"/>
            </p:cNvSpPr>
            <p:nvPr/>
          </p:nvSpPr>
          <p:spPr bwMode="auto">
            <a:xfrm>
              <a:off x="3886200" y="4953000"/>
              <a:ext cx="304800" cy="304800"/>
            </a:xfrm>
            <a:prstGeom prst="rect">
              <a:avLst/>
            </a:prstGeom>
            <a:solidFill>
              <a:schemeClr val="bg1"/>
            </a:solidFill>
            <a:ln w="9525" algn="ctr">
              <a:solidFill>
                <a:schemeClr val="bg1"/>
              </a:solidFill>
              <a:round/>
              <a:headEnd/>
              <a:tailEnd/>
            </a:ln>
          </p:spPr>
          <p:txBody>
            <a:bodyPr wrap="none" anchor="ctr"/>
            <a:lstStyle/>
            <a:p>
              <a:endParaRPr lang="fr-CA"/>
            </a:p>
          </p:txBody>
        </p:sp>
      </p:grpSp>
      <p:sp>
        <p:nvSpPr>
          <p:cNvPr id="58" name="Text Box 8"/>
          <p:cNvSpPr txBox="1">
            <a:spLocks noChangeArrowheads="1"/>
          </p:cNvSpPr>
          <p:nvPr/>
        </p:nvSpPr>
        <p:spPr bwMode="auto">
          <a:xfrm>
            <a:off x="566251" y="5794735"/>
            <a:ext cx="889000" cy="314325"/>
          </a:xfrm>
          <a:prstGeom prst="rect">
            <a:avLst/>
          </a:prstGeom>
          <a:noFill/>
          <a:ln w="9525">
            <a:solidFill>
              <a:srgbClr val="000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CA" sz="1400"/>
              <a:t>Fig. 20.6</a:t>
            </a:r>
          </a:p>
        </p:txBody>
      </p:sp>
      <p:sp>
        <p:nvSpPr>
          <p:cNvPr id="59" name="Freeform 115"/>
          <p:cNvSpPr>
            <a:spLocks/>
          </p:cNvSpPr>
          <p:nvPr/>
        </p:nvSpPr>
        <p:spPr bwMode="auto">
          <a:xfrm rot="10800000">
            <a:off x="6029968" y="5742933"/>
            <a:ext cx="252553" cy="143692"/>
          </a:xfrm>
          <a:custGeom>
            <a:avLst/>
            <a:gdLst>
              <a:gd name="T0" fmla="*/ 0 w 1864"/>
              <a:gd name="T1" fmla="*/ 2147483647 h 170"/>
              <a:gd name="T2" fmla="*/ 2147483647 w 1864"/>
              <a:gd name="T3" fmla="*/ 0 h 170"/>
              <a:gd name="T4" fmla="*/ 2147483647 w 1864"/>
              <a:gd name="T5" fmla="*/ 0 h 170"/>
              <a:gd name="T6" fmla="*/ 0 60000 65536"/>
              <a:gd name="T7" fmla="*/ 0 60000 65536"/>
              <a:gd name="T8" fmla="*/ 0 60000 65536"/>
              <a:gd name="T9" fmla="*/ 0 w 1864"/>
              <a:gd name="T10" fmla="*/ 0 h 170"/>
              <a:gd name="T11" fmla="*/ 1864 w 1864"/>
              <a:gd name="T12" fmla="*/ 170 h 170"/>
            </a:gdLst>
            <a:ahLst/>
            <a:cxnLst>
              <a:cxn ang="T6">
                <a:pos x="T0" y="T1"/>
              </a:cxn>
              <a:cxn ang="T7">
                <a:pos x="T2" y="T3"/>
              </a:cxn>
              <a:cxn ang="T8">
                <a:pos x="T4" y="T5"/>
              </a:cxn>
            </a:cxnLst>
            <a:rect l="T9" t="T10" r="T11" b="T12"/>
            <a:pathLst>
              <a:path w="1864" h="170">
                <a:moveTo>
                  <a:pt x="0" y="170"/>
                </a:moveTo>
                <a:lnTo>
                  <a:pt x="1776" y="0"/>
                </a:lnTo>
                <a:lnTo>
                  <a:pt x="1864" y="0"/>
                </a:lnTo>
              </a:path>
            </a:pathLst>
          </a:custGeom>
          <a:noFill/>
          <a:ln w="12700" cap="flat" cmpd="sng">
            <a:solidFill>
              <a:schemeClr val="tx1"/>
            </a:solidFill>
            <a:prstDash val="solid"/>
            <a:round/>
            <a:headEnd/>
            <a:tailEnd/>
          </a:ln>
        </p:spPr>
        <p:txBody>
          <a:bodyPr wrap="none" anchor="ctr"/>
          <a:lstStyle/>
          <a:p>
            <a:endParaRPr lang="fr-CA"/>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821" y="656734"/>
            <a:ext cx="8461543" cy="4147289"/>
          </a:xfrm>
          <a:prstGeom prst="rect">
            <a:avLst/>
          </a:prstGeom>
        </p:spPr>
        <p:txBody>
          <a:bodyPr wrap="square">
            <a:spAutoFit/>
          </a:bodyPr>
          <a:lstStyle/>
          <a:p>
            <a:pPr marL="176213" indent="-176213">
              <a:buFont typeface="Arial" panose="020B0604020202020204" pitchFamily="34" charset="0"/>
              <a:buChar char="•"/>
            </a:pPr>
            <a:r>
              <a:rPr lang="fr-CA" u="sng" dirty="0" smtClean="0"/>
              <a:t>Structures </a:t>
            </a:r>
            <a:r>
              <a:rPr lang="fr-CA" u="sng" dirty="0"/>
              <a:t>de la </a:t>
            </a:r>
            <a:r>
              <a:rPr lang="fr-CA" u="sng" dirty="0" smtClean="0"/>
              <a:t>rate</a:t>
            </a:r>
            <a:r>
              <a:rPr lang="fr-CA" dirty="0" smtClean="0"/>
              <a:t> :</a:t>
            </a:r>
            <a:endParaRPr lang="fr-CA" u="sng" dirty="0"/>
          </a:p>
          <a:p>
            <a:pPr marL="176213">
              <a:spcBef>
                <a:spcPts val="600"/>
              </a:spcBef>
            </a:pPr>
            <a:r>
              <a:rPr lang="fr-CA" sz="1600" dirty="0"/>
              <a:t>Chez l’adulte, la rate mesure environ 12 cm de longueur, avec un poids d’environ 160 g.</a:t>
            </a:r>
          </a:p>
          <a:p>
            <a:pPr marL="176213">
              <a:spcBef>
                <a:spcPts val="1200"/>
              </a:spcBef>
            </a:pPr>
            <a:r>
              <a:rPr lang="fr-CA" sz="1600" b="1" dirty="0"/>
              <a:t>Histologiquement constituée de deux régions distinctes:</a:t>
            </a:r>
          </a:p>
          <a:p>
            <a:pPr marL="363538" indent="-187325">
              <a:spcBef>
                <a:spcPts val="300"/>
              </a:spcBef>
              <a:buFont typeface="Arial" panose="020B0604020202020204" pitchFamily="34" charset="0"/>
              <a:buChar char="•"/>
            </a:pPr>
            <a:r>
              <a:rPr lang="fr-CA" sz="1600" dirty="0"/>
              <a:t>Pulpe blanche (25 %): tissu lymphoïde distribué autour des artères; fonction immunitaire (prolifération et activation des lymphocytes).</a:t>
            </a:r>
          </a:p>
          <a:p>
            <a:pPr marL="363538" indent="-187325">
              <a:spcBef>
                <a:spcPts val="300"/>
              </a:spcBef>
              <a:buFont typeface="Arial" panose="020B0604020202020204" pitchFamily="34" charset="0"/>
              <a:buChar char="•"/>
            </a:pPr>
            <a:r>
              <a:rPr lang="fr-CA" sz="1600" dirty="0"/>
              <a:t>Pulpe rouge (75%): associée aux veines; composée de sinus veineux (</a:t>
            </a:r>
            <a:r>
              <a:rPr lang="fr-CA" sz="1600" i="1" dirty="0"/>
              <a:t>sinusoïdes spléniques</a:t>
            </a:r>
            <a:r>
              <a:rPr lang="fr-CA" sz="1600" dirty="0"/>
              <a:t>) séparés de tissu réticulaire </a:t>
            </a:r>
            <a:r>
              <a:rPr lang="fr-CA" sz="1600" dirty="0" smtClean="0"/>
              <a:t>qui </a:t>
            </a:r>
            <a:r>
              <a:rPr lang="fr-CA" sz="1600" dirty="0"/>
              <a:t>contient un très grand nombre de macrophagocytes. La pulpe rouge est, entre autres, le site de destruction des plaquettes et des globules rouges âgés ou défectueux.</a:t>
            </a:r>
          </a:p>
          <a:p>
            <a:pPr marL="176213">
              <a:spcBef>
                <a:spcPts val="1200"/>
              </a:spcBef>
            </a:pPr>
            <a:r>
              <a:rPr lang="fr-CA" sz="1600" b="1" dirty="0"/>
              <a:t>Structures associées à la rate :</a:t>
            </a:r>
          </a:p>
          <a:p>
            <a:pPr marL="363538" indent="-187325">
              <a:spcBef>
                <a:spcPts val="300"/>
              </a:spcBef>
              <a:buFont typeface="Arial" panose="020B0604020202020204" pitchFamily="34" charset="0"/>
              <a:buChar char="•"/>
            </a:pPr>
            <a:r>
              <a:rPr lang="fr-CA" sz="1600" dirty="0"/>
              <a:t>Capsule splénique: tissu conjonctif dense irrégulier qui entoure la rate.</a:t>
            </a:r>
          </a:p>
          <a:p>
            <a:pPr marL="363538" indent="-187325">
              <a:spcBef>
                <a:spcPts val="300"/>
              </a:spcBef>
              <a:buFont typeface="Arial" panose="020B0604020202020204" pitchFamily="34" charset="0"/>
              <a:buChar char="•"/>
            </a:pPr>
            <a:r>
              <a:rPr lang="fr-CA" sz="1600" dirty="0"/>
              <a:t>Artère splénique (dessert la rate) et veine splénique (draine la rate).</a:t>
            </a:r>
          </a:p>
          <a:p>
            <a:pPr marL="363538" indent="-187325">
              <a:spcBef>
                <a:spcPts val="300"/>
              </a:spcBef>
              <a:buFont typeface="Arial" panose="020B0604020202020204" pitchFamily="34" charset="0"/>
              <a:buChar char="•"/>
            </a:pPr>
            <a:r>
              <a:rPr lang="fr-CA" sz="1600" dirty="0"/>
              <a:t>Vaisseaux lymphatiques collecteurs efférents (la rate ne contient pas de vaisseaux afférents).</a:t>
            </a:r>
          </a:p>
        </p:txBody>
      </p:sp>
    </p:spTree>
    <p:extLst>
      <p:ext uri="{BB962C8B-B14F-4D97-AF65-F5344CB8AC3E}">
        <p14:creationId xmlns:p14="http://schemas.microsoft.com/office/powerpoint/2010/main" val="3384619485"/>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660033"/>
      </a:hlink>
      <a:folHlink>
        <a:srgbClr val="800000"/>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660033"/>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3370</TotalTime>
  <Words>1215</Words>
  <Application>Microsoft Office PowerPoint</Application>
  <PresentationFormat>On-screen Show (4:3)</PresentationFormat>
  <Paragraphs>217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UofO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CMM</dc:creator>
  <cp:lastModifiedBy>Michel</cp:lastModifiedBy>
  <cp:revision>183</cp:revision>
  <cp:lastPrinted>2017-11-27T12:41:15Z</cp:lastPrinted>
  <dcterms:created xsi:type="dcterms:W3CDTF">2000-02-22T20:17:59Z</dcterms:created>
  <dcterms:modified xsi:type="dcterms:W3CDTF">2017-11-27T15:03:33Z</dcterms:modified>
</cp:coreProperties>
</file>