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05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2" r:id="rId19"/>
    <p:sldId id="323" r:id="rId20"/>
    <p:sldId id="324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  <p:sldId id="335" r:id="rId32"/>
    <p:sldId id="336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996600"/>
    <a:srgbClr val="800000"/>
    <a:srgbClr val="0066CC"/>
    <a:srgbClr val="FFCC00"/>
    <a:srgbClr val="6600CC"/>
    <a:srgbClr val="800080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07" autoAdjust="0"/>
    <p:restoredTop sz="94660"/>
  </p:normalViewPr>
  <p:slideViewPr>
    <p:cSldViewPr snapToGrid="0">
      <p:cViewPr varScale="1">
        <p:scale>
          <a:sx n="78" d="100"/>
          <a:sy n="78" d="100"/>
        </p:scale>
        <p:origin x="-224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08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1B392D6-62E7-4501-9153-110DD97404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927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Vertebral</a:t>
            </a:r>
            <a:r>
              <a:rPr lang="en-US" baseline="0" dirty="0" smtClean="0"/>
              <a:t> column travels faster than the spinal cord therefore it ends earlier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1406F-2FFE-4D9F-8E9D-D923E877D1B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Anterior is bottom</a:t>
            </a:r>
          </a:p>
          <a:p>
            <a:r>
              <a:rPr lang="en-US" dirty="0" smtClean="0"/>
              <a:t>Posterior is</a:t>
            </a:r>
            <a:r>
              <a:rPr lang="en-US" baseline="0" dirty="0" smtClean="0"/>
              <a:t> incoming </a:t>
            </a:r>
          </a:p>
          <a:p>
            <a:r>
              <a:rPr lang="en-US" baseline="0" dirty="0" smtClean="0"/>
              <a:t>Gray commissure is blue arrow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01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Ventral route is outgoing</a:t>
            </a:r>
            <a:r>
              <a:rPr lang="en-US" baseline="0" dirty="0" smtClean="0"/>
              <a:t> motor info (blue arrow)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302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Bump is the dorsal</a:t>
            </a:r>
            <a:r>
              <a:rPr lang="en-US" baseline="0" dirty="0" smtClean="0"/>
              <a:t> root ganglia (blue arrow)</a:t>
            </a:r>
          </a:p>
          <a:p>
            <a:r>
              <a:rPr lang="en-US" baseline="0" dirty="0" smtClean="0"/>
              <a:t>Star on spinal nerve (two way traffic) these are roots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548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38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Descending is motor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Do not need to label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614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Understand not label</a:t>
            </a:r>
          </a:p>
          <a:p>
            <a:r>
              <a:rPr lang="en-US" dirty="0" smtClean="0"/>
              <a:t>Proprioceptive crosses over going to cortex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2275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Know</a:t>
            </a:r>
            <a:r>
              <a:rPr lang="en-US" baseline="0" dirty="0" smtClean="0"/>
              <a:t> this diagram</a:t>
            </a:r>
          </a:p>
          <a:p>
            <a:r>
              <a:rPr lang="en-US" baseline="0" dirty="0" err="1" smtClean="0"/>
              <a:t>Miningeal</a:t>
            </a:r>
            <a:r>
              <a:rPr lang="en-US" baseline="0" dirty="0" smtClean="0"/>
              <a:t> layer </a:t>
            </a:r>
            <a:r>
              <a:rPr lang="en-US" baseline="0" dirty="0" err="1" smtClean="0"/>
              <a:t>sepearates</a:t>
            </a:r>
            <a:r>
              <a:rPr lang="en-US" baseline="0" dirty="0" smtClean="0"/>
              <a:t> at sinuses </a:t>
            </a:r>
          </a:p>
          <a:p>
            <a:r>
              <a:rPr lang="en-US" baseline="0" dirty="0" smtClean="0"/>
              <a:t>ONLY KNOW FALX CEREBRI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1238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Aracnoid</a:t>
            </a:r>
            <a:r>
              <a:rPr lang="en-US" baseline="0" dirty="0" smtClean="0"/>
              <a:t> villus goes into </a:t>
            </a:r>
            <a:r>
              <a:rPr lang="en-US" baseline="0" dirty="0" err="1" smtClean="0"/>
              <a:t>saggital</a:t>
            </a:r>
            <a:r>
              <a:rPr lang="en-US" baseline="0" dirty="0" smtClean="0"/>
              <a:t> sinus, cerebral spinal fluid gets reabsorbed at level of sinus</a:t>
            </a:r>
          </a:p>
          <a:p>
            <a:r>
              <a:rPr lang="en-US" baseline="0" dirty="0" smtClean="0"/>
              <a:t>Meningitis: inflammation of the membranous coverings of the brain, enters CNS</a:t>
            </a:r>
          </a:p>
          <a:p>
            <a:r>
              <a:rPr lang="en-US" baseline="0" dirty="0" err="1" smtClean="0"/>
              <a:t>Encephelitis</a:t>
            </a:r>
            <a:r>
              <a:rPr lang="en-US" baseline="0" dirty="0" smtClean="0"/>
              <a:t> is inflammation of the neural tissue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3325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If you make CSF</a:t>
            </a:r>
            <a:r>
              <a:rPr lang="en-US" baseline="0" dirty="0" smtClean="0"/>
              <a:t> than you use </a:t>
            </a:r>
          </a:p>
          <a:p>
            <a:r>
              <a:rPr lang="en-US" baseline="0" dirty="0" smtClean="0"/>
              <a:t>Hydrocephalus is when fluid accumulates in the brain in a baby, not as serious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4729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 is where CSF</a:t>
            </a:r>
            <a:r>
              <a:rPr lang="en-US" baseline="0" dirty="0" smtClean="0"/>
              <a:t> is arising/made produced in third ventricle then goes down to 2 (fourth ventricle) </a:t>
            </a:r>
          </a:p>
          <a:p>
            <a:r>
              <a:rPr lang="en-US" baseline="0" dirty="0" smtClean="0"/>
              <a:t>Eventually goes to arachnoid villi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969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Might need this</a:t>
            </a:r>
            <a:r>
              <a:rPr lang="en-US" baseline="0" dirty="0" smtClean="0"/>
              <a:t> diagram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000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796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 REGULATES oblique</a:t>
            </a:r>
            <a:r>
              <a:rPr lang="en-US" baseline="0" dirty="0" smtClean="0"/>
              <a:t> muscles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460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V1</a:t>
            </a:r>
            <a:r>
              <a:rPr lang="en-US" baseline="0" dirty="0" smtClean="0"/>
              <a:t> is eye region sensory for touch, temp and pain </a:t>
            </a:r>
          </a:p>
          <a:p>
            <a:r>
              <a:rPr lang="en-US" baseline="0" dirty="0" smtClean="0"/>
              <a:t>V2 sensory with upper jaw and cheek</a:t>
            </a:r>
          </a:p>
          <a:p>
            <a:r>
              <a:rPr lang="en-US" baseline="0" dirty="0" smtClean="0"/>
              <a:t>V3 sensory and motor of lower jaw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1421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Five branches</a:t>
            </a:r>
          </a:p>
          <a:p>
            <a:r>
              <a:rPr lang="en-US" dirty="0" smtClean="0"/>
              <a:t>Temporal, </a:t>
            </a:r>
            <a:r>
              <a:rPr lang="en-US" dirty="0" err="1" smtClean="0"/>
              <a:t>zygomatic</a:t>
            </a:r>
            <a:r>
              <a:rPr lang="en-US" dirty="0" smtClean="0"/>
              <a:t>, </a:t>
            </a:r>
            <a:r>
              <a:rPr lang="en-US" dirty="0" err="1" smtClean="0"/>
              <a:t>buccal</a:t>
            </a:r>
            <a:r>
              <a:rPr lang="en-US" dirty="0" smtClean="0"/>
              <a:t>,</a:t>
            </a:r>
            <a:r>
              <a:rPr lang="en-US" baseline="0" dirty="0" smtClean="0"/>
              <a:t> mandibular, cervical </a:t>
            </a:r>
          </a:p>
          <a:p>
            <a:r>
              <a:rPr lang="en-US" baseline="0" dirty="0" smtClean="0"/>
              <a:t>Motor going out to skin and muscle and sensory for taste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1320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Associated with swallowing and gag reflex</a:t>
            </a:r>
            <a:r>
              <a:rPr lang="en-US" baseline="0" dirty="0" smtClean="0"/>
              <a:t> (motor) </a:t>
            </a:r>
          </a:p>
          <a:p>
            <a:r>
              <a:rPr lang="en-US" baseline="0" dirty="0" smtClean="0"/>
              <a:t>Carotid sinus occurs to chemical composition of blood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7819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Sensory and motor </a:t>
            </a:r>
          </a:p>
          <a:p>
            <a:r>
              <a:rPr lang="en-US" dirty="0" smtClean="0"/>
              <a:t>Roots dorsal</a:t>
            </a:r>
            <a:r>
              <a:rPr lang="en-US" baseline="0" dirty="0" smtClean="0"/>
              <a:t> incoming sensory then come together to get a spinal nerve, dorsal ramus goes to muscle at back, ventral ramus goes to front (can be both sensory and motor)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5470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Know how to label the phrenic nerve- goes to diaphragm and stimulates breathing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8832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2857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5984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Sciatic nerve:</a:t>
            </a:r>
            <a:r>
              <a:rPr lang="en-US" baseline="0" dirty="0" smtClean="0"/>
              <a:t> splits to common fibular and </a:t>
            </a:r>
            <a:r>
              <a:rPr lang="en-US" baseline="0" dirty="0" err="1" smtClean="0"/>
              <a:t>tibial</a:t>
            </a:r>
            <a:r>
              <a:rPr lang="en-US" baseline="0" dirty="0" smtClean="0"/>
              <a:t> nerve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6424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Exam:</a:t>
            </a:r>
            <a:r>
              <a:rPr lang="en-US" baseline="0" dirty="0" smtClean="0"/>
              <a:t>  joints muscles </a:t>
            </a:r>
            <a:r>
              <a:rPr lang="en-US" baseline="0" dirty="0" err="1" smtClean="0"/>
              <a:t>neuroanatomy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392D6-62E7-4501-9153-110DD974044D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835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77A82-0B06-47A2-A013-527887F095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AA553-432F-4E64-9420-AB185C985A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E154A5-F94B-4494-8A5C-79AEB6D1EB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6EAE3-A0FA-44EC-B030-30A0B8530E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9CE55-74A7-449D-AF14-96EC6FE661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BF5BC-1A8F-407C-B834-F0631470578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6B24D-879A-4633-8FE9-2259C30DDD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C5D7E-BC66-435B-B2AD-DEF789428A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C1E3C-8338-4D8F-9A22-470E96D462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BB396-A3F9-4D27-A2C8-BBFE36983B6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D280E-FE49-4FC7-A3C1-F7C885E02A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F2162A-C474-493A-AE5B-71D3535F35D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3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4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4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81000" y="1066800"/>
            <a:ext cx="8431213" cy="94615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Topic 6 (Part B):  ANATOMY OF THE NERVOUS SYSTEM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371600" y="3657600"/>
            <a:ext cx="64770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>
                <a:solidFill>
                  <a:schemeClr val="bg2"/>
                </a:solidFill>
              </a:rPr>
              <a:t>Chapter 12:  pp. </a:t>
            </a:r>
            <a:r>
              <a:rPr lang="en-US" sz="2800" b="1" dirty="0" smtClean="0">
                <a:solidFill>
                  <a:schemeClr val="bg2"/>
                </a:solidFill>
              </a:rPr>
              <a:t>458-473</a:t>
            </a:r>
            <a:endParaRPr lang="en-US" sz="2800" b="1" dirty="0">
              <a:solidFill>
                <a:schemeClr val="bg2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sz="2800" b="1" dirty="0">
                <a:solidFill>
                  <a:schemeClr val="bg2"/>
                </a:solidFill>
              </a:rPr>
              <a:t>Chapter 13: pp. </a:t>
            </a:r>
            <a:r>
              <a:rPr lang="en-US" sz="2800" b="1" dirty="0" smtClean="0">
                <a:solidFill>
                  <a:schemeClr val="bg2"/>
                </a:solidFill>
              </a:rPr>
              <a:t>490-510</a:t>
            </a:r>
            <a:endParaRPr lang="en-US" sz="28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12-29_LumbarTap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1351" t="24529" r="3575" b="8000"/>
          <a:stretch>
            <a:fillRect/>
          </a:stretch>
        </p:blipFill>
        <p:spPr bwMode="auto">
          <a:xfrm>
            <a:off x="1060450" y="4260850"/>
            <a:ext cx="3917950" cy="2597150"/>
          </a:xfrm>
          <a:prstGeom prst="rect">
            <a:avLst/>
          </a:prstGeom>
          <a:noFill/>
        </p:spPr>
      </p:pic>
      <p:grpSp>
        <p:nvGrpSpPr>
          <p:cNvPr id="2" name="Group 12"/>
          <p:cNvGrpSpPr/>
          <p:nvPr/>
        </p:nvGrpSpPr>
        <p:grpSpPr>
          <a:xfrm>
            <a:off x="5388864" y="182880"/>
            <a:ext cx="3608832" cy="6315456"/>
            <a:chOff x="5254752" y="182880"/>
            <a:chExt cx="3608832" cy="6315456"/>
          </a:xfrm>
        </p:grpSpPr>
        <p:pic>
          <p:nvPicPr>
            <p:cNvPr id="3079" name="Picture 7" descr="E:\Chapter_12\B_JPEG_Images_and_Tables\a_labeled\figure_12_29a_labeled.jpg"/>
            <p:cNvPicPr>
              <a:picLocks noChangeAspect="1" noChangeArrowheads="1"/>
            </p:cNvPicPr>
            <p:nvPr/>
          </p:nvPicPr>
          <p:blipFill>
            <a:blip r:embed="rId4" cstate="print"/>
            <a:srcRect l="53040" t="1952" r="2417" b="5476"/>
            <a:stretch>
              <a:fillRect/>
            </a:stretch>
          </p:blipFill>
          <p:spPr bwMode="auto">
            <a:xfrm>
              <a:off x="5267669" y="182880"/>
              <a:ext cx="3595915" cy="6315456"/>
            </a:xfrm>
            <a:prstGeom prst="rect">
              <a:avLst/>
            </a:prstGeom>
            <a:noFill/>
          </p:spPr>
        </p:pic>
        <p:sp>
          <p:nvSpPr>
            <p:cNvPr id="10" name="Rectangle 9"/>
            <p:cNvSpPr/>
            <p:nvPr/>
          </p:nvSpPr>
          <p:spPr>
            <a:xfrm>
              <a:off x="5254752" y="5796619"/>
              <a:ext cx="103334" cy="16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0" y="0"/>
            <a:ext cx="5791200" cy="451046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800000"/>
                </a:solidFill>
              </a:rPr>
              <a:t>The Spinal Cord</a:t>
            </a:r>
            <a:endParaRPr lang="en-US" dirty="0">
              <a:solidFill>
                <a:srgbClr val="800000"/>
              </a:solidFill>
            </a:endParaRP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from foramen magnum to 1</a:t>
            </a:r>
            <a:r>
              <a:rPr lang="en-US" baseline="30000" dirty="0">
                <a:cs typeface="Arial" charset="0"/>
              </a:rPr>
              <a:t>st</a:t>
            </a:r>
            <a:r>
              <a:rPr lang="en-US" dirty="0">
                <a:cs typeface="Arial" charset="0"/>
              </a:rPr>
              <a:t>/2</a:t>
            </a:r>
            <a:r>
              <a:rPr lang="en-US" baseline="30000" dirty="0">
                <a:cs typeface="Arial" charset="0"/>
              </a:rPr>
              <a:t>nd</a:t>
            </a:r>
            <a:r>
              <a:rPr lang="en-US" dirty="0">
                <a:cs typeface="Arial" charset="0"/>
              </a:rPr>
              <a:t> lumbar vertebra; below this is ideal spot for 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lumbar puncture</a:t>
            </a:r>
            <a:r>
              <a:rPr lang="en-US" dirty="0">
                <a:cs typeface="Arial" charset="0"/>
              </a:rPr>
              <a:t> </a:t>
            </a: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</a:t>
            </a:r>
            <a:r>
              <a:rPr lang="en-US" dirty="0" err="1">
                <a:cs typeface="Arial" charset="0"/>
              </a:rPr>
              <a:t>i</a:t>
            </a:r>
            <a:r>
              <a:rPr lang="en-US" dirty="0">
                <a:cs typeface="Arial" charset="0"/>
              </a:rPr>
              <a:t>)  2-way conduction system</a:t>
            </a:r>
          </a:p>
          <a:p>
            <a:pPr marL="179388" indent="-179388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(ii)  major reflex centre</a:t>
            </a:r>
          </a:p>
          <a:p>
            <a:pPr marL="179388" indent="-179388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(iii) initiates complex patterns of motor activity </a:t>
            </a:r>
          </a:p>
          <a:p>
            <a:pPr marL="952500" lvl="1" indent="-3429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31 pairs of 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spinal nerves</a:t>
            </a:r>
            <a:r>
              <a:rPr lang="en-US" dirty="0">
                <a:cs typeface="Arial" charset="0"/>
              </a:rPr>
              <a:t> exit </a:t>
            </a:r>
            <a:r>
              <a:rPr lang="en-US" dirty="0" smtClean="0">
                <a:cs typeface="Arial" charset="0"/>
              </a:rPr>
              <a:t>via</a:t>
            </a:r>
            <a:r>
              <a:rPr lang="en-US" dirty="0">
                <a:cs typeface="Arial" charset="0"/>
              </a:rPr>
              <a:t> </a:t>
            </a:r>
            <a:r>
              <a:rPr lang="en-US" dirty="0" smtClean="0">
                <a:cs typeface="Arial" charset="0"/>
              </a:rPr>
              <a:t>foramen between vertebra</a:t>
            </a:r>
            <a:endParaRPr lang="en-US" dirty="0">
              <a:cs typeface="Arial" charset="0"/>
            </a:endParaRP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cervical &amp; lumbar enlargements</a:t>
            </a:r>
            <a:r>
              <a:rPr lang="en-US" dirty="0">
                <a:cs typeface="Arial" charset="0"/>
              </a:rPr>
              <a:t> for </a:t>
            </a:r>
            <a:r>
              <a:rPr lang="en-US" dirty="0" smtClean="0">
                <a:cs typeface="Arial" charset="0"/>
              </a:rPr>
              <a:t>prevent in damage</a:t>
            </a:r>
            <a:endParaRPr lang="en-US" dirty="0">
              <a:cs typeface="Arial" charset="0"/>
            </a:endParaRP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spinal cord held in place by:</a:t>
            </a: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</a:t>
            </a:r>
            <a:r>
              <a:rPr lang="en-US" dirty="0" err="1">
                <a:cs typeface="Arial" charset="0"/>
              </a:rPr>
              <a:t>i</a:t>
            </a:r>
            <a:r>
              <a:rPr lang="en-US" dirty="0">
                <a:cs typeface="Arial" charset="0"/>
              </a:rPr>
              <a:t>)  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denticulate ligaments</a:t>
            </a:r>
            <a:r>
              <a:rPr lang="en-US" dirty="0" smtClean="0">
                <a:solidFill>
                  <a:srgbClr val="800000"/>
                </a:solidFill>
                <a:cs typeface="Arial" charset="0"/>
              </a:rPr>
              <a:t>: PIA matter</a:t>
            </a:r>
            <a:endParaRPr lang="en-US" dirty="0">
              <a:cs typeface="Arial" charset="0"/>
            </a:endParaRP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(ii)  </a:t>
            </a:r>
            <a:r>
              <a:rPr lang="en-US" dirty="0" err="1">
                <a:solidFill>
                  <a:srgbClr val="800000"/>
                </a:solidFill>
                <a:cs typeface="Arial" charset="0"/>
              </a:rPr>
              <a:t>filium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 </a:t>
            </a:r>
            <a:r>
              <a:rPr lang="en-US" dirty="0" err="1">
                <a:solidFill>
                  <a:srgbClr val="800000"/>
                </a:solidFill>
                <a:cs typeface="Arial" charset="0"/>
              </a:rPr>
              <a:t>terminale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:</a:t>
            </a:r>
            <a:r>
              <a:rPr lang="en-US" dirty="0">
                <a:cs typeface="Arial" charset="0"/>
              </a:rPr>
              <a:t> </a:t>
            </a:r>
            <a:r>
              <a:rPr lang="en-US" dirty="0" smtClean="0">
                <a:cs typeface="Arial" charset="0"/>
              </a:rPr>
              <a:t>at the bottom, holds in place</a:t>
            </a: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endParaRPr lang="en-US" sz="1200" dirty="0">
              <a:cs typeface="Arial" charset="0"/>
            </a:endParaRPr>
          </a:p>
          <a:p>
            <a:pPr marL="179388" indent="-179388">
              <a:lnSpc>
                <a:spcPct val="70000"/>
              </a:lnSpc>
              <a:spcBef>
                <a:spcPct val="50000"/>
              </a:spcBef>
            </a:pPr>
            <a:r>
              <a:rPr lang="en-US" i="1" dirty="0">
                <a:solidFill>
                  <a:srgbClr val="800000"/>
                </a:solidFill>
                <a:cs typeface="Arial" charset="0"/>
              </a:rPr>
              <a:t>What is the </a:t>
            </a:r>
            <a:r>
              <a:rPr lang="en-US" i="1" dirty="0" err="1">
                <a:solidFill>
                  <a:srgbClr val="800000"/>
                </a:solidFill>
                <a:cs typeface="Arial" charset="0"/>
              </a:rPr>
              <a:t>cauda</a:t>
            </a:r>
            <a:r>
              <a:rPr lang="en-US" i="1" dirty="0">
                <a:solidFill>
                  <a:srgbClr val="800000"/>
                </a:solidFill>
                <a:cs typeface="Arial" charset="0"/>
              </a:rPr>
              <a:t> </a:t>
            </a:r>
            <a:r>
              <a:rPr lang="en-US" i="1" dirty="0" err="1">
                <a:solidFill>
                  <a:srgbClr val="800000"/>
                </a:solidFill>
                <a:cs typeface="Arial" charset="0"/>
              </a:rPr>
              <a:t>equina</a:t>
            </a:r>
            <a:r>
              <a:rPr lang="en-US" i="1" dirty="0" smtClean="0">
                <a:solidFill>
                  <a:srgbClr val="800000"/>
                </a:solidFill>
                <a:cs typeface="Arial" charset="0"/>
              </a:rPr>
              <a:t>? Horses tail describes loose arrangement of </a:t>
            </a:r>
            <a:r>
              <a:rPr lang="en-US" i="1" dirty="0" err="1" smtClean="0">
                <a:solidFill>
                  <a:srgbClr val="800000"/>
                </a:solidFill>
                <a:cs typeface="Arial" charset="0"/>
              </a:rPr>
              <a:t>sinal</a:t>
            </a:r>
            <a:r>
              <a:rPr lang="en-US" i="1" dirty="0" smtClean="0">
                <a:solidFill>
                  <a:srgbClr val="800000"/>
                </a:solidFill>
                <a:cs typeface="Arial" charset="0"/>
              </a:rPr>
              <a:t> cord</a:t>
            </a:r>
            <a:endParaRPr lang="en-US" i="1" dirty="0"/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622406" y="6288596"/>
            <a:ext cx="12362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800" b="1" dirty="0"/>
              <a:t>Fig. </a:t>
            </a:r>
            <a:r>
              <a:rPr lang="en-US" sz="1800" b="1" dirty="0" smtClean="0"/>
              <a:t>12.26</a:t>
            </a:r>
            <a:endParaRPr lang="en-US" sz="18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76200" y="165100"/>
            <a:ext cx="9067800" cy="1708866"/>
          </a:xfrm>
          <a:prstGeom prst="rect">
            <a:avLst/>
          </a:prstGeom>
          <a:solidFill>
            <a:srgbClr val="FFFFFF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996633"/>
                </a:solidFill>
              </a:rPr>
              <a:t>Gray Matter &amp; Spinal Roots</a:t>
            </a:r>
            <a:endParaRPr lang="en-US" sz="2000" dirty="0">
              <a:solidFill>
                <a:srgbClr val="996633"/>
              </a:solidFill>
            </a:endParaRP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gray matter as for other regions of CNS – but all neurons </a:t>
            </a:r>
            <a:r>
              <a:rPr lang="en-US" sz="2000" dirty="0" err="1">
                <a:cs typeface="Arial" charset="0"/>
              </a:rPr>
              <a:t>multipolar</a:t>
            </a:r>
            <a:endParaRPr lang="en-US" sz="2000" dirty="0">
              <a:cs typeface="Arial" charset="0"/>
            </a:endParaRP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organized like butterfly wings: paired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anterior (ventral)</a:t>
            </a:r>
            <a:r>
              <a:rPr lang="en-US" sz="2000" dirty="0">
                <a:cs typeface="Arial" charset="0"/>
              </a:rPr>
              <a:t> &amp;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posterior (dorsal) horns</a:t>
            </a:r>
            <a:r>
              <a:rPr lang="en-US" sz="2000" dirty="0">
                <a:cs typeface="Arial" charset="0"/>
              </a:rPr>
              <a:t> connected by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gray </a:t>
            </a:r>
            <a:r>
              <a:rPr lang="en-US" sz="2000" dirty="0" err="1">
                <a:solidFill>
                  <a:srgbClr val="996633"/>
                </a:solidFill>
                <a:cs typeface="Arial" charset="0"/>
              </a:rPr>
              <a:t>commissure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 </a:t>
            </a:r>
            <a:r>
              <a:rPr lang="en-US" sz="2000" i="1" dirty="0">
                <a:solidFill>
                  <a:srgbClr val="996633"/>
                </a:solidFill>
                <a:cs typeface="Arial" charset="0"/>
              </a:rPr>
              <a:t>(where is the central canal?)</a:t>
            </a:r>
            <a:endParaRPr lang="en-US" sz="2000" dirty="0">
              <a:solidFill>
                <a:srgbClr val="996633"/>
              </a:solidFill>
              <a:cs typeface="Arial" charset="0"/>
            </a:endParaRP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small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lateral horns</a:t>
            </a:r>
            <a:r>
              <a:rPr lang="en-US" sz="2000" dirty="0">
                <a:cs typeface="Arial" charset="0"/>
              </a:rPr>
              <a:t> associated with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thoracic</a:t>
            </a:r>
            <a:r>
              <a:rPr lang="en-US" sz="2000" dirty="0">
                <a:cs typeface="Arial" charset="0"/>
              </a:rPr>
              <a:t> &amp; </a:t>
            </a:r>
            <a:r>
              <a:rPr lang="en-US" sz="2000" dirty="0">
                <a:solidFill>
                  <a:srgbClr val="996633"/>
                </a:solidFill>
                <a:cs typeface="Arial" charset="0"/>
              </a:rPr>
              <a:t>superior lumbar</a:t>
            </a:r>
            <a:r>
              <a:rPr lang="en-US" sz="2000" dirty="0">
                <a:cs typeface="Arial" charset="0"/>
              </a:rPr>
              <a:t> regions of cord</a:t>
            </a:r>
            <a:endParaRPr lang="en-US" sz="2000" dirty="0"/>
          </a:p>
        </p:txBody>
      </p:sp>
      <p:pic>
        <p:nvPicPr>
          <p:cNvPr id="4099" name="Picture 3" descr="12-30a_SpinalCord_3"/>
          <p:cNvPicPr>
            <a:picLocks noChangeAspect="1" noChangeArrowheads="1"/>
          </p:cNvPicPr>
          <p:nvPr/>
        </p:nvPicPr>
        <p:blipFill>
          <a:blip r:embed="rId3" cstate="print"/>
          <a:srcRect l="10005" r="17847" b="5267"/>
          <a:stretch>
            <a:fillRect/>
          </a:stretch>
        </p:blipFill>
        <p:spPr bwMode="auto">
          <a:xfrm>
            <a:off x="1368425" y="2105025"/>
            <a:ext cx="6492875" cy="4518025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507163" y="2359025"/>
            <a:ext cx="1236236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/>
              <a:t>Fig. </a:t>
            </a:r>
            <a:r>
              <a:rPr lang="en-US" b="1" dirty="0" smtClean="0"/>
              <a:t>12.28</a:t>
            </a:r>
            <a:endParaRPr lang="en-US" b="1" dirty="0"/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 flipH="1">
            <a:off x="4764088" y="2743200"/>
            <a:ext cx="766762" cy="1357313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 flipH="1" flipV="1">
            <a:off x="4716463" y="4427538"/>
            <a:ext cx="1038225" cy="2079625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286250" y="3317875"/>
            <a:ext cx="377825" cy="1144588"/>
            <a:chOff x="2700" y="2090"/>
            <a:chExt cx="238" cy="721"/>
          </a:xfrm>
        </p:grpSpPr>
        <p:sp>
          <p:nvSpPr>
            <p:cNvPr id="4104" name="AutoShape 8"/>
            <p:cNvSpPr>
              <a:spLocks noChangeArrowheads="1"/>
            </p:cNvSpPr>
            <p:nvPr/>
          </p:nvSpPr>
          <p:spPr bwMode="auto">
            <a:xfrm>
              <a:off x="2700" y="2090"/>
              <a:ext cx="238" cy="570"/>
            </a:xfrm>
            <a:prstGeom prst="downArrow">
              <a:avLst>
                <a:gd name="adj1" fmla="val 50000"/>
                <a:gd name="adj2" fmla="val 59874"/>
              </a:avLst>
            </a:prstGeom>
            <a:solidFill>
              <a:schemeClr val="hlink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105" name="AutoShape 9"/>
            <p:cNvSpPr>
              <a:spLocks noChangeArrowheads="1"/>
            </p:cNvSpPr>
            <p:nvPr/>
          </p:nvSpPr>
          <p:spPr bwMode="auto">
            <a:xfrm>
              <a:off x="2700" y="2630"/>
              <a:ext cx="236" cy="181"/>
            </a:xfrm>
            <a:custGeom>
              <a:avLst/>
              <a:gdLst>
                <a:gd name="G0" fmla="+- 5400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400"/>
                <a:gd name="G18" fmla="*/ 5400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400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400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00 w 21600"/>
                <a:gd name="T15" fmla="*/ 10800 h 21600"/>
                <a:gd name="T16" fmla="*/ 10800 w 21600"/>
                <a:gd name="T17" fmla="*/ 5400 h 21600"/>
                <a:gd name="T18" fmla="*/ 18900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4926013"/>
            <a:ext cx="9144000" cy="1703387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65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3399"/>
                </a:solidFill>
              </a:rPr>
              <a:t>Anterior horns:</a:t>
            </a:r>
          </a:p>
          <a:p>
            <a:pPr marL="228600" indent="-2286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nerve cell bodies of </a:t>
            </a:r>
            <a:r>
              <a:rPr lang="en-US" sz="2000" b="1" dirty="0">
                <a:solidFill>
                  <a:srgbClr val="003399"/>
                </a:solidFill>
                <a:cs typeface="Arial" charset="0"/>
              </a:rPr>
              <a:t>somatic motor neurons</a:t>
            </a:r>
            <a:r>
              <a:rPr lang="en-US" sz="2000" dirty="0">
                <a:cs typeface="Arial" charset="0"/>
              </a:rPr>
              <a:t> – axons </a:t>
            </a:r>
            <a:r>
              <a:rPr lang="en-US" sz="2000" b="1" i="1" dirty="0">
                <a:cs typeface="Arial" charset="0"/>
              </a:rPr>
              <a:t>exit</a:t>
            </a:r>
            <a:r>
              <a:rPr lang="en-US" sz="2000" dirty="0">
                <a:cs typeface="Arial" charset="0"/>
              </a:rPr>
              <a:t> via </a:t>
            </a:r>
            <a:r>
              <a:rPr lang="en-US" sz="2000" dirty="0">
                <a:solidFill>
                  <a:srgbClr val="003399"/>
                </a:solidFill>
                <a:cs typeface="Arial" charset="0"/>
              </a:rPr>
              <a:t>ventral roots </a:t>
            </a:r>
          </a:p>
          <a:p>
            <a:pPr marL="228600" indent="-228600">
              <a:lnSpc>
                <a:spcPct val="5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largest at levels of cervical &amp; lumbar enlargements – </a:t>
            </a:r>
            <a:r>
              <a:rPr lang="en-US" sz="2000" i="1" dirty="0">
                <a:solidFill>
                  <a:srgbClr val="003399"/>
                </a:solidFill>
                <a:cs typeface="Arial" charset="0"/>
              </a:rPr>
              <a:t>why??</a:t>
            </a:r>
          </a:p>
          <a:p>
            <a:pPr marL="228600" indent="-228600"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3399"/>
                </a:solidFill>
              </a:rPr>
              <a:t>Lateral horns:</a:t>
            </a:r>
            <a:endParaRPr lang="en-US" sz="2000" dirty="0">
              <a:solidFill>
                <a:srgbClr val="003399"/>
              </a:solidFill>
            </a:endParaRPr>
          </a:p>
          <a:p>
            <a:pPr marL="228600" indent="-22860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</a:t>
            </a:r>
            <a:r>
              <a:rPr lang="en-US" sz="2000" b="1" dirty="0">
                <a:solidFill>
                  <a:srgbClr val="003399"/>
                </a:solidFill>
                <a:cs typeface="Arial" charset="0"/>
              </a:rPr>
              <a:t>sympathetic motor neurons</a:t>
            </a:r>
            <a:r>
              <a:rPr lang="en-US" sz="2000" dirty="0">
                <a:cs typeface="Arial" charset="0"/>
              </a:rPr>
              <a:t> to visceral organs; also </a:t>
            </a:r>
            <a:r>
              <a:rPr lang="en-US" sz="2000" b="1" i="1" dirty="0">
                <a:cs typeface="Arial" charset="0"/>
              </a:rPr>
              <a:t>exit</a:t>
            </a:r>
            <a:r>
              <a:rPr lang="en-US" sz="2000" dirty="0">
                <a:cs typeface="Arial" charset="0"/>
              </a:rPr>
              <a:t> via </a:t>
            </a:r>
            <a:r>
              <a:rPr lang="en-US" sz="2000" dirty="0">
                <a:solidFill>
                  <a:srgbClr val="003399"/>
                </a:solidFill>
                <a:cs typeface="Arial" charset="0"/>
              </a:rPr>
              <a:t>ventral roots</a:t>
            </a:r>
          </a:p>
        </p:txBody>
      </p:sp>
      <p:pic>
        <p:nvPicPr>
          <p:cNvPr id="5123" name="Picture 3" descr="12-30b_SpinalCord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5396" t="21013" r="16208" b="5531"/>
          <a:stretch>
            <a:fillRect/>
          </a:stretch>
        </p:blipFill>
        <p:spPr bwMode="auto">
          <a:xfrm>
            <a:off x="1590675" y="479425"/>
            <a:ext cx="5561013" cy="3463925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251575" y="3827463"/>
            <a:ext cx="1236236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/>
              <a:t>Fig. </a:t>
            </a:r>
            <a:r>
              <a:rPr lang="en-US" b="1" dirty="0" smtClean="0"/>
              <a:t>12.28</a:t>
            </a:r>
            <a:endParaRPr lang="en-US" b="1" dirty="0"/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 rot="-1347416">
            <a:off x="795338" y="1474788"/>
            <a:ext cx="2332037" cy="2571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12-30b_SpinalCord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5396" t="21013" r="16208" b="5531"/>
          <a:stretch>
            <a:fillRect/>
          </a:stretch>
        </p:blipFill>
        <p:spPr bwMode="auto">
          <a:xfrm>
            <a:off x="1590675" y="479425"/>
            <a:ext cx="5561013" cy="3463925"/>
          </a:xfrm>
          <a:prstGeom prst="rect">
            <a:avLst/>
          </a:prstGeom>
          <a:noFill/>
        </p:spPr>
      </p:pic>
      <p:sp>
        <p:nvSpPr>
          <p:cNvPr id="39941" name="AutoShape 5"/>
          <p:cNvSpPr>
            <a:spLocks noChangeArrowheads="1"/>
          </p:cNvSpPr>
          <p:nvPr/>
        </p:nvSpPr>
        <p:spPr bwMode="auto">
          <a:xfrm rot="15638683">
            <a:off x="5679282" y="1173956"/>
            <a:ext cx="976312" cy="339725"/>
          </a:xfrm>
          <a:prstGeom prst="notchedRightArrow">
            <a:avLst>
              <a:gd name="adj1" fmla="val 50000"/>
              <a:gd name="adj2" fmla="val 71846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AutoShape 6"/>
          <p:cNvSpPr>
            <a:spLocks noChangeArrowheads="1"/>
          </p:cNvSpPr>
          <p:nvPr/>
        </p:nvSpPr>
        <p:spPr bwMode="auto">
          <a:xfrm>
            <a:off x="1882775" y="766763"/>
            <a:ext cx="244475" cy="214312"/>
          </a:xfrm>
          <a:prstGeom prst="star5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0" y="4232275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i="1" u="sng" dirty="0">
                <a:solidFill>
                  <a:srgbClr val="003399"/>
                </a:solidFill>
              </a:rPr>
              <a:t>Dorsal root ganglion:</a:t>
            </a:r>
            <a:endParaRPr lang="en-US" sz="2000" dirty="0">
              <a:solidFill>
                <a:srgbClr val="003399"/>
              </a:solidFill>
            </a:endParaRPr>
          </a:p>
          <a:p>
            <a:pPr marL="225425" indent="-225425"/>
            <a:r>
              <a:rPr lang="en-US" sz="2000" dirty="0"/>
              <a:t>•  afferent fibers from peripheral </a:t>
            </a:r>
            <a:r>
              <a:rPr lang="en-US" sz="2000" b="1" dirty="0">
                <a:solidFill>
                  <a:srgbClr val="003399"/>
                </a:solidFill>
              </a:rPr>
              <a:t>sensory</a:t>
            </a:r>
            <a:r>
              <a:rPr lang="en-US" sz="2000" dirty="0"/>
              <a:t> receptors form dorsal roots; dorsal root ganglia house cell bodies of associated sensory neurons – their axons </a:t>
            </a:r>
            <a:r>
              <a:rPr lang="en-US" sz="2000" b="1" i="1" dirty="0"/>
              <a:t>enter</a:t>
            </a:r>
            <a:r>
              <a:rPr lang="en-US" sz="2000" dirty="0"/>
              <a:t> cord to:</a:t>
            </a:r>
          </a:p>
          <a:p>
            <a:pPr marL="463550" indent="-238125"/>
            <a:r>
              <a:rPr lang="en-US" sz="2000" dirty="0"/>
              <a:t>	(</a:t>
            </a:r>
            <a:r>
              <a:rPr lang="en-US" sz="2000" dirty="0" err="1"/>
              <a:t>i</a:t>
            </a:r>
            <a:r>
              <a:rPr lang="en-US" sz="2000" dirty="0"/>
              <a:t>)	travel to higher cord/brain </a:t>
            </a:r>
            <a:r>
              <a:rPr lang="en-US" sz="2000" dirty="0" err="1"/>
              <a:t>centres</a:t>
            </a:r>
            <a:endParaRPr lang="en-US" sz="2000" dirty="0"/>
          </a:p>
          <a:p>
            <a:pPr marL="344488" indent="-119063"/>
            <a:r>
              <a:rPr lang="en-US" sz="2000" dirty="0"/>
              <a:t>	(ii)	synapse with interneurons in posterior horns at level they enter</a:t>
            </a:r>
          </a:p>
          <a:p>
            <a:r>
              <a:rPr lang="en-US" sz="2000" dirty="0"/>
              <a:t>•  </a:t>
            </a:r>
            <a:r>
              <a:rPr lang="en-US" sz="2000" dirty="0">
                <a:solidFill>
                  <a:srgbClr val="003399"/>
                </a:solidFill>
              </a:rPr>
              <a:t>spinal nerve = fused dorsal &amp; ventral roots</a:t>
            </a:r>
          </a:p>
          <a:p>
            <a:pPr algn="ctr"/>
            <a:r>
              <a:rPr lang="en-US" sz="2000" i="1" dirty="0">
                <a:solidFill>
                  <a:srgbClr val="003399"/>
                </a:solidFill>
              </a:rPr>
              <a:t>What is poliomyelitis??</a:t>
            </a:r>
            <a:r>
              <a:rPr lang="en-US" sz="2000" dirty="0"/>
              <a:t> 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729288" y="3697288"/>
            <a:ext cx="1236236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/>
              <a:t>Fig. </a:t>
            </a:r>
            <a:r>
              <a:rPr lang="en-US" b="1" dirty="0" smtClean="0"/>
              <a:t>12.28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/>
      <p:bldP spid="399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047750" y="4843851"/>
            <a:ext cx="7232650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/>
              <a:t>Fig. </a:t>
            </a:r>
            <a:r>
              <a:rPr lang="en-US" sz="2000" b="1" dirty="0" smtClean="0"/>
              <a:t>12.29</a:t>
            </a:r>
            <a:r>
              <a:rPr lang="en-US" sz="2000" dirty="0" smtClean="0"/>
              <a:t>: </a:t>
            </a:r>
            <a:r>
              <a:rPr lang="en-US" sz="2000" dirty="0"/>
              <a:t>Organization of the Gray Matter of the Spinal Cord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265316" y="5602404"/>
            <a:ext cx="6921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i="1">
                <a:solidFill>
                  <a:srgbClr val="003399"/>
                </a:solidFill>
              </a:rPr>
              <a:t>NB:  the dorsal and ventral roots are part of the PNS, not the CNS!</a:t>
            </a:r>
          </a:p>
        </p:txBody>
      </p:sp>
      <p:pic>
        <p:nvPicPr>
          <p:cNvPr id="1026" name="Picture 2" descr="E:\Chapter_12\D_JPEG_Images_and_Tables\Labeled\figure_12_29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r="571" b="4540"/>
          <a:stretch>
            <a:fillRect/>
          </a:stretch>
        </p:blipFill>
        <p:spPr bwMode="auto">
          <a:xfrm>
            <a:off x="40150" y="103411"/>
            <a:ext cx="9056558" cy="41563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0" y="3973255"/>
            <a:ext cx="9144000" cy="2873589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9999"/>
                </a:solidFill>
              </a:rPr>
              <a:t>White Matter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myelinated &amp; </a:t>
            </a:r>
            <a:r>
              <a:rPr lang="en-US" dirty="0" err="1">
                <a:cs typeface="Arial" charset="0"/>
              </a:rPr>
              <a:t>unmyelinated</a:t>
            </a:r>
            <a:r>
              <a:rPr lang="en-US" dirty="0">
                <a:cs typeface="Arial" charset="0"/>
              </a:rPr>
              <a:t> fibers – communication between different parts of cord &amp; between cord &amp; brain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dirty="0">
                <a:solidFill>
                  <a:srgbClr val="009999"/>
                </a:solidFill>
                <a:cs typeface="Arial" charset="0"/>
              </a:rPr>
              <a:t>ascending, descending &amp; transverse</a:t>
            </a:r>
            <a:r>
              <a:rPr lang="en-US" dirty="0">
                <a:cs typeface="Arial" charset="0"/>
              </a:rPr>
              <a:t> (commissural) tracts – direction of fibers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</a:pPr>
            <a:r>
              <a:rPr lang="en-US" i="1" u="sng" dirty="0" smtClean="0">
                <a:solidFill>
                  <a:srgbClr val="009999"/>
                </a:solidFill>
              </a:rPr>
              <a:t>Some </a:t>
            </a:r>
            <a:r>
              <a:rPr lang="en-US" i="1" u="sng" dirty="0">
                <a:solidFill>
                  <a:srgbClr val="009999"/>
                </a:solidFill>
              </a:rPr>
              <a:t>general properties of spinal tracts: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Most pathways cross over from one side of CNS to other (decussate)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Most consist of a chain of 2 or 3 neurons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Most exhibit </a:t>
            </a:r>
            <a:r>
              <a:rPr lang="en-US" b="1" dirty="0" err="1">
                <a:solidFill>
                  <a:srgbClr val="009999"/>
                </a:solidFill>
              </a:rPr>
              <a:t>somatotopy</a:t>
            </a:r>
            <a:r>
              <a:rPr lang="en-US" dirty="0"/>
              <a:t>:  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All pathways &amp; tracts are paired – one on each side of spinal cord or brain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81000" y="2597150"/>
            <a:ext cx="1210588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12.30</a:t>
            </a:r>
            <a:endParaRPr lang="en-US" sz="1800" dirty="0"/>
          </a:p>
        </p:txBody>
      </p:sp>
      <p:pic>
        <p:nvPicPr>
          <p:cNvPr id="7173" name="Picture 5" descr="E:\Chapter_12\B_JPEG_Images_and_Tables\a_labeled\figure_12_33_labeled.jpg"/>
          <p:cNvPicPr>
            <a:picLocks noChangeAspect="1" noChangeArrowheads="1"/>
          </p:cNvPicPr>
          <p:nvPr/>
        </p:nvPicPr>
        <p:blipFill>
          <a:blip r:embed="rId3" cstate="print"/>
          <a:srcRect t="2752" b="7031"/>
          <a:stretch>
            <a:fillRect/>
          </a:stretch>
        </p:blipFill>
        <p:spPr bwMode="auto">
          <a:xfrm>
            <a:off x="1768775" y="-1"/>
            <a:ext cx="7155769" cy="39867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648200" y="1905000"/>
            <a:ext cx="4114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003399"/>
                </a:solidFill>
              </a:rPr>
              <a:t>Fig. </a:t>
            </a:r>
            <a:r>
              <a:rPr lang="en-US" sz="2000" dirty="0" smtClean="0">
                <a:solidFill>
                  <a:srgbClr val="003399"/>
                </a:solidFill>
              </a:rPr>
              <a:t>12.31a </a:t>
            </a:r>
            <a:r>
              <a:rPr lang="en-US" sz="2000" dirty="0">
                <a:solidFill>
                  <a:srgbClr val="003399"/>
                </a:solidFill>
              </a:rPr>
              <a:t>– sample pathway for discriminative touch and conscious proprioception</a:t>
            </a:r>
          </a:p>
        </p:txBody>
      </p:sp>
      <p:pic>
        <p:nvPicPr>
          <p:cNvPr id="2050" name="Picture 2" descr="E:\Chapter_12\D_JPEG_Images_and_Tables\Labeled\figure_12_31a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t="841" b="2988"/>
          <a:stretch>
            <a:fillRect/>
          </a:stretch>
        </p:blipFill>
        <p:spPr bwMode="auto">
          <a:xfrm>
            <a:off x="134897" y="1"/>
            <a:ext cx="3500401" cy="6846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4783873" y="5348171"/>
            <a:ext cx="41537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993300"/>
                </a:solidFill>
              </a:rPr>
              <a:t>Fig. </a:t>
            </a:r>
            <a:r>
              <a:rPr lang="en-US" sz="2000" dirty="0" smtClean="0">
                <a:solidFill>
                  <a:srgbClr val="993300"/>
                </a:solidFill>
              </a:rPr>
              <a:t>12.32a</a:t>
            </a:r>
            <a:r>
              <a:rPr lang="en-US" sz="2000" dirty="0">
                <a:solidFill>
                  <a:srgbClr val="993300"/>
                </a:solidFill>
              </a:rPr>
              <a:t>:  Direct pyramidal descending tract to skeletal muscle</a:t>
            </a:r>
          </a:p>
        </p:txBody>
      </p:sp>
      <p:pic>
        <p:nvPicPr>
          <p:cNvPr id="3074" name="Picture 2" descr="E:\Chapter_12\D_JPEG_Images_and_Tables\Labeled\figure_12_32a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t="822" b="3007"/>
          <a:stretch>
            <a:fillRect/>
          </a:stretch>
        </p:blipFill>
        <p:spPr bwMode="auto">
          <a:xfrm>
            <a:off x="646779" y="11151"/>
            <a:ext cx="3479180" cy="6830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55755" y="2660406"/>
            <a:ext cx="8809463" cy="433041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95300" indent="-49530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0033"/>
                </a:solidFill>
              </a:rPr>
              <a:t>Protection of the CNS</a:t>
            </a:r>
          </a:p>
          <a:p>
            <a:pPr marL="495300" indent="-495300">
              <a:lnSpc>
                <a:spcPct val="45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Bones			</a:t>
            </a:r>
          </a:p>
          <a:p>
            <a:pPr marL="495300" indent="-495300">
              <a:lnSpc>
                <a:spcPct val="45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Meninges</a:t>
            </a:r>
          </a:p>
          <a:p>
            <a:pPr marL="495300" indent="-495300">
              <a:lnSpc>
                <a:spcPct val="45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Cerebrospinal fluid</a:t>
            </a:r>
          </a:p>
          <a:p>
            <a:pPr marL="495300" indent="-495300">
              <a:lnSpc>
                <a:spcPct val="45000"/>
              </a:lnSpc>
              <a:spcBef>
                <a:spcPct val="50000"/>
              </a:spcBef>
              <a:buFontTx/>
              <a:buAutoNum type="romanLcParenBoth"/>
            </a:pPr>
            <a:r>
              <a:rPr lang="en-US" dirty="0"/>
              <a:t>Blood-brain barrier</a:t>
            </a:r>
            <a:endParaRPr lang="en-US" b="1" u="sng" dirty="0">
              <a:solidFill>
                <a:srgbClr val="990033"/>
              </a:solidFill>
            </a:endParaRPr>
          </a:p>
          <a:p>
            <a:pPr marL="495300" indent="-495300">
              <a:lnSpc>
                <a:spcPct val="6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0033"/>
                </a:solidFill>
              </a:rPr>
              <a:t>Meninges (</a:t>
            </a:r>
            <a:r>
              <a:rPr lang="en-US" b="1" u="sng" dirty="0" err="1">
                <a:solidFill>
                  <a:srgbClr val="990033"/>
                </a:solidFill>
              </a:rPr>
              <a:t>meninx</a:t>
            </a:r>
            <a:r>
              <a:rPr lang="en-US" b="1" u="sng" dirty="0">
                <a:solidFill>
                  <a:srgbClr val="990033"/>
                </a:solidFill>
              </a:rPr>
              <a:t>)</a:t>
            </a:r>
            <a:endParaRPr lang="en-US" dirty="0">
              <a:solidFill>
                <a:srgbClr val="990033"/>
              </a:solidFill>
            </a:endParaRPr>
          </a:p>
          <a:p>
            <a:pPr marL="495300" indent="-49530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3 CT membranes that:   (a)  cover &amp; protect CNS</a:t>
            </a:r>
          </a:p>
          <a:p>
            <a:pPr marL="495300" indent="-49530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			   (b)  protect blood vessels &amp; enclose venous sinuses</a:t>
            </a:r>
          </a:p>
          <a:p>
            <a:pPr marL="495300" indent="-49530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			   (c)  contain cerebrospinal fluid</a:t>
            </a:r>
          </a:p>
          <a:p>
            <a:pPr marL="495300" indent="-49530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			   (d)  form partitions within </a:t>
            </a:r>
            <a:r>
              <a:rPr lang="en-US" dirty="0" smtClean="0">
                <a:cs typeface="Arial" charset="0"/>
              </a:rPr>
              <a:t>skull (separate parts)</a:t>
            </a:r>
            <a:endParaRPr lang="en-US" dirty="0">
              <a:cs typeface="Arial" charset="0"/>
            </a:endParaRPr>
          </a:p>
          <a:p>
            <a:pPr marL="495300" indent="-495300">
              <a:lnSpc>
                <a:spcPct val="50000"/>
              </a:lnSpc>
              <a:spcBef>
                <a:spcPct val="50000"/>
              </a:spcBef>
            </a:pPr>
            <a:r>
              <a:rPr lang="en-US" i="1" u="sng" dirty="0">
                <a:solidFill>
                  <a:srgbClr val="990033"/>
                </a:solidFill>
              </a:rPr>
              <a:t>Dura mater:</a:t>
            </a:r>
          </a:p>
          <a:p>
            <a:pPr marL="495300" indent="-49530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tough; 2 layers around </a:t>
            </a:r>
            <a:r>
              <a:rPr lang="en-US" b="1" dirty="0">
                <a:solidFill>
                  <a:srgbClr val="990033"/>
                </a:solidFill>
                <a:cs typeface="Arial" charset="0"/>
              </a:rPr>
              <a:t>brain</a:t>
            </a:r>
            <a:r>
              <a:rPr lang="en-US" dirty="0">
                <a:cs typeface="Arial" charset="0"/>
              </a:rPr>
              <a:t>:  outer </a:t>
            </a:r>
            <a:r>
              <a:rPr lang="en-US" b="1" dirty="0">
                <a:solidFill>
                  <a:srgbClr val="990033"/>
                </a:solidFill>
                <a:cs typeface="Arial" charset="0"/>
              </a:rPr>
              <a:t>periosteal</a:t>
            </a:r>
            <a:r>
              <a:rPr lang="en-US" dirty="0">
                <a:cs typeface="Arial" charset="0"/>
              </a:rPr>
              <a:t> layer &amp; inner </a:t>
            </a:r>
            <a:r>
              <a:rPr lang="en-US" b="1" dirty="0">
                <a:solidFill>
                  <a:srgbClr val="990033"/>
                </a:solidFill>
                <a:cs typeface="Arial" charset="0"/>
              </a:rPr>
              <a:t>meningeal</a:t>
            </a:r>
            <a:r>
              <a:rPr lang="en-US" dirty="0">
                <a:cs typeface="Arial" charset="0"/>
              </a:rPr>
              <a:t> </a:t>
            </a:r>
            <a:r>
              <a:rPr lang="en-US" dirty="0" smtClean="0">
                <a:cs typeface="Arial" charset="0"/>
              </a:rPr>
              <a:t>layer-star</a:t>
            </a:r>
            <a:endParaRPr lang="en-US" dirty="0">
              <a:cs typeface="Arial" charset="0"/>
            </a:endParaRPr>
          </a:p>
          <a:p>
            <a:pPr marL="495300" indent="-49530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spinal cord has </a:t>
            </a:r>
            <a:r>
              <a:rPr lang="en-US" b="1" dirty="0">
                <a:solidFill>
                  <a:srgbClr val="990033"/>
                </a:solidFill>
                <a:cs typeface="Arial" charset="0"/>
              </a:rPr>
              <a:t>only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meningeal</a:t>
            </a:r>
            <a:r>
              <a:rPr lang="en-US" dirty="0">
                <a:cs typeface="Arial" charset="0"/>
              </a:rPr>
              <a:t> layer</a:t>
            </a:r>
          </a:p>
          <a:p>
            <a:pPr marL="495300" indent="-49530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around brain, 2 layers fused except where enclose </a:t>
            </a:r>
            <a:r>
              <a:rPr lang="en-US" b="1" dirty="0" err="1">
                <a:solidFill>
                  <a:srgbClr val="990033"/>
                </a:solidFill>
                <a:cs typeface="Arial" charset="0"/>
              </a:rPr>
              <a:t>dural</a:t>
            </a:r>
            <a:r>
              <a:rPr lang="en-US" b="1" dirty="0">
                <a:solidFill>
                  <a:srgbClr val="990033"/>
                </a:solidFill>
                <a:cs typeface="Arial" charset="0"/>
              </a:rPr>
              <a:t> sinuses</a:t>
            </a:r>
          </a:p>
          <a:p>
            <a:pPr marL="495300" indent="-4953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b="1" dirty="0">
                <a:solidFill>
                  <a:srgbClr val="990033"/>
                </a:solidFill>
                <a:cs typeface="Arial" charset="0"/>
              </a:rPr>
              <a:t>dural septa</a:t>
            </a:r>
            <a:r>
              <a:rPr lang="en-US" dirty="0">
                <a:cs typeface="Arial" charset="0"/>
              </a:rPr>
              <a:t> to partition and </a:t>
            </a:r>
            <a:r>
              <a:rPr lang="en-US" dirty="0" smtClean="0">
                <a:cs typeface="Arial" charset="0"/>
              </a:rPr>
              <a:t>anchor:  </a:t>
            </a:r>
            <a:r>
              <a:rPr lang="en-US" dirty="0">
                <a:solidFill>
                  <a:srgbClr val="990033"/>
                </a:solidFill>
                <a:cs typeface="Arial" charset="0"/>
              </a:rPr>
              <a:t>falx cerebri, falx </a:t>
            </a:r>
            <a:r>
              <a:rPr lang="en-US" dirty="0" err="1">
                <a:solidFill>
                  <a:srgbClr val="990033"/>
                </a:solidFill>
                <a:cs typeface="Arial" charset="0"/>
              </a:rPr>
              <a:t>cerebelli</a:t>
            </a:r>
            <a:r>
              <a:rPr lang="en-US" dirty="0">
                <a:solidFill>
                  <a:srgbClr val="990033"/>
                </a:solidFill>
                <a:cs typeface="Arial" charset="0"/>
              </a:rPr>
              <a:t>, </a:t>
            </a:r>
            <a:r>
              <a:rPr lang="en-US" dirty="0" err="1">
                <a:solidFill>
                  <a:srgbClr val="990033"/>
                </a:solidFill>
                <a:cs typeface="Arial" charset="0"/>
              </a:rPr>
              <a:t>tentorium</a:t>
            </a:r>
            <a:r>
              <a:rPr lang="en-US" dirty="0">
                <a:solidFill>
                  <a:srgbClr val="990033"/>
                </a:solidFill>
                <a:cs typeface="Arial" charset="0"/>
              </a:rPr>
              <a:t> </a:t>
            </a:r>
            <a:r>
              <a:rPr lang="en-US" dirty="0" err="1">
                <a:solidFill>
                  <a:srgbClr val="990033"/>
                </a:solidFill>
                <a:cs typeface="Arial" charset="0"/>
              </a:rPr>
              <a:t>cerebelli</a:t>
            </a:r>
            <a:endParaRPr lang="en-US" dirty="0">
              <a:solidFill>
                <a:srgbClr val="990033"/>
              </a:solidFill>
              <a:cs typeface="Arial" charset="0"/>
            </a:endParaRPr>
          </a:p>
        </p:txBody>
      </p:sp>
      <p:pic>
        <p:nvPicPr>
          <p:cNvPr id="9219" name="Picture 3" descr="12-23a_Meninges_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21201" t="2380" r="23000" b="11905"/>
          <a:stretch>
            <a:fillRect/>
          </a:stretch>
        </p:blipFill>
        <p:spPr bwMode="auto">
          <a:xfrm>
            <a:off x="4260850" y="0"/>
            <a:ext cx="4883150" cy="3938588"/>
          </a:xfrm>
          <a:prstGeom prst="rect">
            <a:avLst/>
          </a:prstGeom>
          <a:noFill/>
        </p:spPr>
      </p:pic>
      <p:pic>
        <p:nvPicPr>
          <p:cNvPr id="9220" name="Picture 4" descr="12-23a_Meninges_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5000" t="2380" r="75200" b="61620"/>
          <a:stretch>
            <a:fillRect/>
          </a:stretch>
        </p:blipFill>
        <p:spPr bwMode="auto">
          <a:xfrm>
            <a:off x="2895600" y="228600"/>
            <a:ext cx="1676400" cy="1600200"/>
          </a:xfrm>
          <a:prstGeom prst="rect">
            <a:avLst/>
          </a:prstGeom>
          <a:noFill/>
        </p:spPr>
      </p:pic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7854950" y="2098675"/>
            <a:ext cx="280988" cy="269875"/>
          </a:xfrm>
          <a:prstGeom prst="star5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7808913" y="1749425"/>
            <a:ext cx="280987" cy="269875"/>
          </a:xfrm>
          <a:prstGeom prst="star5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315522" y="3557239"/>
            <a:ext cx="11208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Fig. 12.22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78420" y="4114800"/>
            <a:ext cx="87983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i="1" u="sng" dirty="0">
                <a:solidFill>
                  <a:srgbClr val="990033"/>
                </a:solidFill>
              </a:rPr>
              <a:t>Arachnoid mater:</a:t>
            </a:r>
          </a:p>
          <a:p>
            <a:r>
              <a:rPr lang="en-US" sz="2000" dirty="0"/>
              <a:t>•  loose covering separated from dura mater by </a:t>
            </a:r>
            <a:r>
              <a:rPr lang="en-US" sz="2000" b="1" dirty="0">
                <a:solidFill>
                  <a:srgbClr val="990033"/>
                </a:solidFill>
              </a:rPr>
              <a:t>subdural space</a:t>
            </a:r>
          </a:p>
          <a:p>
            <a:pPr marL="290513" indent="-290513"/>
            <a:r>
              <a:rPr lang="en-US" sz="2000" dirty="0"/>
              <a:t>•  </a:t>
            </a:r>
            <a:r>
              <a:rPr lang="en-US" sz="2000" b="1" dirty="0">
                <a:solidFill>
                  <a:srgbClr val="990033"/>
                </a:solidFill>
              </a:rPr>
              <a:t>subarachnoid space</a:t>
            </a:r>
            <a:r>
              <a:rPr lang="en-US" sz="2000" dirty="0"/>
              <a:t> between arachnoid mater &amp; pia mater – filled with CSF &amp; contains largest blood vessels serving brain</a:t>
            </a:r>
          </a:p>
          <a:p>
            <a:r>
              <a:rPr lang="en-US" sz="2000" dirty="0"/>
              <a:t>•  </a:t>
            </a:r>
            <a:r>
              <a:rPr lang="en-US" sz="2000" i="1" dirty="0">
                <a:solidFill>
                  <a:srgbClr val="990033"/>
                </a:solidFill>
              </a:rPr>
              <a:t>role of arachnoid villi in accumulation of CSF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447800" y="3387725"/>
            <a:ext cx="1096963" cy="346075"/>
          </a:xfrm>
          <a:prstGeom prst="rect">
            <a:avLst/>
          </a:prstGeom>
          <a:solidFill>
            <a:srgbClr val="FFFFFF"/>
          </a:solidFill>
          <a:ln w="9525">
            <a:solidFill>
              <a:srgbClr val="9900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/>
              <a:t>Fig. 12.23</a:t>
            </a:r>
            <a:endParaRPr lang="en-CA" sz="1600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5776913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i="1" u="sng" dirty="0">
                <a:solidFill>
                  <a:srgbClr val="003399"/>
                </a:solidFill>
              </a:rPr>
              <a:t>Pia mater: (see also Fig. 12.22)</a:t>
            </a:r>
            <a:endParaRPr lang="en-US" sz="2000" dirty="0">
              <a:solidFill>
                <a:srgbClr val="003399"/>
              </a:solidFill>
            </a:endParaRPr>
          </a:p>
          <a:p>
            <a:pPr algn="ctr"/>
            <a:r>
              <a:rPr lang="en-CA" sz="2000" dirty="0"/>
              <a:t>•</a:t>
            </a:r>
            <a:r>
              <a:rPr lang="en-US" sz="2000" dirty="0"/>
              <a:t>  delicate CT + tiny blood vessels – clings tightly to brain, follows convolutions</a:t>
            </a:r>
          </a:p>
          <a:p>
            <a:pPr algn="ctr"/>
            <a:r>
              <a:rPr lang="en-US" sz="2000" i="1" dirty="0">
                <a:solidFill>
                  <a:srgbClr val="003399"/>
                </a:solidFill>
              </a:rPr>
              <a:t>What is meningitis?  What is encephalitis?</a:t>
            </a:r>
          </a:p>
        </p:txBody>
      </p:sp>
      <p:pic>
        <p:nvPicPr>
          <p:cNvPr id="10245" name="Picture 5" descr="12-23a_Meninges_1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t="4048" b="12103"/>
          <a:stretch>
            <a:fillRect/>
          </a:stretch>
        </p:blipFill>
        <p:spPr bwMode="auto">
          <a:xfrm>
            <a:off x="0" y="0"/>
            <a:ext cx="9144000" cy="4025900"/>
          </a:xfrm>
          <a:prstGeom prst="rect">
            <a:avLst/>
          </a:prstGeom>
          <a:noFill/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206500" y="3576638"/>
            <a:ext cx="1295400" cy="376237"/>
          </a:xfrm>
          <a:prstGeom prst="rect">
            <a:avLst/>
          </a:prstGeom>
          <a:solidFill>
            <a:srgbClr val="FFFFFF"/>
          </a:solidFill>
          <a:ln w="9525">
            <a:solidFill>
              <a:srgbClr val="9900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12.22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841803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003399"/>
                </a:solidFill>
              </a:rPr>
              <a:t>Cerebrospinal Fluid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CA" sz="2000" dirty="0">
                <a:cs typeface="Arial" charset="0"/>
              </a:rPr>
              <a:t>•</a:t>
            </a:r>
            <a:r>
              <a:rPr lang="en-US" sz="2000" dirty="0">
                <a:cs typeface="Arial" charset="0"/>
              </a:rPr>
              <a:t>  liquid cushion to give buoyancy to CNS tissue; also protective, nutritive roles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•  similar to plasma but less </a:t>
            </a:r>
            <a:r>
              <a:rPr lang="en-US" sz="2000" dirty="0" smtClean="0">
                <a:cs typeface="Arial" charset="0"/>
              </a:rPr>
              <a:t>protein</a:t>
            </a:r>
            <a:r>
              <a:rPr lang="en-US" sz="2000" dirty="0">
                <a:cs typeface="Arial" charset="0"/>
              </a:rPr>
              <a:t>, more </a:t>
            </a:r>
            <a:r>
              <a:rPr lang="en-US" sz="2000" dirty="0" err="1">
                <a:cs typeface="Arial" charset="0"/>
              </a:rPr>
              <a:t>vit</a:t>
            </a:r>
            <a:r>
              <a:rPr lang="en-US" sz="2000" dirty="0">
                <a:cs typeface="Arial" charset="0"/>
              </a:rPr>
              <a:t> C, Na</a:t>
            </a:r>
            <a:r>
              <a:rPr lang="en-US" sz="2000" baseline="30000" dirty="0">
                <a:cs typeface="Arial" charset="0"/>
              </a:rPr>
              <a:t>+</a:t>
            </a:r>
            <a:r>
              <a:rPr lang="en-US" sz="2000" dirty="0">
                <a:cs typeface="Arial" charset="0"/>
              </a:rPr>
              <a:t>, </a:t>
            </a:r>
            <a:r>
              <a:rPr lang="en-US" sz="2000" dirty="0" err="1">
                <a:cs typeface="Arial" charset="0"/>
              </a:rPr>
              <a:t>Cl</a:t>
            </a:r>
            <a:r>
              <a:rPr lang="en-US" sz="2000" baseline="30000" dirty="0">
                <a:cs typeface="Arial" charset="0"/>
              </a:rPr>
              <a:t>-</a:t>
            </a:r>
            <a:r>
              <a:rPr lang="en-US" sz="2000" dirty="0">
                <a:cs typeface="Arial" charset="0"/>
              </a:rPr>
              <a:t>, Mg</a:t>
            </a:r>
            <a:r>
              <a:rPr lang="en-US" sz="2000" baseline="30000" dirty="0">
                <a:cs typeface="Arial" charset="0"/>
              </a:rPr>
              <a:t>++ </a:t>
            </a:r>
            <a:r>
              <a:rPr lang="en-US" sz="2000" dirty="0">
                <a:cs typeface="Arial" charset="0"/>
              </a:rPr>
              <a:t>&amp; H</a:t>
            </a:r>
            <a:r>
              <a:rPr lang="en-US" sz="2000" baseline="30000" dirty="0">
                <a:cs typeface="Arial" charset="0"/>
              </a:rPr>
              <a:t>+</a:t>
            </a:r>
            <a:r>
              <a:rPr lang="en-US" sz="2000" dirty="0">
                <a:cs typeface="Arial" charset="0"/>
              </a:rPr>
              <a:t>, less Ca</a:t>
            </a:r>
            <a:r>
              <a:rPr lang="en-US" sz="2000" baseline="30000" dirty="0">
                <a:cs typeface="Arial" charset="0"/>
              </a:rPr>
              <a:t>++</a:t>
            </a:r>
            <a:r>
              <a:rPr lang="en-US" sz="2000" dirty="0">
                <a:cs typeface="Arial" charset="0"/>
              </a:rPr>
              <a:t>, K</a:t>
            </a:r>
            <a:r>
              <a:rPr lang="en-US" sz="2000" baseline="30000" dirty="0">
                <a:cs typeface="Arial" charset="0"/>
              </a:rPr>
              <a:t>+</a:t>
            </a:r>
            <a:endParaRPr lang="en-US" sz="2000" dirty="0">
              <a:cs typeface="Arial" charset="0"/>
            </a:endParaRPr>
          </a:p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CA" sz="2000" dirty="0">
                <a:cs typeface="Arial" charset="0"/>
              </a:rPr>
              <a:t>•</a:t>
            </a:r>
            <a:r>
              <a:rPr lang="en-US" sz="2000" dirty="0">
                <a:cs typeface="Arial" charset="0"/>
              </a:rPr>
              <a:t>  </a:t>
            </a:r>
            <a:r>
              <a:rPr lang="en-US" sz="2000" b="1" dirty="0">
                <a:solidFill>
                  <a:srgbClr val="003399"/>
                </a:solidFill>
                <a:cs typeface="Arial" charset="0"/>
              </a:rPr>
              <a:t>choroid </a:t>
            </a:r>
            <a:r>
              <a:rPr lang="en-US" sz="2000" b="1" dirty="0" smtClean="0">
                <a:solidFill>
                  <a:srgbClr val="003399"/>
                </a:solidFill>
                <a:cs typeface="Arial" charset="0"/>
              </a:rPr>
              <a:t>plexuses</a:t>
            </a:r>
            <a:r>
              <a:rPr lang="en-US" sz="2000" dirty="0" smtClean="0">
                <a:cs typeface="Arial" charset="0"/>
              </a:rPr>
              <a:t>  in roof of ventricles </a:t>
            </a:r>
            <a:r>
              <a:rPr lang="en-US" sz="2000" dirty="0">
                <a:cs typeface="Arial" charset="0"/>
              </a:rPr>
              <a:t>form CSF: clusters of permeable capillaries enclosed by layer of ependymal cells (role of these cells?)</a:t>
            </a:r>
          </a:p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total CSF = 150 ml; replaced ~ every 8 hours; choroid plexuses also clean CSF</a:t>
            </a:r>
          </a:p>
          <a:p>
            <a:pPr marL="495300" indent="-495300" algn="ctr">
              <a:lnSpc>
                <a:spcPct val="80000"/>
              </a:lnSpc>
              <a:spcBef>
                <a:spcPct val="50000"/>
              </a:spcBef>
            </a:pPr>
            <a:r>
              <a:rPr lang="en-US" sz="2000" i="1" dirty="0"/>
              <a:t>What is hydrocephalus?</a:t>
            </a:r>
          </a:p>
        </p:txBody>
      </p:sp>
      <p:pic>
        <p:nvPicPr>
          <p:cNvPr id="11270" name="Picture 6" descr="E:\Chapter_12\B_JPEG_Images_and_Tables\a_labeled\figure_12_26b_labeled.jpg"/>
          <p:cNvPicPr>
            <a:picLocks noChangeAspect="1" noChangeArrowheads="1"/>
          </p:cNvPicPr>
          <p:nvPr/>
        </p:nvPicPr>
        <p:blipFill>
          <a:blip r:embed="rId3" cstate="print"/>
          <a:srcRect l="1681" t="2333" r="3435" b="10048"/>
          <a:stretch>
            <a:fillRect/>
          </a:stretch>
        </p:blipFill>
        <p:spPr bwMode="auto">
          <a:xfrm>
            <a:off x="304800" y="2511552"/>
            <a:ext cx="5498592" cy="4251012"/>
          </a:xfrm>
          <a:prstGeom prst="rect">
            <a:avLst/>
          </a:prstGeom>
          <a:noFill/>
        </p:spPr>
      </p:pic>
      <p:grpSp>
        <p:nvGrpSpPr>
          <p:cNvPr id="7" name="Group 6"/>
          <p:cNvGrpSpPr/>
          <p:nvPr/>
        </p:nvGrpSpPr>
        <p:grpSpPr>
          <a:xfrm>
            <a:off x="5965904" y="2367919"/>
            <a:ext cx="3111189" cy="4335415"/>
            <a:chOff x="5965904" y="2367919"/>
            <a:chExt cx="3111189" cy="4335415"/>
          </a:xfrm>
        </p:grpSpPr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6759721" y="6417102"/>
              <a:ext cx="1743456" cy="28623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800" b="1" dirty="0"/>
                <a:t>Fig. </a:t>
              </a:r>
              <a:r>
                <a:rPr lang="en-US" sz="1800" b="1" dirty="0" smtClean="0"/>
                <a:t>12.25</a:t>
              </a:r>
              <a:endParaRPr lang="en-CA" sz="1800" b="1" dirty="0"/>
            </a:p>
          </p:txBody>
        </p:sp>
        <p:pic>
          <p:nvPicPr>
            <p:cNvPr id="4098" name="Picture 2" descr="E:\Chapter_12\D_JPEG_Images_and_Tables\Labeled\figure_12_25_labeled.jpg"/>
            <p:cNvPicPr>
              <a:picLocks noChangeAspect="1" noChangeArrowheads="1"/>
            </p:cNvPicPr>
            <p:nvPr/>
          </p:nvPicPr>
          <p:blipFill>
            <a:blip r:embed="rId4" cstate="print"/>
            <a:srcRect b="3884"/>
            <a:stretch>
              <a:fillRect/>
            </a:stretch>
          </p:blipFill>
          <p:spPr bwMode="auto">
            <a:xfrm>
              <a:off x="5965904" y="2367919"/>
              <a:ext cx="3111189" cy="383215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98438" y="596281"/>
            <a:ext cx="87630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/>
            <a:r>
              <a:rPr lang="en-US" sz="2000" b="1" u="sng" dirty="0">
                <a:solidFill>
                  <a:srgbClr val="003399"/>
                </a:solidFill>
              </a:rPr>
              <a:t>Blood-Brain Barrier</a:t>
            </a:r>
          </a:p>
          <a:p>
            <a:pPr marL="495300" indent="-495300"/>
            <a:endParaRPr lang="en-US" sz="2000" b="1" u="sng" dirty="0">
              <a:solidFill>
                <a:srgbClr val="003399"/>
              </a:solidFill>
            </a:endParaRPr>
          </a:p>
          <a:p>
            <a:pPr marL="495300" indent="-495300"/>
            <a:r>
              <a:rPr lang="en-CA" sz="2000" dirty="0"/>
              <a:t>•</a:t>
            </a:r>
            <a:r>
              <a:rPr lang="en-US" sz="2000" dirty="0"/>
              <a:t>  why??  some hormones also act at NTs; </a:t>
            </a:r>
            <a:r>
              <a:rPr lang="en-US" sz="2000" dirty="0" smtClean="0"/>
              <a:t>ions can </a:t>
            </a:r>
            <a:r>
              <a:rPr lang="en-US" sz="2000" dirty="0"/>
              <a:t>increase rate of neuronal </a:t>
            </a:r>
            <a:r>
              <a:rPr lang="en-US" sz="2000" dirty="0" smtClean="0"/>
              <a:t>firing (neurons are sensitive to changes and some hormones in blood stream could act as NT in the brain)</a:t>
            </a:r>
          </a:p>
          <a:p>
            <a:pPr marL="166688" indent="-166688">
              <a:buFont typeface="Arial" pitchFamily="34" charset="0"/>
              <a:buChar char="•"/>
            </a:pPr>
            <a:r>
              <a:rPr lang="en-US" sz="2000" u="sng" dirty="0" smtClean="0"/>
              <a:t>composed of 3 layers:</a:t>
            </a:r>
            <a:endParaRPr lang="en-US" sz="2000" u="sng" dirty="0"/>
          </a:p>
          <a:p>
            <a:pPr marL="495300" indent="-495300"/>
            <a:r>
              <a:rPr lang="en-US" sz="2000" dirty="0"/>
              <a:t>	(</a:t>
            </a:r>
            <a:r>
              <a:rPr lang="en-US" sz="2000" dirty="0" err="1"/>
              <a:t>i</a:t>
            </a:r>
            <a:r>
              <a:rPr lang="en-US" sz="2000" dirty="0"/>
              <a:t>)	continuous epithelium of capillary wall (sealed by tight junctions</a:t>
            </a:r>
            <a:r>
              <a:rPr lang="en-US" sz="2000" dirty="0" smtClean="0"/>
              <a:t>) not leaky</a:t>
            </a:r>
            <a:endParaRPr lang="en-US" sz="2000" dirty="0"/>
          </a:p>
          <a:p>
            <a:pPr marL="495300" indent="-495300"/>
            <a:r>
              <a:rPr lang="en-US" sz="2000" dirty="0"/>
              <a:t>	(ii)	thick basal lamina surrounding external face of capillary</a:t>
            </a:r>
          </a:p>
          <a:p>
            <a:pPr marL="495300" indent="-495300"/>
            <a:r>
              <a:rPr lang="en-US" sz="2000" dirty="0"/>
              <a:t>	(iii)	bulbous feet of astrocytes</a:t>
            </a:r>
          </a:p>
          <a:p>
            <a:pPr marL="495300" indent="-495300"/>
            <a:endParaRPr lang="en-US" sz="2000" dirty="0"/>
          </a:p>
          <a:p>
            <a:pPr marL="495300" indent="-495300"/>
            <a:r>
              <a:rPr lang="en-US" sz="2000" dirty="0"/>
              <a:t>•  </a:t>
            </a:r>
            <a:r>
              <a:rPr lang="en-US" sz="2000" i="1" dirty="0">
                <a:solidFill>
                  <a:srgbClr val="003399"/>
                </a:solidFill>
              </a:rPr>
              <a:t>what gets in?</a:t>
            </a:r>
            <a:r>
              <a:rPr lang="en-US" sz="2000" dirty="0"/>
              <a:t>  glucose, essential amino acids, some electrolytes; also fats, fatty acids, oxygen, carbon dioxide, any other fat-soluble molecules</a:t>
            </a:r>
          </a:p>
          <a:p>
            <a:pPr marL="495300" indent="-495300"/>
            <a:endParaRPr lang="en-CA" sz="2000" dirty="0"/>
          </a:p>
          <a:p>
            <a:pPr marL="495300" indent="-495300"/>
            <a:r>
              <a:rPr lang="en-CA" sz="2000" dirty="0"/>
              <a:t>•</a:t>
            </a:r>
            <a:r>
              <a:rPr lang="en-US" sz="2000" dirty="0"/>
              <a:t>  </a:t>
            </a:r>
            <a:r>
              <a:rPr lang="en-US" sz="2000" dirty="0">
                <a:solidFill>
                  <a:srgbClr val="003399"/>
                </a:solidFill>
              </a:rPr>
              <a:t>not completely uniform:  </a:t>
            </a:r>
          </a:p>
          <a:p>
            <a:pPr marL="495300" indent="-495300"/>
            <a:r>
              <a:rPr lang="en-US" sz="2000" dirty="0"/>
              <a:t>   (</a:t>
            </a:r>
            <a:r>
              <a:rPr lang="en-US" sz="2000" dirty="0" err="1"/>
              <a:t>i</a:t>
            </a:r>
            <a:r>
              <a:rPr lang="en-US" sz="2000" dirty="0"/>
              <a:t>)  capillaries of choroid plexuses porous but ependymal cells linked by tight junctions</a:t>
            </a:r>
          </a:p>
          <a:p>
            <a:pPr marL="495300" indent="-495300"/>
            <a:r>
              <a:rPr lang="en-US" sz="2000" dirty="0"/>
              <a:t>   (ii) very permeable near vomiting centre, hypothalamus; incomplete in newborns</a:t>
            </a:r>
            <a:endParaRPr lang="en-CA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6415659"/>
            <a:ext cx="69583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Fig. </a:t>
            </a:r>
            <a:r>
              <a:rPr lang="en-US" b="1" dirty="0" smtClean="0"/>
              <a:t>12.24</a:t>
            </a:r>
            <a:r>
              <a:rPr lang="en-US" dirty="0" smtClean="0"/>
              <a:t>: </a:t>
            </a:r>
            <a:r>
              <a:rPr lang="en-US" dirty="0"/>
              <a:t>Formation &amp; Circulation of </a:t>
            </a:r>
            <a:r>
              <a:rPr lang="en-US" dirty="0" smtClean="0"/>
              <a:t>Cerebrospinal Fluid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2453268" y="0"/>
            <a:ext cx="6177776" cy="6858000"/>
            <a:chOff x="2718816" y="231648"/>
            <a:chExt cx="5839968" cy="6459373"/>
          </a:xfrm>
        </p:grpSpPr>
        <p:pic>
          <p:nvPicPr>
            <p:cNvPr id="13316" name="Picture 4" descr="E:\Chapter_12\B_JPEG_Images_and_Tables\b_unlabeled\figure_12_26a_un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3571" t="3095" r="22714" b="8143"/>
            <a:stretch>
              <a:fillRect/>
            </a:stretch>
          </p:blipFill>
          <p:spPr bwMode="auto">
            <a:xfrm>
              <a:off x="2718816" y="231648"/>
              <a:ext cx="5839968" cy="6101850"/>
            </a:xfrm>
            <a:prstGeom prst="rect">
              <a:avLst/>
            </a:prstGeom>
            <a:noFill/>
          </p:spPr>
        </p:pic>
        <p:sp>
          <p:nvSpPr>
            <p:cNvPr id="4" name="Oval 3"/>
            <p:cNvSpPr/>
            <p:nvPr/>
          </p:nvSpPr>
          <p:spPr>
            <a:xfrm rot="2314901">
              <a:off x="7142357" y="3779721"/>
              <a:ext cx="1101369" cy="29113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8151544" y="3769112"/>
              <a:ext cx="345686" cy="31223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71688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09600" indent="-609600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6600"/>
                </a:solidFill>
              </a:rPr>
              <a:t>Macroscopic Anatomy of the PNS</a:t>
            </a:r>
            <a:endParaRPr lang="en-US" dirty="0">
              <a:solidFill>
                <a:srgbClr val="996600"/>
              </a:solidFill>
            </a:endParaRPr>
          </a:p>
          <a:p>
            <a:pPr marL="609600" indent="-609600">
              <a:lnSpc>
                <a:spcPct val="50000"/>
              </a:lnSpc>
              <a:spcBef>
                <a:spcPct val="50000"/>
              </a:spcBef>
              <a:tabLst>
                <a:tab pos="5029200" algn="l"/>
              </a:tabLst>
            </a:pPr>
            <a:r>
              <a:rPr lang="en-US" dirty="0">
                <a:cs typeface="Arial" charset="0"/>
              </a:rPr>
              <a:t>•  12 pairs of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cranial nerves</a:t>
            </a:r>
            <a:r>
              <a:rPr lang="en-US" dirty="0">
                <a:cs typeface="Arial" charset="0"/>
              </a:rPr>
              <a:t> pass through various foramina of the skull</a:t>
            </a: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first two pairs attach to forebrain; rest originate from brain stem</a:t>
            </a: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all except vagus nerve serve only head &amp; neck structures</a:t>
            </a: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except those for special sense organs, most cranial nerves are mixed nerves</a:t>
            </a: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“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O</a:t>
            </a:r>
            <a:r>
              <a:rPr lang="en-US" dirty="0">
                <a:cs typeface="Arial" charset="0"/>
              </a:rPr>
              <a:t>n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o</a:t>
            </a:r>
            <a:r>
              <a:rPr lang="en-US" dirty="0">
                <a:cs typeface="Arial" charset="0"/>
              </a:rPr>
              <a:t>ccasion,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o</a:t>
            </a:r>
            <a:r>
              <a:rPr lang="en-US" dirty="0">
                <a:cs typeface="Arial" charset="0"/>
              </a:rPr>
              <a:t>ur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t</a:t>
            </a:r>
            <a:r>
              <a:rPr lang="en-US" dirty="0">
                <a:cs typeface="Arial" charset="0"/>
              </a:rPr>
              <a:t>rusty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t</a:t>
            </a:r>
            <a:r>
              <a:rPr lang="en-US" dirty="0">
                <a:cs typeface="Arial" charset="0"/>
              </a:rPr>
              <a:t>ruck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a</a:t>
            </a:r>
            <a:r>
              <a:rPr lang="en-US" dirty="0">
                <a:cs typeface="Arial" charset="0"/>
              </a:rPr>
              <a:t>cts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f</a:t>
            </a:r>
            <a:r>
              <a:rPr lang="en-US" dirty="0">
                <a:cs typeface="Arial" charset="0"/>
              </a:rPr>
              <a:t>unny –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v</a:t>
            </a:r>
            <a:r>
              <a:rPr lang="en-US" dirty="0">
                <a:cs typeface="Arial" charset="0"/>
              </a:rPr>
              <a:t>ery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g</a:t>
            </a:r>
            <a:r>
              <a:rPr lang="en-US" dirty="0">
                <a:cs typeface="Arial" charset="0"/>
              </a:rPr>
              <a:t>ood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v</a:t>
            </a:r>
            <a:r>
              <a:rPr lang="en-US" dirty="0">
                <a:cs typeface="Arial" charset="0"/>
              </a:rPr>
              <a:t>ehicle</a:t>
            </a:r>
            <a:r>
              <a:rPr lang="en-US" b="1" dirty="0">
                <a:cs typeface="Arial" charset="0"/>
              </a:rPr>
              <a:t>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a</a:t>
            </a:r>
            <a:r>
              <a:rPr lang="en-US" dirty="0">
                <a:cs typeface="Arial" charset="0"/>
              </a:rPr>
              <a:t>ny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h</a:t>
            </a:r>
            <a:r>
              <a:rPr lang="en-US" dirty="0">
                <a:cs typeface="Arial" charset="0"/>
              </a:rPr>
              <a:t>ow”</a:t>
            </a:r>
            <a:endParaRPr lang="en-US" dirty="0"/>
          </a:p>
        </p:txBody>
      </p:sp>
      <p:pic>
        <p:nvPicPr>
          <p:cNvPr id="14341" name="Picture 5" descr="E:\Chapter_13\B_JPEG_Images_and_Tables\a_labeled\figure_13_05a_labeled.jpg"/>
          <p:cNvPicPr>
            <a:picLocks noChangeAspect="1" noChangeArrowheads="1"/>
          </p:cNvPicPr>
          <p:nvPr/>
        </p:nvPicPr>
        <p:blipFill>
          <a:blip r:embed="rId3" cstate="print"/>
          <a:srcRect l="1286" t="3857" r="1714" b="9095"/>
          <a:stretch>
            <a:fillRect/>
          </a:stretch>
        </p:blipFill>
        <p:spPr bwMode="auto">
          <a:xfrm>
            <a:off x="1633728" y="1954670"/>
            <a:ext cx="7285254" cy="4903330"/>
          </a:xfrm>
          <a:prstGeom prst="rect">
            <a:avLst/>
          </a:prstGeom>
          <a:noFill/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07264" y="1855788"/>
            <a:ext cx="24545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u="sng" dirty="0"/>
              <a:t>Fig. </a:t>
            </a:r>
            <a:r>
              <a:rPr lang="en-US" u="sng" dirty="0" smtClean="0"/>
              <a:t>13.6  </a:t>
            </a:r>
            <a:r>
              <a:rPr lang="en-US" u="sng" dirty="0"/>
              <a:t>Ventral view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127125" y="3003550"/>
            <a:ext cx="6410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800000"/>
                </a:solidFill>
              </a:rPr>
              <a:t>S</a:t>
            </a:r>
            <a:r>
              <a:rPr lang="en-US"/>
              <a:t>ome </a:t>
            </a:r>
            <a:r>
              <a:rPr lang="en-US" b="1">
                <a:solidFill>
                  <a:srgbClr val="800000"/>
                </a:solidFill>
              </a:rPr>
              <a:t>s</a:t>
            </a:r>
            <a:r>
              <a:rPr lang="en-US"/>
              <a:t>ay </a:t>
            </a:r>
            <a:r>
              <a:rPr lang="en-US" b="1">
                <a:solidFill>
                  <a:srgbClr val="800000"/>
                </a:solidFill>
              </a:rPr>
              <a:t>m</a:t>
            </a:r>
            <a:r>
              <a:rPr lang="en-US"/>
              <a:t>arry </a:t>
            </a:r>
            <a:r>
              <a:rPr lang="en-US" b="1">
                <a:solidFill>
                  <a:srgbClr val="800000"/>
                </a:solidFill>
              </a:rPr>
              <a:t>m</a:t>
            </a:r>
            <a:r>
              <a:rPr lang="en-US"/>
              <a:t>oney </a:t>
            </a:r>
            <a:r>
              <a:rPr lang="en-US" b="1">
                <a:solidFill>
                  <a:srgbClr val="800000"/>
                </a:solidFill>
              </a:rPr>
              <a:t>b</a:t>
            </a:r>
            <a:r>
              <a:rPr lang="en-US"/>
              <a:t>ut </a:t>
            </a:r>
            <a:r>
              <a:rPr lang="en-US" b="1">
                <a:solidFill>
                  <a:srgbClr val="800000"/>
                </a:solidFill>
              </a:rPr>
              <a:t>m</a:t>
            </a:r>
            <a:r>
              <a:rPr lang="en-US"/>
              <a:t>y </a:t>
            </a:r>
            <a:r>
              <a:rPr lang="en-US" b="1">
                <a:solidFill>
                  <a:srgbClr val="800000"/>
                </a:solidFill>
              </a:rPr>
              <a:t>b</a:t>
            </a:r>
            <a:r>
              <a:rPr lang="en-US"/>
              <a:t>rother </a:t>
            </a:r>
            <a:r>
              <a:rPr lang="en-US" b="1">
                <a:solidFill>
                  <a:srgbClr val="800000"/>
                </a:solidFill>
              </a:rPr>
              <a:t>s</a:t>
            </a:r>
            <a:r>
              <a:rPr lang="en-US"/>
              <a:t>ays (it’s) </a:t>
            </a:r>
            <a:r>
              <a:rPr lang="en-US" b="1">
                <a:solidFill>
                  <a:srgbClr val="800000"/>
                </a:solidFill>
              </a:rPr>
              <a:t>b</a:t>
            </a:r>
            <a:r>
              <a:rPr lang="en-US"/>
              <a:t>ad </a:t>
            </a:r>
            <a:r>
              <a:rPr lang="en-US" b="1">
                <a:solidFill>
                  <a:srgbClr val="800000"/>
                </a:solidFill>
              </a:rPr>
              <a:t>b</a:t>
            </a:r>
            <a:r>
              <a:rPr lang="en-US"/>
              <a:t>usiness (to) </a:t>
            </a:r>
            <a:r>
              <a:rPr lang="en-US" b="1">
                <a:solidFill>
                  <a:srgbClr val="800000"/>
                </a:solidFill>
              </a:rPr>
              <a:t>m</a:t>
            </a:r>
            <a:r>
              <a:rPr lang="en-US"/>
              <a:t>arry </a:t>
            </a:r>
            <a:r>
              <a:rPr lang="en-US" b="1">
                <a:solidFill>
                  <a:srgbClr val="800000"/>
                </a:solidFill>
              </a:rPr>
              <a:t>m</a:t>
            </a:r>
            <a:r>
              <a:rPr lang="en-US"/>
              <a:t>oney </a:t>
            </a:r>
          </a:p>
        </p:txBody>
      </p:sp>
      <p:pic>
        <p:nvPicPr>
          <p:cNvPr id="5122" name="Picture 2" descr="E:\Chapter_13\D_JPEG_Images_and_Tables\Labeled\figure_13_06b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50778" b="7241"/>
          <a:stretch>
            <a:fillRect/>
          </a:stretch>
        </p:blipFill>
        <p:spPr bwMode="auto">
          <a:xfrm>
            <a:off x="1462015" y="3643444"/>
            <a:ext cx="5741673" cy="3069590"/>
          </a:xfrm>
          <a:prstGeom prst="rect">
            <a:avLst/>
          </a:prstGeom>
          <a:noFill/>
        </p:spPr>
      </p:pic>
      <p:pic>
        <p:nvPicPr>
          <p:cNvPr id="5123" name="Picture 3" descr="E:\Chapter_13\D_JPEG_Images_and_Tables\Labeled\figure_13_06b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r="50130" b="16387"/>
          <a:stretch>
            <a:fillRect/>
          </a:stretch>
        </p:blipFill>
        <p:spPr bwMode="auto">
          <a:xfrm>
            <a:off x="1512108" y="207039"/>
            <a:ext cx="5613524" cy="266997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260088" y="6411949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13.6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74528" y="4716966"/>
            <a:ext cx="791736" cy="276999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Minimal</a:t>
            </a:r>
            <a:endParaRPr lang="en-US" sz="12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039013" y="296291"/>
            <a:ext cx="3803904" cy="2631490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09600" indent="-609600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993300"/>
                </a:solidFill>
              </a:rPr>
              <a:t>I.  Olfactory Nerves:</a:t>
            </a:r>
            <a:r>
              <a:rPr lang="en-US" dirty="0"/>
              <a:t>  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dirty="0"/>
              <a:t>from nasal mucosa to olfactory bulbs</a:t>
            </a:r>
          </a:p>
          <a:p>
            <a:pPr marL="231775" indent="-231775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fibers of olfactory bulb neurons extend as olfactory tract to primary olfactory cortex</a:t>
            </a:r>
          </a:p>
          <a:p>
            <a:pPr marL="609600" indent="-60960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afferent </a:t>
            </a:r>
            <a:r>
              <a:rPr lang="en-US" dirty="0">
                <a:solidFill>
                  <a:srgbClr val="993300"/>
                </a:solidFill>
                <a:cs typeface="Arial" charset="0"/>
              </a:rPr>
              <a:t>sensory</a:t>
            </a:r>
            <a:r>
              <a:rPr lang="en-US" dirty="0">
                <a:cs typeface="Arial" charset="0"/>
              </a:rPr>
              <a:t> fibers for </a:t>
            </a:r>
            <a:r>
              <a:rPr lang="en-US" dirty="0">
                <a:solidFill>
                  <a:srgbClr val="993300"/>
                </a:solidFill>
                <a:cs typeface="Arial" charset="0"/>
              </a:rPr>
              <a:t>smell</a:t>
            </a:r>
            <a:endParaRPr lang="en-US" dirty="0">
              <a:solidFill>
                <a:srgbClr val="993300"/>
              </a:solidFill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035552" y="3665538"/>
            <a:ext cx="5032248" cy="2987675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09600" indent="-609600">
              <a:spcBef>
                <a:spcPct val="50000"/>
              </a:spcBef>
              <a:buFontTx/>
              <a:buAutoNum type="romanUcPeriod" startAt="2"/>
            </a:pPr>
            <a:r>
              <a:rPr lang="en-US" b="1" dirty="0">
                <a:solidFill>
                  <a:srgbClr val="008080"/>
                </a:solidFill>
              </a:rPr>
              <a:t>Optic Nerves:</a:t>
            </a:r>
          </a:p>
          <a:p>
            <a:pPr marL="231775" indent="-231775">
              <a:spcBef>
                <a:spcPct val="50000"/>
              </a:spcBef>
            </a:pPr>
            <a:r>
              <a:rPr lang="en-US" dirty="0">
                <a:cs typeface="Arial" charset="0"/>
              </a:rPr>
              <a:t>•  fibers from retina form optic nerve which passes through optic foramen of orbit</a:t>
            </a:r>
          </a:p>
          <a:p>
            <a:pPr marL="231775" indent="-231775">
              <a:spcBef>
                <a:spcPct val="50000"/>
              </a:spcBef>
            </a:pPr>
            <a:r>
              <a:rPr lang="en-US" dirty="0">
                <a:cs typeface="Arial" charset="0"/>
              </a:rPr>
              <a:t>•  optic nerves converge to form </a:t>
            </a:r>
            <a:r>
              <a:rPr lang="en-US" dirty="0">
                <a:solidFill>
                  <a:srgbClr val="008080"/>
                </a:solidFill>
                <a:cs typeface="Arial" charset="0"/>
              </a:rPr>
              <a:t>optic </a:t>
            </a:r>
            <a:r>
              <a:rPr lang="en-US" dirty="0" err="1">
                <a:solidFill>
                  <a:srgbClr val="008080"/>
                </a:solidFill>
                <a:cs typeface="Arial" charset="0"/>
              </a:rPr>
              <a:t>chiasma</a:t>
            </a:r>
            <a:r>
              <a:rPr lang="en-US" dirty="0">
                <a:cs typeface="Arial" charset="0"/>
              </a:rPr>
              <a:t> (</a:t>
            </a:r>
            <a:r>
              <a:rPr lang="en-US" i="1" dirty="0">
                <a:cs typeface="Arial" charset="0"/>
              </a:rPr>
              <a:t>what happens here?</a:t>
            </a:r>
            <a:r>
              <a:rPr lang="en-US" dirty="0">
                <a:cs typeface="Arial" charset="0"/>
              </a:rPr>
              <a:t>); then as </a:t>
            </a:r>
            <a:r>
              <a:rPr lang="en-US" dirty="0">
                <a:solidFill>
                  <a:srgbClr val="008080"/>
                </a:solidFill>
                <a:cs typeface="Arial" charset="0"/>
              </a:rPr>
              <a:t>optic tracts</a:t>
            </a:r>
            <a:r>
              <a:rPr lang="en-US" dirty="0">
                <a:cs typeface="Arial" charset="0"/>
              </a:rPr>
              <a:t> to </a:t>
            </a:r>
            <a:r>
              <a:rPr lang="en-US" dirty="0">
                <a:solidFill>
                  <a:srgbClr val="008080"/>
                </a:solidFill>
                <a:cs typeface="Arial" charset="0"/>
              </a:rPr>
              <a:t>thalamus</a:t>
            </a:r>
            <a:r>
              <a:rPr lang="en-US" dirty="0">
                <a:cs typeface="Arial" charset="0"/>
              </a:rPr>
              <a:t>, finally as </a:t>
            </a:r>
            <a:r>
              <a:rPr lang="en-US" dirty="0">
                <a:solidFill>
                  <a:srgbClr val="008080"/>
                </a:solidFill>
                <a:cs typeface="Arial" charset="0"/>
              </a:rPr>
              <a:t>optical radiation</a:t>
            </a:r>
            <a:r>
              <a:rPr lang="en-US" dirty="0">
                <a:cs typeface="Arial" charset="0"/>
              </a:rPr>
              <a:t> to </a:t>
            </a:r>
            <a:r>
              <a:rPr lang="en-US" dirty="0">
                <a:solidFill>
                  <a:srgbClr val="008080"/>
                </a:solidFill>
                <a:cs typeface="Arial" charset="0"/>
              </a:rPr>
              <a:t>occipital cortex</a:t>
            </a:r>
          </a:p>
          <a:p>
            <a:pPr marL="609600" indent="-609600">
              <a:spcBef>
                <a:spcPct val="50000"/>
              </a:spcBef>
            </a:pPr>
            <a:r>
              <a:rPr lang="en-US" dirty="0">
                <a:cs typeface="Arial" charset="0"/>
              </a:rPr>
              <a:t>•  afferent </a:t>
            </a:r>
            <a:r>
              <a:rPr lang="en-US" dirty="0">
                <a:solidFill>
                  <a:srgbClr val="008080"/>
                </a:solidFill>
                <a:cs typeface="Arial" charset="0"/>
              </a:rPr>
              <a:t>sensory</a:t>
            </a:r>
            <a:r>
              <a:rPr lang="en-US" dirty="0">
                <a:cs typeface="Arial" charset="0"/>
              </a:rPr>
              <a:t> fibers for </a:t>
            </a:r>
            <a:r>
              <a:rPr lang="en-US" dirty="0">
                <a:solidFill>
                  <a:srgbClr val="008080"/>
                </a:solidFill>
                <a:cs typeface="Arial" charset="0"/>
              </a:rPr>
              <a:t>vision</a:t>
            </a:r>
            <a:endParaRPr lang="en-US" dirty="0">
              <a:solidFill>
                <a:srgbClr val="008080"/>
              </a:solidFill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001135" y="3098038"/>
            <a:ext cx="1946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 dirty="0"/>
              <a:t>“Some Say”</a:t>
            </a:r>
          </a:p>
        </p:txBody>
      </p:sp>
      <p:pic>
        <p:nvPicPr>
          <p:cNvPr id="16392" name="Picture 8" descr="E:\Chapter_13\B_JPEG_Images_and_Tables\a_labeled\table_13_02_1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2629" t="37839" r="2000" b="10456"/>
          <a:stretch>
            <a:fillRect/>
          </a:stretch>
        </p:blipFill>
        <p:spPr bwMode="auto">
          <a:xfrm>
            <a:off x="158496" y="158495"/>
            <a:ext cx="4669536" cy="2988503"/>
          </a:xfrm>
          <a:prstGeom prst="rect">
            <a:avLst/>
          </a:prstGeom>
          <a:noFill/>
        </p:spPr>
      </p:pic>
      <p:pic>
        <p:nvPicPr>
          <p:cNvPr id="16394" name="Picture 10" descr="E:\Chapter_13\B_JPEG_Images_and_Tables\a_labeled\table_13_02_2_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43429" t="15528" r="5429" b="10887"/>
          <a:stretch>
            <a:fillRect/>
          </a:stretch>
        </p:blipFill>
        <p:spPr bwMode="auto">
          <a:xfrm>
            <a:off x="48768" y="3205509"/>
            <a:ext cx="4023360" cy="36524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5875" y="155575"/>
            <a:ext cx="4038600" cy="2994025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Tx/>
              <a:buAutoNum type="romanUcPeriod" startAt="3"/>
            </a:pPr>
            <a:r>
              <a:rPr lang="en-US" b="1" dirty="0" err="1">
                <a:solidFill>
                  <a:srgbClr val="990033"/>
                </a:solidFill>
              </a:rPr>
              <a:t>Oculomotor</a:t>
            </a:r>
            <a:r>
              <a:rPr lang="en-US" b="1" dirty="0">
                <a:solidFill>
                  <a:srgbClr val="990033"/>
                </a:solidFill>
              </a:rPr>
              <a:t> Nerves:</a:t>
            </a:r>
            <a:endParaRPr lang="en-US" dirty="0">
              <a:solidFill>
                <a:srgbClr val="990033"/>
              </a:solidFill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“eye mover”; supplies 4/6 extrinsic muscles of eyeball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fibers from ventral midbrain (near pons) through bony orbit to eye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mixed </a:t>
            </a:r>
            <a:r>
              <a:rPr lang="en-US" dirty="0">
                <a:solidFill>
                  <a:srgbClr val="990033"/>
                </a:solidFill>
                <a:cs typeface="Arial" charset="0"/>
              </a:rPr>
              <a:t>motor</a:t>
            </a:r>
            <a:r>
              <a:rPr lang="en-US" dirty="0">
                <a:cs typeface="Arial" charset="0"/>
              </a:rPr>
              <a:t> nerves to extrinsic eye muscles, but also </a:t>
            </a:r>
            <a:r>
              <a:rPr lang="en-US" dirty="0" err="1">
                <a:cs typeface="Arial" charset="0"/>
              </a:rPr>
              <a:t>paraymp</a:t>
            </a:r>
            <a:r>
              <a:rPr lang="en-US" dirty="0">
                <a:cs typeface="Arial" charset="0"/>
              </a:rPr>
              <a:t> fibers to iris, lens &amp; (sensory afferents from extrinsic eye muscles to midbrain)</a:t>
            </a:r>
            <a:endParaRPr lang="en-US" dirty="0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6008688"/>
            <a:ext cx="9144000" cy="901700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09600" indent="-609600">
              <a:lnSpc>
                <a:spcPct val="55000"/>
              </a:lnSpc>
              <a:spcBef>
                <a:spcPct val="50000"/>
              </a:spcBef>
              <a:buFontTx/>
              <a:buAutoNum type="romanUcPeriod" startAt="4"/>
            </a:pPr>
            <a:r>
              <a:rPr lang="en-US" b="1">
                <a:solidFill>
                  <a:srgbClr val="990033"/>
                </a:solidFill>
              </a:rPr>
              <a:t>Trochlear Nerves (pulley):</a:t>
            </a:r>
          </a:p>
          <a:p>
            <a:pPr marL="609600" indent="-609600">
              <a:lnSpc>
                <a:spcPct val="55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innervates ext eye muscle that loops through pulley-shaped ligament in orbit</a:t>
            </a:r>
          </a:p>
          <a:p>
            <a:pPr marL="609600" indent="-609600">
              <a:lnSpc>
                <a:spcPct val="55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</a:t>
            </a:r>
            <a:r>
              <a:rPr lang="en-US">
                <a:solidFill>
                  <a:srgbClr val="990033"/>
                </a:solidFill>
                <a:cs typeface="Arial" charset="0"/>
              </a:rPr>
              <a:t>motor</a:t>
            </a:r>
            <a:r>
              <a:rPr lang="en-US">
                <a:cs typeface="Arial" charset="0"/>
              </a:rPr>
              <a:t> fibers from dorsal midbrain to superior oblique eye muscle</a:t>
            </a:r>
            <a:endParaRPr lang="en-US"/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980113" y="4468813"/>
            <a:ext cx="2370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/>
              <a:t>“Marry Money”</a:t>
            </a:r>
          </a:p>
        </p:txBody>
      </p:sp>
      <p:pic>
        <p:nvPicPr>
          <p:cNvPr id="17420" name="Picture 12" descr="E:\Chapter_13\B_JPEG_Images_and_Tables\a_labeled\table_13_02_3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51571" t="12661" b="37625"/>
          <a:stretch>
            <a:fillRect/>
          </a:stretch>
        </p:blipFill>
        <p:spPr bwMode="auto">
          <a:xfrm>
            <a:off x="4206294" y="1"/>
            <a:ext cx="4767018" cy="3262384"/>
          </a:xfrm>
          <a:prstGeom prst="rect">
            <a:avLst/>
          </a:prstGeom>
          <a:noFill/>
        </p:spPr>
      </p:pic>
      <p:pic>
        <p:nvPicPr>
          <p:cNvPr id="17421" name="Picture 13" descr="E:\Chapter_13\B_JPEG_Images_and_Tables\a_labeled\table_13_02_4_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51571" t="22873" r="2429" b="14930"/>
          <a:stretch>
            <a:fillRect/>
          </a:stretch>
        </p:blipFill>
        <p:spPr bwMode="auto">
          <a:xfrm>
            <a:off x="146303" y="3145535"/>
            <a:ext cx="4864609" cy="27797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865632" y="4682490"/>
            <a:ext cx="7239000" cy="2142125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09600" indent="-609600">
              <a:lnSpc>
                <a:spcPct val="70000"/>
              </a:lnSpc>
              <a:spcBef>
                <a:spcPct val="50000"/>
              </a:spcBef>
              <a:buFontTx/>
              <a:buAutoNum type="romanUcPeriod" startAt="5"/>
            </a:pPr>
            <a:r>
              <a:rPr lang="en-US" b="1" dirty="0">
                <a:solidFill>
                  <a:srgbClr val="990033"/>
                </a:solidFill>
              </a:rPr>
              <a:t>Trigeminal Nerves:</a:t>
            </a:r>
          </a:p>
          <a:p>
            <a:pPr marL="231775" indent="-231775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largest of cranial nerves; 3 branches: </a:t>
            </a:r>
            <a:r>
              <a:rPr lang="en-US" dirty="0">
                <a:solidFill>
                  <a:srgbClr val="990033"/>
                </a:solidFill>
                <a:cs typeface="Arial" charset="0"/>
              </a:rPr>
              <a:t>sensory</a:t>
            </a:r>
            <a:r>
              <a:rPr lang="en-US" dirty="0">
                <a:cs typeface="Arial" charset="0"/>
              </a:rPr>
              <a:t> fibers to face &amp; </a:t>
            </a:r>
            <a:r>
              <a:rPr lang="en-US" dirty="0">
                <a:solidFill>
                  <a:srgbClr val="990033"/>
                </a:solidFill>
                <a:cs typeface="Arial" charset="0"/>
              </a:rPr>
              <a:t>motor</a:t>
            </a:r>
            <a:r>
              <a:rPr lang="en-US" dirty="0">
                <a:cs typeface="Arial" charset="0"/>
              </a:rPr>
              <a:t> fibers for chewing (mandibular division) </a:t>
            </a:r>
          </a:p>
          <a:p>
            <a:pPr marL="609600" indent="-609600" algn="ctr">
              <a:lnSpc>
                <a:spcPct val="45000"/>
              </a:lnSpc>
              <a:spcBef>
                <a:spcPct val="50000"/>
              </a:spcBef>
            </a:pPr>
            <a:r>
              <a:rPr lang="en-US" i="1" dirty="0" smtClean="0">
                <a:solidFill>
                  <a:srgbClr val="990033"/>
                </a:solidFill>
              </a:rPr>
              <a:t>1 </a:t>
            </a:r>
            <a:r>
              <a:rPr lang="en-US" i="1" dirty="0" err="1" smtClean="0">
                <a:solidFill>
                  <a:srgbClr val="990033"/>
                </a:solidFill>
              </a:rPr>
              <a:t>Opthalmic</a:t>
            </a:r>
            <a:r>
              <a:rPr lang="en-US" i="1" dirty="0" smtClean="0">
                <a:solidFill>
                  <a:srgbClr val="990033"/>
                </a:solidFill>
              </a:rPr>
              <a:t> </a:t>
            </a:r>
            <a:r>
              <a:rPr lang="en-US" i="1" dirty="0">
                <a:solidFill>
                  <a:srgbClr val="990033"/>
                </a:solidFill>
              </a:rPr>
              <a:t>division</a:t>
            </a:r>
          </a:p>
          <a:p>
            <a:pPr marL="609600" indent="-609600" algn="ctr">
              <a:lnSpc>
                <a:spcPct val="45000"/>
              </a:lnSpc>
              <a:spcBef>
                <a:spcPct val="50000"/>
              </a:spcBef>
            </a:pPr>
            <a:r>
              <a:rPr lang="en-US" i="1" dirty="0" smtClean="0">
                <a:solidFill>
                  <a:srgbClr val="990033"/>
                </a:solidFill>
              </a:rPr>
              <a:t>2 Maxillary </a:t>
            </a:r>
            <a:r>
              <a:rPr lang="en-US" i="1" dirty="0">
                <a:solidFill>
                  <a:srgbClr val="990033"/>
                </a:solidFill>
              </a:rPr>
              <a:t>division</a:t>
            </a:r>
          </a:p>
          <a:p>
            <a:pPr marL="609600" indent="-609600" algn="ctr">
              <a:lnSpc>
                <a:spcPct val="45000"/>
              </a:lnSpc>
              <a:spcBef>
                <a:spcPct val="50000"/>
              </a:spcBef>
            </a:pPr>
            <a:r>
              <a:rPr lang="en-US" i="1" dirty="0" smtClean="0">
                <a:solidFill>
                  <a:srgbClr val="990033"/>
                </a:solidFill>
              </a:rPr>
              <a:t>3 Mandibular </a:t>
            </a:r>
            <a:r>
              <a:rPr lang="en-US" i="1" dirty="0">
                <a:solidFill>
                  <a:srgbClr val="990033"/>
                </a:solidFill>
              </a:rPr>
              <a:t>division</a:t>
            </a:r>
          </a:p>
          <a:p>
            <a:pPr marL="609600" indent="-609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what nerves useful to dentist?</a:t>
            </a:r>
            <a:r>
              <a:rPr lang="en-US" dirty="0" smtClean="0">
                <a:cs typeface="Arial" charset="0"/>
              </a:rPr>
              <a:t>? Mandibular and maxillary (upper and lower)</a:t>
            </a:r>
            <a:endParaRPr lang="en-US" dirty="0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16726" y="4139248"/>
            <a:ext cx="99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 dirty="0"/>
              <a:t>“But”</a:t>
            </a:r>
          </a:p>
        </p:txBody>
      </p:sp>
      <p:pic>
        <p:nvPicPr>
          <p:cNvPr id="18438" name="Picture 6" descr="E:\Chapter_13\B_JPEG_Images_and_Tables\a_labeled\table_13_02_6_labeled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491" t="33000" r="35074" b="12714"/>
          <a:stretch>
            <a:fillRect/>
          </a:stretch>
        </p:blipFill>
        <p:spPr bwMode="auto">
          <a:xfrm>
            <a:off x="3230281" y="134112"/>
            <a:ext cx="5779607" cy="4404246"/>
          </a:xfrm>
          <a:prstGeom prst="rect">
            <a:avLst/>
          </a:prstGeom>
          <a:noFill/>
        </p:spPr>
      </p:pic>
      <p:pic>
        <p:nvPicPr>
          <p:cNvPr id="18439" name="Picture 7" descr="E:\Chapter_13\B_JPEG_Images_and_Tables\a_labeled\table_13_02_6_labeled.jpg"/>
          <p:cNvPicPr>
            <a:picLocks noChangeAspect="1" noChangeArrowheads="1"/>
          </p:cNvPicPr>
          <p:nvPr/>
        </p:nvPicPr>
        <p:blipFill>
          <a:blip r:embed="rId3" cstate="print"/>
          <a:srcRect l="65095" t="10143" r="10990" b="50048"/>
          <a:stretch>
            <a:fillRect/>
          </a:stretch>
        </p:blipFill>
        <p:spPr bwMode="auto">
          <a:xfrm>
            <a:off x="390144" y="518981"/>
            <a:ext cx="2304288" cy="3415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648200" y="95250"/>
            <a:ext cx="4495800" cy="1765868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09600" indent="-609600">
              <a:lnSpc>
                <a:spcPct val="75000"/>
              </a:lnSpc>
              <a:spcBef>
                <a:spcPct val="50000"/>
              </a:spcBef>
              <a:buFontTx/>
              <a:buAutoNum type="romanUcPeriod" startAt="6"/>
            </a:pPr>
            <a:r>
              <a:rPr lang="en-US" b="1" dirty="0" err="1">
                <a:solidFill>
                  <a:srgbClr val="FF9900"/>
                </a:solidFill>
              </a:rPr>
              <a:t>Abducens</a:t>
            </a:r>
            <a:r>
              <a:rPr lang="en-US" b="1" dirty="0">
                <a:solidFill>
                  <a:srgbClr val="FF9900"/>
                </a:solidFill>
              </a:rPr>
              <a:t> Nerves:</a:t>
            </a:r>
          </a:p>
          <a:p>
            <a:pPr marL="609600" indent="-609600" algn="ctr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controls extrinsic eye muscle that </a:t>
            </a:r>
            <a:r>
              <a:rPr lang="en-US" b="1" dirty="0">
                <a:solidFill>
                  <a:srgbClr val="FF9900"/>
                </a:solidFill>
                <a:cs typeface="Arial" charset="0"/>
              </a:rPr>
              <a:t>abducts</a:t>
            </a:r>
            <a:r>
              <a:rPr lang="en-US" dirty="0">
                <a:cs typeface="Arial" charset="0"/>
              </a:rPr>
              <a:t> eyeball </a:t>
            </a:r>
          </a:p>
          <a:p>
            <a:pPr marL="609600" indent="-609600" algn="ctr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mixed nerve; primarily </a:t>
            </a:r>
            <a:r>
              <a:rPr lang="en-US" dirty="0">
                <a:solidFill>
                  <a:srgbClr val="FF9900"/>
                </a:solidFill>
                <a:cs typeface="Arial" charset="0"/>
              </a:rPr>
              <a:t>motor</a:t>
            </a:r>
            <a:r>
              <a:rPr lang="en-US" dirty="0">
                <a:cs typeface="Arial" charset="0"/>
              </a:rPr>
              <a:t> to lateral rectus </a:t>
            </a:r>
            <a:r>
              <a:rPr lang="en-US" dirty="0" smtClean="0">
                <a:cs typeface="Arial" charset="0"/>
              </a:rPr>
              <a:t>muscle</a:t>
            </a:r>
          </a:p>
          <a:p>
            <a:pPr marL="609600" indent="-609600" algn="ctr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6th eye muscle, towards the side</a:t>
            </a:r>
            <a:endParaRPr lang="en-US" dirty="0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6577" y="4540631"/>
            <a:ext cx="3401568" cy="1920526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8600" indent="-228600">
              <a:lnSpc>
                <a:spcPct val="80000"/>
              </a:lnSpc>
              <a:spcBef>
                <a:spcPct val="50000"/>
              </a:spcBef>
              <a:buFontTx/>
              <a:buAutoNum type="romanUcPeriod" startAt="8"/>
            </a:pP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Vestibulocochlear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Nerves:</a:t>
            </a:r>
            <a:endParaRPr lang="en-US" dirty="0">
              <a:solidFill>
                <a:srgbClr val="C00000"/>
              </a:solidFill>
            </a:endParaRPr>
          </a:p>
          <a:p>
            <a:pPr marL="228600" indent="-22860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dirty="0">
                <a:solidFill>
                  <a:srgbClr val="C00000"/>
                </a:solidFill>
                <a:cs typeface="Arial" charset="0"/>
              </a:rPr>
              <a:t>sensory</a:t>
            </a:r>
            <a:r>
              <a:rPr lang="en-US" dirty="0">
                <a:cs typeface="Arial" charset="0"/>
              </a:rPr>
              <a:t> nerve for hearing &amp; balance</a:t>
            </a:r>
          </a:p>
          <a:p>
            <a:pPr marL="228600" indent="-22860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olidFill>
                  <a:srgbClr val="C00000"/>
                </a:solidFill>
                <a:cs typeface="Arial" charset="0"/>
              </a:rPr>
              <a:t>•  cochlear </a:t>
            </a:r>
            <a:r>
              <a:rPr lang="en-US" dirty="0">
                <a:cs typeface="Arial" charset="0"/>
              </a:rPr>
              <a:t>(hearing) &amp; </a:t>
            </a:r>
            <a:r>
              <a:rPr lang="en-US" dirty="0">
                <a:solidFill>
                  <a:srgbClr val="C00000"/>
                </a:solidFill>
                <a:cs typeface="Arial" charset="0"/>
              </a:rPr>
              <a:t>vestibular</a:t>
            </a:r>
            <a:r>
              <a:rPr lang="en-US" dirty="0">
                <a:cs typeface="Arial" charset="0"/>
              </a:rPr>
              <a:t> (balance) branches that fuse</a:t>
            </a:r>
            <a:endParaRPr lang="en-US" dirty="0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5607281" y="2198688"/>
            <a:ext cx="25458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 dirty="0"/>
              <a:t>“My </a:t>
            </a:r>
            <a:r>
              <a:rPr lang="en-US" dirty="0" smtClean="0"/>
              <a:t>Brother </a:t>
            </a:r>
            <a:r>
              <a:rPr lang="en-US" sz="2400" b="1" dirty="0"/>
              <a:t>Says”</a:t>
            </a:r>
          </a:p>
        </p:txBody>
      </p:sp>
      <p:pic>
        <p:nvPicPr>
          <p:cNvPr id="21511" name="Picture 7" descr="E:\Chapter_13\B_JPEG_Images_and_Tables\a_labeled\table_13_02_7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51000" t="26488" r="3143" b="14195"/>
          <a:stretch>
            <a:fillRect/>
          </a:stretch>
        </p:blipFill>
        <p:spPr bwMode="auto">
          <a:xfrm>
            <a:off x="219456" y="268224"/>
            <a:ext cx="4428584" cy="2097024"/>
          </a:xfrm>
          <a:prstGeom prst="rect">
            <a:avLst/>
          </a:prstGeom>
          <a:noFill/>
        </p:spPr>
      </p:pic>
      <p:pic>
        <p:nvPicPr>
          <p:cNvPr id="21512" name="Picture 8" descr="E:\Chapter_13\B_JPEG_Images_and_Tables\a_labeled\table_13_02_10_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27286" t="13000" r="2714" b="27952"/>
          <a:stretch>
            <a:fillRect/>
          </a:stretch>
        </p:blipFill>
        <p:spPr bwMode="auto">
          <a:xfrm>
            <a:off x="3267456" y="3014162"/>
            <a:ext cx="5815584" cy="36792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459224" y="597408"/>
            <a:ext cx="3892296" cy="1241878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8600" indent="-228600">
              <a:lnSpc>
                <a:spcPct val="70000"/>
              </a:lnSpc>
              <a:spcBef>
                <a:spcPct val="50000"/>
              </a:spcBef>
              <a:buFontTx/>
              <a:buAutoNum type="romanUcPeriod" startAt="7"/>
            </a:pPr>
            <a:r>
              <a:rPr lang="en-US" b="1" dirty="0">
                <a:solidFill>
                  <a:srgbClr val="996600"/>
                </a:solidFill>
              </a:rPr>
              <a:t>Facial Nerves:</a:t>
            </a:r>
          </a:p>
          <a:p>
            <a:pPr marL="228600" indent="-228600">
              <a:lnSpc>
                <a:spcPct val="6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large nerve; </a:t>
            </a:r>
            <a:r>
              <a:rPr lang="en-US" dirty="0">
                <a:solidFill>
                  <a:srgbClr val="996600"/>
                </a:solidFill>
                <a:cs typeface="Arial" charset="0"/>
              </a:rPr>
              <a:t>facial expression</a:t>
            </a:r>
          </a:p>
          <a:p>
            <a:pPr marL="228600" indent="-228600">
              <a:lnSpc>
                <a:spcPct val="6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from pons to lateral </a:t>
            </a:r>
            <a:r>
              <a:rPr lang="en-US" dirty="0" smtClean="0">
                <a:cs typeface="Arial" charset="0"/>
              </a:rPr>
              <a:t>face</a:t>
            </a:r>
          </a:p>
          <a:p>
            <a:pPr marL="228600" indent="-228600">
              <a:lnSpc>
                <a:spcPct val="6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•  </a:t>
            </a:r>
            <a:r>
              <a:rPr lang="en-US" dirty="0">
                <a:cs typeface="Arial" charset="0"/>
              </a:rPr>
              <a:t>mixed nerve (primarily </a:t>
            </a:r>
            <a:r>
              <a:rPr lang="en-US" b="1" dirty="0">
                <a:solidFill>
                  <a:srgbClr val="996600"/>
                </a:solidFill>
                <a:cs typeface="Arial" charset="0"/>
              </a:rPr>
              <a:t>motor</a:t>
            </a:r>
            <a:r>
              <a:rPr lang="en-US" dirty="0" smtClean="0">
                <a:cs typeface="Arial" charset="0"/>
              </a:rPr>
              <a:t>):</a:t>
            </a:r>
            <a:endParaRPr lang="en-US" dirty="0">
              <a:cs typeface="Arial" charset="0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259242" y="230886"/>
            <a:ext cx="16049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/>
              <a:t>“Brother</a:t>
            </a:r>
            <a:r>
              <a:rPr lang="en-US" sz="2400" b="1" dirty="0"/>
              <a:t>”</a:t>
            </a:r>
          </a:p>
        </p:txBody>
      </p:sp>
      <p:pic>
        <p:nvPicPr>
          <p:cNvPr id="22534" name="Picture 6" descr="E:\Chapter_13\B_JPEG_Images_and_Tables\a_labeled\table_13_02_8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1442" t="8809" r="51302" b="38429"/>
          <a:stretch>
            <a:fillRect/>
          </a:stretch>
        </p:blipFill>
        <p:spPr bwMode="auto">
          <a:xfrm>
            <a:off x="4462272" y="2199382"/>
            <a:ext cx="4448143" cy="4672202"/>
          </a:xfrm>
          <a:prstGeom prst="rect">
            <a:avLst/>
          </a:prstGeom>
          <a:noFill/>
        </p:spPr>
      </p:pic>
      <p:pic>
        <p:nvPicPr>
          <p:cNvPr id="22535" name="Picture 7" descr="E:\Chapter_13\B_JPEG_Images_and_Tables\a_labeled\table_13_02_8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51302" t="9571" r="2186" b="44524"/>
          <a:stretch>
            <a:fillRect/>
          </a:stretch>
        </p:blipFill>
        <p:spPr bwMode="auto">
          <a:xfrm>
            <a:off x="85344" y="71494"/>
            <a:ext cx="4314450" cy="415913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469392" y="4977605"/>
            <a:ext cx="3422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dirty="0" smtClean="0">
                <a:cs typeface="Arial" charset="0"/>
              </a:rPr>
              <a:t>also </a:t>
            </a:r>
            <a:r>
              <a:rPr lang="en-US" dirty="0" smtClean="0">
                <a:solidFill>
                  <a:srgbClr val="996600"/>
                </a:solidFill>
                <a:cs typeface="Arial" charset="0"/>
              </a:rPr>
              <a:t>parasympathetic</a:t>
            </a:r>
            <a:r>
              <a:rPr lang="en-US" dirty="0" smtClean="0">
                <a:cs typeface="Arial" charset="0"/>
              </a:rPr>
              <a:t> to lacrimal glands &amp; </a:t>
            </a:r>
            <a:r>
              <a:rPr lang="en-US" dirty="0" smtClean="0">
                <a:solidFill>
                  <a:srgbClr val="996600"/>
                </a:solidFill>
                <a:cs typeface="Arial" charset="0"/>
              </a:rPr>
              <a:t>sensory</a:t>
            </a:r>
            <a:r>
              <a:rPr lang="en-US" dirty="0" smtClean="0">
                <a:cs typeface="Arial" charset="0"/>
              </a:rPr>
              <a:t> from anterior 2/3 of tongue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572512" y="97536"/>
            <a:ext cx="6181344" cy="243143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8600" indent="-228600">
              <a:lnSpc>
                <a:spcPct val="7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IX. </a:t>
            </a:r>
            <a:r>
              <a:rPr lang="en-US" b="1" dirty="0" err="1">
                <a:solidFill>
                  <a:srgbClr val="CC6600"/>
                </a:solidFill>
              </a:rPr>
              <a:t>Glossopharyngeal</a:t>
            </a:r>
            <a:r>
              <a:rPr lang="en-US" b="1" dirty="0">
                <a:solidFill>
                  <a:srgbClr val="CC6600"/>
                </a:solidFill>
              </a:rPr>
              <a:t> Nerves</a:t>
            </a:r>
            <a:endParaRPr lang="en-US" dirty="0">
              <a:solidFill>
                <a:srgbClr val="CC6600"/>
              </a:solidFill>
            </a:endParaRPr>
          </a:p>
          <a:p>
            <a:pPr marL="228600" indent="-228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“tongue &amp; pharynx”; mixed nerves to &amp; from medulla</a:t>
            </a:r>
          </a:p>
          <a:p>
            <a:pPr marL="228600" indent="-228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swallowing &amp; gag reflex; also parasympathetic fibers to parotid glands</a:t>
            </a:r>
          </a:p>
          <a:p>
            <a:pPr marL="228600" indent="-228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sensory (taste, touch, pressure, pain) from pharynx, posterior tongue</a:t>
            </a:r>
          </a:p>
          <a:p>
            <a:pPr marL="228600" indent="-228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sensory from carotid sinus (chemo, </a:t>
            </a:r>
            <a:r>
              <a:rPr lang="en-US" dirty="0" err="1">
                <a:cs typeface="Arial" charset="0"/>
              </a:rPr>
              <a:t>bp</a:t>
            </a:r>
            <a:r>
              <a:rPr lang="en-US" dirty="0">
                <a:cs typeface="Arial" charset="0"/>
              </a:rPr>
              <a:t>)</a:t>
            </a:r>
            <a:endParaRPr lang="en-CA" b="1" dirty="0"/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97794" y="476758"/>
            <a:ext cx="10743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 dirty="0"/>
              <a:t>“</a:t>
            </a:r>
            <a:r>
              <a:rPr lang="en-US" sz="2400" b="1" dirty="0" smtClean="0"/>
              <a:t>Bad”</a:t>
            </a:r>
            <a:endParaRPr lang="en-US" sz="2400" b="1" dirty="0"/>
          </a:p>
        </p:txBody>
      </p:sp>
      <p:pic>
        <p:nvPicPr>
          <p:cNvPr id="24583" name="Picture 7" descr="E:\Chapter_13\B_JPEG_Images_and_Tables\a_labeled\table_13_02_11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8143" t="22804" r="715" b="11066"/>
          <a:stretch>
            <a:fillRect/>
          </a:stretch>
        </p:blipFill>
        <p:spPr bwMode="auto">
          <a:xfrm>
            <a:off x="1722343" y="2492885"/>
            <a:ext cx="5644896" cy="3997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60960" y="1661160"/>
            <a:ext cx="4681728" cy="33239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  <a:buFontTx/>
              <a:buAutoNum type="romanUcPeriod" startAt="10"/>
            </a:pPr>
            <a:r>
              <a:rPr lang="en-US" dirty="0">
                <a:solidFill>
                  <a:srgbClr val="660033"/>
                </a:solidFill>
              </a:rPr>
              <a:t>Vagus Nerve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“wanderer”; only cranial nerve to extend beyond head-neck region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mixed nerves; to &amp; from medulla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parasympathetic motor to </a:t>
            </a:r>
            <a:r>
              <a:rPr lang="en-US" dirty="0" smtClean="0">
                <a:cs typeface="Arial" charset="0"/>
              </a:rPr>
              <a:t>heart, lungs</a:t>
            </a:r>
            <a:r>
              <a:rPr lang="en-US" dirty="0">
                <a:cs typeface="Arial" charset="0"/>
              </a:rPr>
              <a:t>, abdominal viscera; also somatic to pharynx &amp; larynx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sensory from carotid sinus; also for taste, from </a:t>
            </a:r>
            <a:r>
              <a:rPr lang="en-US" dirty="0" err="1">
                <a:cs typeface="Arial" charset="0"/>
              </a:rPr>
              <a:t>proprioceptors</a:t>
            </a:r>
            <a:r>
              <a:rPr lang="en-US" dirty="0">
                <a:cs typeface="Arial" charset="0"/>
              </a:rPr>
              <a:t> in muscles of pharynx, larynx</a:t>
            </a:r>
            <a:endParaRPr lang="en-CA" dirty="0"/>
          </a:p>
        </p:txBody>
      </p:sp>
      <p:pic>
        <p:nvPicPr>
          <p:cNvPr id="3" name="Picture 8" descr="E:\Chapter_13\B_JPEG_Images_and_Tables\a_labeled\table_13_02_12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47516" t="9952" r="5638" b="7952"/>
          <a:stretch>
            <a:fillRect/>
          </a:stretch>
        </p:blipFill>
        <p:spPr bwMode="auto">
          <a:xfrm>
            <a:off x="4885456" y="1"/>
            <a:ext cx="4200724" cy="6858000"/>
          </a:xfrm>
          <a:prstGeom prst="rect">
            <a:avLst/>
          </a:prstGeom>
          <a:noFill/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404258" y="476758"/>
            <a:ext cx="18614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 dirty="0"/>
              <a:t>“</a:t>
            </a:r>
            <a:r>
              <a:rPr lang="en-US" sz="2400" b="1" dirty="0" smtClean="0"/>
              <a:t>Business”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0" y="15875"/>
            <a:ext cx="4800600" cy="24542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  <a:buFontTx/>
              <a:buAutoNum type="romanUcPeriod" startAt="11"/>
            </a:pPr>
            <a:r>
              <a:rPr lang="en-US" b="1">
                <a:solidFill>
                  <a:srgbClr val="993366"/>
                </a:solidFill>
              </a:rPr>
              <a:t>   Accessory Nerves:</a:t>
            </a:r>
            <a:endParaRPr lang="en-US">
              <a:solidFill>
                <a:srgbClr val="993366"/>
              </a:solidFill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accessory part of vagus nerve; formed by junction of a cranial root with a spinal root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mixed nerves, but </a:t>
            </a:r>
            <a:r>
              <a:rPr lang="en-US" b="1">
                <a:cs typeface="Arial" charset="0"/>
              </a:rPr>
              <a:t>mostly motor</a:t>
            </a:r>
            <a:r>
              <a:rPr lang="en-US">
                <a:cs typeface="Arial" charset="0"/>
              </a:rPr>
              <a:t> to pharynx, larynx, soft palate; spinal root supplies motor fibers to trapezium &amp; sternocleidomastoid muscles (head &amp; neck movement)</a:t>
            </a:r>
            <a:endParaRPr lang="en-CA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181600" y="4800600"/>
            <a:ext cx="3810000" cy="15398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75000"/>
              </a:lnSpc>
              <a:spcBef>
                <a:spcPct val="50000"/>
              </a:spcBef>
              <a:buFontTx/>
              <a:buAutoNum type="romanUcPeriod" startAt="12"/>
            </a:pPr>
            <a:r>
              <a:rPr lang="en-US" b="1">
                <a:solidFill>
                  <a:srgbClr val="CC6600"/>
                </a:solidFill>
              </a:rPr>
              <a:t> Hypoglossal Nerves:</a:t>
            </a:r>
            <a:endParaRPr lang="en-US">
              <a:solidFill>
                <a:srgbClr val="CC6600"/>
              </a:solidFill>
            </a:endParaRP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“beneath tongue”; mixed, </a:t>
            </a:r>
            <a:r>
              <a:rPr lang="en-US" b="1">
                <a:cs typeface="Arial" charset="0"/>
              </a:rPr>
              <a:t>primarily motor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to tongue for mixing, swallowing and speech</a:t>
            </a:r>
            <a:endParaRPr lang="en-CA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443038" y="2962275"/>
            <a:ext cx="2370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b="1"/>
              <a:t>“Marry Money”</a:t>
            </a:r>
          </a:p>
        </p:txBody>
      </p:sp>
      <p:pic>
        <p:nvPicPr>
          <p:cNvPr id="27656" name="Picture 8" descr="E:\Chapter_13\B_JPEG_Images_and_Tables\a_labeled\table_13_02_13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51000" t="14910" r="2286" b="34133"/>
          <a:stretch>
            <a:fillRect/>
          </a:stretch>
        </p:blipFill>
        <p:spPr bwMode="auto">
          <a:xfrm>
            <a:off x="4751506" y="73152"/>
            <a:ext cx="4307150" cy="2950464"/>
          </a:xfrm>
          <a:prstGeom prst="rect">
            <a:avLst/>
          </a:prstGeom>
          <a:noFill/>
        </p:spPr>
      </p:pic>
      <p:pic>
        <p:nvPicPr>
          <p:cNvPr id="27657" name="Picture 9" descr="E:\Chapter_13\B_JPEG_Images_and_Tables\a_labeled\table_13_02_14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51857" t="17741" r="4857" b="15624"/>
          <a:stretch>
            <a:fillRect/>
          </a:stretch>
        </p:blipFill>
        <p:spPr bwMode="auto">
          <a:xfrm>
            <a:off x="499872" y="3417381"/>
            <a:ext cx="4291584" cy="3342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52400" y="92075"/>
            <a:ext cx="8839200" cy="20732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09600" indent="-60960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996600"/>
                </a:solidFill>
              </a:rPr>
              <a:t>Spinal Nerves</a:t>
            </a:r>
            <a:endParaRPr lang="en-US">
              <a:solidFill>
                <a:srgbClr val="996600"/>
              </a:solidFill>
            </a:endParaRPr>
          </a:p>
          <a:p>
            <a:pPr marL="609600" indent="-609600">
              <a:lnSpc>
                <a:spcPct val="75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31 pairs, all are mixed nerves; named according to point of issue</a:t>
            </a:r>
          </a:p>
          <a:p>
            <a:pPr marL="609600" indent="-609600" algn="ctr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996600"/>
                </a:solidFill>
              </a:rPr>
              <a:t>C</a:t>
            </a:r>
            <a:r>
              <a:rPr lang="en-US" b="1" baseline="-25000">
                <a:solidFill>
                  <a:srgbClr val="996600"/>
                </a:solidFill>
              </a:rPr>
              <a:t>1</a:t>
            </a:r>
            <a:r>
              <a:rPr lang="en-US" b="1">
                <a:solidFill>
                  <a:srgbClr val="996600"/>
                </a:solidFill>
              </a:rPr>
              <a:t>-C</a:t>
            </a:r>
            <a:r>
              <a:rPr lang="en-US" b="1" baseline="-25000">
                <a:solidFill>
                  <a:srgbClr val="996600"/>
                </a:solidFill>
              </a:rPr>
              <a:t>8</a:t>
            </a:r>
            <a:r>
              <a:rPr lang="en-US" b="1">
                <a:solidFill>
                  <a:srgbClr val="996600"/>
                </a:solidFill>
              </a:rPr>
              <a:t>; T</a:t>
            </a:r>
            <a:r>
              <a:rPr lang="en-US" b="1" baseline="-25000">
                <a:solidFill>
                  <a:srgbClr val="996600"/>
                </a:solidFill>
              </a:rPr>
              <a:t>1</a:t>
            </a:r>
            <a:r>
              <a:rPr lang="en-US" b="1">
                <a:solidFill>
                  <a:srgbClr val="996600"/>
                </a:solidFill>
              </a:rPr>
              <a:t>-T</a:t>
            </a:r>
            <a:r>
              <a:rPr lang="en-US" b="1" baseline="-25000">
                <a:solidFill>
                  <a:srgbClr val="996600"/>
                </a:solidFill>
              </a:rPr>
              <a:t>12</a:t>
            </a:r>
            <a:r>
              <a:rPr lang="en-US" b="1">
                <a:solidFill>
                  <a:srgbClr val="996600"/>
                </a:solidFill>
              </a:rPr>
              <a:t>;  L</a:t>
            </a:r>
            <a:r>
              <a:rPr lang="en-US" b="1" baseline="-25000">
                <a:solidFill>
                  <a:srgbClr val="996600"/>
                </a:solidFill>
              </a:rPr>
              <a:t>1</a:t>
            </a:r>
            <a:r>
              <a:rPr lang="en-US" b="1">
                <a:solidFill>
                  <a:srgbClr val="996600"/>
                </a:solidFill>
              </a:rPr>
              <a:t>-L</a:t>
            </a:r>
            <a:r>
              <a:rPr lang="en-US" b="1" baseline="-25000">
                <a:solidFill>
                  <a:srgbClr val="996600"/>
                </a:solidFill>
              </a:rPr>
              <a:t>5</a:t>
            </a:r>
            <a:r>
              <a:rPr lang="en-US" b="1">
                <a:solidFill>
                  <a:srgbClr val="996600"/>
                </a:solidFill>
              </a:rPr>
              <a:t>;  S</a:t>
            </a:r>
            <a:r>
              <a:rPr lang="en-US" b="1" baseline="-25000">
                <a:solidFill>
                  <a:srgbClr val="996600"/>
                </a:solidFill>
              </a:rPr>
              <a:t>1</a:t>
            </a:r>
            <a:r>
              <a:rPr lang="en-US" b="1">
                <a:solidFill>
                  <a:srgbClr val="996600"/>
                </a:solidFill>
              </a:rPr>
              <a:t>-S</a:t>
            </a:r>
            <a:r>
              <a:rPr lang="en-US" b="1" baseline="-25000">
                <a:solidFill>
                  <a:srgbClr val="996600"/>
                </a:solidFill>
              </a:rPr>
              <a:t>5</a:t>
            </a:r>
            <a:r>
              <a:rPr lang="en-US" b="1">
                <a:solidFill>
                  <a:srgbClr val="996600"/>
                </a:solidFill>
              </a:rPr>
              <a:t>;  C</a:t>
            </a:r>
            <a:r>
              <a:rPr lang="en-US" b="1" baseline="-25000">
                <a:solidFill>
                  <a:srgbClr val="996600"/>
                </a:solidFill>
              </a:rPr>
              <a:t>0</a:t>
            </a:r>
            <a:endParaRPr lang="en-US" b="1">
              <a:solidFill>
                <a:srgbClr val="996600"/>
              </a:solidFill>
            </a:endParaRPr>
          </a:p>
          <a:p>
            <a:pPr marL="609600" indent="-609600">
              <a:lnSpc>
                <a:spcPct val="75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almost immediately after exit from foramen, each spinal nerve branches into a </a:t>
            </a:r>
            <a:r>
              <a:rPr lang="en-US" b="1">
                <a:solidFill>
                  <a:srgbClr val="996600"/>
                </a:solidFill>
                <a:cs typeface="Arial" charset="0"/>
              </a:rPr>
              <a:t>dorsal ramus</a:t>
            </a:r>
            <a:r>
              <a:rPr lang="en-US">
                <a:cs typeface="Arial" charset="0"/>
              </a:rPr>
              <a:t> &amp; a </a:t>
            </a:r>
            <a:r>
              <a:rPr lang="en-US" b="1">
                <a:solidFill>
                  <a:srgbClr val="996600"/>
                </a:solidFill>
                <a:cs typeface="Arial" charset="0"/>
              </a:rPr>
              <a:t>ventral ramus</a:t>
            </a:r>
            <a:endParaRPr lang="en-US">
              <a:cs typeface="Arial" charset="0"/>
            </a:endParaRPr>
          </a:p>
          <a:p>
            <a:pPr marL="609600" indent="-609600">
              <a:lnSpc>
                <a:spcPct val="75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rami carry both </a:t>
            </a:r>
            <a:r>
              <a:rPr lang="en-US" b="1">
                <a:solidFill>
                  <a:srgbClr val="996600"/>
                </a:solidFill>
                <a:cs typeface="Arial" charset="0"/>
              </a:rPr>
              <a:t>sensory</a:t>
            </a:r>
            <a:r>
              <a:rPr lang="en-US">
                <a:cs typeface="Arial" charset="0"/>
              </a:rPr>
              <a:t> &amp; </a:t>
            </a:r>
            <a:r>
              <a:rPr lang="en-US" b="1">
                <a:solidFill>
                  <a:srgbClr val="996600"/>
                </a:solidFill>
                <a:cs typeface="Arial" charset="0"/>
              </a:rPr>
              <a:t>motor</a:t>
            </a:r>
            <a:r>
              <a:rPr lang="en-US">
                <a:cs typeface="Arial" charset="0"/>
              </a:rPr>
              <a:t> fibers</a:t>
            </a:r>
            <a:endParaRPr lang="en-CA"/>
          </a:p>
        </p:txBody>
      </p:sp>
      <p:pic>
        <p:nvPicPr>
          <p:cNvPr id="30726" name="Picture 6" descr="E:\Chapter_13\B_JPEG_Images_and_Tables\a_labeled\figure_13_07b_labeled.jpg"/>
          <p:cNvPicPr>
            <a:picLocks noChangeAspect="1" noChangeArrowheads="1"/>
          </p:cNvPicPr>
          <p:nvPr/>
        </p:nvPicPr>
        <p:blipFill>
          <a:blip r:embed="rId3" cstate="print"/>
          <a:srcRect l="-54" t="1857" b="13667"/>
          <a:stretch>
            <a:fillRect/>
          </a:stretch>
        </p:blipFill>
        <p:spPr bwMode="auto">
          <a:xfrm>
            <a:off x="2656193" y="2194560"/>
            <a:ext cx="6487807" cy="4663440"/>
          </a:xfrm>
          <a:prstGeom prst="rect">
            <a:avLst/>
          </a:prstGeom>
          <a:noFill/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24968" y="4154424"/>
            <a:ext cx="2667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i="1" dirty="0">
                <a:solidFill>
                  <a:srgbClr val="800000"/>
                </a:solidFill>
              </a:rPr>
              <a:t>Understand the difference between a </a:t>
            </a:r>
            <a:r>
              <a:rPr lang="en-US" b="1" i="1" u="sng" dirty="0">
                <a:solidFill>
                  <a:srgbClr val="800000"/>
                </a:solidFill>
              </a:rPr>
              <a:t>root</a:t>
            </a:r>
            <a:r>
              <a:rPr lang="en-US" b="1" i="1" dirty="0">
                <a:solidFill>
                  <a:srgbClr val="800000"/>
                </a:solidFill>
              </a:rPr>
              <a:t> and a </a:t>
            </a:r>
            <a:r>
              <a:rPr lang="en-US" b="1" i="1" u="sng" dirty="0" smtClean="0">
                <a:solidFill>
                  <a:srgbClr val="800000"/>
                </a:solidFill>
              </a:rPr>
              <a:t>ramus</a:t>
            </a:r>
            <a:r>
              <a:rPr lang="en-US" b="1" i="1" dirty="0" smtClean="0">
                <a:solidFill>
                  <a:srgbClr val="800000"/>
                </a:solidFill>
              </a:rPr>
              <a:t>!</a:t>
            </a:r>
            <a:endParaRPr lang="en-US" b="1" i="1" dirty="0">
              <a:solidFill>
                <a:srgbClr val="800000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374136" y="6080760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13.8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1960563"/>
            <a:ext cx="4572000" cy="4649787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85000"/>
              </a:lnSpc>
              <a:spcBef>
                <a:spcPct val="50000"/>
              </a:spcBef>
            </a:pPr>
            <a:r>
              <a:rPr lang="en-CA" sz="1800" dirty="0">
                <a:cs typeface="Arial" charset="0"/>
              </a:rPr>
              <a:t>•</a:t>
            </a:r>
            <a:r>
              <a:rPr lang="en-US" sz="1800" dirty="0">
                <a:cs typeface="Arial" charset="0"/>
              </a:rPr>
              <a:t>  except for T</a:t>
            </a:r>
            <a:r>
              <a:rPr lang="en-US" sz="1800" baseline="-25000" dirty="0">
                <a:cs typeface="Arial" charset="0"/>
              </a:rPr>
              <a:t>2</a:t>
            </a:r>
            <a:r>
              <a:rPr lang="en-US" sz="1800" dirty="0">
                <a:cs typeface="Arial" charset="0"/>
              </a:rPr>
              <a:t>-T</a:t>
            </a:r>
            <a:r>
              <a:rPr lang="en-US" sz="1800" baseline="-25000" dirty="0">
                <a:cs typeface="Arial" charset="0"/>
              </a:rPr>
              <a:t>12</a:t>
            </a:r>
            <a:r>
              <a:rPr lang="en-US" sz="1800" dirty="0">
                <a:cs typeface="Arial" charset="0"/>
              </a:rPr>
              <a:t>, all </a:t>
            </a:r>
            <a:r>
              <a:rPr lang="en-US" sz="1800" b="1" dirty="0">
                <a:solidFill>
                  <a:schemeClr val="bg2"/>
                </a:solidFill>
                <a:cs typeface="Arial" charset="0"/>
              </a:rPr>
              <a:t>ventral rami</a:t>
            </a:r>
            <a:r>
              <a:rPr lang="en-US" sz="1800" dirty="0">
                <a:cs typeface="Arial" charset="0"/>
              </a:rPr>
              <a:t> branch &amp; make lateral connections just outside spinal cord </a:t>
            </a:r>
            <a:r>
              <a:rPr lang="en-US" sz="1800" dirty="0">
                <a:cs typeface="Arial" charset="0"/>
                <a:sym typeface="WP IconicSymbolsA" pitchFamily="2" charset="2"/>
              </a:rPr>
              <a:t>  </a:t>
            </a:r>
            <a:r>
              <a:rPr lang="en-US" sz="1800" b="1" dirty="0">
                <a:solidFill>
                  <a:schemeClr val="bg2"/>
                </a:solidFill>
                <a:cs typeface="Arial" charset="0"/>
                <a:sym typeface="WP IconicSymbolsA" pitchFamily="2" charset="2"/>
              </a:rPr>
              <a:t>nerve plexuses</a:t>
            </a:r>
          </a:p>
          <a:p>
            <a:pPr marL="495300" indent="-495300">
              <a:lnSpc>
                <a:spcPct val="85000"/>
              </a:lnSpc>
              <a:spcBef>
                <a:spcPct val="50000"/>
              </a:spcBef>
            </a:pPr>
            <a:r>
              <a:rPr lang="en-CA" sz="1800" dirty="0">
                <a:cs typeface="Arial" charset="0"/>
                <a:sym typeface="WP IconicSymbolsA" pitchFamily="2" charset="2"/>
              </a:rPr>
              <a:t>•</a:t>
            </a:r>
            <a:r>
              <a:rPr lang="en-US" sz="1800" dirty="0">
                <a:cs typeface="Arial" charset="0"/>
                <a:sym typeface="WP IconicSymbolsA" pitchFamily="2" charset="2"/>
              </a:rPr>
              <a:t>  fibers from different rami </a:t>
            </a:r>
            <a:r>
              <a:rPr lang="en-US" sz="1800" dirty="0" err="1">
                <a:cs typeface="Arial" charset="0"/>
                <a:sym typeface="WP IconicSymbolsA" pitchFamily="2" charset="2"/>
              </a:rPr>
              <a:t>criss-cross</a:t>
            </a:r>
            <a:r>
              <a:rPr lang="en-US" sz="1800" dirty="0">
                <a:cs typeface="Arial" charset="0"/>
                <a:sym typeface="WP IconicSymbolsA" pitchFamily="2" charset="2"/>
              </a:rPr>
              <a:t> in plexuses:</a:t>
            </a:r>
          </a:p>
          <a:p>
            <a:pPr marL="495300" indent="-495300">
              <a:lnSpc>
                <a:spcPct val="8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1800" dirty="0">
                <a:cs typeface="Arial" charset="0"/>
                <a:sym typeface="WP IconicSymbolsA" pitchFamily="2" charset="2"/>
              </a:rPr>
              <a:t>Each branch of a plexus contains fibers from several different spinal nerves</a:t>
            </a:r>
          </a:p>
          <a:p>
            <a:pPr marL="495300" indent="-495300">
              <a:lnSpc>
                <a:spcPct val="85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1800" dirty="0">
                <a:sym typeface="WP IconicSymbolsA" pitchFamily="2" charset="2"/>
              </a:rPr>
              <a:t>Fibers from each ventral </a:t>
            </a:r>
            <a:r>
              <a:rPr lang="en-US" sz="1800" dirty="0" smtClean="0">
                <a:sym typeface="WP IconicSymbolsA" pitchFamily="2" charset="2"/>
              </a:rPr>
              <a:t>ramus </a:t>
            </a:r>
            <a:r>
              <a:rPr lang="en-US" sz="1800" dirty="0">
                <a:sym typeface="WP IconicSymbolsA" pitchFamily="2" charset="2"/>
              </a:rPr>
              <a:t>travel to body periphery via several different routes</a:t>
            </a:r>
          </a:p>
          <a:p>
            <a:pPr marL="495300" indent="-495300">
              <a:lnSpc>
                <a:spcPct val="85000"/>
              </a:lnSpc>
              <a:spcBef>
                <a:spcPct val="50000"/>
              </a:spcBef>
            </a:pPr>
            <a:r>
              <a:rPr lang="en-US" sz="1800" b="1" dirty="0">
                <a:solidFill>
                  <a:schemeClr val="bg2"/>
                </a:solidFill>
                <a:sym typeface="WP IconicSymbolsA" pitchFamily="2" charset="2"/>
              </a:rPr>
              <a:t>Result:</a:t>
            </a:r>
            <a:r>
              <a:rPr lang="en-US" sz="1800" b="1" dirty="0">
                <a:sym typeface="WP IconicSymbolsA" pitchFamily="2" charset="2"/>
              </a:rPr>
              <a:t>  </a:t>
            </a:r>
            <a:r>
              <a:rPr lang="en-US" sz="1800" dirty="0">
                <a:sym typeface="WP IconicSymbolsA" pitchFamily="2" charset="2"/>
              </a:rPr>
              <a:t>each muscle in a limb receives nerve supply from more than one spinal nerve   </a:t>
            </a:r>
            <a:r>
              <a:rPr lang="en-US" sz="1800" i="1" dirty="0">
                <a:solidFill>
                  <a:schemeClr val="bg2"/>
                </a:solidFill>
                <a:sym typeface="WP IconicSymbolsA" pitchFamily="2" charset="2"/>
              </a:rPr>
              <a:t>damage to one spinal segment or root cannot completely paralyze any limb muscle</a:t>
            </a:r>
            <a:endParaRPr lang="en-CA" sz="1800" b="1" i="1" dirty="0">
              <a:solidFill>
                <a:schemeClr val="bg2"/>
              </a:solidFill>
              <a:sym typeface="WP IconicSymbolsA" pitchFamily="2" charset="2"/>
            </a:endParaRPr>
          </a:p>
        </p:txBody>
      </p:sp>
      <p:pic>
        <p:nvPicPr>
          <p:cNvPr id="6146" name="Picture 2" descr="E:\Chapter_13\D_JPEG_Images_and_Tables\Labeled\figure_13_07_labeled.jpg"/>
          <p:cNvPicPr>
            <a:picLocks noChangeAspect="1" noChangeArrowheads="1"/>
          </p:cNvPicPr>
          <p:nvPr/>
        </p:nvPicPr>
        <p:blipFill>
          <a:blip r:embed="rId2" cstate="print"/>
          <a:srcRect b="3016"/>
          <a:stretch>
            <a:fillRect/>
          </a:stretch>
        </p:blipFill>
        <p:spPr bwMode="auto">
          <a:xfrm>
            <a:off x="4481336" y="207907"/>
            <a:ext cx="4662663" cy="6036776"/>
          </a:xfrm>
          <a:prstGeom prst="rect">
            <a:avLst/>
          </a:prstGeom>
          <a:noFill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571786" y="6112727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13.7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76200" y="3048"/>
            <a:ext cx="7004050" cy="216982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lphaUcPeriod"/>
            </a:pPr>
            <a:r>
              <a:rPr lang="en-US" b="1" u="sng" dirty="0">
                <a:solidFill>
                  <a:srgbClr val="0066CC"/>
                </a:solidFill>
              </a:rPr>
              <a:t>Cervical Plexus &amp; the Neck:</a:t>
            </a:r>
            <a:endParaRPr lang="en-US" dirty="0">
              <a:solidFill>
                <a:srgbClr val="0066CC"/>
              </a:solidFill>
            </a:endParaRPr>
          </a:p>
          <a:p>
            <a:pPr marL="457200" indent="-457200"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</a:t>
            </a:r>
            <a:r>
              <a:rPr lang="en-US" b="1" dirty="0">
                <a:solidFill>
                  <a:srgbClr val="0066CC"/>
                </a:solidFill>
                <a:cs typeface="Arial" charset="0"/>
              </a:rPr>
              <a:t>C</a:t>
            </a:r>
            <a:r>
              <a:rPr lang="en-US" b="1" baseline="-25000" dirty="0">
                <a:solidFill>
                  <a:srgbClr val="0066CC"/>
                </a:solidFill>
                <a:cs typeface="Arial" charset="0"/>
              </a:rPr>
              <a:t>1</a:t>
            </a:r>
            <a:r>
              <a:rPr lang="en-US" b="1" dirty="0">
                <a:solidFill>
                  <a:srgbClr val="0066CC"/>
                </a:solidFill>
                <a:cs typeface="Arial" charset="0"/>
              </a:rPr>
              <a:t>-C</a:t>
            </a:r>
            <a:r>
              <a:rPr lang="en-US" b="1" baseline="-25000" dirty="0">
                <a:solidFill>
                  <a:srgbClr val="0066CC"/>
                </a:solidFill>
                <a:cs typeface="Arial" charset="0"/>
              </a:rPr>
              <a:t>4</a:t>
            </a:r>
            <a:r>
              <a:rPr lang="en-US" dirty="0">
                <a:cs typeface="Arial" charset="0"/>
              </a:rPr>
              <a:t>;  deep in neck under </a:t>
            </a:r>
            <a:r>
              <a:rPr lang="en-US" dirty="0" err="1">
                <a:cs typeface="Arial" charset="0"/>
              </a:rPr>
              <a:t>sternocleidomastoid</a:t>
            </a:r>
            <a:r>
              <a:rPr lang="en-US" dirty="0">
                <a:cs typeface="Arial" charset="0"/>
              </a:rPr>
              <a:t> muscle</a:t>
            </a:r>
          </a:p>
          <a:p>
            <a:pPr marL="457200" indent="-457200"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most branches are </a:t>
            </a:r>
            <a:r>
              <a:rPr lang="en-US" b="1" dirty="0">
                <a:solidFill>
                  <a:srgbClr val="0066CC"/>
                </a:solidFill>
                <a:cs typeface="Arial" charset="0"/>
              </a:rPr>
              <a:t>cutaneous </a:t>
            </a:r>
            <a:r>
              <a:rPr lang="en-US" b="1" dirty="0" smtClean="0">
                <a:solidFill>
                  <a:srgbClr val="0066CC"/>
                </a:solidFill>
                <a:cs typeface="Arial" charset="0"/>
              </a:rPr>
              <a:t>nerves (go out to the skin for sensory input)</a:t>
            </a:r>
            <a:endParaRPr lang="en-US" b="1" dirty="0">
              <a:solidFill>
                <a:srgbClr val="0066CC"/>
              </a:solidFill>
              <a:cs typeface="Arial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single most important nerve is </a:t>
            </a:r>
            <a:r>
              <a:rPr lang="en-US" b="1" dirty="0">
                <a:solidFill>
                  <a:srgbClr val="0066CC"/>
                </a:solidFill>
                <a:cs typeface="Arial" charset="0"/>
              </a:rPr>
              <a:t>phrenic nerve</a:t>
            </a:r>
            <a:r>
              <a:rPr lang="en-US" dirty="0">
                <a:cs typeface="Arial" charset="0"/>
              </a:rPr>
              <a:t>:  both motor &amp; sensory fibers to diaphragm</a:t>
            </a:r>
            <a:endParaRPr lang="en-CA" dirty="0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198688" y="6181344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6699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13.9</a:t>
            </a:r>
            <a:endParaRPr lang="en-CA" sz="1800" dirty="0"/>
          </a:p>
        </p:txBody>
      </p:sp>
      <p:grpSp>
        <p:nvGrpSpPr>
          <p:cNvPr id="2" name="Group 9"/>
          <p:cNvGrpSpPr/>
          <p:nvPr/>
        </p:nvGrpSpPr>
        <p:grpSpPr>
          <a:xfrm>
            <a:off x="3791712" y="2133600"/>
            <a:ext cx="5157216" cy="4645152"/>
            <a:chOff x="4096512" y="2292096"/>
            <a:chExt cx="4852416" cy="4486656"/>
          </a:xfrm>
        </p:grpSpPr>
        <p:pic>
          <p:nvPicPr>
            <p:cNvPr id="32774" name="Picture 6" descr="E:\Chapter_13\B_JPEG_Images_and_Tables\a_labeled\figure_13_08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2000" t="7095" r="2581" b="5667"/>
            <a:stretch>
              <a:fillRect/>
            </a:stretch>
          </p:blipFill>
          <p:spPr bwMode="auto">
            <a:xfrm>
              <a:off x="4119405" y="2292096"/>
              <a:ext cx="4829523" cy="4486656"/>
            </a:xfrm>
            <a:prstGeom prst="rect">
              <a:avLst/>
            </a:prstGeom>
            <a:noFill/>
          </p:spPr>
        </p:pic>
        <p:sp>
          <p:nvSpPr>
            <p:cNvPr id="9" name="Oval 5"/>
            <p:cNvSpPr>
              <a:spLocks noChangeArrowheads="1"/>
            </p:cNvSpPr>
            <p:nvPr/>
          </p:nvSpPr>
          <p:spPr bwMode="auto">
            <a:xfrm>
              <a:off x="4096512" y="5779008"/>
              <a:ext cx="1389888" cy="472440"/>
            </a:xfrm>
            <a:prstGeom prst="ellips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068259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70000"/>
              </a:lnSpc>
              <a:spcBef>
                <a:spcPct val="50000"/>
              </a:spcBef>
              <a:buFontTx/>
              <a:buAutoNum type="alphaUcPeriod" startAt="2"/>
            </a:pPr>
            <a:r>
              <a:rPr lang="en-US" b="1" u="sng" dirty="0">
                <a:solidFill>
                  <a:srgbClr val="339966"/>
                </a:solidFill>
              </a:rPr>
              <a:t>Brachial Plexus &amp; Upper Limb</a:t>
            </a:r>
            <a:r>
              <a:rPr lang="en-US" b="1" u="sng" dirty="0" smtClean="0">
                <a:solidFill>
                  <a:srgbClr val="339966"/>
                </a:solidFill>
              </a:rPr>
              <a:t>: (first five)</a:t>
            </a:r>
            <a:endParaRPr lang="en-US" dirty="0">
              <a:solidFill>
                <a:srgbClr val="339966"/>
              </a:solidFill>
            </a:endParaRPr>
          </a:p>
          <a:p>
            <a:pPr marL="495300" indent="-495300">
              <a:lnSpc>
                <a:spcPct val="7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C</a:t>
            </a:r>
            <a:r>
              <a:rPr lang="en-US" baseline="-25000" dirty="0">
                <a:cs typeface="Arial" charset="0"/>
              </a:rPr>
              <a:t>5</a:t>
            </a:r>
            <a:r>
              <a:rPr lang="en-US" dirty="0">
                <a:cs typeface="Arial" charset="0"/>
              </a:rPr>
              <a:t>-C</a:t>
            </a:r>
            <a:r>
              <a:rPr lang="en-US" baseline="-25000" dirty="0">
                <a:cs typeface="Arial" charset="0"/>
              </a:rPr>
              <a:t>8</a:t>
            </a:r>
            <a:r>
              <a:rPr lang="en-US" dirty="0">
                <a:cs typeface="Arial" charset="0"/>
              </a:rPr>
              <a:t> &amp; most of T</a:t>
            </a:r>
            <a:r>
              <a:rPr lang="en-US" baseline="-25000" dirty="0">
                <a:cs typeface="Arial" charset="0"/>
              </a:rPr>
              <a:t>1</a:t>
            </a:r>
            <a:r>
              <a:rPr lang="en-US" dirty="0">
                <a:cs typeface="Arial" charset="0"/>
              </a:rPr>
              <a:t>;  partly neck, partly </a:t>
            </a:r>
            <a:r>
              <a:rPr lang="en-US" dirty="0" err="1">
                <a:cs typeface="Arial" charset="0"/>
              </a:rPr>
              <a:t>axilla</a:t>
            </a:r>
            <a:r>
              <a:rPr lang="en-US" dirty="0">
                <a:cs typeface="Arial" charset="0"/>
              </a:rPr>
              <a:t> – nerves supplying upper limbs</a:t>
            </a:r>
          </a:p>
          <a:p>
            <a:pPr marL="495300" indent="-495300">
              <a:lnSpc>
                <a:spcPct val="70000"/>
              </a:lnSpc>
              <a:spcBef>
                <a:spcPct val="50000"/>
              </a:spcBef>
              <a:buFontTx/>
              <a:buAutoNum type="romanLcParenBoth"/>
            </a:pPr>
            <a:r>
              <a:rPr lang="en-US" b="1" dirty="0" err="1">
                <a:solidFill>
                  <a:srgbClr val="339966"/>
                </a:solidFill>
                <a:cs typeface="Arial" charset="0"/>
              </a:rPr>
              <a:t>Axillary</a:t>
            </a:r>
            <a:r>
              <a:rPr lang="en-US" dirty="0">
                <a:cs typeface="Arial" charset="0"/>
              </a:rPr>
              <a:t> nerve to shoulder (esp. deltoid muscle)</a:t>
            </a:r>
          </a:p>
          <a:p>
            <a:pPr marL="495300" indent="-495300">
              <a:lnSpc>
                <a:spcPct val="70000"/>
              </a:lnSpc>
              <a:spcBef>
                <a:spcPct val="50000"/>
              </a:spcBef>
              <a:buFontTx/>
              <a:buAutoNum type="romanLcParenBoth"/>
            </a:pPr>
            <a:r>
              <a:rPr lang="en-US" b="1" dirty="0" err="1">
                <a:solidFill>
                  <a:srgbClr val="996600"/>
                </a:solidFill>
              </a:rPr>
              <a:t>Musculocutaneous</a:t>
            </a:r>
            <a:r>
              <a:rPr lang="en-US" dirty="0">
                <a:solidFill>
                  <a:srgbClr val="FFCC00"/>
                </a:solidFill>
              </a:rPr>
              <a:t> </a:t>
            </a:r>
            <a:r>
              <a:rPr lang="en-US" dirty="0"/>
              <a:t>nerve – to biceps brachii &amp; brachialis to flex </a:t>
            </a:r>
            <a:r>
              <a:rPr lang="en-US" dirty="0" smtClean="0"/>
              <a:t>arm/ elbow joint motor</a:t>
            </a:r>
            <a:endParaRPr lang="en-US" dirty="0"/>
          </a:p>
          <a:p>
            <a:pPr marL="495300" indent="-495300">
              <a:lnSpc>
                <a:spcPct val="80000"/>
              </a:lnSpc>
              <a:spcBef>
                <a:spcPct val="50000"/>
              </a:spcBef>
              <a:buFontTx/>
              <a:buAutoNum type="romanLcParenBoth"/>
            </a:pPr>
            <a:r>
              <a:rPr lang="en-US" b="1" dirty="0">
                <a:solidFill>
                  <a:srgbClr val="996600"/>
                </a:solidFill>
              </a:rPr>
              <a:t>Median</a:t>
            </a:r>
            <a:r>
              <a:rPr lang="en-US" dirty="0"/>
              <a:t> nerve – flexor muscles in anterior forearm &amp; into palm </a:t>
            </a:r>
            <a:r>
              <a:rPr lang="en-US" dirty="0">
                <a:sym typeface="WP IconicSymbolsA" pitchFamily="2" charset="2"/>
              </a:rPr>
              <a:t> pronate forearm, flex </a:t>
            </a:r>
            <a:r>
              <a:rPr lang="en-US" dirty="0" smtClean="0">
                <a:sym typeface="WP IconicSymbolsA" pitchFamily="2" charset="2"/>
              </a:rPr>
              <a:t>wrist/fingers, oppose </a:t>
            </a:r>
            <a:r>
              <a:rPr lang="en-US" dirty="0">
                <a:sym typeface="WP IconicSymbolsA" pitchFamily="2" charset="2"/>
              </a:rPr>
              <a:t>thumb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707136" y="5038344"/>
            <a:ext cx="121058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99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13.10</a:t>
            </a:r>
            <a:endParaRPr lang="en-CA" sz="1800" dirty="0"/>
          </a:p>
        </p:txBody>
      </p:sp>
      <p:pic>
        <p:nvPicPr>
          <p:cNvPr id="33797" name="Picture 5" descr="E:\Chapter_13\B_JPEG_Images_and_Tables\a_labeled\figure_13_09a_labeled.jpg"/>
          <p:cNvPicPr>
            <a:picLocks noChangeAspect="1" noChangeArrowheads="1"/>
          </p:cNvPicPr>
          <p:nvPr/>
        </p:nvPicPr>
        <p:blipFill>
          <a:blip r:embed="rId3" cstate="print"/>
          <a:srcRect l="1429" t="2143" r="1429" b="5667"/>
          <a:stretch>
            <a:fillRect/>
          </a:stretch>
        </p:blipFill>
        <p:spPr bwMode="auto">
          <a:xfrm>
            <a:off x="2401824" y="2071566"/>
            <a:ext cx="6571488" cy="4677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4478338" y="3227388"/>
            <a:ext cx="4175125" cy="674031"/>
          </a:xfrm>
          <a:prstGeom prst="rect">
            <a:avLst/>
          </a:prstGeom>
          <a:solidFill>
            <a:srgbClr val="FFFFFF"/>
          </a:solidFill>
          <a:ln w="317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0000"/>
              </a:lnSpc>
              <a:spcBef>
                <a:spcPct val="50000"/>
              </a:spcBef>
              <a:buFontTx/>
              <a:buAutoNum type="alphaUcPeriod" startAt="3"/>
            </a:pPr>
            <a:r>
              <a:rPr lang="en-US" b="1" u="sng" dirty="0">
                <a:solidFill>
                  <a:srgbClr val="800000"/>
                </a:solidFill>
              </a:rPr>
              <a:t>The Back:</a:t>
            </a:r>
            <a:endParaRPr lang="en-US" dirty="0">
              <a:solidFill>
                <a:srgbClr val="800000"/>
              </a:solidFill>
            </a:endParaRPr>
          </a:p>
          <a:p>
            <a:pPr marL="228600" indent="-22860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solidFill>
                  <a:srgbClr val="800000"/>
                </a:solidFill>
                <a:cs typeface="Arial" charset="0"/>
              </a:rPr>
              <a:t>•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  </a:t>
            </a:r>
            <a:r>
              <a:rPr lang="en-US" b="1" dirty="0">
                <a:solidFill>
                  <a:srgbClr val="800000"/>
                </a:solidFill>
                <a:cs typeface="Arial" charset="0"/>
              </a:rPr>
              <a:t>dorsal rami</a:t>
            </a:r>
            <a:r>
              <a:rPr lang="en-US" dirty="0">
                <a:solidFill>
                  <a:srgbClr val="800000"/>
                </a:solidFill>
                <a:cs typeface="Arial" charset="0"/>
              </a:rPr>
              <a:t>; </a:t>
            </a:r>
            <a:r>
              <a:rPr lang="en-US" dirty="0">
                <a:cs typeface="Arial" charset="0"/>
              </a:rPr>
              <a:t>follows segmented plan</a:t>
            </a:r>
            <a:endParaRPr lang="en-CA" dirty="0"/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419600" y="4768850"/>
            <a:ext cx="4495800" cy="1622425"/>
          </a:xfrm>
          <a:prstGeom prst="rect">
            <a:avLst/>
          </a:prstGeom>
          <a:solidFill>
            <a:schemeClr val="bg1"/>
          </a:solidFill>
          <a:ln w="317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0000"/>
              </a:lnSpc>
              <a:spcBef>
                <a:spcPct val="50000"/>
              </a:spcBef>
              <a:buFontTx/>
              <a:buAutoNum type="alphaUcPeriod" startAt="4"/>
            </a:pPr>
            <a:r>
              <a:rPr lang="en-US" b="1" u="sng">
                <a:solidFill>
                  <a:srgbClr val="CC6600"/>
                </a:solidFill>
              </a:rPr>
              <a:t>Anterolateral Thorax:</a:t>
            </a:r>
          </a:p>
          <a:p>
            <a:pPr marL="228600" indent="-228600">
              <a:lnSpc>
                <a:spcPct val="80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T</a:t>
            </a:r>
            <a:r>
              <a:rPr lang="en-US" baseline="-25000">
                <a:cs typeface="Arial" charset="0"/>
              </a:rPr>
              <a:t>1</a:t>
            </a:r>
            <a:r>
              <a:rPr lang="en-US">
                <a:cs typeface="Arial" charset="0"/>
              </a:rPr>
              <a:t>-T</a:t>
            </a:r>
            <a:r>
              <a:rPr lang="en-US" baseline="-25000">
                <a:cs typeface="Arial" charset="0"/>
              </a:rPr>
              <a:t>12</a:t>
            </a:r>
            <a:r>
              <a:rPr lang="en-US">
                <a:cs typeface="Arial" charset="0"/>
              </a:rPr>
              <a:t>;  simple &amp; segmented as for innervation of back</a:t>
            </a:r>
          </a:p>
          <a:p>
            <a:pPr marL="228600" indent="-22860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</a:t>
            </a:r>
            <a:r>
              <a:rPr lang="en-US" b="1">
                <a:solidFill>
                  <a:srgbClr val="CC6600"/>
                </a:solidFill>
                <a:cs typeface="Arial" charset="0"/>
              </a:rPr>
              <a:t>intercostal nerves:  </a:t>
            </a:r>
            <a:r>
              <a:rPr lang="en-US">
                <a:cs typeface="Arial" charset="0"/>
              </a:rPr>
              <a:t>to intercostal muscles; anterolateral thorax</a:t>
            </a:r>
            <a:endParaRPr lang="en-CA" b="1">
              <a:solidFill>
                <a:srgbClr val="CC6600"/>
              </a:solidFill>
            </a:endParaRP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688080" y="27305"/>
            <a:ext cx="54102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/>
            <a:r>
              <a:rPr lang="en-US" b="1" dirty="0">
                <a:solidFill>
                  <a:srgbClr val="339966"/>
                </a:solidFill>
                <a:sym typeface="WP IconicSymbolsA" pitchFamily="2" charset="2"/>
              </a:rPr>
              <a:t>(iv) </a:t>
            </a:r>
            <a:r>
              <a:rPr lang="en-US" b="1" dirty="0" err="1">
                <a:solidFill>
                  <a:srgbClr val="996600"/>
                </a:solidFill>
                <a:sym typeface="WP IconicSymbolsA" pitchFamily="2" charset="2"/>
              </a:rPr>
              <a:t>Ulnar</a:t>
            </a:r>
            <a:r>
              <a:rPr lang="en-US" dirty="0">
                <a:sym typeface="WP IconicSymbolsA" pitchFamily="2" charset="2"/>
              </a:rPr>
              <a:t> nerve – medial to elbow (“funny bone”) &amp; follows ulna along medial forearm   wrist &amp; finger flexion and adduction &amp; abduction of medial fingers</a:t>
            </a:r>
          </a:p>
          <a:p>
            <a:pPr marL="457200" indent="-457200"/>
            <a:r>
              <a:rPr lang="en-US" b="1" dirty="0">
                <a:solidFill>
                  <a:srgbClr val="339966"/>
                </a:solidFill>
                <a:sym typeface="WP IconicSymbolsA" pitchFamily="2" charset="2"/>
              </a:rPr>
              <a:t>(v)  Radial</a:t>
            </a:r>
            <a:r>
              <a:rPr lang="en-US" dirty="0">
                <a:sym typeface="WP IconicSymbolsA" pitchFamily="2" charset="2"/>
              </a:rPr>
              <a:t> nerve – largest – to humerus &amp; dorsal part of hand  elbow extension, supination of forearm, extension of wrist &amp; fingers, abduction of thumb</a:t>
            </a:r>
            <a:endParaRPr lang="en-CA" dirty="0">
              <a:sym typeface="WP IconicSymbolsA" pitchFamily="2" charset="2"/>
            </a:endParaRPr>
          </a:p>
        </p:txBody>
      </p:sp>
      <p:pic>
        <p:nvPicPr>
          <p:cNvPr id="34822" name="Picture 6" descr="E:\Chapter_13\B_JPEG_Images_and_Tables\a_labeled\figure_13_09c_labeled.jpg"/>
          <p:cNvPicPr>
            <a:picLocks noChangeAspect="1" noChangeArrowheads="1"/>
          </p:cNvPicPr>
          <p:nvPr/>
        </p:nvPicPr>
        <p:blipFill>
          <a:blip r:embed="rId2" cstate="print"/>
          <a:srcRect l="2163" t="2524" r="27058" b="5476"/>
          <a:stretch>
            <a:fillRect/>
          </a:stretch>
        </p:blipFill>
        <p:spPr bwMode="auto">
          <a:xfrm>
            <a:off x="24384" y="2170176"/>
            <a:ext cx="4139600" cy="459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76200" y="122238"/>
            <a:ext cx="8991600" cy="1239122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80000"/>
              </a:lnSpc>
              <a:spcBef>
                <a:spcPct val="50000"/>
              </a:spcBef>
              <a:buFontTx/>
              <a:buAutoNum type="alphaUcPeriod" startAt="5"/>
            </a:pPr>
            <a:r>
              <a:rPr lang="en-US" b="1" u="sng" dirty="0">
                <a:solidFill>
                  <a:srgbClr val="663300"/>
                </a:solidFill>
              </a:rPr>
              <a:t>Lumbar Plexus:</a:t>
            </a:r>
            <a:endParaRPr lang="en-US" dirty="0">
              <a:solidFill>
                <a:srgbClr val="663300"/>
              </a:solidFill>
            </a:endParaRPr>
          </a:p>
          <a:p>
            <a:pPr marL="495300" indent="-495300">
              <a:lnSpc>
                <a:spcPct val="6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</a:t>
            </a:r>
            <a:r>
              <a:rPr lang="en-US" b="1" dirty="0">
                <a:solidFill>
                  <a:srgbClr val="663300"/>
                </a:solidFill>
                <a:cs typeface="Arial" charset="0"/>
              </a:rPr>
              <a:t>L</a:t>
            </a:r>
            <a:r>
              <a:rPr lang="en-US" b="1" baseline="-25000" dirty="0">
                <a:solidFill>
                  <a:srgbClr val="663300"/>
                </a:solidFill>
                <a:cs typeface="Arial" charset="0"/>
              </a:rPr>
              <a:t>1</a:t>
            </a:r>
            <a:r>
              <a:rPr lang="en-US" b="1" dirty="0">
                <a:solidFill>
                  <a:srgbClr val="663300"/>
                </a:solidFill>
                <a:cs typeface="Arial" charset="0"/>
              </a:rPr>
              <a:t>-L</a:t>
            </a:r>
            <a:r>
              <a:rPr lang="en-US" b="1" baseline="-25000" dirty="0">
                <a:solidFill>
                  <a:srgbClr val="663300"/>
                </a:solidFill>
                <a:cs typeface="Arial" charset="0"/>
              </a:rPr>
              <a:t>4</a:t>
            </a:r>
            <a:r>
              <a:rPr lang="en-US" dirty="0">
                <a:cs typeface="Arial" charset="0"/>
              </a:rPr>
              <a:t>; branches to abdominal wall muscles, also anterior &amp; medial thigh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b="1" dirty="0">
                <a:solidFill>
                  <a:srgbClr val="996600"/>
                </a:solidFill>
                <a:cs typeface="Arial" charset="0"/>
              </a:rPr>
              <a:t>Femoral nerve:</a:t>
            </a:r>
            <a:r>
              <a:rPr lang="en-US" dirty="0">
                <a:solidFill>
                  <a:srgbClr val="996600"/>
                </a:solidFill>
                <a:cs typeface="Arial" charset="0"/>
              </a:rPr>
              <a:t>  </a:t>
            </a:r>
            <a:r>
              <a:rPr lang="en-US" dirty="0">
                <a:cs typeface="Arial" charset="0"/>
              </a:rPr>
              <a:t>anterior thigh muscles </a:t>
            </a:r>
            <a:r>
              <a:rPr lang="en-US" dirty="0">
                <a:cs typeface="Arial" charset="0"/>
                <a:sym typeface="WP IconicSymbolsA" pitchFamily="2" charset="2"/>
              </a:rPr>
              <a:t></a:t>
            </a:r>
            <a:r>
              <a:rPr lang="en-US" dirty="0">
                <a:cs typeface="Arial" charset="0"/>
              </a:rPr>
              <a:t> thigh flexors &amp; knee extensors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b="1" dirty="0">
                <a:solidFill>
                  <a:srgbClr val="996600"/>
                </a:solidFill>
              </a:rPr>
              <a:t>Obturator nerve:</a:t>
            </a:r>
            <a:r>
              <a:rPr lang="en-US" dirty="0">
                <a:solidFill>
                  <a:srgbClr val="996600"/>
                </a:solidFill>
              </a:rPr>
              <a:t>  </a:t>
            </a:r>
            <a:r>
              <a:rPr lang="en-US" dirty="0"/>
              <a:t>medial thigh </a:t>
            </a:r>
            <a:r>
              <a:rPr lang="en-US" dirty="0">
                <a:sym typeface="WP IconicSymbolsA" pitchFamily="2" charset="2"/>
              </a:rPr>
              <a:t>  adductor muscles</a:t>
            </a:r>
            <a:endParaRPr lang="en-CA" dirty="0"/>
          </a:p>
        </p:txBody>
      </p:sp>
      <p:grpSp>
        <p:nvGrpSpPr>
          <p:cNvPr id="2" name="Group 9"/>
          <p:cNvGrpSpPr/>
          <p:nvPr/>
        </p:nvGrpSpPr>
        <p:grpSpPr>
          <a:xfrm>
            <a:off x="1353312" y="1475232"/>
            <a:ext cx="7620000" cy="5254752"/>
            <a:chOff x="2556688" y="2182368"/>
            <a:chExt cx="6501968" cy="4596384"/>
          </a:xfrm>
        </p:grpSpPr>
        <p:pic>
          <p:nvPicPr>
            <p:cNvPr id="35846" name="Picture 6" descr="E:\Chapter_13\B_JPEG_Images_and_Tables\a_labeled\figure_13_10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429" t="2905" r="1571" b="5667"/>
            <a:stretch>
              <a:fillRect/>
            </a:stretch>
          </p:blipFill>
          <p:spPr bwMode="auto">
            <a:xfrm>
              <a:off x="2556688" y="2182368"/>
              <a:ext cx="6501968" cy="4596384"/>
            </a:xfrm>
            <a:prstGeom prst="rect">
              <a:avLst/>
            </a:prstGeom>
            <a:noFill/>
          </p:spPr>
        </p:pic>
        <p:sp>
          <p:nvSpPr>
            <p:cNvPr id="9" name="Text Box 3"/>
            <p:cNvSpPr txBox="1">
              <a:spLocks noChangeArrowheads="1"/>
            </p:cNvSpPr>
            <p:nvPr/>
          </p:nvSpPr>
          <p:spPr bwMode="auto">
            <a:xfrm>
              <a:off x="6156960" y="5650992"/>
              <a:ext cx="1018358" cy="3230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663300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 dirty="0"/>
                <a:t>Fig. </a:t>
              </a:r>
              <a:r>
                <a:rPr lang="en-US" sz="1800" dirty="0" smtClean="0"/>
                <a:t>13.11</a:t>
              </a:r>
              <a:endParaRPr lang="en-CA" sz="1800" dirty="0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0" y="4752975"/>
            <a:ext cx="9144000" cy="2093913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alphaUcPeriod" startAt="6"/>
            </a:pPr>
            <a:r>
              <a:rPr lang="en-US" b="1" u="sng" dirty="0">
                <a:solidFill>
                  <a:srgbClr val="996600"/>
                </a:solidFill>
              </a:rPr>
              <a:t>Sacral Plexus:</a:t>
            </a:r>
            <a:endParaRPr lang="en-US" dirty="0">
              <a:solidFill>
                <a:srgbClr val="996600"/>
              </a:solidFill>
            </a:endParaRPr>
          </a:p>
          <a:p>
            <a:pPr marL="495300" indent="-495300">
              <a:lnSpc>
                <a:spcPct val="60000"/>
              </a:lnSpc>
              <a:spcBef>
                <a:spcPct val="50000"/>
              </a:spcBef>
            </a:pPr>
            <a:r>
              <a:rPr lang="en-CA" sz="1800" dirty="0">
                <a:cs typeface="Arial" charset="0"/>
              </a:rPr>
              <a:t>•</a:t>
            </a:r>
            <a:r>
              <a:rPr lang="en-US" sz="1800" dirty="0">
                <a:cs typeface="Arial" charset="0"/>
              </a:rPr>
              <a:t>  </a:t>
            </a:r>
            <a:r>
              <a:rPr lang="en-US" sz="1800" b="1" dirty="0">
                <a:solidFill>
                  <a:srgbClr val="996600"/>
                </a:solidFill>
                <a:cs typeface="Arial" charset="0"/>
              </a:rPr>
              <a:t>L</a:t>
            </a:r>
            <a:r>
              <a:rPr lang="en-US" sz="1800" b="1" baseline="-25000" dirty="0">
                <a:solidFill>
                  <a:srgbClr val="996600"/>
                </a:solidFill>
                <a:cs typeface="Arial" charset="0"/>
              </a:rPr>
              <a:t>4</a:t>
            </a:r>
            <a:r>
              <a:rPr lang="en-US" sz="1800" b="1" dirty="0">
                <a:solidFill>
                  <a:srgbClr val="996600"/>
                </a:solidFill>
                <a:cs typeface="Arial" charset="0"/>
              </a:rPr>
              <a:t>-S</a:t>
            </a:r>
            <a:r>
              <a:rPr lang="en-US" sz="1800" b="1" baseline="-25000" dirty="0">
                <a:solidFill>
                  <a:srgbClr val="996600"/>
                </a:solidFill>
                <a:cs typeface="Arial" charset="0"/>
              </a:rPr>
              <a:t>4</a:t>
            </a:r>
            <a:r>
              <a:rPr lang="en-US" sz="1800" dirty="0">
                <a:cs typeface="Arial" charset="0"/>
              </a:rPr>
              <a:t>; immediately caudal to lumbar plexus – branches to buttocks, lower limbs, pelvis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1800" b="1" dirty="0">
                <a:cs typeface="Arial" charset="0"/>
              </a:rPr>
              <a:t>Sciatic nerve: </a:t>
            </a:r>
            <a:r>
              <a:rPr lang="en-US" sz="1800" dirty="0">
                <a:cs typeface="Arial" charset="0"/>
              </a:rPr>
              <a:t>posterior thigh – then diverges into (ii) &amp; (iii):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1800" b="1" dirty="0" err="1"/>
              <a:t>Tibial</a:t>
            </a:r>
            <a:r>
              <a:rPr lang="en-US" sz="1800" b="1" dirty="0"/>
              <a:t> nerve:  </a:t>
            </a:r>
            <a:r>
              <a:rPr lang="en-US" sz="1800" dirty="0"/>
              <a:t>behind knee joint to posterior calf &amp; sole of foot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1800" b="1" dirty="0"/>
              <a:t>Common fibular nerve:</a:t>
            </a:r>
            <a:r>
              <a:rPr lang="en-US" sz="1800" dirty="0"/>
              <a:t> to knee joint, calf (anterolateral) &amp; dorsum of foot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1800" b="1" dirty="0"/>
              <a:t>Superior &amp; inferior gluteal nerves:</a:t>
            </a:r>
            <a:r>
              <a:rPr lang="en-US" sz="1800" dirty="0"/>
              <a:t>  to buttocks</a:t>
            </a:r>
          </a:p>
          <a:p>
            <a:pPr marL="495300" indent="-495300">
              <a:lnSpc>
                <a:spcPct val="6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1800" b="1" dirty="0" err="1"/>
              <a:t>Pudendal</a:t>
            </a:r>
            <a:r>
              <a:rPr lang="en-US" sz="1800" b="1" dirty="0"/>
              <a:t> nerve:  </a:t>
            </a:r>
            <a:r>
              <a:rPr lang="en-US" sz="1800" dirty="0"/>
              <a:t>muscles &amp; skin of perineum (e.g. erection, voluntary urination)</a:t>
            </a:r>
            <a:endParaRPr lang="en-CA" sz="1800" b="1" dirty="0"/>
          </a:p>
        </p:txBody>
      </p:sp>
      <p:pic>
        <p:nvPicPr>
          <p:cNvPr id="36871" name="Picture 7" descr="E:\Chapter_13\B_JPEG_Images_and_Tables\a_labeled\figure_13_11b_labeled.jpg"/>
          <p:cNvPicPr>
            <a:picLocks noChangeAspect="1" noChangeArrowheads="1"/>
          </p:cNvPicPr>
          <p:nvPr/>
        </p:nvPicPr>
        <p:blipFill>
          <a:blip r:embed="rId3" cstate="print"/>
          <a:srcRect l="2227" t="3095" r="19744" b="13809"/>
          <a:stretch>
            <a:fillRect/>
          </a:stretch>
        </p:blipFill>
        <p:spPr bwMode="auto">
          <a:xfrm>
            <a:off x="5242560" y="0"/>
            <a:ext cx="3901440" cy="4962144"/>
          </a:xfrm>
          <a:prstGeom prst="rect">
            <a:avLst/>
          </a:prstGeom>
          <a:noFill/>
        </p:spPr>
      </p:pic>
      <p:pic>
        <p:nvPicPr>
          <p:cNvPr id="36872" name="Picture 8" descr="E:\Chapter_13\B_JPEG_Images_and_Tables\a_labeled\figure_13_11a_labeled.jpg"/>
          <p:cNvPicPr>
            <a:picLocks noChangeAspect="1" noChangeArrowheads="1"/>
          </p:cNvPicPr>
          <p:nvPr/>
        </p:nvPicPr>
        <p:blipFill>
          <a:blip r:embed="rId4" cstate="print"/>
          <a:srcRect l="2116" t="6714" r="2349" b="15952"/>
          <a:stretch>
            <a:fillRect/>
          </a:stretch>
        </p:blipFill>
        <p:spPr bwMode="auto">
          <a:xfrm>
            <a:off x="1083706" y="402336"/>
            <a:ext cx="4122277" cy="4072128"/>
          </a:xfrm>
          <a:prstGeom prst="rect">
            <a:avLst/>
          </a:prstGeom>
          <a:noFill/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441960" y="228600"/>
            <a:ext cx="121058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13.12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13_2b"/>
          <p:cNvPicPr>
            <a:picLocks noChangeAspect="1" noChangeArrowheads="1"/>
          </p:cNvPicPr>
          <p:nvPr/>
        </p:nvPicPr>
        <p:blipFill>
          <a:blip r:embed="rId3" cstate="print">
            <a:lum bright="-24000" contrast="36000"/>
          </a:blip>
          <a:srcRect l="8609" t="2965" r="6523" b="18652"/>
          <a:stretch>
            <a:fillRect/>
          </a:stretch>
        </p:blipFill>
        <p:spPr bwMode="auto">
          <a:xfrm>
            <a:off x="0" y="2609850"/>
            <a:ext cx="3071813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048000" y="6481763"/>
            <a:ext cx="330835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13.4:  </a:t>
            </a:r>
            <a:r>
              <a:rPr lang="en-US" sz="1800" dirty="0"/>
              <a:t>Structure of a Nerve</a:t>
            </a:r>
            <a:endParaRPr lang="en-CA" sz="1800" dirty="0"/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31750" y="679450"/>
            <a:ext cx="5181600" cy="2009775"/>
          </a:xfrm>
          <a:prstGeom prst="rect">
            <a:avLst/>
          </a:prstGeom>
          <a:solidFill>
            <a:schemeClr val="bg1"/>
          </a:solidFill>
          <a:ln w="3175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6600"/>
                </a:solidFill>
              </a:rPr>
              <a:t>Endoneurium:</a:t>
            </a:r>
            <a:r>
              <a:rPr lang="en-US" sz="1800" b="1"/>
              <a:t>  </a:t>
            </a:r>
            <a:r>
              <a:rPr lang="en-US" sz="1800"/>
              <a:t>loose CT that encloses nerve 	fiber + associated myelin or neurilemma 	sheath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6600"/>
                </a:solidFill>
              </a:rPr>
              <a:t>Perineurium:</a:t>
            </a:r>
            <a:r>
              <a:rPr lang="en-US" sz="1800" b="1"/>
              <a:t>  </a:t>
            </a:r>
            <a:r>
              <a:rPr lang="en-US" sz="1800"/>
              <a:t>coarser CT wrapping around a 	group of 	fibers (fascicle)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6600"/>
                </a:solidFill>
              </a:rPr>
              <a:t>Epineurium:</a:t>
            </a:r>
            <a:r>
              <a:rPr lang="en-US" sz="1800" b="1"/>
              <a:t>  </a:t>
            </a:r>
            <a:r>
              <a:rPr lang="en-US" sz="1800"/>
              <a:t>tough fibrous sheath around all 	the fascicles to make a nerve</a:t>
            </a:r>
            <a:endParaRPr lang="en-CA" sz="1800" b="1"/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79375" y="41275"/>
            <a:ext cx="5730875" cy="535531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</a:rPr>
              <a:t>Dermatome:  </a:t>
            </a:r>
            <a:r>
              <a:rPr lang="en-US" dirty="0"/>
              <a:t>area of skin innervated by cutaneous 	branches of a single spinal nerve</a:t>
            </a:r>
            <a:endParaRPr lang="en-CA" b="1" dirty="0"/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3095625" y="4397375"/>
            <a:ext cx="2514600" cy="147732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800000"/>
                </a:solidFill>
              </a:rPr>
              <a:t>What do I mean when I say that most nerves are mixed nerves</a:t>
            </a:r>
            <a:r>
              <a:rPr lang="en-US" b="1" dirty="0" smtClean="0">
                <a:solidFill>
                  <a:srgbClr val="800000"/>
                </a:solidFill>
              </a:rPr>
              <a:t>? Sensory and motor</a:t>
            </a:r>
            <a:endParaRPr lang="en-US" b="1" dirty="0">
              <a:solidFill>
                <a:srgbClr val="800000"/>
              </a:solidFill>
            </a:endParaRPr>
          </a:p>
        </p:txBody>
      </p:sp>
      <p:pic>
        <p:nvPicPr>
          <p:cNvPr id="7170" name="Picture 2" descr="E:\Chapter_13\D_JPEG_Images_and_Tables\Labeled\figure_13_13a_labeled.jpg"/>
          <p:cNvPicPr>
            <a:picLocks noChangeAspect="1" noChangeArrowheads="1"/>
          </p:cNvPicPr>
          <p:nvPr/>
        </p:nvPicPr>
        <p:blipFill>
          <a:blip r:embed="rId4" cstate="print"/>
          <a:srcRect b="2484"/>
          <a:stretch>
            <a:fillRect/>
          </a:stretch>
        </p:blipFill>
        <p:spPr bwMode="auto">
          <a:xfrm>
            <a:off x="5943600" y="0"/>
            <a:ext cx="3200400" cy="6467707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5653862" y="329078"/>
            <a:ext cx="121058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13.13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2120</Words>
  <Application>Microsoft Macintosh PowerPoint</Application>
  <PresentationFormat>On-screen Show (4:3)</PresentationFormat>
  <Paragraphs>271</Paragraphs>
  <Slides>32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Rachel Marcotte</cp:lastModifiedBy>
  <cp:revision>86</cp:revision>
  <dcterms:created xsi:type="dcterms:W3CDTF">2008-02-10T18:52:17Z</dcterms:created>
  <dcterms:modified xsi:type="dcterms:W3CDTF">2014-02-27T00:35:07Z</dcterms:modified>
</cp:coreProperties>
</file>