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22" r:id="rId2"/>
    <p:sldId id="325" r:id="rId3"/>
    <p:sldId id="329" r:id="rId4"/>
    <p:sldId id="331" r:id="rId5"/>
    <p:sldId id="332" r:id="rId6"/>
    <p:sldId id="343" r:id="rId7"/>
    <p:sldId id="285" r:id="rId8"/>
    <p:sldId id="324" r:id="rId9"/>
    <p:sldId id="286" r:id="rId10"/>
    <p:sldId id="287" r:id="rId11"/>
    <p:sldId id="341" r:id="rId12"/>
    <p:sldId id="290" r:id="rId13"/>
    <p:sldId id="318" r:id="rId14"/>
    <p:sldId id="327" r:id="rId15"/>
    <p:sldId id="339" r:id="rId16"/>
    <p:sldId id="319" r:id="rId17"/>
    <p:sldId id="340" r:id="rId18"/>
    <p:sldId id="321" r:id="rId19"/>
    <p:sldId id="342" r:id="rId20"/>
    <p:sldId id="337" r:id="rId21"/>
    <p:sldId id="333" r:id="rId22"/>
    <p:sldId id="334" r:id="rId23"/>
    <p:sldId id="344" r:id="rId24"/>
    <p:sldId id="335" r:id="rId25"/>
    <p:sldId id="336" r:id="rId26"/>
    <p:sldId id="292" r:id="rId27"/>
    <p:sldId id="345" r:id="rId28"/>
    <p:sldId id="299" r:id="rId29"/>
    <p:sldId id="300" r:id="rId30"/>
    <p:sldId id="301" r:id="rId31"/>
    <p:sldId id="323" r:id="rId32"/>
    <p:sldId id="311" r:id="rId33"/>
  </p:sldIdLst>
  <p:sldSz cx="9144000" cy="6858000" type="screen4x3"/>
  <p:notesSz cx="69850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99"/>
    <a:srgbClr val="006600"/>
    <a:srgbClr val="D2CCB8"/>
    <a:srgbClr val="DAD8B8"/>
    <a:srgbClr val="0074A6"/>
    <a:srgbClr val="0092C8"/>
    <a:srgbClr val="2FA6D2"/>
    <a:srgbClr val="75B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30" autoAdjust="0"/>
    <p:restoredTop sz="98529" autoAdjust="0"/>
  </p:normalViewPr>
  <p:slideViewPr>
    <p:cSldViewPr>
      <p:cViewPr varScale="1">
        <p:scale>
          <a:sx n="108" d="100"/>
          <a:sy n="108" d="100"/>
        </p:scale>
        <p:origin x="798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mrenaud\1.DOCUMENTS\COURSE\ANP1505\2.PowerPoint\DIFFUSION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</c:v>
                </c:pt>
              </c:strCache>
            </c:strRef>
          </c:tx>
          <c:spPr>
            <a:ln w="19050" cap="rnd">
              <a:solidFill>
                <a:srgbClr val="006600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rgbClr val="006600"/>
              </a:solidFill>
              <a:ln w="9525">
                <a:solidFill>
                  <a:srgbClr val="006600"/>
                </a:solidFill>
              </a:ln>
              <a:effectLst/>
            </c:spPr>
          </c:marker>
          <c:xVal>
            <c:numRef>
              <c:f>Sheet1!$A$2:$A$42</c:f>
              <c:numCache>
                <c:formatCode>General</c:formatCode>
                <c:ptCount val="4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</c:numCache>
            </c:numRef>
          </c:xVal>
          <c:yVal>
            <c:numRef>
              <c:f>Sheet1!$B$2:$B$42</c:f>
              <c:numCache>
                <c:formatCode>0</c:formatCode>
                <c:ptCount val="41"/>
                <c:pt idx="0" formatCode="General">
                  <c:v>100</c:v>
                </c:pt>
                <c:pt idx="1">
                  <c:v>190</c:v>
                </c:pt>
                <c:pt idx="2">
                  <c:v>262</c:v>
                </c:pt>
                <c:pt idx="3">
                  <c:v>319.60000000000002</c:v>
                </c:pt>
                <c:pt idx="4">
                  <c:v>365.68000000000006</c:v>
                </c:pt>
                <c:pt idx="5">
                  <c:v>402.5440000000001</c:v>
                </c:pt>
                <c:pt idx="6">
                  <c:v>432.03520000000009</c:v>
                </c:pt>
                <c:pt idx="7">
                  <c:v>455.62816000000009</c:v>
                </c:pt>
                <c:pt idx="8">
                  <c:v>474.5025280000001</c:v>
                </c:pt>
                <c:pt idx="9">
                  <c:v>489.60202240000007</c:v>
                </c:pt>
                <c:pt idx="10">
                  <c:v>501.68161792000012</c:v>
                </c:pt>
                <c:pt idx="11">
                  <c:v>511.34529433600011</c:v>
                </c:pt>
                <c:pt idx="12">
                  <c:v>519.07623546880018</c:v>
                </c:pt>
                <c:pt idx="13">
                  <c:v>525.26098837504014</c:v>
                </c:pt>
                <c:pt idx="14">
                  <c:v>530.20879070003207</c:v>
                </c:pt>
                <c:pt idx="15">
                  <c:v>534.16703256002563</c:v>
                </c:pt>
                <c:pt idx="16">
                  <c:v>537.33362604802051</c:v>
                </c:pt>
                <c:pt idx="17">
                  <c:v>539.86690083841643</c:v>
                </c:pt>
                <c:pt idx="18">
                  <c:v>541.8935206707331</c:v>
                </c:pt>
                <c:pt idx="19">
                  <c:v>543.51481653658652</c:v>
                </c:pt>
                <c:pt idx="20">
                  <c:v>544.81185322926922</c:v>
                </c:pt>
                <c:pt idx="21">
                  <c:v>545.84948258341535</c:v>
                </c:pt>
                <c:pt idx="22">
                  <c:v>546.67958606673221</c:v>
                </c:pt>
                <c:pt idx="23">
                  <c:v>547.34366885338579</c:v>
                </c:pt>
                <c:pt idx="24">
                  <c:v>547.87493508270859</c:v>
                </c:pt>
                <c:pt idx="25">
                  <c:v>548.29994806616685</c:v>
                </c:pt>
                <c:pt idx="26">
                  <c:v>548.63995845293346</c:v>
                </c:pt>
                <c:pt idx="27">
                  <c:v>548.91196676234676</c:v>
                </c:pt>
                <c:pt idx="28">
                  <c:v>549.12957340987737</c:v>
                </c:pt>
                <c:pt idx="29">
                  <c:v>549.30365872790185</c:v>
                </c:pt>
                <c:pt idx="30">
                  <c:v>549.44292698232152</c:v>
                </c:pt>
                <c:pt idx="31">
                  <c:v>549.55434158585717</c:v>
                </c:pt>
                <c:pt idx="32">
                  <c:v>549.64347326868574</c:v>
                </c:pt>
                <c:pt idx="33">
                  <c:v>549.71477861494861</c:v>
                </c:pt>
                <c:pt idx="34">
                  <c:v>549.77182289195889</c:v>
                </c:pt>
                <c:pt idx="35">
                  <c:v>549.81745831356716</c:v>
                </c:pt>
                <c:pt idx="36">
                  <c:v>549.85396665085375</c:v>
                </c:pt>
                <c:pt idx="37">
                  <c:v>549.883173320683</c:v>
                </c:pt>
                <c:pt idx="38">
                  <c:v>549.90653865654645</c:v>
                </c:pt>
                <c:pt idx="39">
                  <c:v>549.9252309252372</c:v>
                </c:pt>
                <c:pt idx="40">
                  <c:v>549.94018474018981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</c:v>
                </c:pt>
              </c:strCache>
            </c:strRef>
          </c:tx>
          <c:spPr>
            <a:ln w="19050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2">
                  <a:lumMod val="50000"/>
                </a:schemeClr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xVal>
            <c:numRef>
              <c:f>Sheet1!$A$2:$A$42</c:f>
              <c:numCache>
                <c:formatCode>General</c:formatCode>
                <c:ptCount val="4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</c:numCache>
            </c:numRef>
          </c:xVal>
          <c:yVal>
            <c:numRef>
              <c:f>Sheet1!$C$2:$C$42</c:f>
              <c:numCache>
                <c:formatCode>0</c:formatCode>
                <c:ptCount val="41"/>
                <c:pt idx="0" formatCode="General">
                  <c:v>1000</c:v>
                </c:pt>
                <c:pt idx="1">
                  <c:v>910</c:v>
                </c:pt>
                <c:pt idx="2">
                  <c:v>838</c:v>
                </c:pt>
                <c:pt idx="3">
                  <c:v>780.40000000000009</c:v>
                </c:pt>
                <c:pt idx="4">
                  <c:v>734.32000000000016</c:v>
                </c:pt>
                <c:pt idx="5">
                  <c:v>697.45600000000013</c:v>
                </c:pt>
                <c:pt idx="6">
                  <c:v>667.9648000000002</c:v>
                </c:pt>
                <c:pt idx="7">
                  <c:v>644.37184000000025</c:v>
                </c:pt>
                <c:pt idx="8">
                  <c:v>625.49747200000024</c:v>
                </c:pt>
                <c:pt idx="9">
                  <c:v>610.39797760000022</c:v>
                </c:pt>
                <c:pt idx="10">
                  <c:v>598.31838208000022</c:v>
                </c:pt>
                <c:pt idx="11">
                  <c:v>588.65470566400018</c:v>
                </c:pt>
                <c:pt idx="12">
                  <c:v>580.92376453120016</c:v>
                </c:pt>
                <c:pt idx="13">
                  <c:v>574.7390116249602</c:v>
                </c:pt>
                <c:pt idx="14">
                  <c:v>569.79120929996827</c:v>
                </c:pt>
                <c:pt idx="15">
                  <c:v>565.8329674399746</c:v>
                </c:pt>
                <c:pt idx="16">
                  <c:v>562.66637395197972</c:v>
                </c:pt>
                <c:pt idx="17">
                  <c:v>560.1330991615838</c:v>
                </c:pt>
                <c:pt idx="18">
                  <c:v>558.10647932926702</c:v>
                </c:pt>
                <c:pt idx="19">
                  <c:v>556.48518346341359</c:v>
                </c:pt>
                <c:pt idx="20">
                  <c:v>555.1881467707309</c:v>
                </c:pt>
                <c:pt idx="21">
                  <c:v>554.15051741658465</c:v>
                </c:pt>
                <c:pt idx="22">
                  <c:v>553.32041393326767</c:v>
                </c:pt>
                <c:pt idx="23">
                  <c:v>552.65633114661409</c:v>
                </c:pt>
                <c:pt idx="24">
                  <c:v>552.1250649172913</c:v>
                </c:pt>
                <c:pt idx="25">
                  <c:v>551.70005193383304</c:v>
                </c:pt>
                <c:pt idx="26">
                  <c:v>551.36004154706643</c:v>
                </c:pt>
                <c:pt idx="27">
                  <c:v>551.08803323765312</c:v>
                </c:pt>
                <c:pt idx="28">
                  <c:v>550.87042659012252</c:v>
                </c:pt>
                <c:pt idx="29">
                  <c:v>550.69634127209804</c:v>
                </c:pt>
                <c:pt idx="30">
                  <c:v>550.55707301767836</c:v>
                </c:pt>
                <c:pt idx="31">
                  <c:v>550.44565841414271</c:v>
                </c:pt>
                <c:pt idx="32">
                  <c:v>550.35652673131415</c:v>
                </c:pt>
                <c:pt idx="33">
                  <c:v>550.28522138505127</c:v>
                </c:pt>
                <c:pt idx="34">
                  <c:v>550.228177108041</c:v>
                </c:pt>
                <c:pt idx="35">
                  <c:v>550.18254168643273</c:v>
                </c:pt>
                <c:pt idx="36">
                  <c:v>550.14603334914614</c:v>
                </c:pt>
                <c:pt idx="37">
                  <c:v>550.11682667931689</c:v>
                </c:pt>
                <c:pt idx="38">
                  <c:v>550.09346134345344</c:v>
                </c:pt>
                <c:pt idx="39">
                  <c:v>550.07476907476268</c:v>
                </c:pt>
                <c:pt idx="40">
                  <c:v>550.05981525981008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08533936"/>
        <c:axId val="308534496"/>
      </c:scatterChart>
      <c:valAx>
        <c:axId val="308533936"/>
        <c:scaling>
          <c:orientation val="minMax"/>
          <c:max val="4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>
                    <a:solidFill>
                      <a:sysClr val="windowText" lastClr="000000"/>
                    </a:solidFill>
                  </a:rPr>
                  <a:t>TIME (sec)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8534496"/>
        <c:crosses val="autoZero"/>
        <c:crossBetween val="midCat"/>
      </c:valAx>
      <c:valAx>
        <c:axId val="308534496"/>
        <c:scaling>
          <c:orientation val="minMax"/>
          <c:max val="1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>
                    <a:solidFill>
                      <a:sysClr val="windowText" lastClr="000000"/>
                    </a:solidFill>
                  </a:rPr>
                  <a:t>NOMBRE DE MOLÉCULES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317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85339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0.18999</cdr:x>
      <cdr:y>0.66133</cdr:y>
    </cdr:from>
    <cdr:to>
      <cdr:x>0.24101</cdr:x>
      <cdr:y>0.7374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241425" y="3146425"/>
          <a:ext cx="333375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b="1">
              <a:solidFill>
                <a:srgbClr val="006600"/>
              </a:solidFill>
            </a:rPr>
            <a:t>A</a:t>
          </a:r>
        </a:p>
      </cdr:txBody>
    </cdr:sp>
  </cdr:relSizeAnchor>
  <cdr:relSizeAnchor xmlns:cdr="http://schemas.openxmlformats.org/drawingml/2006/chartDrawing">
    <cdr:from>
      <cdr:x>0.21914</cdr:x>
      <cdr:y>0.05873</cdr:y>
    </cdr:from>
    <cdr:to>
      <cdr:x>0.27017</cdr:x>
      <cdr:y>0.1348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431925" y="279400"/>
          <a:ext cx="333375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b="1">
              <a:solidFill>
                <a:schemeClr val="accent2">
                  <a:lumMod val="50000"/>
                </a:schemeClr>
              </a:solidFill>
            </a:rPr>
            <a:t>B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56550" y="0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E589EE-FE27-4C05-9029-65F473E1C93B}" type="datetimeFigureOut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71575" y="696913"/>
            <a:ext cx="4641850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58" tIns="46479" rIns="92958" bIns="46479" rtlCol="0" anchor="ctr"/>
          <a:lstStyle/>
          <a:p>
            <a:pPr lvl="0"/>
            <a:endParaRPr lang="en-US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58" tIns="46479" rIns="92958" bIns="46479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en-US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56550" y="8817904"/>
            <a:ext cx="3026833" cy="464185"/>
          </a:xfrm>
          <a:prstGeom prst="rect">
            <a:avLst/>
          </a:prstGeom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3CF5220-4EBB-4FD2-8C21-7124EE94D478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687441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2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2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3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235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7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165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8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327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C87EC86E-803E-4D36-A7F4-D8F0022FDD15}" type="slidenum">
              <a:rPr lang="en-US" altLang="fr-FR" smtClean="0"/>
              <a:pPr/>
              <a:t>9</a:t>
            </a:fld>
            <a:endParaRPr lang="en-US" altLang="fr-FR" dirty="0" smtClean="0"/>
          </a:p>
        </p:txBody>
      </p:sp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212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5AA5A41B-FFE0-449B-89FD-E1146F00F741}" type="slidenum">
              <a:rPr lang="en-US" altLang="fr-FR" smtClean="0"/>
              <a:pPr/>
              <a:t>10</a:t>
            </a:fld>
            <a:endParaRPr lang="en-US" altLang="fr-FR" dirty="0" smtClean="0"/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6954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11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388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DDD9AEF1-A04F-4C9E-A79F-4638C428DBDD}" type="slidenum">
              <a:rPr lang="en-US" altLang="fr-FR" smtClean="0"/>
              <a:pPr/>
              <a:t>12</a:t>
            </a:fld>
            <a:endParaRPr lang="en-US" altLang="fr-FR" dirty="0" smtClean="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414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DDD9AEF1-A04F-4C9E-A79F-4638C428DBDD}" type="slidenum">
              <a:rPr lang="en-US" altLang="fr-FR" smtClean="0"/>
              <a:pPr/>
              <a:t>13</a:t>
            </a:fld>
            <a:endParaRPr lang="en-US" altLang="fr-FR" dirty="0" smtClean="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3511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DDD9AEF1-A04F-4C9E-A79F-4638C428DBDD}" type="slidenum">
              <a:rPr lang="en-US" altLang="fr-FR" smtClean="0"/>
              <a:pPr/>
              <a:t>14</a:t>
            </a:fld>
            <a:endParaRPr lang="en-US" altLang="fr-FR" dirty="0" smtClean="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509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283" indent="-290493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1974" indent="-232395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6763" indent="-232395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1553" indent="-232395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4BEE953-C12B-4094-BAAC-FF110EBBE73D}" type="slidenum">
              <a:rPr lang="en-US" altLang="fr-FR" sz="1200"/>
              <a:pPr/>
              <a:t>15</a:t>
            </a:fld>
            <a:endParaRPr lang="en-US" altLang="fr-FR" sz="120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  <p:extLst>
      <p:ext uri="{BB962C8B-B14F-4D97-AF65-F5344CB8AC3E}">
        <p14:creationId xmlns:p14="http://schemas.microsoft.com/office/powerpoint/2010/main" val="2409736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DDD9AEF1-A04F-4C9E-A79F-4638C428DBDD}" type="slidenum">
              <a:rPr lang="en-US" altLang="fr-FR" smtClean="0"/>
              <a:pPr/>
              <a:t>16</a:t>
            </a:fld>
            <a:endParaRPr lang="en-US" altLang="fr-FR" dirty="0" smtClean="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4899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DDD9AEF1-A04F-4C9E-A79F-4638C428DBDD}" type="slidenum">
              <a:rPr lang="en-US" altLang="fr-FR" smtClean="0"/>
              <a:pPr/>
              <a:t>17</a:t>
            </a:fld>
            <a:endParaRPr lang="en-US" altLang="fr-FR" dirty="0" smtClean="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5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DDD9AEF1-A04F-4C9E-A79F-4638C428DBDD}" type="slidenum">
              <a:rPr lang="en-US" altLang="fr-FR" smtClean="0"/>
              <a:pPr/>
              <a:t>18</a:t>
            </a:fld>
            <a:endParaRPr lang="en-US" altLang="fr-FR" dirty="0" smtClean="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0478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19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684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37532A7C-FA5C-4FC4-B27E-2200695D81BF}" type="slidenum">
              <a:rPr lang="en-US" altLang="fr-FR" smtClean="0"/>
              <a:pPr/>
              <a:t>20</a:t>
            </a:fld>
            <a:endParaRPr lang="en-US" altLang="fr-FR" dirty="0" smtClean="0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7090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21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4809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165F0BBC-4874-45E0-A63F-60DACD29A604}" type="slidenum">
              <a:rPr lang="en-US" altLang="fr-FR" smtClean="0"/>
              <a:pPr/>
              <a:t>22</a:t>
            </a:fld>
            <a:endParaRPr lang="en-US" altLang="fr-FR" dirty="0" smtClean="0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0576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BE33C2F3-5380-4E9D-A4A7-8802F6003BA6}" type="slidenum">
              <a:rPr lang="en-US" altLang="fr-FR" smtClean="0"/>
              <a:pPr/>
              <a:t>23</a:t>
            </a:fld>
            <a:endParaRPr lang="en-US" altLang="fr-FR" dirty="0" smtClean="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3285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0CE103F0-A9A6-4818-B9C2-C8E89142A5C8}" type="slidenum">
              <a:rPr lang="en-US" altLang="fr-FR" smtClean="0"/>
              <a:pPr/>
              <a:t>24</a:t>
            </a:fld>
            <a:endParaRPr lang="en-US" altLang="fr-FR" dirty="0" smtClean="0"/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810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E97303AB-A2A2-4060-9E07-480F98ED29A3}" type="slidenum">
              <a:rPr lang="en-US" altLang="fr-FR" smtClean="0"/>
              <a:pPr/>
              <a:t>25</a:t>
            </a:fld>
            <a:endParaRPr lang="en-US" altLang="fr-FR" dirty="0" smtClean="0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390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C1258961-BBD1-4717-A758-EBE8BB009E68}" type="slidenum">
              <a:rPr lang="en-US" altLang="fr-FR" smtClean="0"/>
              <a:pPr/>
              <a:t>26</a:t>
            </a:fld>
            <a:endParaRPr lang="en-US" altLang="fr-FR" smtClean="0"/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3835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C1258961-BBD1-4717-A758-EBE8BB009E68}" type="slidenum">
              <a:rPr lang="en-US" altLang="fr-FR" smtClean="0"/>
              <a:pPr/>
              <a:t>27</a:t>
            </a:fld>
            <a:endParaRPr lang="en-US" altLang="fr-FR" smtClean="0"/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0133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5753A834-3A6A-4873-8F5C-991FB072FC62}" type="slidenum">
              <a:rPr lang="en-US" altLang="fr-FR" smtClean="0"/>
              <a:pPr/>
              <a:t>28</a:t>
            </a:fld>
            <a:endParaRPr lang="en-US" altLang="fr-FR" smtClean="0"/>
          </a:p>
        </p:txBody>
      </p:sp>
      <p:sp>
        <p:nvSpPr>
          <p:cNvPr id="202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2756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7746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E087D39E-3318-40C3-89EF-6DDC228637D9}" type="slidenum">
              <a:rPr lang="en-US" altLang="fr-FR" smtClean="0"/>
              <a:pPr/>
              <a:t>29</a:t>
            </a:fld>
            <a:endParaRPr lang="en-US" altLang="fr-FR" smtClean="0"/>
          </a:p>
        </p:txBody>
      </p:sp>
      <p:sp>
        <p:nvSpPr>
          <p:cNvPr id="203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8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6265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263E146B-D3A8-4F27-8F38-78EF54235DAF}" type="slidenum">
              <a:rPr lang="en-US" altLang="fr-FR" smtClean="0"/>
              <a:pPr/>
              <a:t>30</a:t>
            </a:fld>
            <a:endParaRPr lang="en-US" altLang="fr-FR" smtClean="0"/>
          </a:p>
        </p:txBody>
      </p:sp>
      <p:sp>
        <p:nvSpPr>
          <p:cNvPr id="204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4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2196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E087D39E-3318-40C3-89EF-6DDC228637D9}" type="slidenum">
              <a:rPr lang="en-US" altLang="fr-FR" smtClean="0"/>
              <a:pPr/>
              <a:t>31</a:t>
            </a:fld>
            <a:endParaRPr lang="en-US" altLang="fr-FR" smtClean="0"/>
          </a:p>
        </p:txBody>
      </p:sp>
      <p:sp>
        <p:nvSpPr>
          <p:cNvPr id="203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8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7692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55283" indent="-290493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61974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2676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91553" indent="-23239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5634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3021132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8592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950711" indent="-2323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90E0A2E8-A7FB-4249-9471-AA6323FE8CA6}" type="slidenum">
              <a:rPr lang="en-US" altLang="fr-FR" smtClean="0"/>
              <a:pPr/>
              <a:t>32</a:t>
            </a:fld>
            <a:endParaRPr lang="en-US" altLang="fr-FR" smtClean="0"/>
          </a:p>
        </p:txBody>
      </p:sp>
      <p:sp>
        <p:nvSpPr>
          <p:cNvPr id="215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44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254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5B182-60E0-4DA5-BD81-1330596292A4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9875D-7042-490B-B6CF-28D793CCC765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54341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 txBox="1">
            <a:spLocks/>
          </p:cNvSpPr>
          <p:nvPr userDrawn="1"/>
        </p:nvSpPr>
        <p:spPr bwMode="auto">
          <a:xfrm>
            <a:off x="87313" y="6553200"/>
            <a:ext cx="5399087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CA" altLang="en-US" sz="1200"/>
              <a:t>© Pearson ERPI, tous droits réservés.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4A674-D0DF-4C19-AB4A-D51A1DBCC77A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F24B2-17C1-4B41-8BB4-66B565B5BA91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630637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94589-5007-4D22-8213-6750E1DEFC64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C026B-D0F7-432D-92C6-B1997A5BB6C2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46418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B07FE-6C18-4D03-A2F5-807174303A6B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7CB84-C4AB-421D-9C75-CE0870A5D990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19480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106AE-2A39-40A7-A251-469723D3E09D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125BA-5E58-4993-A817-DAF52F31FB04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15380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BE8D1-087B-4660-B827-21A2BB1893C8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34D22-06C2-4065-81F5-68BA80EA5A73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9512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B231C-8F69-4657-A17F-0098DBA77C66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3E52D-0A99-4093-8D99-5CA9C7E15346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299231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0A446-6AE5-4BDF-A0A8-06A96AAA8C0E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716A0-FCCA-43A2-9F10-D569152A7D2E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421768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61041-E684-4A7C-8F1D-99BAD017F168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D4F15-06E9-4F88-9CB8-ACA72F9EA62B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07577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E51CB-D5F3-410C-8938-B991037D6FE1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E19AB-A097-4BBC-AECE-EF3C140D260F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085934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5E98B-72B4-42C4-81D3-2C6A6A4B67C3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DD0DA-A1BF-42EB-8D6B-C3D350EB666D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913508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en-US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E4163A-864A-4124-B717-7A5FB2730605}" type="datetime1">
              <a:rPr lang="en-US"/>
              <a:pPr>
                <a:defRPr/>
              </a:pPr>
              <a:t>1/25/2017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© ERPI, tous droits réservés.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6B64BCF-8930-4B03-98DD-D57284E31F95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2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3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1"/>
            <a:ext cx="7772400" cy="2076450"/>
          </a:xfrm>
        </p:spPr>
        <p:txBody>
          <a:bodyPr/>
          <a:lstStyle/>
          <a:p>
            <a:r>
              <a:rPr lang="fr-CA" b="1" dirty="0" smtClean="0"/>
              <a:t>MOVEMENT DE SOLUTÉS A TRAVERS LA MEMBRANE CELLULAIRE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7389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152401"/>
            <a:ext cx="9144000" cy="1676400"/>
          </a:xfrm>
        </p:spPr>
        <p:txBody>
          <a:bodyPr/>
          <a:lstStyle/>
          <a:p>
            <a:pPr eaLnBrk="1" hangingPunct="1"/>
            <a:r>
              <a:rPr lang="fr-CA" altLang="fr-FR" sz="3600" b="1" dirty="0" smtClean="0"/>
              <a:t>SYSTÈME À DEUX COMPARTIMENTS AVEC CONCENTRATIONS DE SOLUTÉS DIFFÉRENTS</a:t>
            </a:r>
          </a:p>
        </p:txBody>
      </p:sp>
      <p:grpSp>
        <p:nvGrpSpPr>
          <p:cNvPr id="101" name="Group 100"/>
          <p:cNvGrpSpPr/>
          <p:nvPr/>
        </p:nvGrpSpPr>
        <p:grpSpPr>
          <a:xfrm>
            <a:off x="1981541" y="1910091"/>
            <a:ext cx="5201574" cy="3352800"/>
            <a:chOff x="1676400" y="2286000"/>
            <a:chExt cx="5201574" cy="3352800"/>
          </a:xfrm>
        </p:grpSpPr>
        <p:sp>
          <p:nvSpPr>
            <p:cNvPr id="7" name="Rectangle 6"/>
            <p:cNvSpPr/>
            <p:nvPr/>
          </p:nvSpPr>
          <p:spPr>
            <a:xfrm>
              <a:off x="1676400" y="3200400"/>
              <a:ext cx="2590800" cy="2438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287174" y="3200400"/>
              <a:ext cx="2590800" cy="2438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1676400" y="5638800"/>
              <a:ext cx="520157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6877974" y="2286000"/>
              <a:ext cx="0" cy="33528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Straight Connector 2"/>
            <p:cNvCxnSpPr/>
            <p:nvPr/>
          </p:nvCxnSpPr>
          <p:spPr>
            <a:xfrm>
              <a:off x="1676400" y="2286000"/>
              <a:ext cx="0" cy="33528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4267200" y="2286000"/>
              <a:ext cx="0" cy="3352800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2133600" y="5143501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400300" y="38862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2792397" y="45720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3036904" y="51054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671808" y="52197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491699" y="36195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3412170" y="4369663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95701" y="47244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2128607" y="4302342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/>
            <p:cNvSpPr/>
            <p:nvPr/>
          </p:nvSpPr>
          <p:spPr>
            <a:xfrm>
              <a:off x="3195593" y="3924300"/>
              <a:ext cx="76200" cy="7620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4764974" y="3254591"/>
              <a:ext cx="1720650" cy="2330018"/>
              <a:chOff x="7152581" y="3080182"/>
              <a:chExt cx="1720650" cy="2330018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8133425" y="311976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7178984" y="46393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7248986" y="399310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8512206" y="477951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8610600" y="433156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848600" y="42143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7378361" y="41762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7993417" y="373824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7551753" y="38481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7467600" y="31623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8209623" y="3351325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7234838" y="49530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7152581" y="3537379"/>
                <a:ext cx="82718" cy="115783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7706742" y="50292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8347229" y="432749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7859142" y="456257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7331384" y="4658188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8153400" y="36868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7704153" y="40005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7505699" y="3411614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8438225" y="342456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7483784" y="49441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8095325" y="4057099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7859142" y="51816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8644631" y="4135517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8153400" y="45191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7667904" y="47155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8305800" y="38392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7742253" y="36195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7843236" y="308018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8590625" y="357696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8306956" y="51054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7706186" y="445030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405363" y="4400185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8083858" y="4670397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8305800" y="46715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7894653" y="48768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8588406" y="3797795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8008953" y="43053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7924800" y="36195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8285825" y="327216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Oval 61"/>
              <p:cNvSpPr/>
              <p:nvPr/>
            </p:nvSpPr>
            <p:spPr>
              <a:xfrm>
                <a:off x="7331384" y="47917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7401386" y="414550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8664606" y="493191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Oval 64"/>
              <p:cNvSpPr/>
              <p:nvPr/>
            </p:nvSpPr>
            <p:spPr>
              <a:xfrm>
                <a:off x="8763000" y="448396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8001000" y="43667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Oval 66"/>
              <p:cNvSpPr/>
              <p:nvPr/>
            </p:nvSpPr>
            <p:spPr>
              <a:xfrm>
                <a:off x="7530761" y="43286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8145817" y="389064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9" name="Oval 68"/>
              <p:cNvSpPr/>
              <p:nvPr/>
            </p:nvSpPr>
            <p:spPr>
              <a:xfrm>
                <a:off x="7704153" y="40005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7620000" y="33147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8362023" y="3503725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7387238" y="51054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304981" y="3689779"/>
                <a:ext cx="82718" cy="115783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7859142" y="51816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8499629" y="447989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8011542" y="471497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7483784" y="4810588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8305800" y="38392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7856553" y="41529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Oval 79"/>
              <p:cNvSpPr/>
              <p:nvPr/>
            </p:nvSpPr>
            <p:spPr>
              <a:xfrm>
                <a:off x="7658099" y="3564014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1" name="Oval 80"/>
              <p:cNvSpPr/>
              <p:nvPr/>
            </p:nvSpPr>
            <p:spPr>
              <a:xfrm>
                <a:off x="8590625" y="357696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Oval 81"/>
              <p:cNvSpPr/>
              <p:nvPr/>
            </p:nvSpPr>
            <p:spPr>
              <a:xfrm>
                <a:off x="7636184" y="50965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8247725" y="4209499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8011542" y="53340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8797031" y="4287917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8305800" y="46715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7" name="Oval 86"/>
              <p:cNvSpPr/>
              <p:nvPr/>
            </p:nvSpPr>
            <p:spPr>
              <a:xfrm>
                <a:off x="7820304" y="48679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Oval 87"/>
              <p:cNvSpPr/>
              <p:nvPr/>
            </p:nvSpPr>
            <p:spPr>
              <a:xfrm>
                <a:off x="8458200" y="399162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9" name="Oval 88"/>
              <p:cNvSpPr/>
              <p:nvPr/>
            </p:nvSpPr>
            <p:spPr>
              <a:xfrm>
                <a:off x="7894653" y="37719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" name="Oval 89"/>
              <p:cNvSpPr/>
              <p:nvPr/>
            </p:nvSpPr>
            <p:spPr>
              <a:xfrm>
                <a:off x="7995636" y="323258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1" name="Oval 90"/>
              <p:cNvSpPr/>
              <p:nvPr/>
            </p:nvSpPr>
            <p:spPr>
              <a:xfrm>
                <a:off x="8743025" y="372936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8459356" y="52578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7858586" y="460270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Oval 93"/>
              <p:cNvSpPr/>
              <p:nvPr/>
            </p:nvSpPr>
            <p:spPr>
              <a:xfrm>
                <a:off x="7557763" y="4552585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Oval 94"/>
              <p:cNvSpPr/>
              <p:nvPr/>
            </p:nvSpPr>
            <p:spPr>
              <a:xfrm>
                <a:off x="8236258" y="4822797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Oval 95"/>
              <p:cNvSpPr/>
              <p:nvPr/>
            </p:nvSpPr>
            <p:spPr>
              <a:xfrm>
                <a:off x="8458200" y="4823906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Oval 96"/>
              <p:cNvSpPr/>
              <p:nvPr/>
            </p:nvSpPr>
            <p:spPr>
              <a:xfrm>
                <a:off x="8047053" y="50292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Oval 97"/>
              <p:cNvSpPr/>
              <p:nvPr/>
            </p:nvSpPr>
            <p:spPr>
              <a:xfrm>
                <a:off x="8740806" y="3950195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8"/>
              <p:cNvSpPr/>
              <p:nvPr/>
            </p:nvSpPr>
            <p:spPr>
              <a:xfrm>
                <a:off x="8161353" y="44577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Oval 99"/>
              <p:cNvSpPr/>
              <p:nvPr/>
            </p:nvSpPr>
            <p:spPr>
              <a:xfrm>
                <a:off x="8077200" y="37719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2" name="TextBox 101"/>
          <p:cNvSpPr txBox="1"/>
          <p:nvPr/>
        </p:nvSpPr>
        <p:spPr>
          <a:xfrm>
            <a:off x="2170885" y="1914256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 smtClean="0"/>
              <a:t>A</a:t>
            </a:r>
            <a:endParaRPr lang="en-US" sz="2800" b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6423735" y="1910091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 smtClean="0"/>
              <a:t>B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0230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2590800"/>
            <a:ext cx="9144000" cy="609600"/>
          </a:xfrm>
        </p:spPr>
        <p:txBody>
          <a:bodyPr/>
          <a:lstStyle/>
          <a:p>
            <a:pPr eaLnBrk="1" hangingPunct="1"/>
            <a:r>
              <a:rPr lang="fr-CA" altLang="fr-FR" sz="5400" b="1" dirty="0" smtClean="0"/>
              <a:t>PRINCIPE DE DIFUSION</a:t>
            </a:r>
          </a:p>
        </p:txBody>
      </p:sp>
    </p:spTree>
    <p:extLst>
      <p:ext uri="{BB962C8B-B14F-4D97-AF65-F5344CB8AC3E}">
        <p14:creationId xmlns:p14="http://schemas.microsoft.com/office/powerpoint/2010/main" val="352519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8"/>
          <p:cNvSpPr txBox="1">
            <a:spLocks noChangeArrowheads="1"/>
          </p:cNvSpPr>
          <p:nvPr/>
        </p:nvSpPr>
        <p:spPr bwMode="auto">
          <a:xfrm>
            <a:off x="37730" y="53323"/>
            <a:ext cx="2967083" cy="72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3600" b="1" dirty="0" smtClean="0"/>
              <a:t>DIFFUSION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004813" y="783359"/>
            <a:ext cx="5201574" cy="3481644"/>
            <a:chOff x="1905000" y="1014156"/>
            <a:chExt cx="5201574" cy="3481644"/>
          </a:xfrm>
        </p:grpSpPr>
        <p:grpSp>
          <p:nvGrpSpPr>
            <p:cNvPr id="6" name="Group 5"/>
            <p:cNvGrpSpPr/>
            <p:nvPr/>
          </p:nvGrpSpPr>
          <p:grpSpPr>
            <a:xfrm>
              <a:off x="1905000" y="1143000"/>
              <a:ext cx="5201574" cy="3352800"/>
              <a:chOff x="1676400" y="2286000"/>
              <a:chExt cx="5201574" cy="335280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1676400" y="3200400"/>
                <a:ext cx="2590800" cy="2438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4287174" y="3200400"/>
                <a:ext cx="2590800" cy="2438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" name="Straight Connector 10"/>
              <p:cNvCxnSpPr/>
              <p:nvPr/>
            </p:nvCxnSpPr>
            <p:spPr>
              <a:xfrm>
                <a:off x="1676400" y="5638800"/>
                <a:ext cx="5201574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6877974" y="2286000"/>
                <a:ext cx="0" cy="33528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76400" y="2286000"/>
                <a:ext cx="0" cy="33528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4267200" y="2286000"/>
                <a:ext cx="0" cy="3352800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/>
              <p:cNvSpPr/>
              <p:nvPr/>
            </p:nvSpPr>
            <p:spPr>
              <a:xfrm>
                <a:off x="2133600" y="5143501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2400300" y="38862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792397" y="45720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36904" y="51054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671808" y="52197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491699" y="36195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412170" y="436966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3695701" y="47244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2128607" y="430234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3195593" y="39243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4764974" y="3254591"/>
                <a:ext cx="1720650" cy="2330018"/>
                <a:chOff x="7152581" y="3080182"/>
                <a:chExt cx="1720650" cy="2330018"/>
              </a:xfrm>
            </p:grpSpPr>
            <p:sp>
              <p:nvSpPr>
                <p:cNvPr id="26" name="Oval 25"/>
                <p:cNvSpPr/>
                <p:nvPr/>
              </p:nvSpPr>
              <p:spPr>
                <a:xfrm>
                  <a:off x="8133425" y="31197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7178984" y="46393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7248986" y="39931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Oval 28"/>
                <p:cNvSpPr/>
                <p:nvPr/>
              </p:nvSpPr>
              <p:spPr>
                <a:xfrm>
                  <a:off x="8512206" y="477951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0" name="Oval 29"/>
                <p:cNvSpPr/>
                <p:nvPr/>
              </p:nvSpPr>
              <p:spPr>
                <a:xfrm>
                  <a:off x="8610600" y="433156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>
                  <a:off x="7848600" y="42143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7378361" y="41762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>
                  <a:off x="7993417" y="373824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4" name="Oval 33"/>
                <p:cNvSpPr/>
                <p:nvPr/>
              </p:nvSpPr>
              <p:spPr>
                <a:xfrm>
                  <a:off x="7551753" y="38481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5" name="Oval 34"/>
                <p:cNvSpPr/>
                <p:nvPr/>
              </p:nvSpPr>
              <p:spPr>
                <a:xfrm>
                  <a:off x="7467600" y="31623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6" name="Oval 35"/>
                <p:cNvSpPr/>
                <p:nvPr/>
              </p:nvSpPr>
              <p:spPr>
                <a:xfrm>
                  <a:off x="8209623" y="335132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7" name="Oval 36"/>
                <p:cNvSpPr/>
                <p:nvPr/>
              </p:nvSpPr>
              <p:spPr>
                <a:xfrm>
                  <a:off x="7234838" y="49530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7152581" y="3537379"/>
                  <a:ext cx="82718" cy="115783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7706742" y="50292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8347229" y="432749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7859142" y="456257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2" name="Oval 41"/>
                <p:cNvSpPr/>
                <p:nvPr/>
              </p:nvSpPr>
              <p:spPr>
                <a:xfrm>
                  <a:off x="7331384" y="4658188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3" name="Oval 42"/>
                <p:cNvSpPr/>
                <p:nvPr/>
              </p:nvSpPr>
              <p:spPr>
                <a:xfrm>
                  <a:off x="8153400" y="36868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4" name="Oval 43"/>
                <p:cNvSpPr/>
                <p:nvPr/>
              </p:nvSpPr>
              <p:spPr>
                <a:xfrm>
                  <a:off x="7704153" y="4000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>
                  <a:off x="7505699" y="3411614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6" name="Oval 45"/>
                <p:cNvSpPr/>
                <p:nvPr/>
              </p:nvSpPr>
              <p:spPr>
                <a:xfrm>
                  <a:off x="8438225" y="34245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7" name="Oval 46"/>
                <p:cNvSpPr/>
                <p:nvPr/>
              </p:nvSpPr>
              <p:spPr>
                <a:xfrm>
                  <a:off x="7483784" y="49441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8" name="Oval 47"/>
                <p:cNvSpPr/>
                <p:nvPr/>
              </p:nvSpPr>
              <p:spPr>
                <a:xfrm>
                  <a:off x="8095325" y="4057099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>
                  <a:off x="7859142" y="51816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>
                  <a:off x="8644631" y="413551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8153400" y="45191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2" name="Oval 51"/>
                <p:cNvSpPr/>
                <p:nvPr/>
              </p:nvSpPr>
              <p:spPr>
                <a:xfrm>
                  <a:off x="7667904" y="47155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" name="Oval 52"/>
                <p:cNvSpPr/>
                <p:nvPr/>
              </p:nvSpPr>
              <p:spPr>
                <a:xfrm>
                  <a:off x="8305800" y="38392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4" name="Oval 53"/>
                <p:cNvSpPr/>
                <p:nvPr/>
              </p:nvSpPr>
              <p:spPr>
                <a:xfrm>
                  <a:off x="7742253" y="3619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" name="Oval 54"/>
                <p:cNvSpPr/>
                <p:nvPr/>
              </p:nvSpPr>
              <p:spPr>
                <a:xfrm>
                  <a:off x="7843236" y="308018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6" name="Oval 55"/>
                <p:cNvSpPr/>
                <p:nvPr/>
              </p:nvSpPr>
              <p:spPr>
                <a:xfrm>
                  <a:off x="8590625" y="35769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Oval 56"/>
                <p:cNvSpPr/>
                <p:nvPr/>
              </p:nvSpPr>
              <p:spPr>
                <a:xfrm>
                  <a:off x="8306956" y="51054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Oval 57"/>
                <p:cNvSpPr/>
                <p:nvPr/>
              </p:nvSpPr>
              <p:spPr>
                <a:xfrm>
                  <a:off x="7706186" y="44503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7405363" y="440018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Oval 59"/>
                <p:cNvSpPr/>
                <p:nvPr/>
              </p:nvSpPr>
              <p:spPr>
                <a:xfrm>
                  <a:off x="8083858" y="467039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Oval 60"/>
                <p:cNvSpPr/>
                <p:nvPr/>
              </p:nvSpPr>
              <p:spPr>
                <a:xfrm>
                  <a:off x="8305800" y="46715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Oval 61"/>
                <p:cNvSpPr/>
                <p:nvPr/>
              </p:nvSpPr>
              <p:spPr>
                <a:xfrm>
                  <a:off x="7894653" y="48768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3" name="Oval 62"/>
                <p:cNvSpPr/>
                <p:nvPr/>
              </p:nvSpPr>
              <p:spPr>
                <a:xfrm>
                  <a:off x="8588406" y="379779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4" name="Oval 63"/>
                <p:cNvSpPr/>
                <p:nvPr/>
              </p:nvSpPr>
              <p:spPr>
                <a:xfrm>
                  <a:off x="8008953" y="43053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7924800" y="3619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8285825" y="32721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>
                  <a:off x="7331384" y="47917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8" name="Oval 67"/>
                <p:cNvSpPr/>
                <p:nvPr/>
              </p:nvSpPr>
              <p:spPr>
                <a:xfrm>
                  <a:off x="7401386" y="41455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9" name="Oval 68"/>
                <p:cNvSpPr/>
                <p:nvPr/>
              </p:nvSpPr>
              <p:spPr>
                <a:xfrm>
                  <a:off x="8664606" y="493191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8763000" y="448396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1" name="Oval 70"/>
                <p:cNvSpPr/>
                <p:nvPr/>
              </p:nvSpPr>
              <p:spPr>
                <a:xfrm>
                  <a:off x="8001000" y="43667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2" name="Oval 71"/>
                <p:cNvSpPr/>
                <p:nvPr/>
              </p:nvSpPr>
              <p:spPr>
                <a:xfrm>
                  <a:off x="7530761" y="43286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8145817" y="389064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Oval 73"/>
                <p:cNvSpPr/>
                <p:nvPr/>
              </p:nvSpPr>
              <p:spPr>
                <a:xfrm>
                  <a:off x="7704153" y="4000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5" name="Oval 74"/>
                <p:cNvSpPr/>
                <p:nvPr/>
              </p:nvSpPr>
              <p:spPr>
                <a:xfrm>
                  <a:off x="7620000" y="33147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8362023" y="350372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>
                  <a:off x="7387238" y="51054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>
                  <a:off x="7304981" y="3689779"/>
                  <a:ext cx="82718" cy="115783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Oval 78"/>
                <p:cNvSpPr/>
                <p:nvPr/>
              </p:nvSpPr>
              <p:spPr>
                <a:xfrm>
                  <a:off x="7859142" y="51816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Oval 79"/>
                <p:cNvSpPr/>
                <p:nvPr/>
              </p:nvSpPr>
              <p:spPr>
                <a:xfrm>
                  <a:off x="8499629" y="447989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Oval 80"/>
                <p:cNvSpPr/>
                <p:nvPr/>
              </p:nvSpPr>
              <p:spPr>
                <a:xfrm>
                  <a:off x="8011542" y="471497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Oval 81"/>
                <p:cNvSpPr/>
                <p:nvPr/>
              </p:nvSpPr>
              <p:spPr>
                <a:xfrm>
                  <a:off x="7483784" y="4810588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Oval 82"/>
                <p:cNvSpPr/>
                <p:nvPr/>
              </p:nvSpPr>
              <p:spPr>
                <a:xfrm>
                  <a:off x="8305800" y="38392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Oval 83"/>
                <p:cNvSpPr/>
                <p:nvPr/>
              </p:nvSpPr>
              <p:spPr>
                <a:xfrm>
                  <a:off x="7856553" y="41529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Oval 84"/>
                <p:cNvSpPr/>
                <p:nvPr/>
              </p:nvSpPr>
              <p:spPr>
                <a:xfrm>
                  <a:off x="7658099" y="3564014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Oval 85"/>
                <p:cNvSpPr/>
                <p:nvPr/>
              </p:nvSpPr>
              <p:spPr>
                <a:xfrm>
                  <a:off x="8590625" y="35769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7" name="Oval 86"/>
                <p:cNvSpPr/>
                <p:nvPr/>
              </p:nvSpPr>
              <p:spPr>
                <a:xfrm>
                  <a:off x="7636184" y="50965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Oval 87"/>
                <p:cNvSpPr/>
                <p:nvPr/>
              </p:nvSpPr>
              <p:spPr>
                <a:xfrm>
                  <a:off x="8247725" y="4209499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>
                  <a:off x="8011542" y="53340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0" name="Oval 89"/>
                <p:cNvSpPr/>
                <p:nvPr/>
              </p:nvSpPr>
              <p:spPr>
                <a:xfrm>
                  <a:off x="8797031" y="428791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1" name="Oval 90"/>
                <p:cNvSpPr/>
                <p:nvPr/>
              </p:nvSpPr>
              <p:spPr>
                <a:xfrm>
                  <a:off x="8305800" y="46715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2" name="Oval 91"/>
                <p:cNvSpPr/>
                <p:nvPr/>
              </p:nvSpPr>
              <p:spPr>
                <a:xfrm>
                  <a:off x="7820304" y="48679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3" name="Oval 92"/>
                <p:cNvSpPr/>
                <p:nvPr/>
              </p:nvSpPr>
              <p:spPr>
                <a:xfrm>
                  <a:off x="8458200" y="39916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4" name="Oval 93"/>
                <p:cNvSpPr/>
                <p:nvPr/>
              </p:nvSpPr>
              <p:spPr>
                <a:xfrm>
                  <a:off x="7894653" y="37719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5" name="Oval 94"/>
                <p:cNvSpPr/>
                <p:nvPr/>
              </p:nvSpPr>
              <p:spPr>
                <a:xfrm>
                  <a:off x="7995636" y="323258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6" name="Oval 95"/>
                <p:cNvSpPr/>
                <p:nvPr/>
              </p:nvSpPr>
              <p:spPr>
                <a:xfrm>
                  <a:off x="8743025" y="37293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7" name="Oval 96"/>
                <p:cNvSpPr/>
                <p:nvPr/>
              </p:nvSpPr>
              <p:spPr>
                <a:xfrm>
                  <a:off x="8459356" y="52578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8" name="Oval 97"/>
                <p:cNvSpPr/>
                <p:nvPr/>
              </p:nvSpPr>
              <p:spPr>
                <a:xfrm>
                  <a:off x="7858586" y="46027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9" name="Oval 98"/>
                <p:cNvSpPr/>
                <p:nvPr/>
              </p:nvSpPr>
              <p:spPr>
                <a:xfrm>
                  <a:off x="7557763" y="455258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0" name="Oval 99"/>
                <p:cNvSpPr/>
                <p:nvPr/>
              </p:nvSpPr>
              <p:spPr>
                <a:xfrm>
                  <a:off x="8236258" y="482279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1" name="Oval 100"/>
                <p:cNvSpPr/>
                <p:nvPr/>
              </p:nvSpPr>
              <p:spPr>
                <a:xfrm>
                  <a:off x="8458200" y="48239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2" name="Oval 101"/>
                <p:cNvSpPr/>
                <p:nvPr/>
              </p:nvSpPr>
              <p:spPr>
                <a:xfrm>
                  <a:off x="8047053" y="50292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3" name="Oval 102"/>
                <p:cNvSpPr/>
                <p:nvPr/>
              </p:nvSpPr>
              <p:spPr>
                <a:xfrm>
                  <a:off x="8740806" y="395019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4" name="Oval 103"/>
                <p:cNvSpPr/>
                <p:nvPr/>
              </p:nvSpPr>
              <p:spPr>
                <a:xfrm>
                  <a:off x="8161353" y="44577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5" name="Oval 104"/>
                <p:cNvSpPr/>
                <p:nvPr/>
              </p:nvSpPr>
              <p:spPr>
                <a:xfrm>
                  <a:off x="8077200" y="37719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7" name="TextBox 6"/>
            <p:cNvSpPr txBox="1"/>
            <p:nvPr/>
          </p:nvSpPr>
          <p:spPr>
            <a:xfrm>
              <a:off x="2027102" y="1043970"/>
              <a:ext cx="40267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2800" b="1" dirty="0" smtClean="0"/>
                <a:t>A</a:t>
              </a:r>
              <a:endParaRPr lang="en-US" sz="28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566643" y="1014156"/>
              <a:ext cx="38664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2800" b="1" dirty="0" smtClean="0"/>
                <a:t>B</a:t>
              </a:r>
              <a:endParaRPr lang="en-US" sz="2800" b="1" dirty="0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327083" y="2574585"/>
            <a:ext cx="2084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A – 100 MOLÉCULES</a:t>
            </a:r>
            <a:endParaRPr lang="en-US" b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318033" y="2957866"/>
            <a:ext cx="221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B – 1000 MOLÉCULES</a:t>
            </a:r>
            <a:endParaRPr lang="en-US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2577082" y="4542160"/>
            <a:ext cx="4915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0 sec                      100                                         1000</a:t>
            </a:r>
            <a:endParaRPr lang="en-US" b="1" dirty="0"/>
          </a:p>
        </p:txBody>
      </p:sp>
      <p:sp>
        <p:nvSpPr>
          <p:cNvPr id="127" name="TextBox 126"/>
          <p:cNvSpPr txBox="1"/>
          <p:nvPr/>
        </p:nvSpPr>
        <p:spPr>
          <a:xfrm>
            <a:off x="4836221" y="255595"/>
            <a:ext cx="1439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b="1" dirty="0" smtClean="0"/>
              <a:t>MEMBRANE PERMÉABLE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53964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5345246"/>
              </p:ext>
            </p:extLst>
          </p:nvPr>
        </p:nvGraphicFramePr>
        <p:xfrm>
          <a:off x="1143000" y="990600"/>
          <a:ext cx="7000875" cy="5350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18"/>
          <p:cNvSpPr txBox="1">
            <a:spLocks noChangeArrowheads="1"/>
          </p:cNvSpPr>
          <p:nvPr/>
        </p:nvSpPr>
        <p:spPr bwMode="auto">
          <a:xfrm>
            <a:off x="3352800" y="-28113"/>
            <a:ext cx="2967083" cy="72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3600" b="1" dirty="0" smtClean="0"/>
              <a:t>DIFFUSION</a:t>
            </a:r>
          </a:p>
        </p:txBody>
      </p:sp>
    </p:spTree>
    <p:extLst>
      <p:ext uri="{BB962C8B-B14F-4D97-AF65-F5344CB8AC3E}">
        <p14:creationId xmlns:p14="http://schemas.microsoft.com/office/powerpoint/2010/main" val="22311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8"/>
          <p:cNvSpPr txBox="1">
            <a:spLocks noChangeArrowheads="1"/>
          </p:cNvSpPr>
          <p:nvPr/>
        </p:nvSpPr>
        <p:spPr bwMode="auto">
          <a:xfrm>
            <a:off x="946927" y="523512"/>
            <a:ext cx="2967083" cy="72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3600" b="1" dirty="0" smtClean="0"/>
              <a:t>DIFFUSION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181600" y="304800"/>
            <a:ext cx="2796187" cy="1598003"/>
            <a:chOff x="1905000" y="1014156"/>
            <a:chExt cx="5201574" cy="3481644"/>
          </a:xfrm>
        </p:grpSpPr>
        <p:grpSp>
          <p:nvGrpSpPr>
            <p:cNvPr id="11" name="Group 10"/>
            <p:cNvGrpSpPr/>
            <p:nvPr/>
          </p:nvGrpSpPr>
          <p:grpSpPr>
            <a:xfrm>
              <a:off x="1905000" y="1143000"/>
              <a:ext cx="5201574" cy="3352800"/>
              <a:chOff x="1676400" y="2286000"/>
              <a:chExt cx="5201574" cy="3352800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1676400" y="3200400"/>
                <a:ext cx="2590800" cy="2438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287174" y="3200400"/>
                <a:ext cx="2590800" cy="2438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" name="Straight Connector 15"/>
              <p:cNvCxnSpPr/>
              <p:nvPr/>
            </p:nvCxnSpPr>
            <p:spPr>
              <a:xfrm>
                <a:off x="1676400" y="5638800"/>
                <a:ext cx="5201574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6877974" y="2286000"/>
                <a:ext cx="0" cy="33528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76400" y="2286000"/>
                <a:ext cx="0" cy="33528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4267200" y="2286000"/>
                <a:ext cx="0" cy="3352800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Oval 19"/>
              <p:cNvSpPr/>
              <p:nvPr/>
            </p:nvSpPr>
            <p:spPr>
              <a:xfrm>
                <a:off x="2133600" y="5143501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2400300" y="38862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2792397" y="45720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036904" y="51054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2671808" y="52197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3491699" y="36195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3412170" y="4369663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695701" y="47244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2128607" y="4302342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3195593" y="3924300"/>
                <a:ext cx="76200" cy="7620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0" name="Group 29"/>
              <p:cNvGrpSpPr/>
              <p:nvPr/>
            </p:nvGrpSpPr>
            <p:grpSpPr>
              <a:xfrm>
                <a:off x="4764974" y="3254591"/>
                <a:ext cx="1720650" cy="2330018"/>
                <a:chOff x="7152581" y="3080182"/>
                <a:chExt cx="1720650" cy="2330018"/>
              </a:xfrm>
            </p:grpSpPr>
            <p:sp>
              <p:nvSpPr>
                <p:cNvPr id="31" name="Oval 30"/>
                <p:cNvSpPr/>
                <p:nvPr/>
              </p:nvSpPr>
              <p:spPr>
                <a:xfrm>
                  <a:off x="8133425" y="31197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7178984" y="46393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>
                  <a:off x="7248986" y="39931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4" name="Oval 33"/>
                <p:cNvSpPr/>
                <p:nvPr/>
              </p:nvSpPr>
              <p:spPr>
                <a:xfrm>
                  <a:off x="8512206" y="477951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5" name="Oval 34"/>
                <p:cNvSpPr/>
                <p:nvPr/>
              </p:nvSpPr>
              <p:spPr>
                <a:xfrm>
                  <a:off x="8610600" y="433156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6" name="Oval 35"/>
                <p:cNvSpPr/>
                <p:nvPr/>
              </p:nvSpPr>
              <p:spPr>
                <a:xfrm>
                  <a:off x="7848600" y="42143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7" name="Oval 36"/>
                <p:cNvSpPr/>
                <p:nvPr/>
              </p:nvSpPr>
              <p:spPr>
                <a:xfrm>
                  <a:off x="7378361" y="41762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7993417" y="373824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7551753" y="38481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7467600" y="31623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8209623" y="335132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2" name="Oval 41"/>
                <p:cNvSpPr/>
                <p:nvPr/>
              </p:nvSpPr>
              <p:spPr>
                <a:xfrm>
                  <a:off x="7234838" y="49530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3" name="Oval 42"/>
                <p:cNvSpPr/>
                <p:nvPr/>
              </p:nvSpPr>
              <p:spPr>
                <a:xfrm>
                  <a:off x="7152581" y="3537379"/>
                  <a:ext cx="82718" cy="115783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4" name="Oval 43"/>
                <p:cNvSpPr/>
                <p:nvPr/>
              </p:nvSpPr>
              <p:spPr>
                <a:xfrm>
                  <a:off x="7706742" y="50292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>
                  <a:off x="8347229" y="432749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6" name="Oval 45"/>
                <p:cNvSpPr/>
                <p:nvPr/>
              </p:nvSpPr>
              <p:spPr>
                <a:xfrm>
                  <a:off x="7859142" y="456257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7" name="Oval 46"/>
                <p:cNvSpPr/>
                <p:nvPr/>
              </p:nvSpPr>
              <p:spPr>
                <a:xfrm>
                  <a:off x="7331384" y="4658188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8" name="Oval 47"/>
                <p:cNvSpPr/>
                <p:nvPr/>
              </p:nvSpPr>
              <p:spPr>
                <a:xfrm>
                  <a:off x="8153400" y="36868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>
                  <a:off x="7704153" y="4000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>
                  <a:off x="7505699" y="3411614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8438225" y="34245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2" name="Oval 51"/>
                <p:cNvSpPr/>
                <p:nvPr/>
              </p:nvSpPr>
              <p:spPr>
                <a:xfrm>
                  <a:off x="7483784" y="49441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" name="Oval 52"/>
                <p:cNvSpPr/>
                <p:nvPr/>
              </p:nvSpPr>
              <p:spPr>
                <a:xfrm>
                  <a:off x="8095325" y="4057099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4" name="Oval 53"/>
                <p:cNvSpPr/>
                <p:nvPr/>
              </p:nvSpPr>
              <p:spPr>
                <a:xfrm>
                  <a:off x="7859142" y="51816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" name="Oval 54"/>
                <p:cNvSpPr/>
                <p:nvPr/>
              </p:nvSpPr>
              <p:spPr>
                <a:xfrm>
                  <a:off x="8644631" y="413551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6" name="Oval 55"/>
                <p:cNvSpPr/>
                <p:nvPr/>
              </p:nvSpPr>
              <p:spPr>
                <a:xfrm>
                  <a:off x="8153400" y="45191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Oval 56"/>
                <p:cNvSpPr/>
                <p:nvPr/>
              </p:nvSpPr>
              <p:spPr>
                <a:xfrm>
                  <a:off x="7667904" y="47155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Oval 57"/>
                <p:cNvSpPr/>
                <p:nvPr/>
              </p:nvSpPr>
              <p:spPr>
                <a:xfrm>
                  <a:off x="8305800" y="38392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7742253" y="3619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Oval 59"/>
                <p:cNvSpPr/>
                <p:nvPr/>
              </p:nvSpPr>
              <p:spPr>
                <a:xfrm>
                  <a:off x="7843236" y="308018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Oval 60"/>
                <p:cNvSpPr/>
                <p:nvPr/>
              </p:nvSpPr>
              <p:spPr>
                <a:xfrm>
                  <a:off x="8590625" y="35769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Oval 61"/>
                <p:cNvSpPr/>
                <p:nvPr/>
              </p:nvSpPr>
              <p:spPr>
                <a:xfrm>
                  <a:off x="8306956" y="51054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3" name="Oval 62"/>
                <p:cNvSpPr/>
                <p:nvPr/>
              </p:nvSpPr>
              <p:spPr>
                <a:xfrm>
                  <a:off x="7706186" y="44503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4" name="Oval 63"/>
                <p:cNvSpPr/>
                <p:nvPr/>
              </p:nvSpPr>
              <p:spPr>
                <a:xfrm>
                  <a:off x="7405363" y="440018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8083858" y="467039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8305800" y="46715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>
                  <a:off x="7894653" y="48768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8" name="Oval 67"/>
                <p:cNvSpPr/>
                <p:nvPr/>
              </p:nvSpPr>
              <p:spPr>
                <a:xfrm>
                  <a:off x="8588406" y="379779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9" name="Oval 68"/>
                <p:cNvSpPr/>
                <p:nvPr/>
              </p:nvSpPr>
              <p:spPr>
                <a:xfrm>
                  <a:off x="8008953" y="43053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7924800" y="3619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1" name="Oval 70"/>
                <p:cNvSpPr/>
                <p:nvPr/>
              </p:nvSpPr>
              <p:spPr>
                <a:xfrm>
                  <a:off x="8285825" y="32721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2" name="Oval 71"/>
                <p:cNvSpPr/>
                <p:nvPr/>
              </p:nvSpPr>
              <p:spPr>
                <a:xfrm>
                  <a:off x="7331384" y="47917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401386" y="41455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Oval 73"/>
                <p:cNvSpPr/>
                <p:nvPr/>
              </p:nvSpPr>
              <p:spPr>
                <a:xfrm>
                  <a:off x="8664606" y="493191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5" name="Oval 74"/>
                <p:cNvSpPr/>
                <p:nvPr/>
              </p:nvSpPr>
              <p:spPr>
                <a:xfrm>
                  <a:off x="8763000" y="448396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8001000" y="43667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>
                  <a:off x="7530761" y="43286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>
                  <a:off x="8145817" y="389064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Oval 78"/>
                <p:cNvSpPr/>
                <p:nvPr/>
              </p:nvSpPr>
              <p:spPr>
                <a:xfrm>
                  <a:off x="7704153" y="40005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Oval 79"/>
                <p:cNvSpPr/>
                <p:nvPr/>
              </p:nvSpPr>
              <p:spPr>
                <a:xfrm>
                  <a:off x="7620000" y="33147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Oval 80"/>
                <p:cNvSpPr/>
                <p:nvPr/>
              </p:nvSpPr>
              <p:spPr>
                <a:xfrm>
                  <a:off x="8362023" y="350372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Oval 81"/>
                <p:cNvSpPr/>
                <p:nvPr/>
              </p:nvSpPr>
              <p:spPr>
                <a:xfrm>
                  <a:off x="7387238" y="51054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Oval 82"/>
                <p:cNvSpPr/>
                <p:nvPr/>
              </p:nvSpPr>
              <p:spPr>
                <a:xfrm>
                  <a:off x="7304981" y="3689779"/>
                  <a:ext cx="82718" cy="115783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Oval 83"/>
                <p:cNvSpPr/>
                <p:nvPr/>
              </p:nvSpPr>
              <p:spPr>
                <a:xfrm>
                  <a:off x="7859142" y="51816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Oval 84"/>
                <p:cNvSpPr/>
                <p:nvPr/>
              </p:nvSpPr>
              <p:spPr>
                <a:xfrm>
                  <a:off x="8499629" y="447989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Oval 85"/>
                <p:cNvSpPr/>
                <p:nvPr/>
              </p:nvSpPr>
              <p:spPr>
                <a:xfrm>
                  <a:off x="8011542" y="471497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7" name="Oval 86"/>
                <p:cNvSpPr/>
                <p:nvPr/>
              </p:nvSpPr>
              <p:spPr>
                <a:xfrm>
                  <a:off x="7483784" y="4810588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Oval 87"/>
                <p:cNvSpPr/>
                <p:nvPr/>
              </p:nvSpPr>
              <p:spPr>
                <a:xfrm>
                  <a:off x="8305800" y="38392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>
                  <a:off x="7856553" y="41529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0" name="Oval 89"/>
                <p:cNvSpPr/>
                <p:nvPr/>
              </p:nvSpPr>
              <p:spPr>
                <a:xfrm>
                  <a:off x="7658099" y="3564014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1" name="Oval 90"/>
                <p:cNvSpPr/>
                <p:nvPr/>
              </p:nvSpPr>
              <p:spPr>
                <a:xfrm>
                  <a:off x="8590625" y="35769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2" name="Oval 91"/>
                <p:cNvSpPr/>
                <p:nvPr/>
              </p:nvSpPr>
              <p:spPr>
                <a:xfrm>
                  <a:off x="7636184" y="50965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3" name="Oval 92"/>
                <p:cNvSpPr/>
                <p:nvPr/>
              </p:nvSpPr>
              <p:spPr>
                <a:xfrm>
                  <a:off x="8247725" y="4209499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4" name="Oval 93"/>
                <p:cNvSpPr/>
                <p:nvPr/>
              </p:nvSpPr>
              <p:spPr>
                <a:xfrm>
                  <a:off x="8011542" y="53340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5" name="Oval 94"/>
                <p:cNvSpPr/>
                <p:nvPr/>
              </p:nvSpPr>
              <p:spPr>
                <a:xfrm>
                  <a:off x="8797031" y="428791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6" name="Oval 95"/>
                <p:cNvSpPr/>
                <p:nvPr/>
              </p:nvSpPr>
              <p:spPr>
                <a:xfrm>
                  <a:off x="8305800" y="46715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7" name="Oval 96"/>
                <p:cNvSpPr/>
                <p:nvPr/>
              </p:nvSpPr>
              <p:spPr>
                <a:xfrm>
                  <a:off x="7820304" y="48679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8" name="Oval 97"/>
                <p:cNvSpPr/>
                <p:nvPr/>
              </p:nvSpPr>
              <p:spPr>
                <a:xfrm>
                  <a:off x="8458200" y="3991623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9" name="Oval 98"/>
                <p:cNvSpPr/>
                <p:nvPr/>
              </p:nvSpPr>
              <p:spPr>
                <a:xfrm>
                  <a:off x="7894653" y="37719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0" name="Oval 99"/>
                <p:cNvSpPr/>
                <p:nvPr/>
              </p:nvSpPr>
              <p:spPr>
                <a:xfrm>
                  <a:off x="7995636" y="323258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1" name="Oval 100"/>
                <p:cNvSpPr/>
                <p:nvPr/>
              </p:nvSpPr>
              <p:spPr>
                <a:xfrm>
                  <a:off x="8743025" y="372936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2" name="Oval 101"/>
                <p:cNvSpPr/>
                <p:nvPr/>
              </p:nvSpPr>
              <p:spPr>
                <a:xfrm>
                  <a:off x="8459356" y="52578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3" name="Oval 102"/>
                <p:cNvSpPr/>
                <p:nvPr/>
              </p:nvSpPr>
              <p:spPr>
                <a:xfrm>
                  <a:off x="7858586" y="4602702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4" name="Oval 103"/>
                <p:cNvSpPr/>
                <p:nvPr/>
              </p:nvSpPr>
              <p:spPr>
                <a:xfrm>
                  <a:off x="7557763" y="455258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5" name="Oval 104"/>
                <p:cNvSpPr/>
                <p:nvPr/>
              </p:nvSpPr>
              <p:spPr>
                <a:xfrm>
                  <a:off x="8236258" y="4822797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6" name="Oval 105"/>
                <p:cNvSpPr/>
                <p:nvPr/>
              </p:nvSpPr>
              <p:spPr>
                <a:xfrm>
                  <a:off x="8458200" y="4823906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7" name="Oval 106"/>
                <p:cNvSpPr/>
                <p:nvPr/>
              </p:nvSpPr>
              <p:spPr>
                <a:xfrm>
                  <a:off x="8047053" y="50292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Oval 107"/>
                <p:cNvSpPr/>
                <p:nvPr/>
              </p:nvSpPr>
              <p:spPr>
                <a:xfrm>
                  <a:off x="8740806" y="3950195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Oval 108"/>
                <p:cNvSpPr/>
                <p:nvPr/>
              </p:nvSpPr>
              <p:spPr>
                <a:xfrm>
                  <a:off x="8161353" y="44577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0" name="Oval 109"/>
                <p:cNvSpPr/>
                <p:nvPr/>
              </p:nvSpPr>
              <p:spPr>
                <a:xfrm>
                  <a:off x="8077200" y="3771900"/>
                  <a:ext cx="76200" cy="7620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2" name="TextBox 11"/>
            <p:cNvSpPr txBox="1"/>
            <p:nvPr/>
          </p:nvSpPr>
          <p:spPr>
            <a:xfrm>
              <a:off x="2027102" y="1043970"/>
              <a:ext cx="40267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2800" b="1" dirty="0" smtClean="0"/>
                <a:t>A</a:t>
              </a:r>
              <a:endParaRPr lang="en-US" sz="28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66643" y="1014156"/>
              <a:ext cx="38664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2800" b="1" dirty="0" smtClean="0"/>
                <a:t>B</a:t>
              </a:r>
              <a:endParaRPr lang="en-US" sz="2800" b="1" dirty="0"/>
            </a:p>
          </p:txBody>
        </p:sp>
      </p:grp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709766" y="2206722"/>
          <a:ext cx="5286375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SPW 13.0 Graph" r:id="rId3" imgW="8973171" imgH="6897708" progId="SigmaPlotGraphicObject.12">
                  <p:embed/>
                </p:oleObj>
              </mc:Choice>
              <mc:Fallback>
                <p:oleObj name="SPW 13.0 Graph" r:id="rId3" imgW="8973171" imgH="6897708" progId="SigmaPlotGraphicObjec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09766" y="2206722"/>
                        <a:ext cx="5286375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323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2590800"/>
            <a:ext cx="9144000" cy="609600"/>
          </a:xfrm>
        </p:spPr>
        <p:txBody>
          <a:bodyPr/>
          <a:lstStyle/>
          <a:p>
            <a:pPr eaLnBrk="1" hangingPunct="1"/>
            <a:r>
              <a:rPr lang="fr-CA" altLang="fr-FR" sz="5400" b="1" dirty="0" smtClean="0"/>
              <a:t>PRINCIPE D’OSMOSE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-23070" y="762000"/>
            <a:ext cx="9144000" cy="274638"/>
          </a:xfrm>
        </p:spPr>
        <p:txBody>
          <a:bodyPr/>
          <a:lstStyle/>
          <a:p>
            <a:pPr eaLnBrk="1" hangingPunct="1"/>
            <a:r>
              <a:rPr lang="fr-CA" altLang="fr-FR" sz="2400" b="1" dirty="0" smtClean="0"/>
              <a:t>PRINCIPE D’OSMOSE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676400" y="1482399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6019800" y="15240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ÉQUILIBRE</a:t>
            </a:r>
            <a:endParaRPr lang="fr-CA" altLang="fr-FR" sz="16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304800" y="1905000"/>
            <a:ext cx="8597900" cy="2509414"/>
            <a:chOff x="304800" y="1905000"/>
            <a:chExt cx="8597900" cy="2509414"/>
          </a:xfrm>
        </p:grpSpPr>
        <p:pic>
          <p:nvPicPr>
            <p:cNvPr id="56323" name="Picture 3" descr="figure_03_08a_unlabeled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90" t="40722" r="390" b="19666"/>
            <a:stretch/>
          </p:blipFill>
          <p:spPr bwMode="auto">
            <a:xfrm>
              <a:off x="304800" y="1905000"/>
              <a:ext cx="8597900" cy="2390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324" name="Freeform 4"/>
            <p:cNvSpPr>
              <a:spLocks/>
            </p:cNvSpPr>
            <p:nvPr/>
          </p:nvSpPr>
          <p:spPr bwMode="auto">
            <a:xfrm>
              <a:off x="1492250" y="4077864"/>
              <a:ext cx="854075" cy="336550"/>
            </a:xfrm>
            <a:custGeom>
              <a:avLst/>
              <a:gdLst>
                <a:gd name="T0" fmla="*/ 0 w 538"/>
                <a:gd name="T1" fmla="*/ 2147483647 h 212"/>
                <a:gd name="T2" fmla="*/ 2147483647 w 538"/>
                <a:gd name="T3" fmla="*/ 2147483647 h 212"/>
                <a:gd name="T4" fmla="*/ 2147483647 w 538"/>
                <a:gd name="T5" fmla="*/ 0 h 212"/>
                <a:gd name="T6" fmla="*/ 0 60000 65536"/>
                <a:gd name="T7" fmla="*/ 0 60000 65536"/>
                <a:gd name="T8" fmla="*/ 0 60000 65536"/>
                <a:gd name="T9" fmla="*/ 0 w 538"/>
                <a:gd name="T10" fmla="*/ 0 h 212"/>
                <a:gd name="T11" fmla="*/ 538 w 538"/>
                <a:gd name="T12" fmla="*/ 212 h 2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38" h="212">
                  <a:moveTo>
                    <a:pt x="0" y="212"/>
                  </a:moveTo>
                  <a:lnTo>
                    <a:pt x="120" y="212"/>
                  </a:lnTo>
                  <a:lnTo>
                    <a:pt x="538" y="0"/>
                  </a:ln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6325" name="Freeform 5"/>
            <p:cNvSpPr>
              <a:spLocks/>
            </p:cNvSpPr>
            <p:nvPr/>
          </p:nvSpPr>
          <p:spPr bwMode="auto">
            <a:xfrm>
              <a:off x="2736850" y="3893714"/>
              <a:ext cx="504825" cy="511175"/>
            </a:xfrm>
            <a:custGeom>
              <a:avLst/>
              <a:gdLst>
                <a:gd name="T0" fmla="*/ 0 w 318"/>
                <a:gd name="T1" fmla="*/ 0 h 322"/>
                <a:gd name="T2" fmla="*/ 2147483647 w 318"/>
                <a:gd name="T3" fmla="*/ 2147483647 h 322"/>
                <a:gd name="T4" fmla="*/ 2147483647 w 318"/>
                <a:gd name="T5" fmla="*/ 2147483647 h 322"/>
                <a:gd name="T6" fmla="*/ 0 60000 65536"/>
                <a:gd name="T7" fmla="*/ 0 60000 65536"/>
                <a:gd name="T8" fmla="*/ 0 60000 65536"/>
                <a:gd name="T9" fmla="*/ 0 w 318"/>
                <a:gd name="T10" fmla="*/ 0 h 322"/>
                <a:gd name="T11" fmla="*/ 318 w 318"/>
                <a:gd name="T12" fmla="*/ 322 h 3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8" h="322">
                  <a:moveTo>
                    <a:pt x="0" y="0"/>
                  </a:moveTo>
                  <a:lnTo>
                    <a:pt x="210" y="318"/>
                  </a:lnTo>
                  <a:lnTo>
                    <a:pt x="318" y="322"/>
                  </a:ln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6326" name="Line 6"/>
            <p:cNvSpPr>
              <a:spLocks noChangeShapeType="1"/>
            </p:cNvSpPr>
            <p:nvPr/>
          </p:nvSpPr>
          <p:spPr bwMode="auto">
            <a:xfrm>
              <a:off x="2895600" y="3617489"/>
              <a:ext cx="180975" cy="78105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6334" name="Rectangle 14"/>
            <p:cNvSpPr>
              <a:spLocks noChangeArrowheads="1"/>
            </p:cNvSpPr>
            <p:nvPr/>
          </p:nvSpPr>
          <p:spPr bwMode="auto">
            <a:xfrm>
              <a:off x="1993900" y="3095202"/>
              <a:ext cx="725488" cy="33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fr-CA" altLang="fr-FR" sz="1600" b="1" dirty="0"/>
                <a:t>Soluté</a:t>
              </a:r>
            </a:p>
          </p:txBody>
        </p:sp>
        <p:pic>
          <p:nvPicPr>
            <p:cNvPr id="13" name="Picture 3" descr="figure_03_08a_unlabeled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6" t="62060" r="86210" b="19665"/>
            <a:stretch/>
          </p:blipFill>
          <p:spPr bwMode="auto">
            <a:xfrm>
              <a:off x="2073901" y="3060065"/>
              <a:ext cx="565486" cy="409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3" descr="figure_03_08a_unlabeled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6" t="62060" r="86210" b="19665"/>
            <a:stretch/>
          </p:blipFill>
          <p:spPr bwMode="auto">
            <a:xfrm>
              <a:off x="2063581" y="2624269"/>
              <a:ext cx="575805" cy="417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80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figure_03_08b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80" b="19389"/>
          <a:stretch/>
        </p:blipFill>
        <p:spPr bwMode="auto">
          <a:xfrm>
            <a:off x="304800" y="1981200"/>
            <a:ext cx="8597900" cy="2340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3206658" y="4267200"/>
            <a:ext cx="1277937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</a:pPr>
            <a:r>
              <a:rPr lang="fr-CA" altLang="fr-FR" sz="1500" b="1" dirty="0"/>
              <a:t>Molécules de </a:t>
            </a:r>
            <a:r>
              <a:rPr lang="fr-CA" altLang="fr-FR" sz="1500" b="1" dirty="0" smtClean="0"/>
              <a:t>glucides</a:t>
            </a:r>
            <a:endParaRPr lang="fr-CA" altLang="fr-FR" sz="1500" b="1" dirty="0"/>
          </a:p>
        </p:txBody>
      </p:sp>
      <p:sp>
        <p:nvSpPr>
          <p:cNvPr id="57355" name="Freeform 11"/>
          <p:cNvSpPr>
            <a:spLocks/>
          </p:cNvSpPr>
          <p:nvPr/>
        </p:nvSpPr>
        <p:spPr bwMode="auto">
          <a:xfrm>
            <a:off x="1803400" y="4044077"/>
            <a:ext cx="511175" cy="311150"/>
          </a:xfrm>
          <a:custGeom>
            <a:avLst/>
            <a:gdLst>
              <a:gd name="T0" fmla="*/ 2147483647 w 322"/>
              <a:gd name="T1" fmla="*/ 0 h 196"/>
              <a:gd name="T2" fmla="*/ 2147483647 w 322"/>
              <a:gd name="T3" fmla="*/ 2147483647 h 196"/>
              <a:gd name="T4" fmla="*/ 0 w 322"/>
              <a:gd name="T5" fmla="*/ 2147483647 h 196"/>
              <a:gd name="T6" fmla="*/ 0 60000 65536"/>
              <a:gd name="T7" fmla="*/ 0 60000 65536"/>
              <a:gd name="T8" fmla="*/ 0 60000 65536"/>
              <a:gd name="T9" fmla="*/ 0 w 322"/>
              <a:gd name="T10" fmla="*/ 0 h 196"/>
              <a:gd name="T11" fmla="*/ 322 w 322"/>
              <a:gd name="T12" fmla="*/ 196 h 1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22" h="196">
                <a:moveTo>
                  <a:pt x="322" y="0"/>
                </a:moveTo>
                <a:lnTo>
                  <a:pt x="116" y="196"/>
                </a:lnTo>
                <a:lnTo>
                  <a:pt x="0" y="196"/>
                </a:lnTo>
              </a:path>
            </a:pathLst>
          </a:custGeom>
          <a:noFill/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7356" name="Freeform 12"/>
          <p:cNvSpPr>
            <a:spLocks/>
          </p:cNvSpPr>
          <p:nvPr/>
        </p:nvSpPr>
        <p:spPr bwMode="auto">
          <a:xfrm>
            <a:off x="2711450" y="3844052"/>
            <a:ext cx="504825" cy="511175"/>
          </a:xfrm>
          <a:custGeom>
            <a:avLst/>
            <a:gdLst>
              <a:gd name="T0" fmla="*/ 0 w 318"/>
              <a:gd name="T1" fmla="*/ 0 h 322"/>
              <a:gd name="T2" fmla="*/ 2147483647 w 318"/>
              <a:gd name="T3" fmla="*/ 2147483647 h 322"/>
              <a:gd name="T4" fmla="*/ 2147483647 w 318"/>
              <a:gd name="T5" fmla="*/ 2147483647 h 322"/>
              <a:gd name="T6" fmla="*/ 0 60000 65536"/>
              <a:gd name="T7" fmla="*/ 0 60000 65536"/>
              <a:gd name="T8" fmla="*/ 0 60000 65536"/>
              <a:gd name="T9" fmla="*/ 0 w 318"/>
              <a:gd name="T10" fmla="*/ 0 h 322"/>
              <a:gd name="T11" fmla="*/ 318 w 318"/>
              <a:gd name="T12" fmla="*/ 322 h 3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8" h="322">
                <a:moveTo>
                  <a:pt x="0" y="0"/>
                </a:moveTo>
                <a:lnTo>
                  <a:pt x="200" y="322"/>
                </a:lnTo>
                <a:lnTo>
                  <a:pt x="318" y="322"/>
                </a:lnTo>
              </a:path>
            </a:pathLst>
          </a:custGeom>
          <a:noFill/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7357" name="Line 13"/>
          <p:cNvSpPr>
            <a:spLocks noChangeShapeType="1"/>
          </p:cNvSpPr>
          <p:nvPr/>
        </p:nvSpPr>
        <p:spPr bwMode="auto">
          <a:xfrm>
            <a:off x="2914650" y="3605927"/>
            <a:ext cx="114300" cy="7493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5" name="Rectangle 18"/>
          <p:cNvSpPr>
            <a:spLocks noGrp="1" noChangeArrowheads="1"/>
          </p:cNvSpPr>
          <p:nvPr>
            <p:ph type="title"/>
          </p:nvPr>
        </p:nvSpPr>
        <p:spPr>
          <a:xfrm>
            <a:off x="152400" y="762000"/>
            <a:ext cx="9144000" cy="274638"/>
          </a:xfrm>
        </p:spPr>
        <p:txBody>
          <a:bodyPr/>
          <a:lstStyle/>
          <a:p>
            <a:pPr eaLnBrk="1" hangingPunct="1"/>
            <a:r>
              <a:rPr lang="fr-CA" altLang="fr-FR" sz="2400" b="1" dirty="0" smtClean="0"/>
              <a:t>PRINCIPE D’OSMOSE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676400" y="1482399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019800" y="15240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ÉQUILIBRE</a:t>
            </a:r>
            <a:endParaRPr lang="fr-CA" altLang="fr-FR" sz="1600" b="1" dirty="0"/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1981200" y="2514600"/>
            <a:ext cx="7254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600" b="1" dirty="0"/>
              <a:t>Soluté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058987" y="2869861"/>
            <a:ext cx="533400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7391400" y="219443"/>
            <a:ext cx="1568324" cy="300082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500" b="1" dirty="0" smtClean="0">
                <a:solidFill>
                  <a:srgbClr val="C00000"/>
                </a:solidFill>
              </a:rPr>
              <a:t>Différent du livre</a:t>
            </a:r>
            <a:endParaRPr lang="fr-CA" altLang="fr-FR" sz="15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8"/>
          <p:cNvSpPr>
            <a:spLocks noGrp="1" noChangeArrowheads="1"/>
          </p:cNvSpPr>
          <p:nvPr>
            <p:ph type="title"/>
          </p:nvPr>
        </p:nvSpPr>
        <p:spPr>
          <a:xfrm>
            <a:off x="-16778" y="457200"/>
            <a:ext cx="9144000" cy="276225"/>
          </a:xfrm>
        </p:spPr>
        <p:txBody>
          <a:bodyPr/>
          <a:lstStyle/>
          <a:p>
            <a:pPr eaLnBrk="1" hangingPunct="1"/>
            <a:r>
              <a:rPr lang="fr-CA" altLang="fr-FR" sz="2000" b="1" dirty="0" smtClean="0"/>
              <a:t>EFFET DE L’OSMOLARITÉ SUR LE VOLUME CELLULAIRE</a:t>
            </a:r>
            <a:endParaRPr lang="fr-CA" altLang="fr-FR" sz="6600" b="1" dirty="0" smtClean="0"/>
          </a:p>
        </p:txBody>
      </p:sp>
      <p:pic>
        <p:nvPicPr>
          <p:cNvPr id="58371" name="Picture 3" descr="figure_03_09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11" b="4157"/>
          <a:stretch/>
        </p:blipFill>
        <p:spPr bwMode="auto">
          <a:xfrm>
            <a:off x="273050" y="2306972"/>
            <a:ext cx="8597900" cy="3257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609600" y="1828800"/>
            <a:ext cx="2266967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300" dirty="0">
                <a:latin typeface="Arial Black" pitchFamily="34" charset="0"/>
              </a:rPr>
              <a:t> </a:t>
            </a:r>
            <a:r>
              <a:rPr lang="fr-CA" altLang="fr-FR" sz="1300" dirty="0" smtClean="0">
                <a:latin typeface="Arial Black" pitchFamily="34" charset="0"/>
              </a:rPr>
              <a:t>Solution isoosmotique</a:t>
            </a:r>
            <a:endParaRPr lang="fr-CA" altLang="fr-FR" sz="1300" dirty="0">
              <a:latin typeface="Arial Black" pitchFamily="34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308231" y="1828800"/>
            <a:ext cx="250850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300" dirty="0">
                <a:latin typeface="Arial Black" pitchFamily="34" charset="0"/>
              </a:rPr>
              <a:t> </a:t>
            </a:r>
            <a:r>
              <a:rPr lang="fr-CA" altLang="fr-FR" sz="1300" dirty="0" smtClean="0">
                <a:latin typeface="Arial Black" pitchFamily="34" charset="0"/>
              </a:rPr>
              <a:t>Solution hyperosmotique</a:t>
            </a:r>
            <a:endParaRPr lang="fr-CA" altLang="fr-FR" sz="1300" dirty="0">
              <a:latin typeface="Arial Black" pitchFamily="34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203831" y="1828800"/>
            <a:ext cx="250850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300" dirty="0">
                <a:latin typeface="Arial Black" pitchFamily="34" charset="0"/>
              </a:rPr>
              <a:t> </a:t>
            </a:r>
            <a:r>
              <a:rPr lang="fr-CA" altLang="fr-FR" sz="1300" dirty="0" smtClean="0">
                <a:latin typeface="Arial Black" pitchFamily="34" charset="0"/>
              </a:rPr>
              <a:t>Solution hypoosmotique</a:t>
            </a:r>
            <a:endParaRPr lang="fr-CA" altLang="fr-FR" sz="13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2590800"/>
            <a:ext cx="9144000" cy="609600"/>
          </a:xfrm>
        </p:spPr>
        <p:txBody>
          <a:bodyPr/>
          <a:lstStyle/>
          <a:p>
            <a:pPr eaLnBrk="1" hangingPunct="1"/>
            <a:r>
              <a:rPr lang="fr-CA" altLang="fr-FR" sz="5400" b="1" dirty="0" smtClean="0"/>
              <a:t>PRINCIPE DE TONICITÉ</a:t>
            </a:r>
          </a:p>
        </p:txBody>
      </p:sp>
    </p:spTree>
    <p:extLst>
      <p:ext uri="{BB962C8B-B14F-4D97-AF65-F5344CB8AC3E}">
        <p14:creationId xmlns:p14="http://schemas.microsoft.com/office/powerpoint/2010/main" val="39134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figure_03_09c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1" b="2785"/>
          <a:stretch/>
        </p:blipFill>
        <p:spPr bwMode="auto">
          <a:xfrm>
            <a:off x="4800600" y="609600"/>
            <a:ext cx="4224338" cy="575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8"/>
          <p:cNvSpPr txBox="1">
            <a:spLocks noChangeArrowheads="1"/>
          </p:cNvSpPr>
          <p:nvPr/>
        </p:nvSpPr>
        <p:spPr bwMode="auto">
          <a:xfrm>
            <a:off x="0" y="152400"/>
            <a:ext cx="914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2400" b="1" dirty="0" smtClean="0"/>
              <a:t>PRINCIPE DE TONICITÉ</a:t>
            </a:r>
          </a:p>
        </p:txBody>
      </p:sp>
      <p:pic>
        <p:nvPicPr>
          <p:cNvPr id="8" name="Picture 3" descr="figure_03_09a_unlabele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8" b="3062"/>
          <a:stretch/>
        </p:blipFill>
        <p:spPr bwMode="auto">
          <a:xfrm>
            <a:off x="533400" y="609600"/>
            <a:ext cx="4103687" cy="577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00811" y="685800"/>
            <a:ext cx="2907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u="sng" dirty="0" smtClean="0"/>
              <a:t>SOLUTION EXTRACELLULAIRE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209800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dirty="0" smtClean="0">
                <a:sym typeface="Wingdings"/>
              </a:rPr>
              <a:t>290</a:t>
            </a:r>
          </a:p>
          <a:p>
            <a:pPr algn="ctr"/>
            <a:r>
              <a:rPr lang="fr-CA" sz="1400" b="1" dirty="0" smtClean="0">
                <a:sym typeface="Wingdings"/>
              </a:rPr>
              <a:t> mosmoles</a:t>
            </a:r>
            <a:endParaRPr lang="en-US" sz="1400" b="1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14400" y="15240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34000" y="2209800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dirty="0" smtClean="0">
                <a:sym typeface="Wingdings"/>
              </a:rPr>
              <a:t>290</a:t>
            </a:r>
          </a:p>
          <a:p>
            <a:pPr algn="ctr"/>
            <a:r>
              <a:rPr lang="fr-CA" sz="1400" b="1" dirty="0" smtClean="0">
                <a:sym typeface="Wingdings"/>
              </a:rPr>
              <a:t> mosmoles</a:t>
            </a:r>
            <a:endParaRPr lang="en-US" sz="1400" b="1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162800" y="14478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ÉQUILIBRE</a:t>
            </a:r>
            <a:endParaRPr lang="fr-CA" altLang="fr-FR" sz="1600" b="1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2971800" y="15240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ÉQUILIBRE</a:t>
            </a:r>
            <a:endParaRPr lang="fr-CA" altLang="fr-FR" sz="1600" b="1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257800" y="14478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458845" y="659368"/>
            <a:ext cx="2907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u="sng" dirty="0" smtClean="0"/>
              <a:t>SOLUTION EXTRACELLULAIRE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figure_03_09c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1" b="2785"/>
          <a:stretch/>
        </p:blipFill>
        <p:spPr bwMode="auto">
          <a:xfrm>
            <a:off x="4724400" y="838200"/>
            <a:ext cx="4224338" cy="575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8"/>
          <p:cNvSpPr txBox="1">
            <a:spLocks noChangeArrowheads="1"/>
          </p:cNvSpPr>
          <p:nvPr/>
        </p:nvSpPr>
        <p:spPr bwMode="auto">
          <a:xfrm>
            <a:off x="0" y="152400"/>
            <a:ext cx="914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2400" b="1" dirty="0" smtClean="0"/>
              <a:t>PRINCIPE DE TONICITÉ</a:t>
            </a:r>
          </a:p>
        </p:txBody>
      </p:sp>
      <p:pic>
        <p:nvPicPr>
          <p:cNvPr id="8" name="Picture 3" descr="figure_03_09a_unlabele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8" b="3062"/>
          <a:stretch/>
        </p:blipFill>
        <p:spPr bwMode="auto">
          <a:xfrm>
            <a:off x="457200" y="838200"/>
            <a:ext cx="4103687" cy="577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90600" y="2438400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dirty="0" smtClean="0">
                <a:sym typeface="Wingdings"/>
              </a:rPr>
              <a:t>290</a:t>
            </a:r>
          </a:p>
          <a:p>
            <a:pPr algn="ctr"/>
            <a:r>
              <a:rPr lang="fr-CA" sz="1400" b="1" dirty="0" smtClean="0">
                <a:sym typeface="Wingdings"/>
              </a:rPr>
              <a:t> mosmoles</a:t>
            </a:r>
            <a:endParaRPr lang="en-US" sz="1400" b="1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905000" y="5334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990600" y="838200"/>
            <a:ext cx="316965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u="sng" dirty="0"/>
              <a:t>SOLUTION EXTRACELLULAIRE</a:t>
            </a:r>
          </a:p>
          <a:p>
            <a:pPr algn="ctr"/>
            <a:r>
              <a:rPr lang="fr-CA" b="1" dirty="0" smtClean="0">
                <a:solidFill>
                  <a:srgbClr val="C00000"/>
                </a:solidFill>
              </a:rPr>
              <a:t>290</a:t>
            </a:r>
            <a:r>
              <a:rPr lang="fr-CA" dirty="0" smtClean="0"/>
              <a:t> mM urée </a:t>
            </a:r>
            <a:r>
              <a:rPr lang="fr-CA" dirty="0" smtClean="0">
                <a:sym typeface="Wingdings"/>
              </a:rPr>
              <a:t> 290 mosmoles</a:t>
            </a:r>
          </a:p>
          <a:p>
            <a:r>
              <a:rPr lang="fr-CA" sz="1400" b="1" dirty="0" smtClean="0">
                <a:solidFill>
                  <a:srgbClr val="006600"/>
                </a:solidFill>
                <a:sym typeface="Wingdings"/>
              </a:rPr>
              <a:t>(0 sec - Isoosmotique)</a:t>
            </a:r>
            <a:endParaRPr lang="en-US" sz="1400" b="1" dirty="0">
              <a:solidFill>
                <a:srgbClr val="0066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410200" y="838200"/>
            <a:ext cx="316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u="sng" dirty="0"/>
              <a:t>SOLUTION EXTRACELLULAIRE</a:t>
            </a:r>
          </a:p>
          <a:p>
            <a:pPr algn="ctr"/>
            <a:r>
              <a:rPr lang="fr-CA" b="1" dirty="0" smtClean="0">
                <a:solidFill>
                  <a:srgbClr val="C00000"/>
                </a:solidFill>
              </a:rPr>
              <a:t>290</a:t>
            </a:r>
            <a:r>
              <a:rPr lang="fr-CA" dirty="0" smtClean="0"/>
              <a:t> mM urée </a:t>
            </a:r>
            <a:r>
              <a:rPr lang="fr-CA" dirty="0" smtClean="0">
                <a:sym typeface="Wingdings"/>
              </a:rPr>
              <a:t> 290 mosmoles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172200" y="1752600"/>
            <a:ext cx="614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urée</a:t>
            </a:r>
            <a:endParaRPr lang="en-US" dirty="0"/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060185" y="510340"/>
            <a:ext cx="1639417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AVEC LE TEMPS</a:t>
            </a:r>
            <a:endParaRPr lang="fr-CA" alt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412886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figure_03_09c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1" b="2785"/>
          <a:stretch/>
        </p:blipFill>
        <p:spPr bwMode="auto">
          <a:xfrm>
            <a:off x="4800600" y="609600"/>
            <a:ext cx="4224338" cy="575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8"/>
          <p:cNvSpPr txBox="1">
            <a:spLocks noChangeArrowheads="1"/>
          </p:cNvSpPr>
          <p:nvPr/>
        </p:nvSpPr>
        <p:spPr bwMode="auto">
          <a:xfrm>
            <a:off x="0" y="152400"/>
            <a:ext cx="914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2400" b="1" dirty="0" smtClean="0"/>
              <a:t>PRINCIPE DE TONICITÉ</a:t>
            </a:r>
          </a:p>
        </p:txBody>
      </p:sp>
      <p:pic>
        <p:nvPicPr>
          <p:cNvPr id="8" name="Picture 3" descr="figure_03_09a_unlabele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8" b="3062"/>
          <a:stretch/>
        </p:blipFill>
        <p:spPr bwMode="auto">
          <a:xfrm>
            <a:off x="533400" y="609600"/>
            <a:ext cx="4103687" cy="577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66800" y="685800"/>
            <a:ext cx="31758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u="sng" dirty="0"/>
              <a:t>SOLUTION EXTRACELLULAIRE </a:t>
            </a:r>
            <a:endParaRPr lang="fr-CA" u="sng" dirty="0" smtClean="0"/>
          </a:p>
          <a:p>
            <a:pPr algn="ctr"/>
            <a:r>
              <a:rPr lang="fr-CA" dirty="0" smtClean="0"/>
              <a:t>145 mM NaCl </a:t>
            </a:r>
            <a:r>
              <a:rPr lang="fr-CA" dirty="0" smtClean="0">
                <a:sym typeface="Wingdings"/>
              </a:rPr>
              <a:t> 290 mosmoles</a:t>
            </a:r>
            <a:endParaRPr lang="en-US" sz="1400" b="1" dirty="0">
              <a:solidFill>
                <a:srgbClr val="0066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6800" y="2209800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dirty="0" smtClean="0">
                <a:sym typeface="Wingdings"/>
              </a:rPr>
              <a:t>290</a:t>
            </a:r>
          </a:p>
          <a:p>
            <a:pPr algn="ctr"/>
            <a:r>
              <a:rPr lang="fr-CA" sz="1400" b="1" dirty="0" smtClean="0">
                <a:sym typeface="Wingdings"/>
              </a:rPr>
              <a:t> mosmoles</a:t>
            </a:r>
            <a:endParaRPr lang="en-US" sz="1400" b="1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14400" y="15240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388046" y="685800"/>
            <a:ext cx="321395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u="sng" dirty="0"/>
              <a:t>SOLUTION EXTRACELLULAIRE </a:t>
            </a:r>
            <a:endParaRPr lang="fr-CA" u="sng" dirty="0" smtClean="0"/>
          </a:p>
          <a:p>
            <a:pPr algn="ctr"/>
            <a:r>
              <a:rPr lang="fr-CA" dirty="0" smtClean="0"/>
              <a:t>290 mM urée </a:t>
            </a:r>
            <a:r>
              <a:rPr lang="fr-CA" dirty="0" smtClean="0">
                <a:sym typeface="Wingdings"/>
              </a:rPr>
              <a:t> 290 mosmoles</a:t>
            </a:r>
          </a:p>
          <a:p>
            <a:pPr algn="ctr"/>
            <a:r>
              <a:rPr lang="fr-CA" sz="1400" b="1" dirty="0" smtClean="0">
                <a:solidFill>
                  <a:srgbClr val="006600"/>
                </a:solidFill>
                <a:sym typeface="Wingdings"/>
              </a:rPr>
              <a:t>       (Temps 0 sec - Isoosmotique)</a:t>
            </a:r>
            <a:endParaRPr lang="en-US" sz="1600" b="1" dirty="0">
              <a:solidFill>
                <a:srgbClr val="0066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34000" y="2209800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dirty="0" smtClean="0">
                <a:sym typeface="Wingdings"/>
              </a:rPr>
              <a:t>290</a:t>
            </a:r>
          </a:p>
          <a:p>
            <a:pPr algn="ctr"/>
            <a:r>
              <a:rPr lang="fr-CA" sz="1400" b="1" dirty="0" smtClean="0">
                <a:sym typeface="Wingdings"/>
              </a:rPr>
              <a:t> mosmoles</a:t>
            </a:r>
            <a:endParaRPr lang="en-US" sz="1400" b="1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162800" y="14478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ÉQUILIBRE</a:t>
            </a:r>
            <a:endParaRPr lang="fr-CA" altLang="fr-FR" sz="1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435167" y="1206916"/>
            <a:ext cx="22922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>
                <a:solidFill>
                  <a:srgbClr val="006600"/>
                </a:solidFill>
                <a:sym typeface="Wingdings"/>
              </a:rPr>
              <a:t>(Temps 0 sec -Isoosmotique)</a:t>
            </a:r>
            <a:endParaRPr lang="en-US" sz="1400" b="1" dirty="0">
              <a:solidFill>
                <a:srgbClr val="006600"/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2971800" y="15240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ÉQUILIBRE</a:t>
            </a:r>
            <a:endParaRPr lang="fr-CA" altLang="fr-FR" sz="1600" b="1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257800" y="1447800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/>
              <a:t>DÉBUT</a:t>
            </a:r>
            <a:endParaRPr lang="fr-CA" alt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226386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CA"/>
              <a:t>© Pearson ERPI, tous droits réservés.</a:t>
            </a:r>
          </a:p>
        </p:txBody>
      </p:sp>
      <p:pic>
        <p:nvPicPr>
          <p:cNvPr id="28675" name="Picture 28" descr="figure_11_08_1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7" t="9685" r="20492" b="12064"/>
          <a:stretch/>
        </p:blipFill>
        <p:spPr bwMode="auto">
          <a:xfrm>
            <a:off x="2043953" y="1936376"/>
            <a:ext cx="506506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838200" y="457200"/>
            <a:ext cx="7089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altLang="fr-FR" sz="1800" dirty="0">
                <a:latin typeface="Arial Black" pitchFamily="34" charset="0"/>
              </a:rPr>
              <a:t>Les concentrations des ions Na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 </a:t>
            </a:r>
            <a:r>
              <a:rPr lang="fr-CA" altLang="fr-FR" sz="1800" dirty="0" smtClean="0">
                <a:latin typeface="Arial Black" pitchFamily="34" charset="0"/>
              </a:rPr>
              <a:t>K</a:t>
            </a:r>
            <a:r>
              <a:rPr lang="fr-CA" altLang="fr-FR" sz="1800" baseline="30000" dirty="0">
                <a:latin typeface="Arial Black" pitchFamily="34" charset="0"/>
              </a:rPr>
              <a:t>+</a:t>
            </a:r>
            <a:r>
              <a:rPr lang="fr-CA" altLang="fr-FR" sz="1800" dirty="0">
                <a:latin typeface="Arial Black" pitchFamily="34" charset="0"/>
              </a:rPr>
              <a:t> et </a:t>
            </a:r>
            <a:r>
              <a:rPr lang="fr-CA" altLang="fr-FR" sz="1800" dirty="0" smtClean="0">
                <a:latin typeface="Arial Black" pitchFamily="34" charset="0"/>
              </a:rPr>
              <a:t>Cl</a:t>
            </a:r>
            <a:r>
              <a:rPr lang="fr-CA" altLang="fr-FR" sz="1800" baseline="30000" dirty="0" smtClean="0">
                <a:latin typeface="Arial Black" pitchFamily="34" charset="0"/>
              </a:rPr>
              <a:t>-</a:t>
            </a:r>
            <a:r>
              <a:rPr lang="fr-CA" altLang="fr-FR" sz="1800" dirty="0" smtClean="0">
                <a:latin typeface="Arial Black" pitchFamily="34" charset="0"/>
              </a:rPr>
              <a:t> des </a:t>
            </a:r>
            <a:r>
              <a:rPr lang="fr-CA" altLang="fr-FR" sz="1800" dirty="0">
                <a:latin typeface="Arial Black" pitchFamily="34" charset="0"/>
              </a:rPr>
              <a:t>deux côtés de la membrane sont différentes.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643563" y="2438400"/>
            <a:ext cx="133826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700" b="1"/>
              <a:t>Na</a:t>
            </a:r>
            <a:r>
              <a:rPr lang="fr-CA" altLang="fr-FR" sz="1700" b="1" baseline="30000"/>
              <a:t>+</a:t>
            </a:r>
            <a:endParaRPr lang="fr-CA" altLang="fr-FR" sz="1700" b="1"/>
          </a:p>
          <a:p>
            <a:pPr algn="ctr"/>
            <a:r>
              <a:rPr lang="fr-CA" altLang="fr-FR" sz="1700" b="1"/>
              <a:t>(140 mmol)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607050" y="3948113"/>
            <a:ext cx="121602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fr-CA" altLang="fr-FR" sz="1700" b="1"/>
              <a:t>Na</a:t>
            </a:r>
            <a:r>
              <a:rPr lang="fr-CA" altLang="fr-FR" sz="1700" b="1" baseline="30000"/>
              <a:t>+</a:t>
            </a:r>
            <a:endParaRPr lang="fr-CA" altLang="fr-FR" sz="1700" b="1"/>
          </a:p>
          <a:p>
            <a:pPr algn="ctr">
              <a:lnSpc>
                <a:spcPct val="70000"/>
              </a:lnSpc>
            </a:pPr>
            <a:r>
              <a:rPr lang="fr-CA" altLang="fr-FR" sz="1700" b="1"/>
              <a:t>(15 mmol)</a:t>
            </a:r>
          </a:p>
        </p:txBody>
      </p:sp>
      <p:sp>
        <p:nvSpPr>
          <p:cNvPr id="28680" name="Rectangle 10"/>
          <p:cNvSpPr>
            <a:spLocks noChangeArrowheads="1"/>
          </p:cNvSpPr>
          <p:nvPr/>
        </p:nvSpPr>
        <p:spPr bwMode="auto">
          <a:xfrm>
            <a:off x="2092325" y="2082800"/>
            <a:ext cx="22971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i="1"/>
              <a:t>Extérieur de la cellule</a:t>
            </a:r>
          </a:p>
        </p:txBody>
      </p:sp>
      <p:sp>
        <p:nvSpPr>
          <p:cNvPr id="28681" name="Rectangle 11"/>
          <p:cNvSpPr>
            <a:spLocks noChangeArrowheads="1"/>
          </p:cNvSpPr>
          <p:nvPr/>
        </p:nvSpPr>
        <p:spPr bwMode="auto">
          <a:xfrm>
            <a:off x="2339975" y="2574925"/>
            <a:ext cx="10414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fr-CA" altLang="fr-FR" sz="1600" b="1" dirty="0"/>
              <a:t>K</a:t>
            </a:r>
            <a:r>
              <a:rPr lang="fr-CA" altLang="fr-FR" sz="1600" b="1" baseline="30000" dirty="0"/>
              <a:t>+</a:t>
            </a:r>
            <a:endParaRPr lang="fr-CA" altLang="fr-FR" sz="1600" b="1" dirty="0"/>
          </a:p>
          <a:p>
            <a:pPr algn="ctr">
              <a:lnSpc>
                <a:spcPct val="70000"/>
              </a:lnSpc>
            </a:pPr>
            <a:r>
              <a:rPr lang="fr-CA" altLang="fr-FR" sz="1600" b="1" dirty="0" smtClean="0"/>
              <a:t>(5 </a:t>
            </a:r>
            <a:r>
              <a:rPr lang="fr-CA" altLang="fr-FR" sz="1600" b="1" dirty="0" err="1"/>
              <a:t>mmol</a:t>
            </a:r>
            <a:r>
              <a:rPr lang="fr-CA" altLang="fr-FR" sz="1600" b="1" dirty="0"/>
              <a:t>)</a:t>
            </a:r>
          </a:p>
        </p:txBody>
      </p:sp>
      <p:sp>
        <p:nvSpPr>
          <p:cNvPr id="28682" name="Rectangle 12"/>
          <p:cNvSpPr>
            <a:spLocks noChangeArrowheads="1"/>
          </p:cNvSpPr>
          <p:nvPr/>
        </p:nvSpPr>
        <p:spPr bwMode="auto">
          <a:xfrm>
            <a:off x="2228850" y="3805238"/>
            <a:ext cx="126841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5000"/>
              </a:lnSpc>
            </a:pPr>
            <a:r>
              <a:rPr lang="fr-CA" altLang="fr-FR" sz="1600" b="1" dirty="0"/>
              <a:t>K</a:t>
            </a:r>
            <a:r>
              <a:rPr lang="fr-CA" altLang="fr-FR" sz="1600" b="1" baseline="30000" dirty="0"/>
              <a:t>+</a:t>
            </a:r>
            <a:endParaRPr lang="fr-CA" altLang="fr-FR" sz="1600" b="1" dirty="0"/>
          </a:p>
          <a:p>
            <a:pPr algn="ctr">
              <a:lnSpc>
                <a:spcPct val="105000"/>
              </a:lnSpc>
            </a:pPr>
            <a:r>
              <a:rPr lang="fr-CA" altLang="fr-FR" sz="1600" b="1" dirty="0"/>
              <a:t>(140 </a:t>
            </a:r>
            <a:r>
              <a:rPr lang="fr-CA" altLang="fr-FR" sz="1600" b="1" dirty="0" err="1"/>
              <a:t>mmol</a:t>
            </a:r>
            <a:r>
              <a:rPr lang="fr-CA" altLang="fr-FR" sz="1600" b="1" dirty="0"/>
              <a:t>)</a:t>
            </a:r>
          </a:p>
        </p:txBody>
      </p:sp>
      <p:sp>
        <p:nvSpPr>
          <p:cNvPr id="28683" name="Rectangle 13"/>
          <p:cNvSpPr>
            <a:spLocks noChangeArrowheads="1"/>
          </p:cNvSpPr>
          <p:nvPr/>
        </p:nvSpPr>
        <p:spPr bwMode="auto">
          <a:xfrm>
            <a:off x="2133600" y="4306888"/>
            <a:ext cx="22304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1" i="1"/>
              <a:t>Intérieur de la cellule</a:t>
            </a:r>
          </a:p>
        </p:txBody>
      </p:sp>
      <p:sp>
        <p:nvSpPr>
          <p:cNvPr id="28685" name="Freeform 15"/>
          <p:cNvSpPr>
            <a:spLocks/>
          </p:cNvSpPr>
          <p:nvPr/>
        </p:nvSpPr>
        <p:spPr bwMode="auto">
          <a:xfrm>
            <a:off x="1866900" y="2168525"/>
            <a:ext cx="3175" cy="1012825"/>
          </a:xfrm>
          <a:custGeom>
            <a:avLst/>
            <a:gdLst>
              <a:gd name="T0" fmla="*/ 2147483647 w 2"/>
              <a:gd name="T1" fmla="*/ 0 h 638"/>
              <a:gd name="T2" fmla="*/ 0 w 2"/>
              <a:gd name="T3" fmla="*/ 2147483647 h 638"/>
              <a:gd name="T4" fmla="*/ 0 60000 65536"/>
              <a:gd name="T5" fmla="*/ 0 60000 65536"/>
              <a:gd name="T6" fmla="*/ 0 w 2"/>
              <a:gd name="T7" fmla="*/ 0 h 638"/>
              <a:gd name="T8" fmla="*/ 2 w 2"/>
              <a:gd name="T9" fmla="*/ 638 h 63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638">
                <a:moveTo>
                  <a:pt x="2" y="0"/>
                </a:moveTo>
                <a:lnTo>
                  <a:pt x="0" y="638"/>
                </a:lnTo>
              </a:path>
            </a:pathLst>
          </a:custGeom>
          <a:noFill/>
          <a:ln w="12700">
            <a:solidFill>
              <a:srgbClr val="0074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6" name="Oval 16"/>
          <p:cNvSpPr>
            <a:spLocks noChangeAspect="1" noChangeArrowheads="1"/>
          </p:cNvSpPr>
          <p:nvPr/>
        </p:nvSpPr>
        <p:spPr bwMode="auto">
          <a:xfrm>
            <a:off x="5924550" y="2555875"/>
            <a:ext cx="63500" cy="63500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87" name="Oval 17"/>
          <p:cNvSpPr>
            <a:spLocks noChangeArrowheads="1"/>
          </p:cNvSpPr>
          <p:nvPr/>
        </p:nvSpPr>
        <p:spPr bwMode="auto">
          <a:xfrm>
            <a:off x="5299075" y="3806825"/>
            <a:ext cx="55563" cy="55563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88" name="Oval 18"/>
          <p:cNvSpPr>
            <a:spLocks noChangeArrowheads="1"/>
          </p:cNvSpPr>
          <p:nvPr/>
        </p:nvSpPr>
        <p:spPr bwMode="auto">
          <a:xfrm>
            <a:off x="3876675" y="3844925"/>
            <a:ext cx="55563" cy="55563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89" name="Oval 19"/>
          <p:cNvSpPr>
            <a:spLocks noChangeArrowheads="1"/>
          </p:cNvSpPr>
          <p:nvPr/>
        </p:nvSpPr>
        <p:spPr bwMode="auto">
          <a:xfrm>
            <a:off x="2559050" y="3962400"/>
            <a:ext cx="55563" cy="55563"/>
          </a:xfrm>
          <a:prstGeom prst="ellipse">
            <a:avLst/>
          </a:prstGeom>
          <a:solidFill>
            <a:srgbClr val="007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8691" name="Freeform 21"/>
          <p:cNvSpPr>
            <a:spLocks/>
          </p:cNvSpPr>
          <p:nvPr/>
        </p:nvSpPr>
        <p:spPr bwMode="auto">
          <a:xfrm>
            <a:off x="1870075" y="3651250"/>
            <a:ext cx="1588" cy="869950"/>
          </a:xfrm>
          <a:custGeom>
            <a:avLst/>
            <a:gdLst>
              <a:gd name="T0" fmla="*/ 0 w 1"/>
              <a:gd name="T1" fmla="*/ 0 h 548"/>
              <a:gd name="T2" fmla="*/ 0 w 1"/>
              <a:gd name="T3" fmla="*/ 2147483647 h 548"/>
              <a:gd name="T4" fmla="*/ 0 60000 65536"/>
              <a:gd name="T5" fmla="*/ 0 60000 65536"/>
              <a:gd name="T6" fmla="*/ 0 w 1"/>
              <a:gd name="T7" fmla="*/ 0 h 548"/>
              <a:gd name="T8" fmla="*/ 1 w 1"/>
              <a:gd name="T9" fmla="*/ 548 h 54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48">
                <a:moveTo>
                  <a:pt x="0" y="0"/>
                </a:moveTo>
                <a:lnTo>
                  <a:pt x="0" y="548"/>
                </a:lnTo>
              </a:path>
            </a:pathLst>
          </a:custGeom>
          <a:noFill/>
          <a:ln w="12700">
            <a:solidFill>
              <a:srgbClr val="0074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52800" y="2590800"/>
            <a:ext cx="220980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Cl</a:t>
            </a:r>
            <a:r>
              <a:rPr lang="en-US" sz="1600" b="1" baseline="30000" dirty="0" smtClean="0"/>
              <a:t>-</a:t>
            </a:r>
          </a:p>
          <a:p>
            <a:pPr algn="ctr"/>
            <a:r>
              <a:rPr lang="en-US" sz="1600" b="1" dirty="0" smtClean="0"/>
              <a:t>(120 mM)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29000" y="3733800"/>
            <a:ext cx="2133600" cy="584775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Cl</a:t>
            </a:r>
            <a:r>
              <a:rPr lang="en-US" sz="1600" b="1" baseline="30000" dirty="0" smtClean="0"/>
              <a:t>-</a:t>
            </a:r>
          </a:p>
          <a:p>
            <a:pPr algn="ctr"/>
            <a:r>
              <a:rPr lang="en-US" sz="1600" b="1" dirty="0" smtClean="0"/>
              <a:t>(10 mM)</a:t>
            </a:r>
          </a:p>
        </p:txBody>
      </p:sp>
    </p:spTree>
    <p:extLst>
      <p:ext uri="{BB962C8B-B14F-4D97-AF65-F5344CB8AC3E}">
        <p14:creationId xmlns:p14="http://schemas.microsoft.com/office/powerpoint/2010/main" val="36532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figure_03_09b_unlabele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1" b="52368"/>
          <a:stretch/>
        </p:blipFill>
        <p:spPr bwMode="auto">
          <a:xfrm>
            <a:off x="3360693" y="2362200"/>
            <a:ext cx="2667000" cy="13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8"/>
          <p:cNvSpPr txBox="1">
            <a:spLocks noChangeArrowheads="1"/>
          </p:cNvSpPr>
          <p:nvPr/>
        </p:nvSpPr>
        <p:spPr bwMode="auto">
          <a:xfrm>
            <a:off x="0" y="152400"/>
            <a:ext cx="914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2400" b="1" dirty="0" smtClean="0"/>
              <a:t>16. PRINCIPE DE TONICITÉ</a:t>
            </a:r>
          </a:p>
        </p:txBody>
      </p:sp>
      <p:pic>
        <p:nvPicPr>
          <p:cNvPr id="8" name="Picture 3" descr="figure_03_09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6" t="22452" r="55556" b="48012"/>
          <a:stretch/>
        </p:blipFill>
        <p:spPr bwMode="auto">
          <a:xfrm>
            <a:off x="619983" y="2434475"/>
            <a:ext cx="1019603" cy="1284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82227" y="2900106"/>
            <a:ext cx="1066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50" b="1" dirty="0" smtClean="0">
                <a:sym typeface="Wingdings"/>
              </a:rPr>
              <a:t>290</a:t>
            </a:r>
          </a:p>
          <a:p>
            <a:pPr algn="ctr"/>
            <a:r>
              <a:rPr lang="fr-CA" sz="1050" b="1" dirty="0" smtClean="0">
                <a:sym typeface="Wingdings"/>
              </a:rPr>
              <a:t> mosmoles</a:t>
            </a:r>
            <a:endParaRPr lang="en-US" sz="1050" b="1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83636" y="477939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>
                <a:solidFill>
                  <a:schemeClr val="accent2">
                    <a:lumMod val="75000"/>
                  </a:schemeClr>
                </a:solidFill>
              </a:rPr>
              <a:t>DÉBUT</a:t>
            </a:r>
            <a:endParaRPr lang="fr-CA" altLang="fr-FR" sz="1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309838" y="912948"/>
            <a:ext cx="25760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u="sng" dirty="0"/>
              <a:t>SOLUTION </a:t>
            </a:r>
            <a:r>
              <a:rPr lang="fr-CA" sz="1400" b="1" u="sng" dirty="0" smtClean="0"/>
              <a:t>EXTRACELLULAIRE </a:t>
            </a:r>
            <a:endParaRPr lang="fr-CA" sz="1400" b="1" u="sng" dirty="0"/>
          </a:p>
          <a:p>
            <a:r>
              <a:rPr lang="fr-CA" dirty="0" smtClean="0"/>
              <a:t>           140 mM NaCl </a:t>
            </a:r>
          </a:p>
          <a:p>
            <a:r>
              <a:rPr lang="fr-CA" dirty="0" smtClean="0">
                <a:sym typeface="Wingdings"/>
              </a:rPr>
              <a:t>         </a:t>
            </a:r>
            <a:r>
              <a:rPr lang="fr-CA" u="sng" dirty="0" smtClean="0">
                <a:sym typeface="Wingdings"/>
              </a:rPr>
              <a:t>+  </a:t>
            </a:r>
            <a:r>
              <a:rPr lang="fr-CA" b="1" u="sng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u="sng" dirty="0" smtClean="0">
                <a:sym typeface="Wingdings"/>
              </a:rPr>
              <a:t> mM KCl   </a:t>
            </a:r>
          </a:p>
          <a:p>
            <a:r>
              <a:rPr lang="fr-CA" dirty="0" smtClean="0">
                <a:sym typeface="Wingdings"/>
              </a:rPr>
              <a:t>         </a:t>
            </a:r>
            <a:r>
              <a:rPr lang="fr-CA" b="1" dirty="0" smtClean="0">
                <a:solidFill>
                  <a:srgbClr val="C00000"/>
                </a:solidFill>
                <a:sym typeface="Wingdings"/>
              </a:rPr>
              <a:t>310</a:t>
            </a:r>
            <a:r>
              <a:rPr lang="fr-CA" dirty="0" smtClean="0">
                <a:sym typeface="Wingdings"/>
              </a:rPr>
              <a:t> mosmoles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3263503" y="508916"/>
            <a:ext cx="2680097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>
                <a:solidFill>
                  <a:schemeClr val="accent2">
                    <a:lumMod val="50000"/>
                  </a:schemeClr>
                </a:solidFill>
              </a:rPr>
              <a:t>CHANGEMENT DE SOLUTION</a:t>
            </a:r>
            <a:endParaRPr lang="fr-CA" altLang="fr-FR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5" name="Picture 3" descr="figure_03_09a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73" r="55712" b="48013"/>
          <a:stretch/>
        </p:blipFill>
        <p:spPr bwMode="auto">
          <a:xfrm>
            <a:off x="6766572" y="2677183"/>
            <a:ext cx="1214915" cy="1227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6775626" y="519690"/>
            <a:ext cx="1647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>
                <a:solidFill>
                  <a:schemeClr val="accent2">
                    <a:lumMod val="50000"/>
                  </a:schemeClr>
                </a:solidFill>
              </a:rPr>
              <a:t>EQUILIBRE</a:t>
            </a:r>
            <a:endParaRPr lang="fr-CA" altLang="fr-FR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384775" y="975835"/>
            <a:ext cx="2590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u="sng" dirty="0"/>
              <a:t>SOLUTION EXTRACELLULAIRE </a:t>
            </a:r>
          </a:p>
          <a:p>
            <a:r>
              <a:rPr lang="fr-CA" dirty="0" smtClean="0"/>
              <a:t>        140 mM NaCl </a:t>
            </a:r>
          </a:p>
          <a:p>
            <a:r>
              <a:rPr lang="fr-CA" dirty="0">
                <a:sym typeface="Wingdings"/>
              </a:rPr>
              <a:t> </a:t>
            </a:r>
            <a:r>
              <a:rPr lang="fr-CA" dirty="0" smtClean="0">
                <a:sym typeface="Wingdings"/>
              </a:rPr>
              <a:t>      </a:t>
            </a:r>
            <a:r>
              <a:rPr lang="fr-CA" u="sng" dirty="0" smtClean="0">
                <a:sym typeface="Wingdings"/>
              </a:rPr>
              <a:t>+ 15  mM KCl </a:t>
            </a:r>
          </a:p>
          <a:p>
            <a:r>
              <a:rPr lang="fr-CA" dirty="0" smtClean="0">
                <a:sym typeface="Wingdings"/>
              </a:rPr>
              <a:t>       310 mosmoles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75501" y="909464"/>
            <a:ext cx="2387577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u="sng" dirty="0"/>
              <a:t>SOLUTION </a:t>
            </a:r>
            <a:r>
              <a:rPr lang="fr-CA" sz="1400" b="1" u="sng" dirty="0" smtClean="0"/>
              <a:t>EXTRACELLULAIRE </a:t>
            </a:r>
          </a:p>
          <a:p>
            <a:r>
              <a:rPr lang="fr-CA" dirty="0" smtClean="0"/>
              <a:t>       140 mM NaCl </a:t>
            </a:r>
          </a:p>
          <a:p>
            <a:r>
              <a:rPr lang="fr-CA" dirty="0" smtClean="0">
                <a:sym typeface="Wingdings"/>
              </a:rPr>
              <a:t>      </a:t>
            </a:r>
            <a:r>
              <a:rPr lang="fr-CA" u="sng" dirty="0" smtClean="0">
                <a:sym typeface="Wingdings"/>
              </a:rPr>
              <a:t> +  5 mM KCl    </a:t>
            </a:r>
          </a:p>
          <a:p>
            <a:r>
              <a:rPr lang="fr-CA" dirty="0" smtClean="0">
                <a:sym typeface="Wingdings"/>
              </a:rPr>
              <a:t>       290 mosmoles</a:t>
            </a:r>
            <a:endParaRPr lang="en-US" sz="1400" b="1" dirty="0">
              <a:solidFill>
                <a:srgbClr val="0066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6388" y="3855522"/>
            <a:ext cx="2465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u="sng" dirty="0"/>
              <a:t>Membrane Cellulaire</a:t>
            </a:r>
            <a:endParaRPr lang="en-US" u="sng" dirty="0"/>
          </a:p>
          <a:p>
            <a:pPr algn="ctr"/>
            <a:r>
              <a:rPr lang="fr-CA" dirty="0" smtClean="0"/>
              <a:t>Imperméable au Na</a:t>
            </a:r>
            <a:r>
              <a:rPr lang="fr-CA" baseline="30000" dirty="0"/>
              <a:t>+</a:t>
            </a:r>
            <a:r>
              <a:rPr lang="fr-CA" dirty="0"/>
              <a:t> </a:t>
            </a:r>
            <a:endParaRPr lang="fr-CA" dirty="0" smtClean="0"/>
          </a:p>
          <a:p>
            <a:pPr algn="ctr"/>
            <a:r>
              <a:rPr lang="fr-CA" dirty="0" smtClean="0"/>
              <a:t>Perméable au K</a:t>
            </a:r>
            <a:r>
              <a:rPr lang="fr-CA" baseline="30000" dirty="0" smtClean="0"/>
              <a:t>+</a:t>
            </a:r>
            <a:r>
              <a:rPr lang="fr-CA" dirty="0" smtClean="0"/>
              <a:t> </a:t>
            </a:r>
            <a:r>
              <a:rPr lang="fr-CA" dirty="0"/>
              <a:t>et </a:t>
            </a:r>
            <a:r>
              <a:rPr lang="fr-CA" dirty="0" smtClean="0"/>
              <a:t>Cl</a:t>
            </a:r>
            <a:r>
              <a:rPr lang="fr-CA" baseline="30000" dirty="0" smtClean="0"/>
              <a:t>-</a:t>
            </a:r>
            <a:endParaRPr lang="fr-CA" dirty="0"/>
          </a:p>
        </p:txBody>
      </p:sp>
      <p:sp>
        <p:nvSpPr>
          <p:cNvPr id="50" name="TextBox 49"/>
          <p:cNvSpPr txBox="1"/>
          <p:nvPr/>
        </p:nvSpPr>
        <p:spPr>
          <a:xfrm>
            <a:off x="1568110" y="2592793"/>
            <a:ext cx="141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dirty="0" smtClean="0"/>
              <a:t>[K</a:t>
            </a:r>
            <a:r>
              <a:rPr lang="fr-CA" sz="1400" b="1" baseline="30000" dirty="0" smtClean="0"/>
              <a:t>+</a:t>
            </a:r>
            <a:r>
              <a:rPr lang="fr-CA" sz="1400" b="1" dirty="0" smtClean="0"/>
              <a:t>]</a:t>
            </a:r>
            <a:r>
              <a:rPr lang="fr-CA" sz="1400" b="1" baseline="-25000" dirty="0" smtClean="0"/>
              <a:t>i</a:t>
            </a:r>
            <a:r>
              <a:rPr lang="fr-CA" sz="1400" b="1" dirty="0" smtClean="0"/>
              <a:t> = 140 mM</a:t>
            </a:r>
          </a:p>
          <a:p>
            <a:pPr algn="ctr"/>
            <a:r>
              <a:rPr lang="fr-CA" sz="1400" b="1" dirty="0"/>
              <a:t>[Cl</a:t>
            </a:r>
            <a:r>
              <a:rPr lang="fr-CA" sz="1400" b="1" baseline="30000" dirty="0"/>
              <a:t>-</a:t>
            </a:r>
            <a:r>
              <a:rPr lang="fr-CA" sz="1400" b="1" dirty="0" smtClean="0"/>
              <a:t>]</a:t>
            </a:r>
            <a:r>
              <a:rPr lang="fr-CA" sz="1400" b="1" baseline="-25000" dirty="0"/>
              <a:t> i</a:t>
            </a:r>
            <a:r>
              <a:rPr lang="fr-CA" sz="1400" b="1" dirty="0" smtClean="0"/>
              <a:t> = 10 mM</a:t>
            </a:r>
            <a:endParaRPr lang="en-US" sz="1400" b="1" dirty="0"/>
          </a:p>
          <a:p>
            <a:pPr algn="ctr"/>
            <a:r>
              <a:rPr lang="en-CA" sz="1400" b="1" dirty="0" smtClean="0">
                <a:solidFill>
                  <a:schemeClr val="accent6">
                    <a:lumMod val="50000"/>
                  </a:schemeClr>
                </a:solidFill>
              </a:rPr>
              <a:t>[IMP]</a:t>
            </a:r>
            <a:r>
              <a:rPr lang="fr-CA" sz="1400" b="1" baseline="-25000" dirty="0">
                <a:solidFill>
                  <a:schemeClr val="accent6">
                    <a:lumMod val="50000"/>
                  </a:schemeClr>
                </a:solidFill>
              </a:rPr>
              <a:t> i</a:t>
            </a:r>
            <a:r>
              <a:rPr lang="en-CA" sz="1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CA" sz="1400" b="1" dirty="0" smtClean="0"/>
              <a:t>= 140 mosmoles</a:t>
            </a:r>
            <a:endParaRPr lang="fr-CA" sz="14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40294" y="5126011"/>
            <a:ext cx="22825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>
                <a:solidFill>
                  <a:schemeClr val="accent6">
                    <a:lumMod val="50000"/>
                  </a:schemeClr>
                </a:solidFill>
              </a:rPr>
              <a:t>[IMP]</a:t>
            </a:r>
            <a:r>
              <a:rPr lang="fr-CA" sz="1400" b="1" baseline="-25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r-CA" sz="1400" b="1" baseline="-25000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endParaRPr lang="fr-CA" sz="1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fr-CA" sz="1200" b="1" dirty="0" smtClean="0"/>
              <a:t>osmolarité des substances intracellulaires imperméables à la membrane cellulaire</a:t>
            </a:r>
            <a:endParaRPr lang="en-US" sz="1200" dirty="0"/>
          </a:p>
        </p:txBody>
      </p:sp>
      <p:sp>
        <p:nvSpPr>
          <p:cNvPr id="62" name="TextBox 61"/>
          <p:cNvSpPr txBox="1"/>
          <p:nvPr/>
        </p:nvSpPr>
        <p:spPr>
          <a:xfrm>
            <a:off x="3494278" y="3025509"/>
            <a:ext cx="1066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50" b="1" dirty="0" smtClean="0">
                <a:sym typeface="Wingdings"/>
              </a:rPr>
              <a:t>290</a:t>
            </a:r>
          </a:p>
          <a:p>
            <a:pPr algn="ctr"/>
            <a:r>
              <a:rPr lang="fr-CA" sz="1050" b="1" dirty="0" smtClean="0">
                <a:sym typeface="Wingdings"/>
              </a:rPr>
              <a:t> mosmoles</a:t>
            </a:r>
            <a:endParaRPr lang="en-US" sz="1050" b="1" dirty="0"/>
          </a:p>
        </p:txBody>
      </p:sp>
      <p:pic>
        <p:nvPicPr>
          <p:cNvPr id="64" name="Picture 3" descr="figure_03_09b_unlabele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43" t="21586" r="1021" b="52822"/>
          <a:stretch/>
        </p:blipFill>
        <p:spPr bwMode="auto">
          <a:xfrm>
            <a:off x="4167966" y="4713370"/>
            <a:ext cx="1115762" cy="1084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693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3" descr="figure_03_09c_unlabele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0" t="25076" r="6201" b="51475"/>
          <a:stretch/>
        </p:blipFill>
        <p:spPr bwMode="auto">
          <a:xfrm>
            <a:off x="6981435" y="2638296"/>
            <a:ext cx="1154453" cy="1003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3" descr="figure_03_09c_unlabele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0" t="25076" r="6201" b="51475"/>
          <a:stretch/>
        </p:blipFill>
        <p:spPr bwMode="auto">
          <a:xfrm>
            <a:off x="4243540" y="5697373"/>
            <a:ext cx="1154453" cy="1003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 descr="figure_03_09b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9" t="16275" r="53264" b="52368"/>
          <a:stretch/>
        </p:blipFill>
        <p:spPr bwMode="auto">
          <a:xfrm>
            <a:off x="3362830" y="4020633"/>
            <a:ext cx="1143000" cy="1328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" descr="figure_03_09b_unlabele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1" r="40296" b="52368"/>
          <a:stretch/>
        </p:blipFill>
        <p:spPr bwMode="auto">
          <a:xfrm>
            <a:off x="3562923" y="2326425"/>
            <a:ext cx="1592307" cy="13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8"/>
          <p:cNvSpPr txBox="1">
            <a:spLocks noChangeArrowheads="1"/>
          </p:cNvSpPr>
          <p:nvPr/>
        </p:nvSpPr>
        <p:spPr bwMode="auto">
          <a:xfrm>
            <a:off x="0" y="152400"/>
            <a:ext cx="914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2400" b="1" dirty="0" smtClean="0"/>
              <a:t>PRINCIPE DE TONICITÉ</a:t>
            </a:r>
          </a:p>
        </p:txBody>
      </p:sp>
      <p:pic>
        <p:nvPicPr>
          <p:cNvPr id="8" name="Picture 3" descr="figure_03_09a_unlabele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6" t="22452" r="55556" b="48012"/>
          <a:stretch/>
        </p:blipFill>
        <p:spPr bwMode="auto">
          <a:xfrm>
            <a:off x="619983" y="2434475"/>
            <a:ext cx="1019603" cy="1284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82227" y="2900106"/>
            <a:ext cx="1066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50" b="1" dirty="0" smtClean="0">
                <a:sym typeface="Wingdings"/>
              </a:rPr>
              <a:t>290</a:t>
            </a:r>
          </a:p>
          <a:p>
            <a:pPr algn="ctr"/>
            <a:r>
              <a:rPr lang="fr-CA" sz="1050" b="1" dirty="0" smtClean="0">
                <a:sym typeface="Wingdings"/>
              </a:rPr>
              <a:t> mosmoles</a:t>
            </a:r>
            <a:endParaRPr lang="en-US" sz="1050" b="1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83636" y="477939"/>
            <a:ext cx="13430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>
                <a:solidFill>
                  <a:schemeClr val="accent2">
                    <a:lumMod val="75000"/>
                  </a:schemeClr>
                </a:solidFill>
              </a:rPr>
              <a:t>DÉBUT</a:t>
            </a:r>
            <a:endParaRPr lang="fr-CA" altLang="fr-FR" sz="1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309838" y="912948"/>
            <a:ext cx="25760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u="sng" dirty="0"/>
              <a:t>SOLUTION </a:t>
            </a:r>
            <a:r>
              <a:rPr lang="fr-CA" sz="1400" b="1" u="sng" dirty="0" smtClean="0"/>
              <a:t>EXTRACELLULAIRE </a:t>
            </a:r>
            <a:endParaRPr lang="fr-CA" sz="1400" b="1" u="sng" dirty="0"/>
          </a:p>
          <a:p>
            <a:r>
              <a:rPr lang="fr-CA" dirty="0" smtClean="0"/>
              <a:t>           </a:t>
            </a:r>
            <a:r>
              <a:rPr lang="fr-CA" b="1" dirty="0" smtClean="0">
                <a:solidFill>
                  <a:srgbClr val="C00000"/>
                </a:solidFill>
              </a:rPr>
              <a:t>130</a:t>
            </a:r>
            <a:r>
              <a:rPr lang="fr-CA" dirty="0" smtClean="0"/>
              <a:t> mM NaCl </a:t>
            </a:r>
          </a:p>
          <a:p>
            <a:r>
              <a:rPr lang="fr-CA" dirty="0" smtClean="0">
                <a:sym typeface="Wingdings"/>
              </a:rPr>
              <a:t>         </a:t>
            </a:r>
            <a:r>
              <a:rPr lang="fr-CA" u="sng" dirty="0" smtClean="0">
                <a:sym typeface="Wingdings"/>
              </a:rPr>
              <a:t>+  </a:t>
            </a:r>
            <a:r>
              <a:rPr lang="fr-CA" b="1" u="sng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u="sng" dirty="0" smtClean="0">
                <a:sym typeface="Wingdings"/>
              </a:rPr>
              <a:t> mM KCl   </a:t>
            </a:r>
          </a:p>
          <a:p>
            <a:r>
              <a:rPr lang="fr-CA" dirty="0" smtClean="0">
                <a:sym typeface="Wingdings"/>
              </a:rPr>
              <a:t>         290 mosmoles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3263503" y="508916"/>
            <a:ext cx="2680097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>
                <a:solidFill>
                  <a:schemeClr val="accent2">
                    <a:lumMod val="50000"/>
                  </a:schemeClr>
                </a:solidFill>
              </a:rPr>
              <a:t>CHANGEMENT DE SOLUTION</a:t>
            </a:r>
            <a:endParaRPr lang="fr-CA" altLang="fr-FR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6775626" y="519690"/>
            <a:ext cx="1647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altLang="fr-FR" sz="1600" b="1" dirty="0" smtClean="0">
                <a:solidFill>
                  <a:schemeClr val="accent2">
                    <a:lumMod val="50000"/>
                  </a:schemeClr>
                </a:solidFill>
              </a:rPr>
              <a:t>EQUILIBRE</a:t>
            </a:r>
            <a:endParaRPr lang="fr-CA" altLang="fr-FR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384775" y="975835"/>
            <a:ext cx="2590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u="sng" dirty="0"/>
              <a:t>SOLUTION EXTRACELLULAIRE </a:t>
            </a:r>
          </a:p>
          <a:p>
            <a:r>
              <a:rPr lang="fr-CA" dirty="0" smtClean="0"/>
              <a:t>        130 mM NaCl </a:t>
            </a:r>
          </a:p>
          <a:p>
            <a:r>
              <a:rPr lang="fr-CA" dirty="0">
                <a:sym typeface="Wingdings"/>
              </a:rPr>
              <a:t> </a:t>
            </a:r>
            <a:r>
              <a:rPr lang="fr-CA" dirty="0" smtClean="0">
                <a:sym typeface="Wingdings"/>
              </a:rPr>
              <a:t>      </a:t>
            </a:r>
            <a:r>
              <a:rPr lang="fr-CA" u="sng" dirty="0" smtClean="0">
                <a:sym typeface="Wingdings"/>
              </a:rPr>
              <a:t>+ 15  mM KCl </a:t>
            </a:r>
          </a:p>
          <a:p>
            <a:r>
              <a:rPr lang="fr-CA" dirty="0" smtClean="0">
                <a:sym typeface="Wingdings"/>
              </a:rPr>
              <a:t>       290 mosmoles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75501" y="909464"/>
            <a:ext cx="2387577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400" b="1" u="sng" dirty="0"/>
              <a:t>SOLUTION </a:t>
            </a:r>
            <a:r>
              <a:rPr lang="fr-CA" sz="1400" b="1" u="sng" dirty="0" smtClean="0"/>
              <a:t>EXTRACELLULAIRE </a:t>
            </a:r>
          </a:p>
          <a:p>
            <a:r>
              <a:rPr lang="fr-CA" dirty="0" smtClean="0"/>
              <a:t>       140 mM NaCl </a:t>
            </a:r>
          </a:p>
          <a:p>
            <a:r>
              <a:rPr lang="fr-CA" dirty="0" smtClean="0">
                <a:sym typeface="Wingdings"/>
              </a:rPr>
              <a:t>      </a:t>
            </a:r>
            <a:r>
              <a:rPr lang="fr-CA" u="sng" dirty="0" smtClean="0">
                <a:sym typeface="Wingdings"/>
              </a:rPr>
              <a:t> +  5 mM KCl    </a:t>
            </a:r>
          </a:p>
          <a:p>
            <a:r>
              <a:rPr lang="fr-CA" dirty="0" smtClean="0">
                <a:sym typeface="Wingdings"/>
              </a:rPr>
              <a:t>       290 mosmoles</a:t>
            </a:r>
            <a:endParaRPr lang="en-US" sz="1400" b="1" dirty="0">
              <a:solidFill>
                <a:srgbClr val="0066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6388" y="3855522"/>
            <a:ext cx="2465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u="sng" dirty="0"/>
              <a:t>Membrane Cellulaire</a:t>
            </a:r>
            <a:endParaRPr lang="en-US" u="sng" dirty="0"/>
          </a:p>
          <a:p>
            <a:pPr algn="ctr"/>
            <a:r>
              <a:rPr lang="fr-CA" dirty="0" smtClean="0"/>
              <a:t>Imperméable au Na</a:t>
            </a:r>
            <a:r>
              <a:rPr lang="fr-CA" baseline="30000" dirty="0"/>
              <a:t>+</a:t>
            </a:r>
            <a:r>
              <a:rPr lang="fr-CA" dirty="0"/>
              <a:t> </a:t>
            </a:r>
            <a:endParaRPr lang="fr-CA" dirty="0" smtClean="0"/>
          </a:p>
          <a:p>
            <a:pPr algn="ctr"/>
            <a:r>
              <a:rPr lang="fr-CA" dirty="0" smtClean="0"/>
              <a:t>Perméable au K</a:t>
            </a:r>
            <a:r>
              <a:rPr lang="fr-CA" baseline="30000" dirty="0" smtClean="0"/>
              <a:t>+</a:t>
            </a:r>
            <a:r>
              <a:rPr lang="fr-CA" dirty="0" smtClean="0"/>
              <a:t> </a:t>
            </a:r>
            <a:r>
              <a:rPr lang="fr-CA" dirty="0"/>
              <a:t>et </a:t>
            </a:r>
            <a:r>
              <a:rPr lang="fr-CA" dirty="0" smtClean="0"/>
              <a:t>Cl</a:t>
            </a:r>
            <a:r>
              <a:rPr lang="fr-CA" baseline="30000" dirty="0" smtClean="0"/>
              <a:t>-</a:t>
            </a:r>
            <a:endParaRPr lang="fr-CA" dirty="0"/>
          </a:p>
        </p:txBody>
      </p:sp>
      <p:sp>
        <p:nvSpPr>
          <p:cNvPr id="50" name="TextBox 49"/>
          <p:cNvSpPr txBox="1"/>
          <p:nvPr/>
        </p:nvSpPr>
        <p:spPr>
          <a:xfrm>
            <a:off x="1568110" y="2592793"/>
            <a:ext cx="141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dirty="0" smtClean="0"/>
              <a:t>[K</a:t>
            </a:r>
            <a:r>
              <a:rPr lang="fr-CA" sz="1400" b="1" baseline="30000" dirty="0" smtClean="0"/>
              <a:t>+</a:t>
            </a:r>
            <a:r>
              <a:rPr lang="fr-CA" sz="1400" b="1" dirty="0" smtClean="0"/>
              <a:t>]</a:t>
            </a:r>
            <a:r>
              <a:rPr lang="fr-CA" sz="1400" b="1" baseline="-25000" dirty="0" smtClean="0"/>
              <a:t>i</a:t>
            </a:r>
            <a:r>
              <a:rPr lang="fr-CA" sz="1400" b="1" dirty="0" smtClean="0"/>
              <a:t> = 140 mM</a:t>
            </a:r>
          </a:p>
          <a:p>
            <a:pPr algn="ctr"/>
            <a:r>
              <a:rPr lang="fr-CA" sz="1400" b="1" dirty="0"/>
              <a:t>[Cl</a:t>
            </a:r>
            <a:r>
              <a:rPr lang="fr-CA" sz="1400" b="1" baseline="30000" dirty="0"/>
              <a:t>-</a:t>
            </a:r>
            <a:r>
              <a:rPr lang="fr-CA" sz="1400" b="1" dirty="0" smtClean="0"/>
              <a:t>]</a:t>
            </a:r>
            <a:r>
              <a:rPr lang="fr-CA" sz="1400" b="1" baseline="-25000" dirty="0"/>
              <a:t> i</a:t>
            </a:r>
            <a:r>
              <a:rPr lang="fr-CA" sz="1400" b="1" dirty="0" smtClean="0"/>
              <a:t> = 10 mM</a:t>
            </a:r>
            <a:endParaRPr lang="en-US" sz="1400" b="1" dirty="0"/>
          </a:p>
          <a:p>
            <a:pPr algn="ctr"/>
            <a:r>
              <a:rPr lang="en-CA" sz="1400" b="1" dirty="0" smtClean="0">
                <a:solidFill>
                  <a:schemeClr val="accent6">
                    <a:lumMod val="50000"/>
                  </a:schemeClr>
                </a:solidFill>
              </a:rPr>
              <a:t>[IMP]</a:t>
            </a:r>
            <a:r>
              <a:rPr lang="fr-CA" sz="1400" b="1" baseline="-25000" dirty="0">
                <a:solidFill>
                  <a:schemeClr val="accent6">
                    <a:lumMod val="50000"/>
                  </a:schemeClr>
                </a:solidFill>
              </a:rPr>
              <a:t> i</a:t>
            </a:r>
            <a:r>
              <a:rPr lang="en-CA" sz="1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CA" sz="1400" b="1" dirty="0" smtClean="0"/>
              <a:t>= 140 mosmoles</a:t>
            </a:r>
            <a:endParaRPr lang="fr-CA" sz="1400" b="1" dirty="0" smtClean="0"/>
          </a:p>
        </p:txBody>
      </p:sp>
      <p:sp>
        <p:nvSpPr>
          <p:cNvPr id="60" name="TextBox 59"/>
          <p:cNvSpPr txBox="1"/>
          <p:nvPr/>
        </p:nvSpPr>
        <p:spPr>
          <a:xfrm>
            <a:off x="304798" y="2000694"/>
            <a:ext cx="19761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 smtClean="0">
                <a:solidFill>
                  <a:srgbClr val="006600"/>
                </a:solidFill>
                <a:sym typeface="Wingdings"/>
              </a:rPr>
              <a:t>         Solution Isoosmotique</a:t>
            </a:r>
            <a:endParaRPr lang="en-US" sz="1100" b="1" dirty="0">
              <a:solidFill>
                <a:srgbClr val="006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0294" y="5126011"/>
            <a:ext cx="22825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>
                <a:solidFill>
                  <a:schemeClr val="accent6">
                    <a:lumMod val="50000"/>
                  </a:schemeClr>
                </a:solidFill>
              </a:rPr>
              <a:t>[IMP]</a:t>
            </a:r>
            <a:r>
              <a:rPr lang="fr-CA" sz="1400" b="1" baseline="-25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r-CA" sz="1400" b="1" baseline="-25000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endParaRPr lang="fr-CA" sz="1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fr-CA" sz="1200" b="1" dirty="0" smtClean="0"/>
              <a:t>osmolarité des substances intracellulaires imperméables à la membrane cellulaire</a:t>
            </a:r>
            <a:endParaRPr lang="en-US" sz="1200" dirty="0"/>
          </a:p>
        </p:txBody>
      </p:sp>
      <p:sp>
        <p:nvSpPr>
          <p:cNvPr id="62" name="TextBox 61"/>
          <p:cNvSpPr txBox="1"/>
          <p:nvPr/>
        </p:nvSpPr>
        <p:spPr>
          <a:xfrm>
            <a:off x="3729430" y="3005291"/>
            <a:ext cx="1066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50" b="1" dirty="0" smtClean="0">
                <a:sym typeface="Wingdings"/>
              </a:rPr>
              <a:t>290</a:t>
            </a:r>
          </a:p>
          <a:p>
            <a:pPr algn="ctr"/>
            <a:r>
              <a:rPr lang="fr-CA" sz="1050" b="1" dirty="0" smtClean="0">
                <a:sym typeface="Wingdings"/>
              </a:rPr>
              <a:t> mosmoles</a:t>
            </a:r>
            <a:endParaRPr lang="en-US" sz="105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3223765" y="3725724"/>
            <a:ext cx="13817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b="1" dirty="0" smtClean="0"/>
              <a:t>AVEC LE TEMPS</a:t>
            </a:r>
            <a:endParaRPr lang="en-US" sz="1400" b="1" baseline="30000" dirty="0"/>
          </a:p>
        </p:txBody>
      </p:sp>
    </p:spTree>
    <p:extLst>
      <p:ext uri="{BB962C8B-B14F-4D97-AF65-F5344CB8AC3E}">
        <p14:creationId xmlns:p14="http://schemas.microsoft.com/office/powerpoint/2010/main" val="361618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53014" y="2461729"/>
            <a:ext cx="419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u="sng" dirty="0" smtClean="0">
                <a:solidFill>
                  <a:schemeClr val="accent6">
                    <a:lumMod val="50000"/>
                  </a:schemeClr>
                </a:solidFill>
              </a:rPr>
              <a:t>NOUVELLE SOLUTION </a:t>
            </a:r>
          </a:p>
          <a:p>
            <a:pPr algn="ctr">
              <a:spcBef>
                <a:spcPts val="1200"/>
              </a:spcBef>
            </a:pPr>
            <a:r>
              <a:rPr lang="fr-CA" sz="1400" b="1" u="sng" dirty="0" smtClean="0"/>
              <a:t>SOLUTÉS          IMPERMÉABLES            PERMÉABLES    . </a:t>
            </a:r>
          </a:p>
          <a:p>
            <a:r>
              <a:rPr lang="fr-CA" sz="1200" b="1" dirty="0" smtClean="0"/>
              <a:t>140 mM NaCl        Na</a:t>
            </a:r>
            <a:r>
              <a:rPr lang="fr-CA" sz="1200" b="1" baseline="30000" dirty="0" smtClean="0"/>
              <a:t>+</a:t>
            </a:r>
            <a:r>
              <a:rPr lang="fr-CA" sz="1200" b="1" dirty="0" smtClean="0"/>
              <a:t>: 140 mosmoles              </a:t>
            </a:r>
            <a:r>
              <a:rPr lang="fr-CA" sz="1200" b="1" dirty="0" smtClean="0">
                <a:sym typeface="Wingdings"/>
              </a:rPr>
              <a:t>Cl</a:t>
            </a:r>
            <a:r>
              <a:rPr lang="fr-CA" sz="1200" b="1" baseline="30000" dirty="0" smtClean="0">
                <a:sym typeface="Wingdings"/>
              </a:rPr>
              <a:t>-</a:t>
            </a:r>
            <a:r>
              <a:rPr lang="fr-CA" sz="1200" b="1" dirty="0">
                <a:sym typeface="Wingdings"/>
              </a:rPr>
              <a:t>: </a:t>
            </a:r>
            <a:r>
              <a:rPr lang="fr-CA" sz="1200" b="1" dirty="0" smtClean="0">
                <a:sym typeface="Wingdings"/>
              </a:rPr>
              <a:t>140 mosmoles</a:t>
            </a:r>
          </a:p>
          <a:p>
            <a:r>
              <a:rPr lang="fr-CA" sz="1200" b="1" dirty="0" smtClean="0">
                <a:sym typeface="Wingdings"/>
              </a:rPr>
              <a:t>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dirty="0" smtClean="0">
                <a:sym typeface="Wingdings"/>
              </a:rPr>
              <a:t> </a:t>
            </a:r>
            <a:r>
              <a:rPr lang="fr-CA" sz="1200" b="1" dirty="0">
                <a:sym typeface="Wingdings"/>
              </a:rPr>
              <a:t>mM </a:t>
            </a:r>
            <a:r>
              <a:rPr lang="fr-CA" sz="1200" b="1" dirty="0" smtClean="0">
                <a:sym typeface="Wingdings"/>
              </a:rPr>
              <a:t>KCl                                                            </a:t>
            </a:r>
            <a:r>
              <a:rPr lang="fr-CA" sz="1200" b="1" dirty="0">
                <a:sym typeface="Wingdings"/>
              </a:rPr>
              <a:t>K</a:t>
            </a:r>
            <a:r>
              <a:rPr lang="fr-CA" sz="1200" b="1" baseline="30000" dirty="0">
                <a:sym typeface="Wingdings"/>
              </a:rPr>
              <a:t>+</a:t>
            </a:r>
            <a:r>
              <a:rPr lang="fr-CA" sz="1200" b="1" dirty="0">
                <a:sym typeface="Wingdings"/>
              </a:rPr>
              <a:t>: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dirty="0" smtClean="0">
                <a:sym typeface="Wingdings"/>
              </a:rPr>
              <a:t> </a:t>
            </a:r>
            <a:r>
              <a:rPr lang="fr-CA" sz="1200" b="1" dirty="0">
                <a:sym typeface="Wingdings"/>
              </a:rPr>
              <a:t>mosmoles </a:t>
            </a:r>
            <a:endParaRPr lang="fr-CA" sz="1200" b="1" dirty="0" smtClean="0"/>
          </a:p>
          <a:p>
            <a:r>
              <a:rPr lang="fr-CA" sz="1200" b="1" dirty="0" smtClean="0">
                <a:sym typeface="Wingdings"/>
              </a:rPr>
              <a:t>                                </a:t>
            </a:r>
            <a:r>
              <a:rPr lang="fr-CA" sz="1200" b="1" u="sng" dirty="0" smtClean="0">
                <a:sym typeface="Wingdings"/>
              </a:rPr>
              <a:t>                                                 Cl</a:t>
            </a:r>
            <a:r>
              <a:rPr lang="fr-CA" sz="1200" b="1" u="sng" baseline="30000" dirty="0" smtClean="0">
                <a:sym typeface="Wingdings"/>
              </a:rPr>
              <a:t>-</a:t>
            </a:r>
            <a:r>
              <a:rPr lang="fr-CA" sz="1200" b="1" u="sng" dirty="0" smtClean="0">
                <a:sym typeface="Wingdings"/>
              </a:rPr>
              <a:t>:   </a:t>
            </a:r>
            <a:r>
              <a:rPr lang="fr-CA" sz="1200" b="1" u="sng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u="sng" dirty="0" smtClean="0">
                <a:sym typeface="Wingdings"/>
              </a:rPr>
              <a:t> mosmoles </a:t>
            </a:r>
          </a:p>
          <a:p>
            <a:r>
              <a:rPr lang="fr-CA" sz="1200" b="1" dirty="0" smtClean="0">
                <a:sym typeface="Wingdings"/>
              </a:rPr>
              <a:t>                                                        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310</a:t>
            </a:r>
            <a:r>
              <a:rPr lang="fr-CA" sz="1200" b="1" dirty="0" smtClean="0">
                <a:sym typeface="Wingdings"/>
              </a:rPr>
              <a:t> mosmoles</a:t>
            </a:r>
            <a:endParaRPr lang="en-US" sz="1050" b="1" dirty="0">
              <a:solidFill>
                <a:srgbClr val="006600"/>
              </a:solidFill>
            </a:endParaRPr>
          </a:p>
        </p:txBody>
      </p:sp>
      <p:sp>
        <p:nvSpPr>
          <p:cNvPr id="7" name="Rectangle 18"/>
          <p:cNvSpPr txBox="1">
            <a:spLocks noChangeArrowheads="1"/>
          </p:cNvSpPr>
          <p:nvPr/>
        </p:nvSpPr>
        <p:spPr bwMode="auto">
          <a:xfrm>
            <a:off x="0" y="152400"/>
            <a:ext cx="914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2400" b="1" dirty="0" smtClean="0"/>
              <a:t>PRINCIPE DE TONICITÉ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1258" y="2148154"/>
            <a:ext cx="811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u="sng" dirty="0" smtClean="0">
                <a:solidFill>
                  <a:srgbClr val="0070C0"/>
                </a:solidFill>
              </a:rPr>
              <a:t>CAS 1</a:t>
            </a:r>
            <a:endParaRPr lang="en-US" sz="1400" b="1" u="sng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5375" y="659997"/>
            <a:ext cx="419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u="sng" dirty="0">
                <a:solidFill>
                  <a:schemeClr val="accent6">
                    <a:lumMod val="50000"/>
                  </a:schemeClr>
                </a:solidFill>
              </a:rPr>
              <a:t>SOLUTION </a:t>
            </a:r>
            <a:r>
              <a:rPr lang="fr-CA" b="1" u="sng" dirty="0" smtClean="0">
                <a:solidFill>
                  <a:schemeClr val="accent6">
                    <a:lumMod val="50000"/>
                  </a:schemeClr>
                </a:solidFill>
              </a:rPr>
              <a:t>DE DÉPART</a:t>
            </a:r>
          </a:p>
          <a:p>
            <a:pPr>
              <a:spcBef>
                <a:spcPts val="1200"/>
              </a:spcBef>
            </a:pPr>
            <a:r>
              <a:rPr lang="fr-CA" sz="1400" b="1" u="sng" dirty="0" smtClean="0"/>
              <a:t>   SOLUTÉS          IMPERMÉABLES            PERMÉABLES    . </a:t>
            </a:r>
          </a:p>
          <a:p>
            <a:r>
              <a:rPr lang="fr-CA" sz="1200" b="1" dirty="0" smtClean="0"/>
              <a:t>140 mM NaCl        Na</a:t>
            </a:r>
            <a:r>
              <a:rPr lang="fr-CA" sz="1200" b="1" baseline="30000" dirty="0" smtClean="0"/>
              <a:t>+</a:t>
            </a:r>
            <a:r>
              <a:rPr lang="fr-CA" sz="1200" b="1" dirty="0" smtClean="0"/>
              <a:t>: 140 mosmoles              </a:t>
            </a:r>
            <a:r>
              <a:rPr lang="fr-CA" sz="1200" b="1" dirty="0" smtClean="0">
                <a:sym typeface="Wingdings"/>
              </a:rPr>
              <a:t>Cl</a:t>
            </a:r>
            <a:r>
              <a:rPr lang="fr-CA" sz="1200" b="1" baseline="30000" dirty="0" smtClean="0">
                <a:sym typeface="Wingdings"/>
              </a:rPr>
              <a:t>-</a:t>
            </a:r>
            <a:r>
              <a:rPr lang="fr-CA" sz="1200" b="1" dirty="0">
                <a:sym typeface="Wingdings"/>
              </a:rPr>
              <a:t>: </a:t>
            </a:r>
            <a:r>
              <a:rPr lang="fr-CA" sz="1200" b="1" dirty="0" smtClean="0">
                <a:sym typeface="Wingdings"/>
              </a:rPr>
              <a:t>140 mosmoles</a:t>
            </a:r>
          </a:p>
          <a:p>
            <a:r>
              <a:rPr lang="fr-CA" sz="1200" b="1" dirty="0" smtClean="0">
                <a:sym typeface="Wingdings"/>
              </a:rPr>
              <a:t>    </a:t>
            </a:r>
            <a:r>
              <a:rPr lang="fr-CA" sz="1200" b="1" dirty="0">
                <a:sym typeface="Wingdings"/>
              </a:rPr>
              <a:t>5 mM KCl  </a:t>
            </a:r>
            <a:r>
              <a:rPr lang="fr-CA" sz="1200" b="1" dirty="0" smtClean="0">
                <a:sym typeface="Wingdings"/>
              </a:rPr>
              <a:t>                                                           K</a:t>
            </a:r>
            <a:r>
              <a:rPr lang="fr-CA" sz="1200" b="1" baseline="30000" dirty="0" smtClean="0">
                <a:sym typeface="Wingdings"/>
              </a:rPr>
              <a:t>+</a:t>
            </a:r>
            <a:r>
              <a:rPr lang="fr-CA" sz="1200" b="1" dirty="0" smtClean="0">
                <a:sym typeface="Wingdings"/>
              </a:rPr>
              <a:t>:     5 mosmoles        </a:t>
            </a:r>
            <a:endParaRPr lang="fr-CA" sz="1200" b="1" dirty="0" smtClean="0"/>
          </a:p>
          <a:p>
            <a:r>
              <a:rPr lang="fr-CA" sz="1200" b="1" dirty="0" smtClean="0">
                <a:sym typeface="Wingdings"/>
              </a:rPr>
              <a:t>                                 </a:t>
            </a:r>
            <a:r>
              <a:rPr lang="fr-CA" sz="1200" b="1" u="sng" dirty="0" smtClean="0">
                <a:sym typeface="Wingdings"/>
              </a:rPr>
              <a:t>                                                 Cl</a:t>
            </a:r>
            <a:r>
              <a:rPr lang="fr-CA" sz="1200" b="1" u="sng" baseline="30000" dirty="0" smtClean="0">
                <a:sym typeface="Wingdings"/>
              </a:rPr>
              <a:t>-</a:t>
            </a:r>
            <a:r>
              <a:rPr lang="fr-CA" sz="1200" b="1" u="sng" dirty="0" smtClean="0">
                <a:sym typeface="Wingdings"/>
              </a:rPr>
              <a:t>:     5 mosmoles</a:t>
            </a:r>
          </a:p>
          <a:p>
            <a:r>
              <a:rPr lang="fr-CA" sz="1200" b="1" u="sng" dirty="0" smtClean="0">
                <a:sym typeface="Wingdings"/>
              </a:rPr>
              <a:t> </a:t>
            </a:r>
            <a:r>
              <a:rPr lang="fr-CA" sz="1200" b="1" dirty="0" smtClean="0">
                <a:sym typeface="Wingdings"/>
              </a:rPr>
              <a:t>                                                           290 mosmoles</a:t>
            </a:r>
            <a:endParaRPr lang="en-US" sz="1050" b="1" dirty="0">
              <a:solidFill>
                <a:srgbClr val="0066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42895" y="698981"/>
            <a:ext cx="40005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u="sng" dirty="0" smtClean="0">
                <a:solidFill>
                  <a:schemeClr val="accent6">
                    <a:lumMod val="50000"/>
                  </a:schemeClr>
                </a:solidFill>
              </a:rPr>
              <a:t>MILIEU INTRACELLULAIRE</a:t>
            </a:r>
          </a:p>
          <a:p>
            <a:pPr>
              <a:spcBef>
                <a:spcPts val="1200"/>
              </a:spcBef>
            </a:pPr>
            <a:r>
              <a:rPr lang="fr-CA" sz="1400" b="1" u="sng" dirty="0" smtClean="0"/>
              <a:t>SOLUTÉS             IMPERMÉABLES           PERMÉABLES </a:t>
            </a:r>
          </a:p>
          <a:p>
            <a:r>
              <a:rPr lang="fr-CA" sz="1200" b="1" dirty="0" smtClean="0"/>
              <a:t>140 mM K</a:t>
            </a:r>
            <a:r>
              <a:rPr lang="fr-CA" sz="1200" b="1" baseline="30000" dirty="0" smtClean="0"/>
              <a:t>+</a:t>
            </a:r>
            <a:r>
              <a:rPr lang="fr-CA" sz="1200" b="1" dirty="0" smtClean="0"/>
              <a:t>                                                             </a:t>
            </a:r>
            <a:r>
              <a:rPr lang="fr-CA" sz="1200" b="1" dirty="0" smtClean="0">
                <a:sym typeface="Wingdings"/>
              </a:rPr>
              <a:t>140 </a:t>
            </a:r>
            <a:r>
              <a:rPr lang="fr-CA" sz="1200" b="1" dirty="0">
                <a:sym typeface="Wingdings"/>
              </a:rPr>
              <a:t>mosmoles </a:t>
            </a:r>
            <a:endParaRPr lang="fr-CA" sz="1200" b="1" dirty="0" smtClean="0"/>
          </a:p>
          <a:p>
            <a:r>
              <a:rPr lang="fr-CA" sz="1200" b="1" dirty="0" smtClean="0">
                <a:sym typeface="Wingdings"/>
              </a:rPr>
              <a:t>  10 mM Cl</a:t>
            </a:r>
            <a:r>
              <a:rPr lang="fr-CA" sz="1200" b="1" baseline="30000" dirty="0" smtClean="0">
                <a:sym typeface="Wingdings"/>
              </a:rPr>
              <a:t>-</a:t>
            </a:r>
            <a:r>
              <a:rPr lang="fr-CA" sz="1200" b="1" dirty="0" smtClean="0">
                <a:sym typeface="Wingdings"/>
              </a:rPr>
              <a:t>                                                               10 mosmoles</a:t>
            </a:r>
          </a:p>
          <a:p>
            <a:r>
              <a:rPr lang="fr-CA" sz="1200" b="1" dirty="0" smtClean="0">
                <a:sym typeface="Wingdings"/>
              </a:rPr>
              <a:t>   AUTRES               </a:t>
            </a:r>
            <a:r>
              <a:rPr lang="fr-CA" sz="1200" b="1" u="sng" dirty="0" smtClean="0">
                <a:sym typeface="Wingdings"/>
              </a:rPr>
              <a:t>     140 mosmoles                                           .</a:t>
            </a:r>
          </a:p>
          <a:p>
            <a:r>
              <a:rPr lang="fr-CA" sz="1200" b="1" dirty="0" smtClean="0">
                <a:sym typeface="Wingdings"/>
              </a:rPr>
              <a:t>                                                           290 mosmoles</a:t>
            </a:r>
            <a:endParaRPr lang="en-US" sz="1050" b="1" dirty="0">
              <a:solidFill>
                <a:srgbClr val="0066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53000" y="2508204"/>
            <a:ext cx="40005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u="sng" dirty="0" smtClean="0">
                <a:solidFill>
                  <a:schemeClr val="accent6">
                    <a:lumMod val="50000"/>
                  </a:schemeClr>
                </a:solidFill>
              </a:rPr>
              <a:t>MILIEU INTRACELLULAIRE À L’ÉQUIBRE</a:t>
            </a:r>
          </a:p>
          <a:p>
            <a:pPr>
              <a:spcBef>
                <a:spcPts val="1200"/>
              </a:spcBef>
            </a:pPr>
            <a:r>
              <a:rPr lang="fr-CA" sz="1400" b="1" u="sng" dirty="0" smtClean="0"/>
              <a:t>SOLUTÉS             IMPERMÉABLES           PERMÉABLES </a:t>
            </a:r>
          </a:p>
          <a:p>
            <a:r>
              <a:rPr lang="fr-CA" sz="1200" b="1" dirty="0" smtClean="0">
                <a:solidFill>
                  <a:srgbClr val="C00000"/>
                </a:solidFill>
              </a:rPr>
              <a:t>150</a:t>
            </a:r>
            <a:r>
              <a:rPr lang="fr-CA" sz="1200" b="1" dirty="0" smtClean="0"/>
              <a:t> mM K</a:t>
            </a:r>
            <a:r>
              <a:rPr lang="fr-CA" sz="1200" b="1" baseline="30000" dirty="0" smtClean="0"/>
              <a:t>+</a:t>
            </a:r>
            <a:r>
              <a:rPr lang="fr-CA" sz="1200" b="1" dirty="0" smtClean="0"/>
              <a:t>                                                          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150</a:t>
            </a:r>
            <a:r>
              <a:rPr lang="fr-CA" sz="1200" b="1" dirty="0" smtClean="0">
                <a:sym typeface="Wingdings"/>
              </a:rPr>
              <a:t> </a:t>
            </a:r>
            <a:r>
              <a:rPr lang="fr-CA" sz="1200" b="1" dirty="0">
                <a:sym typeface="Wingdings"/>
              </a:rPr>
              <a:t>mosmoles </a:t>
            </a:r>
            <a:endParaRPr lang="fr-CA" sz="1200" b="1" dirty="0" smtClean="0"/>
          </a:p>
          <a:p>
            <a:r>
              <a:rPr lang="fr-CA" sz="1200" b="1" dirty="0" smtClean="0">
                <a:sym typeface="Wingdings"/>
              </a:rPr>
              <a:t>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20</a:t>
            </a:r>
            <a:r>
              <a:rPr lang="fr-CA" sz="1200" b="1" dirty="0" smtClean="0">
                <a:sym typeface="Wingdings"/>
              </a:rPr>
              <a:t> mM Cl</a:t>
            </a:r>
            <a:r>
              <a:rPr lang="fr-CA" sz="1200" b="1" baseline="30000" dirty="0" smtClean="0">
                <a:sym typeface="Wingdings"/>
              </a:rPr>
              <a:t>-</a:t>
            </a:r>
            <a:r>
              <a:rPr lang="fr-CA" sz="1200" b="1" dirty="0" smtClean="0">
                <a:sym typeface="Wingdings"/>
              </a:rPr>
              <a:t>                                                            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20</a:t>
            </a:r>
            <a:r>
              <a:rPr lang="fr-CA" sz="1200" b="1" dirty="0" smtClean="0">
                <a:sym typeface="Wingdings"/>
              </a:rPr>
              <a:t> mosmoles</a:t>
            </a:r>
          </a:p>
          <a:p>
            <a:r>
              <a:rPr lang="fr-CA" sz="1200" b="1" dirty="0" smtClean="0">
                <a:sym typeface="Wingdings"/>
              </a:rPr>
              <a:t>   AUTRES               </a:t>
            </a:r>
            <a:r>
              <a:rPr lang="fr-CA" sz="1200" b="1" u="sng" dirty="0" smtClean="0">
                <a:sym typeface="Wingdings"/>
              </a:rPr>
              <a:t>     140 mosmoles                                           .</a:t>
            </a:r>
          </a:p>
          <a:p>
            <a:r>
              <a:rPr lang="fr-CA" sz="1200" b="1" dirty="0" smtClean="0">
                <a:sym typeface="Wingdings"/>
              </a:rPr>
              <a:t>                                                        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310</a:t>
            </a:r>
            <a:r>
              <a:rPr lang="fr-CA" sz="1200" b="1" dirty="0" smtClean="0">
                <a:sym typeface="Wingdings"/>
              </a:rPr>
              <a:t> mosmoles</a:t>
            </a:r>
            <a:endParaRPr lang="en-US" sz="1050" b="1" dirty="0">
              <a:solidFill>
                <a:srgbClr val="0066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9859" y="4173408"/>
            <a:ext cx="811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u="sng" dirty="0" smtClean="0">
                <a:solidFill>
                  <a:srgbClr val="0070C0"/>
                </a:solidFill>
              </a:rPr>
              <a:t>CAS 2</a:t>
            </a:r>
            <a:endParaRPr lang="en-US" sz="1400" b="1" u="sng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7941" y="4663996"/>
            <a:ext cx="419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u="sng" dirty="0" smtClean="0">
                <a:solidFill>
                  <a:schemeClr val="accent6">
                    <a:lumMod val="50000"/>
                  </a:schemeClr>
                </a:solidFill>
              </a:rPr>
              <a:t>NOUVELLE SOLUTION </a:t>
            </a:r>
          </a:p>
          <a:p>
            <a:pPr algn="ctr">
              <a:spcBef>
                <a:spcPts val="1200"/>
              </a:spcBef>
            </a:pPr>
            <a:r>
              <a:rPr lang="fr-CA" sz="1400" b="1" u="sng" dirty="0" smtClean="0"/>
              <a:t>SOLUTÉS          IMPERMÉABLES            PERMÉABLES    . </a:t>
            </a:r>
          </a:p>
          <a:p>
            <a:r>
              <a:rPr lang="fr-CA" sz="1200" b="1" dirty="0" smtClean="0">
                <a:solidFill>
                  <a:srgbClr val="C00000"/>
                </a:solidFill>
              </a:rPr>
              <a:t>130</a:t>
            </a:r>
            <a:r>
              <a:rPr lang="fr-CA" sz="1200" b="1" dirty="0" smtClean="0"/>
              <a:t> mM NaCl        Na</a:t>
            </a:r>
            <a:r>
              <a:rPr lang="fr-CA" sz="1200" b="1" baseline="30000" dirty="0" smtClean="0"/>
              <a:t>+</a:t>
            </a:r>
            <a:r>
              <a:rPr lang="fr-CA" sz="1200" b="1" dirty="0" smtClean="0"/>
              <a:t>: </a:t>
            </a:r>
            <a:r>
              <a:rPr lang="fr-CA" sz="1200" b="1" dirty="0" smtClean="0">
                <a:solidFill>
                  <a:srgbClr val="C00000"/>
                </a:solidFill>
              </a:rPr>
              <a:t>130</a:t>
            </a:r>
            <a:r>
              <a:rPr lang="fr-CA" sz="1200" b="1" dirty="0" smtClean="0"/>
              <a:t> mosmoles              </a:t>
            </a:r>
            <a:r>
              <a:rPr lang="fr-CA" sz="1200" b="1" dirty="0" smtClean="0">
                <a:sym typeface="Wingdings"/>
              </a:rPr>
              <a:t>Cl</a:t>
            </a:r>
            <a:r>
              <a:rPr lang="fr-CA" sz="1200" b="1" baseline="30000" dirty="0" smtClean="0">
                <a:sym typeface="Wingdings"/>
              </a:rPr>
              <a:t>-</a:t>
            </a:r>
            <a:r>
              <a:rPr lang="fr-CA" sz="1200" b="1" dirty="0">
                <a:sym typeface="Wingdings"/>
              </a:rPr>
              <a:t>: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130</a:t>
            </a:r>
            <a:r>
              <a:rPr lang="fr-CA" sz="1200" b="1" dirty="0" smtClean="0">
                <a:sym typeface="Wingdings"/>
              </a:rPr>
              <a:t> mosmoles</a:t>
            </a:r>
          </a:p>
          <a:p>
            <a:r>
              <a:rPr lang="fr-CA" sz="1200" b="1" dirty="0" smtClean="0">
                <a:sym typeface="Wingdings"/>
              </a:rPr>
              <a:t>  </a:t>
            </a:r>
            <a:r>
              <a:rPr lang="fr-CA" sz="1200" b="1" dirty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dirty="0">
                <a:sym typeface="Wingdings"/>
              </a:rPr>
              <a:t> mM KCl                                                            K</a:t>
            </a:r>
            <a:r>
              <a:rPr lang="fr-CA" sz="1200" b="1" baseline="30000" dirty="0">
                <a:sym typeface="Wingdings"/>
              </a:rPr>
              <a:t>+</a:t>
            </a:r>
            <a:r>
              <a:rPr lang="fr-CA" sz="1200" b="1" dirty="0">
                <a:sym typeface="Wingdings"/>
              </a:rPr>
              <a:t>:   </a:t>
            </a:r>
            <a:r>
              <a:rPr lang="fr-CA" sz="1200" b="1" dirty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dirty="0">
                <a:sym typeface="Wingdings"/>
              </a:rPr>
              <a:t> mosmoles </a:t>
            </a:r>
            <a:endParaRPr lang="fr-CA" sz="1200" b="1" dirty="0"/>
          </a:p>
          <a:p>
            <a:r>
              <a:rPr lang="fr-CA" sz="1200" b="1" dirty="0" smtClean="0">
                <a:sym typeface="Wingdings"/>
              </a:rPr>
              <a:t>                                </a:t>
            </a:r>
            <a:r>
              <a:rPr lang="fr-CA" sz="1200" b="1" u="sng" dirty="0" smtClean="0">
                <a:sym typeface="Wingdings"/>
              </a:rPr>
              <a:t>                                                 Cl</a:t>
            </a:r>
            <a:r>
              <a:rPr lang="fr-CA" sz="1200" b="1" u="sng" baseline="30000" dirty="0" smtClean="0">
                <a:sym typeface="Wingdings"/>
              </a:rPr>
              <a:t>-</a:t>
            </a:r>
            <a:r>
              <a:rPr lang="fr-CA" sz="1200" b="1" u="sng" dirty="0" smtClean="0">
                <a:sym typeface="Wingdings"/>
              </a:rPr>
              <a:t>:   </a:t>
            </a:r>
            <a:r>
              <a:rPr lang="fr-CA" sz="1200" b="1" u="sng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u="sng" dirty="0" smtClean="0">
                <a:sym typeface="Wingdings"/>
              </a:rPr>
              <a:t> mosmoles </a:t>
            </a:r>
          </a:p>
          <a:p>
            <a:r>
              <a:rPr lang="fr-CA" sz="1200" b="1" dirty="0" smtClean="0">
                <a:sym typeface="Wingdings"/>
              </a:rPr>
              <a:t>                                                           290 mosmoles</a:t>
            </a:r>
            <a:endParaRPr lang="en-US" sz="1050" b="1" dirty="0">
              <a:solidFill>
                <a:srgbClr val="0066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72235" y="4625791"/>
            <a:ext cx="40005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u="sng" dirty="0" smtClean="0">
                <a:solidFill>
                  <a:schemeClr val="accent6">
                    <a:lumMod val="50000"/>
                  </a:schemeClr>
                </a:solidFill>
              </a:rPr>
              <a:t>MILIEU INTRACELLULAIRE À L’ÉQUIBRE</a:t>
            </a:r>
          </a:p>
          <a:p>
            <a:pPr>
              <a:spcBef>
                <a:spcPts val="1200"/>
              </a:spcBef>
            </a:pPr>
            <a:r>
              <a:rPr lang="fr-CA" sz="1400" b="1" u="sng" dirty="0" smtClean="0"/>
              <a:t>SOLUTÉS             IMPERMÉABLES           PERMÉABLES </a:t>
            </a:r>
          </a:p>
          <a:p>
            <a:r>
              <a:rPr lang="fr-CA" sz="1200" b="1" dirty="0" smtClean="0">
                <a:solidFill>
                  <a:srgbClr val="C00000"/>
                </a:solidFill>
              </a:rPr>
              <a:t>145</a:t>
            </a:r>
            <a:r>
              <a:rPr lang="fr-CA" sz="1200" b="1" dirty="0" smtClean="0"/>
              <a:t> mM K</a:t>
            </a:r>
            <a:r>
              <a:rPr lang="fr-CA" sz="1200" b="1" baseline="30000" dirty="0" smtClean="0"/>
              <a:t>+</a:t>
            </a:r>
            <a:r>
              <a:rPr lang="fr-CA" sz="1200" b="1" dirty="0" smtClean="0"/>
              <a:t>                                                          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145</a:t>
            </a:r>
            <a:r>
              <a:rPr lang="fr-CA" sz="1200" b="1" dirty="0" smtClean="0">
                <a:sym typeface="Wingdings"/>
              </a:rPr>
              <a:t> </a:t>
            </a:r>
            <a:r>
              <a:rPr lang="fr-CA" sz="1200" b="1" dirty="0">
                <a:sym typeface="Wingdings"/>
              </a:rPr>
              <a:t>mosmoles </a:t>
            </a:r>
            <a:endParaRPr lang="fr-CA" sz="1200" b="1" dirty="0" smtClean="0"/>
          </a:p>
          <a:p>
            <a:r>
              <a:rPr lang="fr-CA" sz="1200" b="1" dirty="0" smtClean="0">
                <a:sym typeface="Wingdings"/>
              </a:rPr>
              <a:t>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dirty="0" smtClean="0">
                <a:sym typeface="Wingdings"/>
              </a:rPr>
              <a:t> mM Cl</a:t>
            </a:r>
            <a:r>
              <a:rPr lang="fr-CA" sz="1200" b="1" baseline="30000" dirty="0" smtClean="0">
                <a:sym typeface="Wingdings"/>
              </a:rPr>
              <a:t>-</a:t>
            </a:r>
            <a:r>
              <a:rPr lang="fr-CA" sz="1200" b="1" dirty="0" smtClean="0">
                <a:sym typeface="Wingdings"/>
              </a:rPr>
              <a:t>                                                               </a:t>
            </a:r>
            <a:r>
              <a:rPr lang="fr-CA" sz="1200" b="1" dirty="0" smtClean="0">
                <a:solidFill>
                  <a:srgbClr val="C00000"/>
                </a:solidFill>
                <a:sym typeface="Wingdings"/>
              </a:rPr>
              <a:t>15</a:t>
            </a:r>
            <a:r>
              <a:rPr lang="fr-CA" sz="1200" b="1" dirty="0" smtClean="0">
                <a:sym typeface="Wingdings"/>
              </a:rPr>
              <a:t> mosmoles</a:t>
            </a:r>
          </a:p>
          <a:p>
            <a:r>
              <a:rPr lang="fr-CA" sz="1200" b="1" dirty="0" smtClean="0">
                <a:sym typeface="Wingdings"/>
              </a:rPr>
              <a:t>   AUTRES               </a:t>
            </a:r>
            <a:r>
              <a:rPr lang="fr-CA" sz="1200" b="1" u="sng" dirty="0" smtClean="0">
                <a:sym typeface="Wingdings"/>
              </a:rPr>
              <a:t>     </a:t>
            </a:r>
            <a:r>
              <a:rPr lang="fr-CA" sz="1200" b="1" u="sng" dirty="0" smtClean="0">
                <a:solidFill>
                  <a:srgbClr val="C00000"/>
                </a:solidFill>
                <a:sym typeface="Wingdings"/>
              </a:rPr>
              <a:t>130</a:t>
            </a:r>
            <a:r>
              <a:rPr lang="fr-CA" sz="1200" b="1" u="sng" dirty="0" smtClean="0">
                <a:sym typeface="Wingdings"/>
              </a:rPr>
              <a:t> mosmoles                                           .</a:t>
            </a:r>
          </a:p>
          <a:p>
            <a:r>
              <a:rPr lang="fr-CA" sz="1200" b="1" dirty="0" smtClean="0">
                <a:sym typeface="Wingdings"/>
              </a:rPr>
              <a:t>                                                           290 mosmoles</a:t>
            </a:r>
            <a:endParaRPr lang="en-US" sz="105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9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1143000"/>
            <a:ext cx="9144000" cy="1676400"/>
          </a:xfrm>
        </p:spPr>
        <p:txBody>
          <a:bodyPr/>
          <a:lstStyle/>
          <a:p>
            <a:pPr eaLnBrk="1" hangingPunct="1"/>
            <a:r>
              <a:rPr lang="fr-CA" altLang="fr-FR" sz="5400" b="1" dirty="0" smtClean="0"/>
              <a:t>PROPRIÉTÉ DE LA MEMBRANE CELLULAIRE</a:t>
            </a:r>
          </a:p>
        </p:txBody>
      </p:sp>
      <p:sp>
        <p:nvSpPr>
          <p:cNvPr id="3" name="Rectangle 18"/>
          <p:cNvSpPr txBox="1">
            <a:spLocks noChangeArrowheads="1"/>
          </p:cNvSpPr>
          <p:nvPr/>
        </p:nvSpPr>
        <p:spPr bwMode="auto">
          <a:xfrm>
            <a:off x="1524000" y="3276600"/>
            <a:ext cx="63246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fr-CA" altLang="fr-FR" sz="3600" b="1" dirty="0" smtClean="0"/>
              <a:t>PERMEABILITÉ SÉLECTIVE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fr-CA" altLang="fr-FR" sz="3600" b="1" dirty="0" smtClean="0"/>
              <a:t>MÉCANISME DE TRANSPORT</a:t>
            </a:r>
            <a:endParaRPr lang="fr-CA" altLang="fr-FR" sz="5400" b="1" dirty="0" smtClean="0"/>
          </a:p>
        </p:txBody>
      </p:sp>
    </p:spTree>
    <p:extLst>
      <p:ext uri="{BB962C8B-B14F-4D97-AF65-F5344CB8AC3E}">
        <p14:creationId xmlns:p14="http://schemas.microsoft.com/office/powerpoint/2010/main" val="124720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8"/>
          <p:cNvSpPr>
            <a:spLocks noGrp="1" noChangeArrowheads="1"/>
          </p:cNvSpPr>
          <p:nvPr>
            <p:ph type="title"/>
          </p:nvPr>
        </p:nvSpPr>
        <p:spPr>
          <a:xfrm>
            <a:off x="76200" y="389261"/>
            <a:ext cx="9144000" cy="276225"/>
          </a:xfrm>
        </p:spPr>
        <p:txBody>
          <a:bodyPr/>
          <a:lstStyle/>
          <a:p>
            <a:pPr eaLnBrk="1" hangingPunct="1"/>
            <a:r>
              <a:rPr lang="fr-CA" altLang="fr-FR" sz="2000" b="1" dirty="0" smtClean="0"/>
              <a:t>DIFFUSION À TRAVERS LA MEMBRANE PLASMIQUE.</a:t>
            </a:r>
          </a:p>
        </p:txBody>
      </p:sp>
      <p:pic>
        <p:nvPicPr>
          <p:cNvPr id="51203" name="Picture 3" descr="figure_03_07a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54"/>
          <a:stretch/>
        </p:blipFill>
        <p:spPr bwMode="auto">
          <a:xfrm>
            <a:off x="3200400" y="914400"/>
            <a:ext cx="2627313" cy="541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Freeform 4"/>
          <p:cNvSpPr>
            <a:spLocks/>
          </p:cNvSpPr>
          <p:nvPr/>
        </p:nvSpPr>
        <p:spPr bwMode="auto">
          <a:xfrm>
            <a:off x="3851275" y="1631950"/>
            <a:ext cx="720725" cy="196850"/>
          </a:xfrm>
          <a:custGeom>
            <a:avLst/>
            <a:gdLst>
              <a:gd name="T0" fmla="*/ 0 w 552"/>
              <a:gd name="T1" fmla="*/ 2147483647 h 108"/>
              <a:gd name="T2" fmla="*/ 2147483647 w 552"/>
              <a:gd name="T3" fmla="*/ 0 h 108"/>
              <a:gd name="T4" fmla="*/ 2147483647 w 552"/>
              <a:gd name="T5" fmla="*/ 2147483647 h 108"/>
              <a:gd name="T6" fmla="*/ 0 60000 65536"/>
              <a:gd name="T7" fmla="*/ 0 60000 65536"/>
              <a:gd name="T8" fmla="*/ 0 60000 65536"/>
              <a:gd name="T9" fmla="*/ 0 w 552"/>
              <a:gd name="T10" fmla="*/ 0 h 108"/>
              <a:gd name="T11" fmla="*/ 552 w 552"/>
              <a:gd name="T12" fmla="*/ 108 h 10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2" h="108">
                <a:moveTo>
                  <a:pt x="0" y="108"/>
                </a:moveTo>
                <a:lnTo>
                  <a:pt x="324" y="0"/>
                </a:lnTo>
                <a:lnTo>
                  <a:pt x="552" y="4"/>
                </a:lnTo>
              </a:path>
            </a:pathLst>
          </a:custGeom>
          <a:noFill/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 flipV="1">
            <a:off x="4171950" y="1635125"/>
            <a:ext cx="193675" cy="43815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3611563" y="1017588"/>
            <a:ext cx="13382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200" b="1" i="1" dirty="0"/>
              <a:t>Liquide interstitiel</a:t>
            </a: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3459163" y="5727700"/>
            <a:ext cx="9318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200" b="1" i="1" dirty="0"/>
              <a:t>Cytoplasme</a:t>
            </a:r>
          </a:p>
        </p:txBody>
      </p:sp>
    </p:spTree>
    <p:extLst>
      <p:ext uri="{BB962C8B-B14F-4D97-AF65-F5344CB8AC3E}">
        <p14:creationId xmlns:p14="http://schemas.microsoft.com/office/powerpoint/2010/main" val="331945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2590800"/>
            <a:ext cx="9144000" cy="609600"/>
          </a:xfrm>
        </p:spPr>
        <p:txBody>
          <a:bodyPr/>
          <a:lstStyle/>
          <a:p>
            <a:pPr eaLnBrk="1" hangingPunct="1"/>
            <a:r>
              <a:rPr lang="fr-CA" altLang="fr-FR" sz="5000" b="1" dirty="0" smtClean="0"/>
              <a:t>PRINCIPE DE DIFUSION FACILITÉE</a:t>
            </a:r>
          </a:p>
        </p:txBody>
      </p:sp>
    </p:spTree>
    <p:extLst>
      <p:ext uri="{BB962C8B-B14F-4D97-AF65-F5344CB8AC3E}">
        <p14:creationId xmlns:p14="http://schemas.microsoft.com/office/powerpoint/2010/main" val="30374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8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6248400" cy="274638"/>
          </a:xfrm>
        </p:spPr>
        <p:txBody>
          <a:bodyPr/>
          <a:lstStyle/>
          <a:p>
            <a:pPr eaLnBrk="1" hangingPunct="1"/>
            <a:r>
              <a:rPr lang="fr-CA" altLang="fr-FR" sz="2000" b="1" dirty="0" smtClean="0"/>
              <a:t>DIFFUSION FACILITÉE - TRANSPORTEUR.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514600" y="990600"/>
            <a:ext cx="4200525" cy="5150316"/>
            <a:chOff x="2471738" y="285750"/>
            <a:chExt cx="4200525" cy="5150316"/>
          </a:xfrm>
        </p:grpSpPr>
        <p:pic>
          <p:nvPicPr>
            <p:cNvPr id="52227" name="Picture 3" descr="figure_03_07b_unlabeled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22367"/>
            <a:stretch/>
          </p:blipFill>
          <p:spPr bwMode="auto">
            <a:xfrm>
              <a:off x="2471738" y="285750"/>
              <a:ext cx="4200525" cy="515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3689350" y="822325"/>
              <a:ext cx="549275" cy="206375"/>
            </a:xfrm>
            <a:custGeom>
              <a:avLst/>
              <a:gdLst>
                <a:gd name="T0" fmla="*/ 0 w 346"/>
                <a:gd name="T1" fmla="*/ 2147483647 h 130"/>
                <a:gd name="T2" fmla="*/ 2147483647 w 346"/>
                <a:gd name="T3" fmla="*/ 0 h 130"/>
                <a:gd name="T4" fmla="*/ 2147483647 w 346"/>
                <a:gd name="T5" fmla="*/ 0 h 130"/>
                <a:gd name="T6" fmla="*/ 0 60000 65536"/>
                <a:gd name="T7" fmla="*/ 0 60000 65536"/>
                <a:gd name="T8" fmla="*/ 0 60000 65536"/>
                <a:gd name="T9" fmla="*/ 0 w 346"/>
                <a:gd name="T10" fmla="*/ 0 h 130"/>
                <a:gd name="T11" fmla="*/ 346 w 346"/>
                <a:gd name="T12" fmla="*/ 130 h 13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6" h="130">
                  <a:moveTo>
                    <a:pt x="0" y="130"/>
                  </a:moveTo>
                  <a:lnTo>
                    <a:pt x="228" y="0"/>
                  </a:lnTo>
                  <a:lnTo>
                    <a:pt x="346" y="0"/>
                  </a:ln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2229" name="Line 5"/>
            <p:cNvSpPr>
              <a:spLocks noChangeShapeType="1"/>
            </p:cNvSpPr>
            <p:nvPr/>
          </p:nvSpPr>
          <p:spPr bwMode="auto">
            <a:xfrm flipV="1">
              <a:off x="3933825" y="822325"/>
              <a:ext cx="117475" cy="86360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827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CA" sz="3600" b="1" dirty="0" smtClean="0"/>
              <a:t>PRINCIPE DE SATURATION</a:t>
            </a:r>
            <a:br>
              <a:rPr lang="en-CA" sz="3600" b="1" dirty="0" smtClean="0"/>
            </a:br>
            <a:r>
              <a:rPr lang="en-CA" sz="2400" b="1" dirty="0" smtClean="0"/>
              <a:t>(</a:t>
            </a:r>
            <a:r>
              <a:rPr lang="en-CA" sz="2400" b="1" dirty="0" err="1" smtClean="0"/>
              <a:t>s’applique</a:t>
            </a:r>
            <a:r>
              <a:rPr lang="en-CA" sz="2400" b="1" dirty="0" smtClean="0"/>
              <a:t> à </a:t>
            </a:r>
            <a:r>
              <a:rPr lang="en-CA" sz="2400" b="1" dirty="0" err="1" smtClean="0"/>
              <a:t>tous</a:t>
            </a:r>
            <a:r>
              <a:rPr lang="en-CA" sz="2400" b="1" dirty="0" smtClean="0"/>
              <a:t> les types de </a:t>
            </a:r>
            <a:r>
              <a:rPr lang="en-CA" sz="2400" b="1" dirty="0" err="1" smtClean="0"/>
              <a:t>transporteurs</a:t>
            </a:r>
            <a:r>
              <a:rPr lang="en-CA" sz="2400" b="1" dirty="0" smtClean="0"/>
              <a:t>)</a:t>
            </a:r>
            <a:endParaRPr lang="en-US" sz="2400" b="1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63770" y="2268538"/>
          <a:ext cx="8657906" cy="329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SPW 13.0 Graph" r:id="rId4" imgW="18041250" imgH="6862480" progId="SigmaPlotGraphicObject.12">
                  <p:embed/>
                </p:oleObj>
              </mc:Choice>
              <mc:Fallback>
                <p:oleObj name="SPW 13.0 Graph" r:id="rId4" imgW="18041250" imgH="6862480" progId="SigmaPlotGraphicObjec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3770" y="2268538"/>
                        <a:ext cx="8657906" cy="329406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  <a:ln>
                        <a:solidFill>
                          <a:srgbClr val="C0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228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274638"/>
          </a:xfrm>
        </p:spPr>
        <p:txBody>
          <a:bodyPr/>
          <a:lstStyle/>
          <a:p>
            <a:pPr eaLnBrk="1" hangingPunct="1"/>
            <a:r>
              <a:rPr lang="fr-CA" altLang="fr-FR" sz="2400" b="1" dirty="0" smtClean="0"/>
              <a:t>DIFFUSION DES IONS – CANAL IONIQUE.</a:t>
            </a:r>
          </a:p>
        </p:txBody>
      </p:sp>
      <p:pic>
        <p:nvPicPr>
          <p:cNvPr id="53251" name="Picture 3" descr="figure_03_07c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3"/>
          <a:stretch/>
        </p:blipFill>
        <p:spPr bwMode="auto">
          <a:xfrm>
            <a:off x="3276600" y="1066800"/>
            <a:ext cx="2578100" cy="505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Freeform 4"/>
          <p:cNvSpPr>
            <a:spLocks/>
          </p:cNvSpPr>
          <p:nvPr/>
        </p:nvSpPr>
        <p:spPr bwMode="auto">
          <a:xfrm>
            <a:off x="4181475" y="1466850"/>
            <a:ext cx="425450" cy="822325"/>
          </a:xfrm>
          <a:custGeom>
            <a:avLst/>
            <a:gdLst>
              <a:gd name="T0" fmla="*/ 0 w 268"/>
              <a:gd name="T1" fmla="*/ 2147483647 h 518"/>
              <a:gd name="T2" fmla="*/ 2147483647 w 268"/>
              <a:gd name="T3" fmla="*/ 0 h 518"/>
              <a:gd name="T4" fmla="*/ 2147483647 w 268"/>
              <a:gd name="T5" fmla="*/ 0 h 518"/>
              <a:gd name="T6" fmla="*/ 0 60000 65536"/>
              <a:gd name="T7" fmla="*/ 0 60000 65536"/>
              <a:gd name="T8" fmla="*/ 0 60000 65536"/>
              <a:gd name="T9" fmla="*/ 0 w 268"/>
              <a:gd name="T10" fmla="*/ 0 h 518"/>
              <a:gd name="T11" fmla="*/ 268 w 268"/>
              <a:gd name="T12" fmla="*/ 518 h 51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8" h="518">
                <a:moveTo>
                  <a:pt x="0" y="518"/>
                </a:moveTo>
                <a:lnTo>
                  <a:pt x="136" y="0"/>
                </a:lnTo>
                <a:lnTo>
                  <a:pt x="268" y="0"/>
                </a:lnTo>
              </a:path>
            </a:pathLst>
          </a:custGeom>
          <a:noFill/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 flipV="1">
            <a:off x="4371975" y="1460500"/>
            <a:ext cx="28575" cy="939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97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274638"/>
          </a:xfrm>
        </p:spPr>
        <p:txBody>
          <a:bodyPr/>
          <a:lstStyle/>
          <a:p>
            <a:pPr eaLnBrk="1" hangingPunct="1"/>
            <a:r>
              <a:rPr lang="fr-CA" altLang="fr-FR" sz="2800" b="1" dirty="0" smtClean="0"/>
              <a:t>DIFFUSION DE L’EAU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895600" y="1066800"/>
            <a:ext cx="4206875" cy="5048075"/>
            <a:chOff x="2879725" y="228600"/>
            <a:chExt cx="4206875" cy="5048075"/>
          </a:xfrm>
        </p:grpSpPr>
        <p:pic>
          <p:nvPicPr>
            <p:cNvPr id="54275" name="Picture 3" descr="figure_03_07d_unlabeled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908"/>
            <a:stretch/>
          </p:blipFill>
          <p:spPr bwMode="auto">
            <a:xfrm>
              <a:off x="2879725" y="228600"/>
              <a:ext cx="3382963" cy="5048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276" name="Freeform 4"/>
            <p:cNvSpPr>
              <a:spLocks/>
            </p:cNvSpPr>
            <p:nvPr/>
          </p:nvSpPr>
          <p:spPr bwMode="auto">
            <a:xfrm>
              <a:off x="3895725" y="3562350"/>
              <a:ext cx="142875" cy="1238250"/>
            </a:xfrm>
            <a:custGeom>
              <a:avLst/>
              <a:gdLst>
                <a:gd name="T0" fmla="*/ 0 w 184"/>
                <a:gd name="T1" fmla="*/ 0 h 792"/>
                <a:gd name="T2" fmla="*/ 2147483647 w 184"/>
                <a:gd name="T3" fmla="*/ 2147483647 h 792"/>
                <a:gd name="T4" fmla="*/ 2147483647 w 184"/>
                <a:gd name="T5" fmla="*/ 2147483647 h 792"/>
                <a:gd name="T6" fmla="*/ 0 60000 65536"/>
                <a:gd name="T7" fmla="*/ 0 60000 65536"/>
                <a:gd name="T8" fmla="*/ 0 60000 65536"/>
                <a:gd name="T9" fmla="*/ 0 w 184"/>
                <a:gd name="T10" fmla="*/ 0 h 792"/>
                <a:gd name="T11" fmla="*/ 184 w 184"/>
                <a:gd name="T12" fmla="*/ 792 h 7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4" h="792">
                  <a:moveTo>
                    <a:pt x="0" y="0"/>
                  </a:moveTo>
                  <a:lnTo>
                    <a:pt x="120" y="792"/>
                  </a:lnTo>
                  <a:lnTo>
                    <a:pt x="184" y="792"/>
                  </a:ln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4277" name="Freeform 5"/>
            <p:cNvSpPr>
              <a:spLocks/>
            </p:cNvSpPr>
            <p:nvPr/>
          </p:nvSpPr>
          <p:spPr bwMode="auto">
            <a:xfrm>
              <a:off x="5238750" y="2498725"/>
              <a:ext cx="136525" cy="812800"/>
            </a:xfrm>
            <a:custGeom>
              <a:avLst/>
              <a:gdLst>
                <a:gd name="T0" fmla="*/ 0 w 86"/>
                <a:gd name="T1" fmla="*/ 0 h 512"/>
                <a:gd name="T2" fmla="*/ 2147483647 w 86"/>
                <a:gd name="T3" fmla="*/ 0 h 512"/>
                <a:gd name="T4" fmla="*/ 2147483647 w 86"/>
                <a:gd name="T5" fmla="*/ 2147483647 h 512"/>
                <a:gd name="T6" fmla="*/ 2147483647 w 86"/>
                <a:gd name="T7" fmla="*/ 2147483647 h 5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6"/>
                <a:gd name="T13" fmla="*/ 0 h 512"/>
                <a:gd name="T14" fmla="*/ 86 w 86"/>
                <a:gd name="T15" fmla="*/ 512 h 5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6" h="512">
                  <a:moveTo>
                    <a:pt x="0" y="0"/>
                  </a:moveTo>
                  <a:lnTo>
                    <a:pt x="86" y="0"/>
                  </a:lnTo>
                  <a:lnTo>
                    <a:pt x="86" y="512"/>
                  </a:lnTo>
                  <a:lnTo>
                    <a:pt x="1" y="512"/>
                  </a:ln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4278" name="Line 6"/>
            <p:cNvSpPr>
              <a:spLocks noChangeShapeType="1"/>
            </p:cNvSpPr>
            <p:nvPr/>
          </p:nvSpPr>
          <p:spPr bwMode="auto">
            <a:xfrm>
              <a:off x="5378450" y="2911475"/>
              <a:ext cx="149225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4279" name="Freeform 7"/>
            <p:cNvSpPr>
              <a:spLocks/>
            </p:cNvSpPr>
            <p:nvPr/>
          </p:nvSpPr>
          <p:spPr bwMode="auto">
            <a:xfrm>
              <a:off x="3381375" y="727075"/>
              <a:ext cx="800100" cy="1123950"/>
            </a:xfrm>
            <a:custGeom>
              <a:avLst/>
              <a:gdLst>
                <a:gd name="T0" fmla="*/ 0 w 504"/>
                <a:gd name="T1" fmla="*/ 2147483647 h 708"/>
                <a:gd name="T2" fmla="*/ 2147483647 w 504"/>
                <a:gd name="T3" fmla="*/ 0 h 708"/>
                <a:gd name="T4" fmla="*/ 2147483647 w 504"/>
                <a:gd name="T5" fmla="*/ 0 h 708"/>
                <a:gd name="T6" fmla="*/ 0 60000 65536"/>
                <a:gd name="T7" fmla="*/ 0 60000 65536"/>
                <a:gd name="T8" fmla="*/ 0 60000 65536"/>
                <a:gd name="T9" fmla="*/ 0 w 504"/>
                <a:gd name="T10" fmla="*/ 0 h 708"/>
                <a:gd name="T11" fmla="*/ 504 w 504"/>
                <a:gd name="T12" fmla="*/ 708 h 7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04" h="708">
                  <a:moveTo>
                    <a:pt x="0" y="708"/>
                  </a:moveTo>
                  <a:lnTo>
                    <a:pt x="332" y="0"/>
                  </a:lnTo>
                  <a:lnTo>
                    <a:pt x="504" y="0"/>
                  </a:ln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4280" name="Line 8"/>
            <p:cNvSpPr>
              <a:spLocks noChangeShapeType="1"/>
            </p:cNvSpPr>
            <p:nvPr/>
          </p:nvSpPr>
          <p:spPr bwMode="auto">
            <a:xfrm flipV="1">
              <a:off x="3787775" y="727075"/>
              <a:ext cx="120650" cy="64135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4282" name="Rectangle 11"/>
            <p:cNvSpPr>
              <a:spLocks noChangeArrowheads="1"/>
            </p:cNvSpPr>
            <p:nvPr/>
          </p:nvSpPr>
          <p:spPr bwMode="auto">
            <a:xfrm>
              <a:off x="5475288" y="2770188"/>
              <a:ext cx="1611312" cy="536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fr-CA" altLang="fr-FR" sz="1600" b="1" dirty="0"/>
                <a:t>Bicouche lipidique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379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42" descr="figure_03_10_0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1"/>
          <a:stretch>
            <a:fillRect/>
          </a:stretch>
        </p:blipFill>
        <p:spPr bwMode="auto">
          <a:xfrm>
            <a:off x="1292857" y="599204"/>
            <a:ext cx="597535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0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533400"/>
          </a:xfrm>
        </p:spPr>
        <p:txBody>
          <a:bodyPr/>
          <a:lstStyle/>
          <a:p>
            <a:pPr eaLnBrk="1" hangingPunct="1"/>
            <a:r>
              <a:rPr lang="fr-CA" altLang="fr-FR" sz="2800" b="1" dirty="0" smtClean="0"/>
              <a:t>TRANSPORT ACTIF PRIMAIRE</a:t>
            </a:r>
          </a:p>
        </p:txBody>
      </p:sp>
      <p:sp>
        <p:nvSpPr>
          <p:cNvPr id="63492" name="Rectangle 43"/>
          <p:cNvSpPr>
            <a:spLocks noChangeArrowheads="1"/>
          </p:cNvSpPr>
          <p:nvPr/>
        </p:nvSpPr>
        <p:spPr bwMode="auto">
          <a:xfrm>
            <a:off x="3365500" y="650875"/>
            <a:ext cx="8350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 i="1" dirty="0"/>
              <a:t>Liquide </a:t>
            </a:r>
            <a:r>
              <a:rPr lang="fr-CA" altLang="fr-FR" sz="700" b="1" i="1" dirty="0" err="1"/>
              <a:t>intersitiel</a:t>
            </a:r>
            <a:endParaRPr lang="fr-CA" altLang="fr-FR" sz="700" b="1" i="1" dirty="0"/>
          </a:p>
        </p:txBody>
      </p:sp>
      <p:sp>
        <p:nvSpPr>
          <p:cNvPr id="63493" name="Rectangle 44"/>
          <p:cNvSpPr>
            <a:spLocks noChangeArrowheads="1"/>
          </p:cNvSpPr>
          <p:nvPr/>
        </p:nvSpPr>
        <p:spPr bwMode="auto">
          <a:xfrm>
            <a:off x="4908550" y="690563"/>
            <a:ext cx="319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Na</a:t>
            </a:r>
            <a:r>
              <a:rPr lang="fr-CA" altLang="fr-FR" sz="700" b="1" baseline="30000"/>
              <a:t>+</a:t>
            </a:r>
            <a:endParaRPr lang="fr-CA" altLang="fr-FR" sz="700" b="1"/>
          </a:p>
        </p:txBody>
      </p:sp>
      <p:sp>
        <p:nvSpPr>
          <p:cNvPr id="63494" name="Rectangle 45"/>
          <p:cNvSpPr>
            <a:spLocks noChangeArrowheads="1"/>
          </p:cNvSpPr>
          <p:nvPr/>
        </p:nvSpPr>
        <p:spPr bwMode="auto">
          <a:xfrm>
            <a:off x="4430713" y="1006475"/>
            <a:ext cx="6969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Pompe à Na</a:t>
            </a:r>
            <a:r>
              <a:rPr lang="fr-CA" altLang="fr-FR" sz="700" b="1" baseline="30000"/>
              <a:t>+</a:t>
            </a:r>
            <a:r>
              <a:rPr lang="fr-CA" altLang="fr-FR" sz="700" b="1"/>
              <a:t>–K</a:t>
            </a:r>
            <a:r>
              <a:rPr lang="fr-CA" altLang="fr-FR" sz="700" b="1" baseline="30000"/>
              <a:t>+</a:t>
            </a:r>
            <a:endParaRPr lang="fr-CA" altLang="fr-FR" sz="700" b="1"/>
          </a:p>
        </p:txBody>
      </p:sp>
      <p:sp>
        <p:nvSpPr>
          <p:cNvPr id="63495" name="Rectangle 46"/>
          <p:cNvSpPr>
            <a:spLocks noChangeArrowheads="1"/>
          </p:cNvSpPr>
          <p:nvPr/>
        </p:nvSpPr>
        <p:spPr bwMode="auto">
          <a:xfrm>
            <a:off x="4906963" y="1720850"/>
            <a:ext cx="263525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K</a:t>
            </a:r>
            <a:r>
              <a:rPr lang="fr-CA" altLang="fr-FR" sz="700" b="1" baseline="30000"/>
              <a:t>+</a:t>
            </a:r>
            <a:endParaRPr lang="fr-CA" altLang="fr-FR" sz="700" b="1"/>
          </a:p>
        </p:txBody>
      </p:sp>
      <p:sp>
        <p:nvSpPr>
          <p:cNvPr id="63496" name="Rectangle 47"/>
          <p:cNvSpPr>
            <a:spLocks noChangeArrowheads="1"/>
          </p:cNvSpPr>
          <p:nvPr/>
        </p:nvSpPr>
        <p:spPr bwMode="auto">
          <a:xfrm>
            <a:off x="3359150" y="1751013"/>
            <a:ext cx="83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r" eaLnBrk="1" hangingPunct="1"/>
            <a:r>
              <a:rPr lang="fr-CA" altLang="fr-FR" sz="700" b="1"/>
              <a:t>Site de liaison de l’ATP</a:t>
            </a:r>
          </a:p>
        </p:txBody>
      </p:sp>
      <p:sp>
        <p:nvSpPr>
          <p:cNvPr id="63497" name="Rectangle 48"/>
          <p:cNvSpPr>
            <a:spLocks noChangeArrowheads="1"/>
          </p:cNvSpPr>
          <p:nvPr/>
        </p:nvSpPr>
        <p:spPr bwMode="auto">
          <a:xfrm>
            <a:off x="3381375" y="2022475"/>
            <a:ext cx="6223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 i="1"/>
              <a:t>Cytoplasme</a:t>
            </a:r>
          </a:p>
        </p:txBody>
      </p:sp>
      <p:sp>
        <p:nvSpPr>
          <p:cNvPr id="63499" name="Rectangle 50"/>
          <p:cNvSpPr>
            <a:spLocks noChangeArrowheads="1"/>
          </p:cNvSpPr>
          <p:nvPr/>
        </p:nvSpPr>
        <p:spPr bwMode="auto">
          <a:xfrm>
            <a:off x="2478088" y="2722563"/>
            <a:ext cx="500062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K</a:t>
            </a:r>
            <a:r>
              <a:rPr lang="fr-CA" altLang="fr-FR" sz="700" b="1" baseline="30000"/>
              <a:t>+</a:t>
            </a:r>
            <a:r>
              <a:rPr lang="fr-CA" altLang="fr-FR" sz="700" b="1"/>
              <a:t> libéré</a:t>
            </a:r>
          </a:p>
        </p:txBody>
      </p:sp>
      <p:sp>
        <p:nvSpPr>
          <p:cNvPr id="63500" name="Rectangle 51"/>
          <p:cNvSpPr>
            <a:spLocks noChangeArrowheads="1"/>
          </p:cNvSpPr>
          <p:nvPr/>
        </p:nvSpPr>
        <p:spPr bwMode="auto">
          <a:xfrm>
            <a:off x="2057400" y="3124200"/>
            <a:ext cx="401637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fr-CA" altLang="fr-FR" sz="1050" b="1" dirty="0">
                <a:solidFill>
                  <a:srgbClr val="0074A6"/>
                </a:solidFill>
              </a:rPr>
              <a:t>   </a:t>
            </a:r>
            <a:r>
              <a:rPr lang="fr-CA" altLang="fr-FR" sz="1050" dirty="0" smtClean="0">
                <a:solidFill>
                  <a:srgbClr val="0074A6"/>
                </a:solidFill>
                <a:latin typeface="Arial Black" pitchFamily="34" charset="0"/>
              </a:rPr>
              <a:t>6</a:t>
            </a:r>
            <a:endParaRPr lang="fr-CA" altLang="fr-FR" sz="1050" b="1" dirty="0">
              <a:solidFill>
                <a:srgbClr val="0074A6"/>
              </a:solidFill>
            </a:endParaRPr>
          </a:p>
        </p:txBody>
      </p:sp>
      <p:sp>
        <p:nvSpPr>
          <p:cNvPr id="63502" name="Rectangle 53"/>
          <p:cNvSpPr>
            <a:spLocks noChangeArrowheads="1"/>
          </p:cNvSpPr>
          <p:nvPr/>
        </p:nvSpPr>
        <p:spPr bwMode="auto">
          <a:xfrm>
            <a:off x="2554288" y="4003675"/>
            <a:ext cx="3746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K</a:t>
            </a:r>
            <a:r>
              <a:rPr lang="fr-CA" altLang="fr-FR" sz="700" b="1" baseline="30000"/>
              <a:t>+</a:t>
            </a:r>
            <a:r>
              <a:rPr lang="fr-CA" altLang="fr-FR" sz="700" b="1"/>
              <a:t> lié</a:t>
            </a:r>
          </a:p>
        </p:txBody>
      </p:sp>
      <p:sp>
        <p:nvSpPr>
          <p:cNvPr id="63504" name="Rectangle 55"/>
          <p:cNvSpPr>
            <a:spLocks noChangeArrowheads="1"/>
          </p:cNvSpPr>
          <p:nvPr/>
        </p:nvSpPr>
        <p:spPr bwMode="auto">
          <a:xfrm>
            <a:off x="4375150" y="4906963"/>
            <a:ext cx="263525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K</a:t>
            </a:r>
            <a:r>
              <a:rPr lang="fr-CA" altLang="fr-FR" sz="700" b="1" baseline="30000"/>
              <a:t>+</a:t>
            </a:r>
            <a:endParaRPr lang="fr-CA" altLang="fr-FR" sz="700" b="1"/>
          </a:p>
        </p:txBody>
      </p:sp>
      <p:sp>
        <p:nvSpPr>
          <p:cNvPr id="63507" name="Rectangle 58"/>
          <p:cNvSpPr>
            <a:spLocks noChangeArrowheads="1"/>
          </p:cNvSpPr>
          <p:nvPr/>
        </p:nvSpPr>
        <p:spPr bwMode="auto">
          <a:xfrm>
            <a:off x="5911850" y="1708150"/>
            <a:ext cx="4286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Na</a:t>
            </a:r>
            <a:r>
              <a:rPr lang="fr-CA" altLang="fr-FR" sz="700" b="1" baseline="30000"/>
              <a:t>+</a:t>
            </a:r>
            <a:r>
              <a:rPr lang="fr-CA" altLang="fr-FR" sz="700" b="1"/>
              <a:t> lié</a:t>
            </a:r>
          </a:p>
        </p:txBody>
      </p:sp>
      <p:sp>
        <p:nvSpPr>
          <p:cNvPr id="63508" name="Rectangle 59"/>
          <p:cNvSpPr>
            <a:spLocks noChangeArrowheads="1"/>
          </p:cNvSpPr>
          <p:nvPr/>
        </p:nvSpPr>
        <p:spPr bwMode="auto">
          <a:xfrm>
            <a:off x="6564313" y="3727450"/>
            <a:ext cx="5556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/>
              <a:t>Na</a:t>
            </a:r>
            <a:r>
              <a:rPr lang="fr-CA" altLang="fr-FR" sz="700" b="1" baseline="30000"/>
              <a:t>+</a:t>
            </a:r>
            <a:r>
              <a:rPr lang="fr-CA" altLang="fr-FR" sz="700" b="1"/>
              <a:t> libéré</a:t>
            </a:r>
          </a:p>
        </p:txBody>
      </p:sp>
      <p:sp>
        <p:nvSpPr>
          <p:cNvPr id="63509" name="Line 60"/>
          <p:cNvSpPr>
            <a:spLocks noChangeShapeType="1"/>
          </p:cNvSpPr>
          <p:nvPr/>
        </p:nvSpPr>
        <p:spPr bwMode="auto">
          <a:xfrm flipV="1">
            <a:off x="4886325" y="788988"/>
            <a:ext cx="30163" cy="188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0" name="Line 61"/>
          <p:cNvSpPr>
            <a:spLocks noChangeShapeType="1"/>
          </p:cNvSpPr>
          <p:nvPr/>
        </p:nvSpPr>
        <p:spPr bwMode="auto">
          <a:xfrm flipH="1">
            <a:off x="4794250" y="788988"/>
            <a:ext cx="174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1" name="Freeform 62"/>
          <p:cNvSpPr>
            <a:spLocks/>
          </p:cNvSpPr>
          <p:nvPr/>
        </p:nvSpPr>
        <p:spPr bwMode="auto">
          <a:xfrm>
            <a:off x="4411663" y="1154113"/>
            <a:ext cx="153987" cy="73025"/>
          </a:xfrm>
          <a:custGeom>
            <a:avLst/>
            <a:gdLst>
              <a:gd name="T0" fmla="*/ 2147483647 w 106"/>
              <a:gd name="T1" fmla="*/ 2147483647 h 50"/>
              <a:gd name="T2" fmla="*/ 2147483647 w 106"/>
              <a:gd name="T3" fmla="*/ 0 h 50"/>
              <a:gd name="T4" fmla="*/ 0 w 106"/>
              <a:gd name="T5" fmla="*/ 2147483647 h 50"/>
              <a:gd name="T6" fmla="*/ 0 60000 65536"/>
              <a:gd name="T7" fmla="*/ 0 60000 65536"/>
              <a:gd name="T8" fmla="*/ 0 60000 65536"/>
              <a:gd name="T9" fmla="*/ 0 w 106"/>
              <a:gd name="T10" fmla="*/ 0 h 50"/>
              <a:gd name="T11" fmla="*/ 106 w 106"/>
              <a:gd name="T12" fmla="*/ 50 h 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6" h="50">
                <a:moveTo>
                  <a:pt x="106" y="2"/>
                </a:moveTo>
                <a:lnTo>
                  <a:pt x="58" y="0"/>
                </a:lnTo>
                <a:lnTo>
                  <a:pt x="0" y="5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2" name="Line 63"/>
          <p:cNvSpPr>
            <a:spLocks noChangeShapeType="1"/>
          </p:cNvSpPr>
          <p:nvPr/>
        </p:nvSpPr>
        <p:spPr bwMode="auto">
          <a:xfrm flipH="1">
            <a:off x="4864100" y="1827213"/>
            <a:ext cx="107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3" name="Freeform 64"/>
          <p:cNvSpPr>
            <a:spLocks/>
          </p:cNvSpPr>
          <p:nvPr/>
        </p:nvSpPr>
        <p:spPr bwMode="auto">
          <a:xfrm>
            <a:off x="4867275" y="1827213"/>
            <a:ext cx="61913" cy="185737"/>
          </a:xfrm>
          <a:custGeom>
            <a:avLst/>
            <a:gdLst>
              <a:gd name="T0" fmla="*/ 2147483647 w 42"/>
              <a:gd name="T1" fmla="*/ 0 h 126"/>
              <a:gd name="T2" fmla="*/ 0 w 42"/>
              <a:gd name="T3" fmla="*/ 2147483647 h 126"/>
              <a:gd name="T4" fmla="*/ 0 60000 65536"/>
              <a:gd name="T5" fmla="*/ 0 60000 65536"/>
              <a:gd name="T6" fmla="*/ 0 w 42"/>
              <a:gd name="T7" fmla="*/ 0 h 126"/>
              <a:gd name="T8" fmla="*/ 42 w 42"/>
              <a:gd name="T9" fmla="*/ 126 h 12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2" h="126">
                <a:moveTo>
                  <a:pt x="42" y="0"/>
                </a:moveTo>
                <a:lnTo>
                  <a:pt x="0" y="12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4" name="Freeform 65"/>
          <p:cNvSpPr>
            <a:spLocks/>
          </p:cNvSpPr>
          <p:nvPr/>
        </p:nvSpPr>
        <p:spPr bwMode="auto">
          <a:xfrm>
            <a:off x="6127750" y="1868488"/>
            <a:ext cx="79375" cy="207962"/>
          </a:xfrm>
          <a:custGeom>
            <a:avLst/>
            <a:gdLst>
              <a:gd name="T0" fmla="*/ 2147483647 w 54"/>
              <a:gd name="T1" fmla="*/ 2147483647 h 142"/>
              <a:gd name="T2" fmla="*/ 0 w 54"/>
              <a:gd name="T3" fmla="*/ 2147483647 h 142"/>
              <a:gd name="T4" fmla="*/ 2147483647 w 54"/>
              <a:gd name="T5" fmla="*/ 0 h 142"/>
              <a:gd name="T6" fmla="*/ 0 60000 65536"/>
              <a:gd name="T7" fmla="*/ 0 60000 65536"/>
              <a:gd name="T8" fmla="*/ 0 60000 65536"/>
              <a:gd name="T9" fmla="*/ 0 w 54"/>
              <a:gd name="T10" fmla="*/ 0 h 142"/>
              <a:gd name="T11" fmla="*/ 54 w 54"/>
              <a:gd name="T12" fmla="*/ 142 h 1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" h="142">
                <a:moveTo>
                  <a:pt x="54" y="142"/>
                </a:moveTo>
                <a:lnTo>
                  <a:pt x="0" y="32"/>
                </a:lnTo>
                <a:lnTo>
                  <a:pt x="2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5" name="Freeform 66"/>
          <p:cNvSpPr>
            <a:spLocks/>
          </p:cNvSpPr>
          <p:nvPr/>
        </p:nvSpPr>
        <p:spPr bwMode="auto">
          <a:xfrm>
            <a:off x="4065588" y="1768475"/>
            <a:ext cx="101600" cy="152400"/>
          </a:xfrm>
          <a:custGeom>
            <a:avLst/>
            <a:gdLst>
              <a:gd name="T0" fmla="*/ 2147483647 w 70"/>
              <a:gd name="T1" fmla="*/ 2147483647 h 104"/>
              <a:gd name="T2" fmla="*/ 2147483647 w 70"/>
              <a:gd name="T3" fmla="*/ 2147483647 h 104"/>
              <a:gd name="T4" fmla="*/ 0 w 70"/>
              <a:gd name="T5" fmla="*/ 0 h 104"/>
              <a:gd name="T6" fmla="*/ 0 60000 65536"/>
              <a:gd name="T7" fmla="*/ 0 60000 65536"/>
              <a:gd name="T8" fmla="*/ 0 60000 65536"/>
              <a:gd name="T9" fmla="*/ 0 w 70"/>
              <a:gd name="T10" fmla="*/ 0 h 104"/>
              <a:gd name="T11" fmla="*/ 70 w 70"/>
              <a:gd name="T12" fmla="*/ 104 h 10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0" h="104">
                <a:moveTo>
                  <a:pt x="34" y="104"/>
                </a:moveTo>
                <a:lnTo>
                  <a:pt x="70" y="102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16" name="Line 67"/>
          <p:cNvSpPr>
            <a:spLocks noChangeShapeType="1"/>
          </p:cNvSpPr>
          <p:nvPr/>
        </p:nvSpPr>
        <p:spPr bwMode="auto">
          <a:xfrm flipH="1">
            <a:off x="2355850" y="2813050"/>
            <a:ext cx="117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23" name="Freeform 74"/>
          <p:cNvSpPr>
            <a:spLocks/>
          </p:cNvSpPr>
          <p:nvPr/>
        </p:nvSpPr>
        <p:spPr bwMode="auto">
          <a:xfrm>
            <a:off x="2330450" y="4108450"/>
            <a:ext cx="193675" cy="276225"/>
          </a:xfrm>
          <a:custGeom>
            <a:avLst/>
            <a:gdLst>
              <a:gd name="T0" fmla="*/ 0 w 131"/>
              <a:gd name="T1" fmla="*/ 2147483647 h 188"/>
              <a:gd name="T2" fmla="*/ 2147483647 w 131"/>
              <a:gd name="T3" fmla="*/ 0 h 188"/>
              <a:gd name="T4" fmla="*/ 2147483647 w 131"/>
              <a:gd name="T5" fmla="*/ 2147483647 h 188"/>
              <a:gd name="T6" fmla="*/ 0 60000 65536"/>
              <a:gd name="T7" fmla="*/ 0 60000 65536"/>
              <a:gd name="T8" fmla="*/ 0 60000 65536"/>
              <a:gd name="T9" fmla="*/ 0 w 131"/>
              <a:gd name="T10" fmla="*/ 0 h 188"/>
              <a:gd name="T11" fmla="*/ 131 w 131"/>
              <a:gd name="T12" fmla="*/ 188 h 1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" h="188">
                <a:moveTo>
                  <a:pt x="0" y="188"/>
                </a:moveTo>
                <a:lnTo>
                  <a:pt x="80" y="0"/>
                </a:lnTo>
                <a:lnTo>
                  <a:pt x="131" y="1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24" name="Line 75"/>
          <p:cNvSpPr>
            <a:spLocks noChangeShapeType="1"/>
          </p:cNvSpPr>
          <p:nvPr/>
        </p:nvSpPr>
        <p:spPr bwMode="auto">
          <a:xfrm flipH="1">
            <a:off x="6515100" y="3829050"/>
            <a:ext cx="10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25" name="Line 76"/>
          <p:cNvSpPr>
            <a:spLocks noChangeShapeType="1"/>
          </p:cNvSpPr>
          <p:nvPr/>
        </p:nvSpPr>
        <p:spPr bwMode="auto">
          <a:xfrm flipH="1">
            <a:off x="4302125" y="5010150"/>
            <a:ext cx="117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3526" name="Rectangle 77"/>
          <p:cNvSpPr>
            <a:spLocks noChangeArrowheads="1"/>
          </p:cNvSpPr>
          <p:nvPr/>
        </p:nvSpPr>
        <p:spPr bwMode="auto">
          <a:xfrm>
            <a:off x="5911850" y="2386013"/>
            <a:ext cx="233363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>
                <a:solidFill>
                  <a:schemeClr val="bg1"/>
                </a:solidFill>
              </a:rPr>
              <a:t>P</a:t>
            </a:r>
          </a:p>
        </p:txBody>
      </p:sp>
      <p:sp>
        <p:nvSpPr>
          <p:cNvPr id="63527" name="Rectangle 78"/>
          <p:cNvSpPr>
            <a:spLocks noChangeArrowheads="1"/>
          </p:cNvSpPr>
          <p:nvPr/>
        </p:nvSpPr>
        <p:spPr bwMode="auto">
          <a:xfrm>
            <a:off x="6056313" y="4676775"/>
            <a:ext cx="233362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>
                <a:solidFill>
                  <a:schemeClr val="bg1"/>
                </a:solidFill>
              </a:rPr>
              <a:t>P</a:t>
            </a:r>
          </a:p>
        </p:txBody>
      </p:sp>
      <p:sp>
        <p:nvSpPr>
          <p:cNvPr id="63528" name="Rectangle 79"/>
          <p:cNvSpPr>
            <a:spLocks noChangeArrowheads="1"/>
          </p:cNvSpPr>
          <p:nvPr/>
        </p:nvSpPr>
        <p:spPr bwMode="auto">
          <a:xfrm>
            <a:off x="4070350" y="5732463"/>
            <a:ext cx="233363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>
                <a:solidFill>
                  <a:schemeClr val="bg1"/>
                </a:solidFill>
              </a:rPr>
              <a:t>P</a:t>
            </a:r>
          </a:p>
        </p:txBody>
      </p:sp>
      <p:sp>
        <p:nvSpPr>
          <p:cNvPr id="63529" name="Rectangle 80"/>
          <p:cNvSpPr>
            <a:spLocks noChangeArrowheads="1"/>
          </p:cNvSpPr>
          <p:nvPr/>
        </p:nvSpPr>
        <p:spPr bwMode="auto">
          <a:xfrm>
            <a:off x="1652588" y="4806950"/>
            <a:ext cx="247650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700" b="1">
                <a:solidFill>
                  <a:schemeClr val="bg1"/>
                </a:solidFill>
              </a:rPr>
              <a:t>P</a:t>
            </a:r>
            <a:r>
              <a:rPr lang="fr-CA" altLang="fr-FR" sz="700" b="1" baseline="-25000">
                <a:solidFill>
                  <a:schemeClr val="bg1"/>
                </a:solidFill>
              </a:rPr>
              <a:t>i</a:t>
            </a:r>
            <a:endParaRPr lang="fr-CA" altLang="fr-FR" sz="700" b="1">
              <a:solidFill>
                <a:schemeClr val="bg1"/>
              </a:solidFill>
            </a:endParaRPr>
          </a:p>
        </p:txBody>
      </p:sp>
      <p:sp>
        <p:nvSpPr>
          <p:cNvPr id="42" name="Rectangle 51"/>
          <p:cNvSpPr>
            <a:spLocks noChangeArrowheads="1"/>
          </p:cNvSpPr>
          <p:nvPr/>
        </p:nvSpPr>
        <p:spPr bwMode="auto">
          <a:xfrm>
            <a:off x="4038600" y="2286000"/>
            <a:ext cx="401637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fr-CA" altLang="fr-FR" sz="1050" b="1" dirty="0">
                <a:solidFill>
                  <a:srgbClr val="0074A6"/>
                </a:solidFill>
              </a:rPr>
              <a:t>   </a:t>
            </a:r>
            <a:r>
              <a:rPr lang="fr-CA" altLang="fr-FR" sz="1050" dirty="0" smtClean="0">
                <a:solidFill>
                  <a:srgbClr val="0074A6"/>
                </a:solidFill>
                <a:latin typeface="Arial Black" pitchFamily="34" charset="0"/>
              </a:rPr>
              <a:t>1</a:t>
            </a:r>
            <a:endParaRPr lang="fr-CA" altLang="fr-FR" sz="1050" b="1" dirty="0">
              <a:solidFill>
                <a:srgbClr val="0074A6"/>
              </a:solidFill>
            </a:endParaRPr>
          </a:p>
        </p:txBody>
      </p:sp>
      <p:sp>
        <p:nvSpPr>
          <p:cNvPr id="43" name="Rectangle 51"/>
          <p:cNvSpPr>
            <a:spLocks noChangeArrowheads="1"/>
          </p:cNvSpPr>
          <p:nvPr/>
        </p:nvSpPr>
        <p:spPr bwMode="auto">
          <a:xfrm>
            <a:off x="2057400" y="5486400"/>
            <a:ext cx="401637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fr-CA" altLang="fr-FR" sz="1050" b="1" dirty="0">
                <a:solidFill>
                  <a:srgbClr val="0074A6"/>
                </a:solidFill>
              </a:rPr>
              <a:t>   </a:t>
            </a:r>
            <a:r>
              <a:rPr lang="fr-CA" altLang="fr-FR" sz="1050" dirty="0" smtClean="0">
                <a:solidFill>
                  <a:srgbClr val="0074A6"/>
                </a:solidFill>
                <a:latin typeface="Arial Black" pitchFamily="34" charset="0"/>
              </a:rPr>
              <a:t>5</a:t>
            </a:r>
            <a:endParaRPr lang="fr-CA" altLang="fr-FR" sz="1050" b="1" dirty="0">
              <a:solidFill>
                <a:srgbClr val="0074A6"/>
              </a:solidFill>
            </a:endParaRPr>
          </a:p>
        </p:txBody>
      </p:sp>
      <p:sp>
        <p:nvSpPr>
          <p:cNvPr id="44" name="Rectangle 51"/>
          <p:cNvSpPr>
            <a:spLocks noChangeArrowheads="1"/>
          </p:cNvSpPr>
          <p:nvPr/>
        </p:nvSpPr>
        <p:spPr bwMode="auto">
          <a:xfrm>
            <a:off x="4114800" y="6400800"/>
            <a:ext cx="401637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fr-CA" altLang="fr-FR" sz="1050" b="1" dirty="0">
                <a:solidFill>
                  <a:srgbClr val="0074A6"/>
                </a:solidFill>
              </a:rPr>
              <a:t>   </a:t>
            </a:r>
            <a:r>
              <a:rPr lang="fr-CA" altLang="fr-FR" sz="1050" dirty="0" smtClean="0">
                <a:solidFill>
                  <a:srgbClr val="0074A6"/>
                </a:solidFill>
                <a:latin typeface="Arial Black" pitchFamily="34" charset="0"/>
              </a:rPr>
              <a:t>4</a:t>
            </a:r>
            <a:endParaRPr lang="fr-CA" altLang="fr-FR" sz="1050" b="1" dirty="0">
              <a:solidFill>
                <a:srgbClr val="0074A6"/>
              </a:solidFill>
            </a:endParaRPr>
          </a:p>
        </p:txBody>
      </p:sp>
      <p:sp>
        <p:nvSpPr>
          <p:cNvPr id="45" name="Rectangle 51"/>
          <p:cNvSpPr>
            <a:spLocks noChangeArrowheads="1"/>
          </p:cNvSpPr>
          <p:nvPr/>
        </p:nvSpPr>
        <p:spPr bwMode="auto">
          <a:xfrm>
            <a:off x="6248400" y="5410200"/>
            <a:ext cx="401637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fr-CA" altLang="fr-FR" sz="1050" b="1" dirty="0">
                <a:solidFill>
                  <a:srgbClr val="0074A6"/>
                </a:solidFill>
              </a:rPr>
              <a:t>   </a:t>
            </a:r>
            <a:r>
              <a:rPr lang="fr-CA" altLang="fr-FR" sz="1050" dirty="0" smtClean="0">
                <a:solidFill>
                  <a:srgbClr val="0074A6"/>
                </a:solidFill>
                <a:latin typeface="Arial Black" pitchFamily="34" charset="0"/>
              </a:rPr>
              <a:t>3</a:t>
            </a:r>
            <a:endParaRPr lang="fr-CA" altLang="fr-FR" sz="1050" b="1" dirty="0">
              <a:solidFill>
                <a:srgbClr val="0074A6"/>
              </a:solidFill>
            </a:endParaRPr>
          </a:p>
        </p:txBody>
      </p:sp>
      <p:sp>
        <p:nvSpPr>
          <p:cNvPr id="46" name="Rectangle 51"/>
          <p:cNvSpPr>
            <a:spLocks noChangeArrowheads="1"/>
          </p:cNvSpPr>
          <p:nvPr/>
        </p:nvSpPr>
        <p:spPr bwMode="auto">
          <a:xfrm>
            <a:off x="6096000" y="3124200"/>
            <a:ext cx="401637" cy="27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fr-CA" altLang="fr-FR" sz="1050" b="1" dirty="0">
                <a:solidFill>
                  <a:srgbClr val="0074A6"/>
                </a:solidFill>
              </a:rPr>
              <a:t>   </a:t>
            </a:r>
            <a:r>
              <a:rPr lang="fr-CA" altLang="fr-FR" sz="1050" dirty="0" smtClean="0">
                <a:solidFill>
                  <a:srgbClr val="0074A6"/>
                </a:solidFill>
                <a:latin typeface="Arial Black" pitchFamily="34" charset="0"/>
              </a:rPr>
              <a:t>2</a:t>
            </a:r>
            <a:endParaRPr lang="fr-CA" altLang="fr-FR" sz="1050" b="1" dirty="0">
              <a:solidFill>
                <a:srgbClr val="0074A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533400"/>
          </a:xfrm>
        </p:spPr>
        <p:txBody>
          <a:bodyPr/>
          <a:lstStyle/>
          <a:p>
            <a:pPr eaLnBrk="1" hangingPunct="1"/>
            <a:r>
              <a:rPr lang="fr-CA" altLang="fr-FR" sz="2800" b="1" dirty="0" smtClean="0"/>
              <a:t>TRANSPORT ACTIF PRIMAIRE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2400" y="1752600"/>
          <a:ext cx="9058464" cy="344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SPW 13.0 Graph" r:id="rId4" imgW="18041250" imgH="6862480" progId="SigmaPlotGraphicObject.12">
                  <p:embed/>
                </p:oleObj>
              </mc:Choice>
              <mc:Fallback>
                <p:oleObj name="SPW 13.0 Graph" r:id="rId4" imgW="18041250" imgH="6862480" progId="SigmaPlotGraphicObjec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" y="1752600"/>
                        <a:ext cx="9058464" cy="3446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8" name="Straight Connector 47"/>
          <p:cNvCxnSpPr/>
          <p:nvPr/>
        </p:nvCxnSpPr>
        <p:spPr>
          <a:xfrm>
            <a:off x="5486400" y="3475831"/>
            <a:ext cx="1864800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7351200" y="3475831"/>
            <a:ext cx="0" cy="121920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7994134" y="1597223"/>
            <a:ext cx="11402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/>
              <a:t>SATURATION</a:t>
            </a:r>
            <a:endParaRPr lang="en-US" sz="1400" b="1" dirty="0"/>
          </a:p>
        </p:txBody>
      </p:sp>
      <p:cxnSp>
        <p:nvCxnSpPr>
          <p:cNvPr id="55" name="Straight Arrow Connector 54"/>
          <p:cNvCxnSpPr/>
          <p:nvPr/>
        </p:nvCxnSpPr>
        <p:spPr>
          <a:xfrm>
            <a:off x="8686800" y="1905000"/>
            <a:ext cx="0" cy="457200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448180" y="4249539"/>
            <a:ext cx="404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/>
              <a:t>K</a:t>
            </a:r>
            <a:r>
              <a:rPr lang="fr-CA" sz="1400" b="1" baseline="-25000" dirty="0" smtClean="0"/>
              <a:t>50</a:t>
            </a:r>
            <a:endParaRPr lang="en-US" sz="1400" b="1" baseline="-25000" dirty="0"/>
          </a:p>
        </p:txBody>
      </p:sp>
      <p:sp>
        <p:nvSpPr>
          <p:cNvPr id="57" name="TextBox 56"/>
          <p:cNvSpPr txBox="1"/>
          <p:nvPr/>
        </p:nvSpPr>
        <p:spPr>
          <a:xfrm>
            <a:off x="5715000" y="3946227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/>
              <a:t>SEUIL</a:t>
            </a:r>
            <a:endParaRPr lang="en-US" sz="1400" b="1" dirty="0"/>
          </a:p>
        </p:txBody>
      </p:sp>
      <p:cxnSp>
        <p:nvCxnSpPr>
          <p:cNvPr id="58" name="Straight Arrow Connector 57"/>
          <p:cNvCxnSpPr>
            <a:stCxn id="57" idx="2"/>
          </p:cNvCxnSpPr>
          <p:nvPr/>
        </p:nvCxnSpPr>
        <p:spPr>
          <a:xfrm>
            <a:off x="6014121" y="4254004"/>
            <a:ext cx="0" cy="303312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466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8"/>
          <p:cNvSpPr>
            <a:spLocks noGrp="1" noChangeArrowheads="1"/>
          </p:cNvSpPr>
          <p:nvPr>
            <p:ph type="title"/>
          </p:nvPr>
        </p:nvSpPr>
        <p:spPr>
          <a:xfrm>
            <a:off x="762000" y="342344"/>
            <a:ext cx="7620000" cy="584200"/>
          </a:xfrm>
        </p:spPr>
        <p:txBody>
          <a:bodyPr/>
          <a:lstStyle/>
          <a:p>
            <a:pPr algn="l"/>
            <a:r>
              <a:rPr lang="fr-CA" altLang="fr-FR" sz="1800" b="1" dirty="0" smtClean="0"/>
              <a:t>TRANSPORT </a:t>
            </a:r>
            <a:r>
              <a:rPr lang="fr-CA" altLang="fr-FR" sz="1800" b="1" dirty="0"/>
              <a:t>ACTIF PRIMAIRE </a:t>
            </a:r>
            <a:r>
              <a:rPr lang="fr-CA" altLang="fr-FR" sz="1800" b="1" dirty="0" smtClean="0"/>
              <a:t>                           TRANSPORT </a:t>
            </a:r>
            <a:r>
              <a:rPr lang="fr-CA" altLang="fr-FR" sz="1800" b="1" dirty="0"/>
              <a:t>ACTIF </a:t>
            </a:r>
            <a:r>
              <a:rPr lang="fr-CA" altLang="fr-FR" sz="1800" b="1" dirty="0" smtClean="0"/>
              <a:t>SECONDAIRE</a:t>
            </a:r>
            <a:endParaRPr lang="fr-CA" altLang="fr-FR" sz="1200" b="1" dirty="0" smtClean="0"/>
          </a:p>
        </p:txBody>
      </p:sp>
      <p:pic>
        <p:nvPicPr>
          <p:cNvPr id="70659" name="Picture 3" descr="figure_03_11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3"/>
          <a:stretch>
            <a:fillRect/>
          </a:stretch>
        </p:blipFill>
        <p:spPr bwMode="auto">
          <a:xfrm>
            <a:off x="304800" y="914400"/>
            <a:ext cx="8597900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4" name="Freeform 8"/>
          <p:cNvSpPr>
            <a:spLocks/>
          </p:cNvSpPr>
          <p:nvPr/>
        </p:nvSpPr>
        <p:spPr bwMode="auto">
          <a:xfrm>
            <a:off x="6032500" y="1044575"/>
            <a:ext cx="523875" cy="254000"/>
          </a:xfrm>
          <a:custGeom>
            <a:avLst/>
            <a:gdLst>
              <a:gd name="T0" fmla="*/ 0 w 330"/>
              <a:gd name="T1" fmla="*/ 2147483647 h 160"/>
              <a:gd name="T2" fmla="*/ 2147483647 w 330"/>
              <a:gd name="T3" fmla="*/ 0 h 160"/>
              <a:gd name="T4" fmla="*/ 2147483647 w 330"/>
              <a:gd name="T5" fmla="*/ 0 h 160"/>
              <a:gd name="T6" fmla="*/ 0 60000 65536"/>
              <a:gd name="T7" fmla="*/ 0 60000 65536"/>
              <a:gd name="T8" fmla="*/ 0 60000 65536"/>
              <a:gd name="T9" fmla="*/ 0 w 330"/>
              <a:gd name="T10" fmla="*/ 0 h 160"/>
              <a:gd name="T11" fmla="*/ 330 w 330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0" h="160">
                <a:moveTo>
                  <a:pt x="0" y="160"/>
                </a:moveTo>
                <a:lnTo>
                  <a:pt x="216" y="0"/>
                </a:lnTo>
                <a:lnTo>
                  <a:pt x="330" y="0"/>
                </a:lnTo>
              </a:path>
            </a:pathLst>
          </a:custGeom>
          <a:noFill/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6372225" y="1041400"/>
            <a:ext cx="200025" cy="7493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2441575" y="2168525"/>
            <a:ext cx="111125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1000"/>
              </a:lnSpc>
            </a:pPr>
            <a:r>
              <a:rPr lang="fr-CA" altLang="fr-FR" b="1"/>
              <a:t>Pompe à Na</a:t>
            </a:r>
            <a:r>
              <a:rPr lang="fr-CA" altLang="fr-FR" sz="2000" b="1" baseline="14000"/>
              <a:t>+</a:t>
            </a:r>
            <a:r>
              <a:rPr lang="fr-CA" altLang="fr-FR" b="1"/>
              <a:t>-K</a:t>
            </a:r>
            <a:r>
              <a:rPr lang="fr-CA" altLang="fr-FR" sz="2000" b="1" baseline="14000"/>
              <a:t>+</a:t>
            </a:r>
            <a:endParaRPr lang="fr-CA" altLang="fr-FR" b="1"/>
          </a:p>
          <a:p>
            <a:pPr eaLnBrk="1" hangingPunct="1">
              <a:lnSpc>
                <a:spcPct val="91000"/>
              </a:lnSpc>
            </a:pPr>
            <a:endParaRPr lang="fr-CA" altLang="fr-FR" b="1"/>
          </a:p>
        </p:txBody>
      </p:sp>
      <p:sp>
        <p:nvSpPr>
          <p:cNvPr id="70668" name="Freeform 12"/>
          <p:cNvSpPr>
            <a:spLocks/>
          </p:cNvSpPr>
          <p:nvPr/>
        </p:nvSpPr>
        <p:spPr bwMode="auto">
          <a:xfrm>
            <a:off x="2060575" y="2378075"/>
            <a:ext cx="454025" cy="288925"/>
          </a:xfrm>
          <a:custGeom>
            <a:avLst/>
            <a:gdLst>
              <a:gd name="T0" fmla="*/ 0 w 286"/>
              <a:gd name="T1" fmla="*/ 2147483647 h 182"/>
              <a:gd name="T2" fmla="*/ 2147483647 w 286"/>
              <a:gd name="T3" fmla="*/ 0 h 182"/>
              <a:gd name="T4" fmla="*/ 2147483647 w 286"/>
              <a:gd name="T5" fmla="*/ 0 h 182"/>
              <a:gd name="T6" fmla="*/ 0 60000 65536"/>
              <a:gd name="T7" fmla="*/ 0 60000 65536"/>
              <a:gd name="T8" fmla="*/ 0 60000 65536"/>
              <a:gd name="T9" fmla="*/ 0 w 286"/>
              <a:gd name="T10" fmla="*/ 0 h 182"/>
              <a:gd name="T11" fmla="*/ 286 w 286"/>
              <a:gd name="T12" fmla="*/ 182 h 1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6" h="182">
                <a:moveTo>
                  <a:pt x="0" y="182"/>
                </a:moveTo>
                <a:lnTo>
                  <a:pt x="172" y="0"/>
                </a:lnTo>
                <a:lnTo>
                  <a:pt x="286" y="0"/>
                </a:lnTo>
              </a:path>
            </a:pathLst>
          </a:custGeom>
          <a:noFill/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355600" y="4486275"/>
            <a:ext cx="16240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1000"/>
              </a:lnSpc>
            </a:pPr>
            <a:r>
              <a:rPr lang="fr-CA" altLang="fr-FR" b="1" i="1"/>
              <a:t>Cytoplasme</a:t>
            </a:r>
          </a:p>
        </p:txBody>
      </p:sp>
      <p:sp>
        <p:nvSpPr>
          <p:cNvPr id="70676" name="Line 21"/>
          <p:cNvSpPr>
            <a:spLocks noChangeShapeType="1"/>
          </p:cNvSpPr>
          <p:nvPr/>
        </p:nvSpPr>
        <p:spPr bwMode="auto">
          <a:xfrm>
            <a:off x="7772400" y="2165350"/>
            <a:ext cx="0" cy="3810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9" descr="figure_03_12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88" b="66830"/>
          <a:stretch/>
        </p:blipFill>
        <p:spPr bwMode="auto">
          <a:xfrm>
            <a:off x="2743200" y="762000"/>
            <a:ext cx="3352800" cy="524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Rectangle 18"/>
          <p:cNvSpPr>
            <a:spLocks noGrp="1" noChangeArrowheads="1"/>
          </p:cNvSpPr>
          <p:nvPr>
            <p:ph type="title"/>
          </p:nvPr>
        </p:nvSpPr>
        <p:spPr>
          <a:xfrm>
            <a:off x="-4194" y="304800"/>
            <a:ext cx="9144000" cy="461963"/>
          </a:xfrm>
        </p:spPr>
        <p:txBody>
          <a:bodyPr/>
          <a:lstStyle/>
          <a:p>
            <a:pPr eaLnBrk="1" hangingPunct="1"/>
            <a:r>
              <a:rPr lang="fr-CA" altLang="fr-FR" sz="2400" b="1" dirty="0" smtClean="0"/>
              <a:t>Endocytose</a:t>
            </a:r>
          </a:p>
        </p:txBody>
      </p:sp>
      <p:sp>
        <p:nvSpPr>
          <p:cNvPr id="36" name="Rectangle 18"/>
          <p:cNvSpPr txBox="1">
            <a:spLocks noChangeArrowheads="1"/>
          </p:cNvSpPr>
          <p:nvPr/>
        </p:nvSpPr>
        <p:spPr bwMode="auto">
          <a:xfrm>
            <a:off x="533400" y="2667000"/>
            <a:ext cx="1981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1600" b="1" dirty="0" smtClean="0"/>
              <a:t>Membrane cellulaire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438400" y="2819400"/>
            <a:ext cx="381000" cy="1524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18"/>
          <p:cNvSpPr txBox="1">
            <a:spLocks noChangeArrowheads="1"/>
          </p:cNvSpPr>
          <p:nvPr/>
        </p:nvSpPr>
        <p:spPr bwMode="auto">
          <a:xfrm>
            <a:off x="2895600" y="3962400"/>
            <a:ext cx="129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1600" b="1" dirty="0" smtClean="0"/>
              <a:t>Cytoplasme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8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76225"/>
          </a:xfrm>
        </p:spPr>
        <p:txBody>
          <a:bodyPr/>
          <a:lstStyle/>
          <a:p>
            <a:pPr eaLnBrk="1" hangingPunct="1"/>
            <a:r>
              <a:rPr lang="fr-CA" altLang="fr-FR" sz="2000" b="1" dirty="0" smtClean="0"/>
              <a:t>TYPES D’ENDOCYTOSE.</a:t>
            </a:r>
            <a:endParaRPr lang="fr-CA" altLang="fr-FR" sz="2000" b="1" dirty="0" smtClean="0">
              <a:solidFill>
                <a:srgbClr val="000000"/>
              </a:solidFill>
            </a:endParaRPr>
          </a:p>
        </p:txBody>
      </p:sp>
      <p:pic>
        <p:nvPicPr>
          <p:cNvPr id="72707" name="Picture 3" descr="figure_03_13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2306638" y="263525"/>
            <a:ext cx="4530725" cy="645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2370138" y="1824038"/>
            <a:ext cx="7794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000" b="1"/>
              <a:t>Récepteurs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2894013" y="4189413"/>
            <a:ext cx="625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000" b="1"/>
              <a:t>Vésicule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3535363" y="5872163"/>
            <a:ext cx="625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000" b="1"/>
              <a:t>Vésicule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2627313" y="2227263"/>
            <a:ext cx="8048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A" altLang="fr-FR" sz="1000" b="1"/>
              <a:t>Phagosome</a:t>
            </a:r>
          </a:p>
        </p:txBody>
      </p:sp>
      <p:sp>
        <p:nvSpPr>
          <p:cNvPr id="72712" name="Freeform 11"/>
          <p:cNvSpPr>
            <a:spLocks/>
          </p:cNvSpPr>
          <p:nvPr/>
        </p:nvSpPr>
        <p:spPr bwMode="auto">
          <a:xfrm>
            <a:off x="2654300" y="1285875"/>
            <a:ext cx="146050" cy="590550"/>
          </a:xfrm>
          <a:custGeom>
            <a:avLst/>
            <a:gdLst>
              <a:gd name="T0" fmla="*/ 2147483647 w 92"/>
              <a:gd name="T1" fmla="*/ 0 h 372"/>
              <a:gd name="T2" fmla="*/ 0 w 92"/>
              <a:gd name="T3" fmla="*/ 2147483647 h 372"/>
              <a:gd name="T4" fmla="*/ 2147483647 w 92"/>
              <a:gd name="T5" fmla="*/ 2147483647 h 372"/>
              <a:gd name="T6" fmla="*/ 0 60000 65536"/>
              <a:gd name="T7" fmla="*/ 0 60000 65536"/>
              <a:gd name="T8" fmla="*/ 0 60000 65536"/>
              <a:gd name="T9" fmla="*/ 0 w 92"/>
              <a:gd name="T10" fmla="*/ 0 h 372"/>
              <a:gd name="T11" fmla="*/ 92 w 92"/>
              <a:gd name="T12" fmla="*/ 372 h 3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2" h="372">
                <a:moveTo>
                  <a:pt x="92" y="0"/>
                </a:moveTo>
                <a:lnTo>
                  <a:pt x="0" y="280"/>
                </a:lnTo>
                <a:lnTo>
                  <a:pt x="2" y="37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3" name="Line 12"/>
          <p:cNvSpPr>
            <a:spLocks noChangeShapeType="1"/>
          </p:cNvSpPr>
          <p:nvPr/>
        </p:nvSpPr>
        <p:spPr bwMode="auto">
          <a:xfrm flipV="1">
            <a:off x="2657475" y="1692275"/>
            <a:ext cx="203200" cy="41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4" name="Rectangle 13"/>
          <p:cNvSpPr>
            <a:spLocks noChangeArrowheads="1"/>
          </p:cNvSpPr>
          <p:nvPr/>
        </p:nvSpPr>
        <p:spPr bwMode="auto">
          <a:xfrm>
            <a:off x="4191000" y="228600"/>
            <a:ext cx="304800" cy="304800"/>
          </a:xfrm>
          <a:prstGeom prst="rect">
            <a:avLst/>
          </a:prstGeom>
          <a:solidFill>
            <a:schemeClr val="bg1"/>
          </a:solidFill>
          <a:ln w="635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fr-CA" altLang="fr-FR"/>
          </a:p>
        </p:txBody>
      </p:sp>
      <p:sp>
        <p:nvSpPr>
          <p:cNvPr id="72715" name="Rectangle 14"/>
          <p:cNvSpPr>
            <a:spLocks noChangeArrowheads="1"/>
          </p:cNvSpPr>
          <p:nvPr/>
        </p:nvSpPr>
        <p:spPr bwMode="auto">
          <a:xfrm>
            <a:off x="4267200" y="2590800"/>
            <a:ext cx="228600" cy="304800"/>
          </a:xfrm>
          <a:prstGeom prst="rect">
            <a:avLst/>
          </a:prstGeom>
          <a:solidFill>
            <a:schemeClr val="bg1"/>
          </a:solidFill>
          <a:ln w="635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fr-CA" altLang="fr-FR"/>
          </a:p>
        </p:txBody>
      </p:sp>
      <p:sp>
        <p:nvSpPr>
          <p:cNvPr id="72716" name="Rectangle 15"/>
          <p:cNvSpPr>
            <a:spLocks noChangeArrowheads="1"/>
          </p:cNvSpPr>
          <p:nvPr/>
        </p:nvSpPr>
        <p:spPr bwMode="auto">
          <a:xfrm>
            <a:off x="4191000" y="4648200"/>
            <a:ext cx="304800" cy="304800"/>
          </a:xfrm>
          <a:prstGeom prst="rect">
            <a:avLst/>
          </a:prstGeom>
          <a:solidFill>
            <a:schemeClr val="bg1"/>
          </a:solidFill>
          <a:ln w="635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fr-CA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9" descr="figure_03_12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88" b="66830"/>
          <a:stretch/>
        </p:blipFill>
        <p:spPr bwMode="auto">
          <a:xfrm>
            <a:off x="2743200" y="762000"/>
            <a:ext cx="3352800" cy="524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Rectangle 18"/>
          <p:cNvSpPr>
            <a:spLocks noGrp="1" noChangeArrowheads="1"/>
          </p:cNvSpPr>
          <p:nvPr>
            <p:ph type="title"/>
          </p:nvPr>
        </p:nvSpPr>
        <p:spPr>
          <a:xfrm>
            <a:off x="-4194" y="304800"/>
            <a:ext cx="9144000" cy="461963"/>
          </a:xfrm>
        </p:spPr>
        <p:txBody>
          <a:bodyPr/>
          <a:lstStyle/>
          <a:p>
            <a:pPr eaLnBrk="1" hangingPunct="1"/>
            <a:r>
              <a:rPr lang="fr-CA" altLang="fr-FR" sz="2400" b="1" dirty="0" smtClean="0"/>
              <a:t>Exocytose</a:t>
            </a:r>
          </a:p>
        </p:txBody>
      </p:sp>
      <p:sp>
        <p:nvSpPr>
          <p:cNvPr id="36" name="Rectangle 18"/>
          <p:cNvSpPr txBox="1">
            <a:spLocks noChangeArrowheads="1"/>
          </p:cNvSpPr>
          <p:nvPr/>
        </p:nvSpPr>
        <p:spPr bwMode="auto">
          <a:xfrm>
            <a:off x="533400" y="2667000"/>
            <a:ext cx="1981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1600" b="1" dirty="0" smtClean="0"/>
              <a:t>Membrane cellulaire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438400" y="2819400"/>
            <a:ext cx="381000" cy="1524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18"/>
          <p:cNvSpPr txBox="1">
            <a:spLocks noChangeArrowheads="1"/>
          </p:cNvSpPr>
          <p:nvPr/>
        </p:nvSpPr>
        <p:spPr bwMode="auto">
          <a:xfrm>
            <a:off x="2895600" y="3962400"/>
            <a:ext cx="129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 sz="1600" b="1" dirty="0" smtClean="0"/>
              <a:t>Cytoplasme</a:t>
            </a:r>
          </a:p>
        </p:txBody>
      </p:sp>
      <p:sp>
        <p:nvSpPr>
          <p:cNvPr id="3" name="Down Arrow 2"/>
          <p:cNvSpPr/>
          <p:nvPr/>
        </p:nvSpPr>
        <p:spPr>
          <a:xfrm rot="9780000">
            <a:off x="4419600" y="3733800"/>
            <a:ext cx="304800" cy="6096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05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Picture 7" descr="figure_03_14b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61" b="3940"/>
          <a:stretch/>
        </p:blipFill>
        <p:spPr bwMode="auto">
          <a:xfrm>
            <a:off x="1905000" y="1219200"/>
            <a:ext cx="5273879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8" name="Rectangle 5"/>
          <p:cNvSpPr>
            <a:spLocks noChangeArrowheads="1"/>
          </p:cNvSpPr>
          <p:nvPr/>
        </p:nvSpPr>
        <p:spPr bwMode="auto">
          <a:xfrm>
            <a:off x="5791200" y="990600"/>
            <a:ext cx="457200" cy="304800"/>
          </a:xfrm>
          <a:prstGeom prst="rect">
            <a:avLst/>
          </a:prstGeom>
          <a:solidFill>
            <a:schemeClr val="bg1"/>
          </a:solidFill>
          <a:ln w="635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fr-CA" altLang="fr-FR"/>
          </a:p>
        </p:txBody>
      </p:sp>
      <p:sp>
        <p:nvSpPr>
          <p:cNvPr id="82949" name="Rectangle 9"/>
          <p:cNvSpPr>
            <a:spLocks noChangeArrowheads="1"/>
          </p:cNvSpPr>
          <p:nvPr/>
        </p:nvSpPr>
        <p:spPr bwMode="auto">
          <a:xfrm>
            <a:off x="2895600" y="609600"/>
            <a:ext cx="3602038" cy="383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altLang="fr-FR" sz="2100" dirty="0">
                <a:latin typeface="Arial Black" pitchFamily="34" charset="0"/>
              </a:rPr>
              <a:t>E</a:t>
            </a:r>
            <a:r>
              <a:rPr lang="fr-CA" altLang="fr-FR" sz="2100" dirty="0" smtClean="0">
                <a:latin typeface="Arial Black" pitchFamily="34" charset="0"/>
              </a:rPr>
              <a:t>xocytose </a:t>
            </a:r>
            <a:r>
              <a:rPr lang="fr-CA" altLang="fr-FR" sz="2100" dirty="0">
                <a:latin typeface="Arial Black" pitchFamily="34" charset="0"/>
              </a:rPr>
              <a:t>(100 000x)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1793</TotalTime>
  <Words>813</Words>
  <Application>Microsoft Office PowerPoint</Application>
  <PresentationFormat>On-screen Show (4:3)</PresentationFormat>
  <Paragraphs>267</Paragraphs>
  <Slides>32</Slides>
  <Notes>28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Arial Black</vt:lpstr>
      <vt:lpstr>Calibri</vt:lpstr>
      <vt:lpstr>Wingdings</vt:lpstr>
      <vt:lpstr>Thème Office</vt:lpstr>
      <vt:lpstr>SigmaPlot 13.0 Graph</vt:lpstr>
      <vt:lpstr>MOVEMENT DE SOLUTÉS A TRAVERS LA MEMBRANE CELLULAIRE</vt:lpstr>
      <vt:lpstr>SYSTÈME À DEUX COMPARTIMENTS AVEC CONCENTRATIONS DE SOLUTÉS DIFFÉRENTS</vt:lpstr>
      <vt:lpstr>PRINCIPE DE DIFUSION</vt:lpstr>
      <vt:lpstr>PowerPoint Presentation</vt:lpstr>
      <vt:lpstr>PowerPoint Presentation</vt:lpstr>
      <vt:lpstr>PowerPoint Presentation</vt:lpstr>
      <vt:lpstr>PRINCIPE D’OSMOSE</vt:lpstr>
      <vt:lpstr>PRINCIPE D’OSMOSE</vt:lpstr>
      <vt:lpstr>PRINCIPE D’OSMOSE</vt:lpstr>
      <vt:lpstr>EFFET DE L’OSMOLARITÉ SUR LE VOLUME CELLULAIRE</vt:lpstr>
      <vt:lpstr>PRINCIPE DE TONICITÉ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PROPRIÉTÉ DE LA MEMBRANE CELLULAIRE</vt:lpstr>
      <vt:lpstr>DIFFUSION À TRAVERS LA MEMBRANE PLASMIQUE.</vt:lpstr>
      <vt:lpstr>PRINCIPE DE DIFUSION FACILITÉE</vt:lpstr>
      <vt:lpstr>DIFFUSION FACILITÉE - TRANSPORTEUR.</vt:lpstr>
      <vt:lpstr>PRINCIPE DE SATURATION (s’applique à tous les types de transporteurs)</vt:lpstr>
      <vt:lpstr>DIFFUSION DES IONS – CANAL IONIQUE.</vt:lpstr>
      <vt:lpstr>DIFFUSION DE L’EAU</vt:lpstr>
      <vt:lpstr>TRANSPORT ACTIF PRIMAIRE</vt:lpstr>
      <vt:lpstr>TRANSPORT ACTIF PRIMAIRE</vt:lpstr>
      <vt:lpstr>TRANSPORT ACTIF PRIMAIRE                            TRANSPORT ACTIF SECONDAIRE</vt:lpstr>
      <vt:lpstr>Endocytose</vt:lpstr>
      <vt:lpstr>TYPES D’ENDOCYTOSE.</vt:lpstr>
      <vt:lpstr>Exocytose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Opener 3</dc:title>
  <dc:creator>Jérémie</dc:creator>
  <cp:lastModifiedBy>Jean-Marc Renaud</cp:lastModifiedBy>
  <cp:revision>248</cp:revision>
  <cp:lastPrinted>2016-12-21T20:32:52Z</cp:lastPrinted>
  <dcterms:created xsi:type="dcterms:W3CDTF">2012-10-01T16:24:16Z</dcterms:created>
  <dcterms:modified xsi:type="dcterms:W3CDTF">2017-01-25T15:22:57Z</dcterms:modified>
</cp:coreProperties>
</file>