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3" r:id="rId1"/>
  </p:sldMasterIdLst>
  <p:notesMasterIdLst>
    <p:notesMasterId r:id="rId40"/>
  </p:notesMasterIdLst>
  <p:handoutMasterIdLst>
    <p:handoutMasterId r:id="rId41"/>
  </p:handoutMasterIdLst>
  <p:sldIdLst>
    <p:sldId id="362" r:id="rId2"/>
    <p:sldId id="347" r:id="rId3"/>
    <p:sldId id="290" r:id="rId4"/>
    <p:sldId id="293" r:id="rId5"/>
    <p:sldId id="257" r:id="rId6"/>
    <p:sldId id="355" r:id="rId7"/>
    <p:sldId id="361" r:id="rId8"/>
    <p:sldId id="264" r:id="rId9"/>
    <p:sldId id="259" r:id="rId10"/>
    <p:sldId id="359" r:id="rId11"/>
    <p:sldId id="260" r:id="rId12"/>
    <p:sldId id="258" r:id="rId13"/>
    <p:sldId id="262" r:id="rId14"/>
    <p:sldId id="261" r:id="rId15"/>
    <p:sldId id="263" r:id="rId16"/>
    <p:sldId id="360" r:id="rId17"/>
    <p:sldId id="357" r:id="rId18"/>
    <p:sldId id="353" r:id="rId19"/>
    <p:sldId id="272" r:id="rId20"/>
    <p:sldId id="273" r:id="rId21"/>
    <p:sldId id="321" r:id="rId22"/>
    <p:sldId id="317" r:id="rId23"/>
    <p:sldId id="319" r:id="rId24"/>
    <p:sldId id="322" r:id="rId25"/>
    <p:sldId id="333" r:id="rId26"/>
    <p:sldId id="332" r:id="rId27"/>
    <p:sldId id="331" r:id="rId28"/>
    <p:sldId id="342" r:id="rId29"/>
    <p:sldId id="343" r:id="rId30"/>
    <p:sldId id="344" r:id="rId31"/>
    <p:sldId id="309" r:id="rId32"/>
    <p:sldId id="296" r:id="rId33"/>
    <p:sldId id="346" r:id="rId34"/>
    <p:sldId id="334" r:id="rId35"/>
    <p:sldId id="297" r:id="rId36"/>
    <p:sldId id="302" r:id="rId37"/>
    <p:sldId id="303" r:id="rId38"/>
    <p:sldId id="306" r:id="rId39"/>
  </p:sldIdLst>
  <p:sldSz cx="9144000" cy="6858000" type="screen4x3"/>
  <p:notesSz cx="7010400" cy="9296400"/>
  <p:defaultTextStyle>
    <a:defPPr>
      <a:defRPr lang="en-CA"/>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959" autoAdjust="0"/>
    <p:restoredTop sz="94660"/>
  </p:normalViewPr>
  <p:slideViewPr>
    <p:cSldViewPr>
      <p:cViewPr varScale="1">
        <p:scale>
          <a:sx n="83" d="100"/>
          <a:sy n="83" d="100"/>
        </p:scale>
        <p:origin x="-1282" y="-7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77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D899BC-EBAF-46FA-A7E7-7FA6A245CA2E}" type="doc">
      <dgm:prSet loTypeId="urn:microsoft.com/office/officeart/2005/8/layout/hList6" loCatId="list" qsTypeId="urn:microsoft.com/office/officeart/2005/8/quickstyle/simple1" qsCatId="simple" csTypeId="urn:microsoft.com/office/officeart/2005/8/colors/accent2_2" csCatId="accent2" phldr="1"/>
      <dgm:spPr/>
      <dgm:t>
        <a:bodyPr/>
        <a:lstStyle/>
        <a:p>
          <a:endParaRPr lang="en-CA"/>
        </a:p>
      </dgm:t>
    </dgm:pt>
    <dgm:pt modelId="{AC709215-D3BA-496A-9A44-E15762ECEC99}">
      <dgm:prSet phldrT="[Text]"/>
      <dgm:spPr/>
      <dgm:t>
        <a:bodyPr/>
        <a:lstStyle/>
        <a:p>
          <a:r>
            <a:rPr lang="fr-CA" dirty="0" err="1" smtClean="0"/>
            <a:t>Midterm</a:t>
          </a:r>
          <a:r>
            <a:rPr lang="fr-CA" dirty="0" smtClean="0"/>
            <a:t> Exam-40%</a:t>
          </a:r>
        </a:p>
        <a:p>
          <a:r>
            <a:rPr lang="fr-CA" dirty="0" err="1" smtClean="0"/>
            <a:t>October</a:t>
          </a:r>
          <a:r>
            <a:rPr lang="fr-CA" dirty="0" smtClean="0"/>
            <a:t> 20, 2016</a:t>
          </a:r>
          <a:endParaRPr lang="en-CA" dirty="0"/>
        </a:p>
      </dgm:t>
    </dgm:pt>
    <dgm:pt modelId="{6EB13EC9-C1D7-4CAF-8102-7E39CCF3BD65}" type="parTrans" cxnId="{E5AB4ACB-0831-445F-A1ED-FBC1AE113978}">
      <dgm:prSet/>
      <dgm:spPr/>
      <dgm:t>
        <a:bodyPr/>
        <a:lstStyle/>
        <a:p>
          <a:endParaRPr lang="en-CA"/>
        </a:p>
      </dgm:t>
    </dgm:pt>
    <dgm:pt modelId="{50E88318-7856-4C22-A9DE-806021A05008}" type="sibTrans" cxnId="{E5AB4ACB-0831-445F-A1ED-FBC1AE113978}">
      <dgm:prSet/>
      <dgm:spPr/>
      <dgm:t>
        <a:bodyPr/>
        <a:lstStyle/>
        <a:p>
          <a:endParaRPr lang="en-CA"/>
        </a:p>
      </dgm:t>
    </dgm:pt>
    <dgm:pt modelId="{0B7F131A-6998-4160-8A64-6950552316FB}">
      <dgm:prSet phldrT="[Text]"/>
      <dgm:spPr/>
      <dgm:t>
        <a:bodyPr/>
        <a:lstStyle/>
        <a:p>
          <a:r>
            <a:rPr lang="fr-CA" dirty="0" smtClean="0"/>
            <a:t>Participation 5%</a:t>
          </a:r>
          <a:endParaRPr lang="en-CA" dirty="0"/>
        </a:p>
      </dgm:t>
    </dgm:pt>
    <dgm:pt modelId="{790ACFA6-8A52-4483-9678-77A5B4B08B2A}" type="parTrans" cxnId="{5BE0CF73-2949-4A98-BE3D-BD8E2486D3BE}">
      <dgm:prSet/>
      <dgm:spPr/>
      <dgm:t>
        <a:bodyPr/>
        <a:lstStyle/>
        <a:p>
          <a:endParaRPr lang="en-CA"/>
        </a:p>
      </dgm:t>
    </dgm:pt>
    <dgm:pt modelId="{86D5CABA-C244-447A-B018-904B95016DF2}" type="sibTrans" cxnId="{5BE0CF73-2949-4A98-BE3D-BD8E2486D3BE}">
      <dgm:prSet/>
      <dgm:spPr/>
      <dgm:t>
        <a:bodyPr/>
        <a:lstStyle/>
        <a:p>
          <a:endParaRPr lang="en-CA"/>
        </a:p>
      </dgm:t>
    </dgm:pt>
    <dgm:pt modelId="{A8479F1F-8A97-4B0D-A306-ABEC9A45F342}">
      <dgm:prSet phldrT="[Text]"/>
      <dgm:spPr/>
      <dgm:t>
        <a:bodyPr/>
        <a:lstStyle/>
        <a:p>
          <a:r>
            <a:rPr lang="fr-CA" dirty="0" smtClean="0"/>
            <a:t>Final Exam-55%</a:t>
          </a:r>
          <a:endParaRPr lang="en-CA" dirty="0"/>
        </a:p>
      </dgm:t>
    </dgm:pt>
    <dgm:pt modelId="{4492D741-21B9-4C44-AABA-E4753D3E5F32}" type="parTrans" cxnId="{0E424D8C-788C-4204-9CCE-AAC8AC145F65}">
      <dgm:prSet/>
      <dgm:spPr/>
      <dgm:t>
        <a:bodyPr/>
        <a:lstStyle/>
        <a:p>
          <a:endParaRPr lang="en-CA"/>
        </a:p>
      </dgm:t>
    </dgm:pt>
    <dgm:pt modelId="{679DEBB9-F66F-4BD9-A031-833A95705247}" type="sibTrans" cxnId="{0E424D8C-788C-4204-9CCE-AAC8AC145F65}">
      <dgm:prSet/>
      <dgm:spPr/>
      <dgm:t>
        <a:bodyPr/>
        <a:lstStyle/>
        <a:p>
          <a:endParaRPr lang="en-CA"/>
        </a:p>
      </dgm:t>
    </dgm:pt>
    <dgm:pt modelId="{7B70B35D-412C-40B8-A0DB-658706834DD0}">
      <dgm:prSet phldrT="[Text]"/>
      <dgm:spPr/>
      <dgm:t>
        <a:bodyPr/>
        <a:lstStyle/>
        <a:p>
          <a:r>
            <a:rPr lang="fr-CA" dirty="0" smtClean="0"/>
            <a:t>Final Exam </a:t>
          </a:r>
          <a:r>
            <a:rPr lang="fr-CA" dirty="0" err="1" smtClean="0"/>
            <a:t>Period</a:t>
          </a:r>
          <a:endParaRPr lang="en-CA" dirty="0"/>
        </a:p>
      </dgm:t>
    </dgm:pt>
    <dgm:pt modelId="{3BC72961-A920-40F9-B5FF-374B43226EA4}" type="parTrans" cxnId="{7CD20F85-6D89-4E74-B726-82B8F164BAFE}">
      <dgm:prSet/>
      <dgm:spPr/>
      <dgm:t>
        <a:bodyPr/>
        <a:lstStyle/>
        <a:p>
          <a:endParaRPr lang="en-CA"/>
        </a:p>
      </dgm:t>
    </dgm:pt>
    <dgm:pt modelId="{71942A52-2D55-4EFD-B011-B499A1DFD616}" type="sibTrans" cxnId="{7CD20F85-6D89-4E74-B726-82B8F164BAFE}">
      <dgm:prSet/>
      <dgm:spPr/>
      <dgm:t>
        <a:bodyPr/>
        <a:lstStyle/>
        <a:p>
          <a:endParaRPr lang="en-CA"/>
        </a:p>
      </dgm:t>
    </dgm:pt>
    <dgm:pt modelId="{7F94123D-CBD3-4967-B27E-ABB3D00F26E9}" type="pres">
      <dgm:prSet presAssocID="{27D899BC-EBAF-46FA-A7E7-7FA6A245CA2E}" presName="Name0" presStyleCnt="0">
        <dgm:presLayoutVars>
          <dgm:dir/>
          <dgm:resizeHandles val="exact"/>
        </dgm:presLayoutVars>
      </dgm:prSet>
      <dgm:spPr/>
      <dgm:t>
        <a:bodyPr/>
        <a:lstStyle/>
        <a:p>
          <a:endParaRPr lang="en-CA"/>
        </a:p>
      </dgm:t>
    </dgm:pt>
    <dgm:pt modelId="{9310D886-1F7F-4FAE-85B6-DA0A499B36EE}" type="pres">
      <dgm:prSet presAssocID="{AC709215-D3BA-496A-9A44-E15762ECEC99}" presName="node" presStyleLbl="node1" presStyleIdx="0" presStyleCnt="3" custLinFactNeighborX="8408" custLinFactNeighborY="0">
        <dgm:presLayoutVars>
          <dgm:bulletEnabled val="1"/>
        </dgm:presLayoutVars>
      </dgm:prSet>
      <dgm:spPr/>
      <dgm:t>
        <a:bodyPr/>
        <a:lstStyle/>
        <a:p>
          <a:endParaRPr lang="en-CA"/>
        </a:p>
      </dgm:t>
    </dgm:pt>
    <dgm:pt modelId="{6992BD40-FA9C-4E23-AAB1-9E90FD7AC020}" type="pres">
      <dgm:prSet presAssocID="{50E88318-7856-4C22-A9DE-806021A05008}" presName="sibTrans" presStyleCnt="0"/>
      <dgm:spPr/>
    </dgm:pt>
    <dgm:pt modelId="{6F46AD6E-D447-4660-A805-5A9983602DBD}" type="pres">
      <dgm:prSet presAssocID="{0B7F131A-6998-4160-8A64-6950552316FB}" presName="node" presStyleLbl="node1" presStyleIdx="1" presStyleCnt="3">
        <dgm:presLayoutVars>
          <dgm:bulletEnabled val="1"/>
        </dgm:presLayoutVars>
      </dgm:prSet>
      <dgm:spPr/>
      <dgm:t>
        <a:bodyPr/>
        <a:lstStyle/>
        <a:p>
          <a:endParaRPr lang="en-CA"/>
        </a:p>
      </dgm:t>
    </dgm:pt>
    <dgm:pt modelId="{09585C0D-6985-41D9-813E-41370BDDAF80}" type="pres">
      <dgm:prSet presAssocID="{86D5CABA-C244-447A-B018-904B95016DF2}" presName="sibTrans" presStyleCnt="0"/>
      <dgm:spPr/>
    </dgm:pt>
    <dgm:pt modelId="{40DB542D-74E1-4941-B071-64B583F3D5B9}" type="pres">
      <dgm:prSet presAssocID="{A8479F1F-8A97-4B0D-A306-ABEC9A45F342}" presName="node" presStyleLbl="node1" presStyleIdx="2" presStyleCnt="3">
        <dgm:presLayoutVars>
          <dgm:bulletEnabled val="1"/>
        </dgm:presLayoutVars>
      </dgm:prSet>
      <dgm:spPr/>
      <dgm:t>
        <a:bodyPr/>
        <a:lstStyle/>
        <a:p>
          <a:endParaRPr lang="en-CA"/>
        </a:p>
      </dgm:t>
    </dgm:pt>
  </dgm:ptLst>
  <dgm:cxnLst>
    <dgm:cxn modelId="{0E424D8C-788C-4204-9CCE-AAC8AC145F65}" srcId="{27D899BC-EBAF-46FA-A7E7-7FA6A245CA2E}" destId="{A8479F1F-8A97-4B0D-A306-ABEC9A45F342}" srcOrd="2" destOrd="0" parTransId="{4492D741-21B9-4C44-AABA-E4753D3E5F32}" sibTransId="{679DEBB9-F66F-4BD9-A031-833A95705247}"/>
    <dgm:cxn modelId="{5BE0CF73-2949-4A98-BE3D-BD8E2486D3BE}" srcId="{27D899BC-EBAF-46FA-A7E7-7FA6A245CA2E}" destId="{0B7F131A-6998-4160-8A64-6950552316FB}" srcOrd="1" destOrd="0" parTransId="{790ACFA6-8A52-4483-9678-77A5B4B08B2A}" sibTransId="{86D5CABA-C244-447A-B018-904B95016DF2}"/>
    <dgm:cxn modelId="{9FA85FD5-3925-4CD0-8A5C-F61F563D22F6}" type="presOf" srcId="{27D899BC-EBAF-46FA-A7E7-7FA6A245CA2E}" destId="{7F94123D-CBD3-4967-B27E-ABB3D00F26E9}" srcOrd="0" destOrd="0" presId="urn:microsoft.com/office/officeart/2005/8/layout/hList6"/>
    <dgm:cxn modelId="{9583C159-494D-46BC-8430-3C6F0BE8A710}" type="presOf" srcId="{A8479F1F-8A97-4B0D-A306-ABEC9A45F342}" destId="{40DB542D-74E1-4941-B071-64B583F3D5B9}" srcOrd="0" destOrd="0" presId="urn:microsoft.com/office/officeart/2005/8/layout/hList6"/>
    <dgm:cxn modelId="{7CD20F85-6D89-4E74-B726-82B8F164BAFE}" srcId="{A8479F1F-8A97-4B0D-A306-ABEC9A45F342}" destId="{7B70B35D-412C-40B8-A0DB-658706834DD0}" srcOrd="0" destOrd="0" parTransId="{3BC72961-A920-40F9-B5FF-374B43226EA4}" sibTransId="{71942A52-2D55-4EFD-B011-B499A1DFD616}"/>
    <dgm:cxn modelId="{C0358424-24B4-4B27-BA8B-402774BE7E68}" type="presOf" srcId="{0B7F131A-6998-4160-8A64-6950552316FB}" destId="{6F46AD6E-D447-4660-A805-5A9983602DBD}" srcOrd="0" destOrd="0" presId="urn:microsoft.com/office/officeart/2005/8/layout/hList6"/>
    <dgm:cxn modelId="{E5AB4ACB-0831-445F-A1ED-FBC1AE113978}" srcId="{27D899BC-EBAF-46FA-A7E7-7FA6A245CA2E}" destId="{AC709215-D3BA-496A-9A44-E15762ECEC99}" srcOrd="0" destOrd="0" parTransId="{6EB13EC9-C1D7-4CAF-8102-7E39CCF3BD65}" sibTransId="{50E88318-7856-4C22-A9DE-806021A05008}"/>
    <dgm:cxn modelId="{0CCB9C5E-746D-40CB-9F73-42BCC31FDB06}" type="presOf" srcId="{AC709215-D3BA-496A-9A44-E15762ECEC99}" destId="{9310D886-1F7F-4FAE-85B6-DA0A499B36EE}" srcOrd="0" destOrd="0" presId="urn:microsoft.com/office/officeart/2005/8/layout/hList6"/>
    <dgm:cxn modelId="{D1EA8A11-87A1-4801-9A0A-14C288665641}" type="presOf" srcId="{7B70B35D-412C-40B8-A0DB-658706834DD0}" destId="{40DB542D-74E1-4941-B071-64B583F3D5B9}" srcOrd="0" destOrd="1" presId="urn:microsoft.com/office/officeart/2005/8/layout/hList6"/>
    <dgm:cxn modelId="{B26E405C-7F8D-4FE2-A33A-774B91776B63}" type="presParOf" srcId="{7F94123D-CBD3-4967-B27E-ABB3D00F26E9}" destId="{9310D886-1F7F-4FAE-85B6-DA0A499B36EE}" srcOrd="0" destOrd="0" presId="urn:microsoft.com/office/officeart/2005/8/layout/hList6"/>
    <dgm:cxn modelId="{A27234E8-AC64-45A9-A21A-F58EB22035D4}" type="presParOf" srcId="{7F94123D-CBD3-4967-B27E-ABB3D00F26E9}" destId="{6992BD40-FA9C-4E23-AAB1-9E90FD7AC020}" srcOrd="1" destOrd="0" presId="urn:microsoft.com/office/officeart/2005/8/layout/hList6"/>
    <dgm:cxn modelId="{56369464-ED63-4EE2-8B56-E062645D538B}" type="presParOf" srcId="{7F94123D-CBD3-4967-B27E-ABB3D00F26E9}" destId="{6F46AD6E-D447-4660-A805-5A9983602DBD}" srcOrd="2" destOrd="0" presId="urn:microsoft.com/office/officeart/2005/8/layout/hList6"/>
    <dgm:cxn modelId="{1586174C-5283-4797-96E2-3F54A5C655D2}" type="presParOf" srcId="{7F94123D-CBD3-4967-B27E-ABB3D00F26E9}" destId="{09585C0D-6985-41D9-813E-41370BDDAF80}" srcOrd="3" destOrd="0" presId="urn:microsoft.com/office/officeart/2005/8/layout/hList6"/>
    <dgm:cxn modelId="{90801BCB-9EBB-468E-BC80-6CE63B4E5408}" type="presParOf" srcId="{7F94123D-CBD3-4967-B27E-ABB3D00F26E9}" destId="{40DB542D-74E1-4941-B071-64B583F3D5B9}"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2679B1-95C5-444B-89D2-29F17C341E1E}" type="doc">
      <dgm:prSet loTypeId="urn:microsoft.com/office/officeart/2005/8/layout/vList6" loCatId="list" qsTypeId="urn:microsoft.com/office/officeart/2005/8/quickstyle/simple1" qsCatId="simple" csTypeId="urn:microsoft.com/office/officeart/2005/8/colors/colorful1#2" csCatId="colorful" phldr="1"/>
      <dgm:spPr/>
      <dgm:t>
        <a:bodyPr/>
        <a:lstStyle/>
        <a:p>
          <a:endParaRPr lang="en-CA"/>
        </a:p>
      </dgm:t>
    </dgm:pt>
    <dgm:pt modelId="{4B2D9BA9-EF19-4FB2-9E6E-89845A90C76E}">
      <dgm:prSet phldrT="[Text]" custT="1"/>
      <dgm:spPr/>
      <dgm:t>
        <a:bodyPr/>
        <a:lstStyle/>
        <a:p>
          <a:endParaRPr lang="en-CA" sz="2500" dirty="0" smtClean="0"/>
        </a:p>
        <a:p>
          <a:r>
            <a:rPr lang="en-CA" sz="3500" dirty="0" smtClean="0"/>
            <a:t>Individual</a:t>
          </a:r>
          <a:endParaRPr lang="en-CA" sz="3500" dirty="0"/>
        </a:p>
      </dgm:t>
    </dgm:pt>
    <dgm:pt modelId="{4811EAA7-2471-403A-B2CB-602FBC414795}" type="parTrans" cxnId="{47D90D88-2531-4B20-93D8-DF2203BE9822}">
      <dgm:prSet/>
      <dgm:spPr/>
      <dgm:t>
        <a:bodyPr/>
        <a:lstStyle/>
        <a:p>
          <a:endParaRPr lang="en-CA"/>
        </a:p>
      </dgm:t>
    </dgm:pt>
    <dgm:pt modelId="{6554C0AC-8172-44A3-8CA5-049FCFED3801}" type="sibTrans" cxnId="{47D90D88-2531-4B20-93D8-DF2203BE9822}">
      <dgm:prSet/>
      <dgm:spPr/>
      <dgm:t>
        <a:bodyPr/>
        <a:lstStyle/>
        <a:p>
          <a:endParaRPr lang="en-CA"/>
        </a:p>
      </dgm:t>
    </dgm:pt>
    <dgm:pt modelId="{A50EC4C6-AD9F-4B20-8FA3-5AF088E96B7D}">
      <dgm:prSet phldrT="[Text]"/>
      <dgm:spPr/>
      <dgm:t>
        <a:bodyPr/>
        <a:lstStyle/>
        <a:p>
          <a:r>
            <a:rPr lang="en-CA" dirty="0" smtClean="0"/>
            <a:t>Attitudes</a:t>
          </a:r>
          <a:endParaRPr lang="en-CA" dirty="0"/>
        </a:p>
      </dgm:t>
    </dgm:pt>
    <dgm:pt modelId="{27C4E211-BEA5-43AC-B014-FFF7F707401D}" type="parTrans" cxnId="{04254C15-2D98-4B12-8CE3-C374D7F5FC03}">
      <dgm:prSet/>
      <dgm:spPr/>
      <dgm:t>
        <a:bodyPr/>
        <a:lstStyle/>
        <a:p>
          <a:endParaRPr lang="en-CA"/>
        </a:p>
      </dgm:t>
    </dgm:pt>
    <dgm:pt modelId="{F5C2A984-0DF3-452F-BA8A-6AD39F6DC603}" type="sibTrans" cxnId="{04254C15-2D98-4B12-8CE3-C374D7F5FC03}">
      <dgm:prSet/>
      <dgm:spPr/>
      <dgm:t>
        <a:bodyPr/>
        <a:lstStyle/>
        <a:p>
          <a:endParaRPr lang="en-CA"/>
        </a:p>
      </dgm:t>
    </dgm:pt>
    <dgm:pt modelId="{84BE72F7-50F7-4124-8059-0D6DA2CDB730}">
      <dgm:prSet phldrT="[Text]"/>
      <dgm:spPr/>
      <dgm:t>
        <a:bodyPr/>
        <a:lstStyle/>
        <a:p>
          <a:r>
            <a:rPr lang="en-CA" dirty="0" smtClean="0"/>
            <a:t>Motivation</a:t>
          </a:r>
          <a:endParaRPr lang="en-CA" dirty="0"/>
        </a:p>
      </dgm:t>
    </dgm:pt>
    <dgm:pt modelId="{189FFEBE-3B07-458B-AA23-6C1DEAAA05FA}" type="parTrans" cxnId="{46695EFD-2654-4DE2-8E15-C1EEF042109F}">
      <dgm:prSet/>
      <dgm:spPr/>
      <dgm:t>
        <a:bodyPr/>
        <a:lstStyle/>
        <a:p>
          <a:endParaRPr lang="en-CA"/>
        </a:p>
      </dgm:t>
    </dgm:pt>
    <dgm:pt modelId="{F61E42B3-1E30-49E2-9D56-49E4D62BE0FF}" type="sibTrans" cxnId="{46695EFD-2654-4DE2-8E15-C1EEF042109F}">
      <dgm:prSet/>
      <dgm:spPr/>
      <dgm:t>
        <a:bodyPr/>
        <a:lstStyle/>
        <a:p>
          <a:endParaRPr lang="en-CA"/>
        </a:p>
      </dgm:t>
    </dgm:pt>
    <dgm:pt modelId="{1EA495FC-B19A-4A51-96DB-70757BCE0700}">
      <dgm:prSet phldrT="[Text]"/>
      <dgm:spPr/>
      <dgm:t>
        <a:bodyPr/>
        <a:lstStyle/>
        <a:p>
          <a:r>
            <a:rPr lang="en-CA" dirty="0" smtClean="0"/>
            <a:t>Group</a:t>
          </a:r>
          <a:endParaRPr lang="en-CA" dirty="0"/>
        </a:p>
      </dgm:t>
    </dgm:pt>
    <dgm:pt modelId="{D5E705BD-073F-446E-8378-77EA2D7DDCCF}" type="parTrans" cxnId="{6DD2D854-FC77-4D95-9B9D-9D40809FA59E}">
      <dgm:prSet/>
      <dgm:spPr/>
      <dgm:t>
        <a:bodyPr/>
        <a:lstStyle/>
        <a:p>
          <a:endParaRPr lang="en-CA"/>
        </a:p>
      </dgm:t>
    </dgm:pt>
    <dgm:pt modelId="{FE8B3349-0D6B-47C9-8CCA-209A99BE9B25}" type="sibTrans" cxnId="{6DD2D854-FC77-4D95-9B9D-9D40809FA59E}">
      <dgm:prSet/>
      <dgm:spPr/>
      <dgm:t>
        <a:bodyPr/>
        <a:lstStyle/>
        <a:p>
          <a:endParaRPr lang="en-CA"/>
        </a:p>
      </dgm:t>
    </dgm:pt>
    <dgm:pt modelId="{D0E3005B-9017-4B1B-AD6B-3D8B7BE3190F}">
      <dgm:prSet phldrT="[Text]"/>
      <dgm:spPr/>
      <dgm:t>
        <a:bodyPr/>
        <a:lstStyle/>
        <a:p>
          <a:r>
            <a:rPr lang="en-CA" dirty="0" smtClean="0"/>
            <a:t>Organization</a:t>
          </a:r>
          <a:endParaRPr lang="en-CA" dirty="0"/>
        </a:p>
      </dgm:t>
    </dgm:pt>
    <dgm:pt modelId="{7F04BF6A-7ECA-4AC4-87FA-C57B632BEF3D}" type="parTrans" cxnId="{BDE100DD-CE8E-464D-98BE-9336C1B2E472}">
      <dgm:prSet/>
      <dgm:spPr/>
      <dgm:t>
        <a:bodyPr/>
        <a:lstStyle/>
        <a:p>
          <a:endParaRPr lang="en-CA"/>
        </a:p>
      </dgm:t>
    </dgm:pt>
    <dgm:pt modelId="{403D4E99-2859-4059-9283-18DD7C957964}" type="sibTrans" cxnId="{BDE100DD-CE8E-464D-98BE-9336C1B2E472}">
      <dgm:prSet/>
      <dgm:spPr/>
      <dgm:t>
        <a:bodyPr/>
        <a:lstStyle/>
        <a:p>
          <a:endParaRPr lang="en-CA"/>
        </a:p>
      </dgm:t>
    </dgm:pt>
    <dgm:pt modelId="{F143801E-AA1C-483F-BEDD-D9B0A02FCCC7}">
      <dgm:prSet phldrT="[Text]"/>
      <dgm:spPr/>
      <dgm:t>
        <a:bodyPr/>
        <a:lstStyle/>
        <a:p>
          <a:r>
            <a:rPr lang="en-CA" dirty="0" smtClean="0"/>
            <a:t>Culture</a:t>
          </a:r>
          <a:endParaRPr lang="en-CA" dirty="0"/>
        </a:p>
      </dgm:t>
    </dgm:pt>
    <dgm:pt modelId="{1237714D-1CA9-494A-BECD-C366B83CE745}" type="parTrans" cxnId="{A2BF63C8-DB49-4F76-B65E-56067DD5DF5E}">
      <dgm:prSet/>
      <dgm:spPr/>
      <dgm:t>
        <a:bodyPr/>
        <a:lstStyle/>
        <a:p>
          <a:endParaRPr lang="en-CA"/>
        </a:p>
      </dgm:t>
    </dgm:pt>
    <dgm:pt modelId="{A25BB103-642C-4B80-8493-64168274F0EE}" type="sibTrans" cxnId="{A2BF63C8-DB49-4F76-B65E-56067DD5DF5E}">
      <dgm:prSet/>
      <dgm:spPr/>
      <dgm:t>
        <a:bodyPr/>
        <a:lstStyle/>
        <a:p>
          <a:endParaRPr lang="en-CA"/>
        </a:p>
      </dgm:t>
    </dgm:pt>
    <dgm:pt modelId="{8BF16EA9-3CDA-4070-8597-70D3E153315E}">
      <dgm:prSet phldrT="[Text]"/>
      <dgm:spPr/>
      <dgm:t>
        <a:bodyPr/>
        <a:lstStyle/>
        <a:p>
          <a:r>
            <a:rPr lang="en-CA" dirty="0" smtClean="0"/>
            <a:t>Organizational Structure</a:t>
          </a:r>
          <a:endParaRPr lang="en-CA" dirty="0"/>
        </a:p>
      </dgm:t>
    </dgm:pt>
    <dgm:pt modelId="{EF9937F5-174D-4C86-8256-180DA017A9E7}" type="parTrans" cxnId="{CB4AF8EA-9C0E-47A8-A5B0-6F234E4005C5}">
      <dgm:prSet/>
      <dgm:spPr/>
      <dgm:t>
        <a:bodyPr/>
        <a:lstStyle/>
        <a:p>
          <a:endParaRPr lang="en-CA"/>
        </a:p>
      </dgm:t>
    </dgm:pt>
    <dgm:pt modelId="{362B868F-5215-4B57-9D58-25C9BE37F6A0}" type="sibTrans" cxnId="{CB4AF8EA-9C0E-47A8-A5B0-6F234E4005C5}">
      <dgm:prSet/>
      <dgm:spPr/>
      <dgm:t>
        <a:bodyPr/>
        <a:lstStyle/>
        <a:p>
          <a:endParaRPr lang="en-CA"/>
        </a:p>
      </dgm:t>
    </dgm:pt>
    <dgm:pt modelId="{1B9C2621-9CA7-4624-9ECC-F15877E82622}">
      <dgm:prSet phldrT="[Text]"/>
      <dgm:spPr/>
      <dgm:t>
        <a:bodyPr/>
        <a:lstStyle/>
        <a:p>
          <a:r>
            <a:rPr lang="en-CA" dirty="0" smtClean="0"/>
            <a:t>Leadership</a:t>
          </a:r>
          <a:endParaRPr lang="en-CA" dirty="0"/>
        </a:p>
      </dgm:t>
    </dgm:pt>
    <dgm:pt modelId="{B13E5FFD-B34E-4798-93F4-0708E85DF5BD}" type="parTrans" cxnId="{24AF1883-0DF6-4D50-8C81-DF909C1FA260}">
      <dgm:prSet/>
      <dgm:spPr/>
      <dgm:t>
        <a:bodyPr/>
        <a:lstStyle/>
        <a:p>
          <a:endParaRPr lang="en-CA"/>
        </a:p>
      </dgm:t>
    </dgm:pt>
    <dgm:pt modelId="{DE3BDDE0-1450-4FD2-8AC9-6653B17B0F85}" type="sibTrans" cxnId="{24AF1883-0DF6-4D50-8C81-DF909C1FA260}">
      <dgm:prSet/>
      <dgm:spPr/>
      <dgm:t>
        <a:bodyPr/>
        <a:lstStyle/>
        <a:p>
          <a:endParaRPr lang="en-CA"/>
        </a:p>
      </dgm:t>
    </dgm:pt>
    <dgm:pt modelId="{C4CBD43D-B52C-483B-9C85-36EA7E44D70F}">
      <dgm:prSet phldrT="[Text]"/>
      <dgm:spPr/>
      <dgm:t>
        <a:bodyPr/>
        <a:lstStyle/>
        <a:p>
          <a:r>
            <a:rPr lang="en-CA" dirty="0" smtClean="0"/>
            <a:t>Change</a:t>
          </a:r>
          <a:endParaRPr lang="en-CA" dirty="0"/>
        </a:p>
      </dgm:t>
    </dgm:pt>
    <dgm:pt modelId="{C0977AF9-2071-4DFE-B48F-9E6FD13B4C65}" type="parTrans" cxnId="{C12EE247-6054-47E2-BB47-C8A3C9CEA2F7}">
      <dgm:prSet/>
      <dgm:spPr/>
      <dgm:t>
        <a:bodyPr/>
        <a:lstStyle/>
        <a:p>
          <a:endParaRPr lang="en-CA"/>
        </a:p>
      </dgm:t>
    </dgm:pt>
    <dgm:pt modelId="{3DDAF043-0010-4C1F-AAEA-32AD3555469E}" type="sibTrans" cxnId="{C12EE247-6054-47E2-BB47-C8A3C9CEA2F7}">
      <dgm:prSet/>
      <dgm:spPr/>
      <dgm:t>
        <a:bodyPr/>
        <a:lstStyle/>
        <a:p>
          <a:endParaRPr lang="en-CA"/>
        </a:p>
      </dgm:t>
    </dgm:pt>
    <dgm:pt modelId="{B79AE54B-9905-42C6-AB63-9216C0E772CF}">
      <dgm:prSet phldrT="[Text]"/>
      <dgm:spPr/>
      <dgm:t>
        <a:bodyPr/>
        <a:lstStyle/>
        <a:p>
          <a:r>
            <a:rPr lang="en-CA" dirty="0" smtClean="0"/>
            <a:t>Group</a:t>
          </a:r>
          <a:endParaRPr lang="en-CA" dirty="0"/>
        </a:p>
      </dgm:t>
    </dgm:pt>
    <dgm:pt modelId="{48E1DEBB-C536-4BF3-A9F3-A03420A988A6}" type="parTrans" cxnId="{77A569E5-0816-4299-B8B9-69DC2486E3A1}">
      <dgm:prSet/>
      <dgm:spPr/>
      <dgm:t>
        <a:bodyPr/>
        <a:lstStyle/>
        <a:p>
          <a:endParaRPr lang="en-CA"/>
        </a:p>
      </dgm:t>
    </dgm:pt>
    <dgm:pt modelId="{AFBB7F74-51A3-4E31-9892-519A7451244B}" type="sibTrans" cxnId="{77A569E5-0816-4299-B8B9-69DC2486E3A1}">
      <dgm:prSet/>
      <dgm:spPr/>
      <dgm:t>
        <a:bodyPr/>
        <a:lstStyle/>
        <a:p>
          <a:endParaRPr lang="en-CA"/>
        </a:p>
      </dgm:t>
    </dgm:pt>
    <dgm:pt modelId="{F36DC6F4-0CE3-423A-95FE-43DCC8148FF0}">
      <dgm:prSet/>
      <dgm:spPr/>
      <dgm:t>
        <a:bodyPr/>
        <a:lstStyle/>
        <a:p>
          <a:r>
            <a:rPr lang="en-CA" dirty="0" smtClean="0"/>
            <a:t>Teams</a:t>
          </a:r>
          <a:endParaRPr lang="en-CA" dirty="0"/>
        </a:p>
      </dgm:t>
    </dgm:pt>
    <dgm:pt modelId="{6C95C3A8-F337-42BE-9FB2-38B7B43A1B21}" type="parTrans" cxnId="{4B70F6C9-02F3-4C8E-B6F6-FF6AB21C4946}">
      <dgm:prSet/>
      <dgm:spPr/>
      <dgm:t>
        <a:bodyPr/>
        <a:lstStyle/>
        <a:p>
          <a:endParaRPr lang="en-CA"/>
        </a:p>
      </dgm:t>
    </dgm:pt>
    <dgm:pt modelId="{8F42115C-EC90-420B-856E-5FE0F949D996}" type="sibTrans" cxnId="{4B70F6C9-02F3-4C8E-B6F6-FF6AB21C4946}">
      <dgm:prSet/>
      <dgm:spPr/>
      <dgm:t>
        <a:bodyPr/>
        <a:lstStyle/>
        <a:p>
          <a:endParaRPr lang="en-CA"/>
        </a:p>
      </dgm:t>
    </dgm:pt>
    <dgm:pt modelId="{007A20BA-DE42-4424-83BD-F296A60DD874}">
      <dgm:prSet/>
      <dgm:spPr/>
      <dgm:t>
        <a:bodyPr/>
        <a:lstStyle/>
        <a:p>
          <a:r>
            <a:rPr lang="en-CA" smtClean="0"/>
            <a:t>Communication</a:t>
          </a:r>
          <a:endParaRPr lang="en-CA" dirty="0"/>
        </a:p>
      </dgm:t>
    </dgm:pt>
    <dgm:pt modelId="{5688ABBC-8069-4960-8268-69E1A08EBC14}" type="parTrans" cxnId="{21A49D62-B5F1-4D30-8BDB-B86208BEBA6B}">
      <dgm:prSet/>
      <dgm:spPr/>
      <dgm:t>
        <a:bodyPr/>
        <a:lstStyle/>
        <a:p>
          <a:endParaRPr lang="en-CA"/>
        </a:p>
      </dgm:t>
    </dgm:pt>
    <dgm:pt modelId="{63F4B404-6EE3-4FA7-A463-17399D7A8970}" type="sibTrans" cxnId="{21A49D62-B5F1-4D30-8BDB-B86208BEBA6B}">
      <dgm:prSet/>
      <dgm:spPr/>
      <dgm:t>
        <a:bodyPr/>
        <a:lstStyle/>
        <a:p>
          <a:endParaRPr lang="en-CA"/>
        </a:p>
      </dgm:t>
    </dgm:pt>
    <dgm:pt modelId="{04051C70-489F-4E2C-BC67-5EB87BD6B4CE}">
      <dgm:prSet/>
      <dgm:spPr/>
      <dgm:t>
        <a:bodyPr/>
        <a:lstStyle/>
        <a:p>
          <a:r>
            <a:rPr lang="en-CA" smtClean="0"/>
            <a:t>Job Design            </a:t>
          </a:r>
          <a:endParaRPr lang="en-CA"/>
        </a:p>
      </dgm:t>
    </dgm:pt>
    <dgm:pt modelId="{E9AA56BF-F372-4D09-B90B-B6E8BB16AFA3}" type="parTrans" cxnId="{ECA38F6D-FD7E-4CE4-9192-DFAC1341AEDE}">
      <dgm:prSet/>
      <dgm:spPr/>
      <dgm:t>
        <a:bodyPr/>
        <a:lstStyle/>
        <a:p>
          <a:endParaRPr lang="en-CA"/>
        </a:p>
      </dgm:t>
    </dgm:pt>
    <dgm:pt modelId="{105C990D-BBDE-401E-9732-02CD8CE696D1}" type="sibTrans" cxnId="{ECA38F6D-FD7E-4CE4-9192-DFAC1341AEDE}">
      <dgm:prSet/>
      <dgm:spPr/>
      <dgm:t>
        <a:bodyPr/>
        <a:lstStyle/>
        <a:p>
          <a:endParaRPr lang="en-CA"/>
        </a:p>
      </dgm:t>
    </dgm:pt>
    <dgm:pt modelId="{4B37F612-A42E-46ED-B4C7-D8C2AC55494C}" type="pres">
      <dgm:prSet presAssocID="{732679B1-95C5-444B-89D2-29F17C341E1E}" presName="Name0" presStyleCnt="0">
        <dgm:presLayoutVars>
          <dgm:dir/>
          <dgm:animLvl val="lvl"/>
          <dgm:resizeHandles/>
        </dgm:presLayoutVars>
      </dgm:prSet>
      <dgm:spPr/>
      <dgm:t>
        <a:bodyPr/>
        <a:lstStyle/>
        <a:p>
          <a:endParaRPr lang="en-CA"/>
        </a:p>
      </dgm:t>
    </dgm:pt>
    <dgm:pt modelId="{E0B973D8-FDB0-478A-BA21-3E1998AE5739}" type="pres">
      <dgm:prSet presAssocID="{4B2D9BA9-EF19-4FB2-9E6E-89845A90C76E}" presName="linNode" presStyleCnt="0"/>
      <dgm:spPr/>
    </dgm:pt>
    <dgm:pt modelId="{72C85DC1-D348-4509-A03E-5004287A1319}" type="pres">
      <dgm:prSet presAssocID="{4B2D9BA9-EF19-4FB2-9E6E-89845A90C76E}" presName="parentShp" presStyleLbl="node1" presStyleIdx="0" presStyleCnt="4" custLinFactNeighborY="1708">
        <dgm:presLayoutVars>
          <dgm:bulletEnabled val="1"/>
        </dgm:presLayoutVars>
      </dgm:prSet>
      <dgm:spPr/>
      <dgm:t>
        <a:bodyPr/>
        <a:lstStyle/>
        <a:p>
          <a:endParaRPr lang="en-CA"/>
        </a:p>
      </dgm:t>
    </dgm:pt>
    <dgm:pt modelId="{0B3C86B5-5FF1-4FC1-9BE9-9AE4B8EBF532}" type="pres">
      <dgm:prSet presAssocID="{4B2D9BA9-EF19-4FB2-9E6E-89845A90C76E}" presName="childShp" presStyleLbl="bgAccFollowNode1" presStyleIdx="0" presStyleCnt="4">
        <dgm:presLayoutVars>
          <dgm:bulletEnabled val="1"/>
        </dgm:presLayoutVars>
      </dgm:prSet>
      <dgm:spPr/>
      <dgm:t>
        <a:bodyPr/>
        <a:lstStyle/>
        <a:p>
          <a:endParaRPr lang="en-CA"/>
        </a:p>
      </dgm:t>
    </dgm:pt>
    <dgm:pt modelId="{DF6D660B-084D-41C9-9EF5-2AC1D5C74577}" type="pres">
      <dgm:prSet presAssocID="{6554C0AC-8172-44A3-8CA5-049FCFED3801}" presName="spacing" presStyleCnt="0"/>
      <dgm:spPr/>
    </dgm:pt>
    <dgm:pt modelId="{F2CD803D-C156-428F-A96C-E4EB07F06338}" type="pres">
      <dgm:prSet presAssocID="{1EA495FC-B19A-4A51-96DB-70757BCE0700}" presName="linNode" presStyleCnt="0"/>
      <dgm:spPr/>
    </dgm:pt>
    <dgm:pt modelId="{21E38CE2-0E94-46BD-950E-0643B6CED1A5}" type="pres">
      <dgm:prSet presAssocID="{1EA495FC-B19A-4A51-96DB-70757BCE0700}" presName="parentShp" presStyleLbl="node1" presStyleIdx="1" presStyleCnt="4">
        <dgm:presLayoutVars>
          <dgm:bulletEnabled val="1"/>
        </dgm:presLayoutVars>
      </dgm:prSet>
      <dgm:spPr/>
      <dgm:t>
        <a:bodyPr/>
        <a:lstStyle/>
        <a:p>
          <a:endParaRPr lang="en-CA"/>
        </a:p>
      </dgm:t>
    </dgm:pt>
    <dgm:pt modelId="{DDECE7A4-12DA-4DA4-9179-1A1E42CCA140}" type="pres">
      <dgm:prSet presAssocID="{1EA495FC-B19A-4A51-96DB-70757BCE0700}" presName="childShp" presStyleLbl="bgAccFollowNode1" presStyleIdx="1" presStyleCnt="4">
        <dgm:presLayoutVars>
          <dgm:bulletEnabled val="1"/>
        </dgm:presLayoutVars>
      </dgm:prSet>
      <dgm:spPr/>
      <dgm:t>
        <a:bodyPr/>
        <a:lstStyle/>
        <a:p>
          <a:endParaRPr lang="en-CA"/>
        </a:p>
      </dgm:t>
    </dgm:pt>
    <dgm:pt modelId="{04B61746-517E-4982-AA75-79256703A2D7}" type="pres">
      <dgm:prSet presAssocID="{FE8B3349-0D6B-47C9-8CCA-209A99BE9B25}" presName="spacing" presStyleCnt="0"/>
      <dgm:spPr/>
    </dgm:pt>
    <dgm:pt modelId="{E8C6808F-BF41-435E-84A6-33675DCE1486}" type="pres">
      <dgm:prSet presAssocID="{B79AE54B-9905-42C6-AB63-9216C0E772CF}" presName="linNode" presStyleCnt="0"/>
      <dgm:spPr/>
    </dgm:pt>
    <dgm:pt modelId="{569417B5-8D2B-47B9-93F3-744B2FE07629}" type="pres">
      <dgm:prSet presAssocID="{B79AE54B-9905-42C6-AB63-9216C0E772CF}" presName="parentShp" presStyleLbl="node1" presStyleIdx="2" presStyleCnt="4" custLinFactY="-2631" custLinFactNeighborX="-221" custLinFactNeighborY="-100000">
        <dgm:presLayoutVars>
          <dgm:bulletEnabled val="1"/>
        </dgm:presLayoutVars>
      </dgm:prSet>
      <dgm:spPr/>
      <dgm:t>
        <a:bodyPr/>
        <a:lstStyle/>
        <a:p>
          <a:endParaRPr lang="en-CA"/>
        </a:p>
      </dgm:t>
    </dgm:pt>
    <dgm:pt modelId="{DA5EE5B5-B161-437E-A866-7F8690AD2F8B}" type="pres">
      <dgm:prSet presAssocID="{B79AE54B-9905-42C6-AB63-9216C0E772CF}" presName="childShp" presStyleLbl="bgAccFollowNode1" presStyleIdx="2" presStyleCnt="4" custLinFactNeighborX="877" custLinFactNeighborY="-95854">
        <dgm:presLayoutVars>
          <dgm:bulletEnabled val="1"/>
        </dgm:presLayoutVars>
      </dgm:prSet>
      <dgm:spPr/>
      <dgm:t>
        <a:bodyPr/>
        <a:lstStyle/>
        <a:p>
          <a:endParaRPr lang="en-CA"/>
        </a:p>
      </dgm:t>
    </dgm:pt>
    <dgm:pt modelId="{EBBF67EE-B277-4E7D-B171-255C37CE53E4}" type="pres">
      <dgm:prSet presAssocID="{AFBB7F74-51A3-4E31-9892-519A7451244B}" presName="spacing" presStyleCnt="0"/>
      <dgm:spPr/>
    </dgm:pt>
    <dgm:pt modelId="{0E1BDDD2-F00F-4E01-8323-70A75A904671}" type="pres">
      <dgm:prSet presAssocID="{D0E3005B-9017-4B1B-AD6B-3D8B7BE3190F}" presName="linNode" presStyleCnt="0"/>
      <dgm:spPr/>
    </dgm:pt>
    <dgm:pt modelId="{55CBE73A-42E0-46BA-878E-25030B676369}" type="pres">
      <dgm:prSet presAssocID="{D0E3005B-9017-4B1B-AD6B-3D8B7BE3190F}" presName="parentShp" presStyleLbl="node1" presStyleIdx="3" presStyleCnt="4" custLinFactNeighborX="-6875" custLinFactNeighborY="-77103">
        <dgm:presLayoutVars>
          <dgm:bulletEnabled val="1"/>
        </dgm:presLayoutVars>
      </dgm:prSet>
      <dgm:spPr/>
      <dgm:t>
        <a:bodyPr/>
        <a:lstStyle/>
        <a:p>
          <a:endParaRPr lang="en-CA"/>
        </a:p>
      </dgm:t>
    </dgm:pt>
    <dgm:pt modelId="{8583BD3D-412B-432C-B74A-A05C0B894004}" type="pres">
      <dgm:prSet presAssocID="{D0E3005B-9017-4B1B-AD6B-3D8B7BE3190F}" presName="childShp" presStyleLbl="bgAccFollowNode1" presStyleIdx="3" presStyleCnt="4" custScaleX="80852" custScaleY="121362" custLinFactNeighborY="-83229">
        <dgm:presLayoutVars>
          <dgm:bulletEnabled val="1"/>
        </dgm:presLayoutVars>
      </dgm:prSet>
      <dgm:spPr/>
      <dgm:t>
        <a:bodyPr/>
        <a:lstStyle/>
        <a:p>
          <a:endParaRPr lang="en-CA"/>
        </a:p>
      </dgm:t>
    </dgm:pt>
  </dgm:ptLst>
  <dgm:cxnLst>
    <dgm:cxn modelId="{77A569E5-0816-4299-B8B9-69DC2486E3A1}" srcId="{732679B1-95C5-444B-89D2-29F17C341E1E}" destId="{B79AE54B-9905-42C6-AB63-9216C0E772CF}" srcOrd="2" destOrd="0" parTransId="{48E1DEBB-C536-4BF3-A9F3-A03420A988A6}" sibTransId="{AFBB7F74-51A3-4E31-9892-519A7451244B}"/>
    <dgm:cxn modelId="{BDE100DD-CE8E-464D-98BE-9336C1B2E472}" srcId="{732679B1-95C5-444B-89D2-29F17C341E1E}" destId="{D0E3005B-9017-4B1B-AD6B-3D8B7BE3190F}" srcOrd="3" destOrd="0" parTransId="{7F04BF6A-7ECA-4AC4-87FA-C57B632BEF3D}" sibTransId="{403D4E99-2859-4059-9283-18DD7C957964}"/>
    <dgm:cxn modelId="{46695EFD-2654-4DE2-8E15-C1EEF042109F}" srcId="{4B2D9BA9-EF19-4FB2-9E6E-89845A90C76E}" destId="{84BE72F7-50F7-4124-8059-0D6DA2CDB730}" srcOrd="1" destOrd="0" parTransId="{189FFEBE-3B07-458B-AA23-6C1DEAAA05FA}" sibTransId="{F61E42B3-1E30-49E2-9D56-49E4D62BE0FF}"/>
    <dgm:cxn modelId="{65B7ED19-93C3-4083-B950-B7EB412FC1AF}" type="presOf" srcId="{007A20BA-DE42-4424-83BD-F296A60DD874}" destId="{DA5EE5B5-B161-437E-A866-7F8690AD2F8B}" srcOrd="0" destOrd="1" presId="urn:microsoft.com/office/officeart/2005/8/layout/vList6"/>
    <dgm:cxn modelId="{803ADD5B-0569-4BB0-9BD0-9BE0C2325E5B}" type="presOf" srcId="{4B2D9BA9-EF19-4FB2-9E6E-89845A90C76E}" destId="{72C85DC1-D348-4509-A03E-5004287A1319}" srcOrd="0" destOrd="0" presId="urn:microsoft.com/office/officeart/2005/8/layout/vList6"/>
    <dgm:cxn modelId="{04254C15-2D98-4B12-8CE3-C374D7F5FC03}" srcId="{4B2D9BA9-EF19-4FB2-9E6E-89845A90C76E}" destId="{A50EC4C6-AD9F-4B20-8FA3-5AF088E96B7D}" srcOrd="0" destOrd="0" parTransId="{27C4E211-BEA5-43AC-B014-FFF7F707401D}" sibTransId="{F5C2A984-0DF3-452F-BA8A-6AD39F6DC603}"/>
    <dgm:cxn modelId="{24AF1883-0DF6-4D50-8C81-DF909C1FA260}" srcId="{4B2D9BA9-EF19-4FB2-9E6E-89845A90C76E}" destId="{1B9C2621-9CA7-4624-9ECC-F15877E82622}" srcOrd="2" destOrd="0" parTransId="{B13E5FFD-B34E-4798-93F4-0708E85DF5BD}" sibTransId="{DE3BDDE0-1450-4FD2-8AC9-6653B17B0F85}"/>
    <dgm:cxn modelId="{A2BF63C8-DB49-4F76-B65E-56067DD5DF5E}" srcId="{D0E3005B-9017-4B1B-AD6B-3D8B7BE3190F}" destId="{F143801E-AA1C-483F-BEDD-D9B0A02FCCC7}" srcOrd="0" destOrd="0" parTransId="{1237714D-1CA9-494A-BECD-C366B83CE745}" sibTransId="{A25BB103-642C-4B80-8493-64168274F0EE}"/>
    <dgm:cxn modelId="{CE3C511C-4E19-4413-AEF8-8FDD3581CB53}" type="presOf" srcId="{732679B1-95C5-444B-89D2-29F17C341E1E}" destId="{4B37F612-A42E-46ED-B4C7-D8C2AC55494C}" srcOrd="0" destOrd="0" presId="urn:microsoft.com/office/officeart/2005/8/layout/vList6"/>
    <dgm:cxn modelId="{A524A006-AA36-48CA-BEA7-F7A073971A20}" type="presOf" srcId="{C4CBD43D-B52C-483B-9C85-36EA7E44D70F}" destId="{8583BD3D-412B-432C-B74A-A05C0B894004}" srcOrd="0" destOrd="2" presId="urn:microsoft.com/office/officeart/2005/8/layout/vList6"/>
    <dgm:cxn modelId="{C1AA65A5-0195-4766-BD25-100D645A45B4}" type="presOf" srcId="{84BE72F7-50F7-4124-8059-0D6DA2CDB730}" destId="{0B3C86B5-5FF1-4FC1-9BE9-9AE4B8EBF532}" srcOrd="0" destOrd="1" presId="urn:microsoft.com/office/officeart/2005/8/layout/vList6"/>
    <dgm:cxn modelId="{21A49D62-B5F1-4D30-8BDB-B86208BEBA6B}" srcId="{B79AE54B-9905-42C6-AB63-9216C0E772CF}" destId="{007A20BA-DE42-4424-83BD-F296A60DD874}" srcOrd="1" destOrd="0" parTransId="{5688ABBC-8069-4960-8268-69E1A08EBC14}" sibTransId="{63F4B404-6EE3-4FA7-A463-17399D7A8970}"/>
    <dgm:cxn modelId="{CE47D317-BE6C-4396-86D9-69F8203D7712}" type="presOf" srcId="{D0E3005B-9017-4B1B-AD6B-3D8B7BE3190F}" destId="{55CBE73A-42E0-46BA-878E-25030B676369}" srcOrd="0" destOrd="0" presId="urn:microsoft.com/office/officeart/2005/8/layout/vList6"/>
    <dgm:cxn modelId="{7DAFFF23-59E6-49D2-AE2B-2F91EE0B0AC7}" type="presOf" srcId="{04051C70-489F-4E2C-BC67-5EB87BD6B4CE}" destId="{DA5EE5B5-B161-437E-A866-7F8690AD2F8B}" srcOrd="0" destOrd="2" presId="urn:microsoft.com/office/officeart/2005/8/layout/vList6"/>
    <dgm:cxn modelId="{CB4AF8EA-9C0E-47A8-A5B0-6F234E4005C5}" srcId="{D0E3005B-9017-4B1B-AD6B-3D8B7BE3190F}" destId="{8BF16EA9-3CDA-4070-8597-70D3E153315E}" srcOrd="1" destOrd="0" parTransId="{EF9937F5-174D-4C86-8256-180DA017A9E7}" sibTransId="{362B868F-5215-4B57-9D58-25C9BE37F6A0}"/>
    <dgm:cxn modelId="{8253BBB1-A4D4-46DE-BD3A-DBD2DF7365C9}" type="presOf" srcId="{A50EC4C6-AD9F-4B20-8FA3-5AF088E96B7D}" destId="{0B3C86B5-5FF1-4FC1-9BE9-9AE4B8EBF532}" srcOrd="0" destOrd="0" presId="urn:microsoft.com/office/officeart/2005/8/layout/vList6"/>
    <dgm:cxn modelId="{C12EE247-6054-47E2-BB47-C8A3C9CEA2F7}" srcId="{D0E3005B-9017-4B1B-AD6B-3D8B7BE3190F}" destId="{C4CBD43D-B52C-483B-9C85-36EA7E44D70F}" srcOrd="2" destOrd="0" parTransId="{C0977AF9-2071-4DFE-B48F-9E6FD13B4C65}" sibTransId="{3DDAF043-0010-4C1F-AAEA-32AD3555469E}"/>
    <dgm:cxn modelId="{77BEBD83-6482-41C3-9440-084226FF2F41}" type="presOf" srcId="{F36DC6F4-0CE3-423A-95FE-43DCC8148FF0}" destId="{DA5EE5B5-B161-437E-A866-7F8690AD2F8B}" srcOrd="0" destOrd="0" presId="urn:microsoft.com/office/officeart/2005/8/layout/vList6"/>
    <dgm:cxn modelId="{FF1917EF-95C7-4722-9BA7-7619F04A3ED0}" type="presOf" srcId="{B79AE54B-9905-42C6-AB63-9216C0E772CF}" destId="{569417B5-8D2B-47B9-93F3-744B2FE07629}" srcOrd="0" destOrd="0" presId="urn:microsoft.com/office/officeart/2005/8/layout/vList6"/>
    <dgm:cxn modelId="{87549954-36E3-459E-AE01-9A130E761A46}" type="presOf" srcId="{1EA495FC-B19A-4A51-96DB-70757BCE0700}" destId="{21E38CE2-0E94-46BD-950E-0643B6CED1A5}" srcOrd="0" destOrd="0" presId="urn:microsoft.com/office/officeart/2005/8/layout/vList6"/>
    <dgm:cxn modelId="{ECA38F6D-FD7E-4CE4-9192-DFAC1341AEDE}" srcId="{B79AE54B-9905-42C6-AB63-9216C0E772CF}" destId="{04051C70-489F-4E2C-BC67-5EB87BD6B4CE}" srcOrd="2" destOrd="0" parTransId="{E9AA56BF-F372-4D09-B90B-B6E8BB16AFA3}" sibTransId="{105C990D-BBDE-401E-9732-02CD8CE696D1}"/>
    <dgm:cxn modelId="{4B70F6C9-02F3-4C8E-B6F6-FF6AB21C4946}" srcId="{B79AE54B-9905-42C6-AB63-9216C0E772CF}" destId="{F36DC6F4-0CE3-423A-95FE-43DCC8148FF0}" srcOrd="0" destOrd="0" parTransId="{6C95C3A8-F337-42BE-9FB2-38B7B43A1B21}" sibTransId="{8F42115C-EC90-420B-856E-5FE0F949D996}"/>
    <dgm:cxn modelId="{6DD2D854-FC77-4D95-9B9D-9D40809FA59E}" srcId="{732679B1-95C5-444B-89D2-29F17C341E1E}" destId="{1EA495FC-B19A-4A51-96DB-70757BCE0700}" srcOrd="1" destOrd="0" parTransId="{D5E705BD-073F-446E-8378-77EA2D7DDCCF}" sibTransId="{FE8B3349-0D6B-47C9-8CCA-209A99BE9B25}"/>
    <dgm:cxn modelId="{47D90D88-2531-4B20-93D8-DF2203BE9822}" srcId="{732679B1-95C5-444B-89D2-29F17C341E1E}" destId="{4B2D9BA9-EF19-4FB2-9E6E-89845A90C76E}" srcOrd="0" destOrd="0" parTransId="{4811EAA7-2471-403A-B2CB-602FBC414795}" sibTransId="{6554C0AC-8172-44A3-8CA5-049FCFED3801}"/>
    <dgm:cxn modelId="{319DA70C-AF27-47B3-A49E-0E1318DCF50D}" type="presOf" srcId="{1B9C2621-9CA7-4624-9ECC-F15877E82622}" destId="{0B3C86B5-5FF1-4FC1-9BE9-9AE4B8EBF532}" srcOrd="0" destOrd="2" presId="urn:microsoft.com/office/officeart/2005/8/layout/vList6"/>
    <dgm:cxn modelId="{4AAA553D-CC39-4574-BFDC-114063E6F24C}" type="presOf" srcId="{F143801E-AA1C-483F-BEDD-D9B0A02FCCC7}" destId="{8583BD3D-412B-432C-B74A-A05C0B894004}" srcOrd="0" destOrd="0" presId="urn:microsoft.com/office/officeart/2005/8/layout/vList6"/>
    <dgm:cxn modelId="{34611722-3B74-462A-B553-FFBB90D8A59C}" type="presOf" srcId="{8BF16EA9-3CDA-4070-8597-70D3E153315E}" destId="{8583BD3D-412B-432C-B74A-A05C0B894004}" srcOrd="0" destOrd="1" presId="urn:microsoft.com/office/officeart/2005/8/layout/vList6"/>
    <dgm:cxn modelId="{9E4540A4-6FE1-4397-A942-D5C625DBCFB7}" type="presParOf" srcId="{4B37F612-A42E-46ED-B4C7-D8C2AC55494C}" destId="{E0B973D8-FDB0-478A-BA21-3E1998AE5739}" srcOrd="0" destOrd="0" presId="urn:microsoft.com/office/officeart/2005/8/layout/vList6"/>
    <dgm:cxn modelId="{F8E6A21C-80FA-437A-A0FC-961CC73368EC}" type="presParOf" srcId="{E0B973D8-FDB0-478A-BA21-3E1998AE5739}" destId="{72C85DC1-D348-4509-A03E-5004287A1319}" srcOrd="0" destOrd="0" presId="urn:microsoft.com/office/officeart/2005/8/layout/vList6"/>
    <dgm:cxn modelId="{4EB100E3-4A81-4AD6-88C5-28B065D2253D}" type="presParOf" srcId="{E0B973D8-FDB0-478A-BA21-3E1998AE5739}" destId="{0B3C86B5-5FF1-4FC1-9BE9-9AE4B8EBF532}" srcOrd="1" destOrd="0" presId="urn:microsoft.com/office/officeart/2005/8/layout/vList6"/>
    <dgm:cxn modelId="{5FAD54D7-F058-479D-A58B-754566F0940E}" type="presParOf" srcId="{4B37F612-A42E-46ED-B4C7-D8C2AC55494C}" destId="{DF6D660B-084D-41C9-9EF5-2AC1D5C74577}" srcOrd="1" destOrd="0" presId="urn:microsoft.com/office/officeart/2005/8/layout/vList6"/>
    <dgm:cxn modelId="{5367204E-47D2-4201-9476-D630DFAC4235}" type="presParOf" srcId="{4B37F612-A42E-46ED-B4C7-D8C2AC55494C}" destId="{F2CD803D-C156-428F-A96C-E4EB07F06338}" srcOrd="2" destOrd="0" presId="urn:microsoft.com/office/officeart/2005/8/layout/vList6"/>
    <dgm:cxn modelId="{D889C829-7724-404B-A6C9-5876A715C742}" type="presParOf" srcId="{F2CD803D-C156-428F-A96C-E4EB07F06338}" destId="{21E38CE2-0E94-46BD-950E-0643B6CED1A5}" srcOrd="0" destOrd="0" presId="urn:microsoft.com/office/officeart/2005/8/layout/vList6"/>
    <dgm:cxn modelId="{913C7B52-84AA-4B02-A627-FB744BC64291}" type="presParOf" srcId="{F2CD803D-C156-428F-A96C-E4EB07F06338}" destId="{DDECE7A4-12DA-4DA4-9179-1A1E42CCA140}" srcOrd="1" destOrd="0" presId="urn:microsoft.com/office/officeart/2005/8/layout/vList6"/>
    <dgm:cxn modelId="{F1A1CF0E-B12C-469B-851A-B14124DDEA97}" type="presParOf" srcId="{4B37F612-A42E-46ED-B4C7-D8C2AC55494C}" destId="{04B61746-517E-4982-AA75-79256703A2D7}" srcOrd="3" destOrd="0" presId="urn:microsoft.com/office/officeart/2005/8/layout/vList6"/>
    <dgm:cxn modelId="{7F53227A-FA21-4729-B428-480677727872}" type="presParOf" srcId="{4B37F612-A42E-46ED-B4C7-D8C2AC55494C}" destId="{E8C6808F-BF41-435E-84A6-33675DCE1486}" srcOrd="4" destOrd="0" presId="urn:microsoft.com/office/officeart/2005/8/layout/vList6"/>
    <dgm:cxn modelId="{B3D344DB-B8ED-41A6-9FFE-7C17A02C8D12}" type="presParOf" srcId="{E8C6808F-BF41-435E-84A6-33675DCE1486}" destId="{569417B5-8D2B-47B9-93F3-744B2FE07629}" srcOrd="0" destOrd="0" presId="urn:microsoft.com/office/officeart/2005/8/layout/vList6"/>
    <dgm:cxn modelId="{02885A7B-AD34-430F-91EF-DBEC29F5BDD1}" type="presParOf" srcId="{E8C6808F-BF41-435E-84A6-33675DCE1486}" destId="{DA5EE5B5-B161-437E-A866-7F8690AD2F8B}" srcOrd="1" destOrd="0" presId="urn:microsoft.com/office/officeart/2005/8/layout/vList6"/>
    <dgm:cxn modelId="{ACF983C6-8B5B-4E95-937C-1A051BC0242D}" type="presParOf" srcId="{4B37F612-A42E-46ED-B4C7-D8C2AC55494C}" destId="{EBBF67EE-B277-4E7D-B171-255C37CE53E4}" srcOrd="5" destOrd="0" presId="urn:microsoft.com/office/officeart/2005/8/layout/vList6"/>
    <dgm:cxn modelId="{00DB1A7A-CE33-4022-9B1E-3703E526B1FB}" type="presParOf" srcId="{4B37F612-A42E-46ED-B4C7-D8C2AC55494C}" destId="{0E1BDDD2-F00F-4E01-8323-70A75A904671}" srcOrd="6" destOrd="0" presId="urn:microsoft.com/office/officeart/2005/8/layout/vList6"/>
    <dgm:cxn modelId="{D2602D52-62D4-4C85-8E67-7EFDE22E2628}" type="presParOf" srcId="{0E1BDDD2-F00F-4E01-8323-70A75A904671}" destId="{55CBE73A-42E0-46BA-878E-25030B676369}" srcOrd="0" destOrd="0" presId="urn:microsoft.com/office/officeart/2005/8/layout/vList6"/>
    <dgm:cxn modelId="{426ED7DD-2FF4-42A6-B425-B89CC8E13702}" type="presParOf" srcId="{0E1BDDD2-F00F-4E01-8323-70A75A904671}" destId="{8583BD3D-412B-432C-B74A-A05C0B894004}"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10D886-1F7F-4FAE-85B6-DA0A499B36EE}">
      <dsp:nvSpPr>
        <dsp:cNvPr id="0" name=""/>
        <dsp:cNvSpPr/>
      </dsp:nvSpPr>
      <dsp:spPr>
        <a:xfrm rot="16200000">
          <a:off x="-530836" y="549495"/>
          <a:ext cx="3887783" cy="2788792"/>
        </a:xfrm>
        <a:prstGeom prst="flowChartManualOperati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0" rIns="248574" bIns="0" numCol="1" spcCol="1270" anchor="ctr" anchorCtr="0">
          <a:noAutofit/>
        </a:bodyPr>
        <a:lstStyle/>
        <a:p>
          <a:pPr lvl="0" algn="ctr" defTabSz="1733550">
            <a:lnSpc>
              <a:spcPct val="90000"/>
            </a:lnSpc>
            <a:spcBef>
              <a:spcPct val="0"/>
            </a:spcBef>
            <a:spcAft>
              <a:spcPct val="35000"/>
            </a:spcAft>
          </a:pPr>
          <a:r>
            <a:rPr lang="fr-CA" sz="3900" kern="1200" dirty="0" err="1" smtClean="0"/>
            <a:t>Midterm</a:t>
          </a:r>
          <a:r>
            <a:rPr lang="fr-CA" sz="3900" kern="1200" dirty="0" smtClean="0"/>
            <a:t> Exam-40%</a:t>
          </a:r>
        </a:p>
        <a:p>
          <a:pPr lvl="0" algn="ctr" defTabSz="1733550">
            <a:lnSpc>
              <a:spcPct val="90000"/>
            </a:lnSpc>
            <a:spcBef>
              <a:spcPct val="0"/>
            </a:spcBef>
            <a:spcAft>
              <a:spcPct val="35000"/>
            </a:spcAft>
          </a:pPr>
          <a:r>
            <a:rPr lang="fr-CA" sz="3900" kern="1200" dirty="0" err="1" smtClean="0"/>
            <a:t>October</a:t>
          </a:r>
          <a:r>
            <a:rPr lang="fr-CA" sz="3900" kern="1200" dirty="0" smtClean="0"/>
            <a:t> 20, 2016</a:t>
          </a:r>
          <a:endParaRPr lang="en-CA" sz="3900" kern="1200" dirty="0"/>
        </a:p>
      </dsp:txBody>
      <dsp:txXfrm rot="5400000">
        <a:off x="18660" y="777556"/>
        <a:ext cx="2788792" cy="2332669"/>
      </dsp:txXfrm>
    </dsp:sp>
    <dsp:sp modelId="{6F46AD6E-D447-4660-A805-5A9983602DBD}">
      <dsp:nvSpPr>
        <dsp:cNvPr id="0" name=""/>
        <dsp:cNvSpPr/>
      </dsp:nvSpPr>
      <dsp:spPr>
        <a:xfrm rot="16200000">
          <a:off x="2449529" y="549495"/>
          <a:ext cx="3887783" cy="2788792"/>
        </a:xfrm>
        <a:prstGeom prst="flowChartManualOperati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0" rIns="248574" bIns="0" numCol="1" spcCol="1270" anchor="ctr" anchorCtr="0">
          <a:noAutofit/>
        </a:bodyPr>
        <a:lstStyle/>
        <a:p>
          <a:pPr lvl="0" algn="ctr" defTabSz="1733550">
            <a:lnSpc>
              <a:spcPct val="90000"/>
            </a:lnSpc>
            <a:spcBef>
              <a:spcPct val="0"/>
            </a:spcBef>
            <a:spcAft>
              <a:spcPct val="35000"/>
            </a:spcAft>
          </a:pPr>
          <a:r>
            <a:rPr lang="fr-CA" sz="3900" kern="1200" dirty="0" smtClean="0"/>
            <a:t>Participation 5%</a:t>
          </a:r>
          <a:endParaRPr lang="en-CA" sz="3900" kern="1200" dirty="0"/>
        </a:p>
      </dsp:txBody>
      <dsp:txXfrm rot="5400000">
        <a:off x="2999025" y="777556"/>
        <a:ext cx="2788792" cy="2332669"/>
      </dsp:txXfrm>
    </dsp:sp>
    <dsp:sp modelId="{40DB542D-74E1-4941-B071-64B583F3D5B9}">
      <dsp:nvSpPr>
        <dsp:cNvPr id="0" name=""/>
        <dsp:cNvSpPr/>
      </dsp:nvSpPr>
      <dsp:spPr>
        <a:xfrm rot="16200000">
          <a:off x="5447481" y="549495"/>
          <a:ext cx="3887783" cy="2788792"/>
        </a:xfrm>
        <a:prstGeom prst="flowChartManualOperati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0" rIns="248574" bIns="0" numCol="1" spcCol="1270" anchor="t" anchorCtr="0">
          <a:noAutofit/>
        </a:bodyPr>
        <a:lstStyle/>
        <a:p>
          <a:pPr lvl="0" algn="l" defTabSz="1733550">
            <a:lnSpc>
              <a:spcPct val="90000"/>
            </a:lnSpc>
            <a:spcBef>
              <a:spcPct val="0"/>
            </a:spcBef>
            <a:spcAft>
              <a:spcPct val="35000"/>
            </a:spcAft>
          </a:pPr>
          <a:r>
            <a:rPr lang="fr-CA" sz="3900" kern="1200" dirty="0" smtClean="0"/>
            <a:t>Final Exam-55%</a:t>
          </a:r>
          <a:endParaRPr lang="en-CA" sz="3900" kern="1200" dirty="0"/>
        </a:p>
        <a:p>
          <a:pPr marL="285750" lvl="1" indent="-285750" algn="l" defTabSz="1333500">
            <a:lnSpc>
              <a:spcPct val="90000"/>
            </a:lnSpc>
            <a:spcBef>
              <a:spcPct val="0"/>
            </a:spcBef>
            <a:spcAft>
              <a:spcPct val="15000"/>
            </a:spcAft>
            <a:buChar char="••"/>
          </a:pPr>
          <a:r>
            <a:rPr lang="fr-CA" sz="3000" kern="1200" dirty="0" smtClean="0"/>
            <a:t>Final Exam </a:t>
          </a:r>
          <a:r>
            <a:rPr lang="fr-CA" sz="3000" kern="1200" dirty="0" err="1" smtClean="0"/>
            <a:t>Period</a:t>
          </a:r>
          <a:endParaRPr lang="en-CA" sz="3000" kern="1200" dirty="0"/>
        </a:p>
      </dsp:txBody>
      <dsp:txXfrm rot="5400000">
        <a:off x="5996977" y="777556"/>
        <a:ext cx="2788792" cy="2332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C86B5-5FF1-4FC1-9BE9-9AE4B8EBF532}">
      <dsp:nvSpPr>
        <dsp:cNvPr id="0" name=""/>
        <dsp:cNvSpPr/>
      </dsp:nvSpPr>
      <dsp:spPr>
        <a:xfrm>
          <a:off x="3201669" y="1198"/>
          <a:ext cx="4802505" cy="1012403"/>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CA" sz="1600" kern="1200" dirty="0" smtClean="0"/>
            <a:t>Attitudes</a:t>
          </a:r>
          <a:endParaRPr lang="en-CA" sz="1600" kern="1200" dirty="0"/>
        </a:p>
        <a:p>
          <a:pPr marL="171450" lvl="1" indent="-171450" algn="l" defTabSz="711200">
            <a:lnSpc>
              <a:spcPct val="90000"/>
            </a:lnSpc>
            <a:spcBef>
              <a:spcPct val="0"/>
            </a:spcBef>
            <a:spcAft>
              <a:spcPct val="15000"/>
            </a:spcAft>
            <a:buChar char="••"/>
          </a:pPr>
          <a:r>
            <a:rPr lang="en-CA" sz="1600" kern="1200" dirty="0" smtClean="0"/>
            <a:t>Motivation</a:t>
          </a:r>
          <a:endParaRPr lang="en-CA" sz="1600" kern="1200" dirty="0"/>
        </a:p>
        <a:p>
          <a:pPr marL="171450" lvl="1" indent="-171450" algn="l" defTabSz="711200">
            <a:lnSpc>
              <a:spcPct val="90000"/>
            </a:lnSpc>
            <a:spcBef>
              <a:spcPct val="0"/>
            </a:spcBef>
            <a:spcAft>
              <a:spcPct val="15000"/>
            </a:spcAft>
            <a:buChar char="••"/>
          </a:pPr>
          <a:r>
            <a:rPr lang="en-CA" sz="1600" kern="1200" dirty="0" smtClean="0"/>
            <a:t>Leadership</a:t>
          </a:r>
          <a:endParaRPr lang="en-CA" sz="1600" kern="1200" dirty="0"/>
        </a:p>
      </dsp:txBody>
      <dsp:txXfrm>
        <a:off x="3201669" y="127748"/>
        <a:ext cx="4422854" cy="759303"/>
      </dsp:txXfrm>
    </dsp:sp>
    <dsp:sp modelId="{72C85DC1-D348-4509-A03E-5004287A1319}">
      <dsp:nvSpPr>
        <dsp:cNvPr id="0" name=""/>
        <dsp:cNvSpPr/>
      </dsp:nvSpPr>
      <dsp:spPr>
        <a:xfrm>
          <a:off x="0" y="18489"/>
          <a:ext cx="3201670" cy="101240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a:lnSpc>
              <a:spcPct val="90000"/>
            </a:lnSpc>
            <a:spcBef>
              <a:spcPct val="0"/>
            </a:spcBef>
            <a:spcAft>
              <a:spcPct val="35000"/>
            </a:spcAft>
          </a:pPr>
          <a:endParaRPr lang="en-CA" sz="2500" kern="1200" dirty="0" smtClean="0"/>
        </a:p>
        <a:p>
          <a:pPr lvl="0" algn="ctr" defTabSz="1111250">
            <a:lnSpc>
              <a:spcPct val="90000"/>
            </a:lnSpc>
            <a:spcBef>
              <a:spcPct val="0"/>
            </a:spcBef>
            <a:spcAft>
              <a:spcPct val="35000"/>
            </a:spcAft>
          </a:pPr>
          <a:r>
            <a:rPr lang="en-CA" sz="3500" kern="1200" dirty="0" smtClean="0"/>
            <a:t>Individual</a:t>
          </a:r>
          <a:endParaRPr lang="en-CA" sz="3500" kern="1200" dirty="0"/>
        </a:p>
      </dsp:txBody>
      <dsp:txXfrm>
        <a:off x="49421" y="67910"/>
        <a:ext cx="3102828" cy="913561"/>
      </dsp:txXfrm>
    </dsp:sp>
    <dsp:sp modelId="{DDECE7A4-12DA-4DA4-9179-1A1E42CCA140}">
      <dsp:nvSpPr>
        <dsp:cNvPr id="0" name=""/>
        <dsp:cNvSpPr/>
      </dsp:nvSpPr>
      <dsp:spPr>
        <a:xfrm>
          <a:off x="3201669" y="1114841"/>
          <a:ext cx="4802505" cy="1012403"/>
        </a:xfrm>
        <a:prstGeom prst="rightArrow">
          <a:avLst>
            <a:gd name="adj1" fmla="val 75000"/>
            <a:gd name="adj2" fmla="val 5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E38CE2-0E94-46BD-950E-0643B6CED1A5}">
      <dsp:nvSpPr>
        <dsp:cNvPr id="0" name=""/>
        <dsp:cNvSpPr/>
      </dsp:nvSpPr>
      <dsp:spPr>
        <a:xfrm>
          <a:off x="0" y="1114841"/>
          <a:ext cx="3201670" cy="101240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CA" sz="4200" kern="1200" dirty="0" smtClean="0"/>
            <a:t>Group</a:t>
          </a:r>
          <a:endParaRPr lang="en-CA" sz="4200" kern="1200" dirty="0"/>
        </a:p>
      </dsp:txBody>
      <dsp:txXfrm>
        <a:off x="49421" y="1164262"/>
        <a:ext cx="3102828" cy="913561"/>
      </dsp:txXfrm>
    </dsp:sp>
    <dsp:sp modelId="{DA5EE5B5-B161-437E-A866-7F8690AD2F8B}">
      <dsp:nvSpPr>
        <dsp:cNvPr id="0" name=""/>
        <dsp:cNvSpPr/>
      </dsp:nvSpPr>
      <dsp:spPr>
        <a:xfrm>
          <a:off x="3201669" y="1258056"/>
          <a:ext cx="4802505" cy="1012403"/>
        </a:xfrm>
        <a:prstGeom prst="rightArrow">
          <a:avLst>
            <a:gd name="adj1" fmla="val 75000"/>
            <a:gd name="adj2" fmla="val 50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CA" sz="1600" kern="1200" dirty="0" smtClean="0"/>
            <a:t>Teams</a:t>
          </a:r>
          <a:endParaRPr lang="en-CA" sz="1600" kern="1200" dirty="0"/>
        </a:p>
        <a:p>
          <a:pPr marL="171450" lvl="1" indent="-171450" algn="l" defTabSz="711200">
            <a:lnSpc>
              <a:spcPct val="90000"/>
            </a:lnSpc>
            <a:spcBef>
              <a:spcPct val="0"/>
            </a:spcBef>
            <a:spcAft>
              <a:spcPct val="15000"/>
            </a:spcAft>
            <a:buChar char="••"/>
          </a:pPr>
          <a:r>
            <a:rPr lang="en-CA" sz="1600" kern="1200" smtClean="0"/>
            <a:t>Communication</a:t>
          </a:r>
          <a:endParaRPr lang="en-CA" sz="1600" kern="1200" dirty="0"/>
        </a:p>
        <a:p>
          <a:pPr marL="171450" lvl="1" indent="-171450" algn="l" defTabSz="711200">
            <a:lnSpc>
              <a:spcPct val="90000"/>
            </a:lnSpc>
            <a:spcBef>
              <a:spcPct val="0"/>
            </a:spcBef>
            <a:spcAft>
              <a:spcPct val="15000"/>
            </a:spcAft>
            <a:buChar char="••"/>
          </a:pPr>
          <a:r>
            <a:rPr lang="en-CA" sz="1600" kern="1200" smtClean="0"/>
            <a:t>Job Design            </a:t>
          </a:r>
          <a:endParaRPr lang="en-CA" sz="1600" kern="1200"/>
        </a:p>
      </dsp:txBody>
      <dsp:txXfrm>
        <a:off x="3201669" y="1384606"/>
        <a:ext cx="4422854" cy="759303"/>
      </dsp:txXfrm>
    </dsp:sp>
    <dsp:sp modelId="{569417B5-8D2B-47B9-93F3-744B2FE07629}">
      <dsp:nvSpPr>
        <dsp:cNvPr id="0" name=""/>
        <dsp:cNvSpPr/>
      </dsp:nvSpPr>
      <dsp:spPr>
        <a:xfrm>
          <a:off x="0" y="1189445"/>
          <a:ext cx="3201670" cy="1012403"/>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CA" sz="4200" kern="1200" dirty="0" smtClean="0"/>
            <a:t>Group</a:t>
          </a:r>
          <a:endParaRPr lang="en-CA" sz="4200" kern="1200" dirty="0"/>
        </a:p>
      </dsp:txBody>
      <dsp:txXfrm>
        <a:off x="49421" y="1238866"/>
        <a:ext cx="3102828" cy="913561"/>
      </dsp:txXfrm>
    </dsp:sp>
    <dsp:sp modelId="{8583BD3D-412B-432C-B74A-A05C0B894004}">
      <dsp:nvSpPr>
        <dsp:cNvPr id="0" name=""/>
        <dsp:cNvSpPr/>
      </dsp:nvSpPr>
      <dsp:spPr>
        <a:xfrm>
          <a:off x="3661794" y="2499515"/>
          <a:ext cx="3879129" cy="1228672"/>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CA" sz="1600" kern="1200" dirty="0" smtClean="0"/>
            <a:t>Culture</a:t>
          </a:r>
          <a:endParaRPr lang="en-CA" sz="1600" kern="1200" dirty="0"/>
        </a:p>
        <a:p>
          <a:pPr marL="171450" lvl="1" indent="-171450" algn="l" defTabSz="711200">
            <a:lnSpc>
              <a:spcPct val="90000"/>
            </a:lnSpc>
            <a:spcBef>
              <a:spcPct val="0"/>
            </a:spcBef>
            <a:spcAft>
              <a:spcPct val="15000"/>
            </a:spcAft>
            <a:buChar char="••"/>
          </a:pPr>
          <a:r>
            <a:rPr lang="en-CA" sz="1600" kern="1200" dirty="0" smtClean="0"/>
            <a:t>Organizational Structure</a:t>
          </a:r>
          <a:endParaRPr lang="en-CA" sz="1600" kern="1200" dirty="0"/>
        </a:p>
        <a:p>
          <a:pPr marL="171450" lvl="1" indent="-171450" algn="l" defTabSz="711200">
            <a:lnSpc>
              <a:spcPct val="90000"/>
            </a:lnSpc>
            <a:spcBef>
              <a:spcPct val="0"/>
            </a:spcBef>
            <a:spcAft>
              <a:spcPct val="15000"/>
            </a:spcAft>
            <a:buChar char="••"/>
          </a:pPr>
          <a:r>
            <a:rPr lang="en-CA" sz="1600" kern="1200" dirty="0" smtClean="0"/>
            <a:t>Change</a:t>
          </a:r>
          <a:endParaRPr lang="en-CA" sz="1600" kern="1200" dirty="0"/>
        </a:p>
      </dsp:txBody>
      <dsp:txXfrm>
        <a:off x="3661794" y="2653099"/>
        <a:ext cx="3418377" cy="921504"/>
      </dsp:txXfrm>
    </dsp:sp>
    <dsp:sp modelId="{55CBE73A-42E0-46BA-878E-25030B676369}">
      <dsp:nvSpPr>
        <dsp:cNvPr id="0" name=""/>
        <dsp:cNvSpPr/>
      </dsp:nvSpPr>
      <dsp:spPr>
        <a:xfrm>
          <a:off x="133401" y="2669670"/>
          <a:ext cx="3198543" cy="101240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lvl="0" algn="ctr" defTabSz="1866900">
            <a:lnSpc>
              <a:spcPct val="90000"/>
            </a:lnSpc>
            <a:spcBef>
              <a:spcPct val="0"/>
            </a:spcBef>
            <a:spcAft>
              <a:spcPct val="35000"/>
            </a:spcAft>
          </a:pPr>
          <a:r>
            <a:rPr lang="en-CA" sz="4200" kern="1200" dirty="0" smtClean="0"/>
            <a:t>Organization</a:t>
          </a:r>
          <a:endParaRPr lang="en-CA" sz="4200" kern="1200" dirty="0"/>
        </a:p>
      </dsp:txBody>
      <dsp:txXfrm>
        <a:off x="182822" y="2719091"/>
        <a:ext cx="3099701" cy="913561"/>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hdr" sz="quarter"/>
          </p:nvPr>
        </p:nvSpPr>
        <p:spPr bwMode="auto">
          <a:xfrm>
            <a:off x="1" y="2"/>
            <a:ext cx="3037840" cy="464265"/>
          </a:xfrm>
          <a:prstGeom prst="rect">
            <a:avLst/>
          </a:prstGeom>
          <a:noFill/>
          <a:ln w="9525">
            <a:noFill/>
            <a:miter lim="800000"/>
            <a:headEnd/>
            <a:tailEnd/>
          </a:ln>
          <a:effectLst/>
        </p:spPr>
        <p:txBody>
          <a:bodyPr vert="horz" wrap="square" lIns="91426" tIns="45713" rIns="91426" bIns="45713" numCol="1" anchor="t" anchorCtr="0" compatLnSpc="1">
            <a:prstTxWarp prst="textNoShape">
              <a:avLst/>
            </a:prstTxWarp>
          </a:bodyPr>
          <a:lstStyle>
            <a:lvl1pPr>
              <a:defRPr sz="1200">
                <a:latin typeface="Arial" charset="0"/>
              </a:defRPr>
            </a:lvl1pPr>
          </a:lstStyle>
          <a:p>
            <a:pPr>
              <a:defRPr/>
            </a:pPr>
            <a:r>
              <a:rPr lang="en-CA" smtClean="0"/>
              <a:t>ch 1 moodle</a:t>
            </a:r>
            <a:endParaRPr lang="en-CA"/>
          </a:p>
        </p:txBody>
      </p:sp>
      <p:sp>
        <p:nvSpPr>
          <p:cNvPr id="48131" name="Rectangle 3"/>
          <p:cNvSpPr>
            <a:spLocks noGrp="1" noChangeArrowheads="1"/>
          </p:cNvSpPr>
          <p:nvPr>
            <p:ph type="dt" sz="quarter" idx="1"/>
          </p:nvPr>
        </p:nvSpPr>
        <p:spPr bwMode="auto">
          <a:xfrm>
            <a:off x="3970939" y="2"/>
            <a:ext cx="3037840" cy="464265"/>
          </a:xfrm>
          <a:prstGeom prst="rect">
            <a:avLst/>
          </a:prstGeom>
          <a:noFill/>
          <a:ln w="9525">
            <a:noFill/>
            <a:miter lim="800000"/>
            <a:headEnd/>
            <a:tailEnd/>
          </a:ln>
          <a:effectLst/>
        </p:spPr>
        <p:txBody>
          <a:bodyPr vert="horz" wrap="square" lIns="91426" tIns="45713" rIns="91426" bIns="45713" numCol="1" anchor="t" anchorCtr="0" compatLnSpc="1">
            <a:prstTxWarp prst="textNoShape">
              <a:avLst/>
            </a:prstTxWarp>
          </a:bodyPr>
          <a:lstStyle>
            <a:lvl1pPr algn="r">
              <a:defRPr sz="1200">
                <a:latin typeface="Arial" charset="0"/>
              </a:defRPr>
            </a:lvl1pPr>
          </a:lstStyle>
          <a:p>
            <a:pPr>
              <a:defRPr/>
            </a:pPr>
            <a:endParaRPr lang="en-CA"/>
          </a:p>
        </p:txBody>
      </p:sp>
      <p:sp>
        <p:nvSpPr>
          <p:cNvPr id="48132" name="Rectangle 4"/>
          <p:cNvSpPr>
            <a:spLocks noGrp="1" noChangeArrowheads="1"/>
          </p:cNvSpPr>
          <p:nvPr>
            <p:ph type="ftr" sz="quarter" idx="2"/>
          </p:nvPr>
        </p:nvSpPr>
        <p:spPr bwMode="auto">
          <a:xfrm>
            <a:off x="1" y="8830552"/>
            <a:ext cx="3037840" cy="464264"/>
          </a:xfrm>
          <a:prstGeom prst="rect">
            <a:avLst/>
          </a:prstGeom>
          <a:noFill/>
          <a:ln w="9525">
            <a:noFill/>
            <a:miter lim="800000"/>
            <a:headEnd/>
            <a:tailEnd/>
          </a:ln>
          <a:effectLst/>
        </p:spPr>
        <p:txBody>
          <a:bodyPr vert="horz" wrap="square" lIns="91426" tIns="45713" rIns="91426" bIns="45713" numCol="1" anchor="b" anchorCtr="0" compatLnSpc="1">
            <a:prstTxWarp prst="textNoShape">
              <a:avLst/>
            </a:prstTxWarp>
          </a:bodyPr>
          <a:lstStyle>
            <a:lvl1pPr>
              <a:defRPr sz="1200">
                <a:latin typeface="Arial" charset="0"/>
              </a:defRPr>
            </a:lvl1pPr>
          </a:lstStyle>
          <a:p>
            <a:pPr>
              <a:defRPr/>
            </a:pPr>
            <a:r>
              <a:rPr lang="en-CA"/>
              <a:t>c</a:t>
            </a:r>
          </a:p>
        </p:txBody>
      </p:sp>
      <p:sp>
        <p:nvSpPr>
          <p:cNvPr id="48133" name="Rectangle 5"/>
          <p:cNvSpPr>
            <a:spLocks noGrp="1" noChangeArrowheads="1"/>
          </p:cNvSpPr>
          <p:nvPr>
            <p:ph type="sldNum" sz="quarter" idx="3"/>
          </p:nvPr>
        </p:nvSpPr>
        <p:spPr bwMode="auto">
          <a:xfrm>
            <a:off x="3970939" y="8830552"/>
            <a:ext cx="3037840" cy="464264"/>
          </a:xfrm>
          <a:prstGeom prst="rect">
            <a:avLst/>
          </a:prstGeom>
          <a:noFill/>
          <a:ln w="9525">
            <a:noFill/>
            <a:miter lim="800000"/>
            <a:headEnd/>
            <a:tailEnd/>
          </a:ln>
          <a:effectLst/>
        </p:spPr>
        <p:txBody>
          <a:bodyPr vert="horz" wrap="square" lIns="91426" tIns="45713" rIns="91426" bIns="45713" numCol="1" anchor="b" anchorCtr="0" compatLnSpc="1">
            <a:prstTxWarp prst="textNoShape">
              <a:avLst/>
            </a:prstTxWarp>
          </a:bodyPr>
          <a:lstStyle>
            <a:lvl1pPr algn="r">
              <a:defRPr sz="1200">
                <a:latin typeface="Arial" charset="0"/>
              </a:defRPr>
            </a:lvl1pPr>
          </a:lstStyle>
          <a:p>
            <a:pPr>
              <a:defRPr/>
            </a:pPr>
            <a:fld id="{49A0AF0A-933F-4FBA-B26B-3EB5C2B55FA7}" type="slidenum">
              <a:rPr lang="en-CA"/>
              <a:pPr>
                <a:defRPr/>
              </a:pPr>
              <a:t>‹#›</a:t>
            </a:fld>
            <a:endParaRPr lang="en-CA"/>
          </a:p>
        </p:txBody>
      </p:sp>
    </p:spTree>
    <p:extLst>
      <p:ext uri="{BB962C8B-B14F-4D97-AF65-F5344CB8AC3E}">
        <p14:creationId xmlns:p14="http://schemas.microsoft.com/office/powerpoint/2010/main" val="394307847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1" y="2"/>
            <a:ext cx="3037840" cy="464265"/>
          </a:xfrm>
          <a:prstGeom prst="rect">
            <a:avLst/>
          </a:prstGeom>
          <a:noFill/>
          <a:ln w="9525">
            <a:noFill/>
            <a:miter lim="800000"/>
            <a:headEnd/>
            <a:tailEnd/>
          </a:ln>
          <a:effectLst/>
        </p:spPr>
        <p:txBody>
          <a:bodyPr vert="horz" wrap="square" lIns="91426" tIns="45713" rIns="91426" bIns="45713" numCol="1" anchor="t" anchorCtr="0" compatLnSpc="1">
            <a:prstTxWarp prst="textNoShape">
              <a:avLst/>
            </a:prstTxWarp>
          </a:bodyPr>
          <a:lstStyle>
            <a:lvl1pPr>
              <a:defRPr sz="1200">
                <a:latin typeface="Arial" charset="0"/>
              </a:defRPr>
            </a:lvl1pPr>
          </a:lstStyle>
          <a:p>
            <a:pPr>
              <a:defRPr/>
            </a:pPr>
            <a:r>
              <a:rPr lang="en-CA" smtClean="0"/>
              <a:t>ch 1 moodle</a:t>
            </a:r>
            <a:endParaRPr lang="en-CA"/>
          </a:p>
        </p:txBody>
      </p:sp>
      <p:sp>
        <p:nvSpPr>
          <p:cNvPr id="31747" name="Rectangle 3"/>
          <p:cNvSpPr>
            <a:spLocks noGrp="1" noChangeArrowheads="1"/>
          </p:cNvSpPr>
          <p:nvPr>
            <p:ph type="dt" idx="1"/>
          </p:nvPr>
        </p:nvSpPr>
        <p:spPr bwMode="auto">
          <a:xfrm>
            <a:off x="3970939" y="2"/>
            <a:ext cx="3037840" cy="464265"/>
          </a:xfrm>
          <a:prstGeom prst="rect">
            <a:avLst/>
          </a:prstGeom>
          <a:noFill/>
          <a:ln w="9525">
            <a:noFill/>
            <a:miter lim="800000"/>
            <a:headEnd/>
            <a:tailEnd/>
          </a:ln>
          <a:effectLst/>
        </p:spPr>
        <p:txBody>
          <a:bodyPr vert="horz" wrap="square" lIns="91426" tIns="45713" rIns="91426" bIns="45713" numCol="1" anchor="t" anchorCtr="0" compatLnSpc="1">
            <a:prstTxWarp prst="textNoShape">
              <a:avLst/>
            </a:prstTxWarp>
          </a:bodyPr>
          <a:lstStyle>
            <a:lvl1pPr algn="r">
              <a:defRPr sz="1200">
                <a:latin typeface="Arial" charset="0"/>
              </a:defRPr>
            </a:lvl1pPr>
          </a:lstStyle>
          <a:p>
            <a:pPr>
              <a:defRPr/>
            </a:pPr>
            <a:endParaRPr lang="en-CA"/>
          </a:p>
        </p:txBody>
      </p:sp>
      <p:sp>
        <p:nvSpPr>
          <p:cNvPr id="40964" name="Rectangle 4"/>
          <p:cNvSpPr>
            <a:spLocks noGrp="1" noRot="1" noChangeAspect="1" noChangeArrowheads="1" noTextEdit="1"/>
          </p:cNvSpPr>
          <p:nvPr>
            <p:ph type="sldImg" idx="2"/>
          </p:nvPr>
        </p:nvSpPr>
        <p:spPr bwMode="auto">
          <a:xfrm>
            <a:off x="1182688" y="696913"/>
            <a:ext cx="4646612" cy="3486150"/>
          </a:xfrm>
          <a:prstGeom prst="rect">
            <a:avLst/>
          </a:prstGeom>
          <a:noFill/>
          <a:ln w="9525">
            <a:solidFill>
              <a:srgbClr val="000000"/>
            </a:solidFill>
            <a:miter lim="800000"/>
            <a:headEnd/>
            <a:tailEnd/>
          </a:ln>
        </p:spPr>
      </p:sp>
      <p:sp>
        <p:nvSpPr>
          <p:cNvPr id="31749" name="Rectangle 5"/>
          <p:cNvSpPr>
            <a:spLocks noGrp="1" noChangeArrowheads="1"/>
          </p:cNvSpPr>
          <p:nvPr>
            <p:ph type="body" sz="quarter" idx="3"/>
          </p:nvPr>
        </p:nvSpPr>
        <p:spPr bwMode="auto">
          <a:xfrm>
            <a:off x="701040" y="4414484"/>
            <a:ext cx="5608320" cy="4184727"/>
          </a:xfrm>
          <a:prstGeom prst="rect">
            <a:avLst/>
          </a:prstGeom>
          <a:noFill/>
          <a:ln w="9525">
            <a:noFill/>
            <a:miter lim="800000"/>
            <a:headEnd/>
            <a:tailEnd/>
          </a:ln>
          <a:effectLst/>
        </p:spPr>
        <p:txBody>
          <a:bodyPr vert="horz" wrap="square" lIns="91426" tIns="45713" rIns="91426" bIns="45713" numCol="1" anchor="t" anchorCtr="0" compatLnSpc="1">
            <a:prstTxWarp prst="textNoShape">
              <a:avLst/>
            </a:prstTxWarp>
          </a:bodyPr>
          <a:lstStyle/>
          <a:p>
            <a:pPr lvl="0"/>
            <a:r>
              <a:rPr lang="en-CA" noProof="0" smtClean="0"/>
              <a:t>Click to edit Master text styles</a:t>
            </a:r>
          </a:p>
          <a:p>
            <a:pPr lvl="1"/>
            <a:r>
              <a:rPr lang="en-CA" noProof="0" smtClean="0"/>
              <a:t>Second level</a:t>
            </a:r>
          </a:p>
          <a:p>
            <a:pPr lvl="2"/>
            <a:r>
              <a:rPr lang="en-CA" noProof="0" smtClean="0"/>
              <a:t>Third level</a:t>
            </a:r>
          </a:p>
          <a:p>
            <a:pPr lvl="3"/>
            <a:r>
              <a:rPr lang="en-CA" noProof="0" smtClean="0"/>
              <a:t>Fourth level</a:t>
            </a:r>
          </a:p>
          <a:p>
            <a:pPr lvl="4"/>
            <a:r>
              <a:rPr lang="en-CA" noProof="0" smtClean="0"/>
              <a:t>Fifth level</a:t>
            </a:r>
          </a:p>
        </p:txBody>
      </p:sp>
      <p:sp>
        <p:nvSpPr>
          <p:cNvPr id="31750" name="Rectangle 6"/>
          <p:cNvSpPr>
            <a:spLocks noGrp="1" noChangeArrowheads="1"/>
          </p:cNvSpPr>
          <p:nvPr>
            <p:ph type="ftr" sz="quarter" idx="4"/>
          </p:nvPr>
        </p:nvSpPr>
        <p:spPr bwMode="auto">
          <a:xfrm>
            <a:off x="1" y="8830552"/>
            <a:ext cx="3037840" cy="464264"/>
          </a:xfrm>
          <a:prstGeom prst="rect">
            <a:avLst/>
          </a:prstGeom>
          <a:noFill/>
          <a:ln w="9525">
            <a:noFill/>
            <a:miter lim="800000"/>
            <a:headEnd/>
            <a:tailEnd/>
          </a:ln>
          <a:effectLst/>
        </p:spPr>
        <p:txBody>
          <a:bodyPr vert="horz" wrap="square" lIns="91426" tIns="45713" rIns="91426" bIns="45713" numCol="1" anchor="b" anchorCtr="0" compatLnSpc="1">
            <a:prstTxWarp prst="textNoShape">
              <a:avLst/>
            </a:prstTxWarp>
          </a:bodyPr>
          <a:lstStyle>
            <a:lvl1pPr>
              <a:defRPr sz="1200">
                <a:latin typeface="Arial" charset="0"/>
              </a:defRPr>
            </a:lvl1pPr>
          </a:lstStyle>
          <a:p>
            <a:pPr>
              <a:defRPr/>
            </a:pPr>
            <a:r>
              <a:rPr lang="en-CA"/>
              <a:t>c</a:t>
            </a:r>
          </a:p>
        </p:txBody>
      </p:sp>
      <p:sp>
        <p:nvSpPr>
          <p:cNvPr id="31751" name="Rectangle 7"/>
          <p:cNvSpPr>
            <a:spLocks noGrp="1" noChangeArrowheads="1"/>
          </p:cNvSpPr>
          <p:nvPr>
            <p:ph type="sldNum" sz="quarter" idx="5"/>
          </p:nvPr>
        </p:nvSpPr>
        <p:spPr bwMode="auto">
          <a:xfrm>
            <a:off x="3970939" y="8830552"/>
            <a:ext cx="3037840" cy="464264"/>
          </a:xfrm>
          <a:prstGeom prst="rect">
            <a:avLst/>
          </a:prstGeom>
          <a:noFill/>
          <a:ln w="9525">
            <a:noFill/>
            <a:miter lim="800000"/>
            <a:headEnd/>
            <a:tailEnd/>
          </a:ln>
          <a:effectLst/>
        </p:spPr>
        <p:txBody>
          <a:bodyPr vert="horz" wrap="square" lIns="91426" tIns="45713" rIns="91426" bIns="45713" numCol="1" anchor="b" anchorCtr="0" compatLnSpc="1">
            <a:prstTxWarp prst="textNoShape">
              <a:avLst/>
            </a:prstTxWarp>
          </a:bodyPr>
          <a:lstStyle>
            <a:lvl1pPr algn="r">
              <a:defRPr sz="1200">
                <a:latin typeface="Arial" charset="0"/>
              </a:defRPr>
            </a:lvl1pPr>
          </a:lstStyle>
          <a:p>
            <a:pPr>
              <a:defRPr/>
            </a:pPr>
            <a:fld id="{AF281BA6-393F-4551-BB35-9BDC3E3556C0}" type="slidenum">
              <a:rPr lang="en-CA"/>
              <a:pPr>
                <a:defRPr/>
              </a:pPr>
              <a:t>‹#›</a:t>
            </a:fld>
            <a:endParaRPr lang="en-CA"/>
          </a:p>
        </p:txBody>
      </p:sp>
    </p:spTree>
    <p:extLst>
      <p:ext uri="{BB962C8B-B14F-4D97-AF65-F5344CB8AC3E}">
        <p14:creationId xmlns:p14="http://schemas.microsoft.com/office/powerpoint/2010/main" val="3908176675"/>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a:noFill/>
        </p:spPr>
        <p:txBody>
          <a:bodyPr/>
          <a:lstStyle/>
          <a:p>
            <a:r>
              <a:rPr lang="en-CA" smtClean="0">
                <a:latin typeface="Arial" pitchFamily="34" charset="0"/>
              </a:rPr>
              <a:t>ch 1 moodle</a:t>
            </a:r>
          </a:p>
        </p:txBody>
      </p:sp>
      <p:sp>
        <p:nvSpPr>
          <p:cNvPr id="41987" name="Rectangle 7"/>
          <p:cNvSpPr>
            <a:spLocks noGrp="1" noChangeArrowheads="1"/>
          </p:cNvSpPr>
          <p:nvPr>
            <p:ph type="sldNum" sz="quarter" idx="5"/>
          </p:nvPr>
        </p:nvSpPr>
        <p:spPr>
          <a:noFill/>
        </p:spPr>
        <p:txBody>
          <a:bodyPr/>
          <a:lstStyle/>
          <a:p>
            <a:fld id="{AB62C3DF-03D8-4C06-980C-43C1D376770D}" type="slidenum">
              <a:rPr lang="en-CA" smtClean="0">
                <a:latin typeface="Arial" pitchFamily="34" charset="0"/>
              </a:rPr>
              <a:pPr/>
              <a:t>1</a:t>
            </a:fld>
            <a:endParaRPr lang="en-CA" smtClean="0">
              <a:latin typeface="Arial" pitchFamily="34" charset="0"/>
            </a:endParaRPr>
          </a:p>
        </p:txBody>
      </p:sp>
      <p:sp>
        <p:nvSpPr>
          <p:cNvPr id="41988" name="Rectangle 2"/>
          <p:cNvSpPr>
            <a:spLocks noGrp="1" noRot="1" noChangeAspect="1" noChangeArrowheads="1" noTextEdit="1"/>
          </p:cNvSpPr>
          <p:nvPr>
            <p:ph type="sldImg"/>
          </p:nvPr>
        </p:nvSpPr>
        <p:spPr>
          <a:ln/>
        </p:spPr>
      </p:sp>
      <p:sp>
        <p:nvSpPr>
          <p:cNvPr id="41989"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extLst>
      <p:ext uri="{BB962C8B-B14F-4D97-AF65-F5344CB8AC3E}">
        <p14:creationId xmlns:p14="http://schemas.microsoft.com/office/powerpoint/2010/main" val="1758013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Header Placeholder 3"/>
          <p:cNvSpPr>
            <a:spLocks noGrp="1"/>
          </p:cNvSpPr>
          <p:nvPr>
            <p:ph type="hdr" sz="quarter" idx="10"/>
          </p:nvPr>
        </p:nvSpPr>
        <p:spPr/>
        <p:txBody>
          <a:bodyPr/>
          <a:lstStyle/>
          <a:p>
            <a:pPr>
              <a:defRPr/>
            </a:pPr>
            <a:r>
              <a:rPr lang="en-CA" smtClean="0"/>
              <a:t>ch 1 moodle</a:t>
            </a:r>
            <a:endParaRPr lang="en-CA"/>
          </a:p>
        </p:txBody>
      </p:sp>
      <p:sp>
        <p:nvSpPr>
          <p:cNvPr id="5" name="Slide Number Placeholder 4"/>
          <p:cNvSpPr>
            <a:spLocks noGrp="1"/>
          </p:cNvSpPr>
          <p:nvPr>
            <p:ph type="sldNum" sz="quarter" idx="11"/>
          </p:nvPr>
        </p:nvSpPr>
        <p:spPr/>
        <p:txBody>
          <a:bodyPr/>
          <a:lstStyle/>
          <a:p>
            <a:pPr>
              <a:defRPr/>
            </a:pPr>
            <a:fld id="{AF281BA6-393F-4551-BB35-9BDC3E3556C0}" type="slidenum">
              <a:rPr lang="en-CA" smtClean="0"/>
              <a:pPr>
                <a:defRPr/>
              </a:pPr>
              <a:t>17</a:t>
            </a:fld>
            <a:endParaRPr lang="en-CA"/>
          </a:p>
        </p:txBody>
      </p:sp>
    </p:spTree>
    <p:extLst>
      <p:ext uri="{BB962C8B-B14F-4D97-AF65-F5344CB8AC3E}">
        <p14:creationId xmlns:p14="http://schemas.microsoft.com/office/powerpoint/2010/main" val="11426632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zh-TW" smtClean="0">
                <a:latin typeface="Arial" panose="020B0604020202020204" pitchFamily="34" charset="0"/>
                <a:ea typeface="新細明體" panose="02020500000000000000" pitchFamily="18" charset="-120"/>
              </a:rPr>
              <a:t>This slide relates to LO #2 of chapter 1.  </a:t>
            </a:r>
          </a:p>
          <a:p>
            <a:pPr eaLnBrk="1" hangingPunct="1">
              <a:spcBef>
                <a:spcPct val="0"/>
              </a:spcBef>
            </a:pPr>
            <a:endParaRPr lang="en-US" altLang="en-US" i="1" smtClean="0">
              <a:latin typeface="Arial" panose="020B0604020202020204" pitchFamily="34" charset="0"/>
              <a:ea typeface="ＭＳ Ｐゴシック" panose="020B0600070205080204" pitchFamily="34" charset="-128"/>
            </a:endParaRPr>
          </a:p>
          <a:p>
            <a:pPr>
              <a:spcBef>
                <a:spcPct val="0"/>
              </a:spcBef>
            </a:pPr>
            <a:r>
              <a:rPr lang="en-CA" altLang="zh-TW" smtClean="0">
                <a:latin typeface="Arial" panose="020B0604020202020204" pitchFamily="34" charset="0"/>
                <a:ea typeface="新細明體" panose="02020500000000000000" pitchFamily="18" charset="-120"/>
              </a:rPr>
              <a:t>Material pertinent to this discussion is found under “OB: Making Sense of Behaviour in Organizations.”</a:t>
            </a:r>
          </a:p>
          <a:p>
            <a:pPr>
              <a:spcBef>
                <a:spcPct val="0"/>
              </a:spcBef>
            </a:pPr>
            <a:endParaRPr lang="en-US" altLang="en-US" smtClean="0">
              <a:solidFill>
                <a:srgbClr val="000000"/>
              </a:solidFill>
              <a:latin typeface="Arial" panose="020B0604020202020204" pitchFamily="34" charset="0"/>
              <a:ea typeface="ＭＳ Ｐゴシック" panose="020B0600070205080204" pitchFamily="34" charset="-128"/>
              <a:cs typeface="Times New Roman" panose="02020603050405020304" pitchFamily="18" charset="0"/>
            </a:endParaRPr>
          </a:p>
          <a:p>
            <a:pPr>
              <a:spcBef>
                <a:spcPct val="0"/>
              </a:spcBef>
            </a:pPr>
            <a:r>
              <a:rPr lang="en-US" altLang="en-US" smtClean="0">
                <a:solidFill>
                  <a:srgbClr val="000000"/>
                </a:solidFill>
                <a:latin typeface="Arial" panose="020B0604020202020204" pitchFamily="34" charset="0"/>
                <a:ea typeface="ＭＳ Ｐゴシック" panose="020B0600070205080204" pitchFamily="34" charset="-128"/>
                <a:cs typeface="Times New Roman" panose="02020603050405020304" pitchFamily="18" charset="0"/>
              </a:rPr>
              <a:t>This would be a good place to get students’ views on questions such as: (1) Are happy workers always productive workers? (2) Are individuals always more productive when their boss is a real “people person?” (3) Does everyone want a challenging job? </a:t>
            </a:r>
            <a:endParaRPr lang="en-US" altLang="en-US" smtClean="0">
              <a:latin typeface="Arial" panose="020B0604020202020204" pitchFamily="34" charset="0"/>
              <a:ea typeface="ＭＳ Ｐゴシック" panose="020B0600070205080204" pitchFamily="34" charset="-128"/>
            </a:endParaRPr>
          </a:p>
          <a:p>
            <a:pPr eaLnBrk="1" hangingPunct="1">
              <a:spcBef>
                <a:spcPct val="0"/>
              </a:spcBef>
            </a:pPr>
            <a:endParaRPr lang="en-US" altLang="zh-TW" smtClean="0">
              <a:latin typeface="Arial" panose="020B0604020202020204" pitchFamily="34" charset="0"/>
              <a:ea typeface="新細明體" panose="02020500000000000000" pitchFamily="18" charset="-12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38E36AAB-2B87-4126-B8A7-ED3C1A4C407A}" type="slidenum">
              <a:rPr lang="en-US" altLang="en-US" sz="1200"/>
              <a:pPr eaLnBrk="1" hangingPunct="1"/>
              <a:t>18</a:t>
            </a:fld>
            <a:endParaRPr lang="en-US" altLang="en-US" sz="1200"/>
          </a:p>
        </p:txBody>
      </p:sp>
    </p:spTree>
    <p:extLst>
      <p:ext uri="{BB962C8B-B14F-4D97-AF65-F5344CB8AC3E}">
        <p14:creationId xmlns:p14="http://schemas.microsoft.com/office/powerpoint/2010/main" val="42671491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a:noFill/>
        </p:spPr>
        <p:txBody>
          <a:bodyPr/>
          <a:lstStyle/>
          <a:p>
            <a:r>
              <a:rPr lang="en-CA" smtClean="0">
                <a:latin typeface="Arial" pitchFamily="34" charset="0"/>
              </a:rPr>
              <a:t>ch 1 moodle</a:t>
            </a:r>
          </a:p>
        </p:txBody>
      </p:sp>
      <p:sp>
        <p:nvSpPr>
          <p:cNvPr id="43011" name="Rectangle 7"/>
          <p:cNvSpPr>
            <a:spLocks noGrp="1" noChangeArrowheads="1"/>
          </p:cNvSpPr>
          <p:nvPr>
            <p:ph type="sldNum" sz="quarter" idx="5"/>
          </p:nvPr>
        </p:nvSpPr>
        <p:spPr>
          <a:noFill/>
        </p:spPr>
        <p:txBody>
          <a:bodyPr/>
          <a:lstStyle/>
          <a:p>
            <a:fld id="{88382945-80AE-4E05-A5A3-BC46A52BAB5A}" type="slidenum">
              <a:rPr lang="en-CA" smtClean="0">
                <a:latin typeface="Arial" pitchFamily="34" charset="0"/>
              </a:rPr>
              <a:pPr/>
              <a:t>19</a:t>
            </a:fld>
            <a:endParaRPr lang="en-CA" smtClean="0">
              <a:latin typeface="Arial" pitchFamily="34" charset="0"/>
            </a:endParaRPr>
          </a:p>
        </p:txBody>
      </p:sp>
      <p:sp>
        <p:nvSpPr>
          <p:cNvPr id="43012" name="Rectangle 2"/>
          <p:cNvSpPr>
            <a:spLocks noGrp="1" noRot="1" noChangeAspect="1" noChangeArrowheads="1" noTextEdit="1"/>
          </p:cNvSpPr>
          <p:nvPr>
            <p:ph type="sldImg"/>
          </p:nvPr>
        </p:nvSpPr>
        <p:spPr>
          <a:xfrm>
            <a:off x="1184275" y="696913"/>
            <a:ext cx="4648200" cy="3486150"/>
          </a:xfrm>
          <a:ln/>
        </p:spPr>
      </p:sp>
      <p:sp>
        <p:nvSpPr>
          <p:cNvPr id="43013" name="Rectangle 3"/>
          <p:cNvSpPr>
            <a:spLocks noGrp="1" noChangeArrowheads="1"/>
          </p:cNvSpPr>
          <p:nvPr>
            <p:ph type="body" idx="1"/>
          </p:nvPr>
        </p:nvSpPr>
        <p:spPr>
          <a:xfrm>
            <a:off x="934720" y="4414484"/>
            <a:ext cx="5140960" cy="4184727"/>
          </a:xfrm>
          <a:noFill/>
          <a:ln/>
        </p:spPr>
        <p:txBody>
          <a:bodyPr/>
          <a:lstStyle/>
          <a:p>
            <a:pPr eaLnBrk="1" hangingPunct="1">
              <a:spcBef>
                <a:spcPct val="0"/>
              </a:spcBef>
            </a:pPr>
            <a:endParaRPr lang="en-US" sz="2500">
              <a:latin typeface="Arial" pitchFamily="34" charset="0"/>
            </a:endParaRPr>
          </a:p>
        </p:txBody>
      </p:sp>
    </p:spTree>
    <p:extLst>
      <p:ext uri="{BB962C8B-B14F-4D97-AF65-F5344CB8AC3E}">
        <p14:creationId xmlns:p14="http://schemas.microsoft.com/office/powerpoint/2010/main" val="2561000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eaLnBrk="1" hangingPunct="1">
              <a:spcBef>
                <a:spcPct val="0"/>
              </a:spcBef>
            </a:pPr>
            <a:endParaRPr lang="en-US" smtClean="0">
              <a:latin typeface="Arial" pitchFamily="34" charset="0"/>
            </a:endParaRPr>
          </a:p>
        </p:txBody>
      </p:sp>
      <p:sp>
        <p:nvSpPr>
          <p:cNvPr id="44036" name="Footer Placeholder 3"/>
          <p:cNvSpPr>
            <a:spLocks noGrp="1"/>
          </p:cNvSpPr>
          <p:nvPr>
            <p:ph type="ftr" sz="quarter" idx="4"/>
          </p:nvPr>
        </p:nvSpPr>
        <p:spPr>
          <a:noFill/>
        </p:spPr>
        <p:txBody>
          <a:bodyPr/>
          <a:lstStyle/>
          <a:p>
            <a:r>
              <a:rPr lang="en-US" smtClean="0">
                <a:latin typeface="Arial" pitchFamily="34" charset="0"/>
              </a:rPr>
              <a:t>Copyright © 2010 Nelson Education Limited</a:t>
            </a:r>
          </a:p>
        </p:txBody>
      </p:sp>
      <p:sp>
        <p:nvSpPr>
          <p:cNvPr id="44037" name="Slide Number Placeholder 4"/>
          <p:cNvSpPr>
            <a:spLocks noGrp="1"/>
          </p:cNvSpPr>
          <p:nvPr>
            <p:ph type="sldNum" sz="quarter" idx="5"/>
          </p:nvPr>
        </p:nvSpPr>
        <p:spPr>
          <a:noFill/>
        </p:spPr>
        <p:txBody>
          <a:bodyPr/>
          <a:lstStyle/>
          <a:p>
            <a:fld id="{7556C241-C7B2-4DF3-A21A-77ECCC9E789C}" type="slidenum">
              <a:rPr lang="en-US" smtClean="0">
                <a:latin typeface="Arial" pitchFamily="34" charset="0"/>
              </a:rPr>
              <a:pPr/>
              <a:t>21</a:t>
            </a:fld>
            <a:endParaRPr lang="en-US" smtClean="0">
              <a:latin typeface="Arial" pitchFamily="34" charset="0"/>
            </a:endParaRPr>
          </a:p>
        </p:txBody>
      </p:sp>
    </p:spTree>
    <p:extLst>
      <p:ext uri="{BB962C8B-B14F-4D97-AF65-F5344CB8AC3E}">
        <p14:creationId xmlns:p14="http://schemas.microsoft.com/office/powerpoint/2010/main" val="81526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xfrm>
            <a:off x="701040" y="4416068"/>
            <a:ext cx="5608320" cy="4183142"/>
          </a:xfrm>
          <a:noFill/>
          <a:ln/>
        </p:spPr>
        <p:txBody>
          <a:bodyPr/>
          <a:lstStyle/>
          <a:p>
            <a:endParaRPr lang="en-US" smtClean="0">
              <a:latin typeface="Arial" pitchFamily="34" charset="0"/>
            </a:endParaRPr>
          </a:p>
        </p:txBody>
      </p:sp>
    </p:spTree>
    <p:extLst>
      <p:ext uri="{BB962C8B-B14F-4D97-AF65-F5344CB8AC3E}">
        <p14:creationId xmlns:p14="http://schemas.microsoft.com/office/powerpoint/2010/main" val="3562570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p:spPr>
        <p:txBody>
          <a:bodyPr/>
          <a:lstStyle/>
          <a:p>
            <a:endParaRPr lang="en-US" smtClean="0">
              <a:latin typeface="Arial" pitchFamily="34" charset="0"/>
            </a:endParaRPr>
          </a:p>
        </p:txBody>
      </p:sp>
    </p:spTree>
    <p:extLst>
      <p:ext uri="{BB962C8B-B14F-4D97-AF65-F5344CB8AC3E}">
        <p14:creationId xmlns:p14="http://schemas.microsoft.com/office/powerpoint/2010/main" val="1021249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pPr eaLnBrk="1" hangingPunct="1">
              <a:spcBef>
                <a:spcPct val="0"/>
              </a:spcBef>
            </a:pPr>
            <a:r>
              <a:rPr lang="en-CA" smtClean="0">
                <a:latin typeface="Arial" pitchFamily="34" charset="0"/>
              </a:rPr>
              <a:t>The </a:t>
            </a:r>
            <a:r>
              <a:rPr lang="en-US" smtClean="0">
                <a:latin typeface="Arial" pitchFamily="34" charset="0"/>
              </a:rPr>
              <a:t>open systems framework derives from the models of ecosystems in biology, so that organizations are viewed as living organisms, interacting with their environment and requiring balance to survive. This notion fits well with the competing values framework discussed earlier in the chapter and outlined in Exhibit 1.2. In this framework effective managers focus both inside and outside their organization and also try to balance the need for stability with the need for adaptability.</a:t>
            </a:r>
            <a:endParaRPr lang="en-CA" smtClean="0">
              <a:latin typeface="Arial" pitchFamily="34" charset="0"/>
            </a:endParaRPr>
          </a:p>
        </p:txBody>
      </p:sp>
      <p:sp>
        <p:nvSpPr>
          <p:cNvPr id="47108" name="Footer Placeholder 3"/>
          <p:cNvSpPr>
            <a:spLocks noGrp="1"/>
          </p:cNvSpPr>
          <p:nvPr>
            <p:ph type="ftr" sz="quarter" idx="4"/>
          </p:nvPr>
        </p:nvSpPr>
        <p:spPr>
          <a:noFill/>
        </p:spPr>
        <p:txBody>
          <a:bodyPr/>
          <a:lstStyle/>
          <a:p>
            <a:r>
              <a:rPr lang="en-US" smtClean="0">
                <a:latin typeface="Arial" pitchFamily="34" charset="0"/>
              </a:rPr>
              <a:t>Copyright © 2010 Nelson Education Limited</a:t>
            </a:r>
          </a:p>
        </p:txBody>
      </p:sp>
      <p:sp>
        <p:nvSpPr>
          <p:cNvPr id="47109" name="Slide Number Placeholder 4"/>
          <p:cNvSpPr>
            <a:spLocks noGrp="1"/>
          </p:cNvSpPr>
          <p:nvPr>
            <p:ph type="sldNum" sz="quarter" idx="5"/>
          </p:nvPr>
        </p:nvSpPr>
        <p:spPr>
          <a:noFill/>
        </p:spPr>
        <p:txBody>
          <a:bodyPr/>
          <a:lstStyle/>
          <a:p>
            <a:fld id="{822581FA-07C2-4CB2-9379-6DCED5B80531}" type="slidenum">
              <a:rPr lang="en-US" smtClean="0">
                <a:latin typeface="Arial" pitchFamily="34" charset="0"/>
              </a:rPr>
              <a:pPr/>
              <a:t>24</a:t>
            </a:fld>
            <a:endParaRPr lang="en-US" smtClean="0">
              <a:latin typeface="Arial" pitchFamily="34" charset="0"/>
            </a:endParaRPr>
          </a:p>
        </p:txBody>
      </p:sp>
    </p:spTree>
    <p:extLst>
      <p:ext uri="{BB962C8B-B14F-4D97-AF65-F5344CB8AC3E}">
        <p14:creationId xmlns:p14="http://schemas.microsoft.com/office/powerpoint/2010/main" val="25447127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p:spPr>
        <p:txBody>
          <a:bodyPr/>
          <a:lstStyle/>
          <a:p>
            <a:endParaRPr lang="en-US" smtClean="0">
              <a:latin typeface="Arial" pitchFamily="34" charset="0"/>
            </a:endParaRPr>
          </a:p>
        </p:txBody>
      </p:sp>
    </p:spTree>
    <p:extLst>
      <p:ext uri="{BB962C8B-B14F-4D97-AF65-F5344CB8AC3E}">
        <p14:creationId xmlns:p14="http://schemas.microsoft.com/office/powerpoint/2010/main" val="34054789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90625" y="703263"/>
            <a:ext cx="4629150" cy="3473450"/>
          </a:xfrm>
          <a:ln cap="flat"/>
        </p:spPr>
      </p:sp>
      <p:sp>
        <p:nvSpPr>
          <p:cNvPr id="50179" name="Rectangle 3"/>
          <p:cNvSpPr>
            <a:spLocks noGrp="1" noChangeArrowheads="1"/>
          </p:cNvSpPr>
          <p:nvPr>
            <p:ph type="body" idx="1"/>
          </p:nvPr>
        </p:nvSpPr>
        <p:spPr>
          <a:xfrm>
            <a:off x="934720" y="4416068"/>
            <a:ext cx="5140960" cy="4183142"/>
          </a:xfrm>
          <a:noFill/>
          <a:ln/>
        </p:spPr>
        <p:txBody>
          <a:bodyPr lIns="90475" tIns="44444" rIns="90475" bIns="44444"/>
          <a:lstStyle/>
          <a:p>
            <a:pPr eaLnBrk="1" hangingPunct="1">
              <a:spcBef>
                <a:spcPct val="0"/>
              </a:spcBef>
            </a:pPr>
            <a:endParaRPr lang="en-US" dirty="0" smtClean="0">
              <a:latin typeface="Arial" pitchFamily="34" charset="0"/>
            </a:endParaRPr>
          </a:p>
        </p:txBody>
      </p:sp>
      <p:sp>
        <p:nvSpPr>
          <p:cNvPr id="50180" name="Slide Number Placeholder 3"/>
          <p:cNvSpPr>
            <a:spLocks noGrp="1"/>
          </p:cNvSpPr>
          <p:nvPr>
            <p:ph type="sldNum" sz="quarter" idx="5"/>
          </p:nvPr>
        </p:nvSpPr>
        <p:spPr>
          <a:noFill/>
        </p:spPr>
        <p:txBody>
          <a:bodyPr/>
          <a:lstStyle/>
          <a:p>
            <a:fld id="{2D8878DB-786B-4A6D-A1A5-A2C68D3E691E}" type="slidenum">
              <a:rPr lang="en-US" smtClean="0">
                <a:latin typeface="Arial" pitchFamily="34" charset="0"/>
              </a:rPr>
              <a:pPr/>
              <a:t>26</a:t>
            </a:fld>
            <a:endParaRPr lang="en-US" smtClean="0">
              <a:latin typeface="Arial" pitchFamily="34" charset="0"/>
            </a:endParaRPr>
          </a:p>
        </p:txBody>
      </p:sp>
      <p:sp>
        <p:nvSpPr>
          <p:cNvPr id="50181" name="Footer Placeholder 4"/>
          <p:cNvSpPr>
            <a:spLocks noGrp="1"/>
          </p:cNvSpPr>
          <p:nvPr>
            <p:ph type="ftr" sz="quarter" idx="4"/>
          </p:nvPr>
        </p:nvSpPr>
        <p:spPr>
          <a:noFill/>
        </p:spPr>
        <p:txBody>
          <a:bodyPr/>
          <a:lstStyle/>
          <a:p>
            <a:r>
              <a:rPr lang="en-US" smtClean="0">
                <a:latin typeface="Arial" pitchFamily="34" charset="0"/>
              </a:rPr>
              <a:t>Copyright © 2010 Nelson Education Limited</a:t>
            </a:r>
          </a:p>
        </p:txBody>
      </p:sp>
    </p:spTree>
    <p:extLst>
      <p:ext uri="{BB962C8B-B14F-4D97-AF65-F5344CB8AC3E}">
        <p14:creationId xmlns:p14="http://schemas.microsoft.com/office/powerpoint/2010/main" val="3103158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pPr eaLnBrk="1" hangingPunct="1">
              <a:spcBef>
                <a:spcPct val="0"/>
              </a:spcBef>
            </a:pPr>
            <a:endParaRPr lang="en-CA" dirty="0" smtClean="0">
              <a:latin typeface="Arial" pitchFamily="34" charset="0"/>
            </a:endParaRPr>
          </a:p>
        </p:txBody>
      </p:sp>
      <p:sp>
        <p:nvSpPr>
          <p:cNvPr id="49156" name="Footer Placeholder 3"/>
          <p:cNvSpPr>
            <a:spLocks noGrp="1"/>
          </p:cNvSpPr>
          <p:nvPr>
            <p:ph type="ftr" sz="quarter" idx="4"/>
          </p:nvPr>
        </p:nvSpPr>
        <p:spPr>
          <a:noFill/>
        </p:spPr>
        <p:txBody>
          <a:bodyPr/>
          <a:lstStyle/>
          <a:p>
            <a:r>
              <a:rPr lang="en-US" smtClean="0">
                <a:latin typeface="Arial" pitchFamily="34" charset="0"/>
              </a:rPr>
              <a:t>Copyright © 2010 Nelson Education Limited</a:t>
            </a:r>
          </a:p>
        </p:txBody>
      </p:sp>
      <p:sp>
        <p:nvSpPr>
          <p:cNvPr id="49157" name="Slide Number Placeholder 4"/>
          <p:cNvSpPr>
            <a:spLocks noGrp="1"/>
          </p:cNvSpPr>
          <p:nvPr>
            <p:ph type="sldNum" sz="quarter" idx="5"/>
          </p:nvPr>
        </p:nvSpPr>
        <p:spPr>
          <a:noFill/>
        </p:spPr>
        <p:txBody>
          <a:bodyPr/>
          <a:lstStyle/>
          <a:p>
            <a:fld id="{4DB6B5EC-B143-493E-A96A-AF51289B2E8A}" type="slidenum">
              <a:rPr lang="en-US" smtClean="0">
                <a:latin typeface="Arial" pitchFamily="34" charset="0"/>
              </a:rPr>
              <a:pPr/>
              <a:t>27</a:t>
            </a:fld>
            <a:endParaRPr lang="en-US" smtClean="0">
              <a:latin typeface="Arial" pitchFamily="34" charset="0"/>
            </a:endParaRPr>
          </a:p>
        </p:txBody>
      </p:sp>
    </p:spTree>
    <p:extLst>
      <p:ext uri="{BB962C8B-B14F-4D97-AF65-F5344CB8AC3E}">
        <p14:creationId xmlns:p14="http://schemas.microsoft.com/office/powerpoint/2010/main" val="19761447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7A61D9-7596-4A79-AFDB-D0FCCCD68AB4}" type="slidenum">
              <a:rPr lang="en-US"/>
              <a:pPr/>
              <a:t>28</a:t>
            </a:fld>
            <a:endParaRPr lang="en-US"/>
          </a:p>
        </p:txBody>
      </p:sp>
      <p:sp>
        <p:nvSpPr>
          <p:cNvPr id="70658" name="Rectangle 2"/>
          <p:cNvSpPr>
            <a:spLocks noGrp="1" noRot="1" noChangeAspect="1" noChangeArrowheads="1" noTextEdit="1"/>
          </p:cNvSpPr>
          <p:nvPr>
            <p:ph type="sldImg"/>
          </p:nvPr>
        </p:nvSpPr>
        <p:spPr>
          <a:xfrm>
            <a:off x="1190625" y="703263"/>
            <a:ext cx="4629150" cy="3473450"/>
          </a:xfrm>
          <a:ln w="12700" cap="flat">
            <a:solidFill>
              <a:schemeClr val="tx1"/>
            </a:solidFill>
          </a:ln>
        </p:spPr>
      </p:sp>
      <p:sp>
        <p:nvSpPr>
          <p:cNvPr id="70659" name="Rectangle 3"/>
          <p:cNvSpPr>
            <a:spLocks noGrp="1" noChangeArrowheads="1"/>
          </p:cNvSpPr>
          <p:nvPr>
            <p:ph type="body" idx="1"/>
          </p:nvPr>
        </p:nvSpPr>
        <p:spPr>
          <a:xfrm>
            <a:off x="934720" y="4415790"/>
            <a:ext cx="5140960" cy="4183380"/>
          </a:xfrm>
          <a:ln/>
        </p:spPr>
        <p:txBody>
          <a:bodyPr lIns="92193" tIns="45289" rIns="92193" bIns="45289"/>
          <a:lstStyle/>
          <a:p>
            <a:endParaRPr lang="en-US"/>
          </a:p>
        </p:txBody>
      </p:sp>
    </p:spTree>
    <p:extLst>
      <p:ext uri="{BB962C8B-B14F-4D97-AF65-F5344CB8AC3E}">
        <p14:creationId xmlns:p14="http://schemas.microsoft.com/office/powerpoint/2010/main" val="171392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E0DD41-DC9D-48FC-9BA7-08927F9E763A}" type="slidenum">
              <a:rPr lang="en-US"/>
              <a:pPr/>
              <a:t>29</a:t>
            </a:fld>
            <a:endParaRPr lang="en-US"/>
          </a:p>
        </p:txBody>
      </p:sp>
      <p:sp>
        <p:nvSpPr>
          <p:cNvPr id="72706" name="Rectangle 2"/>
          <p:cNvSpPr>
            <a:spLocks noGrp="1" noRot="1" noChangeAspect="1" noChangeArrowheads="1" noTextEdit="1"/>
          </p:cNvSpPr>
          <p:nvPr>
            <p:ph type="sldImg"/>
          </p:nvPr>
        </p:nvSpPr>
        <p:spPr>
          <a:xfrm>
            <a:off x="1190625" y="703263"/>
            <a:ext cx="4629150" cy="3473450"/>
          </a:xfrm>
          <a:ln w="12700" cap="flat">
            <a:solidFill>
              <a:schemeClr val="tx1"/>
            </a:solidFill>
          </a:ln>
        </p:spPr>
      </p:sp>
      <p:sp>
        <p:nvSpPr>
          <p:cNvPr id="72707" name="Rectangle 3"/>
          <p:cNvSpPr>
            <a:spLocks noGrp="1" noChangeArrowheads="1"/>
          </p:cNvSpPr>
          <p:nvPr>
            <p:ph type="body" idx="1"/>
          </p:nvPr>
        </p:nvSpPr>
        <p:spPr>
          <a:xfrm>
            <a:off x="934720" y="4415790"/>
            <a:ext cx="5140960" cy="4183380"/>
          </a:xfrm>
          <a:ln/>
        </p:spPr>
        <p:txBody>
          <a:bodyPr lIns="92193" tIns="45289" rIns="92193" bIns="45289"/>
          <a:lstStyle/>
          <a:p>
            <a:endParaRPr lang="en-US" dirty="0"/>
          </a:p>
        </p:txBody>
      </p:sp>
    </p:spTree>
    <p:extLst>
      <p:ext uri="{BB962C8B-B14F-4D97-AF65-F5344CB8AC3E}">
        <p14:creationId xmlns:p14="http://schemas.microsoft.com/office/powerpoint/2010/main" val="672292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noTextEdit="1"/>
          </p:cNvSpPr>
          <p:nvPr>
            <p:ph type="sldImg"/>
          </p:nvPr>
        </p:nvSpPr>
        <p:spPr bwMode="auto">
          <a:noFill/>
          <a:ln>
            <a:solidFill>
              <a:srgbClr val="000000"/>
            </a:solidFill>
            <a:miter lim="800000"/>
            <a:headEnd/>
            <a:tailEnd/>
          </a:ln>
        </p:spPr>
      </p:sp>
      <p:sp>
        <p:nvSpPr>
          <p:cNvPr id="645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
        <p:nvSpPr>
          <p:cNvPr id="132100" name="Footer Placeholder 3"/>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en-US"/>
              <a:t>Copyright © 2010 by Nelson Education Limited</a:t>
            </a:r>
          </a:p>
        </p:txBody>
      </p:sp>
      <p:sp>
        <p:nvSpPr>
          <p:cNvPr id="132101" name="Slide Number Placeholder 4"/>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ABEB248-EE67-4000-8324-FCDDE46276B1}" type="slidenum">
              <a:rPr lang="en-US" smtClean="0"/>
              <a:pPr fontAlgn="base">
                <a:spcBef>
                  <a:spcPct val="0"/>
                </a:spcBef>
                <a:spcAft>
                  <a:spcPct val="0"/>
                </a:spcAft>
                <a:defRPr/>
              </a:pPr>
              <a:t>33</a:t>
            </a:fld>
            <a:endParaRPr lang="en-US" dirty="0" smtClean="0"/>
          </a:p>
        </p:txBody>
      </p:sp>
    </p:spTree>
    <p:extLst>
      <p:ext uri="{BB962C8B-B14F-4D97-AF65-F5344CB8AC3E}">
        <p14:creationId xmlns:p14="http://schemas.microsoft.com/office/powerpoint/2010/main" val="23079844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p:spPr>
        <p:txBody>
          <a:bodyPr/>
          <a:lstStyle/>
          <a:p>
            <a:endParaRPr lang="en-US" smtClean="0">
              <a:latin typeface="Arial" pitchFamily="34" charset="0"/>
            </a:endParaRPr>
          </a:p>
        </p:txBody>
      </p:sp>
      <p:sp>
        <p:nvSpPr>
          <p:cNvPr id="51204" name="Slide Number Placeholder 3"/>
          <p:cNvSpPr>
            <a:spLocks noGrp="1"/>
          </p:cNvSpPr>
          <p:nvPr>
            <p:ph type="sldNum" sz="quarter" idx="5"/>
          </p:nvPr>
        </p:nvSpPr>
        <p:spPr>
          <a:noFill/>
        </p:spPr>
        <p:txBody>
          <a:bodyPr/>
          <a:lstStyle/>
          <a:p>
            <a:fld id="{9E3607C3-F295-4C87-91EC-8E5BB2310413}" type="slidenum">
              <a:rPr lang="en-US" smtClean="0">
                <a:latin typeface="Arial" pitchFamily="34" charset="0"/>
              </a:rPr>
              <a:pPr/>
              <a:t>34</a:t>
            </a:fld>
            <a:endParaRPr lang="en-US" smtClean="0">
              <a:latin typeface="Arial" pitchFamily="34" charset="0"/>
            </a:endParaRPr>
          </a:p>
        </p:txBody>
      </p:sp>
    </p:spTree>
    <p:extLst>
      <p:ext uri="{BB962C8B-B14F-4D97-AF65-F5344CB8AC3E}">
        <p14:creationId xmlns:p14="http://schemas.microsoft.com/office/powerpoint/2010/main" val="3399595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en-CA" altLang="en-US"/>
          </a:p>
        </p:txBody>
      </p:sp>
      <p:sp>
        <p:nvSpPr>
          <p:cNvPr id="17" name="Footer Placeholder 16"/>
          <p:cNvSpPr>
            <a:spLocks noGrp="1"/>
          </p:cNvSpPr>
          <p:nvPr>
            <p:ph type="ftr" sz="quarter" idx="11"/>
          </p:nvPr>
        </p:nvSpPr>
        <p:spPr/>
        <p:txBody>
          <a:bodyPr/>
          <a:lstStyle/>
          <a:p>
            <a:pPr>
              <a:defRPr/>
            </a:pPr>
            <a:r>
              <a:rPr lang="en-CA" altLang="en-US" smtClean="0"/>
              <a:t>ch 1</a:t>
            </a:r>
            <a:endParaRPr lang="en-CA"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8570F504-188C-4F20-B98D-5BD0A880EC6C}" type="slidenum">
              <a:rPr lang="en-CA" altLang="en-US" smtClean="0"/>
              <a:pPr>
                <a:defRPr/>
              </a:pPr>
              <a:t>‹#›</a:t>
            </a:fld>
            <a:endParaRPr lang="en-CA"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en-CA" altLang="en-US"/>
          </a:p>
        </p:txBody>
      </p:sp>
      <p:sp>
        <p:nvSpPr>
          <p:cNvPr id="5" name="Footer Placeholder 4"/>
          <p:cNvSpPr>
            <a:spLocks noGrp="1"/>
          </p:cNvSpPr>
          <p:nvPr>
            <p:ph type="ftr" sz="quarter" idx="11"/>
          </p:nvPr>
        </p:nvSpPr>
        <p:spPr/>
        <p:txBody>
          <a:bodyPr/>
          <a:lstStyle/>
          <a:p>
            <a:pPr>
              <a:defRPr/>
            </a:pPr>
            <a:r>
              <a:rPr lang="en-CA" altLang="en-US" smtClean="0"/>
              <a:t>ch 1</a:t>
            </a:r>
            <a:endParaRPr lang="en-CA" altLang="en-US"/>
          </a:p>
        </p:txBody>
      </p:sp>
      <p:sp>
        <p:nvSpPr>
          <p:cNvPr id="6" name="Slide Number Placeholder 5"/>
          <p:cNvSpPr>
            <a:spLocks noGrp="1"/>
          </p:cNvSpPr>
          <p:nvPr>
            <p:ph type="sldNum" sz="quarter" idx="12"/>
          </p:nvPr>
        </p:nvSpPr>
        <p:spPr/>
        <p:txBody>
          <a:bodyPr/>
          <a:lstStyle/>
          <a:p>
            <a:pPr>
              <a:defRPr/>
            </a:pPr>
            <a:fld id="{9727132C-994B-4270-9EEA-1A96BC97DAE5}" type="slidenum">
              <a:rPr lang="en-CA" altLang="en-US" smtClean="0"/>
              <a:pPr>
                <a:defRPr/>
              </a:pPr>
              <a:t>‹#›</a:t>
            </a:fld>
            <a:endParaRPr lang="en-CA"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en-CA" altLang="en-US"/>
          </a:p>
        </p:txBody>
      </p:sp>
      <p:sp>
        <p:nvSpPr>
          <p:cNvPr id="5" name="Footer Placeholder 4"/>
          <p:cNvSpPr>
            <a:spLocks noGrp="1"/>
          </p:cNvSpPr>
          <p:nvPr>
            <p:ph type="ftr" sz="quarter" idx="11"/>
          </p:nvPr>
        </p:nvSpPr>
        <p:spPr>
          <a:xfrm>
            <a:off x="800100" y="6172200"/>
            <a:ext cx="4000500" cy="457200"/>
          </a:xfrm>
        </p:spPr>
        <p:txBody>
          <a:bodyPr/>
          <a:lstStyle/>
          <a:p>
            <a:pPr>
              <a:defRPr/>
            </a:pPr>
            <a:r>
              <a:rPr lang="en-CA" altLang="en-US" smtClean="0"/>
              <a:t>ch 1</a:t>
            </a:r>
            <a:endParaRPr lang="en-CA"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D70D78D2-AD67-4573-AFFD-05A9BB6D452B}" type="slidenum">
              <a:rPr lang="en-CA" altLang="en-US" smtClean="0"/>
              <a:pPr>
                <a:defRPr/>
              </a:pPr>
              <a:t>‹#›</a:t>
            </a:fld>
            <a:endParaRPr lang="en-CA" altLang="en-US"/>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en-CA" altLang="en-US"/>
          </a:p>
        </p:txBody>
      </p:sp>
      <p:sp>
        <p:nvSpPr>
          <p:cNvPr id="6" name="Footer Placeholder 5"/>
          <p:cNvSpPr>
            <a:spLocks noGrp="1"/>
          </p:cNvSpPr>
          <p:nvPr>
            <p:ph type="ftr" sz="quarter" idx="11"/>
          </p:nvPr>
        </p:nvSpPr>
        <p:spPr/>
        <p:txBody>
          <a:bodyPr/>
          <a:lstStyle/>
          <a:p>
            <a:pPr>
              <a:defRPr/>
            </a:pPr>
            <a:r>
              <a:rPr lang="en-CA" altLang="en-US" smtClean="0"/>
              <a:t>ch 1</a:t>
            </a:r>
            <a:endParaRPr lang="en-CA" altLang="en-US"/>
          </a:p>
        </p:txBody>
      </p:sp>
      <p:sp>
        <p:nvSpPr>
          <p:cNvPr id="7" name="Slide Number Placeholder 6"/>
          <p:cNvSpPr>
            <a:spLocks noGrp="1"/>
          </p:cNvSpPr>
          <p:nvPr>
            <p:ph type="sldNum" sz="quarter" idx="12"/>
          </p:nvPr>
        </p:nvSpPr>
        <p:spPr/>
        <p:txBody>
          <a:bodyPr/>
          <a:lstStyle/>
          <a:p>
            <a:pPr>
              <a:defRPr/>
            </a:pPr>
            <a:fld id="{CE23A402-057F-4139-94F8-8191FBF9F41F}" type="slidenum">
              <a:rPr lang="en-CA" altLang="en-US" smtClean="0"/>
              <a:pPr>
                <a:defRPr/>
              </a:pPr>
              <a:t>‹#›</a:t>
            </a:fld>
            <a:endParaRPr lang="en-CA"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en-CA" altLang="en-US"/>
          </a:p>
        </p:txBody>
      </p:sp>
      <p:sp>
        <p:nvSpPr>
          <p:cNvPr id="8" name="Footer Placeholder 7"/>
          <p:cNvSpPr>
            <a:spLocks noGrp="1"/>
          </p:cNvSpPr>
          <p:nvPr>
            <p:ph type="ftr" sz="quarter" idx="11"/>
          </p:nvPr>
        </p:nvSpPr>
        <p:spPr/>
        <p:txBody>
          <a:bodyPr/>
          <a:lstStyle/>
          <a:p>
            <a:pPr>
              <a:defRPr/>
            </a:pPr>
            <a:r>
              <a:rPr lang="en-CA" altLang="en-US" smtClean="0"/>
              <a:t>ch 1</a:t>
            </a:r>
            <a:endParaRPr lang="en-CA" altLang="en-US"/>
          </a:p>
        </p:txBody>
      </p:sp>
      <p:sp>
        <p:nvSpPr>
          <p:cNvPr id="9" name="Slide Number Placeholder 8"/>
          <p:cNvSpPr>
            <a:spLocks noGrp="1"/>
          </p:cNvSpPr>
          <p:nvPr>
            <p:ph type="sldNum" sz="quarter" idx="12"/>
          </p:nvPr>
        </p:nvSpPr>
        <p:spPr/>
        <p:txBody>
          <a:bodyPr/>
          <a:lstStyle/>
          <a:p>
            <a:pPr>
              <a:defRPr/>
            </a:pPr>
            <a:fld id="{C1E6CEB9-AFD0-4D32-A453-C8E382BD8EB0}" type="slidenum">
              <a:rPr lang="en-CA" altLang="en-US" smtClean="0"/>
              <a:pPr>
                <a:defRPr/>
              </a:pPr>
              <a:t>‹#›</a:t>
            </a:fld>
            <a:endParaRPr lang="en-CA"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en-CA" altLang="en-US"/>
          </a:p>
        </p:txBody>
      </p:sp>
      <p:sp>
        <p:nvSpPr>
          <p:cNvPr id="4" name="Footer Placeholder 3"/>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4"/>
          <p:cNvSpPr>
            <a:spLocks noGrp="1"/>
          </p:cNvSpPr>
          <p:nvPr>
            <p:ph type="sldNum" sz="quarter" idx="12"/>
          </p:nvPr>
        </p:nvSpPr>
        <p:spPr/>
        <p:txBody>
          <a:bodyPr/>
          <a:lstStyle/>
          <a:p>
            <a:pPr>
              <a:defRPr/>
            </a:pPr>
            <a:fld id="{AD34C5AB-FDE2-4090-B18D-08220F447904}" type="slidenum">
              <a:rPr lang="en-CA" altLang="en-US" smtClean="0"/>
              <a:pPr>
                <a:defRPr/>
              </a:pPr>
              <a:t>‹#›</a:t>
            </a:fld>
            <a:endParaRPr lang="en-CA" altLang="en-US"/>
          </a:p>
        </p:txBody>
      </p:sp>
    </p:spTree>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CA" altLang="en-US"/>
          </a:p>
        </p:txBody>
      </p:sp>
      <p:sp>
        <p:nvSpPr>
          <p:cNvPr id="3" name="Footer Placeholder 2"/>
          <p:cNvSpPr>
            <a:spLocks noGrp="1"/>
          </p:cNvSpPr>
          <p:nvPr>
            <p:ph type="ftr" sz="quarter" idx="11"/>
          </p:nvPr>
        </p:nvSpPr>
        <p:spPr/>
        <p:txBody>
          <a:bodyPr/>
          <a:lstStyle/>
          <a:p>
            <a:pPr>
              <a:defRPr/>
            </a:pPr>
            <a:r>
              <a:rPr lang="en-CA" altLang="en-US" smtClean="0"/>
              <a:t>ch 1</a:t>
            </a:r>
            <a:endParaRPr lang="en-CA" altLang="en-US"/>
          </a:p>
        </p:txBody>
      </p:sp>
      <p:sp>
        <p:nvSpPr>
          <p:cNvPr id="4" name="Slide Number Placeholder 3"/>
          <p:cNvSpPr>
            <a:spLocks noGrp="1"/>
          </p:cNvSpPr>
          <p:nvPr>
            <p:ph type="sldNum" sz="quarter" idx="12"/>
          </p:nvPr>
        </p:nvSpPr>
        <p:spPr/>
        <p:txBody>
          <a:bodyPr/>
          <a:lstStyle/>
          <a:p>
            <a:pPr>
              <a:defRPr/>
            </a:pPr>
            <a:fld id="{3EC8FE73-33CA-4725-9E82-BFE3E4C994C2}" type="slidenum">
              <a:rPr lang="en-CA" altLang="en-US" smtClean="0"/>
              <a:pPr>
                <a:defRPr/>
              </a:pPr>
              <a:t>‹#›</a:t>
            </a:fld>
            <a:endParaRPr lang="en-CA" altLang="en-US"/>
          </a:p>
        </p:txBody>
      </p:sp>
    </p:spTree>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en-CA" altLang="en-US"/>
          </a:p>
        </p:txBody>
      </p:sp>
      <p:sp>
        <p:nvSpPr>
          <p:cNvPr id="6" name="Footer Placeholder 5"/>
          <p:cNvSpPr>
            <a:spLocks noGrp="1"/>
          </p:cNvSpPr>
          <p:nvPr>
            <p:ph type="ftr" sz="quarter" idx="11"/>
          </p:nvPr>
        </p:nvSpPr>
        <p:spPr/>
        <p:txBody>
          <a:bodyPr/>
          <a:lstStyle/>
          <a:p>
            <a:pPr>
              <a:defRPr/>
            </a:pPr>
            <a:r>
              <a:rPr lang="en-CA" altLang="en-US" smtClean="0"/>
              <a:t>ch 1</a:t>
            </a:r>
            <a:endParaRPr lang="en-CA" altLang="en-US"/>
          </a:p>
        </p:txBody>
      </p:sp>
      <p:sp>
        <p:nvSpPr>
          <p:cNvPr id="7" name="Slide Number Placeholder 6"/>
          <p:cNvSpPr>
            <a:spLocks noGrp="1"/>
          </p:cNvSpPr>
          <p:nvPr>
            <p:ph type="sldNum" sz="quarter" idx="12"/>
          </p:nvPr>
        </p:nvSpPr>
        <p:spPr/>
        <p:txBody>
          <a:bodyPr/>
          <a:lstStyle/>
          <a:p>
            <a:pPr>
              <a:defRPr/>
            </a:pPr>
            <a:fld id="{C050D9B8-714B-4C64-B2B8-69BF88740E87}" type="slidenum">
              <a:rPr lang="en-CA" altLang="en-US" smtClean="0"/>
              <a:pPr>
                <a:defRPr/>
              </a:pPr>
              <a:t>‹#›</a:t>
            </a:fld>
            <a:endParaRPr lang="en-CA"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en-CA" altLang="en-US"/>
          </a:p>
        </p:txBody>
      </p:sp>
      <p:sp>
        <p:nvSpPr>
          <p:cNvPr id="6" name="Footer Placeholder 5"/>
          <p:cNvSpPr>
            <a:spLocks noGrp="1"/>
          </p:cNvSpPr>
          <p:nvPr>
            <p:ph type="ftr" sz="quarter" idx="11"/>
          </p:nvPr>
        </p:nvSpPr>
        <p:spPr>
          <a:xfrm>
            <a:off x="914400" y="6172200"/>
            <a:ext cx="3886200" cy="457200"/>
          </a:xfrm>
        </p:spPr>
        <p:txBody>
          <a:bodyPr/>
          <a:lstStyle/>
          <a:p>
            <a:pPr>
              <a:defRPr/>
            </a:pPr>
            <a:r>
              <a:rPr lang="en-CA" altLang="en-US" smtClean="0"/>
              <a:t>ch 1</a:t>
            </a:r>
            <a:endParaRPr lang="en-CA"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38E57A15-4DB6-439B-A124-4EF8F7AE7F6E}" type="slidenum">
              <a:rPr lang="en-CA" altLang="en-US" smtClean="0"/>
              <a:pPr>
                <a:defRPr/>
              </a:pPr>
              <a:t>‹#›</a:t>
            </a:fld>
            <a:endParaRPr lang="en-CA"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CA" altLang="en-US"/>
          </a:p>
        </p:txBody>
      </p:sp>
      <p:sp>
        <p:nvSpPr>
          <p:cNvPr id="5" name="Footer Placeholder 4"/>
          <p:cNvSpPr>
            <a:spLocks noGrp="1"/>
          </p:cNvSpPr>
          <p:nvPr>
            <p:ph type="ftr" sz="quarter" idx="11"/>
          </p:nvPr>
        </p:nvSpPr>
        <p:spPr/>
        <p:txBody>
          <a:bodyPr/>
          <a:lstStyle/>
          <a:p>
            <a:pPr>
              <a:defRPr/>
            </a:pPr>
            <a:r>
              <a:rPr lang="en-CA" altLang="en-US" smtClean="0"/>
              <a:t>ch 1</a:t>
            </a:r>
            <a:endParaRPr lang="en-CA" altLang="en-US"/>
          </a:p>
        </p:txBody>
      </p:sp>
      <p:sp>
        <p:nvSpPr>
          <p:cNvPr id="6" name="Slide Number Placeholder 5"/>
          <p:cNvSpPr>
            <a:spLocks noGrp="1"/>
          </p:cNvSpPr>
          <p:nvPr>
            <p:ph type="sldNum" sz="quarter" idx="12"/>
          </p:nvPr>
        </p:nvSpPr>
        <p:spPr/>
        <p:txBody>
          <a:bodyPr/>
          <a:lstStyle/>
          <a:p>
            <a:pPr>
              <a:defRPr/>
            </a:pPr>
            <a:fld id="{38EDE696-4DAD-462C-82B5-A266428E2046}" type="slidenum">
              <a:rPr lang="en-CA" altLang="en-US" smtClean="0"/>
              <a:pPr>
                <a:defRPr/>
              </a:pPr>
              <a:t>‹#›</a:t>
            </a:fld>
            <a:endParaRPr lang="en-CA" altLang="en-US"/>
          </a:p>
        </p:txBody>
      </p:sp>
    </p:spTree>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CA" altLang="en-US"/>
          </a:p>
        </p:txBody>
      </p:sp>
      <p:sp>
        <p:nvSpPr>
          <p:cNvPr id="5" name="Footer Placeholder 4"/>
          <p:cNvSpPr>
            <a:spLocks noGrp="1"/>
          </p:cNvSpPr>
          <p:nvPr>
            <p:ph type="ftr" sz="quarter" idx="11"/>
          </p:nvPr>
        </p:nvSpPr>
        <p:spPr/>
        <p:txBody>
          <a:bodyPr/>
          <a:lstStyle/>
          <a:p>
            <a:pPr>
              <a:defRPr/>
            </a:pPr>
            <a:r>
              <a:rPr lang="en-CA" altLang="en-US" smtClean="0"/>
              <a:t>ch 1</a:t>
            </a:r>
            <a:endParaRPr lang="en-CA" altLang="en-US"/>
          </a:p>
        </p:txBody>
      </p:sp>
      <p:sp>
        <p:nvSpPr>
          <p:cNvPr id="6" name="Slide Number Placeholder 5"/>
          <p:cNvSpPr>
            <a:spLocks noGrp="1"/>
          </p:cNvSpPr>
          <p:nvPr>
            <p:ph type="sldNum" sz="quarter" idx="12"/>
          </p:nvPr>
        </p:nvSpPr>
        <p:spPr/>
        <p:txBody>
          <a:bodyPr/>
          <a:lstStyle/>
          <a:p>
            <a:pPr>
              <a:defRPr/>
            </a:pPr>
            <a:fld id="{7AEA5D3D-540F-4883-9051-450764546480}" type="slidenum">
              <a:rPr lang="en-CA" altLang="en-US" smtClean="0"/>
              <a:pPr>
                <a:defRPr/>
              </a:pPr>
              <a:t>‹#›</a:t>
            </a:fld>
            <a:endParaRPr lang="en-CA" altLang="en-US"/>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en-CA"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r>
              <a:rPr lang="en-CA" altLang="en-US" smtClean="0"/>
              <a:t>ch 1</a:t>
            </a:r>
            <a:endParaRPr lang="en-CA"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85A7663-9045-433D-8AB6-9395B0F6EC03}" type="slidenum">
              <a:rPr lang="en-CA" altLang="en-US" smtClean="0"/>
              <a:pPr>
                <a:defRPr/>
              </a:pPr>
              <a:t>‹#›</a:t>
            </a:fld>
            <a:endParaRPr lang="en-CA" altLang="en-US"/>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ppt_x</p:attrName>
                                        </p:attrNameLst>
                                      </p:cBhvr>
                                      <p:tavLst>
                                        <p:tav tm="0">
                                          <p:val>
                                            <p:strVal val="#ppt_x-.2"/>
                                          </p:val>
                                        </p:tav>
                                        <p:tav tm="100000">
                                          <p:val>
                                            <p:strVal val="#ppt_x"/>
                                          </p:val>
                                        </p:tav>
                                      </p:tavLst>
                                    </p:anim>
                                    <p:anim calcmode="lin" valueType="num">
                                      <p:cBhvr>
                                        <p:cTn id="8"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
                                            <p:txEl>
                                              <p:pRg st="0" end="0"/>
                                            </p:txEl>
                                          </p:spTgt>
                                        </p:tgtEl>
                                        <p:attrNameLst>
                                          <p:attrName>style.visibility</p:attrName>
                                        </p:attrNameLst>
                                      </p:cBhvr>
                                      <p:to>
                                        <p:strVal val="visible"/>
                                      </p:to>
                                    </p:set>
                                    <p:animEffect transition="in" filter="fade">
                                      <p:cBhvr>
                                        <p:cTn id="14" dur="500"/>
                                        <p:tgtEl>
                                          <p:spTgt spid="13">
                                            <p:txEl>
                                              <p:pRg st="0" end="0"/>
                                            </p:txEl>
                                          </p:spTgt>
                                        </p:tgtEl>
                                      </p:cBhvr>
                                    </p:animEffect>
                                    <p:anim calcmode="lin" valueType="num">
                                      <p:cBhvr>
                                        <p:cTn id="15"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3">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Effect transition="in" filter="fade">
                                      <p:cBhvr>
                                        <p:cTn id="19" dur="500"/>
                                        <p:tgtEl>
                                          <p:spTgt spid="13">
                                            <p:txEl>
                                              <p:pRg st="1" end="1"/>
                                            </p:txEl>
                                          </p:spTgt>
                                        </p:tgtEl>
                                      </p:cBhvr>
                                    </p:animEffect>
                                    <p:anim calcmode="lin" valueType="num">
                                      <p:cBhvr>
                                        <p:cTn id="20"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3">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13">
                                            <p:txEl>
                                              <p:pRg st="2" end="2"/>
                                            </p:txEl>
                                          </p:spTgt>
                                        </p:tgtEl>
                                        <p:attrNameLst>
                                          <p:attrName>style.visibility</p:attrName>
                                        </p:attrNameLst>
                                      </p:cBhvr>
                                      <p:to>
                                        <p:strVal val="visible"/>
                                      </p:to>
                                    </p:set>
                                    <p:animEffect transition="in" filter="fade">
                                      <p:cBhvr>
                                        <p:cTn id="24" dur="500"/>
                                        <p:tgtEl>
                                          <p:spTgt spid="13">
                                            <p:txEl>
                                              <p:pRg st="2" end="2"/>
                                            </p:txEl>
                                          </p:spTgt>
                                        </p:tgtEl>
                                      </p:cBhvr>
                                    </p:animEffect>
                                    <p:anim calcmode="lin" valueType="num">
                                      <p:cBhvr>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13">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1" fill="hold">
                                          <p:stCondLst>
                                            <p:cond delay="0"/>
                                          </p:stCondLst>
                                        </p:cTn>
                                        <p:tgtEl>
                                          <p:spTgt spid="13">
                                            <p:txEl>
                                              <p:pRg st="3" end="3"/>
                                            </p:txEl>
                                          </p:spTgt>
                                        </p:tgtEl>
                                        <p:attrNameLst>
                                          <p:attrName>style.visibility</p:attrName>
                                        </p:attrNameLst>
                                      </p:cBhvr>
                                      <p:to>
                                        <p:strVal val="visible"/>
                                      </p:to>
                                    </p:set>
                                    <p:animEffect transition="in" filter="fade">
                                      <p:cBhvr>
                                        <p:cTn id="29" dur="500"/>
                                        <p:tgtEl>
                                          <p:spTgt spid="13">
                                            <p:txEl>
                                              <p:pRg st="3" end="3"/>
                                            </p:txEl>
                                          </p:spTgt>
                                        </p:tgtEl>
                                      </p:cBhvr>
                                    </p:animEffect>
                                    <p:anim calcmode="lin" valueType="num">
                                      <p:cBhvr>
                                        <p:cTn id="30"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13">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1" fill="hold">
                                          <p:stCondLst>
                                            <p:cond delay="0"/>
                                          </p:stCondLst>
                                        </p:cTn>
                                        <p:tgtEl>
                                          <p:spTgt spid="13">
                                            <p:txEl>
                                              <p:pRg st="4" end="4"/>
                                            </p:txEl>
                                          </p:spTgt>
                                        </p:tgtEl>
                                        <p:attrNameLst>
                                          <p:attrName>style.visibility</p:attrName>
                                        </p:attrNameLst>
                                      </p:cBhvr>
                                      <p:to>
                                        <p:strVal val="visible"/>
                                      </p:to>
                                    </p:set>
                                    <p:animEffect transition="in" filter="fade">
                                      <p:cBhvr>
                                        <p:cTn id="34" dur="500"/>
                                        <p:tgtEl>
                                          <p:spTgt spid="13">
                                            <p:txEl>
                                              <p:pRg st="4" end="4"/>
                                            </p:txEl>
                                          </p:spTgt>
                                        </p:tgtEl>
                                      </p:cBhvr>
                                    </p:animEffect>
                                    <p:anim calcmode="lin" valueType="num">
                                      <p:cBhvr>
                                        <p:cTn id="35"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13">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3" grpId="0" build="p"/>
    </p:bldLst>
  </p:timing>
  <p:hf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gif"/><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2" Type="http://schemas.openxmlformats.org/officeDocument/2006/relationships/hyperlink" Target="mailto:t.petrushka@concordia.c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coursesmart.com/9780176662226/id0002"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5.wmf"/></Relationships>
</file>

<file path=ppt/slides/_rels/slide26.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Rectangle 3"/>
          <p:cNvSpPr>
            <a:spLocks noGrp="1" noChangeArrowheads="1"/>
          </p:cNvSpPr>
          <p:nvPr>
            <p:ph type="subTitle" idx="1"/>
          </p:nvPr>
        </p:nvSpPr>
        <p:spPr/>
        <p:txBody>
          <a:bodyPr/>
          <a:lstStyle/>
          <a:p>
            <a:pPr eaLnBrk="1" hangingPunct="1"/>
            <a:endParaRPr lang="en-CA" i="1" dirty="0" smtClean="0"/>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7" name="Slide Number Placeholder 6"/>
          <p:cNvSpPr>
            <a:spLocks noGrp="1" noChangeArrowheads="1"/>
          </p:cNvSpPr>
          <p:nvPr>
            <p:ph type="sldNum" sz="quarter" idx="12"/>
          </p:nvPr>
        </p:nvSpPr>
        <p:spPr/>
        <p:txBody>
          <a:bodyPr/>
          <a:lstStyle/>
          <a:p>
            <a:pPr>
              <a:defRPr/>
            </a:pPr>
            <a:fld id="{011F07CE-D4A6-4BE5-8EAA-DEAB8ABB63FA}" type="slidenum">
              <a:rPr lang="en-CA" altLang="en-US"/>
              <a:pPr>
                <a:defRPr/>
              </a:pPr>
              <a:t>1</a:t>
            </a:fld>
            <a:endParaRPr lang="en-CA" altLang="en-US"/>
          </a:p>
        </p:txBody>
      </p:sp>
      <p:sp>
        <p:nvSpPr>
          <p:cNvPr id="3075" name="Rectangle 2"/>
          <p:cNvSpPr>
            <a:spLocks noGrp="1" noChangeArrowheads="1"/>
          </p:cNvSpPr>
          <p:nvPr>
            <p:ph type="ctrTitle"/>
          </p:nvPr>
        </p:nvSpPr>
        <p:spPr>
          <a:xfrm>
            <a:off x="1142976" y="1526927"/>
            <a:ext cx="7772400" cy="1470025"/>
          </a:xfrm>
        </p:spPr>
        <p:txBody>
          <a:bodyPr/>
          <a:lstStyle/>
          <a:p>
            <a:pPr eaLnBrk="1" hangingPunct="1"/>
            <a:r>
              <a:rPr lang="en-CA" sz="4000" dirty="0" smtClean="0">
                <a:effectLst>
                  <a:outerShdw blurRad="38100" dist="38100" dir="2700000" algn="tl">
                    <a:srgbClr val="000000">
                      <a:alpha val="43137"/>
                    </a:srgbClr>
                  </a:outerShdw>
                </a:effectLst>
              </a:rPr>
              <a:t>MANA 202 AA</a:t>
            </a:r>
            <a:br>
              <a:rPr lang="en-CA" sz="4000" dirty="0" smtClean="0">
                <a:effectLst>
                  <a:outerShdw blurRad="38100" dist="38100" dir="2700000" algn="tl">
                    <a:srgbClr val="000000">
                      <a:alpha val="43137"/>
                    </a:srgbClr>
                  </a:outerShdw>
                </a:effectLst>
              </a:rPr>
            </a:br>
            <a:r>
              <a:rPr lang="en-CA" sz="4000" dirty="0" smtClean="0"/>
              <a:t>Human Behaviour in Organizations</a:t>
            </a:r>
          </a:p>
        </p:txBody>
      </p:sp>
      <p:pic>
        <p:nvPicPr>
          <p:cNvPr id="3077" name="Picture 4" descr="q0osluro[1]"/>
          <p:cNvPicPr>
            <a:picLocks noChangeAspect="1" noChangeArrowheads="1"/>
          </p:cNvPicPr>
          <p:nvPr/>
        </p:nvPicPr>
        <p:blipFill>
          <a:blip r:embed="rId3" cstate="print"/>
          <a:srcRect/>
          <a:stretch>
            <a:fillRect/>
          </a:stretch>
        </p:blipFill>
        <p:spPr bwMode="auto">
          <a:xfrm>
            <a:off x="6876256" y="4443908"/>
            <a:ext cx="1820863" cy="1533525"/>
          </a:xfrm>
          <a:prstGeom prst="rect">
            <a:avLst/>
          </a:prstGeom>
          <a:noFill/>
          <a:ln w="9525">
            <a:noFill/>
            <a:miter lim="800000"/>
            <a:headEnd/>
            <a:tailEnd/>
          </a:ln>
        </p:spPr>
      </p:pic>
      <p:pic>
        <p:nvPicPr>
          <p:cNvPr id="3078" name="Picture 5" descr="duougqvj[1]"/>
          <p:cNvPicPr>
            <a:picLocks noChangeAspect="1" noChangeArrowheads="1"/>
          </p:cNvPicPr>
          <p:nvPr/>
        </p:nvPicPr>
        <p:blipFill>
          <a:blip r:embed="rId4" cstate="print"/>
          <a:srcRect/>
          <a:stretch>
            <a:fillRect/>
          </a:stretch>
        </p:blipFill>
        <p:spPr bwMode="auto">
          <a:xfrm>
            <a:off x="539750" y="4652963"/>
            <a:ext cx="1827213" cy="1357312"/>
          </a:xfrm>
          <a:prstGeom prst="rect">
            <a:avLst/>
          </a:prstGeom>
          <a:noFill/>
          <a:ln w="9525">
            <a:noFill/>
            <a:miter lim="800000"/>
            <a:headEnd/>
            <a:tailEnd/>
          </a:ln>
        </p:spPr>
      </p:pic>
      <p:pic>
        <p:nvPicPr>
          <p:cNvPr id="1026" name="Picture 2" descr="C:\Program Files\Microsoft Office\MEDIA\CAGCAT10\j0234687.gif"/>
          <p:cNvPicPr>
            <a:picLocks noChangeAspect="1" noChangeArrowheads="1" noCrop="1"/>
          </p:cNvPicPr>
          <p:nvPr/>
        </p:nvPicPr>
        <p:blipFill>
          <a:blip r:embed="rId5" cstate="print"/>
          <a:srcRect/>
          <a:stretch>
            <a:fillRect/>
          </a:stretch>
        </p:blipFill>
        <p:spPr bwMode="auto">
          <a:xfrm>
            <a:off x="7823263" y="3429000"/>
            <a:ext cx="982980" cy="579120"/>
          </a:xfrm>
          <a:prstGeom prst="rect">
            <a:avLst/>
          </a:prstGeom>
          <a:noFill/>
        </p:spPr>
      </p:pic>
    </p:spTree>
    <p:extLst>
      <p:ext uri="{BB962C8B-B14F-4D97-AF65-F5344CB8AC3E}">
        <p14:creationId xmlns:p14="http://schemas.microsoft.com/office/powerpoint/2010/main" val="2032100492"/>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Title 1"/>
          <p:cNvSpPr>
            <a:spLocks noGrp="1"/>
          </p:cNvSpPr>
          <p:nvPr>
            <p:ph type="title"/>
          </p:nvPr>
        </p:nvSpPr>
        <p:spPr>
          <a:xfrm>
            <a:off x="914400" y="701824"/>
            <a:ext cx="7772400" cy="1143000"/>
          </a:xfrm>
        </p:spPr>
        <p:txBody>
          <a:bodyPr/>
          <a:lstStyle/>
          <a:p>
            <a:pPr eaLnBrk="1" hangingPunct="1"/>
            <a:r>
              <a:rPr lang="en-US" sz="4000" dirty="0" smtClean="0">
                <a:solidFill>
                  <a:schemeClr val="tx1"/>
                </a:solidFill>
                <a:latin typeface="Arial Black" panose="020B0A04020102020204" pitchFamily="34" charset="0"/>
                <a:cs typeface="Aharoni" pitchFamily="2" charset="-79"/>
              </a:rPr>
              <a:t>Mana 202/2 AA</a:t>
            </a:r>
            <a:endParaRPr lang="en-CA" dirty="0" smtClean="0">
              <a:latin typeface="Arial Black" panose="020B0A04020102020204" pitchFamily="34" charset="0"/>
              <a:cs typeface="Aharoni" pitchFamily="2" charset="-79"/>
            </a:endParaRP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4" name="Slide Number Placeholder 3"/>
          <p:cNvSpPr>
            <a:spLocks noGrp="1"/>
          </p:cNvSpPr>
          <p:nvPr>
            <p:ph type="sldNum" sz="quarter" idx="12"/>
          </p:nvPr>
        </p:nvSpPr>
        <p:spPr/>
        <p:txBody>
          <a:bodyPr/>
          <a:lstStyle/>
          <a:p>
            <a:pPr>
              <a:defRPr/>
            </a:pPr>
            <a:fld id="{788E8D03-6357-4940-AF27-7D45360AF3C4}" type="slidenum">
              <a:rPr lang="en-CA" altLang="en-US"/>
              <a:pPr>
                <a:defRPr/>
              </a:pPr>
              <a:t>2</a:t>
            </a:fld>
            <a:endParaRPr lang="en-CA" altLang="en-US"/>
          </a:p>
        </p:txBody>
      </p:sp>
      <p:sp>
        <p:nvSpPr>
          <p:cNvPr id="4099" name="Content Placeholder 2"/>
          <p:cNvSpPr>
            <a:spLocks noGrp="1"/>
          </p:cNvSpPr>
          <p:nvPr>
            <p:ph sz="quarter" idx="1"/>
          </p:nvPr>
        </p:nvSpPr>
        <p:spPr>
          <a:xfrm>
            <a:off x="914400" y="2169368"/>
            <a:ext cx="7772400" cy="4572000"/>
          </a:xfrm>
        </p:spPr>
        <p:txBody>
          <a:bodyPr/>
          <a:lstStyle/>
          <a:p>
            <a:pPr eaLnBrk="1" hangingPunct="1"/>
            <a:r>
              <a:rPr lang="en-US" sz="2800" dirty="0" smtClean="0"/>
              <a:t>Professor: </a:t>
            </a:r>
            <a:r>
              <a:rPr lang="en-US" sz="2800" dirty="0" err="1" smtClean="0"/>
              <a:t>Tima</a:t>
            </a:r>
            <a:r>
              <a:rPr lang="en-US" sz="2800" dirty="0" smtClean="0"/>
              <a:t> </a:t>
            </a:r>
            <a:r>
              <a:rPr lang="en-US" sz="2800" dirty="0" err="1" smtClean="0"/>
              <a:t>Petrushka</a:t>
            </a:r>
            <a:endParaRPr lang="en-CA" sz="2800" dirty="0" smtClean="0"/>
          </a:p>
          <a:p>
            <a:pPr eaLnBrk="1" hangingPunct="1"/>
            <a:r>
              <a:rPr lang="en-US" sz="2800" dirty="0" smtClean="0"/>
              <a:t>Telephone: (514) 848-2424  Ext. 2946</a:t>
            </a:r>
            <a:endParaRPr lang="en-CA" sz="2800" dirty="0" smtClean="0"/>
          </a:p>
          <a:p>
            <a:pPr eaLnBrk="1" hangingPunct="1"/>
            <a:r>
              <a:rPr lang="en-US" sz="2800" dirty="0" smtClean="0"/>
              <a:t>Email: </a:t>
            </a:r>
            <a:r>
              <a:rPr lang="en-US" sz="2800" dirty="0" smtClean="0">
                <a:hlinkClick r:id="rId2"/>
              </a:rPr>
              <a:t>t.petrushka@concordia.ca</a:t>
            </a:r>
            <a:endParaRPr lang="en-US" sz="2800" dirty="0" smtClean="0"/>
          </a:p>
          <a:p>
            <a:pPr eaLnBrk="1" hangingPunct="1"/>
            <a:endParaRPr lang="en-CA" sz="2800" dirty="0" smtClean="0"/>
          </a:p>
          <a:p>
            <a:pPr eaLnBrk="1" hangingPunct="1"/>
            <a:r>
              <a:rPr lang="en-US" sz="2800" dirty="0" smtClean="0"/>
              <a:t>Office -MB 13-339</a:t>
            </a:r>
            <a:endParaRPr lang="en-CA" sz="2800" dirty="0" smtClean="0"/>
          </a:p>
          <a:p>
            <a:pPr eaLnBrk="1" hangingPunct="1"/>
            <a:r>
              <a:rPr lang="en-US" sz="2800" dirty="0" smtClean="0"/>
              <a:t>Office Hours: </a:t>
            </a:r>
            <a:r>
              <a:rPr lang="en-CA" sz="2800" dirty="0" smtClean="0"/>
              <a:t> Monday  1-2 or by appointment</a:t>
            </a:r>
          </a:p>
          <a:p>
            <a:pPr eaLnBrk="1" hangingPunct="1"/>
            <a:endParaRPr lang="en-CA" dirty="0" smtClean="0"/>
          </a:p>
          <a:p>
            <a:pPr eaLnBrk="1" hangingPunct="1"/>
            <a:endParaRPr lang="en-CA" dirty="0" smtClean="0"/>
          </a:p>
          <a:p>
            <a:pPr eaLnBrk="1" hangingPunct="1"/>
            <a:endParaRPr lang="en-CA" dirty="0" smtClean="0"/>
          </a:p>
        </p:txBody>
      </p:sp>
    </p:spTree>
    <p:extLst>
      <p:ext uri="{BB962C8B-B14F-4D97-AF65-F5344CB8AC3E}">
        <p14:creationId xmlns:p14="http://schemas.microsoft.com/office/powerpoint/2010/main" val="3250511802"/>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defRPr/>
            </a:pPr>
            <a:r>
              <a:rPr lang="en-CA" altLang="en-US" smtClean="0"/>
              <a:t>ch 1</a:t>
            </a:r>
            <a:endParaRPr lang="en-CA" altLang="en-US"/>
          </a:p>
        </p:txBody>
      </p:sp>
      <p:sp>
        <p:nvSpPr>
          <p:cNvPr id="2" name="Slide Number Placeholder 1"/>
          <p:cNvSpPr>
            <a:spLocks noGrp="1"/>
          </p:cNvSpPr>
          <p:nvPr>
            <p:ph type="sldNum" sz="quarter" idx="12"/>
          </p:nvPr>
        </p:nvSpPr>
        <p:spPr/>
        <p:txBody>
          <a:bodyPr/>
          <a:lstStyle/>
          <a:p>
            <a:pPr>
              <a:defRPr/>
            </a:pPr>
            <a:fld id="{710119C7-5050-4F6D-9156-44B790E80E16}" type="slidenum">
              <a:rPr lang="en-CA" altLang="en-US"/>
              <a:pPr>
                <a:defRPr/>
              </a:pPr>
              <a:t>3</a:t>
            </a:fld>
            <a:endParaRPr lang="en-CA" altLang="en-US"/>
          </a:p>
        </p:txBody>
      </p:sp>
      <p:sp>
        <p:nvSpPr>
          <p:cNvPr id="4" name="Title 3"/>
          <p:cNvSpPr>
            <a:spLocks noGrp="1"/>
          </p:cNvSpPr>
          <p:nvPr>
            <p:ph type="title" idx="4294967295"/>
          </p:nvPr>
        </p:nvSpPr>
        <p:spPr>
          <a:xfrm>
            <a:off x="0" y="277813"/>
            <a:ext cx="8229600" cy="1139825"/>
          </a:xfrm>
        </p:spPr>
        <p:txBody>
          <a:bodyPr>
            <a:normAutofit fontScale="90000"/>
          </a:bodyPr>
          <a:lstStyle/>
          <a:p>
            <a:pPr eaLnBrk="1" hangingPunct="1">
              <a:defRPr/>
            </a:pPr>
            <a:r>
              <a:rPr lang="en-US" sz="4400" b="1" i="1" cap="all" dirty="0" smtClean="0">
                <a:solidFill>
                  <a:schemeClr val="tx1"/>
                </a:solidFill>
                <a:latin typeface="Arial" pitchFamily="34" charset="0"/>
                <a:ea typeface="MS Mincho" pitchFamily="49" charset="-128"/>
              </a:rPr>
              <a:t>Textbook:</a:t>
            </a:r>
            <a:r>
              <a:rPr lang="en-CA" sz="4400" b="1" cap="all" dirty="0" smtClean="0">
                <a:solidFill>
                  <a:schemeClr val="tx1"/>
                </a:solidFill>
                <a:latin typeface="Arial" pitchFamily="34" charset="0"/>
              </a:rPr>
              <a:t/>
            </a:r>
            <a:br>
              <a:rPr lang="en-CA" sz="4400" b="1" cap="all" dirty="0" smtClean="0">
                <a:solidFill>
                  <a:schemeClr val="tx1"/>
                </a:solidFill>
                <a:latin typeface="Arial" pitchFamily="34" charset="0"/>
              </a:rPr>
            </a:br>
            <a:endParaRPr lang="en-CA" dirty="0" smtClean="0"/>
          </a:p>
        </p:txBody>
      </p:sp>
      <p:sp>
        <p:nvSpPr>
          <p:cNvPr id="5124" name="Content Placeholder 4"/>
          <p:cNvSpPr>
            <a:spLocks noGrp="1"/>
          </p:cNvSpPr>
          <p:nvPr>
            <p:ph idx="4294967295"/>
          </p:nvPr>
        </p:nvSpPr>
        <p:spPr>
          <a:xfrm>
            <a:off x="0" y="1600200"/>
            <a:ext cx="8229600" cy="4530725"/>
          </a:xfrm>
        </p:spPr>
        <p:txBody>
          <a:bodyPr/>
          <a:lstStyle/>
          <a:p>
            <a:r>
              <a:rPr lang="en-CA" b="1" u="sng" dirty="0" smtClean="0"/>
              <a:t>ORGB, 2nd CDN ED  2015 </a:t>
            </a:r>
          </a:p>
          <a:p>
            <a:r>
              <a:rPr lang="en-CA" dirty="0" smtClean="0"/>
              <a:t>Ann Armstrong; Joan Condie; Debra L Nelson; James Campbell Quick</a:t>
            </a:r>
          </a:p>
          <a:p>
            <a:r>
              <a:rPr lang="en-CA" dirty="0" smtClean="0"/>
              <a:t>Student companion website</a:t>
            </a:r>
          </a:p>
          <a:p>
            <a:r>
              <a:rPr lang="en-CA" b="1" dirty="0" smtClean="0">
                <a:solidFill>
                  <a:srgbClr val="FF0000"/>
                </a:solidFill>
              </a:rPr>
              <a:t>Class notes on Moodle</a:t>
            </a:r>
          </a:p>
          <a:p>
            <a:r>
              <a:rPr lang="en-CA" dirty="0" smtClean="0"/>
              <a:t>Additional readings/cases/exercises will be posted in your </a:t>
            </a:r>
            <a:r>
              <a:rPr lang="en-CA" dirty="0" err="1" smtClean="0"/>
              <a:t>moodle</a:t>
            </a:r>
            <a:r>
              <a:rPr lang="en-CA" dirty="0" smtClean="0"/>
              <a:t>  folder  or distributed in class.</a:t>
            </a:r>
            <a:br>
              <a:rPr lang="en-CA" dirty="0" smtClean="0"/>
            </a:br>
            <a:endParaRPr lang="en-US" dirty="0" smtClean="0"/>
          </a:p>
        </p:txBody>
      </p:sp>
      <p:sp>
        <p:nvSpPr>
          <p:cNvPr id="5125" name="Rectangle 1"/>
          <p:cNvSpPr>
            <a:spLocks noChangeArrowheads="1"/>
          </p:cNvSpPr>
          <p:nvPr/>
        </p:nvSpPr>
        <p:spPr bwMode="auto">
          <a:xfrm>
            <a:off x="0" y="862013"/>
            <a:ext cx="184150" cy="3046412"/>
          </a:xfrm>
          <a:prstGeom prst="rect">
            <a:avLst/>
          </a:prstGeom>
          <a:noFill/>
          <a:ln w="9525">
            <a:noFill/>
            <a:miter lim="800000"/>
            <a:headEnd/>
            <a:tailEnd/>
          </a:ln>
        </p:spPr>
        <p:txBody>
          <a:bodyPr wrap="none" anchor="ctr">
            <a:spAutoFit/>
          </a:bodyPr>
          <a:lstStyle/>
          <a:p>
            <a:endParaRPr lang="en-US" sz="2400" b="1" i="1">
              <a:ea typeface="MS Mincho" pitchFamily="49" charset="-128"/>
            </a:endParaRPr>
          </a:p>
          <a:p>
            <a:endParaRPr lang="en-US" sz="2400" b="1" i="1">
              <a:ea typeface="MS Mincho" pitchFamily="49" charset="-128"/>
            </a:endParaRPr>
          </a:p>
          <a:p>
            <a:endParaRPr lang="en-US" sz="2400" b="1" i="1">
              <a:ea typeface="MS Mincho" pitchFamily="49" charset="-128"/>
            </a:endParaRPr>
          </a:p>
          <a:p>
            <a:endParaRPr lang="en-US" sz="2400" b="1" i="1">
              <a:ea typeface="MS Mincho" pitchFamily="49" charset="-128"/>
            </a:endParaRPr>
          </a:p>
          <a:p>
            <a:endParaRPr lang="en-US" sz="2400" b="1" i="1">
              <a:ea typeface="MS Mincho" pitchFamily="49" charset="-128"/>
            </a:endParaRPr>
          </a:p>
          <a:p>
            <a:endParaRPr lang="en-US" sz="2400" b="1" i="1">
              <a:ea typeface="MS Mincho" pitchFamily="49" charset="-128"/>
            </a:endParaRPr>
          </a:p>
          <a:p>
            <a:endParaRPr lang="en-US" sz="2400" b="1" i="1">
              <a:ea typeface="MS Mincho" pitchFamily="49" charset="-128"/>
            </a:endParaRPr>
          </a:p>
          <a:p>
            <a:pPr eaLnBrk="0" hangingPunct="0"/>
            <a:endParaRPr lang="en-US" sz="2400"/>
          </a:p>
        </p:txBody>
      </p:sp>
      <p:pic>
        <p:nvPicPr>
          <p:cNvPr id="7" name="Picture 6" descr="ORGB, 2nd Edition">
            <a:hlinkClick r:id="rId2" tooltip="&quot;ORGB, 2nd Edition&quot;"/>
          </p:cNvPr>
          <p:cNvPicPr/>
          <p:nvPr/>
        </p:nvPicPr>
        <p:blipFill>
          <a:blip r:embed="rId3">
            <a:extLst>
              <a:ext uri="{28A0092B-C50C-407E-A947-70E740481C1C}">
                <a14:useLocalDpi xmlns:a14="http://schemas.microsoft.com/office/drawing/2010/main" val="0"/>
              </a:ext>
            </a:extLst>
          </a:blip>
          <a:srcRect/>
          <a:stretch>
            <a:fillRect/>
          </a:stretch>
        </p:blipFill>
        <p:spPr bwMode="auto">
          <a:xfrm>
            <a:off x="7309392" y="332656"/>
            <a:ext cx="1597784" cy="1779624"/>
          </a:xfrm>
          <a:prstGeom prst="rect">
            <a:avLst/>
          </a:prstGeom>
          <a:noFill/>
          <a:ln>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5124">
                                            <p:txEl>
                                              <p:pRg st="0" end="0"/>
                                            </p:txEl>
                                          </p:spTgt>
                                        </p:tgtEl>
                                        <p:attrNameLst>
                                          <p:attrName>style.visibility</p:attrName>
                                        </p:attrNameLst>
                                      </p:cBhvr>
                                      <p:to>
                                        <p:strVal val="visible"/>
                                      </p:to>
                                    </p:set>
                                    <p:animEffect transition="in" filter="fade">
                                      <p:cBhvr>
                                        <p:cTn id="14" dur="500"/>
                                        <p:tgtEl>
                                          <p:spTgt spid="5124">
                                            <p:txEl>
                                              <p:pRg st="0" end="0"/>
                                            </p:txEl>
                                          </p:spTgt>
                                        </p:tgtEl>
                                      </p:cBhvr>
                                    </p:animEffect>
                                    <p:anim calcmode="lin" valueType="num">
                                      <p:cBhvr>
                                        <p:cTn id="15" dur="500" fill="hold"/>
                                        <p:tgtEl>
                                          <p:spTgt spid="5124">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5124">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5124">
                                            <p:txEl>
                                              <p:pRg st="1" end="1"/>
                                            </p:txEl>
                                          </p:spTgt>
                                        </p:tgtEl>
                                        <p:attrNameLst>
                                          <p:attrName>style.visibility</p:attrName>
                                        </p:attrNameLst>
                                      </p:cBhvr>
                                      <p:to>
                                        <p:strVal val="visible"/>
                                      </p:to>
                                    </p:set>
                                    <p:animEffect transition="in" filter="fade">
                                      <p:cBhvr>
                                        <p:cTn id="21" dur="500"/>
                                        <p:tgtEl>
                                          <p:spTgt spid="5124">
                                            <p:txEl>
                                              <p:pRg st="1" end="1"/>
                                            </p:txEl>
                                          </p:spTgt>
                                        </p:tgtEl>
                                      </p:cBhvr>
                                    </p:animEffect>
                                    <p:anim calcmode="lin" valueType="num">
                                      <p:cBhvr>
                                        <p:cTn id="22" dur="500" fill="hold"/>
                                        <p:tgtEl>
                                          <p:spTgt spid="5124">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5124">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5124">
                                            <p:txEl>
                                              <p:pRg st="2" end="2"/>
                                            </p:txEl>
                                          </p:spTgt>
                                        </p:tgtEl>
                                        <p:attrNameLst>
                                          <p:attrName>style.visibility</p:attrName>
                                        </p:attrNameLst>
                                      </p:cBhvr>
                                      <p:to>
                                        <p:strVal val="visible"/>
                                      </p:to>
                                    </p:set>
                                    <p:animEffect transition="in" filter="fade">
                                      <p:cBhvr>
                                        <p:cTn id="28" dur="500"/>
                                        <p:tgtEl>
                                          <p:spTgt spid="5124">
                                            <p:txEl>
                                              <p:pRg st="2" end="2"/>
                                            </p:txEl>
                                          </p:spTgt>
                                        </p:tgtEl>
                                      </p:cBhvr>
                                    </p:animEffect>
                                    <p:anim calcmode="lin" valueType="num">
                                      <p:cBhvr>
                                        <p:cTn id="29" dur="500" fill="hold"/>
                                        <p:tgtEl>
                                          <p:spTgt spid="5124">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5124">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5124">
                                            <p:txEl>
                                              <p:pRg st="3" end="3"/>
                                            </p:txEl>
                                          </p:spTgt>
                                        </p:tgtEl>
                                        <p:attrNameLst>
                                          <p:attrName>style.visibility</p:attrName>
                                        </p:attrNameLst>
                                      </p:cBhvr>
                                      <p:to>
                                        <p:strVal val="visible"/>
                                      </p:to>
                                    </p:set>
                                    <p:animEffect transition="in" filter="fade">
                                      <p:cBhvr>
                                        <p:cTn id="35" dur="500"/>
                                        <p:tgtEl>
                                          <p:spTgt spid="5124">
                                            <p:txEl>
                                              <p:pRg st="3" end="3"/>
                                            </p:txEl>
                                          </p:spTgt>
                                        </p:tgtEl>
                                      </p:cBhvr>
                                    </p:animEffect>
                                    <p:anim calcmode="lin" valueType="num">
                                      <p:cBhvr>
                                        <p:cTn id="36" dur="500" fill="hold"/>
                                        <p:tgtEl>
                                          <p:spTgt spid="5124">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5124">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5124">
                                            <p:txEl>
                                              <p:pRg st="4" end="4"/>
                                            </p:txEl>
                                          </p:spTgt>
                                        </p:tgtEl>
                                        <p:attrNameLst>
                                          <p:attrName>style.visibility</p:attrName>
                                        </p:attrNameLst>
                                      </p:cBhvr>
                                      <p:to>
                                        <p:strVal val="visible"/>
                                      </p:to>
                                    </p:set>
                                    <p:animEffect transition="in" filter="fade">
                                      <p:cBhvr>
                                        <p:cTn id="42" dur="500"/>
                                        <p:tgtEl>
                                          <p:spTgt spid="5124">
                                            <p:txEl>
                                              <p:pRg st="4" end="4"/>
                                            </p:txEl>
                                          </p:spTgt>
                                        </p:tgtEl>
                                      </p:cBhvr>
                                    </p:animEffect>
                                    <p:anim calcmode="lin" valueType="num">
                                      <p:cBhvr>
                                        <p:cTn id="43" dur="500" fill="hold"/>
                                        <p:tgtEl>
                                          <p:spTgt spid="5124">
                                            <p:txEl>
                                              <p:pRg st="4" end="4"/>
                                            </p:txEl>
                                          </p:spTgt>
                                        </p:tgtEl>
                                        <p:attrNameLst>
                                          <p:attrName>ppt_x</p:attrName>
                                        </p:attrNameLst>
                                      </p:cBhvr>
                                      <p:tavLst>
                                        <p:tav tm="0">
                                          <p:val>
                                            <p:strVal val="#ppt_x"/>
                                          </p:val>
                                        </p:tav>
                                        <p:tav tm="100000">
                                          <p:val>
                                            <p:strVal val="#ppt_x"/>
                                          </p:val>
                                        </p:tav>
                                      </p:tavLst>
                                    </p:anim>
                                    <p:anim calcmode="lin" valueType="num">
                                      <p:cBhvr>
                                        <p:cTn id="44" dur="500" fill="hold"/>
                                        <p:tgtEl>
                                          <p:spTgt spid="5124">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12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r>
              <a:rPr lang="fr-CA" smtClean="0"/>
              <a:t>Course Evaluation</a:t>
            </a:r>
            <a:endParaRPr lang="en-CA" smtClean="0"/>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4" name="Slide Number Placeholder 3"/>
          <p:cNvSpPr>
            <a:spLocks noGrp="1"/>
          </p:cNvSpPr>
          <p:nvPr>
            <p:ph type="sldNum" sz="quarter" idx="12"/>
          </p:nvPr>
        </p:nvSpPr>
        <p:spPr/>
        <p:txBody>
          <a:bodyPr/>
          <a:lstStyle/>
          <a:p>
            <a:pPr>
              <a:defRPr/>
            </a:pPr>
            <a:fld id="{FD8C4602-0A2C-4C75-B354-93857E2AF3EE}" type="slidenum">
              <a:rPr lang="en-CA" altLang="en-US"/>
              <a:pPr>
                <a:defRPr/>
              </a:pPr>
              <a:t>4</a:t>
            </a:fld>
            <a:endParaRPr lang="en-CA" altLang="en-US"/>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val="731371373"/>
              </p:ext>
            </p:extLst>
          </p:nvPr>
        </p:nvGraphicFramePr>
        <p:xfrm>
          <a:off x="357158" y="1357298"/>
          <a:ext cx="8786842" cy="3887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685800" y="228600"/>
            <a:ext cx="7772400" cy="1524000"/>
          </a:xfrm>
        </p:spPr>
        <p:txBody>
          <a:bodyPr/>
          <a:lstStyle/>
          <a:p>
            <a:pPr eaLnBrk="1" hangingPunct="1"/>
            <a:r>
              <a:rPr lang="en-US" smtClean="0"/>
              <a:t>  </a:t>
            </a:r>
            <a:r>
              <a:rPr lang="en-US" smtClean="0">
                <a:solidFill>
                  <a:schemeClr val="tx1"/>
                </a:solidFill>
              </a:rPr>
              <a:t>Some topics in this course</a:t>
            </a:r>
            <a:endParaRPr lang="en-US" smtClean="0"/>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5"/>
          <p:cNvSpPr>
            <a:spLocks noGrp="1"/>
          </p:cNvSpPr>
          <p:nvPr>
            <p:ph type="sldNum" sz="quarter" idx="12"/>
          </p:nvPr>
        </p:nvSpPr>
        <p:spPr/>
        <p:txBody>
          <a:bodyPr/>
          <a:lstStyle/>
          <a:p>
            <a:pPr>
              <a:defRPr/>
            </a:pPr>
            <a:fld id="{72712063-0D09-449B-95FB-25A2E277D91C}" type="slidenum">
              <a:rPr lang="en-CA" altLang="en-US"/>
              <a:pPr>
                <a:defRPr/>
              </a:pPr>
              <a:t>5</a:t>
            </a:fld>
            <a:endParaRPr lang="en-CA" altLang="en-US"/>
          </a:p>
        </p:txBody>
      </p:sp>
      <p:sp>
        <p:nvSpPr>
          <p:cNvPr id="9220" name="Rectangle 3"/>
          <p:cNvSpPr>
            <a:spLocks noGrp="1" noChangeArrowheads="1"/>
          </p:cNvSpPr>
          <p:nvPr>
            <p:ph sz="quarter" idx="1"/>
          </p:nvPr>
        </p:nvSpPr>
        <p:spPr>
          <a:xfrm>
            <a:off x="990600" y="1676400"/>
            <a:ext cx="7772400" cy="4572000"/>
          </a:xfrm>
        </p:spPr>
        <p:txBody>
          <a:bodyPr/>
          <a:lstStyle/>
          <a:p>
            <a:pPr eaLnBrk="1" hangingPunct="1"/>
            <a:r>
              <a:rPr lang="en-US" sz="3400" dirty="0" smtClean="0"/>
              <a:t> Job Satisfaction</a:t>
            </a:r>
          </a:p>
          <a:p>
            <a:pPr eaLnBrk="1" hangingPunct="1"/>
            <a:r>
              <a:rPr lang="en-US" sz="3400" dirty="0" smtClean="0"/>
              <a:t> Communication</a:t>
            </a:r>
          </a:p>
          <a:p>
            <a:pPr eaLnBrk="1" hangingPunct="1"/>
            <a:r>
              <a:rPr lang="en-US" sz="3400" dirty="0" smtClean="0"/>
              <a:t> Motivation</a:t>
            </a:r>
          </a:p>
          <a:p>
            <a:pPr eaLnBrk="1" hangingPunct="1"/>
            <a:r>
              <a:rPr lang="en-US" sz="3400" dirty="0" smtClean="0"/>
              <a:t> Job Design/Job Enrichment</a:t>
            </a:r>
          </a:p>
          <a:p>
            <a:pPr eaLnBrk="1" hangingPunct="1"/>
            <a:r>
              <a:rPr lang="en-US" sz="3400" dirty="0" smtClean="0"/>
              <a:t> Stress  </a:t>
            </a:r>
          </a:p>
          <a:p>
            <a:pPr eaLnBrk="1" hangingPunct="1"/>
            <a:r>
              <a:rPr lang="en-US" sz="3400" dirty="0" smtClean="0"/>
              <a:t> Business Ethics</a:t>
            </a:r>
          </a:p>
          <a:p>
            <a:pPr eaLnBrk="1" hangingPunct="1"/>
            <a:r>
              <a:rPr lang="en-US" sz="3400" dirty="0" smtClean="0"/>
              <a:t> Conflict/resolution</a:t>
            </a:r>
          </a:p>
        </p:txBody>
      </p:sp>
      <p:pic>
        <p:nvPicPr>
          <p:cNvPr id="6" name="Picture 5" descr="Understanding Job Satisfaction Through Conversation Mi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6213" y="1112183"/>
            <a:ext cx="1331565" cy="10672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5541" y="2996952"/>
            <a:ext cx="1287030" cy="853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descr="... stress on health it is important to reduce stress to maintain optim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85706" y="3962400"/>
            <a:ext cx="1516603" cy="95356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blah+blah+sew+ou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4008" y="2060848"/>
            <a:ext cx="1596008" cy="159600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The 100 Most Influential People in Business Ethics"/>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20081" y="4790232"/>
            <a:ext cx="2068225" cy="1122925"/>
          </a:xfrm>
          <a:prstGeom prst="rect">
            <a:avLst/>
          </a:prstGeom>
          <a:noFill/>
          <a:ln>
            <a:noFill/>
          </a:ln>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motivates employees today</a:t>
            </a:r>
            <a:endParaRPr lang="en-CA" dirty="0"/>
          </a:p>
        </p:txBody>
      </p:sp>
      <p:sp>
        <p:nvSpPr>
          <p:cNvPr id="4" name="Footer Placeholder 3"/>
          <p:cNvSpPr>
            <a:spLocks noGrp="1"/>
          </p:cNvSpPr>
          <p:nvPr>
            <p:ph type="ftr" sz="quarter" idx="11"/>
          </p:nvPr>
        </p:nvSpPr>
        <p:spPr/>
        <p:txBody>
          <a:bodyPr/>
          <a:lstStyle/>
          <a:p>
            <a:pPr>
              <a:defRPr/>
            </a:pPr>
            <a:r>
              <a:rPr lang="en-CA" altLang="en-US" smtClean="0"/>
              <a:t>ch 1</a:t>
            </a:r>
            <a:endParaRPr lang="en-CA" altLang="en-US"/>
          </a:p>
        </p:txBody>
      </p:sp>
      <p:sp>
        <p:nvSpPr>
          <p:cNvPr id="6" name="Slide Number Placeholder 5"/>
          <p:cNvSpPr>
            <a:spLocks noGrp="1"/>
          </p:cNvSpPr>
          <p:nvPr>
            <p:ph type="sldNum" sz="quarter" idx="12"/>
          </p:nvPr>
        </p:nvSpPr>
        <p:spPr/>
        <p:txBody>
          <a:bodyPr/>
          <a:lstStyle/>
          <a:p>
            <a:pPr>
              <a:defRPr/>
            </a:pPr>
            <a:fld id="{9727132C-994B-4270-9EEA-1A96BC97DAE5}" type="slidenum">
              <a:rPr lang="en-CA" altLang="en-US" smtClean="0"/>
              <a:pPr>
                <a:defRPr/>
              </a:pPr>
              <a:t>6</a:t>
            </a:fld>
            <a:endParaRPr lang="en-CA" altLang="en-US"/>
          </a:p>
        </p:txBody>
      </p:sp>
      <p:sp>
        <p:nvSpPr>
          <p:cNvPr id="3" name="Content Placeholder 2"/>
          <p:cNvSpPr>
            <a:spLocks noGrp="1"/>
          </p:cNvSpPr>
          <p:nvPr>
            <p:ph sz="quarter" idx="1"/>
          </p:nvPr>
        </p:nvSpPr>
        <p:spPr/>
        <p:txBody>
          <a:bodyPr/>
          <a:lstStyle/>
          <a:p>
            <a:pPr fontAlgn="base"/>
            <a:r>
              <a:rPr lang="en-CA" dirty="0"/>
              <a:t>Camaraderie, peer motivation </a:t>
            </a:r>
            <a:endParaRPr lang="en-CA" dirty="0" smtClean="0"/>
          </a:p>
          <a:p>
            <a:pPr fontAlgn="base"/>
            <a:r>
              <a:rPr lang="en-CA" dirty="0" smtClean="0"/>
              <a:t>- </a:t>
            </a:r>
            <a:r>
              <a:rPr lang="en-CA" dirty="0"/>
              <a:t>Intrinsic desire to a good job </a:t>
            </a:r>
            <a:endParaRPr lang="en-CA" dirty="0" smtClean="0"/>
          </a:p>
          <a:p>
            <a:pPr fontAlgn="base"/>
            <a:r>
              <a:rPr lang="en-CA" dirty="0" smtClean="0"/>
              <a:t>- </a:t>
            </a:r>
            <a:r>
              <a:rPr lang="en-CA" dirty="0"/>
              <a:t>Feeling encouraged and recognized </a:t>
            </a:r>
            <a:endParaRPr lang="en-CA" dirty="0" smtClean="0"/>
          </a:p>
          <a:p>
            <a:pPr fontAlgn="base"/>
            <a:r>
              <a:rPr lang="en-CA" dirty="0" smtClean="0"/>
              <a:t>- </a:t>
            </a:r>
            <a:r>
              <a:rPr lang="en-CA" dirty="0"/>
              <a:t>Having a real impact </a:t>
            </a:r>
            <a:r>
              <a:rPr lang="en-CA" dirty="0" smtClean="0"/>
              <a:t>- </a:t>
            </a:r>
            <a:r>
              <a:rPr lang="en-CA" dirty="0"/>
              <a:t>Growing professionally </a:t>
            </a:r>
            <a:endParaRPr lang="en-CA" dirty="0" smtClean="0"/>
          </a:p>
          <a:p>
            <a:pPr fontAlgn="base"/>
            <a:r>
              <a:rPr lang="en-CA" dirty="0" smtClean="0"/>
              <a:t>- </a:t>
            </a:r>
            <a:r>
              <a:rPr lang="en-CA" dirty="0"/>
              <a:t>Meeting client/customer </a:t>
            </a:r>
            <a:r>
              <a:rPr lang="en-CA" dirty="0" smtClean="0"/>
              <a:t>needs</a:t>
            </a:r>
          </a:p>
          <a:p>
            <a:pPr fontAlgn="base"/>
            <a:r>
              <a:rPr lang="en-CA" dirty="0" smtClean="0"/>
              <a:t>- Money</a:t>
            </a:r>
            <a:endParaRPr lang="en-CA"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4208" y="3861048"/>
            <a:ext cx="2553072" cy="1327597"/>
          </a:xfrm>
          <a:prstGeom prst="rect">
            <a:avLst/>
          </a:prstGeom>
        </p:spPr>
      </p:pic>
    </p:spTree>
    <p:extLst>
      <p:ext uri="{BB962C8B-B14F-4D97-AF65-F5344CB8AC3E}">
        <p14:creationId xmlns:p14="http://schemas.microsoft.com/office/powerpoint/2010/main" val="387915385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ubtitle 2"/>
          <p:cNvSpPr>
            <a:spLocks noGrp="1"/>
          </p:cNvSpPr>
          <p:nvPr>
            <p:ph type="subTitle" idx="1"/>
          </p:nvPr>
        </p:nvSpPr>
        <p:spPr>
          <a:xfrm>
            <a:off x="0" y="3476600"/>
            <a:ext cx="9144000" cy="1752600"/>
          </a:xfrm>
        </p:spPr>
        <p:txBody>
          <a:bodyPr>
            <a:normAutofit/>
          </a:bodyPr>
          <a:lstStyle/>
          <a:p>
            <a:r>
              <a:rPr lang="en-CA" sz="3600" b="1" dirty="0" smtClean="0"/>
              <a:t>Organizational Behaviour and Opportunity</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19460" name="Slide Number Placeholder 4"/>
          <p:cNvSpPr>
            <a:spLocks noGrp="1"/>
          </p:cNvSpPr>
          <p:nvPr>
            <p:ph type="sldNum" sz="quarter" idx="12"/>
          </p:nvPr>
        </p:nvSpPr>
        <p:spPr>
          <a:noFill/>
        </p:spPr>
        <p:txBody>
          <a:bodyPr/>
          <a:lstStyle/>
          <a:p>
            <a:endParaRPr lang="en-US" dirty="0" smtClean="0">
              <a:cs typeface="Arial" charset="0"/>
            </a:endParaRPr>
          </a:p>
        </p:txBody>
      </p:sp>
      <p:sp>
        <p:nvSpPr>
          <p:cNvPr id="19457" name="Title 1"/>
          <p:cNvSpPr>
            <a:spLocks noGrp="1"/>
          </p:cNvSpPr>
          <p:nvPr>
            <p:ph type="ctrTitle"/>
          </p:nvPr>
        </p:nvSpPr>
        <p:spPr/>
        <p:txBody>
          <a:bodyPr/>
          <a:lstStyle/>
          <a:p>
            <a:r>
              <a:rPr lang="en-CA" dirty="0" smtClean="0">
                <a:solidFill>
                  <a:srgbClr val="0070C0"/>
                </a:solidFill>
              </a:rPr>
              <a:t>Chapter 1</a:t>
            </a:r>
          </a:p>
        </p:txBody>
      </p:sp>
    </p:spTree>
    <p:extLst>
      <p:ext uri="{BB962C8B-B14F-4D97-AF65-F5344CB8AC3E}">
        <p14:creationId xmlns:p14="http://schemas.microsoft.com/office/powerpoint/2010/main" val="4038571100"/>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defRPr/>
            </a:pPr>
            <a:r>
              <a:rPr lang="en-CA" smtClean="0"/>
              <a:t>What </a:t>
            </a:r>
            <a:r>
              <a:rPr lang="en-CA" b="1" smtClean="0">
                <a:effectLst>
                  <a:outerShdw blurRad="38100" dist="38100" dir="2700000" algn="tl">
                    <a:srgbClr val="C0C0C0"/>
                  </a:outerShdw>
                </a:effectLst>
              </a:rPr>
              <a:t>do</a:t>
            </a:r>
            <a:r>
              <a:rPr lang="en-CA" smtClean="0"/>
              <a:t> managers do?</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6" name="Slide Number Placeholder 5"/>
          <p:cNvSpPr>
            <a:spLocks noGrp="1"/>
          </p:cNvSpPr>
          <p:nvPr>
            <p:ph type="sldNum" sz="quarter" idx="12"/>
          </p:nvPr>
        </p:nvSpPr>
        <p:spPr/>
        <p:txBody>
          <a:bodyPr/>
          <a:lstStyle/>
          <a:p>
            <a:pPr>
              <a:defRPr/>
            </a:pPr>
            <a:fld id="{E16F7FBB-7699-40B6-9D85-CC21DCD440E9}" type="slidenum">
              <a:rPr lang="en-CA" altLang="en-US"/>
              <a:pPr>
                <a:defRPr/>
              </a:pPr>
              <a:t>8</a:t>
            </a:fld>
            <a:endParaRPr lang="en-CA" altLang="en-US"/>
          </a:p>
        </p:txBody>
      </p:sp>
      <p:sp>
        <p:nvSpPr>
          <p:cNvPr id="10244" name="Rectangle 3"/>
          <p:cNvSpPr>
            <a:spLocks noGrp="1" noChangeArrowheads="1"/>
          </p:cNvSpPr>
          <p:nvPr>
            <p:ph sz="quarter" idx="1"/>
          </p:nvPr>
        </p:nvSpPr>
        <p:spPr/>
        <p:txBody>
          <a:bodyPr/>
          <a:lstStyle/>
          <a:p>
            <a:pPr eaLnBrk="1" hangingPunct="1"/>
            <a:endParaRPr lang="en-US" smtClean="0"/>
          </a:p>
        </p:txBody>
      </p:sp>
      <p:pic>
        <p:nvPicPr>
          <p:cNvPr id="10245" name="Picture 4" descr="my4tl3an[1]"/>
          <p:cNvPicPr>
            <a:picLocks noChangeAspect="1" noChangeArrowheads="1"/>
          </p:cNvPicPr>
          <p:nvPr/>
        </p:nvPicPr>
        <p:blipFill>
          <a:blip r:embed="rId2" cstate="print"/>
          <a:srcRect/>
          <a:stretch>
            <a:fillRect/>
          </a:stretch>
        </p:blipFill>
        <p:spPr bwMode="auto">
          <a:xfrm>
            <a:off x="2446338" y="1693863"/>
            <a:ext cx="4251325" cy="3468687"/>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6"/>
          <p:cNvSpPr>
            <a:spLocks noGrp="1" noChangeArrowheads="1"/>
          </p:cNvSpPr>
          <p:nvPr>
            <p:ph type="title"/>
          </p:nvPr>
        </p:nvSpPr>
        <p:spPr/>
        <p:txBody>
          <a:bodyPr/>
          <a:lstStyle/>
          <a:p>
            <a:pPr eaLnBrk="1" hangingPunct="1"/>
            <a:r>
              <a:rPr lang="en-CA" smtClean="0"/>
              <a:t>Mintzberg’s Study</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5"/>
          <p:cNvSpPr>
            <a:spLocks noGrp="1"/>
          </p:cNvSpPr>
          <p:nvPr>
            <p:ph type="sldNum" sz="quarter" idx="12"/>
          </p:nvPr>
        </p:nvSpPr>
        <p:spPr/>
        <p:txBody>
          <a:bodyPr/>
          <a:lstStyle/>
          <a:p>
            <a:pPr>
              <a:defRPr/>
            </a:pPr>
            <a:fld id="{CE057B0C-C385-4008-A170-416BF05E6F65}" type="slidenum">
              <a:rPr lang="en-CA" altLang="en-US"/>
              <a:pPr>
                <a:defRPr/>
              </a:pPr>
              <a:t>9</a:t>
            </a:fld>
            <a:endParaRPr lang="en-CA" altLang="en-US"/>
          </a:p>
        </p:txBody>
      </p:sp>
      <p:sp>
        <p:nvSpPr>
          <p:cNvPr id="11268" name="Rectangle 7"/>
          <p:cNvSpPr>
            <a:spLocks noGrp="1" noChangeArrowheads="1"/>
          </p:cNvSpPr>
          <p:nvPr>
            <p:ph sz="quarter" idx="1"/>
          </p:nvPr>
        </p:nvSpPr>
        <p:spPr/>
        <p:txBody>
          <a:bodyPr/>
          <a:lstStyle/>
          <a:p>
            <a:pPr marL="514350" indent="-514350" eaLnBrk="1" hangingPunct="1">
              <a:buFont typeface="Garamond" pitchFamily="18" charset="0"/>
              <a:buAutoNum type="arabicPeriod"/>
            </a:pPr>
            <a:r>
              <a:rPr lang="en-CA" sz="3200" i="1" dirty="0" smtClean="0"/>
              <a:t>How many hours do managers work per week? ------     </a:t>
            </a:r>
            <a:endParaRPr lang="en-CA" sz="3200" b="1" dirty="0" smtClean="0">
              <a:solidFill>
                <a:srgbClr val="FF0000"/>
              </a:solidFill>
            </a:endParaRPr>
          </a:p>
          <a:p>
            <a:pPr marL="514350" indent="-514350" eaLnBrk="1" hangingPunct="1">
              <a:buFont typeface="Garamond" pitchFamily="18" charset="0"/>
              <a:buAutoNum type="arabicPeriod"/>
            </a:pPr>
            <a:r>
              <a:rPr lang="en-CA" sz="3200" i="1" dirty="0" smtClean="0"/>
              <a:t>How many activities do these managers average per workday?</a:t>
            </a:r>
          </a:p>
          <a:p>
            <a:pPr marL="857250" lvl="1" indent="-514350" eaLnBrk="1" hangingPunct="1">
              <a:buFont typeface="Garamond" pitchFamily="18" charset="0"/>
              <a:buAutoNum type="alphaLcPeriod"/>
            </a:pPr>
            <a:r>
              <a:rPr lang="en-CA" dirty="0" smtClean="0"/>
              <a:t>Foreman ---</a:t>
            </a:r>
          </a:p>
          <a:p>
            <a:pPr marL="857250" lvl="1" indent="-514350" eaLnBrk="1" hangingPunct="1">
              <a:buFont typeface="Garamond" pitchFamily="18" charset="0"/>
              <a:buAutoNum type="alphaLcPeriod"/>
            </a:pPr>
            <a:r>
              <a:rPr lang="en-CA" dirty="0" smtClean="0"/>
              <a:t>Area supervisors---</a:t>
            </a:r>
            <a:endParaRPr lang="en-CA" b="1" dirty="0" smtClean="0">
              <a:solidFill>
                <a:srgbClr val="FF0000"/>
              </a:solidFill>
            </a:endParaRPr>
          </a:p>
          <a:p>
            <a:pPr marL="857250" lvl="1" indent="-514350" eaLnBrk="1" hangingPunct="1">
              <a:buFont typeface="Garamond" pitchFamily="18" charset="0"/>
              <a:buAutoNum type="alphaLcPeriod"/>
            </a:pPr>
            <a:r>
              <a:rPr lang="en-CA" dirty="0" smtClean="0"/>
              <a:t>General managers</a:t>
            </a:r>
            <a:r>
              <a:rPr lang="en-CA" b="1" dirty="0" smtClean="0">
                <a:solidFill>
                  <a:srgbClr val="FF0000"/>
                </a:solidFill>
              </a:rPr>
              <a:t> </a:t>
            </a:r>
            <a:r>
              <a:rPr lang="en-CA" b="1" dirty="0" smtClean="0"/>
              <a:t>----</a:t>
            </a:r>
          </a:p>
          <a:p>
            <a:pPr marL="857250" lvl="1" indent="-514350" eaLnBrk="1" hangingPunct="1">
              <a:buFont typeface="Garamond" pitchFamily="18" charset="0"/>
              <a:buAutoNum type="alphaLcPeriod"/>
            </a:pPr>
            <a:r>
              <a:rPr lang="en-CA" dirty="0" smtClean="0"/>
              <a:t>Presidents----</a:t>
            </a:r>
            <a:endParaRPr lang="en-CA" b="1" dirty="0" smtClean="0">
              <a:solidFill>
                <a:srgbClr val="FF0000"/>
              </a:solidFill>
            </a:endParaRPr>
          </a:p>
        </p:txBody>
      </p:sp>
      <p:pic>
        <p:nvPicPr>
          <p:cNvPr id="11269" name="Picture 6" descr="The Office"/>
          <p:cNvPicPr>
            <a:picLocks noChangeAspect="1" noChangeArrowheads="1"/>
          </p:cNvPicPr>
          <p:nvPr/>
        </p:nvPicPr>
        <p:blipFill>
          <a:blip r:embed="rId2" cstate="print"/>
          <a:srcRect/>
          <a:stretch>
            <a:fillRect/>
          </a:stretch>
        </p:blipFill>
        <p:spPr bwMode="auto">
          <a:xfrm>
            <a:off x="5810250" y="3429000"/>
            <a:ext cx="3333750" cy="26670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30723" name="Slide Number Placeholder 3"/>
          <p:cNvSpPr>
            <a:spLocks noGrp="1"/>
          </p:cNvSpPr>
          <p:nvPr>
            <p:ph type="sldNum" sz="quarter" idx="12"/>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1149D7FD-784B-4C35-A244-EFA5901EC558}" type="slidenum">
              <a:rPr lang="en-US">
                <a:latin typeface="Century Gothic" panose="020B0502020202020204" pitchFamily="34" charset="0"/>
              </a:rPr>
              <a:pPr fontAlgn="base">
                <a:spcBef>
                  <a:spcPct val="0"/>
                </a:spcBef>
                <a:spcAft>
                  <a:spcPct val="0"/>
                </a:spcAft>
                <a:defRPr/>
              </a:pPr>
              <a:t>10</a:t>
            </a:fld>
            <a:endParaRPr lang="en-US" dirty="0">
              <a:latin typeface="Century Gothic" panose="020B0502020202020204" pitchFamily="34" charset="0"/>
            </a:endParaRPr>
          </a:p>
        </p:txBody>
      </p:sp>
      <p:sp>
        <p:nvSpPr>
          <p:cNvPr id="20482" name="Content Placeholder 2"/>
          <p:cNvSpPr>
            <a:spLocks noGrp="1"/>
          </p:cNvSpPr>
          <p:nvPr>
            <p:ph sz="quarter" idx="1"/>
          </p:nvPr>
        </p:nvSpPr>
        <p:spPr>
          <a:xfrm>
            <a:off x="457200" y="1882775"/>
            <a:ext cx="8229600" cy="4572000"/>
          </a:xfrm>
        </p:spPr>
        <p:txBody>
          <a:bodyPr/>
          <a:lstStyle/>
          <a:p>
            <a:pPr eaLnBrk="1" hangingPunct="1"/>
            <a:r>
              <a:rPr lang="en-US" dirty="0">
                <a:latin typeface="Century Gothic" charset="0"/>
              </a:rPr>
              <a:t>Adventures in multitasking</a:t>
            </a:r>
          </a:p>
          <a:p>
            <a:pPr lvl="1" eaLnBrk="1" hangingPunct="1"/>
            <a:r>
              <a:rPr lang="en-US" dirty="0">
                <a:latin typeface="Century Gothic" charset="0"/>
              </a:rPr>
              <a:t>Activity characterized by </a:t>
            </a:r>
            <a:r>
              <a:rPr lang="en-US" b="1" dirty="0">
                <a:solidFill>
                  <a:srgbClr val="FF0000"/>
                </a:solidFill>
                <a:latin typeface="Century Gothic" charset="0"/>
              </a:rPr>
              <a:t>variety, fragmentation, and brevity</a:t>
            </a:r>
          </a:p>
          <a:p>
            <a:pPr lvl="1" eaLnBrk="1" hangingPunct="1"/>
            <a:r>
              <a:rPr lang="en-US" dirty="0">
                <a:latin typeface="Century Gothic" charset="0"/>
              </a:rPr>
              <a:t>Less than nine minutes on most activities</a:t>
            </a:r>
          </a:p>
          <a:p>
            <a:pPr lvl="1" eaLnBrk="1" hangingPunct="1"/>
            <a:r>
              <a:rPr lang="en-US" dirty="0">
                <a:latin typeface="Century Gothic" charset="0"/>
              </a:rPr>
              <a:t>Managers shift gears quickly</a:t>
            </a:r>
          </a:p>
          <a:p>
            <a:pPr eaLnBrk="1" hangingPunct="1"/>
            <a:r>
              <a:rPr lang="en-US" dirty="0">
                <a:latin typeface="Century Gothic" charset="0"/>
              </a:rPr>
              <a:t>Life on speed dial</a:t>
            </a:r>
          </a:p>
          <a:p>
            <a:pPr lvl="1" eaLnBrk="1" hangingPunct="1"/>
            <a:r>
              <a:rPr lang="en-US" dirty="0">
                <a:latin typeface="Century Gothic" charset="0"/>
              </a:rPr>
              <a:t>Work at unrelenting pace</a:t>
            </a:r>
          </a:p>
          <a:p>
            <a:pPr lvl="1" eaLnBrk="1" hangingPunct="1"/>
            <a:r>
              <a:rPr lang="en-US" dirty="0">
                <a:latin typeface="Century Gothic" charset="0"/>
              </a:rPr>
              <a:t>Interrupted by disturbances</a:t>
            </a:r>
          </a:p>
          <a:p>
            <a:pPr lvl="1" eaLnBrk="1" hangingPunct="1"/>
            <a:r>
              <a:rPr lang="en-US" dirty="0">
                <a:latin typeface="Century Gothic" charset="0"/>
              </a:rPr>
              <a:t>Always working (catching up)</a:t>
            </a:r>
          </a:p>
        </p:txBody>
      </p:sp>
      <p:sp>
        <p:nvSpPr>
          <p:cNvPr id="20484" name="WordArt 4"/>
          <p:cNvSpPr>
            <a:spLocks noChangeArrowheads="1" noChangeShapeType="1" noTextEdit="1"/>
          </p:cNvSpPr>
          <p:nvPr/>
        </p:nvSpPr>
        <p:spPr bwMode="auto">
          <a:xfrm>
            <a:off x="1066800" y="728663"/>
            <a:ext cx="4205288" cy="566737"/>
          </a:xfrm>
          <a:prstGeom prst="rect">
            <a:avLst/>
          </a:prstGeom>
        </p:spPr>
        <p:txBody>
          <a:bodyPr wrap="none" fromWordArt="1">
            <a:prstTxWarp prst="textPlain">
              <a:avLst>
                <a:gd name="adj" fmla="val 50000"/>
              </a:avLst>
            </a:prstTxWarp>
          </a:bodyPr>
          <a:lstStyle/>
          <a:p>
            <a:pPr algn="ctr"/>
            <a:r>
              <a:rPr lang="en-US" sz="4000" kern="10">
                <a:ln w="12700">
                  <a:solidFill>
                    <a:srgbClr val="1A8548"/>
                  </a:solidFill>
                  <a:round/>
                  <a:headEnd/>
                  <a:tailEnd/>
                </a:ln>
                <a:solidFill>
                  <a:srgbClr val="5FD47C"/>
                </a:solidFill>
                <a:effectLst>
                  <a:outerShdw blurRad="25400" dist="50800" dir="13500000" algn="ctr" rotWithShape="0">
                    <a:srgbClr val="868686"/>
                  </a:outerShdw>
                </a:effectLst>
                <a:latin typeface="Century Gothic"/>
                <a:ea typeface="Century Gothic"/>
                <a:cs typeface="Century Gothic"/>
              </a:rPr>
              <a:t>Manager Activities</a:t>
            </a:r>
          </a:p>
        </p:txBody>
      </p:sp>
    </p:spTree>
    <p:extLst>
      <p:ext uri="{BB962C8B-B14F-4D97-AF65-F5344CB8AC3E}">
        <p14:creationId xmlns:p14="http://schemas.microsoft.com/office/powerpoint/2010/main" val="1514075469"/>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5"/>
          <p:cNvSpPr>
            <a:spLocks noGrp="1"/>
          </p:cNvSpPr>
          <p:nvPr>
            <p:ph type="sldNum" sz="quarter" idx="12"/>
          </p:nvPr>
        </p:nvSpPr>
        <p:spPr/>
        <p:txBody>
          <a:bodyPr/>
          <a:lstStyle/>
          <a:p>
            <a:pPr>
              <a:defRPr/>
            </a:pPr>
            <a:fld id="{C002D69A-CC3A-4468-98C2-320E45D8CCB2}" type="slidenum">
              <a:rPr lang="en-CA" altLang="en-US"/>
              <a:pPr>
                <a:defRPr/>
              </a:pPr>
              <a:t>11</a:t>
            </a:fld>
            <a:endParaRPr lang="en-CA" altLang="en-US"/>
          </a:p>
        </p:txBody>
      </p:sp>
      <p:sp>
        <p:nvSpPr>
          <p:cNvPr id="17412" name="Rectangle 3"/>
          <p:cNvSpPr>
            <a:spLocks noGrp="1" noChangeArrowheads="1"/>
          </p:cNvSpPr>
          <p:nvPr>
            <p:ph type="body" idx="4294967295"/>
          </p:nvPr>
        </p:nvSpPr>
        <p:spPr>
          <a:xfrm>
            <a:off x="0" y="333375"/>
            <a:ext cx="8388350" cy="5688013"/>
          </a:xfrm>
        </p:spPr>
        <p:txBody>
          <a:bodyPr/>
          <a:lstStyle/>
          <a:p>
            <a:pPr eaLnBrk="1" hangingPunct="1">
              <a:defRPr/>
            </a:pPr>
            <a:r>
              <a:rPr lang="en-CA" sz="3200" i="1" dirty="0" smtClean="0"/>
              <a:t>What percent of a manager’s time is spent in:</a:t>
            </a:r>
          </a:p>
          <a:p>
            <a:pPr marL="514350" indent="-514350" eaLnBrk="1" hangingPunct="1">
              <a:buFont typeface="+mj-lt"/>
              <a:buAutoNum type="alphaLcPeriod"/>
              <a:defRPr/>
            </a:pPr>
            <a:r>
              <a:rPr lang="en-CA" dirty="0" smtClean="0"/>
              <a:t>Scheduled meetings </a:t>
            </a:r>
            <a:r>
              <a:rPr lang="en-CA" b="1" dirty="0" smtClean="0">
                <a:solidFill>
                  <a:srgbClr val="FF0000"/>
                </a:solidFill>
              </a:rPr>
              <a:t>--;</a:t>
            </a:r>
          </a:p>
          <a:p>
            <a:pPr marL="514350" indent="-514350" eaLnBrk="1" hangingPunct="1">
              <a:buFont typeface="+mj-lt"/>
              <a:buAutoNum type="alphaLcPeriod"/>
              <a:defRPr/>
            </a:pPr>
            <a:r>
              <a:rPr lang="en-CA" b="1" dirty="0" smtClean="0">
                <a:solidFill>
                  <a:srgbClr val="FF0000"/>
                </a:solidFill>
              </a:rPr>
              <a:t> </a:t>
            </a:r>
            <a:r>
              <a:rPr lang="en-CA" dirty="0" smtClean="0"/>
              <a:t>unscheduled meetings </a:t>
            </a:r>
            <a:r>
              <a:rPr lang="en-CA" b="1" dirty="0" smtClean="0">
                <a:solidFill>
                  <a:srgbClr val="FF0000"/>
                </a:solidFill>
              </a:rPr>
              <a:t>--;</a:t>
            </a:r>
          </a:p>
          <a:p>
            <a:pPr marL="514350" indent="-514350" eaLnBrk="1" hangingPunct="1">
              <a:buFont typeface="+mj-lt"/>
              <a:buAutoNum type="alphaLcPeriod"/>
              <a:defRPr/>
            </a:pPr>
            <a:r>
              <a:rPr lang="en-CA" b="1" dirty="0" smtClean="0">
                <a:solidFill>
                  <a:srgbClr val="FF0000"/>
                </a:solidFill>
              </a:rPr>
              <a:t> </a:t>
            </a:r>
            <a:r>
              <a:rPr lang="en-CA" dirty="0" smtClean="0"/>
              <a:t>desk work </a:t>
            </a:r>
            <a:r>
              <a:rPr lang="en-CA" b="1" dirty="0" smtClean="0">
                <a:solidFill>
                  <a:srgbClr val="FF0000"/>
                </a:solidFill>
              </a:rPr>
              <a:t>---</a:t>
            </a:r>
          </a:p>
          <a:p>
            <a:pPr eaLnBrk="1" hangingPunct="1">
              <a:defRPr/>
            </a:pPr>
            <a:r>
              <a:rPr lang="en-CA" dirty="0" smtClean="0"/>
              <a:t>telephone conversations </a:t>
            </a:r>
            <a:r>
              <a:rPr lang="en-CA" b="1" dirty="0" smtClean="0">
                <a:solidFill>
                  <a:srgbClr val="FF0000"/>
                </a:solidFill>
              </a:rPr>
              <a:t>-------</a:t>
            </a:r>
          </a:p>
          <a:p>
            <a:pPr eaLnBrk="1" hangingPunct="1">
              <a:defRPr/>
            </a:pPr>
            <a:r>
              <a:rPr lang="en-CA" sz="3200" i="1" dirty="0" smtClean="0"/>
              <a:t>What percent of a manager’s  time is spent in dealing with</a:t>
            </a:r>
          </a:p>
          <a:p>
            <a:pPr marL="858837" lvl="1" indent="-514350" eaLnBrk="1" hangingPunct="1">
              <a:buFont typeface="+mj-lt"/>
              <a:buAutoNum type="alphaLcPeriod"/>
              <a:defRPr/>
            </a:pPr>
            <a:r>
              <a:rPr lang="en-CA" dirty="0" smtClean="0"/>
              <a:t>Subordinates </a:t>
            </a:r>
            <a:r>
              <a:rPr lang="en-CA" b="1" dirty="0" smtClean="0">
                <a:solidFill>
                  <a:srgbClr val="FF0000"/>
                </a:solidFill>
              </a:rPr>
              <a:t>-----</a:t>
            </a:r>
          </a:p>
          <a:p>
            <a:pPr marL="858837" lvl="1" indent="-514350" eaLnBrk="1" hangingPunct="1">
              <a:buFont typeface="+mj-lt"/>
              <a:buAutoNum type="alphaLcPeriod"/>
              <a:defRPr/>
            </a:pPr>
            <a:r>
              <a:rPr lang="en-CA" dirty="0" smtClean="0"/>
              <a:t>Supervisors </a:t>
            </a:r>
            <a:r>
              <a:rPr lang="en-CA" b="1" dirty="0" smtClean="0">
                <a:solidFill>
                  <a:srgbClr val="FF0000"/>
                </a:solidFill>
              </a:rPr>
              <a:t>-----</a:t>
            </a:r>
          </a:p>
          <a:p>
            <a:pPr marL="858837" lvl="1" indent="-514350" eaLnBrk="1" hangingPunct="1">
              <a:buFont typeface="+mj-lt"/>
              <a:buAutoNum type="alphaLcPeriod"/>
              <a:defRPr/>
            </a:pPr>
            <a:r>
              <a:rPr lang="en-CA" dirty="0" smtClean="0"/>
              <a:t>Peers </a:t>
            </a:r>
            <a:r>
              <a:rPr lang="en-CA" b="1" dirty="0" smtClean="0">
                <a:solidFill>
                  <a:srgbClr val="FF0000"/>
                </a:solidFill>
              </a:rPr>
              <a:t>------</a:t>
            </a:r>
            <a:endParaRPr lang="en-CA" dirty="0" smtClean="0"/>
          </a:p>
          <a:p>
            <a:pPr eaLnBrk="1" hangingPunct="1">
              <a:defRPr/>
            </a:pPr>
            <a:endParaRPr lang="en-CA" b="1" dirty="0" smtClean="0">
              <a:solidFill>
                <a:srgbClr val="FF0000"/>
              </a:solidFill>
            </a:endParaRPr>
          </a:p>
          <a:p>
            <a:pPr eaLnBrk="1" hangingPunct="1">
              <a:defRPr/>
            </a:pPr>
            <a:endParaRPr lang="en-CA" b="1" dirty="0" smtClean="0">
              <a:solidFill>
                <a:srgbClr val="FF0000"/>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entr" presetSubtype="0" fill="hold" grpId="0"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fade">
                                      <p:cBhvr>
                                        <p:cTn id="7" dur="500"/>
                                        <p:tgtEl>
                                          <p:spTgt spid="17412">
                                            <p:txEl>
                                              <p:pRg st="0" end="0"/>
                                            </p:txEl>
                                          </p:spTgt>
                                        </p:tgtEl>
                                      </p:cBhvr>
                                    </p:animEffect>
                                    <p:anim calcmode="lin" valueType="num">
                                      <p:cBhvr>
                                        <p:cTn id="8" dur="500" fill="hold"/>
                                        <p:tgtEl>
                                          <p:spTgt spid="17412">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17412">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412">
                                            <p:txEl>
                                              <p:pRg st="1" end="1"/>
                                            </p:txEl>
                                          </p:spTgt>
                                        </p:tgtEl>
                                        <p:attrNameLst>
                                          <p:attrName>style.visibility</p:attrName>
                                        </p:attrNameLst>
                                      </p:cBhvr>
                                      <p:to>
                                        <p:strVal val="visible"/>
                                      </p:to>
                                    </p:set>
                                    <p:animEffect transition="in" filter="fade">
                                      <p:cBhvr>
                                        <p:cTn id="14" dur="500"/>
                                        <p:tgtEl>
                                          <p:spTgt spid="17412">
                                            <p:txEl>
                                              <p:pRg st="1" end="1"/>
                                            </p:txEl>
                                          </p:spTgt>
                                        </p:tgtEl>
                                      </p:cBhvr>
                                    </p:animEffect>
                                    <p:anim calcmode="lin" valueType="num">
                                      <p:cBhvr>
                                        <p:cTn id="15" dur="500" fill="hold"/>
                                        <p:tgtEl>
                                          <p:spTgt spid="17412">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17412">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412">
                                            <p:txEl>
                                              <p:pRg st="2" end="2"/>
                                            </p:txEl>
                                          </p:spTgt>
                                        </p:tgtEl>
                                        <p:attrNameLst>
                                          <p:attrName>style.visibility</p:attrName>
                                        </p:attrNameLst>
                                      </p:cBhvr>
                                      <p:to>
                                        <p:strVal val="visible"/>
                                      </p:to>
                                    </p:set>
                                    <p:animEffect transition="in" filter="fade">
                                      <p:cBhvr>
                                        <p:cTn id="21" dur="500"/>
                                        <p:tgtEl>
                                          <p:spTgt spid="17412">
                                            <p:txEl>
                                              <p:pRg st="2" end="2"/>
                                            </p:txEl>
                                          </p:spTgt>
                                        </p:tgtEl>
                                      </p:cBhvr>
                                    </p:animEffect>
                                    <p:anim calcmode="lin" valueType="num">
                                      <p:cBhvr>
                                        <p:cTn id="22" dur="500" fill="hold"/>
                                        <p:tgtEl>
                                          <p:spTgt spid="17412">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17412">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7412">
                                            <p:txEl>
                                              <p:pRg st="3" end="3"/>
                                            </p:txEl>
                                          </p:spTgt>
                                        </p:tgtEl>
                                        <p:attrNameLst>
                                          <p:attrName>style.visibility</p:attrName>
                                        </p:attrNameLst>
                                      </p:cBhvr>
                                      <p:to>
                                        <p:strVal val="visible"/>
                                      </p:to>
                                    </p:set>
                                    <p:animEffect transition="in" filter="fade">
                                      <p:cBhvr>
                                        <p:cTn id="28" dur="500"/>
                                        <p:tgtEl>
                                          <p:spTgt spid="17412">
                                            <p:txEl>
                                              <p:pRg st="3" end="3"/>
                                            </p:txEl>
                                          </p:spTgt>
                                        </p:tgtEl>
                                      </p:cBhvr>
                                    </p:animEffect>
                                    <p:anim calcmode="lin" valueType="num">
                                      <p:cBhvr>
                                        <p:cTn id="29" dur="500" fill="hold"/>
                                        <p:tgtEl>
                                          <p:spTgt spid="17412">
                                            <p:txEl>
                                              <p:pRg st="3" end="3"/>
                                            </p:txEl>
                                          </p:spTgt>
                                        </p:tgtEl>
                                        <p:attrNameLst>
                                          <p:attrName>ppt_x</p:attrName>
                                        </p:attrNameLst>
                                      </p:cBhvr>
                                      <p:tavLst>
                                        <p:tav tm="0">
                                          <p:val>
                                            <p:strVal val="#ppt_x"/>
                                          </p:val>
                                        </p:tav>
                                        <p:tav tm="100000">
                                          <p:val>
                                            <p:strVal val="#ppt_x"/>
                                          </p:val>
                                        </p:tav>
                                      </p:tavLst>
                                    </p:anim>
                                    <p:anim calcmode="lin" valueType="num">
                                      <p:cBhvr>
                                        <p:cTn id="30" dur="500" fill="hold"/>
                                        <p:tgtEl>
                                          <p:spTgt spid="17412">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17412">
                                            <p:txEl>
                                              <p:pRg st="4" end="4"/>
                                            </p:txEl>
                                          </p:spTgt>
                                        </p:tgtEl>
                                        <p:attrNameLst>
                                          <p:attrName>style.visibility</p:attrName>
                                        </p:attrNameLst>
                                      </p:cBhvr>
                                      <p:to>
                                        <p:strVal val="visible"/>
                                      </p:to>
                                    </p:set>
                                    <p:animEffect transition="in" filter="fade">
                                      <p:cBhvr>
                                        <p:cTn id="35" dur="500"/>
                                        <p:tgtEl>
                                          <p:spTgt spid="17412">
                                            <p:txEl>
                                              <p:pRg st="4" end="4"/>
                                            </p:txEl>
                                          </p:spTgt>
                                        </p:tgtEl>
                                      </p:cBhvr>
                                    </p:animEffect>
                                    <p:anim calcmode="lin" valueType="num">
                                      <p:cBhvr>
                                        <p:cTn id="36" dur="500" fill="hold"/>
                                        <p:tgtEl>
                                          <p:spTgt spid="17412">
                                            <p:txEl>
                                              <p:pRg st="4" end="4"/>
                                            </p:txEl>
                                          </p:spTgt>
                                        </p:tgtEl>
                                        <p:attrNameLst>
                                          <p:attrName>ppt_x</p:attrName>
                                        </p:attrNameLst>
                                      </p:cBhvr>
                                      <p:tavLst>
                                        <p:tav tm="0">
                                          <p:val>
                                            <p:strVal val="#ppt_x"/>
                                          </p:val>
                                        </p:tav>
                                        <p:tav tm="100000">
                                          <p:val>
                                            <p:strVal val="#ppt_x"/>
                                          </p:val>
                                        </p:tav>
                                      </p:tavLst>
                                    </p:anim>
                                    <p:anim calcmode="lin" valueType="num">
                                      <p:cBhvr>
                                        <p:cTn id="37" dur="500" fill="hold"/>
                                        <p:tgtEl>
                                          <p:spTgt spid="17412">
                                            <p:txEl>
                                              <p:pRg st="4" end="4"/>
                                            </p:txEl>
                                          </p:spTgt>
                                        </p:tgtEl>
                                        <p:attrNameLst>
                                          <p:attrName>ppt_y</p:attrName>
                                        </p:attrNameLst>
                                      </p:cBhvr>
                                      <p:tavLst>
                                        <p:tav tm="0">
                                          <p:val>
                                            <p:strVal val="#ppt_y+.05"/>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17412">
                                            <p:txEl>
                                              <p:pRg st="5" end="5"/>
                                            </p:txEl>
                                          </p:spTgt>
                                        </p:tgtEl>
                                        <p:attrNameLst>
                                          <p:attrName>style.visibility</p:attrName>
                                        </p:attrNameLst>
                                      </p:cBhvr>
                                      <p:to>
                                        <p:strVal val="visible"/>
                                      </p:to>
                                    </p:set>
                                    <p:animEffect transition="in" filter="fade">
                                      <p:cBhvr>
                                        <p:cTn id="42" dur="500"/>
                                        <p:tgtEl>
                                          <p:spTgt spid="17412">
                                            <p:txEl>
                                              <p:pRg st="5" end="5"/>
                                            </p:txEl>
                                          </p:spTgt>
                                        </p:tgtEl>
                                      </p:cBhvr>
                                    </p:animEffect>
                                    <p:anim calcmode="lin" valueType="num">
                                      <p:cBhvr>
                                        <p:cTn id="43" dur="500" fill="hold"/>
                                        <p:tgtEl>
                                          <p:spTgt spid="17412">
                                            <p:txEl>
                                              <p:pRg st="5" end="5"/>
                                            </p:txEl>
                                          </p:spTgt>
                                        </p:tgtEl>
                                        <p:attrNameLst>
                                          <p:attrName>ppt_x</p:attrName>
                                        </p:attrNameLst>
                                      </p:cBhvr>
                                      <p:tavLst>
                                        <p:tav tm="0">
                                          <p:val>
                                            <p:strVal val="#ppt_x"/>
                                          </p:val>
                                        </p:tav>
                                        <p:tav tm="100000">
                                          <p:val>
                                            <p:strVal val="#ppt_x"/>
                                          </p:val>
                                        </p:tav>
                                      </p:tavLst>
                                    </p:anim>
                                    <p:anim calcmode="lin" valueType="num">
                                      <p:cBhvr>
                                        <p:cTn id="44" dur="500" fill="hold"/>
                                        <p:tgtEl>
                                          <p:spTgt spid="17412">
                                            <p:txEl>
                                              <p:pRg st="5" end="5"/>
                                            </p:txEl>
                                          </p:spTgt>
                                        </p:tgtEl>
                                        <p:attrNameLst>
                                          <p:attrName>ppt_y</p:attrName>
                                        </p:attrNameLst>
                                      </p:cBhvr>
                                      <p:tavLst>
                                        <p:tav tm="0">
                                          <p:val>
                                            <p:strVal val="#ppt_y+.05"/>
                                          </p:val>
                                        </p:tav>
                                        <p:tav tm="100000">
                                          <p:val>
                                            <p:strVal val="#ppt_y"/>
                                          </p:val>
                                        </p:tav>
                                      </p:tavLst>
                                    </p:anim>
                                  </p:childTnLst>
                                </p:cTn>
                              </p:par>
                              <p:par>
                                <p:cTn id="45" presetID="44" presetClass="entr" presetSubtype="0" fill="hold" grpId="0" nodeType="withEffect">
                                  <p:stCondLst>
                                    <p:cond delay="0"/>
                                  </p:stCondLst>
                                  <p:childTnLst>
                                    <p:set>
                                      <p:cBhvr>
                                        <p:cTn id="46" dur="1" fill="hold">
                                          <p:stCondLst>
                                            <p:cond delay="0"/>
                                          </p:stCondLst>
                                        </p:cTn>
                                        <p:tgtEl>
                                          <p:spTgt spid="17412">
                                            <p:txEl>
                                              <p:pRg st="6" end="6"/>
                                            </p:txEl>
                                          </p:spTgt>
                                        </p:tgtEl>
                                        <p:attrNameLst>
                                          <p:attrName>style.visibility</p:attrName>
                                        </p:attrNameLst>
                                      </p:cBhvr>
                                      <p:to>
                                        <p:strVal val="visible"/>
                                      </p:to>
                                    </p:set>
                                    <p:animEffect transition="in" filter="fade">
                                      <p:cBhvr>
                                        <p:cTn id="47" dur="500"/>
                                        <p:tgtEl>
                                          <p:spTgt spid="17412">
                                            <p:txEl>
                                              <p:pRg st="6" end="6"/>
                                            </p:txEl>
                                          </p:spTgt>
                                        </p:tgtEl>
                                      </p:cBhvr>
                                    </p:animEffect>
                                    <p:anim calcmode="lin" valueType="num">
                                      <p:cBhvr>
                                        <p:cTn id="48" dur="500" fill="hold"/>
                                        <p:tgtEl>
                                          <p:spTgt spid="17412">
                                            <p:txEl>
                                              <p:pRg st="6" end="6"/>
                                            </p:txEl>
                                          </p:spTgt>
                                        </p:tgtEl>
                                        <p:attrNameLst>
                                          <p:attrName>ppt_x</p:attrName>
                                        </p:attrNameLst>
                                      </p:cBhvr>
                                      <p:tavLst>
                                        <p:tav tm="0">
                                          <p:val>
                                            <p:strVal val="#ppt_x"/>
                                          </p:val>
                                        </p:tav>
                                        <p:tav tm="100000">
                                          <p:val>
                                            <p:strVal val="#ppt_x"/>
                                          </p:val>
                                        </p:tav>
                                      </p:tavLst>
                                    </p:anim>
                                    <p:anim calcmode="lin" valueType="num">
                                      <p:cBhvr>
                                        <p:cTn id="49" dur="500" fill="hold"/>
                                        <p:tgtEl>
                                          <p:spTgt spid="17412">
                                            <p:txEl>
                                              <p:pRg st="6" end="6"/>
                                            </p:txEl>
                                          </p:spTgt>
                                        </p:tgtEl>
                                        <p:attrNameLst>
                                          <p:attrName>ppt_y</p:attrName>
                                        </p:attrNameLst>
                                      </p:cBhvr>
                                      <p:tavLst>
                                        <p:tav tm="0">
                                          <p:val>
                                            <p:strVal val="#ppt_y+.05"/>
                                          </p:val>
                                        </p:tav>
                                        <p:tav tm="100000">
                                          <p:val>
                                            <p:strVal val="#ppt_y"/>
                                          </p:val>
                                        </p:tav>
                                      </p:tavLst>
                                    </p:anim>
                                  </p:childTnLst>
                                </p:cTn>
                              </p:par>
                              <p:par>
                                <p:cTn id="50" presetID="44" presetClass="entr" presetSubtype="0" fill="hold" grpId="0" nodeType="withEffect">
                                  <p:stCondLst>
                                    <p:cond delay="0"/>
                                  </p:stCondLst>
                                  <p:childTnLst>
                                    <p:set>
                                      <p:cBhvr>
                                        <p:cTn id="51" dur="1" fill="hold">
                                          <p:stCondLst>
                                            <p:cond delay="0"/>
                                          </p:stCondLst>
                                        </p:cTn>
                                        <p:tgtEl>
                                          <p:spTgt spid="17412">
                                            <p:txEl>
                                              <p:pRg st="7" end="7"/>
                                            </p:txEl>
                                          </p:spTgt>
                                        </p:tgtEl>
                                        <p:attrNameLst>
                                          <p:attrName>style.visibility</p:attrName>
                                        </p:attrNameLst>
                                      </p:cBhvr>
                                      <p:to>
                                        <p:strVal val="visible"/>
                                      </p:to>
                                    </p:set>
                                    <p:animEffect transition="in" filter="fade">
                                      <p:cBhvr>
                                        <p:cTn id="52" dur="500"/>
                                        <p:tgtEl>
                                          <p:spTgt spid="17412">
                                            <p:txEl>
                                              <p:pRg st="7" end="7"/>
                                            </p:txEl>
                                          </p:spTgt>
                                        </p:tgtEl>
                                      </p:cBhvr>
                                    </p:animEffect>
                                    <p:anim calcmode="lin" valueType="num">
                                      <p:cBhvr>
                                        <p:cTn id="53" dur="500" fill="hold"/>
                                        <p:tgtEl>
                                          <p:spTgt spid="17412">
                                            <p:txEl>
                                              <p:pRg st="7" end="7"/>
                                            </p:txEl>
                                          </p:spTgt>
                                        </p:tgtEl>
                                        <p:attrNameLst>
                                          <p:attrName>ppt_x</p:attrName>
                                        </p:attrNameLst>
                                      </p:cBhvr>
                                      <p:tavLst>
                                        <p:tav tm="0">
                                          <p:val>
                                            <p:strVal val="#ppt_x"/>
                                          </p:val>
                                        </p:tav>
                                        <p:tav tm="100000">
                                          <p:val>
                                            <p:strVal val="#ppt_x"/>
                                          </p:val>
                                        </p:tav>
                                      </p:tavLst>
                                    </p:anim>
                                    <p:anim calcmode="lin" valueType="num">
                                      <p:cBhvr>
                                        <p:cTn id="54" dur="500" fill="hold"/>
                                        <p:tgtEl>
                                          <p:spTgt spid="17412">
                                            <p:txEl>
                                              <p:pRg st="7" end="7"/>
                                            </p:txEl>
                                          </p:spTgt>
                                        </p:tgtEl>
                                        <p:attrNameLst>
                                          <p:attrName>ppt_y</p:attrName>
                                        </p:attrNameLst>
                                      </p:cBhvr>
                                      <p:tavLst>
                                        <p:tav tm="0">
                                          <p:val>
                                            <p:strVal val="#ppt_y+.05"/>
                                          </p:val>
                                        </p:tav>
                                        <p:tav tm="100000">
                                          <p:val>
                                            <p:strVal val="#ppt_y"/>
                                          </p:val>
                                        </p:tav>
                                      </p:tavLst>
                                    </p:anim>
                                  </p:childTnLst>
                                </p:cTn>
                              </p:par>
                              <p:par>
                                <p:cTn id="55" presetID="44" presetClass="entr" presetSubtype="0" fill="hold" grpId="0" nodeType="withEffect">
                                  <p:stCondLst>
                                    <p:cond delay="0"/>
                                  </p:stCondLst>
                                  <p:childTnLst>
                                    <p:set>
                                      <p:cBhvr>
                                        <p:cTn id="56" dur="1" fill="hold">
                                          <p:stCondLst>
                                            <p:cond delay="0"/>
                                          </p:stCondLst>
                                        </p:cTn>
                                        <p:tgtEl>
                                          <p:spTgt spid="17412">
                                            <p:txEl>
                                              <p:pRg st="8" end="8"/>
                                            </p:txEl>
                                          </p:spTgt>
                                        </p:tgtEl>
                                        <p:attrNameLst>
                                          <p:attrName>style.visibility</p:attrName>
                                        </p:attrNameLst>
                                      </p:cBhvr>
                                      <p:to>
                                        <p:strVal val="visible"/>
                                      </p:to>
                                    </p:set>
                                    <p:animEffect transition="in" filter="fade">
                                      <p:cBhvr>
                                        <p:cTn id="57" dur="500"/>
                                        <p:tgtEl>
                                          <p:spTgt spid="17412">
                                            <p:txEl>
                                              <p:pRg st="8" end="8"/>
                                            </p:txEl>
                                          </p:spTgt>
                                        </p:tgtEl>
                                      </p:cBhvr>
                                    </p:animEffect>
                                    <p:anim calcmode="lin" valueType="num">
                                      <p:cBhvr>
                                        <p:cTn id="58" dur="500" fill="hold"/>
                                        <p:tgtEl>
                                          <p:spTgt spid="17412">
                                            <p:txEl>
                                              <p:pRg st="8" end="8"/>
                                            </p:txEl>
                                          </p:spTgt>
                                        </p:tgtEl>
                                        <p:attrNameLst>
                                          <p:attrName>ppt_x</p:attrName>
                                        </p:attrNameLst>
                                      </p:cBhvr>
                                      <p:tavLst>
                                        <p:tav tm="0">
                                          <p:val>
                                            <p:strVal val="#ppt_x"/>
                                          </p:val>
                                        </p:tav>
                                        <p:tav tm="100000">
                                          <p:val>
                                            <p:strVal val="#ppt_x"/>
                                          </p:val>
                                        </p:tav>
                                      </p:tavLst>
                                    </p:anim>
                                    <p:anim calcmode="lin" valueType="num">
                                      <p:cBhvr>
                                        <p:cTn id="59" dur="500" fill="hold"/>
                                        <p:tgtEl>
                                          <p:spTgt spid="17412">
                                            <p:txEl>
                                              <p:pRg st="8" end="8"/>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p:txBody>
          <a:bodyPr>
            <a:normAutofit fontScale="90000"/>
          </a:bodyPr>
          <a:lstStyle/>
          <a:p>
            <a:pPr eaLnBrk="1" hangingPunct="1"/>
            <a:r>
              <a:rPr lang="en-CA" smtClean="0"/>
              <a:t>The Manager’s job: Folklore and Fact</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6" name="Slide Number Placeholder 5"/>
          <p:cNvSpPr>
            <a:spLocks noGrp="1"/>
          </p:cNvSpPr>
          <p:nvPr>
            <p:ph type="sldNum" sz="quarter" idx="12"/>
          </p:nvPr>
        </p:nvSpPr>
        <p:spPr/>
        <p:txBody>
          <a:bodyPr/>
          <a:lstStyle/>
          <a:p>
            <a:pPr>
              <a:defRPr/>
            </a:pPr>
            <a:fld id="{06886DE0-6005-42E5-8E79-506631034861}" type="slidenum">
              <a:rPr lang="en-CA" altLang="en-US"/>
              <a:pPr>
                <a:defRPr/>
              </a:pPr>
              <a:t>12</a:t>
            </a:fld>
            <a:endParaRPr lang="en-CA" altLang="en-US"/>
          </a:p>
        </p:txBody>
      </p:sp>
      <p:sp>
        <p:nvSpPr>
          <p:cNvPr id="17412" name="Rectangle 3"/>
          <p:cNvSpPr>
            <a:spLocks noGrp="1" noChangeArrowheads="1"/>
          </p:cNvSpPr>
          <p:nvPr>
            <p:ph sz="quarter" idx="1"/>
          </p:nvPr>
        </p:nvSpPr>
        <p:spPr/>
        <p:txBody>
          <a:bodyPr/>
          <a:lstStyle/>
          <a:p>
            <a:pPr eaLnBrk="1" hangingPunct="1"/>
            <a:r>
              <a:rPr lang="en-CA" smtClean="0"/>
              <a:t>Henry Mintzberg</a:t>
            </a:r>
          </a:p>
        </p:txBody>
      </p:sp>
      <p:pic>
        <p:nvPicPr>
          <p:cNvPr id="17413" name="Picture 4" descr="wrhzmevt[1]"/>
          <p:cNvPicPr>
            <a:picLocks noChangeAspect="1" noChangeArrowheads="1"/>
          </p:cNvPicPr>
          <p:nvPr/>
        </p:nvPicPr>
        <p:blipFill>
          <a:blip r:embed="rId2" cstate="print"/>
          <a:srcRect/>
          <a:stretch>
            <a:fillRect/>
          </a:stretch>
        </p:blipFill>
        <p:spPr bwMode="auto">
          <a:xfrm>
            <a:off x="4067175" y="2781300"/>
            <a:ext cx="3657600" cy="26098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normAutofit fontScale="90000"/>
          </a:bodyPr>
          <a:lstStyle/>
          <a:p>
            <a:pPr eaLnBrk="1" hangingPunct="1"/>
            <a:r>
              <a:rPr lang="en-CA" sz="3800" b="1" smtClean="0"/>
              <a:t>MYTH:</a:t>
            </a:r>
            <a:br>
              <a:rPr lang="en-CA" sz="3800" b="1" smtClean="0"/>
            </a:br>
            <a:r>
              <a:rPr lang="en-CA" sz="3800" b="1" smtClean="0"/>
              <a:t>Managers engage in reflective planning</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5"/>
          <p:cNvSpPr>
            <a:spLocks noGrp="1"/>
          </p:cNvSpPr>
          <p:nvPr>
            <p:ph type="sldNum" sz="quarter" idx="12"/>
          </p:nvPr>
        </p:nvSpPr>
        <p:spPr/>
        <p:txBody>
          <a:bodyPr/>
          <a:lstStyle/>
          <a:p>
            <a:pPr>
              <a:defRPr/>
            </a:pPr>
            <a:fld id="{E8C78FC9-E0D2-4976-B56C-0253F952D9CB}" type="slidenum">
              <a:rPr lang="en-CA" altLang="en-US"/>
              <a:pPr>
                <a:defRPr/>
              </a:pPr>
              <a:t>13</a:t>
            </a:fld>
            <a:endParaRPr lang="en-CA" altLang="en-US"/>
          </a:p>
        </p:txBody>
      </p:sp>
      <p:sp>
        <p:nvSpPr>
          <p:cNvPr id="18436" name="Rectangle 3"/>
          <p:cNvSpPr>
            <a:spLocks noGrp="1" noChangeArrowheads="1"/>
          </p:cNvSpPr>
          <p:nvPr>
            <p:ph sz="quarter" idx="1"/>
          </p:nvPr>
        </p:nvSpPr>
        <p:spPr>
          <a:xfrm>
            <a:off x="468313" y="2276475"/>
            <a:ext cx="8218487" cy="3854450"/>
          </a:xfrm>
        </p:spPr>
        <p:txBody>
          <a:bodyPr/>
          <a:lstStyle/>
          <a:p>
            <a:pPr eaLnBrk="1" hangingPunct="1"/>
            <a:r>
              <a:rPr lang="en-CA" sz="3600" smtClean="0"/>
              <a:t>Fact:</a:t>
            </a:r>
          </a:p>
          <a:p>
            <a:pPr eaLnBrk="1" hangingPunct="1">
              <a:buFont typeface="Wingdings" pitchFamily="2" charset="2"/>
              <a:buNone/>
            </a:pPr>
            <a:r>
              <a:rPr lang="en-CA" sz="3600" smtClean="0"/>
              <a:t>Managers are action-oriented and their activities are brief</a:t>
            </a:r>
          </a:p>
        </p:txBody>
      </p:sp>
      <p:pic>
        <p:nvPicPr>
          <p:cNvPr id="6" name="Picture 5" descr="Busy Manager"/>
          <p:cNvPicPr/>
          <p:nvPr/>
        </p:nvPicPr>
        <p:blipFill>
          <a:blip r:embed="rId2">
            <a:extLst>
              <a:ext uri="{28A0092B-C50C-407E-A947-70E740481C1C}">
                <a14:useLocalDpi xmlns:a14="http://schemas.microsoft.com/office/drawing/2010/main" val="0"/>
              </a:ext>
            </a:extLst>
          </a:blip>
          <a:srcRect/>
          <a:stretch>
            <a:fillRect/>
          </a:stretch>
        </p:blipFill>
        <p:spPr bwMode="auto">
          <a:xfrm>
            <a:off x="5929630" y="4203700"/>
            <a:ext cx="2757170" cy="1543050"/>
          </a:xfrm>
          <a:prstGeom prst="rect">
            <a:avLst/>
          </a:prstGeom>
          <a:noFill/>
          <a:ln>
            <a:noFill/>
          </a:ln>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normAutofit fontScale="90000"/>
          </a:bodyPr>
          <a:lstStyle/>
          <a:p>
            <a:pPr eaLnBrk="1" hangingPunct="1"/>
            <a:r>
              <a:rPr lang="en-CA" sz="3800" b="1" smtClean="0"/>
              <a:t>MYTH:</a:t>
            </a:r>
            <a:br>
              <a:rPr lang="en-CA" sz="3800" b="1" smtClean="0"/>
            </a:br>
            <a:r>
              <a:rPr lang="en-CA" sz="3800" b="1" smtClean="0"/>
              <a:t>Managers rely on formal management information systems</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6" name="Slide Number Placeholder 5"/>
          <p:cNvSpPr>
            <a:spLocks noGrp="1"/>
          </p:cNvSpPr>
          <p:nvPr>
            <p:ph type="sldNum" sz="quarter" idx="12"/>
          </p:nvPr>
        </p:nvSpPr>
        <p:spPr/>
        <p:txBody>
          <a:bodyPr/>
          <a:lstStyle/>
          <a:p>
            <a:pPr>
              <a:defRPr/>
            </a:pPr>
            <a:fld id="{E67D7B51-06C7-4805-8901-86F0E6D0B109}" type="slidenum">
              <a:rPr lang="en-CA" altLang="en-US"/>
              <a:pPr>
                <a:defRPr/>
              </a:pPr>
              <a:t>14</a:t>
            </a:fld>
            <a:endParaRPr lang="en-CA" altLang="en-US"/>
          </a:p>
        </p:txBody>
      </p:sp>
      <p:pic>
        <p:nvPicPr>
          <p:cNvPr id="19461" name="Picture 4"/>
          <p:cNvPicPr>
            <a:picLocks noGrp="1" noChangeAspect="1" noChangeArrowheads="1"/>
          </p:cNvPicPr>
          <p:nvPr>
            <p:ph sz="quarter" idx="1"/>
          </p:nvPr>
        </p:nvPicPr>
        <p:blipFill>
          <a:blip r:embed="rId2" cstate="print"/>
          <a:srcRect/>
          <a:stretch>
            <a:fillRect/>
          </a:stretch>
        </p:blipFill>
        <p:spPr>
          <a:xfrm>
            <a:off x="5076825" y="3860800"/>
            <a:ext cx="1000125" cy="1162050"/>
          </a:xfrm>
          <a:noFill/>
        </p:spPr>
      </p:pic>
      <p:sp>
        <p:nvSpPr>
          <p:cNvPr id="19460" name="Rectangle 3"/>
          <p:cNvSpPr>
            <a:spLocks noGrp="1" noChangeArrowheads="1"/>
          </p:cNvSpPr>
          <p:nvPr>
            <p:ph type="body" idx="4294967295"/>
          </p:nvPr>
        </p:nvSpPr>
        <p:spPr>
          <a:xfrm>
            <a:off x="0" y="2643188"/>
            <a:ext cx="8229600" cy="4530725"/>
          </a:xfrm>
        </p:spPr>
        <p:txBody>
          <a:bodyPr/>
          <a:lstStyle/>
          <a:p>
            <a:pPr eaLnBrk="1" hangingPunct="1"/>
            <a:r>
              <a:rPr lang="en-CA" sz="3200" smtClean="0"/>
              <a:t>Fact:</a:t>
            </a:r>
          </a:p>
          <a:p>
            <a:pPr eaLnBrk="1" hangingPunct="1">
              <a:buFont typeface="Wingdings" pitchFamily="2" charset="2"/>
              <a:buNone/>
            </a:pPr>
            <a:r>
              <a:rPr lang="en-CA" sz="3200" smtClean="0"/>
              <a:t>Managers get most of their information from verbal communication</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p:cTn id="7" dur="1000" fill="hold"/>
                                        <p:tgtEl>
                                          <p:spTgt spid="19459"/>
                                        </p:tgtEl>
                                        <p:attrNameLst>
                                          <p:attrName>ppt_x</p:attrName>
                                        </p:attrNameLst>
                                      </p:cBhvr>
                                      <p:tavLst>
                                        <p:tav tm="0">
                                          <p:val>
                                            <p:strVal val="#ppt_x-.2"/>
                                          </p:val>
                                        </p:tav>
                                        <p:tav tm="100000">
                                          <p:val>
                                            <p:strVal val="#ppt_x"/>
                                          </p:val>
                                        </p:tav>
                                      </p:tavLst>
                                    </p:anim>
                                    <p:anim calcmode="lin" valueType="num">
                                      <p:cBhvr>
                                        <p:cTn id="8" dur="1000" fill="hold"/>
                                        <p:tgtEl>
                                          <p:spTgt spid="19459"/>
                                        </p:tgtEl>
                                        <p:attrNameLst>
                                          <p:attrName>ppt_y</p:attrName>
                                        </p:attrNameLst>
                                      </p:cBhvr>
                                      <p:tavLst>
                                        <p:tav tm="0">
                                          <p:val>
                                            <p:strVal val="#ppt_y"/>
                                          </p:val>
                                        </p:tav>
                                        <p:tav tm="100000">
                                          <p:val>
                                            <p:strVal val="#ppt_y"/>
                                          </p:val>
                                        </p:tav>
                                      </p:tavLst>
                                    </p:anim>
                                    <p:animEffect transition="in" filter="wipe(right)" prLst="gradientSize: 0.1">
                                      <p:cBhvr>
                                        <p:cTn id="9" dur="1000"/>
                                        <p:tgtEl>
                                          <p:spTgt spid="19459"/>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9460">
                                            <p:txEl>
                                              <p:pRg st="0" end="0"/>
                                            </p:txEl>
                                          </p:spTgt>
                                        </p:tgtEl>
                                        <p:attrNameLst>
                                          <p:attrName>style.visibility</p:attrName>
                                        </p:attrNameLst>
                                      </p:cBhvr>
                                      <p:to>
                                        <p:strVal val="visible"/>
                                      </p:to>
                                    </p:set>
                                    <p:animEffect transition="in" filter="fade">
                                      <p:cBhvr>
                                        <p:cTn id="14" dur="500"/>
                                        <p:tgtEl>
                                          <p:spTgt spid="19460">
                                            <p:txEl>
                                              <p:pRg st="0" end="0"/>
                                            </p:txEl>
                                          </p:spTgt>
                                        </p:tgtEl>
                                      </p:cBhvr>
                                    </p:animEffect>
                                    <p:anim calcmode="lin" valueType="num">
                                      <p:cBhvr>
                                        <p:cTn id="15" dur="500" fill="hold"/>
                                        <p:tgtEl>
                                          <p:spTgt spid="19460">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9460">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9460">
                                            <p:txEl>
                                              <p:pRg st="1" end="1"/>
                                            </p:txEl>
                                          </p:spTgt>
                                        </p:tgtEl>
                                        <p:attrNameLst>
                                          <p:attrName>style.visibility</p:attrName>
                                        </p:attrNameLst>
                                      </p:cBhvr>
                                      <p:to>
                                        <p:strVal val="visible"/>
                                      </p:to>
                                    </p:set>
                                    <p:animEffect transition="in" filter="fade">
                                      <p:cBhvr>
                                        <p:cTn id="21" dur="500"/>
                                        <p:tgtEl>
                                          <p:spTgt spid="19460">
                                            <p:txEl>
                                              <p:pRg st="1" end="1"/>
                                            </p:txEl>
                                          </p:spTgt>
                                        </p:tgtEl>
                                      </p:cBhvr>
                                    </p:animEffect>
                                    <p:anim calcmode="lin" valueType="num">
                                      <p:cBhvr>
                                        <p:cTn id="22" dur="500" fill="hold"/>
                                        <p:tgtEl>
                                          <p:spTgt spid="19460">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9460">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nodeType="clickEffect">
                                  <p:stCondLst>
                                    <p:cond delay="0"/>
                                  </p:stCondLst>
                                  <p:childTnLst>
                                    <p:set>
                                      <p:cBhvr>
                                        <p:cTn id="27" dur="1" fill="hold">
                                          <p:stCondLst>
                                            <p:cond delay="0"/>
                                          </p:stCondLst>
                                        </p:cTn>
                                        <p:tgtEl>
                                          <p:spTgt spid="19461"/>
                                        </p:tgtEl>
                                        <p:attrNameLst>
                                          <p:attrName>style.visibility</p:attrName>
                                        </p:attrNameLst>
                                      </p:cBhvr>
                                      <p:to>
                                        <p:strVal val="visible"/>
                                      </p:to>
                                    </p:set>
                                    <p:animEffect transition="in" filter="fade">
                                      <p:cBhvr>
                                        <p:cTn id="28" dur="500"/>
                                        <p:tgtEl>
                                          <p:spTgt spid="19461"/>
                                        </p:tgtEl>
                                      </p:cBhvr>
                                    </p:animEffect>
                                    <p:anim calcmode="lin" valueType="num">
                                      <p:cBhvr>
                                        <p:cTn id="29" dur="500" fill="hold"/>
                                        <p:tgtEl>
                                          <p:spTgt spid="19461"/>
                                        </p:tgtEl>
                                        <p:attrNameLst>
                                          <p:attrName>ppt_x</p:attrName>
                                        </p:attrNameLst>
                                      </p:cBhvr>
                                      <p:tavLst>
                                        <p:tav tm="0">
                                          <p:val>
                                            <p:strVal val="#ppt_x"/>
                                          </p:val>
                                        </p:tav>
                                        <p:tav tm="100000">
                                          <p:val>
                                            <p:strVal val="#ppt_x"/>
                                          </p:val>
                                        </p:tav>
                                      </p:tavLst>
                                    </p:anim>
                                    <p:anim calcmode="lin" valueType="num">
                                      <p:cBhvr>
                                        <p:cTn id="30" dur="500" fill="hold"/>
                                        <p:tgtEl>
                                          <p:spTgt spid="19461"/>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p:txBody>
          <a:bodyPr>
            <a:normAutofit fontScale="90000"/>
          </a:bodyPr>
          <a:lstStyle/>
          <a:p>
            <a:pPr eaLnBrk="1" hangingPunct="1"/>
            <a:r>
              <a:rPr lang="en-CA" sz="3800" b="1" smtClean="0"/>
              <a:t>MYTH:</a:t>
            </a:r>
            <a:br>
              <a:rPr lang="en-CA" sz="3800" b="1" smtClean="0"/>
            </a:br>
            <a:r>
              <a:rPr lang="en-CA" sz="3800" b="1" smtClean="0"/>
              <a:t> Management is a science</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5"/>
          <p:cNvSpPr>
            <a:spLocks noGrp="1"/>
          </p:cNvSpPr>
          <p:nvPr>
            <p:ph type="sldNum" sz="quarter" idx="12"/>
          </p:nvPr>
        </p:nvSpPr>
        <p:spPr/>
        <p:txBody>
          <a:bodyPr/>
          <a:lstStyle/>
          <a:p>
            <a:pPr>
              <a:defRPr/>
            </a:pPr>
            <a:fld id="{4B4EE156-BAB1-4A6D-A5EA-6C31C7352898}" type="slidenum">
              <a:rPr lang="en-CA" altLang="en-US"/>
              <a:pPr>
                <a:defRPr/>
              </a:pPr>
              <a:t>15</a:t>
            </a:fld>
            <a:endParaRPr lang="en-CA" altLang="en-US"/>
          </a:p>
        </p:txBody>
      </p:sp>
      <p:sp>
        <p:nvSpPr>
          <p:cNvPr id="20484" name="Rectangle 3"/>
          <p:cNvSpPr>
            <a:spLocks noGrp="1" noChangeArrowheads="1"/>
          </p:cNvSpPr>
          <p:nvPr>
            <p:ph sz="quarter" idx="1"/>
          </p:nvPr>
        </p:nvSpPr>
        <p:spPr/>
        <p:txBody>
          <a:bodyPr/>
          <a:lstStyle/>
          <a:p>
            <a:pPr eaLnBrk="1" hangingPunct="1"/>
            <a:r>
              <a:rPr lang="en-CA" sz="3600" smtClean="0"/>
              <a:t>Fact:</a:t>
            </a:r>
          </a:p>
          <a:p>
            <a:pPr eaLnBrk="1" hangingPunct="1">
              <a:buFont typeface="Wingdings" pitchFamily="2" charset="2"/>
              <a:buNone/>
            </a:pPr>
            <a:r>
              <a:rPr lang="en-CA" sz="3600" smtClean="0"/>
              <a:t>Managers rely heavily on judgement or intuition</a:t>
            </a:r>
          </a:p>
        </p:txBody>
      </p:sp>
      <p:pic>
        <p:nvPicPr>
          <p:cNvPr id="6" name="Picture 5" descr="... in a Dream” » royalty-free-dream-clipart-illustration-102694"/>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281293"/>
            <a:ext cx="1850390" cy="1943100"/>
          </a:xfrm>
          <a:prstGeom prst="rect">
            <a:avLst/>
          </a:prstGeom>
          <a:noFill/>
          <a:ln>
            <a:noFill/>
          </a:ln>
        </p:spPr>
      </p:pic>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17410" name="Slide Number Placeholder 3"/>
          <p:cNvSpPr>
            <a:spLocks noGrp="1"/>
          </p:cNvSpPr>
          <p:nvPr>
            <p:ph type="sldNum" sz="quarter" idx="12"/>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5FA0FFB7-D942-4C2A-B9BE-EEE8F9722A18}" type="slidenum">
              <a:rPr lang="en-US">
                <a:latin typeface="Century Gothic" panose="020B0502020202020204" pitchFamily="34" charset="0"/>
              </a:rPr>
              <a:pPr fontAlgn="base">
                <a:spcBef>
                  <a:spcPct val="0"/>
                </a:spcBef>
                <a:spcAft>
                  <a:spcPct val="0"/>
                </a:spcAft>
                <a:defRPr/>
              </a:pPr>
              <a:t>16</a:t>
            </a:fld>
            <a:endParaRPr lang="en-US" dirty="0">
              <a:latin typeface="Century Gothic" panose="020B0502020202020204" pitchFamily="34" charset="0"/>
            </a:endParaRPr>
          </a:p>
        </p:txBody>
      </p:sp>
      <p:sp>
        <p:nvSpPr>
          <p:cNvPr id="10244" name="WordArt 4"/>
          <p:cNvSpPr>
            <a:spLocks noChangeArrowheads="1" noChangeShapeType="1" noTextEdit="1"/>
          </p:cNvSpPr>
          <p:nvPr/>
        </p:nvSpPr>
        <p:spPr bwMode="auto">
          <a:xfrm>
            <a:off x="1138238" y="841375"/>
            <a:ext cx="7075487" cy="503238"/>
          </a:xfrm>
          <a:prstGeom prst="rect">
            <a:avLst/>
          </a:prstGeom>
        </p:spPr>
        <p:txBody>
          <a:bodyPr wrap="none" fromWordArt="1">
            <a:prstTxWarp prst="textPlain">
              <a:avLst>
                <a:gd name="adj" fmla="val 50000"/>
              </a:avLst>
            </a:prstTxWarp>
          </a:bodyPr>
          <a:lstStyle/>
          <a:p>
            <a:pPr algn="ctr"/>
            <a:r>
              <a:rPr lang="en-US" sz="4000" kern="10" dirty="0" smtClean="0">
                <a:ln w="12700">
                  <a:solidFill>
                    <a:srgbClr val="1A8548"/>
                  </a:solidFill>
                  <a:round/>
                  <a:headEnd/>
                  <a:tailEnd/>
                </a:ln>
                <a:solidFill>
                  <a:srgbClr val="5FD47C"/>
                </a:solidFill>
                <a:effectLst>
                  <a:outerShdw blurRad="25400" dist="50800" dir="13500000" algn="ctr" rotWithShape="0">
                    <a:srgbClr val="868686"/>
                  </a:outerShdw>
                </a:effectLst>
                <a:latin typeface="Century Gothic"/>
                <a:ea typeface="Century Gothic"/>
                <a:cs typeface="Century Gothic"/>
              </a:rPr>
              <a:t>What </a:t>
            </a:r>
            <a:r>
              <a:rPr lang="en-US" sz="4000" kern="10" dirty="0">
                <a:ln w="12700">
                  <a:solidFill>
                    <a:srgbClr val="1A8548"/>
                  </a:solidFill>
                  <a:round/>
                  <a:headEnd/>
                  <a:tailEnd/>
                </a:ln>
                <a:solidFill>
                  <a:srgbClr val="5FD47C"/>
                </a:solidFill>
                <a:effectLst>
                  <a:outerShdw blurRad="25400" dist="50800" dir="13500000" algn="ctr" rotWithShape="0">
                    <a:srgbClr val="868686"/>
                  </a:outerShdw>
                </a:effectLst>
                <a:latin typeface="Century Gothic"/>
                <a:ea typeface="Century Gothic"/>
                <a:cs typeface="Century Gothic"/>
              </a:rPr>
              <a:t>Do Managers </a:t>
            </a:r>
            <a:r>
              <a:rPr lang="en-US" sz="4000" kern="10" dirty="0" smtClean="0">
                <a:ln w="12700">
                  <a:solidFill>
                    <a:srgbClr val="1A8548"/>
                  </a:solidFill>
                  <a:round/>
                  <a:headEnd/>
                  <a:tailEnd/>
                </a:ln>
                <a:solidFill>
                  <a:srgbClr val="5FD47C"/>
                </a:solidFill>
                <a:effectLst>
                  <a:outerShdw blurRad="25400" dist="50800" dir="13500000" algn="ctr" rotWithShape="0">
                    <a:srgbClr val="868686"/>
                  </a:outerShdw>
                </a:effectLst>
                <a:latin typeface="Century Gothic"/>
                <a:ea typeface="Century Gothic"/>
                <a:cs typeface="Century Gothic"/>
              </a:rPr>
              <a:t>Do? </a:t>
            </a:r>
            <a:endParaRPr lang="en-US" sz="4000" kern="10" dirty="0">
              <a:ln w="12700">
                <a:solidFill>
                  <a:srgbClr val="1A8548"/>
                </a:solidFill>
                <a:round/>
                <a:headEnd/>
                <a:tailEnd/>
              </a:ln>
              <a:solidFill>
                <a:srgbClr val="5FD47C"/>
              </a:solidFill>
              <a:effectLst>
                <a:outerShdw blurRad="25400" dist="50800" dir="13500000" algn="ctr" rotWithShape="0">
                  <a:srgbClr val="868686"/>
                </a:outerShdw>
              </a:effectLst>
              <a:latin typeface="Century Gothic"/>
              <a:ea typeface="Century Gothic"/>
              <a:cs typeface="Century Gothic"/>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441"/>
          <a:stretch/>
        </p:blipFill>
        <p:spPr bwMode="auto">
          <a:xfrm>
            <a:off x="1907704" y="1473052"/>
            <a:ext cx="5400600" cy="49596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7859094"/>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WordArt 5"/>
          <p:cNvSpPr>
            <a:spLocks noChangeArrowheads="1" noChangeShapeType="1" noTextEdit="1"/>
          </p:cNvSpPr>
          <p:nvPr/>
        </p:nvSpPr>
        <p:spPr bwMode="auto">
          <a:xfrm>
            <a:off x="1066800" y="457200"/>
            <a:ext cx="7523163" cy="1152525"/>
          </a:xfrm>
          <a:prstGeom prst="rect">
            <a:avLst/>
          </a:prstGeom>
        </p:spPr>
        <p:txBody>
          <a:bodyPr wrap="none" fromWordArt="1">
            <a:prstTxWarp prst="textPlain">
              <a:avLst>
                <a:gd name="adj" fmla="val 50000"/>
              </a:avLst>
            </a:prstTxWarp>
          </a:bodyPr>
          <a:lstStyle/>
          <a:p>
            <a:r>
              <a:rPr lang="en-US" sz="4000" kern="10" dirty="0" smtClean="0">
                <a:ln w="12700">
                  <a:solidFill>
                    <a:srgbClr val="148244"/>
                  </a:solidFill>
                  <a:round/>
                  <a:headEnd/>
                  <a:tailEnd/>
                </a:ln>
                <a:solidFill>
                  <a:srgbClr val="5FD47C"/>
                </a:solidFill>
                <a:effectLst>
                  <a:outerShdw blurRad="25400" dist="50800" dir="13500000" algn="ctr" rotWithShape="0">
                    <a:srgbClr val="868686"/>
                  </a:outerShdw>
                </a:effectLst>
                <a:latin typeface="Century Gothic"/>
                <a:ea typeface="Century Gothic"/>
                <a:cs typeface="Century Gothic"/>
              </a:rPr>
              <a:t>1.5 - Google’s Rules: </a:t>
            </a:r>
            <a:r>
              <a:rPr lang="en-US" sz="4000" kern="10" dirty="0">
                <a:ln w="12700">
                  <a:solidFill>
                    <a:srgbClr val="148244"/>
                  </a:solidFill>
                  <a:round/>
                  <a:headEnd/>
                  <a:tailEnd/>
                </a:ln>
                <a:solidFill>
                  <a:srgbClr val="5FD47C"/>
                </a:solidFill>
                <a:effectLst>
                  <a:outerShdw blurRad="25400" dist="50800" dir="13500000" algn="ctr" rotWithShape="0">
                    <a:srgbClr val="868686"/>
                  </a:outerShdw>
                </a:effectLst>
                <a:latin typeface="Century Gothic"/>
                <a:ea typeface="Century Gothic"/>
                <a:cs typeface="Century Gothic"/>
              </a:rPr>
              <a:t>Eight</a:t>
            </a:r>
          </a:p>
          <a:p>
            <a:r>
              <a:rPr lang="en-US" sz="4000" kern="10" dirty="0">
                <a:ln w="12700">
                  <a:solidFill>
                    <a:srgbClr val="148244"/>
                  </a:solidFill>
                  <a:round/>
                  <a:headEnd/>
                  <a:tailEnd/>
                </a:ln>
                <a:solidFill>
                  <a:srgbClr val="5FD47C"/>
                </a:solidFill>
                <a:effectLst>
                  <a:outerShdw blurRad="25400" dist="50800" dir="13500000" algn="ctr" rotWithShape="0">
                    <a:srgbClr val="868686"/>
                  </a:outerShdw>
                </a:effectLst>
                <a:latin typeface="Century Gothic"/>
                <a:ea typeface="Century Gothic"/>
                <a:cs typeface="Century Gothic"/>
              </a:rPr>
              <a:t>Good Behaviors for Managers</a:t>
            </a:r>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609725"/>
            <a:ext cx="8720348" cy="4411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CA" altLang="en-US" smtClean="0"/>
              <a:t>ch 1</a:t>
            </a:r>
            <a:endParaRPr lang="en-CA" altLang="en-US"/>
          </a:p>
        </p:txBody>
      </p:sp>
      <p:sp>
        <p:nvSpPr>
          <p:cNvPr id="4" name="Slide Number Placeholder 3"/>
          <p:cNvSpPr>
            <a:spLocks noGrp="1"/>
          </p:cNvSpPr>
          <p:nvPr>
            <p:ph type="sldNum" sz="quarter" idx="12"/>
          </p:nvPr>
        </p:nvSpPr>
        <p:spPr bwMode="auto">
          <a:xfrm>
            <a:off x="8640763" y="6403975"/>
            <a:ext cx="503237" cy="301625"/>
          </a:xfrm>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007F1F48-6A29-45AC-A3A1-CC2670D44F5A}" type="slidenum">
              <a:rPr lang="en-US">
                <a:latin typeface="Century Gothic" panose="020B0502020202020204" pitchFamily="34" charset="0"/>
              </a:rPr>
              <a:pPr fontAlgn="base">
                <a:spcBef>
                  <a:spcPct val="0"/>
                </a:spcBef>
                <a:spcAft>
                  <a:spcPct val="0"/>
                </a:spcAft>
                <a:defRPr/>
              </a:pPr>
              <a:t>17</a:t>
            </a:fld>
            <a:endParaRPr lang="en-US" dirty="0">
              <a:latin typeface="Century Gothic" panose="020B0502020202020204" pitchFamily="34" charset="0"/>
            </a:endParaRPr>
          </a:p>
        </p:txBody>
      </p:sp>
    </p:spTree>
    <p:extLst>
      <p:ext uri="{BB962C8B-B14F-4D97-AF65-F5344CB8AC3E}">
        <p14:creationId xmlns:p14="http://schemas.microsoft.com/office/powerpoint/2010/main" val="1849330606"/>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xfrm>
            <a:off x="457200" y="685800"/>
            <a:ext cx="8229600" cy="609600"/>
          </a:xfrm>
        </p:spPr>
        <p:txBody>
          <a:bodyPr>
            <a:normAutofit fontScale="90000"/>
          </a:bodyPr>
          <a:lstStyle/>
          <a:p>
            <a:pPr eaLnBrk="1" hangingPunct="1"/>
            <a:r>
              <a:rPr lang="en-CA" altLang="en-US" sz="3600" dirty="0" smtClean="0">
                <a:ea typeface="ＭＳ Ｐゴシック" panose="020B0600070205080204" pitchFamily="34" charset="-128"/>
              </a:rPr>
              <a:t>The Rigour of Organizational Behaviour</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11267"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altLang="en-US" sz="1200">
                <a:solidFill>
                  <a:schemeClr val="accent2"/>
                </a:solidFill>
                <a:latin typeface="Times New Roman" panose="02020603050405020304" pitchFamily="18" charset="0"/>
              </a:rPr>
              <a:t>(1) - </a:t>
            </a:r>
            <a:fld id="{DA09E874-3607-4B6E-BA93-9AF359E8A831}" type="slidenum">
              <a:rPr lang="en-US" altLang="en-US" sz="1200">
                <a:solidFill>
                  <a:schemeClr val="accent2"/>
                </a:solidFill>
                <a:latin typeface="Times New Roman" panose="02020603050405020304" pitchFamily="18" charset="0"/>
              </a:rPr>
              <a:pPr/>
              <a:t>18</a:t>
            </a:fld>
            <a:endParaRPr lang="en-US" altLang="en-US" sz="1200">
              <a:solidFill>
                <a:schemeClr val="accent2"/>
              </a:solidFill>
              <a:latin typeface="Times New Roman" panose="02020603050405020304" pitchFamily="18" charset="0"/>
            </a:endParaRPr>
          </a:p>
        </p:txBody>
      </p:sp>
      <p:sp>
        <p:nvSpPr>
          <p:cNvPr id="11269" name="Rectangle 3"/>
          <p:cNvSpPr>
            <a:spLocks noGrp="1" noChangeArrowheads="1"/>
          </p:cNvSpPr>
          <p:nvPr>
            <p:ph sz="quarter" idx="1"/>
          </p:nvPr>
        </p:nvSpPr>
        <p:spPr>
          <a:xfrm>
            <a:off x="609600" y="1447800"/>
            <a:ext cx="8001000" cy="4572000"/>
          </a:xfrm>
        </p:spPr>
        <p:txBody>
          <a:bodyPr/>
          <a:lstStyle/>
          <a:p>
            <a:pPr>
              <a:lnSpc>
                <a:spcPct val="80000"/>
              </a:lnSpc>
            </a:pPr>
            <a:r>
              <a:rPr lang="en-US" altLang="en-US" sz="2800" b="1" dirty="0" smtClean="0">
                <a:solidFill>
                  <a:srgbClr val="3366FF"/>
                </a:solidFill>
                <a:ea typeface="ＭＳ Ｐゴシック" panose="020B0600070205080204" pitchFamily="34" charset="-128"/>
              </a:rPr>
              <a:t>OB Looks at Consistencies</a:t>
            </a:r>
          </a:p>
          <a:p>
            <a:pPr lvl="1">
              <a:lnSpc>
                <a:spcPct val="80000"/>
              </a:lnSpc>
            </a:pPr>
            <a:r>
              <a:rPr lang="en-US" altLang="en-US" sz="2400" dirty="0" smtClean="0">
                <a:ea typeface="ＭＳ Ｐゴシック" panose="020B0600070205080204" pitchFamily="34" charset="-128"/>
              </a:rPr>
              <a:t>What is common about </a:t>
            </a:r>
            <a:r>
              <a:rPr lang="en-US" altLang="en-US" sz="2400" dirty="0" err="1" smtClean="0">
                <a:ea typeface="ＭＳ Ｐゴシック" panose="020B0600070205080204" pitchFamily="34" charset="-128"/>
              </a:rPr>
              <a:t>behaviour</a:t>
            </a:r>
            <a:r>
              <a:rPr lang="en-US" altLang="en-US" sz="2400" dirty="0" smtClean="0">
                <a:ea typeface="ＭＳ Ｐゴシック" panose="020B0600070205080204" pitchFamily="34" charset="-128"/>
              </a:rPr>
              <a:t>, and helps predictability?</a:t>
            </a:r>
          </a:p>
          <a:p>
            <a:pPr>
              <a:lnSpc>
                <a:spcPct val="80000"/>
              </a:lnSpc>
            </a:pPr>
            <a:endParaRPr lang="en-US" altLang="en-US" sz="2400" b="1" dirty="0" smtClean="0">
              <a:ea typeface="ＭＳ Ｐゴシック" panose="020B0600070205080204" pitchFamily="34" charset="-128"/>
            </a:endParaRPr>
          </a:p>
          <a:p>
            <a:pPr>
              <a:lnSpc>
                <a:spcPct val="80000"/>
              </a:lnSpc>
            </a:pPr>
            <a:r>
              <a:rPr lang="en-US" altLang="en-US" sz="2800" b="1" dirty="0" smtClean="0">
                <a:solidFill>
                  <a:srgbClr val="3366FF"/>
                </a:solidFill>
                <a:ea typeface="ＭＳ Ｐゴシック" panose="020B0600070205080204" pitchFamily="34" charset="-128"/>
              </a:rPr>
              <a:t>OB Looks Beyond Common Sense</a:t>
            </a:r>
          </a:p>
          <a:p>
            <a:pPr lvl="1">
              <a:lnSpc>
                <a:spcPct val="80000"/>
              </a:lnSpc>
            </a:pPr>
            <a:r>
              <a:rPr lang="en-US" altLang="en-US" sz="2400" dirty="0" smtClean="0">
                <a:ea typeface="ＭＳ Ｐゴシック" panose="020B0600070205080204" pitchFamily="34" charset="-128"/>
              </a:rPr>
              <a:t>Systematic study, based on scientific evidence</a:t>
            </a:r>
          </a:p>
          <a:p>
            <a:pPr lvl="2">
              <a:lnSpc>
                <a:spcPct val="80000"/>
              </a:lnSpc>
            </a:pPr>
            <a:r>
              <a:rPr lang="en-US" altLang="en-US" b="1" dirty="0" smtClean="0">
                <a:ea typeface="ＭＳ Ｐゴシック" panose="020B0600070205080204" pitchFamily="34" charset="-128"/>
              </a:rPr>
              <a:t>Evidence-based management (EBM)</a:t>
            </a:r>
          </a:p>
          <a:p>
            <a:pPr>
              <a:lnSpc>
                <a:spcPct val="80000"/>
              </a:lnSpc>
            </a:pPr>
            <a:endParaRPr lang="en-US" altLang="en-US" sz="2400" b="1" dirty="0" smtClean="0">
              <a:ea typeface="ＭＳ Ｐゴシック" panose="020B0600070205080204" pitchFamily="34" charset="-128"/>
            </a:endParaRPr>
          </a:p>
          <a:p>
            <a:pPr>
              <a:lnSpc>
                <a:spcPct val="80000"/>
              </a:lnSpc>
            </a:pPr>
            <a:r>
              <a:rPr lang="en-US" altLang="en-US" sz="2800" b="1" dirty="0" smtClean="0">
                <a:solidFill>
                  <a:srgbClr val="3366FF"/>
                </a:solidFill>
                <a:ea typeface="ＭＳ Ｐゴシック" panose="020B0600070205080204" pitchFamily="34" charset="-128"/>
              </a:rPr>
              <a:t>OB Has Few Absolutes</a:t>
            </a:r>
          </a:p>
          <a:p>
            <a:pPr lvl="1">
              <a:lnSpc>
                <a:spcPct val="80000"/>
              </a:lnSpc>
            </a:pPr>
            <a:r>
              <a:rPr lang="en-US" altLang="en-US" sz="2400" dirty="0" smtClean="0">
                <a:ea typeface="ＭＳ Ｐゴシック" panose="020B0600070205080204" pitchFamily="34" charset="-128"/>
              </a:rPr>
              <a:t>Few, if any, simple and universal principles that explain OB</a:t>
            </a:r>
          </a:p>
          <a:p>
            <a:pPr>
              <a:lnSpc>
                <a:spcPct val="80000"/>
              </a:lnSpc>
            </a:pPr>
            <a:endParaRPr lang="en-US" altLang="en-US" sz="2400" b="1" dirty="0" smtClean="0">
              <a:ea typeface="ＭＳ Ｐゴシック" panose="020B0600070205080204" pitchFamily="34" charset="-128"/>
            </a:endParaRPr>
          </a:p>
          <a:p>
            <a:pPr>
              <a:lnSpc>
                <a:spcPct val="80000"/>
              </a:lnSpc>
            </a:pPr>
            <a:r>
              <a:rPr lang="en-US" altLang="en-US" sz="2800" b="1" dirty="0" smtClean="0">
                <a:solidFill>
                  <a:srgbClr val="3366FF"/>
                </a:solidFill>
                <a:ea typeface="ＭＳ Ｐゴシック" panose="020B0600070205080204" pitchFamily="34" charset="-128"/>
              </a:rPr>
              <a:t>OB Takes a Contingency Approach</a:t>
            </a:r>
          </a:p>
          <a:p>
            <a:pPr lvl="1">
              <a:lnSpc>
                <a:spcPct val="80000"/>
              </a:lnSpc>
            </a:pPr>
            <a:r>
              <a:rPr lang="en-US" altLang="en-US" sz="2400" dirty="0" smtClean="0">
                <a:ea typeface="ＭＳ Ｐゴシック" panose="020B0600070205080204" pitchFamily="34" charset="-128"/>
              </a:rPr>
              <a:t>Considers </a:t>
            </a:r>
            <a:r>
              <a:rPr lang="en-US" altLang="en-US" sz="2400" dirty="0" err="1" smtClean="0">
                <a:ea typeface="ＭＳ Ｐゴシック" panose="020B0600070205080204" pitchFamily="34" charset="-128"/>
              </a:rPr>
              <a:t>behaviour</a:t>
            </a:r>
            <a:r>
              <a:rPr lang="en-US" altLang="en-US" sz="2400" dirty="0" smtClean="0">
                <a:ea typeface="ＭＳ Ｐゴシック" panose="020B0600070205080204" pitchFamily="34" charset="-128"/>
              </a:rPr>
              <a:t> in context</a:t>
            </a:r>
          </a:p>
          <a:p>
            <a:pPr lvl="1" eaLnBrk="1" hangingPunct="1">
              <a:lnSpc>
                <a:spcPct val="90000"/>
              </a:lnSpc>
              <a:buFontTx/>
              <a:buNone/>
            </a:pPr>
            <a:endParaRPr lang="en-US" altLang="en-US" dirty="0" smtClean="0">
              <a:ea typeface="ＭＳ Ｐゴシック" panose="020B0600070205080204" pitchFamily="34" charset="-128"/>
            </a:endParaRPr>
          </a:p>
        </p:txBody>
      </p:sp>
    </p:spTree>
    <p:extLst>
      <p:ext uri="{BB962C8B-B14F-4D97-AF65-F5344CB8AC3E}">
        <p14:creationId xmlns:p14="http://schemas.microsoft.com/office/powerpoint/2010/main" val="3188618589"/>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457200" y="304800"/>
            <a:ext cx="7772400" cy="1143000"/>
          </a:xfrm>
        </p:spPr>
        <p:txBody>
          <a:bodyPr/>
          <a:lstStyle/>
          <a:p>
            <a:pPr eaLnBrk="1" hangingPunct="1"/>
            <a:r>
              <a:rPr lang="en-US" smtClean="0"/>
              <a:t>Contingency Approach</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5"/>
          <p:cNvSpPr>
            <a:spLocks noGrp="1"/>
          </p:cNvSpPr>
          <p:nvPr>
            <p:ph type="sldNum" sz="quarter" idx="12"/>
          </p:nvPr>
        </p:nvSpPr>
        <p:spPr/>
        <p:txBody>
          <a:bodyPr/>
          <a:lstStyle/>
          <a:p>
            <a:pPr>
              <a:defRPr/>
            </a:pPr>
            <a:fld id="{DB8196BF-BB6C-4EFE-B253-C62802567A3E}" type="slidenum">
              <a:rPr lang="en-CA" altLang="en-US"/>
              <a:pPr>
                <a:defRPr/>
              </a:pPr>
              <a:t>19</a:t>
            </a:fld>
            <a:endParaRPr lang="en-CA" altLang="en-US"/>
          </a:p>
        </p:txBody>
      </p:sp>
      <p:sp>
        <p:nvSpPr>
          <p:cNvPr id="21508" name="Rectangle 3"/>
          <p:cNvSpPr>
            <a:spLocks noGrp="1" noChangeArrowheads="1"/>
          </p:cNvSpPr>
          <p:nvPr>
            <p:ph sz="quarter" idx="1"/>
          </p:nvPr>
        </p:nvSpPr>
        <p:spPr>
          <a:xfrm>
            <a:off x="457200" y="1524000"/>
            <a:ext cx="8001000" cy="4572000"/>
          </a:xfrm>
        </p:spPr>
        <p:txBody>
          <a:bodyPr/>
          <a:lstStyle/>
          <a:p>
            <a:pPr eaLnBrk="1" hangingPunct="1"/>
            <a:r>
              <a:rPr lang="en-US" i="1" smtClean="0"/>
              <a:t>Behaviour in organizations is a complex function of many interacting factors.  For example:</a:t>
            </a:r>
          </a:p>
          <a:p>
            <a:pPr lvl="1" eaLnBrk="1" hangingPunct="1"/>
            <a:r>
              <a:rPr lang="en-US" smtClean="0"/>
              <a:t>Personal characteristics</a:t>
            </a:r>
          </a:p>
          <a:p>
            <a:pPr lvl="1" eaLnBrk="1" hangingPunct="1"/>
            <a:r>
              <a:rPr lang="en-US" smtClean="0"/>
              <a:t>organizational culture</a:t>
            </a:r>
          </a:p>
          <a:p>
            <a:pPr lvl="1" eaLnBrk="1" hangingPunct="1"/>
            <a:r>
              <a:rPr lang="en-US" smtClean="0"/>
              <a:t>organizational structure</a:t>
            </a:r>
          </a:p>
          <a:p>
            <a:pPr lvl="1" eaLnBrk="1" hangingPunct="1"/>
            <a:r>
              <a:rPr lang="en-US" smtClean="0"/>
              <a:t>group processes</a:t>
            </a:r>
          </a:p>
          <a:p>
            <a:pPr lvl="1" eaLnBrk="1" hangingPunct="1"/>
            <a:r>
              <a:rPr lang="en-US" smtClean="0"/>
              <a:t>external factors (job market, gov’t. restrictions)</a:t>
            </a: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p:txBody>
          <a:bodyPr/>
          <a:lstStyle/>
          <a:p>
            <a:pPr eaLnBrk="1" hangingPunct="1"/>
            <a:r>
              <a:rPr lang="en-CA" smtClean="0"/>
              <a:t>An Integrative Model</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6" name="Slide Number Placeholder 5"/>
          <p:cNvSpPr>
            <a:spLocks noGrp="1"/>
          </p:cNvSpPr>
          <p:nvPr>
            <p:ph type="sldNum" sz="quarter" idx="12"/>
          </p:nvPr>
        </p:nvSpPr>
        <p:spPr/>
        <p:txBody>
          <a:bodyPr/>
          <a:lstStyle/>
          <a:p>
            <a:pPr>
              <a:defRPr/>
            </a:pPr>
            <a:fld id="{C73F8DA9-709B-442F-9219-9C3023DF8B18}" type="slidenum">
              <a:rPr lang="en-CA" altLang="en-US"/>
              <a:pPr>
                <a:defRPr/>
              </a:pPr>
              <a:t>20</a:t>
            </a:fld>
            <a:endParaRPr lang="en-CA" altLang="en-US"/>
          </a:p>
        </p:txBody>
      </p:sp>
      <p:sp>
        <p:nvSpPr>
          <p:cNvPr id="22532" name="Rectangle 7"/>
          <p:cNvSpPr>
            <a:spLocks noGrp="1" noChangeArrowheads="1"/>
          </p:cNvSpPr>
          <p:nvPr>
            <p:ph sz="quarter" idx="1"/>
          </p:nvPr>
        </p:nvSpPr>
        <p:spPr/>
        <p:txBody>
          <a:bodyPr/>
          <a:lstStyle/>
          <a:p>
            <a:pPr eaLnBrk="1" hangingPunct="1"/>
            <a:r>
              <a:rPr lang="en-CA" sz="3600" smtClean="0"/>
              <a:t>Three Levels of Analysis:</a:t>
            </a:r>
          </a:p>
          <a:p>
            <a:pPr lvl="1" eaLnBrk="1" hangingPunct="1"/>
            <a:r>
              <a:rPr lang="en-CA" sz="3200" smtClean="0"/>
              <a:t>Individual</a:t>
            </a:r>
          </a:p>
          <a:p>
            <a:pPr lvl="1" eaLnBrk="1" hangingPunct="1"/>
            <a:r>
              <a:rPr lang="en-CA" sz="3200" smtClean="0"/>
              <a:t>Group</a:t>
            </a:r>
          </a:p>
          <a:p>
            <a:pPr lvl="1" eaLnBrk="1" hangingPunct="1"/>
            <a:r>
              <a:rPr lang="en-CA" sz="3200" smtClean="0"/>
              <a:t>Organization</a:t>
            </a:r>
          </a:p>
        </p:txBody>
      </p:sp>
      <p:pic>
        <p:nvPicPr>
          <p:cNvPr id="22533" name="Picture 8" descr="bxizvkjv[1]"/>
          <p:cNvPicPr>
            <a:picLocks noChangeAspect="1" noChangeArrowheads="1"/>
          </p:cNvPicPr>
          <p:nvPr/>
        </p:nvPicPr>
        <p:blipFill>
          <a:blip r:embed="rId2" cstate="print"/>
          <a:srcRect/>
          <a:stretch>
            <a:fillRect/>
          </a:stretch>
        </p:blipFill>
        <p:spPr bwMode="auto">
          <a:xfrm>
            <a:off x="4572000" y="2276475"/>
            <a:ext cx="3851275" cy="3614738"/>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Title 2"/>
          <p:cNvSpPr>
            <a:spLocks noGrp="1"/>
          </p:cNvSpPr>
          <p:nvPr>
            <p:ph type="title"/>
          </p:nvPr>
        </p:nvSpPr>
        <p:spPr/>
        <p:txBody>
          <a:bodyPr/>
          <a:lstStyle/>
          <a:p>
            <a:pPr eaLnBrk="1" hangingPunct="1"/>
            <a:r>
              <a:rPr lang="en-CA" smtClean="0"/>
              <a:t>OB Levels:</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4" name="Slide Number Placeholder 3"/>
          <p:cNvSpPr>
            <a:spLocks noGrp="1"/>
          </p:cNvSpPr>
          <p:nvPr>
            <p:ph type="sldNum" sz="quarter" idx="12"/>
          </p:nvPr>
        </p:nvSpPr>
        <p:spPr>
          <a:xfrm>
            <a:off x="8001000" y="6384925"/>
            <a:ext cx="838200" cy="320675"/>
          </a:xfrm>
        </p:spPr>
        <p:txBody>
          <a:bodyPr/>
          <a:lstStyle/>
          <a:p>
            <a:pPr algn="ctr">
              <a:defRPr/>
            </a:pPr>
            <a:fld id="{4712BAE6-E811-4AC1-89F3-2C74A5F07716}" type="slidenum">
              <a:rPr lang="en-US"/>
              <a:pPr algn="ctr">
                <a:defRPr/>
              </a:pPr>
              <a:t>21</a:t>
            </a:fld>
            <a:endParaRPr lang="en-US" dirty="0"/>
          </a:p>
        </p:txBody>
      </p:sp>
      <p:graphicFrame>
        <p:nvGraphicFramePr>
          <p:cNvPr id="8" name="Content Placeholder 7"/>
          <p:cNvGraphicFramePr>
            <a:graphicFrameLocks noGrp="1"/>
          </p:cNvGraphicFramePr>
          <p:nvPr>
            <p:ph sz="quarter" idx="1"/>
          </p:nvPr>
        </p:nvGraphicFramePr>
        <p:xfrm>
          <a:off x="838200" y="1676400"/>
          <a:ext cx="8004175"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a:noFill/>
        </p:spPr>
        <p:txBody>
          <a:bodyPr/>
          <a:lstStyle/>
          <a:p>
            <a:r>
              <a:rPr lang="en-US" smtClean="0"/>
              <a:t>Critical Managerial Skills</a:t>
            </a:r>
          </a:p>
        </p:txBody>
      </p:sp>
      <p:sp>
        <p:nvSpPr>
          <p:cNvPr id="26" name="Footer Placeholder 3"/>
          <p:cNvSpPr>
            <a:spLocks noGrp="1"/>
          </p:cNvSpPr>
          <p:nvPr>
            <p:ph type="ftr" sz="quarter" idx="11"/>
          </p:nvPr>
        </p:nvSpPr>
        <p:spPr/>
        <p:txBody>
          <a:bodyPr/>
          <a:lstStyle/>
          <a:p>
            <a:pPr>
              <a:defRPr/>
            </a:pPr>
            <a:r>
              <a:rPr lang="en-US" smtClean="0"/>
              <a:t>ch 1</a:t>
            </a:r>
            <a:endParaRPr lang="en-US"/>
          </a:p>
        </p:txBody>
      </p:sp>
      <p:sp>
        <p:nvSpPr>
          <p:cNvPr id="25" name="Slide Number Placeholder 2"/>
          <p:cNvSpPr>
            <a:spLocks noGrp="1"/>
          </p:cNvSpPr>
          <p:nvPr>
            <p:ph type="sldNum" sz="quarter" idx="12"/>
          </p:nvPr>
        </p:nvSpPr>
        <p:spPr>
          <a:xfrm>
            <a:off x="457200" y="6243638"/>
            <a:ext cx="2133600" cy="457200"/>
          </a:xfrm>
        </p:spPr>
        <p:txBody>
          <a:bodyPr/>
          <a:lstStyle/>
          <a:p>
            <a:pPr algn="l">
              <a:defRPr/>
            </a:pPr>
            <a:r>
              <a:rPr lang="en-US"/>
              <a:t>1–</a:t>
            </a:r>
            <a:fld id="{51E53285-C615-4EC9-A5D5-9A3D103012DF}" type="slidenum">
              <a:rPr lang="en-US"/>
              <a:pPr algn="l">
                <a:defRPr/>
              </a:pPr>
              <a:t>22</a:t>
            </a:fld>
            <a:endParaRPr lang="en-US"/>
          </a:p>
        </p:txBody>
      </p:sp>
      <p:graphicFrame>
        <p:nvGraphicFramePr>
          <p:cNvPr id="1044483" name="Group 3"/>
          <p:cNvGraphicFramePr>
            <a:graphicFrameLocks noGrp="1"/>
          </p:cNvGraphicFramePr>
          <p:nvPr/>
        </p:nvGraphicFramePr>
        <p:xfrm>
          <a:off x="533400" y="1223963"/>
          <a:ext cx="8045450" cy="4023360"/>
        </p:xfrm>
        <a:graphic>
          <a:graphicData uri="http://schemas.openxmlformats.org/drawingml/2006/table">
            <a:tbl>
              <a:tblPr/>
              <a:tblGrid>
                <a:gridCol w="2667000"/>
                <a:gridCol w="5378450"/>
              </a:tblGrid>
              <a:tr h="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A50021"/>
                          </a:solidFill>
                          <a:effectLst/>
                          <a:latin typeface="Arial" charset="0"/>
                        </a:rPr>
                        <a:t>Technical</a:t>
                      </a:r>
                    </a:p>
                  </a:txBody>
                  <a:tcPr marT="91440" marB="91440"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Skills necessary to accomplish specific tasks within the organization</a:t>
                      </a:r>
                    </a:p>
                  </a:txBody>
                  <a:tcPr marT="91440" marB="91440"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A50021"/>
                          </a:solidFill>
                          <a:effectLst/>
                          <a:latin typeface="Arial" charset="0"/>
                        </a:rPr>
                        <a:t>Interpersonal</a:t>
                      </a:r>
                    </a:p>
                  </a:txBody>
                  <a:tcPr marT="91440" marB="91440"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Skills used to communicate with, understand, and motivate individuals and groups</a:t>
                      </a:r>
                    </a:p>
                  </a:txBody>
                  <a:tcPr marT="91440" marB="91440"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A50021"/>
                          </a:solidFill>
                          <a:effectLst/>
                          <a:latin typeface="Arial" charset="0"/>
                        </a:rPr>
                        <a:t>Conceptual</a:t>
                      </a:r>
                    </a:p>
                  </a:txBody>
                  <a:tcPr marT="91440" marB="91440"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Skills used in abstract thinking</a:t>
                      </a:r>
                    </a:p>
                  </a:txBody>
                  <a:tcPr marT="91440" marB="91440"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A50021"/>
                          </a:solidFill>
                          <a:effectLst/>
                          <a:latin typeface="Arial" charset="0"/>
                        </a:rPr>
                        <a:t>Diagnostic</a:t>
                      </a:r>
                    </a:p>
                  </a:txBody>
                  <a:tcPr marT="91440" marB="91440"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charset="0"/>
                        </a:rPr>
                        <a:t>Skills to understand cause-effect relationships and to recognize optimal solutions to problems</a:t>
                      </a:r>
                    </a:p>
                  </a:txBody>
                  <a:tcPr marT="91440" marB="91440"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p:txBody>
          <a:bodyPr/>
          <a:lstStyle/>
          <a:p>
            <a:pPr>
              <a:defRPr/>
            </a:pPr>
            <a:r>
              <a:rPr lang="en-US" smtClean="0"/>
              <a:t>ch 1</a:t>
            </a:r>
            <a:endParaRPr lang="en-US"/>
          </a:p>
        </p:txBody>
      </p:sp>
      <p:sp>
        <p:nvSpPr>
          <p:cNvPr id="7" name="Slide Number Placeholder 1"/>
          <p:cNvSpPr>
            <a:spLocks noGrp="1"/>
          </p:cNvSpPr>
          <p:nvPr>
            <p:ph type="sldNum" sz="quarter" idx="12"/>
          </p:nvPr>
        </p:nvSpPr>
        <p:spPr>
          <a:xfrm>
            <a:off x="457200" y="6243638"/>
            <a:ext cx="2133600" cy="457200"/>
          </a:xfrm>
        </p:spPr>
        <p:txBody>
          <a:bodyPr/>
          <a:lstStyle/>
          <a:p>
            <a:pPr algn="l">
              <a:defRPr/>
            </a:pPr>
            <a:r>
              <a:rPr lang="en-US"/>
              <a:t>1–</a:t>
            </a:r>
            <a:fld id="{BF6E0889-2664-4661-9665-F666D71356E4}" type="slidenum">
              <a:rPr lang="en-US"/>
              <a:pPr algn="l">
                <a:defRPr/>
              </a:pPr>
              <a:t>23</a:t>
            </a:fld>
            <a:endParaRPr lang="en-US"/>
          </a:p>
        </p:txBody>
      </p:sp>
      <p:sp>
        <p:nvSpPr>
          <p:cNvPr id="29700" name="Rectangle 2"/>
          <p:cNvSpPr>
            <a:spLocks noGrp="1" noChangeArrowheads="1"/>
          </p:cNvSpPr>
          <p:nvPr>
            <p:ph type="title" idx="4294967295"/>
          </p:nvPr>
        </p:nvSpPr>
        <p:spPr>
          <a:xfrm>
            <a:off x="1770063" y="390525"/>
            <a:ext cx="7373937" cy="474663"/>
          </a:xfrm>
          <a:noFill/>
        </p:spPr>
        <p:txBody>
          <a:bodyPr>
            <a:normAutofit fontScale="90000"/>
          </a:bodyPr>
          <a:lstStyle/>
          <a:p>
            <a:pPr marL="914400" indent="-914400"/>
            <a:r>
              <a:rPr lang="en-US" sz="2400" i="1" smtClean="0">
                <a:solidFill>
                  <a:schemeClr val="tx1"/>
                </a:solidFill>
                <a:latin typeface="Trebuchet MS" pitchFamily="34" charset="0"/>
                <a:cs typeface="Tahoma" pitchFamily="34" charset="0"/>
              </a:rPr>
              <a:t>1.3</a:t>
            </a:r>
            <a:r>
              <a:rPr lang="en-US" sz="1800" b="1" smtClean="0">
                <a:solidFill>
                  <a:srgbClr val="993366"/>
                </a:solidFill>
                <a:latin typeface="Trebuchet MS" pitchFamily="34" charset="0"/>
              </a:rPr>
              <a:t>	</a:t>
            </a:r>
            <a:r>
              <a:rPr lang="en-US" sz="2000" smtClean="0">
                <a:solidFill>
                  <a:srgbClr val="008080"/>
                </a:solidFill>
              </a:rPr>
              <a:t>Managerial Skills at Different Organizational Levels</a:t>
            </a:r>
          </a:p>
        </p:txBody>
      </p:sp>
      <p:pic>
        <p:nvPicPr>
          <p:cNvPr id="25605" name="Picture 3" descr="Figureword04"/>
          <p:cNvPicPr>
            <a:picLocks noChangeAspect="1" noChangeArrowheads="1"/>
          </p:cNvPicPr>
          <p:nvPr/>
        </p:nvPicPr>
        <p:blipFill>
          <a:blip r:embed="rId3" cstate="print"/>
          <a:srcRect/>
          <a:stretch>
            <a:fillRect/>
          </a:stretch>
        </p:blipFill>
        <p:spPr bwMode="auto">
          <a:xfrm>
            <a:off x="320675" y="320675"/>
            <a:ext cx="1054100" cy="536575"/>
          </a:xfrm>
          <a:prstGeom prst="rect">
            <a:avLst/>
          </a:prstGeom>
          <a:noFill/>
          <a:ln w="9525">
            <a:noFill/>
            <a:miter lim="800000"/>
            <a:headEnd/>
            <a:tailEnd/>
          </a:ln>
        </p:spPr>
      </p:pic>
      <p:sp>
        <p:nvSpPr>
          <p:cNvPr id="25606" name="Line 4"/>
          <p:cNvSpPr>
            <a:spLocks noChangeShapeType="1"/>
          </p:cNvSpPr>
          <p:nvPr/>
        </p:nvSpPr>
        <p:spPr bwMode="auto">
          <a:xfrm>
            <a:off x="365125" y="814388"/>
            <a:ext cx="8321675" cy="0"/>
          </a:xfrm>
          <a:prstGeom prst="line">
            <a:avLst/>
          </a:prstGeom>
          <a:noFill/>
          <a:ln w="6350">
            <a:solidFill>
              <a:schemeClr val="tx1"/>
            </a:solidFill>
            <a:round/>
            <a:headEnd/>
            <a:tailEnd/>
          </a:ln>
        </p:spPr>
        <p:txBody>
          <a:bodyPr wrap="none" anchor="ctr"/>
          <a:lstStyle/>
          <a:p>
            <a:endParaRPr lang="en-CA"/>
          </a:p>
        </p:txBody>
      </p:sp>
      <p:pic>
        <p:nvPicPr>
          <p:cNvPr id="25607" name="Picture 5" descr="GMlogo02"/>
          <p:cNvPicPr>
            <a:picLocks noChangeAspect="1" noChangeArrowheads="1"/>
          </p:cNvPicPr>
          <p:nvPr/>
        </p:nvPicPr>
        <p:blipFill>
          <a:blip r:embed="rId4" cstate="print"/>
          <a:srcRect/>
          <a:stretch>
            <a:fillRect/>
          </a:stretch>
        </p:blipFill>
        <p:spPr bwMode="auto">
          <a:xfrm>
            <a:off x="7223125" y="6472238"/>
            <a:ext cx="1006475" cy="273050"/>
          </a:xfrm>
          <a:prstGeom prst="rect">
            <a:avLst/>
          </a:prstGeom>
          <a:noFill/>
          <a:ln w="9525">
            <a:noFill/>
            <a:miter lim="800000"/>
            <a:headEnd/>
            <a:tailEnd/>
          </a:ln>
        </p:spPr>
      </p:pic>
      <p:pic>
        <p:nvPicPr>
          <p:cNvPr id="25608" name="Picture 6"/>
          <p:cNvPicPr>
            <a:picLocks noChangeAspect="1" noChangeArrowheads="1"/>
          </p:cNvPicPr>
          <p:nvPr/>
        </p:nvPicPr>
        <p:blipFill>
          <a:blip r:embed="rId5" cstate="print"/>
          <a:srcRect/>
          <a:stretch>
            <a:fillRect/>
          </a:stretch>
        </p:blipFill>
        <p:spPr bwMode="auto">
          <a:xfrm>
            <a:off x="604838" y="1552575"/>
            <a:ext cx="7934325" cy="3430588"/>
          </a:xfrm>
          <a:prstGeom prst="rect">
            <a:avLst/>
          </a:prstGeom>
          <a:noFill/>
          <a:ln w="3175" algn="ctr">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p:cTn id="7" dur="1000" fill="hold"/>
                                        <p:tgtEl>
                                          <p:spTgt spid="29700"/>
                                        </p:tgtEl>
                                        <p:attrNameLst>
                                          <p:attrName>ppt_x</p:attrName>
                                        </p:attrNameLst>
                                      </p:cBhvr>
                                      <p:tavLst>
                                        <p:tav tm="0">
                                          <p:val>
                                            <p:strVal val="#ppt_x-.2"/>
                                          </p:val>
                                        </p:tav>
                                        <p:tav tm="100000">
                                          <p:val>
                                            <p:strVal val="#ppt_x"/>
                                          </p:val>
                                        </p:tav>
                                      </p:tavLst>
                                    </p:anim>
                                    <p:anim calcmode="lin" valueType="num">
                                      <p:cBhvr>
                                        <p:cTn id="8" dur="1000" fill="hold"/>
                                        <p:tgtEl>
                                          <p:spTgt spid="2970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4"/>
          <p:cNvSpPr>
            <a:spLocks noGrp="1"/>
          </p:cNvSpPr>
          <p:nvPr>
            <p:ph type="sldNum" sz="quarter" idx="12"/>
          </p:nvPr>
        </p:nvSpPr>
        <p:spPr>
          <a:xfrm>
            <a:off x="8001000" y="6384925"/>
            <a:ext cx="838200" cy="320675"/>
          </a:xfrm>
        </p:spPr>
        <p:txBody>
          <a:bodyPr/>
          <a:lstStyle/>
          <a:p>
            <a:pPr algn="ctr">
              <a:defRPr/>
            </a:pPr>
            <a:fld id="{07B7A7E3-0A8A-4D31-B0C3-9F4FE266BC43}" type="slidenum">
              <a:rPr lang="en-US"/>
              <a:pPr algn="ctr">
                <a:defRPr/>
              </a:pPr>
              <a:t>24</a:t>
            </a:fld>
            <a:endParaRPr lang="en-US" dirty="0"/>
          </a:p>
        </p:txBody>
      </p:sp>
      <p:pic>
        <p:nvPicPr>
          <p:cNvPr id="26631" name="Content Placeholder 7" descr="C01_P01_pg012.jpg"/>
          <p:cNvPicPr>
            <a:picLocks noGrp="1" noChangeAspect="1"/>
          </p:cNvPicPr>
          <p:nvPr>
            <p:ph sz="quarter" idx="1"/>
          </p:nvPr>
        </p:nvPicPr>
        <p:blipFill>
          <a:blip r:embed="rId3" cstate="print"/>
          <a:srcRect/>
          <a:stretch>
            <a:fillRect/>
          </a:stretch>
        </p:blipFill>
        <p:spPr>
          <a:xfrm>
            <a:off x="1447800" y="1524000"/>
            <a:ext cx="6400800" cy="4402138"/>
          </a:xfrm>
        </p:spPr>
      </p:pic>
      <p:sp>
        <p:nvSpPr>
          <p:cNvPr id="26627" name="TextBox 13"/>
          <p:cNvSpPr txBox="1">
            <a:spLocks noChangeArrowheads="1"/>
          </p:cNvSpPr>
          <p:nvPr/>
        </p:nvSpPr>
        <p:spPr bwMode="auto">
          <a:xfrm>
            <a:off x="914400" y="457200"/>
            <a:ext cx="7391400" cy="769938"/>
          </a:xfrm>
          <a:prstGeom prst="rect">
            <a:avLst/>
          </a:prstGeom>
          <a:noFill/>
          <a:ln w="9525">
            <a:noFill/>
            <a:miter lim="800000"/>
            <a:headEnd/>
            <a:tailEnd/>
          </a:ln>
        </p:spPr>
        <p:txBody>
          <a:bodyPr>
            <a:spAutoFit/>
          </a:bodyPr>
          <a:lstStyle/>
          <a:p>
            <a:pPr algn="ctr"/>
            <a:r>
              <a:rPr lang="en-CA" sz="4400">
                <a:solidFill>
                  <a:schemeClr val="tx2"/>
                </a:solidFill>
                <a:latin typeface="Univers (W1)"/>
              </a:rPr>
              <a:t>The Open System View</a:t>
            </a:r>
            <a:endParaRPr lang="en-CA" sz="3600">
              <a:solidFill>
                <a:schemeClr val="tx2"/>
              </a:solidFill>
              <a:latin typeface="Univers (W1)"/>
            </a:endParaRPr>
          </a:p>
        </p:txBody>
      </p:sp>
      <p:sp>
        <p:nvSpPr>
          <p:cNvPr id="16" name="TextBox 15"/>
          <p:cNvSpPr txBox="1"/>
          <p:nvPr/>
        </p:nvSpPr>
        <p:spPr>
          <a:xfrm rot="5400000">
            <a:off x="-570504" y="926813"/>
            <a:ext cx="1661993" cy="584775"/>
          </a:xfrm>
          <a:prstGeom prst="rect">
            <a:avLst/>
          </a:prstGeom>
          <a:noFill/>
          <a:ln>
            <a:noFill/>
          </a:ln>
          <a:scene3d>
            <a:camera prst="orthographicFront" fov="0">
              <a:rot lat="0" lon="0" rev="0"/>
            </a:camera>
            <a:lightRig rig="glow" dir="t">
              <a:rot lat="0" lon="0" rev="4800000"/>
            </a:lightRig>
          </a:scene3d>
        </p:spPr>
        <p:style>
          <a:lnRef idx="0">
            <a:schemeClr val="accent4"/>
          </a:lnRef>
          <a:fillRef idx="3">
            <a:schemeClr val="accent4"/>
          </a:fillRef>
          <a:effectRef idx="3">
            <a:schemeClr val="accent4"/>
          </a:effectRef>
          <a:fontRef idx="minor">
            <a:schemeClr val="lt1"/>
          </a:fontRef>
        </p:style>
        <p:txBody>
          <a:bodyPr>
            <a:spAutoFit/>
          </a:bodyPr>
          <a:lstStyle/>
          <a:p>
            <a:pPr fontAlgn="auto">
              <a:spcBef>
                <a:spcPts val="0"/>
              </a:spcBef>
              <a:spcAft>
                <a:spcPts val="0"/>
              </a:spcAft>
              <a:defRPr/>
            </a:pPr>
            <a:r>
              <a:rPr lang="en-CA" sz="3200" b="1" dirty="0"/>
              <a:t>LO 4</a:t>
            </a:r>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p:txBody>
          <a:bodyPr/>
          <a:lstStyle/>
          <a:p>
            <a:pPr>
              <a:defRPr/>
            </a:pPr>
            <a:r>
              <a:rPr lang="en-US" smtClean="0"/>
              <a:t>ch 1</a:t>
            </a:r>
            <a:endParaRPr lang="en-US"/>
          </a:p>
        </p:txBody>
      </p:sp>
      <p:sp>
        <p:nvSpPr>
          <p:cNvPr id="7" name="Slide Number Placeholder 1"/>
          <p:cNvSpPr>
            <a:spLocks noGrp="1"/>
          </p:cNvSpPr>
          <p:nvPr>
            <p:ph type="sldNum" sz="quarter" idx="12"/>
          </p:nvPr>
        </p:nvSpPr>
        <p:spPr>
          <a:xfrm>
            <a:off x="457200" y="6243638"/>
            <a:ext cx="2133600" cy="457200"/>
          </a:xfrm>
        </p:spPr>
        <p:txBody>
          <a:bodyPr/>
          <a:lstStyle/>
          <a:p>
            <a:pPr algn="l">
              <a:defRPr/>
            </a:pPr>
            <a:r>
              <a:rPr lang="en-US"/>
              <a:t>1–</a:t>
            </a:r>
            <a:fld id="{AB7F54F4-97B1-4D56-B292-E195C972E33E}" type="slidenum">
              <a:rPr lang="en-US"/>
              <a:pPr algn="l">
                <a:defRPr/>
              </a:pPr>
              <a:t>25</a:t>
            </a:fld>
            <a:endParaRPr lang="en-US"/>
          </a:p>
        </p:txBody>
      </p:sp>
      <p:sp>
        <p:nvSpPr>
          <p:cNvPr id="27652" name="Rectangle 2"/>
          <p:cNvSpPr>
            <a:spLocks noGrp="1" noChangeArrowheads="1"/>
          </p:cNvSpPr>
          <p:nvPr>
            <p:ph type="title" idx="4294967295"/>
          </p:nvPr>
        </p:nvSpPr>
        <p:spPr>
          <a:xfrm>
            <a:off x="1770063" y="390525"/>
            <a:ext cx="7373937" cy="474663"/>
          </a:xfrm>
          <a:noFill/>
        </p:spPr>
        <p:txBody>
          <a:bodyPr/>
          <a:lstStyle/>
          <a:p>
            <a:pPr marL="914400" indent="-914400"/>
            <a:r>
              <a:rPr lang="en-US" sz="1800" b="1" smtClean="0">
                <a:solidFill>
                  <a:srgbClr val="993366"/>
                </a:solidFill>
                <a:latin typeface="Trebuchet MS" pitchFamily="34" charset="0"/>
              </a:rPr>
              <a:t>	</a:t>
            </a:r>
            <a:r>
              <a:rPr lang="en-US" sz="2000" smtClean="0">
                <a:solidFill>
                  <a:srgbClr val="008080"/>
                </a:solidFill>
              </a:rPr>
              <a:t>The Systems Approach to Organizations</a:t>
            </a:r>
          </a:p>
        </p:txBody>
      </p:sp>
      <p:sp>
        <p:nvSpPr>
          <p:cNvPr id="27653" name="Line 4"/>
          <p:cNvSpPr>
            <a:spLocks noChangeShapeType="1"/>
          </p:cNvSpPr>
          <p:nvPr/>
        </p:nvSpPr>
        <p:spPr bwMode="auto">
          <a:xfrm>
            <a:off x="365125" y="803275"/>
            <a:ext cx="8321675" cy="0"/>
          </a:xfrm>
          <a:prstGeom prst="line">
            <a:avLst/>
          </a:prstGeom>
          <a:noFill/>
          <a:ln w="6350">
            <a:solidFill>
              <a:schemeClr val="tx1"/>
            </a:solidFill>
            <a:round/>
            <a:headEnd/>
            <a:tailEnd/>
          </a:ln>
        </p:spPr>
        <p:txBody>
          <a:bodyPr wrap="none" anchor="ctr"/>
          <a:lstStyle/>
          <a:p>
            <a:endParaRPr lang="en-CA"/>
          </a:p>
        </p:txBody>
      </p:sp>
      <p:pic>
        <p:nvPicPr>
          <p:cNvPr id="27654" name="Picture 5" descr="GMlogo02"/>
          <p:cNvPicPr>
            <a:picLocks noChangeAspect="1" noChangeArrowheads="1"/>
          </p:cNvPicPr>
          <p:nvPr/>
        </p:nvPicPr>
        <p:blipFill>
          <a:blip r:embed="rId3" cstate="print"/>
          <a:srcRect/>
          <a:stretch>
            <a:fillRect/>
          </a:stretch>
        </p:blipFill>
        <p:spPr bwMode="auto">
          <a:xfrm>
            <a:off x="7223125" y="6472238"/>
            <a:ext cx="1006475" cy="273050"/>
          </a:xfrm>
          <a:prstGeom prst="rect">
            <a:avLst/>
          </a:prstGeom>
          <a:noFill/>
          <a:ln w="9525">
            <a:noFill/>
            <a:miter lim="800000"/>
            <a:headEnd/>
            <a:tailEnd/>
          </a:ln>
        </p:spPr>
      </p:pic>
      <p:pic>
        <p:nvPicPr>
          <p:cNvPr id="980998" name="Picture 6"/>
          <p:cNvPicPr>
            <a:picLocks noChangeAspect="1" noChangeArrowheads="1"/>
          </p:cNvPicPr>
          <p:nvPr/>
        </p:nvPicPr>
        <p:blipFill>
          <a:blip r:embed="rId4" cstate="print"/>
          <a:srcRect/>
          <a:stretch>
            <a:fillRect/>
          </a:stretch>
        </p:blipFill>
        <p:spPr bwMode="auto">
          <a:xfrm>
            <a:off x="365125" y="1371600"/>
            <a:ext cx="8401050" cy="3521075"/>
          </a:xfrm>
          <a:prstGeom prst="rect">
            <a:avLst/>
          </a:prstGeom>
          <a:noFill/>
          <a:ln w="3175" algn="ctr">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p:cTn id="7" dur="1000" fill="hold"/>
                                        <p:tgtEl>
                                          <p:spTgt spid="27652"/>
                                        </p:tgtEl>
                                        <p:attrNameLst>
                                          <p:attrName>ppt_x</p:attrName>
                                        </p:attrNameLst>
                                      </p:cBhvr>
                                      <p:tavLst>
                                        <p:tav tm="0">
                                          <p:val>
                                            <p:strVal val="#ppt_x-.2"/>
                                          </p:val>
                                        </p:tav>
                                        <p:tav tm="100000">
                                          <p:val>
                                            <p:strVal val="#ppt_x"/>
                                          </p:val>
                                        </p:tav>
                                      </p:tavLst>
                                    </p:anim>
                                    <p:anim calcmode="lin" valueType="num">
                                      <p:cBhvr>
                                        <p:cTn id="8" dur="1000" fill="hold"/>
                                        <p:tgtEl>
                                          <p:spTgt spid="2765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7652"/>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980998"/>
                                        </p:tgtEl>
                                        <p:attrNameLst>
                                          <p:attrName>style.visibility</p:attrName>
                                        </p:attrNameLst>
                                      </p:cBhvr>
                                      <p:to>
                                        <p:strVal val="visible"/>
                                      </p:to>
                                    </p:set>
                                    <p:anim calcmode="lin" valueType="num">
                                      <p:cBhvr>
                                        <p:cTn id="13" dur="1000" fill="hold"/>
                                        <p:tgtEl>
                                          <p:spTgt spid="980998"/>
                                        </p:tgtEl>
                                        <p:attrNameLst>
                                          <p:attrName>ppt_w</p:attrName>
                                        </p:attrNameLst>
                                      </p:cBhvr>
                                      <p:tavLst>
                                        <p:tav tm="0">
                                          <p:val>
                                            <p:fltVal val="0"/>
                                          </p:val>
                                        </p:tav>
                                        <p:tav tm="100000">
                                          <p:val>
                                            <p:strVal val="#ppt_w"/>
                                          </p:val>
                                        </p:tav>
                                      </p:tavLst>
                                    </p:anim>
                                    <p:anim calcmode="lin" valueType="num">
                                      <p:cBhvr>
                                        <p:cTn id="14" dur="1000" fill="hold"/>
                                        <p:tgtEl>
                                          <p:spTgt spid="9809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4"/>
          <p:cNvSpPr>
            <a:spLocks noGrp="1"/>
          </p:cNvSpPr>
          <p:nvPr>
            <p:ph type="sldNum" sz="quarter" idx="12"/>
          </p:nvPr>
        </p:nvSpPr>
        <p:spPr>
          <a:xfrm>
            <a:off x="8001000" y="6384925"/>
            <a:ext cx="838200" cy="320675"/>
          </a:xfrm>
        </p:spPr>
        <p:txBody>
          <a:bodyPr/>
          <a:lstStyle/>
          <a:p>
            <a:pPr algn="ctr">
              <a:defRPr/>
            </a:pPr>
            <a:fld id="{15BA5563-E695-4244-98E9-13C7CDB6C4D3}" type="slidenum">
              <a:rPr lang="en-US" smtClean="0"/>
              <a:pPr algn="ctr">
                <a:defRPr/>
              </a:pPr>
              <a:t>26</a:t>
            </a:fld>
            <a:endParaRPr lang="en-US" dirty="0"/>
          </a:p>
        </p:txBody>
      </p:sp>
      <p:sp>
        <p:nvSpPr>
          <p:cNvPr id="30723" name="Rectangle 3"/>
          <p:cNvSpPr>
            <a:spLocks noGrp="1" noChangeArrowheads="1"/>
          </p:cNvSpPr>
          <p:nvPr>
            <p:ph sz="quarter" idx="1"/>
          </p:nvPr>
        </p:nvSpPr>
        <p:spPr>
          <a:xfrm>
            <a:off x="762000" y="838200"/>
            <a:ext cx="8004175" cy="2819400"/>
          </a:xfrm>
        </p:spPr>
        <p:txBody>
          <a:bodyPr lIns="90488" tIns="44450" rIns="90488" bIns="44450">
            <a:normAutofit/>
          </a:bodyPr>
          <a:lstStyle/>
          <a:p>
            <a:pPr marL="320040" indent="-320040" eaLnBrk="1" fontAlgn="auto" hangingPunct="1">
              <a:spcAft>
                <a:spcPts val="0"/>
              </a:spcAft>
              <a:buFontTx/>
              <a:buNone/>
              <a:defRPr/>
            </a:pPr>
            <a:r>
              <a:rPr lang="en-CA" sz="2800" b="1" dirty="0" smtClean="0">
                <a:solidFill>
                  <a:schemeClr val="tx2"/>
                </a:solidFill>
              </a:rPr>
              <a:t>Formal Organization :</a:t>
            </a:r>
            <a:endParaRPr lang="en-CA" sz="2800" b="1" dirty="0" smtClean="0">
              <a:solidFill>
                <a:schemeClr val="tx2"/>
              </a:solidFill>
              <a:effectLst>
                <a:outerShdw blurRad="38100" dist="38100" dir="2700000" algn="tl">
                  <a:srgbClr val="000000"/>
                </a:outerShdw>
              </a:effectLst>
            </a:endParaRPr>
          </a:p>
          <a:p>
            <a:pPr marL="320040" indent="-320040" eaLnBrk="1" fontAlgn="auto" hangingPunct="1">
              <a:spcAft>
                <a:spcPts val="0"/>
              </a:spcAft>
              <a:buFontTx/>
              <a:buNone/>
              <a:defRPr/>
            </a:pPr>
            <a:r>
              <a:rPr lang="en-CA" sz="2800" b="1" dirty="0" smtClean="0">
                <a:solidFill>
                  <a:schemeClr val="tx2"/>
                </a:solidFill>
                <a:effectLst>
                  <a:outerShdw blurRad="38100" dist="38100" dir="2700000" algn="tl">
                    <a:srgbClr val="000000"/>
                  </a:outerShdw>
                </a:effectLst>
              </a:rPr>
              <a:t>   </a:t>
            </a:r>
            <a:r>
              <a:rPr lang="en-CA" sz="2800" dirty="0" smtClean="0">
                <a:solidFill>
                  <a:schemeClr val="tx2"/>
                </a:solidFill>
              </a:rPr>
              <a:t>T</a:t>
            </a:r>
            <a:r>
              <a:rPr lang="en-CA" dirty="0" smtClean="0"/>
              <a:t>he official, legitimate, and most visible part of the system.</a:t>
            </a:r>
          </a:p>
          <a:p>
            <a:pPr marL="320040" indent="-320040" eaLnBrk="1" fontAlgn="auto" hangingPunct="1">
              <a:spcAft>
                <a:spcPts val="0"/>
              </a:spcAft>
              <a:buFontTx/>
              <a:buNone/>
              <a:defRPr/>
            </a:pPr>
            <a:endParaRPr lang="en-CA" dirty="0" smtClean="0"/>
          </a:p>
          <a:p>
            <a:pPr marL="320040" indent="-320040" eaLnBrk="1" fontAlgn="auto" hangingPunct="1">
              <a:spcAft>
                <a:spcPts val="0"/>
              </a:spcAft>
              <a:buFontTx/>
              <a:buNone/>
              <a:defRPr/>
            </a:pPr>
            <a:r>
              <a:rPr lang="en-CA" sz="2800" b="1" dirty="0" smtClean="0">
                <a:solidFill>
                  <a:schemeClr val="tx2"/>
                </a:solidFill>
              </a:rPr>
              <a:t>Informal Organization:</a:t>
            </a:r>
            <a:endParaRPr lang="en-CA" dirty="0" smtClean="0">
              <a:solidFill>
                <a:schemeClr val="tx2"/>
              </a:solidFill>
            </a:endParaRPr>
          </a:p>
          <a:p>
            <a:pPr marL="320040" indent="-320040" eaLnBrk="1" fontAlgn="auto" hangingPunct="1">
              <a:spcAft>
                <a:spcPts val="0"/>
              </a:spcAft>
              <a:buFontTx/>
              <a:buNone/>
              <a:defRPr/>
            </a:pPr>
            <a:r>
              <a:rPr lang="en-CA" dirty="0" smtClean="0"/>
              <a:t>	The unofficial and less visible part of the system.</a:t>
            </a:r>
          </a:p>
        </p:txBody>
      </p:sp>
      <p:sp>
        <p:nvSpPr>
          <p:cNvPr id="14345"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00"/>
            </a:schemeClr>
          </a:solidFill>
          <a:ln w="19050">
            <a:solidFill>
              <a:schemeClr val="tx1"/>
            </a:solidFill>
            <a:miter lim="800000"/>
            <a:headEnd/>
            <a:tailEnd/>
          </a:ln>
          <a:effectLst>
            <a:prstShdw prst="shdw17" dist="17961" dir="2700000">
              <a:schemeClr val="tx1">
                <a:gamma/>
                <a:shade val="60000"/>
                <a:invGamma/>
              </a:schemeClr>
            </a:prstShdw>
          </a:effectLst>
        </p:spPr>
        <p:txBody>
          <a:bodyPr wrap="none" anchor="ctr"/>
          <a:lstStyle/>
          <a:p>
            <a:pPr algn="ctr" fontAlgn="auto">
              <a:spcBef>
                <a:spcPts val="0"/>
              </a:spcBef>
              <a:spcAft>
                <a:spcPts val="0"/>
              </a:spcAft>
              <a:defRPr/>
            </a:pPr>
            <a:r>
              <a:rPr lang="en-US" sz="1400" b="1" dirty="0">
                <a:latin typeface="Tahoma" pitchFamily="34" charset="0"/>
              </a:rPr>
              <a:t>0</a:t>
            </a:r>
          </a:p>
        </p:txBody>
      </p:sp>
      <p:pic>
        <p:nvPicPr>
          <p:cNvPr id="5125" name="Picture 5" descr="C:\Documents and Settings\dowellc\Local Settings\Temporary Internet Files\Content.IE5\40DBO5X2\MPj04372490000[1].jpg"/>
          <p:cNvPicPr>
            <a:picLocks noChangeAspect="1" noChangeArrowheads="1"/>
          </p:cNvPicPr>
          <p:nvPr/>
        </p:nvPicPr>
        <p:blipFill>
          <a:blip r:embed="rId4" cstate="print"/>
          <a:srcRect/>
          <a:stretch>
            <a:fillRect/>
          </a:stretch>
        </p:blipFill>
        <p:spPr bwMode="auto">
          <a:xfrm>
            <a:off x="5181600" y="3657600"/>
            <a:ext cx="2670048" cy="243905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a:xfrm>
            <a:off x="762000" y="381000"/>
            <a:ext cx="8001000" cy="685800"/>
          </a:xfrm>
        </p:spPr>
        <p:txBody>
          <a:bodyPr/>
          <a:lstStyle/>
          <a:p>
            <a:pPr eaLnBrk="1" hangingPunct="1"/>
            <a:r>
              <a:rPr lang="en-CA" sz="3600" smtClean="0"/>
              <a:t>Formal versus Informal Organizations</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4" name="Slide Number Placeholder 3"/>
          <p:cNvSpPr>
            <a:spLocks noGrp="1"/>
          </p:cNvSpPr>
          <p:nvPr>
            <p:ph type="sldNum" sz="quarter" idx="12"/>
          </p:nvPr>
        </p:nvSpPr>
        <p:spPr>
          <a:xfrm>
            <a:off x="8001000" y="6384925"/>
            <a:ext cx="838200" cy="320675"/>
          </a:xfrm>
        </p:spPr>
        <p:txBody>
          <a:bodyPr/>
          <a:lstStyle/>
          <a:p>
            <a:pPr algn="ctr">
              <a:defRPr/>
            </a:pPr>
            <a:fld id="{457DC9D8-C8E8-4157-B8D8-DF624FE9F100}" type="slidenum">
              <a:rPr lang="en-US"/>
              <a:pPr algn="ctr">
                <a:defRPr/>
              </a:pPr>
              <a:t>27</a:t>
            </a:fld>
            <a:endParaRPr lang="en-US" dirty="0"/>
          </a:p>
        </p:txBody>
      </p:sp>
      <p:pic>
        <p:nvPicPr>
          <p:cNvPr id="28679" name="Content Placeholder 8" descr="C01_F05_pg017.jpg"/>
          <p:cNvPicPr>
            <a:picLocks noGrp="1" noChangeAspect="1"/>
          </p:cNvPicPr>
          <p:nvPr>
            <p:ph sz="quarter" idx="1"/>
          </p:nvPr>
        </p:nvPicPr>
        <p:blipFill>
          <a:blip r:embed="rId3" cstate="print"/>
          <a:srcRect/>
          <a:stretch>
            <a:fillRect/>
          </a:stretch>
        </p:blipFill>
        <p:spPr>
          <a:xfrm>
            <a:off x="2193925" y="1066800"/>
            <a:ext cx="5045075" cy="5260975"/>
          </a:xfrm>
        </p:spPr>
      </p:pic>
      <p:sp>
        <p:nvSpPr>
          <p:cNvPr id="8" name="TextBox 7"/>
          <p:cNvSpPr txBox="1"/>
          <p:nvPr/>
        </p:nvSpPr>
        <p:spPr>
          <a:xfrm rot="5400000">
            <a:off x="-570504" y="926813"/>
            <a:ext cx="1661993" cy="584775"/>
          </a:xfrm>
          <a:prstGeom prst="rect">
            <a:avLst/>
          </a:prstGeom>
          <a:noFill/>
          <a:ln>
            <a:noFill/>
          </a:ln>
          <a:scene3d>
            <a:camera prst="orthographicFront" fov="0">
              <a:rot lat="0" lon="0" rev="0"/>
            </a:camera>
            <a:lightRig rig="glow" dir="t">
              <a:rot lat="0" lon="0" rev="4800000"/>
            </a:lightRig>
          </a:scene3d>
        </p:spPr>
        <p:style>
          <a:lnRef idx="0">
            <a:schemeClr val="accent4"/>
          </a:lnRef>
          <a:fillRef idx="3">
            <a:schemeClr val="accent4"/>
          </a:fillRef>
          <a:effectRef idx="3">
            <a:schemeClr val="accent4"/>
          </a:effectRef>
          <a:fontRef idx="minor">
            <a:schemeClr val="lt1"/>
          </a:fontRef>
        </p:style>
        <p:txBody>
          <a:bodyPr>
            <a:spAutoFit/>
          </a:bodyPr>
          <a:lstStyle/>
          <a:p>
            <a:pPr fontAlgn="auto">
              <a:spcBef>
                <a:spcPts val="0"/>
              </a:spcBef>
              <a:spcAft>
                <a:spcPts val="0"/>
              </a:spcAft>
              <a:defRPr/>
            </a:pPr>
            <a:r>
              <a:rPr lang="en-CA" sz="3200" b="1" dirty="0"/>
              <a:t>LO 5</a:t>
            </a:r>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US" b="1" dirty="0">
                <a:solidFill>
                  <a:srgbClr val="FF0000"/>
                </a:solidFill>
              </a:rPr>
              <a:t>The Hawthorne Studies</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4" name="Slide Number Placeholder 5"/>
          <p:cNvSpPr>
            <a:spLocks noGrp="1"/>
          </p:cNvSpPr>
          <p:nvPr>
            <p:ph type="sldNum" sz="quarter" idx="12"/>
          </p:nvPr>
        </p:nvSpPr>
        <p:spPr/>
        <p:txBody>
          <a:bodyPr/>
          <a:lstStyle/>
          <a:p>
            <a:r>
              <a:rPr lang="en-US"/>
              <a:t>2-</a:t>
            </a:r>
            <a:fld id="{052046A3-9A86-4252-953E-20636F1B9771}" type="slidenum">
              <a:rPr lang="en-US"/>
              <a:pPr/>
              <a:t>28</a:t>
            </a:fld>
            <a:endParaRPr lang="en-US"/>
          </a:p>
        </p:txBody>
      </p:sp>
      <p:sp>
        <p:nvSpPr>
          <p:cNvPr id="69635" name="Rectangle 3"/>
          <p:cNvSpPr>
            <a:spLocks noGrp="1" noChangeArrowheads="1"/>
          </p:cNvSpPr>
          <p:nvPr>
            <p:ph sz="quarter" idx="1"/>
          </p:nvPr>
        </p:nvSpPr>
        <p:spPr>
          <a:xfrm>
            <a:off x="0" y="1586855"/>
            <a:ext cx="7924800" cy="4524375"/>
          </a:xfrm>
        </p:spPr>
        <p:txBody>
          <a:bodyPr/>
          <a:lstStyle/>
          <a:p>
            <a:pPr lvl="1"/>
            <a:r>
              <a:rPr lang="en-US" sz="3200" dirty="0"/>
              <a:t>Worker productivity was measured at various levels of light illumination.</a:t>
            </a:r>
          </a:p>
          <a:p>
            <a:pPr lvl="1"/>
            <a:r>
              <a:rPr lang="en-US" sz="3200" dirty="0"/>
              <a:t>Researchers found that regardless of whether the light levels were raised or lowered, worker productivity increased.</a:t>
            </a:r>
          </a:p>
        </p:txBody>
      </p:sp>
      <p:pic>
        <p:nvPicPr>
          <p:cNvPr id="1026" name="Picture 2" descr="C:\Users\tima\AppData\Local\Microsoft\Windows\Temporary Internet Files\Content.IE5\9NAJALRQ\MC900437858[1].wmf"/>
          <p:cNvPicPr>
            <a:picLocks noChangeAspect="1" noChangeArrowheads="1"/>
          </p:cNvPicPr>
          <p:nvPr/>
        </p:nvPicPr>
        <p:blipFill>
          <a:blip r:embed="rId3" cstate="print"/>
          <a:srcRect/>
          <a:stretch>
            <a:fillRect/>
          </a:stretch>
        </p:blipFill>
        <p:spPr bwMode="auto">
          <a:xfrm>
            <a:off x="4181475" y="4149080"/>
            <a:ext cx="1196975" cy="1844675"/>
          </a:xfrm>
          <a:prstGeom prst="rect">
            <a:avLst/>
          </a:prstGeom>
          <a:noFill/>
        </p:spPr>
      </p:pic>
    </p:spTree>
  </p:cSld>
  <p:clrMapOvr>
    <a:masterClrMapping/>
  </p:clrMapOvr>
  <p:transition>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en-US"/>
              <a:t>The Hawthorne Studies</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5" name="Slide Number Placeholder 5"/>
          <p:cNvSpPr>
            <a:spLocks noGrp="1"/>
          </p:cNvSpPr>
          <p:nvPr>
            <p:ph type="sldNum" sz="quarter" idx="12"/>
          </p:nvPr>
        </p:nvSpPr>
        <p:spPr/>
        <p:txBody>
          <a:bodyPr/>
          <a:lstStyle/>
          <a:p>
            <a:r>
              <a:rPr lang="en-US"/>
              <a:t>2-</a:t>
            </a:r>
            <a:fld id="{1D85C39D-40CC-466C-8159-4864D540A7E9}" type="slidenum">
              <a:rPr lang="en-US"/>
              <a:pPr/>
              <a:t>29</a:t>
            </a:fld>
            <a:endParaRPr lang="en-US"/>
          </a:p>
        </p:txBody>
      </p:sp>
      <p:sp>
        <p:nvSpPr>
          <p:cNvPr id="71683" name="Rectangle 3"/>
          <p:cNvSpPr>
            <a:spLocks noGrp="1" noChangeArrowheads="1"/>
          </p:cNvSpPr>
          <p:nvPr>
            <p:ph sz="quarter" idx="1"/>
          </p:nvPr>
        </p:nvSpPr>
        <p:spPr>
          <a:xfrm>
            <a:off x="762000" y="1600200"/>
            <a:ext cx="7924800" cy="4524375"/>
          </a:xfrm>
        </p:spPr>
        <p:txBody>
          <a:bodyPr/>
          <a:lstStyle/>
          <a:p>
            <a:pPr>
              <a:buFontTx/>
              <a:buNone/>
            </a:pPr>
            <a:r>
              <a:rPr lang="en-US" sz="2800" dirty="0"/>
              <a:t>Human Relations Implications</a:t>
            </a:r>
          </a:p>
          <a:p>
            <a:pPr lvl="1"/>
            <a:r>
              <a:rPr lang="en-US" i="1" dirty="0"/>
              <a:t>Hawthorne effect</a:t>
            </a:r>
            <a:r>
              <a:rPr lang="en-US" dirty="0"/>
              <a:t> </a:t>
            </a:r>
            <a:r>
              <a:rPr lang="en-US" dirty="0" smtClean="0">
                <a:cs typeface="Tahoma" pitchFamily="34" charset="0"/>
              </a:rPr>
              <a:t> the effect of attention on performance</a:t>
            </a:r>
            <a:endParaRPr lang="en-US" dirty="0"/>
          </a:p>
        </p:txBody>
      </p:sp>
      <p:pic>
        <p:nvPicPr>
          <p:cNvPr id="71684" name="Picture 4"/>
          <p:cNvPicPr>
            <a:picLocks noChangeAspect="1" noChangeArrowheads="1"/>
          </p:cNvPicPr>
          <p:nvPr/>
        </p:nvPicPr>
        <p:blipFill>
          <a:blip r:embed="rId3" cstate="print"/>
          <a:srcRect/>
          <a:stretch>
            <a:fillRect/>
          </a:stretch>
        </p:blipFill>
        <p:spPr bwMode="auto">
          <a:xfrm>
            <a:off x="4549775" y="3725863"/>
            <a:ext cx="3525838" cy="2747962"/>
          </a:xfrm>
          <a:prstGeom prst="rect">
            <a:avLst/>
          </a:prstGeom>
          <a:noFill/>
          <a:ln w="9525">
            <a:noFill/>
            <a:miter lim="800000"/>
            <a:headEnd/>
            <a:tailEnd/>
          </a:ln>
          <a:effectLst/>
        </p:spPr>
      </p:pic>
    </p:spTree>
  </p:cSld>
  <p:clrMapOvr>
    <a:masterClrMapping/>
  </p:clrMapOvr>
  <p:transition>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a:t>The Hawthorne Studies</a:t>
            </a:r>
          </a:p>
        </p:txBody>
      </p:sp>
      <p:sp>
        <p:nvSpPr>
          <p:cNvPr id="2" name="Footer Placeholder 1"/>
          <p:cNvSpPr>
            <a:spLocks noGrp="1"/>
          </p:cNvSpPr>
          <p:nvPr>
            <p:ph type="ftr" sz="quarter" idx="11"/>
          </p:nvPr>
        </p:nvSpPr>
        <p:spPr/>
        <p:txBody>
          <a:bodyPr/>
          <a:lstStyle/>
          <a:p>
            <a:pPr>
              <a:defRPr/>
            </a:pPr>
            <a:r>
              <a:rPr lang="en-CA" altLang="en-US" smtClean="0"/>
              <a:t>ch 1</a:t>
            </a:r>
            <a:endParaRPr lang="en-CA" altLang="en-US"/>
          </a:p>
        </p:txBody>
      </p:sp>
      <p:sp>
        <p:nvSpPr>
          <p:cNvPr id="4" name="Slide Number Placeholder 5"/>
          <p:cNvSpPr>
            <a:spLocks noGrp="1"/>
          </p:cNvSpPr>
          <p:nvPr>
            <p:ph type="sldNum" sz="quarter" idx="12"/>
          </p:nvPr>
        </p:nvSpPr>
        <p:spPr/>
        <p:txBody>
          <a:bodyPr/>
          <a:lstStyle/>
          <a:p>
            <a:r>
              <a:rPr lang="en-US"/>
              <a:t>2-</a:t>
            </a:r>
            <a:fld id="{8F8F5A24-3192-4E6A-A0AD-854A6ED9C45A}" type="slidenum">
              <a:rPr lang="en-US"/>
              <a:pPr/>
              <a:t>30</a:t>
            </a:fld>
            <a:endParaRPr lang="en-US"/>
          </a:p>
        </p:txBody>
      </p:sp>
      <p:sp>
        <p:nvSpPr>
          <p:cNvPr id="75779" name="Rectangle 3"/>
          <p:cNvSpPr>
            <a:spLocks noGrp="1" noChangeArrowheads="1"/>
          </p:cNvSpPr>
          <p:nvPr>
            <p:ph sz="quarter" idx="1"/>
          </p:nvPr>
        </p:nvSpPr>
        <p:spPr>
          <a:xfrm>
            <a:off x="762000" y="1600200"/>
            <a:ext cx="7924800" cy="4524375"/>
          </a:xfrm>
        </p:spPr>
        <p:txBody>
          <a:bodyPr/>
          <a:lstStyle/>
          <a:p>
            <a:pPr>
              <a:buFontTx/>
              <a:buNone/>
            </a:pPr>
            <a:r>
              <a:rPr lang="en-US"/>
              <a:t>Implications</a:t>
            </a:r>
          </a:p>
          <a:p>
            <a:r>
              <a:rPr lang="en-US"/>
              <a:t>Behavior of managers and workers in the work setting is as important in explaining the level of performance as the technical aspects of the task</a:t>
            </a:r>
          </a:p>
        </p:txBody>
      </p:sp>
    </p:spTree>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1600200" y="533400"/>
            <a:ext cx="6858000" cy="685800"/>
          </a:xfrm>
        </p:spPr>
        <p:txBody>
          <a:bodyPr>
            <a:normAutofit fontScale="90000"/>
          </a:bodyPr>
          <a:lstStyle/>
          <a:p>
            <a:pPr eaLnBrk="1" hangingPunct="1"/>
            <a:r>
              <a:rPr lang="en-CA" sz="3600" smtClean="0"/>
              <a:t>Some Contemporary Management Concerns</a:t>
            </a:r>
          </a:p>
        </p:txBody>
      </p:sp>
      <p:sp>
        <p:nvSpPr>
          <p:cNvPr id="4" name="Footer Placeholder 3"/>
          <p:cNvSpPr>
            <a:spLocks noGrp="1"/>
          </p:cNvSpPr>
          <p:nvPr>
            <p:ph type="ftr" sz="quarter" idx="11"/>
          </p:nvPr>
        </p:nvSpPr>
        <p:spPr>
          <a:xfrm>
            <a:off x="457200" y="6243638"/>
            <a:ext cx="2133600" cy="457200"/>
          </a:xfrm>
        </p:spPr>
        <p:txBody>
          <a:bodyPr/>
          <a:lstStyle/>
          <a:p>
            <a:pPr algn="l">
              <a:defRPr/>
            </a:pPr>
            <a:r>
              <a:rPr lang="en-CA" smtClean="0"/>
              <a:t>ch 1</a:t>
            </a:r>
            <a:endParaRPr lang="en-CA"/>
          </a:p>
        </p:txBody>
      </p:sp>
      <p:sp>
        <p:nvSpPr>
          <p:cNvPr id="2" name="Slide Number Placeholder 1"/>
          <p:cNvSpPr>
            <a:spLocks noGrp="1"/>
          </p:cNvSpPr>
          <p:nvPr>
            <p:ph type="sldNum" sz="quarter" idx="12"/>
          </p:nvPr>
        </p:nvSpPr>
        <p:spPr/>
        <p:txBody>
          <a:bodyPr/>
          <a:lstStyle/>
          <a:p>
            <a:pPr>
              <a:defRPr/>
            </a:pPr>
            <a:fld id="{9727132C-994B-4270-9EEA-1A96BC97DAE5}" type="slidenum">
              <a:rPr lang="en-CA" altLang="en-US" smtClean="0"/>
              <a:pPr>
                <a:defRPr/>
              </a:pPr>
              <a:t>31</a:t>
            </a:fld>
            <a:endParaRPr lang="en-CA" altLang="en-US"/>
          </a:p>
        </p:txBody>
      </p:sp>
      <p:sp>
        <p:nvSpPr>
          <p:cNvPr id="30724" name="Rectangle 3"/>
          <p:cNvSpPr>
            <a:spLocks noGrp="1" noChangeArrowheads="1"/>
          </p:cNvSpPr>
          <p:nvPr>
            <p:ph sz="quarter" idx="1"/>
          </p:nvPr>
        </p:nvSpPr>
        <p:spPr>
          <a:xfrm>
            <a:off x="1524000" y="1981200"/>
            <a:ext cx="6858000" cy="4648200"/>
          </a:xfrm>
        </p:spPr>
        <p:txBody>
          <a:bodyPr/>
          <a:lstStyle/>
          <a:p>
            <a:pPr lvl="1" eaLnBrk="1" hangingPunct="1">
              <a:defRPr/>
            </a:pPr>
            <a:r>
              <a:rPr lang="en-CA" dirty="0" smtClean="0"/>
              <a:t>Diversity</a:t>
            </a:r>
          </a:p>
          <a:p>
            <a:pPr lvl="1" eaLnBrk="1" hangingPunct="1">
              <a:defRPr/>
            </a:pPr>
            <a:r>
              <a:rPr lang="en-CA" dirty="0" smtClean="0"/>
              <a:t>Globalization</a:t>
            </a:r>
          </a:p>
          <a:p>
            <a:pPr lvl="1" eaLnBrk="1" hangingPunct="1">
              <a:defRPr/>
            </a:pPr>
            <a:r>
              <a:rPr lang="en-CA" dirty="0" smtClean="0"/>
              <a:t>Employee-Organization Relationships</a:t>
            </a:r>
          </a:p>
          <a:p>
            <a:pPr marL="858837" lvl="1" indent="-514350" eaLnBrk="1" hangingPunct="1">
              <a:defRPr/>
            </a:pPr>
            <a:r>
              <a:rPr lang="en-CA" dirty="0" smtClean="0"/>
              <a:t>Talent Management</a:t>
            </a:r>
          </a:p>
          <a:p>
            <a:pPr marL="858837" lvl="1" indent="-514350" eaLnBrk="1" hangingPunct="1">
              <a:defRPr/>
            </a:pPr>
            <a:r>
              <a:rPr lang="en-CA" dirty="0" smtClean="0"/>
              <a:t>Ethics-Corporate Social Responsibility (CSR)</a:t>
            </a:r>
          </a:p>
        </p:txBody>
      </p:sp>
      <p:pic>
        <p:nvPicPr>
          <p:cNvPr id="30725" name="Picture 2" descr="http://www.fire-ant.co.uk/images/project_management.jpg"/>
          <p:cNvPicPr>
            <a:picLocks noChangeAspect="1" noChangeArrowheads="1"/>
          </p:cNvPicPr>
          <p:nvPr/>
        </p:nvPicPr>
        <p:blipFill>
          <a:blip r:embed="rId2" cstate="print"/>
          <a:srcRect/>
          <a:stretch>
            <a:fillRect/>
          </a:stretch>
        </p:blipFill>
        <p:spPr bwMode="auto">
          <a:xfrm>
            <a:off x="6300192" y="1124744"/>
            <a:ext cx="2208212" cy="18700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187450" y="404813"/>
            <a:ext cx="6858000" cy="685800"/>
          </a:xfrm>
        </p:spPr>
        <p:txBody>
          <a:bodyPr/>
          <a:lstStyle/>
          <a:p>
            <a:pPr eaLnBrk="1" hangingPunct="1"/>
            <a:r>
              <a:rPr lang="en-CA" sz="3200" smtClean="0"/>
              <a:t>Diversity</a:t>
            </a:r>
          </a:p>
        </p:txBody>
      </p:sp>
      <p:sp>
        <p:nvSpPr>
          <p:cNvPr id="4" name="Footer Placeholder 3"/>
          <p:cNvSpPr>
            <a:spLocks noGrp="1"/>
          </p:cNvSpPr>
          <p:nvPr>
            <p:ph type="ftr" sz="quarter" idx="11"/>
          </p:nvPr>
        </p:nvSpPr>
        <p:spPr>
          <a:xfrm>
            <a:off x="457200" y="6243638"/>
            <a:ext cx="2133600" cy="457200"/>
          </a:xfrm>
        </p:spPr>
        <p:txBody>
          <a:bodyPr/>
          <a:lstStyle/>
          <a:p>
            <a:pPr algn="l">
              <a:defRPr/>
            </a:pPr>
            <a:r>
              <a:rPr lang="en-CA" smtClean="0"/>
              <a:t>ch 1</a:t>
            </a:r>
            <a:endParaRPr lang="en-CA"/>
          </a:p>
        </p:txBody>
      </p:sp>
      <p:sp>
        <p:nvSpPr>
          <p:cNvPr id="2" name="Slide Number Placeholder 1"/>
          <p:cNvSpPr>
            <a:spLocks noGrp="1"/>
          </p:cNvSpPr>
          <p:nvPr>
            <p:ph type="sldNum" sz="quarter" idx="12"/>
          </p:nvPr>
        </p:nvSpPr>
        <p:spPr/>
        <p:txBody>
          <a:bodyPr/>
          <a:lstStyle/>
          <a:p>
            <a:pPr>
              <a:defRPr/>
            </a:pPr>
            <a:fld id="{9727132C-994B-4270-9EEA-1A96BC97DAE5}" type="slidenum">
              <a:rPr lang="en-CA" altLang="en-US" smtClean="0"/>
              <a:pPr>
                <a:defRPr/>
              </a:pPr>
              <a:t>32</a:t>
            </a:fld>
            <a:endParaRPr lang="en-CA" altLang="en-US"/>
          </a:p>
        </p:txBody>
      </p:sp>
      <p:sp>
        <p:nvSpPr>
          <p:cNvPr id="31748" name="Rectangle 3"/>
          <p:cNvSpPr>
            <a:spLocks noGrp="1" noChangeArrowheads="1"/>
          </p:cNvSpPr>
          <p:nvPr>
            <p:ph sz="quarter" idx="1"/>
          </p:nvPr>
        </p:nvSpPr>
        <p:spPr>
          <a:xfrm>
            <a:off x="1619250" y="1557338"/>
            <a:ext cx="6858000" cy="4648200"/>
          </a:xfrm>
        </p:spPr>
        <p:txBody>
          <a:bodyPr/>
          <a:lstStyle/>
          <a:p>
            <a:pPr eaLnBrk="1" hangingPunct="1"/>
            <a:r>
              <a:rPr lang="en-CA" smtClean="0"/>
              <a:t>Organizational behaviour is concerned with issues that have to do with the management of a </a:t>
            </a:r>
            <a:r>
              <a:rPr lang="en-CA" u="sng" smtClean="0"/>
              <a:t>diverse workforce</a:t>
            </a:r>
            <a:r>
              <a:rPr lang="en-CA" smtClean="0"/>
              <a:t> and how to benefit from the opportunities that a diverse workforce provides.</a:t>
            </a:r>
          </a:p>
        </p:txBody>
      </p:sp>
      <p:pic>
        <p:nvPicPr>
          <p:cNvPr id="31749" name="Picture 2" descr="http://www.nature.nps.gov/helpyourparks/diversity/images/diversity.jpg"/>
          <p:cNvPicPr>
            <a:picLocks noChangeAspect="1" noChangeArrowheads="1"/>
          </p:cNvPicPr>
          <p:nvPr/>
        </p:nvPicPr>
        <p:blipFill>
          <a:blip r:embed="rId2" cstate="print"/>
          <a:srcRect/>
          <a:stretch>
            <a:fillRect/>
          </a:stretch>
        </p:blipFill>
        <p:spPr bwMode="auto">
          <a:xfrm>
            <a:off x="0" y="4365625"/>
            <a:ext cx="3352800" cy="20478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itle 2"/>
          <p:cNvSpPr>
            <a:spLocks noGrp="1"/>
          </p:cNvSpPr>
          <p:nvPr>
            <p:ph type="title"/>
          </p:nvPr>
        </p:nvSpPr>
        <p:spPr>
          <a:xfrm>
            <a:off x="762000" y="0"/>
            <a:ext cx="8001000" cy="1143000"/>
          </a:xfrm>
        </p:spPr>
        <p:txBody>
          <a:bodyPr/>
          <a:lstStyle/>
          <a:p>
            <a:pPr eaLnBrk="1" hangingPunct="1"/>
            <a:r>
              <a:rPr lang="en-CA" smtClean="0"/>
              <a:t>Workforce Diversity </a:t>
            </a:r>
          </a:p>
        </p:txBody>
      </p:sp>
      <p:sp>
        <p:nvSpPr>
          <p:cNvPr id="64519" name="Footer Placeholder 4"/>
          <p:cNvSpPr>
            <a:spLocks noGrp="1"/>
          </p:cNvSpPr>
          <p:nvPr>
            <p:ph type="ftr" sz="quarter" idx="11"/>
          </p:nvPr>
        </p:nvSpPr>
        <p:spPr bwMode="auto">
          <a:ln>
            <a:miter lim="800000"/>
            <a:headEnd/>
            <a:tailEnd/>
          </a:ln>
        </p:spPr>
        <p:txBody>
          <a:bodyPr vert="horz" wrap="square" lIns="91440" tIns="45720" rIns="91440" bIns="45720" numCol="1" compatLnSpc="1">
            <a:prstTxWarp prst="textNoShape">
              <a:avLst/>
            </a:prstTxWarp>
          </a:bodyPr>
          <a:lstStyle/>
          <a:p>
            <a:pPr fontAlgn="base">
              <a:spcBef>
                <a:spcPct val="0"/>
              </a:spcBef>
              <a:spcAft>
                <a:spcPct val="0"/>
              </a:spcAft>
              <a:defRPr/>
            </a:pPr>
            <a:r>
              <a:rPr lang="en-US" smtClean="0"/>
              <a:t>ch 1</a:t>
            </a:r>
            <a:endParaRPr lang="en-US"/>
          </a:p>
        </p:txBody>
      </p:sp>
      <p:sp>
        <p:nvSpPr>
          <p:cNvPr id="4" name="Slide Number Placeholder 3"/>
          <p:cNvSpPr>
            <a:spLocks noGrp="1"/>
          </p:cNvSpPr>
          <p:nvPr>
            <p:ph type="sldNum" sz="quarter" idx="12"/>
          </p:nvPr>
        </p:nvSpPr>
        <p:spPr>
          <a:xfrm>
            <a:off x="8001000" y="6233160"/>
            <a:ext cx="838200" cy="320040"/>
          </a:xfrm>
        </p:spPr>
        <p:txBody>
          <a:bodyPr/>
          <a:lstStyle/>
          <a:p>
            <a:pPr>
              <a:defRPr/>
            </a:pPr>
            <a:fld id="{6FAAB15C-791D-45BF-BB28-8CCC4A98127C}" type="slidenum">
              <a:rPr lang="en-US"/>
              <a:pPr>
                <a:defRPr/>
              </a:pPr>
              <a:t>33</a:t>
            </a:fld>
            <a:endParaRPr lang="en-US" dirty="0"/>
          </a:p>
        </p:txBody>
      </p:sp>
      <p:pic>
        <p:nvPicPr>
          <p:cNvPr id="63497" name="Content Placeholder 8" descr="C01_F07_pg023.jpg"/>
          <p:cNvPicPr>
            <a:picLocks noGrp="1" noChangeAspect="1"/>
          </p:cNvPicPr>
          <p:nvPr>
            <p:ph sz="quarter" idx="1"/>
          </p:nvPr>
        </p:nvPicPr>
        <p:blipFill>
          <a:blip r:embed="rId3"/>
          <a:srcRect/>
          <a:stretch>
            <a:fillRect/>
          </a:stretch>
        </p:blipFill>
        <p:spPr>
          <a:xfrm>
            <a:off x="1600200" y="1371600"/>
            <a:ext cx="6172200" cy="4737100"/>
          </a:xfrm>
        </p:spPr>
      </p:pic>
      <p:sp>
        <p:nvSpPr>
          <p:cNvPr id="7" name="TextBox 6"/>
          <p:cNvSpPr txBox="1"/>
          <p:nvPr/>
        </p:nvSpPr>
        <p:spPr>
          <a:xfrm rot="5400000">
            <a:off x="-570504" y="926813"/>
            <a:ext cx="1661993" cy="584775"/>
          </a:xfrm>
          <a:prstGeom prst="rect">
            <a:avLst/>
          </a:prstGeom>
          <a:noFill/>
          <a:ln>
            <a:noFill/>
          </a:ln>
          <a:scene3d>
            <a:camera prst="orthographicFront" fov="0">
              <a:rot lat="0" lon="0" rev="0"/>
            </a:camera>
            <a:lightRig rig="glow" dir="t">
              <a:rot lat="0" lon="0" rev="4800000"/>
            </a:lightRig>
          </a:scene3d>
        </p:spPr>
        <p:style>
          <a:lnRef idx="0">
            <a:schemeClr val="accent4"/>
          </a:lnRef>
          <a:fillRef idx="3">
            <a:schemeClr val="accent4"/>
          </a:fillRef>
          <a:effectRef idx="3">
            <a:schemeClr val="accent4"/>
          </a:effectRef>
          <a:fontRef idx="minor">
            <a:schemeClr val="lt1"/>
          </a:fontRef>
        </p:style>
        <p:txBody>
          <a:bodyPr>
            <a:spAutoFit/>
          </a:bodyPr>
          <a:lstStyle/>
          <a:p>
            <a:pPr fontAlgn="auto">
              <a:spcBef>
                <a:spcPts val="0"/>
              </a:spcBef>
              <a:spcAft>
                <a:spcPts val="0"/>
              </a:spcAft>
              <a:defRPr/>
            </a:pPr>
            <a:r>
              <a:rPr lang="en-CA" sz="3200" b="1" dirty="0"/>
              <a:t>LO 6</a:t>
            </a:r>
          </a:p>
        </p:txBody>
      </p:sp>
    </p:spTree>
    <p:extLst>
      <p:ext uri="{BB962C8B-B14F-4D97-AF65-F5344CB8AC3E}">
        <p14:creationId xmlns:p14="http://schemas.microsoft.com/office/powerpoint/2010/main" val="3650523932"/>
      </p:ext>
    </p:extLst>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09600" y="304800"/>
            <a:ext cx="7924800" cy="990600"/>
          </a:xfrm>
        </p:spPr>
        <p:txBody>
          <a:bodyPr>
            <a:normAutofit fontScale="90000"/>
          </a:bodyPr>
          <a:lstStyle/>
          <a:p>
            <a:pPr eaLnBrk="1" hangingPunct="1">
              <a:defRPr/>
            </a:pPr>
            <a:r>
              <a:rPr lang="en-US" sz="3600" b="1" dirty="0" smtClean="0">
                <a:effectLst>
                  <a:outerShdw blurRad="38100" dist="38100" dir="2700000" algn="tl">
                    <a:srgbClr val="000000">
                      <a:alpha val="43137"/>
                    </a:srgbClr>
                  </a:outerShdw>
                </a:effectLst>
                <a:latin typeface="Arial" pitchFamily="34" charset="0"/>
                <a:cs typeface="Arial" pitchFamily="34" charset="0"/>
              </a:rPr>
              <a:t>The Challenges of Global Competition</a:t>
            </a:r>
          </a:p>
        </p:txBody>
      </p:sp>
      <p:sp>
        <p:nvSpPr>
          <p:cNvPr id="36868" name="Footer Placeholder 4"/>
          <p:cNvSpPr>
            <a:spLocks noGrp="1"/>
          </p:cNvSpPr>
          <p:nvPr>
            <p:ph type="ftr" sz="quarter" idx="11"/>
          </p:nvPr>
        </p:nvSpPr>
        <p:spPr>
          <a:xfrm>
            <a:off x="2438400" y="6400800"/>
            <a:ext cx="4267200" cy="457200"/>
          </a:xfrm>
        </p:spPr>
        <p:txBody>
          <a:bodyPr/>
          <a:lstStyle/>
          <a:p>
            <a:pPr>
              <a:defRPr/>
            </a:pPr>
            <a:r>
              <a:rPr lang="en-US" smtClean="0"/>
              <a:t>ch 1</a:t>
            </a:r>
            <a:endParaRPr lang="en-US" dirty="0" smtClean="0"/>
          </a:p>
        </p:txBody>
      </p:sp>
      <p:sp>
        <p:nvSpPr>
          <p:cNvPr id="36869" name="Slide Number Placeholder 1"/>
          <p:cNvSpPr>
            <a:spLocks noGrp="1"/>
          </p:cNvSpPr>
          <p:nvPr>
            <p:ph type="sldNum" sz="quarter" idx="12"/>
          </p:nvPr>
        </p:nvSpPr>
        <p:spPr>
          <a:xfrm>
            <a:off x="7010400" y="6391275"/>
            <a:ext cx="1905000" cy="457200"/>
          </a:xfrm>
        </p:spPr>
        <p:txBody>
          <a:bodyPr/>
          <a:lstStyle/>
          <a:p>
            <a:pPr>
              <a:defRPr/>
            </a:pPr>
            <a:fld id="{A348E572-F5D3-4623-980E-58AE9EA11D79}" type="slidenum">
              <a:rPr lang="en-US" smtClean="0"/>
              <a:pPr>
                <a:defRPr/>
              </a:pPr>
              <a:t>34</a:t>
            </a:fld>
            <a:endParaRPr lang="en-US" smtClean="0"/>
          </a:p>
        </p:txBody>
      </p:sp>
      <p:sp>
        <p:nvSpPr>
          <p:cNvPr id="37891" name="Content Placeholder 8"/>
          <p:cNvSpPr>
            <a:spLocks noGrp="1"/>
          </p:cNvSpPr>
          <p:nvPr>
            <p:ph sz="quarter" idx="1"/>
          </p:nvPr>
        </p:nvSpPr>
        <p:spPr>
          <a:xfrm>
            <a:off x="685800" y="1676400"/>
            <a:ext cx="6324600" cy="3886200"/>
          </a:xfrm>
        </p:spPr>
        <p:txBody>
          <a:bodyPr/>
          <a:lstStyle/>
          <a:p>
            <a:pPr marL="0" indent="0">
              <a:spcBef>
                <a:spcPct val="0"/>
              </a:spcBef>
              <a:buFontTx/>
              <a:buNone/>
            </a:pPr>
            <a:r>
              <a:rPr lang="en-CA" sz="2800" dirty="0" smtClean="0">
                <a:cs typeface="Arial" pitchFamily="34" charset="0"/>
              </a:rPr>
              <a:t>Increased global competition is driving radical change in North America resulting in:</a:t>
            </a:r>
          </a:p>
          <a:p>
            <a:pPr marL="342900" lvl="1" indent="-342900">
              <a:lnSpc>
                <a:spcPct val="150000"/>
              </a:lnSpc>
              <a:spcBef>
                <a:spcPct val="0"/>
              </a:spcBef>
              <a:buFont typeface="Arial" pitchFamily="34" charset="0"/>
              <a:buChar char="•"/>
            </a:pPr>
            <a:r>
              <a:rPr lang="en-CA" sz="2400" dirty="0" smtClean="0">
                <a:cs typeface="Arial" pitchFamily="34" charset="0"/>
              </a:rPr>
              <a:t>Pressure on all categories of employees</a:t>
            </a:r>
          </a:p>
          <a:p>
            <a:pPr marL="342900" lvl="1" indent="-342900">
              <a:lnSpc>
                <a:spcPct val="150000"/>
              </a:lnSpc>
              <a:spcBef>
                <a:spcPct val="0"/>
              </a:spcBef>
              <a:buFont typeface="Arial" pitchFamily="34" charset="0"/>
              <a:buChar char="•"/>
            </a:pPr>
            <a:r>
              <a:rPr lang="en-CA" sz="2400" dirty="0" smtClean="0">
                <a:cs typeface="Arial" pitchFamily="34" charset="0"/>
              </a:rPr>
              <a:t>Demand for increased productivity &amp; value</a:t>
            </a:r>
          </a:p>
          <a:p>
            <a:pPr marL="342900" lvl="1" indent="-342900">
              <a:lnSpc>
                <a:spcPct val="150000"/>
              </a:lnSpc>
              <a:spcBef>
                <a:spcPct val="0"/>
              </a:spcBef>
              <a:buFont typeface="Arial" pitchFamily="34" charset="0"/>
              <a:buChar char="•"/>
            </a:pPr>
            <a:r>
              <a:rPr lang="en-CA" sz="2400" dirty="0" smtClean="0">
                <a:cs typeface="Arial" pitchFamily="34" charset="0"/>
              </a:rPr>
              <a:t>Need to be customer focused</a:t>
            </a:r>
          </a:p>
          <a:p>
            <a:pPr marL="342900" lvl="1" indent="-342900">
              <a:lnSpc>
                <a:spcPct val="150000"/>
              </a:lnSpc>
              <a:spcBef>
                <a:spcPct val="0"/>
              </a:spcBef>
              <a:buFont typeface="Arial" pitchFamily="34" charset="0"/>
              <a:buChar char="•"/>
            </a:pPr>
            <a:r>
              <a:rPr lang="en-CA" sz="2400" dirty="0" smtClean="0">
                <a:cs typeface="Arial" pitchFamily="34" charset="0"/>
              </a:rPr>
              <a:t>Create a focus on quality</a:t>
            </a:r>
          </a:p>
        </p:txBody>
      </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00200" y="609600"/>
            <a:ext cx="6858000" cy="685800"/>
          </a:xfrm>
        </p:spPr>
        <p:txBody>
          <a:bodyPr>
            <a:normAutofit fontScale="90000"/>
          </a:bodyPr>
          <a:lstStyle/>
          <a:p>
            <a:pPr eaLnBrk="1" hangingPunct="1"/>
            <a:r>
              <a:rPr lang="en-CA" sz="3600" smtClean="0"/>
              <a:t>Employee-Organization Relationships</a:t>
            </a:r>
          </a:p>
        </p:txBody>
      </p:sp>
      <p:sp>
        <p:nvSpPr>
          <p:cNvPr id="4" name="Footer Placeholder 3"/>
          <p:cNvSpPr>
            <a:spLocks noGrp="1"/>
          </p:cNvSpPr>
          <p:nvPr>
            <p:ph type="ftr" sz="quarter" idx="11"/>
          </p:nvPr>
        </p:nvSpPr>
        <p:spPr>
          <a:xfrm>
            <a:off x="457200" y="6243638"/>
            <a:ext cx="2133600" cy="457200"/>
          </a:xfrm>
        </p:spPr>
        <p:txBody>
          <a:bodyPr/>
          <a:lstStyle/>
          <a:p>
            <a:pPr algn="l">
              <a:defRPr/>
            </a:pPr>
            <a:r>
              <a:rPr lang="en-CA" smtClean="0"/>
              <a:t>ch 1</a:t>
            </a:r>
            <a:endParaRPr lang="en-CA"/>
          </a:p>
        </p:txBody>
      </p:sp>
      <p:sp>
        <p:nvSpPr>
          <p:cNvPr id="2" name="Slide Number Placeholder 1"/>
          <p:cNvSpPr>
            <a:spLocks noGrp="1"/>
          </p:cNvSpPr>
          <p:nvPr>
            <p:ph type="sldNum" sz="quarter" idx="12"/>
          </p:nvPr>
        </p:nvSpPr>
        <p:spPr/>
        <p:txBody>
          <a:bodyPr/>
          <a:lstStyle/>
          <a:p>
            <a:pPr>
              <a:defRPr/>
            </a:pPr>
            <a:fld id="{9727132C-994B-4270-9EEA-1A96BC97DAE5}" type="slidenum">
              <a:rPr lang="en-CA" altLang="en-US" smtClean="0"/>
              <a:pPr>
                <a:defRPr/>
              </a:pPr>
              <a:t>35</a:t>
            </a:fld>
            <a:endParaRPr lang="en-CA" altLang="en-US"/>
          </a:p>
        </p:txBody>
      </p:sp>
      <p:sp>
        <p:nvSpPr>
          <p:cNvPr id="33796" name="Rectangle 3"/>
          <p:cNvSpPr>
            <a:spLocks noGrp="1" noChangeArrowheads="1"/>
          </p:cNvSpPr>
          <p:nvPr>
            <p:ph sz="quarter" idx="1"/>
          </p:nvPr>
        </p:nvSpPr>
        <p:spPr>
          <a:xfrm>
            <a:off x="1524000" y="1905000"/>
            <a:ext cx="6858000" cy="4648200"/>
          </a:xfrm>
        </p:spPr>
        <p:txBody>
          <a:bodyPr/>
          <a:lstStyle/>
          <a:p>
            <a:pPr eaLnBrk="1" hangingPunct="1"/>
            <a:r>
              <a:rPr lang="en-CA" sz="2800" smtClean="0"/>
              <a:t>Downsizing, restructuring, re-engineering, and outsourcing</a:t>
            </a:r>
          </a:p>
          <a:p>
            <a:pPr eaLnBrk="1" hangingPunct="1"/>
            <a:r>
              <a:rPr lang="en-CA" sz="2800" smtClean="0"/>
              <a:t>Major structural changes in work arrangements (e.g., part-time, temporary, contract work).</a:t>
            </a:r>
          </a:p>
          <a:p>
            <a:pPr eaLnBrk="1" hangingPunct="1"/>
            <a:r>
              <a:rPr lang="en-CA" sz="2800" smtClean="0"/>
              <a:t>Changes in the workplace have changed the nature of employee-organization relationships. </a:t>
            </a:r>
          </a:p>
          <a:p>
            <a:pPr eaLnBrk="1" hangingPunct="1"/>
            <a:endParaRPr lang="en-CA" smtClean="0"/>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600200" y="533400"/>
            <a:ext cx="6858000" cy="685800"/>
          </a:xfrm>
        </p:spPr>
        <p:txBody>
          <a:bodyPr/>
          <a:lstStyle/>
          <a:p>
            <a:pPr eaLnBrk="1" hangingPunct="1"/>
            <a:r>
              <a:rPr lang="en-CA" sz="3600" smtClean="0"/>
              <a:t>Talent Management </a:t>
            </a:r>
          </a:p>
        </p:txBody>
      </p:sp>
      <p:sp>
        <p:nvSpPr>
          <p:cNvPr id="4" name="Footer Placeholder 3"/>
          <p:cNvSpPr>
            <a:spLocks noGrp="1"/>
          </p:cNvSpPr>
          <p:nvPr>
            <p:ph type="ftr" sz="quarter" idx="11"/>
          </p:nvPr>
        </p:nvSpPr>
        <p:spPr>
          <a:xfrm>
            <a:off x="457200" y="6243638"/>
            <a:ext cx="2133600" cy="457200"/>
          </a:xfrm>
        </p:spPr>
        <p:txBody>
          <a:bodyPr/>
          <a:lstStyle/>
          <a:p>
            <a:pPr algn="l">
              <a:defRPr/>
            </a:pPr>
            <a:r>
              <a:rPr lang="en-CA" smtClean="0"/>
              <a:t>ch 1</a:t>
            </a:r>
            <a:endParaRPr lang="en-CA"/>
          </a:p>
        </p:txBody>
      </p:sp>
      <p:sp>
        <p:nvSpPr>
          <p:cNvPr id="2" name="Slide Number Placeholder 1"/>
          <p:cNvSpPr>
            <a:spLocks noGrp="1"/>
          </p:cNvSpPr>
          <p:nvPr>
            <p:ph type="sldNum" sz="quarter" idx="12"/>
          </p:nvPr>
        </p:nvSpPr>
        <p:spPr/>
        <p:txBody>
          <a:bodyPr/>
          <a:lstStyle/>
          <a:p>
            <a:pPr>
              <a:defRPr/>
            </a:pPr>
            <a:fld id="{9727132C-994B-4270-9EEA-1A96BC97DAE5}" type="slidenum">
              <a:rPr lang="en-CA" altLang="en-US" smtClean="0"/>
              <a:pPr>
                <a:defRPr/>
              </a:pPr>
              <a:t>36</a:t>
            </a:fld>
            <a:endParaRPr lang="en-CA" altLang="en-US"/>
          </a:p>
        </p:txBody>
      </p:sp>
      <p:sp>
        <p:nvSpPr>
          <p:cNvPr id="35844" name="Rectangle 3"/>
          <p:cNvSpPr>
            <a:spLocks noGrp="1" noChangeArrowheads="1"/>
          </p:cNvSpPr>
          <p:nvPr>
            <p:ph sz="quarter" idx="1"/>
          </p:nvPr>
        </p:nvSpPr>
        <p:spPr>
          <a:xfrm>
            <a:off x="1600200" y="1828800"/>
            <a:ext cx="6858000" cy="4648200"/>
          </a:xfrm>
        </p:spPr>
        <p:txBody>
          <a:bodyPr/>
          <a:lstStyle/>
          <a:p>
            <a:pPr eaLnBrk="1" hangingPunct="1"/>
            <a:r>
              <a:rPr lang="en-CA" sz="2800" i="1" smtClean="0"/>
              <a:t>Talent management</a:t>
            </a:r>
            <a:r>
              <a:rPr lang="en-CA" sz="2800" smtClean="0"/>
              <a:t> refers to an organization’s processes for attracting, developing, retaining, and utilizing people with the required skills to meet current and future business needs.</a:t>
            </a:r>
          </a:p>
        </p:txBody>
      </p:sp>
      <p:pic>
        <p:nvPicPr>
          <p:cNvPr id="35845" name="Picture 2" descr="http://www.clipartguide.com/_named_clipart_images/0511-0712-1713-5748_Multi-Talented_Athlete_clipart_image.jpg"/>
          <p:cNvPicPr>
            <a:picLocks noChangeAspect="1" noChangeArrowheads="1"/>
          </p:cNvPicPr>
          <p:nvPr/>
        </p:nvPicPr>
        <p:blipFill>
          <a:blip r:embed="rId2" cstate="print"/>
          <a:srcRect/>
          <a:stretch>
            <a:fillRect/>
          </a:stretch>
        </p:blipFill>
        <p:spPr bwMode="auto">
          <a:xfrm>
            <a:off x="7232650" y="188913"/>
            <a:ext cx="1911350" cy="18923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1600200" y="533400"/>
            <a:ext cx="6858000" cy="685800"/>
          </a:xfrm>
        </p:spPr>
        <p:txBody>
          <a:bodyPr/>
          <a:lstStyle/>
          <a:p>
            <a:pPr eaLnBrk="1" hangingPunct="1"/>
            <a:r>
              <a:rPr lang="en-CA" sz="3600" smtClean="0"/>
              <a:t>Talent Management (continued)</a:t>
            </a:r>
          </a:p>
        </p:txBody>
      </p:sp>
      <p:sp>
        <p:nvSpPr>
          <p:cNvPr id="4" name="Footer Placeholder 3"/>
          <p:cNvSpPr>
            <a:spLocks noGrp="1"/>
          </p:cNvSpPr>
          <p:nvPr>
            <p:ph type="ftr" sz="quarter" idx="11"/>
          </p:nvPr>
        </p:nvSpPr>
        <p:spPr>
          <a:xfrm>
            <a:off x="457200" y="6243638"/>
            <a:ext cx="2133600" cy="457200"/>
          </a:xfrm>
        </p:spPr>
        <p:txBody>
          <a:bodyPr/>
          <a:lstStyle/>
          <a:p>
            <a:pPr algn="l">
              <a:defRPr/>
            </a:pPr>
            <a:r>
              <a:rPr lang="en-CA" smtClean="0"/>
              <a:t>ch 1</a:t>
            </a:r>
            <a:endParaRPr lang="en-CA"/>
          </a:p>
        </p:txBody>
      </p:sp>
      <p:sp>
        <p:nvSpPr>
          <p:cNvPr id="2" name="Slide Number Placeholder 1"/>
          <p:cNvSpPr>
            <a:spLocks noGrp="1"/>
          </p:cNvSpPr>
          <p:nvPr>
            <p:ph type="sldNum" sz="quarter" idx="12"/>
          </p:nvPr>
        </p:nvSpPr>
        <p:spPr/>
        <p:txBody>
          <a:bodyPr/>
          <a:lstStyle/>
          <a:p>
            <a:pPr>
              <a:defRPr/>
            </a:pPr>
            <a:fld id="{9727132C-994B-4270-9EEA-1A96BC97DAE5}" type="slidenum">
              <a:rPr lang="en-CA" altLang="en-US" smtClean="0"/>
              <a:pPr>
                <a:defRPr/>
              </a:pPr>
              <a:t>37</a:t>
            </a:fld>
            <a:endParaRPr lang="en-CA" altLang="en-US"/>
          </a:p>
        </p:txBody>
      </p:sp>
      <p:sp>
        <p:nvSpPr>
          <p:cNvPr id="36868" name="Rectangle 3"/>
          <p:cNvSpPr>
            <a:spLocks noGrp="1" noChangeArrowheads="1"/>
          </p:cNvSpPr>
          <p:nvPr>
            <p:ph sz="quarter" idx="1"/>
          </p:nvPr>
        </p:nvSpPr>
        <p:spPr>
          <a:xfrm>
            <a:off x="1600200" y="1828800"/>
            <a:ext cx="6858000" cy="4648200"/>
          </a:xfrm>
        </p:spPr>
        <p:txBody>
          <a:bodyPr/>
          <a:lstStyle/>
          <a:p>
            <a:pPr eaLnBrk="1" hangingPunct="1"/>
            <a:r>
              <a:rPr lang="en-CA" smtClean="0"/>
              <a:t>Two most important management challenges:</a:t>
            </a:r>
          </a:p>
          <a:p>
            <a:pPr lvl="1" eaLnBrk="1" hangingPunct="1"/>
            <a:r>
              <a:rPr lang="en-CA" smtClean="0"/>
              <a:t>Recruitment of high-quality people</a:t>
            </a:r>
          </a:p>
          <a:p>
            <a:pPr lvl="1" eaLnBrk="1" hangingPunct="1"/>
            <a:r>
              <a:rPr lang="en-CA" smtClean="0"/>
              <a:t>Improving the appeal of the company culture and work environment</a:t>
            </a:r>
          </a:p>
        </p:txBody>
      </p: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noChangeArrowheads="1"/>
          </p:cNvSpPr>
          <p:nvPr>
            <p:ph type="title"/>
          </p:nvPr>
        </p:nvSpPr>
        <p:spPr>
          <a:xfrm>
            <a:off x="1600200" y="457200"/>
            <a:ext cx="6858000" cy="685800"/>
          </a:xfrm>
        </p:spPr>
        <p:txBody>
          <a:bodyPr>
            <a:normAutofit fontScale="90000"/>
          </a:bodyPr>
          <a:lstStyle/>
          <a:p>
            <a:pPr eaLnBrk="1" hangingPunct="1"/>
            <a:r>
              <a:rPr lang="en-US" sz="3600" smtClean="0"/>
              <a:t> Ethics &amp; Corporate Social Responsibility (CSR)</a:t>
            </a:r>
          </a:p>
        </p:txBody>
      </p:sp>
      <p:sp>
        <p:nvSpPr>
          <p:cNvPr id="4" name="Footer Placeholder 3"/>
          <p:cNvSpPr>
            <a:spLocks noGrp="1"/>
          </p:cNvSpPr>
          <p:nvPr>
            <p:ph type="ftr" sz="quarter" idx="11"/>
          </p:nvPr>
        </p:nvSpPr>
        <p:spPr>
          <a:xfrm>
            <a:off x="457200" y="6243638"/>
            <a:ext cx="2133600" cy="457200"/>
          </a:xfrm>
        </p:spPr>
        <p:txBody>
          <a:bodyPr/>
          <a:lstStyle/>
          <a:p>
            <a:pPr algn="l">
              <a:defRPr/>
            </a:pPr>
            <a:r>
              <a:rPr lang="en-CA" smtClean="0"/>
              <a:t>ch 1</a:t>
            </a:r>
            <a:endParaRPr lang="en-CA"/>
          </a:p>
        </p:txBody>
      </p:sp>
      <p:sp>
        <p:nvSpPr>
          <p:cNvPr id="2" name="Slide Number Placeholder 1"/>
          <p:cNvSpPr>
            <a:spLocks noGrp="1"/>
          </p:cNvSpPr>
          <p:nvPr>
            <p:ph type="sldNum" sz="quarter" idx="12"/>
          </p:nvPr>
        </p:nvSpPr>
        <p:spPr/>
        <p:txBody>
          <a:bodyPr/>
          <a:lstStyle/>
          <a:p>
            <a:pPr>
              <a:defRPr/>
            </a:pPr>
            <a:fld id="{9727132C-994B-4270-9EEA-1A96BC97DAE5}" type="slidenum">
              <a:rPr lang="en-CA" altLang="en-US" smtClean="0"/>
              <a:pPr>
                <a:defRPr/>
              </a:pPr>
              <a:t>38</a:t>
            </a:fld>
            <a:endParaRPr lang="en-CA" altLang="en-US"/>
          </a:p>
        </p:txBody>
      </p:sp>
      <p:sp>
        <p:nvSpPr>
          <p:cNvPr id="37892" name="Rectangle 3"/>
          <p:cNvSpPr>
            <a:spLocks noGrp="1" noChangeArrowheads="1"/>
          </p:cNvSpPr>
          <p:nvPr>
            <p:ph sz="quarter" idx="1"/>
          </p:nvPr>
        </p:nvSpPr>
        <p:spPr>
          <a:xfrm>
            <a:off x="900113" y="1844675"/>
            <a:ext cx="7558087" cy="4632325"/>
          </a:xfrm>
          <a:noFill/>
        </p:spPr>
        <p:txBody>
          <a:bodyPr/>
          <a:lstStyle/>
          <a:p>
            <a:pPr eaLnBrk="1" hangingPunct="1"/>
            <a:r>
              <a:rPr lang="en-US" smtClean="0"/>
              <a:t>CSR refers to an organization taking responsibility for the impact of its decisions and actions on its stakeholders.</a:t>
            </a:r>
          </a:p>
          <a:p>
            <a:pPr eaLnBrk="1" hangingPunct="1"/>
            <a:r>
              <a:rPr lang="en-US" smtClean="0"/>
              <a:t>It extends beyond the interests of shareholders to the interests and needs of employees and the community in which it operates.</a:t>
            </a:r>
          </a:p>
        </p:txBody>
      </p:sp>
      <p:pic>
        <p:nvPicPr>
          <p:cNvPr id="37893" name="Picture 2" descr="http://www.freewebs.com/matthewstolte/Oil_Spill!_by_Berger.jpg"/>
          <p:cNvPicPr>
            <a:picLocks noChangeAspect="1" noChangeArrowheads="1"/>
          </p:cNvPicPr>
          <p:nvPr/>
        </p:nvPicPr>
        <p:blipFill>
          <a:blip r:embed="rId2" cstate="print"/>
          <a:srcRect/>
          <a:stretch>
            <a:fillRect/>
          </a:stretch>
        </p:blipFill>
        <p:spPr bwMode="auto">
          <a:xfrm>
            <a:off x="3563888" y="4581128"/>
            <a:ext cx="2095500" cy="21018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582</TotalTime>
  <Words>1184</Words>
  <Application>Microsoft Office PowerPoint</Application>
  <PresentationFormat>On-screen Show (4:3)</PresentationFormat>
  <Paragraphs>284</Paragraphs>
  <Slides>38</Slides>
  <Notes>15</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Equity</vt:lpstr>
      <vt:lpstr>MANA 202 AA Human Behaviour in Organizations</vt:lpstr>
      <vt:lpstr>Mana 202/2 AA</vt:lpstr>
      <vt:lpstr>Textbook: </vt:lpstr>
      <vt:lpstr>Course Evaluation</vt:lpstr>
      <vt:lpstr>  Some topics in this course</vt:lpstr>
      <vt:lpstr>What motivates employees today</vt:lpstr>
      <vt:lpstr>Chapter 1</vt:lpstr>
      <vt:lpstr>What do managers do?</vt:lpstr>
      <vt:lpstr>Mintzberg’s Study</vt:lpstr>
      <vt:lpstr>PowerPoint Presentation</vt:lpstr>
      <vt:lpstr>PowerPoint Presentation</vt:lpstr>
      <vt:lpstr>The Manager’s job: Folklore and Fact</vt:lpstr>
      <vt:lpstr>MYTH: Managers engage in reflective planning</vt:lpstr>
      <vt:lpstr>MYTH: Managers rely on formal management information systems</vt:lpstr>
      <vt:lpstr>MYTH:  Management is a science</vt:lpstr>
      <vt:lpstr>PowerPoint Presentation</vt:lpstr>
      <vt:lpstr>PowerPoint Presentation</vt:lpstr>
      <vt:lpstr>The Rigour of Organizational Behaviour</vt:lpstr>
      <vt:lpstr>Contingency Approach</vt:lpstr>
      <vt:lpstr>An Integrative Model</vt:lpstr>
      <vt:lpstr>OB Levels:</vt:lpstr>
      <vt:lpstr>Critical Managerial Skills</vt:lpstr>
      <vt:lpstr>1.3 Managerial Skills at Different Organizational Levels</vt:lpstr>
      <vt:lpstr>PowerPoint Presentation</vt:lpstr>
      <vt:lpstr> The Systems Approach to Organizations</vt:lpstr>
      <vt:lpstr>PowerPoint Presentation</vt:lpstr>
      <vt:lpstr>Formal versus Informal Organizations</vt:lpstr>
      <vt:lpstr>The Hawthorne Studies</vt:lpstr>
      <vt:lpstr>The Hawthorne Studies</vt:lpstr>
      <vt:lpstr>The Hawthorne Studies</vt:lpstr>
      <vt:lpstr>Some Contemporary Management Concerns</vt:lpstr>
      <vt:lpstr>Diversity</vt:lpstr>
      <vt:lpstr>Workforce Diversity </vt:lpstr>
      <vt:lpstr>The Challenges of Global Competition</vt:lpstr>
      <vt:lpstr>Employee-Organization Relationships</vt:lpstr>
      <vt:lpstr>Talent Management </vt:lpstr>
      <vt:lpstr>Talent Management (continued)</vt:lpstr>
      <vt:lpstr> Ethics &amp; Corporate Social Responsibility (CSR)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Bordan</dc:creator>
  <cp:lastModifiedBy>Tima Petrushka</cp:lastModifiedBy>
  <cp:revision>127</cp:revision>
  <cp:lastPrinted>2016-09-06T16:37:29Z</cp:lastPrinted>
  <dcterms:created xsi:type="dcterms:W3CDTF">2004-08-10T17:52:34Z</dcterms:created>
  <dcterms:modified xsi:type="dcterms:W3CDTF">2016-09-06T18:36:06Z</dcterms:modified>
</cp:coreProperties>
</file>