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8"/>
  </p:notesMasterIdLst>
  <p:sldIdLst>
    <p:sldId id="256" r:id="rId2"/>
    <p:sldId id="266" r:id="rId3"/>
    <p:sldId id="257" r:id="rId4"/>
    <p:sldId id="281" r:id="rId5"/>
    <p:sldId id="267" r:id="rId6"/>
    <p:sldId id="258" r:id="rId7"/>
    <p:sldId id="268" r:id="rId8"/>
    <p:sldId id="271" r:id="rId9"/>
    <p:sldId id="259" r:id="rId10"/>
    <p:sldId id="269" r:id="rId11"/>
    <p:sldId id="270" r:id="rId12"/>
    <p:sldId id="272" r:id="rId13"/>
    <p:sldId id="260" r:id="rId14"/>
    <p:sldId id="273" r:id="rId15"/>
    <p:sldId id="274" r:id="rId16"/>
    <p:sldId id="275" r:id="rId17"/>
    <p:sldId id="261" r:id="rId18"/>
    <p:sldId id="276" r:id="rId19"/>
    <p:sldId id="277" r:id="rId20"/>
    <p:sldId id="279" r:id="rId21"/>
    <p:sldId id="262" r:id="rId22"/>
    <p:sldId id="278" r:id="rId23"/>
    <p:sldId id="263" r:id="rId24"/>
    <p:sldId id="280" r:id="rId25"/>
    <p:sldId id="264" r:id="rId26"/>
    <p:sldId id="265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4686" autoAdjust="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A5F08-93EE-4B3D-A624-0192E20E226F}" type="datetimeFigureOut">
              <a:rPr lang="en-CA" smtClean="0"/>
              <a:t>2017-09-12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6461C-EE17-4AF2-AC52-52187D8B651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8153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6595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0388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9709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71986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5047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 u="none" strike="noStrike" baseline="0" dirty="0">
                <a:solidFill>
                  <a:schemeClr val="bg1"/>
                </a:solidFill>
                <a:latin typeface="Arial"/>
              </a:rPr>
              <a:t>Figure 1.4  The dark pigment melanin is synthesized only in the colder areas of the vertebrate skin in Siamese cats and Himalayan rabbits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39963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395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5722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7291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552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1717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1047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4210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72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52993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3859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26041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4240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11993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461C-EE17-4AF2-AC52-52187D8B6513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782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26C7-DA99-42F8-AA73-6D5645090984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824C-6BAD-44AB-B633-385AC9B86932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950C-1782-4E1D-8DD7-B1B9E5B2EC40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B4DCF-20C1-47A1-A808-860A5837A6A2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A11E-4BCE-433A-A62A-B6877E4F40A9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9CCF-4714-4D06-9CD3-C4F67B3FD678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F58F-DB27-42ED-8384-F05AFE6DBF2F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551CD-8DBC-4807-9A6C-D474583B73A0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7D8-2B58-401E-ABA3-BF6F5AACFDB0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63DD3-9C07-4E7F-8FFC-5990FED9ADD0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684A-0E71-49EE-A575-8278F85B288E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19726-7194-499D-8449-E838819CA1AC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A02F-8E0C-4F45-A9C2-4CE54ACF9C35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89A5-53E6-4B39-8459-703AA6FE6B67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333B6-14E0-48C3-8B07-926923B87907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E5A7B-42B0-4EB9-9BC5-09B0EDE2C421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C4E26-60B7-420F-9748-F8E92FDEF022}" type="datetime1">
              <a:rPr lang="en-US" smtClean="0"/>
              <a:t>9/12/2017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FA906-FBFE-42DF-84AD-98023DEE2B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2" y="1710559"/>
            <a:ext cx="8915399" cy="2262781"/>
          </a:xfrm>
        </p:spPr>
        <p:txBody>
          <a:bodyPr/>
          <a:lstStyle/>
          <a:p>
            <a:r>
              <a:rPr lang="en-CA" dirty="0"/>
              <a:t>1. Developmental Plasticity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F982AE-4E9B-4B0D-9031-CD964031E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529541"/>
            <a:ext cx="8915399" cy="1374122"/>
          </a:xfrm>
        </p:spPr>
        <p:txBody>
          <a:bodyPr>
            <a:normAutofit fontScale="92500" lnSpcReduction="20000"/>
          </a:bodyPr>
          <a:lstStyle/>
          <a:p>
            <a:r>
              <a:rPr lang="en-CA" b="1" dirty="0"/>
              <a:t>HSS4102B – DEVELOPMENT OF HEALTH PROBLEMS THROUGH THE LIFESPAN</a:t>
            </a:r>
          </a:p>
          <a:p>
            <a:r>
              <a:rPr lang="en-CA" dirty="0"/>
              <a:t>Gustavo Gottret</a:t>
            </a:r>
          </a:p>
          <a:p>
            <a:r>
              <a:rPr lang="en-CA" dirty="0"/>
              <a:t>Interdisciplinary School of Health Sciences</a:t>
            </a:r>
          </a:p>
          <a:p>
            <a:r>
              <a:rPr lang="en-CA" dirty="0"/>
              <a:t>Faculty of Health Sciences – University of Ottawa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6830D6-178F-4141-84AB-E87BD27C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2AFC5B-C150-49D9-8874-A5CBF1EDD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851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502AC-17C8-4F70-A099-1F8F77BDE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ENVIRONNEMENT AS A </a:t>
            </a:r>
            <a:r>
              <a:rPr lang="en-CA" u="sng" dirty="0"/>
              <a:t>NORMAL</a:t>
            </a:r>
            <a:r>
              <a:rPr lang="en-CA" dirty="0"/>
              <a:t> AGENT IN PRODUCING PHENOTYPES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67BF92-9802-49AF-9B1D-A7BF08E93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005" y="2146901"/>
            <a:ext cx="5134233" cy="24408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01A41E-2C29-4FBF-977D-E6C6D34BEA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4893" y="3988840"/>
            <a:ext cx="4875306" cy="2028496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FDAA72-E08F-4F7A-9818-C48EFA5C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997C8F-5DE0-4C46-966A-5A6FA1CE5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397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26F3-1C06-4E86-AFF5-5368DC701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Plasticity Is a Normal Part of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F1EB8-997E-443B-B343-4E54F16D9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A CENTURY OF STUDIES</a:t>
            </a:r>
          </a:p>
          <a:p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E2D30E-5939-4830-B62B-3BBE1F6D76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98" y="2439996"/>
            <a:ext cx="5253166" cy="44180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642F995-AEF8-47D9-B5D3-25496AAF81A4}"/>
              </a:ext>
            </a:extLst>
          </p:cNvPr>
          <p:cNvSpPr/>
          <p:nvPr/>
        </p:nvSpPr>
        <p:spPr>
          <a:xfrm>
            <a:off x="3989288" y="5730597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rial"/>
              </a:rPr>
              <a:t>Wilhelm Johannsen </a:t>
            </a:r>
            <a:endParaRPr lang="en-CA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D94F3E-572B-447B-8E12-CD9B16D81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AA2580-16F4-4B20-A7E1-F0A70819D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295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3703E-1179-4A95-AE06-9C0C5A4AB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Epistemology:</a:t>
            </a:r>
          </a:p>
          <a:p>
            <a:r>
              <a:rPr lang="en-CA" dirty="0"/>
              <a:t>Looking for the “truth”</a:t>
            </a:r>
          </a:p>
          <a:p>
            <a:pPr lvl="1"/>
            <a:r>
              <a:rPr lang="en-CA" dirty="0"/>
              <a:t>The knowing subject</a:t>
            </a:r>
          </a:p>
          <a:p>
            <a:pPr lvl="1"/>
            <a:r>
              <a:rPr lang="en-CA" dirty="0"/>
              <a:t>The object of our knowledge</a:t>
            </a:r>
          </a:p>
          <a:p>
            <a:pPr lvl="1"/>
            <a:r>
              <a:rPr lang="en-CA" dirty="0"/>
              <a:t>Socrates, Plato, Aristotle</a:t>
            </a:r>
          </a:p>
          <a:p>
            <a:pPr lvl="1"/>
            <a:r>
              <a:rPr lang="en-CA" dirty="0"/>
              <a:t>Plate believed in a realm of ideas</a:t>
            </a:r>
          </a:p>
          <a:p>
            <a:pPr lvl="1"/>
            <a:r>
              <a:rPr lang="en-CA" dirty="0"/>
              <a:t>Aristotle believed in the observed realism, one must be able to observe reality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2E01F9-2A67-4979-BFEC-5EDDDFA21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A3941-2E70-4A78-9B59-4F5FE6791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407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26F3-1C06-4E86-AFF5-5368DC701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Plasticity Is a Normal Part of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F1EB8-997E-443B-B343-4E54F16D9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A CONTEXTUALLY INTEGRATED VIEW OF LIFE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50A26C-6F33-453E-8116-BFE8EEB1C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473" y="2693276"/>
            <a:ext cx="4966139" cy="392982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ECFA784-60CE-471D-8A9C-6BED050917F2}"/>
              </a:ext>
            </a:extLst>
          </p:cNvPr>
          <p:cNvSpPr txBox="1">
            <a:spLocks/>
          </p:cNvSpPr>
          <p:nvPr/>
        </p:nvSpPr>
        <p:spPr>
          <a:xfrm>
            <a:off x="1698459" y="4934607"/>
            <a:ext cx="4840014" cy="80319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000" dirty="0">
                <a:solidFill>
                  <a:schemeClr val="tx1"/>
                </a:solidFill>
                <a:latin typeface="Arial"/>
              </a:rPr>
              <a:t>Box 1.1  </a:t>
            </a:r>
            <a:r>
              <a:rPr lang="en-US" sz="2000" i="1" dirty="0" err="1">
                <a:solidFill>
                  <a:schemeClr val="tx1"/>
                </a:solidFill>
                <a:latin typeface="Arial"/>
              </a:rPr>
              <a:t>Bonellia</a:t>
            </a:r>
            <a:r>
              <a:rPr lang="en-US" sz="2000" i="1" dirty="0">
                <a:solidFill>
                  <a:schemeClr val="tx1"/>
                </a:solidFill>
                <a:latin typeface="Arial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Arial"/>
              </a:rPr>
              <a:t>viridis</a:t>
            </a:r>
            <a:r>
              <a:rPr lang="en-US" sz="2000" dirty="0">
                <a:solidFill>
                  <a:schemeClr val="tx1"/>
                </a:solidFill>
                <a:latin typeface="Arial"/>
              </a:rPr>
              <a:t>: </a:t>
            </a:r>
          </a:p>
          <a:p>
            <a:r>
              <a:rPr lang="en-US" sz="2000" dirty="0">
                <a:solidFill>
                  <a:schemeClr val="tx1"/>
                </a:solidFill>
                <a:latin typeface="Arial"/>
              </a:rPr>
              <a:t>When the Environment Determines Sex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32DA47-CD3B-4AC9-90A2-7AC14F405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04AF18-6539-43A0-B46B-F7C092FEE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929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E9A4B-8036-474A-B56E-11B301E50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“Eco-Devo”: Embryology Meets Developmental Plasticity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9E94C-5527-4F1F-8C0D-0D456B117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REACTION NORMS AND POLYPHENISM</a:t>
            </a:r>
          </a:p>
          <a:p>
            <a:endParaRPr lang="en-CA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B313AA-4C77-4494-8B1D-3C210FBCFE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388" y="2606408"/>
            <a:ext cx="9417224" cy="3417107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4F66F-50D5-4E53-8335-F1D4497B0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F052BD-B994-4FFB-8DD1-DD9CF0C9F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323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E9A4B-8036-474A-B56E-11B301E50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“Eco-Devo”: Embryology Meets Developmental Plasticity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9E94C-5527-4F1F-8C0D-0D456B117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EPIGENETICS</a:t>
            </a:r>
          </a:p>
          <a:p>
            <a:pPr lvl="1"/>
            <a:r>
              <a:rPr lang="en-CA" b="1" dirty="0"/>
              <a:t>Epigenetic Inheritance</a:t>
            </a:r>
          </a:p>
          <a:p>
            <a:endParaRPr lang="en-CA" b="1" dirty="0"/>
          </a:p>
          <a:p>
            <a:endParaRPr lang="en-CA" b="1" dirty="0"/>
          </a:p>
          <a:p>
            <a:endParaRPr lang="en-CA" b="1" dirty="0"/>
          </a:p>
          <a:p>
            <a:r>
              <a:rPr lang="en-CA" b="1" dirty="0"/>
              <a:t>AGENTS OF DEVELOPMENTAL PLASTICITY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B25B05-7E64-4944-84D7-021657787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316" y="4459102"/>
            <a:ext cx="2236699" cy="1680720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1A2192-0CB5-428A-AB53-A9CA8A086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8A60972-9F48-41EC-B583-89EB05E5E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840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A93B7D-1C3C-4C21-BBF1-BC6F0E30C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248" y="220717"/>
            <a:ext cx="9270124" cy="5915092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8419B-4B67-45A3-89FC-CE9136D3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D28F89E-0B6D-403D-83F9-6CD7735A5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205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1E7FC-D43E-4317-9FE7-B5EB07967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Temperature-Dependent Phenotypes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97939-8872-4993-9384-0CB1FA6E9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ENZYME ACTIVITY AS A FUNCTION OF TEMPERATURE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0B9ED3-F314-499C-8F46-D4F1D46F8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357" y="3198226"/>
            <a:ext cx="8427110" cy="3659774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446051A-5584-4EE8-B507-6DAE0854D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2823BB0-E2AD-4E9E-A19D-066F7AFD4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030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1E7FC-D43E-4317-9FE7-B5EB07967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Temperature-Dependent Phenotypes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97939-8872-4993-9384-0CB1FA6E9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SEASONAL POLYPHENISM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D5AAB2-6A55-4C14-B021-60CC05A2A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414" y="2755624"/>
            <a:ext cx="6533931" cy="4102376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E7F33ED-C697-4677-B810-1CE742153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49489C2-538F-4953-AFED-E79FEA791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168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1E7FC-D43E-4317-9FE7-B5EB07967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Temperature-Dependent Phenotypes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97939-8872-4993-9384-0CB1FA6E9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TEMPERATURE AND SEX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B3B235-BB9E-4760-8449-72CFCDB8A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502" y="2498835"/>
            <a:ext cx="5192110" cy="4060054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BEB7F82-6962-414D-8C75-9C8585CA8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1E775F8-9247-4DE5-989F-96D1988B7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38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1E7FC-D43E-4317-9FE7-B5EB07967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Temperature-Dependent Phenotypes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97939-8872-4993-9384-0CB1FA6E9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TEMPERATURE AND SEX (2)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27B2D6-A0A5-4A35-A08A-9A9384F73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567" y="1526927"/>
            <a:ext cx="5088045" cy="4990967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EA3F7F-CFEF-4E99-9CAD-AA2E4F5C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4C0FB4-C186-44A6-9ED6-2D13024FE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4472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EC99F-C6EE-4103-BD6C-F7C287BFE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Nutritional Polyphenism:</a:t>
            </a:r>
            <a:br>
              <a:rPr lang="en-CA" dirty="0"/>
            </a:br>
            <a:r>
              <a:rPr lang="en-CA" sz="3200" i="1" dirty="0"/>
              <a:t>What you eat becomes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FED39-DEE2-47B3-80DB-BA2010577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ROYAL JELLY AND EGG-LAYING QUEENS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D3F388-A0D9-47AA-9C62-E1E318C62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5F4382-B32E-48C9-BA6E-2F99CC701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B8C25A8-62EE-4DBE-A3A0-188DB566B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731" y="2772542"/>
            <a:ext cx="7615516" cy="313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980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EC99F-C6EE-4103-BD6C-F7C287BFE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Nutritional Polyphenism:</a:t>
            </a:r>
            <a:br>
              <a:rPr lang="en-CA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CA" sz="3200" i="1" dirty="0">
                <a:solidFill>
                  <a:schemeClr val="bg1">
                    <a:lumMod val="50000"/>
                  </a:schemeClr>
                </a:solidFill>
              </a:rPr>
              <a:t>What you eat becomes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FED39-DEE2-47B3-80DB-BA2010577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HORN LENGTH IN MALE DUNG BEETLE (1)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21153-0971-4BE2-A308-77A98F5BD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3D51F-76B2-49C7-B548-48B85E0A2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E06934E-44BB-474A-89CF-71AE343FD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8887" y="2762812"/>
            <a:ext cx="5336260" cy="261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3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EC99F-C6EE-4103-BD6C-F7C287BFE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Nutritional Polyphenism:</a:t>
            </a:r>
            <a:br>
              <a:rPr lang="en-CA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CA" sz="3200" i="1" dirty="0">
                <a:solidFill>
                  <a:schemeClr val="bg1">
                    <a:lumMod val="50000"/>
                  </a:schemeClr>
                </a:solidFill>
              </a:rPr>
              <a:t>What you eat becomes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FED39-DEE2-47B3-80DB-BA2010577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HORN LENGTH IN MALE DUNG BEETLE (2)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21153-0971-4BE2-A308-77A98F5BD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3D51F-76B2-49C7-B548-48B85E0A2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33E1E7-C7B8-41D9-A2FE-AC67D6AF3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212" y="2876550"/>
            <a:ext cx="487680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688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EC99F-C6EE-4103-BD6C-F7C287BFE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Nutritional Polyphenism:</a:t>
            </a:r>
            <a:br>
              <a:rPr lang="en-CA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CA" sz="3200" i="1" dirty="0">
                <a:solidFill>
                  <a:schemeClr val="bg1">
                    <a:lumMod val="50000"/>
                  </a:schemeClr>
                </a:solidFill>
              </a:rPr>
              <a:t>What you eat becomes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FED39-DEE2-47B3-80DB-BA2010577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HORN LENGTH IN MALE DUNG BEETLE (3)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21153-0971-4BE2-A308-77A98F5BD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3D51F-76B2-49C7-B548-48B85E0A2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88478DD-481A-43E2-9085-CB700543B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250" y="2585545"/>
            <a:ext cx="4264378" cy="427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8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1523E-C2C6-4BD0-A0C4-C0E33FDE3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Gravity and Pressure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489C9-723F-4DDF-A4A0-A5C6C73D2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8A2D9-9C50-4345-8D7A-7B435E64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DE0622-6189-425C-A1B5-EEA07FFD2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2160972"/>
            <a:ext cx="8427110" cy="43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474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1523E-C2C6-4BD0-A0C4-C0E33FDE3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Gravity and Pressure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489C9-723F-4DDF-A4A0-A5C6C73D2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8A2D9-9C50-4345-8D7A-7B435E64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8AC683-CEC3-4B98-9530-250CC284C4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292" y="1608083"/>
            <a:ext cx="8100305" cy="509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7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1523E-C2C6-4BD0-A0C4-C0E33FDE3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Gravity and Pressure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489C9-723F-4DDF-A4A0-A5C6C73D2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8A2D9-9C50-4345-8D7A-7B435E64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2DBF567-7132-4EF9-B3C6-6A3D58F44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502" y="2554688"/>
            <a:ext cx="8427110" cy="293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8570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1523E-C2C6-4BD0-A0C4-C0E33FDE3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Gravity and Pressure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489C9-723F-4DDF-A4A0-A5C6C73D2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88A2D9-9C50-4345-8D7A-7B435E64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6BCB93-AFF7-4807-98B9-617AD6830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587" y="3264776"/>
            <a:ext cx="8427110" cy="335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088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A1BBE-45FC-4F51-A627-85749E9F2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Predator Induced Polyphenisms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22B82-4038-4BEC-B3B1-D93197F12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IN INVERTEBRATES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008813-3BB8-4CB8-8977-4AED27093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92743" y="5367311"/>
            <a:ext cx="4095367" cy="361111"/>
          </a:xfrm>
        </p:spPr>
        <p:txBody>
          <a:bodyPr/>
          <a:lstStyle/>
          <a:p>
            <a:r>
              <a:rPr lang="en-CA" dirty="0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78A9C-9767-4B85-AA75-2524DFC9D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02ECC0-ED34-4BFB-9A4B-EA68B7D85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272" y="2033328"/>
            <a:ext cx="6795074" cy="47322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250EB89-43C4-490B-859D-C8B8EBBC6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07" y="2910942"/>
            <a:ext cx="2615929" cy="385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255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A1BBE-45FC-4F51-A627-85749E9F2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Predator Induced Polyphenisms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22B82-4038-4BEC-B3B1-D93197F12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IN VERTEBRATES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008813-3BB8-4CB8-8977-4AED27093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78A9C-9767-4B85-AA75-2524DFC9D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5C4E8B-296B-4C60-82D9-3C09DBE819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447580" y="614322"/>
            <a:ext cx="2418419" cy="43977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9CD7B9-EB30-4616-B051-5A838BA9F6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1942" y="3095624"/>
            <a:ext cx="4444846" cy="26587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FC2C2F-10AA-48D9-8DDC-1B3ADCEFE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2534" y="1649797"/>
            <a:ext cx="25717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655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7BA7D-2E86-4992-91E0-787631EFE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Presence of Conspecifics:</a:t>
            </a:r>
            <a:br>
              <a:rPr lang="en-CA" dirty="0"/>
            </a:br>
            <a:r>
              <a:rPr lang="en-CA" sz="3200" i="1" dirty="0"/>
              <a:t>It is who you know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7873C-967B-49E4-B334-C9AE9D012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A SWARM OF LOCUSTS: Polyphenism through touch</a:t>
            </a:r>
          </a:p>
          <a:p>
            <a:endParaRPr lang="en-CA" b="1" dirty="0"/>
          </a:p>
          <a:p>
            <a:endParaRPr lang="en-CA" b="1" dirty="0"/>
          </a:p>
          <a:p>
            <a:r>
              <a:rPr lang="en-CA" b="1" dirty="0"/>
              <a:t>SEXUAL POLYPHENISM INDUCED BY THE COMMUNITY ENVIRONNEMENT</a:t>
            </a:r>
          </a:p>
          <a:p>
            <a:endParaRPr lang="en-CA" b="1" dirty="0"/>
          </a:p>
          <a:p>
            <a:endParaRPr lang="en-CA" b="1" dirty="0"/>
          </a:p>
          <a:p>
            <a:r>
              <a:rPr lang="en-CA" b="1" dirty="0"/>
              <a:t>CANNIBALISM: An extreme phenotype for extreme times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A3B826-2E47-42A2-A7EC-A5596B452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17ECCC-9E86-45BE-AC84-8F323D34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C9C73D-2889-4309-ABC1-2A439E093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320" y="5180316"/>
            <a:ext cx="2915292" cy="146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954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DBA6BD-3551-4674-95E5-D553AE46F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65DFE7-0D3D-41C2-844E-A23C968C9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5F9828-BBAE-4CE7-BF4A-F166D47C05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414" y="2222938"/>
            <a:ext cx="8952002" cy="448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287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4D46B-615D-479D-B67A-6068AC22E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Convergence on Favourable Phenotypes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17C05-9173-4072-B86B-4BADD5500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4CEF4C-9D54-4589-BF44-BFE894193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BE7B5-1CCC-4D71-AF94-55F0E2D1D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765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EB0B2-0541-4668-BD95-5A0A345CD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Looking Ahead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89DB1-F722-4D66-A1F8-B86C85861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B753F-7572-4B9D-97CC-5CF6AFE72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Gilbert &amp; Epel (2015). Ecological Developmental Biology. Sinauer.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28BC4E-F25E-47F2-ADD4-046B48418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88576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749</TotalTime>
  <Words>647</Words>
  <Application>Microsoft Office PowerPoint</Application>
  <PresentationFormat>Widescreen</PresentationFormat>
  <Paragraphs>136</Paragraphs>
  <Slides>26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Century Gothic</vt:lpstr>
      <vt:lpstr>Wingdings 3</vt:lpstr>
      <vt:lpstr>Wisp</vt:lpstr>
      <vt:lpstr>1. Developmental Plasticity</vt:lpstr>
      <vt:lpstr>THE ENVIRONNEMENT AS A NORMAL AGENT IN PRODUCING PHENOTYPES</vt:lpstr>
      <vt:lpstr>Plasticity Is a Normal Part of Development</vt:lpstr>
      <vt:lpstr>PowerPoint Presentation</vt:lpstr>
      <vt:lpstr>Plasticity Is a Normal Part of Development</vt:lpstr>
      <vt:lpstr>“Eco-Devo”: Embryology Meets Developmental Plasticity</vt:lpstr>
      <vt:lpstr>“Eco-Devo”: Embryology Meets Developmental Plasticity</vt:lpstr>
      <vt:lpstr>PowerPoint Presentation</vt:lpstr>
      <vt:lpstr>Temperature-Dependent Phenotypes</vt:lpstr>
      <vt:lpstr>Temperature-Dependent Phenotypes</vt:lpstr>
      <vt:lpstr>Temperature-Dependent Phenotypes</vt:lpstr>
      <vt:lpstr>Temperature-Dependent Phenotypes</vt:lpstr>
      <vt:lpstr>Nutritional Polyphenism: What you eat becomes you!</vt:lpstr>
      <vt:lpstr>Nutritional Polyphenism: What you eat becomes you!</vt:lpstr>
      <vt:lpstr>Nutritional Polyphenism: What you eat becomes you!</vt:lpstr>
      <vt:lpstr>Nutritional Polyphenism: What you eat becomes you!</vt:lpstr>
      <vt:lpstr>Gravity and Pressure</vt:lpstr>
      <vt:lpstr>Gravity and Pressure</vt:lpstr>
      <vt:lpstr>Gravity and Pressure</vt:lpstr>
      <vt:lpstr>Gravity and Pressure</vt:lpstr>
      <vt:lpstr>Predator Induced Polyphenisms</vt:lpstr>
      <vt:lpstr>Predator Induced Polyphenisms</vt:lpstr>
      <vt:lpstr>The Presence of Conspecifics: It is who you know</vt:lpstr>
      <vt:lpstr>PowerPoint Presentation</vt:lpstr>
      <vt:lpstr>Convergence on Favourable Phenotypes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Developmental Plasticity</dc:title>
  <dc:creator>suad</dc:creator>
  <cp:lastModifiedBy>Afraaz Lalani</cp:lastModifiedBy>
  <cp:revision>21</cp:revision>
  <dcterms:created xsi:type="dcterms:W3CDTF">2017-09-07T14:17:57Z</dcterms:created>
  <dcterms:modified xsi:type="dcterms:W3CDTF">2017-09-12T19:40:19Z</dcterms:modified>
</cp:coreProperties>
</file>