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Types>
</file>

<file path=_rels/.rels><?xml version="1.0" encoding="UTF-8" standalone="yes"?><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Lst>
  <p:sldSz cx="9144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99"/>
        </a:solidFill>
        <a:effectLst/>
        <a:uFillTx/>
        <a:latin typeface="Arial"/>
        <a:ea typeface="Arial"/>
        <a:cs typeface="Arial"/>
        <a:sym typeface="Arial"/>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99"/>
        </a:solidFill>
        <a:effectLst/>
        <a:uFillTx/>
        <a:latin typeface="Arial"/>
        <a:ea typeface="Arial"/>
        <a:cs typeface="Arial"/>
        <a:sym typeface="Arial"/>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99"/>
        </a:solidFill>
        <a:effectLst/>
        <a:uFillTx/>
        <a:latin typeface="Arial"/>
        <a:ea typeface="Arial"/>
        <a:cs typeface="Arial"/>
        <a:sym typeface="Arial"/>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99"/>
        </a:solidFill>
        <a:effectLst/>
        <a:uFillTx/>
        <a:latin typeface="Arial"/>
        <a:ea typeface="Arial"/>
        <a:cs typeface="Arial"/>
        <a:sym typeface="Arial"/>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99"/>
        </a:solidFill>
        <a:effectLst/>
        <a:uFillTx/>
        <a:latin typeface="Arial"/>
        <a:ea typeface="Arial"/>
        <a:cs typeface="Arial"/>
        <a:sym typeface="Arial"/>
      </a:defRPr>
    </a:lvl5pPr>
    <a:lvl6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99"/>
        </a:solidFill>
        <a:effectLst/>
        <a:uFillTx/>
        <a:latin typeface="Arial"/>
        <a:ea typeface="Arial"/>
        <a:cs typeface="Arial"/>
        <a:sym typeface="Arial"/>
      </a:defRPr>
    </a:lvl6pPr>
    <a:lvl7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99"/>
        </a:solidFill>
        <a:effectLst/>
        <a:uFillTx/>
        <a:latin typeface="Arial"/>
        <a:ea typeface="Arial"/>
        <a:cs typeface="Arial"/>
        <a:sym typeface="Arial"/>
      </a:defRPr>
    </a:lvl7pPr>
    <a:lvl8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99"/>
        </a:solidFill>
        <a:effectLst/>
        <a:uFillTx/>
        <a:latin typeface="Arial"/>
        <a:ea typeface="Arial"/>
        <a:cs typeface="Arial"/>
        <a:sym typeface="Arial"/>
      </a:defRPr>
    </a:lvl8pPr>
    <a:lvl9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99"/>
        </a:solidFill>
        <a:effectLst/>
        <a:uFillTx/>
        <a:latin typeface="Arial"/>
        <a:ea typeface="Arial"/>
        <a:cs typeface="Arial"/>
        <a:sym typeface="Arial"/>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file>

<file path=ppt/presProps.xml><?xml version="1.0" encoding="utf-8"?>
<p:presentationPr xmlns:a="http://schemas.openxmlformats.org/drawingml/2006/main" xmlns:r="http://schemas.openxmlformats.org/officeDocument/2006/relationships" xmlns:p="http://schemas.openxmlformats.org/presentationml/2006/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
          <a:latin typeface="Arial"/>
          <a:ea typeface="Arial"/>
          <a:cs typeface="Arial"/>
        </a:font>
        <a:srgbClr val="000099"/>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CD2FF"/>
          </a:solidFill>
        </a:fill>
      </a:tcStyle>
    </a:wholeTbl>
    <a:band2H>
      <a:tcTxStyle b="def" i="def"/>
      <a:tcStyle>
        <a:tcBdr/>
        <a:fill>
          <a:solidFill>
            <a:srgbClr val="E7EAFF"/>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
          <a:latin typeface="Arial"/>
          <a:ea typeface="Arial"/>
          <a:cs typeface="Arial"/>
        </a:font>
        <a:srgbClr val="000099"/>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b="def" i="def"/>
      <a:tcStyle>
        <a:tcBdr/>
        <a:fill>
          <a:solidFill>
            <a:srgbClr val="EFF3E9"/>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
          <a:latin typeface="Arial"/>
          <a:ea typeface="Arial"/>
          <a:cs typeface="Arial"/>
        </a:font>
        <a:srgbClr val="000099"/>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b="def" i="def"/>
      <a:tcStyle>
        <a:tcBdr/>
        <a:fill>
          <a:solidFill>
            <a:srgbClr val="FDEEE8"/>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
          <a:latin typeface="Arial"/>
          <a:ea typeface="Arial"/>
          <a:cs typeface="Arial"/>
        </a:font>
        <a:srgbClr val="000099"/>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F"/>
          </a:solidFill>
        </a:fill>
      </a:tcStyle>
    </a:wholeTbl>
    <a:band2H>
      <a:tcTxStyle b="def" i="def"/>
      <a:tcStyle>
        <a:tcBdr/>
        <a:fill>
          <a:solidFill>
            <a:srgbClr val="FFFFFF"/>
          </a:solidFill>
        </a:fill>
      </a:tcStyle>
    </a:band2H>
    <a:firstCol>
      <a:tcTxStyle b="on" i="off">
        <a:font>
          <a:latin typeface="Arial"/>
          <a:ea typeface="Arial"/>
          <a:cs typeface="Arial"/>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Arial"/>
          <a:ea typeface="Arial"/>
          <a:cs typeface="Arial"/>
        </a:font>
        <a:srgbClr val="000099"/>
      </a:tcTxStyle>
      <a:tcStyle>
        <a:tcBdr>
          <a:left>
            <a:ln w="12700" cap="flat">
              <a:noFill/>
              <a:miter lim="400000"/>
            </a:ln>
          </a:left>
          <a:right>
            <a:ln w="12700" cap="flat">
              <a:noFill/>
              <a:miter lim="400000"/>
            </a:ln>
          </a:right>
          <a:top>
            <a:ln w="50800" cap="flat">
              <a:solidFill>
                <a:srgbClr val="000099"/>
              </a:solidFill>
              <a:prstDash val="solid"/>
              <a:round/>
            </a:ln>
          </a:top>
          <a:bottom>
            <a:ln w="25400" cap="flat">
              <a:solidFill>
                <a:srgbClr val="000099"/>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
          <a:latin typeface="Arial"/>
          <a:ea typeface="Arial"/>
          <a:cs typeface="Arial"/>
        </a:font>
        <a:srgbClr val="FFFFFF"/>
      </a:tcTxStyle>
      <a:tcStyle>
        <a:tcBdr>
          <a:left>
            <a:ln w="12700" cap="flat">
              <a:noFill/>
              <a:miter lim="400000"/>
            </a:ln>
          </a:left>
          <a:right>
            <a:ln w="12700" cap="flat">
              <a:noFill/>
              <a:miter lim="400000"/>
            </a:ln>
          </a:right>
          <a:top>
            <a:ln w="25400" cap="flat">
              <a:solidFill>
                <a:srgbClr val="000099"/>
              </a:solidFill>
              <a:prstDash val="solid"/>
              <a:round/>
            </a:ln>
          </a:top>
          <a:bottom>
            <a:ln w="25400" cap="flat">
              <a:solidFill>
                <a:srgbClr val="000099"/>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
          <a:latin typeface="Arial"/>
          <a:ea typeface="Arial"/>
          <a:cs typeface="Arial"/>
        </a:font>
        <a:srgbClr val="000099"/>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DD"/>
          </a:solidFill>
        </a:fill>
      </a:tcStyle>
    </a:wholeTbl>
    <a:band2H>
      <a:tcTxStyle b="def" i="def"/>
      <a:tcStyle>
        <a:tcBdr/>
        <a:fill>
          <a:solidFill>
            <a:srgbClr val="E6E6EF"/>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99"/>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99"/>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99"/>
          </a:solidFill>
        </a:fill>
      </a:tcStyle>
    </a:firstRow>
  </a:tblStyle>
  <a:tblStyle styleId="{2708684C-4D16-4618-839F-0558EEFCDFE6}" styleName="">
    <a:tblBg/>
    <a:wholeTbl>
      <a:tcTxStyle b="off"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wholeTbl>
    <a:band2H>
      <a:tcTxStyle b="def" i="def"/>
      <a:tcStyle>
        <a:tcBdr/>
        <a:fill>
          <a:solidFill>
            <a:srgbClr val="FFFFFF"/>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508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254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showComments="1"/>
</file>

<file path=ppt/_rels/presentation.xml.rels><?xml version="1.0" encoding="UTF-8" standalone="yes"?><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s>

</file>

<file path=ppt/notesMasters/_rels/notesMaster1.xml.rels><?xml version="1.0" encoding="UTF-8" standalone="yes"?><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Shape 64"/>
          <p:cNvSpPr/>
          <p:nvPr>
            <p:ph type="sldImg"/>
          </p:nvPr>
        </p:nvSpPr>
        <p:spPr>
          <a:xfrm>
            <a:off x="1143000" y="685800"/>
            <a:ext cx="4572000" cy="3429000"/>
          </a:xfrm>
          <a:prstGeom prst="rect">
            <a:avLst/>
          </a:prstGeom>
        </p:spPr>
        <p:txBody>
          <a:bodyPr/>
          <a:lstStyle/>
          <a:p>
            <a:pPr/>
          </a:p>
        </p:txBody>
      </p:sp>
      <p:sp>
        <p:nvSpPr>
          <p:cNvPr id="65" name="Shape 65"/>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spcBef>
        <a:spcPts val="400"/>
      </a:spcBef>
      <a:defRPr sz="1200">
        <a:latin typeface="+mn-lt"/>
        <a:ea typeface="+mn-ea"/>
        <a:cs typeface="+mn-cs"/>
        <a:sym typeface="Times"/>
      </a:defRPr>
    </a:lvl1pPr>
    <a:lvl2pPr indent="228600" latinLnBrk="0">
      <a:spcBef>
        <a:spcPts val="400"/>
      </a:spcBef>
      <a:defRPr sz="1200">
        <a:latin typeface="+mn-lt"/>
        <a:ea typeface="+mn-ea"/>
        <a:cs typeface="+mn-cs"/>
        <a:sym typeface="Times"/>
      </a:defRPr>
    </a:lvl2pPr>
    <a:lvl3pPr indent="457200" latinLnBrk="0">
      <a:spcBef>
        <a:spcPts val="400"/>
      </a:spcBef>
      <a:defRPr sz="1200">
        <a:latin typeface="+mn-lt"/>
        <a:ea typeface="+mn-ea"/>
        <a:cs typeface="+mn-cs"/>
        <a:sym typeface="Times"/>
      </a:defRPr>
    </a:lvl3pPr>
    <a:lvl4pPr indent="685800" latinLnBrk="0">
      <a:spcBef>
        <a:spcPts val="400"/>
      </a:spcBef>
      <a:defRPr sz="1200">
        <a:latin typeface="+mn-lt"/>
        <a:ea typeface="+mn-ea"/>
        <a:cs typeface="+mn-cs"/>
        <a:sym typeface="Times"/>
      </a:defRPr>
    </a:lvl4pPr>
    <a:lvl5pPr indent="914400" latinLnBrk="0">
      <a:spcBef>
        <a:spcPts val="400"/>
      </a:spcBef>
      <a:defRPr sz="1200">
        <a:latin typeface="+mn-lt"/>
        <a:ea typeface="+mn-ea"/>
        <a:cs typeface="+mn-cs"/>
        <a:sym typeface="Times"/>
      </a:defRPr>
    </a:lvl5pPr>
    <a:lvl6pPr indent="1143000" latinLnBrk="0">
      <a:spcBef>
        <a:spcPts val="400"/>
      </a:spcBef>
      <a:defRPr sz="1200">
        <a:latin typeface="+mn-lt"/>
        <a:ea typeface="+mn-ea"/>
        <a:cs typeface="+mn-cs"/>
        <a:sym typeface="Times"/>
      </a:defRPr>
    </a:lvl6pPr>
    <a:lvl7pPr indent="1371600" latinLnBrk="0">
      <a:spcBef>
        <a:spcPts val="400"/>
      </a:spcBef>
      <a:defRPr sz="1200">
        <a:latin typeface="+mn-lt"/>
        <a:ea typeface="+mn-ea"/>
        <a:cs typeface="+mn-cs"/>
        <a:sym typeface="Times"/>
      </a:defRPr>
    </a:lvl7pPr>
    <a:lvl8pPr indent="1600200" latinLnBrk="0">
      <a:spcBef>
        <a:spcPts val="400"/>
      </a:spcBef>
      <a:defRPr sz="1200">
        <a:latin typeface="+mn-lt"/>
        <a:ea typeface="+mn-ea"/>
        <a:cs typeface="+mn-cs"/>
        <a:sym typeface="Times"/>
      </a:defRPr>
    </a:lvl8pPr>
    <a:lvl9pPr indent="1828800" latinLnBrk="0">
      <a:spcBef>
        <a:spcPts val="400"/>
      </a:spcBef>
      <a:defRPr sz="1200">
        <a:latin typeface="+mn-lt"/>
        <a:ea typeface="+mn-ea"/>
        <a:cs typeface="+mn-cs"/>
        <a:sym typeface="Times"/>
      </a:defRPr>
    </a:lvl9pPr>
  </p:notesStyle>
</p:notesMaster>
</file>

<file path=ppt/notesSlides/_rels/notesSlide1.xml.rels><?xml version="1.0" encoding="UTF-8" standalone="yes"?><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Relationships>

</file>

<file path=ppt/notesSlides/_rels/notesSlide2.xml.rels><?xml version="1.0" encoding="UTF-8" standalone="yes"?><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Relationships>

</file>

<file path=ppt/notesSlides/_rels/notesSlide3.xml.rels><?xml version="1.0" encoding="UTF-8" standalone="yes"?><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Relationships>

</file>

<file path=ppt/notesSlides/_rels/notesSlide4.xml.rels><?xml version="1.0" encoding="UTF-8" standalone="yes"?><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Relationships>

</file>

<file path=ppt/notesSlides/_rels/notesSlide5.xml.rels><?xml version="1.0" encoding="UTF-8" standalone="yes"?><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Relationships>

</file>

<file path=ppt/notesSlides/_rels/notesSlide6.xml.rels><?xml version="1.0" encoding="UTF-8" standalone="yes"?><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Relationships>

</file>

<file path=ppt/notesSlides/_rels/notesSlide7.xml.rels><?xml version="1.0" encoding="UTF-8" standalone="yes"?><Relationships xmlns="http://schemas.openxmlformats.org/package/2006/relationships"><Relationship Id="rId1" Type="http://schemas.openxmlformats.org/officeDocument/2006/relationships/slide" Target="../slides/slide13.xml"/><Relationship Id="rId2" Type="http://schemas.openxmlformats.org/officeDocument/2006/relationships/notesMaster" Target="../notesMasters/notesMaster1.xml"/></Relationships>

</file>

<file path=ppt/notesSlides/_rels/notesSlide8.xml.rels><?xml version="1.0" encoding="UTF-8" standalone="yes"?><Relationships xmlns="http://schemas.openxmlformats.org/package/2006/relationships"><Relationship Id="rId1" Type="http://schemas.openxmlformats.org/officeDocument/2006/relationships/slide" Target="../slides/slide14.xml"/><Relationship Id="rId2" Type="http://schemas.openxmlformats.org/officeDocument/2006/relationships/notesMaster" Target="../notesMasters/notesMaster1.xml"/></Relationships>

</file>

<file path=ppt/notesSlides/_rels/notesSlide9.xml.rels><?xml version="1.0" encoding="UTF-8" standalone="yes"?><Relationships xmlns="http://schemas.openxmlformats.org/package/2006/relationships"><Relationship Id="rId1" Type="http://schemas.openxmlformats.org/officeDocument/2006/relationships/slide" Target="../slides/slide15.xml"/><Relationship Id="rId2" Type="http://schemas.openxmlformats.org/officeDocument/2006/relationships/notesMaster" Target="../notesMasters/notesMaster1.xml"/></Relationships>

</file>

<file path=ppt/notesSlides/_rels/notesSlide10.xml.rels><?xml version="1.0" encoding="UTF-8" standalone="yes"?><Relationships xmlns="http://schemas.openxmlformats.org/package/2006/relationships"><Relationship Id="rId1" Type="http://schemas.openxmlformats.org/officeDocument/2006/relationships/slide" Target="../slides/slide19.xml"/><Relationship Id="rId2" Type="http://schemas.openxmlformats.org/officeDocument/2006/relationships/notesMaster" Target="../notesMasters/notesMaster1.xml"/></Relationships>

</file>

<file path=ppt/notesSlides/_rels/notesSlide11.xml.rels><?xml version="1.0" encoding="UTF-8" standalone="yes"?><Relationships xmlns="http://schemas.openxmlformats.org/package/2006/relationships"><Relationship Id="rId1" Type="http://schemas.openxmlformats.org/officeDocument/2006/relationships/slide" Target="../slides/slide20.xml"/><Relationship Id="rId2" Type="http://schemas.openxmlformats.org/officeDocument/2006/relationships/notesMaster" Target="../notesMasters/notesMaster1.xml"/></Relationships>

</file>

<file path=ppt/notesSlides/_rels/notesSlide12.xml.rels><?xml version="1.0" encoding="UTF-8" standalone="yes"?><Relationships xmlns="http://schemas.openxmlformats.org/package/2006/relationships"><Relationship Id="rId1" Type="http://schemas.openxmlformats.org/officeDocument/2006/relationships/slide" Target="../slides/slide21.xml"/><Relationship Id="rId2" Type="http://schemas.openxmlformats.org/officeDocument/2006/relationships/notesMaster" Target="../notesMasters/notesMaster1.xml"/></Relationships>

</file>

<file path=ppt/notesSlides/_rels/notesSlide13.xml.rels><?xml version="1.0" encoding="UTF-8" standalone="yes"?><Relationships xmlns="http://schemas.openxmlformats.org/package/2006/relationships"><Relationship Id="rId1" Type="http://schemas.openxmlformats.org/officeDocument/2006/relationships/slide" Target="../slides/slide23.xml"/><Relationship Id="rId2" Type="http://schemas.openxmlformats.org/officeDocument/2006/relationships/notesMaster" Target="../notesMasters/notesMaster1.xml"/></Relationships>

</file>

<file path=ppt/notesSlides/_rels/notesSlide14.xml.rels><?xml version="1.0" encoding="UTF-8" standalone="yes"?><Relationships xmlns="http://schemas.openxmlformats.org/package/2006/relationships"><Relationship Id="rId1" Type="http://schemas.openxmlformats.org/officeDocument/2006/relationships/slide" Target="../slides/slide24.xml"/><Relationship Id="rId2" Type="http://schemas.openxmlformats.org/officeDocument/2006/relationships/notesMaster" Target="../notesMasters/notesMaster1.xml"/></Relationships>

</file>

<file path=ppt/notesSlides/_rels/notesSlide15.xml.rels><?xml version="1.0" encoding="UTF-8" standalone="yes"?><Relationships xmlns="http://schemas.openxmlformats.org/package/2006/relationships"><Relationship Id="rId1" Type="http://schemas.openxmlformats.org/officeDocument/2006/relationships/slide" Target="../slides/slide25.xml"/><Relationship Id="rId2" Type="http://schemas.openxmlformats.org/officeDocument/2006/relationships/notesMaster" Target="../notesMasters/notesMaster1.xml"/></Relationships>

</file>

<file path=ppt/notesSlides/_rels/notesSlide16.xml.rels><?xml version="1.0" encoding="UTF-8" standalone="yes"?><Relationships xmlns="http://schemas.openxmlformats.org/package/2006/relationships"><Relationship Id="rId1" Type="http://schemas.openxmlformats.org/officeDocument/2006/relationships/slide" Target="../slides/slide26.xml"/><Relationship Id="rId2" Type="http://schemas.openxmlformats.org/officeDocument/2006/relationships/notesMaster" Target="../notesMasters/notesMaster1.xml"/></Relationships>

</file>

<file path=ppt/notesSlides/_rels/notesSlide17.xml.rels><?xml version="1.0" encoding="UTF-8" standalone="yes"?><Relationships xmlns="http://schemas.openxmlformats.org/package/2006/relationships"><Relationship Id="rId1" Type="http://schemas.openxmlformats.org/officeDocument/2006/relationships/slide" Target="../slides/slide27.xml"/><Relationship Id="rId2" Type="http://schemas.openxmlformats.org/officeDocument/2006/relationships/notesMaster" Target="../notesMasters/notesMaster1.xml"/></Relationships>

</file>

<file path=ppt/notesSlides/_rels/notesSlide18.xml.rels><?xml version="1.0" encoding="UTF-8" standalone="yes"?><Relationships xmlns="http://schemas.openxmlformats.org/package/2006/relationships"><Relationship Id="rId1" Type="http://schemas.openxmlformats.org/officeDocument/2006/relationships/slide" Target="../slides/slide28.xml"/><Relationship Id="rId2" Type="http://schemas.openxmlformats.org/officeDocument/2006/relationships/notesMaster" Target="../notesMasters/notesMaster1.xml"/></Relationships>

</file>

<file path=ppt/notesSlides/_rels/notesSlide19.xml.rels><?xml version="1.0" encoding="UTF-8" standalone="yes"?><Relationships xmlns="http://schemas.openxmlformats.org/package/2006/relationships"><Relationship Id="rId1" Type="http://schemas.openxmlformats.org/officeDocument/2006/relationships/slide" Target="../slides/slide29.xml"/><Relationship Id="rId2" Type="http://schemas.openxmlformats.org/officeDocument/2006/relationships/notesMaster" Target="../notesMasters/notesMaster1.xml"/></Relationships>

</file>

<file path=ppt/notesSlides/_rels/notesSlide20.xml.rels><?xml version="1.0" encoding="UTF-8" standalone="yes"?><Relationships xmlns="http://schemas.openxmlformats.org/package/2006/relationships"><Relationship Id="rId1" Type="http://schemas.openxmlformats.org/officeDocument/2006/relationships/slide" Target="../slides/slide30.xml"/><Relationship Id="rId2" Type="http://schemas.openxmlformats.org/officeDocument/2006/relationships/notesMaster" Target="../notesMasters/notesMaster1.xml"/></Relationships>

</file>

<file path=ppt/notesSlides/_rels/notesSlide21.xml.rels><?xml version="1.0" encoding="UTF-8" standalone="yes"?><Relationships xmlns="http://schemas.openxmlformats.org/package/2006/relationships"><Relationship Id="rId1" Type="http://schemas.openxmlformats.org/officeDocument/2006/relationships/slide" Target="../slides/slide34.xml"/><Relationship Id="rId2" Type="http://schemas.openxmlformats.org/officeDocument/2006/relationships/notesMaster" Target="../notesMasters/notesMaster1.xml"/></Relationships>

</file>

<file path=ppt/notesSlides/_rels/notesSlide22.xml.rels><?xml version="1.0" encoding="UTF-8" standalone="yes"?><Relationships xmlns="http://schemas.openxmlformats.org/package/2006/relationships"><Relationship Id="rId1" Type="http://schemas.openxmlformats.org/officeDocument/2006/relationships/slide" Target="../slides/slide36.xml"/><Relationship Id="rId2" Type="http://schemas.openxmlformats.org/officeDocument/2006/relationships/notesMaster" Target="../notesMasters/notesMaster1.xml"/></Relationships>

</file>

<file path=ppt/notesSlides/_rels/notesSlide23.xml.rels><?xml version="1.0" encoding="UTF-8" standalone="yes"?><Relationships xmlns="http://schemas.openxmlformats.org/package/2006/relationships"><Relationship Id="rId1" Type="http://schemas.openxmlformats.org/officeDocument/2006/relationships/slide" Target="../slides/slide37.xml"/><Relationship Id="rId2" Type="http://schemas.openxmlformats.org/officeDocument/2006/relationships/notesMaster" Target="../notesMasters/notesMaster1.xml"/></Relationships>

</file>

<file path=ppt/notesSlides/_rels/notesSlide24.xml.rels><?xml version="1.0" encoding="UTF-8" standalone="yes"?><Relationships xmlns="http://schemas.openxmlformats.org/package/2006/relationships"><Relationship Id="rId1" Type="http://schemas.openxmlformats.org/officeDocument/2006/relationships/slide" Target="../slides/slide38.xml"/><Relationship Id="rId2" Type="http://schemas.openxmlformats.org/officeDocument/2006/relationships/notesMaster" Target="../notesMasters/notesMaster1.xml"/></Relationships>

</file>

<file path=ppt/notesSlides/_rels/notesSlide25.xml.rels><?xml version="1.0" encoding="UTF-8" standalone="yes"?><Relationships xmlns="http://schemas.openxmlformats.org/package/2006/relationships"><Relationship Id="rId1" Type="http://schemas.openxmlformats.org/officeDocument/2006/relationships/slide" Target="../slides/slide39.xml"/><Relationship Id="rId2" Type="http://schemas.openxmlformats.org/officeDocument/2006/relationships/notesMaster" Target="../notesMasters/notesMaster1.xml"/></Relationships>

</file>

<file path=ppt/notesSlides/_rels/notesSlide26.xml.rels><?xml version="1.0" encoding="UTF-8" standalone="yes"?><Relationships xmlns="http://schemas.openxmlformats.org/package/2006/relationships"><Relationship Id="rId1" Type="http://schemas.openxmlformats.org/officeDocument/2006/relationships/slide" Target="../slides/slide40.xml"/><Relationship Id="rId2" Type="http://schemas.openxmlformats.org/officeDocument/2006/relationships/notesMaster" Target="../notesMasters/notesMaster1.xml"/></Relationships>

</file>

<file path=ppt/notesSlides/_rels/notesSlide27.xml.rels><?xml version="1.0" encoding="UTF-8" standalone="yes"?><Relationships xmlns="http://schemas.openxmlformats.org/package/2006/relationships"><Relationship Id="rId1" Type="http://schemas.openxmlformats.org/officeDocument/2006/relationships/slide" Target="../slides/slide41.xml"/><Relationship Id="rId2" Type="http://schemas.openxmlformats.org/officeDocument/2006/relationships/notesMaster" Target="../notesMasters/notesMaster1.xml"/></Relationships>

</file>

<file path=ppt/notesSlides/_rels/notesSlide28.xml.rels><?xml version="1.0" encoding="UTF-8" standalone="yes"?><Relationships xmlns="http://schemas.openxmlformats.org/package/2006/relationships"><Relationship Id="rId1" Type="http://schemas.openxmlformats.org/officeDocument/2006/relationships/slide" Target="../slides/slide42.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71" name="Shape 71"/>
          <p:cNvSpPr/>
          <p:nvPr>
            <p:ph type="sldImg"/>
          </p:nvPr>
        </p:nvSpPr>
        <p:spPr>
          <a:prstGeom prst="rect">
            <a:avLst/>
          </a:prstGeom>
        </p:spPr>
        <p:txBody>
          <a:bodyPr/>
          <a:lstStyle/>
          <a:p>
            <a:pPr/>
          </a:p>
        </p:txBody>
      </p:sp>
      <p:sp>
        <p:nvSpPr>
          <p:cNvPr id="72" name="Shape 72"/>
          <p:cNvSpPr/>
          <p:nvPr>
            <p:ph type="body" sz="quarter" idx="1"/>
          </p:nvPr>
        </p:nvSpPr>
        <p:spPr>
          <a:prstGeom prst="rect">
            <a:avLst/>
          </a:prstGeom>
        </p:spPr>
        <p:txBody>
          <a:bodyPr/>
          <a:lstStyle/>
          <a:p>
            <a:pPr/>
            <a:r>
              <a:t>Look at end of chapter - know terms</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85" name="Shape 85"/>
          <p:cNvSpPr/>
          <p:nvPr>
            <p:ph type="sldImg"/>
          </p:nvPr>
        </p:nvSpPr>
        <p:spPr>
          <a:prstGeom prst="rect">
            <a:avLst/>
          </a:prstGeom>
        </p:spPr>
        <p:txBody>
          <a:bodyPr/>
          <a:lstStyle/>
          <a:p>
            <a:pPr/>
          </a:p>
        </p:txBody>
      </p:sp>
      <p:sp>
        <p:nvSpPr>
          <p:cNvPr id="86" name="Shape 86"/>
          <p:cNvSpPr/>
          <p:nvPr>
            <p:ph type="body" sz="quarter" idx="1"/>
          </p:nvPr>
        </p:nvSpPr>
        <p:spPr>
          <a:prstGeom prst="rect">
            <a:avLst/>
          </a:prstGeom>
        </p:spPr>
        <p:txBody>
          <a:bodyPr/>
          <a:lstStyle/>
          <a:p>
            <a:pPr/>
            <a:r>
              <a:t>Oxycontin - addition rates? Chronic illness. </a:t>
            </a:r>
          </a:p>
          <a:p>
            <a:pPr/>
          </a:p>
          <a:p>
            <a:pPr/>
            <a:r>
              <a:t>Weed - there is tolerance but may not be withdrawal. </a:t>
            </a:r>
          </a:p>
          <a:p>
            <a:pPr/>
            <a:r>
              <a:t>Behaviour disorders: gambling, internet gaming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90" name="Shape 90"/>
          <p:cNvSpPr/>
          <p:nvPr>
            <p:ph type="sldImg"/>
          </p:nvPr>
        </p:nvSpPr>
        <p:spPr>
          <a:prstGeom prst="rect">
            <a:avLst/>
          </a:prstGeom>
        </p:spPr>
        <p:txBody>
          <a:bodyPr/>
          <a:lstStyle/>
          <a:p>
            <a:pPr/>
          </a:p>
        </p:txBody>
      </p:sp>
      <p:sp>
        <p:nvSpPr>
          <p:cNvPr id="91" name="Shape 91"/>
          <p:cNvSpPr/>
          <p:nvPr>
            <p:ph type="body" sz="quarter" idx="1"/>
          </p:nvPr>
        </p:nvSpPr>
        <p:spPr>
          <a:prstGeom prst="rect">
            <a:avLst/>
          </a:prstGeom>
        </p:spPr>
        <p:txBody>
          <a:bodyPr/>
          <a:lstStyle/>
          <a:p>
            <a:pPr/>
            <a:r>
              <a:t>Poly-drug abusers.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95" name="Shape 95"/>
          <p:cNvSpPr/>
          <p:nvPr>
            <p:ph type="sldImg"/>
          </p:nvPr>
        </p:nvSpPr>
        <p:spPr>
          <a:prstGeom prst="rect">
            <a:avLst/>
          </a:prstGeom>
        </p:spPr>
        <p:txBody>
          <a:bodyPr/>
          <a:lstStyle/>
          <a:p>
            <a:pPr/>
          </a:p>
        </p:txBody>
      </p:sp>
      <p:sp>
        <p:nvSpPr>
          <p:cNvPr id="96" name="Shape 96"/>
          <p:cNvSpPr/>
          <p:nvPr>
            <p:ph type="body" sz="quarter" idx="1"/>
          </p:nvPr>
        </p:nvSpPr>
        <p:spPr>
          <a:prstGeom prst="rect">
            <a:avLst/>
          </a:prstGeom>
        </p:spPr>
        <p:txBody>
          <a:bodyPr/>
          <a:lstStyle/>
          <a:p>
            <a:pPr/>
            <a:r>
              <a:t>Stimulates can trigger panic disorder.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03" name="Shape 103"/>
          <p:cNvSpPr/>
          <p:nvPr>
            <p:ph type="sldImg"/>
          </p:nvPr>
        </p:nvSpPr>
        <p:spPr>
          <a:prstGeom prst="rect">
            <a:avLst/>
          </a:prstGeom>
        </p:spPr>
        <p:txBody>
          <a:bodyPr/>
          <a:lstStyle/>
          <a:p>
            <a:pPr/>
          </a:p>
        </p:txBody>
      </p:sp>
      <p:sp>
        <p:nvSpPr>
          <p:cNvPr id="104" name="Shape 104"/>
          <p:cNvSpPr/>
          <p:nvPr>
            <p:ph type="body" sz="quarter" idx="1"/>
          </p:nvPr>
        </p:nvSpPr>
        <p:spPr>
          <a:prstGeom prst="rect">
            <a:avLst/>
          </a:prstGeom>
        </p:spPr>
        <p:txBody>
          <a:bodyPr/>
          <a:lstStyle/>
          <a:p>
            <a:pPr/>
            <a:r>
              <a:t>Inuit, austrailan aboriginals, and south america are the only ones who have not had alcohol. </a:t>
            </a:r>
          </a:p>
          <a:p>
            <a:pPr/>
            <a:r>
              <a:t>in old testament </a:t>
            </a:r>
          </a:p>
          <a:p>
            <a:pPr/>
          </a:p>
          <a:p>
            <a:pPr/>
            <a:r>
              <a:t>Only cure is abstinence. - disease model </a:t>
            </a:r>
          </a:p>
          <a:p>
            <a:pPr/>
            <a:r>
              <a:t>People match drinking pace. Some can reduce or control drinking. give permission to do things they wouldn’t do otherwise. drinking = excuse</a:t>
            </a:r>
          </a:p>
          <a:p>
            <a:pPr/>
            <a:r>
              <a:t>Modern perspective: psychological, physiological, and cultural factors.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08" name="Shape 108"/>
          <p:cNvSpPr/>
          <p:nvPr>
            <p:ph type="sldImg"/>
          </p:nvPr>
        </p:nvSpPr>
        <p:spPr>
          <a:prstGeom prst="rect">
            <a:avLst/>
          </a:prstGeom>
        </p:spPr>
        <p:txBody>
          <a:bodyPr/>
          <a:lstStyle/>
          <a:p>
            <a:pPr/>
          </a:p>
        </p:txBody>
      </p:sp>
      <p:sp>
        <p:nvSpPr>
          <p:cNvPr id="109" name="Shape 109"/>
          <p:cNvSpPr/>
          <p:nvPr>
            <p:ph type="body" sz="quarter" idx="1"/>
          </p:nvPr>
        </p:nvSpPr>
        <p:spPr>
          <a:prstGeom prst="rect">
            <a:avLst/>
          </a:prstGeom>
        </p:spPr>
        <p:txBody>
          <a:bodyPr/>
          <a:lstStyle/>
          <a:p>
            <a:pPr/>
            <a:r>
              <a:t>Those who drink more likely to be educated, young, and live in cities</a:t>
            </a:r>
          </a:p>
          <a:p>
            <a:pPr/>
            <a:r>
              <a:t>more than 2 drinks a day puts you at health risk. Binge drinking more harmful </a:t>
            </a:r>
          </a:p>
          <a:p>
            <a:pPr/>
            <a:r>
              <a:t>illegal in saudia arabia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16" name="Shape 116"/>
          <p:cNvSpPr/>
          <p:nvPr>
            <p:ph type="sldImg"/>
          </p:nvPr>
        </p:nvSpPr>
        <p:spPr>
          <a:prstGeom prst="rect">
            <a:avLst/>
          </a:prstGeom>
        </p:spPr>
        <p:txBody>
          <a:bodyPr/>
          <a:lstStyle/>
          <a:p>
            <a:pPr/>
          </a:p>
        </p:txBody>
      </p:sp>
      <p:sp>
        <p:nvSpPr>
          <p:cNvPr id="117" name="Shape 117"/>
          <p:cNvSpPr/>
          <p:nvPr>
            <p:ph type="body" sz="quarter" idx="1"/>
          </p:nvPr>
        </p:nvSpPr>
        <p:spPr>
          <a:prstGeom prst="rect">
            <a:avLst/>
          </a:prstGeom>
        </p:spPr>
        <p:txBody>
          <a:bodyPr/>
          <a:lstStyle/>
          <a:p>
            <a:pPr/>
            <a:r>
              <a:t>men: higher spontaneous remission rate. Women metabolize alcohol slower - higher body fat (less water). More intoxicated at lower level. Alcohol dehydroginayze in stomach (women have less of what breaks down alcohol). Greater risk for alcohol related disorders. Become alcoholic more rapidly. Lower spontaneous remission rate than men. Fewer become alcoholics. Less likely to remit without treatment. Social factors - women are hidden drunks. Women start around mid 20s often as result of depression.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21" name="Shape 121"/>
          <p:cNvSpPr/>
          <p:nvPr>
            <p:ph type="sldImg"/>
          </p:nvPr>
        </p:nvSpPr>
        <p:spPr>
          <a:prstGeom prst="rect">
            <a:avLst/>
          </a:prstGeom>
        </p:spPr>
        <p:txBody>
          <a:bodyPr/>
          <a:lstStyle/>
          <a:p>
            <a:pPr/>
          </a:p>
        </p:txBody>
      </p:sp>
      <p:sp>
        <p:nvSpPr>
          <p:cNvPr id="122" name="Shape 122"/>
          <p:cNvSpPr/>
          <p:nvPr>
            <p:ph type="body" sz="quarter" idx="1"/>
          </p:nvPr>
        </p:nvSpPr>
        <p:spPr>
          <a:prstGeom prst="rect">
            <a:avLst/>
          </a:prstGeom>
        </p:spPr>
        <p:txBody>
          <a:bodyPr/>
          <a:lstStyle/>
          <a:p>
            <a:pPr/>
            <a:r>
              <a:t>Throat, Stomach, liver, intestines effected.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26" name="Shape 126"/>
          <p:cNvSpPr/>
          <p:nvPr>
            <p:ph type="sldImg"/>
          </p:nvPr>
        </p:nvSpPr>
        <p:spPr>
          <a:prstGeom prst="rect">
            <a:avLst/>
          </a:prstGeom>
        </p:spPr>
        <p:txBody>
          <a:bodyPr/>
          <a:lstStyle/>
          <a:p>
            <a:pPr/>
          </a:p>
        </p:txBody>
      </p:sp>
      <p:sp>
        <p:nvSpPr>
          <p:cNvPr id="127" name="Shape 127"/>
          <p:cNvSpPr/>
          <p:nvPr>
            <p:ph type="body" sz="quarter" idx="1"/>
          </p:nvPr>
        </p:nvSpPr>
        <p:spPr>
          <a:prstGeom prst="rect">
            <a:avLst/>
          </a:prstGeom>
        </p:spPr>
        <p:txBody>
          <a:bodyPr/>
          <a:lstStyle/>
          <a:p>
            <a:pPr/>
            <a:r>
              <a:t>weight, gender impacts how you digest alcohol.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40" name="Shape 140"/>
          <p:cNvSpPr/>
          <p:nvPr>
            <p:ph type="sldImg"/>
          </p:nvPr>
        </p:nvSpPr>
        <p:spPr>
          <a:prstGeom prst="rect">
            <a:avLst/>
          </a:prstGeom>
        </p:spPr>
        <p:txBody>
          <a:bodyPr/>
          <a:lstStyle/>
          <a:p>
            <a:pPr/>
          </a:p>
        </p:txBody>
      </p:sp>
      <p:sp>
        <p:nvSpPr>
          <p:cNvPr id="141" name="Shape 141"/>
          <p:cNvSpPr/>
          <p:nvPr>
            <p:ph type="body" sz="quarter" idx="1"/>
          </p:nvPr>
        </p:nvSpPr>
        <p:spPr>
          <a:prstGeom prst="rect">
            <a:avLst/>
          </a:prstGeom>
        </p:spPr>
        <p:txBody>
          <a:bodyPr/>
          <a:lstStyle/>
          <a:p>
            <a:pPr/>
            <a:r>
              <a:t>Cancer, larynx and mouth.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45" name="Shape 145"/>
          <p:cNvSpPr/>
          <p:nvPr>
            <p:ph type="sldImg"/>
          </p:nvPr>
        </p:nvSpPr>
        <p:spPr>
          <a:prstGeom prst="rect">
            <a:avLst/>
          </a:prstGeom>
        </p:spPr>
        <p:txBody>
          <a:bodyPr/>
          <a:lstStyle/>
          <a:p>
            <a:pPr/>
          </a:p>
        </p:txBody>
      </p:sp>
      <p:sp>
        <p:nvSpPr>
          <p:cNvPr id="146" name="Shape 146"/>
          <p:cNvSpPr/>
          <p:nvPr>
            <p:ph type="body" sz="quarter" idx="1"/>
          </p:nvPr>
        </p:nvSpPr>
        <p:spPr>
          <a:prstGeom prst="rect">
            <a:avLst/>
          </a:prstGeom>
        </p:spPr>
        <p:txBody>
          <a:bodyPr/>
          <a:lstStyle/>
          <a:p>
            <a:pPr/>
            <a:r>
              <a:t>depletion of B vitamins</a:t>
            </a:r>
          </a:p>
          <a:p>
            <a:pPr/>
          </a:p>
          <a:p>
            <a:pPr/>
            <a:r>
              <a:t>1. Can be reversal if treatment is stopped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50" name="Shape 150"/>
          <p:cNvSpPr/>
          <p:nvPr>
            <p:ph type="sldImg"/>
          </p:nvPr>
        </p:nvSpPr>
        <p:spPr>
          <a:prstGeom prst="rect">
            <a:avLst/>
          </a:prstGeom>
        </p:spPr>
        <p:txBody>
          <a:bodyPr/>
          <a:lstStyle/>
          <a:p>
            <a:pPr/>
          </a:p>
        </p:txBody>
      </p:sp>
      <p:sp>
        <p:nvSpPr>
          <p:cNvPr id="151" name="Shape 151"/>
          <p:cNvSpPr/>
          <p:nvPr>
            <p:ph type="body" sz="quarter" idx="1"/>
          </p:nvPr>
        </p:nvSpPr>
        <p:spPr>
          <a:prstGeom prst="rect">
            <a:avLst/>
          </a:prstGeom>
        </p:spPr>
        <p:txBody>
          <a:bodyPr/>
          <a:lstStyle/>
          <a:p>
            <a:pPr/>
            <a:r>
              <a:t>MVA (half of fatalities were drunk), falling over</a:t>
            </a:r>
          </a:p>
          <a:p>
            <a:pPr/>
          </a:p>
          <a:p>
            <a:pPr/>
            <a:r>
              <a:t>1 in 10 deaths was alcohol related</a:t>
            </a:r>
          </a:p>
          <a:p>
            <a:pPr/>
          </a:p>
          <a:p>
            <a:pPr/>
            <a:r>
              <a:t>Interpersonal issues. One treatment: video them when drunk then show it to them when they’re sober. </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60" name="Shape 160"/>
          <p:cNvSpPr/>
          <p:nvPr>
            <p:ph type="sldImg"/>
          </p:nvPr>
        </p:nvSpPr>
        <p:spPr>
          <a:prstGeom prst="rect">
            <a:avLst/>
          </a:prstGeom>
        </p:spPr>
        <p:txBody>
          <a:bodyPr/>
          <a:lstStyle/>
          <a:p>
            <a:pPr/>
          </a:p>
        </p:txBody>
      </p:sp>
      <p:sp>
        <p:nvSpPr>
          <p:cNvPr id="161" name="Shape 161"/>
          <p:cNvSpPr/>
          <p:nvPr>
            <p:ph type="body" sz="quarter" idx="1"/>
          </p:nvPr>
        </p:nvSpPr>
        <p:spPr>
          <a:prstGeom prst="rect">
            <a:avLst/>
          </a:prstGeom>
        </p:spPr>
        <p:txBody>
          <a:bodyPr/>
          <a:lstStyle/>
          <a:p>
            <a:pPr/>
            <a:r>
              <a:t>activates dopamine. some people it produces more pleasure than others.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65" name="Shape 165"/>
          <p:cNvSpPr/>
          <p:nvPr>
            <p:ph type="sldImg"/>
          </p:nvPr>
        </p:nvSpPr>
        <p:spPr>
          <a:prstGeom prst="rect">
            <a:avLst/>
          </a:prstGeom>
        </p:spPr>
        <p:txBody>
          <a:bodyPr/>
          <a:lstStyle/>
          <a:p>
            <a:pPr/>
          </a:p>
        </p:txBody>
      </p:sp>
      <p:sp>
        <p:nvSpPr>
          <p:cNvPr id="166" name="Shape 166"/>
          <p:cNvSpPr/>
          <p:nvPr>
            <p:ph type="body" sz="quarter" idx="1"/>
          </p:nvPr>
        </p:nvSpPr>
        <p:spPr>
          <a:prstGeom prst="rect">
            <a:avLst/>
          </a:prstGeom>
        </p:spPr>
        <p:txBody>
          <a:bodyPr/>
          <a:lstStyle/>
          <a:p>
            <a:pPr/>
            <a:r>
              <a:t>Glutamate: changes</a:t>
            </a:r>
          </a:p>
          <a:p>
            <a:pPr/>
            <a:r>
              <a:t>affects norepoenephrin</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70" name="Shape 170"/>
          <p:cNvSpPr/>
          <p:nvPr>
            <p:ph type="sldImg"/>
          </p:nvPr>
        </p:nvSpPr>
        <p:spPr>
          <a:prstGeom prst="rect">
            <a:avLst/>
          </a:prstGeom>
        </p:spPr>
        <p:txBody>
          <a:bodyPr/>
          <a:lstStyle/>
          <a:p>
            <a:pPr/>
          </a:p>
        </p:txBody>
      </p:sp>
      <p:sp>
        <p:nvSpPr>
          <p:cNvPr id="171" name="Shape 171"/>
          <p:cNvSpPr/>
          <p:nvPr>
            <p:ph type="body" sz="quarter" idx="1"/>
          </p:nvPr>
        </p:nvSpPr>
        <p:spPr>
          <a:prstGeom prst="rect">
            <a:avLst/>
          </a:prstGeom>
        </p:spPr>
        <p:txBody>
          <a:bodyPr/>
          <a:lstStyle/>
          <a:p>
            <a:pPr/>
            <a:r>
              <a:t>Social pressure and social pleasure involved in drinking. </a:t>
            </a:r>
          </a:p>
          <a:p>
            <a:pPr/>
            <a:r>
              <a:t>Negative reinforcement: Reduces pain and anxiety. Increases GABA. </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75" name="Shape 175"/>
          <p:cNvSpPr/>
          <p:nvPr>
            <p:ph type="sldImg"/>
          </p:nvPr>
        </p:nvSpPr>
        <p:spPr>
          <a:prstGeom prst="rect">
            <a:avLst/>
          </a:prstGeom>
        </p:spPr>
        <p:txBody>
          <a:bodyPr/>
          <a:lstStyle/>
          <a:p>
            <a:pPr/>
          </a:p>
        </p:txBody>
      </p:sp>
      <p:sp>
        <p:nvSpPr>
          <p:cNvPr id="176" name="Shape 176"/>
          <p:cNvSpPr/>
          <p:nvPr>
            <p:ph type="body" sz="quarter" idx="1"/>
          </p:nvPr>
        </p:nvSpPr>
        <p:spPr>
          <a:prstGeom prst="rect">
            <a:avLst/>
          </a:prstGeom>
        </p:spPr>
        <p:txBody>
          <a:bodyPr/>
          <a:lstStyle/>
          <a:p>
            <a:pPr/>
            <a:r>
              <a:t>People who believe they have been drinking think rape isn’t as bad. </a:t>
            </a:r>
          </a:p>
          <a:p>
            <a:pPr/>
          </a:p>
          <a:p>
            <a:pPr/>
            <a:r>
              <a:t>more people around them who drink, more likely they are to drink, </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80" name="Shape 180"/>
          <p:cNvSpPr/>
          <p:nvPr>
            <p:ph type="sldImg"/>
          </p:nvPr>
        </p:nvSpPr>
        <p:spPr>
          <a:prstGeom prst="rect">
            <a:avLst/>
          </a:prstGeom>
        </p:spPr>
        <p:txBody>
          <a:bodyPr/>
          <a:lstStyle/>
          <a:p>
            <a:pPr/>
          </a:p>
        </p:txBody>
      </p:sp>
      <p:sp>
        <p:nvSpPr>
          <p:cNvPr id="181" name="Shape 181"/>
          <p:cNvSpPr/>
          <p:nvPr>
            <p:ph type="body" sz="quarter" idx="1"/>
          </p:nvPr>
        </p:nvSpPr>
        <p:spPr>
          <a:prstGeom prst="rect">
            <a:avLst/>
          </a:prstGeom>
        </p:spPr>
        <p:txBody>
          <a:bodyPr/>
          <a:lstStyle/>
          <a:p>
            <a:pPr/>
            <a:r>
              <a:t>shown as pleasurable. </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85" name="Shape 185"/>
          <p:cNvSpPr/>
          <p:nvPr>
            <p:ph type="sldImg"/>
          </p:nvPr>
        </p:nvSpPr>
        <p:spPr>
          <a:prstGeom prst="rect">
            <a:avLst/>
          </a:prstGeom>
        </p:spPr>
        <p:txBody>
          <a:bodyPr/>
          <a:lstStyle/>
          <a:p>
            <a:pPr/>
          </a:p>
        </p:txBody>
      </p:sp>
      <p:sp>
        <p:nvSpPr>
          <p:cNvPr id="186" name="Shape 186"/>
          <p:cNvSpPr/>
          <p:nvPr>
            <p:ph type="body" sz="quarter" idx="1"/>
          </p:nvPr>
        </p:nvSpPr>
        <p:spPr>
          <a:prstGeom prst="rect">
            <a:avLst/>
          </a:prstGeom>
        </p:spPr>
        <p:txBody>
          <a:bodyPr/>
          <a:lstStyle/>
          <a:p>
            <a:pPr/>
            <a:r>
              <a:t>smoked, drank, eaten. </a:t>
            </a:r>
          </a:p>
          <a:p>
            <a:pPr/>
          </a:p>
          <a:p>
            <a:pPr/>
            <a:r>
              <a:t>opium (poppy) has been around since forever. </a:t>
            </a:r>
          </a:p>
          <a:p>
            <a:pPr/>
            <a:r>
              <a:t>moraphine: active ingredient in opium - purified in 1804</a:t>
            </a:r>
          </a:p>
          <a:p>
            <a:pPr/>
            <a:r>
              <a:t>induces sleep. </a:t>
            </a:r>
          </a:p>
          <a:p>
            <a:pPr/>
            <a:r>
              <a:t>highly addictive -  morphine. fuels tolerance and withdrawl. </a:t>
            </a:r>
          </a:p>
          <a:p>
            <a:pPr/>
            <a:r>
              <a:t>nicotine - most addictive drug.</a:t>
            </a:r>
          </a:p>
          <a:p>
            <a:pPr/>
            <a:r>
              <a:t>Can lead to death by depressing respiratory system. </a:t>
            </a:r>
          </a:p>
          <a:p>
            <a:pPr/>
          </a:p>
          <a:p>
            <a:pPr/>
            <a:r>
              <a:t>Oxycontin: short periods lower dose, reduces addiction</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90" name="Shape 190"/>
          <p:cNvSpPr/>
          <p:nvPr>
            <p:ph type="sldImg"/>
          </p:nvPr>
        </p:nvSpPr>
        <p:spPr>
          <a:prstGeom prst="rect">
            <a:avLst/>
          </a:prstGeom>
        </p:spPr>
        <p:txBody>
          <a:bodyPr/>
          <a:lstStyle/>
          <a:p>
            <a:pPr/>
          </a:p>
        </p:txBody>
      </p:sp>
      <p:sp>
        <p:nvSpPr>
          <p:cNvPr id="191" name="Shape 191"/>
          <p:cNvSpPr/>
          <p:nvPr>
            <p:ph type="body" sz="quarter" idx="1"/>
          </p:nvPr>
        </p:nvSpPr>
        <p:spPr>
          <a:prstGeom prst="rect">
            <a:avLst/>
          </a:prstGeom>
        </p:spPr>
        <p:txBody>
          <a:bodyPr/>
          <a:lstStyle/>
          <a:p>
            <a:pPr/>
            <a:r>
              <a:t>health care professionals - can be addicted easy access. </a:t>
            </a:r>
          </a:p>
          <a:p>
            <a:pPr/>
            <a:r>
              <a:t>women are more likely to get addicted via oxyconton. </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95" name="Shape 195"/>
          <p:cNvSpPr/>
          <p:nvPr>
            <p:ph type="sldImg"/>
          </p:nvPr>
        </p:nvSpPr>
        <p:spPr>
          <a:prstGeom prst="rect">
            <a:avLst/>
          </a:prstGeom>
        </p:spPr>
        <p:txBody>
          <a:bodyPr/>
          <a:lstStyle/>
          <a:p>
            <a:pPr/>
          </a:p>
        </p:txBody>
      </p:sp>
      <p:sp>
        <p:nvSpPr>
          <p:cNvPr id="196" name="Shape 196"/>
          <p:cNvSpPr/>
          <p:nvPr>
            <p:ph type="body" sz="quarter" idx="1"/>
          </p:nvPr>
        </p:nvSpPr>
        <p:spPr>
          <a:prstGeom prst="rect">
            <a:avLst/>
          </a:prstGeom>
        </p:spPr>
        <p:txBody>
          <a:bodyPr/>
          <a:lstStyle/>
          <a:p>
            <a:pPr/>
            <a:r>
              <a:t>31% have HIV for intravenous drug users. </a:t>
            </a:r>
          </a:p>
          <a:p>
            <a:pPr/>
            <a:r>
              <a:t>severe constipation. </a:t>
            </a:r>
          </a:p>
          <a:p>
            <a:pPr/>
          </a:p>
          <a:p>
            <a:pPr/>
            <a:r>
              <a:t>average age of death: 40. 1/3 from OD, other from suicide/homoicde/ accident. </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08" name="Shape 208"/>
          <p:cNvSpPr/>
          <p:nvPr>
            <p:ph type="sldImg"/>
          </p:nvPr>
        </p:nvSpPr>
        <p:spPr>
          <a:prstGeom prst="rect">
            <a:avLst/>
          </a:prstGeom>
        </p:spPr>
        <p:txBody>
          <a:bodyPr/>
          <a:lstStyle/>
          <a:p>
            <a:pPr/>
          </a:p>
        </p:txBody>
      </p:sp>
      <p:sp>
        <p:nvSpPr>
          <p:cNvPr id="209" name="Shape 209"/>
          <p:cNvSpPr/>
          <p:nvPr>
            <p:ph type="body" sz="quarter" idx="1"/>
          </p:nvPr>
        </p:nvSpPr>
        <p:spPr>
          <a:prstGeom prst="rect">
            <a:avLst/>
          </a:prstGeom>
        </p:spPr>
        <p:txBody>
          <a:bodyPr/>
          <a:lstStyle/>
          <a:p>
            <a:pPr/>
            <a:r>
              <a:t>outpatient basis. </a:t>
            </a:r>
          </a:p>
          <a:p>
            <a:pPr/>
            <a:r>
              <a:t>Help make them aware of how much they drink (memory impaired). </a:t>
            </a:r>
          </a:p>
          <a:p>
            <a:pPr/>
            <a:r>
              <a:t>How to compute Blood alcohol level. </a:t>
            </a:r>
          </a:p>
          <a:p>
            <a:pPr/>
            <a:r>
              <a:t>in site: reduce harm. </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17" name="Shape 217"/>
          <p:cNvSpPr/>
          <p:nvPr>
            <p:ph type="sldImg"/>
          </p:nvPr>
        </p:nvSpPr>
        <p:spPr>
          <a:prstGeom prst="rect">
            <a:avLst/>
          </a:prstGeom>
        </p:spPr>
        <p:txBody>
          <a:bodyPr/>
          <a:lstStyle/>
          <a:p>
            <a:pPr/>
          </a:p>
        </p:txBody>
      </p:sp>
      <p:sp>
        <p:nvSpPr>
          <p:cNvPr id="218" name="Shape 218"/>
          <p:cNvSpPr/>
          <p:nvPr>
            <p:ph type="body" sz="quarter" idx="1"/>
          </p:nvPr>
        </p:nvSpPr>
        <p:spPr>
          <a:prstGeom prst="rect">
            <a:avLst/>
          </a:prstGeom>
        </p:spPr>
        <p:txBody>
          <a:bodyPr/>
          <a:lstStyle/>
          <a:p>
            <a:pPr/>
            <a:r>
              <a:t>Wood 2 - Final Exam</a:t>
            </a:r>
          </a:p>
          <a:p>
            <a:pPr/>
          </a:p>
          <a:p>
            <a:pPr/>
            <a:r>
              <a:t>People most at risk: young people. Age 11-15 (high risk). More likely to develop problem use. </a:t>
            </a:r>
          </a:p>
          <a:p>
            <a:p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23" name="Shape 223"/>
          <p:cNvSpPr/>
          <p:nvPr>
            <p:ph type="sldImg"/>
          </p:nvPr>
        </p:nvSpPr>
        <p:spPr>
          <a:prstGeom prst="rect">
            <a:avLst/>
          </a:prstGeom>
        </p:spPr>
        <p:txBody>
          <a:bodyPr/>
          <a:lstStyle/>
          <a:p>
            <a:pPr/>
          </a:p>
        </p:txBody>
      </p:sp>
      <p:sp>
        <p:nvSpPr>
          <p:cNvPr id="224" name="Shape 224"/>
          <p:cNvSpPr/>
          <p:nvPr>
            <p:ph type="body" sz="quarter" idx="1"/>
          </p:nvPr>
        </p:nvSpPr>
        <p:spPr>
          <a:prstGeom prst="rect">
            <a:avLst/>
          </a:prstGeom>
        </p:spPr>
        <p:txBody>
          <a:bodyPr/>
          <a:lstStyle/>
          <a:p>
            <a:pPr/>
            <a:r>
              <a:t>Withdrawal - sadness, insomnia, irritability </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29" name="Shape 229"/>
          <p:cNvSpPr/>
          <p:nvPr>
            <p:ph type="sldImg"/>
          </p:nvPr>
        </p:nvSpPr>
        <p:spPr>
          <a:prstGeom prst="rect">
            <a:avLst/>
          </a:prstGeom>
        </p:spPr>
        <p:txBody>
          <a:bodyPr/>
          <a:lstStyle/>
          <a:p>
            <a:pPr/>
          </a:p>
        </p:txBody>
      </p:sp>
      <p:sp>
        <p:nvSpPr>
          <p:cNvPr id="230" name="Shape 230"/>
          <p:cNvSpPr/>
          <p:nvPr>
            <p:ph type="body" sz="quarter" idx="1"/>
          </p:nvPr>
        </p:nvSpPr>
        <p:spPr>
          <a:prstGeom prst="rect">
            <a:avLst/>
          </a:prstGeom>
        </p:spPr>
        <p:txBody>
          <a:bodyPr/>
          <a:lstStyle/>
          <a:p>
            <a:pPr/>
            <a:r>
              <a:t>Not filtered - thus higher risk. </a:t>
            </a:r>
          </a:p>
          <a:p>
            <a:pPr/>
            <a:r>
              <a:t>Heavy user: stoned all day most days</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35" name="Shape 235"/>
          <p:cNvSpPr/>
          <p:nvPr>
            <p:ph type="sldImg"/>
          </p:nvPr>
        </p:nvSpPr>
        <p:spPr>
          <a:prstGeom prst="rect">
            <a:avLst/>
          </a:prstGeom>
        </p:spPr>
        <p:txBody>
          <a:bodyPr/>
          <a:lstStyle/>
          <a:p>
            <a:pPr/>
          </a:p>
        </p:txBody>
      </p:sp>
      <p:sp>
        <p:nvSpPr>
          <p:cNvPr id="236" name="Shape 236"/>
          <p:cNvSpPr/>
          <p:nvPr>
            <p:ph type="body" sz="quarter" idx="1"/>
          </p:nvPr>
        </p:nvSpPr>
        <p:spPr>
          <a:prstGeom prst="rect">
            <a:avLst/>
          </a:prstGeom>
        </p:spPr>
        <p:txBody>
          <a:bodyPr/>
          <a:lstStyle/>
          <a:p>
            <a:pPr/>
            <a:r>
              <a:t>ages 11- 15 vulnerable period for heavy weed use for developing psychosis because brain is changing </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40" name="Shape 240"/>
          <p:cNvSpPr/>
          <p:nvPr>
            <p:ph type="sldImg"/>
          </p:nvPr>
        </p:nvSpPr>
        <p:spPr>
          <a:prstGeom prst="rect">
            <a:avLst/>
          </a:prstGeom>
        </p:spPr>
        <p:txBody>
          <a:bodyPr/>
          <a:lstStyle/>
          <a:p>
            <a:pPr/>
          </a:p>
        </p:txBody>
      </p:sp>
      <p:sp>
        <p:nvSpPr>
          <p:cNvPr id="241" name="Shape 241"/>
          <p:cNvSpPr/>
          <p:nvPr>
            <p:ph type="body" sz="quarter" idx="1"/>
          </p:nvPr>
        </p:nvSpPr>
        <p:spPr>
          <a:prstGeom prst="rect">
            <a:avLst/>
          </a:prstGeom>
        </p:spPr>
        <p:txBody>
          <a:bodyPr/>
          <a:lstStyle/>
          <a:p>
            <a:pPr/>
            <a:r>
              <a:t>Increased serotonin - decreased regulation of other neurotransmitters </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45" name="Shape 245"/>
          <p:cNvSpPr/>
          <p:nvPr>
            <p:ph type="sldImg"/>
          </p:nvPr>
        </p:nvSpPr>
        <p:spPr>
          <a:prstGeom prst="rect">
            <a:avLst/>
          </a:prstGeom>
        </p:spPr>
        <p:txBody>
          <a:bodyPr/>
          <a:lstStyle/>
          <a:p>
            <a:pPr/>
          </a:p>
        </p:txBody>
      </p:sp>
      <p:sp>
        <p:nvSpPr>
          <p:cNvPr id="246" name="Shape 246"/>
          <p:cNvSpPr/>
          <p:nvPr>
            <p:ph type="body" sz="quarter" idx="1"/>
          </p:nvPr>
        </p:nvSpPr>
        <p:spPr>
          <a:prstGeom prst="rect">
            <a:avLst/>
          </a:prstGeom>
        </p:spPr>
        <p:txBody>
          <a:bodyPr/>
          <a:lstStyle/>
          <a:p>
            <a:pPr/>
            <a:r>
              <a:t>Behavioural addictions has led to controversy about what is an addition? </a:t>
            </a:r>
          </a:p>
          <a:p>
            <a:pPr/>
            <a:r>
              <a:t>Addiction: dysfunction in the brain reward system? </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50" name="Shape 250"/>
          <p:cNvSpPr/>
          <p:nvPr>
            <p:ph type="sldImg"/>
          </p:nvPr>
        </p:nvSpPr>
        <p:spPr>
          <a:prstGeom prst="rect">
            <a:avLst/>
          </a:prstGeom>
        </p:spPr>
        <p:txBody>
          <a:bodyPr/>
          <a:lstStyle/>
          <a:p>
            <a:pPr/>
          </a:p>
        </p:txBody>
      </p:sp>
      <p:sp>
        <p:nvSpPr>
          <p:cNvPr id="251" name="Shape 251"/>
          <p:cNvSpPr/>
          <p:nvPr>
            <p:ph type="body" sz="quarter" idx="1"/>
          </p:nvPr>
        </p:nvSpPr>
        <p:spPr>
          <a:prstGeom prst="rect">
            <a:avLst/>
          </a:prstGeom>
        </p:spPr>
        <p:txBody>
          <a:bodyPr/>
          <a:lstStyle/>
          <a:p>
            <a:pPr/>
            <a:r>
              <a:t>Causes life interference </a:t>
            </a:r>
          </a:p>
          <a:p>
            <a:pPr/>
          </a:p>
          <a:p>
            <a:pPr/>
            <a:r>
              <a:t>People who watch lots of porn develop sexual problems with problems. </a:t>
            </a:r>
          </a:p>
        </p:txBody>
      </p:sp>
    </p:spTree>
  </p:cSld>
  <p:clrMapOvr>
    <a:masterClrMapping/>
  </p:clrMapOvr>
</p:notes>
</file>

<file path=ppt/slideLayouts/_rels/slideLayout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showMasterSp="1" showMasterPhAnim="1">
  <p:cSld name="Default">
    <p:spTree>
      <p:nvGrpSpPr>
        <p:cNvPr id="1" name=""/>
        <p:cNvGrpSpPr/>
        <p:nvPr/>
      </p:nvGrpSpPr>
      <p:grpSpPr>
        <a:xfrm>
          <a:off x="0" y="0"/>
          <a:ext cx="0" cy="0"/>
          <a:chOff x="0" y="0"/>
          <a:chExt cx="0" cy="0"/>
        </a:xfrm>
      </p:grpSpPr>
      <p:sp>
        <p:nvSpPr>
          <p:cNvPr id="51" name="Shape 51"/>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type="tx" showMasterSp="1" showMasterPhAnim="1">
  <p:cSld name="Default">
    <p:spTree>
      <p:nvGrpSpPr>
        <p:cNvPr id="1" name=""/>
        <p:cNvGrpSpPr/>
        <p:nvPr/>
      </p:nvGrpSpPr>
      <p:grpSpPr>
        <a:xfrm>
          <a:off x="0" y="0"/>
          <a:ext cx="0" cy="0"/>
          <a:chOff x="0" y="0"/>
          <a:chExt cx="0" cy="0"/>
        </a:xfrm>
      </p:grpSpPr>
      <p:sp>
        <p:nvSpPr>
          <p:cNvPr id="58" name="Shape 58"/>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standalone="yes"?><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0099"/>
            </a:gs>
            <a:gs pos="100000">
              <a:srgbClr val="000058"/>
            </a:gs>
          </a:gsLst>
          <a:lin ang="13500000" scaled="0"/>
        </a:gradFill>
      </p:bgPr>
    </p:bg>
    <p:spTree>
      <p:nvGrpSpPr>
        <p:cNvPr id="1" name=""/>
        <p:cNvGrpSpPr/>
        <p:nvPr/>
      </p:nvGrpSpPr>
      <p:grpSpPr>
        <a:xfrm>
          <a:off x="0" y="0"/>
          <a:ext cx="0" cy="0"/>
          <a:chOff x="0" y="0"/>
          <a:chExt cx="0" cy="0"/>
        </a:xfrm>
      </p:grpSpPr>
      <p:grpSp>
        <p:nvGrpSpPr>
          <p:cNvPr id="41" name="Group 41"/>
          <p:cNvGrpSpPr/>
          <p:nvPr/>
        </p:nvGrpSpPr>
        <p:grpSpPr>
          <a:xfrm>
            <a:off x="-1" y="0"/>
            <a:ext cx="9145589" cy="6856413"/>
            <a:chOff x="0" y="0"/>
            <a:chExt cx="9145587" cy="6856412"/>
          </a:xfrm>
        </p:grpSpPr>
        <p:sp>
          <p:nvSpPr>
            <p:cNvPr id="2" name="Shape 2"/>
            <p:cNvSpPr/>
            <p:nvPr/>
          </p:nvSpPr>
          <p:spPr>
            <a:xfrm>
              <a:off x="0" y="19050"/>
              <a:ext cx="9140825" cy="519588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2015" y="11985"/>
                  </a:moveTo>
                  <a:lnTo>
                    <a:pt x="0" y="0"/>
                  </a:lnTo>
                  <a:lnTo>
                    <a:pt x="0" y="3445"/>
                  </a:lnTo>
                  <a:lnTo>
                    <a:pt x="11428" y="13054"/>
                  </a:lnTo>
                  <a:lnTo>
                    <a:pt x="21600" y="21600"/>
                  </a:lnTo>
                  <a:lnTo>
                    <a:pt x="21600" y="21560"/>
                  </a:lnTo>
                  <a:lnTo>
                    <a:pt x="12015" y="11985"/>
                  </a:lnTo>
                  <a:close/>
                </a:path>
              </a:pathLst>
            </a:custGeom>
            <a:gradFill flip="none" rotWithShape="1">
              <a:gsLst>
                <a:gs pos="0">
                  <a:srgbClr val="000080"/>
                </a:gs>
                <a:gs pos="100000">
                  <a:srgbClr val="000051"/>
                </a:gs>
              </a:gsLst>
              <a:lin ang="108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3" name="Shape 3"/>
            <p:cNvSpPr/>
            <p:nvPr/>
          </p:nvSpPr>
          <p:spPr>
            <a:xfrm>
              <a:off x="236537" y="0"/>
              <a:ext cx="8904288" cy="51482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2220" y="11416"/>
                  </a:moveTo>
                  <a:lnTo>
                    <a:pt x="1665" y="0"/>
                  </a:lnTo>
                  <a:lnTo>
                    <a:pt x="0" y="0"/>
                  </a:lnTo>
                  <a:lnTo>
                    <a:pt x="11922" y="11896"/>
                  </a:lnTo>
                  <a:lnTo>
                    <a:pt x="21600" y="21600"/>
                  </a:lnTo>
                  <a:lnTo>
                    <a:pt x="21600" y="21560"/>
                  </a:lnTo>
                  <a:lnTo>
                    <a:pt x="12220" y="11416"/>
                  </a:lnTo>
                  <a:close/>
                </a:path>
              </a:pathLst>
            </a:custGeom>
            <a:gradFill flip="none" rotWithShape="1">
              <a:gsLst>
                <a:gs pos="0">
                  <a:srgbClr val="000099"/>
                </a:gs>
                <a:gs pos="100000">
                  <a:srgbClr val="00005D"/>
                </a:gs>
              </a:gsLst>
              <a:lin ang="135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4" name="Shape 4"/>
            <p:cNvSpPr/>
            <p:nvPr/>
          </p:nvSpPr>
          <p:spPr>
            <a:xfrm>
              <a:off x="0" y="5449887"/>
              <a:ext cx="6410325" cy="30321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7550"/>
                  </a:moveTo>
                  <a:lnTo>
                    <a:pt x="21600" y="21600"/>
                  </a:lnTo>
                  <a:lnTo>
                    <a:pt x="21600" y="16200"/>
                  </a:lnTo>
                  <a:lnTo>
                    <a:pt x="0" y="0"/>
                  </a:lnTo>
                  <a:lnTo>
                    <a:pt x="0" y="17550"/>
                  </a:lnTo>
                  <a:close/>
                </a:path>
              </a:pathLst>
            </a:custGeom>
            <a:gradFill flip="none" rotWithShape="1">
              <a:gsLst>
                <a:gs pos="0">
                  <a:srgbClr val="000080"/>
                </a:gs>
                <a:gs pos="100000">
                  <a:srgbClr val="000061"/>
                </a:gs>
              </a:gsLst>
              <a:lin ang="108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5" name="Shape 5"/>
            <p:cNvSpPr/>
            <p:nvPr/>
          </p:nvSpPr>
          <p:spPr>
            <a:xfrm>
              <a:off x="6410325" y="5678487"/>
              <a:ext cx="2730500" cy="10318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lnTo>
                    <a:pt x="21600" y="19636"/>
                  </a:lnTo>
                  <a:lnTo>
                    <a:pt x="0" y="0"/>
                  </a:lnTo>
                  <a:lnTo>
                    <a:pt x="0" y="15709"/>
                  </a:lnTo>
                  <a:lnTo>
                    <a:pt x="21600" y="21600"/>
                  </a:lnTo>
                  <a:close/>
                </a:path>
              </a:pathLst>
            </a:custGeom>
            <a:gradFill flip="none" rotWithShape="1">
              <a:gsLst>
                <a:gs pos="0">
                  <a:srgbClr val="000099"/>
                </a:gs>
                <a:gs pos="100000">
                  <a:srgbClr val="000080"/>
                </a:gs>
              </a:gsLst>
              <a:lin ang="108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6" name="Shape 6"/>
            <p:cNvSpPr/>
            <p:nvPr/>
          </p:nvSpPr>
          <p:spPr>
            <a:xfrm>
              <a:off x="0" y="5915025"/>
              <a:ext cx="7594600" cy="52228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5055"/>
                  </a:lnTo>
                  <a:lnTo>
                    <a:pt x="21600" y="0"/>
                  </a:lnTo>
                  <a:lnTo>
                    <a:pt x="0" y="7025"/>
                  </a:lnTo>
                  <a:lnTo>
                    <a:pt x="0" y="21600"/>
                  </a:lnTo>
                  <a:close/>
                </a:path>
              </a:pathLst>
            </a:custGeom>
            <a:gradFill flip="none" rotWithShape="1">
              <a:gsLst>
                <a:gs pos="0">
                  <a:srgbClr val="000099"/>
                </a:gs>
                <a:gs pos="100000">
                  <a:srgbClr val="00007D"/>
                </a:gs>
              </a:gsLst>
              <a:lin ang="108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7" name="Shape 7"/>
            <p:cNvSpPr/>
            <p:nvPr/>
          </p:nvSpPr>
          <p:spPr>
            <a:xfrm>
              <a:off x="7594600" y="5876925"/>
              <a:ext cx="1546225" cy="16033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10265"/>
                  </a:moveTo>
                  <a:lnTo>
                    <a:pt x="21600" y="0"/>
                  </a:lnTo>
                  <a:lnTo>
                    <a:pt x="0" y="5133"/>
                  </a:lnTo>
                  <a:lnTo>
                    <a:pt x="0" y="21600"/>
                  </a:lnTo>
                  <a:lnTo>
                    <a:pt x="21600" y="10265"/>
                  </a:lnTo>
                  <a:close/>
                </a:path>
              </a:pathLst>
            </a:custGeom>
            <a:solidFill>
              <a:srgbClr val="000099"/>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8" name="Shape 8"/>
            <p:cNvSpPr/>
            <p:nvPr/>
          </p:nvSpPr>
          <p:spPr>
            <a:xfrm>
              <a:off x="5745162" y="6056312"/>
              <a:ext cx="3395663" cy="31432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lnTo>
                    <a:pt x="0" y="17018"/>
                  </a:lnTo>
                  <a:lnTo>
                    <a:pt x="0" y="21600"/>
                  </a:lnTo>
                  <a:lnTo>
                    <a:pt x="21600" y="0"/>
                  </a:lnTo>
                  <a:close/>
                </a:path>
              </a:pathLst>
            </a:custGeom>
            <a:solidFill>
              <a:srgbClr val="000099"/>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9" name="Shape 9"/>
            <p:cNvSpPr/>
            <p:nvPr/>
          </p:nvSpPr>
          <p:spPr>
            <a:xfrm>
              <a:off x="0" y="6303962"/>
              <a:ext cx="5745163" cy="55245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854" y="21600"/>
                  </a:lnTo>
                  <a:lnTo>
                    <a:pt x="21600" y="2607"/>
                  </a:lnTo>
                  <a:lnTo>
                    <a:pt x="21600" y="0"/>
                  </a:lnTo>
                  <a:lnTo>
                    <a:pt x="0" y="16386"/>
                  </a:lnTo>
                  <a:lnTo>
                    <a:pt x="0" y="21600"/>
                  </a:lnTo>
                  <a:close/>
                </a:path>
              </a:pathLst>
            </a:custGeom>
            <a:gradFill flip="none" rotWithShape="1">
              <a:gsLst>
                <a:gs pos="0">
                  <a:srgbClr val="000099"/>
                </a:gs>
                <a:gs pos="100000">
                  <a:srgbClr val="00006F"/>
                </a:gs>
              </a:gsLst>
              <a:lin ang="108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10" name="Shape 10"/>
            <p:cNvSpPr/>
            <p:nvPr/>
          </p:nvSpPr>
          <p:spPr>
            <a:xfrm>
              <a:off x="3328987" y="6418262"/>
              <a:ext cx="3990976" cy="43815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8725" y="21600"/>
                  </a:moveTo>
                  <a:lnTo>
                    <a:pt x="21600" y="15965"/>
                  </a:lnTo>
                  <a:lnTo>
                    <a:pt x="19395" y="0"/>
                  </a:lnTo>
                  <a:lnTo>
                    <a:pt x="0" y="21600"/>
                  </a:lnTo>
                  <a:lnTo>
                    <a:pt x="18725" y="21600"/>
                  </a:lnTo>
                  <a:close/>
                </a:path>
              </a:pathLst>
            </a:custGeom>
            <a:solidFill>
              <a:srgbClr val="000099"/>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11" name="Shape 11"/>
            <p:cNvSpPr/>
            <p:nvPr/>
          </p:nvSpPr>
          <p:spPr>
            <a:xfrm>
              <a:off x="6911975" y="6142037"/>
              <a:ext cx="2228850" cy="6000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7200"/>
                  </a:moveTo>
                  <a:lnTo>
                    <a:pt x="21600" y="0"/>
                  </a:lnTo>
                  <a:lnTo>
                    <a:pt x="0" y="9943"/>
                  </a:lnTo>
                  <a:lnTo>
                    <a:pt x="3951" y="21600"/>
                  </a:lnTo>
                  <a:lnTo>
                    <a:pt x="21600" y="7200"/>
                  </a:lnTo>
                  <a:close/>
                </a:path>
              </a:pathLst>
            </a:custGeom>
            <a:gradFill flip="none" rotWithShape="1">
              <a:gsLst>
                <a:gs pos="0">
                  <a:srgbClr val="08089C"/>
                </a:gs>
                <a:gs pos="100000">
                  <a:srgbClr val="000099"/>
                </a:gs>
              </a:gsLst>
              <a:lin ang="108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12" name="Shape 12"/>
            <p:cNvSpPr/>
            <p:nvPr/>
          </p:nvSpPr>
          <p:spPr>
            <a:xfrm>
              <a:off x="7985125" y="5002212"/>
              <a:ext cx="1155700" cy="381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lnTo>
                    <a:pt x="0" y="0"/>
                  </a:lnTo>
                  <a:lnTo>
                    <a:pt x="0" y="540"/>
                  </a:lnTo>
                  <a:lnTo>
                    <a:pt x="21600" y="21600"/>
                  </a:lnTo>
                  <a:close/>
                </a:path>
              </a:pathLst>
            </a:custGeom>
            <a:solidFill>
              <a:srgbClr val="000099"/>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13" name="Shape 13"/>
            <p:cNvSpPr/>
            <p:nvPr/>
          </p:nvSpPr>
          <p:spPr>
            <a:xfrm>
              <a:off x="0" y="2359025"/>
              <a:ext cx="7985125" cy="265271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930"/>
                  </a:moveTo>
                  <a:lnTo>
                    <a:pt x="21600" y="21600"/>
                  </a:lnTo>
                  <a:lnTo>
                    <a:pt x="21600" y="21522"/>
                  </a:lnTo>
                  <a:lnTo>
                    <a:pt x="0" y="0"/>
                  </a:lnTo>
                  <a:lnTo>
                    <a:pt x="0" y="930"/>
                  </a:lnTo>
                  <a:close/>
                </a:path>
              </a:pathLst>
            </a:custGeom>
            <a:gradFill flip="none" rotWithShape="1">
              <a:gsLst>
                <a:gs pos="0">
                  <a:srgbClr val="000099"/>
                </a:gs>
                <a:gs pos="100000">
                  <a:srgbClr val="000053"/>
                </a:gs>
              </a:gsLst>
              <a:lin ang="135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14" name="Shape 14"/>
            <p:cNvSpPr/>
            <p:nvPr/>
          </p:nvSpPr>
          <p:spPr>
            <a:xfrm>
              <a:off x="7985125" y="4840287"/>
              <a:ext cx="1155700" cy="50482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lnTo>
                    <a:pt x="21600" y="21192"/>
                  </a:lnTo>
                  <a:lnTo>
                    <a:pt x="0" y="0"/>
                  </a:lnTo>
                  <a:lnTo>
                    <a:pt x="0" y="3668"/>
                  </a:lnTo>
                  <a:lnTo>
                    <a:pt x="21600" y="21600"/>
                  </a:lnTo>
                  <a:close/>
                </a:path>
              </a:pathLst>
            </a:custGeom>
            <a:gradFill flip="none" rotWithShape="1">
              <a:gsLst>
                <a:gs pos="0">
                  <a:srgbClr val="000099"/>
                </a:gs>
                <a:gs pos="100000">
                  <a:srgbClr val="000080"/>
                </a:gs>
              </a:gsLst>
              <a:lin ang="108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15" name="Shape 15"/>
            <p:cNvSpPr/>
            <p:nvPr/>
          </p:nvSpPr>
          <p:spPr>
            <a:xfrm>
              <a:off x="0" y="1454150"/>
              <a:ext cx="7985125" cy="34718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3909"/>
                  </a:moveTo>
                  <a:lnTo>
                    <a:pt x="21600" y="21600"/>
                  </a:lnTo>
                  <a:lnTo>
                    <a:pt x="21600" y="21067"/>
                  </a:lnTo>
                  <a:lnTo>
                    <a:pt x="0" y="0"/>
                  </a:lnTo>
                  <a:lnTo>
                    <a:pt x="0" y="3909"/>
                  </a:lnTo>
                  <a:close/>
                </a:path>
              </a:pathLst>
            </a:custGeom>
            <a:gradFill flip="none" rotWithShape="1">
              <a:gsLst>
                <a:gs pos="0">
                  <a:srgbClr val="000080"/>
                </a:gs>
                <a:gs pos="100000">
                  <a:srgbClr val="000055"/>
                </a:gs>
              </a:gsLst>
              <a:lin ang="108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16" name="Shape 16"/>
            <p:cNvSpPr/>
            <p:nvPr/>
          </p:nvSpPr>
          <p:spPr>
            <a:xfrm>
              <a:off x="3641725" y="0"/>
              <a:ext cx="5014913" cy="432593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477" y="21600"/>
                  </a:lnTo>
                  <a:lnTo>
                    <a:pt x="21600" y="21418"/>
                  </a:lnTo>
                  <a:lnTo>
                    <a:pt x="697" y="0"/>
                  </a:lnTo>
                  <a:lnTo>
                    <a:pt x="0" y="0"/>
                  </a:lnTo>
                  <a:close/>
                </a:path>
              </a:pathLst>
            </a:custGeom>
            <a:gradFill flip="none" rotWithShape="1">
              <a:gsLst>
                <a:gs pos="0">
                  <a:srgbClr val="000099"/>
                </a:gs>
                <a:gs pos="100000">
                  <a:srgbClr val="00006B"/>
                </a:gs>
              </a:gsLst>
              <a:lin ang="135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17" name="Shape 17"/>
            <p:cNvSpPr/>
            <p:nvPr/>
          </p:nvSpPr>
          <p:spPr>
            <a:xfrm>
              <a:off x="8628062" y="4289425"/>
              <a:ext cx="512763" cy="4746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lnTo>
                    <a:pt x="21600" y="18999"/>
                  </a:lnTo>
                  <a:lnTo>
                    <a:pt x="1204" y="0"/>
                  </a:lnTo>
                  <a:lnTo>
                    <a:pt x="0" y="1662"/>
                  </a:lnTo>
                  <a:lnTo>
                    <a:pt x="21600" y="21600"/>
                  </a:lnTo>
                  <a:close/>
                </a:path>
              </a:pathLst>
            </a:custGeom>
            <a:gradFill flip="none" rotWithShape="1">
              <a:gsLst>
                <a:gs pos="0">
                  <a:srgbClr val="0F0F9F"/>
                </a:gs>
                <a:gs pos="100000">
                  <a:srgbClr val="000099"/>
                </a:gs>
              </a:gsLst>
              <a:lin ang="135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18" name="Shape 18"/>
            <p:cNvSpPr/>
            <p:nvPr/>
          </p:nvSpPr>
          <p:spPr>
            <a:xfrm>
              <a:off x="8694737" y="4108450"/>
              <a:ext cx="446088" cy="53181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lnTo>
                    <a:pt x="21600" y="11155"/>
                  </a:lnTo>
                  <a:lnTo>
                    <a:pt x="7379" y="0"/>
                  </a:lnTo>
                  <a:lnTo>
                    <a:pt x="0" y="5803"/>
                  </a:lnTo>
                  <a:lnTo>
                    <a:pt x="21600" y="21600"/>
                  </a:lnTo>
                  <a:close/>
                </a:path>
              </a:pathLst>
            </a:custGeom>
            <a:solidFill>
              <a:srgbClr val="000099"/>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19" name="Shape 19"/>
            <p:cNvSpPr/>
            <p:nvPr/>
          </p:nvSpPr>
          <p:spPr>
            <a:xfrm>
              <a:off x="3895725" y="0"/>
              <a:ext cx="4951413" cy="425132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0936" y="21600"/>
                  </a:lnTo>
                  <a:lnTo>
                    <a:pt x="21600" y="20875"/>
                  </a:lnTo>
                  <a:lnTo>
                    <a:pt x="2650" y="0"/>
                  </a:lnTo>
                  <a:lnTo>
                    <a:pt x="0" y="0"/>
                  </a:lnTo>
                  <a:close/>
                </a:path>
              </a:pathLst>
            </a:custGeom>
            <a:gradFill flip="none" rotWithShape="1">
              <a:gsLst>
                <a:gs pos="0">
                  <a:srgbClr val="000099"/>
                </a:gs>
                <a:gs pos="100000">
                  <a:srgbClr val="000047"/>
                </a:gs>
              </a:gsLst>
              <a:lin ang="135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20" name="Shape 20"/>
            <p:cNvSpPr/>
            <p:nvPr/>
          </p:nvSpPr>
          <p:spPr>
            <a:xfrm>
              <a:off x="8931275" y="4022725"/>
              <a:ext cx="209550" cy="2095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lnTo>
                    <a:pt x="0" y="0"/>
                  </a:lnTo>
                  <a:lnTo>
                    <a:pt x="21600" y="21600"/>
                  </a:lnTo>
                  <a:close/>
                </a:path>
              </a:pathLst>
            </a:custGeom>
            <a:solidFill>
              <a:srgbClr val="FF9999"/>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21" name="Shape 21"/>
            <p:cNvSpPr/>
            <p:nvPr/>
          </p:nvSpPr>
          <p:spPr>
            <a:xfrm>
              <a:off x="4940300" y="0"/>
              <a:ext cx="3990975" cy="402272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21600"/>
                  </a:lnTo>
                  <a:lnTo>
                    <a:pt x="566" y="0"/>
                  </a:lnTo>
                  <a:lnTo>
                    <a:pt x="0" y="0"/>
                  </a:lnTo>
                  <a:close/>
                </a:path>
              </a:pathLst>
            </a:custGeom>
            <a:gradFill flip="none" rotWithShape="1">
              <a:gsLst>
                <a:gs pos="0">
                  <a:srgbClr val="000099"/>
                </a:gs>
                <a:gs pos="100000">
                  <a:srgbClr val="00004F"/>
                </a:gs>
              </a:gsLst>
              <a:lin ang="135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22" name="Shape 22"/>
            <p:cNvSpPr/>
            <p:nvPr/>
          </p:nvSpPr>
          <p:spPr>
            <a:xfrm>
              <a:off x="5537200" y="0"/>
              <a:ext cx="3489325" cy="39370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482" y="21600"/>
                  </a:lnTo>
                  <a:lnTo>
                    <a:pt x="21600" y="21548"/>
                  </a:lnTo>
                  <a:lnTo>
                    <a:pt x="3112" y="0"/>
                  </a:lnTo>
                  <a:lnTo>
                    <a:pt x="0" y="0"/>
                  </a:lnTo>
                  <a:close/>
                </a:path>
              </a:pathLst>
            </a:custGeom>
            <a:gradFill flip="none" rotWithShape="1">
              <a:gsLst>
                <a:gs pos="0">
                  <a:srgbClr val="000080"/>
                </a:gs>
                <a:gs pos="100000">
                  <a:srgbClr val="000065"/>
                </a:gs>
              </a:gsLst>
              <a:lin ang="162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23" name="Shape 23"/>
            <p:cNvSpPr/>
            <p:nvPr/>
          </p:nvSpPr>
          <p:spPr>
            <a:xfrm>
              <a:off x="9007475" y="3927475"/>
              <a:ext cx="133350" cy="1524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lnTo>
                    <a:pt x="21600" y="20250"/>
                  </a:lnTo>
                  <a:lnTo>
                    <a:pt x="3086" y="0"/>
                  </a:lnTo>
                  <a:lnTo>
                    <a:pt x="0" y="1350"/>
                  </a:lnTo>
                  <a:lnTo>
                    <a:pt x="21600" y="21600"/>
                  </a:lnTo>
                  <a:close/>
                </a:path>
              </a:pathLst>
            </a:custGeom>
            <a:gradFill flip="none" rotWithShape="1">
              <a:gsLst>
                <a:gs pos="0">
                  <a:srgbClr val="1717A2"/>
                </a:gs>
                <a:gs pos="100000">
                  <a:srgbClr val="000099"/>
                </a:gs>
              </a:gsLst>
              <a:lin ang="135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24" name="Shape 24"/>
            <p:cNvSpPr/>
            <p:nvPr/>
          </p:nvSpPr>
          <p:spPr>
            <a:xfrm>
              <a:off x="8894762" y="1349375"/>
              <a:ext cx="246063" cy="8191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lnTo>
                    <a:pt x="21600" y="8540"/>
                  </a:lnTo>
                  <a:lnTo>
                    <a:pt x="10730" y="0"/>
                  </a:lnTo>
                  <a:lnTo>
                    <a:pt x="0" y="8037"/>
                  </a:lnTo>
                  <a:lnTo>
                    <a:pt x="21600" y="21600"/>
                  </a:lnTo>
                  <a:close/>
                </a:path>
              </a:pathLst>
            </a:custGeom>
            <a:solidFill>
              <a:srgbClr val="000080"/>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25" name="Shape 25"/>
            <p:cNvSpPr/>
            <p:nvPr/>
          </p:nvSpPr>
          <p:spPr>
            <a:xfrm>
              <a:off x="8107362" y="0"/>
              <a:ext cx="909638" cy="165417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8702" y="21600"/>
                  </a:lnTo>
                  <a:lnTo>
                    <a:pt x="21600" y="17624"/>
                  </a:lnTo>
                  <a:lnTo>
                    <a:pt x="9445" y="0"/>
                  </a:lnTo>
                  <a:lnTo>
                    <a:pt x="0" y="0"/>
                  </a:lnTo>
                  <a:close/>
                </a:path>
              </a:pathLst>
            </a:custGeom>
            <a:gradFill flip="none" rotWithShape="1">
              <a:gsLst>
                <a:gs pos="0">
                  <a:srgbClr val="000080"/>
                </a:gs>
                <a:gs pos="100000">
                  <a:srgbClr val="000055"/>
                </a:gs>
              </a:gsLst>
              <a:lin ang="162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26" name="Shape 26"/>
            <p:cNvSpPr/>
            <p:nvPr/>
          </p:nvSpPr>
          <p:spPr>
            <a:xfrm>
              <a:off x="8589962" y="0"/>
              <a:ext cx="541338" cy="12636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121" y="0"/>
                  </a:moveTo>
                  <a:lnTo>
                    <a:pt x="0" y="0"/>
                  </a:lnTo>
                  <a:lnTo>
                    <a:pt x="18179" y="21600"/>
                  </a:lnTo>
                  <a:lnTo>
                    <a:pt x="21600" y="17697"/>
                  </a:lnTo>
                  <a:lnTo>
                    <a:pt x="9121" y="0"/>
                  </a:lnTo>
                  <a:close/>
                </a:path>
              </a:pathLst>
            </a:custGeom>
            <a:gradFill flip="none" rotWithShape="1">
              <a:gsLst>
                <a:gs pos="0">
                  <a:srgbClr val="000080"/>
                </a:gs>
                <a:gs pos="100000">
                  <a:srgbClr val="000059"/>
                </a:gs>
              </a:gsLst>
              <a:lin ang="162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27" name="Shape 27"/>
            <p:cNvSpPr/>
            <p:nvPr/>
          </p:nvSpPr>
          <p:spPr>
            <a:xfrm>
              <a:off x="9045575" y="1036637"/>
              <a:ext cx="95250" cy="49371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9969"/>
                  </a:moveTo>
                  <a:lnTo>
                    <a:pt x="21600" y="21600"/>
                  </a:lnTo>
                  <a:lnTo>
                    <a:pt x="21600" y="415"/>
                  </a:lnTo>
                  <a:lnTo>
                    <a:pt x="19440" y="0"/>
                  </a:lnTo>
                  <a:lnTo>
                    <a:pt x="0" y="9969"/>
                  </a:lnTo>
                  <a:close/>
                </a:path>
              </a:pathLst>
            </a:custGeom>
            <a:solidFill>
              <a:srgbClr val="000080"/>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28" name="Shape 28"/>
            <p:cNvSpPr/>
            <p:nvPr/>
          </p:nvSpPr>
          <p:spPr>
            <a:xfrm>
              <a:off x="3175" y="2541587"/>
              <a:ext cx="9131300" cy="29591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4299"/>
                  </a:moveTo>
                  <a:lnTo>
                    <a:pt x="21600" y="21600"/>
                  </a:lnTo>
                  <a:lnTo>
                    <a:pt x="21600" y="21252"/>
                  </a:lnTo>
                  <a:lnTo>
                    <a:pt x="0" y="0"/>
                  </a:lnTo>
                  <a:lnTo>
                    <a:pt x="0" y="4299"/>
                  </a:lnTo>
                  <a:close/>
                </a:path>
              </a:pathLst>
            </a:custGeom>
            <a:gradFill flip="none" rotWithShape="1">
              <a:gsLst>
                <a:gs pos="0">
                  <a:srgbClr val="000099"/>
                </a:gs>
                <a:gs pos="100000">
                  <a:srgbClr val="000061"/>
                </a:gs>
              </a:gsLst>
              <a:lin ang="135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29" name="Shape 29"/>
            <p:cNvSpPr/>
            <p:nvPr/>
          </p:nvSpPr>
          <p:spPr>
            <a:xfrm>
              <a:off x="9132887" y="5527675"/>
              <a:ext cx="12701" cy="127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lnTo>
                    <a:pt x="0" y="0"/>
                  </a:lnTo>
                  <a:lnTo>
                    <a:pt x="0" y="21600"/>
                  </a:lnTo>
                  <a:lnTo>
                    <a:pt x="21600" y="21600"/>
                  </a:lnTo>
                  <a:close/>
                </a:path>
              </a:pathLst>
            </a:custGeom>
            <a:solidFill>
              <a:srgbClr val="18FF00"/>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30" name="Shape 30"/>
            <p:cNvSpPr/>
            <p:nvPr/>
          </p:nvSpPr>
          <p:spPr>
            <a:xfrm>
              <a:off x="3175" y="3416300"/>
              <a:ext cx="9131300" cy="212248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5913"/>
                  </a:moveTo>
                  <a:lnTo>
                    <a:pt x="21600" y="21600"/>
                  </a:lnTo>
                  <a:lnTo>
                    <a:pt x="21600" y="21503"/>
                  </a:lnTo>
                  <a:lnTo>
                    <a:pt x="0" y="0"/>
                  </a:lnTo>
                  <a:lnTo>
                    <a:pt x="0" y="5913"/>
                  </a:lnTo>
                  <a:close/>
                </a:path>
              </a:pathLst>
            </a:custGeom>
            <a:gradFill flip="none" rotWithShape="1">
              <a:gsLst>
                <a:gs pos="0">
                  <a:srgbClr val="000099"/>
                </a:gs>
                <a:gs pos="100000">
                  <a:srgbClr val="00005D"/>
                </a:gs>
              </a:gsLst>
              <a:lin ang="135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31" name="Shape 31"/>
            <p:cNvSpPr/>
            <p:nvPr/>
          </p:nvSpPr>
          <p:spPr>
            <a:xfrm>
              <a:off x="3175" y="5043487"/>
              <a:ext cx="9131300" cy="65722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504"/>
                  </a:moveTo>
                  <a:lnTo>
                    <a:pt x="21600" y="21600"/>
                  </a:lnTo>
                  <a:lnTo>
                    <a:pt x="21600" y="20974"/>
                  </a:lnTo>
                  <a:lnTo>
                    <a:pt x="0" y="0"/>
                  </a:lnTo>
                  <a:lnTo>
                    <a:pt x="0" y="2504"/>
                  </a:lnTo>
                  <a:close/>
                </a:path>
              </a:pathLst>
            </a:custGeom>
            <a:gradFill flip="none" rotWithShape="1">
              <a:gsLst>
                <a:gs pos="0">
                  <a:srgbClr val="000099"/>
                </a:gs>
                <a:gs pos="100000">
                  <a:srgbClr val="000082"/>
                </a:gs>
              </a:gsLst>
              <a:lin ang="108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32" name="Shape 32"/>
            <p:cNvSpPr/>
            <p:nvPr/>
          </p:nvSpPr>
          <p:spPr>
            <a:xfrm>
              <a:off x="2058987" y="0"/>
              <a:ext cx="7075488" cy="504348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21600"/>
                  </a:lnTo>
                  <a:lnTo>
                    <a:pt x="21600" y="21437"/>
                  </a:lnTo>
                  <a:lnTo>
                    <a:pt x="607" y="0"/>
                  </a:lnTo>
                  <a:lnTo>
                    <a:pt x="0" y="0"/>
                  </a:lnTo>
                  <a:close/>
                </a:path>
              </a:pathLst>
            </a:custGeom>
            <a:gradFill flip="none" rotWithShape="1">
              <a:gsLst>
                <a:gs pos="0">
                  <a:srgbClr val="000099"/>
                </a:gs>
                <a:gs pos="100000">
                  <a:srgbClr val="00004A"/>
                </a:gs>
              </a:gsLst>
              <a:lin ang="135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33" name="Shape 33"/>
            <p:cNvSpPr/>
            <p:nvPr/>
          </p:nvSpPr>
          <p:spPr>
            <a:xfrm>
              <a:off x="5272087" y="0"/>
              <a:ext cx="3862388" cy="414972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21600"/>
                  </a:lnTo>
                  <a:lnTo>
                    <a:pt x="21600" y="21550"/>
                  </a:lnTo>
                  <a:lnTo>
                    <a:pt x="587" y="0"/>
                  </a:lnTo>
                  <a:lnTo>
                    <a:pt x="0" y="0"/>
                  </a:lnTo>
                  <a:close/>
                </a:path>
              </a:pathLst>
            </a:custGeom>
            <a:gradFill flip="none" rotWithShape="1">
              <a:gsLst>
                <a:gs pos="0">
                  <a:srgbClr val="000099"/>
                </a:gs>
                <a:gs pos="100000">
                  <a:srgbClr val="000082"/>
                </a:gs>
              </a:gsLst>
              <a:lin ang="135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34" name="Shape 34"/>
            <p:cNvSpPr/>
            <p:nvPr/>
          </p:nvSpPr>
          <p:spPr>
            <a:xfrm>
              <a:off x="6270625" y="0"/>
              <a:ext cx="2863850" cy="39116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5820" y="0"/>
                  </a:moveTo>
                  <a:lnTo>
                    <a:pt x="0" y="0"/>
                  </a:lnTo>
                  <a:lnTo>
                    <a:pt x="21600" y="21600"/>
                  </a:lnTo>
                  <a:lnTo>
                    <a:pt x="21600" y="19706"/>
                  </a:lnTo>
                  <a:lnTo>
                    <a:pt x="21528" y="19706"/>
                  </a:lnTo>
                  <a:lnTo>
                    <a:pt x="5820" y="0"/>
                  </a:lnTo>
                  <a:close/>
                </a:path>
              </a:pathLst>
            </a:custGeom>
            <a:gradFill flip="none" rotWithShape="1">
              <a:gsLst>
                <a:gs pos="0">
                  <a:srgbClr val="000080"/>
                </a:gs>
                <a:gs pos="100000">
                  <a:srgbClr val="000065"/>
                </a:gs>
              </a:gsLst>
              <a:lin ang="162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35" name="Shape 35"/>
            <p:cNvSpPr/>
            <p:nvPr/>
          </p:nvSpPr>
          <p:spPr>
            <a:xfrm>
              <a:off x="7173912" y="0"/>
              <a:ext cx="1960563" cy="329247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21600"/>
                  </a:lnTo>
                  <a:lnTo>
                    <a:pt x="21600" y="21225"/>
                  </a:lnTo>
                  <a:lnTo>
                    <a:pt x="736" y="0"/>
                  </a:lnTo>
                  <a:lnTo>
                    <a:pt x="0" y="0"/>
                  </a:lnTo>
                  <a:close/>
                </a:path>
              </a:pathLst>
            </a:custGeom>
            <a:gradFill flip="none" rotWithShape="1">
              <a:gsLst>
                <a:gs pos="0">
                  <a:srgbClr val="000099"/>
                </a:gs>
                <a:gs pos="100000">
                  <a:srgbClr val="000058"/>
                </a:gs>
              </a:gsLst>
              <a:lin ang="135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36" name="Shape 36"/>
            <p:cNvSpPr/>
            <p:nvPr/>
          </p:nvSpPr>
          <p:spPr>
            <a:xfrm>
              <a:off x="7451725" y="0"/>
              <a:ext cx="1682750" cy="30734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21600"/>
                  </a:lnTo>
                  <a:lnTo>
                    <a:pt x="21600" y="21533"/>
                  </a:lnTo>
                  <a:lnTo>
                    <a:pt x="1102" y="0"/>
                  </a:lnTo>
                  <a:lnTo>
                    <a:pt x="0" y="0"/>
                  </a:lnTo>
                  <a:close/>
                </a:path>
              </a:pathLst>
            </a:custGeom>
            <a:gradFill flip="none" rotWithShape="1">
              <a:gsLst>
                <a:gs pos="0">
                  <a:srgbClr val="000099"/>
                </a:gs>
                <a:gs pos="100000">
                  <a:srgbClr val="00006F"/>
                </a:gs>
              </a:gsLst>
              <a:lin ang="135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37" name="Shape 37"/>
            <p:cNvSpPr/>
            <p:nvPr/>
          </p:nvSpPr>
          <p:spPr>
            <a:xfrm>
              <a:off x="7907337" y="0"/>
              <a:ext cx="1227138" cy="236061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0816"/>
                  </a:moveTo>
                  <a:lnTo>
                    <a:pt x="1177" y="0"/>
                  </a:lnTo>
                  <a:lnTo>
                    <a:pt x="0" y="0"/>
                  </a:lnTo>
                  <a:lnTo>
                    <a:pt x="21600" y="21600"/>
                  </a:lnTo>
                  <a:lnTo>
                    <a:pt x="21600" y="20816"/>
                  </a:lnTo>
                  <a:close/>
                </a:path>
              </a:pathLst>
            </a:custGeom>
            <a:gradFill flip="none" rotWithShape="1">
              <a:gsLst>
                <a:gs pos="0">
                  <a:srgbClr val="000099"/>
                </a:gs>
                <a:gs pos="100000">
                  <a:srgbClr val="000079"/>
                </a:gs>
              </a:gsLst>
              <a:lin ang="135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grpSp>
          <p:nvGrpSpPr>
            <p:cNvPr id="40" name="Group 40"/>
            <p:cNvGrpSpPr/>
            <p:nvPr/>
          </p:nvGrpSpPr>
          <p:grpSpPr>
            <a:xfrm>
              <a:off x="-1" y="2590800"/>
              <a:ext cx="9140826" cy="2949575"/>
              <a:chOff x="0" y="0"/>
              <a:chExt cx="9140825" cy="2949575"/>
            </a:xfrm>
          </p:grpSpPr>
          <p:sp>
            <p:nvSpPr>
              <p:cNvPr id="38" name="Shape 38"/>
              <p:cNvSpPr/>
              <p:nvPr/>
            </p:nvSpPr>
            <p:spPr>
              <a:xfrm>
                <a:off x="-1" y="0"/>
                <a:ext cx="5826127" cy="208438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0" y="6021"/>
                    </a:lnTo>
                    <a:lnTo>
                      <a:pt x="21458" y="21600"/>
                    </a:lnTo>
                    <a:lnTo>
                      <a:pt x="21529" y="20317"/>
                    </a:lnTo>
                    <a:lnTo>
                      <a:pt x="21600" y="19132"/>
                    </a:lnTo>
                    <a:lnTo>
                      <a:pt x="0" y="0"/>
                    </a:lnTo>
                    <a:close/>
                  </a:path>
                </a:pathLst>
              </a:custGeom>
              <a:gradFill flip="none" rotWithShape="1">
                <a:gsLst>
                  <a:gs pos="0">
                    <a:srgbClr val="000099"/>
                  </a:gs>
                  <a:gs pos="100000">
                    <a:srgbClr val="00006F"/>
                  </a:gs>
                </a:gsLst>
                <a:lin ang="108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39" name="Shape 39"/>
              <p:cNvSpPr/>
              <p:nvPr/>
            </p:nvSpPr>
            <p:spPr>
              <a:xfrm>
                <a:off x="5788025" y="1846262"/>
                <a:ext cx="3352800" cy="110331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0668"/>
                    </a:moveTo>
                    <a:lnTo>
                      <a:pt x="246" y="0"/>
                    </a:lnTo>
                    <a:lnTo>
                      <a:pt x="123" y="2238"/>
                    </a:lnTo>
                    <a:lnTo>
                      <a:pt x="0" y="4662"/>
                    </a:lnTo>
                    <a:lnTo>
                      <a:pt x="21600" y="21600"/>
                    </a:lnTo>
                    <a:lnTo>
                      <a:pt x="21600" y="20668"/>
                    </a:lnTo>
                    <a:close/>
                  </a:path>
                </a:pathLst>
              </a:custGeom>
              <a:gradFill flip="none" rotWithShape="1">
                <a:gsLst>
                  <a:gs pos="0">
                    <a:srgbClr val="1717A2"/>
                  </a:gs>
                  <a:gs pos="100000">
                    <a:srgbClr val="000099"/>
                  </a:gs>
                </a:gsLst>
                <a:lin ang="10800000" scaled="0"/>
              </a:gradFill>
              <a:ln w="12700" cap="flat">
                <a:noFill/>
                <a:miter lim="400000"/>
              </a:ln>
              <a:effectLst/>
            </p:spPr>
            <p:txBody>
              <a:bodyPr wrap="square" lIns="45719" tIns="45719" rIns="45719" bIns="45719" numCol="1" anchor="t">
                <a:noAutofit/>
              </a:bodyPr>
              <a:lstStyle/>
              <a:p>
                <a:pPr>
                  <a:defRPr>
                    <a:solidFill>
                      <a:srgbClr val="FFFFFF"/>
                    </a:solidFill>
                  </a:defRPr>
                </a:pPr>
              </a:p>
            </p:txBody>
          </p:sp>
        </p:grpSp>
      </p:grpSp>
      <p:sp>
        <p:nvSpPr>
          <p:cNvPr id="42" name="Shape 42"/>
          <p:cNvSpPr/>
          <p:nvPr>
            <p:ph type="title"/>
          </p:nvPr>
        </p:nvSpPr>
        <p:spPr>
          <a:xfrm>
            <a:off x="457200" y="92074"/>
            <a:ext cx="8229600" cy="1508126"/>
          </a:xfrm>
          <a:prstGeom prst="rect">
            <a:avLst/>
          </a:prstGeom>
          <a:ln w="12700">
            <a:miter lim="400000"/>
          </a:ln>
          <a:extLst>
            <a:ext uri="{C572A759-6A51-4108-AA02-DFA0A04FC94B}">
              <ma14:wrappingTextBoxFlag xmlns:ma14="http://schemas.microsoft.com/office/mac/drawingml/2011/main" val="1"/>
            </a:ext>
          </a:extLst>
        </p:spPr>
        <p:txBody>
          <a:bodyPr lIns="45719" rIns="45719" anchor="ctr"/>
          <a:lstStyle/>
          <a:p>
            <a:pPr/>
            <a:r>
              <a:t>Title Text</a:t>
            </a:r>
          </a:p>
        </p:txBody>
      </p:sp>
      <p:sp>
        <p:nvSpPr>
          <p:cNvPr id="43" name="Shape 43"/>
          <p:cNvSpPr/>
          <p:nvPr>
            <p:ph type="body" idx="1"/>
          </p:nvPr>
        </p:nvSpPr>
        <p:spPr>
          <a:xfrm>
            <a:off x="457200" y="1600200"/>
            <a:ext cx="82296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lstStyle>
            <a:lvl1pPr>
              <a:buBlip>
                <a:blip r:embed="rId2"/>
              </a:buBlip>
            </a:lvl1pPr>
            <a:lvl3pPr>
              <a:buBlip>
                <a:blip r:embed="rId3"/>
              </a:buBlip>
            </a:lvl3pPr>
            <a:lvl5pPr>
              <a:buBlip>
                <a:blip r:embed="rId2"/>
              </a:buBlip>
            </a:lvl5pPr>
          </a:lstStyle>
          <a:p>
            <a:pPr/>
            <a:r>
              <a:t>Body Level One</a:t>
            </a:r>
          </a:p>
          <a:p>
            <a:pPr lvl="1"/>
            <a:r>
              <a:t>Body Level Two</a:t>
            </a:r>
          </a:p>
          <a:p>
            <a:pPr lvl="2"/>
            <a:r>
              <a:t>Body Level Three</a:t>
            </a:r>
          </a:p>
          <a:p>
            <a:pPr lvl="3"/>
            <a:r>
              <a:t>Body Level Four</a:t>
            </a:r>
          </a:p>
          <a:p>
            <a:pPr lvl="4"/>
            <a:r>
              <a:t>Body Level Five</a:t>
            </a:r>
          </a:p>
        </p:txBody>
      </p:sp>
      <p:sp>
        <p:nvSpPr>
          <p:cNvPr id="44" name="Shape 44"/>
          <p:cNvSpPr/>
          <p:nvPr>
            <p:ph type="sldNum" sz="quarter" idx="2"/>
          </p:nvPr>
        </p:nvSpPr>
        <p:spPr>
          <a:xfrm>
            <a:off x="8413144" y="6436583"/>
            <a:ext cx="273657" cy="264255"/>
          </a:xfrm>
          <a:prstGeom prst="rect">
            <a:avLst/>
          </a:prstGeom>
          <a:ln w="12700">
            <a:miter lim="400000"/>
          </a:ln>
        </p:spPr>
        <p:txBody>
          <a:bodyPr wrap="none" lIns="45719" rIns="45719" anchor="b">
            <a:spAutoFit/>
          </a:bodyPr>
          <a:lstStyle>
            <a:lvl1pPr algn="r">
              <a:defRPr sz="1200">
                <a:solidFill>
                  <a:srgbClr val="FFFFFF"/>
                </a:solidFill>
                <a:effectLst>
                  <a:outerShdw sx="100000" sy="100000" kx="0" ky="0" algn="b" rotWithShape="0" blurRad="12700" dist="25400" dir="2700000">
                    <a:srgbClr val="000000"/>
                  </a:outerShdw>
                </a:effectLst>
              </a:defRPr>
            </a:lvl1pPr>
          </a:lstStyle>
          <a:p>
            <a:pPr/>
            <a:fld id="{86CB4B4D-7CA3-9044-876B-883B54F8677D}" type="slidenum"/>
          </a:p>
        </p:txBody>
      </p:sp>
    </p:spTree>
  </p:cSld>
  <p:clrMap bg1="dk1" tx1="lt1" bg2="dk2" tx2="lt2" accent1="accent1" accent2="accent2" accent3="accent3" accent4="accent4" accent5="accent5" accent6="accent6" hlink="hlink" folHlink="folHlink"/>
  <p:sldLayoutIdLst>
    <p:sldLayoutId id="2147483649" r:id="rId4"/>
    <p:sldLayoutId id="2147483650" r:id="rId5"/>
  </p:sldLayoutIdLst>
  <p:transition xmlns:p14="http://schemas.microsoft.com/office/powerpoint/2010/main" spd="med" advClick="1"/>
  <p:txStyles>
    <p:titleStyle>
      <a:lvl1pPr marL="0" marR="0" indent="0" algn="ctr" defTabSz="914400" rtl="0" latinLnBrk="0">
        <a:lnSpc>
          <a:spcPct val="100000"/>
        </a:lnSpc>
        <a:spcBef>
          <a:spcPts val="0"/>
        </a:spcBef>
        <a:spcAft>
          <a:spcPts val="0"/>
        </a:spcAft>
        <a:buClrTx/>
        <a:buSzTx/>
        <a:buFontTx/>
        <a:buNone/>
        <a:tabLst/>
        <a:defRPr b="0" baseline="0" cap="none" i="0" spc="0" strike="noStrike" sz="4400" u="none">
          <a:ln>
            <a:noFill/>
          </a:ln>
          <a:solidFill>
            <a:srgbClr val="FFFFFF"/>
          </a:solidFill>
          <a:uFillTx/>
          <a:latin typeface="Arial"/>
          <a:ea typeface="Arial"/>
          <a:cs typeface="Arial"/>
          <a:sym typeface="Arial"/>
        </a:defRPr>
      </a:lvl1pPr>
      <a:lvl2pPr marL="0" marR="0" indent="0" algn="ctr" defTabSz="914400" rtl="0" latinLnBrk="0">
        <a:lnSpc>
          <a:spcPct val="100000"/>
        </a:lnSpc>
        <a:spcBef>
          <a:spcPts val="0"/>
        </a:spcBef>
        <a:spcAft>
          <a:spcPts val="0"/>
        </a:spcAft>
        <a:buClrTx/>
        <a:buSzTx/>
        <a:buFontTx/>
        <a:buNone/>
        <a:tabLst/>
        <a:defRPr b="0" baseline="0" cap="none" i="0" spc="0" strike="noStrike" sz="4400" u="none">
          <a:ln>
            <a:noFill/>
          </a:ln>
          <a:solidFill>
            <a:srgbClr val="FFFFFF"/>
          </a:solidFill>
          <a:uFillTx/>
          <a:latin typeface="Arial"/>
          <a:ea typeface="Arial"/>
          <a:cs typeface="Arial"/>
          <a:sym typeface="Arial"/>
        </a:defRPr>
      </a:lvl2pPr>
      <a:lvl3pPr marL="0" marR="0" indent="0" algn="ctr" defTabSz="914400" rtl="0" latinLnBrk="0">
        <a:lnSpc>
          <a:spcPct val="100000"/>
        </a:lnSpc>
        <a:spcBef>
          <a:spcPts val="0"/>
        </a:spcBef>
        <a:spcAft>
          <a:spcPts val="0"/>
        </a:spcAft>
        <a:buClrTx/>
        <a:buSzTx/>
        <a:buFontTx/>
        <a:buNone/>
        <a:tabLst/>
        <a:defRPr b="0" baseline="0" cap="none" i="0" spc="0" strike="noStrike" sz="4400" u="none">
          <a:ln>
            <a:noFill/>
          </a:ln>
          <a:solidFill>
            <a:srgbClr val="FFFFFF"/>
          </a:solidFill>
          <a:uFillTx/>
          <a:latin typeface="Arial"/>
          <a:ea typeface="Arial"/>
          <a:cs typeface="Arial"/>
          <a:sym typeface="Arial"/>
        </a:defRPr>
      </a:lvl3pPr>
      <a:lvl4pPr marL="0" marR="0" indent="0" algn="ctr" defTabSz="914400" rtl="0" latinLnBrk="0">
        <a:lnSpc>
          <a:spcPct val="100000"/>
        </a:lnSpc>
        <a:spcBef>
          <a:spcPts val="0"/>
        </a:spcBef>
        <a:spcAft>
          <a:spcPts val="0"/>
        </a:spcAft>
        <a:buClrTx/>
        <a:buSzTx/>
        <a:buFontTx/>
        <a:buNone/>
        <a:tabLst/>
        <a:defRPr b="0" baseline="0" cap="none" i="0" spc="0" strike="noStrike" sz="4400" u="none">
          <a:ln>
            <a:noFill/>
          </a:ln>
          <a:solidFill>
            <a:srgbClr val="FFFFFF"/>
          </a:solidFill>
          <a:uFillTx/>
          <a:latin typeface="Arial"/>
          <a:ea typeface="Arial"/>
          <a:cs typeface="Arial"/>
          <a:sym typeface="Arial"/>
        </a:defRPr>
      </a:lvl4pPr>
      <a:lvl5pPr marL="0" marR="0" indent="0" algn="ctr" defTabSz="914400" rtl="0" latinLnBrk="0">
        <a:lnSpc>
          <a:spcPct val="100000"/>
        </a:lnSpc>
        <a:spcBef>
          <a:spcPts val="0"/>
        </a:spcBef>
        <a:spcAft>
          <a:spcPts val="0"/>
        </a:spcAft>
        <a:buClrTx/>
        <a:buSzTx/>
        <a:buFontTx/>
        <a:buNone/>
        <a:tabLst/>
        <a:defRPr b="0" baseline="0" cap="none" i="0" spc="0" strike="noStrike" sz="4400" u="none">
          <a:ln>
            <a:noFill/>
          </a:ln>
          <a:solidFill>
            <a:srgbClr val="FFFFFF"/>
          </a:solidFill>
          <a:uFillTx/>
          <a:latin typeface="Arial"/>
          <a:ea typeface="Arial"/>
          <a:cs typeface="Arial"/>
          <a:sym typeface="Arial"/>
        </a:defRPr>
      </a:lvl5pPr>
      <a:lvl6pPr marL="0" marR="0" indent="457200" algn="ctr" defTabSz="914400" rtl="0" latinLnBrk="0">
        <a:lnSpc>
          <a:spcPct val="100000"/>
        </a:lnSpc>
        <a:spcBef>
          <a:spcPts val="0"/>
        </a:spcBef>
        <a:spcAft>
          <a:spcPts val="0"/>
        </a:spcAft>
        <a:buClrTx/>
        <a:buSzTx/>
        <a:buFontTx/>
        <a:buNone/>
        <a:tabLst/>
        <a:defRPr b="0" baseline="0" cap="none" i="0" spc="0" strike="noStrike" sz="4400" u="none">
          <a:ln>
            <a:noFill/>
          </a:ln>
          <a:solidFill>
            <a:srgbClr val="FFFFFF"/>
          </a:solidFill>
          <a:uFillTx/>
          <a:latin typeface="Arial"/>
          <a:ea typeface="Arial"/>
          <a:cs typeface="Arial"/>
          <a:sym typeface="Arial"/>
        </a:defRPr>
      </a:lvl6pPr>
      <a:lvl7pPr marL="0" marR="0" indent="914400" algn="ctr" defTabSz="914400" rtl="0" latinLnBrk="0">
        <a:lnSpc>
          <a:spcPct val="100000"/>
        </a:lnSpc>
        <a:spcBef>
          <a:spcPts val="0"/>
        </a:spcBef>
        <a:spcAft>
          <a:spcPts val="0"/>
        </a:spcAft>
        <a:buClrTx/>
        <a:buSzTx/>
        <a:buFontTx/>
        <a:buNone/>
        <a:tabLst/>
        <a:defRPr b="0" baseline="0" cap="none" i="0" spc="0" strike="noStrike" sz="4400" u="none">
          <a:ln>
            <a:noFill/>
          </a:ln>
          <a:solidFill>
            <a:srgbClr val="FFFFFF"/>
          </a:solidFill>
          <a:uFillTx/>
          <a:latin typeface="Arial"/>
          <a:ea typeface="Arial"/>
          <a:cs typeface="Arial"/>
          <a:sym typeface="Arial"/>
        </a:defRPr>
      </a:lvl7pPr>
      <a:lvl8pPr marL="0" marR="0" indent="1371600" algn="ctr" defTabSz="914400" rtl="0" latinLnBrk="0">
        <a:lnSpc>
          <a:spcPct val="100000"/>
        </a:lnSpc>
        <a:spcBef>
          <a:spcPts val="0"/>
        </a:spcBef>
        <a:spcAft>
          <a:spcPts val="0"/>
        </a:spcAft>
        <a:buClrTx/>
        <a:buSzTx/>
        <a:buFontTx/>
        <a:buNone/>
        <a:tabLst/>
        <a:defRPr b="0" baseline="0" cap="none" i="0" spc="0" strike="noStrike" sz="4400" u="none">
          <a:ln>
            <a:noFill/>
          </a:ln>
          <a:solidFill>
            <a:srgbClr val="FFFFFF"/>
          </a:solidFill>
          <a:uFillTx/>
          <a:latin typeface="Arial"/>
          <a:ea typeface="Arial"/>
          <a:cs typeface="Arial"/>
          <a:sym typeface="Arial"/>
        </a:defRPr>
      </a:lvl8pPr>
      <a:lvl9pPr marL="0" marR="0" indent="1828800" algn="ctr" defTabSz="914400" rtl="0" latinLnBrk="0">
        <a:lnSpc>
          <a:spcPct val="100000"/>
        </a:lnSpc>
        <a:spcBef>
          <a:spcPts val="0"/>
        </a:spcBef>
        <a:spcAft>
          <a:spcPts val="0"/>
        </a:spcAft>
        <a:buClrTx/>
        <a:buSzTx/>
        <a:buFontTx/>
        <a:buNone/>
        <a:tabLst/>
        <a:defRPr b="0" baseline="0" cap="none" i="0" spc="0" strike="noStrike" sz="4400" u="none">
          <a:ln>
            <a:noFill/>
          </a:ln>
          <a:solidFill>
            <a:srgbClr val="FFFFFF"/>
          </a:solidFill>
          <a:uFillTx/>
          <a:latin typeface="Arial"/>
          <a:ea typeface="Arial"/>
          <a:cs typeface="Arial"/>
          <a:sym typeface="Arial"/>
        </a:defRPr>
      </a:lvl9pPr>
    </p:titleStyle>
    <p:bodyStyle>
      <a:lvl1pPr marL="342900" marR="0" indent="-342900" algn="l" defTabSz="914400" rtl="0" latinLnBrk="0">
        <a:lnSpc>
          <a:spcPct val="100000"/>
        </a:lnSpc>
        <a:spcBef>
          <a:spcPts val="700"/>
        </a:spcBef>
        <a:spcAft>
          <a:spcPts val="0"/>
        </a:spcAft>
        <a:buClrTx/>
        <a:buSzPct val="90000"/>
        <a:buFontTx/>
        <a:buBlip>
          <a:blip r:embed="rId2"/>
        </a:buBlip>
        <a:tabLst/>
        <a:defRPr b="0" baseline="0" cap="none" i="0" spc="0" strike="noStrike" sz="3200" u="none">
          <a:ln>
            <a:noFill/>
          </a:ln>
          <a:solidFill>
            <a:srgbClr val="FFFFFF"/>
          </a:solidFill>
          <a:uFillTx/>
          <a:latin typeface="Arial"/>
          <a:ea typeface="Arial"/>
          <a:cs typeface="Arial"/>
          <a:sym typeface="Arial"/>
        </a:defRPr>
      </a:lvl1pPr>
      <a:lvl2pPr marL="783771" marR="0" indent="-326571" algn="l" defTabSz="914400" rtl="0" latinLnBrk="0">
        <a:lnSpc>
          <a:spcPct val="100000"/>
        </a:lnSpc>
        <a:spcBef>
          <a:spcPts val="700"/>
        </a:spcBef>
        <a:spcAft>
          <a:spcPts val="0"/>
        </a:spcAft>
        <a:buClrTx/>
        <a:buSzPct val="100000"/>
        <a:buFontTx/>
        <a:buChar char="–"/>
        <a:tabLst/>
        <a:defRPr b="0" baseline="0" cap="none" i="0" spc="0" strike="noStrike" sz="3200" u="none">
          <a:ln>
            <a:noFill/>
          </a:ln>
          <a:solidFill>
            <a:srgbClr val="FFFFFF"/>
          </a:solidFill>
          <a:uFillTx/>
          <a:latin typeface="Arial"/>
          <a:ea typeface="Arial"/>
          <a:cs typeface="Arial"/>
          <a:sym typeface="Arial"/>
        </a:defRPr>
      </a:lvl2pPr>
      <a:lvl3pPr marL="1219200" marR="0" indent="-304800" algn="l" defTabSz="914400" rtl="0" latinLnBrk="0">
        <a:lnSpc>
          <a:spcPct val="100000"/>
        </a:lnSpc>
        <a:spcBef>
          <a:spcPts val="700"/>
        </a:spcBef>
        <a:spcAft>
          <a:spcPts val="0"/>
        </a:spcAft>
        <a:buClrTx/>
        <a:buSzPct val="90000"/>
        <a:buFontTx/>
        <a:buBlip>
          <a:blip r:embed="rId3"/>
        </a:buBlip>
        <a:tabLst/>
        <a:defRPr b="0" baseline="0" cap="none" i="0" spc="0" strike="noStrike" sz="3200" u="none">
          <a:ln>
            <a:noFill/>
          </a:ln>
          <a:solidFill>
            <a:srgbClr val="FFFFFF"/>
          </a:solidFill>
          <a:uFillTx/>
          <a:latin typeface="Arial"/>
          <a:ea typeface="Arial"/>
          <a:cs typeface="Arial"/>
          <a:sym typeface="Arial"/>
        </a:defRPr>
      </a:lvl3pPr>
      <a:lvl4pPr marL="1737360" marR="0" indent="-365760" algn="l" defTabSz="914400" rtl="0" latinLnBrk="0">
        <a:lnSpc>
          <a:spcPct val="100000"/>
        </a:lnSpc>
        <a:spcBef>
          <a:spcPts val="700"/>
        </a:spcBef>
        <a:spcAft>
          <a:spcPts val="0"/>
        </a:spcAft>
        <a:buClrTx/>
        <a:buSzPct val="100000"/>
        <a:buFontTx/>
        <a:buChar char="–"/>
        <a:tabLst/>
        <a:defRPr b="0" baseline="0" cap="none" i="0" spc="0" strike="noStrike" sz="3200" u="none">
          <a:ln>
            <a:noFill/>
          </a:ln>
          <a:solidFill>
            <a:srgbClr val="FFFFFF"/>
          </a:solidFill>
          <a:uFillTx/>
          <a:latin typeface="Arial"/>
          <a:ea typeface="Arial"/>
          <a:cs typeface="Arial"/>
          <a:sym typeface="Arial"/>
        </a:defRPr>
      </a:lvl4pPr>
      <a:lvl5pPr marL="2235200" marR="0" indent="-406400" algn="l" defTabSz="914400" rtl="0" latinLnBrk="0">
        <a:lnSpc>
          <a:spcPct val="100000"/>
        </a:lnSpc>
        <a:spcBef>
          <a:spcPts val="700"/>
        </a:spcBef>
        <a:spcAft>
          <a:spcPts val="0"/>
        </a:spcAft>
        <a:buClrTx/>
        <a:buSzPct val="90000"/>
        <a:buFontTx/>
        <a:buBlip>
          <a:blip r:embed="rId2"/>
        </a:buBlip>
        <a:tabLst/>
        <a:defRPr b="0" baseline="0" cap="none" i="0" spc="0" strike="noStrike" sz="3200" u="none">
          <a:ln>
            <a:noFill/>
          </a:ln>
          <a:solidFill>
            <a:srgbClr val="FFFFFF"/>
          </a:solidFill>
          <a:uFillTx/>
          <a:latin typeface="Arial"/>
          <a:ea typeface="Arial"/>
          <a:cs typeface="Arial"/>
          <a:sym typeface="Arial"/>
        </a:defRPr>
      </a:lvl5pPr>
      <a:lvl6pPr marL="2692400" marR="0" indent="-406400" algn="l" defTabSz="914400" rtl="0" latinLnBrk="0">
        <a:lnSpc>
          <a:spcPct val="100000"/>
        </a:lnSpc>
        <a:spcBef>
          <a:spcPts val="700"/>
        </a:spcBef>
        <a:spcAft>
          <a:spcPts val="0"/>
        </a:spcAft>
        <a:buClrTx/>
        <a:buSzPct val="90000"/>
        <a:buFontTx/>
        <a:buBlip>
          <a:blip r:embed="rId6"/>
        </a:buBlip>
        <a:tabLst/>
        <a:defRPr b="0" baseline="0" cap="none" i="0" spc="0" strike="noStrike" sz="3200" u="none">
          <a:ln>
            <a:noFill/>
          </a:ln>
          <a:solidFill>
            <a:srgbClr val="FFFFFF"/>
          </a:solidFill>
          <a:uFillTx/>
          <a:latin typeface="Arial"/>
          <a:ea typeface="Arial"/>
          <a:cs typeface="Arial"/>
          <a:sym typeface="Arial"/>
        </a:defRPr>
      </a:lvl6pPr>
      <a:lvl7pPr marL="3149600" marR="0" indent="-406400" algn="l" defTabSz="914400" rtl="0" latinLnBrk="0">
        <a:lnSpc>
          <a:spcPct val="100000"/>
        </a:lnSpc>
        <a:spcBef>
          <a:spcPts val="700"/>
        </a:spcBef>
        <a:spcAft>
          <a:spcPts val="0"/>
        </a:spcAft>
        <a:buClrTx/>
        <a:buSzPct val="90000"/>
        <a:buFontTx/>
        <a:buBlip>
          <a:blip r:embed="rId6"/>
        </a:buBlip>
        <a:tabLst/>
        <a:defRPr b="0" baseline="0" cap="none" i="0" spc="0" strike="noStrike" sz="3200" u="none">
          <a:ln>
            <a:noFill/>
          </a:ln>
          <a:solidFill>
            <a:srgbClr val="FFFFFF"/>
          </a:solidFill>
          <a:uFillTx/>
          <a:latin typeface="Arial"/>
          <a:ea typeface="Arial"/>
          <a:cs typeface="Arial"/>
          <a:sym typeface="Arial"/>
        </a:defRPr>
      </a:lvl7pPr>
      <a:lvl8pPr marL="3606800" marR="0" indent="-406400" algn="l" defTabSz="914400" rtl="0" latinLnBrk="0">
        <a:lnSpc>
          <a:spcPct val="100000"/>
        </a:lnSpc>
        <a:spcBef>
          <a:spcPts val="700"/>
        </a:spcBef>
        <a:spcAft>
          <a:spcPts val="0"/>
        </a:spcAft>
        <a:buClrTx/>
        <a:buSzPct val="90000"/>
        <a:buFontTx/>
        <a:buBlip>
          <a:blip r:embed="rId6"/>
        </a:buBlip>
        <a:tabLst/>
        <a:defRPr b="0" baseline="0" cap="none" i="0" spc="0" strike="noStrike" sz="3200" u="none">
          <a:ln>
            <a:noFill/>
          </a:ln>
          <a:solidFill>
            <a:srgbClr val="FFFFFF"/>
          </a:solidFill>
          <a:uFillTx/>
          <a:latin typeface="Arial"/>
          <a:ea typeface="Arial"/>
          <a:cs typeface="Arial"/>
          <a:sym typeface="Arial"/>
        </a:defRPr>
      </a:lvl8pPr>
      <a:lvl9pPr marL="4064000" marR="0" indent="-406400" algn="l" defTabSz="914400" rtl="0" latinLnBrk="0">
        <a:lnSpc>
          <a:spcPct val="100000"/>
        </a:lnSpc>
        <a:spcBef>
          <a:spcPts val="700"/>
        </a:spcBef>
        <a:spcAft>
          <a:spcPts val="0"/>
        </a:spcAft>
        <a:buClrTx/>
        <a:buSzPct val="90000"/>
        <a:buFontTx/>
        <a:buBlip>
          <a:blip r:embed="rId6"/>
        </a:buBlip>
        <a:tabLst/>
        <a:defRPr b="0" baseline="0" cap="none" i="0" spc="0" strike="noStrike" sz="3200" u="none">
          <a:ln>
            <a:noFill/>
          </a:ln>
          <a:solidFill>
            <a:srgbClr val="FFFFFF"/>
          </a:solidFill>
          <a:uFillTx/>
          <a:latin typeface="Arial"/>
          <a:ea typeface="Arial"/>
          <a:cs typeface="Arial"/>
          <a:sym typeface="Arial"/>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effectLst>
            <a:outerShdw sx="100000" sy="100000" kx="0" ky="0" algn="b" rotWithShape="0" blurRad="12700" dist="25400" dir="2700000">
              <a:srgbClr val="000000"/>
            </a:outerShdw>
          </a:effectLst>
          <a:uFillTx/>
          <a:latin typeface="+mn-lt"/>
          <a:ea typeface="+mn-ea"/>
          <a:cs typeface="+mn-cs"/>
          <a:sym typeface="Arial"/>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effectLst>
            <a:outerShdw sx="100000" sy="100000" kx="0" ky="0" algn="b" rotWithShape="0" blurRad="12700" dist="25400" dir="2700000">
              <a:srgbClr val="000000"/>
            </a:outerShdw>
          </a:effectLst>
          <a:uFillTx/>
          <a:latin typeface="+mn-lt"/>
          <a:ea typeface="+mn-ea"/>
          <a:cs typeface="+mn-cs"/>
          <a:sym typeface="Arial"/>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effectLst>
            <a:outerShdw sx="100000" sy="100000" kx="0" ky="0" algn="b" rotWithShape="0" blurRad="12700" dist="25400" dir="2700000">
              <a:srgbClr val="000000"/>
            </a:outerShdw>
          </a:effectLst>
          <a:uFillTx/>
          <a:latin typeface="+mn-lt"/>
          <a:ea typeface="+mn-ea"/>
          <a:cs typeface="+mn-cs"/>
          <a:sym typeface="Arial"/>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effectLst>
            <a:outerShdw sx="100000" sy="100000" kx="0" ky="0" algn="b" rotWithShape="0" blurRad="12700" dist="25400" dir="2700000">
              <a:srgbClr val="000000"/>
            </a:outerShdw>
          </a:effectLst>
          <a:uFillTx/>
          <a:latin typeface="+mn-lt"/>
          <a:ea typeface="+mn-ea"/>
          <a:cs typeface="+mn-cs"/>
          <a:sym typeface="Arial"/>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effectLst>
            <a:outerShdw sx="100000" sy="100000" kx="0" ky="0" algn="b" rotWithShape="0" blurRad="12700" dist="25400" dir="2700000">
              <a:srgbClr val="000000"/>
            </a:outerShdw>
          </a:effectLst>
          <a:uFillTx/>
          <a:latin typeface="+mn-lt"/>
          <a:ea typeface="+mn-ea"/>
          <a:cs typeface="+mn-cs"/>
          <a:sym typeface="Arial"/>
        </a:defRPr>
      </a:lvl5pPr>
      <a:lvl6pPr marL="0" marR="0" indent="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effectLst>
            <a:outerShdw sx="100000" sy="100000" kx="0" ky="0" algn="b" rotWithShape="0" blurRad="12700" dist="25400" dir="2700000">
              <a:srgbClr val="000000"/>
            </a:outerShdw>
          </a:effectLst>
          <a:uFillTx/>
          <a:latin typeface="+mn-lt"/>
          <a:ea typeface="+mn-ea"/>
          <a:cs typeface="+mn-cs"/>
          <a:sym typeface="Arial"/>
        </a:defRPr>
      </a:lvl6pPr>
      <a:lvl7pPr marL="0" marR="0" indent="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effectLst>
            <a:outerShdw sx="100000" sy="100000" kx="0" ky="0" algn="b" rotWithShape="0" blurRad="12700" dist="25400" dir="2700000">
              <a:srgbClr val="000000"/>
            </a:outerShdw>
          </a:effectLst>
          <a:uFillTx/>
          <a:latin typeface="+mn-lt"/>
          <a:ea typeface="+mn-ea"/>
          <a:cs typeface="+mn-cs"/>
          <a:sym typeface="Arial"/>
        </a:defRPr>
      </a:lvl7pPr>
      <a:lvl8pPr marL="0" marR="0" indent="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effectLst>
            <a:outerShdw sx="100000" sy="100000" kx="0" ky="0" algn="b" rotWithShape="0" blurRad="12700" dist="25400" dir="2700000">
              <a:srgbClr val="000000"/>
            </a:outerShdw>
          </a:effectLst>
          <a:uFillTx/>
          <a:latin typeface="+mn-lt"/>
          <a:ea typeface="+mn-ea"/>
          <a:cs typeface="+mn-cs"/>
          <a:sym typeface="Arial"/>
        </a:defRPr>
      </a:lvl8pPr>
      <a:lvl9pPr marL="0" marR="0" indent="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effectLst>
            <a:outerShdw sx="100000" sy="100000" kx="0" ky="0" algn="b" rotWithShape="0" blurRad="12700" dist="25400" dir="2700000">
              <a:srgbClr val="000000"/>
            </a:outerShdw>
          </a:effectLst>
          <a:uFillTx/>
          <a:latin typeface="+mn-lt"/>
          <a:ea typeface="+mn-ea"/>
          <a:cs typeface="+mn-cs"/>
          <a:sym typeface="Arial"/>
        </a:defRPr>
      </a:lvl9pPr>
    </p:otherStyle>
  </p:txStyles>
</p:sldMaster>
</file>

<file path=ppt/slides/_rels/slide1.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png"/></Relationships>

</file>

<file path=ppt/slides/_rels/slide3.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png"/><Relationship Id="rId3" Type="http://schemas.openxmlformats.org/officeDocument/2006/relationships/image" Target="../media/image2.png"/></Relationships>

</file>

<file path=ppt/slides/_rels/slide4.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png"/><Relationship Id="rId3" Type="http://schemas.openxmlformats.org/officeDocument/2006/relationships/image" Target="../media/image2.png"/></Relationships>

</file>

<file path=ppt/slides/_rels/slide5.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png"/></Relationships>

</file>

<file path=ppt/slides/_rels/slide6.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image" Target="../media/image2.png"/></Relationships>

</file>

<file path=ppt/slides/_rels/slide7.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8.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4.png"/></Relationships>

</file>

<file path=ppt/slides/_rels/slide9.xml.rels><?xml version="1.0" encoding="UTF-8" standalone="yes"?><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4.png"/></Relationships>

</file>

<file path=ppt/slides/_rels/slide11.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4.png"/></Relationships>

</file>

<file path=ppt/slides/_rels/slide12.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png"/></Relationships>

</file>

<file path=ppt/slides/_rels/slide13.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4.png"/></Relationships>

</file>

<file path=ppt/slides/_rels/slide14.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4.png"/><Relationship Id="rId4" Type="http://schemas.openxmlformats.org/officeDocument/2006/relationships/image" Target="../media/image2.png"/></Relationships>

</file>

<file path=ppt/slides/_rels/slide15.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4.png"/></Relationships>

</file>

<file path=ppt/slides/_rels/slide16.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png"/></Relationships>

</file>

<file path=ppt/slides/_rels/slide17.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png"/></Relationships>

</file>

<file path=ppt/slides/_rels/slide18.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png"/><Relationship Id="rId3" Type="http://schemas.openxmlformats.org/officeDocument/2006/relationships/image" Target="../media/image2.png"/></Relationships>

</file>

<file path=ppt/slides/_rels/slide19.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2.png"/></Relationships>

</file>

<file path=ppt/slides/_rels/slide20.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21.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4.png"/></Relationships>

</file>

<file path=ppt/slides/_rels/slide22.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png"/></Relationships>

</file>

<file path=ppt/slides/_rels/slide23.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4.png"/></Relationships>

</file>

<file path=ppt/slides/_rels/slide24.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4.png"/></Relationships>

</file>

<file path=ppt/slides/_rels/slide25.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4.png"/><Relationship Id="rId4" Type="http://schemas.openxmlformats.org/officeDocument/2006/relationships/image" Target="../media/image2.png"/></Relationships>

</file>

<file path=ppt/slides/_rels/slide26.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4.png"/></Relationships>

</file>

<file path=ppt/slides/_rels/slide27.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4.png"/></Relationships>

</file>

<file path=ppt/slides/_rels/slide28.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29.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4.png"/><Relationship Id="rId4" Type="http://schemas.openxmlformats.org/officeDocument/2006/relationships/image" Target="../media/image2.png"/></Relationships>

</file>

<file path=ppt/slides/_rels/slide30.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4.png"/><Relationship Id="rId4" Type="http://schemas.openxmlformats.org/officeDocument/2006/relationships/image" Target="../media/image2.png"/></Relationships>

</file>

<file path=ppt/slides/_rels/slide31.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png"/><Relationship Id="rId3" Type="http://schemas.openxmlformats.org/officeDocument/2006/relationships/image" Target="../media/image2.png"/></Relationships>

</file>

<file path=ppt/slides/_rels/slide32.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png"/><Relationship Id="rId3" Type="http://schemas.openxmlformats.org/officeDocument/2006/relationships/image" Target="../media/image2.png"/><Relationship Id="rId4" Type="http://schemas.openxmlformats.org/officeDocument/2006/relationships/image" Target="../media/image1.png"/></Relationships>

</file>

<file path=ppt/slides/_rels/slide33.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png"/></Relationships>

</file>

<file path=ppt/slides/_rels/slide34.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4.png"/><Relationship Id="rId4" Type="http://schemas.openxmlformats.org/officeDocument/2006/relationships/image" Target="../media/image2.png"/></Relationships>

</file>

<file path=ppt/slides/_rels/slide35.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png"/><Relationship Id="rId3" Type="http://schemas.openxmlformats.org/officeDocument/2006/relationships/image" Target="../media/image2.png"/></Relationships>

</file>

<file path=ppt/slides/_rels/slide36.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4.png"/><Relationship Id="rId4" Type="http://schemas.openxmlformats.org/officeDocument/2006/relationships/image" Target="../media/image2.png"/></Relationships>

</file>

<file path=ppt/slides/_rels/slide37.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4.png"/><Relationship Id="rId4" Type="http://schemas.openxmlformats.org/officeDocument/2006/relationships/image" Target="../media/image2.png"/></Relationships>

</file>

<file path=ppt/slides/_rels/slide38.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4.png"/><Relationship Id="rId4" Type="http://schemas.openxmlformats.org/officeDocument/2006/relationships/image" Target="../media/image2.png"/></Relationships>

</file>

<file path=ppt/slides/_rels/slide39.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4.png"/><Relationship Id="rId4" Type="http://schemas.openxmlformats.org/officeDocument/2006/relationships/image" Target="../media/image2.png"/></Relationships>

</file>

<file path=ppt/slides/_rels/slide40.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4.png"/><Relationship Id="rId4" Type="http://schemas.openxmlformats.org/officeDocument/2006/relationships/image" Target="../media/image2.png"/></Relationships>

</file>

<file path=ppt/slides/_rels/slide41.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4.png"/><Relationship Id="rId4" Type="http://schemas.openxmlformats.org/officeDocument/2006/relationships/image" Target="../media/image2.png"/></Relationships>

</file>

<file path=ppt/slides/_rels/slide42.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4.png"/><Relationship Id="rId4" Type="http://schemas.openxmlformats.org/officeDocument/2006/relationships/image" Target="../media/image2.png"/></Relationships>

</file>

<file path=ppt/slides/_rels/slide43.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png"/><Relationship Id="rId3"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67" name="Shape 67"/>
          <p:cNvSpPr/>
          <p:nvPr>
            <p:ph type="title" idx="4294967295"/>
          </p:nvPr>
        </p:nvSpPr>
        <p:spPr>
          <a:xfrm>
            <a:off x="457200" y="277812"/>
            <a:ext cx="8229600" cy="1143001"/>
          </a:xfrm>
          <a:prstGeom prst="rect">
            <a:avLst/>
          </a:prstGeom>
        </p:spPr>
        <p:txBody>
          <a:bodyPr>
            <a:normAutofit fontScale="100000" lnSpcReduction="0"/>
          </a:bodyPr>
          <a:lstStyle>
            <a:lvl1pPr defTabSz="841247">
              <a:defRPr b="1" sz="3680">
                <a:effectLst>
                  <a:outerShdw sx="100000" sy="100000" kx="0" ky="0" algn="b" rotWithShape="0" blurRad="11684" dist="23368" dir="2700000">
                    <a:srgbClr val="000000"/>
                  </a:outerShdw>
                </a:effectLst>
              </a:defRPr>
            </a:lvl1pPr>
          </a:lstStyle>
          <a:p>
            <a:pPr/>
            <a:r>
              <a:t>Substance-related &amp; Addictive Disorders</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69" name="Shape 69"/>
          <p:cNvSpPr/>
          <p:nvPr>
            <p:ph type="title" idx="4294967295"/>
          </p:nvPr>
        </p:nvSpPr>
        <p:spPr>
          <a:xfrm>
            <a:off x="457200" y="277812"/>
            <a:ext cx="8229600" cy="865188"/>
          </a:xfrm>
          <a:prstGeom prst="rect">
            <a:avLst/>
          </a:prstGeom>
        </p:spPr>
        <p:txBody>
          <a:bodyPr>
            <a:normAutofit fontScale="100000" lnSpcReduction="0"/>
          </a:bodyPr>
          <a:lstStyle>
            <a:lvl1pPr>
              <a:defRPr sz="3600">
                <a:effectLst>
                  <a:outerShdw sx="100000" sy="100000" kx="0" ky="0" algn="b" rotWithShape="0" blurRad="12700" dist="25400" dir="2700000">
                    <a:srgbClr val="000000"/>
                  </a:outerShdw>
                </a:effectLst>
              </a:defRPr>
            </a:lvl1pPr>
          </a:lstStyle>
          <a:p>
            <a:pPr/>
            <a:r>
              <a:t>Objectives</a:t>
            </a:r>
          </a:p>
        </p:txBody>
      </p:sp>
      <p:sp>
        <p:nvSpPr>
          <p:cNvPr id="70" name="Shape 70"/>
          <p:cNvSpPr/>
          <p:nvPr>
            <p:ph type="body" idx="4294967295"/>
          </p:nvPr>
        </p:nvSpPr>
        <p:spPr>
          <a:xfrm>
            <a:off x="457200" y="1295400"/>
            <a:ext cx="8229600" cy="5029200"/>
          </a:xfrm>
          <a:prstGeom prst="rect">
            <a:avLst/>
          </a:prstGeom>
        </p:spPr>
        <p:txBody>
          <a:bodyPr>
            <a:normAutofit fontScale="100000" lnSpcReduction="0"/>
          </a:bodyPr>
          <a:lstStyle/>
          <a:p>
            <a:pPr>
              <a:spcBef>
                <a:spcPts val="1200"/>
              </a:spcBef>
              <a:buBlip>
                <a:blip r:embed="rId3"/>
              </a:buBlip>
              <a:defRPr sz="2800">
                <a:latin typeface="Times New Roman"/>
                <a:ea typeface="Times New Roman"/>
                <a:cs typeface="Times New Roman"/>
                <a:sym typeface="Times New Roman"/>
              </a:defRPr>
            </a:pPr>
            <a:r>
              <a:t>Be familiar with key terms &amp; concepts</a:t>
            </a:r>
          </a:p>
          <a:p>
            <a:pPr>
              <a:spcBef>
                <a:spcPts val="1200"/>
              </a:spcBef>
              <a:buBlip>
                <a:blip r:embed="rId3"/>
              </a:buBlip>
              <a:defRPr sz="2800">
                <a:latin typeface="Times New Roman"/>
                <a:ea typeface="Times New Roman"/>
                <a:cs typeface="Times New Roman"/>
                <a:sym typeface="Times New Roman"/>
              </a:defRPr>
            </a:pPr>
            <a:r>
              <a:t>Understand the clinical picture for the various disorders</a:t>
            </a:r>
          </a:p>
          <a:p>
            <a:pPr>
              <a:spcBef>
                <a:spcPts val="1200"/>
              </a:spcBef>
              <a:buBlip>
                <a:blip r:embed="rId3"/>
              </a:buBlip>
              <a:defRPr sz="2800">
                <a:latin typeface="Times New Roman"/>
                <a:ea typeface="Times New Roman"/>
                <a:cs typeface="Times New Roman"/>
                <a:sym typeface="Times New Roman"/>
              </a:defRPr>
            </a:pPr>
            <a:r>
              <a:t>Understand the biological, psychological, and socio-cultural factors that contribute to the various substance disorders</a:t>
            </a:r>
          </a:p>
          <a:p>
            <a:pPr>
              <a:spcBef>
                <a:spcPts val="1200"/>
              </a:spcBef>
              <a:buBlip>
                <a:blip r:embed="rId3"/>
              </a:buBlip>
              <a:defRPr sz="2800">
                <a:latin typeface="Times New Roman"/>
                <a:ea typeface="Times New Roman"/>
                <a:cs typeface="Times New Roman"/>
                <a:sym typeface="Times New Roman"/>
              </a:defRPr>
            </a:pPr>
            <a:r>
              <a:t>Understand the primary treatment procedures for these conditions. </a:t>
            </a:r>
          </a:p>
        </p:txBody>
      </p:sp>
    </p:spTree>
  </p:cSld>
  <p:clrMapOvr>
    <a:masterClrMapping/>
  </p:clrMapOvr>
  <p:transition xmlns:p14="http://schemas.microsoft.com/office/powerpoint/2010/main" spd="med" advClick="1" p14:dur="1000"/>
</p:sld>
</file>

<file path=ppt/slides/slide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74" name="Shape 74"/>
          <p:cNvSpPr/>
          <p:nvPr>
            <p:ph type="title" idx="4294967295"/>
          </p:nvPr>
        </p:nvSpPr>
        <p:spPr>
          <a:xfrm>
            <a:off x="533400" y="304799"/>
            <a:ext cx="8229600" cy="1143002"/>
          </a:xfrm>
          <a:prstGeom prst="rect">
            <a:avLst/>
          </a:prstGeom>
        </p:spPr>
        <p:txBody>
          <a:bodyPr>
            <a:normAutofit fontScale="100000" lnSpcReduction="0"/>
          </a:bodyPr>
          <a:lstStyle>
            <a:lvl1pPr>
              <a:defRPr b="1" sz="4000">
                <a:effectLst>
                  <a:outerShdw sx="100000" sy="100000" kx="0" ky="0" algn="b" rotWithShape="0" blurRad="12700" dist="25400" dir="2700000">
                    <a:srgbClr val="000000"/>
                  </a:outerShdw>
                </a:effectLst>
              </a:defRPr>
            </a:lvl1pPr>
          </a:lstStyle>
          <a:p>
            <a:pPr/>
            <a:r>
              <a:t>Definitions</a:t>
            </a:r>
          </a:p>
        </p:txBody>
      </p:sp>
      <p:sp>
        <p:nvSpPr>
          <p:cNvPr id="75" name="Shape 75"/>
          <p:cNvSpPr/>
          <p:nvPr>
            <p:ph type="body" idx="4294967295"/>
          </p:nvPr>
        </p:nvSpPr>
        <p:spPr>
          <a:xfrm>
            <a:off x="914400" y="1600200"/>
            <a:ext cx="7696200" cy="3886200"/>
          </a:xfrm>
          <a:prstGeom prst="rect">
            <a:avLst/>
          </a:prstGeom>
        </p:spPr>
        <p:txBody>
          <a:bodyPr>
            <a:normAutofit fontScale="100000" lnSpcReduction="0"/>
          </a:bodyPr>
          <a:lstStyle/>
          <a:p>
            <a:pPr>
              <a:spcBef>
                <a:spcPts val="1200"/>
              </a:spcBef>
              <a:buBlip>
                <a:blip r:embed="rId2"/>
              </a:buBlip>
              <a:defRPr sz="2800"/>
            </a:pPr>
            <a:r>
              <a:t>Substance: </a:t>
            </a:r>
          </a:p>
          <a:p>
            <a:pPr lvl="2" marL="1143000" indent="-228600">
              <a:spcBef>
                <a:spcPts val="1200"/>
              </a:spcBef>
              <a:buBlip>
                <a:blip r:embed="rId3"/>
              </a:buBlip>
              <a:defRPr sz="2800"/>
            </a:pPr>
            <a:r>
              <a:t> </a:t>
            </a:r>
            <a:r>
              <a:rPr sz="2400"/>
              <a:t>any natural or synthesized product that has psychoactive effects</a:t>
            </a:r>
            <a:endParaRPr sz="2400"/>
          </a:p>
          <a:p>
            <a:pPr lvl="2" marL="1143000" indent="-228600">
              <a:spcBef>
                <a:spcPts val="1200"/>
              </a:spcBef>
              <a:buBlip>
                <a:blip r:embed="rId3"/>
              </a:buBlip>
              <a:defRPr sz="2000"/>
            </a:pPr>
            <a:r>
              <a:t> </a:t>
            </a:r>
            <a:r>
              <a:rPr sz="2400"/>
              <a:t>changes perceptions, thoughts, emotions, and behaviours</a:t>
            </a:r>
          </a:p>
        </p:txBody>
      </p:sp>
    </p:spTree>
  </p:cSld>
  <p:clrMapOvr>
    <a:masterClrMapping/>
  </p:clrMapOvr>
  <p:transition xmlns:p14="http://schemas.microsoft.com/office/powerpoint/2010/main" spd="med" advClick="1" p14:dur="1000"/>
</p:sld>
</file>

<file path=ppt/slides/slide4.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77" name="Shape 77"/>
          <p:cNvSpPr/>
          <p:nvPr>
            <p:ph type="title" idx="4294967295"/>
          </p:nvPr>
        </p:nvSpPr>
        <p:spPr>
          <a:xfrm>
            <a:off x="457200" y="277812"/>
            <a:ext cx="8229600" cy="1143001"/>
          </a:xfrm>
          <a:prstGeom prst="rect">
            <a:avLst/>
          </a:prstGeom>
        </p:spPr>
        <p:txBody>
          <a:bodyPr>
            <a:normAutofit fontScale="100000" lnSpcReduction="0"/>
          </a:bodyPr>
          <a:lstStyle>
            <a:lvl1pPr>
              <a:defRPr sz="4000">
                <a:effectLst>
                  <a:outerShdw sx="100000" sy="100000" kx="0" ky="0" algn="b" rotWithShape="0" blurRad="12700" dist="25400" dir="2700000">
                    <a:srgbClr val="000000"/>
                  </a:outerShdw>
                </a:effectLst>
              </a:defRPr>
            </a:lvl1pPr>
          </a:lstStyle>
          <a:p>
            <a:pPr/>
            <a:r>
              <a:t>DSM-5</a:t>
            </a:r>
          </a:p>
        </p:txBody>
      </p:sp>
      <p:sp>
        <p:nvSpPr>
          <p:cNvPr id="78" name="Shape 78"/>
          <p:cNvSpPr/>
          <p:nvPr>
            <p:ph type="body" idx="4294967295"/>
          </p:nvPr>
        </p:nvSpPr>
        <p:spPr>
          <a:xfrm>
            <a:off x="457200" y="1371600"/>
            <a:ext cx="8305800" cy="5029200"/>
          </a:xfrm>
          <a:prstGeom prst="rect">
            <a:avLst/>
          </a:prstGeom>
        </p:spPr>
        <p:txBody>
          <a:bodyPr>
            <a:normAutofit fontScale="100000" lnSpcReduction="0"/>
          </a:bodyPr>
          <a:lstStyle/>
          <a:p>
            <a:pPr>
              <a:spcBef>
                <a:spcPts val="600"/>
              </a:spcBef>
              <a:buBlip>
                <a:blip r:embed="rId2"/>
              </a:buBlip>
              <a:defRPr b="1" sz="2800">
                <a:effectLst>
                  <a:outerShdw sx="100000" sy="100000" kx="0" ky="0" algn="b" rotWithShape="0" blurRad="12700" dist="25400" dir="2700000">
                    <a:srgbClr val="000000"/>
                  </a:outerShdw>
                </a:effectLst>
              </a:defRPr>
            </a:pPr>
            <a:r>
              <a:t>Substance Use Disorders</a:t>
            </a:r>
          </a:p>
          <a:p>
            <a:pPr lvl="2" marL="1143000" indent="-228600">
              <a:spcBef>
                <a:spcPts val="0"/>
              </a:spcBef>
              <a:buBlip>
                <a:blip r:embed="rId3"/>
              </a:buBlip>
              <a:defRPr sz="2400"/>
            </a:pPr>
            <a:r>
              <a:t>Cluster of symptoms that indicate continued use despite significant substance-related problems</a:t>
            </a:r>
          </a:p>
          <a:p>
            <a:pPr lvl="4" marL="2057400" indent="-228600">
              <a:spcBef>
                <a:spcPts val="0"/>
              </a:spcBef>
              <a:buClr>
                <a:srgbClr val="00CC66"/>
              </a:buClr>
              <a:buFont typeface="Courier New"/>
              <a:buChar char="o"/>
              <a:defRPr sz="2400">
                <a:effectLst>
                  <a:outerShdw sx="100000" sy="100000" kx="0" ky="0" algn="b" rotWithShape="0" blurRad="12700" dist="25400" dir="2700000">
                    <a:srgbClr val="000000"/>
                  </a:outerShdw>
                </a:effectLst>
              </a:defRPr>
            </a:pPr>
            <a:r>
              <a:t>10 Classes of drugs</a:t>
            </a:r>
          </a:p>
          <a:p>
            <a:pPr lvl="4" marL="2057400" indent="-228600">
              <a:spcBef>
                <a:spcPts val="0"/>
              </a:spcBef>
              <a:buClr>
                <a:srgbClr val="00CC66"/>
              </a:buClr>
              <a:buFont typeface="Courier New"/>
              <a:buChar char="o"/>
              <a:defRPr sz="2400">
                <a:effectLst>
                  <a:outerShdw sx="100000" sy="100000" kx="0" ky="0" algn="b" rotWithShape="0" blurRad="12700" dist="25400" dir="2700000">
                    <a:srgbClr val="000000"/>
                  </a:outerShdw>
                </a:effectLst>
              </a:defRPr>
            </a:pPr>
            <a:r>
              <a:t>Direct activation of the brain reward system</a:t>
            </a:r>
          </a:p>
          <a:p>
            <a:pPr>
              <a:spcBef>
                <a:spcPts val="1300"/>
              </a:spcBef>
              <a:buBlip>
                <a:blip r:embed="rId2"/>
              </a:buBlip>
              <a:defRPr sz="2800"/>
            </a:pPr>
            <a:r>
              <a:t>Substance Induced Disorders</a:t>
            </a:r>
          </a:p>
          <a:p>
            <a:pPr lvl="2" marL="1143000" indent="-228600">
              <a:spcBef>
                <a:spcPts val="1100"/>
              </a:spcBef>
              <a:buBlip>
                <a:blip r:embed="rId3"/>
              </a:buBlip>
              <a:defRPr sz="2400"/>
            </a:pPr>
            <a:r>
              <a:t>Substance Intoxication</a:t>
            </a:r>
          </a:p>
          <a:p>
            <a:pPr lvl="2" marL="1143000" indent="-228600">
              <a:spcBef>
                <a:spcPts val="1100"/>
              </a:spcBef>
              <a:buBlip>
                <a:blip r:embed="rId3"/>
              </a:buBlip>
              <a:defRPr sz="2400"/>
            </a:pPr>
            <a:r>
              <a:t>Substance Withdrawal</a:t>
            </a:r>
          </a:p>
        </p:txBody>
      </p:sp>
    </p:spTree>
  </p:cSld>
  <p:clrMapOvr>
    <a:masterClrMapping/>
  </p:clrMapOvr>
  <p:transition xmlns:p14="http://schemas.microsoft.com/office/powerpoint/2010/main" spd="med" advClick="1" p14:dur="1000"/>
</p:sld>
</file>

<file path=ppt/slides/slide5.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80" name="Shape 80"/>
          <p:cNvSpPr/>
          <p:nvPr>
            <p:ph type="title" idx="4294967295"/>
          </p:nvPr>
        </p:nvSpPr>
        <p:spPr>
          <a:xfrm>
            <a:off x="457200" y="381000"/>
            <a:ext cx="8229600" cy="838200"/>
          </a:xfrm>
          <a:prstGeom prst="rect">
            <a:avLst/>
          </a:prstGeom>
        </p:spPr>
        <p:txBody>
          <a:bodyPr>
            <a:normAutofit fontScale="100000" lnSpcReduction="0"/>
          </a:bodyPr>
          <a:lstStyle>
            <a:lvl1pPr>
              <a:defRPr b="1" sz="3600">
                <a:effectLst>
                  <a:outerShdw sx="100000" sy="100000" kx="0" ky="0" algn="b" rotWithShape="0" blurRad="12700" dist="25400" dir="2700000">
                    <a:srgbClr val="000000"/>
                  </a:outerShdw>
                </a:effectLst>
              </a:defRPr>
            </a:lvl1pPr>
          </a:lstStyle>
          <a:p>
            <a:pPr/>
            <a:r>
              <a:t>DSM-5: Substance Use Disorder</a:t>
            </a:r>
          </a:p>
        </p:txBody>
      </p:sp>
      <p:sp>
        <p:nvSpPr>
          <p:cNvPr id="81" name="Shape 81"/>
          <p:cNvSpPr/>
          <p:nvPr>
            <p:ph type="body" idx="4294967295"/>
          </p:nvPr>
        </p:nvSpPr>
        <p:spPr>
          <a:xfrm>
            <a:off x="1143000" y="1371600"/>
            <a:ext cx="7315200" cy="5390543"/>
          </a:xfrm>
          <a:prstGeom prst="rect">
            <a:avLst/>
          </a:prstGeom>
        </p:spPr>
        <p:txBody>
          <a:bodyPr>
            <a:normAutofit fontScale="100000" lnSpcReduction="0"/>
          </a:bodyPr>
          <a:lstStyle/>
          <a:p>
            <a:pPr>
              <a:lnSpc>
                <a:spcPct val="90000"/>
              </a:lnSpc>
              <a:spcBef>
                <a:spcPts val="1300"/>
              </a:spcBef>
              <a:buBlip>
                <a:blip r:embed="rId2"/>
              </a:buBlip>
              <a:defRPr sz="2800"/>
            </a:pPr>
            <a:r>
              <a:t>Impaired control: (have 2 of these)</a:t>
            </a:r>
          </a:p>
          <a:p>
            <a:pPr lvl="1" marL="800100" indent="-342900">
              <a:lnSpc>
                <a:spcPct val="90000"/>
              </a:lnSpc>
              <a:spcBef>
                <a:spcPts val="1500"/>
              </a:spcBef>
              <a:buSzPct val="90000"/>
              <a:buBlip>
                <a:blip r:embed="rId2"/>
              </a:buBlip>
              <a:defRPr sz="2000"/>
            </a:pPr>
            <a:r>
              <a:t>person uses more of the substance than intended</a:t>
            </a:r>
          </a:p>
          <a:p>
            <a:pPr lvl="1" marL="800100" indent="-342900">
              <a:lnSpc>
                <a:spcPct val="90000"/>
              </a:lnSpc>
              <a:spcBef>
                <a:spcPts val="1500"/>
              </a:spcBef>
              <a:buSzPct val="90000"/>
              <a:buBlip>
                <a:blip r:embed="rId2"/>
              </a:buBlip>
              <a:defRPr sz="2000"/>
            </a:pPr>
            <a:r>
              <a:t> use longer or more than intended</a:t>
            </a:r>
          </a:p>
          <a:p>
            <a:pPr lvl="1" marL="800100" indent="-342900">
              <a:lnSpc>
                <a:spcPct val="90000"/>
              </a:lnSpc>
              <a:spcBef>
                <a:spcPts val="1500"/>
              </a:spcBef>
              <a:buSzPct val="90000"/>
              <a:buBlip>
                <a:blip r:embed="rId2"/>
              </a:buBlip>
              <a:defRPr sz="2000"/>
            </a:pPr>
            <a:r>
              <a:t>multiple unsuccessful efforts to decrease or stop</a:t>
            </a:r>
          </a:p>
          <a:p>
            <a:pPr lvl="1" marL="800100" indent="-342900">
              <a:lnSpc>
                <a:spcPct val="90000"/>
              </a:lnSpc>
              <a:spcBef>
                <a:spcPts val="1500"/>
              </a:spcBef>
              <a:buSzPct val="90000"/>
              <a:buBlip>
                <a:blip r:embed="rId2"/>
              </a:buBlip>
              <a:defRPr sz="2000"/>
            </a:pPr>
            <a:r>
              <a:t>Time devoted to substance</a:t>
            </a:r>
          </a:p>
          <a:p>
            <a:pPr lvl="1" marL="800100" indent="-342900">
              <a:lnSpc>
                <a:spcPct val="90000"/>
              </a:lnSpc>
              <a:spcBef>
                <a:spcPts val="1500"/>
              </a:spcBef>
              <a:buSzPct val="90000"/>
              <a:buBlip>
                <a:blip r:embed="rId2"/>
              </a:buBlip>
              <a:defRPr sz="2000"/>
            </a:pPr>
            <a:r>
              <a:t> intense desire or urge for drug</a:t>
            </a:r>
            <a:endParaRPr sz="2800"/>
          </a:p>
          <a:p>
            <a:pPr>
              <a:lnSpc>
                <a:spcPct val="90000"/>
              </a:lnSpc>
              <a:spcBef>
                <a:spcPts val="1300"/>
              </a:spcBef>
              <a:buBlip>
                <a:blip r:embed="rId2"/>
              </a:buBlip>
              <a:defRPr sz="2800"/>
            </a:pPr>
            <a:r>
              <a:t>Social impairment</a:t>
            </a:r>
          </a:p>
          <a:p>
            <a:pPr lvl="1" marL="800100" indent="-342900">
              <a:lnSpc>
                <a:spcPct val="90000"/>
              </a:lnSpc>
              <a:spcBef>
                <a:spcPts val="1500"/>
              </a:spcBef>
              <a:buSzPct val="90000"/>
              <a:buBlip>
                <a:blip r:embed="rId2"/>
              </a:buBlip>
              <a:defRPr sz="2000"/>
            </a:pPr>
            <a:r>
              <a:t>Failure to fulfill major role obligations</a:t>
            </a:r>
          </a:p>
          <a:p>
            <a:pPr lvl="1" marL="800100" indent="-342900">
              <a:lnSpc>
                <a:spcPct val="90000"/>
              </a:lnSpc>
              <a:spcBef>
                <a:spcPts val="1500"/>
              </a:spcBef>
              <a:buSzPct val="90000"/>
              <a:buBlip>
                <a:blip r:embed="rId2"/>
              </a:buBlip>
              <a:defRPr sz="2000"/>
            </a:pPr>
            <a:r>
              <a:t>Use despite persistent problems (steal from family, drunk inappropriately). </a:t>
            </a:r>
          </a:p>
          <a:p>
            <a:pPr lvl="1" marL="800100" indent="-342900">
              <a:lnSpc>
                <a:spcPct val="90000"/>
              </a:lnSpc>
              <a:spcBef>
                <a:spcPts val="1500"/>
              </a:spcBef>
              <a:buSzPct val="90000"/>
              <a:buBlip>
                <a:blip r:embed="rId2"/>
              </a:buBlip>
              <a:defRPr sz="2000"/>
            </a:pPr>
            <a:r>
              <a:t>Important activities given up</a:t>
            </a:r>
          </a:p>
        </p:txBody>
      </p:sp>
    </p:spTree>
  </p:cSld>
  <p:clrMapOvr>
    <a:masterClrMapping/>
  </p:clrMapOvr>
  <p:transition xmlns:p14="http://schemas.microsoft.com/office/powerpoint/2010/main" spd="med" advClick="1" p14:dur="1000"/>
</p:sld>
</file>

<file path=ppt/slides/slide6.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83" name="Shape 83"/>
          <p:cNvSpPr/>
          <p:nvPr>
            <p:ph type="title" idx="4294967295"/>
          </p:nvPr>
        </p:nvSpPr>
        <p:spPr>
          <a:xfrm>
            <a:off x="457200" y="381000"/>
            <a:ext cx="8229600" cy="838200"/>
          </a:xfrm>
          <a:prstGeom prst="rect">
            <a:avLst/>
          </a:prstGeom>
        </p:spPr>
        <p:txBody>
          <a:bodyPr>
            <a:normAutofit fontScale="100000" lnSpcReduction="0"/>
          </a:bodyPr>
          <a:lstStyle>
            <a:lvl1pPr>
              <a:defRPr b="1" sz="3600">
                <a:effectLst>
                  <a:outerShdw sx="100000" sy="100000" kx="0" ky="0" algn="b" rotWithShape="0" blurRad="12700" dist="25400" dir="2700000">
                    <a:srgbClr val="000000"/>
                  </a:outerShdw>
                </a:effectLst>
              </a:defRPr>
            </a:lvl1pPr>
          </a:lstStyle>
          <a:p>
            <a:pPr/>
            <a:r>
              <a:t>Substance Use Disorder: 2 or more</a:t>
            </a:r>
          </a:p>
        </p:txBody>
      </p:sp>
      <p:sp>
        <p:nvSpPr>
          <p:cNvPr id="84" name="Shape 84"/>
          <p:cNvSpPr/>
          <p:nvPr>
            <p:ph type="body" idx="4294967295"/>
          </p:nvPr>
        </p:nvSpPr>
        <p:spPr>
          <a:xfrm>
            <a:off x="990600" y="1371600"/>
            <a:ext cx="7467600" cy="4876800"/>
          </a:xfrm>
          <a:prstGeom prst="rect">
            <a:avLst/>
          </a:prstGeom>
        </p:spPr>
        <p:txBody>
          <a:bodyPr>
            <a:normAutofit fontScale="100000" lnSpcReduction="0"/>
          </a:bodyPr>
          <a:lstStyle/>
          <a:p>
            <a:pPr>
              <a:lnSpc>
                <a:spcPct val="90000"/>
              </a:lnSpc>
              <a:spcBef>
                <a:spcPts val="1300"/>
              </a:spcBef>
              <a:buBlip>
                <a:blip r:embed="rId3"/>
              </a:buBlip>
              <a:defRPr sz="2800"/>
            </a:pPr>
            <a:r>
              <a:t>Risky use</a:t>
            </a:r>
          </a:p>
          <a:p>
            <a:pPr lvl="2" marL="1257300" indent="-342900">
              <a:lnSpc>
                <a:spcPct val="90000"/>
              </a:lnSpc>
              <a:spcBef>
                <a:spcPts val="1500"/>
              </a:spcBef>
              <a:buBlip>
                <a:blip r:embed="rId3"/>
              </a:buBlip>
              <a:defRPr sz="2800"/>
            </a:pPr>
            <a:r>
              <a:t> use where physically hazardous (drunk driving)</a:t>
            </a:r>
          </a:p>
          <a:p>
            <a:pPr lvl="2" marL="1257300" indent="-342900">
              <a:lnSpc>
                <a:spcPct val="90000"/>
              </a:lnSpc>
              <a:spcBef>
                <a:spcPts val="1500"/>
              </a:spcBef>
              <a:buBlip>
                <a:blip r:embed="rId3"/>
              </a:buBlip>
              <a:defRPr sz="2800"/>
            </a:pPr>
            <a:r>
              <a:t>exacerbation of physical or psychological problems (hurting health)</a:t>
            </a:r>
          </a:p>
          <a:p>
            <a:pPr>
              <a:lnSpc>
                <a:spcPct val="90000"/>
              </a:lnSpc>
              <a:spcBef>
                <a:spcPts val="1300"/>
              </a:spcBef>
              <a:buBlip>
                <a:blip r:embed="rId3"/>
              </a:buBlip>
              <a:defRPr sz="2800"/>
            </a:pPr>
            <a:r>
              <a:t>Pharmacological criteria </a:t>
            </a:r>
          </a:p>
          <a:p>
            <a:pPr lvl="2" marL="1143000" indent="-228600">
              <a:lnSpc>
                <a:spcPct val="90000"/>
              </a:lnSpc>
              <a:spcBef>
                <a:spcPts val="1100"/>
              </a:spcBef>
              <a:buBlip>
                <a:blip r:embed="rId4"/>
              </a:buBlip>
              <a:defRPr i="1" sz="2400"/>
            </a:pPr>
            <a:r>
              <a:t>Tolerance</a:t>
            </a:r>
            <a:r>
              <a:rPr i="0"/>
              <a:t>:  increased dose</a:t>
            </a:r>
          </a:p>
          <a:p>
            <a:pPr lvl="2" marL="1143000" indent="-228600">
              <a:lnSpc>
                <a:spcPct val="90000"/>
              </a:lnSpc>
              <a:spcBef>
                <a:spcPts val="1100"/>
              </a:spcBef>
              <a:buBlip>
                <a:blip r:embed="rId4"/>
              </a:buBlip>
              <a:defRPr i="1" sz="2400"/>
            </a:pPr>
            <a:r>
              <a:t>Withdrawal: Stopping or reducing </a:t>
            </a:r>
          </a:p>
        </p:txBody>
      </p:sp>
    </p:spTree>
  </p:cSld>
  <p:clrMapOvr>
    <a:masterClrMapping/>
  </p:clrMapOvr>
  <p:transition xmlns:p14="http://schemas.microsoft.com/office/powerpoint/2010/main" spd="med" advClick="1" p14:dur="1000"/>
</p:sld>
</file>

<file path=ppt/slides/slide7.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88" name="Shape 88"/>
          <p:cNvSpPr/>
          <p:nvPr>
            <p:ph type="title" idx="4294967295"/>
          </p:nvPr>
        </p:nvSpPr>
        <p:spPr>
          <a:xfrm>
            <a:off x="457200" y="609600"/>
            <a:ext cx="8229600" cy="762000"/>
          </a:xfrm>
          <a:prstGeom prst="rect">
            <a:avLst/>
          </a:prstGeom>
        </p:spPr>
        <p:txBody>
          <a:bodyPr>
            <a:normAutofit fontScale="100000" lnSpcReduction="0"/>
          </a:bodyPr>
          <a:lstStyle>
            <a:lvl1pPr>
              <a:defRPr b="1" sz="3600">
                <a:effectLst>
                  <a:outerShdw sx="100000" sy="100000" kx="0" ky="0" algn="b" rotWithShape="0" blurRad="12700" dist="25400" dir="2700000">
                    <a:srgbClr val="000000"/>
                  </a:outerShdw>
                </a:effectLst>
              </a:defRPr>
            </a:lvl1pPr>
          </a:lstStyle>
          <a:p>
            <a:pPr/>
            <a:r>
              <a:t>Severity</a:t>
            </a:r>
          </a:p>
        </p:txBody>
      </p:sp>
      <p:sp>
        <p:nvSpPr>
          <p:cNvPr id="89" name="Shape 89"/>
          <p:cNvSpPr/>
          <p:nvPr>
            <p:ph type="body" sz="half" idx="4294967295"/>
          </p:nvPr>
        </p:nvSpPr>
        <p:spPr>
          <a:xfrm>
            <a:off x="1447800" y="1828800"/>
            <a:ext cx="6324600" cy="3886200"/>
          </a:xfrm>
          <a:prstGeom prst="rect">
            <a:avLst/>
          </a:prstGeom>
        </p:spPr>
        <p:txBody>
          <a:bodyPr>
            <a:normAutofit fontScale="100000" lnSpcReduction="0"/>
          </a:bodyPr>
          <a:lstStyle/>
          <a:p>
            <a:pPr>
              <a:spcBef>
                <a:spcPts val="1500"/>
              </a:spcBef>
              <a:buBlip>
                <a:blip r:embed="rId3"/>
              </a:buBlip>
            </a:pPr>
            <a:r>
              <a:t>Route of administration</a:t>
            </a:r>
          </a:p>
          <a:p>
            <a:pPr lvl="1" marL="800100" indent="-342900">
              <a:spcBef>
                <a:spcPts val="1500"/>
              </a:spcBef>
              <a:buSzPct val="90000"/>
              <a:buBlip>
                <a:blip r:embed="rId3"/>
              </a:buBlip>
            </a:pPr>
            <a:r>
              <a:t>smoking vs eating</a:t>
            </a:r>
          </a:p>
          <a:p>
            <a:pPr>
              <a:spcBef>
                <a:spcPts val="1500"/>
              </a:spcBef>
              <a:buBlip>
                <a:blip r:embed="rId3"/>
              </a:buBlip>
            </a:pPr>
            <a:r>
              <a:t>Duration of effects</a:t>
            </a:r>
          </a:p>
          <a:p>
            <a:pPr lvl="1" marL="800100" indent="-342900">
              <a:spcBef>
                <a:spcPts val="1500"/>
              </a:spcBef>
              <a:buSzPct val="90000"/>
              <a:buBlip>
                <a:blip r:embed="rId3"/>
              </a:buBlip>
            </a:pPr>
            <a:r>
              <a:t>Cocaine: short period of time (lasts for short period of time)</a:t>
            </a:r>
          </a:p>
          <a:p>
            <a:pPr>
              <a:spcBef>
                <a:spcPts val="1500"/>
              </a:spcBef>
              <a:buBlip>
                <a:blip r:embed="rId3"/>
              </a:buBlip>
            </a:pPr>
            <a:r>
              <a:t>Multiple substances</a:t>
            </a:r>
          </a:p>
        </p:txBody>
      </p:sp>
    </p:spTree>
  </p:cSld>
  <p:clrMapOvr>
    <a:masterClrMapping/>
  </p:clrMapOvr>
  <p:transition xmlns:p14="http://schemas.microsoft.com/office/powerpoint/2010/main" spd="med" advClick="1" p14:dur="1000"/>
</p:sld>
</file>

<file path=ppt/slides/slide8.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93" name="Shape 93"/>
          <p:cNvSpPr/>
          <p:nvPr>
            <p:ph type="title" idx="4294967295"/>
          </p:nvPr>
        </p:nvSpPr>
        <p:spPr>
          <a:xfrm>
            <a:off x="457200" y="277812"/>
            <a:ext cx="8229600" cy="838201"/>
          </a:xfrm>
          <a:prstGeom prst="rect">
            <a:avLst/>
          </a:prstGeom>
        </p:spPr>
        <p:txBody>
          <a:bodyPr>
            <a:normAutofit fontScale="100000" lnSpcReduction="0"/>
          </a:bodyPr>
          <a:lstStyle>
            <a:lvl1pPr>
              <a:defRPr b="1" sz="3600">
                <a:effectLst>
                  <a:outerShdw sx="100000" sy="100000" kx="0" ky="0" algn="b" rotWithShape="0" blurRad="12700" dist="25400" dir="2700000">
                    <a:srgbClr val="000000"/>
                  </a:outerShdw>
                </a:effectLst>
              </a:defRPr>
            </a:lvl1pPr>
          </a:lstStyle>
          <a:p>
            <a:pPr/>
            <a:r>
              <a:t>Complications</a:t>
            </a:r>
          </a:p>
        </p:txBody>
      </p:sp>
      <p:sp>
        <p:nvSpPr>
          <p:cNvPr id="94" name="Shape 94"/>
          <p:cNvSpPr/>
          <p:nvPr>
            <p:ph type="body" idx="4294967295"/>
          </p:nvPr>
        </p:nvSpPr>
        <p:spPr>
          <a:xfrm>
            <a:off x="685800" y="1371600"/>
            <a:ext cx="7772400" cy="4800600"/>
          </a:xfrm>
          <a:prstGeom prst="rect">
            <a:avLst/>
          </a:prstGeom>
        </p:spPr>
        <p:txBody>
          <a:bodyPr>
            <a:normAutofit fontScale="100000" lnSpcReduction="0"/>
          </a:bodyPr>
          <a:lstStyle/>
          <a:p>
            <a:pPr>
              <a:lnSpc>
                <a:spcPct val="80000"/>
              </a:lnSpc>
              <a:spcBef>
                <a:spcPts val="1300"/>
              </a:spcBef>
              <a:buBlip>
                <a:blip r:embed="rId3"/>
              </a:buBlip>
              <a:defRPr sz="2800"/>
            </a:pPr>
            <a:r>
              <a:t>Sedating Drugs: Depressive Disorders</a:t>
            </a:r>
          </a:p>
          <a:p>
            <a:pPr>
              <a:lnSpc>
                <a:spcPct val="80000"/>
              </a:lnSpc>
              <a:spcBef>
                <a:spcPts val="1300"/>
              </a:spcBef>
              <a:buBlip>
                <a:blip r:embed="rId3"/>
              </a:buBlip>
              <a:defRPr sz="2800"/>
            </a:pPr>
            <a:r>
              <a:t>Stimulants: Substance-induced psychotic disorders &amp; anxiety disorders</a:t>
            </a:r>
          </a:p>
          <a:p>
            <a:pPr>
              <a:lnSpc>
                <a:spcPct val="80000"/>
              </a:lnSpc>
              <a:spcBef>
                <a:spcPts val="1300"/>
              </a:spcBef>
              <a:buBlip>
                <a:blip r:embed="rId3"/>
              </a:buBlip>
              <a:defRPr sz="2800"/>
            </a:pPr>
            <a:r>
              <a:t>Health </a:t>
            </a:r>
            <a:r>
              <a:t>(needle-related diseases) </a:t>
            </a:r>
          </a:p>
          <a:p>
            <a:pPr lvl="1" marL="800100" indent="-342900">
              <a:lnSpc>
                <a:spcPct val="80000"/>
              </a:lnSpc>
              <a:spcBef>
                <a:spcPts val="1300"/>
              </a:spcBef>
              <a:buSzPct val="90000"/>
              <a:buBlip>
                <a:blip r:embed="rId3"/>
              </a:buBlip>
              <a:defRPr sz="2800"/>
            </a:pPr>
            <a:r>
              <a:t>don’t eat well, no self care time, smoking</a:t>
            </a:r>
          </a:p>
          <a:p>
            <a:pPr>
              <a:lnSpc>
                <a:spcPct val="80000"/>
              </a:lnSpc>
              <a:spcBef>
                <a:spcPts val="1300"/>
              </a:spcBef>
              <a:buBlip>
                <a:blip r:embed="rId3"/>
              </a:buBlip>
              <a:defRPr sz="2800"/>
            </a:pPr>
            <a:r>
              <a:t>Aggressive or violent behavior</a:t>
            </a:r>
            <a:r>
              <a:t>: meth</a:t>
            </a:r>
          </a:p>
          <a:p>
            <a:pPr>
              <a:lnSpc>
                <a:spcPct val="80000"/>
              </a:lnSpc>
              <a:spcBef>
                <a:spcPts val="1300"/>
              </a:spcBef>
              <a:buBlip>
                <a:blip r:embed="rId3"/>
              </a:buBlip>
              <a:defRPr sz="2800"/>
            </a:pPr>
            <a:r>
              <a:t>Accident-related injuries</a:t>
            </a:r>
          </a:p>
          <a:p>
            <a:pPr>
              <a:lnSpc>
                <a:spcPct val="80000"/>
              </a:lnSpc>
              <a:spcBef>
                <a:spcPts val="1300"/>
              </a:spcBef>
              <a:buBlip>
                <a:blip r:embed="rId3"/>
              </a:buBlip>
              <a:defRPr sz="2800"/>
            </a:pPr>
            <a:r>
              <a:t>Suicide</a:t>
            </a:r>
          </a:p>
          <a:p>
            <a:pPr>
              <a:lnSpc>
                <a:spcPct val="80000"/>
              </a:lnSpc>
              <a:spcBef>
                <a:spcPts val="1300"/>
              </a:spcBef>
              <a:buBlip>
                <a:blip r:embed="rId3"/>
              </a:buBlip>
              <a:defRPr sz="2800"/>
            </a:pPr>
            <a:r>
              <a:t>Fetal problems: born addicted</a:t>
            </a:r>
          </a:p>
        </p:txBody>
      </p:sp>
    </p:spTree>
  </p:cSld>
  <p:clrMapOvr>
    <a:masterClrMapping/>
  </p:clrMapOvr>
  <p:transition xmlns:p14="http://schemas.microsoft.com/office/powerpoint/2010/main" spd="med" advClick="1" p14:dur="1000"/>
</p:sld>
</file>

<file path=ppt/slides/slide9.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98" name="Shape 98"/>
          <p:cNvSpPr/>
          <p:nvPr>
            <p:ph type="title" idx="4294967295"/>
          </p:nvPr>
        </p:nvSpPr>
        <p:spPr>
          <a:xfrm>
            <a:off x="457200" y="533400"/>
            <a:ext cx="8229600" cy="1447800"/>
          </a:xfrm>
          <a:prstGeom prst="rect">
            <a:avLst/>
          </a:prstGeom>
        </p:spPr>
        <p:txBody>
          <a:bodyPr>
            <a:normAutofit fontScale="100000" lnSpcReduction="0"/>
          </a:bodyPr>
          <a:lstStyle>
            <a:lvl1pPr>
              <a:defRPr sz="4800">
                <a:effectLst>
                  <a:outerShdw sx="100000" sy="100000" kx="0" ky="0" algn="b" rotWithShape="0" blurRad="12700" dist="25400" dir="2700000">
                    <a:srgbClr val="000000"/>
                  </a:outerShdw>
                </a:effectLst>
              </a:defRPr>
            </a:lvl1pPr>
          </a:lstStyle>
          <a:p>
            <a:pPr/>
            <a:r>
              <a:t>Alcohol</a:t>
            </a:r>
          </a:p>
        </p:txBody>
      </p:sp>
      <p:sp>
        <p:nvSpPr>
          <p:cNvPr id="99" name="Shape 99"/>
          <p:cNvSpPr/>
          <p:nvPr>
            <p:ph type="body" sz="half" idx="4294967295"/>
          </p:nvPr>
        </p:nvSpPr>
        <p:spPr>
          <a:xfrm>
            <a:off x="533400" y="1905000"/>
            <a:ext cx="5486400" cy="3810000"/>
          </a:xfrm>
          <a:prstGeom prst="rect">
            <a:avLst/>
          </a:prstGeom>
        </p:spPr>
        <p:txBody>
          <a:bodyPr>
            <a:normAutofit fontScale="100000" lnSpcReduction="0"/>
          </a:bodyPr>
          <a:lstStyle/>
          <a:p>
            <a:pPr marL="0" indent="0" algn="ctr">
              <a:spcBef>
                <a:spcPts val="800"/>
              </a:spcBef>
              <a:buSzTx/>
              <a:buNone/>
              <a:defRPr sz="3600"/>
            </a:pPr>
            <a:r>
              <a:t>The most frequently abused substance</a:t>
            </a:r>
          </a:p>
          <a:p>
            <a:pPr marL="0" indent="0" algn="ctr">
              <a:buSzTx/>
              <a:buNone/>
              <a:defRPr sz="3600"/>
            </a:pPr>
          </a:p>
          <a:p>
            <a:pPr marL="0" indent="0" algn="ctr">
              <a:buSzTx/>
              <a:buNone/>
              <a:defRPr sz="3600"/>
            </a:pPr>
          </a:p>
          <a:p>
            <a:pPr marL="0" indent="0" algn="ctr">
              <a:spcBef>
                <a:spcPts val="500"/>
              </a:spcBef>
              <a:buSzTx/>
              <a:buNone/>
              <a:defRPr sz="2400"/>
            </a:pPr>
            <a:r>
              <a:t>(Case of Tim)</a:t>
            </a:r>
          </a:p>
        </p:txBody>
      </p:sp>
    </p:spTree>
  </p:cSld>
  <p:clrMapOvr>
    <a:masterClrMapping/>
  </p:clrMapOvr>
  <p:transition xmlns:p14="http://schemas.microsoft.com/office/powerpoint/2010/main" spd="med" advClick="1" p14:dur="1000"/>
</p:sld>
</file>

<file path=ppt/slides/slide10.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01" name="Shape 101"/>
          <p:cNvSpPr/>
          <p:nvPr>
            <p:ph type="title" idx="4294967295"/>
          </p:nvPr>
        </p:nvSpPr>
        <p:spPr>
          <a:xfrm>
            <a:off x="457200" y="-24747"/>
            <a:ext cx="8229600" cy="914401"/>
          </a:xfrm>
          <a:prstGeom prst="rect">
            <a:avLst/>
          </a:prstGeom>
        </p:spPr>
        <p:txBody>
          <a:bodyPr>
            <a:normAutofit fontScale="100000" lnSpcReduction="0"/>
          </a:bodyPr>
          <a:lstStyle/>
          <a:p>
            <a:pPr>
              <a:defRPr b="1" sz="4000">
                <a:effectLst>
                  <a:outerShdw sx="100000" sy="100000" kx="0" ky="0" algn="b" rotWithShape="0" blurRad="12700" dist="25400" dir="2700000">
                    <a:srgbClr val="000000"/>
                  </a:outerShdw>
                </a:effectLst>
                <a:latin typeface="Times New Roman"/>
                <a:ea typeface="Times New Roman"/>
                <a:cs typeface="Times New Roman"/>
                <a:sym typeface="Times New Roman"/>
              </a:defRPr>
            </a:pPr>
            <a:r>
              <a:t>Historical perspective</a:t>
            </a:r>
            <a:r>
              <a:rPr b="0" sz="4400">
                <a:latin typeface="Arial"/>
                <a:ea typeface="Arial"/>
                <a:cs typeface="Arial"/>
                <a:sym typeface="Arial"/>
              </a:rPr>
              <a:t> </a:t>
            </a:r>
          </a:p>
        </p:txBody>
      </p:sp>
      <p:sp>
        <p:nvSpPr>
          <p:cNvPr id="102" name="Shape 102"/>
          <p:cNvSpPr/>
          <p:nvPr>
            <p:ph type="body" idx="4294967295"/>
          </p:nvPr>
        </p:nvSpPr>
        <p:spPr>
          <a:xfrm>
            <a:off x="458480" y="863173"/>
            <a:ext cx="7391401" cy="5492732"/>
          </a:xfrm>
          <a:prstGeom prst="rect">
            <a:avLst/>
          </a:prstGeom>
        </p:spPr>
        <p:txBody>
          <a:bodyPr>
            <a:normAutofit fontScale="100000" lnSpcReduction="0"/>
          </a:bodyPr>
          <a:lstStyle/>
          <a:p>
            <a:pPr marL="260604" indent="-260604" defTabSz="694944">
              <a:spcBef>
                <a:spcPts val="1000"/>
              </a:spcBef>
              <a:buBlip>
                <a:blip r:embed="rId3"/>
              </a:buBlip>
              <a:defRPr sz="2128"/>
            </a:pPr>
            <a:r>
              <a:t>Recognized throughout history</a:t>
            </a:r>
          </a:p>
          <a:p>
            <a:pPr lvl="1" marL="608076" indent="-260604" defTabSz="694944">
              <a:spcBef>
                <a:spcPts val="1000"/>
              </a:spcBef>
              <a:buSzPct val="90000"/>
              <a:buBlip>
                <a:blip r:embed="rId3"/>
              </a:buBlip>
              <a:defRPr sz="2128"/>
            </a:pPr>
            <a:r>
              <a:t>military, religion, politics</a:t>
            </a:r>
          </a:p>
          <a:p>
            <a:pPr marL="260604" indent="-260604" defTabSz="694944">
              <a:spcBef>
                <a:spcPts val="1000"/>
              </a:spcBef>
              <a:buBlip>
                <a:blip r:embed="rId3"/>
              </a:buBlip>
              <a:defRPr sz="2128"/>
            </a:pPr>
            <a:r>
              <a:t>1800s – 1900s: Moral defect</a:t>
            </a:r>
          </a:p>
          <a:p>
            <a:pPr lvl="1" marL="608076" indent="-260604" defTabSz="694944">
              <a:spcBef>
                <a:spcPts val="1000"/>
              </a:spcBef>
              <a:buSzPct val="90000"/>
              <a:buBlip>
                <a:blip r:embed="rId3"/>
              </a:buBlip>
              <a:defRPr sz="2128"/>
            </a:pPr>
            <a:r>
              <a:t>alcoholic=bad person</a:t>
            </a:r>
          </a:p>
          <a:p>
            <a:pPr marL="260604" indent="-260604" defTabSz="694944">
              <a:spcBef>
                <a:spcPts val="1000"/>
              </a:spcBef>
              <a:buBlip>
                <a:blip r:embed="rId3"/>
              </a:buBlip>
              <a:defRPr sz="2128"/>
            </a:pPr>
            <a:r>
              <a:t>1940s-60s:  Dynamic models</a:t>
            </a:r>
          </a:p>
          <a:p>
            <a:pPr lvl="1" marL="608076" indent="-260604" defTabSz="694944">
              <a:spcBef>
                <a:spcPts val="1000"/>
              </a:spcBef>
              <a:buSzPct val="90000"/>
              <a:buBlip>
                <a:blip r:embed="rId3"/>
              </a:buBlip>
              <a:defRPr sz="2128"/>
            </a:pPr>
            <a:r>
              <a:t>Slow form of suicide. Anger against themselves. Psychodynamic thinkers</a:t>
            </a:r>
          </a:p>
          <a:p>
            <a:pPr marL="260604" indent="-260604" defTabSz="694944">
              <a:spcBef>
                <a:spcPts val="1000"/>
              </a:spcBef>
              <a:buBlip>
                <a:blip r:embed="rId3"/>
              </a:buBlip>
              <a:defRPr sz="2128"/>
            </a:pPr>
            <a:r>
              <a:t> 1950s:  Disease Model</a:t>
            </a:r>
          </a:p>
          <a:p>
            <a:pPr lvl="1" marL="608076" indent="-260604" defTabSz="694944">
              <a:spcBef>
                <a:spcPts val="1000"/>
              </a:spcBef>
              <a:buSzPct val="90000"/>
              <a:buBlip>
                <a:blip r:embed="rId3"/>
              </a:buBlip>
              <a:defRPr sz="2128"/>
            </a:pPr>
            <a:r>
              <a:t> people who have allergy to alcohol. Disease. Used in AA</a:t>
            </a:r>
          </a:p>
          <a:p>
            <a:pPr marL="260604" indent="-260604" defTabSz="694944">
              <a:spcBef>
                <a:spcPts val="1000"/>
              </a:spcBef>
              <a:buBlip>
                <a:blip r:embed="rId3"/>
              </a:buBlip>
              <a:defRPr sz="2128"/>
            </a:pPr>
            <a:r>
              <a:t>1960s-70s: Behavioural Models</a:t>
            </a:r>
          </a:p>
          <a:p>
            <a:pPr lvl="1" marL="608076" indent="-260604" defTabSz="694944">
              <a:spcBef>
                <a:spcPts val="1000"/>
              </a:spcBef>
              <a:buSzPct val="90000"/>
              <a:buBlip>
                <a:blip r:embed="rId3"/>
              </a:buBlip>
              <a:defRPr sz="2128"/>
            </a:pPr>
            <a:r>
              <a:t>alcohol isn’t disease. It’s a learned behaviour. Drank to deal with anger, sadness, stress. Observe others.</a:t>
            </a:r>
          </a:p>
        </p:txBody>
      </p:sp>
    </p:spTree>
  </p:cSld>
  <p:clrMapOvr>
    <a:masterClrMapping/>
  </p:clrMapOvr>
  <p:transition xmlns:p14="http://schemas.microsoft.com/office/powerpoint/2010/main" spd="med" advClick="1" p14:dur="1000"/>
</p:sld>
</file>

<file path=ppt/slides/slide1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06" name="Shape 106"/>
          <p:cNvSpPr/>
          <p:nvPr>
            <p:ph type="title" idx="4294967295"/>
          </p:nvPr>
        </p:nvSpPr>
        <p:spPr>
          <a:xfrm>
            <a:off x="457200" y="277812"/>
            <a:ext cx="8229600" cy="838201"/>
          </a:xfrm>
          <a:prstGeom prst="rect">
            <a:avLst/>
          </a:prstGeom>
        </p:spPr>
        <p:txBody>
          <a:bodyPr>
            <a:normAutofit fontScale="100000" lnSpcReduction="0"/>
          </a:bodyPr>
          <a:lstStyle>
            <a:lvl1pPr>
              <a:defRPr b="1" sz="3600">
                <a:effectLst>
                  <a:outerShdw sx="100000" sy="100000" kx="0" ky="0" algn="b" rotWithShape="0" blurRad="12700" dist="25400" dir="2700000">
                    <a:srgbClr val="000000"/>
                  </a:outerShdw>
                </a:effectLst>
              </a:defRPr>
            </a:lvl1pPr>
          </a:lstStyle>
          <a:p>
            <a:pPr/>
            <a:r>
              <a:t>Alcohol consumption</a:t>
            </a:r>
          </a:p>
        </p:txBody>
      </p:sp>
      <p:sp>
        <p:nvSpPr>
          <p:cNvPr id="107" name="Shape 107"/>
          <p:cNvSpPr/>
          <p:nvPr>
            <p:ph type="body" idx="4294967295"/>
          </p:nvPr>
        </p:nvSpPr>
        <p:spPr>
          <a:xfrm>
            <a:off x="685800" y="1447800"/>
            <a:ext cx="7772400" cy="4724400"/>
          </a:xfrm>
          <a:prstGeom prst="rect">
            <a:avLst/>
          </a:prstGeom>
        </p:spPr>
        <p:txBody>
          <a:bodyPr>
            <a:normAutofit fontScale="100000" lnSpcReduction="0"/>
          </a:bodyPr>
          <a:lstStyle/>
          <a:p>
            <a:pPr>
              <a:spcBef>
                <a:spcPts val="1200"/>
              </a:spcBef>
              <a:buBlip>
                <a:blip r:embed="rId3"/>
              </a:buBlip>
            </a:pPr>
            <a:r>
              <a:t>66% of Canadians consume alcohol </a:t>
            </a:r>
          </a:p>
          <a:p>
            <a:pPr lvl="1" marL="800100" indent="-342900">
              <a:spcBef>
                <a:spcPts val="1200"/>
              </a:spcBef>
              <a:buSzPct val="90000"/>
              <a:buBlip>
                <a:blip r:embed="rId3"/>
              </a:buBlip>
            </a:pPr>
            <a:r>
              <a:t>11% increase over last decade</a:t>
            </a:r>
          </a:p>
          <a:p>
            <a:pPr>
              <a:spcBef>
                <a:spcPts val="1200"/>
              </a:spcBef>
              <a:buBlip>
                <a:blip r:embed="rId3"/>
              </a:buBlip>
            </a:pPr>
            <a:r>
              <a:t>23% exceed low risk (high consumption)</a:t>
            </a:r>
          </a:p>
          <a:p>
            <a:pPr>
              <a:spcBef>
                <a:spcPts val="1200"/>
              </a:spcBef>
              <a:buBlip>
                <a:blip r:embed="rId3"/>
              </a:buBlip>
            </a:pPr>
            <a:r>
              <a:t>9% Alcohol Disorder</a:t>
            </a:r>
          </a:p>
          <a:p>
            <a:pPr>
              <a:spcBef>
                <a:spcPts val="1200"/>
              </a:spcBef>
              <a:buBlip>
                <a:blip r:embed="rId3"/>
              </a:buBlip>
            </a:pPr>
            <a:r>
              <a:t>3% significant problems</a:t>
            </a:r>
          </a:p>
          <a:p>
            <a:pPr lvl="1" marL="800100" indent="-342900">
              <a:spcBef>
                <a:spcPts val="1200"/>
              </a:spcBef>
              <a:buSzPct val="90000"/>
              <a:buBlip>
                <a:blip r:embed="rId3"/>
              </a:buBlip>
            </a:pPr>
            <a:r>
              <a:t>chronic, severe alcoholism. High functioning. </a:t>
            </a:r>
          </a:p>
        </p:txBody>
      </p:sp>
    </p:spTree>
  </p:cSld>
  <p:clrMapOvr>
    <a:masterClrMapping/>
  </p:clrMapOvr>
  <p:transition xmlns:p14="http://schemas.microsoft.com/office/powerpoint/2010/main" spd="med" advClick="1" p14:dur="1000"/>
</p:sld>
</file>

<file path=ppt/slides/slide1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11" name="Shape 111"/>
          <p:cNvSpPr/>
          <p:nvPr>
            <p:ph type="title" idx="4294967295"/>
          </p:nvPr>
        </p:nvSpPr>
        <p:spPr>
          <a:xfrm>
            <a:off x="457200" y="277812"/>
            <a:ext cx="8229600" cy="838201"/>
          </a:xfrm>
          <a:prstGeom prst="rect">
            <a:avLst/>
          </a:prstGeom>
        </p:spPr>
        <p:txBody>
          <a:bodyPr>
            <a:normAutofit fontScale="100000" lnSpcReduction="0"/>
          </a:bodyPr>
          <a:lstStyle>
            <a:lvl1pPr>
              <a:defRPr sz="3600">
                <a:effectLst>
                  <a:outerShdw sx="100000" sy="100000" kx="0" ky="0" algn="b" rotWithShape="0" blurRad="12700" dist="25400" dir="2700000">
                    <a:srgbClr val="000000"/>
                  </a:outerShdw>
                </a:effectLst>
              </a:defRPr>
            </a:lvl1pPr>
          </a:lstStyle>
          <a:p>
            <a:pPr/>
            <a:r>
              <a:t>Consumption Patterns</a:t>
            </a:r>
          </a:p>
        </p:txBody>
      </p:sp>
      <p:sp>
        <p:nvSpPr>
          <p:cNvPr id="112" name="Shape 112"/>
          <p:cNvSpPr/>
          <p:nvPr>
            <p:ph type="body" idx="4294967295"/>
          </p:nvPr>
        </p:nvSpPr>
        <p:spPr>
          <a:xfrm>
            <a:off x="474051" y="1142999"/>
            <a:ext cx="8373606" cy="5292339"/>
          </a:xfrm>
          <a:prstGeom prst="rect">
            <a:avLst/>
          </a:prstGeom>
        </p:spPr>
        <p:txBody>
          <a:bodyPr>
            <a:normAutofit fontScale="100000" lnSpcReduction="0"/>
          </a:bodyPr>
          <a:lstStyle/>
          <a:p>
            <a:pPr>
              <a:spcBef>
                <a:spcPts val="1200"/>
              </a:spcBef>
              <a:buBlip>
                <a:blip r:embed="rId2"/>
              </a:buBlip>
            </a:pPr>
            <a:r>
              <a:t>Age prime age for heavy consumption: 18 - 25</a:t>
            </a:r>
          </a:p>
          <a:p>
            <a:pPr>
              <a:spcBef>
                <a:spcPts val="1200"/>
              </a:spcBef>
              <a:buBlip>
                <a:blip r:embed="rId2"/>
              </a:buBlip>
            </a:pPr>
            <a:r>
              <a:t>Gender: men drink more. </a:t>
            </a:r>
          </a:p>
          <a:p>
            <a:pPr>
              <a:spcBef>
                <a:spcPts val="1200"/>
              </a:spcBef>
              <a:buBlip>
                <a:blip r:embed="rId2"/>
              </a:buBlip>
              <a:defRPr sz="2800"/>
            </a:pPr>
            <a:r>
              <a:t>Culture: different alleles. Acedalyhyde breaks down alcohol. Japanese and Chinese has less of enzyme that breaks down alcohol. Makes drinking uncomfortable - protective. </a:t>
            </a:r>
          </a:p>
          <a:p>
            <a:pPr>
              <a:spcBef>
                <a:spcPts val="1200"/>
              </a:spcBef>
              <a:buBlip>
                <a:blip r:embed="rId2"/>
              </a:buBlip>
              <a:defRPr sz="2800"/>
            </a:pPr>
            <a:r>
              <a:t>Religion: islamic religions prohibit drinking</a:t>
            </a:r>
          </a:p>
        </p:txBody>
      </p:sp>
    </p:spTree>
  </p:cSld>
  <p:clrMapOvr>
    <a:masterClrMapping/>
  </p:clrMapOvr>
  <p:transition xmlns:p14="http://schemas.microsoft.com/office/powerpoint/2010/main" spd="med" advClick="1" p14:dur="1000"/>
</p:sld>
</file>

<file path=ppt/slides/slide1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14" name="Shape 114"/>
          <p:cNvSpPr/>
          <p:nvPr>
            <p:ph type="title" idx="4294967295"/>
          </p:nvPr>
        </p:nvSpPr>
        <p:spPr>
          <a:xfrm>
            <a:off x="457200" y="277812"/>
            <a:ext cx="8229600" cy="1143001"/>
          </a:xfrm>
          <a:prstGeom prst="rect">
            <a:avLst/>
          </a:prstGeom>
        </p:spPr>
        <p:txBody>
          <a:bodyPr>
            <a:normAutofit fontScale="100000" lnSpcReduction="0"/>
          </a:bodyPr>
          <a:lstStyle>
            <a:lvl1pPr>
              <a:defRPr>
                <a:effectLst>
                  <a:outerShdw sx="100000" sy="100000" kx="0" ky="0" algn="b" rotWithShape="0" blurRad="12700" dist="25400" dir="2700000">
                    <a:srgbClr val="000000"/>
                  </a:outerShdw>
                </a:effectLst>
              </a:defRPr>
            </a:lvl1pPr>
          </a:lstStyle>
          <a:p>
            <a:pPr/>
            <a:r>
              <a:t>Clinical Picture</a:t>
            </a:r>
          </a:p>
        </p:txBody>
      </p:sp>
      <p:sp>
        <p:nvSpPr>
          <p:cNvPr id="115" name="Shape 115"/>
          <p:cNvSpPr/>
          <p:nvPr>
            <p:ph type="body" idx="4294967295"/>
          </p:nvPr>
        </p:nvSpPr>
        <p:spPr>
          <a:xfrm>
            <a:off x="1600200" y="1600200"/>
            <a:ext cx="7086600" cy="4530725"/>
          </a:xfrm>
          <a:prstGeom prst="rect">
            <a:avLst/>
          </a:prstGeom>
        </p:spPr>
        <p:txBody>
          <a:bodyPr>
            <a:normAutofit fontScale="100000" lnSpcReduction="0"/>
          </a:bodyPr>
          <a:lstStyle/>
          <a:p>
            <a:pPr marL="288035" indent="-288035" defTabSz="768095">
              <a:spcBef>
                <a:spcPts val="600"/>
              </a:spcBef>
              <a:buBlip>
                <a:blip r:embed="rId3"/>
              </a:buBlip>
              <a:defRPr sz="2688">
                <a:effectLst>
                  <a:outerShdw sx="100000" sy="100000" kx="0" ky="0" algn="b" rotWithShape="0" blurRad="10668" dist="21336" dir="2700000">
                    <a:srgbClr val="000000"/>
                  </a:outerShdw>
                </a:effectLst>
              </a:defRPr>
            </a:pPr>
            <a:r>
              <a:t>Prevalence</a:t>
            </a:r>
          </a:p>
          <a:p>
            <a:pPr marL="288035" indent="-288035" defTabSz="768095">
              <a:spcBef>
                <a:spcPts val="600"/>
              </a:spcBef>
              <a:buBlip>
                <a:blip r:embed="rId3"/>
              </a:buBlip>
              <a:defRPr sz="2688">
                <a:effectLst>
                  <a:outerShdw sx="100000" sy="100000" kx="0" ky="0" algn="b" rotWithShape="0" blurRad="10668" dist="21336" dir="2700000">
                    <a:srgbClr val="000000"/>
                  </a:outerShdw>
                </a:effectLst>
              </a:defRPr>
            </a:pPr>
            <a:r>
              <a:t>Motivation</a:t>
            </a:r>
            <a:r>
              <a:t>: drink to be sociable, reduce negative emotions.</a:t>
            </a:r>
          </a:p>
          <a:p>
            <a:pPr marL="288035" indent="-288035" defTabSz="768095">
              <a:spcBef>
                <a:spcPts val="600"/>
              </a:spcBef>
              <a:buBlip>
                <a:blip r:embed="rId3"/>
              </a:buBlip>
              <a:defRPr sz="2688">
                <a:effectLst>
                  <a:outerShdw sx="100000" sy="100000" kx="0" ky="0" algn="b" rotWithShape="0" blurRad="10668" dist="21336" dir="2700000">
                    <a:srgbClr val="000000"/>
                  </a:outerShdw>
                </a:effectLst>
              </a:defRPr>
            </a:pPr>
            <a:r>
              <a:t>Onset: </a:t>
            </a:r>
          </a:p>
          <a:p>
            <a:pPr marL="288035" indent="-288035" defTabSz="768095">
              <a:spcBef>
                <a:spcPts val="600"/>
              </a:spcBef>
              <a:buBlip>
                <a:blip r:embed="rId3"/>
              </a:buBlip>
              <a:defRPr sz="2688">
                <a:effectLst>
                  <a:outerShdw sx="100000" sy="100000" kx="0" ky="0" algn="b" rotWithShape="0" blurRad="10668" dist="21336" dir="2700000">
                    <a:srgbClr val="000000"/>
                  </a:outerShdw>
                </a:effectLst>
              </a:defRPr>
            </a:pPr>
            <a:r>
              <a:t>Course</a:t>
            </a:r>
          </a:p>
          <a:p>
            <a:pPr lvl="1" marL="672083" indent="-288035" defTabSz="768095">
              <a:spcBef>
                <a:spcPts val="600"/>
              </a:spcBef>
              <a:buSzPct val="90000"/>
              <a:buBlip>
                <a:blip r:embed="rId3"/>
              </a:buBlip>
              <a:defRPr sz="2688">
                <a:effectLst>
                  <a:outerShdw sx="100000" sy="100000" kx="0" ky="0" algn="b" rotWithShape="0" blurRad="10668" dist="21336" dir="2700000">
                    <a:srgbClr val="000000"/>
                  </a:outerShdw>
                </a:effectLst>
              </a:defRPr>
            </a:pPr>
            <a:r>
              <a:t>gender affects: onset, course, remission. </a:t>
            </a:r>
          </a:p>
          <a:p>
            <a:pPr lvl="1" marL="672083" indent="-288035" defTabSz="768095">
              <a:spcBef>
                <a:spcPts val="600"/>
              </a:spcBef>
              <a:buSzPct val="90000"/>
              <a:buBlip>
                <a:blip r:embed="rId3"/>
              </a:buBlip>
              <a:defRPr sz="2688">
                <a:effectLst>
                  <a:outerShdw sx="100000" sy="100000" kx="0" ky="0" algn="b" rotWithShape="0" blurRad="10668" dist="21336" dir="2700000">
                    <a:srgbClr val="000000"/>
                  </a:outerShdw>
                </a:effectLst>
              </a:defRPr>
            </a:pPr>
            <a:r>
              <a:t>Men earlier. Heavy drinking 20-30s. Early 40s: first hospitalization. </a:t>
            </a:r>
          </a:p>
          <a:p>
            <a:pPr lvl="1" marL="672083" indent="-288035" defTabSz="768095">
              <a:spcBef>
                <a:spcPts val="600"/>
              </a:spcBef>
              <a:buSzPct val="90000"/>
              <a:buBlip>
                <a:blip r:embed="rId3"/>
              </a:buBlip>
              <a:defRPr sz="2688">
                <a:effectLst>
                  <a:outerShdw sx="100000" sy="100000" kx="0" ky="0" algn="b" rotWithShape="0" blurRad="10668" dist="21336" dir="2700000">
                    <a:srgbClr val="000000"/>
                  </a:outerShdw>
                </a:effectLst>
              </a:defRPr>
            </a:pPr>
            <a:r>
              <a:t>Often stop at age 45. After 65- retired: increase alcohol use</a:t>
            </a:r>
          </a:p>
        </p:txBody>
      </p:sp>
    </p:spTree>
  </p:cSld>
  <p:clrMapOvr>
    <a:masterClrMapping/>
  </p:clrMapOvr>
  <p:transition xmlns:p14="http://schemas.microsoft.com/office/powerpoint/2010/main" spd="med" advClick="1" p14:dur="1000"/>
</p:sld>
</file>

<file path=ppt/slides/slide14.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19" name="Shape 119"/>
          <p:cNvSpPr/>
          <p:nvPr>
            <p:ph type="title" idx="4294967295"/>
          </p:nvPr>
        </p:nvSpPr>
        <p:spPr>
          <a:xfrm>
            <a:off x="381000" y="381000"/>
            <a:ext cx="8229600" cy="838200"/>
          </a:xfrm>
          <a:prstGeom prst="rect">
            <a:avLst/>
          </a:prstGeom>
        </p:spPr>
        <p:txBody>
          <a:bodyPr>
            <a:normAutofit fontScale="100000" lnSpcReduction="0"/>
          </a:bodyPr>
          <a:lstStyle>
            <a:lvl1pPr>
              <a:defRPr b="1" sz="3600">
                <a:effectLst>
                  <a:outerShdw sx="100000" sy="100000" kx="0" ky="0" algn="b" rotWithShape="0" blurRad="12700" dist="25400" dir="2700000">
                    <a:srgbClr val="000000"/>
                  </a:outerShdw>
                </a:effectLst>
              </a:defRPr>
            </a:lvl1pPr>
          </a:lstStyle>
          <a:p>
            <a:pPr/>
            <a:r>
              <a:t>Mechanism of Action</a:t>
            </a:r>
          </a:p>
        </p:txBody>
      </p:sp>
      <p:sp>
        <p:nvSpPr>
          <p:cNvPr id="120" name="Shape 120"/>
          <p:cNvSpPr/>
          <p:nvPr>
            <p:ph type="body" idx="4294967295"/>
          </p:nvPr>
        </p:nvSpPr>
        <p:spPr>
          <a:xfrm>
            <a:off x="1295400" y="1447799"/>
            <a:ext cx="7162800" cy="4953002"/>
          </a:xfrm>
          <a:prstGeom prst="rect">
            <a:avLst/>
          </a:prstGeom>
        </p:spPr>
        <p:txBody>
          <a:bodyPr>
            <a:normAutofit fontScale="100000" lnSpcReduction="0"/>
          </a:bodyPr>
          <a:lstStyle/>
          <a:p>
            <a:pPr>
              <a:spcBef>
                <a:spcPts val="600"/>
              </a:spcBef>
              <a:buBlip>
                <a:blip r:embed="rId3"/>
              </a:buBlip>
              <a:defRPr sz="2800"/>
            </a:pPr>
            <a:r>
              <a:t>Neurotransmitter effects</a:t>
            </a:r>
          </a:p>
          <a:p>
            <a:pPr lvl="2" marL="1143000" indent="-228600">
              <a:spcBef>
                <a:spcPts val="1300"/>
              </a:spcBef>
              <a:buBlip>
                <a:blip r:embed="rId4"/>
              </a:buBlip>
              <a:defRPr sz="2800"/>
            </a:pPr>
            <a:r>
              <a:t>GABA: been suppressed because alcohol inhibitory</a:t>
            </a:r>
          </a:p>
          <a:p>
            <a:pPr lvl="2" marL="1143000" indent="-228600">
              <a:spcBef>
                <a:spcPts val="1300"/>
              </a:spcBef>
              <a:buBlip>
                <a:blip r:embed="rId4"/>
              </a:buBlip>
              <a:defRPr sz="2800"/>
            </a:pPr>
            <a:r>
              <a:t>Glutamate: memory. Suppresses.</a:t>
            </a:r>
          </a:p>
          <a:p>
            <a:pPr lvl="2" marL="1143000" indent="-228600">
              <a:spcBef>
                <a:spcPts val="1300"/>
              </a:spcBef>
              <a:buBlip>
                <a:blip r:embed="rId4"/>
              </a:buBlip>
              <a:defRPr sz="2800"/>
            </a:pPr>
            <a:r>
              <a:t>Serotonin; dysregulates - sleep, mood and eating behaviour</a:t>
            </a:r>
          </a:p>
          <a:p>
            <a:pPr lvl="2" marL="1143000" indent="-228600">
              <a:spcBef>
                <a:spcPts val="1300"/>
              </a:spcBef>
              <a:buBlip>
                <a:blip r:embed="rId4"/>
              </a:buBlip>
              <a:defRPr sz="2800"/>
            </a:pPr>
            <a:r>
              <a:t>Dopamine</a:t>
            </a:r>
          </a:p>
        </p:txBody>
      </p:sp>
    </p:spTree>
  </p:cSld>
  <p:clrMapOvr>
    <a:masterClrMapping/>
  </p:clrMapOvr>
  <p:transition xmlns:p14="http://schemas.microsoft.com/office/powerpoint/2010/main" spd="med" advClick="1" p14:dur="1000"/>
</p:sld>
</file>

<file path=ppt/slides/slide15.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24" name="Shape 124"/>
          <p:cNvSpPr/>
          <p:nvPr>
            <p:ph type="title" idx="4294967295"/>
          </p:nvPr>
        </p:nvSpPr>
        <p:spPr>
          <a:xfrm>
            <a:off x="457200" y="277812"/>
            <a:ext cx="8229600" cy="1143001"/>
          </a:xfrm>
          <a:prstGeom prst="rect">
            <a:avLst/>
          </a:prstGeom>
        </p:spPr>
        <p:txBody>
          <a:bodyPr>
            <a:normAutofit fontScale="100000" lnSpcReduction="0"/>
          </a:bodyPr>
          <a:lstStyle>
            <a:lvl1pPr>
              <a:defRPr>
                <a:effectLst>
                  <a:outerShdw sx="100000" sy="100000" kx="0" ky="0" algn="b" rotWithShape="0" blurRad="12700" dist="25400" dir="2700000">
                    <a:srgbClr val="000000"/>
                  </a:outerShdw>
                </a:effectLst>
              </a:defRPr>
            </a:lvl1pPr>
          </a:lstStyle>
          <a:p>
            <a:pPr/>
            <a:r>
              <a:t>Blood alcohol level</a:t>
            </a:r>
          </a:p>
        </p:txBody>
      </p:sp>
      <p:sp>
        <p:nvSpPr>
          <p:cNvPr id="125" name="Shape 125"/>
          <p:cNvSpPr/>
          <p:nvPr>
            <p:ph type="body" idx="4294967295"/>
          </p:nvPr>
        </p:nvSpPr>
        <p:spPr>
          <a:xfrm>
            <a:off x="457200" y="1600200"/>
            <a:ext cx="8229600" cy="4530725"/>
          </a:xfrm>
          <a:prstGeom prst="rect">
            <a:avLst/>
          </a:prstGeom>
        </p:spPr>
        <p:txBody>
          <a:bodyPr>
            <a:normAutofit fontScale="100000" lnSpcReduction="0"/>
          </a:bodyPr>
          <a:lstStyle/>
          <a:p>
            <a:pPr>
              <a:spcBef>
                <a:spcPts val="1300"/>
              </a:spcBef>
              <a:buBlip>
                <a:blip r:embed="rId3"/>
              </a:buBlip>
              <a:defRPr sz="2800"/>
            </a:pPr>
            <a:r>
              <a:t>Standard ethanol units = .5 oz ethanol</a:t>
            </a:r>
          </a:p>
          <a:p>
            <a:pPr lvl="1" marL="285750" indent="171450">
              <a:spcBef>
                <a:spcPts val="1100"/>
              </a:spcBef>
              <a:buSzTx/>
              <a:buNone/>
              <a:defRPr sz="2400"/>
            </a:pPr>
            <a:r>
              <a:t>	1 oz hard liquor</a:t>
            </a:r>
          </a:p>
          <a:p>
            <a:pPr lvl="1" marL="285750" indent="171450">
              <a:spcBef>
                <a:spcPts val="1100"/>
              </a:spcBef>
              <a:buSzTx/>
              <a:buNone/>
              <a:defRPr sz="2400"/>
            </a:pPr>
            <a:r>
              <a:t>	.5 pint 5% beer</a:t>
            </a:r>
          </a:p>
          <a:p>
            <a:pPr lvl="1" marL="285750" indent="171450">
              <a:spcBef>
                <a:spcPts val="1100"/>
              </a:spcBef>
              <a:buSzTx/>
              <a:buNone/>
              <a:defRPr sz="2400"/>
            </a:pPr>
            <a:r>
              <a:t>	5 oz wine</a:t>
            </a:r>
          </a:p>
          <a:p>
            <a:pPr lvl="1" marL="285750" indent="171450">
              <a:spcBef>
                <a:spcPts val="1100"/>
              </a:spcBef>
              <a:buSzTx/>
              <a:buNone/>
              <a:defRPr sz="2400"/>
            </a:pPr>
            <a:r>
              <a:t>	2-3 oz fortified spirits (eg, sherry)</a:t>
            </a:r>
          </a:p>
          <a:p>
            <a:pPr lvl="1" marL="285750" indent="171450">
              <a:spcBef>
                <a:spcPts val="1100"/>
              </a:spcBef>
              <a:buSzTx/>
              <a:buNone/>
              <a:defRPr sz="2400"/>
            </a:pPr>
            <a:r>
              <a:t>	</a:t>
            </a:r>
          </a:p>
          <a:p>
            <a:pPr>
              <a:spcBef>
                <a:spcPts val="1300"/>
              </a:spcBef>
              <a:buBlip>
                <a:blip r:embed="rId3"/>
              </a:buBlip>
              <a:defRPr sz="2800"/>
            </a:pPr>
            <a:r>
              <a:t>BAL depends on weight &amp; speed of consumption</a:t>
            </a:r>
          </a:p>
        </p:txBody>
      </p:sp>
    </p:spTree>
  </p:cSld>
  <p:clrMapOvr>
    <a:masterClrMapping/>
  </p:clrMapOvr>
  <p:transition xmlns:p14="http://schemas.microsoft.com/office/powerpoint/2010/main" spd="med" advClick="1" p14:dur="1000"/>
</p:sld>
</file>

<file path=ppt/slides/slide16.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29" name="Shape 129"/>
          <p:cNvSpPr/>
          <p:nvPr>
            <p:ph type="title" idx="4294967295"/>
          </p:nvPr>
        </p:nvSpPr>
        <p:spPr>
          <a:xfrm>
            <a:off x="457200" y="277812"/>
            <a:ext cx="8229600" cy="838201"/>
          </a:xfrm>
          <a:prstGeom prst="rect">
            <a:avLst/>
          </a:prstGeom>
        </p:spPr>
        <p:txBody>
          <a:bodyPr>
            <a:normAutofit fontScale="100000" lnSpcReduction="0"/>
          </a:bodyPr>
          <a:lstStyle>
            <a:lvl1pPr>
              <a:defRPr b="1" sz="3600">
                <a:effectLst>
                  <a:outerShdw sx="100000" sy="100000" kx="0" ky="0" algn="b" rotWithShape="0" blurRad="12700" dist="25400" dir="2700000">
                    <a:srgbClr val="000000"/>
                  </a:outerShdw>
                </a:effectLst>
              </a:defRPr>
            </a:lvl1pPr>
          </a:lstStyle>
          <a:p>
            <a:pPr/>
            <a:r>
              <a:t>Effects of Alcohol</a:t>
            </a:r>
          </a:p>
        </p:txBody>
      </p:sp>
      <p:sp>
        <p:nvSpPr>
          <p:cNvPr id="130" name="Shape 130"/>
          <p:cNvSpPr/>
          <p:nvPr>
            <p:ph type="body" idx="4294967295"/>
          </p:nvPr>
        </p:nvSpPr>
        <p:spPr>
          <a:xfrm>
            <a:off x="685800" y="1371599"/>
            <a:ext cx="7772400" cy="4953002"/>
          </a:xfrm>
          <a:prstGeom prst="rect">
            <a:avLst/>
          </a:prstGeom>
        </p:spPr>
        <p:txBody>
          <a:bodyPr>
            <a:normAutofit fontScale="100000" lnSpcReduction="0"/>
          </a:bodyPr>
          <a:lstStyle/>
          <a:p>
            <a:pPr>
              <a:lnSpc>
                <a:spcPct val="90000"/>
              </a:lnSpc>
              <a:spcBef>
                <a:spcPts val="1100"/>
              </a:spcBef>
              <a:buBlip>
                <a:blip r:embed="rId2"/>
              </a:buBlip>
              <a:defRPr sz="2400"/>
            </a:pPr>
            <a:r>
              <a:t>BAL = .06   2- 4 drink units </a:t>
            </a:r>
          </a:p>
          <a:p>
            <a:pPr lvl="1" marL="285750" indent="171450">
              <a:lnSpc>
                <a:spcPct val="90000"/>
              </a:lnSpc>
              <a:spcBef>
                <a:spcPts val="900"/>
              </a:spcBef>
              <a:buSzTx/>
              <a:buNone/>
              <a:defRPr sz="2000"/>
            </a:pPr>
            <a:r>
              <a:t>	Feelings of euphoria, warmth, loss of inhibition and some motor coordination.</a:t>
            </a:r>
          </a:p>
          <a:p>
            <a:pPr>
              <a:lnSpc>
                <a:spcPct val="90000"/>
              </a:lnSpc>
              <a:spcBef>
                <a:spcPts val="1100"/>
              </a:spcBef>
              <a:buBlip>
                <a:blip r:embed="rId2"/>
              </a:buBlip>
              <a:defRPr sz="2400"/>
            </a:pPr>
            <a:r>
              <a:t>BAL = .09   4 -6 drink units</a:t>
            </a:r>
          </a:p>
          <a:p>
            <a:pPr lvl="1" marL="285750" indent="171450">
              <a:lnSpc>
                <a:spcPct val="90000"/>
              </a:lnSpc>
              <a:spcBef>
                <a:spcPts val="900"/>
              </a:spcBef>
              <a:buSzTx/>
              <a:buNone/>
              <a:defRPr sz="2000"/>
            </a:pPr>
            <a:r>
              <a:t>	Exaggerated emotion and behavior, talkative, noisy, or dull and depressed, legally drunk</a:t>
            </a:r>
          </a:p>
          <a:p>
            <a:pPr>
              <a:lnSpc>
                <a:spcPct val="90000"/>
              </a:lnSpc>
              <a:spcBef>
                <a:spcPts val="1100"/>
              </a:spcBef>
              <a:buBlip>
                <a:blip r:embed="rId2"/>
              </a:buBlip>
              <a:defRPr sz="2400"/>
            </a:pPr>
            <a:r>
              <a:t>BAL = .12   6- 8 drink units</a:t>
            </a:r>
          </a:p>
          <a:p>
            <a:pPr lvl="1" marL="285750" indent="171450">
              <a:lnSpc>
                <a:spcPct val="90000"/>
              </a:lnSpc>
              <a:spcBef>
                <a:spcPts val="900"/>
              </a:spcBef>
              <a:buSzTx/>
              <a:buNone/>
              <a:defRPr sz="2000"/>
            </a:pPr>
            <a:r>
              <a:t>	Clumsiness, unsteady standing/walking, narrowing of visual field</a:t>
            </a:r>
          </a:p>
          <a:p>
            <a:pPr>
              <a:lnSpc>
                <a:spcPct val="90000"/>
              </a:lnSpc>
              <a:spcBef>
                <a:spcPts val="1100"/>
              </a:spcBef>
              <a:buBlip>
                <a:blip r:embed="rId2"/>
              </a:buBlip>
              <a:defRPr sz="2400"/>
            </a:pPr>
            <a:r>
              <a:t>BAL = .15   8 -10 drink units</a:t>
            </a:r>
          </a:p>
          <a:p>
            <a:pPr lvl="1" marL="285750" indent="171450">
              <a:lnSpc>
                <a:spcPct val="90000"/>
              </a:lnSpc>
              <a:spcBef>
                <a:spcPts val="900"/>
              </a:spcBef>
              <a:buSzTx/>
              <a:buNone/>
              <a:defRPr sz="2000"/>
            </a:pPr>
            <a:r>
              <a:t>	Tunnel vision, lack of coordination, very drunk</a:t>
            </a:r>
          </a:p>
          <a:p>
            <a:pPr>
              <a:lnSpc>
                <a:spcPct val="90000"/>
              </a:lnSpc>
              <a:spcBef>
                <a:spcPts val="1100"/>
              </a:spcBef>
              <a:buBlip>
                <a:blip r:embed="rId2"/>
              </a:buBlip>
              <a:defRPr sz="2400"/>
            </a:pPr>
            <a:r>
              <a:t>BAL = .35  coma</a:t>
            </a:r>
          </a:p>
        </p:txBody>
      </p:sp>
    </p:spTree>
  </p:cSld>
  <p:clrMapOvr>
    <a:masterClrMapping/>
  </p:clrMapOvr>
  <p:transition xmlns:p14="http://schemas.microsoft.com/office/powerpoint/2010/main" spd="med" advClick="1" p14:dur="1000"/>
</p:sld>
</file>

<file path=ppt/slides/slide17.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32" name="Shape 132"/>
          <p:cNvSpPr/>
          <p:nvPr>
            <p:ph type="title" idx="4294967295"/>
          </p:nvPr>
        </p:nvSpPr>
        <p:spPr>
          <a:xfrm>
            <a:off x="457200" y="277812"/>
            <a:ext cx="8229600" cy="838201"/>
          </a:xfrm>
          <a:prstGeom prst="rect">
            <a:avLst/>
          </a:prstGeom>
        </p:spPr>
        <p:txBody>
          <a:bodyPr>
            <a:normAutofit fontScale="100000" lnSpcReduction="0"/>
          </a:bodyPr>
          <a:lstStyle>
            <a:lvl1pPr>
              <a:defRPr b="1" sz="3600">
                <a:effectLst>
                  <a:outerShdw sx="100000" sy="100000" kx="0" ky="0" algn="b" rotWithShape="0" blurRad="12700" dist="25400" dir="2700000">
                    <a:srgbClr val="000000"/>
                  </a:outerShdw>
                </a:effectLst>
              </a:defRPr>
            </a:lvl1pPr>
          </a:lstStyle>
          <a:p>
            <a:pPr/>
            <a:r>
              <a:t>Complications</a:t>
            </a:r>
          </a:p>
        </p:txBody>
      </p:sp>
      <p:sp>
        <p:nvSpPr>
          <p:cNvPr id="133" name="Shape 133"/>
          <p:cNvSpPr/>
          <p:nvPr>
            <p:ph type="body" idx="4294967295"/>
          </p:nvPr>
        </p:nvSpPr>
        <p:spPr>
          <a:xfrm>
            <a:off x="685800" y="1295400"/>
            <a:ext cx="7772400" cy="4800600"/>
          </a:xfrm>
          <a:prstGeom prst="rect">
            <a:avLst/>
          </a:prstGeom>
        </p:spPr>
        <p:txBody>
          <a:bodyPr>
            <a:normAutofit fontScale="100000" lnSpcReduction="0"/>
          </a:bodyPr>
          <a:lstStyle>
            <a:lvl1pPr marL="609600" indent="-609600">
              <a:spcBef>
                <a:spcPts val="1500"/>
              </a:spcBef>
              <a:buBlip>
                <a:blip r:embed="rId2"/>
              </a:buBlip>
            </a:lvl1pPr>
            <a:lvl2pPr marL="990600" indent="-533400">
              <a:spcBef>
                <a:spcPts val="1300"/>
              </a:spcBef>
              <a:buAutoNum type="arabicPeriod" startAt="1"/>
              <a:defRPr sz="2800"/>
            </a:lvl2pPr>
          </a:lstStyle>
          <a:p>
            <a:pPr/>
            <a:r>
              <a:t>Health-related</a:t>
            </a:r>
          </a:p>
          <a:p>
            <a:pPr lvl="1"/>
            <a:r>
              <a:t>Acute effects</a:t>
            </a:r>
          </a:p>
        </p:txBody>
      </p:sp>
    </p:spTree>
  </p:cSld>
  <p:clrMapOvr>
    <a:masterClrMapping/>
  </p:clrMapOvr>
  <p:transition xmlns:p14="http://schemas.microsoft.com/office/powerpoint/2010/main" spd="med" advClick="1" p14:dur="1000"/>
</p:sld>
</file>

<file path=ppt/slides/slide18.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35" name="Shape 135"/>
          <p:cNvSpPr/>
          <p:nvPr>
            <p:ph type="title" idx="4294967295"/>
          </p:nvPr>
        </p:nvSpPr>
        <p:spPr>
          <a:xfrm>
            <a:off x="457200" y="152399"/>
            <a:ext cx="8229600" cy="1143002"/>
          </a:xfrm>
          <a:prstGeom prst="rect">
            <a:avLst/>
          </a:prstGeom>
        </p:spPr>
        <p:txBody>
          <a:bodyPr>
            <a:normAutofit fontScale="100000" lnSpcReduction="0"/>
          </a:bodyPr>
          <a:lstStyle>
            <a:lvl1pPr>
              <a:defRPr sz="4000">
                <a:effectLst>
                  <a:outerShdw sx="100000" sy="100000" kx="0" ky="0" algn="b" rotWithShape="0" blurRad="12700" dist="25400" dir="2700000">
                    <a:srgbClr val="000000"/>
                  </a:outerShdw>
                </a:effectLst>
              </a:defRPr>
            </a:lvl1pPr>
          </a:lstStyle>
          <a:p>
            <a:pPr/>
            <a:r>
              <a:t>Alcohol Withdrawal</a:t>
            </a:r>
          </a:p>
        </p:txBody>
      </p:sp>
      <p:sp>
        <p:nvSpPr>
          <p:cNvPr id="136" name="Shape 136"/>
          <p:cNvSpPr/>
          <p:nvPr>
            <p:ph type="body" idx="4294967295"/>
          </p:nvPr>
        </p:nvSpPr>
        <p:spPr>
          <a:xfrm>
            <a:off x="914400" y="1524000"/>
            <a:ext cx="7772400" cy="4876800"/>
          </a:xfrm>
          <a:prstGeom prst="rect">
            <a:avLst/>
          </a:prstGeom>
        </p:spPr>
        <p:txBody>
          <a:bodyPr>
            <a:normAutofit fontScale="100000" lnSpcReduction="0"/>
          </a:bodyPr>
          <a:lstStyle/>
          <a:p>
            <a:pPr>
              <a:spcBef>
                <a:spcPts val="1200"/>
              </a:spcBef>
              <a:buBlip>
                <a:blip r:embed="rId2"/>
              </a:buBlip>
              <a:defRPr sz="2800">
                <a:effectLst>
                  <a:outerShdw sx="100000" sy="100000" kx="0" ky="0" algn="b" rotWithShape="0" blurRad="12700" dist="25400" dir="2700000">
                    <a:srgbClr val="000000"/>
                  </a:outerShdw>
                </a:effectLst>
              </a:defRPr>
            </a:pPr>
            <a:r>
              <a:t>Mild -Moderate -Severe</a:t>
            </a:r>
          </a:p>
          <a:p>
            <a:pPr>
              <a:spcBef>
                <a:spcPts val="1200"/>
              </a:spcBef>
              <a:buBlip>
                <a:blip r:embed="rId2"/>
              </a:buBlip>
              <a:defRPr sz="2800">
                <a:effectLst>
                  <a:outerShdw sx="100000" sy="100000" kx="0" ky="0" algn="b" rotWithShape="0" blurRad="12700" dist="25400" dir="2700000">
                    <a:srgbClr val="000000"/>
                  </a:outerShdw>
                </a:effectLst>
              </a:defRPr>
            </a:pPr>
            <a:r>
              <a:t>Severe</a:t>
            </a:r>
          </a:p>
          <a:p>
            <a:pPr lvl="2" marL="1143000" indent="-228600">
              <a:spcBef>
                <a:spcPts val="1200"/>
              </a:spcBef>
              <a:buBlip>
                <a:blip r:embed="rId3"/>
              </a:buBlip>
              <a:defRPr sz="2000">
                <a:effectLst>
                  <a:outerShdw sx="100000" sy="100000" kx="0" ky="0" algn="b" rotWithShape="0" blurRad="12700" dist="25400" dir="2700000">
                    <a:srgbClr val="000000"/>
                  </a:outerShdw>
                </a:effectLst>
              </a:defRPr>
            </a:pPr>
            <a:r>
              <a:t> </a:t>
            </a:r>
            <a:r>
              <a:rPr sz="2800"/>
              <a:t>5% </a:t>
            </a:r>
            <a:r>
              <a:rPr i="1" sz="2800"/>
              <a:t>delirium tremens</a:t>
            </a:r>
            <a:r>
              <a:rPr sz="2800"/>
              <a:t> (DTs) </a:t>
            </a:r>
            <a:endParaRPr sz="2800"/>
          </a:p>
          <a:p>
            <a:pPr>
              <a:spcBef>
                <a:spcPts val="1200"/>
              </a:spcBef>
              <a:buBlip>
                <a:blip r:embed="rId2"/>
              </a:buBlip>
              <a:defRPr sz="2800">
                <a:effectLst>
                  <a:outerShdw sx="100000" sy="100000" kx="0" ky="0" algn="b" rotWithShape="0" blurRad="12700" dist="25400" dir="2700000">
                    <a:srgbClr val="000000"/>
                  </a:outerShdw>
                </a:effectLst>
              </a:defRPr>
            </a:pPr>
          </a:p>
          <a:p>
            <a:pPr>
              <a:spcBef>
                <a:spcPts val="1200"/>
              </a:spcBef>
              <a:buBlip>
                <a:blip r:embed="rId2"/>
              </a:buBlip>
              <a:defRPr sz="2800">
                <a:effectLst>
                  <a:outerShdw sx="100000" sy="100000" kx="0" ky="0" algn="b" rotWithShape="0" blurRad="12700" dist="25400" dir="2700000">
                    <a:srgbClr val="000000"/>
                  </a:outerShdw>
                </a:effectLst>
              </a:defRPr>
            </a:pPr>
            <a:r>
              <a:t>First line treatment- Benzodiazepines	</a:t>
            </a:r>
          </a:p>
        </p:txBody>
      </p:sp>
    </p:spTree>
  </p:cSld>
  <p:clrMapOvr>
    <a:masterClrMapping/>
  </p:clrMapOvr>
  <p:transition xmlns:p14="http://schemas.microsoft.com/office/powerpoint/2010/main" spd="med" advClick="1" p14:dur="1000"/>
</p:sld>
</file>

<file path=ppt/slides/slide19.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38" name="Shape 138"/>
          <p:cNvSpPr/>
          <p:nvPr>
            <p:ph type="title" idx="4294967295"/>
          </p:nvPr>
        </p:nvSpPr>
        <p:spPr>
          <a:xfrm>
            <a:off x="457200" y="277812"/>
            <a:ext cx="8229600" cy="838201"/>
          </a:xfrm>
          <a:prstGeom prst="rect">
            <a:avLst/>
          </a:prstGeom>
        </p:spPr>
        <p:txBody>
          <a:bodyPr>
            <a:normAutofit fontScale="100000" lnSpcReduction="0"/>
          </a:bodyPr>
          <a:lstStyle>
            <a:lvl1pPr>
              <a:defRPr b="1" sz="3600">
                <a:effectLst>
                  <a:outerShdw sx="100000" sy="100000" kx="0" ky="0" algn="b" rotWithShape="0" blurRad="12700" dist="25400" dir="2700000">
                    <a:srgbClr val="000000"/>
                  </a:outerShdw>
                </a:effectLst>
              </a:defRPr>
            </a:lvl1pPr>
          </a:lstStyle>
          <a:p>
            <a:pPr/>
            <a:r>
              <a:t>Complications</a:t>
            </a:r>
          </a:p>
        </p:txBody>
      </p:sp>
      <p:sp>
        <p:nvSpPr>
          <p:cNvPr id="139" name="Shape 139"/>
          <p:cNvSpPr/>
          <p:nvPr>
            <p:ph type="body" idx="4294967295"/>
          </p:nvPr>
        </p:nvSpPr>
        <p:spPr>
          <a:xfrm>
            <a:off x="1600200" y="1676400"/>
            <a:ext cx="6858000" cy="4419600"/>
          </a:xfrm>
          <a:prstGeom prst="rect">
            <a:avLst/>
          </a:prstGeom>
        </p:spPr>
        <p:txBody>
          <a:bodyPr>
            <a:normAutofit fontScale="100000" lnSpcReduction="0"/>
          </a:bodyPr>
          <a:lstStyle/>
          <a:p>
            <a:pPr lvl="1" marL="533400" indent="-76200">
              <a:spcBef>
                <a:spcPts val="1300"/>
              </a:spcBef>
              <a:buSzTx/>
              <a:buNone/>
              <a:defRPr sz="2800"/>
            </a:pPr>
            <a:r>
              <a:t>2. Chronic Effects</a:t>
            </a:r>
          </a:p>
          <a:p>
            <a:pPr lvl="2" marL="1371600" indent="-457200">
              <a:spcBef>
                <a:spcPts val="1300"/>
              </a:spcBef>
              <a:buBlip>
                <a:blip r:embed="rId3"/>
              </a:buBlip>
              <a:defRPr sz="2800"/>
            </a:pPr>
            <a:r>
              <a:t>Gastrointestinal</a:t>
            </a:r>
          </a:p>
          <a:p>
            <a:pPr lvl="2" marL="1371600" indent="-457200">
              <a:spcBef>
                <a:spcPts val="1300"/>
              </a:spcBef>
              <a:buBlip>
                <a:blip r:embed="rId3"/>
              </a:buBlip>
              <a:defRPr sz="2800"/>
            </a:pPr>
            <a:r>
              <a:t>Liver</a:t>
            </a:r>
          </a:p>
          <a:p>
            <a:pPr lvl="3" marL="1828800" indent="-457200">
              <a:spcBef>
                <a:spcPts val="1300"/>
              </a:spcBef>
              <a:buSzPct val="90000"/>
              <a:buBlip>
                <a:blip r:embed="rId3"/>
              </a:buBlip>
              <a:defRPr sz="2800"/>
            </a:pPr>
            <a:r>
              <a:t>fatty liver</a:t>
            </a:r>
          </a:p>
          <a:p>
            <a:pPr lvl="3" marL="1828800" indent="-457200">
              <a:spcBef>
                <a:spcPts val="1300"/>
              </a:spcBef>
              <a:buSzPct val="90000"/>
              <a:buBlip>
                <a:blip r:embed="rId3"/>
              </a:buBlip>
              <a:defRPr sz="2800"/>
            </a:pPr>
            <a:r>
              <a:t>hepatitis</a:t>
            </a:r>
          </a:p>
          <a:p>
            <a:pPr lvl="3" marL="1828800" indent="-457200">
              <a:spcBef>
                <a:spcPts val="1300"/>
              </a:spcBef>
              <a:buSzPct val="90000"/>
              <a:buBlip>
                <a:blip r:embed="rId3"/>
              </a:buBlip>
              <a:defRPr sz="2800"/>
            </a:pPr>
            <a:r>
              <a:t>cirrhosis </a:t>
            </a:r>
          </a:p>
        </p:txBody>
      </p:sp>
    </p:spTree>
  </p:cSld>
  <p:clrMapOvr>
    <a:masterClrMapping/>
  </p:clrMapOvr>
  <p:transition xmlns:p14="http://schemas.microsoft.com/office/powerpoint/2010/main" spd="med" advClick="1" p14:dur="1000"/>
</p:sld>
</file>

<file path=ppt/slides/slide20.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43" name="Shape 143"/>
          <p:cNvSpPr/>
          <p:nvPr>
            <p:ph type="title" idx="4294967295"/>
          </p:nvPr>
        </p:nvSpPr>
        <p:spPr>
          <a:xfrm>
            <a:off x="457200" y="277812"/>
            <a:ext cx="8229600" cy="685801"/>
          </a:xfrm>
          <a:prstGeom prst="rect">
            <a:avLst/>
          </a:prstGeom>
        </p:spPr>
        <p:txBody>
          <a:bodyPr>
            <a:normAutofit fontScale="100000" lnSpcReduction="0"/>
          </a:bodyPr>
          <a:lstStyle>
            <a:lvl1pPr>
              <a:defRPr b="1" sz="3600">
                <a:effectLst>
                  <a:outerShdw sx="100000" sy="100000" kx="0" ky="0" algn="b" rotWithShape="0" blurRad="12700" dist="25400" dir="2700000">
                    <a:srgbClr val="000000"/>
                  </a:outerShdw>
                </a:effectLst>
              </a:defRPr>
            </a:lvl1pPr>
          </a:lstStyle>
          <a:p>
            <a:pPr/>
            <a:r>
              <a:t>Complications</a:t>
            </a:r>
          </a:p>
        </p:txBody>
      </p:sp>
      <p:sp>
        <p:nvSpPr>
          <p:cNvPr id="144" name="Shape 144"/>
          <p:cNvSpPr/>
          <p:nvPr>
            <p:ph type="body" idx="4294967295"/>
          </p:nvPr>
        </p:nvSpPr>
        <p:spPr>
          <a:xfrm>
            <a:off x="685800" y="1523999"/>
            <a:ext cx="7772400" cy="4572002"/>
          </a:xfrm>
          <a:prstGeom prst="rect">
            <a:avLst/>
          </a:prstGeom>
        </p:spPr>
        <p:txBody>
          <a:bodyPr>
            <a:normAutofit fontScale="100000" lnSpcReduction="0"/>
          </a:bodyPr>
          <a:lstStyle/>
          <a:p>
            <a:pPr lvl="2" marL="1371600" indent="-457200">
              <a:lnSpc>
                <a:spcPct val="90000"/>
              </a:lnSpc>
              <a:spcBef>
                <a:spcPts val="1500"/>
              </a:spcBef>
              <a:buBlip>
                <a:blip r:embed="rId3"/>
              </a:buBlip>
            </a:pPr>
            <a:r>
              <a:t>Cancer</a:t>
            </a:r>
          </a:p>
          <a:p>
            <a:pPr lvl="2" marL="1371600" indent="-457200">
              <a:lnSpc>
                <a:spcPct val="90000"/>
              </a:lnSpc>
              <a:spcBef>
                <a:spcPts val="1500"/>
              </a:spcBef>
              <a:buBlip>
                <a:blip r:embed="rId3"/>
              </a:buBlip>
            </a:pPr>
            <a:r>
              <a:t>Neurological </a:t>
            </a:r>
          </a:p>
          <a:p>
            <a:pPr lvl="3" marL="1752600" indent="-381000">
              <a:lnSpc>
                <a:spcPct val="90000"/>
              </a:lnSpc>
              <a:spcBef>
                <a:spcPts val="1300"/>
              </a:spcBef>
              <a:buAutoNum type="arabicPeriod" startAt="1"/>
              <a:defRPr sz="2800"/>
            </a:pPr>
            <a:r>
              <a:t>Wernicke-Korsakoff  encephalopathy (thiamine) : confusion, visual problems</a:t>
            </a:r>
          </a:p>
          <a:p>
            <a:pPr lvl="3" marL="1752600" indent="-381000">
              <a:lnSpc>
                <a:spcPct val="90000"/>
              </a:lnSpc>
              <a:spcBef>
                <a:spcPts val="1300"/>
              </a:spcBef>
              <a:buAutoNum type="arabicPeriod" startAt="1"/>
              <a:defRPr sz="2800"/>
            </a:pPr>
            <a:r>
              <a:t>Alcohol-induced dementia</a:t>
            </a:r>
          </a:p>
          <a:p>
            <a:pPr lvl="3" marL="1752600" indent="-381000">
              <a:lnSpc>
                <a:spcPct val="90000"/>
              </a:lnSpc>
              <a:spcBef>
                <a:spcPts val="1300"/>
              </a:spcBef>
              <a:buAutoNum type="arabicPeriod" startAt="1"/>
              <a:defRPr sz="2800"/>
            </a:pPr>
            <a:r>
              <a:t>Peripheral neuropathy</a:t>
            </a:r>
            <a:r>
              <a:t>: breakdown in myelin sheaths (shakes) </a:t>
            </a:r>
          </a:p>
          <a:p>
            <a:pPr lvl="3" marL="1752600" indent="-381000">
              <a:lnSpc>
                <a:spcPct val="90000"/>
              </a:lnSpc>
              <a:spcBef>
                <a:spcPts val="1300"/>
              </a:spcBef>
              <a:buAutoNum type="arabicPeriod" startAt="1"/>
              <a:defRPr sz="2800"/>
            </a:pPr>
            <a:r>
              <a:t>Fetal alcohol syndrome</a:t>
            </a:r>
          </a:p>
        </p:txBody>
      </p:sp>
    </p:spTree>
  </p:cSld>
  <p:clrMapOvr>
    <a:masterClrMapping/>
  </p:clrMapOvr>
  <p:transition xmlns:p14="http://schemas.microsoft.com/office/powerpoint/2010/main" spd="med" advClick="1" p14:dur="1000"/>
</p:sld>
</file>

<file path=ppt/slides/slide2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48" name="Shape 148"/>
          <p:cNvSpPr/>
          <p:nvPr>
            <p:ph type="title" idx="4294967295"/>
          </p:nvPr>
        </p:nvSpPr>
        <p:spPr>
          <a:xfrm>
            <a:off x="457200" y="277812"/>
            <a:ext cx="8229600" cy="762001"/>
          </a:xfrm>
          <a:prstGeom prst="rect">
            <a:avLst/>
          </a:prstGeom>
        </p:spPr>
        <p:txBody>
          <a:bodyPr>
            <a:normAutofit fontScale="100000" lnSpcReduction="0"/>
          </a:bodyPr>
          <a:lstStyle>
            <a:lvl1pPr>
              <a:defRPr b="1" sz="4000">
                <a:effectLst>
                  <a:outerShdw sx="100000" sy="100000" kx="0" ky="0" algn="b" rotWithShape="0" blurRad="12700" dist="25400" dir="2700000">
                    <a:srgbClr val="000000"/>
                  </a:outerShdw>
                </a:effectLst>
              </a:defRPr>
            </a:lvl1pPr>
          </a:lstStyle>
          <a:p>
            <a:pPr/>
            <a:r>
              <a:t>Social Complications</a:t>
            </a:r>
          </a:p>
        </p:txBody>
      </p:sp>
      <p:sp>
        <p:nvSpPr>
          <p:cNvPr id="149" name="Shape 149"/>
          <p:cNvSpPr/>
          <p:nvPr>
            <p:ph type="body" idx="4294967295"/>
          </p:nvPr>
        </p:nvSpPr>
        <p:spPr>
          <a:xfrm>
            <a:off x="1905000" y="1523999"/>
            <a:ext cx="6553200" cy="4572002"/>
          </a:xfrm>
          <a:prstGeom prst="rect">
            <a:avLst/>
          </a:prstGeom>
        </p:spPr>
        <p:txBody>
          <a:bodyPr>
            <a:normAutofit fontScale="100000" lnSpcReduction="0"/>
          </a:bodyPr>
          <a:lstStyle/>
          <a:p>
            <a:pPr marL="274320" indent="-274320" defTabSz="731520">
              <a:lnSpc>
                <a:spcPct val="90000"/>
              </a:lnSpc>
              <a:spcBef>
                <a:spcPts val="1200"/>
              </a:spcBef>
              <a:buBlip>
                <a:blip r:embed="rId3"/>
              </a:buBlip>
              <a:defRPr sz="2560"/>
            </a:pPr>
            <a:r>
              <a:t>Accident-related</a:t>
            </a:r>
          </a:p>
          <a:p>
            <a:pPr marL="274320" indent="-274320" defTabSz="731520">
              <a:lnSpc>
                <a:spcPct val="90000"/>
              </a:lnSpc>
              <a:spcBef>
                <a:spcPts val="1200"/>
              </a:spcBef>
              <a:buBlip>
                <a:blip r:embed="rId3"/>
              </a:buBlip>
              <a:defRPr sz="2560"/>
            </a:pPr>
            <a:r>
              <a:t>Legal</a:t>
            </a:r>
          </a:p>
          <a:p>
            <a:pPr lvl="1" marL="640080" indent="-274320" defTabSz="731520">
              <a:lnSpc>
                <a:spcPct val="90000"/>
              </a:lnSpc>
              <a:spcBef>
                <a:spcPts val="1200"/>
              </a:spcBef>
              <a:buSzPct val="90000"/>
              <a:buBlip>
                <a:blip r:embed="rId3"/>
              </a:buBlip>
              <a:defRPr sz="2560"/>
            </a:pPr>
            <a:r>
              <a:t> 80% of crimes related to alcohol</a:t>
            </a:r>
          </a:p>
          <a:p>
            <a:pPr lvl="1" marL="640080" indent="-274320" defTabSz="731520">
              <a:lnSpc>
                <a:spcPct val="90000"/>
              </a:lnSpc>
              <a:spcBef>
                <a:spcPts val="1200"/>
              </a:spcBef>
              <a:buSzPct val="90000"/>
              <a:buBlip>
                <a:blip r:embed="rId3"/>
              </a:buBlip>
              <a:defRPr sz="2560"/>
            </a:pPr>
            <a:r>
              <a:t>half felons alcoholics</a:t>
            </a:r>
          </a:p>
          <a:p>
            <a:pPr marL="274320" indent="-274320" defTabSz="731520">
              <a:lnSpc>
                <a:spcPct val="90000"/>
              </a:lnSpc>
              <a:spcBef>
                <a:spcPts val="1200"/>
              </a:spcBef>
              <a:buBlip>
                <a:blip r:embed="rId3"/>
              </a:buBlip>
              <a:defRPr sz="2560"/>
            </a:pPr>
            <a:r>
              <a:t>Social</a:t>
            </a:r>
          </a:p>
          <a:p>
            <a:pPr lvl="1" marL="640080" indent="-274320" defTabSz="731520">
              <a:lnSpc>
                <a:spcPct val="90000"/>
              </a:lnSpc>
              <a:spcBef>
                <a:spcPts val="1200"/>
              </a:spcBef>
              <a:buSzPct val="90000"/>
              <a:buBlip>
                <a:blip r:embed="rId3"/>
              </a:buBlip>
              <a:defRPr sz="2560"/>
            </a:pPr>
            <a:r>
              <a:t>marital discord and divorce</a:t>
            </a:r>
          </a:p>
          <a:p>
            <a:pPr lvl="1" marL="640080" indent="-274320" defTabSz="731520">
              <a:lnSpc>
                <a:spcPct val="90000"/>
              </a:lnSpc>
              <a:spcBef>
                <a:spcPts val="1200"/>
              </a:spcBef>
              <a:buSzPct val="90000"/>
              <a:buBlip>
                <a:blip r:embed="rId3"/>
              </a:buBlip>
              <a:defRPr sz="2560"/>
            </a:pPr>
            <a:r>
              <a:t>high rate of job loss</a:t>
            </a:r>
          </a:p>
          <a:p>
            <a:pPr marL="274320" indent="-274320" defTabSz="731520">
              <a:lnSpc>
                <a:spcPct val="90000"/>
              </a:lnSpc>
              <a:spcBef>
                <a:spcPts val="1200"/>
              </a:spcBef>
              <a:buBlip>
                <a:blip r:embed="rId3"/>
              </a:buBlip>
              <a:defRPr sz="2560"/>
            </a:pPr>
            <a:r>
              <a:t>Economic</a:t>
            </a:r>
          </a:p>
          <a:p>
            <a:pPr lvl="1" marL="640080" indent="-274320" defTabSz="731520">
              <a:lnSpc>
                <a:spcPct val="90000"/>
              </a:lnSpc>
              <a:spcBef>
                <a:spcPts val="1200"/>
              </a:spcBef>
              <a:buSzPct val="90000"/>
              <a:buBlip>
                <a:blip r:embed="rId3"/>
              </a:buBlip>
              <a:defRPr sz="2560"/>
            </a:pPr>
            <a:r>
              <a:t>BC: $2 billion for alcohol related events</a:t>
            </a:r>
          </a:p>
        </p:txBody>
      </p:sp>
    </p:spTree>
  </p:cSld>
  <p:clrMapOvr>
    <a:masterClrMapping/>
  </p:clrMapOvr>
  <p:transition xmlns:p14="http://schemas.microsoft.com/office/powerpoint/2010/main" spd="med" advClick="1" p14:dur="1000"/>
</p:sld>
</file>

<file path=ppt/slides/slide2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53" name="Shape 153"/>
          <p:cNvSpPr/>
          <p:nvPr>
            <p:ph type="title" idx="4294967295"/>
          </p:nvPr>
        </p:nvSpPr>
        <p:spPr>
          <a:xfrm>
            <a:off x="381000" y="381000"/>
            <a:ext cx="8305800" cy="1295400"/>
          </a:xfrm>
          <a:prstGeom prst="rect">
            <a:avLst/>
          </a:prstGeom>
        </p:spPr>
        <p:txBody>
          <a:bodyPr>
            <a:normAutofit fontScale="100000" lnSpcReduction="0"/>
          </a:bodyPr>
          <a:lstStyle>
            <a:lvl1pPr>
              <a:defRPr b="1" sz="3600">
                <a:effectLst>
                  <a:outerShdw sx="100000" sy="100000" kx="0" ky="0" algn="b" rotWithShape="0" blurRad="12700" dist="25400" dir="2700000">
                    <a:srgbClr val="000000"/>
                  </a:outerShdw>
                </a:effectLst>
                <a:latin typeface="Times New Roman"/>
                <a:ea typeface="Times New Roman"/>
                <a:cs typeface="Times New Roman"/>
                <a:sym typeface="Times New Roman"/>
              </a:defRPr>
            </a:lvl1pPr>
          </a:lstStyle>
          <a:p>
            <a:pPr/>
            <a:r>
              <a:t>Alcoholism due to multiple factors</a:t>
            </a:r>
          </a:p>
        </p:txBody>
      </p:sp>
      <p:sp>
        <p:nvSpPr>
          <p:cNvPr id="154" name="Shape 154"/>
          <p:cNvSpPr/>
          <p:nvPr>
            <p:ph type="body" sz="half" idx="4294967295"/>
          </p:nvPr>
        </p:nvSpPr>
        <p:spPr>
          <a:xfrm>
            <a:off x="2362200" y="2133600"/>
            <a:ext cx="6019800" cy="3200400"/>
          </a:xfrm>
          <a:prstGeom prst="rect">
            <a:avLst/>
          </a:prstGeom>
        </p:spPr>
        <p:txBody>
          <a:bodyPr>
            <a:normAutofit fontScale="100000" lnSpcReduction="0"/>
          </a:bodyPr>
          <a:lstStyle/>
          <a:p>
            <a:pPr>
              <a:spcBef>
                <a:spcPts val="1500"/>
              </a:spcBef>
              <a:buBlip>
                <a:blip r:embed="rId2"/>
              </a:buBlip>
            </a:pPr>
            <a:r>
              <a:t>Biological </a:t>
            </a:r>
          </a:p>
          <a:p>
            <a:pPr>
              <a:spcBef>
                <a:spcPts val="1500"/>
              </a:spcBef>
              <a:buBlip>
                <a:blip r:embed="rId2"/>
              </a:buBlip>
            </a:pPr>
            <a:r>
              <a:t>Psychological </a:t>
            </a:r>
          </a:p>
          <a:p>
            <a:pPr>
              <a:spcBef>
                <a:spcPts val="1500"/>
              </a:spcBef>
              <a:buBlip>
                <a:blip r:embed="rId2"/>
              </a:buBlip>
            </a:pPr>
            <a:r>
              <a:t>Socio-cultural environment</a:t>
            </a:r>
          </a:p>
        </p:txBody>
      </p:sp>
    </p:spTree>
  </p:cSld>
  <p:clrMapOvr>
    <a:masterClrMapping/>
  </p:clrMapOvr>
  <p:transition xmlns:p14="http://schemas.microsoft.com/office/powerpoint/2010/main" spd="med" advClick="1" p14:dur="1000"/>
</p:sld>
</file>

<file path=ppt/slides/slide2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grpSp>
        <p:nvGrpSpPr>
          <p:cNvPr id="158" name="Group 158"/>
          <p:cNvGrpSpPr/>
          <p:nvPr/>
        </p:nvGrpSpPr>
        <p:grpSpPr>
          <a:xfrm>
            <a:off x="1371600" y="685800"/>
            <a:ext cx="6629400" cy="747713"/>
            <a:chOff x="0" y="0"/>
            <a:chExt cx="6629400" cy="747712"/>
          </a:xfrm>
        </p:grpSpPr>
        <p:sp>
          <p:nvSpPr>
            <p:cNvPr id="156" name="Shape 156"/>
            <p:cNvSpPr/>
            <p:nvPr/>
          </p:nvSpPr>
          <p:spPr>
            <a:xfrm>
              <a:off x="0" y="0"/>
              <a:ext cx="6629400" cy="747713"/>
            </a:xfrm>
            <a:prstGeom prst="rect">
              <a:avLst/>
            </a:prstGeom>
            <a:gradFill flip="none" rotWithShape="1">
              <a:gsLst>
                <a:gs pos="0">
                  <a:srgbClr val="FFFFFF"/>
                </a:gs>
                <a:gs pos="100000">
                  <a:srgbClr val="FFFFFF"/>
                </a:gs>
              </a:gsLst>
              <a:lin ang="16200000" scaled="0"/>
            </a:gradFill>
            <a:ln w="9525" cap="flat">
              <a:solidFill>
                <a:srgbClr val="000000"/>
              </a:solidFill>
              <a:prstDash val="solid"/>
              <a:round/>
            </a:ln>
            <a:effectLst/>
          </p:spPr>
          <p:txBody>
            <a:bodyPr wrap="square" lIns="45719" tIns="45719" rIns="45719" bIns="45719" numCol="1" anchor="ctr">
              <a:noAutofit/>
            </a:bodyPr>
            <a:lstStyle/>
            <a:p>
              <a:pPr algn="ctr">
                <a:defRPr b="1" sz="2800">
                  <a:latin typeface="Garamond"/>
                  <a:ea typeface="Garamond"/>
                  <a:cs typeface="Garamond"/>
                  <a:sym typeface="Garamond"/>
                </a:defRPr>
              </a:pPr>
            </a:p>
          </p:txBody>
        </p:sp>
        <p:sp>
          <p:nvSpPr>
            <p:cNvPr id="157" name="Shape 157"/>
            <p:cNvSpPr/>
            <p:nvPr/>
          </p:nvSpPr>
          <p:spPr>
            <a:xfrm>
              <a:off x="0" y="68914"/>
              <a:ext cx="6629400" cy="609884"/>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sz="3600"/>
              </a:lvl1pPr>
            </a:lstStyle>
            <a:p>
              <a:pPr/>
              <a:r>
                <a:t>Biological Contributors</a:t>
              </a:r>
            </a:p>
          </p:txBody>
        </p:sp>
      </p:grpSp>
      <p:sp>
        <p:nvSpPr>
          <p:cNvPr id="159" name="Shape 159"/>
          <p:cNvSpPr/>
          <p:nvPr>
            <p:ph type="body" idx="4294967295"/>
          </p:nvPr>
        </p:nvSpPr>
        <p:spPr>
          <a:xfrm>
            <a:off x="1828800" y="1600200"/>
            <a:ext cx="6858000" cy="4876800"/>
          </a:xfrm>
          <a:prstGeom prst="rect">
            <a:avLst/>
          </a:prstGeom>
        </p:spPr>
        <p:txBody>
          <a:bodyPr>
            <a:normAutofit fontScale="100000" lnSpcReduction="0"/>
          </a:bodyPr>
          <a:lstStyle/>
          <a:p>
            <a:pPr>
              <a:lnSpc>
                <a:spcPct val="90000"/>
              </a:lnSpc>
              <a:spcBef>
                <a:spcPts val="1200"/>
              </a:spcBef>
              <a:buBlip>
                <a:blip r:embed="rId3"/>
              </a:buBlip>
              <a:defRPr sz="2800"/>
            </a:pPr>
            <a:r>
              <a:t>Genetic Factors</a:t>
            </a:r>
          </a:p>
          <a:p>
            <a:pPr lvl="1" marL="285750" indent="171450">
              <a:lnSpc>
                <a:spcPct val="90000"/>
              </a:lnSpc>
              <a:spcBef>
                <a:spcPts val="1200"/>
              </a:spcBef>
              <a:buSzTx/>
              <a:buNone/>
              <a:defRPr sz="2400"/>
            </a:pPr>
            <a:r>
              <a:t>Family history, adoption, and twin studies: suggest that genetics play a substantial role (men higher risk)</a:t>
            </a:r>
          </a:p>
          <a:p>
            <a:pPr>
              <a:lnSpc>
                <a:spcPct val="90000"/>
              </a:lnSpc>
              <a:spcBef>
                <a:spcPts val="1200"/>
              </a:spcBef>
              <a:buBlip>
                <a:blip r:embed="rId3"/>
              </a:buBlip>
              <a:defRPr sz="2800"/>
            </a:pPr>
            <a:r>
              <a:t>Alcohol Reactivity</a:t>
            </a:r>
          </a:p>
          <a:p>
            <a:pPr lvl="1" marL="800100" indent="-342900">
              <a:lnSpc>
                <a:spcPct val="90000"/>
              </a:lnSpc>
              <a:spcBef>
                <a:spcPts val="1200"/>
              </a:spcBef>
              <a:buSzPct val="90000"/>
              <a:buBlip>
                <a:blip r:embed="rId3"/>
              </a:buBlip>
              <a:defRPr sz="2800"/>
            </a:pPr>
            <a:r>
              <a:t>Sons of alcoholics: lower reactivity to moderate doses of alcohol which may lead them to drink substantially more before they begin to feel drunk. </a:t>
            </a:r>
          </a:p>
          <a:p>
            <a:pPr>
              <a:lnSpc>
                <a:spcPct val="90000"/>
              </a:lnSpc>
              <a:spcBef>
                <a:spcPts val="1200"/>
              </a:spcBef>
              <a:buBlip>
                <a:blip r:embed="rId3"/>
              </a:buBlip>
              <a:defRPr sz="2800"/>
            </a:pPr>
            <a:r>
              <a:t>Personality traits</a:t>
            </a:r>
          </a:p>
        </p:txBody>
      </p:sp>
    </p:spTree>
  </p:cSld>
  <p:clrMapOvr>
    <a:masterClrMapping/>
  </p:clrMapOvr>
  <p:transition xmlns:p14="http://schemas.microsoft.com/office/powerpoint/2010/main" spd="med" advClick="1" p14:dur="1000"/>
</p:sld>
</file>

<file path=ppt/slides/slide24.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63" name="Shape 163"/>
          <p:cNvSpPr/>
          <p:nvPr>
            <p:ph type="title" idx="4294967295"/>
          </p:nvPr>
        </p:nvSpPr>
        <p:spPr>
          <a:xfrm>
            <a:off x="457200" y="609600"/>
            <a:ext cx="8229600" cy="609600"/>
          </a:xfrm>
          <a:prstGeom prst="rect">
            <a:avLst/>
          </a:prstGeom>
          <a:solidFill>
            <a:srgbClr val="66FF33"/>
          </a:solidFill>
        </p:spPr>
        <p:txBody>
          <a:bodyPr>
            <a:normAutofit fontScale="100000" lnSpcReduction="0"/>
          </a:bodyPr>
          <a:lstStyle>
            <a:lvl1pPr defTabSz="768095">
              <a:defRPr sz="3696">
                <a:effectLst>
                  <a:outerShdw sx="100000" sy="100000" kx="0" ky="0" algn="b" rotWithShape="0" blurRad="10668" dist="21336" dir="2700000">
                    <a:srgbClr val="000000"/>
                  </a:outerShdw>
                </a:effectLst>
              </a:defRPr>
            </a:lvl1pPr>
          </a:lstStyle>
          <a:p>
            <a:pPr/>
            <a:r>
              <a:t>CNS Circuits </a:t>
            </a:r>
          </a:p>
        </p:txBody>
      </p:sp>
      <p:sp>
        <p:nvSpPr>
          <p:cNvPr id="164" name="Shape 164"/>
          <p:cNvSpPr/>
          <p:nvPr>
            <p:ph type="body" idx="4294967295"/>
          </p:nvPr>
        </p:nvSpPr>
        <p:spPr>
          <a:xfrm>
            <a:off x="685800" y="1600200"/>
            <a:ext cx="7772400" cy="4724400"/>
          </a:xfrm>
          <a:prstGeom prst="rect">
            <a:avLst/>
          </a:prstGeom>
        </p:spPr>
        <p:txBody>
          <a:bodyPr>
            <a:normAutofit fontScale="100000" lnSpcReduction="0"/>
          </a:bodyPr>
          <a:lstStyle/>
          <a:p>
            <a:pPr>
              <a:spcBef>
                <a:spcPts val="1300"/>
              </a:spcBef>
              <a:buBlip>
                <a:blip r:embed="rId3"/>
              </a:buBlip>
              <a:defRPr sz="2800"/>
            </a:pPr>
            <a:r>
              <a:t>The “Pleasure pathway” (James Olds, 1956)</a:t>
            </a:r>
          </a:p>
          <a:p>
            <a:pPr>
              <a:spcBef>
                <a:spcPts val="1300"/>
              </a:spcBef>
              <a:buBlip>
                <a:blip r:embed="rId3"/>
              </a:buBlip>
              <a:defRPr sz="2800"/>
            </a:pPr>
            <a:r>
              <a:t>Dopaminergic system in the midbrain (ventral tegmental area) through the nucleus accumbens to the frontal cortex</a:t>
            </a:r>
          </a:p>
          <a:p>
            <a:pPr>
              <a:spcBef>
                <a:spcPts val="1300"/>
              </a:spcBef>
              <a:buBlip>
                <a:blip r:embed="rId3"/>
              </a:buBlip>
              <a:defRPr sz="2800"/>
            </a:pPr>
            <a:r>
              <a:t>Substances that inhibit GABA increase dopamine availability in the reward center</a:t>
            </a:r>
          </a:p>
          <a:p>
            <a:pPr>
              <a:spcBef>
                <a:spcPts val="1300"/>
              </a:spcBef>
              <a:buBlip>
                <a:blip r:embed="rId3"/>
              </a:buBlip>
              <a:defRPr sz="2800"/>
            </a:pPr>
            <a:r>
              <a:t>66% of alcoholics (versus 33% of nonalcoholics) carry a DRD2 gene that regulates dopamine 2 receptor.</a:t>
            </a:r>
          </a:p>
        </p:txBody>
      </p:sp>
    </p:spTree>
  </p:cSld>
  <p:clrMapOvr>
    <a:masterClrMapping/>
  </p:clrMapOvr>
  <p:transition xmlns:p14="http://schemas.microsoft.com/office/powerpoint/2010/main" spd="med" advClick="1" p14:dur="1000"/>
</p:sld>
</file>

<file path=ppt/slides/slide25.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68" name="Shape 168"/>
          <p:cNvSpPr/>
          <p:nvPr>
            <p:ph type="title" idx="4294967295"/>
          </p:nvPr>
        </p:nvSpPr>
        <p:spPr>
          <a:xfrm>
            <a:off x="228600" y="533400"/>
            <a:ext cx="8382000" cy="990600"/>
          </a:xfrm>
          <a:prstGeom prst="rect">
            <a:avLst/>
          </a:prstGeom>
          <a:solidFill>
            <a:srgbClr val="00CC66"/>
          </a:solidFill>
          <a:ln w="9525">
            <a:solidFill>
              <a:srgbClr val="FFFFFF"/>
            </a:solidFill>
            <a:round/>
          </a:ln>
        </p:spPr>
        <p:txBody>
          <a:bodyPr>
            <a:normAutofit fontScale="100000" lnSpcReduction="0"/>
          </a:bodyPr>
          <a:lstStyle/>
          <a:p>
            <a:pPr>
              <a:defRPr b="1" sz="4000">
                <a:effectLst>
                  <a:outerShdw sx="100000" sy="100000" kx="0" ky="0" algn="b" rotWithShape="0" blurRad="12700" dist="25400" dir="2700000">
                    <a:srgbClr val="000000"/>
                  </a:outerShdw>
                </a:effectLst>
                <a:latin typeface="Times New Roman"/>
                <a:ea typeface="Times New Roman"/>
                <a:cs typeface="Times New Roman"/>
                <a:sym typeface="Times New Roman"/>
              </a:defRPr>
            </a:pPr>
            <a:r>
              <a:t>Psychological Influences</a:t>
            </a:r>
            <a:r>
              <a:rPr sz="3600">
                <a:latin typeface="Arial"/>
                <a:ea typeface="Arial"/>
                <a:cs typeface="Arial"/>
                <a:sym typeface="Arial"/>
              </a:rPr>
              <a:t> </a:t>
            </a:r>
          </a:p>
        </p:txBody>
      </p:sp>
      <p:sp>
        <p:nvSpPr>
          <p:cNvPr id="169" name="Shape 169"/>
          <p:cNvSpPr/>
          <p:nvPr>
            <p:ph type="body" idx="4294967295"/>
          </p:nvPr>
        </p:nvSpPr>
        <p:spPr>
          <a:xfrm>
            <a:off x="838200" y="1828800"/>
            <a:ext cx="7848600" cy="4419600"/>
          </a:xfrm>
          <a:prstGeom prst="rect">
            <a:avLst/>
          </a:prstGeom>
        </p:spPr>
        <p:txBody>
          <a:bodyPr>
            <a:normAutofit fontScale="100000" lnSpcReduction="0"/>
          </a:bodyPr>
          <a:lstStyle/>
          <a:p>
            <a:pPr>
              <a:spcBef>
                <a:spcPts val="1200"/>
              </a:spcBef>
              <a:buBlip>
                <a:blip r:embed="rId3"/>
              </a:buBlip>
            </a:pPr>
            <a:r>
              <a:t>Learning  </a:t>
            </a:r>
          </a:p>
          <a:p>
            <a:pPr lvl="2" marL="1143000" indent="-228600">
              <a:spcBef>
                <a:spcPts val="1200"/>
              </a:spcBef>
              <a:buBlip>
                <a:blip r:embed="rId4"/>
              </a:buBlip>
              <a:defRPr sz="2800"/>
            </a:pPr>
            <a:r>
              <a:t>Positive reinforcement</a:t>
            </a:r>
          </a:p>
          <a:p>
            <a:pPr lvl="2" marL="1143000" indent="-228600">
              <a:spcBef>
                <a:spcPts val="1200"/>
              </a:spcBef>
              <a:buBlip>
                <a:blip r:embed="rId4"/>
              </a:buBlip>
              <a:defRPr sz="2800"/>
            </a:pPr>
            <a:r>
              <a:t>Negative reinforcement</a:t>
            </a:r>
          </a:p>
          <a:p>
            <a:pPr lvl="2" marL="1143000" indent="-228600">
              <a:lnSpc>
                <a:spcPct val="90000"/>
              </a:lnSpc>
              <a:spcBef>
                <a:spcPts val="1200"/>
              </a:spcBef>
              <a:buBlip>
                <a:blip r:embed="rId4"/>
              </a:buBlip>
              <a:defRPr sz="2800"/>
            </a:pPr>
            <a:r>
              <a:t>Conditioning</a:t>
            </a:r>
          </a:p>
          <a:p>
            <a:pPr lvl="3" marL="1600200" indent="-228600">
              <a:lnSpc>
                <a:spcPct val="90000"/>
              </a:lnSpc>
              <a:spcBef>
                <a:spcPts val="1200"/>
              </a:spcBef>
              <a:buSzPct val="90000"/>
              <a:buBlip>
                <a:blip r:embed="rId4"/>
              </a:buBlip>
              <a:defRPr sz="2800"/>
            </a:pPr>
            <a:r>
              <a:t>Stimuli paired with anxiety reduction become conditioned stimuli</a:t>
            </a:r>
          </a:p>
          <a:p>
            <a:pPr lvl="4" marL="2057400" indent="-228600">
              <a:lnSpc>
                <a:spcPct val="90000"/>
              </a:lnSpc>
              <a:spcBef>
                <a:spcPts val="1200"/>
              </a:spcBef>
              <a:buBlip>
                <a:blip r:embed="rId4"/>
              </a:buBlip>
              <a:defRPr sz="2800"/>
            </a:pPr>
            <a:r>
              <a:t>objects, bar, produces pleasure. </a:t>
            </a:r>
          </a:p>
        </p:txBody>
      </p:sp>
    </p:spTree>
  </p:cSld>
  <p:clrMapOvr>
    <a:masterClrMapping/>
  </p:clrMapOvr>
  <p:transition xmlns:p14="http://schemas.microsoft.com/office/powerpoint/2010/main" spd="med" advClick="1" p14:dur="1000"/>
</p:sld>
</file>

<file path=ppt/slides/slide26.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73" name="Shape 173"/>
          <p:cNvSpPr/>
          <p:nvPr>
            <p:ph type="title" idx="4294967295"/>
          </p:nvPr>
        </p:nvSpPr>
        <p:spPr>
          <a:xfrm>
            <a:off x="990600" y="304800"/>
            <a:ext cx="7010400" cy="838200"/>
          </a:xfrm>
          <a:prstGeom prst="rect">
            <a:avLst/>
          </a:prstGeom>
          <a:solidFill>
            <a:srgbClr val="00CC66"/>
          </a:solidFill>
        </p:spPr>
        <p:txBody>
          <a:bodyPr>
            <a:normAutofit fontScale="100000" lnSpcReduction="0"/>
          </a:bodyPr>
          <a:lstStyle/>
          <a:p>
            <a:pPr defTabSz="393192">
              <a:defRPr b="1" sz="1720">
                <a:effectLst>
                  <a:outerShdw sx="100000" sy="100000" kx="0" ky="0" algn="b" rotWithShape="0" blurRad="5461" dist="10922" dir="2700000">
                    <a:srgbClr val="000000"/>
                  </a:outerShdw>
                </a:effectLst>
                <a:latin typeface="Times New Roman"/>
                <a:ea typeface="Times New Roman"/>
                <a:cs typeface="Times New Roman"/>
                <a:sym typeface="Times New Roman"/>
              </a:defRPr>
            </a:pPr>
            <a:br/>
            <a:r>
              <a:t>Psychological Influences</a:t>
            </a:r>
            <a:r>
              <a:rPr sz="1548">
                <a:latin typeface="Arial"/>
                <a:ea typeface="Arial"/>
                <a:cs typeface="Arial"/>
                <a:sym typeface="Arial"/>
              </a:rPr>
              <a:t> </a:t>
            </a:r>
            <a:br>
              <a:rPr sz="1548">
                <a:latin typeface="Arial"/>
                <a:ea typeface="Arial"/>
                <a:cs typeface="Arial"/>
                <a:sym typeface="Arial"/>
              </a:rPr>
            </a:br>
          </a:p>
        </p:txBody>
      </p:sp>
      <p:sp>
        <p:nvSpPr>
          <p:cNvPr id="174" name="Shape 174"/>
          <p:cNvSpPr/>
          <p:nvPr>
            <p:ph type="body" idx="4294967295"/>
          </p:nvPr>
        </p:nvSpPr>
        <p:spPr>
          <a:xfrm>
            <a:off x="480572" y="1355271"/>
            <a:ext cx="8628154" cy="4800601"/>
          </a:xfrm>
          <a:prstGeom prst="rect">
            <a:avLst/>
          </a:prstGeom>
        </p:spPr>
        <p:txBody>
          <a:bodyPr>
            <a:normAutofit fontScale="100000" lnSpcReduction="0"/>
          </a:bodyPr>
          <a:lstStyle/>
          <a:p>
            <a:pPr>
              <a:lnSpc>
                <a:spcPct val="90000"/>
              </a:lnSpc>
              <a:spcBef>
                <a:spcPts val="1200"/>
              </a:spcBef>
              <a:buBlip>
                <a:blip r:embed="rId3"/>
              </a:buBlip>
            </a:pPr>
            <a:r>
              <a:t>Cognitive </a:t>
            </a:r>
          </a:p>
          <a:p>
            <a:pPr lvl="1" marL="800100" indent="-342900">
              <a:lnSpc>
                <a:spcPct val="90000"/>
              </a:lnSpc>
              <a:spcBef>
                <a:spcPts val="1200"/>
              </a:spcBef>
              <a:buSzPct val="90000"/>
              <a:buBlip>
                <a:blip r:embed="rId3"/>
              </a:buBlip>
            </a:pPr>
            <a:r>
              <a:t>alcohol expectancies: believe they have consumed alcohol drank more. Expectancy controlled how much they drank. </a:t>
            </a:r>
          </a:p>
          <a:p>
            <a:pPr>
              <a:lnSpc>
                <a:spcPct val="90000"/>
              </a:lnSpc>
              <a:spcBef>
                <a:spcPts val="1200"/>
              </a:spcBef>
              <a:buBlip>
                <a:blip r:embed="rId3"/>
              </a:buBlip>
            </a:pPr>
            <a:r>
              <a:t>Social modeling</a:t>
            </a:r>
          </a:p>
          <a:p>
            <a:pPr lvl="1" marL="800100" indent="-342900">
              <a:lnSpc>
                <a:spcPct val="90000"/>
              </a:lnSpc>
              <a:spcBef>
                <a:spcPts val="1200"/>
              </a:spcBef>
              <a:buSzPct val="90000"/>
              <a:buBlip>
                <a:blip r:embed="rId3"/>
              </a:buBlip>
            </a:pPr>
            <a:r>
              <a:t>Parents and peers</a:t>
            </a:r>
          </a:p>
          <a:p>
            <a:pPr lvl="1" marL="800100" indent="-342900">
              <a:lnSpc>
                <a:spcPct val="90000"/>
              </a:lnSpc>
              <a:spcBef>
                <a:spcPts val="1200"/>
              </a:spcBef>
              <a:buSzPct val="90000"/>
              <a:buBlip>
                <a:blip r:embed="rId3"/>
              </a:buBlip>
            </a:pPr>
            <a:r>
              <a:t>Pit Drinking study</a:t>
            </a:r>
          </a:p>
        </p:txBody>
      </p:sp>
    </p:spTree>
  </p:cSld>
  <p:clrMapOvr>
    <a:masterClrMapping/>
  </p:clrMapOvr>
  <p:transition xmlns:p14="http://schemas.microsoft.com/office/powerpoint/2010/main" spd="med" advClick="1" p14:dur="1000"/>
</p:sld>
</file>

<file path=ppt/slides/slide27.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78" name="Shape 178"/>
          <p:cNvSpPr/>
          <p:nvPr>
            <p:ph type="title" idx="4294967295"/>
          </p:nvPr>
        </p:nvSpPr>
        <p:spPr>
          <a:xfrm>
            <a:off x="914400" y="277812"/>
            <a:ext cx="7086600" cy="1017588"/>
          </a:xfrm>
          <a:prstGeom prst="rect">
            <a:avLst/>
          </a:prstGeom>
          <a:solidFill>
            <a:srgbClr val="00CC66"/>
          </a:solidFill>
        </p:spPr>
        <p:txBody>
          <a:bodyPr>
            <a:normAutofit fontScale="100000" lnSpcReduction="0"/>
          </a:bodyPr>
          <a:lstStyle>
            <a:lvl1pPr>
              <a:defRPr b="1" sz="4000">
                <a:effectLst>
                  <a:outerShdw sx="100000" sy="100000" kx="0" ky="0" algn="b" rotWithShape="0" blurRad="12700" dist="25400" dir="2700000">
                    <a:srgbClr val="000000"/>
                  </a:outerShdw>
                </a:effectLst>
                <a:latin typeface="Times New Roman"/>
                <a:ea typeface="Times New Roman"/>
                <a:cs typeface="Times New Roman"/>
                <a:sym typeface="Times New Roman"/>
              </a:defRPr>
            </a:lvl1pPr>
          </a:lstStyle>
          <a:p>
            <a:pPr/>
            <a:r>
              <a:t>Socio-cultural Influences</a:t>
            </a:r>
          </a:p>
        </p:txBody>
      </p:sp>
      <p:sp>
        <p:nvSpPr>
          <p:cNvPr id="179" name="Shape 179"/>
          <p:cNvSpPr/>
          <p:nvPr>
            <p:ph type="body" idx="4294967295"/>
          </p:nvPr>
        </p:nvSpPr>
        <p:spPr>
          <a:xfrm>
            <a:off x="457200" y="1676400"/>
            <a:ext cx="8229600" cy="4724400"/>
          </a:xfrm>
          <a:prstGeom prst="rect">
            <a:avLst/>
          </a:prstGeom>
        </p:spPr>
        <p:txBody>
          <a:bodyPr>
            <a:normAutofit fontScale="100000" lnSpcReduction="0"/>
          </a:bodyPr>
          <a:lstStyle/>
          <a:p>
            <a:pPr>
              <a:spcBef>
                <a:spcPts val="1200"/>
              </a:spcBef>
              <a:buBlip>
                <a:blip r:embed="rId3"/>
              </a:buBlip>
              <a:defRPr sz="2800"/>
            </a:pPr>
            <a:r>
              <a:t>Some religions forbid alcohol &amp; drug use</a:t>
            </a:r>
          </a:p>
          <a:p>
            <a:pPr>
              <a:spcBef>
                <a:spcPts val="1200"/>
              </a:spcBef>
              <a:buBlip>
                <a:blip r:embed="rId3"/>
              </a:buBlip>
              <a:defRPr sz="2800"/>
            </a:pPr>
            <a:r>
              <a:t>Some cultures expect heavy drinking on certain occasions</a:t>
            </a:r>
          </a:p>
          <a:p>
            <a:pPr>
              <a:spcBef>
                <a:spcPts val="1200"/>
              </a:spcBef>
              <a:buBlip>
                <a:blip r:embed="rId3"/>
              </a:buBlip>
              <a:defRPr sz="2800"/>
            </a:pPr>
            <a:r>
              <a:t>Media depictions of alcohol</a:t>
            </a:r>
          </a:p>
        </p:txBody>
      </p:sp>
    </p:spTree>
  </p:cSld>
  <p:clrMapOvr>
    <a:masterClrMapping/>
  </p:clrMapOvr>
  <p:transition xmlns:p14="http://schemas.microsoft.com/office/powerpoint/2010/main" spd="med" advClick="1" p14:dur="1000"/>
</p:sld>
</file>

<file path=ppt/slides/slide28.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83" name="Shape 183"/>
          <p:cNvSpPr/>
          <p:nvPr>
            <p:ph type="title" idx="4294967295"/>
          </p:nvPr>
        </p:nvSpPr>
        <p:spPr>
          <a:xfrm>
            <a:off x="381000" y="304800"/>
            <a:ext cx="8305800" cy="990600"/>
          </a:xfrm>
          <a:prstGeom prst="rect">
            <a:avLst/>
          </a:prstGeom>
        </p:spPr>
        <p:txBody>
          <a:bodyPr>
            <a:normAutofit fontScale="100000" lnSpcReduction="0"/>
          </a:bodyPr>
          <a:lstStyle>
            <a:lvl1pPr>
              <a:defRPr b="1" sz="4000">
                <a:effectLst>
                  <a:outerShdw sx="100000" sy="100000" kx="0" ky="0" algn="b" rotWithShape="0" blurRad="12700" dist="25400" dir="2700000">
                    <a:srgbClr val="000000"/>
                  </a:outerShdw>
                </a:effectLst>
              </a:defRPr>
            </a:lvl1pPr>
          </a:lstStyle>
          <a:p>
            <a:pPr/>
            <a:r>
              <a:t>Opioids</a:t>
            </a:r>
          </a:p>
        </p:txBody>
      </p:sp>
      <p:sp>
        <p:nvSpPr>
          <p:cNvPr id="184" name="Shape 184"/>
          <p:cNvSpPr/>
          <p:nvPr>
            <p:ph type="body" idx="4294967295"/>
          </p:nvPr>
        </p:nvSpPr>
        <p:spPr>
          <a:xfrm>
            <a:off x="660186" y="1371600"/>
            <a:ext cx="7823628" cy="5056357"/>
          </a:xfrm>
          <a:prstGeom prst="rect">
            <a:avLst/>
          </a:prstGeom>
        </p:spPr>
        <p:txBody>
          <a:bodyPr>
            <a:normAutofit fontScale="100000" lnSpcReduction="0"/>
          </a:bodyPr>
          <a:lstStyle/>
          <a:p>
            <a:pPr marL="325754" indent="-325754" defTabSz="868680">
              <a:lnSpc>
                <a:spcPct val="90000"/>
              </a:lnSpc>
              <a:buClr>
                <a:srgbClr val="FFFFFF"/>
              </a:buClr>
              <a:buSzPct val="150000"/>
              <a:buChar char="•"/>
              <a:defRPr b="1" sz="3040">
                <a:effectLst>
                  <a:outerShdw sx="100000" sy="100000" kx="0" ky="0" algn="b" rotWithShape="0" blurRad="12065" dist="24130" dir="2700000">
                    <a:srgbClr val="000000"/>
                  </a:outerShdw>
                </a:effectLst>
              </a:defRPr>
            </a:pPr>
            <a:r>
              <a:t>Opium</a:t>
            </a:r>
          </a:p>
          <a:p>
            <a:pPr marL="325754" indent="-325754" defTabSz="868680">
              <a:lnSpc>
                <a:spcPct val="90000"/>
              </a:lnSpc>
              <a:buClr>
                <a:srgbClr val="FFFFFF"/>
              </a:buClr>
              <a:buSzPct val="150000"/>
              <a:buChar char="•"/>
              <a:defRPr b="1" sz="3040">
                <a:effectLst>
                  <a:outerShdw sx="100000" sy="100000" kx="0" ky="0" algn="b" rotWithShape="0" blurRad="12065" dist="24130" dir="2700000">
                    <a:srgbClr val="000000"/>
                  </a:outerShdw>
                </a:effectLst>
              </a:defRPr>
            </a:pPr>
            <a:r>
              <a:t>Morphine</a:t>
            </a:r>
          </a:p>
          <a:p>
            <a:pPr marL="325754" indent="-325754" defTabSz="868680">
              <a:lnSpc>
                <a:spcPct val="90000"/>
              </a:lnSpc>
              <a:buClr>
                <a:srgbClr val="FFFFFF"/>
              </a:buClr>
              <a:buSzPct val="150000"/>
              <a:buChar char="•"/>
              <a:defRPr b="1" sz="3040">
                <a:effectLst>
                  <a:outerShdw sx="100000" sy="100000" kx="0" ky="0" algn="b" rotWithShape="0" blurRad="12065" dist="24130" dir="2700000">
                    <a:srgbClr val="000000"/>
                  </a:outerShdw>
                </a:effectLst>
              </a:defRPr>
            </a:pPr>
            <a:r>
              <a:t>Codeine</a:t>
            </a:r>
          </a:p>
          <a:p>
            <a:pPr marL="325754" indent="-325754" defTabSz="868680">
              <a:lnSpc>
                <a:spcPct val="90000"/>
              </a:lnSpc>
              <a:buClr>
                <a:srgbClr val="FFFFFF"/>
              </a:buClr>
              <a:buSzPct val="150000"/>
              <a:buChar char="•"/>
              <a:defRPr b="1" sz="3040">
                <a:effectLst>
                  <a:outerShdw sx="100000" sy="100000" kx="0" ky="0" algn="b" rotWithShape="0" blurRad="12065" dist="24130" dir="2700000">
                    <a:srgbClr val="000000"/>
                  </a:outerShdw>
                </a:effectLst>
              </a:defRPr>
            </a:pPr>
            <a:r>
              <a:t>Heroin: 1874. faster and more intense high</a:t>
            </a:r>
          </a:p>
          <a:p>
            <a:pPr marL="325754" indent="-325754" defTabSz="868680">
              <a:lnSpc>
                <a:spcPct val="90000"/>
              </a:lnSpc>
              <a:buClr>
                <a:srgbClr val="FFFFFF"/>
              </a:buClr>
              <a:buSzPct val="150000"/>
              <a:buChar char="•"/>
              <a:defRPr b="1" sz="3040">
                <a:effectLst>
                  <a:outerShdw sx="100000" sy="100000" kx="0" ky="0" algn="b" rotWithShape="0" blurRad="12065" dist="24130" dir="2700000">
                    <a:srgbClr val="000000"/>
                  </a:outerShdw>
                </a:effectLst>
              </a:defRPr>
            </a:pPr>
            <a:r>
              <a:t>Methadone: non-addictive substitute but it is addictive. Used to help get off heroin. </a:t>
            </a:r>
          </a:p>
          <a:p>
            <a:pPr marL="325754" indent="-325754" defTabSz="868680">
              <a:lnSpc>
                <a:spcPct val="90000"/>
              </a:lnSpc>
              <a:buClr>
                <a:srgbClr val="FFFFFF"/>
              </a:buClr>
              <a:buSzPct val="150000"/>
              <a:buChar char="•"/>
              <a:defRPr b="1" sz="3040">
                <a:effectLst>
                  <a:outerShdw sx="100000" sy="100000" kx="0" ky="0" algn="b" rotWithShape="0" blurRad="12065" dist="24130" dir="2700000">
                    <a:srgbClr val="000000"/>
                  </a:outerShdw>
                </a:effectLst>
              </a:defRPr>
            </a:pPr>
            <a:r>
              <a:t>OxyContin: time release pain reliever. 1996. highly addictive, advertised as not. Many move from Oxo to heroin.  </a:t>
            </a:r>
          </a:p>
        </p:txBody>
      </p:sp>
    </p:spTree>
  </p:cSld>
  <p:clrMapOvr>
    <a:masterClrMapping/>
  </p:clrMapOvr>
  <p:transition xmlns:p14="http://schemas.microsoft.com/office/powerpoint/2010/main" spd="med" advClick="1" p14:dur="1000"/>
</p:sld>
</file>

<file path=ppt/slides/slide29.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88" name="Shape 188"/>
          <p:cNvSpPr/>
          <p:nvPr>
            <p:ph type="title" idx="4294967295"/>
          </p:nvPr>
        </p:nvSpPr>
        <p:spPr>
          <a:xfrm>
            <a:off x="457200" y="277812"/>
            <a:ext cx="8229600" cy="1143001"/>
          </a:xfrm>
          <a:prstGeom prst="rect">
            <a:avLst/>
          </a:prstGeom>
        </p:spPr>
        <p:txBody>
          <a:bodyPr>
            <a:normAutofit fontScale="100000" lnSpcReduction="0"/>
          </a:bodyPr>
          <a:lstStyle>
            <a:lvl1pPr>
              <a:defRPr sz="4000">
                <a:effectLst>
                  <a:outerShdw sx="100000" sy="100000" kx="0" ky="0" algn="b" rotWithShape="0" blurRad="12700" dist="25400" dir="2700000">
                    <a:srgbClr val="000000"/>
                  </a:outerShdw>
                </a:effectLst>
              </a:defRPr>
            </a:lvl1pPr>
          </a:lstStyle>
          <a:p>
            <a:pPr/>
            <a:r>
              <a:t>Clinical Picture</a:t>
            </a:r>
          </a:p>
        </p:txBody>
      </p:sp>
      <p:sp>
        <p:nvSpPr>
          <p:cNvPr id="189" name="Shape 189"/>
          <p:cNvSpPr/>
          <p:nvPr>
            <p:ph type="body" idx="4294967295"/>
          </p:nvPr>
        </p:nvSpPr>
        <p:spPr>
          <a:xfrm>
            <a:off x="1371600" y="1447800"/>
            <a:ext cx="7315200" cy="4683125"/>
          </a:xfrm>
          <a:prstGeom prst="rect">
            <a:avLst/>
          </a:prstGeom>
        </p:spPr>
        <p:txBody>
          <a:bodyPr>
            <a:normAutofit fontScale="100000" lnSpcReduction="0"/>
          </a:bodyPr>
          <a:lstStyle/>
          <a:p>
            <a:pPr marL="339470" indent="-339470" defTabSz="905255">
              <a:lnSpc>
                <a:spcPct val="90000"/>
              </a:lnSpc>
              <a:spcBef>
                <a:spcPts val="1300"/>
              </a:spcBef>
              <a:buBlip>
                <a:blip r:embed="rId3"/>
              </a:buBlip>
              <a:defRPr b="1" sz="2772">
                <a:effectLst>
                  <a:outerShdw sx="100000" sy="100000" kx="0" ky="0" algn="b" rotWithShape="0" blurRad="12573" dist="25146" dir="2700000">
                    <a:srgbClr val="000000"/>
                  </a:outerShdw>
                </a:effectLst>
              </a:defRPr>
            </a:pPr>
            <a:r>
              <a:t>12-month Prevalence in adults:  .37%</a:t>
            </a:r>
          </a:p>
          <a:p>
            <a:pPr lvl="2" marL="1131569" indent="-226313" defTabSz="905255">
              <a:lnSpc>
                <a:spcPct val="90000"/>
              </a:lnSpc>
              <a:spcBef>
                <a:spcPts val="900"/>
              </a:spcBef>
              <a:buBlip>
                <a:blip r:embed="rId4"/>
              </a:buBlip>
              <a:defRPr b="1" sz="1979">
                <a:effectLst>
                  <a:outerShdw sx="100000" sy="100000" kx="0" ky="0" algn="b" rotWithShape="0" blurRad="12573" dist="25146" dir="2700000">
                    <a:srgbClr val="000000"/>
                  </a:outerShdw>
                </a:effectLst>
              </a:defRPr>
            </a:pPr>
            <a:r>
              <a:t>Up to 1% in young people</a:t>
            </a:r>
          </a:p>
          <a:p>
            <a:pPr marL="339470" indent="-339470" defTabSz="905255">
              <a:lnSpc>
                <a:spcPct val="90000"/>
              </a:lnSpc>
              <a:spcBef>
                <a:spcPts val="1300"/>
              </a:spcBef>
              <a:buBlip>
                <a:blip r:embed="rId3"/>
              </a:buBlip>
              <a:defRPr b="1" sz="2772">
                <a:effectLst>
                  <a:outerShdw sx="100000" sy="100000" kx="0" ky="0" algn="b" rotWithShape="0" blurRad="12573" dist="25146" dir="2700000">
                    <a:srgbClr val="000000"/>
                  </a:outerShdw>
                </a:effectLst>
              </a:defRPr>
            </a:pPr>
            <a:r>
              <a:t>Onset: teens and early 20s except for oxycontin route (perscribed). </a:t>
            </a:r>
          </a:p>
          <a:p>
            <a:pPr marL="339470" indent="-339470" defTabSz="905255">
              <a:lnSpc>
                <a:spcPct val="90000"/>
              </a:lnSpc>
              <a:spcBef>
                <a:spcPts val="1300"/>
              </a:spcBef>
              <a:buBlip>
                <a:blip r:embed="rId3"/>
              </a:buBlip>
              <a:defRPr b="1" sz="2772">
                <a:effectLst>
                  <a:outerShdw sx="100000" sy="100000" kx="0" ky="0" algn="b" rotWithShape="0" blurRad="12573" dist="25146" dir="2700000">
                    <a:srgbClr val="000000"/>
                  </a:outerShdw>
                </a:effectLst>
              </a:defRPr>
            </a:pPr>
            <a:r>
              <a:t>Course: Chronic</a:t>
            </a:r>
          </a:p>
          <a:p>
            <a:pPr lvl="1" marL="792098" indent="-339470" defTabSz="905255">
              <a:lnSpc>
                <a:spcPct val="90000"/>
              </a:lnSpc>
              <a:spcBef>
                <a:spcPts val="1300"/>
              </a:spcBef>
              <a:buSzPct val="90000"/>
              <a:buBlip>
                <a:blip r:embed="rId3"/>
              </a:buBlip>
              <a:defRPr b="1" sz="2772">
                <a:effectLst>
                  <a:outerShdw sx="100000" sy="100000" kx="0" ky="0" algn="b" rotWithShape="0" blurRad="12573" dist="25146" dir="2700000">
                    <a:srgbClr val="000000"/>
                  </a:outerShdw>
                </a:effectLst>
              </a:defRPr>
            </a:pPr>
            <a:r>
              <a:t>20-30% long term abstinence: exception: military - when they come back they stop</a:t>
            </a:r>
            <a:endParaRPr sz="1979"/>
          </a:p>
          <a:p>
            <a:pPr marL="339470" indent="-339470" defTabSz="905255">
              <a:lnSpc>
                <a:spcPct val="90000"/>
              </a:lnSpc>
              <a:spcBef>
                <a:spcPts val="1300"/>
              </a:spcBef>
              <a:buBlip>
                <a:blip r:embed="rId3"/>
              </a:buBlip>
              <a:defRPr b="1" sz="2772">
                <a:effectLst>
                  <a:outerShdw sx="100000" sy="100000" kx="0" ky="0" algn="b" rotWithShape="0" blurRad="12573" dist="25146" dir="2700000">
                    <a:srgbClr val="000000"/>
                  </a:outerShdw>
                </a:effectLst>
              </a:defRPr>
            </a:pPr>
            <a:r>
              <a:t>Gender: more men than women. </a:t>
            </a:r>
          </a:p>
          <a:p>
            <a:pPr marL="339470" indent="-339470" defTabSz="905255">
              <a:lnSpc>
                <a:spcPct val="90000"/>
              </a:lnSpc>
              <a:spcBef>
                <a:spcPts val="1300"/>
              </a:spcBef>
              <a:buBlip>
                <a:blip r:embed="rId3"/>
              </a:buBlip>
              <a:defRPr b="1" sz="2772">
                <a:effectLst>
                  <a:outerShdw sx="100000" sy="100000" kx="0" ky="0" algn="b" rotWithShape="0" blurRad="12573" dist="25146" dir="2700000">
                    <a:srgbClr val="000000"/>
                  </a:outerShdw>
                </a:effectLst>
              </a:defRPr>
            </a:pPr>
            <a:r>
              <a:t>Culture: higher in aboriginal populations</a:t>
            </a:r>
          </a:p>
        </p:txBody>
      </p:sp>
    </p:spTree>
  </p:cSld>
  <p:clrMapOvr>
    <a:masterClrMapping/>
  </p:clrMapOvr>
  <p:transition xmlns:p14="http://schemas.microsoft.com/office/powerpoint/2010/main" spd="med" advClick="1" p14:dur="1000"/>
</p:sld>
</file>

<file path=ppt/slides/slide30.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93" name="Shape 193"/>
          <p:cNvSpPr/>
          <p:nvPr>
            <p:ph type="title" idx="4294967295"/>
          </p:nvPr>
        </p:nvSpPr>
        <p:spPr>
          <a:xfrm>
            <a:off x="457200" y="277812"/>
            <a:ext cx="8229600" cy="1143001"/>
          </a:xfrm>
          <a:prstGeom prst="rect">
            <a:avLst/>
          </a:prstGeom>
        </p:spPr>
        <p:txBody>
          <a:bodyPr>
            <a:normAutofit fontScale="100000" lnSpcReduction="0"/>
          </a:bodyPr>
          <a:lstStyle>
            <a:lvl1pPr>
              <a:defRPr sz="4000">
                <a:effectLst>
                  <a:outerShdw sx="100000" sy="100000" kx="0" ky="0" algn="b" rotWithShape="0" blurRad="12700" dist="25400" dir="2700000">
                    <a:srgbClr val="000000"/>
                  </a:outerShdw>
                </a:effectLst>
              </a:defRPr>
            </a:lvl1pPr>
          </a:lstStyle>
          <a:p>
            <a:pPr/>
            <a:r>
              <a:t>Complications</a:t>
            </a:r>
          </a:p>
        </p:txBody>
      </p:sp>
      <p:sp>
        <p:nvSpPr>
          <p:cNvPr id="194" name="Shape 194"/>
          <p:cNvSpPr/>
          <p:nvPr>
            <p:ph type="body" idx="4294967295"/>
          </p:nvPr>
        </p:nvSpPr>
        <p:spPr>
          <a:xfrm>
            <a:off x="1065519" y="1375762"/>
            <a:ext cx="6324601" cy="4683126"/>
          </a:xfrm>
          <a:prstGeom prst="rect">
            <a:avLst/>
          </a:prstGeom>
        </p:spPr>
        <p:txBody>
          <a:bodyPr>
            <a:normAutofit fontScale="100000" lnSpcReduction="0"/>
          </a:bodyPr>
          <a:lstStyle/>
          <a:p>
            <a:pPr>
              <a:lnSpc>
                <a:spcPct val="90000"/>
              </a:lnSpc>
              <a:spcBef>
                <a:spcPts val="1500"/>
              </a:spcBef>
              <a:buBlip>
                <a:blip r:embed="rId3"/>
              </a:buBlip>
              <a:defRPr b="1">
                <a:effectLst>
                  <a:outerShdw sx="100000" sy="100000" kx="0" ky="0" algn="b" rotWithShape="0" blurRad="12700" dist="25400" dir="2700000">
                    <a:srgbClr val="000000"/>
                  </a:outerShdw>
                </a:effectLst>
              </a:defRPr>
            </a:pPr>
            <a:r>
              <a:t>Depression</a:t>
            </a:r>
          </a:p>
          <a:p>
            <a:pPr>
              <a:lnSpc>
                <a:spcPct val="90000"/>
              </a:lnSpc>
              <a:spcBef>
                <a:spcPts val="1500"/>
              </a:spcBef>
              <a:buBlip>
                <a:blip r:embed="rId3"/>
              </a:buBlip>
              <a:defRPr b="1">
                <a:effectLst>
                  <a:outerShdw sx="100000" sy="100000" kx="0" ky="0" algn="b" rotWithShape="0" blurRad="12700" dist="25400" dir="2700000">
                    <a:srgbClr val="000000"/>
                  </a:outerShdw>
                </a:effectLst>
              </a:defRPr>
            </a:pPr>
            <a:r>
              <a:t>Legal: most break and enters related to opioids for money  </a:t>
            </a:r>
          </a:p>
          <a:p>
            <a:pPr>
              <a:lnSpc>
                <a:spcPct val="90000"/>
              </a:lnSpc>
              <a:spcBef>
                <a:spcPts val="1500"/>
              </a:spcBef>
              <a:buBlip>
                <a:blip r:embed="rId3"/>
              </a:buBlip>
              <a:defRPr b="1">
                <a:effectLst>
                  <a:outerShdw sx="100000" sy="100000" kx="0" ky="0" algn="b" rotWithShape="0" blurRad="12700" dist="25400" dir="2700000">
                    <a:srgbClr val="000000"/>
                  </a:outerShdw>
                </a:effectLst>
              </a:defRPr>
            </a:pPr>
            <a:r>
              <a:t>Health</a:t>
            </a:r>
          </a:p>
          <a:p>
            <a:pPr lvl="2" marL="1143000" indent="-228600">
              <a:lnSpc>
                <a:spcPct val="90000"/>
              </a:lnSpc>
              <a:spcBef>
                <a:spcPts val="1100"/>
              </a:spcBef>
              <a:buBlip>
                <a:blip r:embed="rId4"/>
              </a:buBlip>
              <a:defRPr b="1" sz="2400">
                <a:effectLst>
                  <a:outerShdw sx="100000" sy="100000" kx="0" ky="0" algn="b" rotWithShape="0" blurRad="12700" dist="25400" dir="2700000">
                    <a:srgbClr val="000000"/>
                  </a:outerShdw>
                </a:effectLst>
              </a:defRPr>
            </a:pPr>
            <a:r>
              <a:t>HIV/AIDS</a:t>
            </a:r>
          </a:p>
          <a:p>
            <a:pPr lvl="2" marL="1143000" indent="-228600">
              <a:lnSpc>
                <a:spcPct val="90000"/>
              </a:lnSpc>
              <a:spcBef>
                <a:spcPts val="1100"/>
              </a:spcBef>
              <a:buBlip>
                <a:blip r:embed="rId4"/>
              </a:buBlip>
              <a:defRPr b="1" sz="2400">
                <a:effectLst>
                  <a:outerShdw sx="100000" sy="100000" kx="0" ky="0" algn="b" rotWithShape="0" blurRad="12700" dist="25400" dir="2700000">
                    <a:srgbClr val="000000"/>
                  </a:outerShdw>
                </a:effectLst>
              </a:defRPr>
            </a:pPr>
            <a:r>
              <a:t>Hepatitis</a:t>
            </a:r>
          </a:p>
          <a:p>
            <a:pPr lvl="2" marL="1143000" indent="-228600">
              <a:lnSpc>
                <a:spcPct val="90000"/>
              </a:lnSpc>
              <a:spcBef>
                <a:spcPts val="1100"/>
              </a:spcBef>
              <a:buBlip>
                <a:blip r:embed="rId4"/>
              </a:buBlip>
              <a:defRPr b="1" sz="2400">
                <a:effectLst>
                  <a:outerShdw sx="100000" sy="100000" kx="0" ky="0" algn="b" rotWithShape="0" blurRad="12700" dist="25400" dir="2700000">
                    <a:srgbClr val="000000"/>
                  </a:outerShdw>
                </a:effectLst>
              </a:defRPr>
            </a:pPr>
            <a:r>
              <a:t>Skin abscesses/scarring </a:t>
            </a:r>
          </a:p>
          <a:p>
            <a:pPr lvl="2" marL="1143000" indent="-228600">
              <a:lnSpc>
                <a:spcPct val="90000"/>
              </a:lnSpc>
              <a:spcBef>
                <a:spcPts val="1100"/>
              </a:spcBef>
              <a:buBlip>
                <a:blip r:embed="rId4"/>
              </a:buBlip>
              <a:defRPr b="1" sz="2400">
                <a:effectLst>
                  <a:outerShdw sx="100000" sy="100000" kx="0" ky="0" algn="b" rotWithShape="0" blurRad="12700" dist="25400" dir="2700000">
                    <a:srgbClr val="000000"/>
                  </a:outerShdw>
                </a:effectLst>
              </a:defRPr>
            </a:pPr>
            <a:r>
              <a:t>Mortality: 2%/year </a:t>
            </a:r>
          </a:p>
        </p:txBody>
      </p:sp>
    </p:spTree>
  </p:cSld>
  <p:clrMapOvr>
    <a:masterClrMapping/>
  </p:clrMapOvr>
  <p:transition xmlns:p14="http://schemas.microsoft.com/office/powerpoint/2010/main" spd="med" advClick="1" p14:dur="1000"/>
</p:sld>
</file>

<file path=ppt/slides/slide3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98" name="Shape 198"/>
          <p:cNvSpPr/>
          <p:nvPr>
            <p:ph type="title" idx="4294967295"/>
          </p:nvPr>
        </p:nvSpPr>
        <p:spPr>
          <a:xfrm>
            <a:off x="457200" y="228599"/>
            <a:ext cx="8229600" cy="1143002"/>
          </a:xfrm>
          <a:prstGeom prst="rect">
            <a:avLst/>
          </a:prstGeom>
        </p:spPr>
        <p:txBody>
          <a:bodyPr>
            <a:normAutofit fontScale="100000" lnSpcReduction="0"/>
          </a:bodyPr>
          <a:lstStyle>
            <a:lvl1pPr>
              <a:defRPr b="1" sz="4000">
                <a:effectLst>
                  <a:outerShdw sx="100000" sy="100000" kx="0" ky="0" algn="b" rotWithShape="0" blurRad="12700" dist="25400" dir="2700000">
                    <a:srgbClr val="000000"/>
                  </a:outerShdw>
                </a:effectLst>
                <a:latin typeface="Times New Roman"/>
                <a:ea typeface="Times New Roman"/>
                <a:cs typeface="Times New Roman"/>
                <a:sym typeface="Times New Roman"/>
              </a:defRPr>
            </a:lvl1pPr>
          </a:lstStyle>
          <a:p>
            <a:pPr/>
            <a:r>
              <a:t>Biological Treatments</a:t>
            </a:r>
          </a:p>
        </p:txBody>
      </p:sp>
      <p:sp>
        <p:nvSpPr>
          <p:cNvPr id="199" name="Shape 199"/>
          <p:cNvSpPr/>
          <p:nvPr>
            <p:ph type="body" idx="4294967295"/>
          </p:nvPr>
        </p:nvSpPr>
        <p:spPr>
          <a:xfrm>
            <a:off x="381000" y="1371600"/>
            <a:ext cx="8229600" cy="5105400"/>
          </a:xfrm>
          <a:prstGeom prst="rect">
            <a:avLst/>
          </a:prstGeom>
        </p:spPr>
        <p:txBody>
          <a:bodyPr>
            <a:normAutofit fontScale="100000" lnSpcReduction="0"/>
          </a:bodyPr>
          <a:lstStyle/>
          <a:p>
            <a:pPr>
              <a:lnSpc>
                <a:spcPct val="90000"/>
              </a:lnSpc>
              <a:spcBef>
                <a:spcPts val="1300"/>
              </a:spcBef>
              <a:buBlip>
                <a:blip r:embed="rId2"/>
              </a:buBlip>
              <a:defRPr sz="2800"/>
            </a:pPr>
            <a:r>
              <a:t>Antagonist </a:t>
            </a:r>
          </a:p>
          <a:p>
            <a:pPr lvl="2" marL="1143000" indent="-228600">
              <a:lnSpc>
                <a:spcPct val="90000"/>
              </a:lnSpc>
              <a:spcBef>
                <a:spcPts val="1100"/>
              </a:spcBef>
              <a:buBlip>
                <a:blip r:embed="rId3"/>
              </a:buBlip>
              <a:defRPr sz="2400"/>
            </a:pPr>
            <a:r>
              <a:t>Naltrexone – blocks opioid receptors responsible for pleasure</a:t>
            </a:r>
          </a:p>
          <a:p>
            <a:pPr lvl="2" marL="1143000" indent="-228600">
              <a:lnSpc>
                <a:spcPct val="90000"/>
              </a:lnSpc>
              <a:spcBef>
                <a:spcPts val="1100"/>
              </a:spcBef>
              <a:buBlip>
                <a:blip r:embed="rId3"/>
              </a:buBlip>
              <a:defRPr sz="2400">
                <a:effectLst>
                  <a:outerShdw sx="100000" sy="100000" kx="0" ky="0" algn="b" rotWithShape="0" blurRad="12700" dist="25400" dir="2700000">
                    <a:srgbClr val="000000"/>
                  </a:outerShdw>
                </a:effectLst>
              </a:defRPr>
            </a:pPr>
            <a:r>
              <a:t>Naloxone – used for overdose</a:t>
            </a:r>
          </a:p>
          <a:p>
            <a:pPr lvl="2" marL="1143000" indent="-228600">
              <a:lnSpc>
                <a:spcPct val="90000"/>
              </a:lnSpc>
              <a:spcBef>
                <a:spcPts val="1100"/>
              </a:spcBef>
              <a:buBlip>
                <a:blip r:embed="rId3"/>
              </a:buBlip>
              <a:defRPr sz="2400"/>
            </a:pPr>
          </a:p>
          <a:p>
            <a:pPr>
              <a:lnSpc>
                <a:spcPct val="90000"/>
              </a:lnSpc>
              <a:spcBef>
                <a:spcPts val="1300"/>
              </a:spcBef>
              <a:buBlip>
                <a:blip r:embed="rId2"/>
              </a:buBlip>
              <a:defRPr sz="2800"/>
            </a:pPr>
            <a:r>
              <a:t>Agonist </a:t>
            </a:r>
          </a:p>
          <a:p>
            <a:pPr lvl="2" marL="1143000" indent="-228600">
              <a:lnSpc>
                <a:spcPct val="90000"/>
              </a:lnSpc>
              <a:spcBef>
                <a:spcPts val="1100"/>
              </a:spcBef>
              <a:buBlip>
                <a:blip r:embed="rId3"/>
              </a:buBlip>
              <a:defRPr sz="2400">
                <a:effectLst>
                  <a:outerShdw sx="100000" sy="100000" kx="0" ky="0" algn="b" rotWithShape="0" blurRad="12700" dist="25400" dir="2700000">
                    <a:srgbClr val="000000"/>
                  </a:outerShdw>
                </a:effectLst>
              </a:defRPr>
            </a:pPr>
            <a:r>
              <a:t>Buprenorphine- partial agonist/antagonist </a:t>
            </a:r>
          </a:p>
          <a:p>
            <a:pPr lvl="2" marL="1143000" indent="-228600">
              <a:lnSpc>
                <a:spcPct val="90000"/>
              </a:lnSpc>
              <a:spcBef>
                <a:spcPts val="1300"/>
              </a:spcBef>
              <a:buBlip>
                <a:blip r:embed="rId3"/>
              </a:buBlip>
              <a:defRPr sz="2400">
                <a:effectLst>
                  <a:outerShdw sx="100000" sy="100000" kx="0" ky="0" algn="b" rotWithShape="0" blurRad="12700" dist="25400" dir="2700000">
                    <a:srgbClr val="000000"/>
                  </a:outerShdw>
                </a:effectLst>
              </a:defRPr>
            </a:pPr>
            <a:r>
              <a:t>Acampro</a:t>
            </a:r>
            <a:r>
              <a:rPr sz="2800"/>
              <a:t>sate</a:t>
            </a:r>
            <a:r>
              <a:t> – up-regulates GABA</a:t>
            </a:r>
          </a:p>
          <a:p>
            <a:pPr lvl="3" marL="1600200" indent="-228600">
              <a:lnSpc>
                <a:spcPct val="90000"/>
              </a:lnSpc>
              <a:spcBef>
                <a:spcPts val="900"/>
              </a:spcBef>
              <a:defRPr sz="2000"/>
            </a:pPr>
            <a:r>
              <a:t>Protective against withdrawal effects</a:t>
            </a:r>
          </a:p>
          <a:p>
            <a:pPr lvl="3" marL="1600200" indent="-228600">
              <a:lnSpc>
                <a:spcPct val="90000"/>
              </a:lnSpc>
              <a:spcBef>
                <a:spcPts val="900"/>
              </a:spcBef>
              <a:defRPr sz="2000"/>
            </a:pPr>
            <a:r>
              <a:t>to fill in until natural system can come back</a:t>
            </a:r>
          </a:p>
        </p:txBody>
      </p:sp>
    </p:spTree>
  </p:cSld>
  <p:clrMapOvr>
    <a:masterClrMapping/>
  </p:clrMapOvr>
  <p:transition xmlns:p14="http://schemas.microsoft.com/office/powerpoint/2010/main" spd="med" advClick="1" p14:dur="1000"/>
</p:sld>
</file>

<file path=ppt/slides/slide3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01" name="Shape 201"/>
          <p:cNvSpPr/>
          <p:nvPr>
            <p:ph type="title" idx="4294967295"/>
          </p:nvPr>
        </p:nvSpPr>
        <p:spPr>
          <a:xfrm>
            <a:off x="457200" y="228599"/>
            <a:ext cx="8229600" cy="1143002"/>
          </a:xfrm>
          <a:prstGeom prst="rect">
            <a:avLst/>
          </a:prstGeom>
        </p:spPr>
        <p:txBody>
          <a:bodyPr>
            <a:normAutofit fontScale="100000" lnSpcReduction="0"/>
          </a:bodyPr>
          <a:lstStyle>
            <a:lvl1pPr>
              <a:defRPr b="1" sz="4000">
                <a:effectLst>
                  <a:outerShdw sx="100000" sy="100000" kx="0" ky="0" algn="b" rotWithShape="0" blurRad="12700" dist="25400" dir="2700000">
                    <a:srgbClr val="000000"/>
                  </a:outerShdw>
                </a:effectLst>
                <a:latin typeface="Times New Roman"/>
                <a:ea typeface="Times New Roman"/>
                <a:cs typeface="Times New Roman"/>
                <a:sym typeface="Times New Roman"/>
              </a:defRPr>
            </a:lvl1pPr>
          </a:lstStyle>
          <a:p>
            <a:pPr/>
            <a:r>
              <a:t>Biological Treatments</a:t>
            </a:r>
          </a:p>
        </p:txBody>
      </p:sp>
      <p:sp>
        <p:nvSpPr>
          <p:cNvPr id="202" name="Shape 202"/>
          <p:cNvSpPr/>
          <p:nvPr>
            <p:ph type="body" idx="4294967295"/>
          </p:nvPr>
        </p:nvSpPr>
        <p:spPr>
          <a:xfrm>
            <a:off x="381000" y="1828800"/>
            <a:ext cx="8229600" cy="4191000"/>
          </a:xfrm>
          <a:prstGeom prst="rect">
            <a:avLst/>
          </a:prstGeom>
        </p:spPr>
        <p:txBody>
          <a:bodyPr>
            <a:normAutofit fontScale="100000" lnSpcReduction="0"/>
          </a:bodyPr>
          <a:lstStyle/>
          <a:p>
            <a:pPr>
              <a:spcBef>
                <a:spcPts val="1300"/>
              </a:spcBef>
              <a:buBlip>
                <a:blip r:embed="rId2"/>
              </a:buBlip>
              <a:defRPr sz="2800"/>
            </a:pPr>
            <a:r>
              <a:t>Aversive treatment</a:t>
            </a:r>
          </a:p>
          <a:p>
            <a:pPr lvl="2" marL="1143000" indent="-228600">
              <a:spcBef>
                <a:spcPts val="1100"/>
              </a:spcBef>
              <a:buBlip>
                <a:blip r:embed="rId3"/>
              </a:buBlip>
              <a:defRPr sz="2400"/>
            </a:pPr>
            <a:r>
              <a:t>Disulfiram (Antabuse) for alcoholism</a:t>
            </a:r>
          </a:p>
          <a:p>
            <a:pPr lvl="4" marL="2057400" indent="-228600">
              <a:spcBef>
                <a:spcPts val="800"/>
              </a:spcBef>
              <a:buBlip>
                <a:blip r:embed="rId4"/>
              </a:buBlip>
              <a:defRPr sz="1800"/>
            </a:pPr>
            <a:r>
              <a:t>Prevents breakdown of acetaldehyde thereby causing feelings of illness</a:t>
            </a:r>
          </a:p>
          <a:p>
            <a:pPr>
              <a:spcBef>
                <a:spcPts val="1300"/>
              </a:spcBef>
              <a:buBlip>
                <a:blip r:embed="rId2"/>
              </a:buBlip>
              <a:defRPr sz="2800"/>
            </a:pPr>
            <a:r>
              <a:t>Anti-anxiety and anti-depressant drugs</a:t>
            </a:r>
          </a:p>
          <a:p>
            <a:pPr lvl="1" marL="800100" indent="-342900">
              <a:spcBef>
                <a:spcPts val="1300"/>
              </a:spcBef>
              <a:buSzPct val="90000"/>
              <a:buBlip>
                <a:blip r:embed="rId2"/>
              </a:buBlip>
              <a:defRPr sz="2800"/>
            </a:pPr>
            <a:r>
              <a:t>Manage mood. </a:t>
            </a:r>
          </a:p>
        </p:txBody>
      </p:sp>
    </p:spTree>
  </p:cSld>
  <p:clrMapOvr>
    <a:masterClrMapping/>
  </p:clrMapOvr>
  <p:transition xmlns:p14="http://schemas.microsoft.com/office/powerpoint/2010/main" spd="med" advClick="1" p14:dur="1000"/>
</p:sld>
</file>

<file path=ppt/slides/slide3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04" name="Shape 204"/>
          <p:cNvSpPr/>
          <p:nvPr>
            <p:ph type="title" idx="4294967295"/>
          </p:nvPr>
        </p:nvSpPr>
        <p:spPr>
          <a:xfrm>
            <a:off x="457200" y="277812"/>
            <a:ext cx="8229600" cy="1143001"/>
          </a:xfrm>
          <a:prstGeom prst="rect">
            <a:avLst/>
          </a:prstGeom>
        </p:spPr>
        <p:txBody>
          <a:bodyPr>
            <a:normAutofit fontScale="100000" lnSpcReduction="0"/>
          </a:bodyPr>
          <a:lstStyle>
            <a:lvl1pPr>
              <a:defRPr b="1" sz="4000">
                <a:effectLst>
                  <a:outerShdw sx="100000" sy="100000" kx="0" ky="0" algn="b" rotWithShape="0" blurRad="12700" dist="25400" dir="2700000">
                    <a:srgbClr val="000000"/>
                  </a:outerShdw>
                </a:effectLst>
              </a:defRPr>
            </a:lvl1pPr>
          </a:lstStyle>
          <a:p>
            <a:pPr/>
            <a:r>
              <a:t>Psychosocial Treatments</a:t>
            </a:r>
          </a:p>
        </p:txBody>
      </p:sp>
      <p:sp>
        <p:nvSpPr>
          <p:cNvPr id="205" name="Shape 205"/>
          <p:cNvSpPr/>
          <p:nvPr>
            <p:ph type="body" idx="4294967295"/>
          </p:nvPr>
        </p:nvSpPr>
        <p:spPr>
          <a:xfrm>
            <a:off x="914400" y="1524000"/>
            <a:ext cx="7772400" cy="4606925"/>
          </a:xfrm>
          <a:prstGeom prst="rect">
            <a:avLst/>
          </a:prstGeom>
        </p:spPr>
        <p:txBody>
          <a:bodyPr>
            <a:normAutofit fontScale="100000" lnSpcReduction="0"/>
          </a:bodyPr>
          <a:lstStyle/>
          <a:p>
            <a:pPr>
              <a:lnSpc>
                <a:spcPct val="90000"/>
              </a:lnSpc>
              <a:spcBef>
                <a:spcPts val="1200"/>
              </a:spcBef>
              <a:buBlip>
                <a:blip r:embed="rId2"/>
              </a:buBlip>
              <a:defRPr sz="2800"/>
            </a:pPr>
            <a:r>
              <a:t>Alcoholics Anonymous/ Narcanon (12 step programs)</a:t>
            </a:r>
          </a:p>
          <a:p>
            <a:pPr lvl="1" marL="800100" indent="-342900">
              <a:lnSpc>
                <a:spcPct val="90000"/>
              </a:lnSpc>
              <a:spcBef>
                <a:spcPts val="1200"/>
              </a:spcBef>
              <a:buSzPct val="90000"/>
              <a:buBlip>
                <a:blip r:embed="rId2"/>
              </a:buBlip>
              <a:defRPr sz="2800"/>
            </a:pPr>
            <a:r>
              <a:t>can be effective if continues</a:t>
            </a:r>
          </a:p>
          <a:p>
            <a:pPr lvl="1" marL="800100" indent="-342900">
              <a:lnSpc>
                <a:spcPct val="90000"/>
              </a:lnSpc>
              <a:spcBef>
                <a:spcPts val="1200"/>
              </a:spcBef>
              <a:buSzPct val="90000"/>
              <a:buBlip>
                <a:blip r:embed="rId2"/>
              </a:buBlip>
              <a:defRPr sz="2800"/>
            </a:pPr>
            <a:r>
              <a:t>75-85% drop out rate</a:t>
            </a:r>
          </a:p>
          <a:p>
            <a:pPr>
              <a:lnSpc>
                <a:spcPct val="90000"/>
              </a:lnSpc>
              <a:spcBef>
                <a:spcPts val="1200"/>
              </a:spcBef>
              <a:buBlip>
                <a:blip r:embed="rId2"/>
              </a:buBlip>
              <a:defRPr sz="2800"/>
            </a:pPr>
            <a:r>
              <a:t>Residential treatment centres</a:t>
            </a:r>
          </a:p>
          <a:p>
            <a:pPr lvl="1" marL="800100" indent="-342900">
              <a:lnSpc>
                <a:spcPct val="90000"/>
              </a:lnSpc>
              <a:spcBef>
                <a:spcPts val="1200"/>
              </a:spcBef>
              <a:buSzPct val="90000"/>
              <a:buBlip>
                <a:blip r:embed="rId2"/>
              </a:buBlip>
              <a:defRPr sz="2800"/>
            </a:pPr>
            <a:r>
              <a:t>Expensive</a:t>
            </a:r>
          </a:p>
          <a:p>
            <a:pPr lvl="1" marL="800100" indent="-342900">
              <a:lnSpc>
                <a:spcPct val="90000"/>
              </a:lnSpc>
              <a:spcBef>
                <a:spcPts val="1200"/>
              </a:spcBef>
              <a:buSzPct val="90000"/>
              <a:buBlip>
                <a:blip r:embed="rId2"/>
              </a:buBlip>
              <a:defRPr sz="2800"/>
            </a:pPr>
            <a:r>
              <a:t>No more effective than outpatient treatment</a:t>
            </a:r>
          </a:p>
          <a:p>
            <a:pPr lvl="1" marL="800100" indent="-342900">
              <a:lnSpc>
                <a:spcPct val="90000"/>
              </a:lnSpc>
              <a:spcBef>
                <a:spcPts val="1200"/>
              </a:spcBef>
              <a:buSzPct val="90000"/>
              <a:buBlip>
                <a:blip r:embed="rId2"/>
              </a:buBlip>
              <a:defRPr sz="2800"/>
            </a:pPr>
            <a:r>
              <a:t>Can be used for alcohol withdrawal and stabilization. </a:t>
            </a:r>
          </a:p>
        </p:txBody>
      </p:sp>
    </p:spTree>
  </p:cSld>
  <p:clrMapOvr>
    <a:masterClrMapping/>
  </p:clrMapOvr>
  <p:transition xmlns:p14="http://schemas.microsoft.com/office/powerpoint/2010/main" spd="med" advClick="1" p14:dur="1000"/>
</p:sld>
</file>

<file path=ppt/slides/slide34.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07" name="Shape 207"/>
          <p:cNvSpPr/>
          <p:nvPr>
            <p:ph type="body" idx="4294967295"/>
          </p:nvPr>
        </p:nvSpPr>
        <p:spPr>
          <a:xfrm>
            <a:off x="457200" y="1143000"/>
            <a:ext cx="8229600" cy="4343400"/>
          </a:xfrm>
          <a:prstGeom prst="rect">
            <a:avLst/>
          </a:prstGeom>
        </p:spPr>
        <p:txBody>
          <a:bodyPr>
            <a:normAutofit fontScale="100000" lnSpcReduction="0"/>
          </a:bodyPr>
          <a:lstStyle/>
          <a:p>
            <a:pPr marL="257175" indent="-257175" defTabSz="685800">
              <a:lnSpc>
                <a:spcPct val="90000"/>
              </a:lnSpc>
              <a:spcBef>
                <a:spcPts val="900"/>
              </a:spcBef>
              <a:buBlip>
                <a:blip r:embed="rId3"/>
              </a:buBlip>
              <a:defRPr sz="2100"/>
            </a:pPr>
            <a:r>
              <a:t>Behavioural and Cognitive Treatments</a:t>
            </a:r>
          </a:p>
          <a:p>
            <a:pPr lvl="2" marL="857250" indent="-171450" defTabSz="685800">
              <a:lnSpc>
                <a:spcPct val="90000"/>
              </a:lnSpc>
              <a:spcBef>
                <a:spcPts val="900"/>
              </a:spcBef>
              <a:buBlip>
                <a:blip r:embed="rId4"/>
              </a:buBlip>
              <a:defRPr sz="2100"/>
            </a:pPr>
            <a:r>
              <a:t>Learning principles </a:t>
            </a:r>
          </a:p>
          <a:p>
            <a:pPr lvl="3" marL="1200150" indent="-171450" defTabSz="685800">
              <a:lnSpc>
                <a:spcPct val="90000"/>
              </a:lnSpc>
              <a:spcBef>
                <a:spcPts val="900"/>
              </a:spcBef>
              <a:defRPr sz="1800"/>
            </a:pPr>
            <a:r>
              <a:t>Self-control strategies: slow down. avoid people and places. </a:t>
            </a:r>
          </a:p>
          <a:p>
            <a:pPr lvl="2" marL="857250" indent="-171450" defTabSz="685800">
              <a:lnSpc>
                <a:spcPct val="90000"/>
              </a:lnSpc>
              <a:spcBef>
                <a:spcPts val="900"/>
              </a:spcBef>
              <a:buBlip>
                <a:blip r:embed="rId4"/>
              </a:buBlip>
              <a:defRPr sz="2100"/>
            </a:pPr>
            <a:r>
              <a:t>Controlled Drinking (controversial)</a:t>
            </a:r>
          </a:p>
          <a:p>
            <a:pPr lvl="3" marL="1200150" indent="-171450" defTabSz="685800">
              <a:lnSpc>
                <a:spcPct val="90000"/>
              </a:lnSpc>
              <a:spcBef>
                <a:spcPts val="900"/>
              </a:spcBef>
              <a:buSzPct val="90000"/>
              <a:buBlip>
                <a:blip r:embed="rId4"/>
              </a:buBlip>
              <a:defRPr sz="2100"/>
            </a:pPr>
            <a:r>
              <a:t>Harm reduction. Different than AA (who says abstain). </a:t>
            </a:r>
          </a:p>
          <a:p>
            <a:pPr lvl="2" marL="857250" indent="-171450" defTabSz="685800">
              <a:lnSpc>
                <a:spcPct val="90000"/>
              </a:lnSpc>
              <a:spcBef>
                <a:spcPts val="900"/>
              </a:spcBef>
              <a:buBlip>
                <a:blip r:embed="rId4"/>
              </a:buBlip>
              <a:defRPr sz="2100"/>
            </a:pPr>
            <a:r>
              <a:t>Relapse Prevention</a:t>
            </a:r>
          </a:p>
          <a:p>
            <a:pPr lvl="3" marL="1200150" indent="-171450" defTabSz="685800">
              <a:lnSpc>
                <a:spcPct val="90000"/>
              </a:lnSpc>
              <a:spcBef>
                <a:spcPts val="900"/>
              </a:spcBef>
              <a:buSzPct val="90000"/>
              <a:buBlip>
                <a:blip r:embed="rId4"/>
              </a:buBlip>
              <a:defRPr sz="2100"/>
            </a:pPr>
            <a:r>
              <a:t>Average person who tries to change lifestyle (exercise, diet, smoking) have relapses. </a:t>
            </a:r>
          </a:p>
          <a:p>
            <a:pPr lvl="3" marL="1200150" indent="-171450" defTabSz="685800">
              <a:lnSpc>
                <a:spcPct val="90000"/>
              </a:lnSpc>
              <a:spcBef>
                <a:spcPts val="900"/>
              </a:spcBef>
              <a:buSzPct val="90000"/>
              <a:buBlip>
                <a:blip r:embed="rId4"/>
              </a:buBlip>
              <a:defRPr sz="2100"/>
            </a:pPr>
            <a:r>
              <a:t>Absent-Violence effect: relapses one day -&gt; oh well, may as well continue. </a:t>
            </a:r>
          </a:p>
          <a:p>
            <a:pPr lvl="3" marL="1200150" indent="-171450" defTabSz="685800">
              <a:lnSpc>
                <a:spcPct val="90000"/>
              </a:lnSpc>
              <a:spcBef>
                <a:spcPts val="900"/>
              </a:spcBef>
              <a:buSzPct val="90000"/>
              <a:buBlip>
                <a:blip r:embed="rId4"/>
              </a:buBlip>
              <a:defRPr sz="2100"/>
            </a:pPr>
            <a:r>
              <a:t>Teach people that they will have relapses but need to get back on program. </a:t>
            </a:r>
          </a:p>
        </p:txBody>
      </p:sp>
    </p:spTree>
  </p:cSld>
  <p:clrMapOvr>
    <a:masterClrMapping/>
  </p:clrMapOvr>
  <p:transition xmlns:p14="http://schemas.microsoft.com/office/powerpoint/2010/main" spd="med" advClick="1" p14:dur="1000"/>
</p:sld>
</file>

<file path=ppt/slides/slide35.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11" name="Shape 211"/>
          <p:cNvSpPr/>
          <p:nvPr>
            <p:ph type="title" idx="4294967295"/>
          </p:nvPr>
        </p:nvSpPr>
        <p:spPr>
          <a:xfrm>
            <a:off x="457200" y="152399"/>
            <a:ext cx="8229600" cy="1143002"/>
          </a:xfrm>
          <a:prstGeom prst="rect">
            <a:avLst/>
          </a:prstGeom>
        </p:spPr>
        <p:txBody>
          <a:bodyPr>
            <a:normAutofit fontScale="100000" lnSpcReduction="0"/>
          </a:bodyPr>
          <a:lstStyle/>
          <a:p>
            <a:pPr>
              <a:defRPr sz="4000">
                <a:effectLst>
                  <a:outerShdw sx="100000" sy="100000" kx="0" ky="0" algn="b" rotWithShape="0" blurRad="12700" dist="25400" dir="2700000">
                    <a:srgbClr val="000000"/>
                  </a:outerShdw>
                </a:effectLst>
              </a:defRPr>
            </a:pPr>
            <a:r>
              <a:t>DSM-5: “</a:t>
            </a:r>
            <a:r>
              <a:rPr i="1"/>
              <a:t>Behavioral addiction”</a:t>
            </a:r>
          </a:p>
        </p:txBody>
      </p:sp>
      <p:sp>
        <p:nvSpPr>
          <p:cNvPr id="212" name="Shape 212"/>
          <p:cNvSpPr/>
          <p:nvPr>
            <p:ph type="body" idx="4294967295"/>
          </p:nvPr>
        </p:nvSpPr>
        <p:spPr>
          <a:xfrm>
            <a:off x="457200" y="1371600"/>
            <a:ext cx="8229600" cy="4759325"/>
          </a:xfrm>
          <a:prstGeom prst="rect">
            <a:avLst/>
          </a:prstGeom>
        </p:spPr>
        <p:txBody>
          <a:bodyPr>
            <a:normAutofit fontScale="100000" lnSpcReduction="0"/>
          </a:bodyPr>
          <a:lstStyle/>
          <a:p>
            <a:pPr>
              <a:buBlip>
                <a:blip r:embed="rId2"/>
              </a:buBlip>
              <a:defRPr>
                <a:effectLst>
                  <a:outerShdw sx="100000" sy="100000" kx="0" ky="0" algn="b" rotWithShape="0" blurRad="12700" dist="25400" dir="2700000">
                    <a:srgbClr val="000000"/>
                  </a:outerShdw>
                </a:effectLst>
              </a:defRPr>
            </a:pPr>
            <a:r>
              <a:t>Gambling Disorder</a:t>
            </a:r>
          </a:p>
          <a:p>
            <a:pPr lvl="2" marL="1143000" indent="-228600">
              <a:spcBef>
                <a:spcPts val="0"/>
              </a:spcBef>
              <a:buBlip>
                <a:blip r:embed="rId3"/>
              </a:buBlip>
              <a:defRPr sz="2400">
                <a:effectLst>
                  <a:outerShdw sx="100000" sy="100000" kx="0" ky="0" algn="b" rotWithShape="0" blurRad="12700" dist="25400" dir="2700000">
                    <a:srgbClr val="000000"/>
                  </a:outerShdw>
                </a:effectLst>
              </a:defRPr>
            </a:pPr>
            <a:r>
              <a:t>First behavioral addiction to be recognized</a:t>
            </a:r>
          </a:p>
          <a:p>
            <a:pPr lvl="2" marL="1143000" indent="-228600">
              <a:spcBef>
                <a:spcPts val="0"/>
              </a:spcBef>
              <a:buBlip>
                <a:blip r:embed="rId3"/>
              </a:buBlip>
              <a:defRPr sz="2400">
                <a:effectLst>
                  <a:outerShdw sx="100000" sy="100000" kx="0" ky="0" algn="b" rotWithShape="0" blurRad="12700" dist="25400" dir="2700000">
                    <a:srgbClr val="000000"/>
                  </a:outerShdw>
                </a:effectLst>
              </a:defRPr>
            </a:pPr>
            <a:r>
              <a:t>Activates same brain reward system</a:t>
            </a:r>
          </a:p>
          <a:p>
            <a:pPr lvl="2" marL="1143000" indent="-228600">
              <a:spcBef>
                <a:spcPts val="0"/>
              </a:spcBef>
              <a:buBlip>
                <a:blip r:embed="rId3"/>
              </a:buBlip>
              <a:defRPr sz="2400">
                <a:effectLst>
                  <a:outerShdw sx="100000" sy="100000" kx="0" ky="0" algn="b" rotWithShape="0" blurRad="12700" dist="25400" dir="2700000">
                    <a:srgbClr val="000000"/>
                  </a:outerShdw>
                </a:effectLst>
              </a:defRPr>
            </a:pPr>
          </a:p>
          <a:p>
            <a:pPr>
              <a:buBlip>
                <a:blip r:embed="rId2"/>
              </a:buBlip>
              <a:defRPr>
                <a:effectLst>
                  <a:outerShdw sx="100000" sy="100000" kx="0" ky="0" algn="b" rotWithShape="0" blurRad="12700" dist="25400" dir="2700000">
                    <a:srgbClr val="000000"/>
                  </a:outerShdw>
                </a:effectLst>
              </a:defRPr>
            </a:pPr>
            <a:r>
              <a:t>Provisional: </a:t>
            </a:r>
            <a:r>
              <a:rPr i="1"/>
              <a:t>Internet Gaming Disorder </a:t>
            </a:r>
            <a:endParaRPr i="1"/>
          </a:p>
          <a:p>
            <a:pPr lvl="2" marL="1143000" indent="-228600">
              <a:spcBef>
                <a:spcPts val="0"/>
              </a:spcBef>
              <a:buBlip>
                <a:blip r:embed="rId3"/>
              </a:buBlip>
              <a:defRPr sz="2400">
                <a:effectLst>
                  <a:outerShdw sx="100000" sy="100000" kx="0" ky="0" algn="b" rotWithShape="0" blurRad="12700" dist="25400" dir="2700000">
                    <a:srgbClr val="000000"/>
                  </a:outerShdw>
                </a:effectLst>
              </a:defRPr>
            </a:pPr>
            <a:r>
              <a:t>Preoccupation &amp; excessive use</a:t>
            </a:r>
          </a:p>
          <a:p>
            <a:pPr lvl="2" marL="1143000" indent="-228600">
              <a:spcBef>
                <a:spcPts val="0"/>
              </a:spcBef>
              <a:buBlip>
                <a:blip r:embed="rId3"/>
              </a:buBlip>
              <a:defRPr sz="2400">
                <a:effectLst>
                  <a:outerShdw sx="100000" sy="100000" kx="0" ky="0" algn="b" rotWithShape="0" blurRad="12700" dist="25400" dir="2700000">
                    <a:srgbClr val="000000"/>
                  </a:outerShdw>
                </a:effectLst>
              </a:defRPr>
            </a:pPr>
            <a:r>
              <a:t>Tolerance &amp; withdrawal </a:t>
            </a:r>
          </a:p>
          <a:p>
            <a:pPr lvl="2" marL="1143000" indent="-228600">
              <a:spcBef>
                <a:spcPts val="0"/>
              </a:spcBef>
              <a:buBlip>
                <a:blip r:embed="rId3"/>
              </a:buBlip>
              <a:defRPr sz="2400">
                <a:effectLst>
                  <a:outerShdw sx="100000" sy="100000" kx="0" ky="0" algn="b" rotWithShape="0" blurRad="12700" dist="25400" dir="2700000">
                    <a:srgbClr val="000000"/>
                  </a:outerShdw>
                </a:effectLst>
              </a:defRPr>
            </a:pPr>
            <a:r>
              <a:t>Impairment in social, job, or educational functioning</a:t>
            </a:r>
          </a:p>
        </p:txBody>
      </p:sp>
    </p:spTree>
  </p:cSld>
  <p:clrMapOvr>
    <a:masterClrMapping/>
  </p:clrMapOvr>
  <p:transition xmlns:p14="http://schemas.microsoft.com/office/powerpoint/2010/main" spd="med" advClick="1" p14:dur="1000"/>
</p:sld>
</file>

<file path=ppt/slides/slide36.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14" name="Shape 214"/>
          <p:cNvSpPr/>
          <p:nvPr/>
        </p:nvSpPr>
        <p:spPr>
          <a:xfrm>
            <a:off x="4310305" y="3253669"/>
            <a:ext cx="523390" cy="350662"/>
          </a:xfrm>
          <a:prstGeom prst="rect">
            <a:avLst/>
          </a:prstGeom>
          <a:ln w="12700">
            <a:miter lim="400000"/>
          </a:ln>
        </p:spPr>
        <p:txBody>
          <a:bodyPr wrap="none" lIns="45719" rIns="45719">
            <a:spAutoFit/>
          </a:bodyPr>
          <a:lstStyle/>
          <a:p>
            <a:pPr/>
          </a:p>
        </p:txBody>
      </p:sp>
      <p:sp>
        <p:nvSpPr>
          <p:cNvPr id="215" name="Shape 215"/>
          <p:cNvSpPr/>
          <p:nvPr>
            <p:ph type="title" idx="4294967295"/>
          </p:nvPr>
        </p:nvSpPr>
        <p:spPr>
          <a:xfrm>
            <a:off x="457200" y="152399"/>
            <a:ext cx="8229600" cy="1143002"/>
          </a:xfrm>
          <a:prstGeom prst="rect">
            <a:avLst/>
          </a:prstGeom>
        </p:spPr>
        <p:txBody>
          <a:bodyPr>
            <a:normAutofit fontScale="100000" lnSpcReduction="0"/>
          </a:bodyPr>
          <a:lstStyle>
            <a:lvl1pPr>
              <a:defRPr sz="4000">
                <a:effectLst>
                  <a:outerShdw sx="100000" sy="100000" kx="0" ky="0" algn="b" rotWithShape="0" blurRad="12700" dist="25400" dir="2700000">
                    <a:srgbClr val="000000"/>
                  </a:outerShdw>
                </a:effectLst>
              </a:defRPr>
            </a:lvl1pPr>
          </a:lstStyle>
          <a:p>
            <a:pPr/>
            <a:r>
              <a:t>DSM-5: Cannabis Use Disorder </a:t>
            </a:r>
          </a:p>
        </p:txBody>
      </p:sp>
      <p:sp>
        <p:nvSpPr>
          <p:cNvPr id="216" name="Shape 216"/>
          <p:cNvSpPr/>
          <p:nvPr>
            <p:ph type="body" idx="4294967295"/>
          </p:nvPr>
        </p:nvSpPr>
        <p:spPr>
          <a:xfrm>
            <a:off x="457200" y="1371600"/>
            <a:ext cx="8229600" cy="4759325"/>
          </a:xfrm>
          <a:prstGeom prst="rect">
            <a:avLst/>
          </a:prstGeom>
        </p:spPr>
        <p:txBody>
          <a:bodyPr>
            <a:normAutofit fontScale="100000" lnSpcReduction="0"/>
          </a:bodyPr>
          <a:lstStyle/>
          <a:p>
            <a:pPr>
              <a:buBlip>
                <a:blip r:embed="rId3"/>
              </a:buBlip>
              <a:defRPr>
                <a:effectLst>
                  <a:outerShdw sx="100000" sy="100000" kx="0" ky="0" algn="b" rotWithShape="0" blurRad="12700" dist="25400" dir="2700000">
                    <a:srgbClr val="000000"/>
                  </a:outerShdw>
                </a:effectLst>
              </a:defRPr>
            </a:pPr>
            <a:r>
              <a:t>  Use for at least one year</a:t>
            </a:r>
          </a:p>
          <a:p>
            <a:pPr>
              <a:buBlip>
                <a:blip r:embed="rId3"/>
              </a:buBlip>
              <a:defRPr>
                <a:effectLst>
                  <a:outerShdw sx="100000" sy="100000" kx="0" ky="0" algn="b" rotWithShape="0" blurRad="12700" dist="25400" dir="2700000">
                    <a:srgbClr val="000000"/>
                  </a:outerShdw>
                </a:effectLst>
              </a:defRPr>
            </a:pPr>
            <a:r>
              <a:t>Results in at least 2 symptoms of substance use disorder</a:t>
            </a:r>
          </a:p>
          <a:p>
            <a:pPr lvl="2" marL="1257300" indent="-342900">
              <a:buBlip>
                <a:blip r:embed="rId3"/>
              </a:buBlip>
              <a:defRPr>
                <a:effectLst>
                  <a:outerShdw sx="100000" sy="100000" kx="0" ky="0" algn="b" rotWithShape="0" blurRad="12700" dist="25400" dir="2700000">
                    <a:srgbClr val="000000"/>
                  </a:outerShdw>
                </a:effectLst>
              </a:defRPr>
            </a:pPr>
            <a:r>
              <a:t> Tolerance, withdrawal. </a:t>
            </a:r>
          </a:p>
          <a:p>
            <a:pPr marL="257175" indent="-257175">
              <a:buBlip>
                <a:blip r:embed="rId3"/>
              </a:buBlip>
              <a:defRPr>
                <a:effectLst>
                  <a:outerShdw sx="100000" sy="100000" kx="0" ky="0" algn="b" rotWithShape="0" blurRad="12700" dist="25400" dir="2700000">
                    <a:srgbClr val="000000"/>
                  </a:outerShdw>
                </a:effectLst>
              </a:defRPr>
            </a:pPr>
            <a:r>
              <a:rPr sz="2400"/>
              <a:t> </a:t>
            </a:r>
            <a:r>
              <a:rPr sz="2800"/>
              <a:t>9% develop problematic use (dependence) (vs. 32% for nicotine, 23% heroin, 15% alcohol)</a:t>
            </a:r>
            <a:endParaRPr i="1"/>
          </a:p>
          <a:p>
            <a:pPr lvl="2" marL="1143000" indent="-228600">
              <a:spcBef>
                <a:spcPts val="0"/>
              </a:spcBef>
              <a:buBlip>
                <a:blip r:embed="rId4"/>
              </a:buBlip>
              <a:defRPr sz="2400">
                <a:effectLst>
                  <a:outerShdw sx="100000" sy="100000" kx="0" ky="0" algn="b" rotWithShape="0" blurRad="12700" dist="25400" dir="2700000">
                    <a:srgbClr val="000000"/>
                  </a:outerShdw>
                </a:effectLst>
              </a:defRPr>
            </a:pPr>
            <a:r>
              <a:rPr i="1"/>
              <a:t>4% Male and 1% women are heavy users</a:t>
            </a:r>
            <a:endParaRPr i="1"/>
          </a:p>
          <a:p>
            <a:pPr lvl="2" marL="1143000" indent="-228600">
              <a:spcBef>
                <a:spcPts val="0"/>
              </a:spcBef>
              <a:buBlip>
                <a:blip r:embed="rId4"/>
              </a:buBlip>
              <a:defRPr sz="2400">
                <a:effectLst>
                  <a:outerShdw sx="100000" sy="100000" kx="0" ky="0" algn="b" rotWithShape="0" blurRad="12700" dist="25400" dir="2700000">
                    <a:srgbClr val="000000"/>
                  </a:outerShdw>
                </a:effectLst>
              </a:defRPr>
            </a:pPr>
            <a:r>
              <a:rPr i="1"/>
              <a:t>young and frequent abusers most at risk </a:t>
            </a:r>
            <a:endParaRPr i="1"/>
          </a:p>
          <a:p>
            <a:pPr lvl="2" marL="1143000" indent="-228600">
              <a:spcBef>
                <a:spcPts val="0"/>
              </a:spcBef>
              <a:buBlip>
                <a:blip r:embed="rId4"/>
              </a:buBlip>
              <a:defRPr sz="2400">
                <a:effectLst>
                  <a:outerShdw sx="100000" sy="100000" kx="0" ky="0" algn="b" rotWithShape="0" blurRad="12700" dist="25400" dir="2700000">
                    <a:srgbClr val="000000"/>
                  </a:outerShdw>
                </a:effectLst>
              </a:defRPr>
            </a:pPr>
            <a:r>
              <a:rPr i="1"/>
              <a:t>twin studies suggest moderate heritability</a:t>
            </a:r>
          </a:p>
        </p:txBody>
      </p:sp>
    </p:spTree>
  </p:cSld>
  <p:clrMapOvr>
    <a:masterClrMapping/>
  </p:clrMapOvr>
  <p:transition xmlns:p14="http://schemas.microsoft.com/office/powerpoint/2010/main" spd="med" advClick="1" p14:dur="1000"/>
</p:sld>
</file>

<file path=ppt/slides/slide37.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20" name="Shape 220"/>
          <p:cNvSpPr/>
          <p:nvPr/>
        </p:nvSpPr>
        <p:spPr>
          <a:xfrm>
            <a:off x="4310305" y="3253669"/>
            <a:ext cx="523390" cy="350662"/>
          </a:xfrm>
          <a:prstGeom prst="rect">
            <a:avLst/>
          </a:prstGeom>
          <a:ln w="12700">
            <a:miter lim="400000"/>
          </a:ln>
        </p:spPr>
        <p:txBody>
          <a:bodyPr wrap="none" lIns="45719" rIns="45719">
            <a:spAutoFit/>
          </a:bodyPr>
          <a:lstStyle/>
          <a:p>
            <a:pPr/>
          </a:p>
        </p:txBody>
      </p:sp>
      <p:sp>
        <p:nvSpPr>
          <p:cNvPr id="221" name="Shape 221"/>
          <p:cNvSpPr/>
          <p:nvPr>
            <p:ph type="title" idx="4294967295"/>
          </p:nvPr>
        </p:nvSpPr>
        <p:spPr>
          <a:xfrm>
            <a:off x="457200" y="152399"/>
            <a:ext cx="8229600" cy="1143002"/>
          </a:xfrm>
          <a:prstGeom prst="rect">
            <a:avLst/>
          </a:prstGeom>
        </p:spPr>
        <p:txBody>
          <a:bodyPr>
            <a:normAutofit fontScale="100000" lnSpcReduction="0"/>
          </a:bodyPr>
          <a:lstStyle>
            <a:lvl1pPr>
              <a:defRPr sz="4000">
                <a:effectLst>
                  <a:outerShdw sx="100000" sy="100000" kx="0" ky="0" algn="b" rotWithShape="0" blurRad="12700" dist="25400" dir="2700000">
                    <a:srgbClr val="000000"/>
                  </a:outerShdw>
                </a:effectLst>
              </a:defRPr>
            </a:lvl1pPr>
          </a:lstStyle>
          <a:p>
            <a:pPr/>
            <a:r>
              <a:t>Cannabis Use Disorder</a:t>
            </a:r>
          </a:p>
        </p:txBody>
      </p:sp>
      <p:sp>
        <p:nvSpPr>
          <p:cNvPr id="222" name="Shape 222"/>
          <p:cNvSpPr/>
          <p:nvPr>
            <p:ph type="body" idx="4294967295"/>
          </p:nvPr>
        </p:nvSpPr>
        <p:spPr>
          <a:xfrm>
            <a:off x="457200" y="1371600"/>
            <a:ext cx="8229600" cy="4759325"/>
          </a:xfrm>
          <a:prstGeom prst="rect">
            <a:avLst/>
          </a:prstGeom>
        </p:spPr>
        <p:txBody>
          <a:bodyPr>
            <a:normAutofit fontScale="100000" lnSpcReduction="0"/>
          </a:bodyPr>
          <a:lstStyle/>
          <a:p>
            <a:pPr>
              <a:buBlip>
                <a:blip r:embed="rId3"/>
              </a:buBlip>
              <a:defRPr>
                <a:effectLst>
                  <a:outerShdw sx="100000" sy="100000" kx="0" ky="0" algn="b" rotWithShape="0" blurRad="12700" dist="25400" dir="2700000">
                    <a:srgbClr val="000000"/>
                  </a:outerShdw>
                </a:effectLst>
              </a:defRPr>
            </a:pPr>
            <a:r>
              <a:t>  Heavy use can produce</a:t>
            </a:r>
          </a:p>
          <a:p>
            <a:pPr lvl="2" marL="1143000" indent="-228600">
              <a:spcBef>
                <a:spcPts val="0"/>
              </a:spcBef>
              <a:buBlip>
                <a:blip r:embed="rId4"/>
              </a:buBlip>
              <a:defRPr sz="2400">
                <a:effectLst>
                  <a:outerShdw sx="100000" sy="100000" kx="0" ky="0" algn="b" rotWithShape="0" blurRad="12700" dist="25400" dir="2700000">
                    <a:srgbClr val="000000"/>
                  </a:outerShdw>
                </a:effectLst>
              </a:defRPr>
            </a:pPr>
            <a:r>
              <a:t>tolerance</a:t>
            </a:r>
          </a:p>
          <a:p>
            <a:pPr lvl="2" marL="1143000" indent="-228600">
              <a:spcBef>
                <a:spcPts val="0"/>
              </a:spcBef>
              <a:buBlip>
                <a:blip r:embed="rId4"/>
              </a:buBlip>
              <a:defRPr sz="2400">
                <a:effectLst>
                  <a:outerShdw sx="100000" sy="100000" kx="0" ky="0" algn="b" rotWithShape="0" blurRad="12700" dist="25400" dir="2700000">
                    <a:srgbClr val="000000"/>
                  </a:outerShdw>
                </a:effectLst>
              </a:defRPr>
            </a:pPr>
            <a:r>
              <a:t>withdrawal (33% of regular users)</a:t>
            </a:r>
            <a:endParaRPr i="1"/>
          </a:p>
          <a:p>
            <a:pPr lvl="2" marL="1143000" indent="-228600">
              <a:spcBef>
                <a:spcPts val="0"/>
              </a:spcBef>
              <a:buBlip>
                <a:blip r:embed="rId4"/>
              </a:buBlip>
              <a:defRPr sz="2400">
                <a:effectLst>
                  <a:outerShdw sx="100000" sy="100000" kx="0" ky="0" algn="b" rotWithShape="0" blurRad="12700" dist="25400" dir="2700000">
                    <a:srgbClr val="000000"/>
                  </a:outerShdw>
                </a:effectLst>
              </a:defRPr>
            </a:pPr>
            <a:r>
              <a:t>Difficulty controlling/stopping</a:t>
            </a:r>
          </a:p>
          <a:p>
            <a:pPr lvl="2" marL="1143000" indent="-228600">
              <a:spcBef>
                <a:spcPts val="0"/>
              </a:spcBef>
              <a:buBlip>
                <a:blip r:embed="rId4"/>
              </a:buBlip>
              <a:defRPr sz="2400">
                <a:effectLst>
                  <a:outerShdw sx="100000" sy="100000" kx="0" ky="0" algn="b" rotWithShape="0" blurRad="12700" dist="25400" dir="2700000">
                    <a:srgbClr val="000000"/>
                  </a:outerShdw>
                </a:effectLst>
              </a:defRPr>
            </a:pPr>
            <a:r>
              <a:t>school/work impairment</a:t>
            </a:r>
          </a:p>
          <a:p>
            <a:pPr marL="228600" indent="-228600">
              <a:spcBef>
                <a:spcPts val="0"/>
              </a:spcBef>
              <a:buBlip>
                <a:blip r:embed="rId4"/>
              </a:buBlip>
              <a:defRPr sz="2400">
                <a:effectLst>
                  <a:outerShdw sx="100000" sy="100000" kx="0" ky="0" algn="b" rotWithShape="0" blurRad="12700" dist="25400" dir="2700000">
                    <a:srgbClr val="000000"/>
                  </a:outerShdw>
                </a:effectLst>
              </a:defRPr>
            </a:pPr>
          </a:p>
          <a:p>
            <a:pPr marL="228600" indent="-228600">
              <a:spcBef>
                <a:spcPts val="0"/>
              </a:spcBef>
              <a:buBlip>
                <a:blip r:embed="rId4"/>
              </a:buBlip>
              <a:defRPr>
                <a:effectLst>
                  <a:outerShdw sx="100000" sy="100000" kx="0" ky="0" algn="b" rotWithShape="0" blurRad="12700" dist="25400" dir="2700000">
                    <a:srgbClr val="000000"/>
                  </a:outerShdw>
                </a:effectLst>
              </a:defRPr>
            </a:pPr>
            <a:r>
              <a:t>Decreased reactivity to dopamine</a:t>
            </a:r>
          </a:p>
          <a:p>
            <a:pPr lvl="1" marL="685800" indent="-228600">
              <a:spcBef>
                <a:spcPts val="0"/>
              </a:spcBef>
              <a:buSzPct val="90000"/>
              <a:buBlip>
                <a:blip r:embed="rId4"/>
              </a:buBlip>
              <a:defRPr sz="2400">
                <a:effectLst>
                  <a:outerShdw sx="100000" sy="100000" kx="0" ky="0" algn="b" rotWithShape="0" blurRad="12700" dist="25400" dir="2700000">
                    <a:srgbClr val="000000"/>
                  </a:outerShdw>
                </a:effectLst>
              </a:defRPr>
            </a:pPr>
            <a:r>
              <a:t>Dampening of reward circuits</a:t>
            </a:r>
          </a:p>
        </p:txBody>
      </p:sp>
    </p:spTree>
  </p:cSld>
  <p:clrMapOvr>
    <a:masterClrMapping/>
  </p:clrMapOvr>
  <p:transition xmlns:p14="http://schemas.microsoft.com/office/powerpoint/2010/main" spd="med" advClick="1" p14:dur="1000"/>
</p:sld>
</file>

<file path=ppt/slides/slide38.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26" name="Shape 226"/>
          <p:cNvSpPr/>
          <p:nvPr/>
        </p:nvSpPr>
        <p:spPr>
          <a:xfrm>
            <a:off x="4310305" y="3253669"/>
            <a:ext cx="523390" cy="350662"/>
          </a:xfrm>
          <a:prstGeom prst="rect">
            <a:avLst/>
          </a:prstGeom>
          <a:ln w="12700">
            <a:miter lim="400000"/>
          </a:ln>
        </p:spPr>
        <p:txBody>
          <a:bodyPr wrap="none" lIns="45719" rIns="45719">
            <a:spAutoFit/>
          </a:bodyPr>
          <a:lstStyle/>
          <a:p>
            <a:pPr/>
          </a:p>
        </p:txBody>
      </p:sp>
      <p:sp>
        <p:nvSpPr>
          <p:cNvPr id="227" name="Shape 227"/>
          <p:cNvSpPr/>
          <p:nvPr>
            <p:ph type="title" idx="4294967295"/>
          </p:nvPr>
        </p:nvSpPr>
        <p:spPr>
          <a:xfrm>
            <a:off x="457200" y="152399"/>
            <a:ext cx="8229600" cy="1143002"/>
          </a:xfrm>
          <a:prstGeom prst="rect">
            <a:avLst/>
          </a:prstGeom>
        </p:spPr>
        <p:txBody>
          <a:bodyPr>
            <a:normAutofit fontScale="100000" lnSpcReduction="0"/>
          </a:bodyPr>
          <a:lstStyle>
            <a:lvl1pPr>
              <a:defRPr sz="4000">
                <a:effectLst>
                  <a:outerShdw sx="100000" sy="100000" kx="0" ky="0" algn="b" rotWithShape="0" blurRad="12700" dist="25400" dir="2700000">
                    <a:srgbClr val="000000"/>
                  </a:outerShdw>
                </a:effectLst>
              </a:defRPr>
            </a:lvl1pPr>
          </a:lstStyle>
          <a:p>
            <a:pPr/>
            <a:r>
              <a:t>Impairment</a:t>
            </a:r>
          </a:p>
        </p:txBody>
      </p:sp>
      <p:sp>
        <p:nvSpPr>
          <p:cNvPr id="228" name="Shape 228"/>
          <p:cNvSpPr/>
          <p:nvPr>
            <p:ph type="body" idx="4294967295"/>
          </p:nvPr>
        </p:nvSpPr>
        <p:spPr>
          <a:xfrm>
            <a:off x="457200" y="1371600"/>
            <a:ext cx="8229600" cy="4759325"/>
          </a:xfrm>
          <a:prstGeom prst="rect">
            <a:avLst/>
          </a:prstGeom>
        </p:spPr>
        <p:txBody>
          <a:bodyPr>
            <a:normAutofit fontScale="100000" lnSpcReduction="0"/>
          </a:bodyPr>
          <a:lstStyle/>
          <a:p>
            <a:pPr>
              <a:buBlip>
                <a:blip r:embed="rId3"/>
              </a:buBlip>
              <a:defRPr i="1">
                <a:effectLst>
                  <a:outerShdw sx="100000" sy="100000" kx="0" ky="0" algn="b" rotWithShape="0" blurRad="12700" dist="25400" dir="2700000">
                    <a:srgbClr val="000000"/>
                  </a:outerShdw>
                </a:effectLst>
              </a:defRPr>
            </a:pPr>
            <a:r>
              <a:t>  Motivational syndorme </a:t>
            </a:r>
          </a:p>
          <a:p>
            <a:pPr lvl="2" marL="1143000" indent="-228600">
              <a:spcBef>
                <a:spcPts val="0"/>
              </a:spcBef>
              <a:buBlip>
                <a:blip r:embed="rId4"/>
              </a:buBlip>
              <a:defRPr sz="2400">
                <a:effectLst>
                  <a:outerShdw sx="100000" sy="100000" kx="0" ky="0" algn="b" rotWithShape="0" blurRad="12700" dist="25400" dir="2700000">
                    <a:srgbClr val="000000"/>
                  </a:outerShdw>
                </a:effectLst>
              </a:defRPr>
            </a:pPr>
            <a:r>
              <a:t>Indifference to goal directed activity</a:t>
            </a:r>
          </a:p>
          <a:p>
            <a:pPr marL="257175" indent="-257175">
              <a:buBlip>
                <a:blip r:embed="rId3"/>
              </a:buBlip>
              <a:defRPr>
                <a:effectLst>
                  <a:outerShdw sx="100000" sy="100000" kx="0" ky="0" algn="b" rotWithShape="0" blurRad="12700" dist="25400" dir="2700000">
                    <a:srgbClr val="000000"/>
                  </a:outerShdw>
                </a:effectLst>
              </a:defRPr>
            </a:pPr>
            <a:r>
              <a:rPr sz="2400"/>
              <a:t> Respiratory disorders, COPD, bronchitis, cancer of lungs, esophagus</a:t>
            </a:r>
            <a:endParaRPr i="1" sz="2400"/>
          </a:p>
          <a:p>
            <a:pPr marL="257175" indent="-257175">
              <a:buBlip>
                <a:blip r:embed="rId3"/>
              </a:buBlip>
              <a:defRPr>
                <a:effectLst>
                  <a:outerShdw sx="100000" sy="100000" kx="0" ky="0" algn="b" rotWithShape="0" blurRad="12700" dist="25400" dir="2700000">
                    <a:srgbClr val="000000"/>
                  </a:outerShdw>
                </a:effectLst>
              </a:defRPr>
            </a:pPr>
            <a:r>
              <a:rPr sz="2400"/>
              <a:t>ER visits (heavy users)</a:t>
            </a:r>
            <a:endParaRPr sz="2400"/>
          </a:p>
          <a:p>
            <a:pPr marL="257175" indent="-257175">
              <a:buBlip>
                <a:blip r:embed="rId3"/>
              </a:buBlip>
              <a:defRPr>
                <a:effectLst>
                  <a:outerShdw sx="100000" sy="100000" kx="0" ky="0" algn="b" rotWithShape="0" blurRad="12700" dist="25400" dir="2700000">
                    <a:srgbClr val="000000"/>
                  </a:outerShdw>
                </a:effectLst>
              </a:defRPr>
            </a:pPr>
            <a:r>
              <a:rPr sz="2400"/>
              <a:t>Motor vehicle accidents </a:t>
            </a:r>
          </a:p>
        </p:txBody>
      </p:sp>
    </p:spTree>
  </p:cSld>
  <p:clrMapOvr>
    <a:masterClrMapping/>
  </p:clrMapOvr>
  <p:transition xmlns:p14="http://schemas.microsoft.com/office/powerpoint/2010/main" spd="med" advClick="1" p14:dur="1000"/>
</p:sld>
</file>

<file path=ppt/slides/slide39.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32" name="Shape 232"/>
          <p:cNvSpPr/>
          <p:nvPr/>
        </p:nvSpPr>
        <p:spPr>
          <a:xfrm>
            <a:off x="4310305" y="3253669"/>
            <a:ext cx="523390" cy="350662"/>
          </a:xfrm>
          <a:prstGeom prst="rect">
            <a:avLst/>
          </a:prstGeom>
          <a:ln w="12700">
            <a:miter lim="400000"/>
          </a:ln>
        </p:spPr>
        <p:txBody>
          <a:bodyPr wrap="none" lIns="45719" rIns="45719">
            <a:spAutoFit/>
          </a:bodyPr>
          <a:lstStyle/>
          <a:p>
            <a:pPr/>
          </a:p>
        </p:txBody>
      </p:sp>
      <p:sp>
        <p:nvSpPr>
          <p:cNvPr id="233" name="Shape 233"/>
          <p:cNvSpPr/>
          <p:nvPr>
            <p:ph type="title" idx="4294967295"/>
          </p:nvPr>
        </p:nvSpPr>
        <p:spPr>
          <a:xfrm>
            <a:off x="457200" y="152399"/>
            <a:ext cx="8229600" cy="1143002"/>
          </a:xfrm>
          <a:prstGeom prst="rect">
            <a:avLst/>
          </a:prstGeom>
        </p:spPr>
        <p:txBody>
          <a:bodyPr>
            <a:normAutofit fontScale="100000" lnSpcReduction="0"/>
          </a:bodyPr>
          <a:lstStyle>
            <a:lvl1pPr>
              <a:defRPr sz="4000">
                <a:effectLst>
                  <a:outerShdw sx="100000" sy="100000" kx="0" ky="0" algn="b" rotWithShape="0" blurRad="12700" dist="25400" dir="2700000">
                    <a:srgbClr val="000000"/>
                  </a:outerShdw>
                </a:effectLst>
              </a:defRPr>
            </a:lvl1pPr>
          </a:lstStyle>
          <a:p>
            <a:pPr/>
            <a:r>
              <a:t>Impairment </a:t>
            </a:r>
          </a:p>
        </p:txBody>
      </p:sp>
      <p:sp>
        <p:nvSpPr>
          <p:cNvPr id="234" name="Shape 234"/>
          <p:cNvSpPr/>
          <p:nvPr>
            <p:ph type="body" idx="4294967295"/>
          </p:nvPr>
        </p:nvSpPr>
        <p:spPr>
          <a:xfrm>
            <a:off x="457200" y="1371600"/>
            <a:ext cx="8229600" cy="4759325"/>
          </a:xfrm>
          <a:prstGeom prst="rect">
            <a:avLst/>
          </a:prstGeom>
        </p:spPr>
        <p:txBody>
          <a:bodyPr>
            <a:normAutofit fontScale="100000" lnSpcReduction="0"/>
          </a:bodyPr>
          <a:lstStyle/>
          <a:p>
            <a:pPr>
              <a:buBlip>
                <a:blip r:embed="rId3"/>
              </a:buBlip>
              <a:defRPr>
                <a:effectLst>
                  <a:outerShdw sx="100000" sy="100000" kx="0" ky="0" algn="b" rotWithShape="0" blurRad="12700" dist="25400" dir="2700000">
                    <a:srgbClr val="000000"/>
                  </a:outerShdw>
                </a:effectLst>
              </a:defRPr>
            </a:pPr>
            <a:r>
              <a:t>  </a:t>
            </a:r>
            <a:r>
              <a:t>Schizophrenia in vulnerable adolescents</a:t>
            </a:r>
            <a:endParaRPr i="1"/>
          </a:p>
          <a:p>
            <a:pPr lvl="2" marL="1143000" indent="-228600">
              <a:spcBef>
                <a:spcPts val="0"/>
              </a:spcBef>
              <a:buBlip>
                <a:blip r:embed="rId4"/>
              </a:buBlip>
              <a:defRPr sz="2400">
                <a:effectLst>
                  <a:outerShdw sx="100000" sy="100000" kx="0" ky="0" algn="b" rotWithShape="0" blurRad="12700" dist="25400" dir="2700000">
                    <a:srgbClr val="000000"/>
                  </a:outerShdw>
                </a:effectLst>
              </a:defRPr>
            </a:pPr>
            <a:r>
              <a:t> Family history of psychosis - 10% risk</a:t>
            </a:r>
          </a:p>
          <a:p>
            <a:pPr lvl="2" marL="1143000" indent="-228600">
              <a:spcBef>
                <a:spcPts val="0"/>
              </a:spcBef>
              <a:buBlip>
                <a:blip r:embed="rId4"/>
              </a:buBlip>
              <a:defRPr sz="2400">
                <a:effectLst>
                  <a:outerShdw sx="100000" sy="100000" kx="0" ky="0" algn="b" rotWithShape="0" blurRad="12700" dist="25400" dir="2700000">
                    <a:srgbClr val="000000"/>
                  </a:outerShdw>
                </a:effectLst>
              </a:defRPr>
            </a:pPr>
            <a:r>
              <a:t> Smoking pot doubles risk of developing psychosis if relative has psychosis - 20%</a:t>
            </a:r>
          </a:p>
          <a:p>
            <a:pPr lvl="2" marL="1143000" indent="-228600">
              <a:spcBef>
                <a:spcPts val="0"/>
              </a:spcBef>
              <a:buBlip>
                <a:blip r:embed="rId4"/>
              </a:buBlip>
              <a:defRPr sz="2400">
                <a:effectLst>
                  <a:outerShdw sx="100000" sy="100000" kx="0" ky="0" algn="b" rotWithShape="0" blurRad="12700" dist="25400" dir="2700000">
                    <a:srgbClr val="000000"/>
                  </a:outerShdw>
                </a:effectLst>
              </a:defRPr>
            </a:pPr>
            <a:r>
              <a:t> Mechanism unclear - disrupts normal neuro development </a:t>
            </a:r>
          </a:p>
        </p:txBody>
      </p:sp>
    </p:spTree>
  </p:cSld>
  <p:clrMapOvr>
    <a:masterClrMapping/>
  </p:clrMapOvr>
  <p:transition xmlns:p14="http://schemas.microsoft.com/office/powerpoint/2010/main" spd="med" advClick="1" p14:dur="1000"/>
</p:sld>
</file>

<file path=ppt/slides/slide40.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38" name="Shape 238"/>
          <p:cNvSpPr/>
          <p:nvPr>
            <p:ph type="title" idx="4294967295"/>
          </p:nvPr>
        </p:nvSpPr>
        <p:spPr>
          <a:xfrm>
            <a:off x="457200" y="152399"/>
            <a:ext cx="8229600" cy="1143002"/>
          </a:xfrm>
          <a:prstGeom prst="rect">
            <a:avLst/>
          </a:prstGeom>
        </p:spPr>
        <p:txBody>
          <a:bodyPr>
            <a:normAutofit fontScale="100000" lnSpcReduction="0"/>
          </a:bodyPr>
          <a:lstStyle>
            <a:lvl1pPr>
              <a:defRPr sz="4000">
                <a:effectLst>
                  <a:outerShdw sx="100000" sy="100000" kx="0" ky="0" algn="b" rotWithShape="0" blurRad="12700" dist="25400" dir="2700000">
                    <a:srgbClr val="000000"/>
                  </a:outerShdw>
                </a:effectLst>
              </a:defRPr>
            </a:lvl1pPr>
          </a:lstStyle>
          <a:p>
            <a:pPr/>
            <a:r>
              <a:t>DSM: Behavioural Addiction </a:t>
            </a:r>
          </a:p>
        </p:txBody>
      </p:sp>
      <p:sp>
        <p:nvSpPr>
          <p:cNvPr id="239" name="Shape 239"/>
          <p:cNvSpPr/>
          <p:nvPr>
            <p:ph type="body" idx="4294967295"/>
          </p:nvPr>
        </p:nvSpPr>
        <p:spPr>
          <a:xfrm>
            <a:off x="457200" y="1213449"/>
            <a:ext cx="8229600" cy="5109044"/>
          </a:xfrm>
          <a:prstGeom prst="rect">
            <a:avLst/>
          </a:prstGeom>
        </p:spPr>
        <p:txBody>
          <a:bodyPr>
            <a:normAutofit fontScale="100000" lnSpcReduction="0"/>
          </a:bodyPr>
          <a:lstStyle/>
          <a:p>
            <a:pPr marL="291465" indent="-291465" defTabSz="777240">
              <a:spcBef>
                <a:spcPts val="600"/>
              </a:spcBef>
              <a:buBlip>
                <a:blip r:embed="rId3"/>
              </a:buBlip>
              <a:defRPr sz="2720">
                <a:effectLst>
                  <a:outerShdw sx="100000" sy="100000" kx="0" ky="0" algn="b" rotWithShape="0" blurRad="10795" dist="21590" dir="2700000">
                    <a:srgbClr val="000000"/>
                  </a:outerShdw>
                </a:effectLst>
              </a:defRPr>
            </a:pPr>
            <a:r>
              <a:t>Gaming Disorder</a:t>
            </a:r>
            <a:endParaRPr i="1"/>
          </a:p>
          <a:p>
            <a:pPr lvl="2" marL="971550" indent="-194310" defTabSz="777240">
              <a:spcBef>
                <a:spcPts val="0"/>
              </a:spcBef>
              <a:buBlip>
                <a:blip r:embed="rId4"/>
              </a:buBlip>
              <a:defRPr sz="2040">
                <a:effectLst>
                  <a:outerShdw sx="100000" sy="100000" kx="0" ky="0" algn="b" rotWithShape="0" blurRad="10795" dist="21590" dir="2700000">
                    <a:srgbClr val="000000"/>
                  </a:outerShdw>
                </a:effectLst>
              </a:defRPr>
            </a:pPr>
            <a:r>
              <a:t> First behavioural addiction to be recognized</a:t>
            </a:r>
          </a:p>
          <a:p>
            <a:pPr lvl="2" marL="971550" indent="-194310" defTabSz="777240">
              <a:spcBef>
                <a:spcPts val="0"/>
              </a:spcBef>
              <a:buBlip>
                <a:blip r:embed="rId4"/>
              </a:buBlip>
              <a:defRPr sz="2040">
                <a:effectLst>
                  <a:outerShdw sx="100000" sy="100000" kx="0" ky="0" algn="b" rotWithShape="0" blurRad="10795" dist="21590" dir="2700000">
                    <a:srgbClr val="000000"/>
                  </a:outerShdw>
                </a:effectLst>
              </a:defRPr>
            </a:pPr>
            <a:r>
              <a:t> Activates same brain reward system </a:t>
            </a:r>
          </a:p>
          <a:p>
            <a:pPr lvl="2" marL="971550" indent="-194310" defTabSz="777240">
              <a:spcBef>
                <a:spcPts val="0"/>
              </a:spcBef>
              <a:buBlip>
                <a:blip r:embed="rId4"/>
              </a:buBlip>
              <a:defRPr sz="2040">
                <a:effectLst>
                  <a:outerShdw sx="100000" sy="100000" kx="0" ky="0" algn="b" rotWithShape="0" blurRad="10795" dist="21590" dir="2700000">
                    <a:srgbClr val="000000"/>
                  </a:outerShdw>
                </a:effectLst>
              </a:defRPr>
            </a:pPr>
            <a:r>
              <a:t> Chronic condition </a:t>
            </a:r>
          </a:p>
          <a:p>
            <a:pPr lvl="2" marL="971550" indent="-194310" defTabSz="777240">
              <a:spcBef>
                <a:spcPts val="0"/>
              </a:spcBef>
              <a:buBlip>
                <a:blip r:embed="rId4"/>
              </a:buBlip>
              <a:defRPr sz="2040">
                <a:effectLst>
                  <a:outerShdw sx="100000" sy="100000" kx="0" ky="0" algn="b" rotWithShape="0" blurRad="10795" dist="21590" dir="2700000">
                    <a:srgbClr val="000000"/>
                  </a:outerShdw>
                </a:effectLst>
              </a:defRPr>
            </a:pPr>
            <a:r>
              <a:t> 1/3 seek treatment in BC </a:t>
            </a:r>
          </a:p>
          <a:p>
            <a:pPr lvl="2" marL="971550" indent="-194310" defTabSz="777240">
              <a:spcBef>
                <a:spcPts val="0"/>
              </a:spcBef>
              <a:buBlip>
                <a:blip r:embed="rId4"/>
              </a:buBlip>
              <a:defRPr sz="2040">
                <a:effectLst>
                  <a:outerShdw sx="100000" sy="100000" kx="0" ky="0" algn="b" rotWithShape="0" blurRad="10795" dist="21590" dir="2700000">
                    <a:srgbClr val="000000"/>
                  </a:outerShdw>
                </a:effectLst>
              </a:defRPr>
            </a:pPr>
            <a:r>
              <a:t> Treatment: Exposure and prevention treatment (doesn’t seem to work). Address mistaken beliefs (that they can control the outcome). </a:t>
            </a:r>
          </a:p>
          <a:p>
            <a:pPr lvl="2" marL="971550" indent="-194310" defTabSz="777240">
              <a:spcBef>
                <a:spcPts val="0"/>
              </a:spcBef>
              <a:buBlip>
                <a:blip r:embed="rId4"/>
              </a:buBlip>
              <a:defRPr sz="2040">
                <a:effectLst>
                  <a:outerShdw sx="100000" sy="100000" kx="0" ky="0" algn="b" rotWithShape="0" blurRad="10795" dist="21590" dir="2700000">
                    <a:srgbClr val="000000"/>
                  </a:outerShdw>
                </a:effectLst>
              </a:defRPr>
            </a:pPr>
            <a:r>
              <a:t>Gamblers fallacy: They must win because they haven’t won yet. Not true. </a:t>
            </a:r>
          </a:p>
          <a:p>
            <a:pPr marL="194310" indent="-194310" defTabSz="777240">
              <a:spcBef>
                <a:spcPts val="0"/>
              </a:spcBef>
              <a:buBlip>
                <a:blip r:embed="rId4"/>
              </a:buBlip>
              <a:defRPr sz="2040">
                <a:effectLst>
                  <a:outerShdw sx="100000" sy="100000" kx="0" ky="0" algn="b" rotWithShape="0" blurRad="10795" dist="21590" dir="2700000">
                    <a:srgbClr val="000000"/>
                  </a:outerShdw>
                </a:effectLst>
              </a:defRPr>
            </a:pPr>
            <a:r>
              <a:t> </a:t>
            </a:r>
            <a:r>
              <a:rPr sz="2465"/>
              <a:t>Provisional:</a:t>
            </a:r>
            <a:r>
              <a:rPr i="1" sz="2465"/>
              <a:t> Internet Gaming Disorder</a:t>
            </a:r>
          </a:p>
          <a:p>
            <a:pPr lvl="2" marL="971550" indent="-194310" defTabSz="777240">
              <a:spcBef>
                <a:spcPts val="0"/>
              </a:spcBef>
              <a:buBlip>
                <a:blip r:embed="rId4"/>
              </a:buBlip>
              <a:defRPr sz="2040">
                <a:effectLst>
                  <a:outerShdw sx="100000" sy="100000" kx="0" ky="0" algn="b" rotWithShape="0" blurRad="10795" dist="21590" dir="2700000">
                    <a:srgbClr val="000000"/>
                  </a:outerShdw>
                </a:effectLst>
              </a:defRPr>
            </a:pPr>
            <a:r>
              <a:t>Preoccupation and excessive use (30 hours/week)</a:t>
            </a:r>
          </a:p>
          <a:p>
            <a:pPr lvl="3" marL="1360170" indent="-194310" defTabSz="777240">
              <a:spcBef>
                <a:spcPts val="0"/>
              </a:spcBef>
              <a:buSzPct val="90000"/>
              <a:buBlip>
                <a:blip r:embed="rId4"/>
              </a:buBlip>
              <a:defRPr sz="2040">
                <a:effectLst>
                  <a:outerShdw sx="100000" sy="100000" kx="0" ky="0" algn="b" rotWithShape="0" blurRad="10795" dist="21590" dir="2700000">
                    <a:srgbClr val="000000"/>
                  </a:outerShdw>
                </a:effectLst>
              </a:defRPr>
            </a:pPr>
            <a:r>
              <a:t>Cause impairment </a:t>
            </a:r>
          </a:p>
          <a:p>
            <a:pPr lvl="2" marL="971550" indent="-194310" defTabSz="777240">
              <a:spcBef>
                <a:spcPts val="0"/>
              </a:spcBef>
              <a:buBlip>
                <a:blip r:embed="rId4"/>
              </a:buBlip>
              <a:defRPr sz="2040">
                <a:effectLst>
                  <a:outerShdw sx="100000" sy="100000" kx="0" ky="0" algn="b" rotWithShape="0" blurRad="10795" dist="21590" dir="2700000">
                    <a:srgbClr val="000000"/>
                  </a:outerShdw>
                </a:effectLst>
              </a:defRPr>
            </a:pPr>
            <a:r>
              <a:t>Tolerance and withdrawal (irritability, sadness) </a:t>
            </a:r>
          </a:p>
          <a:p>
            <a:pPr lvl="2" marL="971550" indent="-194310" defTabSz="777240">
              <a:spcBef>
                <a:spcPts val="0"/>
              </a:spcBef>
              <a:buBlip>
                <a:blip r:embed="rId4"/>
              </a:buBlip>
              <a:defRPr sz="2040">
                <a:effectLst>
                  <a:outerShdw sx="100000" sy="100000" kx="0" ky="0" algn="b" rotWithShape="0" blurRad="10795" dist="21590" dir="2700000">
                    <a:srgbClr val="000000"/>
                  </a:outerShdw>
                </a:effectLst>
              </a:defRPr>
            </a:pPr>
            <a:r>
              <a:t>Impairment in social, job, or educational functioning</a:t>
            </a:r>
          </a:p>
          <a:p>
            <a:pPr lvl="2" marL="971550" indent="-194310" defTabSz="777240">
              <a:spcBef>
                <a:spcPts val="0"/>
              </a:spcBef>
              <a:buBlip>
                <a:blip r:embed="rId4"/>
              </a:buBlip>
              <a:defRPr sz="2040">
                <a:effectLst>
                  <a:outerShdw sx="100000" sy="100000" kx="0" ky="0" algn="b" rotWithShape="0" blurRad="10795" dist="21590" dir="2700000">
                    <a:srgbClr val="000000"/>
                  </a:outerShdw>
                </a:effectLst>
              </a:defRPr>
            </a:pPr>
            <a:r>
              <a:t> Prevalence 13% of teenagers in China (addiction) </a:t>
            </a:r>
          </a:p>
        </p:txBody>
      </p:sp>
    </p:spTree>
  </p:cSld>
  <p:clrMapOvr>
    <a:masterClrMapping/>
  </p:clrMapOvr>
  <p:transition xmlns:p14="http://schemas.microsoft.com/office/powerpoint/2010/main" spd="med" advClick="1" p14:dur="1000"/>
</p:sld>
</file>

<file path=ppt/slides/slide4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43" name="Shape 243"/>
          <p:cNvSpPr/>
          <p:nvPr>
            <p:ph type="title" idx="4294967295"/>
          </p:nvPr>
        </p:nvSpPr>
        <p:spPr>
          <a:xfrm>
            <a:off x="457200" y="277812"/>
            <a:ext cx="8229600" cy="1143001"/>
          </a:xfrm>
          <a:prstGeom prst="rect">
            <a:avLst/>
          </a:prstGeom>
        </p:spPr>
        <p:txBody>
          <a:bodyPr>
            <a:normAutofit fontScale="100000" lnSpcReduction="0"/>
          </a:bodyPr>
          <a:lstStyle>
            <a:lvl1pPr>
              <a:defRPr>
                <a:effectLst>
                  <a:outerShdw sx="100000" sy="100000" kx="0" ky="0" algn="b" rotWithShape="0" blurRad="12700" dist="25400" dir="2700000">
                    <a:srgbClr val="000000"/>
                  </a:outerShdw>
                </a:effectLst>
              </a:defRPr>
            </a:lvl1pPr>
          </a:lstStyle>
          <a:p>
            <a:pPr/>
            <a:r>
              <a:t>What is an addiction? </a:t>
            </a:r>
          </a:p>
        </p:txBody>
      </p:sp>
      <p:sp>
        <p:nvSpPr>
          <p:cNvPr id="244" name="Shape 244"/>
          <p:cNvSpPr/>
          <p:nvPr>
            <p:ph type="body" idx="4294967295"/>
          </p:nvPr>
        </p:nvSpPr>
        <p:spPr>
          <a:xfrm>
            <a:off x="990600" y="1600200"/>
            <a:ext cx="7696200" cy="4114800"/>
          </a:xfrm>
          <a:prstGeom prst="rect">
            <a:avLst/>
          </a:prstGeom>
        </p:spPr>
        <p:txBody>
          <a:bodyPr>
            <a:normAutofit fontScale="100000" lnSpcReduction="0"/>
          </a:bodyPr>
          <a:lstStyle/>
          <a:p>
            <a:pPr>
              <a:spcBef>
                <a:spcPts val="1200"/>
              </a:spcBef>
              <a:buBlip>
                <a:blip r:embed="rId3"/>
              </a:buBlip>
              <a:defRPr>
                <a:effectLst>
                  <a:outerShdw sx="100000" sy="100000" kx="0" ky="0" algn="b" rotWithShape="0" blurRad="12700" dist="25400" dir="2700000">
                    <a:srgbClr val="000000"/>
                  </a:outerShdw>
                </a:effectLst>
              </a:defRPr>
            </a:pPr>
            <a:r>
              <a:t>External substance</a:t>
            </a:r>
          </a:p>
          <a:p>
            <a:pPr lvl="2" marL="1143000" indent="-228600">
              <a:spcBef>
                <a:spcPts val="1200"/>
              </a:spcBef>
              <a:buBlip>
                <a:blip r:embed="rId4"/>
              </a:buBlip>
              <a:defRPr sz="2800">
                <a:effectLst>
                  <a:outerShdw sx="100000" sy="100000" kx="0" ky="0" algn="b" rotWithShape="0" blurRad="12700" dist="25400" dir="2700000">
                    <a:srgbClr val="000000"/>
                  </a:outerShdw>
                </a:effectLst>
              </a:defRPr>
            </a:pPr>
            <a:r>
              <a:t>Biological adjustment marked by tolerance &amp; withdrawal</a:t>
            </a:r>
          </a:p>
          <a:p>
            <a:pPr>
              <a:spcBef>
                <a:spcPts val="1200"/>
              </a:spcBef>
              <a:buBlip>
                <a:blip r:embed="rId3"/>
              </a:buBlip>
              <a:defRPr sz="2800">
                <a:effectLst>
                  <a:outerShdw sx="100000" sy="100000" kx="0" ky="0" algn="b" rotWithShape="0" blurRad="12700" dist="25400" dir="2700000">
                    <a:srgbClr val="000000"/>
                  </a:outerShdw>
                </a:effectLst>
              </a:defRPr>
            </a:pPr>
            <a:r>
              <a:t>Compulsion to repeatedly perform rewarding behavior despite negative consequences</a:t>
            </a:r>
          </a:p>
        </p:txBody>
      </p:sp>
    </p:spTree>
  </p:cSld>
  <p:clrMapOvr>
    <a:masterClrMapping/>
  </p:clrMapOvr>
  <p:transition xmlns:p14="http://schemas.microsoft.com/office/powerpoint/2010/main" spd="med" advClick="1" p14:dur="1000"/>
</p:sld>
</file>

<file path=ppt/slides/slide4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48" name="Shape 248"/>
          <p:cNvSpPr/>
          <p:nvPr>
            <p:ph type="title" idx="4294967295"/>
          </p:nvPr>
        </p:nvSpPr>
        <p:spPr>
          <a:xfrm>
            <a:off x="39687" y="266699"/>
            <a:ext cx="7504113" cy="1143002"/>
          </a:xfrm>
          <a:prstGeom prst="rect">
            <a:avLst/>
          </a:prstGeom>
        </p:spPr>
        <p:txBody>
          <a:bodyPr>
            <a:normAutofit fontScale="100000" lnSpcReduction="0"/>
          </a:bodyPr>
          <a:lstStyle>
            <a:lvl1pPr>
              <a:defRPr>
                <a:effectLst>
                  <a:outerShdw sx="100000" sy="100000" kx="0" ky="0" algn="b" rotWithShape="0" blurRad="12700" dist="25400" dir="2700000">
                    <a:srgbClr val="000000"/>
                  </a:outerShdw>
                </a:effectLst>
              </a:defRPr>
            </a:lvl1pPr>
          </a:lstStyle>
          <a:p>
            <a:pPr/>
            <a:r>
              <a:t>What about sex addiction? </a:t>
            </a:r>
          </a:p>
        </p:txBody>
      </p:sp>
      <p:sp>
        <p:nvSpPr>
          <p:cNvPr id="249" name="Shape 249"/>
          <p:cNvSpPr/>
          <p:nvPr>
            <p:ph type="body" idx="4294967295"/>
          </p:nvPr>
        </p:nvSpPr>
        <p:spPr>
          <a:xfrm>
            <a:off x="457200" y="1295400"/>
            <a:ext cx="7467600" cy="5181600"/>
          </a:xfrm>
          <a:prstGeom prst="rect">
            <a:avLst/>
          </a:prstGeom>
        </p:spPr>
        <p:txBody>
          <a:bodyPr>
            <a:normAutofit fontScale="100000" lnSpcReduction="0"/>
          </a:bodyPr>
          <a:lstStyle/>
          <a:p>
            <a:pPr>
              <a:spcBef>
                <a:spcPts val="600"/>
              </a:spcBef>
              <a:buBlip>
                <a:blip r:embed="rId3"/>
              </a:buBlip>
              <a:defRPr sz="2800">
                <a:effectLst>
                  <a:outerShdw sx="100000" sy="100000" kx="0" ky="0" algn="b" rotWithShape="0" blurRad="12700" dist="25400" dir="2700000">
                    <a:srgbClr val="000000"/>
                  </a:outerShdw>
                </a:effectLst>
              </a:defRPr>
            </a:pPr>
            <a:r>
              <a:t>Hypersexual Disorder</a:t>
            </a:r>
          </a:p>
          <a:p>
            <a:pPr lvl="2" marL="1143000" indent="-228600">
              <a:spcBef>
                <a:spcPts val="0"/>
              </a:spcBef>
              <a:buBlip>
                <a:blip r:embed="rId4"/>
              </a:buBlip>
              <a:defRPr sz="2400"/>
            </a:pPr>
            <a:r>
              <a:t>Sexual promiscuity</a:t>
            </a:r>
          </a:p>
          <a:p>
            <a:pPr lvl="2" marL="1143000" indent="-228600">
              <a:spcBef>
                <a:spcPts val="1200"/>
              </a:spcBef>
              <a:buBlip>
                <a:blip r:embed="rId4"/>
              </a:buBlip>
              <a:defRPr sz="2400"/>
            </a:pPr>
            <a:r>
              <a:t>Sexual behavior in response to dysphoria/stress</a:t>
            </a:r>
          </a:p>
          <a:p>
            <a:pPr lvl="2" marL="1143000" indent="-228600">
              <a:spcBef>
                <a:spcPts val="1200"/>
              </a:spcBef>
              <a:buBlip>
                <a:blip r:embed="rId4"/>
              </a:buBlip>
              <a:defRPr sz="2400"/>
            </a:pPr>
            <a:r>
              <a:t>Compulsive masturbation, pornography dependence,  telephone sex, cybersex</a:t>
            </a:r>
          </a:p>
          <a:p>
            <a:pPr lvl="2" marL="1143000" indent="-228600">
              <a:spcBef>
                <a:spcPts val="1200"/>
              </a:spcBef>
              <a:buBlip>
                <a:blip r:embed="rId4"/>
              </a:buBlip>
              <a:defRPr sz="2400"/>
            </a:pPr>
            <a:r>
              <a:t>1-2 hours/day </a:t>
            </a:r>
          </a:p>
          <a:p>
            <a:pPr lvl="2" marL="1143000" indent="-228600">
              <a:spcBef>
                <a:spcPts val="1200"/>
              </a:spcBef>
              <a:buBlip>
                <a:blip r:embed="rId4"/>
              </a:buBlip>
              <a:defRPr sz="2400"/>
            </a:pPr>
            <a:r>
              <a:t>At risk for STDs, relationship disruption, unwanted pregnancies  </a:t>
            </a:r>
          </a:p>
        </p:txBody>
      </p:sp>
    </p:spTree>
  </p:cSld>
  <p:clrMapOvr>
    <a:masterClrMapping/>
  </p:clrMapOvr>
  <p:transition xmlns:p14="http://schemas.microsoft.com/office/powerpoint/2010/main" spd="med" advClick="1" p14:dur="1000"/>
</p:sld>
</file>

<file path=ppt/slides/slide4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53" name="Shape 253"/>
          <p:cNvSpPr/>
          <p:nvPr>
            <p:ph type="body" idx="4294967295"/>
          </p:nvPr>
        </p:nvSpPr>
        <p:spPr>
          <a:xfrm>
            <a:off x="457200" y="1219199"/>
            <a:ext cx="8382000" cy="4572002"/>
          </a:xfrm>
          <a:prstGeom prst="rect">
            <a:avLst/>
          </a:prstGeom>
        </p:spPr>
        <p:txBody>
          <a:bodyPr>
            <a:normAutofit fontScale="100000" lnSpcReduction="0"/>
          </a:bodyPr>
          <a:lstStyle/>
          <a:p>
            <a:pPr>
              <a:spcBef>
                <a:spcPts val="1200"/>
              </a:spcBef>
              <a:buBlip>
                <a:blip r:embed="rId2"/>
              </a:buBlip>
            </a:pPr>
            <a:r>
              <a:t>Problems:</a:t>
            </a:r>
          </a:p>
          <a:p>
            <a:pPr lvl="2" marL="1143000" indent="-228600">
              <a:spcBef>
                <a:spcPts val="1200"/>
              </a:spcBef>
              <a:buBlip>
                <a:blip r:embed="rId3"/>
              </a:buBlip>
              <a:defRPr sz="2800"/>
            </a:pPr>
            <a:r>
              <a:t>Definition – how much is too much?</a:t>
            </a:r>
          </a:p>
          <a:p>
            <a:pPr lvl="2" marL="1143000" indent="-228600">
              <a:spcBef>
                <a:spcPts val="1200"/>
              </a:spcBef>
              <a:buBlip>
                <a:blip r:embed="rId3"/>
              </a:buBlip>
              <a:defRPr sz="2800"/>
            </a:pPr>
            <a:r>
              <a:t>Boundary with “normal” sexual desire/activity</a:t>
            </a:r>
          </a:p>
          <a:p>
            <a:pPr lvl="2" marL="1143000" indent="-228600">
              <a:spcBef>
                <a:spcPts val="1200"/>
              </a:spcBef>
              <a:buBlip>
                <a:blip r:embed="rId3"/>
              </a:buBlip>
              <a:defRPr sz="2800"/>
            </a:pPr>
            <a:r>
              <a:t>No information about genetics, developmental factors, clinical course</a:t>
            </a:r>
          </a:p>
        </p:txBody>
      </p:sp>
    </p:spTree>
  </p:cSld>
  <p:clrMapOvr>
    <a:masterClrMapping/>
  </p:clrMapOvr>
  <p:transition xmlns:p14="http://schemas.microsoft.com/office/powerpoint/2010/main" spd="med" advClick="1" p14:dur="1000"/>
</p:sld>
</file>

<file path=ppt/theme/theme1.xml><?xml version="1.0" encoding="utf-8"?>
<a:theme xmlns:a="http://schemas.openxmlformats.org/drawingml/2006/main" xmlns:r="http://schemas.openxmlformats.org/officeDocument/2006/relationships" name="Beam">
  <a:themeElements>
    <a:clrScheme name="Beam">
      <a:dk1>
        <a:srgbClr val="999999"/>
      </a:dk1>
      <a:lt1>
        <a:srgbClr val="000099"/>
      </a:lt1>
      <a:dk2>
        <a:srgbClr val="A7A7A7"/>
      </a:dk2>
      <a:lt2>
        <a:srgbClr val="535353"/>
      </a:lt2>
      <a:accent1>
        <a:srgbClr val="3366FF"/>
      </a:accent1>
      <a:accent2>
        <a:srgbClr val="7B46D0"/>
      </a:accent2>
      <a:accent3>
        <a:srgbClr val="9BBB59"/>
      </a:accent3>
      <a:accent4>
        <a:srgbClr val="8064A2"/>
      </a:accent4>
      <a:accent5>
        <a:srgbClr val="4BACC6"/>
      </a:accent5>
      <a:accent6>
        <a:srgbClr val="F79646"/>
      </a:accent6>
      <a:hlink>
        <a:srgbClr val="0000FF"/>
      </a:hlink>
      <a:folHlink>
        <a:srgbClr val="FF00FF"/>
      </a:folHlink>
    </a:clrScheme>
    <a:fontScheme name="Beam">
      <a:majorFont>
        <a:latin typeface="Helvetica"/>
        <a:ea typeface="Helvetica"/>
        <a:cs typeface="Helvetica"/>
      </a:majorFont>
      <a:minorFont>
        <a:latin typeface="Times"/>
        <a:ea typeface="Times"/>
        <a:cs typeface="Times"/>
      </a:minorFont>
    </a:fontScheme>
    <a:fmtScheme name="Beam">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sx="100000" sy="100000" kx="0" ky="0" algn="b" rotWithShape="0" blurRad="38100" dist="20000" dir="540000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99"/>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38100" dist="20000" dir="5400000">
            <a:srgbClr val="000000">
              <a:alpha val="38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99"/>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Beam">
  <a:themeElements>
    <a:clrScheme name="Beam">
      <a:dk1>
        <a:srgbClr val="000000"/>
      </a:dk1>
      <a:lt1>
        <a:srgbClr val="FFFFFF"/>
      </a:lt1>
      <a:dk2>
        <a:srgbClr val="A7A7A7"/>
      </a:dk2>
      <a:lt2>
        <a:srgbClr val="535353"/>
      </a:lt2>
      <a:accent1>
        <a:srgbClr val="3366FF"/>
      </a:accent1>
      <a:accent2>
        <a:srgbClr val="7B46D0"/>
      </a:accent2>
      <a:accent3>
        <a:srgbClr val="9BBB59"/>
      </a:accent3>
      <a:accent4>
        <a:srgbClr val="8064A2"/>
      </a:accent4>
      <a:accent5>
        <a:srgbClr val="4BACC6"/>
      </a:accent5>
      <a:accent6>
        <a:srgbClr val="F79646"/>
      </a:accent6>
      <a:hlink>
        <a:srgbClr val="0000FF"/>
      </a:hlink>
      <a:folHlink>
        <a:srgbClr val="FF00FF"/>
      </a:folHlink>
    </a:clrScheme>
    <a:fontScheme name="Beam">
      <a:majorFont>
        <a:latin typeface="Helvetica"/>
        <a:ea typeface="Helvetica"/>
        <a:cs typeface="Helvetica"/>
      </a:majorFont>
      <a:minorFont>
        <a:latin typeface="Times"/>
        <a:ea typeface="Times"/>
        <a:cs typeface="Times"/>
      </a:minorFont>
    </a:fontScheme>
    <a:fmtScheme name="Beam">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sx="100000" sy="100000" kx="0" ky="0" algn="b" rotWithShape="0" blurRad="38100" dist="20000" dir="540000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99"/>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38100" dist="20000" dir="5400000">
            <a:srgbClr val="000000">
              <a:alpha val="38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99"/>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