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71" r:id="rId3"/>
    <p:sldId id="272" r:id="rId4"/>
    <p:sldId id="273" r:id="rId5"/>
    <p:sldId id="274" r:id="rId6"/>
    <p:sldId id="275" r:id="rId7"/>
    <p:sldId id="277" r:id="rId8"/>
    <p:sldId id="278" r:id="rId9"/>
    <p:sldId id="276" r:id="rId10"/>
    <p:sldId id="279" r:id="rId11"/>
    <p:sldId id="280" r:id="rId12"/>
    <p:sldId id="281" r:id="rId13"/>
    <p:sldId id="282" r:id="rId14"/>
    <p:sldId id="283" r:id="rId15"/>
    <p:sldId id="284" r:id="rId16"/>
    <p:sldId id="285" r:id="rId17"/>
    <p:sldId id="287" r:id="rId18"/>
    <p:sldId id="286"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FF0D11-24C4-4C02-9C1B-7F9F491FD29F}" type="datetimeFigureOut">
              <a:rPr lang="en-US" smtClean="0"/>
              <a:pPr/>
              <a:t>11/3/2011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5DED50-6C5C-4139-A7FC-6505C801B70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4AFB04B-F6E6-4605-B8B7-D1BD9DE36F34}" type="datetimeFigureOut">
              <a:rPr lang="en-US" smtClean="0"/>
              <a:pPr/>
              <a:t>11/3/2011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643CCD5-DC69-4402-8173-3EB94A60462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4AFB04B-F6E6-4605-B8B7-D1BD9DE36F34}" type="datetimeFigureOut">
              <a:rPr lang="en-US" smtClean="0"/>
              <a:pPr/>
              <a:t>11/3/2011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4AFB04B-F6E6-4605-B8B7-D1BD9DE36F34}" type="datetimeFigureOut">
              <a:rPr lang="en-US" smtClean="0"/>
              <a:pPr/>
              <a:t>11/3/2011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643CCD5-DC69-4402-8173-3EB94A604626}"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11/3/2011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4AFB04B-F6E6-4605-B8B7-D1BD9DE36F34}" type="datetimeFigureOut">
              <a:rPr lang="en-US" smtClean="0"/>
              <a:pPr/>
              <a:t>11/3/2011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643CCD5-DC69-4402-8173-3EB94A60462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Brave New World</a:t>
            </a:r>
            <a:endParaRPr lang="en-US" dirty="0"/>
          </a:p>
        </p:txBody>
      </p:sp>
      <p:sp>
        <p:nvSpPr>
          <p:cNvPr id="3" name="Subtitle 2"/>
          <p:cNvSpPr>
            <a:spLocks noGrp="1"/>
          </p:cNvSpPr>
          <p:nvPr>
            <p:ph type="subTitle" idx="1"/>
          </p:nvPr>
        </p:nvSpPr>
        <p:spPr/>
        <p:txBody>
          <a:bodyPr/>
          <a:lstStyle/>
          <a:p>
            <a:r>
              <a:rPr lang="en-US" dirty="0" err="1" smtClean="0"/>
              <a:t>Aldous</a:t>
            </a:r>
            <a:r>
              <a:rPr lang="en-US" dirty="0" smtClean="0"/>
              <a:t> Huxley</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Appreciation of art doesn’t involve mass consumption.</a:t>
            </a:r>
          </a:p>
          <a:p>
            <a:pPr lvl="1"/>
            <a:r>
              <a:rPr lang="en-US" sz="2200" dirty="0" err="1" smtClean="0"/>
              <a:t>Mond</a:t>
            </a:r>
            <a:r>
              <a:rPr lang="en-US" sz="2200" dirty="0" smtClean="0"/>
              <a:t>: “You can’t consume much if you sit still and read books” (42).</a:t>
            </a:r>
          </a:p>
          <a:p>
            <a:pPr lvl="1"/>
            <a:r>
              <a:rPr lang="en-US" sz="2200" dirty="0" smtClean="0"/>
              <a:t>Emphasis on novelty: “We don’t want people to be attracted by old things.  We want them to like the new ones” (193).</a:t>
            </a:r>
          </a:p>
          <a:p>
            <a:r>
              <a:rPr lang="en-US" sz="2200" dirty="0" smtClean="0"/>
              <a:t>“High Art” requires social instability: Tragedy would be meaningless, </a:t>
            </a:r>
            <a:r>
              <a:rPr lang="en-US" sz="2200" u="sng" dirty="0" smtClean="0"/>
              <a:t>Othello</a:t>
            </a:r>
            <a:r>
              <a:rPr lang="en-US" sz="2200" dirty="0" smtClean="0"/>
              <a:t> incomprehensible in the World State.</a:t>
            </a:r>
          </a:p>
          <a:p>
            <a:pPr lvl="1"/>
            <a:r>
              <a:rPr lang="en-US" sz="2200" dirty="0" smtClean="0"/>
              <a:t>“But that’s the price we have to pay for stability.  You‘ve got to choose between happiness and what people used to call high art.  We’ve sacrificed the high art.  We have the </a:t>
            </a:r>
            <a:r>
              <a:rPr lang="en-US" sz="2200" dirty="0" err="1" smtClean="0"/>
              <a:t>feelies</a:t>
            </a:r>
            <a:r>
              <a:rPr lang="en-US" sz="2200" dirty="0" smtClean="0"/>
              <a:t> and the scent organ instead” (194).</a:t>
            </a:r>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200" dirty="0" smtClean="0"/>
              <a:t>Art, such as it does exist in the World State, essentially consists of pornographic </a:t>
            </a:r>
            <a:r>
              <a:rPr lang="en-US" sz="2200" dirty="0" err="1" smtClean="0"/>
              <a:t>feelie</a:t>
            </a:r>
            <a:r>
              <a:rPr lang="en-US" sz="2200" dirty="0" smtClean="0"/>
              <a:t> movies and insipid mass-produced pop songs.</a:t>
            </a:r>
          </a:p>
          <a:p>
            <a:pPr lvl="1"/>
            <a:r>
              <a:rPr lang="en-US" sz="2200" dirty="0" err="1" smtClean="0"/>
              <a:t>Lenina’s</a:t>
            </a:r>
            <a:r>
              <a:rPr lang="en-US" sz="2200" dirty="0" smtClean="0"/>
              <a:t> song: “Hug me till you drug me, honey” (145, 170) vs. John’s Shakespeare quotes.</a:t>
            </a:r>
          </a:p>
          <a:p>
            <a:pPr lvl="1"/>
            <a:r>
              <a:rPr lang="en-US" sz="2200" dirty="0" err="1" smtClean="0"/>
              <a:t>Feelie</a:t>
            </a:r>
            <a:r>
              <a:rPr lang="en-US" sz="2200" dirty="0" smtClean="0"/>
              <a:t> movie seen by John and </a:t>
            </a:r>
            <a:r>
              <a:rPr lang="en-US" sz="2200" dirty="0" err="1" smtClean="0"/>
              <a:t>Lenina</a:t>
            </a:r>
            <a:r>
              <a:rPr lang="en-US" sz="2200" dirty="0" smtClean="0"/>
              <a:t> a travesty of </a:t>
            </a:r>
            <a:r>
              <a:rPr lang="en-US" sz="2200" u="sng" dirty="0" smtClean="0"/>
              <a:t>Othello</a:t>
            </a:r>
            <a:r>
              <a:rPr lang="en-US" sz="2200" dirty="0" smtClean="0"/>
              <a:t>.</a:t>
            </a:r>
          </a:p>
          <a:p>
            <a:r>
              <a:rPr lang="en-US" sz="2200" dirty="0" smtClean="0"/>
              <a:t>We do see Helmholtz’s banned poem as a possible example of “genuine” art (157-158).</a:t>
            </a:r>
          </a:p>
          <a:p>
            <a:pPr lvl="1"/>
            <a:r>
              <a:rPr lang="en-US" sz="2200" dirty="0" smtClean="0"/>
              <a:t>Banned because it focuses on feelings of loneliness.</a:t>
            </a:r>
          </a:p>
          <a:p>
            <a:pPr lvl="1"/>
            <a:r>
              <a:rPr lang="en-US" sz="2200" dirty="0" smtClean="0"/>
              <a:t>About the lack of another: absence “slowly form[s] a presence; / Whose? And I ask, of what / So absurd an essence” (158).</a:t>
            </a:r>
          </a:p>
          <a:p>
            <a:pPr lvl="1"/>
            <a:r>
              <a:rPr lang="en-US" sz="2200" dirty="0" smtClean="0"/>
              <a:t>In reality, it’s not a particularly moving poem.</a:t>
            </a:r>
          </a:p>
          <a:p>
            <a:pPr lvl="1"/>
            <a:r>
              <a:rPr lang="en-US" sz="2200" dirty="0" smtClean="0"/>
              <a:t>Rhymes a somewhat humorous: “</a:t>
            </a:r>
            <a:r>
              <a:rPr lang="en-US" sz="2200" dirty="0" err="1" smtClean="0"/>
              <a:t>Egeria’s</a:t>
            </a:r>
            <a:r>
              <a:rPr lang="en-US" sz="2200" dirty="0" smtClean="0"/>
              <a:t> / … posteriors”; “…populate … solidly / …copulate … squalidly”.</a:t>
            </a:r>
          </a:p>
          <a:p>
            <a:endParaRPr lang="en-US" sz="2200" dirty="0"/>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John </a:t>
            </a:r>
            <a:r>
              <a:rPr lang="en-US" sz="2200" dirty="0" err="1" smtClean="0"/>
              <a:t>unfavourably</a:t>
            </a:r>
            <a:r>
              <a:rPr lang="en-US" sz="2200" dirty="0" smtClean="0"/>
              <a:t> compares Helmholtz’s poem to Shakespeare (159).</a:t>
            </a:r>
          </a:p>
          <a:p>
            <a:pPr lvl="1"/>
            <a:r>
              <a:rPr lang="en-US" sz="2200" dirty="0" smtClean="0"/>
              <a:t>“The Phoenix and The Turtle”: idealization, and death, of romantic love.</a:t>
            </a:r>
          </a:p>
          <a:p>
            <a:pPr lvl="1"/>
            <a:r>
              <a:rPr lang="en-US" sz="2200" dirty="0" smtClean="0"/>
              <a:t>A communion between two individuals united in love: “Single nature’s double name / Neither two nor one was called” (160).</a:t>
            </a:r>
          </a:p>
          <a:p>
            <a:r>
              <a:rPr lang="en-US" sz="2200" dirty="0" smtClean="0"/>
              <a:t>Travestied by Bernard’s exclamation: “Orgy-porgy!” – but Bernard, in a perverse way, is somewhat correct: </a:t>
            </a:r>
          </a:p>
          <a:p>
            <a:pPr lvl="1"/>
            <a:r>
              <a:rPr lang="en-US" sz="2200" dirty="0" smtClean="0"/>
              <a:t>The orgy-porgy ritual dramatizes the same absorption of the individual into a larger unit, although the “Greater Being” of Society replaces the romantic relationship between two lovers.</a:t>
            </a:r>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smtClean="0"/>
              <a:t>Helmholtz is drawn to John’s quotations of Shakespeare.</a:t>
            </a:r>
          </a:p>
          <a:p>
            <a:r>
              <a:rPr lang="en-US" sz="2400" dirty="0" smtClean="0"/>
              <a:t>Yet, he still can’t overcome his conditioning.</a:t>
            </a:r>
          </a:p>
          <a:p>
            <a:pPr lvl="1"/>
            <a:r>
              <a:rPr lang="en-US" sz="2400" dirty="0" smtClean="0"/>
              <a:t>Laughs at Juliet’s forced betrothal to Paris: “In its smutty absurdity the situation was </a:t>
            </a:r>
            <a:r>
              <a:rPr lang="en-US" sz="2400" dirty="0" err="1" smtClean="0"/>
              <a:t>irresistably</a:t>
            </a:r>
            <a:r>
              <a:rPr lang="en-US" sz="2400" dirty="0" smtClean="0"/>
              <a:t> comical” (161).</a:t>
            </a:r>
          </a:p>
          <a:p>
            <a:r>
              <a:rPr lang="en-US" sz="2400" dirty="0" smtClean="0"/>
              <a:t>Nonetheless, he understands that artistic expression is rooted in pain and lack: “You’ve got to be hurt and upset; otherwise you can’t think of the really good, penetrating, X-</a:t>
            </a:r>
            <a:r>
              <a:rPr lang="en-US" sz="2400" dirty="0" err="1" smtClean="0"/>
              <a:t>rayish</a:t>
            </a:r>
            <a:r>
              <a:rPr lang="en-US" sz="2400" dirty="0" smtClean="0"/>
              <a:t> phrases” (161-162).</a:t>
            </a:r>
          </a:p>
          <a:p>
            <a:r>
              <a:rPr lang="en-US" sz="2400" dirty="0" smtClean="0"/>
              <a:t>Therefore, it’s not so much that art – in and of itself – is dangerous to the World State, but rather that its preconditions require unhappiness and instability.</a:t>
            </a:r>
            <a:endParaRPr lang="en-US" sz="2400" dirty="0"/>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smtClean="0"/>
              <a:t>Strong emotions – such as those evoked by tragedy – are dangerous.  Why?</a:t>
            </a:r>
          </a:p>
          <a:p>
            <a:r>
              <a:rPr lang="en-US" sz="2400" dirty="0" smtClean="0"/>
              <a:t>Strong emotions are produced by desire – by the lack of something: “Feeling lurks in that interval between desire and its consummation” (37).</a:t>
            </a:r>
          </a:p>
          <a:p>
            <a:r>
              <a:rPr lang="en-US" sz="2400" dirty="0" smtClean="0"/>
              <a:t>Leads to desires that can’t be controlled: “Impulse arrested spills over, and the flood is feeling, the flood is passion, the flood is even madness” (37).</a:t>
            </a:r>
          </a:p>
          <a:p>
            <a:r>
              <a:rPr lang="en-US" sz="2400" dirty="0" smtClean="0"/>
              <a:t>Desire is controlled by immediate satiation.</a:t>
            </a:r>
          </a:p>
          <a:p>
            <a:endParaRPr lang="en-US" sz="2400" dirty="0"/>
          </a:p>
        </p:txBody>
      </p:sp>
      <p:sp>
        <p:nvSpPr>
          <p:cNvPr id="3" name="Title 2"/>
          <p:cNvSpPr>
            <a:spLocks noGrp="1"/>
          </p:cNvSpPr>
          <p:nvPr>
            <p:ph type="title"/>
          </p:nvPr>
        </p:nvSpPr>
        <p:spPr/>
        <p:txBody>
          <a:bodyPr/>
          <a:lstStyle/>
          <a:p>
            <a:r>
              <a:rPr lang="en-US" dirty="0" smtClean="0"/>
              <a:t>Abolition of Feeling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Immediate satisfaction of desire = childish demand for satisfaction of the </a:t>
            </a:r>
            <a:r>
              <a:rPr lang="en-US" sz="2200" i="1" dirty="0" smtClean="0"/>
              <a:t>id</a:t>
            </a:r>
            <a:r>
              <a:rPr lang="en-US" sz="2200" dirty="0" smtClean="0"/>
              <a:t>.</a:t>
            </a:r>
          </a:p>
          <a:p>
            <a:pPr lvl="1"/>
            <a:r>
              <a:rPr lang="en-US" sz="2200" dirty="0" smtClean="0"/>
              <a:t>Bernard “And that’s why we went to bed together yesterday – like infants – instead of being adults and waiting” (81).</a:t>
            </a:r>
          </a:p>
          <a:p>
            <a:pPr lvl="1"/>
            <a:r>
              <a:rPr lang="en-US" sz="2200" dirty="0" smtClean="0"/>
              <a:t>Citizens of the World State are kept in a state of eternal childhood: “Youth almost unimpaired till sixty, and then, crack! the end” (95).</a:t>
            </a:r>
          </a:p>
          <a:p>
            <a:pPr lvl="1"/>
            <a:r>
              <a:rPr lang="en-US" sz="2200" dirty="0" smtClean="0"/>
              <a:t>Orgy-porgy represents a return to a juvenile state: “until at last they were dancing in the crimson twilight of an Embryo Store” (73) – a return to the womb, albeit an artificial one.</a:t>
            </a:r>
          </a:p>
          <a:p>
            <a:pPr lvl="1"/>
            <a:r>
              <a:rPr lang="en-US" sz="2200" dirty="0" smtClean="0"/>
              <a:t>John’s admonishment of the Delta’s: “Do you like being babies? Yes, babies.  Mewling and puking” (187).</a:t>
            </a:r>
            <a:endParaRPr lang="en-US" sz="2200" dirty="0"/>
          </a:p>
        </p:txBody>
      </p:sp>
      <p:sp>
        <p:nvSpPr>
          <p:cNvPr id="3" name="Title 2"/>
          <p:cNvSpPr>
            <a:spLocks noGrp="1"/>
          </p:cNvSpPr>
          <p:nvPr>
            <p:ph type="title"/>
          </p:nvPr>
        </p:nvSpPr>
        <p:spPr/>
        <p:txBody>
          <a:bodyPr/>
          <a:lstStyle/>
          <a:p>
            <a:r>
              <a:rPr lang="en-US" dirty="0" smtClean="0"/>
              <a:t>Abolition of Feeling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US" sz="2400" dirty="0" smtClean="0"/>
              <a:t>The ultimate lack is the lack of self: fear of death.</a:t>
            </a:r>
          </a:p>
          <a:p>
            <a:pPr lvl="1"/>
            <a:r>
              <a:rPr lang="en-US" dirty="0" smtClean="0"/>
              <a:t>Motivates belief in God and religious feeling.</a:t>
            </a:r>
          </a:p>
          <a:p>
            <a:pPr lvl="1"/>
            <a:r>
              <a:rPr lang="en-US" dirty="0" err="1" smtClean="0"/>
              <a:t>Mond</a:t>
            </a:r>
            <a:r>
              <a:rPr lang="en-US" dirty="0" smtClean="0"/>
              <a:t>: “‘You can only be independent of God while you’ve got youth and prosperity; independence won’t take you safely to the end.’ Well, we’ve now got youth and prosperity right up to the end” (206).</a:t>
            </a:r>
          </a:p>
          <a:p>
            <a:pPr lvl="1"/>
            <a:r>
              <a:rPr lang="en-US" dirty="0" smtClean="0"/>
              <a:t>Maine de </a:t>
            </a:r>
            <a:r>
              <a:rPr lang="en-US" dirty="0" err="1" smtClean="0"/>
              <a:t>Biran</a:t>
            </a:r>
            <a:r>
              <a:rPr lang="en-US" dirty="0" smtClean="0"/>
              <a:t>: Old age produces an attenuation of youthful desires; leads to religious feeling.</a:t>
            </a:r>
          </a:p>
          <a:p>
            <a:pPr lvl="1"/>
            <a:r>
              <a:rPr lang="en-US" dirty="0" smtClean="0"/>
              <a:t>In </a:t>
            </a:r>
            <a:r>
              <a:rPr lang="en-US" u="sng" dirty="0" smtClean="0"/>
              <a:t>Brave New World</a:t>
            </a:r>
            <a:r>
              <a:rPr lang="en-US" dirty="0" smtClean="0"/>
              <a:t>, these youthful desires have been extended throughout an individual’s whole life.</a:t>
            </a:r>
          </a:p>
          <a:p>
            <a:pPr lvl="1"/>
            <a:r>
              <a:rPr lang="en-US" dirty="0" smtClean="0"/>
              <a:t>“But industrial civilization is only possible when there’s no self-denial.  Self-indulgence up to the very limits imposed by hygiene and economics.  Otherwise the wheels stop turning” (209).</a:t>
            </a:r>
            <a:endParaRPr lang="en-US" dirty="0"/>
          </a:p>
        </p:txBody>
      </p:sp>
      <p:sp>
        <p:nvSpPr>
          <p:cNvPr id="3" name="Title 2"/>
          <p:cNvSpPr>
            <a:spLocks noGrp="1"/>
          </p:cNvSpPr>
          <p:nvPr>
            <p:ph type="title"/>
          </p:nvPr>
        </p:nvSpPr>
        <p:spPr/>
        <p:txBody>
          <a:bodyPr/>
          <a:lstStyle/>
          <a:p>
            <a:r>
              <a:rPr lang="en-US" dirty="0" smtClean="0"/>
              <a:t>Abolition of Feeling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300" dirty="0" smtClean="0"/>
              <a:t>The danger of feeling is demonstrated in </a:t>
            </a:r>
            <a:r>
              <a:rPr lang="en-US" sz="2300" dirty="0" err="1" smtClean="0"/>
              <a:t>Lenina</a:t>
            </a:r>
            <a:r>
              <a:rPr lang="en-US" sz="2300" dirty="0" smtClean="0"/>
              <a:t>.</a:t>
            </a:r>
          </a:p>
          <a:p>
            <a:pPr lvl="1"/>
            <a:r>
              <a:rPr lang="en-US" dirty="0" smtClean="0"/>
              <a:t>When she is rebuffed by John, she feels genuine emotion (148-149), but she sees this pain as an illness to be cured with </a:t>
            </a:r>
            <a:r>
              <a:rPr lang="en-US" i="1" dirty="0" smtClean="0"/>
              <a:t>soma</a:t>
            </a:r>
            <a:r>
              <a:rPr lang="en-US" dirty="0" smtClean="0"/>
              <a:t>: “One </a:t>
            </a:r>
            <a:r>
              <a:rPr lang="en-US" dirty="0" err="1" smtClean="0"/>
              <a:t>gramme</a:t>
            </a:r>
            <a:r>
              <a:rPr lang="en-US" dirty="0" smtClean="0"/>
              <a:t>, she decided, would not be enough; hers had been more than a one-</a:t>
            </a:r>
            <a:r>
              <a:rPr lang="en-US" dirty="0" err="1" smtClean="0"/>
              <a:t>gramme</a:t>
            </a:r>
            <a:r>
              <a:rPr lang="en-US" dirty="0" smtClean="0"/>
              <a:t> affliction” (149).</a:t>
            </a:r>
          </a:p>
          <a:p>
            <a:pPr lvl="1"/>
            <a:r>
              <a:rPr lang="en-US" dirty="0" smtClean="0"/>
              <a:t>Feeling this sensation alienates her from the World State: “She sat in a corner, cut off from those who surrounded her by an emotion which they did not share” (151).</a:t>
            </a:r>
          </a:p>
          <a:p>
            <a:pPr lvl="1"/>
            <a:r>
              <a:rPr lang="en-US" dirty="0" smtClean="0"/>
              <a:t>Demonstrates the danger of emotion: her sadness at John’s rejection distracts her from her work and ultimately causes the death of the Alpha-Minus administrator at </a:t>
            </a:r>
            <a:r>
              <a:rPr lang="en-US" dirty="0" err="1" smtClean="0"/>
              <a:t>Mwanza-Mwanza</a:t>
            </a:r>
            <a:r>
              <a:rPr lang="en-US" dirty="0" smtClean="0"/>
              <a:t> (164).</a:t>
            </a:r>
            <a:endParaRPr lang="en-US" dirty="0"/>
          </a:p>
        </p:txBody>
      </p:sp>
      <p:sp>
        <p:nvSpPr>
          <p:cNvPr id="3" name="Title 2"/>
          <p:cNvSpPr>
            <a:spLocks noGrp="1"/>
          </p:cNvSpPr>
          <p:nvPr>
            <p:ph type="title"/>
          </p:nvPr>
        </p:nvSpPr>
        <p:spPr/>
        <p:txBody>
          <a:bodyPr/>
          <a:lstStyle/>
          <a:p>
            <a:r>
              <a:rPr lang="en-US" dirty="0" smtClean="0"/>
              <a:t>Abolition of Feeling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smtClean="0"/>
              <a:t>What causes Bernard Marx’s discontent with the World State?</a:t>
            </a:r>
          </a:p>
          <a:p>
            <a:pPr lvl="1"/>
            <a:r>
              <a:rPr lang="en-US" sz="2400" dirty="0" smtClean="0"/>
              <a:t>Like Winston Smith in the Ministry of Truth, as a psychologist specializing in </a:t>
            </a:r>
            <a:r>
              <a:rPr lang="en-US" sz="2400" dirty="0" err="1" smtClean="0"/>
              <a:t>hypnopaedia</a:t>
            </a:r>
            <a:r>
              <a:rPr lang="en-US" sz="2400" dirty="0" smtClean="0"/>
              <a:t>, he is aware of the conditioning done by the state.</a:t>
            </a:r>
          </a:p>
          <a:p>
            <a:pPr lvl="1"/>
            <a:r>
              <a:rPr lang="en-US" sz="2400" dirty="0" smtClean="0"/>
              <a:t>His outsider status is also caused by his small stature and then reinforced by his consequent social rejection:</a:t>
            </a:r>
          </a:p>
          <a:p>
            <a:pPr lvl="1"/>
            <a:r>
              <a:rPr lang="en-US" sz="2400" dirty="0" smtClean="0"/>
              <a:t>“The mockery made him feel outsider; and feeling an outsider, he behaved like one, which increased the prejudice against him and intensified the contempt and hostility aroused by his physical defects” (56).</a:t>
            </a:r>
            <a:endParaRPr lang="en-US" sz="2400" dirty="0"/>
          </a:p>
        </p:txBody>
      </p:sp>
      <p:sp>
        <p:nvSpPr>
          <p:cNvPr id="3" name="Title 2"/>
          <p:cNvSpPr>
            <a:spLocks noGrp="1"/>
          </p:cNvSpPr>
          <p:nvPr>
            <p:ph type="title"/>
          </p:nvPr>
        </p:nvSpPr>
        <p:spPr/>
        <p:txBody>
          <a:bodyPr/>
          <a:lstStyle/>
          <a:p>
            <a:r>
              <a:rPr lang="en-US" dirty="0" smtClean="0"/>
              <a:t>Bernard Marx</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However, Bernard also relishes this outsider status – it allows him to feel his own individuality: “I’d rather be myself … Myself and nasty. Not somebody else, however jolly” (77).</a:t>
            </a:r>
          </a:p>
          <a:p>
            <a:pPr lvl="1"/>
            <a:r>
              <a:rPr lang="en-US" sz="2200" dirty="0" smtClean="0"/>
              <a:t>Enjoys loneliness – solitary contemplation enables him to feel himself: “More on my own, not so completely a part of something else.  Not just a cell in the social body” (78).</a:t>
            </a:r>
          </a:p>
          <a:p>
            <a:pPr lvl="1"/>
            <a:r>
              <a:rPr lang="en-US" sz="2200" dirty="0" smtClean="0"/>
              <a:t>Admonishment by the DHC strengthens Bernard’s sense of individuality: “For Bernard left the room with a swagger, exulting, as he banged the door behind him, in the thought that he stood alone embattled against the order of things; elated by the intoxicating consciousness of his individual significance and importance” (85).</a:t>
            </a:r>
            <a:endParaRPr lang="en-US" sz="2200" dirty="0"/>
          </a:p>
        </p:txBody>
      </p:sp>
      <p:sp>
        <p:nvSpPr>
          <p:cNvPr id="3" name="Title 2"/>
          <p:cNvSpPr>
            <a:spLocks noGrp="1"/>
          </p:cNvSpPr>
          <p:nvPr>
            <p:ph type="title"/>
          </p:nvPr>
        </p:nvSpPr>
        <p:spPr/>
        <p:txBody>
          <a:bodyPr/>
          <a:lstStyle/>
          <a:p>
            <a:r>
              <a:rPr lang="en-US" dirty="0" smtClean="0"/>
              <a:t>Bernard Marx</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When he becomes famous as a result of John the Savage, Bernard is perfectly happy that he is no longer a social outcast (135-136).</a:t>
            </a:r>
          </a:p>
          <a:p>
            <a:r>
              <a:rPr lang="en-US" sz="2200" dirty="0" smtClean="0"/>
              <a:t>Reverts back to discontent when he loses his celebrity.</a:t>
            </a:r>
          </a:p>
          <a:p>
            <a:r>
              <a:rPr lang="en-US" sz="2200" dirty="0" smtClean="0"/>
              <a:t>Though a hypocrite, Bernard does have a possible moment of redemption when John is attacked by the Deltas (188).</a:t>
            </a:r>
          </a:p>
          <a:p>
            <a:pPr lvl="1"/>
            <a:r>
              <a:rPr lang="en-US" sz="2200" dirty="0" smtClean="0"/>
              <a:t>Because of his cowardly indecision, Bernard’s possibility for heroism ends in a pathetic display: he is pushed out of the way and squirted with water pistols by the police and tries to slink away undetected (189).</a:t>
            </a:r>
          </a:p>
          <a:p>
            <a:r>
              <a:rPr lang="en-US" sz="2200" dirty="0" smtClean="0"/>
              <a:t>When sentenced to an island, he collapses – even though he is getting what he supposedly wanted all along: isolation from the World State to live with fellow misfits (199-200).</a:t>
            </a:r>
          </a:p>
        </p:txBody>
      </p:sp>
      <p:sp>
        <p:nvSpPr>
          <p:cNvPr id="3" name="Title 2"/>
          <p:cNvSpPr>
            <a:spLocks noGrp="1"/>
          </p:cNvSpPr>
          <p:nvPr>
            <p:ph type="title"/>
          </p:nvPr>
        </p:nvSpPr>
        <p:spPr/>
        <p:txBody>
          <a:bodyPr/>
          <a:lstStyle/>
          <a:p>
            <a:r>
              <a:rPr lang="en-US" dirty="0" smtClean="0"/>
              <a:t>Bernard Marx</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smtClean="0"/>
              <a:t>Inverse of Bernard: “He was a powerfully built man, deep-</a:t>
            </a:r>
            <a:r>
              <a:rPr lang="en-US" sz="2400" dirty="0" err="1" smtClean="0"/>
              <a:t>chested</a:t>
            </a:r>
            <a:r>
              <a:rPr lang="en-US" sz="2400" dirty="0" smtClean="0"/>
              <a:t>, broad-shouldered, massive, and yet quick in his movements, springy and agile … every </a:t>
            </a:r>
            <a:r>
              <a:rPr lang="en-US" sz="2400" dirty="0" err="1" smtClean="0"/>
              <a:t>centimetre</a:t>
            </a:r>
            <a:r>
              <a:rPr lang="en-US" sz="2400" dirty="0" smtClean="0"/>
              <a:t> an Alpha-Plus” (57).</a:t>
            </a:r>
          </a:p>
          <a:p>
            <a:r>
              <a:rPr lang="en-US" sz="2400" dirty="0" smtClean="0"/>
              <a:t>Whereas Bernard is isolated by his physical defects, Helmholtz is isolated by his mental surpluses: “a little </a:t>
            </a:r>
            <a:r>
              <a:rPr lang="en-US" sz="2400" i="1" dirty="0" smtClean="0"/>
              <a:t>too </a:t>
            </a:r>
            <a:r>
              <a:rPr lang="en-US" sz="2400" dirty="0" smtClean="0"/>
              <a:t>able” (57).</a:t>
            </a:r>
          </a:p>
          <a:p>
            <a:r>
              <a:rPr lang="en-US" sz="2400" dirty="0" smtClean="0"/>
              <a:t>Still, the two men are drawn together by their shared alienation: “What the two men shared was the knowledge that they were individuals” (58).</a:t>
            </a:r>
          </a:p>
          <a:p>
            <a:endParaRPr lang="en-US" sz="2200" dirty="0"/>
          </a:p>
        </p:txBody>
      </p:sp>
      <p:sp>
        <p:nvSpPr>
          <p:cNvPr id="3" name="Title 2"/>
          <p:cNvSpPr>
            <a:spLocks noGrp="1"/>
          </p:cNvSpPr>
          <p:nvPr>
            <p:ph type="title"/>
          </p:nvPr>
        </p:nvSpPr>
        <p:spPr/>
        <p:txBody>
          <a:bodyPr/>
          <a:lstStyle/>
          <a:p>
            <a:r>
              <a:rPr lang="en-US" dirty="0" smtClean="0"/>
              <a:t>Helmholtz Watson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Helmholtz deliberately flaunts convention and abstains from sex: </a:t>
            </a:r>
          </a:p>
          <a:p>
            <a:r>
              <a:rPr lang="en-US" sz="2200" dirty="0" smtClean="0"/>
              <a:t>“Still, it’s been worth it, I think. The effects … Well, they’re odd, they’re very odd” (59).</a:t>
            </a:r>
          </a:p>
          <a:p>
            <a:pPr lvl="1"/>
            <a:r>
              <a:rPr lang="en-US" sz="2200" dirty="0" smtClean="0"/>
              <a:t>Self-denial creates feeling – leads to a desire for self-expression:</a:t>
            </a:r>
          </a:p>
          <a:p>
            <a:pPr lvl="1"/>
            <a:r>
              <a:rPr lang="en-US" sz="2200" dirty="0" smtClean="0"/>
              <a:t>“Do you </a:t>
            </a:r>
            <a:r>
              <a:rPr lang="en-US" sz="2200" dirty="0" smtClean="0"/>
              <a:t>ever feel … as though you had something inside you that was only waiting for you to give it a chance to come out? … I’m thinking of a queer feeling I get that I’ve got something important to say and the power to say it – only I don’t know what it is, and I can’t make any use of the power” (59).</a:t>
            </a:r>
          </a:p>
          <a:p>
            <a:pPr lvl="1"/>
            <a:endParaRPr lang="en-US" sz="2200" dirty="0" smtClean="0"/>
          </a:p>
          <a:p>
            <a:endParaRPr lang="en-US" sz="2200" dirty="0"/>
          </a:p>
        </p:txBody>
      </p:sp>
      <p:sp>
        <p:nvSpPr>
          <p:cNvPr id="3" name="Title 2"/>
          <p:cNvSpPr>
            <a:spLocks noGrp="1"/>
          </p:cNvSpPr>
          <p:nvPr>
            <p:ph type="title"/>
          </p:nvPr>
        </p:nvSpPr>
        <p:spPr/>
        <p:txBody>
          <a:bodyPr/>
          <a:lstStyle/>
          <a:p>
            <a:r>
              <a:rPr lang="en-US" dirty="0" smtClean="0"/>
              <a:t>Helmholtz Watson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Unlike Bernard, his discontent appears to be more genuinely motivated – a condition of his character.</a:t>
            </a:r>
          </a:p>
          <a:p>
            <a:r>
              <a:rPr lang="en-US" sz="2200" dirty="0" smtClean="0"/>
              <a:t>Magnanimous: he forgives Bernard for abandoning him during the latter’s brief popularity.</a:t>
            </a:r>
          </a:p>
          <a:p>
            <a:pPr lvl="1"/>
            <a:r>
              <a:rPr lang="en-US" sz="2200" dirty="0" smtClean="0"/>
              <a:t>This is a sentiment that Bernard cannot fathom: “Touched, Bernard felt himself at the same time humiliated by this magnanimity – a magnanimity the more extraordinary and therefore the more humiliating in that it owed nothing to </a:t>
            </a:r>
            <a:r>
              <a:rPr lang="en-US" sz="2200" i="1" dirty="0" smtClean="0"/>
              <a:t>soma</a:t>
            </a:r>
            <a:r>
              <a:rPr lang="en-US" sz="2200" dirty="0" smtClean="0"/>
              <a:t> and everything to Helmholtz’s character” (155-156).</a:t>
            </a:r>
          </a:p>
          <a:p>
            <a:r>
              <a:rPr lang="en-US" sz="2200" dirty="0" smtClean="0"/>
              <a:t>Ultimately happy to be sent to an island – specifically chooses the Falklands for the sake of physical privation (201).</a:t>
            </a:r>
            <a:endParaRPr lang="en-US" sz="2200" dirty="0"/>
          </a:p>
        </p:txBody>
      </p:sp>
      <p:sp>
        <p:nvSpPr>
          <p:cNvPr id="3" name="Title 2"/>
          <p:cNvSpPr>
            <a:spLocks noGrp="1"/>
          </p:cNvSpPr>
          <p:nvPr>
            <p:ph type="title"/>
          </p:nvPr>
        </p:nvSpPr>
        <p:spPr/>
        <p:txBody>
          <a:bodyPr/>
          <a:lstStyle/>
          <a:p>
            <a:r>
              <a:rPr lang="en-US" dirty="0" smtClean="0"/>
              <a:t>Helmholtz Watson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200" dirty="0" smtClean="0"/>
              <a:t>Parallel to Helmholtz Watson.</a:t>
            </a:r>
          </a:p>
          <a:p>
            <a:pPr lvl="1"/>
            <a:r>
              <a:rPr lang="en-US" sz="2200" dirty="0" smtClean="0"/>
              <a:t>Originally discontented for similar reasons, though instead of art (Beauty), he is driven by a desire for scientific research (Truth) (198-199).</a:t>
            </a:r>
          </a:p>
          <a:p>
            <a:pPr lvl="1"/>
            <a:r>
              <a:rPr lang="en-US" sz="2200" dirty="0" smtClean="0"/>
              <a:t>Unlike Helmholtz, the intellectual </a:t>
            </a:r>
            <a:r>
              <a:rPr lang="en-US" sz="2200" dirty="0" err="1" smtClean="0"/>
              <a:t>Mond</a:t>
            </a:r>
            <a:r>
              <a:rPr lang="en-US" sz="2200" dirty="0" smtClean="0"/>
              <a:t> has chosen to co-opted by the World State.</a:t>
            </a:r>
          </a:p>
          <a:p>
            <a:pPr lvl="1"/>
            <a:r>
              <a:rPr lang="en-US" sz="2200" dirty="0" smtClean="0"/>
              <a:t>Still secretly longs for deep feeling and truth:</a:t>
            </a:r>
          </a:p>
          <a:p>
            <a:pPr lvl="1"/>
            <a:r>
              <a:rPr lang="en-US" sz="2200" dirty="0" smtClean="0"/>
              <a:t>When </a:t>
            </a:r>
            <a:r>
              <a:rPr lang="en-US" sz="2200" dirty="0" smtClean="0"/>
              <a:t>censoring a scientific paper, he regretfully thinks, “What fun it would be if one didn’t have to think of happiness” (155</a:t>
            </a:r>
            <a:r>
              <a:rPr lang="en-US" sz="2200" dirty="0" smtClean="0"/>
              <a:t>).</a:t>
            </a:r>
          </a:p>
          <a:p>
            <a:pPr lvl="1"/>
            <a:r>
              <a:rPr lang="en-US" sz="2200" dirty="0" smtClean="0"/>
              <a:t>Bernard appeals to this scientific curiosity to bring John and Linda to London (123) – a fatal error that introduces instability.</a:t>
            </a:r>
          </a:p>
          <a:p>
            <a:pPr lvl="1"/>
            <a:r>
              <a:rPr lang="en-US" sz="2200" dirty="0" smtClean="0"/>
              <a:t>Understands that the World State is dystopia and sees Bernard and Helmholtz’s exile as a reward (199-200).</a:t>
            </a:r>
            <a:endParaRPr lang="en-US" sz="2200" dirty="0" smtClean="0"/>
          </a:p>
          <a:p>
            <a:pPr lvl="1"/>
            <a:endParaRPr lang="en-US" sz="2200" dirty="0" smtClean="0"/>
          </a:p>
        </p:txBody>
      </p:sp>
      <p:sp>
        <p:nvSpPr>
          <p:cNvPr id="3" name="Title 2"/>
          <p:cNvSpPr>
            <a:spLocks noGrp="1"/>
          </p:cNvSpPr>
          <p:nvPr>
            <p:ph type="title"/>
          </p:nvPr>
        </p:nvSpPr>
        <p:spPr/>
        <p:txBody>
          <a:bodyPr/>
          <a:lstStyle/>
          <a:p>
            <a:r>
              <a:rPr lang="en-US" dirty="0" smtClean="0"/>
              <a:t>Mustapha </a:t>
            </a:r>
            <a:r>
              <a:rPr lang="en-US" dirty="0" err="1" smtClean="0"/>
              <a:t>Mond</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200" dirty="0" smtClean="0"/>
              <a:t>Hybrid figure: part of both worlds (World State and </a:t>
            </a:r>
            <a:r>
              <a:rPr lang="en-US" sz="2200" dirty="0" err="1" smtClean="0"/>
              <a:t>Malpais</a:t>
            </a:r>
            <a:r>
              <a:rPr lang="en-US" sz="2200" dirty="0" smtClean="0"/>
              <a:t>), but an outsider in </a:t>
            </a:r>
            <a:r>
              <a:rPr lang="en-US" sz="2200" dirty="0" smtClean="0"/>
              <a:t>both.</a:t>
            </a:r>
          </a:p>
          <a:p>
            <a:r>
              <a:rPr lang="en-US" sz="2200" dirty="0" smtClean="0"/>
              <a:t>John is seduced by the idea of the Brave New World of the World State (120).</a:t>
            </a:r>
            <a:endParaRPr lang="en-US" sz="2200" dirty="0" smtClean="0"/>
          </a:p>
          <a:p>
            <a:r>
              <a:rPr lang="en-US" sz="2200" dirty="0" smtClean="0"/>
              <a:t>This seduction is symbolized by his desire for </a:t>
            </a:r>
            <a:r>
              <a:rPr lang="en-US" sz="2200" dirty="0" err="1" smtClean="0"/>
              <a:t>Lenina</a:t>
            </a:r>
            <a:r>
              <a:rPr lang="en-US" sz="2200" dirty="0" smtClean="0"/>
              <a:t>.</a:t>
            </a:r>
          </a:p>
          <a:p>
            <a:pPr lvl="1"/>
            <a:r>
              <a:rPr lang="en-US" sz="2200" dirty="0" smtClean="0"/>
              <a:t>Unlike the inhabitants of the World State who seek instant gratification of their desires, John exhibits the opposite extreme: a puritanical fear of self-indulgence.</a:t>
            </a:r>
          </a:p>
          <a:p>
            <a:pPr lvl="1"/>
            <a:r>
              <a:rPr lang="en-US" sz="2200" dirty="0" smtClean="0"/>
              <a:t>Reacts with disgust to </a:t>
            </a:r>
            <a:r>
              <a:rPr lang="en-US" sz="2200" dirty="0" err="1" smtClean="0"/>
              <a:t>Lenina’s</a:t>
            </a:r>
            <a:r>
              <a:rPr lang="en-US" sz="2200" dirty="0" smtClean="0"/>
              <a:t> overtures even though he desires her – reality doesn’t live up to his ideals.</a:t>
            </a:r>
          </a:p>
          <a:p>
            <a:r>
              <a:rPr lang="en-US" sz="2200" dirty="0" smtClean="0"/>
              <a:t>To John, the civilization of the World State is a poisoned fruit: “I ate civilization. … It poisoned me” (213) – like the apple in the Garden of Eden.</a:t>
            </a:r>
            <a:endParaRPr lang="en-US" sz="2200" dirty="0"/>
          </a:p>
        </p:txBody>
      </p:sp>
      <p:sp>
        <p:nvSpPr>
          <p:cNvPr id="3" name="Title 2"/>
          <p:cNvSpPr>
            <a:spLocks noGrp="1"/>
          </p:cNvSpPr>
          <p:nvPr>
            <p:ph type="title"/>
          </p:nvPr>
        </p:nvSpPr>
        <p:spPr/>
        <p:txBody>
          <a:bodyPr/>
          <a:lstStyle/>
          <a:p>
            <a:r>
              <a:rPr lang="en-US" dirty="0" smtClean="0"/>
              <a:t>John </a:t>
            </a:r>
            <a:r>
              <a:rPr lang="en-US" dirty="0" smtClean="0"/>
              <a:t>t</a:t>
            </a:r>
            <a:r>
              <a:rPr lang="en-US" dirty="0" smtClean="0"/>
              <a:t>he Savage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Representative of a past of deep feeling.</a:t>
            </a:r>
          </a:p>
          <a:p>
            <a:pPr lvl="1"/>
            <a:r>
              <a:rPr lang="en-US" sz="2200" dirty="0" err="1" smtClean="0"/>
              <a:t>Malpais</a:t>
            </a:r>
            <a:r>
              <a:rPr lang="en-US" sz="2200" dirty="0" smtClean="0"/>
              <a:t> (Bad Land) vs. Orwell’s Golden Country</a:t>
            </a:r>
          </a:p>
          <a:p>
            <a:pPr lvl="2"/>
            <a:r>
              <a:rPr lang="en-US" sz="2200" dirty="0" smtClean="0"/>
              <a:t>Both represent a past world that stands in contrast to dystopia presented in each novel.</a:t>
            </a:r>
          </a:p>
          <a:p>
            <a:pPr lvl="1"/>
            <a:r>
              <a:rPr lang="en-US" sz="2200" dirty="0" smtClean="0"/>
              <a:t>But </a:t>
            </a:r>
            <a:r>
              <a:rPr lang="en-US" sz="2200" dirty="0" err="1" smtClean="0"/>
              <a:t>Malpais</a:t>
            </a:r>
            <a:r>
              <a:rPr lang="en-US" sz="2200" dirty="0" smtClean="0"/>
              <a:t> is also a dark place.</a:t>
            </a:r>
          </a:p>
          <a:p>
            <a:pPr lvl="2"/>
            <a:r>
              <a:rPr lang="en-US" sz="2200" dirty="0" smtClean="0"/>
              <a:t>Feeling motivates violence and instability – John’s Freudian desire to kill </a:t>
            </a:r>
            <a:r>
              <a:rPr lang="en-US" sz="2200" dirty="0" err="1" smtClean="0"/>
              <a:t>Popé</a:t>
            </a:r>
            <a:r>
              <a:rPr lang="en-US" sz="2200" dirty="0" smtClean="0"/>
              <a:t>.</a:t>
            </a:r>
          </a:p>
          <a:p>
            <a:pPr lvl="2"/>
            <a:r>
              <a:rPr lang="en-US" sz="2200" dirty="0" smtClean="0"/>
              <a:t>Huxley himself later thought this was “the most serious defect in the story … The Savage is offered only two alternatives, an insane life in Utopia, or the life of a primitive in an Indian village, a life more human in some respects, but in others hardly less queer and abnormal” (xviii).</a:t>
            </a:r>
          </a:p>
        </p:txBody>
      </p:sp>
      <p:sp>
        <p:nvSpPr>
          <p:cNvPr id="3" name="Title 2"/>
          <p:cNvSpPr>
            <a:spLocks noGrp="1"/>
          </p:cNvSpPr>
          <p:nvPr>
            <p:ph type="title"/>
          </p:nvPr>
        </p:nvSpPr>
        <p:spPr/>
        <p:txBody>
          <a:bodyPr/>
          <a:lstStyle/>
          <a:p>
            <a:r>
              <a:rPr lang="en-US" dirty="0" smtClean="0"/>
              <a:t>John the Savage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364</TotalTime>
  <Words>2080</Words>
  <Application>Microsoft Office PowerPoint</Application>
  <PresentationFormat>On-screen Show (4:3)</PresentationFormat>
  <Paragraphs>121</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Concourse</vt:lpstr>
      <vt:lpstr>Brave New World</vt:lpstr>
      <vt:lpstr>Abolition of Art</vt:lpstr>
      <vt:lpstr>Abolition of Art</vt:lpstr>
      <vt:lpstr>Abolition of Art</vt:lpstr>
      <vt:lpstr>Abolition of Art</vt:lpstr>
      <vt:lpstr>Abolition of Feeling</vt:lpstr>
      <vt:lpstr>Abolition of Feeling</vt:lpstr>
      <vt:lpstr>Abolition of Feeling</vt:lpstr>
      <vt:lpstr>Abolition of Feeling</vt:lpstr>
      <vt:lpstr>Bernard Marx</vt:lpstr>
      <vt:lpstr>Bernard Marx</vt:lpstr>
      <vt:lpstr>Bernard Marx</vt:lpstr>
      <vt:lpstr>Helmholtz Watson</vt:lpstr>
      <vt:lpstr>Helmholtz Watson</vt:lpstr>
      <vt:lpstr>Helmholtz Watson</vt:lpstr>
      <vt:lpstr>Mustapha Mond</vt:lpstr>
      <vt:lpstr>John the Savage</vt:lpstr>
      <vt:lpstr>John the Savage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Brave New World</dc:title>
  <dc:creator>Michael Phillips</dc:creator>
  <cp:lastModifiedBy>Michael Phillips</cp:lastModifiedBy>
  <cp:revision>66</cp:revision>
  <dcterms:created xsi:type="dcterms:W3CDTF">2011-10-31T14:38:50Z</dcterms:created>
  <dcterms:modified xsi:type="dcterms:W3CDTF">2011-11-03T18:51:39Z</dcterms:modified>
</cp:coreProperties>
</file>