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428" r:id="rId2"/>
    <p:sldId id="429" r:id="rId3"/>
    <p:sldId id="400" r:id="rId4"/>
    <p:sldId id="402" r:id="rId5"/>
    <p:sldId id="403" r:id="rId6"/>
    <p:sldId id="404" r:id="rId7"/>
    <p:sldId id="405" r:id="rId8"/>
    <p:sldId id="406" r:id="rId9"/>
    <p:sldId id="407" r:id="rId10"/>
    <p:sldId id="408" r:id="rId11"/>
    <p:sldId id="409" r:id="rId12"/>
    <p:sldId id="410" r:id="rId13"/>
    <p:sldId id="411" r:id="rId14"/>
    <p:sldId id="412" r:id="rId15"/>
    <p:sldId id="401" r:id="rId16"/>
    <p:sldId id="413" r:id="rId17"/>
    <p:sldId id="414" r:id="rId18"/>
    <p:sldId id="422" r:id="rId19"/>
    <p:sldId id="415" r:id="rId20"/>
    <p:sldId id="421" r:id="rId21"/>
    <p:sldId id="416" r:id="rId22"/>
    <p:sldId id="423" r:id="rId23"/>
    <p:sldId id="417" r:id="rId24"/>
    <p:sldId id="424" r:id="rId25"/>
    <p:sldId id="418" r:id="rId26"/>
    <p:sldId id="425" r:id="rId27"/>
    <p:sldId id="419" r:id="rId28"/>
    <p:sldId id="426" r:id="rId29"/>
    <p:sldId id="420" r:id="rId30"/>
    <p:sldId id="427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14BE"/>
    <a:srgbClr val="FF3300"/>
    <a:srgbClr val="495AFD"/>
    <a:srgbClr val="FFCC00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948" autoAdjust="0"/>
  </p:normalViewPr>
  <p:slideViewPr>
    <p:cSldViewPr>
      <p:cViewPr>
        <p:scale>
          <a:sx n="63" d="100"/>
          <a:sy n="63" d="100"/>
        </p:scale>
        <p:origin x="-159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177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177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77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DBF6730A-2E1B-46B4-BEC7-EBD22190C5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7502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F6730A-2E1B-46B4-BEC7-EBD22190C55B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6265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F6730A-2E1B-46B4-BEC7-EBD22190C55B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0121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0E7E042-EAF4-4395-A235-CBB96EFB9086}" type="slidenum">
              <a:rPr lang="en-US" altLang="en-US"/>
              <a:pPr eaLnBrk="1" hangingPunct="1"/>
              <a:t>3</a:t>
            </a:fld>
            <a:endParaRPr lang="en-US" altLang="en-US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2FC459-C17C-4ACA-9406-F39ED86B8301}" type="slidenum">
              <a:rPr lang="en-US"/>
              <a:pPr/>
              <a:t>4</a:t>
            </a:fld>
            <a:endParaRPr lang="en-US"/>
          </a:p>
        </p:txBody>
      </p:sp>
      <p:sp>
        <p:nvSpPr>
          <p:cNvPr id="105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8163FA-1F3D-4938-84D4-D217EDD0A6CD}" type="slidenum">
              <a:rPr lang="en-US"/>
              <a:pPr/>
              <a:t>5</a:t>
            </a:fld>
            <a:endParaRPr lang="en-US"/>
          </a:p>
        </p:txBody>
      </p:sp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8163FA-1F3D-4938-84D4-D217EDD0A6CD}" type="slidenum">
              <a:rPr lang="en-US"/>
              <a:pPr/>
              <a:t>6</a:t>
            </a:fld>
            <a:endParaRPr lang="en-US"/>
          </a:p>
        </p:txBody>
      </p:sp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F6730A-2E1B-46B4-BEC7-EBD22190C55B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0417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8B514D-0C3A-4D1E-BB73-6636A01C7622}" type="slidenum">
              <a:rPr lang="en-US"/>
              <a:pPr/>
              <a:t>8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59014A8-6432-4FC7-8156-BE329AA353E7}" type="slidenum">
              <a:rPr lang="en-US"/>
              <a:pPr/>
              <a:t>9</a:t>
            </a:fld>
            <a:endParaRPr lang="en-US"/>
          </a:p>
        </p:txBody>
      </p:sp>
      <p:sp>
        <p:nvSpPr>
          <p:cNvPr id="111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B) Will not be asked.</a:t>
            </a:r>
            <a:r>
              <a:rPr lang="en-US" baseline="0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F6730A-2E1B-46B4-BEC7-EBD22190C55B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7038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272C7C-229E-470E-912C-13C50FFCFD25}" type="slidenum">
              <a:rPr lang="en-US"/>
              <a:pPr/>
              <a:t>11</a:t>
            </a:fld>
            <a:endParaRPr lang="en-US"/>
          </a:p>
        </p:txBody>
      </p:sp>
      <p:sp>
        <p:nvSpPr>
          <p:cNvPr id="1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INITIATION</a:t>
            </a:r>
            <a:r>
              <a:rPr lang="en-US" baseline="0" dirty="0" smtClean="0"/>
              <a:t> STEP  because the large subunit was not able to bind. (40s is the small subunit) so initiation phase was not completed. </a:t>
            </a:r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F6730A-2E1B-46B4-BEC7-EBD22190C55B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3438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B947C0-72A8-4CFC-A2C4-9FDBCB6D0CBA}" type="slidenum">
              <a:rPr lang="en-US"/>
              <a:pPr/>
              <a:t>13</a:t>
            </a:fld>
            <a:endParaRPr lang="en-US"/>
          </a:p>
        </p:txBody>
      </p:sp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D.</a:t>
            </a:r>
            <a:r>
              <a:rPr lang="en-US" baseline="0" dirty="0" smtClean="0"/>
              <a:t> Initiation took place and the methionine is in the A site and the peptide bond is created but we can’t create a free A site for the next amino acid to move in. </a:t>
            </a:r>
          </a:p>
          <a:p>
            <a:r>
              <a:rPr lang="en-US" baseline="0" dirty="0" smtClean="0"/>
              <a:t>Why didn’t it block after </a:t>
            </a:r>
            <a:r>
              <a:rPr lang="en-US" baseline="0" dirty="0" err="1" smtClean="0"/>
              <a:t>methionin</a:t>
            </a:r>
            <a:r>
              <a:rPr lang="en-US" baseline="0" dirty="0" smtClean="0"/>
              <a:t>? Because the first amino acid methionine enters the P site and the E site is already free and so enters there. </a:t>
            </a:r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 true or </a:t>
            </a:r>
            <a:r>
              <a:rPr lang="en-US" dirty="0" err="1" smtClean="0"/>
              <a:t>flase</a:t>
            </a:r>
            <a:r>
              <a:rPr lang="en-US" dirty="0" smtClean="0"/>
              <a:t>.</a:t>
            </a:r>
            <a:r>
              <a:rPr lang="en-US" baseline="0" dirty="0" smtClean="0"/>
              <a:t> </a:t>
            </a:r>
          </a:p>
          <a:p>
            <a:r>
              <a:rPr lang="en-US" baseline="0" dirty="0" smtClean="0"/>
              <a:t>This is true because </a:t>
            </a:r>
            <a:r>
              <a:rPr lang="en-US" baseline="0" dirty="0" err="1" smtClean="0"/>
              <a:t>additon</a:t>
            </a:r>
            <a:r>
              <a:rPr lang="en-US" baseline="0" dirty="0" smtClean="0"/>
              <a:t> of cap involves 5’-5’ bond which means then </a:t>
            </a:r>
            <a:r>
              <a:rPr lang="en-US" baseline="0" dirty="0" err="1" smtClean="0"/>
              <a:t>theres</a:t>
            </a:r>
            <a:r>
              <a:rPr lang="en-US" baseline="0" dirty="0" smtClean="0"/>
              <a:t> the usual 3’ OH.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F6730A-2E1B-46B4-BEC7-EBD22190C55B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7575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237202B-FFAE-4813-9D06-82A24598DA66}" type="slidenum">
              <a:rPr lang="en-US" altLang="en-US"/>
              <a:pPr eaLnBrk="1" hangingPunct="1"/>
              <a:t>15</a:t>
            </a:fld>
            <a:endParaRPr lang="en-US" altLang="en-US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False </a:t>
            </a:r>
            <a:r>
              <a:rPr lang="en-US" dirty="0" err="1" smtClean="0"/>
              <a:t>cz</a:t>
            </a:r>
            <a:r>
              <a:rPr lang="en-US" dirty="0" smtClean="0"/>
              <a:t> if not spliced accurately there will be frame shift and hence</a:t>
            </a:r>
            <a:r>
              <a:rPr lang="en-US" baseline="0" dirty="0" smtClean="0"/>
              <a:t> mutation.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F6730A-2E1B-46B4-BEC7-EBD22190C55B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8926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Asked before: Decode according to the three reading frame and see if u could get all</a:t>
            </a:r>
            <a:r>
              <a:rPr lang="en-US" baseline="0" dirty="0" smtClean="0"/>
              <a:t> three frames.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F6730A-2E1B-46B4-BEC7-EBD22190C55B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3817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 one of them u get a UGA for stop (no</a:t>
            </a:r>
            <a:r>
              <a:rPr lang="en-US" baseline="0" dirty="0" smtClean="0"/>
              <a:t> stop in intron so can’t be 2) </a:t>
            </a:r>
            <a:r>
              <a:rPr lang="en-US" dirty="0" smtClean="0"/>
              <a:t>can</a:t>
            </a:r>
            <a:r>
              <a:rPr lang="en-US" baseline="0" dirty="0" smtClean="0"/>
              <a:t> u tell whether it’s #1 or #3? NO both are possible.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F6730A-2E1B-46B4-BEC7-EBD22190C55B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2882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Translational recoding:</a:t>
            </a:r>
            <a:r>
              <a:rPr lang="en-US" baseline="0" dirty="0" smtClean="0"/>
              <a:t> where the AUG was recognized as coding for </a:t>
            </a:r>
            <a:r>
              <a:rPr lang="en-US" baseline="0" dirty="0" err="1" smtClean="0"/>
              <a:t>Selono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cystein</a:t>
            </a:r>
            <a:r>
              <a:rPr lang="en-US" baseline="0" dirty="0" smtClean="0"/>
              <a:t> by </a:t>
            </a:r>
            <a:r>
              <a:rPr lang="en-US" baseline="0" dirty="0" err="1" smtClean="0"/>
              <a:t>seleonicystein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trna</a:t>
            </a:r>
            <a:r>
              <a:rPr lang="en-US" baseline="0" dirty="0" smtClean="0"/>
              <a:t> and hence serine was loaded then changed to </a:t>
            </a:r>
            <a:r>
              <a:rPr lang="en-US" baseline="0" dirty="0" err="1" smtClean="0"/>
              <a:t>seleonocystein</a:t>
            </a:r>
            <a:r>
              <a:rPr lang="en-US" baseline="0" dirty="0" smtClean="0"/>
              <a:t> enzymatically and loaded on ribosome with the help of </a:t>
            </a:r>
            <a:r>
              <a:rPr lang="en-US" baseline="0" dirty="0" err="1" smtClean="0"/>
              <a:t>selenocysteine</a:t>
            </a:r>
            <a:r>
              <a:rPr lang="en-US" baseline="0" dirty="0" smtClean="0"/>
              <a:t> translation factor bound to GTP . </a:t>
            </a:r>
          </a:p>
          <a:p>
            <a:r>
              <a:rPr lang="en-US" b="1" baseline="0" dirty="0" smtClean="0"/>
              <a:t>This is extremely unlikely. Mention this. 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F6730A-2E1B-46B4-BEC7-EBD22190C55B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3071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9978BA-3B4E-46AB-BCB8-122071128C41}" type="slidenum">
              <a:rPr lang="en-US"/>
              <a:pPr/>
              <a:t>20</a:t>
            </a:fld>
            <a:endParaRPr lang="en-US"/>
          </a:p>
        </p:txBody>
      </p:sp>
      <p:sp>
        <p:nvSpPr>
          <p:cNvPr id="100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F6730A-2E1B-46B4-BEC7-EBD22190C55B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787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F6730A-2E1B-46B4-BEC7-EBD22190C55B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787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F6730A-2E1B-46B4-BEC7-EBD22190C55B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13972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F6730A-2E1B-46B4-BEC7-EBD22190C55B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13972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F6730A-2E1B-46B4-BEC7-EBD22190C55B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44658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 the anticodon you could</a:t>
            </a:r>
            <a:r>
              <a:rPr lang="en-US" baseline="0" dirty="0" smtClean="0"/>
              <a:t> have </a:t>
            </a:r>
            <a:r>
              <a:rPr lang="en-US" baseline="0" dirty="0" err="1" smtClean="0"/>
              <a:t>inosine</a:t>
            </a:r>
            <a:r>
              <a:rPr lang="en-US" baseline="0" dirty="0" smtClean="0"/>
              <a:t>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F6730A-2E1B-46B4-BEC7-EBD22190C55B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44658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F6730A-2E1B-46B4-BEC7-EBD22190C55B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41220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F6730A-2E1B-46B4-BEC7-EBD22190C55B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41220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F6730A-2E1B-46B4-BEC7-EBD22190C55B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18396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F6730A-2E1B-46B4-BEC7-EBD22190C55B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183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BE1453-80D4-4EB8-B249-0DCB42373F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670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9A188F-C9DE-4ED6-9838-6DDFBB3515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707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F8770D-4D6A-44BE-BDF3-D02E6AD8FF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713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DCC96E-1AEB-464C-90B8-6A71EE4627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982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3AE968-4FB8-4F02-99D2-C0139FADA4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657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118D71-85EF-4E9C-8269-6C09C0B87F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005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C62DA4-B414-45BD-85A3-0A4F8E617E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46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03BCA3-13BF-4860-87B4-434AA1F38F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131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CBE929-D7C3-4FB0-8B67-BB0B36165B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102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5FFC65-1449-4E01-94B4-5FF5D9126E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768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80A4A6-E74F-4057-AAA2-1D1B1A7E19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253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D2F4F259-B78E-49EB-BF16-ED9744FDD0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214BE"/>
                </a:solidFill>
              </a:rPr>
              <a:t>Format 2</a:t>
            </a:r>
            <a:r>
              <a:rPr lang="en-US" baseline="30000" dirty="0" smtClean="0">
                <a:solidFill>
                  <a:srgbClr val="0214BE"/>
                </a:solidFill>
              </a:rPr>
              <a:t>nd</a:t>
            </a:r>
            <a:r>
              <a:rPr lang="en-US" dirty="0" smtClean="0">
                <a:solidFill>
                  <a:srgbClr val="0214BE"/>
                </a:solidFill>
              </a:rPr>
              <a:t> midterm</a:t>
            </a:r>
            <a:endParaRPr lang="en-US" dirty="0">
              <a:solidFill>
                <a:srgbClr val="0214BE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214BE"/>
                </a:solidFill>
              </a:rPr>
              <a:t>16 MCQs   	32 marks</a:t>
            </a:r>
          </a:p>
          <a:p>
            <a:r>
              <a:rPr lang="en-US" dirty="0" smtClean="0">
                <a:solidFill>
                  <a:srgbClr val="0214BE"/>
                </a:solidFill>
              </a:rPr>
              <a:t>7 questions 	68 marks</a:t>
            </a:r>
            <a:endParaRPr lang="en-US" dirty="0">
              <a:solidFill>
                <a:srgbClr val="0214B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3335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214BE"/>
                </a:solidFill>
              </a:rPr>
              <a:t>Additional Office Hours</a:t>
            </a:r>
            <a:endParaRPr lang="en-US" dirty="0">
              <a:solidFill>
                <a:srgbClr val="0214BE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214BE"/>
                </a:solidFill>
              </a:rPr>
              <a:t>Monday (Nov 4) 9:30 AM-11AM</a:t>
            </a:r>
            <a:endParaRPr lang="en-US" dirty="0">
              <a:solidFill>
                <a:srgbClr val="0214B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038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4"/>
          <p:cNvSpPr txBox="1">
            <a:spLocks noChangeArrowheads="1"/>
          </p:cNvSpPr>
          <p:nvPr/>
        </p:nvSpPr>
        <p:spPr bwMode="auto">
          <a:xfrm>
            <a:off x="609600" y="1447800"/>
            <a:ext cx="853440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 dirty="0">
                <a:solidFill>
                  <a:srgbClr val="002060"/>
                </a:solidFill>
              </a:rPr>
              <a:t>Q1 : You treat cells with a mutagen and you identify two mutants. One contains alanine and the other methionine, at a position where you would normally find a </a:t>
            </a:r>
            <a:r>
              <a:rPr lang="en-US" sz="2400" dirty="0" err="1">
                <a:solidFill>
                  <a:srgbClr val="002060"/>
                </a:solidFill>
              </a:rPr>
              <a:t>valine</a:t>
            </a:r>
            <a:r>
              <a:rPr lang="en-US" sz="2400" dirty="0">
                <a:solidFill>
                  <a:srgbClr val="002060"/>
                </a:solidFill>
              </a:rPr>
              <a:t>. You treat both mutants again with the mutagen and you obtain two new mutants. In both cases, you now have a threonine in the above position. If all mutations are single base pair changes, please give the sequence of each codon.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ext Box 2"/>
          <p:cNvSpPr txBox="1">
            <a:spLocks noChangeArrowheads="1"/>
          </p:cNvSpPr>
          <p:nvPr/>
        </p:nvSpPr>
        <p:spPr bwMode="auto">
          <a:xfrm>
            <a:off x="609600" y="2725738"/>
            <a:ext cx="1447800" cy="116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7030A0"/>
                </a:solidFill>
              </a:rPr>
              <a:t>Val</a:t>
            </a:r>
          </a:p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7030A0"/>
                </a:solidFill>
              </a:rPr>
              <a:t>GUN</a:t>
            </a:r>
          </a:p>
        </p:txBody>
      </p:sp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3352800" y="1295400"/>
            <a:ext cx="14478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7030A0"/>
                </a:solidFill>
              </a:rPr>
              <a:t>Met</a:t>
            </a:r>
          </a:p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7030A0"/>
                </a:solidFill>
              </a:rPr>
              <a:t>AUG</a:t>
            </a:r>
          </a:p>
        </p:txBody>
      </p:sp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3276600" y="4267200"/>
            <a:ext cx="14478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 err="1">
                <a:solidFill>
                  <a:srgbClr val="7030A0"/>
                </a:solidFill>
              </a:rPr>
              <a:t>Ala</a:t>
            </a:r>
            <a:endParaRPr lang="en-US" sz="2800" dirty="0">
              <a:solidFill>
                <a:srgbClr val="7030A0"/>
              </a:solidFill>
            </a:endParaRPr>
          </a:p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7030A0"/>
                </a:solidFill>
              </a:rPr>
              <a:t>GCN</a:t>
            </a:r>
          </a:p>
        </p:txBody>
      </p:sp>
      <p:sp>
        <p:nvSpPr>
          <p:cNvPr id="86021" name="Line 5"/>
          <p:cNvSpPr>
            <a:spLocks noChangeShapeType="1"/>
          </p:cNvSpPr>
          <p:nvPr/>
        </p:nvSpPr>
        <p:spPr bwMode="auto">
          <a:xfrm flipV="1">
            <a:off x="1828800" y="2438400"/>
            <a:ext cx="1219200" cy="762000"/>
          </a:xfrm>
          <a:prstGeom prst="line">
            <a:avLst/>
          </a:prstGeom>
          <a:noFill/>
          <a:ln w="38100">
            <a:solidFill>
              <a:srgbClr val="00206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6022" name="Line 6"/>
          <p:cNvSpPr>
            <a:spLocks noChangeShapeType="1"/>
          </p:cNvSpPr>
          <p:nvPr/>
        </p:nvSpPr>
        <p:spPr bwMode="auto">
          <a:xfrm>
            <a:off x="1524000" y="3733800"/>
            <a:ext cx="1600200" cy="762000"/>
          </a:xfrm>
          <a:prstGeom prst="line">
            <a:avLst/>
          </a:prstGeom>
          <a:noFill/>
          <a:ln w="38100">
            <a:solidFill>
              <a:srgbClr val="00206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76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ext Box 2"/>
          <p:cNvSpPr txBox="1">
            <a:spLocks noChangeArrowheads="1"/>
          </p:cNvSpPr>
          <p:nvPr/>
        </p:nvSpPr>
        <p:spPr bwMode="auto">
          <a:xfrm>
            <a:off x="609600" y="2725738"/>
            <a:ext cx="1447800" cy="116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7030A0"/>
                </a:solidFill>
              </a:rPr>
              <a:t>Val</a:t>
            </a:r>
          </a:p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7030A0"/>
                </a:solidFill>
              </a:rPr>
              <a:t>GUG</a:t>
            </a:r>
          </a:p>
        </p:txBody>
      </p:sp>
      <p:sp>
        <p:nvSpPr>
          <p:cNvPr id="89091" name="Text Box 3"/>
          <p:cNvSpPr txBox="1">
            <a:spLocks noChangeArrowheads="1"/>
          </p:cNvSpPr>
          <p:nvPr/>
        </p:nvSpPr>
        <p:spPr bwMode="auto">
          <a:xfrm>
            <a:off x="3352800" y="1295400"/>
            <a:ext cx="14478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7030A0"/>
                </a:solidFill>
              </a:rPr>
              <a:t>Met</a:t>
            </a:r>
          </a:p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7030A0"/>
                </a:solidFill>
              </a:rPr>
              <a:t>AUG</a:t>
            </a:r>
          </a:p>
        </p:txBody>
      </p:sp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3276600" y="4267200"/>
            <a:ext cx="14478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 err="1">
                <a:solidFill>
                  <a:srgbClr val="7030A0"/>
                </a:solidFill>
              </a:rPr>
              <a:t>Ala</a:t>
            </a:r>
            <a:endParaRPr lang="en-US" sz="2800" dirty="0">
              <a:solidFill>
                <a:srgbClr val="7030A0"/>
              </a:solidFill>
            </a:endParaRPr>
          </a:p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7030A0"/>
                </a:solidFill>
              </a:rPr>
              <a:t>GCG</a:t>
            </a:r>
          </a:p>
        </p:txBody>
      </p:sp>
      <p:sp>
        <p:nvSpPr>
          <p:cNvPr id="89093" name="Line 5"/>
          <p:cNvSpPr>
            <a:spLocks noChangeShapeType="1"/>
          </p:cNvSpPr>
          <p:nvPr/>
        </p:nvSpPr>
        <p:spPr bwMode="auto">
          <a:xfrm flipV="1">
            <a:off x="1828800" y="2438400"/>
            <a:ext cx="1219200" cy="762000"/>
          </a:xfrm>
          <a:prstGeom prst="line">
            <a:avLst/>
          </a:prstGeom>
          <a:noFill/>
          <a:ln w="38100">
            <a:solidFill>
              <a:srgbClr val="00206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9094" name="Line 6"/>
          <p:cNvSpPr>
            <a:spLocks noChangeShapeType="1"/>
          </p:cNvSpPr>
          <p:nvPr/>
        </p:nvSpPr>
        <p:spPr bwMode="auto">
          <a:xfrm>
            <a:off x="1524000" y="3733800"/>
            <a:ext cx="1600200" cy="762000"/>
          </a:xfrm>
          <a:prstGeom prst="line">
            <a:avLst/>
          </a:prstGeom>
          <a:noFill/>
          <a:ln w="38100">
            <a:solidFill>
              <a:srgbClr val="00206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25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ext Box 2"/>
          <p:cNvSpPr txBox="1">
            <a:spLocks noChangeArrowheads="1"/>
          </p:cNvSpPr>
          <p:nvPr/>
        </p:nvSpPr>
        <p:spPr bwMode="auto">
          <a:xfrm>
            <a:off x="609600" y="2725738"/>
            <a:ext cx="1447800" cy="116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7030A0"/>
                </a:solidFill>
              </a:rPr>
              <a:t>Val</a:t>
            </a:r>
          </a:p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7030A0"/>
                </a:solidFill>
              </a:rPr>
              <a:t>GUG</a:t>
            </a:r>
          </a:p>
        </p:txBody>
      </p:sp>
      <p:sp>
        <p:nvSpPr>
          <p:cNvPr id="89091" name="Text Box 3"/>
          <p:cNvSpPr txBox="1">
            <a:spLocks noChangeArrowheads="1"/>
          </p:cNvSpPr>
          <p:nvPr/>
        </p:nvSpPr>
        <p:spPr bwMode="auto">
          <a:xfrm>
            <a:off x="3352800" y="1295400"/>
            <a:ext cx="14478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7030A0"/>
                </a:solidFill>
              </a:rPr>
              <a:t>Met</a:t>
            </a:r>
          </a:p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7030A0"/>
                </a:solidFill>
              </a:rPr>
              <a:t>AUG</a:t>
            </a:r>
          </a:p>
        </p:txBody>
      </p:sp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3276600" y="4267200"/>
            <a:ext cx="14478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 err="1">
                <a:solidFill>
                  <a:srgbClr val="7030A0"/>
                </a:solidFill>
              </a:rPr>
              <a:t>Ala</a:t>
            </a:r>
            <a:endParaRPr lang="en-US" sz="2800" dirty="0">
              <a:solidFill>
                <a:srgbClr val="7030A0"/>
              </a:solidFill>
            </a:endParaRPr>
          </a:p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7030A0"/>
                </a:solidFill>
              </a:rPr>
              <a:t>GCG</a:t>
            </a:r>
          </a:p>
        </p:txBody>
      </p:sp>
      <p:sp>
        <p:nvSpPr>
          <p:cNvPr id="89093" name="Line 5"/>
          <p:cNvSpPr>
            <a:spLocks noChangeShapeType="1"/>
          </p:cNvSpPr>
          <p:nvPr/>
        </p:nvSpPr>
        <p:spPr bwMode="auto">
          <a:xfrm flipV="1">
            <a:off x="1828800" y="2438400"/>
            <a:ext cx="1219200" cy="762000"/>
          </a:xfrm>
          <a:prstGeom prst="line">
            <a:avLst/>
          </a:prstGeom>
          <a:noFill/>
          <a:ln w="38100">
            <a:solidFill>
              <a:srgbClr val="00206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9094" name="Line 6"/>
          <p:cNvSpPr>
            <a:spLocks noChangeShapeType="1"/>
          </p:cNvSpPr>
          <p:nvPr/>
        </p:nvSpPr>
        <p:spPr bwMode="auto">
          <a:xfrm>
            <a:off x="1524000" y="3733800"/>
            <a:ext cx="1600200" cy="762000"/>
          </a:xfrm>
          <a:prstGeom prst="line">
            <a:avLst/>
          </a:prstGeom>
          <a:noFill/>
          <a:ln w="38100">
            <a:solidFill>
              <a:srgbClr val="00206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9095" name="Line 7"/>
          <p:cNvSpPr>
            <a:spLocks noChangeShapeType="1"/>
          </p:cNvSpPr>
          <p:nvPr/>
        </p:nvSpPr>
        <p:spPr bwMode="auto">
          <a:xfrm>
            <a:off x="4495800" y="1981200"/>
            <a:ext cx="1600200" cy="762000"/>
          </a:xfrm>
          <a:prstGeom prst="line">
            <a:avLst/>
          </a:prstGeom>
          <a:noFill/>
          <a:ln w="38100">
            <a:solidFill>
              <a:srgbClr val="00206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9096" name="Line 8"/>
          <p:cNvSpPr>
            <a:spLocks noChangeShapeType="1"/>
          </p:cNvSpPr>
          <p:nvPr/>
        </p:nvSpPr>
        <p:spPr bwMode="auto">
          <a:xfrm flipV="1">
            <a:off x="4953000" y="3733800"/>
            <a:ext cx="1219200" cy="762000"/>
          </a:xfrm>
          <a:prstGeom prst="line">
            <a:avLst/>
          </a:prstGeom>
          <a:noFill/>
          <a:ln w="38100">
            <a:solidFill>
              <a:srgbClr val="00206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9097" name="Text Box 9"/>
          <p:cNvSpPr txBox="1">
            <a:spLocks noChangeArrowheads="1"/>
          </p:cNvSpPr>
          <p:nvPr/>
        </p:nvSpPr>
        <p:spPr bwMode="auto">
          <a:xfrm>
            <a:off x="6934200" y="2667000"/>
            <a:ext cx="14478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 err="1">
                <a:solidFill>
                  <a:srgbClr val="7030A0"/>
                </a:solidFill>
              </a:rPr>
              <a:t>Thr</a:t>
            </a:r>
            <a:endParaRPr lang="en-US" sz="2800" dirty="0">
              <a:solidFill>
                <a:srgbClr val="7030A0"/>
              </a:solidFill>
            </a:endParaRPr>
          </a:p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7030A0"/>
                </a:solidFill>
              </a:rPr>
              <a:t>ACG</a:t>
            </a:r>
          </a:p>
        </p:txBody>
      </p:sp>
    </p:spTree>
    <p:extLst>
      <p:ext uri="{BB962C8B-B14F-4D97-AF65-F5344CB8AC3E}">
        <p14:creationId xmlns:p14="http://schemas.microsoft.com/office/powerpoint/2010/main" val="1737460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8200" y="1371600"/>
            <a:ext cx="78486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214BE"/>
                </a:solidFill>
              </a:rPr>
              <a:t>Q2 In </a:t>
            </a:r>
            <a:r>
              <a:rPr lang="en-US" sz="2000" dirty="0">
                <a:solidFill>
                  <a:srgbClr val="0214BE"/>
                </a:solidFill>
              </a:rPr>
              <a:t>an astute experiment carried out in 1962, cysteine, already bound to its </a:t>
            </a:r>
            <a:r>
              <a:rPr lang="en-US" sz="2000" dirty="0" err="1">
                <a:solidFill>
                  <a:srgbClr val="0214BE"/>
                </a:solidFill>
              </a:rPr>
              <a:t>tRNA</a:t>
            </a:r>
            <a:r>
              <a:rPr lang="en-US" sz="2000" dirty="0">
                <a:solidFill>
                  <a:srgbClr val="0214BE"/>
                </a:solidFill>
              </a:rPr>
              <a:t> (</a:t>
            </a:r>
            <a:r>
              <a:rPr lang="en-US" sz="2000" dirty="0" err="1">
                <a:solidFill>
                  <a:srgbClr val="0214BE"/>
                </a:solidFill>
              </a:rPr>
              <a:t>tRNA</a:t>
            </a:r>
            <a:r>
              <a:rPr lang="en-US" sz="2000" baseline="30000" dirty="0" err="1">
                <a:solidFill>
                  <a:srgbClr val="0214BE"/>
                </a:solidFill>
              </a:rPr>
              <a:t>cys</a:t>
            </a:r>
            <a:r>
              <a:rPr lang="en-US" sz="2000" dirty="0">
                <a:solidFill>
                  <a:srgbClr val="0214BE"/>
                </a:solidFill>
              </a:rPr>
              <a:t>), was chemically modified into an alanine. We put these alanine-</a:t>
            </a:r>
            <a:r>
              <a:rPr lang="en-US" sz="2000" dirty="0" err="1">
                <a:solidFill>
                  <a:srgbClr val="0214BE"/>
                </a:solidFill>
              </a:rPr>
              <a:t>tRNA</a:t>
            </a:r>
            <a:r>
              <a:rPr lang="en-US" sz="2000" baseline="30000" dirty="0" err="1">
                <a:solidFill>
                  <a:srgbClr val="0214BE"/>
                </a:solidFill>
              </a:rPr>
              <a:t>cys</a:t>
            </a:r>
            <a:r>
              <a:rPr lang="en-US" sz="2000" dirty="0">
                <a:solidFill>
                  <a:srgbClr val="0214BE"/>
                </a:solidFill>
              </a:rPr>
              <a:t> in an in vitro translation reaction (from which all </a:t>
            </a:r>
            <a:r>
              <a:rPr lang="en-US" sz="2000" dirty="0" err="1">
                <a:solidFill>
                  <a:srgbClr val="0214BE"/>
                </a:solidFill>
              </a:rPr>
              <a:t>cystein-tRNA</a:t>
            </a:r>
            <a:r>
              <a:rPr lang="en-US" sz="2000" baseline="30000" dirty="0" err="1">
                <a:solidFill>
                  <a:srgbClr val="0214BE"/>
                </a:solidFill>
              </a:rPr>
              <a:t>cys</a:t>
            </a:r>
            <a:r>
              <a:rPr lang="en-US" sz="2000" dirty="0">
                <a:solidFill>
                  <a:srgbClr val="0214BE"/>
                </a:solidFill>
              </a:rPr>
              <a:t> had been removed). It was observed that all proteins resulting from the in vitro reaction had incorporated alanine where they should have normally incorporated </a:t>
            </a:r>
            <a:r>
              <a:rPr lang="en-US" sz="2000" dirty="0" err="1">
                <a:solidFill>
                  <a:srgbClr val="0214BE"/>
                </a:solidFill>
              </a:rPr>
              <a:t>cystein</a:t>
            </a:r>
            <a:r>
              <a:rPr lang="en-US" sz="2000" dirty="0">
                <a:solidFill>
                  <a:srgbClr val="0214BE"/>
                </a:solidFill>
              </a:rPr>
              <a:t>. What does this experiment tell you about the role/importance of </a:t>
            </a:r>
            <a:r>
              <a:rPr lang="en-US" sz="2000" dirty="0" err="1">
                <a:solidFill>
                  <a:srgbClr val="0214BE"/>
                </a:solidFill>
              </a:rPr>
              <a:t>aminoacyl</a:t>
            </a:r>
            <a:r>
              <a:rPr lang="en-US" sz="2000" dirty="0">
                <a:solidFill>
                  <a:srgbClr val="0214BE"/>
                </a:solidFill>
              </a:rPr>
              <a:t> </a:t>
            </a:r>
            <a:r>
              <a:rPr lang="en-US" sz="2000" dirty="0" err="1">
                <a:solidFill>
                  <a:srgbClr val="0214BE"/>
                </a:solidFill>
              </a:rPr>
              <a:t>tRNA</a:t>
            </a:r>
            <a:r>
              <a:rPr lang="en-US" sz="2000" dirty="0">
                <a:solidFill>
                  <a:srgbClr val="0214BE"/>
                </a:solidFill>
              </a:rPr>
              <a:t> </a:t>
            </a:r>
            <a:r>
              <a:rPr lang="en-US" sz="2000" dirty="0" err="1">
                <a:solidFill>
                  <a:srgbClr val="0214BE"/>
                </a:solidFill>
              </a:rPr>
              <a:t>synthetase</a:t>
            </a:r>
            <a:r>
              <a:rPr lang="en-US" sz="2000" dirty="0">
                <a:solidFill>
                  <a:srgbClr val="0214BE"/>
                </a:solidFill>
              </a:rPr>
              <a:t>?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369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06_05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70560"/>
            <a:ext cx="4953000" cy="330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139" name="Picture 3" descr="06_058_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706438"/>
            <a:ext cx="3505200" cy="3303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1140" name="Text Box 4"/>
          <p:cNvSpPr txBox="1">
            <a:spLocks noChangeArrowheads="1"/>
          </p:cNvSpPr>
          <p:nvPr/>
        </p:nvSpPr>
        <p:spPr bwMode="auto">
          <a:xfrm>
            <a:off x="533400" y="4511040"/>
            <a:ext cx="82296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 smtClean="0">
                <a:solidFill>
                  <a:srgbClr val="0214BE"/>
                </a:solidFill>
              </a:rPr>
              <a:t>Recognition of the </a:t>
            </a:r>
            <a:r>
              <a:rPr lang="en-US" sz="2400" dirty="0" err="1" smtClean="0">
                <a:solidFill>
                  <a:srgbClr val="0214BE"/>
                </a:solidFill>
              </a:rPr>
              <a:t>aminoacyl-tRNA</a:t>
            </a:r>
            <a:r>
              <a:rPr lang="en-US" sz="2400" dirty="0" smtClean="0">
                <a:solidFill>
                  <a:srgbClr val="0214BE"/>
                </a:solidFill>
              </a:rPr>
              <a:t> by the ribosome only depends upon pairing the codon and the anti-codon. The ribosome does not care which amino acid is on the </a:t>
            </a:r>
            <a:r>
              <a:rPr lang="en-US" sz="2400" dirty="0" err="1" smtClean="0">
                <a:solidFill>
                  <a:srgbClr val="0214BE"/>
                </a:solidFill>
              </a:rPr>
              <a:t>tRNA</a:t>
            </a:r>
            <a:r>
              <a:rPr lang="en-US" sz="2400" dirty="0" smtClean="0">
                <a:solidFill>
                  <a:srgbClr val="0214BE"/>
                </a:solidFill>
              </a:rPr>
              <a:t>. </a:t>
            </a:r>
            <a:endParaRPr lang="en-US" sz="2400" dirty="0">
              <a:solidFill>
                <a:srgbClr val="0214B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68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06_05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85800"/>
            <a:ext cx="4953000" cy="330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63" name="Picture 3" descr="06_058_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706438"/>
            <a:ext cx="3505200" cy="3303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609600" y="4495800"/>
            <a:ext cx="82296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 smtClean="0">
                <a:solidFill>
                  <a:srgbClr val="0214BE"/>
                </a:solidFill>
              </a:rPr>
              <a:t>Therefore, loading of the correct amino acid on the </a:t>
            </a:r>
            <a:r>
              <a:rPr lang="en-US" sz="2400" dirty="0" err="1" smtClean="0">
                <a:solidFill>
                  <a:srgbClr val="0214BE"/>
                </a:solidFill>
              </a:rPr>
              <a:t>tRNA</a:t>
            </a:r>
            <a:r>
              <a:rPr lang="en-US" sz="2400" dirty="0" smtClean="0">
                <a:solidFill>
                  <a:srgbClr val="0214BE"/>
                </a:solidFill>
              </a:rPr>
              <a:t>, a task carried out by </a:t>
            </a:r>
            <a:r>
              <a:rPr lang="en-US" sz="2400" dirty="0" err="1" smtClean="0">
                <a:solidFill>
                  <a:srgbClr val="0214BE"/>
                </a:solidFill>
              </a:rPr>
              <a:t>aminoacyl</a:t>
            </a:r>
            <a:r>
              <a:rPr lang="en-US" sz="2400" dirty="0" smtClean="0">
                <a:solidFill>
                  <a:srgbClr val="0214BE"/>
                </a:solidFill>
              </a:rPr>
              <a:t> </a:t>
            </a:r>
            <a:r>
              <a:rPr lang="en-US" sz="2400" dirty="0" err="1" smtClean="0">
                <a:solidFill>
                  <a:srgbClr val="0214BE"/>
                </a:solidFill>
              </a:rPr>
              <a:t>tRNA</a:t>
            </a:r>
            <a:r>
              <a:rPr lang="en-US" sz="2400" dirty="0" smtClean="0">
                <a:solidFill>
                  <a:srgbClr val="0214BE"/>
                </a:solidFill>
              </a:rPr>
              <a:t> </a:t>
            </a:r>
            <a:r>
              <a:rPr lang="en-US" sz="2400" dirty="0" err="1" smtClean="0">
                <a:solidFill>
                  <a:srgbClr val="0214BE"/>
                </a:solidFill>
              </a:rPr>
              <a:t>synthetase</a:t>
            </a:r>
            <a:r>
              <a:rPr lang="en-US" sz="2400" dirty="0" smtClean="0">
                <a:solidFill>
                  <a:srgbClr val="0214BE"/>
                </a:solidFill>
              </a:rPr>
              <a:t>, is crucial to ensure accurate transmission of genetic information. </a:t>
            </a:r>
            <a:endParaRPr lang="en-US" sz="2400" dirty="0">
              <a:solidFill>
                <a:srgbClr val="0214B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10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38200" y="1219200"/>
            <a:ext cx="762000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214BE"/>
                </a:solidFill>
              </a:rPr>
              <a:t>Q 3: You </a:t>
            </a:r>
            <a:r>
              <a:rPr lang="en-US" sz="2400" dirty="0">
                <a:solidFill>
                  <a:srgbClr val="0214BE"/>
                </a:solidFill>
              </a:rPr>
              <a:t>isolated a new antibiotic: </a:t>
            </a:r>
            <a:r>
              <a:rPr lang="en-US" sz="2400" dirty="0" err="1">
                <a:solidFill>
                  <a:srgbClr val="0214BE"/>
                </a:solidFill>
              </a:rPr>
              <a:t>edein</a:t>
            </a:r>
            <a:r>
              <a:rPr lang="en-US" sz="2400" dirty="0">
                <a:solidFill>
                  <a:srgbClr val="0214BE"/>
                </a:solidFill>
              </a:rPr>
              <a:t>. </a:t>
            </a:r>
            <a:r>
              <a:rPr lang="en-US" sz="2400" dirty="0" err="1">
                <a:solidFill>
                  <a:srgbClr val="0214BE"/>
                </a:solidFill>
              </a:rPr>
              <a:t>Edein</a:t>
            </a:r>
            <a:r>
              <a:rPr lang="en-US" sz="2400" dirty="0">
                <a:solidFill>
                  <a:srgbClr val="0214BE"/>
                </a:solidFill>
              </a:rPr>
              <a:t> inhibit protein synthesis but has no effect on DNA or RNA synthesis. In a currently ongoing in vitro translation reaction, you add </a:t>
            </a:r>
            <a:r>
              <a:rPr lang="en-US" sz="2400" dirty="0" err="1">
                <a:solidFill>
                  <a:srgbClr val="0214BE"/>
                </a:solidFill>
              </a:rPr>
              <a:t>edein</a:t>
            </a:r>
            <a:r>
              <a:rPr lang="en-US" sz="2400" dirty="0">
                <a:solidFill>
                  <a:srgbClr val="0214BE"/>
                </a:solidFill>
              </a:rPr>
              <a:t> and it blocks protein synthesis after a certain delay. Using ultracentrifugation, you isolate mRNA which is found in a 40S complex that contains </a:t>
            </a:r>
            <a:r>
              <a:rPr lang="en-US" sz="2400" dirty="0" err="1">
                <a:solidFill>
                  <a:srgbClr val="0214BE"/>
                </a:solidFill>
              </a:rPr>
              <a:t>rRNA</a:t>
            </a:r>
            <a:r>
              <a:rPr lang="en-US" sz="2400" dirty="0">
                <a:solidFill>
                  <a:srgbClr val="0214BE"/>
                </a:solidFill>
              </a:rPr>
              <a:t> and </a:t>
            </a:r>
            <a:r>
              <a:rPr lang="en-US" sz="2400" dirty="0" err="1">
                <a:solidFill>
                  <a:srgbClr val="0214BE"/>
                </a:solidFill>
              </a:rPr>
              <a:t>tRNA</a:t>
            </a:r>
            <a:r>
              <a:rPr lang="en-US" sz="2400" dirty="0">
                <a:solidFill>
                  <a:srgbClr val="0214BE"/>
                </a:solidFill>
              </a:rPr>
              <a:t>.   </a:t>
            </a:r>
            <a:endParaRPr lang="en-US" sz="2400" dirty="0" smtClean="0">
              <a:solidFill>
                <a:srgbClr val="0214BE"/>
              </a:solidFill>
            </a:endParaRPr>
          </a:p>
          <a:p>
            <a:endParaRPr lang="en-US" sz="2400" dirty="0">
              <a:solidFill>
                <a:srgbClr val="0214BE"/>
              </a:solidFill>
            </a:endParaRPr>
          </a:p>
          <a:p>
            <a:r>
              <a:rPr lang="en-US" sz="2400" dirty="0">
                <a:solidFill>
                  <a:srgbClr val="0214BE"/>
                </a:solidFill>
              </a:rPr>
              <a:t>a) Which step in translation is blocked by </a:t>
            </a:r>
            <a:r>
              <a:rPr lang="en-US" sz="2400" dirty="0" err="1">
                <a:solidFill>
                  <a:srgbClr val="0214BE"/>
                </a:solidFill>
              </a:rPr>
              <a:t>edein</a:t>
            </a:r>
            <a:r>
              <a:rPr lang="en-US" sz="2400" dirty="0">
                <a:solidFill>
                  <a:srgbClr val="0214BE"/>
                </a:solidFill>
              </a:rPr>
              <a:t> ? Be specific in your answer.  </a:t>
            </a:r>
          </a:p>
          <a:p>
            <a:r>
              <a:rPr lang="en-US" sz="2400" dirty="0">
                <a:solidFill>
                  <a:srgbClr val="0214BE"/>
                </a:solidFill>
              </a:rPr>
              <a:t>b) Why is there a delay before protein synthesis stops?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6381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06_07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133475"/>
            <a:ext cx="3790950" cy="549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214BE"/>
                </a:solidFill>
              </a:rPr>
              <a:t>Initiation</a:t>
            </a:r>
            <a:r>
              <a:rPr lang="en-US" dirty="0">
                <a:solidFill>
                  <a:srgbClr val="7030A0"/>
                </a:solidFill>
              </a:rPr>
              <a:t> - </a:t>
            </a:r>
            <a:r>
              <a:rPr lang="en-US" dirty="0" smtClean="0">
                <a:solidFill>
                  <a:srgbClr val="0214BE"/>
                </a:solidFill>
              </a:rPr>
              <a:t>eukaryote</a:t>
            </a:r>
            <a:r>
              <a:rPr lang="en-US" dirty="0">
                <a:solidFill>
                  <a:srgbClr val="0214BE"/>
                </a:solidFill>
              </a:rPr>
              <a:t>s</a:t>
            </a:r>
          </a:p>
        </p:txBody>
      </p:sp>
      <p:pic>
        <p:nvPicPr>
          <p:cNvPr id="94212" name="Picture 4" descr="06_071_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638" y="1219200"/>
            <a:ext cx="4043362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852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90600" y="502265"/>
            <a:ext cx="74676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214BE"/>
                </a:solidFill>
              </a:rPr>
              <a:t>Q4 : In an in vitro translation reaction, the polynucleotide 5’-AUGUUUUUUUUU-3’ should be translated in Met-</a:t>
            </a:r>
            <a:r>
              <a:rPr lang="en-US" sz="2400" dirty="0" err="1">
                <a:solidFill>
                  <a:srgbClr val="0214BE"/>
                </a:solidFill>
              </a:rPr>
              <a:t>Phe</a:t>
            </a:r>
            <a:r>
              <a:rPr lang="en-US" sz="2400" dirty="0">
                <a:solidFill>
                  <a:srgbClr val="0214BE"/>
                </a:solidFill>
              </a:rPr>
              <a:t>-</a:t>
            </a:r>
            <a:r>
              <a:rPr lang="en-US" sz="2400" dirty="0" err="1">
                <a:solidFill>
                  <a:srgbClr val="0214BE"/>
                </a:solidFill>
              </a:rPr>
              <a:t>Phe-Phe</a:t>
            </a:r>
            <a:r>
              <a:rPr lang="en-US" sz="2400" dirty="0">
                <a:solidFill>
                  <a:srgbClr val="0214BE"/>
                </a:solidFill>
              </a:rPr>
              <a:t>. </a:t>
            </a:r>
            <a:r>
              <a:rPr lang="en-US" sz="2400" dirty="0" err="1">
                <a:solidFill>
                  <a:srgbClr val="0214BE"/>
                </a:solidFill>
              </a:rPr>
              <a:t>Jokomycin</a:t>
            </a:r>
            <a:r>
              <a:rPr lang="en-US" sz="2400" dirty="0">
                <a:solidFill>
                  <a:srgbClr val="0214BE"/>
                </a:solidFill>
              </a:rPr>
              <a:t>, a new antibiotic isolated from a fluorescent mushroom of Antarctica block synthesis at Met-</a:t>
            </a:r>
            <a:r>
              <a:rPr lang="en-US" sz="2400" dirty="0" err="1">
                <a:solidFill>
                  <a:srgbClr val="0214BE"/>
                </a:solidFill>
              </a:rPr>
              <a:t>Phe</a:t>
            </a:r>
            <a:r>
              <a:rPr lang="en-US" sz="2400" dirty="0">
                <a:solidFill>
                  <a:srgbClr val="0214BE"/>
                </a:solidFill>
              </a:rPr>
              <a:t>. What is the mechanism of action of </a:t>
            </a:r>
            <a:r>
              <a:rPr lang="en-US" sz="2400" dirty="0" err="1">
                <a:solidFill>
                  <a:srgbClr val="0214BE"/>
                </a:solidFill>
              </a:rPr>
              <a:t>jokomycin</a:t>
            </a:r>
            <a:r>
              <a:rPr lang="en-US" sz="2400" dirty="0">
                <a:solidFill>
                  <a:srgbClr val="0214BE"/>
                </a:solidFill>
              </a:rPr>
              <a:t>? </a:t>
            </a:r>
          </a:p>
          <a:p>
            <a:r>
              <a:rPr lang="en-US" sz="2400" dirty="0">
                <a:solidFill>
                  <a:srgbClr val="0214BE"/>
                </a:solidFill>
              </a:rPr>
              <a:t> </a:t>
            </a:r>
          </a:p>
          <a:p>
            <a:r>
              <a:rPr lang="en-US" sz="2400" dirty="0">
                <a:solidFill>
                  <a:srgbClr val="0214BE"/>
                </a:solidFill>
              </a:rPr>
              <a:t>A- It blocks formation of the 80S ribosomal complex that contains </a:t>
            </a:r>
            <a:r>
              <a:rPr lang="en-US" sz="2400" dirty="0" err="1">
                <a:solidFill>
                  <a:srgbClr val="0214BE"/>
                </a:solidFill>
              </a:rPr>
              <a:t>tRNA</a:t>
            </a:r>
            <a:r>
              <a:rPr lang="en-US" sz="2400" dirty="0">
                <a:solidFill>
                  <a:srgbClr val="0214BE"/>
                </a:solidFill>
              </a:rPr>
              <a:t> and both ribosome subunits.  </a:t>
            </a:r>
          </a:p>
          <a:p>
            <a:r>
              <a:rPr lang="en-US" sz="2400" dirty="0">
                <a:solidFill>
                  <a:srgbClr val="0214BE"/>
                </a:solidFill>
              </a:rPr>
              <a:t>B- It </a:t>
            </a:r>
            <a:r>
              <a:rPr lang="en-US" sz="2400" dirty="0" smtClean="0">
                <a:solidFill>
                  <a:srgbClr val="0214BE"/>
                </a:solidFill>
              </a:rPr>
              <a:t>blocks </a:t>
            </a:r>
            <a:r>
              <a:rPr lang="en-US" sz="2400" dirty="0">
                <a:solidFill>
                  <a:srgbClr val="0214BE"/>
                </a:solidFill>
              </a:rPr>
              <a:t>binding of </a:t>
            </a:r>
            <a:r>
              <a:rPr lang="en-US" sz="2400" dirty="0" err="1">
                <a:solidFill>
                  <a:srgbClr val="0214BE"/>
                </a:solidFill>
              </a:rPr>
              <a:t>aminoacyl-tRNA</a:t>
            </a:r>
            <a:r>
              <a:rPr lang="en-US" sz="2400" dirty="0">
                <a:solidFill>
                  <a:srgbClr val="0214BE"/>
                </a:solidFill>
              </a:rPr>
              <a:t> to the large subunit of the ribosome.  </a:t>
            </a:r>
          </a:p>
          <a:p>
            <a:r>
              <a:rPr lang="en-US" sz="2400" dirty="0">
                <a:solidFill>
                  <a:srgbClr val="0214BE"/>
                </a:solidFill>
              </a:rPr>
              <a:t>C- It </a:t>
            </a:r>
            <a:r>
              <a:rPr lang="en-US" sz="2400" dirty="0" smtClean="0">
                <a:solidFill>
                  <a:srgbClr val="0214BE"/>
                </a:solidFill>
              </a:rPr>
              <a:t>inactivates </a:t>
            </a:r>
            <a:r>
              <a:rPr lang="en-US" sz="2400" dirty="0">
                <a:solidFill>
                  <a:srgbClr val="0214BE"/>
                </a:solidFill>
              </a:rPr>
              <a:t>the </a:t>
            </a:r>
            <a:r>
              <a:rPr lang="en-US" sz="2400" dirty="0" err="1">
                <a:solidFill>
                  <a:srgbClr val="0214BE"/>
                </a:solidFill>
              </a:rPr>
              <a:t>peptidyl-transferase</a:t>
            </a:r>
            <a:r>
              <a:rPr lang="en-US" sz="2400" dirty="0">
                <a:solidFill>
                  <a:srgbClr val="0214BE"/>
                </a:solidFill>
              </a:rPr>
              <a:t> </a:t>
            </a:r>
            <a:r>
              <a:rPr lang="en-US" sz="2400" dirty="0" err="1">
                <a:solidFill>
                  <a:srgbClr val="0214BE"/>
                </a:solidFill>
              </a:rPr>
              <a:t>acitivity</a:t>
            </a:r>
            <a:r>
              <a:rPr lang="en-US" sz="2400" dirty="0">
                <a:solidFill>
                  <a:srgbClr val="0214BE"/>
                </a:solidFill>
              </a:rPr>
              <a:t> of the large ribosomal subunit.  </a:t>
            </a:r>
          </a:p>
          <a:p>
            <a:r>
              <a:rPr lang="en-US" sz="2400" dirty="0">
                <a:solidFill>
                  <a:srgbClr val="0214BE"/>
                </a:solidFill>
              </a:rPr>
              <a:t>D- It blocks translocation of </a:t>
            </a:r>
            <a:r>
              <a:rPr lang="en-US" sz="2400" dirty="0" err="1">
                <a:solidFill>
                  <a:srgbClr val="0214BE"/>
                </a:solidFill>
              </a:rPr>
              <a:t>peptidyl-tRNA</a:t>
            </a:r>
            <a:r>
              <a:rPr lang="en-US" sz="2400" dirty="0">
                <a:solidFill>
                  <a:srgbClr val="0214BE"/>
                </a:solidFill>
              </a:rPr>
              <a:t> from the A site to the P site.  </a:t>
            </a:r>
          </a:p>
          <a:p>
            <a:r>
              <a:rPr lang="en-US" sz="2400" dirty="0">
                <a:solidFill>
                  <a:srgbClr val="0214BE"/>
                </a:solidFill>
              </a:rPr>
              <a:t>E- It blocks termination and release of the peptide.</a:t>
            </a:r>
          </a:p>
          <a:p>
            <a:endParaRPr lang="en-US" sz="2400" dirty="0">
              <a:solidFill>
                <a:srgbClr val="0214B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857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06_071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762000"/>
            <a:ext cx="4043363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259" name="Picture 3" descr="06_06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066800"/>
            <a:ext cx="40386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269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8200" y="1219200"/>
            <a:ext cx="73914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214BE"/>
                </a:solidFill>
              </a:rPr>
              <a:t>Q5. True or False ? Eukaryotic mRNAs have free OH group on ribose at both their 5’ and 3’ ends. Explain your answer.  </a:t>
            </a:r>
          </a:p>
          <a:p>
            <a:r>
              <a:rPr lang="en-US" dirty="0"/>
              <a:t> </a:t>
            </a:r>
          </a:p>
          <a:p>
            <a:r>
              <a:rPr lang="en-US" dirty="0"/>
              <a:t>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6631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06_022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461963"/>
            <a:ext cx="5000625" cy="593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Arrow Connector 2"/>
          <p:cNvCxnSpPr/>
          <p:nvPr/>
        </p:nvCxnSpPr>
        <p:spPr>
          <a:xfrm flipH="1">
            <a:off x="3505200" y="461963"/>
            <a:ext cx="609600" cy="604837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95400" y="1066800"/>
            <a:ext cx="70866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214BE"/>
                </a:solidFill>
              </a:rPr>
              <a:t>Q6. True or False:  As intron sequences are mostly genetic junk, it is not essential to splice them with precision. Explain your answer.</a:t>
            </a:r>
          </a:p>
          <a:p>
            <a:endParaRPr lang="en-US" sz="2800" dirty="0">
              <a:solidFill>
                <a:srgbClr val="0214B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394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0600" y="838200"/>
            <a:ext cx="731520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214BE"/>
                </a:solidFill>
              </a:rPr>
              <a:t>Q7. A frozen mammoth is found in excellent state of preservation in the Kamchatka peninsula. DNA from this mammoth could be partly sequenced. According to </a:t>
            </a:r>
            <a:r>
              <a:rPr lang="en-US" sz="2000" dirty="0" err="1">
                <a:solidFill>
                  <a:srgbClr val="0214BE"/>
                </a:solidFill>
              </a:rPr>
              <a:t>bioinformaticians</a:t>
            </a:r>
            <a:r>
              <a:rPr lang="en-US" sz="2000" dirty="0">
                <a:solidFill>
                  <a:srgbClr val="0214BE"/>
                </a:solidFill>
              </a:rPr>
              <a:t>, the following sequence: </a:t>
            </a:r>
          </a:p>
          <a:p>
            <a:r>
              <a:rPr lang="en-US" sz="2000" dirty="0">
                <a:solidFill>
                  <a:srgbClr val="0214BE"/>
                </a:solidFill>
              </a:rPr>
              <a:t> </a:t>
            </a:r>
          </a:p>
          <a:p>
            <a:r>
              <a:rPr lang="en-US" sz="2000" dirty="0">
                <a:solidFill>
                  <a:srgbClr val="0214BE"/>
                </a:solidFill>
              </a:rPr>
              <a:t>5’-AACUUGAAAAUACCC-3’</a:t>
            </a:r>
          </a:p>
          <a:p>
            <a:r>
              <a:rPr lang="en-US" sz="2000" dirty="0">
                <a:solidFill>
                  <a:srgbClr val="0214BE"/>
                </a:solidFill>
              </a:rPr>
              <a:t> </a:t>
            </a:r>
          </a:p>
          <a:p>
            <a:r>
              <a:rPr lang="en-US" sz="2000" dirty="0">
                <a:solidFill>
                  <a:srgbClr val="0214BE"/>
                </a:solidFill>
              </a:rPr>
              <a:t>would be found in the </a:t>
            </a:r>
            <a:r>
              <a:rPr lang="en-US" sz="2000" u="sng" dirty="0">
                <a:solidFill>
                  <a:srgbClr val="0214BE"/>
                </a:solidFill>
              </a:rPr>
              <a:t>middle</a:t>
            </a:r>
            <a:r>
              <a:rPr lang="en-US" sz="2000" dirty="0">
                <a:solidFill>
                  <a:srgbClr val="0214BE"/>
                </a:solidFill>
              </a:rPr>
              <a:t> of a mRNA coding for a large protein. </a:t>
            </a:r>
          </a:p>
          <a:p>
            <a:r>
              <a:rPr lang="en-US" sz="2000" dirty="0">
                <a:solidFill>
                  <a:srgbClr val="0214BE"/>
                </a:solidFill>
              </a:rPr>
              <a:t> </a:t>
            </a:r>
          </a:p>
          <a:p>
            <a:r>
              <a:rPr lang="en-US" sz="2000" dirty="0">
                <a:solidFill>
                  <a:srgbClr val="0214BE"/>
                </a:solidFill>
              </a:rPr>
              <a:t>A-  Using the </a:t>
            </a:r>
            <a:r>
              <a:rPr lang="en-US" sz="2000" u="sng" dirty="0">
                <a:solidFill>
                  <a:srgbClr val="0214BE"/>
                </a:solidFill>
              </a:rPr>
              <a:t>above</a:t>
            </a:r>
            <a:r>
              <a:rPr lang="en-US" sz="2000" dirty="0">
                <a:solidFill>
                  <a:srgbClr val="0214BE"/>
                </a:solidFill>
              </a:rPr>
              <a:t> sequence information and remembering it is in the middle of a protein, could you tell, unambiguously (without a doubt), which of the three possible reading frames will be used. Please decode all three possible reading frames and justify your answer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0644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762000"/>
            <a:ext cx="784860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Reading frame #1</a:t>
            </a:r>
          </a:p>
          <a:p>
            <a:endParaRPr lang="en-US" sz="2000" b="1" dirty="0">
              <a:solidFill>
                <a:srgbClr val="0214BE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sz="2000" b="1" dirty="0" smtClean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AAC   UUG   AAA   AUA   CCC</a:t>
            </a:r>
          </a:p>
          <a:p>
            <a:r>
              <a:rPr lang="en-US" sz="2000" b="1" dirty="0" err="1" smtClean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Asn</a:t>
            </a:r>
            <a:r>
              <a:rPr lang="en-US" sz="2000" b="1" dirty="0" smtClean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US" sz="2000" b="1" dirty="0" err="1" smtClean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Leu</a:t>
            </a:r>
            <a:r>
              <a:rPr lang="en-US" sz="2000" b="1" dirty="0" smtClean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Lys   Ile   Pro</a:t>
            </a:r>
          </a:p>
          <a:p>
            <a:endParaRPr lang="en-US" sz="2000" b="1" dirty="0">
              <a:solidFill>
                <a:srgbClr val="0214BE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sz="2000" b="1" dirty="0" smtClean="0">
              <a:solidFill>
                <a:srgbClr val="0214BE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sz="2000" b="1" dirty="0" smtClean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Reading Frame #2</a:t>
            </a:r>
          </a:p>
          <a:p>
            <a:endParaRPr lang="en-US" sz="2000" b="1" dirty="0">
              <a:solidFill>
                <a:srgbClr val="0214BE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sz="2000" b="1" dirty="0" smtClean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   ACU   UGA   AAA   UAC  CC</a:t>
            </a:r>
          </a:p>
          <a:p>
            <a:r>
              <a:rPr lang="en-US" sz="2000" b="1" dirty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000" b="1" dirty="0" smtClean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US" sz="2000" b="1" dirty="0" err="1" smtClean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Thr</a:t>
            </a:r>
            <a:r>
              <a:rPr lang="en-US" sz="2000" b="1" dirty="0" smtClean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Stop</a:t>
            </a:r>
          </a:p>
          <a:p>
            <a:endParaRPr lang="en-US" sz="2000" b="1" dirty="0">
              <a:solidFill>
                <a:srgbClr val="0214BE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sz="2000" b="1" dirty="0" smtClean="0">
              <a:solidFill>
                <a:srgbClr val="0214BE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sz="2000" b="1" dirty="0" smtClean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Reading Frame #3</a:t>
            </a:r>
          </a:p>
          <a:p>
            <a:endParaRPr lang="en-US" sz="2000" b="1" dirty="0">
              <a:solidFill>
                <a:srgbClr val="0214BE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sz="2000" b="1" dirty="0" smtClean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  CUU   GAA   AAU   ACC   C</a:t>
            </a:r>
          </a:p>
          <a:p>
            <a:r>
              <a:rPr lang="en-US" sz="2000" b="1" dirty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000" b="1" dirty="0" smtClean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US" sz="2000" b="1" dirty="0" err="1" smtClean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Leu</a:t>
            </a:r>
            <a:r>
              <a:rPr lang="en-US" sz="2000" b="1" dirty="0" smtClean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US" sz="2000" b="1" dirty="0" err="1" smtClean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Glu</a:t>
            </a:r>
            <a:r>
              <a:rPr lang="en-US" sz="2000" b="1" dirty="0" smtClean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US" sz="2000" b="1" dirty="0" err="1" smtClean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Asn</a:t>
            </a:r>
            <a:r>
              <a:rPr lang="en-US" sz="2000" b="1" dirty="0" smtClean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US" sz="2000" b="1" dirty="0" err="1" smtClean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Ser</a:t>
            </a:r>
            <a:r>
              <a:rPr lang="en-US" sz="2000" b="1" dirty="0" smtClean="0">
                <a:solidFill>
                  <a:srgbClr val="0214BE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363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3000" y="838200"/>
            <a:ext cx="69342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214BE"/>
                </a:solidFill>
              </a:rPr>
              <a:t>B- The mammoth tissues are so well preserved that you could </a:t>
            </a:r>
            <a:r>
              <a:rPr lang="en-US" sz="2000" dirty="0" err="1">
                <a:solidFill>
                  <a:srgbClr val="0214BE"/>
                </a:solidFill>
              </a:rPr>
              <a:t>microsequence</a:t>
            </a:r>
            <a:r>
              <a:rPr lang="en-US" sz="2000" dirty="0">
                <a:solidFill>
                  <a:srgbClr val="0214BE"/>
                </a:solidFill>
              </a:rPr>
              <a:t> proteins. You are surprised to find that the above sequence encodes for the peptide </a:t>
            </a:r>
            <a:r>
              <a:rPr lang="en-US" sz="2000" dirty="0" err="1">
                <a:solidFill>
                  <a:srgbClr val="0214BE"/>
                </a:solidFill>
              </a:rPr>
              <a:t>Thr-SeCys</a:t>
            </a:r>
            <a:r>
              <a:rPr lang="en-US" sz="2000" dirty="0">
                <a:solidFill>
                  <a:srgbClr val="0214BE"/>
                </a:solidFill>
              </a:rPr>
              <a:t>- Lys Tyr </a:t>
            </a:r>
            <a:r>
              <a:rPr lang="en-US" sz="2000" dirty="0" smtClean="0">
                <a:solidFill>
                  <a:srgbClr val="0214BE"/>
                </a:solidFill>
              </a:rPr>
              <a:t>Pro (</a:t>
            </a:r>
            <a:r>
              <a:rPr lang="en-US" sz="2000" dirty="0" err="1" smtClean="0">
                <a:solidFill>
                  <a:srgbClr val="0214BE"/>
                </a:solidFill>
              </a:rPr>
              <a:t>SeCys</a:t>
            </a:r>
            <a:r>
              <a:rPr lang="en-US" sz="2000" dirty="0">
                <a:solidFill>
                  <a:srgbClr val="0214BE"/>
                </a:solidFill>
              </a:rPr>
              <a:t>: </a:t>
            </a:r>
            <a:r>
              <a:rPr lang="en-US" sz="2000" dirty="0" err="1">
                <a:solidFill>
                  <a:srgbClr val="0214BE"/>
                </a:solidFill>
              </a:rPr>
              <a:t>selenocystein</a:t>
            </a:r>
            <a:r>
              <a:rPr lang="en-US" sz="2000" dirty="0">
                <a:solidFill>
                  <a:srgbClr val="0214BE"/>
                </a:solidFill>
              </a:rPr>
              <a:t>). Please </a:t>
            </a:r>
            <a:r>
              <a:rPr lang="en-US" sz="2000" u="sng" dirty="0">
                <a:solidFill>
                  <a:srgbClr val="0214BE"/>
                </a:solidFill>
              </a:rPr>
              <a:t>explain</a:t>
            </a:r>
            <a:r>
              <a:rPr lang="en-US" sz="2000" dirty="0">
                <a:solidFill>
                  <a:srgbClr val="0214BE"/>
                </a:solidFill>
              </a:rPr>
              <a:t> this finding in two or three lines.  </a:t>
            </a:r>
          </a:p>
          <a:p>
            <a:r>
              <a:rPr lang="en-US" sz="2000" dirty="0">
                <a:solidFill>
                  <a:srgbClr val="0214BE"/>
                </a:solidFill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547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214BE"/>
                </a:solidFill>
              </a:rPr>
              <a:t>Translational recoding</a:t>
            </a:r>
          </a:p>
        </p:txBody>
      </p:sp>
      <p:pic>
        <p:nvPicPr>
          <p:cNvPr id="7" name="Picture 7" descr="figure 6-7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133600"/>
            <a:ext cx="807720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061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762000"/>
            <a:ext cx="723900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214BE"/>
                </a:solidFill>
              </a:rPr>
              <a:t>1. By </a:t>
            </a:r>
            <a:r>
              <a:rPr lang="en-US" sz="2400" b="1" dirty="0">
                <a:solidFill>
                  <a:srgbClr val="0214BE"/>
                </a:solidFill>
              </a:rPr>
              <a:t>which process does the RNA polymerase of prokaryotes becomes able to free itself from the promoter for transcription elongation to take place ?  </a:t>
            </a:r>
            <a:endParaRPr lang="en-US" sz="2400" dirty="0">
              <a:solidFill>
                <a:srgbClr val="0214BE"/>
              </a:solidFill>
            </a:endParaRPr>
          </a:p>
          <a:p>
            <a:pPr lvl="0"/>
            <a:endParaRPr lang="en-US" sz="2400" dirty="0" smtClean="0">
              <a:solidFill>
                <a:srgbClr val="0214BE"/>
              </a:solidFill>
            </a:endParaRPr>
          </a:p>
          <a:p>
            <a:pPr lvl="0"/>
            <a:r>
              <a:rPr lang="en-US" sz="2400" dirty="0" smtClean="0">
                <a:solidFill>
                  <a:srgbClr val="0214BE"/>
                </a:solidFill>
              </a:rPr>
              <a:t>a) By </a:t>
            </a:r>
            <a:r>
              <a:rPr lang="en-US" sz="2400" dirty="0">
                <a:solidFill>
                  <a:srgbClr val="0214BE"/>
                </a:solidFill>
              </a:rPr>
              <a:t>releasing the sigma subunit.</a:t>
            </a:r>
          </a:p>
          <a:p>
            <a:pPr lvl="0"/>
            <a:r>
              <a:rPr lang="en-US" sz="2400" dirty="0" smtClean="0">
                <a:solidFill>
                  <a:srgbClr val="0214BE"/>
                </a:solidFill>
              </a:rPr>
              <a:t>b) By </a:t>
            </a:r>
            <a:r>
              <a:rPr lang="en-US" sz="2400" dirty="0">
                <a:solidFill>
                  <a:srgbClr val="0214BE"/>
                </a:solidFill>
              </a:rPr>
              <a:t>increasing its affinity for promoter sequences.</a:t>
            </a:r>
          </a:p>
          <a:p>
            <a:pPr lvl="0"/>
            <a:r>
              <a:rPr lang="en-US" sz="2400" dirty="0" smtClean="0">
                <a:solidFill>
                  <a:srgbClr val="0214BE"/>
                </a:solidFill>
              </a:rPr>
              <a:t>c) By </a:t>
            </a:r>
            <a:r>
              <a:rPr lang="en-US" sz="2400" dirty="0">
                <a:solidFill>
                  <a:srgbClr val="0214BE"/>
                </a:solidFill>
              </a:rPr>
              <a:t>increasing its affinity for any DNA sequence.</a:t>
            </a:r>
          </a:p>
          <a:p>
            <a:pPr lvl="0"/>
            <a:r>
              <a:rPr lang="en-US" sz="2400" dirty="0" smtClean="0">
                <a:solidFill>
                  <a:srgbClr val="0214BE"/>
                </a:solidFill>
              </a:rPr>
              <a:t>d) By </a:t>
            </a:r>
            <a:r>
              <a:rPr lang="en-US" sz="2400" dirty="0">
                <a:solidFill>
                  <a:srgbClr val="0214BE"/>
                </a:solidFill>
              </a:rPr>
              <a:t>decreasing its affinity for sequences other than the promoter</a:t>
            </a:r>
          </a:p>
          <a:p>
            <a:pPr lvl="0"/>
            <a:r>
              <a:rPr lang="fr-CA" sz="2400" dirty="0" smtClean="0">
                <a:solidFill>
                  <a:srgbClr val="0214BE"/>
                </a:solidFill>
              </a:rPr>
              <a:t>e) None </a:t>
            </a:r>
            <a:r>
              <a:rPr lang="fr-CA" sz="2400" dirty="0">
                <a:solidFill>
                  <a:srgbClr val="0214BE"/>
                </a:solidFill>
              </a:rPr>
              <a:t>of the </a:t>
            </a:r>
            <a:r>
              <a:rPr lang="fr-CA" sz="2400" dirty="0" err="1">
                <a:solidFill>
                  <a:srgbClr val="0214BE"/>
                </a:solidFill>
              </a:rPr>
              <a:t>above</a:t>
            </a:r>
            <a:r>
              <a:rPr lang="fr-CA" sz="2400" dirty="0">
                <a:solidFill>
                  <a:srgbClr val="0214BE"/>
                </a:solidFill>
              </a:rPr>
              <a:t>.</a:t>
            </a:r>
            <a:endParaRPr lang="en-US" sz="2400" dirty="0">
              <a:solidFill>
                <a:srgbClr val="0214BE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353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762000"/>
            <a:ext cx="723900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214BE"/>
                </a:solidFill>
              </a:rPr>
              <a:t>1. By </a:t>
            </a:r>
            <a:r>
              <a:rPr lang="en-US" sz="2400" b="1" dirty="0">
                <a:solidFill>
                  <a:srgbClr val="0214BE"/>
                </a:solidFill>
              </a:rPr>
              <a:t>which process does the RNA polymerase of prokaryotes becomes able to free itself from the promoter for transcription elongation to take place ?  </a:t>
            </a:r>
            <a:endParaRPr lang="en-US" sz="2400" dirty="0">
              <a:solidFill>
                <a:srgbClr val="0214BE"/>
              </a:solidFill>
            </a:endParaRPr>
          </a:p>
          <a:p>
            <a:pPr lvl="0"/>
            <a:endParaRPr lang="en-US" sz="2400" dirty="0" smtClean="0">
              <a:solidFill>
                <a:srgbClr val="0214BE"/>
              </a:solidFill>
            </a:endParaRPr>
          </a:p>
          <a:p>
            <a:pPr lvl="0"/>
            <a:r>
              <a:rPr lang="en-US" sz="2400" dirty="0" smtClean="0">
                <a:solidFill>
                  <a:srgbClr val="0214BE"/>
                </a:solidFill>
              </a:rPr>
              <a:t>a) </a:t>
            </a:r>
            <a:r>
              <a:rPr lang="en-US" sz="2400" b="1" dirty="0" smtClean="0">
                <a:solidFill>
                  <a:srgbClr val="FF3300"/>
                </a:solidFill>
              </a:rPr>
              <a:t>By </a:t>
            </a:r>
            <a:r>
              <a:rPr lang="en-US" sz="2400" b="1" dirty="0">
                <a:solidFill>
                  <a:srgbClr val="FF3300"/>
                </a:solidFill>
              </a:rPr>
              <a:t>releasing the sigma subunit</a:t>
            </a:r>
            <a:r>
              <a:rPr lang="en-US" sz="2400" dirty="0">
                <a:solidFill>
                  <a:srgbClr val="FF3300"/>
                </a:solidFill>
              </a:rPr>
              <a:t>.</a:t>
            </a:r>
          </a:p>
          <a:p>
            <a:pPr lvl="0"/>
            <a:r>
              <a:rPr lang="en-US" sz="2400" dirty="0" smtClean="0">
                <a:solidFill>
                  <a:srgbClr val="0214BE"/>
                </a:solidFill>
              </a:rPr>
              <a:t>b) By </a:t>
            </a:r>
            <a:r>
              <a:rPr lang="en-US" sz="2400" dirty="0">
                <a:solidFill>
                  <a:srgbClr val="0214BE"/>
                </a:solidFill>
              </a:rPr>
              <a:t>increasing its affinity for promoter sequences.</a:t>
            </a:r>
          </a:p>
          <a:p>
            <a:pPr lvl="0"/>
            <a:r>
              <a:rPr lang="en-US" sz="2400" dirty="0" smtClean="0">
                <a:solidFill>
                  <a:srgbClr val="0214BE"/>
                </a:solidFill>
              </a:rPr>
              <a:t>c) By </a:t>
            </a:r>
            <a:r>
              <a:rPr lang="en-US" sz="2400" dirty="0">
                <a:solidFill>
                  <a:srgbClr val="0214BE"/>
                </a:solidFill>
              </a:rPr>
              <a:t>increasing its affinity for any DNA sequence.</a:t>
            </a:r>
          </a:p>
          <a:p>
            <a:pPr lvl="0"/>
            <a:r>
              <a:rPr lang="en-US" sz="2400" dirty="0" smtClean="0">
                <a:solidFill>
                  <a:srgbClr val="0214BE"/>
                </a:solidFill>
              </a:rPr>
              <a:t>d) By </a:t>
            </a:r>
            <a:r>
              <a:rPr lang="en-US" sz="2400" dirty="0">
                <a:solidFill>
                  <a:srgbClr val="0214BE"/>
                </a:solidFill>
              </a:rPr>
              <a:t>decreasing its affinity for sequences other than the promoter</a:t>
            </a:r>
          </a:p>
          <a:p>
            <a:pPr lvl="0"/>
            <a:r>
              <a:rPr lang="fr-CA" sz="2400" dirty="0" smtClean="0">
                <a:solidFill>
                  <a:srgbClr val="0214BE"/>
                </a:solidFill>
              </a:rPr>
              <a:t>e) None </a:t>
            </a:r>
            <a:r>
              <a:rPr lang="fr-CA" sz="2400" dirty="0">
                <a:solidFill>
                  <a:srgbClr val="0214BE"/>
                </a:solidFill>
              </a:rPr>
              <a:t>of the </a:t>
            </a:r>
            <a:r>
              <a:rPr lang="fr-CA" sz="2400" dirty="0" err="1">
                <a:solidFill>
                  <a:srgbClr val="0214BE"/>
                </a:solidFill>
              </a:rPr>
              <a:t>above</a:t>
            </a:r>
            <a:r>
              <a:rPr lang="fr-CA" sz="2400" dirty="0">
                <a:solidFill>
                  <a:srgbClr val="0214BE"/>
                </a:solidFill>
              </a:rPr>
              <a:t>.</a:t>
            </a:r>
            <a:endParaRPr lang="en-US" sz="2400" dirty="0">
              <a:solidFill>
                <a:srgbClr val="0214BE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115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0600" y="838199"/>
            <a:ext cx="73914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214BE"/>
                </a:solidFill>
              </a:rPr>
              <a:t>2.</a:t>
            </a:r>
            <a:r>
              <a:rPr lang="en-US" b="1" dirty="0"/>
              <a:t>	</a:t>
            </a:r>
            <a:r>
              <a:rPr lang="en-US" sz="2000" b="1" dirty="0">
                <a:solidFill>
                  <a:srgbClr val="0214BE"/>
                </a:solidFill>
              </a:rPr>
              <a:t>Identify the correct statement regarding the rho factor:</a:t>
            </a:r>
            <a:endParaRPr lang="en-US" sz="2000" dirty="0">
              <a:solidFill>
                <a:srgbClr val="0214BE"/>
              </a:solidFill>
            </a:endParaRPr>
          </a:p>
          <a:p>
            <a:r>
              <a:rPr lang="en-US" sz="2000" dirty="0">
                <a:solidFill>
                  <a:srgbClr val="0214BE"/>
                </a:solidFill>
              </a:rPr>
              <a:t>A. rho binds the DNA template</a:t>
            </a:r>
          </a:p>
          <a:p>
            <a:r>
              <a:rPr lang="en-US" sz="2000" dirty="0">
                <a:solidFill>
                  <a:srgbClr val="0214BE"/>
                </a:solidFill>
              </a:rPr>
              <a:t>B. 	rho binds RNA polymerase directly</a:t>
            </a:r>
          </a:p>
          <a:p>
            <a:r>
              <a:rPr lang="en-US" sz="2000" dirty="0">
                <a:solidFill>
                  <a:srgbClr val="0214BE"/>
                </a:solidFill>
              </a:rPr>
              <a:t>C.	rho recognizes a transcription stop signal on the DNA.</a:t>
            </a:r>
          </a:p>
          <a:p>
            <a:r>
              <a:rPr lang="en-US" sz="2000" dirty="0">
                <a:solidFill>
                  <a:srgbClr val="0214BE"/>
                </a:solidFill>
              </a:rPr>
              <a:t>D. rho recognizes a stem-loop (hairpin) structure on the RNA</a:t>
            </a:r>
          </a:p>
          <a:p>
            <a:r>
              <a:rPr lang="en-US" sz="2000" dirty="0">
                <a:solidFill>
                  <a:srgbClr val="0214BE"/>
                </a:solidFill>
              </a:rPr>
              <a:t>E.  rho recognizes a sequence that is C-rich and G-poor on the RNA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0600" y="838199"/>
            <a:ext cx="73914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214BE"/>
                </a:solidFill>
              </a:rPr>
              <a:t>2.</a:t>
            </a:r>
            <a:r>
              <a:rPr lang="en-US" b="1" dirty="0"/>
              <a:t>	</a:t>
            </a:r>
            <a:r>
              <a:rPr lang="en-US" sz="2000" b="1" dirty="0">
                <a:solidFill>
                  <a:srgbClr val="0214BE"/>
                </a:solidFill>
              </a:rPr>
              <a:t>Identify the correct statement regarding the rho factor:</a:t>
            </a:r>
            <a:endParaRPr lang="en-US" sz="2000" dirty="0">
              <a:solidFill>
                <a:srgbClr val="0214BE"/>
              </a:solidFill>
            </a:endParaRPr>
          </a:p>
          <a:p>
            <a:r>
              <a:rPr lang="en-US" sz="2000" dirty="0">
                <a:solidFill>
                  <a:srgbClr val="0214BE"/>
                </a:solidFill>
              </a:rPr>
              <a:t>A. </a:t>
            </a:r>
            <a:r>
              <a:rPr lang="en-US" sz="2000" dirty="0" smtClean="0">
                <a:solidFill>
                  <a:srgbClr val="0214BE"/>
                </a:solidFill>
              </a:rPr>
              <a:t>   rho </a:t>
            </a:r>
            <a:r>
              <a:rPr lang="en-US" sz="2000" dirty="0">
                <a:solidFill>
                  <a:srgbClr val="0214BE"/>
                </a:solidFill>
              </a:rPr>
              <a:t>binds the DNA template</a:t>
            </a:r>
          </a:p>
          <a:p>
            <a:r>
              <a:rPr lang="en-US" sz="2000" dirty="0">
                <a:solidFill>
                  <a:srgbClr val="0214BE"/>
                </a:solidFill>
              </a:rPr>
              <a:t>B. </a:t>
            </a:r>
            <a:r>
              <a:rPr lang="en-US" sz="2000" dirty="0" smtClean="0">
                <a:solidFill>
                  <a:srgbClr val="0214BE"/>
                </a:solidFill>
              </a:rPr>
              <a:t>   rho </a:t>
            </a:r>
            <a:r>
              <a:rPr lang="en-US" sz="2000" dirty="0">
                <a:solidFill>
                  <a:srgbClr val="0214BE"/>
                </a:solidFill>
              </a:rPr>
              <a:t>binds RNA polymerase directly</a:t>
            </a:r>
          </a:p>
          <a:p>
            <a:r>
              <a:rPr lang="en-US" sz="2000" dirty="0" smtClean="0">
                <a:solidFill>
                  <a:srgbClr val="0214BE"/>
                </a:solidFill>
              </a:rPr>
              <a:t>C.   rho </a:t>
            </a:r>
            <a:r>
              <a:rPr lang="en-US" sz="2000" dirty="0">
                <a:solidFill>
                  <a:srgbClr val="0214BE"/>
                </a:solidFill>
              </a:rPr>
              <a:t>recognizes a transcription stop signal on the DNA.</a:t>
            </a:r>
          </a:p>
          <a:p>
            <a:r>
              <a:rPr lang="en-US" sz="2000" dirty="0">
                <a:solidFill>
                  <a:srgbClr val="0214BE"/>
                </a:solidFill>
              </a:rPr>
              <a:t>D. </a:t>
            </a:r>
            <a:r>
              <a:rPr lang="en-US" sz="2000" dirty="0" smtClean="0">
                <a:solidFill>
                  <a:srgbClr val="0214BE"/>
                </a:solidFill>
              </a:rPr>
              <a:t> rho </a:t>
            </a:r>
            <a:r>
              <a:rPr lang="en-US" sz="2000" dirty="0">
                <a:solidFill>
                  <a:srgbClr val="0214BE"/>
                </a:solidFill>
              </a:rPr>
              <a:t>recognizes a stem-loop (hairpin) structure on the RNA</a:t>
            </a:r>
          </a:p>
          <a:p>
            <a:r>
              <a:rPr lang="en-US" sz="2000" dirty="0">
                <a:solidFill>
                  <a:srgbClr val="0214BE"/>
                </a:solidFill>
              </a:rPr>
              <a:t>E.  </a:t>
            </a:r>
            <a:r>
              <a:rPr lang="en-US" sz="2000" dirty="0" smtClean="0">
                <a:solidFill>
                  <a:srgbClr val="0214BE"/>
                </a:solidFill>
              </a:rPr>
              <a:t>  </a:t>
            </a:r>
            <a:r>
              <a:rPr lang="en-US" sz="2000" b="1" dirty="0" smtClean="0">
                <a:solidFill>
                  <a:srgbClr val="FF3300"/>
                </a:solidFill>
              </a:rPr>
              <a:t>rho </a:t>
            </a:r>
            <a:r>
              <a:rPr lang="en-US" sz="2000" b="1" dirty="0">
                <a:solidFill>
                  <a:srgbClr val="FF3300"/>
                </a:solidFill>
              </a:rPr>
              <a:t>recognizes a sequence that is C-rich and G-poor on the RNA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459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990600"/>
            <a:ext cx="76200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214BE"/>
                </a:solidFill>
              </a:rPr>
              <a:t>3. Which </a:t>
            </a:r>
            <a:r>
              <a:rPr lang="en-US" sz="2000" b="1" dirty="0">
                <a:solidFill>
                  <a:srgbClr val="0214BE"/>
                </a:solidFill>
              </a:rPr>
              <a:t>statement is CORRECT regarding transfer RNA (</a:t>
            </a:r>
            <a:r>
              <a:rPr lang="en-US" sz="2000" b="1" dirty="0" err="1">
                <a:solidFill>
                  <a:srgbClr val="0214BE"/>
                </a:solidFill>
              </a:rPr>
              <a:t>tRNA</a:t>
            </a:r>
            <a:r>
              <a:rPr lang="en-US" sz="2000" b="1" dirty="0" smtClean="0">
                <a:solidFill>
                  <a:srgbClr val="0214BE"/>
                </a:solidFill>
              </a:rPr>
              <a:t>)?</a:t>
            </a:r>
          </a:p>
          <a:p>
            <a:pPr lvl="0"/>
            <a:endParaRPr lang="en-US" sz="2000" dirty="0">
              <a:solidFill>
                <a:srgbClr val="0214BE"/>
              </a:solidFill>
            </a:endParaRPr>
          </a:p>
          <a:p>
            <a:r>
              <a:rPr lang="en-US" sz="2000" dirty="0">
                <a:solidFill>
                  <a:srgbClr val="0214BE"/>
                </a:solidFill>
              </a:rPr>
              <a:t>A. Loading of the amino acid on the </a:t>
            </a:r>
            <a:r>
              <a:rPr lang="en-US" sz="2000" dirty="0" err="1">
                <a:solidFill>
                  <a:srgbClr val="0214BE"/>
                </a:solidFill>
              </a:rPr>
              <a:t>tRNA</a:t>
            </a:r>
            <a:r>
              <a:rPr lang="en-US" sz="2000" dirty="0">
                <a:solidFill>
                  <a:srgbClr val="0214BE"/>
                </a:solidFill>
              </a:rPr>
              <a:t> requires GTP.</a:t>
            </a:r>
          </a:p>
          <a:p>
            <a:r>
              <a:rPr lang="en-US" sz="2000" dirty="0">
                <a:solidFill>
                  <a:srgbClr val="0214BE"/>
                </a:solidFill>
              </a:rPr>
              <a:t>B. The D and T</a:t>
            </a:r>
            <a:r>
              <a:rPr lang="fr-CA" sz="2000" dirty="0">
                <a:solidFill>
                  <a:srgbClr val="0214BE"/>
                </a:solidFill>
              </a:rPr>
              <a:t>Ψ</a:t>
            </a:r>
            <a:r>
              <a:rPr lang="en-US" sz="2000" dirty="0">
                <a:solidFill>
                  <a:srgbClr val="0214BE"/>
                </a:solidFill>
              </a:rPr>
              <a:t>C loops are not the only ones where you can find modified bases (bases other than A,C, G, or U).</a:t>
            </a:r>
          </a:p>
          <a:p>
            <a:r>
              <a:rPr lang="en-US" sz="2000" dirty="0">
                <a:solidFill>
                  <a:srgbClr val="0214BE"/>
                </a:solidFill>
              </a:rPr>
              <a:t>C. The number of different </a:t>
            </a:r>
            <a:r>
              <a:rPr lang="en-US" sz="2000" dirty="0" err="1">
                <a:solidFill>
                  <a:srgbClr val="0214BE"/>
                </a:solidFill>
              </a:rPr>
              <a:t>tRNA</a:t>
            </a:r>
            <a:r>
              <a:rPr lang="en-US" sz="2000" dirty="0">
                <a:solidFill>
                  <a:srgbClr val="0214BE"/>
                </a:solidFill>
              </a:rPr>
              <a:t> in </a:t>
            </a:r>
            <a:r>
              <a:rPr lang="en-US" sz="2000" i="1" dirty="0">
                <a:solidFill>
                  <a:srgbClr val="0214BE"/>
                </a:solidFill>
              </a:rPr>
              <a:t>E. coli</a:t>
            </a:r>
            <a:r>
              <a:rPr lang="en-US" sz="2000" dirty="0">
                <a:solidFill>
                  <a:srgbClr val="0214BE"/>
                </a:solidFill>
              </a:rPr>
              <a:t> is equal to 61</a:t>
            </a:r>
          </a:p>
          <a:p>
            <a:r>
              <a:rPr lang="en-US" sz="2000" dirty="0">
                <a:solidFill>
                  <a:srgbClr val="0214BE"/>
                </a:solidFill>
              </a:rPr>
              <a:t>D. The amino acid is linked to the </a:t>
            </a:r>
            <a:r>
              <a:rPr lang="en-US" sz="2000" dirty="0" err="1">
                <a:solidFill>
                  <a:srgbClr val="0214BE"/>
                </a:solidFill>
              </a:rPr>
              <a:t>tRNA</a:t>
            </a:r>
            <a:r>
              <a:rPr lang="en-US" sz="2000" dirty="0">
                <a:solidFill>
                  <a:srgbClr val="0214BE"/>
                </a:solidFill>
              </a:rPr>
              <a:t> by a </a:t>
            </a:r>
            <a:r>
              <a:rPr lang="en-US" sz="2000" dirty="0" err="1">
                <a:solidFill>
                  <a:srgbClr val="0214BE"/>
                </a:solidFill>
              </a:rPr>
              <a:t>phosphodiester</a:t>
            </a:r>
            <a:r>
              <a:rPr lang="en-US" sz="2000" dirty="0">
                <a:solidFill>
                  <a:srgbClr val="0214BE"/>
                </a:solidFill>
              </a:rPr>
              <a:t> bond.</a:t>
            </a:r>
          </a:p>
          <a:p>
            <a:r>
              <a:rPr lang="en-US" sz="2000" dirty="0">
                <a:solidFill>
                  <a:srgbClr val="0214BE"/>
                </a:solidFill>
              </a:rPr>
              <a:t>E. The secondary structure of the </a:t>
            </a:r>
            <a:r>
              <a:rPr lang="en-US" sz="2000" dirty="0" err="1">
                <a:solidFill>
                  <a:srgbClr val="0214BE"/>
                </a:solidFill>
              </a:rPr>
              <a:t>tRNA</a:t>
            </a:r>
            <a:r>
              <a:rPr lang="en-US" sz="2000" dirty="0">
                <a:solidFill>
                  <a:srgbClr val="0214BE"/>
                </a:solidFill>
              </a:rPr>
              <a:t> is shaped like the letter “L”.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784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990600"/>
            <a:ext cx="76200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214BE"/>
                </a:solidFill>
              </a:rPr>
              <a:t>3. Which </a:t>
            </a:r>
            <a:r>
              <a:rPr lang="en-US" sz="2000" b="1" dirty="0">
                <a:solidFill>
                  <a:srgbClr val="0214BE"/>
                </a:solidFill>
              </a:rPr>
              <a:t>statement is CORRECT regarding transfer RNA (</a:t>
            </a:r>
            <a:r>
              <a:rPr lang="en-US" sz="2000" b="1" dirty="0" err="1">
                <a:solidFill>
                  <a:srgbClr val="0214BE"/>
                </a:solidFill>
              </a:rPr>
              <a:t>tRNA</a:t>
            </a:r>
            <a:r>
              <a:rPr lang="en-US" sz="2000" b="1" dirty="0" smtClean="0">
                <a:solidFill>
                  <a:srgbClr val="0214BE"/>
                </a:solidFill>
              </a:rPr>
              <a:t>)?</a:t>
            </a:r>
          </a:p>
          <a:p>
            <a:pPr lvl="0"/>
            <a:endParaRPr lang="en-US" sz="2000" dirty="0">
              <a:solidFill>
                <a:srgbClr val="0214BE"/>
              </a:solidFill>
            </a:endParaRPr>
          </a:p>
          <a:p>
            <a:r>
              <a:rPr lang="en-US" sz="2000" dirty="0">
                <a:solidFill>
                  <a:srgbClr val="0214BE"/>
                </a:solidFill>
              </a:rPr>
              <a:t>A. Loading of the amino acid on the </a:t>
            </a:r>
            <a:r>
              <a:rPr lang="en-US" sz="2000" dirty="0" err="1">
                <a:solidFill>
                  <a:srgbClr val="0214BE"/>
                </a:solidFill>
              </a:rPr>
              <a:t>tRNA</a:t>
            </a:r>
            <a:r>
              <a:rPr lang="en-US" sz="2000" dirty="0">
                <a:solidFill>
                  <a:srgbClr val="0214BE"/>
                </a:solidFill>
              </a:rPr>
              <a:t> requires GTP.</a:t>
            </a:r>
          </a:p>
          <a:p>
            <a:r>
              <a:rPr lang="en-US" sz="2000" dirty="0">
                <a:solidFill>
                  <a:srgbClr val="0214BE"/>
                </a:solidFill>
              </a:rPr>
              <a:t>B. </a:t>
            </a:r>
            <a:r>
              <a:rPr lang="en-US" sz="2000" b="1" dirty="0">
                <a:solidFill>
                  <a:srgbClr val="FF3300"/>
                </a:solidFill>
              </a:rPr>
              <a:t>The D and T</a:t>
            </a:r>
            <a:r>
              <a:rPr lang="fr-CA" sz="2000" b="1" dirty="0">
                <a:solidFill>
                  <a:srgbClr val="FF3300"/>
                </a:solidFill>
              </a:rPr>
              <a:t>Ψ</a:t>
            </a:r>
            <a:r>
              <a:rPr lang="en-US" sz="2000" b="1" dirty="0">
                <a:solidFill>
                  <a:srgbClr val="FF3300"/>
                </a:solidFill>
              </a:rPr>
              <a:t>C loops are not the only ones where you can find modified bases (bases other than A,C, G, or U).</a:t>
            </a:r>
          </a:p>
          <a:p>
            <a:r>
              <a:rPr lang="en-US" sz="2000" dirty="0">
                <a:solidFill>
                  <a:srgbClr val="0214BE"/>
                </a:solidFill>
              </a:rPr>
              <a:t>C. The number of different </a:t>
            </a:r>
            <a:r>
              <a:rPr lang="en-US" sz="2000" dirty="0" err="1">
                <a:solidFill>
                  <a:srgbClr val="0214BE"/>
                </a:solidFill>
              </a:rPr>
              <a:t>tRNA</a:t>
            </a:r>
            <a:r>
              <a:rPr lang="en-US" sz="2000" dirty="0">
                <a:solidFill>
                  <a:srgbClr val="0214BE"/>
                </a:solidFill>
              </a:rPr>
              <a:t> in </a:t>
            </a:r>
            <a:r>
              <a:rPr lang="en-US" sz="2000" i="1" dirty="0">
                <a:solidFill>
                  <a:srgbClr val="0214BE"/>
                </a:solidFill>
              </a:rPr>
              <a:t>E. coli</a:t>
            </a:r>
            <a:r>
              <a:rPr lang="en-US" sz="2000" dirty="0">
                <a:solidFill>
                  <a:srgbClr val="0214BE"/>
                </a:solidFill>
              </a:rPr>
              <a:t> is equal to 61</a:t>
            </a:r>
          </a:p>
          <a:p>
            <a:r>
              <a:rPr lang="en-US" sz="2000" dirty="0">
                <a:solidFill>
                  <a:srgbClr val="0214BE"/>
                </a:solidFill>
              </a:rPr>
              <a:t>D. The amino acid is linked to the </a:t>
            </a:r>
            <a:r>
              <a:rPr lang="en-US" sz="2000" dirty="0" err="1">
                <a:solidFill>
                  <a:srgbClr val="0214BE"/>
                </a:solidFill>
              </a:rPr>
              <a:t>tRNA</a:t>
            </a:r>
            <a:r>
              <a:rPr lang="en-US" sz="2000" dirty="0">
                <a:solidFill>
                  <a:srgbClr val="0214BE"/>
                </a:solidFill>
              </a:rPr>
              <a:t> by a </a:t>
            </a:r>
            <a:r>
              <a:rPr lang="en-US" sz="2000" dirty="0" err="1">
                <a:solidFill>
                  <a:srgbClr val="0214BE"/>
                </a:solidFill>
              </a:rPr>
              <a:t>phosphodiester</a:t>
            </a:r>
            <a:r>
              <a:rPr lang="en-US" sz="2000" dirty="0">
                <a:solidFill>
                  <a:srgbClr val="0214BE"/>
                </a:solidFill>
              </a:rPr>
              <a:t> bond.</a:t>
            </a:r>
          </a:p>
          <a:p>
            <a:r>
              <a:rPr lang="en-US" sz="2000" dirty="0">
                <a:solidFill>
                  <a:srgbClr val="0214BE"/>
                </a:solidFill>
              </a:rPr>
              <a:t>E. The secondary structure of the </a:t>
            </a:r>
            <a:r>
              <a:rPr lang="en-US" sz="2000" dirty="0" err="1">
                <a:solidFill>
                  <a:srgbClr val="0214BE"/>
                </a:solidFill>
              </a:rPr>
              <a:t>tRNA</a:t>
            </a:r>
            <a:r>
              <a:rPr lang="en-US" sz="2000" dirty="0">
                <a:solidFill>
                  <a:srgbClr val="0214BE"/>
                </a:solidFill>
              </a:rPr>
              <a:t> is shaped like the letter “L”.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578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914400"/>
            <a:ext cx="754380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214BE"/>
                </a:solidFill>
              </a:rPr>
              <a:t>4. Using </a:t>
            </a:r>
            <a:r>
              <a:rPr lang="en-US" sz="2400" b="1" dirty="0">
                <a:solidFill>
                  <a:srgbClr val="0214BE"/>
                </a:solidFill>
              </a:rPr>
              <a:t>the genetic codes provided on the last page and your knowledge of wobble rules, suggest the most likely anticodon (written below in their 5’-to 3’ orientation) for </a:t>
            </a:r>
            <a:r>
              <a:rPr lang="en-US" sz="2400" b="1" dirty="0" err="1">
                <a:solidFill>
                  <a:srgbClr val="0214BE"/>
                </a:solidFill>
              </a:rPr>
              <a:t>histidine</a:t>
            </a:r>
            <a:r>
              <a:rPr lang="en-US" sz="2400" b="1" dirty="0">
                <a:solidFill>
                  <a:srgbClr val="0214BE"/>
                </a:solidFill>
              </a:rPr>
              <a:t> in eukaryotes :  </a:t>
            </a:r>
            <a:endParaRPr lang="en-US" sz="2400" b="1" dirty="0" smtClean="0">
              <a:solidFill>
                <a:srgbClr val="0214BE"/>
              </a:solidFill>
            </a:endParaRPr>
          </a:p>
          <a:p>
            <a:pPr lvl="0"/>
            <a:endParaRPr lang="en-US" sz="2400" dirty="0">
              <a:solidFill>
                <a:srgbClr val="0214BE"/>
              </a:solidFill>
            </a:endParaRPr>
          </a:p>
          <a:p>
            <a:r>
              <a:rPr lang="en-US" sz="2400" dirty="0">
                <a:solidFill>
                  <a:srgbClr val="0214BE"/>
                </a:solidFill>
              </a:rPr>
              <a:t>A. </a:t>
            </a:r>
            <a:r>
              <a:rPr lang="en-US" sz="2400" dirty="0" smtClean="0">
                <a:solidFill>
                  <a:srgbClr val="0214BE"/>
                </a:solidFill>
              </a:rPr>
              <a:t>UUG</a:t>
            </a:r>
            <a:endParaRPr lang="en-US" sz="2400" dirty="0">
              <a:solidFill>
                <a:srgbClr val="0214BE"/>
              </a:solidFill>
            </a:endParaRPr>
          </a:p>
          <a:p>
            <a:r>
              <a:rPr lang="en-US" sz="2400" dirty="0">
                <a:solidFill>
                  <a:srgbClr val="0214BE"/>
                </a:solidFill>
              </a:rPr>
              <a:t>B. GUG</a:t>
            </a:r>
          </a:p>
          <a:p>
            <a:r>
              <a:rPr lang="en-US" sz="2400" dirty="0">
                <a:solidFill>
                  <a:srgbClr val="0214BE"/>
                </a:solidFill>
              </a:rPr>
              <a:t>C. GUI</a:t>
            </a:r>
          </a:p>
          <a:p>
            <a:r>
              <a:rPr lang="fr-FR" sz="2400" dirty="0">
                <a:solidFill>
                  <a:srgbClr val="0214BE"/>
                </a:solidFill>
              </a:rPr>
              <a:t>D. CAU</a:t>
            </a:r>
            <a:endParaRPr lang="en-US" sz="2400" dirty="0">
              <a:solidFill>
                <a:srgbClr val="0214BE"/>
              </a:solidFill>
            </a:endParaRPr>
          </a:p>
          <a:p>
            <a:r>
              <a:rPr lang="en-US" sz="2400" dirty="0">
                <a:solidFill>
                  <a:srgbClr val="0214BE"/>
                </a:solidFill>
              </a:rPr>
              <a:t>E. GUA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934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914400"/>
            <a:ext cx="754380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214BE"/>
                </a:solidFill>
              </a:rPr>
              <a:t>4. Using </a:t>
            </a:r>
            <a:r>
              <a:rPr lang="en-US" sz="2400" b="1" dirty="0">
                <a:solidFill>
                  <a:srgbClr val="0214BE"/>
                </a:solidFill>
              </a:rPr>
              <a:t>the genetic codes provided on the last page and your knowledge of wobble rules, suggest the most likely anticodon (written below in their 5’-to 3’ orientation) for </a:t>
            </a:r>
            <a:r>
              <a:rPr lang="en-US" sz="2400" b="1" dirty="0" err="1">
                <a:solidFill>
                  <a:srgbClr val="0214BE"/>
                </a:solidFill>
              </a:rPr>
              <a:t>histidine</a:t>
            </a:r>
            <a:r>
              <a:rPr lang="en-US" sz="2400" b="1" dirty="0">
                <a:solidFill>
                  <a:srgbClr val="0214BE"/>
                </a:solidFill>
              </a:rPr>
              <a:t> in eukaryotes :  </a:t>
            </a:r>
            <a:endParaRPr lang="en-US" sz="2400" b="1" dirty="0" smtClean="0">
              <a:solidFill>
                <a:srgbClr val="0214BE"/>
              </a:solidFill>
            </a:endParaRPr>
          </a:p>
          <a:p>
            <a:pPr lvl="0"/>
            <a:endParaRPr lang="en-US" sz="2400" dirty="0">
              <a:solidFill>
                <a:srgbClr val="0214BE"/>
              </a:solidFill>
            </a:endParaRPr>
          </a:p>
          <a:p>
            <a:r>
              <a:rPr lang="en-US" sz="2400" dirty="0">
                <a:solidFill>
                  <a:srgbClr val="0214BE"/>
                </a:solidFill>
              </a:rPr>
              <a:t>A. </a:t>
            </a:r>
            <a:r>
              <a:rPr lang="en-US" sz="2400" dirty="0" smtClean="0">
                <a:solidFill>
                  <a:srgbClr val="0214BE"/>
                </a:solidFill>
              </a:rPr>
              <a:t>UUG</a:t>
            </a:r>
            <a:endParaRPr lang="en-US" sz="2400" dirty="0">
              <a:solidFill>
                <a:srgbClr val="0214BE"/>
              </a:solidFill>
            </a:endParaRPr>
          </a:p>
          <a:p>
            <a:r>
              <a:rPr lang="en-US" sz="2400" dirty="0">
                <a:solidFill>
                  <a:srgbClr val="0214BE"/>
                </a:solidFill>
              </a:rPr>
              <a:t>B. </a:t>
            </a:r>
            <a:r>
              <a:rPr lang="en-US" sz="2400" b="1" dirty="0">
                <a:solidFill>
                  <a:srgbClr val="FF3300"/>
                </a:solidFill>
              </a:rPr>
              <a:t>GUG</a:t>
            </a:r>
          </a:p>
          <a:p>
            <a:r>
              <a:rPr lang="en-US" sz="2400" dirty="0">
                <a:solidFill>
                  <a:srgbClr val="0214BE"/>
                </a:solidFill>
              </a:rPr>
              <a:t>C. GUI</a:t>
            </a:r>
          </a:p>
          <a:p>
            <a:r>
              <a:rPr lang="fr-FR" sz="2400" dirty="0">
                <a:solidFill>
                  <a:srgbClr val="0214BE"/>
                </a:solidFill>
              </a:rPr>
              <a:t>D. CAU</a:t>
            </a:r>
            <a:endParaRPr lang="en-US" sz="2400" dirty="0">
              <a:solidFill>
                <a:srgbClr val="0214BE"/>
              </a:solidFill>
            </a:endParaRPr>
          </a:p>
          <a:p>
            <a:r>
              <a:rPr lang="en-US" sz="2400" dirty="0">
                <a:solidFill>
                  <a:srgbClr val="0214BE"/>
                </a:solidFill>
              </a:rPr>
              <a:t>E. GUA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446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19200" y="762000"/>
            <a:ext cx="701040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214BE"/>
                </a:solidFill>
              </a:rPr>
              <a:t>5. What </a:t>
            </a:r>
            <a:r>
              <a:rPr lang="en-US" sz="2000" b="1" dirty="0">
                <a:solidFill>
                  <a:srgbClr val="0214BE"/>
                </a:solidFill>
              </a:rPr>
              <a:t>is the mechanism by which the antibiotic </a:t>
            </a:r>
            <a:r>
              <a:rPr lang="en-US" sz="2000" b="1" dirty="0" err="1">
                <a:solidFill>
                  <a:srgbClr val="0214BE"/>
                </a:solidFill>
              </a:rPr>
              <a:t>puromycin</a:t>
            </a:r>
            <a:r>
              <a:rPr lang="en-US" sz="2000" b="1" dirty="0">
                <a:solidFill>
                  <a:srgbClr val="0214BE"/>
                </a:solidFill>
              </a:rPr>
              <a:t> inhibits protein synthesis in prokaryotes?  </a:t>
            </a:r>
            <a:endParaRPr lang="en-US" sz="2000" b="1" dirty="0" smtClean="0">
              <a:solidFill>
                <a:srgbClr val="0214BE"/>
              </a:solidFill>
            </a:endParaRPr>
          </a:p>
          <a:p>
            <a:pPr lvl="0"/>
            <a:endParaRPr lang="en-US" sz="2000" dirty="0">
              <a:solidFill>
                <a:srgbClr val="0214BE"/>
              </a:solidFill>
            </a:endParaRPr>
          </a:p>
          <a:p>
            <a:r>
              <a:rPr lang="en-US" sz="2000" dirty="0">
                <a:solidFill>
                  <a:srgbClr val="0214BE"/>
                </a:solidFill>
              </a:rPr>
              <a:t>A. By inhibiting the </a:t>
            </a:r>
            <a:r>
              <a:rPr lang="en-US" sz="2000" dirty="0" err="1">
                <a:solidFill>
                  <a:srgbClr val="0214BE"/>
                </a:solidFill>
              </a:rPr>
              <a:t>peptidyl-transferase</a:t>
            </a:r>
            <a:r>
              <a:rPr lang="en-US" sz="2000" dirty="0">
                <a:solidFill>
                  <a:srgbClr val="0214BE"/>
                </a:solidFill>
              </a:rPr>
              <a:t> activity of the ribosome.  </a:t>
            </a:r>
          </a:p>
          <a:p>
            <a:r>
              <a:rPr lang="en-US" sz="2000" dirty="0">
                <a:solidFill>
                  <a:srgbClr val="0214BE"/>
                </a:solidFill>
              </a:rPr>
              <a:t>B. By forming an amide link with the polypeptide chain, causing its premature release.</a:t>
            </a:r>
            <a:r>
              <a:rPr lang="en-US" sz="2000" b="1" dirty="0">
                <a:solidFill>
                  <a:srgbClr val="0214BE"/>
                </a:solidFill>
              </a:rPr>
              <a:t>  </a:t>
            </a:r>
            <a:r>
              <a:rPr lang="en-US" sz="2000" dirty="0">
                <a:solidFill>
                  <a:srgbClr val="0214BE"/>
                </a:solidFill>
              </a:rPr>
              <a:t> </a:t>
            </a:r>
          </a:p>
          <a:p>
            <a:r>
              <a:rPr lang="en-US" sz="2000" dirty="0">
                <a:solidFill>
                  <a:srgbClr val="0214BE"/>
                </a:solidFill>
              </a:rPr>
              <a:t>C. By causing the release of the large subunit of the ribosome</a:t>
            </a:r>
          </a:p>
          <a:p>
            <a:r>
              <a:rPr lang="en-US" sz="2000" dirty="0">
                <a:solidFill>
                  <a:srgbClr val="0214BE"/>
                </a:solidFill>
              </a:rPr>
              <a:t>D. By blocking translocation movements of the ribosome</a:t>
            </a:r>
          </a:p>
          <a:p>
            <a:r>
              <a:rPr lang="en-US" sz="2000" dirty="0">
                <a:solidFill>
                  <a:srgbClr val="0214BE"/>
                </a:solidFill>
              </a:rPr>
              <a:t>E.  By breaking the link between the peptide chain and the ribosome.</a:t>
            </a:r>
          </a:p>
          <a:p>
            <a:r>
              <a:rPr lang="en-US" sz="2000" dirty="0">
                <a:solidFill>
                  <a:srgbClr val="0214BE"/>
                </a:solidFill>
              </a:rPr>
              <a:t>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724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19200" y="762000"/>
            <a:ext cx="701040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214BE"/>
                </a:solidFill>
              </a:rPr>
              <a:t>5. What </a:t>
            </a:r>
            <a:r>
              <a:rPr lang="en-US" sz="2000" b="1" dirty="0">
                <a:solidFill>
                  <a:srgbClr val="0214BE"/>
                </a:solidFill>
              </a:rPr>
              <a:t>is the mechanism by which the antibiotic </a:t>
            </a:r>
            <a:r>
              <a:rPr lang="en-US" sz="2000" b="1" dirty="0" err="1">
                <a:solidFill>
                  <a:srgbClr val="0214BE"/>
                </a:solidFill>
              </a:rPr>
              <a:t>puromycin</a:t>
            </a:r>
            <a:r>
              <a:rPr lang="en-US" sz="2000" b="1" dirty="0">
                <a:solidFill>
                  <a:srgbClr val="0214BE"/>
                </a:solidFill>
              </a:rPr>
              <a:t> inhibits protein synthesis in prokaryotes?  </a:t>
            </a:r>
            <a:endParaRPr lang="en-US" sz="2000" b="1" dirty="0" smtClean="0">
              <a:solidFill>
                <a:srgbClr val="0214BE"/>
              </a:solidFill>
            </a:endParaRPr>
          </a:p>
          <a:p>
            <a:pPr lvl="0"/>
            <a:endParaRPr lang="en-US" sz="2000" dirty="0">
              <a:solidFill>
                <a:srgbClr val="0214BE"/>
              </a:solidFill>
            </a:endParaRPr>
          </a:p>
          <a:p>
            <a:r>
              <a:rPr lang="en-US" sz="2000" dirty="0">
                <a:solidFill>
                  <a:srgbClr val="0214BE"/>
                </a:solidFill>
              </a:rPr>
              <a:t>A. By inhibiting the </a:t>
            </a:r>
            <a:r>
              <a:rPr lang="en-US" sz="2000" dirty="0" err="1">
                <a:solidFill>
                  <a:srgbClr val="0214BE"/>
                </a:solidFill>
              </a:rPr>
              <a:t>peptidyl-transferase</a:t>
            </a:r>
            <a:r>
              <a:rPr lang="en-US" sz="2000" dirty="0">
                <a:solidFill>
                  <a:srgbClr val="0214BE"/>
                </a:solidFill>
              </a:rPr>
              <a:t> activity of the ribosome.  </a:t>
            </a:r>
          </a:p>
          <a:p>
            <a:r>
              <a:rPr lang="en-US" sz="2000" dirty="0">
                <a:solidFill>
                  <a:srgbClr val="0214BE"/>
                </a:solidFill>
              </a:rPr>
              <a:t>B. </a:t>
            </a:r>
            <a:r>
              <a:rPr lang="en-US" sz="2000" b="1" dirty="0">
                <a:solidFill>
                  <a:srgbClr val="FF3300"/>
                </a:solidFill>
              </a:rPr>
              <a:t>By forming an amide link with the polypeptide chain, causing its premature release.   </a:t>
            </a:r>
          </a:p>
          <a:p>
            <a:r>
              <a:rPr lang="en-US" sz="2000" dirty="0">
                <a:solidFill>
                  <a:srgbClr val="0214BE"/>
                </a:solidFill>
              </a:rPr>
              <a:t>C. By causing the release of the large subunit of the ribosome</a:t>
            </a:r>
          </a:p>
          <a:p>
            <a:r>
              <a:rPr lang="en-US" sz="2000" dirty="0">
                <a:solidFill>
                  <a:srgbClr val="0214BE"/>
                </a:solidFill>
              </a:rPr>
              <a:t>D. By blocking translocation movements of the ribosome</a:t>
            </a:r>
          </a:p>
          <a:p>
            <a:r>
              <a:rPr lang="en-US" sz="2000" dirty="0">
                <a:solidFill>
                  <a:srgbClr val="0214BE"/>
                </a:solidFill>
              </a:rPr>
              <a:t>E.  By breaking the link between the peptide chain and the ribosome.</a:t>
            </a:r>
          </a:p>
          <a:p>
            <a:r>
              <a:rPr lang="en-US" sz="2000" dirty="0">
                <a:solidFill>
                  <a:srgbClr val="0214BE"/>
                </a:solidFill>
              </a:rPr>
              <a:t>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1816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1201</Words>
  <Application>Microsoft Office PowerPoint</Application>
  <PresentationFormat>On-screen Show (4:3)</PresentationFormat>
  <Paragraphs>183</Paragraphs>
  <Slides>30</Slides>
  <Notes>30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Default Design</vt:lpstr>
      <vt:lpstr>Format 2nd midterm</vt:lpstr>
      <vt:lpstr>Additional Office Hours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Initiation - eukaryotes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Translational recoding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M. Ekker</dc:creator>
  <cp:lastModifiedBy>Owner</cp:lastModifiedBy>
  <cp:revision>40</cp:revision>
  <dcterms:created xsi:type="dcterms:W3CDTF">2004-10-27T14:04:27Z</dcterms:created>
  <dcterms:modified xsi:type="dcterms:W3CDTF">2013-11-05T11:29:00Z</dcterms:modified>
</cp:coreProperties>
</file>