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49"/>
  </p:notesMasterIdLst>
  <p:handoutMasterIdLst>
    <p:handoutMasterId r:id="rId50"/>
  </p:handoutMasterIdLst>
  <p:sldIdLst>
    <p:sldId id="346" r:id="rId2"/>
    <p:sldId id="301" r:id="rId3"/>
    <p:sldId id="302" r:id="rId4"/>
    <p:sldId id="303" r:id="rId5"/>
    <p:sldId id="304" r:id="rId6"/>
    <p:sldId id="305" r:id="rId7"/>
    <p:sldId id="306" r:id="rId8"/>
    <p:sldId id="362" r:id="rId9"/>
    <p:sldId id="363" r:id="rId10"/>
    <p:sldId id="369" r:id="rId11"/>
    <p:sldId id="364" r:id="rId12"/>
    <p:sldId id="365" r:id="rId13"/>
    <p:sldId id="366" r:id="rId14"/>
    <p:sldId id="375" r:id="rId15"/>
    <p:sldId id="376" r:id="rId16"/>
    <p:sldId id="367" r:id="rId17"/>
    <p:sldId id="307" r:id="rId18"/>
    <p:sldId id="323" r:id="rId19"/>
    <p:sldId id="322" r:id="rId20"/>
    <p:sldId id="324" r:id="rId21"/>
    <p:sldId id="343" r:id="rId22"/>
    <p:sldId id="328" r:id="rId23"/>
    <p:sldId id="310" r:id="rId24"/>
    <p:sldId id="311" r:id="rId25"/>
    <p:sldId id="312" r:id="rId26"/>
    <p:sldId id="326" r:id="rId27"/>
    <p:sldId id="378" r:id="rId28"/>
    <p:sldId id="314" r:id="rId29"/>
    <p:sldId id="315" r:id="rId30"/>
    <p:sldId id="316" r:id="rId31"/>
    <p:sldId id="317" r:id="rId32"/>
    <p:sldId id="335" r:id="rId33"/>
    <p:sldId id="336" r:id="rId34"/>
    <p:sldId id="337" r:id="rId35"/>
    <p:sldId id="338" r:id="rId36"/>
    <p:sldId id="347" r:id="rId37"/>
    <p:sldId id="339" r:id="rId38"/>
    <p:sldId id="340" r:id="rId39"/>
    <p:sldId id="359" r:id="rId40"/>
    <p:sldId id="379" r:id="rId41"/>
    <p:sldId id="318" r:id="rId42"/>
    <p:sldId id="319" r:id="rId43"/>
    <p:sldId id="329" r:id="rId44"/>
    <p:sldId id="374" r:id="rId45"/>
    <p:sldId id="372" r:id="rId46"/>
    <p:sldId id="373" r:id="rId47"/>
    <p:sldId id="321"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37" autoAdjust="0"/>
  </p:normalViewPr>
  <p:slideViewPr>
    <p:cSldViewPr>
      <p:cViewPr varScale="1">
        <p:scale>
          <a:sx n="82" d="100"/>
          <a:sy n="82" d="100"/>
        </p:scale>
        <p:origin x="147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16492645-808B-452D-A0A1-FBF7A5F725F1}" type="datetimeFigureOut">
              <a:rPr lang="en-US"/>
              <a:pPr>
                <a:defRPr/>
              </a:pPr>
              <a:t>10/18/2017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988B71EC-14A8-4D83-9B56-BCFC3CECCB9B}" type="slidenum">
              <a:rPr lang="en-US" altLang="en-US"/>
              <a:pPr/>
              <a:t>‹#›</a:t>
            </a:fld>
            <a:endParaRPr lang="en-US" altLang="en-US"/>
          </a:p>
        </p:txBody>
      </p:sp>
    </p:spTree>
    <p:extLst>
      <p:ext uri="{BB962C8B-B14F-4D97-AF65-F5344CB8AC3E}">
        <p14:creationId xmlns:p14="http://schemas.microsoft.com/office/powerpoint/2010/main" val="26873965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FB0418D8-C791-499E-8C16-D364012B26C6}" type="datetimeFigureOut">
              <a:rPr lang="en-US"/>
              <a:pPr>
                <a:defRPr/>
              </a:pPr>
              <a:t>10/18/2017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95BF82D9-F6EA-4BE9-8B8C-397C39E6AAB4}" type="slidenum">
              <a:rPr lang="en-US" altLang="en-US"/>
              <a:pPr/>
              <a:t>‹#›</a:t>
            </a:fld>
            <a:endParaRPr lang="en-US" altLang="en-US"/>
          </a:p>
        </p:txBody>
      </p:sp>
    </p:spTree>
    <p:extLst>
      <p:ext uri="{BB962C8B-B14F-4D97-AF65-F5344CB8AC3E}">
        <p14:creationId xmlns:p14="http://schemas.microsoft.com/office/powerpoint/2010/main" val="6758403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447E0B-0397-4770-B968-0980C91F0FDF}" type="slidenum">
              <a:rPr lang="en-US" altLang="en-US"/>
              <a:pPr eaLnBrk="1" hangingPunct="1"/>
              <a:t>1</a:t>
            </a:fld>
            <a:endParaRPr lang="en-US" altLang="en-US"/>
          </a:p>
        </p:txBody>
      </p:sp>
    </p:spTree>
    <p:extLst>
      <p:ext uri="{BB962C8B-B14F-4D97-AF65-F5344CB8AC3E}">
        <p14:creationId xmlns:p14="http://schemas.microsoft.com/office/powerpoint/2010/main" val="30833453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AF0EC1-F001-4880-8A90-711B8B0FBDEE}" type="slidenum">
              <a:rPr lang="en-US" altLang="en-US">
                <a:latin typeface="Arial" panose="020B0604020202020204" pitchFamily="34" charset="0"/>
              </a:rPr>
              <a:pPr>
                <a:spcBef>
                  <a:spcPct val="0"/>
                </a:spcBef>
              </a:pPr>
              <a:t>11</a:t>
            </a:fld>
            <a:endParaRPr lang="en-US" altLang="en-US">
              <a:latin typeface="Arial" panose="020B0604020202020204" pitchFamily="34" charset="0"/>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702471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AF0EC1-F001-4880-8A90-711B8B0FBDEE}" type="slidenum">
              <a:rPr lang="en-US" altLang="en-US">
                <a:latin typeface="Arial" panose="020B0604020202020204" pitchFamily="34" charset="0"/>
              </a:rPr>
              <a:pPr>
                <a:spcBef>
                  <a:spcPct val="0"/>
                </a:spcBef>
              </a:pPr>
              <a:t>12</a:t>
            </a:fld>
            <a:endParaRPr lang="en-US" altLang="en-US">
              <a:latin typeface="Arial" panose="020B0604020202020204" pitchFamily="34" charset="0"/>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286413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EAF0EC1-F001-4880-8A90-711B8B0FBDEE}" type="slidenum">
              <a:rPr lang="en-US" altLang="en-US">
                <a:latin typeface="Arial" panose="020B0604020202020204" pitchFamily="34" charset="0"/>
              </a:rPr>
              <a:pPr>
                <a:spcBef>
                  <a:spcPct val="0"/>
                </a:spcBef>
              </a:pPr>
              <a:t>13</a:t>
            </a:fld>
            <a:endParaRPr lang="en-US" altLang="en-US">
              <a:latin typeface="Arial" panose="020B0604020202020204" pitchFamily="34" charset="0"/>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844672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C99BE97-D055-4AE7-B0B5-3C9E37D152E9}" type="slidenum">
              <a:rPr lang="en-CA" altLang="en-US"/>
              <a:pPr eaLnBrk="1" hangingPunct="1"/>
              <a:t>14</a:t>
            </a:fld>
            <a:endParaRPr lang="en-CA" altLang="en-US"/>
          </a:p>
        </p:txBody>
      </p:sp>
    </p:spTree>
    <p:extLst>
      <p:ext uri="{BB962C8B-B14F-4D97-AF65-F5344CB8AC3E}">
        <p14:creationId xmlns:p14="http://schemas.microsoft.com/office/powerpoint/2010/main" val="500847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9564B43-A1D4-49E3-8335-ED9A41CFFA77}" type="slidenum">
              <a:rPr lang="en-US" altLang="en-US"/>
              <a:pPr eaLnBrk="1" hangingPunct="1"/>
              <a:t>16</a:t>
            </a:fld>
            <a:endParaRPr lang="en-US" altLang="en-US"/>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838481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66E5B5-8EEF-4E8A-BB2B-CC23A3A07359}" type="slidenum">
              <a:rPr lang="en-CA" altLang="en-US"/>
              <a:pPr eaLnBrk="1" hangingPunct="1"/>
              <a:t>17</a:t>
            </a:fld>
            <a:endParaRPr lang="en-CA" altLang="en-US"/>
          </a:p>
        </p:txBody>
      </p:sp>
    </p:spTree>
    <p:extLst>
      <p:ext uri="{BB962C8B-B14F-4D97-AF65-F5344CB8AC3E}">
        <p14:creationId xmlns:p14="http://schemas.microsoft.com/office/powerpoint/2010/main" val="1464696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61B386B-0AC3-40C7-A679-AA510930701E}" type="slidenum">
              <a:rPr lang="en-CA" altLang="en-US"/>
              <a:pPr eaLnBrk="1" hangingPunct="1"/>
              <a:t>18</a:t>
            </a:fld>
            <a:endParaRPr lang="en-CA" altLang="en-US"/>
          </a:p>
        </p:txBody>
      </p:sp>
    </p:spTree>
    <p:extLst>
      <p:ext uri="{BB962C8B-B14F-4D97-AF65-F5344CB8AC3E}">
        <p14:creationId xmlns:p14="http://schemas.microsoft.com/office/powerpoint/2010/main" val="23102075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DEC6F26-E7E7-4629-9DA4-CC4F747BE5FB}" type="slidenum">
              <a:rPr lang="en-CA" altLang="en-US"/>
              <a:pPr eaLnBrk="1" hangingPunct="1"/>
              <a:t>19</a:t>
            </a:fld>
            <a:endParaRPr lang="en-CA" altLang="en-US"/>
          </a:p>
        </p:txBody>
      </p:sp>
    </p:spTree>
    <p:extLst>
      <p:ext uri="{BB962C8B-B14F-4D97-AF65-F5344CB8AC3E}">
        <p14:creationId xmlns:p14="http://schemas.microsoft.com/office/powerpoint/2010/main" val="1358382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C68148B-A446-4A6C-90FA-57965D5FBBA9}" type="slidenum">
              <a:rPr lang="en-CA" altLang="en-US"/>
              <a:pPr eaLnBrk="1" hangingPunct="1"/>
              <a:t>20</a:t>
            </a:fld>
            <a:endParaRPr lang="en-CA" altLang="en-US"/>
          </a:p>
        </p:txBody>
      </p:sp>
    </p:spTree>
    <p:extLst>
      <p:ext uri="{BB962C8B-B14F-4D97-AF65-F5344CB8AC3E}">
        <p14:creationId xmlns:p14="http://schemas.microsoft.com/office/powerpoint/2010/main" val="1145138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441955-A7D2-42AE-8590-C807C905003C}" type="slidenum">
              <a:rPr lang="en-US" altLang="en-US"/>
              <a:pPr eaLnBrk="1" hangingPunct="1"/>
              <a:t>21</a:t>
            </a:fld>
            <a:endParaRPr lang="en-US" altLang="en-US"/>
          </a:p>
        </p:txBody>
      </p:sp>
    </p:spTree>
    <p:extLst>
      <p:ext uri="{BB962C8B-B14F-4D97-AF65-F5344CB8AC3E}">
        <p14:creationId xmlns:p14="http://schemas.microsoft.com/office/powerpoint/2010/main" val="227265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1DD1C8D-E8FD-4704-B0FC-809BC178C166}" type="slidenum">
              <a:rPr lang="en-CA" altLang="en-US"/>
              <a:pPr eaLnBrk="1" hangingPunct="1"/>
              <a:t>2</a:t>
            </a:fld>
            <a:endParaRPr lang="en-CA" altLang="en-US"/>
          </a:p>
        </p:txBody>
      </p:sp>
    </p:spTree>
    <p:extLst>
      <p:ext uri="{BB962C8B-B14F-4D97-AF65-F5344CB8AC3E}">
        <p14:creationId xmlns:p14="http://schemas.microsoft.com/office/powerpoint/2010/main" val="379372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FD17939-DE3F-4BB1-A01C-44D07B952514}" type="slidenum">
              <a:rPr lang="en-CA" altLang="en-US"/>
              <a:pPr eaLnBrk="1" hangingPunct="1"/>
              <a:t>22</a:t>
            </a:fld>
            <a:endParaRPr lang="en-CA" altLang="en-US"/>
          </a:p>
        </p:txBody>
      </p:sp>
    </p:spTree>
    <p:extLst>
      <p:ext uri="{BB962C8B-B14F-4D97-AF65-F5344CB8AC3E}">
        <p14:creationId xmlns:p14="http://schemas.microsoft.com/office/powerpoint/2010/main" val="4225870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AD5E3C-E99D-4843-BEEE-DD7C0FACCBD8}" type="slidenum">
              <a:rPr lang="en-CA" altLang="en-US"/>
              <a:pPr eaLnBrk="1" hangingPunct="1"/>
              <a:t>23</a:t>
            </a:fld>
            <a:endParaRPr lang="en-CA" altLang="en-US"/>
          </a:p>
        </p:txBody>
      </p:sp>
    </p:spTree>
    <p:extLst>
      <p:ext uri="{BB962C8B-B14F-4D97-AF65-F5344CB8AC3E}">
        <p14:creationId xmlns:p14="http://schemas.microsoft.com/office/powerpoint/2010/main" val="712666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AE411B0-8246-40A2-8585-44AB4AC3DD06}" type="slidenum">
              <a:rPr lang="en-CA" altLang="en-US"/>
              <a:pPr eaLnBrk="1" hangingPunct="1"/>
              <a:t>24</a:t>
            </a:fld>
            <a:endParaRPr lang="en-CA" altLang="en-US"/>
          </a:p>
        </p:txBody>
      </p:sp>
    </p:spTree>
    <p:extLst>
      <p:ext uri="{BB962C8B-B14F-4D97-AF65-F5344CB8AC3E}">
        <p14:creationId xmlns:p14="http://schemas.microsoft.com/office/powerpoint/2010/main" val="22122009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055AF73-1CC3-49F6-B024-EAFDED3D8F06}" type="slidenum">
              <a:rPr lang="en-CA" altLang="en-US"/>
              <a:pPr eaLnBrk="1" hangingPunct="1"/>
              <a:t>25</a:t>
            </a:fld>
            <a:endParaRPr lang="en-CA" altLang="en-US"/>
          </a:p>
        </p:txBody>
      </p:sp>
    </p:spTree>
    <p:extLst>
      <p:ext uri="{BB962C8B-B14F-4D97-AF65-F5344CB8AC3E}">
        <p14:creationId xmlns:p14="http://schemas.microsoft.com/office/powerpoint/2010/main" val="3648993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C901563-0021-4D7B-8218-C514790AEA8C}" type="slidenum">
              <a:rPr lang="en-CA" altLang="en-US"/>
              <a:pPr eaLnBrk="1" hangingPunct="1"/>
              <a:t>26</a:t>
            </a:fld>
            <a:endParaRPr lang="en-CA" altLang="en-US"/>
          </a:p>
        </p:txBody>
      </p:sp>
    </p:spTree>
    <p:extLst>
      <p:ext uri="{BB962C8B-B14F-4D97-AF65-F5344CB8AC3E}">
        <p14:creationId xmlns:p14="http://schemas.microsoft.com/office/powerpoint/2010/main" val="27560983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C901563-0021-4D7B-8218-C514790AEA8C}" type="slidenum">
              <a:rPr lang="en-CA" altLang="en-US"/>
              <a:pPr eaLnBrk="1" hangingPunct="1"/>
              <a:t>27</a:t>
            </a:fld>
            <a:endParaRPr lang="en-CA" altLang="en-US"/>
          </a:p>
        </p:txBody>
      </p:sp>
    </p:spTree>
    <p:extLst>
      <p:ext uri="{BB962C8B-B14F-4D97-AF65-F5344CB8AC3E}">
        <p14:creationId xmlns:p14="http://schemas.microsoft.com/office/powerpoint/2010/main" val="31520232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77D50E0-6E0B-40B4-A7B6-BC2CB4C51A77}" type="slidenum">
              <a:rPr lang="en-CA" altLang="en-US"/>
              <a:pPr eaLnBrk="1" hangingPunct="1"/>
              <a:t>28</a:t>
            </a:fld>
            <a:endParaRPr lang="en-CA" altLang="en-US"/>
          </a:p>
        </p:txBody>
      </p:sp>
    </p:spTree>
    <p:extLst>
      <p:ext uri="{BB962C8B-B14F-4D97-AF65-F5344CB8AC3E}">
        <p14:creationId xmlns:p14="http://schemas.microsoft.com/office/powerpoint/2010/main" val="95906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1625B9-217B-48ED-B42F-0BC8075BF334}" type="slidenum">
              <a:rPr lang="en-CA" altLang="en-US"/>
              <a:pPr eaLnBrk="1" hangingPunct="1"/>
              <a:t>29</a:t>
            </a:fld>
            <a:endParaRPr lang="en-CA" altLang="en-US"/>
          </a:p>
        </p:txBody>
      </p:sp>
    </p:spTree>
    <p:extLst>
      <p:ext uri="{BB962C8B-B14F-4D97-AF65-F5344CB8AC3E}">
        <p14:creationId xmlns:p14="http://schemas.microsoft.com/office/powerpoint/2010/main" val="40666796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7F34E53-9B69-4F9C-A59E-0028EFC3E461}" type="slidenum">
              <a:rPr lang="en-CA" altLang="en-US"/>
              <a:pPr eaLnBrk="1" hangingPunct="1"/>
              <a:t>30</a:t>
            </a:fld>
            <a:endParaRPr lang="en-CA" altLang="en-US"/>
          </a:p>
        </p:txBody>
      </p:sp>
    </p:spTree>
    <p:extLst>
      <p:ext uri="{BB962C8B-B14F-4D97-AF65-F5344CB8AC3E}">
        <p14:creationId xmlns:p14="http://schemas.microsoft.com/office/powerpoint/2010/main" val="18582787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44CE7DF-F617-499A-B2BB-DE4EA678E1F8}" type="slidenum">
              <a:rPr lang="en-CA" altLang="en-US"/>
              <a:pPr eaLnBrk="1" hangingPunct="1"/>
              <a:t>31</a:t>
            </a:fld>
            <a:endParaRPr lang="en-CA" altLang="en-US"/>
          </a:p>
        </p:txBody>
      </p:sp>
    </p:spTree>
    <p:extLst>
      <p:ext uri="{BB962C8B-B14F-4D97-AF65-F5344CB8AC3E}">
        <p14:creationId xmlns:p14="http://schemas.microsoft.com/office/powerpoint/2010/main" val="31507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8F2489-C759-4A7B-AB3E-0DE29DA1DCB8}" type="slidenum">
              <a:rPr lang="en-CA" altLang="en-US"/>
              <a:pPr eaLnBrk="1" hangingPunct="1"/>
              <a:t>3</a:t>
            </a:fld>
            <a:endParaRPr lang="en-CA" altLang="en-US"/>
          </a:p>
        </p:txBody>
      </p:sp>
    </p:spTree>
    <p:extLst>
      <p:ext uri="{BB962C8B-B14F-4D97-AF65-F5344CB8AC3E}">
        <p14:creationId xmlns:p14="http://schemas.microsoft.com/office/powerpoint/2010/main" val="76017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55556C3-D87B-4E93-B894-F1CBFF2E32FC}" type="slidenum">
              <a:rPr lang="en-US" altLang="en-US"/>
              <a:pPr eaLnBrk="1" hangingPunct="1"/>
              <a:t>32</a:t>
            </a:fld>
            <a:endParaRPr lang="en-US" altLang="en-US"/>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1673385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5B4D100-62CE-4F25-8115-3F531A2C2316}" type="slidenum">
              <a:rPr lang="en-US" altLang="en-US"/>
              <a:pPr eaLnBrk="1" hangingPunct="1"/>
              <a:t>33</a:t>
            </a:fld>
            <a:endParaRPr lang="en-US" altLang="en-US"/>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41758165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2207DFB-8B67-4BCD-B8DE-D9B5105A841A}" type="slidenum">
              <a:rPr lang="en-US" altLang="en-US"/>
              <a:pPr eaLnBrk="1" hangingPunct="1"/>
              <a:t>34</a:t>
            </a:fld>
            <a:endParaRPr lang="en-US" altLang="en-US"/>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42576804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940CD03-399F-4F85-BF3B-5CC6ADB81E0D}" type="slidenum">
              <a:rPr lang="en-US" altLang="en-US"/>
              <a:pPr eaLnBrk="1" hangingPunct="1"/>
              <a:t>35</a:t>
            </a:fld>
            <a:endParaRPr lang="en-US" altLang="en-US"/>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638731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BFF19E6-D3DC-4310-899A-8396080F1D54}" type="slidenum">
              <a:rPr lang="en-US" altLang="en-US"/>
              <a:pPr eaLnBrk="1" hangingPunct="1"/>
              <a:t>36</a:t>
            </a:fld>
            <a:endParaRPr lang="en-US" altLang="en-US"/>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793152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CFA7930-6C67-4F06-A442-0E621DD77DDB}" type="slidenum">
              <a:rPr lang="en-US" altLang="en-US"/>
              <a:pPr eaLnBrk="1" hangingPunct="1"/>
              <a:t>37</a:t>
            </a:fld>
            <a:endParaRPr lang="en-US" altLang="en-US"/>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9059747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CCE942-129C-462C-8733-2B211B1C88A2}" type="slidenum">
              <a:rPr lang="en-US" altLang="en-US"/>
              <a:pPr eaLnBrk="1" hangingPunct="1"/>
              <a:t>38</a:t>
            </a:fld>
            <a:endParaRPr lang="en-US" altLang="en-US"/>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1556263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CCE942-129C-462C-8733-2B211B1C88A2}" type="slidenum">
              <a:rPr lang="en-US" altLang="en-US"/>
              <a:pPr eaLnBrk="1" hangingPunct="1"/>
              <a:t>39</a:t>
            </a:fld>
            <a:endParaRPr lang="en-US" altLang="en-US"/>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159001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9CCE942-129C-462C-8733-2B211B1C88A2}" type="slidenum">
              <a:rPr lang="en-US" altLang="en-US"/>
              <a:pPr eaLnBrk="1" hangingPunct="1"/>
              <a:t>40</a:t>
            </a:fld>
            <a:endParaRPr lang="en-US" altLang="en-US"/>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7488728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18B32C4-A271-492E-9C17-21BA71EBEF0B}" type="slidenum">
              <a:rPr lang="en-CA" altLang="en-US"/>
              <a:pPr eaLnBrk="1" hangingPunct="1"/>
              <a:t>41</a:t>
            </a:fld>
            <a:endParaRPr lang="en-CA" altLang="en-US"/>
          </a:p>
        </p:txBody>
      </p:sp>
    </p:spTree>
    <p:extLst>
      <p:ext uri="{BB962C8B-B14F-4D97-AF65-F5344CB8AC3E}">
        <p14:creationId xmlns:p14="http://schemas.microsoft.com/office/powerpoint/2010/main" val="1491565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C99BE97-D055-4AE7-B0B5-3C9E37D152E9}" type="slidenum">
              <a:rPr lang="en-CA" altLang="en-US"/>
              <a:pPr eaLnBrk="1" hangingPunct="1"/>
              <a:t>4</a:t>
            </a:fld>
            <a:endParaRPr lang="en-CA" altLang="en-US"/>
          </a:p>
        </p:txBody>
      </p:sp>
    </p:spTree>
    <p:extLst>
      <p:ext uri="{BB962C8B-B14F-4D97-AF65-F5344CB8AC3E}">
        <p14:creationId xmlns:p14="http://schemas.microsoft.com/office/powerpoint/2010/main" val="9916097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AA0660-C711-4BAD-BD2F-61D9596DA0FB}" type="slidenum">
              <a:rPr lang="en-CA" altLang="en-US"/>
              <a:pPr eaLnBrk="1" hangingPunct="1"/>
              <a:t>42</a:t>
            </a:fld>
            <a:endParaRPr lang="en-CA" altLang="en-US"/>
          </a:p>
        </p:txBody>
      </p:sp>
    </p:spTree>
    <p:extLst>
      <p:ext uri="{BB962C8B-B14F-4D97-AF65-F5344CB8AC3E}">
        <p14:creationId xmlns:p14="http://schemas.microsoft.com/office/powerpoint/2010/main" val="17062886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7D88893-445D-4A35-AC74-E06E79A50472}" type="slidenum">
              <a:rPr lang="en-CA" altLang="en-US"/>
              <a:pPr eaLnBrk="1" hangingPunct="1"/>
              <a:t>43</a:t>
            </a:fld>
            <a:endParaRPr lang="en-CA" altLang="en-US"/>
          </a:p>
        </p:txBody>
      </p:sp>
    </p:spTree>
    <p:extLst>
      <p:ext uri="{BB962C8B-B14F-4D97-AF65-F5344CB8AC3E}">
        <p14:creationId xmlns:p14="http://schemas.microsoft.com/office/powerpoint/2010/main" val="28429245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FB1CE1D-34C1-44CF-8AD7-CD14EFBC848C}" type="slidenum">
              <a:rPr lang="en-CA" altLang="en-US"/>
              <a:pPr eaLnBrk="1" hangingPunct="1"/>
              <a:t>44</a:t>
            </a:fld>
            <a:endParaRPr lang="en-CA" altLang="en-US"/>
          </a:p>
        </p:txBody>
      </p:sp>
    </p:spTree>
    <p:extLst>
      <p:ext uri="{BB962C8B-B14F-4D97-AF65-F5344CB8AC3E}">
        <p14:creationId xmlns:p14="http://schemas.microsoft.com/office/powerpoint/2010/main" val="30744777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0BD6270-A6E1-47A1-87EB-5667C565DC88}" type="slidenum">
              <a:rPr lang="en-CA" altLang="en-US"/>
              <a:pPr eaLnBrk="1" hangingPunct="1"/>
              <a:t>45</a:t>
            </a:fld>
            <a:endParaRPr lang="en-CA" altLang="en-US"/>
          </a:p>
        </p:txBody>
      </p:sp>
    </p:spTree>
    <p:extLst>
      <p:ext uri="{BB962C8B-B14F-4D97-AF65-F5344CB8AC3E}">
        <p14:creationId xmlns:p14="http://schemas.microsoft.com/office/powerpoint/2010/main" val="36187476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E59C9BD-A6A0-41D4-9BB3-57D5A92D2381}" type="slidenum">
              <a:rPr lang="en-US" altLang="en-US"/>
              <a:pPr eaLnBrk="1" hangingPunct="1"/>
              <a:t>46</a:t>
            </a:fld>
            <a:endParaRPr lang="en-US" altLang="en-US"/>
          </a:p>
        </p:txBody>
      </p:sp>
    </p:spTree>
    <p:extLst>
      <p:ext uri="{BB962C8B-B14F-4D97-AF65-F5344CB8AC3E}">
        <p14:creationId xmlns:p14="http://schemas.microsoft.com/office/powerpoint/2010/main" val="21446843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3283B1E-3BFB-4BC1-B9DA-4AF1AB4FCAA0}" type="slidenum">
              <a:rPr lang="en-CA" altLang="en-US"/>
              <a:pPr eaLnBrk="1" hangingPunct="1"/>
              <a:t>47</a:t>
            </a:fld>
            <a:endParaRPr lang="en-CA" altLang="en-US"/>
          </a:p>
        </p:txBody>
      </p:sp>
    </p:spTree>
    <p:extLst>
      <p:ext uri="{BB962C8B-B14F-4D97-AF65-F5344CB8AC3E}">
        <p14:creationId xmlns:p14="http://schemas.microsoft.com/office/powerpoint/2010/main" val="3873695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A5D7F3A-DAB6-4FF4-B9A3-810CAFA74B1F}" type="slidenum">
              <a:rPr lang="en-CA" altLang="en-US"/>
              <a:pPr eaLnBrk="1" hangingPunct="1"/>
              <a:t>5</a:t>
            </a:fld>
            <a:endParaRPr lang="en-CA" altLang="en-US"/>
          </a:p>
        </p:txBody>
      </p:sp>
    </p:spTree>
    <p:extLst>
      <p:ext uri="{BB962C8B-B14F-4D97-AF65-F5344CB8AC3E}">
        <p14:creationId xmlns:p14="http://schemas.microsoft.com/office/powerpoint/2010/main" val="39838295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BDB5CA-2E32-4695-BAE7-FB775E2C9BEE}" type="slidenum">
              <a:rPr lang="en-CA" altLang="en-US"/>
              <a:pPr eaLnBrk="1" hangingPunct="1"/>
              <a:t>6</a:t>
            </a:fld>
            <a:endParaRPr lang="en-CA" altLang="en-US"/>
          </a:p>
        </p:txBody>
      </p:sp>
    </p:spTree>
    <p:extLst>
      <p:ext uri="{BB962C8B-B14F-4D97-AF65-F5344CB8AC3E}">
        <p14:creationId xmlns:p14="http://schemas.microsoft.com/office/powerpoint/2010/main" val="240629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CB6CD20-4441-4095-B880-7530922D81A7}" type="slidenum">
              <a:rPr lang="en-CA" altLang="en-US"/>
              <a:pPr eaLnBrk="1" hangingPunct="1"/>
              <a:t>7</a:t>
            </a:fld>
            <a:endParaRPr lang="en-CA" altLang="en-US"/>
          </a:p>
        </p:txBody>
      </p:sp>
    </p:spTree>
    <p:extLst>
      <p:ext uri="{BB962C8B-B14F-4D97-AF65-F5344CB8AC3E}">
        <p14:creationId xmlns:p14="http://schemas.microsoft.com/office/powerpoint/2010/main" val="2847735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9564B43-A1D4-49E3-8335-ED9A41CFFA77}" type="slidenum">
              <a:rPr lang="en-US" altLang="en-US"/>
              <a:pPr eaLnBrk="1" hangingPunct="1"/>
              <a:t>8</a:t>
            </a:fld>
            <a:endParaRPr lang="en-US" altLang="en-US"/>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752076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2E0E2E-F2F6-4053-8EE7-172D2F08C294}" type="slidenum">
              <a:rPr lang="en-US" altLang="en-US"/>
              <a:pPr eaLnBrk="1" hangingPunct="1"/>
              <a:t>9</a:t>
            </a:fld>
            <a:endParaRPr lang="en-US" altLang="en-US"/>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335999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26FBCD09-0C76-4708-B886-1954C673F749}"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D81C3911-0A2F-4DD0-BAA6-2ADAAB769053}" type="slidenum">
              <a:rPr lang="en-CA" altLang="en-US"/>
              <a:pPr/>
              <a:t>‹#›</a:t>
            </a:fld>
            <a:endParaRPr lang="en-CA" altLang="en-US"/>
          </a:p>
        </p:txBody>
      </p:sp>
    </p:spTree>
    <p:extLst>
      <p:ext uri="{BB962C8B-B14F-4D97-AF65-F5344CB8AC3E}">
        <p14:creationId xmlns:p14="http://schemas.microsoft.com/office/powerpoint/2010/main" val="1834396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43379FE0-0B4C-4CE5-AD7F-E6924C88A1B0}"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46F41BC0-67FB-4B3D-8F34-B5B3E7241A91}" type="slidenum">
              <a:rPr lang="en-CA" altLang="en-US"/>
              <a:pPr/>
              <a:t>‹#›</a:t>
            </a:fld>
            <a:endParaRPr lang="en-CA" altLang="en-US"/>
          </a:p>
        </p:txBody>
      </p:sp>
    </p:spTree>
    <p:extLst>
      <p:ext uri="{BB962C8B-B14F-4D97-AF65-F5344CB8AC3E}">
        <p14:creationId xmlns:p14="http://schemas.microsoft.com/office/powerpoint/2010/main" val="2654409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A127E7CA-B993-4090-A9DF-2E4BA32CC72C}" type="datetimeFigureOut">
              <a:rPr lang="en-US"/>
              <a:pPr>
                <a:defRPr/>
              </a:pPr>
              <a:t>10/18/2017</a:t>
            </a:fld>
            <a:endParaRPr lang="en-CA" dirty="0"/>
          </a:p>
        </p:txBody>
      </p:sp>
      <p:sp>
        <p:nvSpPr>
          <p:cNvPr id="5" name="Footer Placeholder 18"/>
          <p:cNvSpPr>
            <a:spLocks noGrp="1"/>
          </p:cNvSpPr>
          <p:nvPr>
            <p:ph type="ftr" sz="quarter" idx="11"/>
          </p:nvPr>
        </p:nvSpPr>
        <p:spPr/>
        <p:txBody>
          <a:bodyPr/>
          <a:lstStyle>
            <a:lvl1pPr>
              <a:defRPr/>
            </a:lvl1pPr>
          </a:lstStyle>
          <a:p>
            <a:pPr>
              <a:defRPr/>
            </a:pPr>
            <a:endParaRPr lang="en-CA"/>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3EFA3A1A-FE55-4A17-B385-097ADC0430A5}" type="slidenum">
              <a:rPr lang="en-CA" altLang="en-US"/>
              <a:pPr/>
              <a:t>‹#›</a:t>
            </a:fld>
            <a:endParaRPr lang="en-CA" altLang="en-US"/>
          </a:p>
        </p:txBody>
      </p:sp>
    </p:spTree>
    <p:extLst>
      <p:ext uri="{BB962C8B-B14F-4D97-AF65-F5344CB8AC3E}">
        <p14:creationId xmlns:p14="http://schemas.microsoft.com/office/powerpoint/2010/main" val="799444554"/>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AD51F360-5532-4EA6-9B5A-D752B33AE234}" type="datetimeFigureOut">
              <a:rPr lang="en-US"/>
              <a:pPr>
                <a:defRPr/>
              </a:pPr>
              <a:t>10/18/2017</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D732CB95-BA0E-4FB1-89E8-89CBAADE044E}" type="slidenum">
              <a:rPr lang="en-CA" altLang="en-US"/>
              <a:pPr/>
              <a:t>‹#›</a:t>
            </a:fld>
            <a:endParaRPr lang="en-CA" altLang="en-US"/>
          </a:p>
        </p:txBody>
      </p:sp>
    </p:spTree>
    <p:extLst>
      <p:ext uri="{BB962C8B-B14F-4D97-AF65-F5344CB8AC3E}">
        <p14:creationId xmlns:p14="http://schemas.microsoft.com/office/powerpoint/2010/main" val="3118422102"/>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D1BD1249-6F10-42F9-9521-DF00D87B2FDE}"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a:p>
        </p:txBody>
      </p:sp>
      <p:sp>
        <p:nvSpPr>
          <p:cNvPr id="7" name="Slide Number Placeholder 17"/>
          <p:cNvSpPr>
            <a:spLocks noGrp="1"/>
          </p:cNvSpPr>
          <p:nvPr>
            <p:ph type="sldNum" sz="quarter" idx="12"/>
          </p:nvPr>
        </p:nvSpPr>
        <p:spPr/>
        <p:txBody>
          <a:bodyPr/>
          <a:lstStyle>
            <a:lvl1pPr>
              <a:defRPr/>
            </a:lvl1pPr>
          </a:lstStyle>
          <a:p>
            <a:fld id="{5A609E86-280E-4C24-991D-1BC048FBFF62}" type="slidenum">
              <a:rPr lang="en-CA" altLang="en-US"/>
              <a:pPr/>
              <a:t>‹#›</a:t>
            </a:fld>
            <a:endParaRPr lang="en-CA" altLang="en-US"/>
          </a:p>
        </p:txBody>
      </p:sp>
    </p:spTree>
    <p:extLst>
      <p:ext uri="{BB962C8B-B14F-4D97-AF65-F5344CB8AC3E}">
        <p14:creationId xmlns:p14="http://schemas.microsoft.com/office/powerpoint/2010/main" val="1986881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57DF3540-AC0D-4822-8B32-105BB74A6F76}" type="datetimeFigureOut">
              <a:rPr lang="en-US"/>
              <a:pPr>
                <a:defRPr/>
              </a:pPr>
              <a:t>10/18/2017</a:t>
            </a:fld>
            <a:endParaRPr lang="en-CA" dirty="0"/>
          </a:p>
        </p:txBody>
      </p:sp>
      <p:sp>
        <p:nvSpPr>
          <p:cNvPr id="8" name="Footer Placeholder 21"/>
          <p:cNvSpPr>
            <a:spLocks noGrp="1"/>
          </p:cNvSpPr>
          <p:nvPr>
            <p:ph type="ftr" sz="quarter" idx="11"/>
          </p:nvPr>
        </p:nvSpPr>
        <p:spPr/>
        <p:txBody>
          <a:bodyPr/>
          <a:lstStyle>
            <a:lvl1pPr>
              <a:defRPr/>
            </a:lvl1pPr>
          </a:lstStyle>
          <a:p>
            <a:pPr>
              <a:defRPr/>
            </a:pPr>
            <a:endParaRPr lang="en-CA"/>
          </a:p>
        </p:txBody>
      </p:sp>
      <p:sp>
        <p:nvSpPr>
          <p:cNvPr id="9" name="Slide Number Placeholder 17"/>
          <p:cNvSpPr>
            <a:spLocks noGrp="1"/>
          </p:cNvSpPr>
          <p:nvPr>
            <p:ph type="sldNum" sz="quarter" idx="12"/>
          </p:nvPr>
        </p:nvSpPr>
        <p:spPr/>
        <p:txBody>
          <a:bodyPr/>
          <a:lstStyle>
            <a:lvl1pPr>
              <a:defRPr/>
            </a:lvl1pPr>
          </a:lstStyle>
          <a:p>
            <a:fld id="{9D049E57-AB94-4ACC-8051-77BF2ED9AE66}" type="slidenum">
              <a:rPr lang="en-CA" altLang="en-US"/>
              <a:pPr/>
              <a:t>‹#›</a:t>
            </a:fld>
            <a:endParaRPr lang="en-CA" altLang="en-US"/>
          </a:p>
        </p:txBody>
      </p:sp>
    </p:spTree>
    <p:extLst>
      <p:ext uri="{BB962C8B-B14F-4D97-AF65-F5344CB8AC3E}">
        <p14:creationId xmlns:p14="http://schemas.microsoft.com/office/powerpoint/2010/main" val="78857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E7CA897E-B4A5-4847-B567-76A9C00C0747}" type="datetimeFigureOut">
              <a:rPr lang="en-US"/>
              <a:pPr>
                <a:defRPr/>
              </a:pPr>
              <a:t>10/18/2017</a:t>
            </a:fld>
            <a:endParaRPr lang="en-CA" dirty="0"/>
          </a:p>
        </p:txBody>
      </p:sp>
      <p:sp>
        <p:nvSpPr>
          <p:cNvPr id="4" name="Footer Placeholder 21"/>
          <p:cNvSpPr>
            <a:spLocks noGrp="1"/>
          </p:cNvSpPr>
          <p:nvPr>
            <p:ph type="ftr" sz="quarter" idx="11"/>
          </p:nvPr>
        </p:nvSpPr>
        <p:spPr/>
        <p:txBody>
          <a:bodyPr/>
          <a:lstStyle>
            <a:lvl1pPr>
              <a:defRPr/>
            </a:lvl1pPr>
          </a:lstStyle>
          <a:p>
            <a:pPr>
              <a:defRPr/>
            </a:pPr>
            <a:endParaRPr lang="en-CA"/>
          </a:p>
        </p:txBody>
      </p:sp>
      <p:sp>
        <p:nvSpPr>
          <p:cNvPr id="5" name="Slide Number Placeholder 17"/>
          <p:cNvSpPr>
            <a:spLocks noGrp="1"/>
          </p:cNvSpPr>
          <p:nvPr>
            <p:ph type="sldNum" sz="quarter" idx="12"/>
          </p:nvPr>
        </p:nvSpPr>
        <p:spPr/>
        <p:txBody>
          <a:bodyPr/>
          <a:lstStyle>
            <a:lvl1pPr>
              <a:defRPr/>
            </a:lvl1pPr>
          </a:lstStyle>
          <a:p>
            <a:fld id="{FE041B3B-6111-4AE7-B13F-EADF91F08A37}" type="slidenum">
              <a:rPr lang="en-CA" altLang="en-US"/>
              <a:pPr/>
              <a:t>‹#›</a:t>
            </a:fld>
            <a:endParaRPr lang="en-CA" altLang="en-US"/>
          </a:p>
        </p:txBody>
      </p:sp>
    </p:spTree>
    <p:extLst>
      <p:ext uri="{BB962C8B-B14F-4D97-AF65-F5344CB8AC3E}">
        <p14:creationId xmlns:p14="http://schemas.microsoft.com/office/powerpoint/2010/main" val="562989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9A9ADDA-B029-4A62-89F3-A5AB2EEFD9EE}" type="datetimeFigureOut">
              <a:rPr lang="en-US"/>
              <a:pPr>
                <a:defRPr/>
              </a:pPr>
              <a:t>10/18/2017</a:t>
            </a:fld>
            <a:endParaRPr lang="en-CA" dirty="0"/>
          </a:p>
        </p:txBody>
      </p:sp>
      <p:sp>
        <p:nvSpPr>
          <p:cNvPr id="3" name="Footer Placeholder 21"/>
          <p:cNvSpPr>
            <a:spLocks noGrp="1"/>
          </p:cNvSpPr>
          <p:nvPr>
            <p:ph type="ftr" sz="quarter" idx="11"/>
          </p:nvPr>
        </p:nvSpPr>
        <p:spPr/>
        <p:txBody>
          <a:bodyPr/>
          <a:lstStyle>
            <a:lvl1pPr>
              <a:defRPr/>
            </a:lvl1pPr>
          </a:lstStyle>
          <a:p>
            <a:pPr>
              <a:defRPr/>
            </a:pPr>
            <a:endParaRPr lang="en-CA"/>
          </a:p>
        </p:txBody>
      </p:sp>
      <p:sp>
        <p:nvSpPr>
          <p:cNvPr id="4" name="Slide Number Placeholder 17"/>
          <p:cNvSpPr>
            <a:spLocks noGrp="1"/>
          </p:cNvSpPr>
          <p:nvPr>
            <p:ph type="sldNum" sz="quarter" idx="12"/>
          </p:nvPr>
        </p:nvSpPr>
        <p:spPr/>
        <p:txBody>
          <a:bodyPr/>
          <a:lstStyle>
            <a:lvl1pPr>
              <a:defRPr/>
            </a:lvl1pPr>
          </a:lstStyle>
          <a:p>
            <a:fld id="{9AFF241F-A426-4CA8-BAA5-D3CE9377BFE2}" type="slidenum">
              <a:rPr lang="en-CA" altLang="en-US"/>
              <a:pPr/>
              <a:t>‹#›</a:t>
            </a:fld>
            <a:endParaRPr lang="en-CA" altLang="en-US"/>
          </a:p>
        </p:txBody>
      </p:sp>
    </p:spTree>
    <p:extLst>
      <p:ext uri="{BB962C8B-B14F-4D97-AF65-F5344CB8AC3E}">
        <p14:creationId xmlns:p14="http://schemas.microsoft.com/office/powerpoint/2010/main" val="1937677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D0BF70F8-3AEF-4F10-BADA-C5BAA065412F}"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a:p>
        </p:txBody>
      </p:sp>
      <p:sp>
        <p:nvSpPr>
          <p:cNvPr id="7" name="Slide Number Placeholder 17"/>
          <p:cNvSpPr>
            <a:spLocks noGrp="1"/>
          </p:cNvSpPr>
          <p:nvPr>
            <p:ph type="sldNum" sz="quarter" idx="12"/>
          </p:nvPr>
        </p:nvSpPr>
        <p:spPr/>
        <p:txBody>
          <a:bodyPr/>
          <a:lstStyle>
            <a:lvl1pPr>
              <a:defRPr/>
            </a:lvl1pPr>
          </a:lstStyle>
          <a:p>
            <a:fld id="{7E20901A-61EC-4978-8926-11775A6A8957}" type="slidenum">
              <a:rPr lang="en-CA" altLang="en-US"/>
              <a:pPr/>
              <a:t>‹#›</a:t>
            </a:fld>
            <a:endParaRPr lang="en-CA" altLang="en-US"/>
          </a:p>
        </p:txBody>
      </p:sp>
    </p:spTree>
    <p:extLst>
      <p:ext uri="{BB962C8B-B14F-4D97-AF65-F5344CB8AC3E}">
        <p14:creationId xmlns:p14="http://schemas.microsoft.com/office/powerpoint/2010/main" val="1709517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a:t>Click icon to add picture</a:t>
            </a:r>
          </a:p>
        </p:txBody>
      </p:sp>
      <p:sp>
        <p:nvSpPr>
          <p:cNvPr id="9" name="Date Placeholder 4"/>
          <p:cNvSpPr>
            <a:spLocks noGrp="1"/>
          </p:cNvSpPr>
          <p:nvPr>
            <p:ph type="dt" sz="half" idx="10"/>
          </p:nvPr>
        </p:nvSpPr>
        <p:spPr/>
        <p:txBody>
          <a:bodyPr/>
          <a:lstStyle>
            <a:lvl1pPr>
              <a:defRPr/>
            </a:lvl1pPr>
          </a:lstStyle>
          <a:p>
            <a:pPr>
              <a:defRPr/>
            </a:pPr>
            <a:fld id="{7A68159A-EB3A-4BEE-AE3B-C575F73C6B7E}" type="datetimeFigureOut">
              <a:rPr lang="en-US"/>
              <a:pPr>
                <a:defRPr/>
              </a:pPr>
              <a:t>10/18/2017</a:t>
            </a:fld>
            <a:endParaRPr lang="en-CA" dirty="0"/>
          </a:p>
        </p:txBody>
      </p:sp>
      <p:sp>
        <p:nvSpPr>
          <p:cNvPr id="10" name="Footer Placeholder 5"/>
          <p:cNvSpPr>
            <a:spLocks noGrp="1"/>
          </p:cNvSpPr>
          <p:nvPr>
            <p:ph type="ftr" sz="quarter" idx="11"/>
          </p:nvPr>
        </p:nvSpPr>
        <p:spPr/>
        <p:txBody>
          <a:bodyPr/>
          <a:lstStyle>
            <a:lvl1pPr>
              <a:defRPr/>
            </a:lvl1pPr>
          </a:lstStyle>
          <a:p>
            <a:pPr>
              <a:defRPr/>
            </a:pPr>
            <a:endParaRPr lang="en-CA"/>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B95C0DE0-5E81-46A1-A16A-BFD4ABC03E44}" type="slidenum">
              <a:rPr lang="en-CA" altLang="en-US"/>
              <a:pPr/>
              <a:t>‹#›</a:t>
            </a:fld>
            <a:endParaRPr lang="en-CA" altLang="en-US"/>
          </a:p>
        </p:txBody>
      </p:sp>
    </p:spTree>
    <p:extLst>
      <p:ext uri="{BB962C8B-B14F-4D97-AF65-F5344CB8AC3E}">
        <p14:creationId xmlns:p14="http://schemas.microsoft.com/office/powerpoint/2010/main" val="2568459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3C3363AA-B189-475E-826E-F5479013BD65}"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1A08094B-2EF1-421F-B192-FB02EC9B9714}" type="slidenum">
              <a:rPr lang="en-CA" altLang="en-US"/>
              <a:pPr/>
              <a:t>‹#›</a:t>
            </a:fld>
            <a:endParaRPr lang="en-CA" altLang="en-US"/>
          </a:p>
        </p:txBody>
      </p:sp>
    </p:spTree>
    <p:extLst>
      <p:ext uri="{BB962C8B-B14F-4D97-AF65-F5344CB8AC3E}">
        <p14:creationId xmlns:p14="http://schemas.microsoft.com/office/powerpoint/2010/main" val="62100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EC7D44BB-39FE-4445-B0D4-A35142038834}" type="datetimeFigureOut">
              <a:rPr lang="en-US"/>
              <a:pPr>
                <a:defRPr/>
              </a:pPr>
              <a:t>10/18/2017</a:t>
            </a:fld>
            <a:endParaRPr lang="en-C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BCF58E68-B15E-4E90-BEB9-0F509AF9147E}" type="slidenum">
              <a:rPr lang="en-CA" altLang="en-US"/>
              <a:pPr/>
              <a:t>‹#›</a:t>
            </a:fld>
            <a:endParaRPr lang="en-CA" alt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grpSp>
    </p:spTree>
  </p:cSld>
  <p:clrMap bg1="lt1" tx1="dk1" bg2="lt2" tx2="dk2" accent1="accent1" accent2="accent2" accent3="accent3" accent4="accent4" accent5="accent5" accent6="accent6" hlink="hlink" folHlink="folHlink"/>
  <p:sldLayoutIdLst>
    <p:sldLayoutId id="2147484188" r:id="rId1"/>
    <p:sldLayoutId id="2147484196" r:id="rId2"/>
    <p:sldLayoutId id="2147484189" r:id="rId3"/>
    <p:sldLayoutId id="2147484190" r:id="rId4"/>
    <p:sldLayoutId id="2147484191" r:id="rId5"/>
    <p:sldLayoutId id="2147484192" r:id="rId6"/>
    <p:sldLayoutId id="2147484193" r:id="rId7"/>
    <p:sldLayoutId id="2147484197" r:id="rId8"/>
    <p:sldLayoutId id="2147484194" r:id="rId9"/>
    <p:sldLayoutId id="2147484195" r:id="rId10"/>
    <p:sldLayoutId id="214748419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hyperlink" Target="http://info.francistuttle.edu/Portals/171107/images/bigstock-Closeup-of-businessman-typing--41801287.jpg" TargetMode="External"/><Relationship Id="rId2" Type="http://schemas.openxmlformats.org/officeDocument/2006/relationships/hyperlink" Target="http://www.englishgrammar.org/wp-content/uploads/2014/02/bigstock-Closeup-of-businessman-typing-41801287.jpg"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14347" y="1077444"/>
            <a:ext cx="7772400" cy="3041661"/>
          </a:xfrm>
          <a:ln>
            <a:miter lim="800000"/>
            <a:headEnd/>
            <a:tailEnd/>
          </a:ln>
          <a:extLst/>
        </p:spPr>
        <p:txBody>
          <a:bodyPr/>
          <a:lstStyle/>
          <a:p>
            <a:pPr algn="ctr" eaLnBrk="1" fontAlgn="auto" hangingPunct="1">
              <a:spcAft>
                <a:spcPts val="0"/>
              </a:spcAft>
              <a:defRPr/>
            </a:pPr>
            <a:r>
              <a:rPr lang="en-CA" sz="4900" dirty="0">
                <a:solidFill>
                  <a:schemeClr val="tx1"/>
                </a:solidFill>
              </a:rPr>
              <a:t>English 1112D</a:t>
            </a:r>
            <a:br>
              <a:rPr lang="en-CA" sz="4900" dirty="0">
                <a:solidFill>
                  <a:schemeClr val="tx1"/>
                </a:solidFill>
              </a:rPr>
            </a:br>
            <a:r>
              <a:rPr lang="en-CA" sz="4900" dirty="0">
                <a:solidFill>
                  <a:schemeClr val="tx1"/>
                </a:solidFill>
              </a:rPr>
              <a:t>Technical Report Writing</a:t>
            </a:r>
            <a:br>
              <a:rPr lang="en-CA" sz="4900" dirty="0">
                <a:solidFill>
                  <a:schemeClr val="tx1"/>
                </a:solidFill>
              </a:rPr>
            </a:br>
            <a:r>
              <a:rPr lang="en-CA" sz="6000" dirty="0"/>
              <a:t> </a:t>
            </a:r>
            <a:r>
              <a:rPr lang="en-CA" sz="3200" dirty="0">
                <a:solidFill>
                  <a:schemeClr val="tx1"/>
                </a:solidFill>
              </a:rPr>
              <a:t>Lynda Morrissey</a:t>
            </a:r>
            <a:br>
              <a:rPr lang="en-CA" sz="3200" dirty="0">
                <a:solidFill>
                  <a:schemeClr val="tx1"/>
                </a:solidFill>
              </a:rPr>
            </a:br>
            <a:r>
              <a:rPr lang="en-CA" sz="3200" dirty="0">
                <a:solidFill>
                  <a:schemeClr val="tx1"/>
                </a:solidFill>
              </a:rPr>
              <a:t>September 11, 2017</a:t>
            </a:r>
          </a:p>
        </p:txBody>
      </p:sp>
      <p:sp>
        <p:nvSpPr>
          <p:cNvPr id="5123" name="Subtitle 2"/>
          <p:cNvSpPr>
            <a:spLocks noGrp="1"/>
          </p:cNvSpPr>
          <p:nvPr>
            <p:ph type="subTitle" idx="1"/>
          </p:nvPr>
        </p:nvSpPr>
        <p:spPr>
          <a:xfrm>
            <a:off x="1035829" y="4581128"/>
            <a:ext cx="7129435" cy="1296144"/>
          </a:xfrm>
        </p:spPr>
        <p:txBody>
          <a:bodyPr/>
          <a:lstStyle/>
          <a:p>
            <a:pPr marR="0" algn="l" eaLnBrk="1" hangingPunct="1"/>
            <a:r>
              <a:rPr lang="en-CA" altLang="en-US" sz="2800" b="1" dirty="0"/>
              <a:t>Teaching Assistants:  	Patricia </a:t>
            </a:r>
            <a:r>
              <a:rPr lang="en-CA" altLang="en-US" sz="2800" b="1" dirty="0" err="1"/>
              <a:t>Magazoni</a:t>
            </a:r>
            <a:endParaRPr lang="en-CA" altLang="en-US" sz="2800" b="1" dirty="0"/>
          </a:p>
          <a:p>
            <a:pPr marR="0" algn="l" eaLnBrk="1" hangingPunct="1"/>
            <a:r>
              <a:rPr lang="en-CA" altLang="en-US" sz="2800" b="1" dirty="0"/>
              <a:t>				Brenner </a:t>
            </a:r>
            <a:r>
              <a:rPr lang="en-CA" altLang="en-US" sz="2800" b="1" dirty="0" err="1"/>
              <a:t>Holash</a:t>
            </a:r>
            <a:r>
              <a:rPr lang="en-CA" altLang="en-US" sz="2800" b="1" dirty="0"/>
              <a:t>	</a:t>
            </a:r>
            <a:endParaRPr lang="en-CA"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704850"/>
            <a:ext cx="7931224" cy="635918"/>
          </a:xfrm>
        </p:spPr>
        <p:txBody>
          <a:bodyPr/>
          <a:lstStyle/>
          <a:p>
            <a:pPr algn="ctr"/>
            <a:r>
              <a:rPr lang="en-CA" b="1" dirty="0">
                <a:latin typeface="Arial" panose="020B0604020202020204" pitchFamily="34" charset="0"/>
                <a:cs typeface="Arial" panose="020B0604020202020204" pitchFamily="34" charset="0"/>
              </a:rPr>
              <a:t>Business Writing</a:t>
            </a:r>
          </a:p>
        </p:txBody>
      </p:sp>
      <p:sp>
        <p:nvSpPr>
          <p:cNvPr id="3" name="Content Placeholder 2"/>
          <p:cNvSpPr>
            <a:spLocks noGrp="1"/>
          </p:cNvSpPr>
          <p:nvPr>
            <p:ph idx="1"/>
          </p:nvPr>
        </p:nvSpPr>
        <p:spPr>
          <a:xfrm>
            <a:off x="611560" y="3873213"/>
            <a:ext cx="7530132" cy="410864"/>
          </a:xfrm>
        </p:spPr>
        <p:txBody>
          <a:bodyPr/>
          <a:lstStyle/>
          <a:p>
            <a:pPr marL="355600" indent="-355600">
              <a:buClrTx/>
              <a:buFont typeface="Wingdings" panose="05000000000000000000" pitchFamily="2" charset="2"/>
              <a:buChar char="Ø"/>
            </a:pPr>
            <a:r>
              <a:rPr lang="en-US" altLang="en-US" sz="2000" b="1" dirty="0">
                <a:latin typeface="Arial" panose="020B0604020202020204" pitchFamily="34" charset="0"/>
                <a:cs typeface="Arial" panose="020B0604020202020204" pitchFamily="34" charset="0"/>
              </a:rPr>
              <a:t>Business Writing is one of many types of written communication, usually with standard structure and style. </a:t>
            </a:r>
          </a:p>
          <a:p>
            <a:pPr marL="355600" indent="-355600">
              <a:buClrTx/>
              <a:buFont typeface="Wingdings" panose="05000000000000000000" pitchFamily="2" charset="2"/>
              <a:buChar char="Ø"/>
            </a:pPr>
            <a:r>
              <a:rPr lang="en-CA" sz="2000" b="1" dirty="0">
                <a:latin typeface="Arial" panose="020B0604020202020204" pitchFamily="34" charset="0"/>
                <a:cs typeface="Arial" panose="020B0604020202020204" pitchFamily="34" charset="0"/>
              </a:rPr>
              <a:t>Addresses the needs of </a:t>
            </a:r>
            <a:r>
              <a:rPr lang="en-CA" sz="2000" b="1" i="1" dirty="0">
                <a:latin typeface="Arial" panose="020B0604020202020204" pitchFamily="34" charset="0"/>
                <a:cs typeface="Arial" panose="020B0604020202020204" pitchFamily="34" charset="0"/>
              </a:rPr>
              <a:t>specific</a:t>
            </a:r>
            <a:r>
              <a:rPr lang="en-CA" sz="2000" b="1" dirty="0">
                <a:latin typeface="Arial" panose="020B0604020202020204" pitchFamily="34" charset="0"/>
                <a:cs typeface="Arial" panose="020B0604020202020204" pitchFamily="34" charset="0"/>
              </a:rPr>
              <a:t> audiences and uses </a:t>
            </a:r>
            <a:r>
              <a:rPr lang="en-CA" sz="2000" b="1" i="1" dirty="0">
                <a:latin typeface="Arial" panose="020B0604020202020204" pitchFamily="34" charset="0"/>
                <a:cs typeface="Arial" panose="020B0604020202020204" pitchFamily="34" charset="0"/>
              </a:rPr>
              <a:t>specific</a:t>
            </a:r>
            <a:r>
              <a:rPr lang="en-CA" sz="2000" b="1" dirty="0">
                <a:latin typeface="Arial" panose="020B0604020202020204" pitchFamily="34" charset="0"/>
                <a:cs typeface="Arial" panose="020B0604020202020204" pitchFamily="34" charset="0"/>
              </a:rPr>
              <a:t> vocabulary / language related to particular topics that pertain to </a:t>
            </a:r>
            <a:r>
              <a:rPr lang="en-CA" sz="2000" b="1" i="1" dirty="0">
                <a:latin typeface="Arial" panose="020B0604020202020204" pitchFamily="34" charset="0"/>
                <a:cs typeface="Arial" panose="020B0604020202020204" pitchFamily="34" charset="0"/>
              </a:rPr>
              <a:t>specific</a:t>
            </a:r>
            <a:r>
              <a:rPr lang="en-CA" sz="2000" b="1" dirty="0">
                <a:latin typeface="Arial" panose="020B0604020202020204" pitchFamily="34" charset="0"/>
                <a:cs typeface="Arial" panose="020B0604020202020204" pitchFamily="34" charset="0"/>
              </a:rPr>
              <a:t> business needs – purposes</a:t>
            </a:r>
          </a:p>
          <a:p>
            <a:pPr marL="355600" indent="-355600">
              <a:buClrTx/>
              <a:buFont typeface="Wingdings" panose="05000000000000000000" pitchFamily="2" charset="2"/>
              <a:buChar char="Ø"/>
            </a:pPr>
            <a:r>
              <a:rPr lang="en-CA" altLang="en-US" sz="2000" b="1" i="1" dirty="0">
                <a:latin typeface="Arial" panose="020B0604020202020204" pitchFamily="34" charset="0"/>
                <a:cs typeface="Arial" panose="020B0604020202020204" pitchFamily="34" charset="0"/>
              </a:rPr>
              <a:t>Specificity – </a:t>
            </a:r>
            <a:r>
              <a:rPr lang="en-CA" altLang="en-US" sz="2000" b="1" dirty="0">
                <a:latin typeface="Arial" panose="020B0604020202020204" pitchFamily="34" charset="0"/>
                <a:cs typeface="Arial" panose="020B0604020202020204" pitchFamily="34" charset="0"/>
              </a:rPr>
              <a:t>can compromise effective communication</a:t>
            </a:r>
            <a:endParaRPr lang="en-US" altLang="en-US" sz="2000" b="1" i="1" dirty="0">
              <a:latin typeface="Arial" panose="020B0604020202020204" pitchFamily="34" charset="0"/>
              <a:cs typeface="Arial" panose="020B0604020202020204" pitchFamily="34" charset="0"/>
            </a:endParaRPr>
          </a:p>
          <a:p>
            <a:endParaRPr lang="en-CA" dirty="0"/>
          </a:p>
        </p:txBody>
      </p:sp>
      <p:sp>
        <p:nvSpPr>
          <p:cNvPr id="5" name="Rectangle 3"/>
          <p:cNvSpPr>
            <a:spLocks noChangeArrowheads="1"/>
          </p:cNvSpPr>
          <p:nvPr/>
        </p:nvSpPr>
        <p:spPr bwMode="auto">
          <a:xfrm>
            <a:off x="493030" y="1340768"/>
            <a:ext cx="3091552"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What is Business Writing?</a:t>
            </a:r>
            <a:endParaRPr kumimoji="0" lang="en-US" altLang="en-US" sz="1800" b="0" i="0" u="none" strike="noStrike" cap="none" normalizeH="0" baseline="0" dirty="0">
              <a:ln>
                <a:noFill/>
              </a:ln>
              <a:solidFill>
                <a:schemeClr val="tx1"/>
              </a:solidFill>
              <a:effectLst/>
              <a:latin typeface="Arial" panose="020B0604020202020204" pitchFamily="34" charset="0"/>
              <a:hlinkClick r:id="rId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hlinkClick r:id="rId2"/>
              </a:rPr>
              <a:t>  </a:t>
            </a:r>
            <a:r>
              <a:rPr kumimoji="0" lang="en-US" altLang="en-US" sz="12000" b="0" i="0" u="none" strike="noStrike" cap="none" normalizeH="0" baseline="0" dirty="0">
                <a:ln>
                  <a:noFill/>
                </a:ln>
                <a:solidFill>
                  <a:schemeClr val="tx1"/>
                </a:solidFill>
                <a:effectLst/>
                <a:latin typeface="Arial" panose="020B0604020202020204" pitchFamily="34" charset="0"/>
                <a:hlinkClick r:id="rId3"/>
              </a:rPr>
              <a:t>I</a:t>
            </a:r>
            <a:r>
              <a:rPr kumimoji="0" lang="en-US" altLang="en-US" sz="1800" b="0" i="0" u="none" strike="noStrike" cap="none" normalizeH="0" baseline="0" dirty="0">
                <a:ln>
                  <a:noFill/>
                </a:ln>
                <a:solidFill>
                  <a:schemeClr val="tx1"/>
                </a:solidFill>
                <a:effectLst/>
                <a:latin typeface="Arial" panose="020B0604020202020204" pitchFamily="34" charset="0"/>
                <a:hlinkClick r:id="rId3"/>
              </a:rPr>
              <a:t>mage source</a:t>
            </a:r>
            <a:r>
              <a:rPr kumimoji="0" lang="en-US" altLang="en-US" sz="18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52" name="Picture 4" descr="image source">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030" y="1772816"/>
            <a:ext cx="2857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2889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00113" y="431800"/>
            <a:ext cx="8101012" cy="1785938"/>
          </a:xfrm>
        </p:spPr>
        <p:txBody>
          <a:bodyPr/>
          <a:lstStyle/>
          <a:p>
            <a:r>
              <a:rPr lang="en-CA" b="1" dirty="0"/>
              <a:t>Importance of Writing in Engineering</a:t>
            </a:r>
            <a:r>
              <a:rPr lang="en-CA" dirty="0"/>
              <a:t> </a:t>
            </a:r>
            <a:endParaRPr lang="en-CA" altLang="en-US" dirty="0"/>
          </a:p>
        </p:txBody>
      </p:sp>
      <p:sp>
        <p:nvSpPr>
          <p:cNvPr id="4099" name="Rectangle 3"/>
          <p:cNvSpPr>
            <a:spLocks noGrp="1" noChangeArrowheads="1"/>
          </p:cNvSpPr>
          <p:nvPr>
            <p:ph idx="1"/>
          </p:nvPr>
        </p:nvSpPr>
        <p:spPr>
          <a:xfrm>
            <a:off x="468313" y="2459038"/>
            <a:ext cx="8223250" cy="4419600"/>
          </a:xfrm>
        </p:spPr>
        <p:txBody>
          <a:bodyPr>
            <a:normAutofit/>
          </a:bodyPr>
          <a:lstStyle/>
          <a:p>
            <a:pPr marL="0" indent="0">
              <a:buNone/>
            </a:pPr>
            <a:r>
              <a:rPr lang="en-CA" sz="2400" b="1" dirty="0">
                <a:latin typeface="Arial" panose="020B0604020202020204" pitchFamily="34" charset="0"/>
                <a:cs typeface="Arial" panose="020B0604020202020204" pitchFamily="34" charset="0"/>
              </a:rPr>
              <a:t>Studies and careers in engineering require the ability to write clearly and persuasively.</a:t>
            </a:r>
          </a:p>
          <a:p>
            <a:pPr marL="901700" lvl="1" indent="-546100">
              <a:buClrTx/>
              <a:buFont typeface="Wingdings 3" panose="05040102010807070707" pitchFamily="18" charset="2"/>
              <a:buChar char="c"/>
            </a:pPr>
            <a:r>
              <a:rPr lang="en-CA" b="1" dirty="0">
                <a:latin typeface="Arial" panose="020B0604020202020204" pitchFamily="34" charset="0"/>
                <a:cs typeface="Arial" panose="020B0604020202020204" pitchFamily="34" charset="0"/>
              </a:rPr>
              <a:t>Reports for the design, evaluation, and implementation of new or redesigned structures, machinery, technology, devices, components</a:t>
            </a:r>
          </a:p>
          <a:p>
            <a:pPr marL="901700" lvl="1" indent="-546100">
              <a:buClrTx/>
              <a:buFont typeface="Wingdings 3" panose="05040102010807070707" pitchFamily="18" charset="2"/>
              <a:buChar char="c"/>
            </a:pPr>
            <a:r>
              <a:rPr lang="en-CA" b="1" dirty="0">
                <a:latin typeface="Arial" panose="020B0604020202020204" pitchFamily="34" charset="0"/>
                <a:cs typeface="Arial" panose="020B0604020202020204" pitchFamily="34" charset="0"/>
              </a:rPr>
              <a:t>Reports on the viability of design, costs</a:t>
            </a:r>
          </a:p>
          <a:p>
            <a:pPr marL="901700" lvl="1" indent="-546100">
              <a:buClrTx/>
              <a:buFont typeface="Wingdings 3" panose="05040102010807070707" pitchFamily="18" charset="2"/>
              <a:buChar char="c"/>
            </a:pPr>
            <a:r>
              <a:rPr lang="en-CA" b="1" dirty="0">
                <a:latin typeface="Arial" panose="020B0604020202020204" pitchFamily="34" charset="0"/>
                <a:cs typeface="Arial" panose="020B0604020202020204" pitchFamily="34" charset="0"/>
              </a:rPr>
              <a:t>Progress Reports</a:t>
            </a:r>
          </a:p>
          <a:p>
            <a:pPr marL="901700" lvl="1" indent="-546100">
              <a:buClrTx/>
              <a:buFont typeface="Wingdings 3" panose="05040102010807070707" pitchFamily="18" charset="2"/>
              <a:buChar char="c"/>
            </a:pPr>
            <a:r>
              <a:rPr lang="en-CA" b="1" dirty="0">
                <a:latin typeface="Arial" panose="020B0604020202020204" pitchFamily="34" charset="0"/>
                <a:cs typeface="Arial" panose="020B0604020202020204" pitchFamily="34" charset="0"/>
              </a:rPr>
              <a:t>Field and laboratory testing and project management reports</a:t>
            </a:r>
          </a:p>
          <a:p>
            <a:pPr marL="901700" lvl="1" indent="-546100">
              <a:buClrTx/>
              <a:buFont typeface="Wingdings 3" panose="05040102010807070707" pitchFamily="18" charset="2"/>
              <a:buChar char="c"/>
            </a:pPr>
            <a:r>
              <a:rPr lang="en-CA" b="1" dirty="0">
                <a:latin typeface="Arial" panose="020B0604020202020204" pitchFamily="34" charset="0"/>
                <a:cs typeface="Arial" panose="020B0604020202020204" pitchFamily="34" charset="0"/>
              </a:rPr>
              <a:t>Respond to litigation proceedings</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2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62546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00113" y="431800"/>
            <a:ext cx="8101012" cy="1785938"/>
          </a:xfrm>
        </p:spPr>
        <p:txBody>
          <a:bodyPr/>
          <a:lstStyle/>
          <a:p>
            <a:r>
              <a:rPr lang="en-CA" altLang="en-US" b="1" dirty="0"/>
              <a:t>Importance of Writing in Health Sciences</a:t>
            </a:r>
            <a:endParaRPr lang="en-CA" altLang="en-US" dirty="0"/>
          </a:p>
        </p:txBody>
      </p:sp>
      <p:sp>
        <p:nvSpPr>
          <p:cNvPr id="4099" name="Rectangle 3"/>
          <p:cNvSpPr>
            <a:spLocks noGrp="1" noChangeArrowheads="1"/>
          </p:cNvSpPr>
          <p:nvPr>
            <p:ph idx="1"/>
          </p:nvPr>
        </p:nvSpPr>
        <p:spPr>
          <a:xfrm>
            <a:off x="468313" y="2459038"/>
            <a:ext cx="8223250" cy="4419600"/>
          </a:xfrm>
        </p:spPr>
        <p:txBody>
          <a:bodyPr>
            <a:normAutofit/>
          </a:bodyPr>
          <a:lstStyle/>
          <a:p>
            <a:pPr marL="260350" indent="0">
              <a:buFont typeface="Wingdings 2" panose="05020102010507070707" pitchFamily="18" charset="2"/>
              <a:buNone/>
              <a:defRPr/>
            </a:pPr>
            <a:r>
              <a:rPr lang="en-CA" b="1" dirty="0">
                <a:latin typeface="Arial" panose="020B0604020202020204" pitchFamily="34" charset="0"/>
                <a:cs typeface="Arial" panose="020B0604020202020204" pitchFamily="34" charset="0"/>
              </a:rPr>
              <a:t>A doctor, nurse, pharmacist, nutritionist, physical therapist, personal trainer, or other health practitioner, must be able to write clearly.</a:t>
            </a:r>
          </a:p>
          <a:p>
            <a:pPr marL="901700" lvl="1" indent="-635000">
              <a:buClrTx/>
              <a:buFont typeface="Wingdings 3" panose="05040102010807070707" pitchFamily="18" charset="2"/>
              <a:buChar char="c"/>
              <a:defRPr/>
            </a:pPr>
            <a:r>
              <a:rPr lang="en-CA" b="1" dirty="0">
                <a:latin typeface="Arial" panose="020B0604020202020204" pitchFamily="34" charset="0"/>
                <a:cs typeface="Arial" panose="020B0604020202020204" pitchFamily="34" charset="0"/>
              </a:rPr>
              <a:t>Case reports (comprehensive formulation and a management plan for a patient, client)</a:t>
            </a:r>
          </a:p>
          <a:p>
            <a:pPr marL="901700" lvl="1" indent="-635000">
              <a:buClrTx/>
              <a:buFont typeface="Wingdings 3" panose="05040102010807070707" pitchFamily="18" charset="2"/>
              <a:buChar char="c"/>
              <a:defRPr/>
            </a:pPr>
            <a:r>
              <a:rPr lang="en-CA" b="1" dirty="0">
                <a:latin typeface="Arial" panose="020B0604020202020204" pitchFamily="34" charset="0"/>
                <a:cs typeface="Arial" panose="020B0604020202020204" pitchFamily="34" charset="0"/>
              </a:rPr>
              <a:t>Incident Report (may relate to issues of knowledge, treatment, communication, culture, relationships, emotions or beliefs)</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2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4020203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00113" y="431800"/>
            <a:ext cx="8101012" cy="1785938"/>
          </a:xfrm>
        </p:spPr>
        <p:txBody>
          <a:bodyPr/>
          <a:lstStyle/>
          <a:p>
            <a:r>
              <a:rPr lang="en-CA" b="1" dirty="0"/>
              <a:t>Importance of Writing in Science</a:t>
            </a:r>
            <a:endParaRPr lang="en-CA" altLang="en-US" dirty="0"/>
          </a:p>
        </p:txBody>
      </p:sp>
      <p:sp>
        <p:nvSpPr>
          <p:cNvPr id="4099" name="Rectangle 3"/>
          <p:cNvSpPr>
            <a:spLocks noGrp="1" noChangeArrowheads="1"/>
          </p:cNvSpPr>
          <p:nvPr>
            <p:ph idx="1"/>
          </p:nvPr>
        </p:nvSpPr>
        <p:spPr>
          <a:xfrm>
            <a:off x="900113" y="2234134"/>
            <a:ext cx="7791450" cy="4419600"/>
          </a:xfrm>
        </p:spPr>
        <p:txBody>
          <a:bodyPr>
            <a:normAutofit lnSpcReduction="10000"/>
          </a:bodyPr>
          <a:lstStyle/>
          <a:p>
            <a:pPr marL="533400" indent="-533400">
              <a:buClrTx/>
              <a:buFont typeface="Wingdings" panose="05000000000000000000" pitchFamily="2" charset="2"/>
              <a:buChar char="Ø"/>
            </a:pPr>
            <a:r>
              <a:rPr lang="en-CA" sz="2400" b="1" dirty="0">
                <a:latin typeface="Arial" panose="020B0604020202020204" pitchFamily="34" charset="0"/>
                <a:cs typeface="Arial" panose="020B0604020202020204" pitchFamily="34" charset="0"/>
              </a:rPr>
              <a:t>Need to communicate effectively with both professional and non-professional audiences on science-related matters (requires clarity, precision, simplicity)</a:t>
            </a:r>
          </a:p>
          <a:p>
            <a:pPr marL="533400" indent="-533400">
              <a:buClrTx/>
              <a:buFont typeface="Wingdings" panose="05000000000000000000" pitchFamily="2" charset="2"/>
              <a:buChar char="Ø"/>
            </a:pPr>
            <a:r>
              <a:rPr lang="en-CA" sz="2400" b="1" dirty="0">
                <a:latin typeface="Arial" panose="020B0604020202020204" pitchFamily="34" charset="0"/>
                <a:cs typeface="Arial" panose="020B0604020202020204" pitchFamily="34" charset="0"/>
              </a:rPr>
              <a:t>Scientific work is a cooperative venture – crosses / impacts various scientific disciplines, endeavours </a:t>
            </a:r>
          </a:p>
          <a:p>
            <a:pPr marL="533400" indent="-533400">
              <a:buClrTx/>
              <a:buFont typeface="Wingdings" panose="05000000000000000000" pitchFamily="2" charset="2"/>
              <a:buChar char="Ø"/>
            </a:pPr>
            <a:r>
              <a:rPr lang="en-CA" sz="2400" b="1" dirty="0">
                <a:latin typeface="Arial" panose="020B0604020202020204" pitchFamily="34" charset="0"/>
                <a:cs typeface="Arial" panose="020B0604020202020204" pitchFamily="34" charset="0"/>
              </a:rPr>
              <a:t>Has a lasting legacy </a:t>
            </a:r>
          </a:p>
          <a:p>
            <a:pPr marL="1079500" lvl="2" indent="-546100">
              <a:buClrTx/>
              <a:buFont typeface="Wingdings" panose="05000000000000000000" pitchFamily="2" charset="2"/>
              <a:buChar char="Ø"/>
            </a:pPr>
            <a:r>
              <a:rPr lang="en-CA" b="1" dirty="0">
                <a:latin typeface="Arial" panose="020B0604020202020204" pitchFamily="34" charset="0"/>
                <a:cs typeface="Arial" panose="020B0604020202020204" pitchFamily="34" charset="0"/>
              </a:rPr>
              <a:t>Current work depends / expands on the previous work of others in the scientific community.</a:t>
            </a:r>
          </a:p>
          <a:p>
            <a:pPr marL="1079500" lvl="2" indent="-546100">
              <a:buClrTx/>
              <a:buFont typeface="Wingdings" panose="05000000000000000000" pitchFamily="2" charset="2"/>
              <a:buChar char="Ø"/>
            </a:pPr>
            <a:r>
              <a:rPr lang="en-CA" b="1" dirty="0">
                <a:latin typeface="Arial" panose="020B0604020202020204" pitchFamily="34" charset="0"/>
                <a:cs typeface="Arial" panose="020B0604020202020204" pitchFamily="34" charset="0"/>
              </a:rPr>
              <a:t>Current work will have an impact on, will be reference point for, future scientific endeavours.</a:t>
            </a:r>
            <a:endParaRPr lang="en-CA" sz="22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0584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39551" y="102903"/>
            <a:ext cx="8229600" cy="1143000"/>
          </a:xfrm>
        </p:spPr>
        <p:txBody>
          <a:bodyPr/>
          <a:lstStyle/>
          <a:p>
            <a:pPr eaLnBrk="1" hangingPunct="1"/>
            <a:r>
              <a:rPr lang="en-CA" sz="3600" b="1" dirty="0">
                <a:latin typeface="Arial" panose="020B0604020202020204" pitchFamily="34" charset="0"/>
                <a:cs typeface="Arial" panose="020B0604020202020204" pitchFamily="34" charset="0"/>
              </a:rPr>
              <a:t>Spectrum of Business Documents</a:t>
            </a:r>
            <a:endParaRPr lang="en-CA" altLang="en-US" sz="3600" b="1" dirty="0">
              <a:solidFill>
                <a:srgbClr val="0070C0"/>
              </a:solidFill>
            </a:endParaRPr>
          </a:p>
        </p:txBody>
      </p:sp>
      <p:sp>
        <p:nvSpPr>
          <p:cNvPr id="8195" name="Content Placeholder 2"/>
          <p:cNvSpPr>
            <a:spLocks noGrp="1"/>
          </p:cNvSpPr>
          <p:nvPr>
            <p:ph idx="1"/>
          </p:nvPr>
        </p:nvSpPr>
        <p:spPr/>
        <p:txBody>
          <a:bodyPr/>
          <a:lstStyle/>
          <a:p>
            <a:pPr marL="393700" lvl="1" indent="0" eaLnBrk="1" hangingPunct="1">
              <a:buNone/>
            </a:pPr>
            <a:endParaRPr lang="en-CA" altLang="en-US" b="1" dirty="0"/>
          </a:p>
          <a:p>
            <a:pPr eaLnBrk="1" hangingPunct="1"/>
            <a:endParaRPr lang="en-CA" altLang="en-US" b="1"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327" y="1475656"/>
            <a:ext cx="8142049" cy="5134087"/>
          </a:xfrm>
          <a:prstGeom prst="rect">
            <a:avLst/>
          </a:prstGeom>
        </p:spPr>
      </p:pic>
    </p:spTree>
    <p:extLst>
      <p:ext uri="{BB962C8B-B14F-4D97-AF65-F5344CB8AC3E}">
        <p14:creationId xmlns:p14="http://schemas.microsoft.com/office/powerpoint/2010/main" val="3407923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6237312"/>
            <a:ext cx="7560840" cy="461665"/>
          </a:xfrm>
          <a:prstGeom prst="rect">
            <a:avLst/>
          </a:prstGeom>
          <a:noFill/>
        </p:spPr>
        <p:txBody>
          <a:bodyPr wrap="square" rtlCol="0">
            <a:spAutoFit/>
          </a:bodyPr>
          <a:lstStyle/>
          <a:p>
            <a:pPr eaLnBrk="1" fontAlgn="auto" hangingPunct="1">
              <a:spcAft>
                <a:spcPts val="0"/>
              </a:spcAft>
              <a:buFont typeface="Wingdings 2"/>
              <a:buNone/>
              <a:defRPr/>
            </a:pPr>
            <a:r>
              <a:rPr lang="en-CA" sz="1200" b="1" dirty="0"/>
              <a:t>Beer, David and David </a:t>
            </a:r>
            <a:r>
              <a:rPr lang="en-CA" sz="1200" b="1" dirty="0" err="1"/>
              <a:t>McMurrey</a:t>
            </a:r>
            <a:r>
              <a:rPr lang="en-CA" sz="1200" b="1" dirty="0"/>
              <a:t>.  </a:t>
            </a:r>
            <a:r>
              <a:rPr lang="en-CA" sz="1200" b="1" i="1" dirty="0">
                <a:solidFill>
                  <a:srgbClr val="0070C0"/>
                </a:solidFill>
              </a:rPr>
              <a:t>A Guide to Writing as an</a:t>
            </a:r>
            <a:r>
              <a:rPr lang="en-CA" sz="1200" b="1" dirty="0">
                <a:solidFill>
                  <a:srgbClr val="0070C0"/>
                </a:solidFill>
              </a:rPr>
              <a:t> </a:t>
            </a:r>
            <a:r>
              <a:rPr lang="en-CA" sz="1200" b="1" i="1" dirty="0">
                <a:solidFill>
                  <a:srgbClr val="0070C0"/>
                </a:solidFill>
              </a:rPr>
              <a:t>Engineer</a:t>
            </a:r>
            <a:r>
              <a:rPr lang="en-CA" sz="1200" b="1" i="1" dirty="0"/>
              <a:t>. 4th ed.  </a:t>
            </a:r>
            <a:r>
              <a:rPr lang="en-CA" sz="1200" b="1" dirty="0"/>
              <a:t>New York:  John Wiley, 2009.  p.4</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7484" y="623050"/>
            <a:ext cx="6146923" cy="5598238"/>
          </a:xfrm>
          <a:prstGeom prst="rect">
            <a:avLst/>
          </a:prstGeom>
        </p:spPr>
      </p:pic>
    </p:spTree>
    <p:extLst>
      <p:ext uri="{BB962C8B-B14F-4D97-AF65-F5344CB8AC3E}">
        <p14:creationId xmlns:p14="http://schemas.microsoft.com/office/powerpoint/2010/main" val="2959212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042988" y="1143000"/>
            <a:ext cx="7417444" cy="701824"/>
          </a:xfrm>
        </p:spPr>
        <p:txBody>
          <a:bodyPr/>
          <a:lstStyle/>
          <a:p>
            <a:pPr algn="ctr"/>
            <a:r>
              <a:rPr lang="en-CA" b="1" dirty="0">
                <a:latin typeface="Arial" panose="020B0604020202020204" pitchFamily="34" charset="0"/>
                <a:cs typeface="Arial" panose="020B0604020202020204" pitchFamily="34" charset="0"/>
              </a:rPr>
              <a:t>The technical report. </a:t>
            </a:r>
          </a:p>
        </p:txBody>
      </p:sp>
      <p:sp>
        <p:nvSpPr>
          <p:cNvPr id="4099" name="Rectangle 3"/>
          <p:cNvSpPr>
            <a:spLocks noGrp="1" noChangeArrowheads="1"/>
          </p:cNvSpPr>
          <p:nvPr>
            <p:ph idx="1"/>
          </p:nvPr>
        </p:nvSpPr>
        <p:spPr>
          <a:xfrm>
            <a:off x="899282" y="2276872"/>
            <a:ext cx="7704856" cy="3848100"/>
          </a:xfrm>
        </p:spPr>
        <p:txBody>
          <a:bodyPr>
            <a:normAutofit fontScale="77500" lnSpcReduction="20000"/>
          </a:bodyPr>
          <a:lstStyle/>
          <a:p>
            <a:pPr marL="533400" indent="-533400">
              <a:spcAft>
                <a:spcPts val="600"/>
              </a:spcAft>
              <a:buClrTx/>
              <a:buFont typeface="Wingdings" panose="05000000000000000000" pitchFamily="2" charset="2"/>
              <a:buChar char="ü"/>
            </a:pPr>
            <a:r>
              <a:rPr lang="en-CA" b="1" dirty="0">
                <a:latin typeface="Arial" panose="020B0604020202020204" pitchFamily="34" charset="0"/>
                <a:cs typeface="Arial" panose="020B0604020202020204" pitchFamily="34" charset="0"/>
              </a:rPr>
              <a:t>The conventional format for reporting the results of research, investigations, development and design projects</a:t>
            </a:r>
          </a:p>
          <a:p>
            <a:pPr marL="533400" indent="-533400">
              <a:spcAft>
                <a:spcPts val="600"/>
              </a:spcAft>
              <a:buClrTx/>
              <a:buFont typeface="Wingdings" panose="05000000000000000000" pitchFamily="2" charset="2"/>
              <a:buChar char="ü"/>
            </a:pPr>
            <a:r>
              <a:rPr lang="en-CA" b="1" dirty="0">
                <a:latin typeface="Arial" panose="020B0604020202020204" pitchFamily="34" charset="0"/>
                <a:cs typeface="Arial" panose="020B0604020202020204" pitchFamily="34" charset="0"/>
              </a:rPr>
              <a:t>At university, reports are read by lecturers and tutors in order to assess a student’s mastery of the subjects and ability to apply knowledge to a practical task.</a:t>
            </a:r>
          </a:p>
          <a:p>
            <a:pPr marL="533400" indent="-533400">
              <a:spcAft>
                <a:spcPts val="600"/>
              </a:spcAft>
              <a:buClrTx/>
              <a:buFont typeface="Wingdings" panose="05000000000000000000" pitchFamily="2" charset="2"/>
              <a:buChar char="ü"/>
            </a:pPr>
            <a:r>
              <a:rPr lang="en-CA" b="1" dirty="0">
                <a:latin typeface="Arial" panose="020B0604020202020204" pitchFamily="34" charset="0"/>
                <a:cs typeface="Arial" panose="020B0604020202020204" pitchFamily="34" charset="0"/>
              </a:rPr>
              <a:t>In the workplace, they will be read by managers, clients, colleagues responsible for collaborating or expanding on your work, professional peers and, at times, the general public. </a:t>
            </a:r>
          </a:p>
          <a:p>
            <a:pPr marL="533400" indent="-533400">
              <a:spcAft>
                <a:spcPts val="600"/>
              </a:spcAft>
              <a:buClrTx/>
              <a:buFont typeface="Wingdings" panose="05000000000000000000" pitchFamily="2" charset="2"/>
              <a:buChar char="ü"/>
            </a:pPr>
            <a:r>
              <a:rPr lang="en-CA" b="1" dirty="0">
                <a:latin typeface="Arial" panose="020B0604020202020204" pitchFamily="34" charset="0"/>
                <a:cs typeface="Arial" panose="020B0604020202020204" pitchFamily="34" charset="0"/>
              </a:rPr>
              <a:t>The ability to produce a clear, concise, and professionally presented report is therefore a skill you will need to succeed both at university and in a future career.</a:t>
            </a:r>
          </a:p>
          <a:p>
            <a:pPr marL="357188" indent="-357188" eaLnBrk="1" fontAlgn="auto" hangingPunct="1">
              <a:spcBef>
                <a:spcPts val="600"/>
              </a:spcBef>
              <a:spcAft>
                <a:spcPts val="60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6910450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1000125" y="1857375"/>
            <a:ext cx="7229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CA" altLang="en-US" sz="7200" b="1"/>
              <a:t>Let’s get writing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552128" y="620688"/>
            <a:ext cx="8229600" cy="704850"/>
          </a:xfrm>
        </p:spPr>
        <p:txBody>
          <a:bodyPr/>
          <a:lstStyle/>
          <a:p>
            <a:pPr eaLnBrk="1" hangingPunct="1"/>
            <a:r>
              <a:rPr lang="en-CA" altLang="en-US" b="1" dirty="0">
                <a:solidFill>
                  <a:srgbClr val="0070C0"/>
                </a:solidFill>
              </a:rPr>
              <a:t>Virtual Campus</a:t>
            </a:r>
          </a:p>
        </p:txBody>
      </p:sp>
      <p:sp>
        <p:nvSpPr>
          <p:cNvPr id="13315" name="Content Placeholder 2"/>
          <p:cNvSpPr>
            <a:spLocks noGrp="1"/>
          </p:cNvSpPr>
          <p:nvPr>
            <p:ph idx="1"/>
          </p:nvPr>
        </p:nvSpPr>
        <p:spPr>
          <a:xfrm>
            <a:off x="323528" y="1484784"/>
            <a:ext cx="8686800" cy="4651375"/>
          </a:xfrm>
        </p:spPr>
        <p:txBody>
          <a:bodyPr/>
          <a:lstStyle/>
          <a:p>
            <a:pPr marL="0" indent="19050" eaLnBrk="1" hangingPunct="1">
              <a:lnSpc>
                <a:spcPct val="80000"/>
              </a:lnSpc>
              <a:buNone/>
            </a:pPr>
            <a:r>
              <a:rPr lang="en-CA" altLang="en-US" sz="2400" b="1" dirty="0" err="1"/>
              <a:t>Powerpoint</a:t>
            </a:r>
            <a:r>
              <a:rPr lang="en-CA" altLang="en-US" sz="2400" b="1" dirty="0"/>
              <a:t> presentations used in the lectures will be posted in </a:t>
            </a:r>
            <a:r>
              <a:rPr lang="en-CA" altLang="en-US" sz="2400" b="1" dirty="0">
                <a:solidFill>
                  <a:srgbClr val="FF0000"/>
                </a:solidFill>
              </a:rPr>
              <a:t>Brightspace </a:t>
            </a:r>
            <a:r>
              <a:rPr lang="en-CA" altLang="en-US" sz="2400" b="1" dirty="0"/>
              <a:t> after each meeting – folder “</a:t>
            </a:r>
            <a:r>
              <a:rPr lang="en-CA" altLang="en-US" sz="2400" b="1" i="1" dirty="0">
                <a:solidFill>
                  <a:srgbClr val="FF0000"/>
                </a:solidFill>
              </a:rPr>
              <a:t>Lecture Presentations</a:t>
            </a:r>
            <a:r>
              <a:rPr lang="en-CA" altLang="en-US" sz="2400" b="1" dirty="0"/>
              <a:t>”.</a:t>
            </a:r>
          </a:p>
          <a:p>
            <a:pPr marL="0" indent="19050" eaLnBrk="1" hangingPunct="1">
              <a:lnSpc>
                <a:spcPct val="80000"/>
              </a:lnSpc>
              <a:buNone/>
            </a:pPr>
            <a:endParaRPr lang="en-CA" altLang="en-US" sz="2400" b="1" dirty="0"/>
          </a:p>
          <a:p>
            <a:pPr marL="0" indent="19050" eaLnBrk="1" hangingPunct="1">
              <a:lnSpc>
                <a:spcPct val="80000"/>
              </a:lnSpc>
              <a:buNone/>
            </a:pPr>
            <a:r>
              <a:rPr lang="en-CA" altLang="en-US" sz="2400" b="1" dirty="0"/>
              <a:t>Reference documents will be posted in folder “</a:t>
            </a:r>
            <a:r>
              <a:rPr lang="en-CA" altLang="en-US" sz="2400" b="1" dirty="0">
                <a:solidFill>
                  <a:srgbClr val="FF0000"/>
                </a:solidFill>
              </a:rPr>
              <a:t>Reference Documents</a:t>
            </a:r>
            <a:r>
              <a:rPr lang="en-CA" altLang="en-US" sz="2400" b="1" dirty="0"/>
              <a:t>.”</a:t>
            </a:r>
          </a:p>
          <a:p>
            <a:pPr marL="0" indent="19050" eaLnBrk="1" hangingPunct="1">
              <a:lnSpc>
                <a:spcPct val="80000"/>
              </a:lnSpc>
              <a:buNone/>
            </a:pPr>
            <a:endParaRPr lang="en-CA" altLang="en-US" sz="2400" b="1" dirty="0"/>
          </a:p>
          <a:p>
            <a:pPr marL="0" indent="19050" eaLnBrk="1" hangingPunct="1">
              <a:lnSpc>
                <a:spcPct val="80000"/>
              </a:lnSpc>
              <a:buNone/>
            </a:pPr>
            <a:r>
              <a:rPr lang="en-CA" altLang="en-US" sz="2400" b="1" dirty="0"/>
              <a:t>Administrative information in folder “</a:t>
            </a:r>
            <a:r>
              <a:rPr lang="en-CA" altLang="en-US" sz="2400" b="1" dirty="0">
                <a:solidFill>
                  <a:srgbClr val="FF0000"/>
                </a:solidFill>
              </a:rPr>
              <a:t>Course Information</a:t>
            </a:r>
            <a:r>
              <a:rPr lang="en-CA" altLang="en-US" sz="2400" b="1" dirty="0"/>
              <a:t>”</a:t>
            </a:r>
          </a:p>
          <a:p>
            <a:pPr marL="0" indent="19050" eaLnBrk="1" hangingPunct="1">
              <a:lnSpc>
                <a:spcPct val="80000"/>
              </a:lnSpc>
              <a:buNone/>
            </a:pPr>
            <a:endParaRPr lang="en-CA" altLang="en-US" sz="2400" b="1" dirty="0"/>
          </a:p>
          <a:p>
            <a:pPr marL="0" indent="19050" eaLnBrk="1" hangingPunct="1">
              <a:lnSpc>
                <a:spcPct val="80000"/>
              </a:lnSpc>
              <a:buFont typeface="Wingdings 2" panose="05020102010507070707" pitchFamily="18" charset="2"/>
              <a:buNone/>
            </a:pPr>
            <a:r>
              <a:rPr lang="en-CA" altLang="en-US" sz="2400" b="1" dirty="0"/>
              <a:t>I may post a handout on virtual campus in a folder called “</a:t>
            </a:r>
            <a:r>
              <a:rPr lang="en-US" altLang="en-US" sz="2400" b="1" dirty="0"/>
              <a:t>required documents</a:t>
            </a:r>
            <a:r>
              <a:rPr lang="en-CA" altLang="en-US" sz="2400" b="1" dirty="0"/>
              <a:t>.”  </a:t>
            </a:r>
            <a:r>
              <a:rPr lang="en-US" altLang="en-US" sz="2400" b="1" dirty="0"/>
              <a:t>At least 24 hours before the lecture or discussion groups </a:t>
            </a:r>
            <a:r>
              <a:rPr lang="en-CA" altLang="en-US" sz="2400" b="1" dirty="0"/>
              <a:t>I will send a message to your University of Ottawa email account when I post a handout.</a:t>
            </a:r>
          </a:p>
          <a:p>
            <a:pPr marL="0" indent="19050" eaLnBrk="1" hangingPunct="1">
              <a:lnSpc>
                <a:spcPct val="80000"/>
              </a:lnSpc>
              <a:buFont typeface="Wingdings 2" panose="05020102010507070707" pitchFamily="18" charset="2"/>
              <a:buNone/>
            </a:pPr>
            <a:r>
              <a:rPr lang="en-CA" altLang="en-US" sz="2400" b="1" dirty="0"/>
              <a:t> </a:t>
            </a:r>
          </a:p>
          <a:p>
            <a:pPr marL="0" indent="19050" eaLnBrk="1" hangingPunct="1">
              <a:lnSpc>
                <a:spcPct val="80000"/>
              </a:lnSpc>
              <a:buFont typeface="Wingdings 2" panose="05020102010507070707" pitchFamily="18" charset="2"/>
              <a:buNone/>
            </a:pPr>
            <a:r>
              <a:rPr lang="en-CA" altLang="en-US" sz="2400" b="1" dirty="0"/>
              <a:t>Print the handout and bring it to class.</a:t>
            </a:r>
          </a:p>
          <a:p>
            <a:pPr marL="0" indent="19050" eaLnBrk="1" hangingPunct="1">
              <a:lnSpc>
                <a:spcPct val="80000"/>
              </a:lnSpc>
              <a:buFont typeface="Wingdings 2" panose="05020102010507070707" pitchFamily="18" charset="2"/>
              <a:buNone/>
            </a:pPr>
            <a:endParaRPr lang="en-CA" altLang="en-US" sz="2400" b="1" dirty="0"/>
          </a:p>
          <a:p>
            <a:pPr marL="0" indent="19050" eaLnBrk="1" hangingPunct="1">
              <a:lnSpc>
                <a:spcPct val="80000"/>
              </a:lnSpc>
              <a:buFont typeface="Wingdings 2" panose="05020102010507070707" pitchFamily="18" charset="2"/>
              <a:buNone/>
            </a:pPr>
            <a:endParaRPr lang="en-CA" altLang="en-US" sz="7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42938" y="785813"/>
            <a:ext cx="8229600" cy="704850"/>
          </a:xfrm>
        </p:spPr>
        <p:txBody>
          <a:bodyPr/>
          <a:lstStyle/>
          <a:p>
            <a:pPr eaLnBrk="1" hangingPunct="1"/>
            <a:r>
              <a:rPr lang="en-CA" altLang="en-US" b="1" dirty="0">
                <a:solidFill>
                  <a:srgbClr val="0070C0"/>
                </a:solidFill>
              </a:rPr>
              <a:t>Syllabus</a:t>
            </a:r>
            <a:endParaRPr lang="en-CA" altLang="en-US" dirty="0"/>
          </a:p>
        </p:txBody>
      </p:sp>
      <p:sp>
        <p:nvSpPr>
          <p:cNvPr id="3" name="Content Placeholder 2"/>
          <p:cNvSpPr>
            <a:spLocks noGrp="1"/>
          </p:cNvSpPr>
          <p:nvPr>
            <p:ph idx="1"/>
          </p:nvPr>
        </p:nvSpPr>
        <p:spPr>
          <a:xfrm>
            <a:off x="457200" y="1916113"/>
            <a:ext cx="8686800" cy="4664075"/>
          </a:xfrm>
        </p:spPr>
        <p:txBody>
          <a:bodyPr>
            <a:normAutofit/>
          </a:bodyPr>
          <a:lstStyle/>
          <a:p>
            <a:pPr marL="533400" indent="-533400" eaLnBrk="1" fontAlgn="auto" hangingPunct="1">
              <a:spcAft>
                <a:spcPts val="0"/>
              </a:spcAft>
              <a:buClrTx/>
              <a:buFont typeface="Wingdings" panose="05000000000000000000" pitchFamily="2" charset="2"/>
              <a:buChar char="§"/>
              <a:defRPr/>
            </a:pPr>
            <a:r>
              <a:rPr lang="en-CA" sz="3200" b="1" dirty="0">
                <a:latin typeface="+mj-lt"/>
              </a:rPr>
              <a:t>No hardcopies of the syllabus</a:t>
            </a:r>
          </a:p>
          <a:p>
            <a:pPr marL="533400" indent="-533400" eaLnBrk="1" fontAlgn="auto" hangingPunct="1">
              <a:spcAft>
                <a:spcPts val="0"/>
              </a:spcAft>
              <a:buClrTx/>
              <a:buFont typeface="Wingdings" panose="05000000000000000000" pitchFamily="2" charset="2"/>
              <a:buChar char="§"/>
              <a:defRPr/>
            </a:pPr>
            <a:r>
              <a:rPr lang="en-CA" sz="3200" b="1" dirty="0">
                <a:latin typeface="+mj-lt"/>
              </a:rPr>
              <a:t>Posted in </a:t>
            </a:r>
            <a:r>
              <a:rPr lang="en-CA" sz="3200" b="1" dirty="0">
                <a:solidFill>
                  <a:srgbClr val="FF0000"/>
                </a:solidFill>
                <a:latin typeface="+mj-lt"/>
              </a:rPr>
              <a:t>Brightspace</a:t>
            </a:r>
            <a:r>
              <a:rPr lang="en-CA" sz="3200" b="1" dirty="0">
                <a:latin typeface="+mj-lt"/>
              </a:rPr>
              <a:t> in folder “</a:t>
            </a:r>
            <a:r>
              <a:rPr lang="en-CA" sz="3200" b="1" i="1" dirty="0">
                <a:solidFill>
                  <a:srgbClr val="FF0000"/>
                </a:solidFill>
                <a:latin typeface="+mj-lt"/>
              </a:rPr>
              <a:t>Course Information</a:t>
            </a:r>
            <a:r>
              <a:rPr lang="en-CA" sz="3200" b="1" dirty="0">
                <a:latin typeface="+mj-lt"/>
              </a:rPr>
              <a:t>”</a:t>
            </a:r>
          </a:p>
          <a:p>
            <a:pPr marL="533400" indent="-533400" eaLnBrk="1" fontAlgn="auto" hangingPunct="1">
              <a:spcAft>
                <a:spcPts val="0"/>
              </a:spcAft>
              <a:buClrTx/>
              <a:buFont typeface="Wingdings" panose="05000000000000000000" pitchFamily="2" charset="2"/>
              <a:buChar char="§"/>
              <a:defRPr/>
            </a:pPr>
            <a:r>
              <a:rPr lang="en-CA" sz="3200" b="1" dirty="0">
                <a:latin typeface="+mj-lt"/>
              </a:rPr>
              <a:t>Discussion of critical elements of syllabus follow</a:t>
            </a:r>
          </a:p>
          <a:p>
            <a:pPr marL="533400" indent="-533400" eaLnBrk="1" fontAlgn="auto" hangingPunct="1">
              <a:spcAft>
                <a:spcPts val="0"/>
              </a:spcAft>
              <a:buClrTx/>
              <a:buFont typeface="Wingdings" panose="05000000000000000000" pitchFamily="2" charset="2"/>
              <a:buChar char="§"/>
              <a:defRPr/>
            </a:pPr>
            <a:r>
              <a:rPr lang="en-CA" sz="3200" b="1" dirty="0">
                <a:solidFill>
                  <a:srgbClr val="FF0000"/>
                </a:solidFill>
                <a:latin typeface="+mj-lt"/>
              </a:rPr>
              <a:t>NOTE:  There were errors in dates in syllabus posted in Brightspace.  It has been replaced.</a:t>
            </a:r>
            <a:endParaRPr lang="en-US" sz="3200" b="1" dirty="0">
              <a:solidFill>
                <a:srgbClr val="FF0000"/>
              </a:solidFill>
              <a:latin typeface="+mj-lt"/>
            </a:endParaRPr>
          </a:p>
          <a:p>
            <a:pPr marL="438150" indent="3175" eaLnBrk="1" fontAlgn="auto" hangingPunct="1">
              <a:spcAft>
                <a:spcPts val="0"/>
              </a:spcAft>
              <a:buFont typeface="Wingdings 2"/>
              <a:buNone/>
              <a:defRPr/>
            </a:pPr>
            <a:endParaRPr lang="en-US" sz="2400" b="1" dirty="0"/>
          </a:p>
          <a:p>
            <a:pPr marL="438150" indent="3175" eaLnBrk="1" fontAlgn="auto" hangingPunct="1">
              <a:spcAft>
                <a:spcPts val="0"/>
              </a:spcAft>
              <a:buFont typeface="Wingdings 2"/>
              <a:buNone/>
              <a:defRPr/>
            </a:pPr>
            <a:endParaRPr lang="en-CA" sz="2400" b="1" dirty="0"/>
          </a:p>
          <a:p>
            <a:pPr marL="0" indent="0" eaLnBrk="1" fontAlgn="auto" hangingPunct="1">
              <a:spcAft>
                <a:spcPts val="0"/>
              </a:spcAft>
              <a:buFont typeface="Wingdings 2"/>
              <a:buNone/>
              <a:defRPr/>
            </a:pPr>
            <a:endParaRPr lang="en-CA" b="1" dirty="0"/>
          </a:p>
          <a:p>
            <a:pPr marL="0" indent="0" eaLnBrk="1" fontAlgn="auto" hangingPunct="1">
              <a:spcAft>
                <a:spcPts val="0"/>
              </a:spcAft>
              <a:buFont typeface="Wingdings 2"/>
              <a:buNone/>
              <a:defRPr/>
            </a:pPr>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altLang="en-US" b="1">
                <a:solidFill>
                  <a:srgbClr val="0070C0"/>
                </a:solidFill>
              </a:rPr>
              <a:t>Scope and Approach</a:t>
            </a:r>
            <a:endParaRPr lang="en-CA" altLang="en-US" b="1">
              <a:solidFill>
                <a:srgbClr val="0070C0"/>
              </a:solidFill>
            </a:endParaRPr>
          </a:p>
        </p:txBody>
      </p:sp>
      <p:sp>
        <p:nvSpPr>
          <p:cNvPr id="3" name="Content Placeholder 2"/>
          <p:cNvSpPr>
            <a:spLocks noGrp="1"/>
          </p:cNvSpPr>
          <p:nvPr>
            <p:ph idx="1"/>
          </p:nvPr>
        </p:nvSpPr>
        <p:spPr/>
        <p:txBody>
          <a:bodyPr>
            <a:normAutofit fontScale="92500" lnSpcReduction="10000"/>
          </a:bodyPr>
          <a:lstStyle/>
          <a:p>
            <a:pPr eaLnBrk="1" fontAlgn="auto" hangingPunct="1">
              <a:spcAft>
                <a:spcPts val="0"/>
              </a:spcAft>
              <a:buFont typeface="Wingdings 2"/>
              <a:buNone/>
              <a:defRPr/>
            </a:pPr>
            <a:r>
              <a:rPr lang="en-US" b="1" dirty="0"/>
              <a:t>Emphasis on basic grammar and writing skills:  the rules and principles of clear, concise and accurate writing that are necessary for producing effective workplace documents and technical reports.</a:t>
            </a:r>
          </a:p>
          <a:p>
            <a:pPr eaLnBrk="1" fontAlgn="auto" hangingPunct="1">
              <a:spcAft>
                <a:spcPts val="0"/>
              </a:spcAft>
              <a:buFont typeface="Wingdings 2"/>
              <a:buNone/>
              <a:defRPr/>
            </a:pPr>
            <a:r>
              <a:rPr lang="en-US" b="1" dirty="0"/>
              <a:t>Students will:</a:t>
            </a:r>
          </a:p>
          <a:p>
            <a:pPr eaLnBrk="1" fontAlgn="auto" hangingPunct="1">
              <a:spcAft>
                <a:spcPts val="0"/>
              </a:spcAft>
              <a:buClrTx/>
              <a:buFont typeface="Arial" pitchFamily="34" charset="0"/>
              <a:buChar char="•"/>
              <a:defRPr/>
            </a:pPr>
            <a:r>
              <a:rPr lang="en-US" b="1" dirty="0"/>
              <a:t>design, edit, and revise documents </a:t>
            </a:r>
          </a:p>
          <a:p>
            <a:pPr eaLnBrk="1" fontAlgn="auto" hangingPunct="1">
              <a:spcAft>
                <a:spcPts val="0"/>
              </a:spcAft>
              <a:buClrTx/>
              <a:buFont typeface="Arial" pitchFamily="34" charset="0"/>
              <a:buChar char="•"/>
              <a:defRPr/>
            </a:pPr>
            <a:r>
              <a:rPr lang="en-US" b="1" dirty="0"/>
              <a:t>conduct bibli0graphic searches</a:t>
            </a:r>
          </a:p>
          <a:p>
            <a:pPr eaLnBrk="1" fontAlgn="auto" hangingPunct="1">
              <a:spcAft>
                <a:spcPts val="0"/>
              </a:spcAft>
              <a:buClrTx/>
              <a:buFont typeface="Arial" pitchFamily="34" charset="0"/>
              <a:buChar char="•"/>
              <a:defRPr/>
            </a:pPr>
            <a:r>
              <a:rPr lang="en-US" b="1" dirty="0"/>
              <a:t>appropriately document external sources </a:t>
            </a:r>
          </a:p>
          <a:p>
            <a:pPr eaLnBrk="1" fontAlgn="auto" hangingPunct="1">
              <a:spcAft>
                <a:spcPts val="0"/>
              </a:spcAft>
              <a:buClrTx/>
              <a:buFont typeface="Arial" pitchFamily="34" charset="0"/>
              <a:buChar char="•"/>
              <a:defRPr/>
            </a:pPr>
            <a:r>
              <a:rPr lang="en-US" b="1" dirty="0"/>
              <a:t>prepare list of works cited </a:t>
            </a:r>
          </a:p>
          <a:p>
            <a:pPr eaLnBrk="1" fontAlgn="auto" hangingPunct="1">
              <a:spcAft>
                <a:spcPts val="0"/>
              </a:spcAft>
              <a:buClrTx/>
              <a:buFont typeface="Arial" pitchFamily="34" charset="0"/>
              <a:buChar char="•"/>
              <a:defRPr/>
            </a:pPr>
            <a:r>
              <a:rPr lang="en-US" b="1" dirty="0"/>
              <a:t>conduct independent research</a:t>
            </a:r>
          </a:p>
          <a:p>
            <a:pPr eaLnBrk="1" fontAlgn="auto" hangingPunct="1">
              <a:spcAft>
                <a:spcPts val="0"/>
              </a:spcAft>
              <a:buClrTx/>
              <a:buFont typeface="Arial" pitchFamily="34" charset="0"/>
              <a:buChar char="•"/>
              <a:defRPr/>
            </a:pPr>
            <a:r>
              <a:rPr lang="en-US" b="1" dirty="0"/>
              <a:t>produce a technical report</a:t>
            </a:r>
            <a:endParaRPr lang="en-CA" b="1" dirty="0"/>
          </a:p>
          <a:p>
            <a:pPr eaLnBrk="1" fontAlgn="auto" hangingPunct="1">
              <a:spcAft>
                <a:spcPts val="0"/>
              </a:spcAft>
              <a:buFont typeface="Wingdings 2"/>
              <a:buNone/>
              <a:defRPr/>
            </a:pPr>
            <a:endParaRPr lang="en-CA" b="1" dirty="0"/>
          </a:p>
          <a:p>
            <a:pPr marL="0" indent="0" eaLnBrk="1" fontAlgn="auto" hangingPunct="1">
              <a:spcAft>
                <a:spcPts val="0"/>
              </a:spcAft>
              <a:buFont typeface="Wingdings 2"/>
              <a:buNone/>
              <a:defRPr/>
            </a:pPr>
            <a:endParaRPr lang="en-CA"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685800" y="620688"/>
            <a:ext cx="8229600" cy="704850"/>
          </a:xfrm>
        </p:spPr>
        <p:txBody>
          <a:bodyPr/>
          <a:lstStyle/>
          <a:p>
            <a:pPr eaLnBrk="1" hangingPunct="1"/>
            <a:r>
              <a:rPr lang="en-CA" altLang="en-US" b="1" dirty="0">
                <a:solidFill>
                  <a:srgbClr val="0070C0"/>
                </a:solidFill>
              </a:rPr>
              <a:t>Course Structure</a:t>
            </a:r>
            <a:endParaRPr lang="en-CA" altLang="en-US" dirty="0"/>
          </a:p>
        </p:txBody>
      </p:sp>
      <p:sp>
        <p:nvSpPr>
          <p:cNvPr id="15363" name="Content Placeholder 2"/>
          <p:cNvSpPr>
            <a:spLocks noGrp="1"/>
          </p:cNvSpPr>
          <p:nvPr>
            <p:ph idx="1"/>
          </p:nvPr>
        </p:nvSpPr>
        <p:spPr>
          <a:xfrm>
            <a:off x="457200" y="1789584"/>
            <a:ext cx="8686800" cy="5080000"/>
          </a:xfrm>
        </p:spPr>
        <p:txBody>
          <a:bodyPr/>
          <a:lstStyle/>
          <a:p>
            <a:pPr marL="0" indent="0" eaLnBrk="1" hangingPunct="1">
              <a:lnSpc>
                <a:spcPct val="80000"/>
              </a:lnSpc>
              <a:spcAft>
                <a:spcPts val="1200"/>
              </a:spcAft>
              <a:buFont typeface="Wingdings 2" panose="05020102010507070707" pitchFamily="18" charset="2"/>
              <a:buNone/>
            </a:pPr>
            <a:r>
              <a:rPr lang="en-CA" altLang="en-US" sz="3700" b="1" dirty="0"/>
              <a:t>Lecture and Discussion</a:t>
            </a:r>
          </a:p>
          <a:p>
            <a:pPr marL="0" indent="0" eaLnBrk="1" hangingPunct="1">
              <a:lnSpc>
                <a:spcPct val="80000"/>
              </a:lnSpc>
              <a:buNone/>
            </a:pPr>
            <a:r>
              <a:rPr lang="en-CA" altLang="en-US" sz="2400" b="1" dirty="0"/>
              <a:t>Lecture - 	Monday 17:30 – 19:00 (5:30 to 7:00)</a:t>
            </a:r>
            <a:endParaRPr lang="en-US" altLang="en-US" sz="2400" b="1" dirty="0"/>
          </a:p>
          <a:p>
            <a:pPr marL="0" indent="0" eaLnBrk="1" hangingPunct="1">
              <a:lnSpc>
                <a:spcPct val="80000"/>
              </a:lnSpc>
              <a:buNone/>
            </a:pPr>
            <a:r>
              <a:rPr lang="en-US" altLang="en-US" sz="2400" b="1" dirty="0"/>
              <a:t>		Location: DMS 1120</a:t>
            </a:r>
          </a:p>
          <a:p>
            <a:pPr marL="0" indent="0" eaLnBrk="1" hangingPunct="1">
              <a:lnSpc>
                <a:spcPct val="80000"/>
              </a:lnSpc>
              <a:buFont typeface="Wingdings 2" panose="05020102010507070707" pitchFamily="18" charset="2"/>
              <a:buNone/>
            </a:pPr>
            <a:endParaRPr lang="en-US" altLang="en-US" sz="2400" b="1" dirty="0"/>
          </a:p>
          <a:p>
            <a:pPr marL="0" indent="0" eaLnBrk="1" hangingPunct="1">
              <a:lnSpc>
                <a:spcPct val="80000"/>
              </a:lnSpc>
              <a:buFont typeface="Wingdings 2" panose="05020102010507070707" pitchFamily="18" charset="2"/>
              <a:buNone/>
            </a:pPr>
            <a:r>
              <a:rPr lang="en-CA" altLang="en-US" sz="2400" b="1" dirty="0"/>
              <a:t>Discussion Groups</a:t>
            </a:r>
          </a:p>
          <a:p>
            <a:pPr lvl="1">
              <a:lnSpc>
                <a:spcPct val="80000"/>
              </a:lnSpc>
              <a:buNone/>
            </a:pPr>
            <a:r>
              <a:rPr lang="en-CA" altLang="en-US" b="1" dirty="0"/>
              <a:t>Wednesday - </a:t>
            </a:r>
            <a:r>
              <a:rPr lang="en-US" altLang="en-US" b="1" dirty="0"/>
              <a:t> 17:30 – 19:00 </a:t>
            </a:r>
            <a:r>
              <a:rPr lang="en-CA" altLang="en-US" b="1" dirty="0"/>
              <a:t>(5:30 to 7:00)</a:t>
            </a:r>
            <a:endParaRPr lang="en-US" altLang="en-US" b="1" dirty="0"/>
          </a:p>
          <a:p>
            <a:pPr lvl="1">
              <a:lnSpc>
                <a:spcPct val="80000"/>
              </a:lnSpc>
              <a:buNone/>
            </a:pPr>
            <a:r>
              <a:rPr lang="en-US" altLang="en-US" dirty="0"/>
              <a:t>		Locations: 	</a:t>
            </a:r>
            <a:r>
              <a:rPr lang="en-US" dirty="0"/>
              <a:t>DG 1 – SMD 227</a:t>
            </a:r>
          </a:p>
          <a:p>
            <a:pPr lvl="1">
              <a:lnSpc>
                <a:spcPct val="80000"/>
              </a:lnSpc>
              <a:buNone/>
            </a:pPr>
            <a:r>
              <a:rPr lang="en-US" dirty="0"/>
              <a:t>				DG 2 - SMD 221</a:t>
            </a:r>
          </a:p>
          <a:p>
            <a:pPr lvl="1">
              <a:lnSpc>
                <a:spcPct val="80000"/>
              </a:lnSpc>
              <a:buNone/>
            </a:pPr>
            <a:r>
              <a:rPr lang="en-US" dirty="0"/>
              <a:t>				DG 3 - SMD 226</a:t>
            </a:r>
          </a:p>
          <a:p>
            <a:pPr lvl="1">
              <a:lnSpc>
                <a:spcPct val="80000"/>
              </a:lnSpc>
              <a:buNone/>
            </a:pPr>
            <a:r>
              <a:rPr lang="en-US" dirty="0"/>
              <a:t>				</a:t>
            </a:r>
          </a:p>
          <a:p>
            <a:pPr lvl="1">
              <a:buFont typeface="Wingdings 2" panose="05020102010507070707" pitchFamily="18" charset="2"/>
              <a:buNone/>
            </a:pPr>
            <a:r>
              <a:rPr lang="en-US" altLang="en-US" dirty="0"/>
              <a:t>	</a:t>
            </a:r>
            <a:endParaRPr lang="en-CA" altLang="en-US" sz="2200" b="1" dirty="0"/>
          </a:p>
          <a:p>
            <a:pPr marL="0" indent="0" eaLnBrk="1" hangingPunct="1">
              <a:lnSpc>
                <a:spcPct val="80000"/>
              </a:lnSpc>
              <a:buFont typeface="Wingdings 2" panose="05020102010507070707" pitchFamily="18" charset="2"/>
              <a:buNone/>
            </a:pPr>
            <a:endParaRPr lang="en-US" altLang="en-US" sz="2200" b="1" dirty="0"/>
          </a:p>
          <a:p>
            <a:pPr marL="0" indent="0" eaLnBrk="1" hangingPunct="1">
              <a:lnSpc>
                <a:spcPct val="80000"/>
              </a:lnSpc>
              <a:buFont typeface="Wingdings 2" panose="05020102010507070707" pitchFamily="18" charset="2"/>
              <a:buNone/>
            </a:pPr>
            <a:endParaRPr lang="en-US" altLang="en-US" sz="2200" b="1" dirty="0"/>
          </a:p>
          <a:p>
            <a:pPr marL="0" indent="0" eaLnBrk="1" hangingPunct="1">
              <a:lnSpc>
                <a:spcPct val="80000"/>
              </a:lnSpc>
              <a:buFont typeface="Wingdings 2" panose="05020102010507070707" pitchFamily="18" charset="2"/>
              <a:buNone/>
            </a:pPr>
            <a:endParaRPr lang="en-CA" altLang="en-US" sz="2200" b="1" dirty="0"/>
          </a:p>
          <a:p>
            <a:pPr marL="0" indent="0" eaLnBrk="1" hangingPunct="1">
              <a:lnSpc>
                <a:spcPct val="80000"/>
              </a:lnSpc>
              <a:buFont typeface="Wingdings 2" panose="05020102010507070707" pitchFamily="18" charset="2"/>
              <a:buNone/>
            </a:pPr>
            <a:endParaRPr lang="en-CA" altLang="en-US" sz="2400" b="1" dirty="0"/>
          </a:p>
          <a:p>
            <a:pPr marL="0" indent="0" eaLnBrk="1" hangingPunct="1">
              <a:lnSpc>
                <a:spcPct val="80000"/>
              </a:lnSpc>
              <a:buFont typeface="Wingdings 2" panose="05020102010507070707" pitchFamily="18" charset="2"/>
              <a:buNone/>
            </a:pPr>
            <a:endParaRPr lang="en-CA" alt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91332" y="620688"/>
            <a:ext cx="8183562" cy="1050925"/>
          </a:xfrm>
        </p:spPr>
        <p:txBody>
          <a:bodyPr/>
          <a:lstStyle/>
          <a:p>
            <a:pPr eaLnBrk="1" hangingPunct="1"/>
            <a:r>
              <a:rPr lang="en-CA" altLang="en-US" b="1" dirty="0"/>
              <a:t>Communication with me</a:t>
            </a:r>
          </a:p>
        </p:txBody>
      </p:sp>
      <p:sp>
        <p:nvSpPr>
          <p:cNvPr id="16387" name="Content Placeholder 2"/>
          <p:cNvSpPr>
            <a:spLocks noGrp="1"/>
          </p:cNvSpPr>
          <p:nvPr>
            <p:ph idx="1"/>
          </p:nvPr>
        </p:nvSpPr>
        <p:spPr>
          <a:xfrm>
            <a:off x="468313" y="1844675"/>
            <a:ext cx="8229600" cy="4525963"/>
          </a:xfrm>
        </p:spPr>
        <p:txBody>
          <a:bodyPr/>
          <a:lstStyle/>
          <a:p>
            <a:pPr marL="0" indent="0" eaLnBrk="1" hangingPunct="1">
              <a:spcBef>
                <a:spcPts val="0"/>
              </a:spcBef>
              <a:buNone/>
            </a:pPr>
            <a:r>
              <a:rPr lang="en-CA" altLang="en-US" b="1" dirty="0">
                <a:latin typeface="Arial" panose="020B0604020202020204" pitchFamily="34" charset="0"/>
                <a:cs typeface="Arial" panose="020B0604020202020204" pitchFamily="34" charset="0"/>
              </a:rPr>
              <a:t>Office Location – MHN 302</a:t>
            </a:r>
          </a:p>
          <a:p>
            <a:pPr marL="0" indent="0" eaLnBrk="1" hangingPunct="1">
              <a:spcBef>
                <a:spcPts val="0"/>
              </a:spcBef>
              <a:buNone/>
            </a:pPr>
            <a:r>
              <a:rPr lang="en-CA" altLang="en-US" b="1" dirty="0">
                <a:latin typeface="Arial" panose="020B0604020202020204" pitchFamily="34" charset="0"/>
                <a:cs typeface="Arial" panose="020B0604020202020204" pitchFamily="34" charset="0"/>
              </a:rPr>
              <a:t>			</a:t>
            </a:r>
            <a:r>
              <a:rPr lang="en-CA" altLang="en-US" sz="2000" b="1" dirty="0">
                <a:latin typeface="Arial" panose="020B0604020202020204" pitchFamily="34" charset="0"/>
                <a:cs typeface="Arial" panose="020B0604020202020204" pitchFamily="34" charset="0"/>
              </a:rPr>
              <a:t>Hamelin Hall</a:t>
            </a:r>
          </a:p>
          <a:p>
            <a:pPr marL="0" indent="0" eaLnBrk="1" hangingPunct="1">
              <a:lnSpc>
                <a:spcPct val="110000"/>
              </a:lnSpc>
              <a:spcBef>
                <a:spcPts val="0"/>
              </a:spcBef>
              <a:buNone/>
            </a:pPr>
            <a:r>
              <a:rPr lang="en-CA" altLang="en-US" sz="2000" b="1" dirty="0">
                <a:latin typeface="Arial" panose="020B0604020202020204" pitchFamily="34" charset="0"/>
                <a:cs typeface="Arial" panose="020B0604020202020204" pitchFamily="34" charset="0"/>
              </a:rPr>
              <a:t>			70 Laurier</a:t>
            </a:r>
          </a:p>
          <a:p>
            <a:pPr marL="0" indent="0" eaLnBrk="1" hangingPunct="1">
              <a:lnSpc>
                <a:spcPct val="110000"/>
              </a:lnSpc>
              <a:spcBef>
                <a:spcPts val="600"/>
              </a:spcBef>
              <a:buNone/>
            </a:pPr>
            <a:r>
              <a:rPr lang="en-CA" altLang="en-US" b="1" dirty="0">
                <a:latin typeface="Arial" panose="020B0604020202020204" pitchFamily="34" charset="0"/>
                <a:cs typeface="Arial" panose="020B0604020202020204" pitchFamily="34" charset="0"/>
              </a:rPr>
              <a:t>Office hours:	</a:t>
            </a:r>
            <a:r>
              <a:rPr lang="en-US" altLang="en-US" b="1" dirty="0">
                <a:latin typeface="Arial" panose="020B0604020202020204" pitchFamily="34" charset="0"/>
                <a:cs typeface="Arial" panose="020B0604020202020204" pitchFamily="34" charset="0"/>
              </a:rPr>
              <a:t> By appointment</a:t>
            </a:r>
          </a:p>
          <a:p>
            <a:pPr marL="1189038" lvl="4" indent="0" eaLnBrk="1" hangingPunct="1">
              <a:lnSpc>
                <a:spcPct val="110000"/>
              </a:lnSpc>
              <a:spcBef>
                <a:spcPct val="0"/>
              </a:spcBef>
              <a:buClr>
                <a:srgbClr val="0BD0D9"/>
              </a:buClr>
              <a:buNone/>
            </a:pPr>
            <a:r>
              <a:rPr lang="en-US" altLang="en-US" b="1" dirty="0">
                <a:latin typeface="Arial" panose="020B0604020202020204" pitchFamily="34" charset="0"/>
                <a:cs typeface="Arial" panose="020B0604020202020204" pitchFamily="34" charset="0"/>
              </a:rPr>
              <a:t>			</a:t>
            </a:r>
            <a:endParaRPr lang="en-CA" altLang="en-US" b="1" dirty="0">
              <a:latin typeface="Arial" panose="020B0604020202020204" pitchFamily="34" charset="0"/>
              <a:cs typeface="Arial" panose="020B0604020202020204" pitchFamily="34" charset="0"/>
            </a:endParaRPr>
          </a:p>
          <a:p>
            <a:pPr marL="984250" lvl="2" indent="-342900" eaLnBrk="1" hangingPunct="1">
              <a:lnSpc>
                <a:spcPct val="110000"/>
              </a:lnSpc>
              <a:spcBef>
                <a:spcPct val="0"/>
              </a:spcBef>
              <a:spcAft>
                <a:spcPts val="600"/>
              </a:spcAft>
              <a:buClrTx/>
              <a:buFont typeface="Webdings" panose="05030102010509060703" pitchFamily="18" charset="2"/>
              <a:buChar char=""/>
            </a:pPr>
            <a:r>
              <a:rPr lang="en-CA" altLang="en-US" b="1" dirty="0">
                <a:latin typeface="Arial" panose="020B0604020202020204" pitchFamily="34" charset="0"/>
                <a:cs typeface="Arial" panose="020B0604020202020204" pitchFamily="34" charset="0"/>
              </a:rPr>
              <a:t>I am not in the office unless an appointment has been scheduled.</a:t>
            </a:r>
          </a:p>
          <a:p>
            <a:pPr marL="984250" lvl="2" indent="-342900" eaLnBrk="1" hangingPunct="1">
              <a:lnSpc>
                <a:spcPct val="110000"/>
              </a:lnSpc>
              <a:spcBef>
                <a:spcPct val="0"/>
              </a:spcBef>
              <a:spcAft>
                <a:spcPts val="600"/>
              </a:spcAft>
              <a:buClrTx/>
              <a:buFont typeface="Webdings" panose="05030102010509060703" pitchFamily="18" charset="2"/>
              <a:buChar char=""/>
            </a:pPr>
            <a:r>
              <a:rPr lang="en-CA" altLang="en-US" b="1" dirty="0">
                <a:latin typeface="Arial" panose="020B0604020202020204" pitchFamily="34" charset="0"/>
                <a:cs typeface="Arial" panose="020B0604020202020204" pitchFamily="34" charset="0"/>
              </a:rPr>
              <a:t>The best way to reach me quickly is by email.</a:t>
            </a:r>
          </a:p>
          <a:p>
            <a:pPr marL="984250" lvl="2" indent="-342900" eaLnBrk="1" hangingPunct="1">
              <a:lnSpc>
                <a:spcPct val="110000"/>
              </a:lnSpc>
              <a:spcBef>
                <a:spcPct val="0"/>
              </a:spcBef>
              <a:spcAft>
                <a:spcPts val="600"/>
              </a:spcAft>
              <a:buClrTx/>
              <a:buFont typeface="Webdings" panose="05030102010509060703" pitchFamily="18" charset="2"/>
              <a:buChar char=""/>
            </a:pPr>
            <a:r>
              <a:rPr lang="en-CA" altLang="en-US" b="1" dirty="0">
                <a:latin typeface="Arial" panose="020B0604020202020204" pitchFamily="34" charset="0"/>
                <a:cs typeface="Arial" panose="020B0604020202020204" pitchFamily="34" charset="0"/>
              </a:rPr>
              <a:t>Communication by email should be reserved for emergencies or for very brief questions regarding procedures.  I will not participate in detailed discussions concerning the course material by email.</a:t>
            </a:r>
          </a:p>
          <a:p>
            <a:pPr marL="290513" lvl="1" indent="0" algn="r" eaLnBrk="1" hangingPunct="1">
              <a:lnSpc>
                <a:spcPct val="110000"/>
              </a:lnSpc>
              <a:buFont typeface="Arial" panose="020B0604020202020204" pitchFamily="34" charset="0"/>
              <a:buNone/>
            </a:pPr>
            <a:endParaRPr lang="en-US" altLang="en-US" sz="1800" b="1" dirty="0">
              <a:latin typeface="Arial" panose="020B0604020202020204" pitchFamily="34" charset="0"/>
              <a:cs typeface="Arial" panose="020B0604020202020204" pitchFamily="34" charset="0"/>
            </a:endParaRPr>
          </a:p>
          <a:p>
            <a:pPr marL="231775" indent="-231775" eaLnBrk="1" hangingPunct="1">
              <a:buFont typeface="Arial" panose="020B0604020202020204" pitchFamily="34" charset="0"/>
              <a:buChar char="•"/>
            </a:pPr>
            <a:endParaRPr lang="en-CA"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95288" y="692150"/>
            <a:ext cx="8229600" cy="868363"/>
          </a:xfrm>
        </p:spPr>
        <p:txBody>
          <a:bodyPr/>
          <a:lstStyle/>
          <a:p>
            <a:pPr eaLnBrk="1" hangingPunct="1"/>
            <a:r>
              <a:rPr lang="en-CA" altLang="en-US" b="1">
                <a:solidFill>
                  <a:srgbClr val="0070C0"/>
                </a:solidFill>
              </a:rPr>
              <a:t>Discussion Groups</a:t>
            </a:r>
          </a:p>
        </p:txBody>
      </p:sp>
      <p:sp>
        <p:nvSpPr>
          <p:cNvPr id="3" name="Content Placeholder 2"/>
          <p:cNvSpPr>
            <a:spLocks noGrp="1"/>
          </p:cNvSpPr>
          <p:nvPr>
            <p:ph idx="1"/>
          </p:nvPr>
        </p:nvSpPr>
        <p:spPr>
          <a:xfrm>
            <a:off x="457200" y="1557338"/>
            <a:ext cx="8229600" cy="4968006"/>
          </a:xfrm>
        </p:spPr>
        <p:txBody>
          <a:bodyPr>
            <a:normAutofit fontScale="77500" lnSpcReduction="20000"/>
          </a:bodyPr>
          <a:lstStyle/>
          <a:p>
            <a:pPr>
              <a:buFont typeface="Wingdings 2" panose="05020102010507070707" pitchFamily="18" charset="2"/>
              <a:buNone/>
              <a:defRPr/>
            </a:pPr>
            <a:r>
              <a:rPr lang="en-US" b="1" dirty="0">
                <a:latin typeface="Arial" panose="020B0604020202020204" pitchFamily="34" charset="0"/>
                <a:cs typeface="Arial" panose="020B0604020202020204" pitchFamily="34" charset="0"/>
              </a:rPr>
              <a:t>Purpose of Discussion groups</a:t>
            </a:r>
          </a:p>
          <a:p>
            <a:pPr>
              <a:buFont typeface="Wingdings 2" panose="05020102010507070707" pitchFamily="18" charset="2"/>
              <a:buNone/>
              <a:defRPr/>
            </a:pPr>
            <a:r>
              <a:rPr lang="en-US" b="1" dirty="0">
                <a:latin typeface="Arial" panose="020B0604020202020204" pitchFamily="34" charset="0"/>
                <a:cs typeface="Arial" panose="020B0604020202020204" pitchFamily="34" charset="0"/>
              </a:rPr>
              <a:t>	To assist you in:</a:t>
            </a:r>
          </a:p>
          <a:p>
            <a:pPr lvl="1">
              <a:buClrTx/>
              <a:buFont typeface="Wingdings" panose="05000000000000000000" pitchFamily="2" charset="2"/>
              <a:buChar char="ü"/>
              <a:defRPr/>
            </a:pPr>
            <a:r>
              <a:rPr lang="en-US" b="1" dirty="0">
                <a:latin typeface="Arial" panose="020B0604020202020204" pitchFamily="34" charset="0"/>
                <a:cs typeface="Arial" panose="020B0604020202020204" pitchFamily="34" charset="0"/>
              </a:rPr>
              <a:t>Selecting topics for final report</a:t>
            </a:r>
          </a:p>
          <a:p>
            <a:pPr lvl="1">
              <a:buClrTx/>
              <a:buFont typeface="Wingdings" panose="05000000000000000000" pitchFamily="2" charset="2"/>
              <a:buChar char="ü"/>
              <a:defRPr/>
            </a:pPr>
            <a:r>
              <a:rPr lang="en-US" b="1" dirty="0">
                <a:latin typeface="Arial" panose="020B0604020202020204" pitchFamily="34" charset="0"/>
                <a:cs typeface="Arial" panose="020B0604020202020204" pitchFamily="34" charset="0"/>
              </a:rPr>
              <a:t>Conducting research</a:t>
            </a:r>
          </a:p>
          <a:p>
            <a:pPr lvl="1">
              <a:buClrTx/>
              <a:buFont typeface="Wingdings" panose="05000000000000000000" pitchFamily="2" charset="2"/>
              <a:buChar char="ü"/>
              <a:defRPr/>
            </a:pPr>
            <a:r>
              <a:rPr lang="en-US" b="1" dirty="0">
                <a:latin typeface="Arial" panose="020B0604020202020204" pitchFamily="34" charset="0"/>
                <a:cs typeface="Arial" panose="020B0604020202020204" pitchFamily="34" charset="0"/>
              </a:rPr>
              <a:t>Progressing with Final Report</a:t>
            </a:r>
          </a:p>
          <a:p>
            <a:pPr lvl="1">
              <a:buClrTx/>
              <a:buFont typeface="Wingdings" panose="05000000000000000000" pitchFamily="2" charset="2"/>
              <a:buChar char="ü"/>
              <a:defRPr/>
            </a:pPr>
            <a:r>
              <a:rPr lang="en-US" b="1" dirty="0">
                <a:latin typeface="Arial" panose="020B0604020202020204" pitchFamily="34" charset="0"/>
                <a:cs typeface="Arial" panose="020B0604020202020204" pitchFamily="34" charset="0"/>
              </a:rPr>
              <a:t>Completing assignments</a:t>
            </a:r>
          </a:p>
          <a:p>
            <a:pPr marL="393700" lvl="1" indent="0">
              <a:buNone/>
              <a:defRPr/>
            </a:pPr>
            <a:endParaRPr lang="en-US" b="1" dirty="0">
              <a:latin typeface="Arial" panose="020B0604020202020204" pitchFamily="34" charset="0"/>
              <a:cs typeface="Arial" panose="020B0604020202020204" pitchFamily="34" charset="0"/>
            </a:endParaRPr>
          </a:p>
          <a:p>
            <a:pPr>
              <a:spcAft>
                <a:spcPts val="1200"/>
              </a:spcAft>
              <a:buFont typeface="Wingdings 2" panose="05020102010507070707" pitchFamily="18" charset="2"/>
              <a:buNone/>
              <a:defRPr/>
            </a:pPr>
            <a:r>
              <a:rPr lang="en-US" b="1" dirty="0">
                <a:solidFill>
                  <a:srgbClr val="FF0000"/>
                </a:solidFill>
                <a:latin typeface="Arial" panose="020B0604020202020204" pitchFamily="34" charset="0"/>
                <a:cs typeface="Arial" panose="020B0604020202020204" pitchFamily="34" charset="0"/>
              </a:rPr>
              <a:t>Quizzes will be held during designated DG slots.</a:t>
            </a:r>
          </a:p>
          <a:p>
            <a:pPr>
              <a:spcAft>
                <a:spcPts val="1200"/>
              </a:spcAft>
              <a:buFont typeface="Wingdings 2" panose="05020102010507070707" pitchFamily="18" charset="2"/>
              <a:buNone/>
              <a:defRPr/>
            </a:pPr>
            <a:r>
              <a:rPr lang="en-US" b="1" dirty="0">
                <a:latin typeface="Arial" panose="020B0604020202020204" pitchFamily="34" charset="0"/>
                <a:cs typeface="Arial" panose="020B0604020202020204" pitchFamily="34" charset="0"/>
              </a:rPr>
              <a:t>Some discussions groups have a specific topic that will be addressed.</a:t>
            </a:r>
          </a:p>
          <a:p>
            <a:pPr>
              <a:spcAft>
                <a:spcPts val="1200"/>
              </a:spcAft>
              <a:buFont typeface="Wingdings 2" panose="05020102010507070707" pitchFamily="18" charset="2"/>
              <a:buNone/>
              <a:defRPr/>
            </a:pPr>
            <a:r>
              <a:rPr lang="en-US" b="1" dirty="0">
                <a:latin typeface="Arial" panose="020B0604020202020204" pitchFamily="34" charset="0"/>
                <a:cs typeface="Arial" panose="020B0604020202020204" pitchFamily="34" charset="0"/>
              </a:rPr>
              <a:t>Some discussion groups have been cancelled; see syllabus.</a:t>
            </a:r>
          </a:p>
          <a:p>
            <a:pPr>
              <a:spcAft>
                <a:spcPts val="1200"/>
              </a:spcAft>
              <a:buFont typeface="Wingdings 2" panose="05020102010507070707" pitchFamily="18" charset="2"/>
              <a:buNone/>
              <a:defRPr/>
            </a:pPr>
            <a:r>
              <a:rPr lang="en-US" b="1" dirty="0">
                <a:latin typeface="Arial" panose="020B0604020202020204" pitchFamily="34" charset="0"/>
                <a:cs typeface="Arial" panose="020B0604020202020204" pitchFamily="34" charset="0"/>
              </a:rPr>
              <a:t>Some discussion groups will be open sessions: opportunity for you to receive individual assistance with the assignments (especially the Final Report). See syllabus</a:t>
            </a:r>
          </a:p>
          <a:p>
            <a:pPr>
              <a:buFont typeface="Wingdings 2" panose="05020102010507070707" pitchFamily="18" charset="2"/>
              <a:buNone/>
              <a:defRPr/>
            </a:pPr>
            <a:endParaRPr lang="en-US" dirty="0"/>
          </a:p>
          <a:p>
            <a:pPr>
              <a:buFont typeface="Wingdings 2" panose="05020102010507070707" pitchFamily="18" charset="2"/>
              <a:buNone/>
              <a:defRPr/>
            </a:pPr>
            <a:endParaRPr lang="en-US" dirty="0"/>
          </a:p>
          <a:p>
            <a:pPr marL="0" indent="0" eaLnBrk="1" fontAlgn="auto" hangingPunct="1">
              <a:spcAft>
                <a:spcPts val="0"/>
              </a:spcAft>
              <a:buFont typeface="Wingdings 2"/>
              <a:buNone/>
              <a:defRPr/>
            </a:pPr>
            <a:endParaRPr lang="en-CA" b="1" dirty="0"/>
          </a:p>
          <a:p>
            <a:pPr marL="0" indent="0" eaLnBrk="1" fontAlgn="auto" hangingPunct="1">
              <a:spcAft>
                <a:spcPts val="0"/>
              </a:spcAft>
              <a:buFont typeface="Wingdings 2"/>
              <a:buNone/>
              <a:defRPr/>
            </a:pPr>
            <a:endParaRPr lang="en-C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CA" altLang="en-US" b="1" dirty="0">
                <a:solidFill>
                  <a:srgbClr val="0070C0"/>
                </a:solidFill>
              </a:rPr>
              <a:t>Recommended textbook</a:t>
            </a:r>
          </a:p>
        </p:txBody>
      </p:sp>
      <p:sp>
        <p:nvSpPr>
          <p:cNvPr id="3" name="Content Placeholder 2"/>
          <p:cNvSpPr>
            <a:spLocks noGrp="1"/>
          </p:cNvSpPr>
          <p:nvPr>
            <p:ph idx="1"/>
          </p:nvPr>
        </p:nvSpPr>
        <p:spPr/>
        <p:txBody>
          <a:bodyPr>
            <a:normAutofit/>
          </a:bodyPr>
          <a:lstStyle/>
          <a:p>
            <a:pPr eaLnBrk="1" fontAlgn="auto" hangingPunct="1">
              <a:spcAft>
                <a:spcPts val="0"/>
              </a:spcAft>
              <a:buFont typeface="Wingdings 2"/>
              <a:buNone/>
              <a:defRPr/>
            </a:pPr>
            <a:r>
              <a:rPr lang="en-CA" b="1" dirty="0"/>
              <a:t>Beer, David and David McMurrey.  </a:t>
            </a:r>
            <a:r>
              <a:rPr lang="en-CA" b="1" i="1" dirty="0">
                <a:solidFill>
                  <a:srgbClr val="0070C0"/>
                </a:solidFill>
              </a:rPr>
              <a:t>A Guide to Writing as an</a:t>
            </a:r>
            <a:r>
              <a:rPr lang="en-CA" b="1" dirty="0">
                <a:solidFill>
                  <a:srgbClr val="0070C0"/>
                </a:solidFill>
              </a:rPr>
              <a:t> </a:t>
            </a:r>
            <a:r>
              <a:rPr lang="en-CA" b="1" i="1" dirty="0">
                <a:solidFill>
                  <a:srgbClr val="0070C0"/>
                </a:solidFill>
              </a:rPr>
              <a:t>Engineer</a:t>
            </a:r>
            <a:r>
              <a:rPr lang="en-CA" b="1" i="1" dirty="0"/>
              <a:t>. 4th ed.  </a:t>
            </a:r>
            <a:r>
              <a:rPr lang="en-CA" b="1" dirty="0"/>
              <a:t>New York:  John Wiley, 2009. </a:t>
            </a:r>
          </a:p>
          <a:p>
            <a:pPr eaLnBrk="1" fontAlgn="auto" hangingPunct="1">
              <a:spcAft>
                <a:spcPts val="0"/>
              </a:spcAft>
              <a:buFont typeface="Wingdings 2"/>
              <a:buNone/>
              <a:defRPr/>
            </a:pPr>
            <a:r>
              <a:rPr lang="en-CA" b="1" dirty="0"/>
              <a:t>(or any other edition)</a:t>
            </a:r>
          </a:p>
          <a:p>
            <a:pPr marL="0" indent="0" eaLnBrk="1" fontAlgn="auto" hangingPunct="1">
              <a:spcAft>
                <a:spcPts val="0"/>
              </a:spcAft>
              <a:buFont typeface="Wingdings 2"/>
              <a:buNone/>
              <a:defRPr/>
            </a:pPr>
            <a:endParaRPr lang="en-CA" b="1" dirty="0"/>
          </a:p>
          <a:p>
            <a:pPr marL="0" indent="0" eaLnBrk="1" fontAlgn="auto" hangingPunct="1">
              <a:spcAft>
                <a:spcPts val="0"/>
              </a:spcAft>
              <a:buFont typeface="Wingdings 2"/>
              <a:buNone/>
              <a:defRPr/>
            </a:pPr>
            <a:endParaRPr lang="en-C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b="1">
                <a:solidFill>
                  <a:srgbClr val="0070C0"/>
                </a:solidFill>
              </a:rPr>
              <a:t>Attendance Policy</a:t>
            </a:r>
            <a:endParaRPr lang="en-CA" altLang="en-US">
              <a:solidFill>
                <a:srgbClr val="0070C0"/>
              </a:solidFill>
            </a:endParaRPr>
          </a:p>
        </p:txBody>
      </p:sp>
      <p:sp>
        <p:nvSpPr>
          <p:cNvPr id="20483" name="Content Placeholder 2"/>
          <p:cNvSpPr>
            <a:spLocks noGrp="1"/>
          </p:cNvSpPr>
          <p:nvPr>
            <p:ph idx="1"/>
          </p:nvPr>
        </p:nvSpPr>
        <p:spPr>
          <a:xfrm>
            <a:off x="457200" y="2132856"/>
            <a:ext cx="8229600" cy="4389437"/>
          </a:xfrm>
        </p:spPr>
        <p:txBody>
          <a:bodyPr/>
          <a:lstStyle/>
          <a:p>
            <a:pPr>
              <a:buFont typeface="Wingdings 2" panose="05020102010507070707" pitchFamily="18" charset="2"/>
              <a:buNone/>
            </a:pPr>
            <a:r>
              <a:rPr lang="en-US" altLang="en-US" b="1" dirty="0"/>
              <a:t>No marks based on attendance</a:t>
            </a:r>
          </a:p>
          <a:p>
            <a:pPr>
              <a:buFont typeface="Wingdings 2" panose="05020102010507070707" pitchFamily="18" charset="2"/>
              <a:buNone/>
            </a:pPr>
            <a:r>
              <a:rPr lang="en-US" altLang="en-US" b="1" dirty="0"/>
              <a:t>Regular attendance will help ensure success in the course.</a:t>
            </a:r>
          </a:p>
          <a:p>
            <a:pPr>
              <a:buFont typeface="Wingdings 2" panose="05020102010507070707" pitchFamily="18" charset="2"/>
              <a:buNone/>
            </a:pPr>
            <a:r>
              <a:rPr lang="en-US" altLang="en-US" b="1" dirty="0"/>
              <a:t>Quizzes must be completed during designated discussion group time unless absence is justified by a medical certificate or doctor’s note.</a:t>
            </a:r>
            <a:endParaRPr lang="en-CA" altLang="en-US"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b="1">
                <a:solidFill>
                  <a:srgbClr val="0070C0"/>
                </a:solidFill>
              </a:rPr>
              <a:t>Late Policy</a:t>
            </a:r>
            <a:endParaRPr lang="en-CA" altLang="en-US" b="1">
              <a:solidFill>
                <a:srgbClr val="0070C0"/>
              </a:solidFill>
            </a:endParaRPr>
          </a:p>
        </p:txBody>
      </p:sp>
      <p:sp>
        <p:nvSpPr>
          <p:cNvPr id="21507" name="Content Placeholder 2"/>
          <p:cNvSpPr>
            <a:spLocks noGrp="1"/>
          </p:cNvSpPr>
          <p:nvPr>
            <p:ph idx="1"/>
          </p:nvPr>
        </p:nvSpPr>
        <p:spPr>
          <a:xfrm>
            <a:off x="457200" y="2204864"/>
            <a:ext cx="8229600" cy="4389437"/>
          </a:xfrm>
        </p:spPr>
        <p:txBody>
          <a:bodyPr/>
          <a:lstStyle/>
          <a:p>
            <a:pPr>
              <a:spcAft>
                <a:spcPts val="1200"/>
              </a:spcAft>
              <a:buFont typeface="Wingdings 2" panose="05020102010507070707" pitchFamily="18" charset="2"/>
              <a:buNone/>
            </a:pPr>
            <a:r>
              <a:rPr lang="en-US" altLang="en-US" b="1" dirty="0"/>
              <a:t>All writing assignments must be submitted on time. </a:t>
            </a:r>
          </a:p>
          <a:p>
            <a:pPr>
              <a:spcAft>
                <a:spcPts val="1200"/>
              </a:spcAft>
              <a:buFont typeface="Wingdings 2" panose="05020102010507070707" pitchFamily="18" charset="2"/>
              <a:buNone/>
            </a:pPr>
            <a:r>
              <a:rPr lang="en-US" altLang="en-US" b="1" dirty="0"/>
              <a:t>No writing assignments will be accepted after the due date unless accompanied by medical certificate or doctor’s note.</a:t>
            </a:r>
          </a:p>
          <a:p>
            <a:pPr>
              <a:spcAft>
                <a:spcPts val="1200"/>
              </a:spcAft>
              <a:buFont typeface="Wingdings 2" panose="05020102010507070707" pitchFamily="18" charset="2"/>
              <a:buNone/>
            </a:pPr>
            <a:r>
              <a:rPr lang="en-US" altLang="en-US" b="1" dirty="0"/>
              <a:t>No writing assignments will be accepted by email.</a:t>
            </a:r>
            <a:endParaRPr lang="en-CA" altLang="en-US"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CA" altLang="en-US" b="1">
                <a:solidFill>
                  <a:srgbClr val="0070C0"/>
                </a:solidFill>
              </a:rPr>
              <a:t>Requirements</a:t>
            </a:r>
          </a:p>
        </p:txBody>
      </p:sp>
      <p:sp>
        <p:nvSpPr>
          <p:cNvPr id="22531" name="Content Placeholder 2"/>
          <p:cNvSpPr>
            <a:spLocks noGrp="1"/>
          </p:cNvSpPr>
          <p:nvPr>
            <p:ph idx="1"/>
          </p:nvPr>
        </p:nvSpPr>
        <p:spPr>
          <a:xfrm>
            <a:off x="500063" y="1928813"/>
            <a:ext cx="8229600" cy="4389437"/>
          </a:xfrm>
        </p:spPr>
        <p:txBody>
          <a:bodyPr/>
          <a:lstStyle/>
          <a:p>
            <a:pPr marL="171450" indent="17463">
              <a:lnSpc>
                <a:spcPct val="80000"/>
              </a:lnSpc>
              <a:buFont typeface="Wingdings 2" panose="05020102010507070707" pitchFamily="18" charset="2"/>
              <a:buNone/>
            </a:pPr>
            <a:endParaRPr lang="en-US" altLang="en-US" sz="2400" b="1" dirty="0"/>
          </a:p>
          <a:p>
            <a:pPr marL="171450" indent="17463">
              <a:lnSpc>
                <a:spcPct val="80000"/>
              </a:lnSpc>
              <a:buFont typeface="Wingdings 2" panose="05020102010507070707" pitchFamily="18" charset="2"/>
              <a:buNone/>
            </a:pPr>
            <a:r>
              <a:rPr lang="en-US" altLang="en-US" sz="2400" b="1" dirty="0"/>
              <a:t>Bibliography		10%		</a:t>
            </a:r>
          </a:p>
          <a:p>
            <a:pPr marL="171450" indent="17463">
              <a:lnSpc>
                <a:spcPct val="80000"/>
              </a:lnSpc>
              <a:buFont typeface="Wingdings 2" panose="05020102010507070707" pitchFamily="18" charset="2"/>
              <a:buNone/>
            </a:pPr>
            <a:r>
              <a:rPr lang="en-US" altLang="en-US" sz="2400" b="1" dirty="0"/>
              <a:t>Report Proposal		20%		 </a:t>
            </a:r>
          </a:p>
          <a:p>
            <a:pPr marL="171450" indent="17463">
              <a:lnSpc>
                <a:spcPct val="80000"/>
              </a:lnSpc>
              <a:buFont typeface="Wingdings 2" panose="05020102010507070707" pitchFamily="18" charset="2"/>
              <a:buNone/>
            </a:pPr>
            <a:r>
              <a:rPr lang="en-US" altLang="en-US" sz="2400" b="1" dirty="0"/>
              <a:t>Quizzes			30%	(15% each)	</a:t>
            </a:r>
            <a:endParaRPr lang="en-CA" altLang="en-US" sz="2400" b="1" dirty="0"/>
          </a:p>
          <a:p>
            <a:pPr marL="171450" indent="17463">
              <a:lnSpc>
                <a:spcPct val="80000"/>
              </a:lnSpc>
              <a:buFont typeface="Wingdings 2" panose="05020102010507070707" pitchFamily="18" charset="2"/>
              <a:buNone/>
            </a:pPr>
            <a:r>
              <a:rPr lang="en-US" altLang="en-US" sz="2400" b="1" dirty="0"/>
              <a:t>Final Report		40%		</a:t>
            </a:r>
          </a:p>
          <a:p>
            <a:pPr marL="171450" indent="17463">
              <a:lnSpc>
                <a:spcPct val="80000"/>
              </a:lnSpc>
              <a:buFont typeface="Wingdings 2" panose="05020102010507070707" pitchFamily="18" charset="2"/>
              <a:buNone/>
            </a:pPr>
            <a:r>
              <a:rPr lang="en-US" altLang="en-US" sz="2400" b="1" dirty="0"/>
              <a:t>	(take-home exam) </a:t>
            </a:r>
          </a:p>
          <a:p>
            <a:pPr marL="171450" indent="17463">
              <a:lnSpc>
                <a:spcPct val="80000"/>
              </a:lnSpc>
              <a:buNone/>
            </a:pPr>
            <a:r>
              <a:rPr lang="en-US" altLang="en-US" sz="2400" b="1" dirty="0"/>
              <a:t>	To be handed in Dec.  18 (between 12:00 and 3:00) 	my office – MHN 302</a:t>
            </a:r>
          </a:p>
          <a:p>
            <a:pPr marL="171450" indent="17463">
              <a:lnSpc>
                <a:spcPct val="80000"/>
              </a:lnSpc>
              <a:buFont typeface="Wingdings 2" panose="05020102010507070707" pitchFamily="18" charset="2"/>
              <a:buNone/>
            </a:pPr>
            <a:r>
              <a:rPr lang="en-US" altLang="en-US" sz="2400" b="1" dirty="0"/>
              <a:t> </a:t>
            </a:r>
          </a:p>
          <a:p>
            <a:pPr marL="171450" indent="17463" eaLnBrk="1" hangingPunct="1">
              <a:lnSpc>
                <a:spcPct val="80000"/>
              </a:lnSpc>
              <a:buFont typeface="Wingdings 2" panose="05020102010507070707" pitchFamily="18" charset="2"/>
              <a:buNone/>
            </a:pPr>
            <a:r>
              <a:rPr lang="en-US" altLang="en-US" sz="2200" b="1" dirty="0"/>
              <a:t>	Writing assignments will NOT be accepted by email.</a:t>
            </a:r>
            <a:endParaRPr lang="en-CA" altLang="en-US" sz="2200" dirty="0"/>
          </a:p>
          <a:p>
            <a:pPr marL="171450" indent="17463" eaLnBrk="1" hangingPunct="1">
              <a:lnSpc>
                <a:spcPct val="80000"/>
              </a:lnSpc>
              <a:buFont typeface="Wingdings 2" panose="05020102010507070707" pitchFamily="18" charset="2"/>
              <a:buNone/>
            </a:pPr>
            <a:r>
              <a:rPr lang="en-US" altLang="en-US" sz="2400" dirty="0"/>
              <a:t>	</a:t>
            </a:r>
            <a:r>
              <a:rPr lang="en-US" altLang="en-US" sz="2400" b="1" dirty="0"/>
              <a:t> </a:t>
            </a:r>
            <a:endParaRPr lang="en-CA" altLang="en-US" sz="2400" dirty="0"/>
          </a:p>
          <a:p>
            <a:pPr marL="171450" indent="17463" eaLnBrk="1" hangingPunct="1">
              <a:lnSpc>
                <a:spcPct val="80000"/>
              </a:lnSpc>
              <a:buFont typeface="Wingdings 2" panose="05020102010507070707" pitchFamily="18" charset="2"/>
              <a:buNone/>
            </a:pPr>
            <a:endParaRPr lang="en-CA" altLang="en-US" sz="24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CA" altLang="en-US" b="1">
                <a:solidFill>
                  <a:srgbClr val="0070C0"/>
                </a:solidFill>
              </a:rPr>
              <a:t>Requirements</a:t>
            </a:r>
          </a:p>
        </p:txBody>
      </p:sp>
      <p:sp>
        <p:nvSpPr>
          <p:cNvPr id="22531" name="Content Placeholder 2"/>
          <p:cNvSpPr>
            <a:spLocks noGrp="1"/>
          </p:cNvSpPr>
          <p:nvPr>
            <p:ph idx="1"/>
          </p:nvPr>
        </p:nvSpPr>
        <p:spPr>
          <a:xfrm>
            <a:off x="500063" y="1928813"/>
            <a:ext cx="8229600" cy="4389437"/>
          </a:xfrm>
        </p:spPr>
        <p:txBody>
          <a:bodyPr/>
          <a:lstStyle/>
          <a:p>
            <a:pPr marL="171450" indent="17463">
              <a:lnSpc>
                <a:spcPct val="80000"/>
              </a:lnSpc>
              <a:buFont typeface="Wingdings 2" panose="05020102010507070707" pitchFamily="18" charset="2"/>
              <a:buNone/>
            </a:pPr>
            <a:endParaRPr lang="en-US" altLang="en-US" sz="2400" b="1" dirty="0"/>
          </a:p>
          <a:p>
            <a:pPr marL="171450" indent="17463">
              <a:lnSpc>
                <a:spcPct val="80000"/>
              </a:lnSpc>
              <a:buNone/>
            </a:pPr>
            <a:r>
              <a:rPr lang="en-CA" altLang="en-US" sz="2400" b="1" dirty="0"/>
              <a:t>Requirements:		Due Date</a:t>
            </a:r>
          </a:p>
          <a:p>
            <a:pPr marL="171450" indent="17463">
              <a:lnSpc>
                <a:spcPct val="80000"/>
              </a:lnSpc>
              <a:buNone/>
            </a:pPr>
            <a:endParaRPr lang="en-CA" altLang="en-US" sz="2400" b="1" dirty="0"/>
          </a:p>
          <a:p>
            <a:pPr marL="171450" indent="17463">
              <a:lnSpc>
                <a:spcPct val="80000"/>
              </a:lnSpc>
              <a:buNone/>
            </a:pPr>
            <a:r>
              <a:rPr lang="en-CA" altLang="en-US" sz="2400" b="1" dirty="0"/>
              <a:t>Bibliography		Oct. 16</a:t>
            </a:r>
          </a:p>
          <a:p>
            <a:pPr marL="171450" indent="17463">
              <a:lnSpc>
                <a:spcPct val="80000"/>
              </a:lnSpc>
              <a:buNone/>
            </a:pPr>
            <a:r>
              <a:rPr lang="en-CA" altLang="en-US" sz="2400" b="1" dirty="0"/>
              <a:t>Report Proposal		Nov. 13</a:t>
            </a:r>
          </a:p>
          <a:p>
            <a:pPr marL="171450" indent="17463">
              <a:lnSpc>
                <a:spcPct val="80000"/>
              </a:lnSpc>
              <a:buNone/>
            </a:pPr>
            <a:r>
              <a:rPr lang="en-CA" altLang="en-US" sz="2400" b="1" dirty="0"/>
              <a:t>Quizzes			Oct. 18, Dec.6</a:t>
            </a:r>
          </a:p>
          <a:p>
            <a:pPr marL="171450" indent="17463">
              <a:lnSpc>
                <a:spcPct val="80000"/>
              </a:lnSpc>
              <a:buNone/>
            </a:pPr>
            <a:r>
              <a:rPr lang="en-CA" altLang="en-US" sz="2400" b="1" dirty="0"/>
              <a:t>Final Report </a:t>
            </a:r>
          </a:p>
          <a:p>
            <a:pPr marL="171450" indent="17463">
              <a:lnSpc>
                <a:spcPct val="80000"/>
              </a:lnSpc>
              <a:buNone/>
            </a:pPr>
            <a:r>
              <a:rPr lang="en-CA" altLang="en-US" sz="2400" b="1" dirty="0"/>
              <a:t>(take-home exam)	Dec. 18</a:t>
            </a:r>
          </a:p>
          <a:p>
            <a:pPr marL="171450" indent="17463">
              <a:lnSpc>
                <a:spcPct val="80000"/>
              </a:lnSpc>
              <a:buNone/>
            </a:pPr>
            <a:r>
              <a:rPr lang="en-CA" altLang="en-US" sz="2400" b="1" dirty="0"/>
              <a:t>				(between 12:00 and 3:00)</a:t>
            </a:r>
          </a:p>
          <a:p>
            <a:pPr marL="171450" indent="17463">
              <a:lnSpc>
                <a:spcPct val="80000"/>
              </a:lnSpc>
              <a:buNone/>
            </a:pPr>
            <a:endParaRPr lang="en-CA" altLang="en-US" sz="2400" b="1" dirty="0"/>
          </a:p>
          <a:p>
            <a:pPr marL="171450" indent="17463">
              <a:lnSpc>
                <a:spcPct val="80000"/>
              </a:lnSpc>
              <a:buNone/>
            </a:pPr>
            <a:endParaRPr lang="en-CA" altLang="en-US" sz="2400" b="1" dirty="0"/>
          </a:p>
          <a:p>
            <a:pPr marL="171450" indent="17463" eaLnBrk="1" hangingPunct="1">
              <a:lnSpc>
                <a:spcPct val="80000"/>
              </a:lnSpc>
              <a:buFont typeface="Wingdings 2" panose="05020102010507070707" pitchFamily="18" charset="2"/>
              <a:buNone/>
            </a:pPr>
            <a:endParaRPr lang="en-CA" altLang="en-US" sz="2400" b="1" dirty="0"/>
          </a:p>
        </p:txBody>
      </p:sp>
    </p:spTree>
    <p:extLst>
      <p:ext uri="{BB962C8B-B14F-4D97-AF65-F5344CB8AC3E}">
        <p14:creationId xmlns:p14="http://schemas.microsoft.com/office/powerpoint/2010/main" val="1001698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CA" altLang="en-US" b="1">
                <a:solidFill>
                  <a:srgbClr val="0070C0"/>
                </a:solidFill>
              </a:rPr>
              <a:t>Bibliography</a:t>
            </a:r>
          </a:p>
        </p:txBody>
      </p:sp>
      <p:sp>
        <p:nvSpPr>
          <p:cNvPr id="3" name="Content Placeholder 2"/>
          <p:cNvSpPr>
            <a:spLocks noGrp="1"/>
          </p:cNvSpPr>
          <p:nvPr>
            <p:ph idx="1"/>
          </p:nvPr>
        </p:nvSpPr>
        <p:spPr/>
        <p:txBody>
          <a:bodyPr>
            <a:normAutofit/>
          </a:bodyPr>
          <a:lstStyle/>
          <a:p>
            <a:pPr marL="0" indent="19050" eaLnBrk="1" hangingPunct="1">
              <a:lnSpc>
                <a:spcPct val="90000"/>
              </a:lnSpc>
              <a:buFont typeface="Wingdings 2" panose="05020102010507070707" pitchFamily="18" charset="2"/>
              <a:buNone/>
              <a:defRPr/>
            </a:pPr>
            <a:r>
              <a:rPr lang="en-US" sz="2400" b="1" dirty="0"/>
              <a:t>10%	of your final mark</a:t>
            </a:r>
          </a:p>
          <a:p>
            <a:pPr marL="0" indent="19050" eaLnBrk="1" hangingPunct="1">
              <a:lnSpc>
                <a:spcPct val="90000"/>
              </a:lnSpc>
              <a:buFont typeface="Wingdings 2" panose="05020102010507070707" pitchFamily="18" charset="2"/>
              <a:buNone/>
              <a:defRPr/>
            </a:pPr>
            <a:r>
              <a:rPr lang="en-US" sz="2400" b="1" dirty="0"/>
              <a:t>Due date – Oct 16</a:t>
            </a:r>
          </a:p>
          <a:p>
            <a:pPr marL="0" indent="19050" eaLnBrk="1" hangingPunct="1">
              <a:lnSpc>
                <a:spcPct val="90000"/>
              </a:lnSpc>
              <a:buFont typeface="Wingdings 2" panose="05020102010507070707" pitchFamily="18" charset="2"/>
              <a:buNone/>
              <a:defRPr/>
            </a:pPr>
            <a:r>
              <a:rPr lang="en-US" sz="2400" b="1" dirty="0"/>
              <a:t>One page</a:t>
            </a:r>
          </a:p>
          <a:p>
            <a:pPr marL="914400" indent="-855663" eaLnBrk="1" hangingPunct="1">
              <a:lnSpc>
                <a:spcPct val="90000"/>
              </a:lnSpc>
              <a:buFont typeface="Wingdings 2" panose="05020102010507070707" pitchFamily="18" charset="2"/>
              <a:buNone/>
              <a:defRPr/>
            </a:pPr>
            <a:r>
              <a:rPr lang="en-US" sz="2400" b="1" dirty="0"/>
              <a:t>	5 to 10 resources</a:t>
            </a:r>
          </a:p>
          <a:p>
            <a:pPr marL="914400" indent="-855663" eaLnBrk="1" hangingPunct="1">
              <a:lnSpc>
                <a:spcPct val="90000"/>
              </a:lnSpc>
              <a:buFont typeface="Wingdings 2" panose="05020102010507070707" pitchFamily="18" charset="2"/>
              <a:buNone/>
              <a:defRPr/>
            </a:pPr>
            <a:r>
              <a:rPr lang="en-US" sz="2400" b="1" dirty="0"/>
              <a:t>	Paper based and electronic publications or peer-reviewed resources</a:t>
            </a:r>
          </a:p>
          <a:p>
            <a:pPr marL="0" indent="19050" eaLnBrk="1" hangingPunct="1">
              <a:lnSpc>
                <a:spcPct val="90000"/>
              </a:lnSpc>
              <a:buFont typeface="Wingdings 2" panose="05020102010507070707" pitchFamily="18" charset="2"/>
              <a:buNone/>
              <a:defRPr/>
            </a:pPr>
            <a:endParaRPr lang="en-US" sz="2400" b="1" dirty="0">
              <a:solidFill>
                <a:srgbClr val="FF0000"/>
              </a:solidFill>
            </a:endParaRPr>
          </a:p>
          <a:p>
            <a:pPr marL="0" indent="19050" eaLnBrk="1" hangingPunct="1">
              <a:lnSpc>
                <a:spcPct val="90000"/>
              </a:lnSpc>
              <a:buFont typeface="Wingdings 2" panose="05020102010507070707" pitchFamily="18" charset="2"/>
              <a:buNone/>
              <a:defRPr/>
            </a:pPr>
            <a:r>
              <a:rPr lang="en-US" sz="2400" b="1" dirty="0"/>
              <a:t>Related to final report topic</a:t>
            </a:r>
          </a:p>
          <a:p>
            <a:pPr marL="0" indent="19050" eaLnBrk="1" hangingPunct="1">
              <a:lnSpc>
                <a:spcPct val="90000"/>
              </a:lnSpc>
              <a:buFont typeface="Wingdings 2" panose="05020102010507070707" pitchFamily="18" charset="2"/>
              <a:buNone/>
              <a:defRPr/>
            </a:pPr>
            <a:r>
              <a:rPr lang="en-US" sz="2400" b="1" dirty="0"/>
              <a:t>Formatted according to MLA, APA or IEEE</a:t>
            </a:r>
          </a:p>
          <a:p>
            <a:pPr marL="0" indent="19050" eaLnBrk="1" hangingPunct="1">
              <a:lnSpc>
                <a:spcPct val="90000"/>
              </a:lnSpc>
              <a:buFont typeface="Wingdings 2" panose="05020102010507070707" pitchFamily="18" charset="2"/>
              <a:buNone/>
              <a:defRPr/>
            </a:pPr>
            <a:endParaRPr lang="en-CA" sz="24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CA" altLang="en-US" b="1">
                <a:solidFill>
                  <a:srgbClr val="0070C0"/>
                </a:solidFill>
              </a:rPr>
              <a:t>Report Proposal</a:t>
            </a:r>
          </a:p>
        </p:txBody>
      </p:sp>
      <p:sp>
        <p:nvSpPr>
          <p:cNvPr id="24579" name="Content Placeholder 2"/>
          <p:cNvSpPr>
            <a:spLocks noGrp="1"/>
          </p:cNvSpPr>
          <p:nvPr>
            <p:ph idx="1"/>
          </p:nvPr>
        </p:nvSpPr>
        <p:spPr>
          <a:xfrm>
            <a:off x="457200" y="2276872"/>
            <a:ext cx="8229600" cy="4389437"/>
          </a:xfrm>
        </p:spPr>
        <p:txBody>
          <a:bodyPr/>
          <a:lstStyle/>
          <a:p>
            <a:pPr marL="0" indent="19050" eaLnBrk="1" hangingPunct="1">
              <a:spcAft>
                <a:spcPts val="600"/>
              </a:spcAft>
              <a:buFont typeface="Wingdings 2" panose="05020102010507070707" pitchFamily="18" charset="2"/>
              <a:buNone/>
            </a:pPr>
            <a:r>
              <a:rPr lang="en-US" altLang="en-US" b="1" dirty="0"/>
              <a:t>20%	of your final mark</a:t>
            </a:r>
          </a:p>
          <a:p>
            <a:pPr marL="0" indent="19050" eaLnBrk="1" hangingPunct="1">
              <a:spcAft>
                <a:spcPts val="600"/>
              </a:spcAft>
              <a:buFont typeface="Wingdings 2" panose="05020102010507070707" pitchFamily="18" charset="2"/>
              <a:buNone/>
            </a:pPr>
            <a:r>
              <a:rPr lang="en-US" altLang="en-US" b="1" dirty="0"/>
              <a:t>Due date – Nov. 13 </a:t>
            </a:r>
            <a:endParaRPr lang="en-US" altLang="en-US" sz="2400" b="1" dirty="0"/>
          </a:p>
          <a:p>
            <a:pPr marL="0" indent="19050" eaLnBrk="1" hangingPunct="1">
              <a:spcAft>
                <a:spcPts val="600"/>
              </a:spcAft>
              <a:buFont typeface="Wingdings 2" panose="05020102010507070707" pitchFamily="18" charset="2"/>
              <a:buNone/>
            </a:pPr>
            <a:r>
              <a:rPr lang="en-US" altLang="en-US" b="1" dirty="0"/>
              <a:t>One (1) to one and a half (1½)  pages</a:t>
            </a:r>
          </a:p>
          <a:p>
            <a:pPr marL="0" indent="19050" eaLnBrk="1" hangingPunct="1">
              <a:spcAft>
                <a:spcPts val="600"/>
              </a:spcAft>
              <a:buFont typeface="Wingdings 2" panose="05020102010507070707" pitchFamily="18" charset="2"/>
              <a:buNone/>
            </a:pPr>
            <a:r>
              <a:rPr lang="en-US" altLang="en-US" b="1" dirty="0"/>
              <a:t>Outlining final report topic and methodology</a:t>
            </a:r>
          </a:p>
          <a:p>
            <a:pPr marL="0" indent="19050" eaLnBrk="1" hangingPunct="1">
              <a:buFont typeface="Wingdings 2" panose="05020102010507070707" pitchFamily="18" charset="2"/>
              <a:buNone/>
            </a:pPr>
            <a:r>
              <a:rPr lang="en-US" altLang="en-US" b="1" dirty="0"/>
              <a:t>Required format and structure will be provided at a later class.</a:t>
            </a:r>
          </a:p>
          <a:p>
            <a:pPr marL="0" indent="19050" eaLnBrk="1" hangingPunct="1">
              <a:buFont typeface="Wingdings 2" panose="05020102010507070707" pitchFamily="18" charset="2"/>
              <a:buNone/>
            </a:pPr>
            <a:endParaRPr lang="en-CA"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CA" altLang="en-US" b="1" dirty="0">
                <a:solidFill>
                  <a:srgbClr val="0070C0"/>
                </a:solidFill>
              </a:rPr>
              <a:t>Language and Communication</a:t>
            </a:r>
          </a:p>
        </p:txBody>
      </p:sp>
      <p:sp>
        <p:nvSpPr>
          <p:cNvPr id="3" name="Content Placeholder 2"/>
          <p:cNvSpPr>
            <a:spLocks noGrp="1"/>
          </p:cNvSpPr>
          <p:nvPr>
            <p:ph idx="1"/>
          </p:nvPr>
        </p:nvSpPr>
        <p:spPr/>
        <p:txBody>
          <a:bodyPr>
            <a:normAutofit fontScale="92500"/>
          </a:bodyPr>
          <a:lstStyle/>
          <a:p>
            <a:pPr eaLnBrk="1" fontAlgn="auto" hangingPunct="1">
              <a:spcAft>
                <a:spcPts val="0"/>
              </a:spcAft>
              <a:buFont typeface="Wingdings 2" panose="05020102010507070707" pitchFamily="18" charset="2"/>
              <a:buNone/>
              <a:defRPr/>
            </a:pPr>
            <a:r>
              <a:rPr lang="en-CA" b="1" dirty="0">
                <a:solidFill>
                  <a:schemeClr val="tx2"/>
                </a:solidFill>
              </a:rPr>
              <a:t>Language</a:t>
            </a:r>
            <a:r>
              <a:rPr lang="en-CA" b="1" dirty="0"/>
              <a:t> (first language vs. second language)</a:t>
            </a:r>
          </a:p>
          <a:p>
            <a:pPr eaLnBrk="1" fontAlgn="auto" hangingPunct="1">
              <a:spcAft>
                <a:spcPts val="0"/>
              </a:spcAft>
              <a:buFont typeface="Wingdings 2" panose="05020102010507070707" pitchFamily="18" charset="2"/>
              <a:buNone/>
              <a:defRPr/>
            </a:pPr>
            <a:r>
              <a:rPr lang="en-CA" b="1" dirty="0"/>
              <a:t>First language</a:t>
            </a:r>
          </a:p>
          <a:p>
            <a:pPr marL="355600" indent="-355600" eaLnBrk="1" fontAlgn="auto" hangingPunct="1">
              <a:spcAft>
                <a:spcPts val="0"/>
              </a:spcAft>
              <a:buClrTx/>
              <a:buFont typeface="Wingdings" panose="05000000000000000000" pitchFamily="2" charset="2"/>
              <a:buChar char="§"/>
              <a:defRPr/>
            </a:pPr>
            <a:r>
              <a:rPr lang="en-CA" b="1" dirty="0"/>
              <a:t>A complex and vast tool</a:t>
            </a:r>
          </a:p>
          <a:p>
            <a:pPr marL="355600" indent="-355600" eaLnBrk="1" fontAlgn="auto" hangingPunct="1">
              <a:spcAft>
                <a:spcPts val="0"/>
              </a:spcAft>
              <a:buClrTx/>
              <a:buFont typeface="Wingdings" panose="05000000000000000000" pitchFamily="2" charset="2"/>
              <a:buChar char="§"/>
              <a:defRPr/>
            </a:pPr>
            <a:r>
              <a:rPr lang="en-CA" b="1" dirty="0"/>
              <a:t>Acquired naturally (but often imperfectly) through imitation and subconscious learning</a:t>
            </a:r>
          </a:p>
          <a:p>
            <a:pPr marL="355600" indent="-355600" eaLnBrk="1" fontAlgn="auto" hangingPunct="1">
              <a:spcAft>
                <a:spcPts val="0"/>
              </a:spcAft>
              <a:buClrTx/>
              <a:buFont typeface="Wingdings" panose="05000000000000000000" pitchFamily="2" charset="2"/>
              <a:buChar char="§"/>
              <a:defRPr/>
            </a:pPr>
            <a:r>
              <a:rPr lang="en-CA" b="1" dirty="0"/>
              <a:t>Speaking a language is no guarantee of the ability to write effectively in that language.</a:t>
            </a:r>
          </a:p>
          <a:p>
            <a:pPr eaLnBrk="1" fontAlgn="auto" hangingPunct="1">
              <a:spcAft>
                <a:spcPts val="0"/>
              </a:spcAft>
              <a:buFont typeface="Wingdings 2" panose="05020102010507070707" pitchFamily="18" charset="2"/>
              <a:buNone/>
              <a:defRPr/>
            </a:pPr>
            <a:r>
              <a:rPr lang="en-CA" b="1" dirty="0"/>
              <a:t>Second Language</a:t>
            </a:r>
          </a:p>
          <a:p>
            <a:pPr eaLnBrk="1" fontAlgn="auto" hangingPunct="1">
              <a:spcAft>
                <a:spcPts val="0"/>
              </a:spcAft>
              <a:buClrTx/>
              <a:buFont typeface="Wingdings" panose="05000000000000000000" pitchFamily="2" charset="2"/>
              <a:buChar char="§"/>
              <a:defRPr/>
            </a:pPr>
            <a:r>
              <a:rPr lang="en-CA" b="1" dirty="0"/>
              <a:t>Usually acquired later in life – not naturally acquired</a:t>
            </a:r>
          </a:p>
          <a:p>
            <a:pPr eaLnBrk="1" fontAlgn="auto" hangingPunct="1">
              <a:spcAft>
                <a:spcPts val="0"/>
              </a:spcAft>
              <a:buClrTx/>
              <a:buFont typeface="Wingdings" panose="05000000000000000000" pitchFamily="2" charset="2"/>
              <a:buChar char="§"/>
              <a:defRPr/>
            </a:pPr>
            <a:r>
              <a:rPr lang="en-CA" b="1" dirty="0"/>
              <a:t>Acquiring effective writing skills more difficult</a:t>
            </a:r>
          </a:p>
          <a:p>
            <a:pPr eaLnBrk="1" fontAlgn="auto" hangingPunct="1">
              <a:spcAft>
                <a:spcPts val="0"/>
              </a:spcAft>
              <a:buFont typeface="Wingdings 2"/>
              <a:buChar char=""/>
              <a:defRPr/>
            </a:pPr>
            <a:endParaRPr lang="en-C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altLang="en-US" b="1">
                <a:solidFill>
                  <a:srgbClr val="0070C0"/>
                </a:solidFill>
              </a:rPr>
              <a:t>Quizzes</a:t>
            </a:r>
            <a:endParaRPr lang="en-CA" altLang="en-US" b="1">
              <a:solidFill>
                <a:srgbClr val="0070C0"/>
              </a:solidFill>
            </a:endParaRPr>
          </a:p>
        </p:txBody>
      </p:sp>
      <p:sp>
        <p:nvSpPr>
          <p:cNvPr id="25603" name="Content Placeholder 2"/>
          <p:cNvSpPr>
            <a:spLocks noGrp="1"/>
          </p:cNvSpPr>
          <p:nvPr>
            <p:ph idx="1"/>
          </p:nvPr>
        </p:nvSpPr>
        <p:spPr>
          <a:xfrm>
            <a:off x="457200" y="2468563"/>
            <a:ext cx="8229600" cy="4389437"/>
          </a:xfrm>
        </p:spPr>
        <p:txBody>
          <a:bodyPr/>
          <a:lstStyle/>
          <a:p>
            <a:pPr marL="0" indent="19050" eaLnBrk="1" hangingPunct="1">
              <a:spcAft>
                <a:spcPts val="600"/>
              </a:spcAft>
              <a:buFont typeface="Wingdings 2" panose="05020102010507070707" pitchFamily="18" charset="2"/>
              <a:buNone/>
            </a:pPr>
            <a:r>
              <a:rPr lang="en-US" altLang="en-US" b="1" dirty="0"/>
              <a:t>30%	of your final mark (15 marks each)</a:t>
            </a:r>
          </a:p>
          <a:p>
            <a:pPr marL="0" indent="19050" eaLnBrk="1" hangingPunct="1">
              <a:buFont typeface="Wingdings 2" panose="05020102010507070707" pitchFamily="18" charset="2"/>
              <a:buNone/>
            </a:pPr>
            <a:r>
              <a:rPr lang="en-US" altLang="en-US" b="1" dirty="0"/>
              <a:t>In discussion group sessions </a:t>
            </a:r>
          </a:p>
          <a:p>
            <a:pPr marL="0" indent="19050" eaLnBrk="1" hangingPunct="1">
              <a:spcAft>
                <a:spcPts val="600"/>
              </a:spcAft>
              <a:buNone/>
            </a:pPr>
            <a:r>
              <a:rPr lang="en-US" altLang="en-US" b="1" dirty="0"/>
              <a:t>	(</a:t>
            </a:r>
            <a:r>
              <a:rPr lang="en-US" b="1" dirty="0"/>
              <a:t>Oct. 18, Dec. 6</a:t>
            </a:r>
            <a:r>
              <a:rPr lang="en-US" altLang="en-US" b="1" dirty="0"/>
              <a:t>)</a:t>
            </a:r>
          </a:p>
          <a:p>
            <a:pPr marL="0" indent="19050" eaLnBrk="1" hangingPunct="1">
              <a:buFont typeface="Wingdings 2" panose="05020102010507070707" pitchFamily="18" charset="2"/>
              <a:buNone/>
            </a:pPr>
            <a:r>
              <a:rPr lang="en-US" altLang="en-US" b="1" dirty="0"/>
              <a:t>Based on material from lectures and readings</a:t>
            </a:r>
          </a:p>
          <a:p>
            <a:pPr marL="0" indent="19050" eaLnBrk="1" hangingPunct="1">
              <a:buFont typeface="Wingdings 2" panose="05020102010507070707" pitchFamily="18" charset="2"/>
              <a:buNone/>
            </a:pPr>
            <a:endParaRPr lang="en-US" altLang="en-US" b="1" dirty="0"/>
          </a:p>
          <a:p>
            <a:pPr marL="0" indent="19050" eaLnBrk="1" hangingPunct="1">
              <a:buFont typeface="Wingdings 2" panose="05020102010507070707" pitchFamily="18" charset="2"/>
              <a:buNone/>
            </a:pPr>
            <a:endParaRPr lang="en-CA" altLang="en-US"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71500" y="285750"/>
            <a:ext cx="8229600" cy="1143000"/>
          </a:xfrm>
        </p:spPr>
        <p:txBody>
          <a:bodyPr/>
          <a:lstStyle/>
          <a:p>
            <a:pPr eaLnBrk="1" hangingPunct="1"/>
            <a:r>
              <a:rPr lang="en-US" altLang="en-US" b="1">
                <a:solidFill>
                  <a:srgbClr val="0070C0"/>
                </a:solidFill>
              </a:rPr>
              <a:t>Final Report (take-home exam)</a:t>
            </a:r>
            <a:endParaRPr lang="en-CA" altLang="en-US" b="1">
              <a:solidFill>
                <a:srgbClr val="0070C0"/>
              </a:solidFill>
            </a:endParaRPr>
          </a:p>
        </p:txBody>
      </p:sp>
      <p:sp>
        <p:nvSpPr>
          <p:cNvPr id="3" name="Content Placeholder 2"/>
          <p:cNvSpPr>
            <a:spLocks noGrp="1"/>
          </p:cNvSpPr>
          <p:nvPr>
            <p:ph idx="1"/>
          </p:nvPr>
        </p:nvSpPr>
        <p:spPr>
          <a:xfrm>
            <a:off x="571500" y="1988840"/>
            <a:ext cx="8229600" cy="4389437"/>
          </a:xfrm>
        </p:spPr>
        <p:txBody>
          <a:bodyPr>
            <a:normAutofit fontScale="85000" lnSpcReduction="20000"/>
          </a:bodyPr>
          <a:lstStyle/>
          <a:p>
            <a:pPr marL="0" indent="19050" eaLnBrk="1" hangingPunct="1">
              <a:buFont typeface="Wingdings 2" panose="05020102010507070707" pitchFamily="18" charset="2"/>
              <a:buNone/>
              <a:defRPr/>
            </a:pPr>
            <a:r>
              <a:rPr lang="en-US" b="1" dirty="0">
                <a:latin typeface="Arial" panose="020B0604020202020204" pitchFamily="34" charset="0"/>
                <a:cs typeface="Arial" panose="020B0604020202020204" pitchFamily="34" charset="0"/>
              </a:rPr>
              <a:t>40%	of your final mark</a:t>
            </a:r>
          </a:p>
          <a:p>
            <a:pPr marL="0" indent="19050" eaLnBrk="1" hangingPunct="1">
              <a:buFont typeface="Wingdings 2" panose="05020102010507070707" pitchFamily="18" charset="2"/>
              <a:buNone/>
              <a:defRPr/>
            </a:pPr>
            <a:r>
              <a:rPr lang="en-US" b="1" dirty="0">
                <a:latin typeface="Arial" panose="020B0604020202020204" pitchFamily="34" charset="0"/>
                <a:cs typeface="Arial" panose="020B0604020202020204" pitchFamily="34" charset="0"/>
              </a:rPr>
              <a:t>According to requirements and structure of a Technical Report</a:t>
            </a:r>
          </a:p>
          <a:p>
            <a:pPr marL="0" indent="19050" eaLnBrk="1" hangingPunct="1">
              <a:buFont typeface="Wingdings 2" panose="05020102010507070707" pitchFamily="18" charset="2"/>
              <a:buNone/>
              <a:defRPr/>
            </a:pPr>
            <a:endParaRPr lang="en-US" b="1" dirty="0">
              <a:latin typeface="Arial" panose="020B0604020202020204" pitchFamily="34" charset="0"/>
              <a:cs typeface="Arial" panose="020B0604020202020204" pitchFamily="34" charset="0"/>
            </a:endParaRPr>
          </a:p>
          <a:p>
            <a:pPr marL="0" indent="19050" eaLnBrk="1" hangingPunct="1">
              <a:buFont typeface="Wingdings 2" panose="05020102010507070707" pitchFamily="18" charset="2"/>
              <a:buNone/>
              <a:defRPr/>
            </a:pPr>
            <a:r>
              <a:rPr lang="en-US" b="1" dirty="0">
                <a:latin typeface="Arial" panose="020B0604020202020204" pitchFamily="34" charset="0"/>
                <a:cs typeface="Arial" panose="020B0604020202020204" pitchFamily="34" charset="0"/>
              </a:rPr>
              <a:t>To be handed in during final exam period</a:t>
            </a:r>
          </a:p>
          <a:p>
            <a:pPr marL="0" indent="19050" eaLnBrk="1" hangingPunct="1">
              <a:buFont typeface="Wingdings 2" panose="05020102010507070707" pitchFamily="18" charset="2"/>
              <a:buNone/>
              <a:defRPr/>
            </a:pPr>
            <a:r>
              <a:rPr lang="en-US" dirty="0">
                <a:latin typeface="Arial" panose="020B0604020202020204" pitchFamily="34" charset="0"/>
                <a:cs typeface="Arial" panose="020B0604020202020204" pitchFamily="34" charset="0"/>
              </a:rPr>
              <a:t>	</a:t>
            </a:r>
            <a:r>
              <a:rPr lang="en-CA" b="1" dirty="0">
                <a:latin typeface="Arial" panose="020B0604020202020204" pitchFamily="34" charset="0"/>
                <a:cs typeface="Arial" panose="020B0604020202020204" pitchFamily="34" charset="0"/>
              </a:rPr>
              <a:t> Dec. 18 (between 12:00 and 3:00) </a:t>
            </a:r>
            <a:r>
              <a:rPr lang="en-US" b="1" dirty="0">
                <a:latin typeface="Arial" panose="020B0604020202020204" pitchFamily="34" charset="0"/>
                <a:cs typeface="Arial" panose="020B0604020202020204" pitchFamily="34" charset="0"/>
              </a:rPr>
              <a:t>(MHN 302)</a:t>
            </a:r>
          </a:p>
          <a:p>
            <a:pPr marL="0" indent="19050" eaLnBrk="1" hangingPunct="1">
              <a:buFont typeface="Wingdings 2" panose="05020102010507070707" pitchFamily="18" charset="2"/>
              <a:buNone/>
              <a:defRPr/>
            </a:pPr>
            <a:endParaRPr lang="en-US" b="1" dirty="0">
              <a:latin typeface="Arial" panose="020B0604020202020204" pitchFamily="34" charset="0"/>
              <a:cs typeface="Arial" panose="020B0604020202020204" pitchFamily="34" charset="0"/>
            </a:endParaRPr>
          </a:p>
          <a:p>
            <a:pPr marL="0" indent="19050" eaLnBrk="1" hangingPunct="1">
              <a:buNone/>
              <a:defRPr/>
            </a:pPr>
            <a:r>
              <a:rPr lang="en-US" b="1" dirty="0">
                <a:latin typeface="Arial" panose="020B0604020202020204" pitchFamily="34" charset="0"/>
                <a:cs typeface="Arial" panose="020B0604020202020204" pitchFamily="34" charset="0"/>
              </a:rPr>
              <a:t>	You may hand in the report before the due date – No extensions will be granted based on end of term workload. (Manage your time appropriately.)</a:t>
            </a:r>
          </a:p>
          <a:p>
            <a:pPr marL="0" indent="19050" eaLnBrk="1" hangingPunct="1">
              <a:spcBef>
                <a:spcPts val="1200"/>
              </a:spcBef>
              <a:buFont typeface="Wingdings 2" panose="05020102010507070707" pitchFamily="18" charset="2"/>
              <a:buNone/>
              <a:defRPr/>
            </a:pPr>
            <a:endParaRPr lang="en-US" sz="3200" b="1" dirty="0">
              <a:solidFill>
                <a:srgbClr val="FF0000"/>
              </a:solidFill>
              <a:latin typeface="Arial" panose="020B0604020202020204" pitchFamily="34" charset="0"/>
              <a:cs typeface="Arial" panose="020B0604020202020204" pitchFamily="34" charset="0"/>
            </a:endParaRPr>
          </a:p>
          <a:p>
            <a:pPr marL="0" indent="19050" eaLnBrk="1" hangingPunct="1">
              <a:spcBef>
                <a:spcPts val="1200"/>
              </a:spcBef>
              <a:buFont typeface="Wingdings 2" panose="05020102010507070707" pitchFamily="18" charset="2"/>
              <a:buNone/>
              <a:defRPr/>
            </a:pPr>
            <a:r>
              <a:rPr lang="en-US" sz="3200" b="1" dirty="0">
                <a:solidFill>
                  <a:srgbClr val="FF0000"/>
                </a:solidFill>
                <a:latin typeface="Arial" panose="020B0604020202020204" pitchFamily="34" charset="0"/>
                <a:cs typeface="Arial" panose="020B0604020202020204" pitchFamily="34" charset="0"/>
              </a:rPr>
              <a:t>The Final Report is a MANDATORY requirement of the course. </a:t>
            </a:r>
          </a:p>
          <a:p>
            <a:pPr marL="0" indent="19050" eaLnBrk="1" hangingPunct="1">
              <a:buFont typeface="Wingdings 2" panose="05020102010507070707" pitchFamily="18" charset="2"/>
              <a:buNone/>
              <a:defRPr/>
            </a:pPr>
            <a:endParaRPr lang="en-CA"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14375" y="928688"/>
            <a:ext cx="8101013" cy="571500"/>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US" altLang="en-US" sz="4400">
                <a:latin typeface="Arial" panose="020B0604020202020204" pitchFamily="34" charset="0"/>
                <a:cs typeface="Arial" panose="020B0604020202020204" pitchFamily="34" charset="0"/>
              </a:rPr>
              <a:t>Learning to write well</a:t>
            </a: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428625" y="2000250"/>
            <a:ext cx="8223250" cy="4419600"/>
          </a:xfrm>
        </p:spPr>
        <p:txBody>
          <a:bodyPr>
            <a:normAutofit lnSpcReduction="10000"/>
          </a:bodyPr>
          <a:lstStyle/>
          <a:p>
            <a:pPr marL="274320" indent="-274320" eaLnBrk="1" fontAlgn="auto" hangingPunct="1">
              <a:spcAft>
                <a:spcPts val="0"/>
              </a:spcAft>
              <a:buClr>
                <a:schemeClr val="accent3"/>
              </a:buClr>
              <a:buFont typeface="Wingdings 2" panose="05020102010507070707" pitchFamily="18" charset="2"/>
              <a:buNone/>
              <a:defRPr/>
            </a:pPr>
            <a:r>
              <a:rPr lang="en-US" sz="2000" b="1" i="1" dirty="0">
                <a:latin typeface="Arial" pitchFamily="34" charset="0"/>
                <a:cs typeface="Arial" pitchFamily="34" charset="0"/>
              </a:rPr>
              <a:t>“. . . no one can be a good writer – only a good rewriter.” </a:t>
            </a:r>
            <a:r>
              <a:rPr lang="en-US" sz="2000" dirty="0">
                <a:latin typeface="Arial" pitchFamily="34" charset="0"/>
                <a:cs typeface="Arial" pitchFamily="34" charset="0"/>
              </a:rPr>
              <a:t>(Beer 7)</a:t>
            </a:r>
          </a:p>
          <a:p>
            <a:pPr marL="274320" indent="-274320" eaLnBrk="1" fontAlgn="auto" hangingPunct="1">
              <a:spcAft>
                <a:spcPts val="0"/>
              </a:spcAft>
              <a:buClr>
                <a:schemeClr val="accent3"/>
              </a:buClr>
              <a:buFont typeface="Wingdings 2" panose="05020102010507070707" pitchFamily="18" charset="2"/>
              <a:buNone/>
              <a:defRPr/>
            </a:pPr>
            <a:endParaRPr lang="en-US" sz="2000"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r>
              <a:rPr lang="en-US" sz="2000" b="1" dirty="0">
                <a:latin typeface="Arial" pitchFamily="34" charset="0"/>
                <a:cs typeface="Arial" pitchFamily="34" charset="0"/>
              </a:rPr>
              <a:t>All documents need to be reworked multiple times – improved  before finalized, before ready to share with others</a:t>
            </a: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5600" indent="-355600" eaLnBrk="1" fontAlgn="auto" hangingPunct="1">
              <a:spcBef>
                <a:spcPct val="0"/>
              </a:spcBef>
              <a:spcAft>
                <a:spcPts val="0"/>
              </a:spcAft>
              <a:buClrTx/>
              <a:buFont typeface="Wingdings" panose="05000000000000000000" pitchFamily="2" charset="2"/>
              <a:buChar char="ü"/>
              <a:defRPr/>
            </a:pPr>
            <a:r>
              <a:rPr lang="en-US" sz="2000" b="1" dirty="0">
                <a:latin typeface="Arial" pitchFamily="34" charset="0"/>
                <a:cs typeface="Arial" pitchFamily="34" charset="0"/>
              </a:rPr>
              <a:t>Glitches in writing distract and frustrate a reader – threatening the effectiveness of the communication.</a:t>
            </a:r>
          </a:p>
          <a:p>
            <a:pPr marL="723901" lvl="1" indent="-357188" eaLnBrk="1" fontAlgn="auto" hangingPunct="1">
              <a:spcBef>
                <a:spcPct val="0"/>
              </a:spcBef>
              <a:spcAft>
                <a:spcPts val="0"/>
              </a:spcAft>
              <a:buClrTx/>
              <a:buFont typeface="Wingdings" panose="05000000000000000000" pitchFamily="2" charset="2"/>
              <a:buChar char="ü"/>
              <a:defRPr/>
            </a:pPr>
            <a:r>
              <a:rPr lang="en-US" sz="1800" b="1" dirty="0">
                <a:latin typeface="Arial" pitchFamily="34" charset="0"/>
                <a:cs typeface="Arial" pitchFamily="34" charset="0"/>
              </a:rPr>
              <a:t>Grammar problems, punctuation errors, wrong word, redundancy, unclear ideas, awkward expression</a:t>
            </a:r>
          </a:p>
          <a:p>
            <a:pPr marL="723901" lvl="1" indent="-357188" eaLnBrk="1" fontAlgn="auto" hangingPunct="1">
              <a:spcBef>
                <a:spcPct val="0"/>
              </a:spcBef>
              <a:spcAft>
                <a:spcPts val="0"/>
              </a:spcAft>
              <a:buClrTx/>
              <a:buFont typeface="Wingdings" panose="05000000000000000000" pitchFamily="2" charset="2"/>
              <a:buChar char="ü"/>
              <a:defRPr/>
            </a:pPr>
            <a:endParaRPr lang="en-US" sz="1800" b="1" dirty="0">
              <a:latin typeface="Arial" pitchFamily="34" charset="0"/>
              <a:cs typeface="Arial" pitchFamily="34" charset="0"/>
            </a:endParaRPr>
          </a:p>
          <a:p>
            <a:pPr marL="355600" indent="-355600" eaLnBrk="1" fontAlgn="auto" hangingPunct="1">
              <a:spcBef>
                <a:spcPct val="0"/>
              </a:spcBef>
              <a:spcAft>
                <a:spcPts val="0"/>
              </a:spcAft>
              <a:buClrTx/>
              <a:buFont typeface="Wingdings" panose="05000000000000000000" pitchFamily="2" charset="2"/>
              <a:buChar char="ü"/>
              <a:defRPr/>
            </a:pPr>
            <a:r>
              <a:rPr lang="en-US" sz="2000" b="1" dirty="0">
                <a:latin typeface="Arial" pitchFamily="34" charset="0"/>
                <a:cs typeface="Arial" pitchFamily="34" charset="0"/>
              </a:rPr>
              <a:t>Controlling the communication through writing – expressing ideas clearly</a:t>
            </a:r>
          </a:p>
          <a:p>
            <a:pPr marL="355600" indent="-355600" eaLnBrk="1" fontAlgn="auto" hangingPunct="1">
              <a:spcBef>
                <a:spcPct val="0"/>
              </a:spcBef>
              <a:spcAft>
                <a:spcPts val="0"/>
              </a:spcAft>
              <a:buClrTx/>
              <a:buFont typeface="Wingdings" panose="05000000000000000000" pitchFamily="2" charset="2"/>
              <a:buChar char="ü"/>
              <a:defRPr/>
            </a:pPr>
            <a:endParaRPr lang="en-US" sz="2000" b="1" dirty="0">
              <a:latin typeface="Arial" pitchFamily="34" charset="0"/>
              <a:cs typeface="Arial" pitchFamily="34" charset="0"/>
            </a:endParaRPr>
          </a:p>
          <a:p>
            <a:pPr marL="355600" indent="-355600" eaLnBrk="1" fontAlgn="auto" hangingPunct="1">
              <a:spcBef>
                <a:spcPct val="0"/>
              </a:spcBef>
              <a:spcAft>
                <a:spcPts val="0"/>
              </a:spcAft>
              <a:buClrTx/>
              <a:buFont typeface="Wingdings" panose="05000000000000000000" pitchFamily="2" charset="2"/>
              <a:buChar char="ü"/>
              <a:defRPr/>
            </a:pPr>
            <a:r>
              <a:rPr lang="en-US" sz="2000" b="1" dirty="0">
                <a:latin typeface="Arial" pitchFamily="34" charset="0"/>
                <a:cs typeface="Arial" pitchFamily="34" charset="0"/>
              </a:rPr>
              <a:t>Proper use of words, clauses, sentences, punctuation; good organization of ideas, paragraphs</a:t>
            </a:r>
          </a:p>
          <a:p>
            <a:pPr marL="998538" lvl="2" indent="-357188" eaLnBrk="1" fontAlgn="auto" hangingPunct="1">
              <a:spcBef>
                <a:spcPct val="0"/>
              </a:spcBef>
              <a:spcAft>
                <a:spcPts val="0"/>
              </a:spcAft>
              <a:buClrTx/>
              <a:buFont typeface="Wingdings" panose="05000000000000000000" pitchFamily="2" charset="2"/>
              <a:buChar char="ü"/>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42938" y="642938"/>
            <a:ext cx="8101012" cy="1143000"/>
          </a:xfrm>
        </p:spPr>
        <p:txBody>
          <a:bodyPr/>
          <a:lstStyle/>
          <a:p>
            <a:pPr marL="342900" indent="-342900" eaLnBrk="1" hangingPunct="1"/>
            <a:br>
              <a:rPr lang="en-CA" altLang="en-US" sz="4000" b="1">
                <a:latin typeface="Arial" panose="020B0604020202020204" pitchFamily="34" charset="0"/>
                <a:cs typeface="Arial" panose="020B0604020202020204" pitchFamily="34" charset="0"/>
              </a:rPr>
            </a:br>
            <a:r>
              <a:rPr lang="en-US" altLang="en-US" sz="4000" b="1">
                <a:latin typeface="Arial" panose="020B0604020202020204" pitchFamily="34" charset="0"/>
                <a:cs typeface="Arial" panose="020B0604020202020204" pitchFamily="34" charset="0"/>
              </a:rPr>
              <a:t>Controlling the communication through writing </a:t>
            </a:r>
            <a:endParaRPr lang="en-US" altLang="en-US" sz="4000" b="1">
              <a:latin typeface="Arial" panose="020B0604020202020204" pitchFamily="34" charset="0"/>
            </a:endParaRPr>
          </a:p>
        </p:txBody>
      </p:sp>
      <p:sp>
        <p:nvSpPr>
          <p:cNvPr id="4099" name="Rectangle 3"/>
          <p:cNvSpPr>
            <a:spLocks noGrp="1" noChangeArrowheads="1"/>
          </p:cNvSpPr>
          <p:nvPr>
            <p:ph idx="1"/>
          </p:nvPr>
        </p:nvSpPr>
        <p:spPr>
          <a:xfrm>
            <a:off x="428625" y="2000250"/>
            <a:ext cx="8223250" cy="4419600"/>
          </a:xfrm>
        </p:spPr>
        <p:txBody>
          <a:bodyPr>
            <a:normAutofit fontScale="92500" lnSpcReduction="20000"/>
          </a:bodyPr>
          <a:lstStyle/>
          <a:p>
            <a:pPr marL="357188" indent="-357188" eaLnBrk="1" fontAlgn="auto" hangingPunct="1">
              <a:spcBef>
                <a:spcPct val="0"/>
              </a:spcBef>
              <a:spcAft>
                <a:spcPts val="0"/>
              </a:spcAft>
              <a:buClr>
                <a:schemeClr val="accent3"/>
              </a:buClr>
              <a:buFont typeface="Wingdings 2" panose="05020102010507070707" pitchFamily="18" charset="2"/>
              <a:buNone/>
              <a:defRPr/>
            </a:pPr>
            <a:r>
              <a:rPr lang="en-US" sz="3000" b="1" dirty="0">
                <a:latin typeface="Arial" pitchFamily="34" charset="0"/>
                <a:cs typeface="Arial" pitchFamily="34" charset="0"/>
              </a:rPr>
              <a:t>Expressing ideas clearly (examples Beer 8 &amp; 9)</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r>
              <a:rPr lang="en-US" sz="2000" b="1" dirty="0">
                <a:latin typeface="Arial" pitchFamily="34" charset="0"/>
                <a:cs typeface="Arial" pitchFamily="34" charset="0"/>
              </a:rPr>
              <a:t>What’s wrong with the following sentences?</a:t>
            </a: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457200" indent="-457200">
              <a:spcAft>
                <a:spcPts val="1200"/>
              </a:spcAft>
              <a:buClrTx/>
              <a:buFont typeface="+mj-lt"/>
              <a:buAutoNum type="arabicPeriod"/>
              <a:defRPr/>
            </a:pPr>
            <a:r>
              <a:rPr lang="en-CA" sz="2400" b="1" dirty="0"/>
              <a:t>When they bought the machine they werent aware of it’s shortcomings.</a:t>
            </a:r>
          </a:p>
          <a:p>
            <a:pPr marL="457200" indent="-457200">
              <a:spcAft>
                <a:spcPts val="1200"/>
              </a:spcAft>
              <a:buClrTx/>
              <a:buFont typeface="+mj-lt"/>
              <a:buAutoNum type="arabicPeriod"/>
              <a:defRPr/>
            </a:pPr>
            <a:r>
              <a:rPr lang="en-CA" sz="2400" b="1" dirty="0"/>
              <a:t>They were under the allusion that the project could be completed in six weeks.</a:t>
            </a:r>
          </a:p>
          <a:p>
            <a:pPr marL="457200" indent="-457200">
              <a:spcAft>
                <a:spcPts val="1200"/>
              </a:spcAft>
              <a:buClrTx/>
              <a:buFont typeface="+mj-lt"/>
              <a:buAutoNum type="arabicPeriod"/>
              <a:defRPr/>
            </a:pPr>
            <a:r>
              <a:rPr lang="en-CA" sz="2400" b="1" dirty="0"/>
              <a:t>There was not a sufficient enough number of samples to validate the data.</a:t>
            </a:r>
          </a:p>
          <a:p>
            <a:pPr marL="457200" indent="-457200">
              <a:spcAft>
                <a:spcPts val="1200"/>
              </a:spcAft>
              <a:buClrTx/>
              <a:buFont typeface="+mj-lt"/>
              <a:buAutoNum type="arabicPeriod"/>
              <a:defRPr/>
            </a:pPr>
            <a:r>
              <a:rPr lang="en-CA" sz="2400" b="1" dirty="0"/>
              <a:t>Our intention is to implement the verification of the reliability of the system in the near future.</a:t>
            </a: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14375" y="928688"/>
            <a:ext cx="8101013" cy="1071562"/>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CA" altLang="en-US" sz="4000" b="1">
                <a:latin typeface="Arial" panose="020B0604020202020204" pitchFamily="34" charset="0"/>
                <a:cs typeface="Arial" panose="020B0604020202020204" pitchFamily="34" charset="0"/>
              </a:rPr>
              <a:t>Controlling the communication through writing </a:t>
            </a:r>
            <a:endParaRPr lang="en-US" altLang="en-US" sz="4000" b="1">
              <a:latin typeface="Arial" panose="020B0604020202020204" pitchFamily="34" charset="0"/>
            </a:endParaRPr>
          </a:p>
        </p:txBody>
      </p:sp>
      <p:sp>
        <p:nvSpPr>
          <p:cNvPr id="4099" name="Rectangle 3"/>
          <p:cNvSpPr>
            <a:spLocks noGrp="1" noChangeArrowheads="1"/>
          </p:cNvSpPr>
          <p:nvPr>
            <p:ph idx="1"/>
          </p:nvPr>
        </p:nvSpPr>
        <p:spPr>
          <a:xfrm>
            <a:off x="428625" y="2438400"/>
            <a:ext cx="8223250" cy="4419600"/>
          </a:xfrm>
        </p:spPr>
        <p:txBody>
          <a:bodyPr>
            <a:normAutofit/>
          </a:bodyPr>
          <a:lstStyle/>
          <a:p>
            <a:pPr marL="457200" indent="-457200">
              <a:spcAft>
                <a:spcPts val="1200"/>
              </a:spcAft>
              <a:buClrTx/>
              <a:buFont typeface="+mj-lt"/>
              <a:buAutoNum type="arabicPeriod"/>
              <a:defRPr/>
            </a:pPr>
            <a:r>
              <a:rPr lang="en-CA" sz="2400" b="1" dirty="0"/>
              <a:t>When they bought the machine they </a:t>
            </a:r>
            <a:r>
              <a:rPr lang="en-CA" sz="2400" b="1" dirty="0">
                <a:solidFill>
                  <a:srgbClr val="FF0000"/>
                </a:solidFill>
              </a:rPr>
              <a:t>weren’t</a:t>
            </a:r>
            <a:r>
              <a:rPr lang="en-CA" sz="2400" b="1" dirty="0"/>
              <a:t> aware of </a:t>
            </a:r>
            <a:r>
              <a:rPr lang="en-CA" sz="2400" b="1" dirty="0">
                <a:solidFill>
                  <a:srgbClr val="FF0000"/>
                </a:solidFill>
              </a:rPr>
              <a:t>its </a:t>
            </a:r>
            <a:r>
              <a:rPr lang="en-CA" sz="2400" b="1" dirty="0"/>
              <a:t>shortcomings.  (</a:t>
            </a:r>
            <a:r>
              <a:rPr lang="en-CA" sz="2400" b="1" dirty="0">
                <a:solidFill>
                  <a:srgbClr val="FF0000"/>
                </a:solidFill>
              </a:rPr>
              <a:t>apostrophe problems, word choice</a:t>
            </a:r>
            <a:r>
              <a:rPr lang="en-CA" sz="2400" b="1" dirty="0"/>
              <a:t>)</a:t>
            </a:r>
          </a:p>
          <a:p>
            <a:pPr marL="457200" indent="-457200">
              <a:spcAft>
                <a:spcPts val="1200"/>
              </a:spcAft>
              <a:buClrTx/>
              <a:buFont typeface="+mj-lt"/>
              <a:buAutoNum type="arabicPeriod"/>
              <a:defRPr/>
            </a:pPr>
            <a:r>
              <a:rPr lang="en-CA" sz="2400" b="1" dirty="0"/>
              <a:t>They were under the </a:t>
            </a:r>
            <a:r>
              <a:rPr lang="en-CA" sz="2400" b="1" dirty="0">
                <a:solidFill>
                  <a:srgbClr val="FF0000"/>
                </a:solidFill>
              </a:rPr>
              <a:t>illusion</a:t>
            </a:r>
            <a:r>
              <a:rPr lang="en-CA" sz="2400" b="1" dirty="0"/>
              <a:t> that the project could be completed in six weeks.  (</a:t>
            </a:r>
            <a:r>
              <a:rPr lang="en-CA" sz="2400" b="1" dirty="0">
                <a:solidFill>
                  <a:srgbClr val="FF0000"/>
                </a:solidFill>
              </a:rPr>
              <a:t>wrong word</a:t>
            </a:r>
            <a:r>
              <a:rPr lang="en-CA" sz="2400" b="1" dirty="0"/>
              <a:t>)</a:t>
            </a:r>
          </a:p>
          <a:p>
            <a:pPr marL="457200" indent="-457200">
              <a:spcAft>
                <a:spcPts val="1200"/>
              </a:spcAft>
              <a:buClrTx/>
              <a:buFont typeface="+mj-lt"/>
              <a:buAutoNum type="arabicPeriod"/>
              <a:defRPr/>
            </a:pPr>
            <a:r>
              <a:rPr lang="en-CA" sz="2400" b="1" dirty="0"/>
              <a:t>There </a:t>
            </a:r>
            <a:r>
              <a:rPr lang="en-CA" sz="2400" b="1" dirty="0">
                <a:solidFill>
                  <a:srgbClr val="FF0000"/>
                </a:solidFill>
              </a:rPr>
              <a:t>weren’t </a:t>
            </a:r>
            <a:r>
              <a:rPr lang="en-CA" sz="2400" b="1" dirty="0"/>
              <a:t>enough samples to validate the data.  (</a:t>
            </a:r>
            <a:r>
              <a:rPr lang="en-CA" sz="2400" b="1" dirty="0">
                <a:solidFill>
                  <a:srgbClr val="FF0000"/>
                </a:solidFill>
              </a:rPr>
              <a:t>redundant,  wordy, awkward</a:t>
            </a:r>
            <a:r>
              <a:rPr lang="en-CA" sz="2400" b="1" dirty="0"/>
              <a:t>)</a:t>
            </a:r>
          </a:p>
          <a:p>
            <a:pPr marL="457200" indent="-457200">
              <a:spcAft>
                <a:spcPts val="1200"/>
              </a:spcAft>
              <a:buClrTx/>
              <a:buFont typeface="+mj-lt"/>
              <a:buAutoNum type="arabicPeriod"/>
              <a:defRPr/>
            </a:pPr>
            <a:r>
              <a:rPr lang="en-CA" sz="2400" b="1" dirty="0"/>
              <a:t>We want to verify the system’s reliability within two weeks.  (</a:t>
            </a:r>
            <a:r>
              <a:rPr lang="en-CA" sz="2400" b="1" dirty="0">
                <a:solidFill>
                  <a:srgbClr val="FF0000"/>
                </a:solidFill>
              </a:rPr>
              <a:t>wordy, vague</a:t>
            </a:r>
            <a:r>
              <a:rPr lang="en-CA" sz="2400" b="1" dirty="0"/>
              <a:t>)</a:t>
            </a:r>
            <a:endParaRPr lang="en-CA"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714375" y="928688"/>
            <a:ext cx="8101013" cy="571500"/>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US" altLang="en-US" sz="4400">
                <a:latin typeface="Arial" panose="020B0604020202020204" pitchFamily="34" charset="0"/>
                <a:cs typeface="Arial" panose="020B0604020202020204" pitchFamily="34" charset="0"/>
              </a:rPr>
              <a:t>Learning to write well</a:t>
            </a: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428625" y="2000250"/>
            <a:ext cx="8223250" cy="4419600"/>
          </a:xfrm>
        </p:spPr>
        <p:txBody>
          <a:bodyPr>
            <a:normAutofit/>
          </a:bodyPr>
          <a:lstStyle/>
          <a:p>
            <a:pPr marL="274320" indent="-274320" eaLnBrk="1" fontAlgn="auto" hangingPunct="1">
              <a:spcAft>
                <a:spcPts val="0"/>
              </a:spcAft>
              <a:buClr>
                <a:schemeClr val="accent3"/>
              </a:buClr>
              <a:buFont typeface="Wingdings 2" panose="05020102010507070707" pitchFamily="18" charset="2"/>
              <a:buNone/>
              <a:defRPr/>
            </a:pPr>
            <a:r>
              <a:rPr lang="en-CA" sz="2800" b="1" dirty="0"/>
              <a:t>Poor organization of ideas, lack of clarity</a:t>
            </a:r>
          </a:p>
          <a:p>
            <a:pPr marL="274320" indent="-274320" eaLnBrk="1" fontAlgn="auto" hangingPunct="1">
              <a:spcAft>
                <a:spcPts val="0"/>
              </a:spcAft>
              <a:buClr>
                <a:schemeClr val="accent3"/>
              </a:buClr>
              <a:buFont typeface="Wingdings 2" panose="05020102010507070707" pitchFamily="18" charset="2"/>
              <a:buNone/>
              <a:defRPr/>
            </a:pPr>
            <a:endParaRPr lang="en-CA" sz="2000" dirty="0"/>
          </a:p>
          <a:p>
            <a:pPr marL="444500" indent="6350" eaLnBrk="1" fontAlgn="auto" hangingPunct="1">
              <a:spcAft>
                <a:spcPts val="0"/>
              </a:spcAft>
              <a:buClr>
                <a:schemeClr val="accent3"/>
              </a:buClr>
              <a:buFont typeface="Wingdings 2" panose="05020102010507070707" pitchFamily="18" charset="2"/>
              <a:buNone/>
              <a:defRPr/>
            </a:pPr>
            <a:r>
              <a:rPr lang="en-CA" sz="2400" b="1" dirty="0"/>
              <a:t>I open most days about 9 or 9:30, occasionally as early as 8, but some days as late as 10 or 10:30. I close about 4 or 4:30, occasionally around 3:30, but sometimes as late as 6 or 6:30. Sometimes in the mornings or afternoons, I’m not here at all, but lately I’ve been here just about all the time except when I’m somewhere else, but I should be here then, too.</a:t>
            </a:r>
          </a:p>
          <a:p>
            <a:pPr marL="444500" indent="6350" eaLnBrk="1" fontAlgn="auto" hangingPunct="1">
              <a:spcAft>
                <a:spcPts val="0"/>
              </a:spcAft>
              <a:buClr>
                <a:schemeClr val="accent3"/>
              </a:buClr>
              <a:buFont typeface="Wingdings 2" panose="05020102010507070707" pitchFamily="18" charset="2"/>
              <a:buNone/>
              <a:defRPr/>
            </a:pPr>
            <a:r>
              <a:rPr lang="en-CA" sz="2400" b="1" dirty="0"/>
              <a:t>  </a:t>
            </a:r>
            <a:r>
              <a:rPr lang="en-CA" sz="2000" dirty="0"/>
              <a:t>(Beer 8)</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14375" y="928688"/>
            <a:ext cx="8101013" cy="571500"/>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US" altLang="en-US" sz="4400">
                <a:latin typeface="Arial" panose="020B0604020202020204" pitchFamily="34" charset="0"/>
                <a:cs typeface="Arial" panose="020B0604020202020204" pitchFamily="34" charset="0"/>
              </a:rPr>
              <a:t>Learning to write well</a:t>
            </a: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428625" y="2000250"/>
            <a:ext cx="8223250" cy="4419600"/>
          </a:xfrm>
        </p:spPr>
        <p:txBody>
          <a:bodyPr>
            <a:normAutofit/>
          </a:bodyPr>
          <a:lstStyle/>
          <a:p>
            <a:pPr marL="274320" indent="-274320" eaLnBrk="1" fontAlgn="auto" hangingPunct="1">
              <a:spcAft>
                <a:spcPts val="0"/>
              </a:spcAft>
              <a:buClr>
                <a:schemeClr val="accent3"/>
              </a:buClr>
              <a:buFont typeface="Wingdings 2" panose="05020102010507070707" pitchFamily="18" charset="2"/>
              <a:buNone/>
              <a:defRPr/>
            </a:pPr>
            <a:r>
              <a:rPr lang="en-CA" sz="2800" b="1" dirty="0"/>
              <a:t>What is this person really trying to say.</a:t>
            </a:r>
          </a:p>
          <a:p>
            <a:pPr marL="274320" indent="-274320" eaLnBrk="1" fontAlgn="auto" hangingPunct="1">
              <a:spcAft>
                <a:spcPts val="0"/>
              </a:spcAft>
              <a:buClr>
                <a:schemeClr val="accent3"/>
              </a:buClr>
              <a:buFont typeface="Wingdings 2" panose="05020102010507070707" pitchFamily="18" charset="2"/>
              <a:buNone/>
              <a:defRPr/>
            </a:pPr>
            <a:endParaRPr lang="en-CA" sz="2000" dirty="0"/>
          </a:p>
          <a:p>
            <a:pPr marL="444500" indent="6350" eaLnBrk="1" fontAlgn="auto" hangingPunct="1">
              <a:spcAft>
                <a:spcPts val="0"/>
              </a:spcAft>
              <a:buClr>
                <a:schemeClr val="accent3"/>
              </a:buClr>
              <a:buFont typeface="Wingdings 2" panose="05020102010507070707" pitchFamily="18" charset="2"/>
              <a:buNone/>
              <a:defRPr/>
            </a:pPr>
            <a:r>
              <a:rPr lang="en-CA" sz="2400" b="1" dirty="0"/>
              <a:t>I am usually available between 10:30 and 3:30.  But, it’s best to call ahead before coming to see me.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714375" y="928688"/>
            <a:ext cx="8101013" cy="571500"/>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US" altLang="en-US" sz="4400">
                <a:latin typeface="Arial" panose="020B0604020202020204" pitchFamily="34" charset="0"/>
                <a:cs typeface="Arial" panose="020B0604020202020204" pitchFamily="34" charset="0"/>
              </a:rPr>
              <a:t>Learning to write well</a:t>
            </a: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395536" y="1628800"/>
            <a:ext cx="8223250" cy="4419600"/>
          </a:xfrm>
        </p:spPr>
        <p:txBody>
          <a:bodyPr>
            <a:normAutofit fontScale="92500" lnSpcReduction="10000"/>
          </a:bodyPr>
          <a:lstStyle/>
          <a:p>
            <a:pPr>
              <a:buFont typeface="Wingdings 2" panose="05020102010507070707" pitchFamily="18" charset="2"/>
              <a:buNone/>
              <a:defRPr/>
            </a:pPr>
            <a:r>
              <a:rPr lang="en-CA" sz="2400" b="1" dirty="0">
                <a:latin typeface="Arial" panose="020B0604020202020204" pitchFamily="34" charset="0"/>
                <a:cs typeface="Arial" panose="020B0604020202020204" pitchFamily="34" charset="0"/>
              </a:rPr>
              <a:t>Information that is difficult to interpret</a:t>
            </a:r>
          </a:p>
          <a:p>
            <a:pPr>
              <a:buFont typeface="Wingdings 2" panose="05020102010507070707" pitchFamily="18" charset="2"/>
              <a:buNone/>
              <a:defRPr/>
            </a:pPr>
            <a:r>
              <a:rPr lang="en-CA" sz="2400" dirty="0"/>
              <a:t>	“If containment is not increasing or it is increasing but MG Press is not trending down and PZR level is not decreasing, the Loss of Offsite Power procedure shall be implemented, starting with step 15, unless NAN-S01 and NAN-S02 are de-energized in which case the Reactor Trip procedure shall be performed. But if the containment THRSP is increasing the Excess Steam Demand procedure shall be implemented when MG Press is trending down and the LIOC procedure shall be implemented when the PZR level is decreasing.” (Beer 9)</a:t>
            </a:r>
          </a:p>
          <a:p>
            <a:pPr>
              <a:defRPr/>
            </a:pPr>
            <a:endParaRPr lang="en-CA" sz="2000" b="1" dirty="0"/>
          </a:p>
          <a:p>
            <a:pPr marL="357188" indent="-357188" eaLnBrk="1" fontAlgn="auto" hangingPunct="1">
              <a:spcBef>
                <a:spcPct val="0"/>
              </a:spcBef>
              <a:spcAft>
                <a:spcPts val="0"/>
              </a:spcAft>
              <a:buClrTx/>
              <a:buFont typeface="Wingdings 2"/>
              <a:buChar char=""/>
              <a:defRPr/>
            </a:pPr>
            <a:r>
              <a:rPr lang="en-CA" sz="2000" b="1" dirty="0">
                <a:latin typeface="Arial" panose="020B0604020202020204" pitchFamily="34" charset="0"/>
                <a:cs typeface="Arial" panose="020B0604020202020204" pitchFamily="34" charset="0"/>
              </a:rPr>
              <a:t>Problems  - ( among other things - sentence length, unexplained acronyms, unexplained procedures )</a:t>
            </a:r>
          </a:p>
          <a:p>
            <a:pPr marL="357188" indent="-357188" eaLnBrk="1" fontAlgn="auto" hangingPunct="1">
              <a:spcBef>
                <a:spcPct val="0"/>
              </a:spcBef>
              <a:spcAft>
                <a:spcPts val="0"/>
              </a:spcAft>
              <a:buClrTx/>
              <a:buFont typeface="Wingdings 2"/>
              <a:buChar char=""/>
              <a:defRPr/>
            </a:pPr>
            <a:r>
              <a:rPr lang="en-CA" sz="2000" b="1" dirty="0">
                <a:latin typeface="Arial" panose="020B0604020202020204" pitchFamily="34" charset="0"/>
                <a:cs typeface="Arial" panose="020B0604020202020204" pitchFamily="34" charset="0"/>
              </a:rPr>
              <a:t>Advice:  Always write to the uninformed: that is, assume your audience / reader knows nothing, or very little – certainly knows less than you.</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14375" y="928688"/>
            <a:ext cx="8101013" cy="571500"/>
          </a:xfrm>
        </p:spPr>
        <p:txBody>
          <a:bodyPr/>
          <a:lstStyle/>
          <a:p>
            <a:pPr marL="342900" indent="-342900" eaLnBrk="1" hangingPunct="1"/>
            <a:br>
              <a:rPr lang="en-CA" altLang="en-US" sz="1700" b="1">
                <a:latin typeface="Arial" panose="020B0604020202020204" pitchFamily="34" charset="0"/>
                <a:cs typeface="Arial" panose="020B0604020202020204" pitchFamily="34" charset="0"/>
              </a:rPr>
            </a:br>
            <a:r>
              <a:rPr lang="en-US" altLang="en-US" sz="4400">
                <a:latin typeface="Arial" panose="020B0604020202020204" pitchFamily="34" charset="0"/>
                <a:cs typeface="Arial" panose="020B0604020202020204" pitchFamily="34" charset="0"/>
              </a:rPr>
              <a:t>Learning to write well</a:t>
            </a: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428625" y="2000250"/>
            <a:ext cx="8223250" cy="4419600"/>
          </a:xfrm>
        </p:spPr>
        <p:txBody>
          <a:bodyPr>
            <a:normAutofit fontScale="92500" lnSpcReduction="10000"/>
          </a:bodyPr>
          <a:lstStyle/>
          <a:p>
            <a:pPr marL="357188" indent="-357188" eaLnBrk="1" fontAlgn="auto" hangingPunct="1">
              <a:spcBef>
                <a:spcPct val="0"/>
              </a:spcBef>
              <a:spcAft>
                <a:spcPts val="0"/>
              </a:spcAft>
              <a:buClr>
                <a:schemeClr val="accent3"/>
              </a:buClr>
              <a:buFont typeface="Wingdings 2" panose="05020102010507070707" pitchFamily="18" charset="2"/>
              <a:buNone/>
              <a:defRPr/>
            </a:pPr>
            <a:r>
              <a:rPr lang="en-US" sz="2400" b="1" dirty="0">
                <a:latin typeface="Arial" pitchFamily="34" charset="0"/>
                <a:cs typeface="Arial" pitchFamily="34" charset="0"/>
              </a:rPr>
              <a:t>What we will address (see schedule in syllabus)</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723901" lvl="1" indent="-357188" eaLnBrk="1" fontAlgn="auto" hangingPunct="1">
              <a:spcBef>
                <a:spcPts val="600"/>
              </a:spcBef>
              <a:spcAft>
                <a:spcPts val="600"/>
              </a:spcAft>
              <a:buClr>
                <a:schemeClr val="accent3"/>
              </a:buClr>
              <a:buNone/>
              <a:defRPr/>
            </a:pPr>
            <a:r>
              <a:rPr lang="en-US" sz="2200" b="1" dirty="0">
                <a:latin typeface="Arial" pitchFamily="34" charset="0"/>
                <a:cs typeface="Arial" pitchFamily="34" charset="0"/>
              </a:rPr>
              <a:t>Glitches in writing distract and frustrate a reader – threatening the effectiveness of the communication (Grammar problems, punctuation errors, wrong word, redundancy, unclear ideas, awkward expression)</a:t>
            </a:r>
          </a:p>
          <a:p>
            <a:pPr marL="723901" lvl="1" indent="-357188" eaLnBrk="1" fontAlgn="auto" hangingPunct="1">
              <a:spcBef>
                <a:spcPts val="600"/>
              </a:spcBef>
              <a:spcAft>
                <a:spcPts val="600"/>
              </a:spcAft>
              <a:buClr>
                <a:schemeClr val="accent3"/>
              </a:buClr>
              <a:buNone/>
              <a:defRPr/>
            </a:pPr>
            <a:r>
              <a:rPr lang="en-US" sz="2200" b="1" dirty="0">
                <a:latin typeface="Arial" pitchFamily="34" charset="0"/>
                <a:cs typeface="Arial" pitchFamily="34" charset="0"/>
              </a:rPr>
              <a:t>Proper use of words, clauses, sentences, punctuation; good organization of ideas, paragraphs</a:t>
            </a:r>
          </a:p>
          <a:p>
            <a:pPr marL="723901" lvl="1" indent="-357188" eaLnBrk="1" fontAlgn="auto" hangingPunct="1">
              <a:spcBef>
                <a:spcPts val="600"/>
              </a:spcBef>
              <a:spcAft>
                <a:spcPts val="600"/>
              </a:spcAft>
              <a:buClr>
                <a:schemeClr val="accent3"/>
              </a:buClr>
              <a:buNone/>
              <a:defRPr/>
            </a:pPr>
            <a:r>
              <a:rPr lang="en-US" sz="2200" b="1" dirty="0">
                <a:latin typeface="Arial" pitchFamily="34" charset="0"/>
                <a:cs typeface="Arial" pitchFamily="34" charset="0"/>
              </a:rPr>
              <a:t>Research and investigation</a:t>
            </a:r>
          </a:p>
          <a:p>
            <a:pPr marL="723901" lvl="1" indent="-357188" eaLnBrk="1" fontAlgn="auto" hangingPunct="1">
              <a:spcBef>
                <a:spcPts val="600"/>
              </a:spcBef>
              <a:spcAft>
                <a:spcPts val="600"/>
              </a:spcAft>
              <a:buClr>
                <a:schemeClr val="accent3"/>
              </a:buClr>
              <a:buNone/>
              <a:defRPr/>
            </a:pPr>
            <a:r>
              <a:rPr lang="en-US" sz="2200" b="1" dirty="0">
                <a:latin typeface="Arial" pitchFamily="34" charset="0"/>
                <a:cs typeface="Arial" pitchFamily="34" charset="0"/>
              </a:rPr>
              <a:t>Documenting, acknowledging sources</a:t>
            </a:r>
          </a:p>
          <a:p>
            <a:pPr marL="723901" lvl="1" indent="-357188" eaLnBrk="1" fontAlgn="auto" hangingPunct="1">
              <a:spcBef>
                <a:spcPts val="600"/>
              </a:spcBef>
              <a:spcAft>
                <a:spcPts val="600"/>
              </a:spcAft>
              <a:buClr>
                <a:schemeClr val="accent3"/>
              </a:buClr>
              <a:buNone/>
              <a:defRPr/>
            </a:pPr>
            <a:r>
              <a:rPr lang="en-US" sz="2200" b="1" dirty="0">
                <a:latin typeface="Arial" pitchFamily="34" charset="0"/>
                <a:cs typeface="Arial" pitchFamily="34" charset="0"/>
              </a:rPr>
              <a:t>Writing technical and business documents</a:t>
            </a: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14375" y="928688"/>
            <a:ext cx="8101013" cy="571500"/>
          </a:xfrm>
        </p:spPr>
        <p:txBody>
          <a:bodyPr/>
          <a:lstStyle/>
          <a:p>
            <a:pPr marL="342900" indent="-342900" algn="ctr"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Specific Topics</a:t>
            </a:r>
            <a:endParaRPr lang="en-US" altLang="en-US" sz="4400" b="1" dirty="0">
              <a:latin typeface="Arial" panose="020B0604020202020204" pitchFamily="34" charset="0"/>
            </a:endParaRPr>
          </a:p>
        </p:txBody>
      </p:sp>
      <p:sp>
        <p:nvSpPr>
          <p:cNvPr id="4099" name="Rectangle 3"/>
          <p:cNvSpPr>
            <a:spLocks noGrp="1" noChangeArrowheads="1"/>
          </p:cNvSpPr>
          <p:nvPr>
            <p:ph idx="1"/>
          </p:nvPr>
        </p:nvSpPr>
        <p:spPr>
          <a:xfrm>
            <a:off x="712267" y="1988840"/>
            <a:ext cx="8064897" cy="4419600"/>
          </a:xfrm>
        </p:spPr>
        <p:txBody>
          <a:bodyPr>
            <a:normAutofit fontScale="70000" lnSpcReduction="20000"/>
          </a:bodyPr>
          <a:lstStyle/>
          <a:p>
            <a:pPr marL="53340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Writing a Technical Report</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Business Communication:  letters, emails, memorandums, resumes</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Avoiding Plagiarism, Documenting Sources</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Conducting Research </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Sources of Information</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Creating a bibliography</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In-text citations</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Types, requirements of Technical Documents</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Writing a Report Proposal</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Vocabulary - Word problems – misuse, confusion, misspelling, errors</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Sentence Construction</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Paragraph development</a:t>
            </a:r>
            <a:endParaRPr lang="en-CA" b="1" dirty="0">
              <a:latin typeface="Arial" panose="020B0604020202020204" pitchFamily="34" charset="0"/>
              <a:cs typeface="Arial" panose="020B0604020202020204" pitchFamily="34" charset="0"/>
            </a:endParaRPr>
          </a:p>
          <a:p>
            <a:pPr marL="533400" lvl="0" indent="-533400">
              <a:buClrTx/>
              <a:buFont typeface="Wingdings 3" panose="05040102010807070707" pitchFamily="18" charset="2"/>
              <a:buChar char=""/>
            </a:pPr>
            <a:r>
              <a:rPr lang="en-US" b="1" dirty="0">
                <a:latin typeface="Arial" panose="020B0604020202020204" pitchFamily="34" charset="0"/>
                <a:cs typeface="Arial" panose="020B0604020202020204" pitchFamily="34" charset="0"/>
              </a:rPr>
              <a:t>Punctuation</a:t>
            </a:r>
            <a:endParaRPr lang="en-CA" b="1" dirty="0">
              <a:latin typeface="Arial" panose="020B0604020202020204" pitchFamily="34" charset="0"/>
              <a:cs typeface="Arial" panose="020B0604020202020204"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011778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CA" altLang="en-US" b="1">
                <a:solidFill>
                  <a:srgbClr val="0070C0"/>
                </a:solidFill>
              </a:rPr>
              <a:t>Communication</a:t>
            </a:r>
          </a:p>
        </p:txBody>
      </p:sp>
      <p:sp>
        <p:nvSpPr>
          <p:cNvPr id="8195" name="Content Placeholder 2"/>
          <p:cNvSpPr>
            <a:spLocks noGrp="1"/>
          </p:cNvSpPr>
          <p:nvPr>
            <p:ph idx="1"/>
          </p:nvPr>
        </p:nvSpPr>
        <p:spPr/>
        <p:txBody>
          <a:bodyPr/>
          <a:lstStyle/>
          <a:p>
            <a:pPr marL="0" indent="0" eaLnBrk="1" hangingPunct="1">
              <a:buNone/>
            </a:pPr>
            <a:r>
              <a:rPr lang="en-CA" altLang="en-US" b="1" dirty="0"/>
              <a:t>Oral and written communication essential for success</a:t>
            </a:r>
          </a:p>
          <a:p>
            <a:pPr marL="723900" lvl="1" indent="-457200" eaLnBrk="1" hangingPunct="1">
              <a:buClrTx/>
              <a:buFont typeface="Wingdings" panose="05000000000000000000" pitchFamily="2" charset="2"/>
              <a:buChar char="ü"/>
            </a:pPr>
            <a:r>
              <a:rPr lang="en-CA" altLang="en-US" b="1" dirty="0"/>
              <a:t>Academic</a:t>
            </a:r>
          </a:p>
          <a:p>
            <a:pPr marL="723900" lvl="1" indent="-457200" eaLnBrk="1" hangingPunct="1">
              <a:buClrTx/>
              <a:buFont typeface="Wingdings" panose="05000000000000000000" pitchFamily="2" charset="2"/>
              <a:buChar char="ü"/>
            </a:pPr>
            <a:r>
              <a:rPr lang="en-CA" altLang="en-US" b="1" dirty="0"/>
              <a:t>Professional </a:t>
            </a:r>
          </a:p>
          <a:p>
            <a:pPr marL="723900" lvl="1" indent="-457200" eaLnBrk="1" hangingPunct="1">
              <a:buClrTx/>
              <a:buFont typeface="Wingdings" panose="05000000000000000000" pitchFamily="2" charset="2"/>
              <a:buChar char="ü"/>
            </a:pPr>
            <a:r>
              <a:rPr lang="en-CA" altLang="en-US" b="1" dirty="0"/>
              <a:t>Personal</a:t>
            </a:r>
          </a:p>
          <a:p>
            <a:pPr lvl="1" eaLnBrk="1" hangingPunct="1">
              <a:buFont typeface="Arial" panose="020B0604020202020204" pitchFamily="34" charset="0"/>
              <a:buChar char="•"/>
            </a:pPr>
            <a:endParaRPr lang="en-CA" altLang="en-US" b="1" dirty="0"/>
          </a:p>
          <a:p>
            <a:pPr eaLnBrk="1" hangingPunct="1"/>
            <a:endParaRPr lang="en-CA" altLang="en-US"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26158" y="1383040"/>
            <a:ext cx="8101013" cy="571500"/>
          </a:xfrm>
        </p:spPr>
        <p:txBody>
          <a:bodyPr/>
          <a:lstStyle/>
          <a:p>
            <a:pPr marL="342900" indent="-342900" algn="ctr"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Library Research</a:t>
            </a:r>
            <a:endParaRPr lang="en-US" altLang="en-US" sz="4400" b="1" dirty="0">
              <a:latin typeface="Arial" panose="020B0604020202020204" pitchFamily="34" charset="0"/>
            </a:endParaRPr>
          </a:p>
        </p:txBody>
      </p:sp>
      <p:sp>
        <p:nvSpPr>
          <p:cNvPr id="4099" name="Rectangle 3"/>
          <p:cNvSpPr>
            <a:spLocks noGrp="1" noChangeArrowheads="1"/>
          </p:cNvSpPr>
          <p:nvPr>
            <p:ph idx="1"/>
          </p:nvPr>
        </p:nvSpPr>
        <p:spPr>
          <a:xfrm>
            <a:off x="776165" y="2924944"/>
            <a:ext cx="8064897" cy="4419600"/>
          </a:xfrm>
        </p:spPr>
        <p:txBody>
          <a:bodyPr>
            <a:normAutofit fontScale="70000" lnSpcReduction="20000"/>
          </a:bodyPr>
          <a:lstStyle/>
          <a:p>
            <a:pPr marL="0" indent="0">
              <a:buClrTx/>
              <a:buNone/>
            </a:pPr>
            <a:r>
              <a:rPr lang="en-CA" sz="5100" b="1" dirty="0">
                <a:latin typeface="Arial" panose="020B0604020202020204" pitchFamily="34" charset="0"/>
                <a:cs typeface="Arial" panose="020B0604020202020204" pitchFamily="34" charset="0"/>
              </a:rPr>
              <a:t>Presentation by Librarian – </a:t>
            </a:r>
          </a:p>
          <a:p>
            <a:pPr marL="533400" indent="-533400">
              <a:buClrTx/>
              <a:buFont typeface="Wingdings 3" panose="05040102010807070707" pitchFamily="18" charset="2"/>
              <a:buChar char=""/>
            </a:pPr>
            <a:r>
              <a:rPr lang="en-CA" sz="5100" b="1" dirty="0">
                <a:latin typeface="Arial" panose="020B0604020202020204" pitchFamily="34" charset="0"/>
                <a:cs typeface="Arial" panose="020B0604020202020204" pitchFamily="34" charset="0"/>
              </a:rPr>
              <a:t>When:  September 25.</a:t>
            </a:r>
          </a:p>
          <a:p>
            <a:pPr marL="533400" indent="-533400">
              <a:buClrTx/>
              <a:buFont typeface="Wingdings 3" panose="05040102010807070707" pitchFamily="18" charset="2"/>
              <a:buChar char=""/>
            </a:pPr>
            <a:r>
              <a:rPr lang="en-CA" sz="5100" b="1" dirty="0">
                <a:latin typeface="Arial" panose="020B0604020202020204" pitchFamily="34" charset="0"/>
                <a:cs typeface="Arial" panose="020B0604020202020204" pitchFamily="34" charset="0"/>
              </a:rPr>
              <a:t>Where: - lecture room DMS 1120</a:t>
            </a:r>
          </a:p>
          <a:p>
            <a:pPr marL="357188" indent="-357188" eaLnBrk="1" fontAlgn="auto" hangingPunct="1">
              <a:spcBef>
                <a:spcPct val="0"/>
              </a:spcBef>
              <a:spcAft>
                <a:spcPts val="0"/>
              </a:spcAft>
              <a:buClr>
                <a:schemeClr val="accent3"/>
              </a:buClr>
              <a:defRPr/>
            </a:pPr>
            <a:endParaRPr lang="en-US" sz="51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51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51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0457270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CA" altLang="en-US" b="1">
                <a:solidFill>
                  <a:srgbClr val="0070C0"/>
                </a:solidFill>
              </a:rPr>
              <a:t>Grading Criteria</a:t>
            </a:r>
            <a:endParaRPr lang="en-CA" altLang="en-US">
              <a:solidFill>
                <a:srgbClr val="0070C0"/>
              </a:solidFill>
            </a:endParaRPr>
          </a:p>
        </p:txBody>
      </p:sp>
      <p:sp>
        <p:nvSpPr>
          <p:cNvPr id="3" name="Content Placeholder 2"/>
          <p:cNvSpPr>
            <a:spLocks noGrp="1"/>
          </p:cNvSpPr>
          <p:nvPr>
            <p:ph idx="1"/>
          </p:nvPr>
        </p:nvSpPr>
        <p:spPr/>
        <p:txBody>
          <a:bodyPr>
            <a:normAutofit fontScale="92500" lnSpcReduction="10000"/>
          </a:bodyPr>
          <a:lstStyle/>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Content</a:t>
            </a:r>
            <a:r>
              <a:rPr lang="en-CA" dirty="0">
                <a:latin typeface="Arial" panose="020B0604020202020204" pitchFamily="34" charset="0"/>
                <a:cs typeface="Arial" panose="020B0604020202020204" pitchFamily="34" charset="0"/>
              </a:rPr>
              <a:t>: clarity of the topic; relevance of information to topic</a:t>
            </a:r>
          </a:p>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Coherence</a:t>
            </a:r>
            <a:r>
              <a:rPr lang="en-CA" dirty="0">
                <a:latin typeface="Arial" panose="020B0604020202020204" pitchFamily="34" charset="0"/>
                <a:cs typeface="Arial" panose="020B0604020202020204" pitchFamily="34" charset="0"/>
              </a:rPr>
              <a:t>:  Logic of the arguments; clarity of individual ideas, contribution to overall meaning; well rationalized, clearly justified findings and conclusions</a:t>
            </a:r>
          </a:p>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Readability</a:t>
            </a:r>
            <a:r>
              <a:rPr lang="en-CA" dirty="0">
                <a:latin typeface="Arial" panose="020B0604020202020204" pitchFamily="34" charset="0"/>
                <a:cs typeface="Arial" panose="020B0604020202020204" pitchFamily="34" charset="0"/>
              </a:rPr>
              <a:t>:  enjoyable and engaging to read</a:t>
            </a:r>
          </a:p>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Formatting:</a:t>
            </a:r>
            <a:r>
              <a:rPr lang="en-CA" dirty="0">
                <a:latin typeface="Arial" panose="020B0604020202020204" pitchFamily="34" charset="0"/>
                <a:cs typeface="Arial" panose="020B0604020202020204" pitchFamily="34" charset="0"/>
              </a:rPr>
              <a:t>  Appropriate formatting applied consistently  </a:t>
            </a:r>
          </a:p>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Grammar and vocabulary</a:t>
            </a:r>
            <a:r>
              <a:rPr lang="en-CA" dirty="0">
                <a:latin typeface="Arial" panose="020B0604020202020204" pitchFamily="34" charset="0"/>
                <a:cs typeface="Arial" panose="020B0604020202020204" pitchFamily="34" charset="0"/>
              </a:rPr>
              <a:t>:  wording, sentence structure, spelling, punctuation, grammar</a:t>
            </a:r>
          </a:p>
          <a:p>
            <a:pPr eaLnBrk="1" hangingPunct="1">
              <a:buFont typeface="Wingdings 2" panose="05020102010507070707" pitchFamily="18" charset="2"/>
              <a:buNone/>
              <a:defRPr/>
            </a:pPr>
            <a:r>
              <a:rPr lang="en-CA" b="1" dirty="0">
                <a:latin typeface="Arial" panose="020B0604020202020204" pitchFamily="34" charset="0"/>
                <a:cs typeface="Arial" panose="020B0604020202020204" pitchFamily="34" charset="0"/>
              </a:rPr>
              <a:t>Organization</a:t>
            </a:r>
            <a:r>
              <a:rPr lang="en-CA" dirty="0">
                <a:latin typeface="Arial" panose="020B0604020202020204" pitchFamily="34" charset="0"/>
                <a:cs typeface="Arial" panose="020B0604020202020204" pitchFamily="34" charset="0"/>
              </a:rPr>
              <a:t>  Ideas flow logically one to the other, smooth transition between paragraphs</a:t>
            </a:r>
          </a:p>
          <a:p>
            <a:pPr marL="0" indent="0" eaLnBrk="1" fontAlgn="auto" hangingPunct="1">
              <a:spcAft>
                <a:spcPts val="0"/>
              </a:spcAft>
              <a:buFont typeface="Wingdings 2"/>
              <a:buNone/>
              <a:defRPr/>
            </a:pPr>
            <a:endParaRPr lang="en-CA"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914400" y="404813"/>
            <a:ext cx="8229600" cy="795337"/>
          </a:xfrm>
        </p:spPr>
        <p:txBody>
          <a:bodyPr/>
          <a:lstStyle/>
          <a:p>
            <a:pPr eaLnBrk="1" hangingPunct="1"/>
            <a:r>
              <a:rPr lang="en-CA" altLang="en-US" b="1">
                <a:solidFill>
                  <a:srgbClr val="0070C0"/>
                </a:solidFill>
              </a:rPr>
              <a:t>Editorial Notations</a:t>
            </a:r>
            <a:endParaRPr lang="en-CA" altLang="en-US">
              <a:solidFill>
                <a:srgbClr val="0070C0"/>
              </a:solidFill>
            </a:endParaRPr>
          </a:p>
        </p:txBody>
      </p:sp>
      <p:sp>
        <p:nvSpPr>
          <p:cNvPr id="3" name="Content Placeholder 2"/>
          <p:cNvSpPr>
            <a:spLocks noGrp="1"/>
          </p:cNvSpPr>
          <p:nvPr>
            <p:ph idx="1"/>
          </p:nvPr>
        </p:nvSpPr>
        <p:spPr>
          <a:xfrm>
            <a:off x="755650" y="1285875"/>
            <a:ext cx="8075613" cy="5357813"/>
          </a:xfrm>
        </p:spPr>
        <p:txBody>
          <a:bodyPr>
            <a:normAutofit fontScale="40000" lnSpcReduction="20000"/>
          </a:bodyPr>
          <a:lstStyle/>
          <a:p>
            <a:pPr>
              <a:buFont typeface="Wingdings 2" panose="05020102010507070707" pitchFamily="18" charset="2"/>
              <a:buNone/>
              <a:defRPr/>
            </a:pPr>
            <a:r>
              <a:rPr lang="en-CA" b="1" dirty="0"/>
              <a:t> </a:t>
            </a:r>
            <a:r>
              <a:rPr lang="en-CA" sz="4500" b="1" dirty="0"/>
              <a:t>Partial list of notations to be used by markers</a:t>
            </a:r>
          </a:p>
          <a:p>
            <a:pPr>
              <a:buFont typeface="Wingdings 2" panose="05020102010507070707" pitchFamily="18" charset="2"/>
              <a:buNone/>
              <a:defRPr/>
            </a:pPr>
            <a:endParaRPr lang="en-CA" sz="4500" b="1" dirty="0"/>
          </a:p>
          <a:p>
            <a:pPr>
              <a:buFont typeface="Wingdings 2" panose="05020102010507070707" pitchFamily="18" charset="2"/>
              <a:buNone/>
              <a:defRPr/>
            </a:pPr>
            <a:r>
              <a:rPr lang="en-CA" sz="4500" b="1" dirty="0"/>
              <a:t>AGR 		</a:t>
            </a:r>
            <a:r>
              <a:rPr lang="en-CA" sz="4500" dirty="0"/>
              <a:t>agreement error (For example: subject/verb </a:t>
            </a:r>
            <a:endParaRPr lang="en-US" sz="4500" dirty="0"/>
          </a:p>
          <a:p>
            <a:pPr>
              <a:buFont typeface="Wingdings 2" panose="05020102010507070707" pitchFamily="18" charset="2"/>
              <a:buNone/>
              <a:defRPr/>
            </a:pPr>
            <a:r>
              <a:rPr lang="en-CA" sz="4500" b="1" dirty="0"/>
              <a:t>AMB 		</a:t>
            </a:r>
            <a:r>
              <a:rPr lang="en-CA" sz="4500" dirty="0"/>
              <a:t>ambiguous</a:t>
            </a:r>
            <a:endParaRPr lang="en-US" sz="4500" dirty="0"/>
          </a:p>
          <a:p>
            <a:pPr>
              <a:buFont typeface="Wingdings 2" panose="05020102010507070707" pitchFamily="18" charset="2"/>
              <a:buNone/>
              <a:defRPr/>
            </a:pPr>
            <a:r>
              <a:rPr lang="en-CA" sz="4500" b="1" dirty="0"/>
              <a:t>AWK 		</a:t>
            </a:r>
            <a:r>
              <a:rPr lang="en-CA" sz="4500" dirty="0"/>
              <a:t>awkward writing.</a:t>
            </a:r>
            <a:endParaRPr lang="en-US" sz="4500" dirty="0"/>
          </a:p>
          <a:p>
            <a:pPr>
              <a:buFont typeface="Wingdings 2" panose="05020102010507070707" pitchFamily="18" charset="2"/>
              <a:buNone/>
              <a:defRPr/>
            </a:pPr>
            <a:r>
              <a:rPr lang="en-CA" sz="4500" b="1" dirty="0"/>
              <a:t>CAP 		</a:t>
            </a:r>
            <a:r>
              <a:rPr lang="en-CA" sz="4500" dirty="0"/>
              <a:t>an error in capitalization.</a:t>
            </a:r>
            <a:endParaRPr lang="en-US" sz="4500" dirty="0"/>
          </a:p>
          <a:p>
            <a:pPr>
              <a:buFont typeface="Wingdings 2" panose="05020102010507070707" pitchFamily="18" charset="2"/>
              <a:buNone/>
              <a:defRPr/>
            </a:pPr>
            <a:r>
              <a:rPr lang="en-CA" sz="4500" b="1" dirty="0"/>
              <a:t>COLL 		</a:t>
            </a:r>
            <a:r>
              <a:rPr lang="en-CA" sz="4500" dirty="0"/>
              <a:t>avoid colloquial word(s) or phrases (similar to CONV).</a:t>
            </a:r>
            <a:endParaRPr lang="en-US" sz="4500" dirty="0"/>
          </a:p>
          <a:p>
            <a:pPr>
              <a:buFont typeface="Wingdings 2" panose="05020102010507070707" pitchFamily="18" charset="2"/>
              <a:buNone/>
              <a:defRPr/>
            </a:pPr>
            <a:r>
              <a:rPr lang="en-CA" sz="4500" b="1" dirty="0"/>
              <a:t>COMP 		</a:t>
            </a:r>
            <a:r>
              <a:rPr lang="en-CA" sz="4500" dirty="0"/>
              <a:t>Compound sentence, run-on sentence</a:t>
            </a:r>
            <a:endParaRPr lang="en-US" sz="4500" dirty="0"/>
          </a:p>
          <a:p>
            <a:pPr>
              <a:buFont typeface="Wingdings 2" panose="05020102010507070707" pitchFamily="18" charset="2"/>
              <a:buNone/>
              <a:defRPr/>
            </a:pPr>
            <a:r>
              <a:rPr lang="en-CA" sz="4500" b="1" dirty="0"/>
              <a:t>FRAG		</a:t>
            </a:r>
            <a:r>
              <a:rPr lang="en-CA" sz="4500" dirty="0"/>
              <a:t>Sentence fragment, incomplete sentence</a:t>
            </a:r>
          </a:p>
          <a:p>
            <a:pPr>
              <a:buFont typeface="Wingdings 2" panose="05020102010507070707" pitchFamily="18" charset="2"/>
              <a:buNone/>
              <a:defRPr/>
            </a:pPr>
            <a:r>
              <a:rPr lang="en-CA" sz="4500" b="1" dirty="0"/>
              <a:t>NP			</a:t>
            </a:r>
            <a:r>
              <a:rPr lang="en-CA" sz="4500" dirty="0"/>
              <a:t>start new Paragraph</a:t>
            </a:r>
          </a:p>
          <a:p>
            <a:pPr>
              <a:buFont typeface="Wingdings 2" panose="05020102010507070707" pitchFamily="18" charset="2"/>
              <a:buNone/>
              <a:defRPr/>
            </a:pPr>
            <a:r>
              <a:rPr lang="en-CA" sz="4500" b="1" dirty="0"/>
              <a:t>PUNC		</a:t>
            </a:r>
            <a:r>
              <a:rPr lang="en-CA" sz="4500" dirty="0"/>
              <a:t>punctuation error</a:t>
            </a:r>
          </a:p>
          <a:p>
            <a:pPr>
              <a:buFont typeface="Wingdings 2" panose="05020102010507070707" pitchFamily="18" charset="2"/>
              <a:buNone/>
              <a:defRPr/>
            </a:pPr>
            <a:r>
              <a:rPr lang="en-CA" sz="4500" b="1" dirty="0"/>
              <a:t>REP		</a:t>
            </a:r>
            <a:r>
              <a:rPr lang="en-CA" sz="4500" dirty="0"/>
              <a:t>repetitive</a:t>
            </a:r>
          </a:p>
          <a:p>
            <a:pPr>
              <a:buFont typeface="Wingdings 2" panose="05020102010507070707" pitchFamily="18" charset="2"/>
              <a:buNone/>
              <a:defRPr/>
            </a:pPr>
            <a:r>
              <a:rPr lang="en-CA" sz="4500" b="1" dirty="0"/>
              <a:t>RO			</a:t>
            </a:r>
            <a:r>
              <a:rPr lang="en-CA" sz="4500" dirty="0"/>
              <a:t>Run-on or fused sentence</a:t>
            </a:r>
          </a:p>
          <a:p>
            <a:pPr>
              <a:buFont typeface="Wingdings 2" panose="05020102010507070707" pitchFamily="18" charset="2"/>
              <a:buNone/>
              <a:defRPr/>
            </a:pPr>
            <a:r>
              <a:rPr lang="en-CA" sz="4500" b="1" dirty="0"/>
              <a:t>SP			</a:t>
            </a:r>
            <a:r>
              <a:rPr lang="en-CA" sz="4500" dirty="0"/>
              <a:t>spelling error</a:t>
            </a:r>
          </a:p>
          <a:p>
            <a:pPr>
              <a:buFont typeface="Wingdings 2" panose="05020102010507070707" pitchFamily="18" charset="2"/>
              <a:buNone/>
              <a:defRPr/>
            </a:pPr>
            <a:r>
              <a:rPr lang="en-CA" sz="4500" b="1" dirty="0"/>
              <a:t>UNC		</a:t>
            </a:r>
            <a:r>
              <a:rPr lang="en-CA" sz="4500" dirty="0"/>
              <a:t>unclear, requires further development, more explanation</a:t>
            </a:r>
          </a:p>
          <a:p>
            <a:pPr>
              <a:buFont typeface="Wingdings 2" panose="05020102010507070707" pitchFamily="18" charset="2"/>
              <a:buNone/>
              <a:defRPr/>
            </a:pPr>
            <a:r>
              <a:rPr lang="en-CA" sz="4500" b="1" dirty="0"/>
              <a:t>VT			</a:t>
            </a:r>
            <a:r>
              <a:rPr lang="en-CA" sz="4500" dirty="0"/>
              <a:t>Problem with ( incorrect) verb tense</a:t>
            </a:r>
          </a:p>
          <a:p>
            <a:pPr>
              <a:buFont typeface="Wingdings 2" panose="05020102010507070707" pitchFamily="18" charset="2"/>
              <a:buNone/>
              <a:defRPr/>
            </a:pPr>
            <a:r>
              <a:rPr lang="en-CA" sz="4500" b="1" dirty="0"/>
              <a:t>WDY		</a:t>
            </a:r>
            <a:r>
              <a:rPr lang="en-CA" sz="4500" dirty="0"/>
              <a:t>wordy.  Find a more precise way to express and ide</a:t>
            </a:r>
            <a:r>
              <a:rPr lang="en-CA" sz="4000" dirty="0"/>
              <a:t>a</a:t>
            </a:r>
          </a:p>
          <a:p>
            <a:pPr marL="0" indent="0" eaLnBrk="1" fontAlgn="auto" hangingPunct="1">
              <a:spcAft>
                <a:spcPts val="0"/>
              </a:spcAft>
              <a:buFont typeface="Wingdings 2"/>
              <a:buNone/>
              <a:defRPr/>
            </a:pPr>
            <a:endParaRPr lang="en-CA" b="1" dirty="0"/>
          </a:p>
          <a:p>
            <a:pPr marL="855663" indent="0" eaLnBrk="1" fontAlgn="auto" hangingPunct="1">
              <a:spcAft>
                <a:spcPts val="0"/>
              </a:spcAft>
              <a:buFont typeface="Wingdings 2"/>
              <a:buNone/>
              <a:defRPr/>
            </a:pPr>
            <a:r>
              <a:rPr lang="en-CA" sz="3500" b="1" dirty="0"/>
              <a:t>	(Complete list – virtual campus – “reference documents” – “Marking and Grading Approach”)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CA" altLang="en-US" b="1">
                <a:solidFill>
                  <a:srgbClr val="0070C0"/>
                </a:solidFill>
              </a:rPr>
              <a:t>Schedule</a:t>
            </a:r>
            <a:endParaRPr lang="en-CA" altLang="en-US">
              <a:solidFill>
                <a:srgbClr val="0070C0"/>
              </a:solidFill>
            </a:endParaRPr>
          </a:p>
        </p:txBody>
      </p:sp>
      <p:sp>
        <p:nvSpPr>
          <p:cNvPr id="40963" name="Content Placeholder 2"/>
          <p:cNvSpPr>
            <a:spLocks noGrp="1"/>
          </p:cNvSpPr>
          <p:nvPr>
            <p:ph idx="1"/>
          </p:nvPr>
        </p:nvSpPr>
        <p:spPr>
          <a:xfrm>
            <a:off x="457200" y="1935163"/>
            <a:ext cx="8229600" cy="4389437"/>
          </a:xfrm>
        </p:spPr>
        <p:txBody>
          <a:bodyPr/>
          <a:lstStyle/>
          <a:p>
            <a:pPr>
              <a:buFont typeface="Wingdings 2" panose="05020102010507070707" pitchFamily="18" charset="2"/>
              <a:buNone/>
            </a:pPr>
            <a:r>
              <a:rPr lang="en-US" altLang="en-US" b="1" dirty="0"/>
              <a:t>See schedule in syllabus</a:t>
            </a:r>
          </a:p>
          <a:p>
            <a:pPr>
              <a:buFont typeface="Wingdings 2" panose="05020102010507070707" pitchFamily="18" charset="2"/>
              <a:buNone/>
            </a:pPr>
            <a:r>
              <a:rPr lang="en-US" altLang="en-US" b="1" dirty="0"/>
              <a:t>Important Dates:</a:t>
            </a:r>
          </a:p>
          <a:p>
            <a:pPr>
              <a:spcBef>
                <a:spcPts val="1200"/>
              </a:spcBef>
              <a:buClrTx/>
              <a:buFont typeface="Wingdings" panose="05000000000000000000" pitchFamily="2" charset="2"/>
              <a:buChar char="ü"/>
            </a:pPr>
            <a:r>
              <a:rPr lang="en-US" altLang="en-US" b="1" dirty="0"/>
              <a:t>	Library presentation – September 25</a:t>
            </a:r>
          </a:p>
          <a:p>
            <a:pPr>
              <a:spcBef>
                <a:spcPts val="1200"/>
              </a:spcBef>
              <a:buClrTx/>
              <a:buFont typeface="Wingdings" panose="05000000000000000000" pitchFamily="2" charset="2"/>
              <a:buChar char="ü"/>
            </a:pPr>
            <a:r>
              <a:rPr lang="en-CA" altLang="en-US" b="1" dirty="0"/>
              <a:t>	Dates to submit written assignments</a:t>
            </a:r>
          </a:p>
          <a:p>
            <a:pPr>
              <a:spcBef>
                <a:spcPts val="1200"/>
              </a:spcBef>
              <a:spcAft>
                <a:spcPts val="1800"/>
              </a:spcAft>
              <a:buClrTx/>
              <a:buFont typeface="Wingdings" panose="05000000000000000000" pitchFamily="2" charset="2"/>
              <a:buChar char="ü"/>
            </a:pPr>
            <a:r>
              <a:rPr lang="en-CA" altLang="en-US" b="1" dirty="0"/>
              <a:t>	Dates for quizzes</a:t>
            </a:r>
          </a:p>
          <a:p>
            <a:pPr marL="171450" indent="17463">
              <a:lnSpc>
                <a:spcPct val="80000"/>
              </a:lnSpc>
              <a:buNone/>
            </a:pPr>
            <a:r>
              <a:rPr lang="en-CA" altLang="en-US" sz="2000" b="1" dirty="0"/>
              <a:t>	Bibliography				Oct. 16</a:t>
            </a:r>
          </a:p>
          <a:p>
            <a:pPr marL="171450" indent="17463">
              <a:lnSpc>
                <a:spcPct val="80000"/>
              </a:lnSpc>
              <a:buNone/>
            </a:pPr>
            <a:r>
              <a:rPr lang="en-CA" altLang="en-US" sz="2000" b="1" dirty="0"/>
              <a:t>	Report Proposal			Nov. 13</a:t>
            </a:r>
          </a:p>
          <a:p>
            <a:pPr marL="171450" indent="17463">
              <a:lnSpc>
                <a:spcPct val="80000"/>
              </a:lnSpc>
              <a:buNone/>
            </a:pPr>
            <a:r>
              <a:rPr lang="en-CA" altLang="en-US" sz="2000" b="1" dirty="0"/>
              <a:t>	Quizzes				Oct. 18, Dec. 6</a:t>
            </a:r>
          </a:p>
          <a:p>
            <a:pPr marL="171450" indent="17463">
              <a:lnSpc>
                <a:spcPct val="80000"/>
              </a:lnSpc>
              <a:buNone/>
            </a:pPr>
            <a:r>
              <a:rPr lang="en-CA" altLang="en-US" sz="2000" b="1" dirty="0"/>
              <a:t>	Final Report (take-</a:t>
            </a:r>
            <a:r>
              <a:rPr lang="en-CA" altLang="en-US" sz="2000" b="1" dirty="0" err="1"/>
              <a:t>hom</a:t>
            </a:r>
            <a:r>
              <a:rPr lang="en-CA" altLang="en-US" sz="2000" b="1" dirty="0"/>
              <a:t> exam)		Dec. 18</a:t>
            </a:r>
          </a:p>
          <a:p>
            <a:pPr marL="171450" indent="17463">
              <a:lnSpc>
                <a:spcPct val="80000"/>
              </a:lnSpc>
              <a:buNone/>
            </a:pPr>
            <a:r>
              <a:rPr lang="en-CA" altLang="en-US" sz="2000" b="1" dirty="0"/>
              <a:t>					(between 12:00 and 3:00)</a:t>
            </a:r>
          </a:p>
          <a:p>
            <a:pPr marL="171450" indent="17463">
              <a:lnSpc>
                <a:spcPct val="80000"/>
              </a:lnSpc>
              <a:buNone/>
            </a:pPr>
            <a:endParaRPr lang="en-CA" altLang="en-US" sz="2000" b="1" dirty="0"/>
          </a:p>
          <a:p>
            <a:pPr marL="171450" indent="17463">
              <a:lnSpc>
                <a:spcPct val="80000"/>
              </a:lnSpc>
              <a:buNone/>
            </a:pPr>
            <a:endParaRPr lang="en-CA" altLang="en-US" sz="2000" b="1" dirty="0"/>
          </a:p>
          <a:p>
            <a:pPr marL="171450" indent="17463">
              <a:lnSpc>
                <a:spcPct val="80000"/>
              </a:lnSpc>
              <a:buNone/>
            </a:pPr>
            <a:endParaRPr lang="en-CA" altLang="en-US" sz="2800" b="1" dirty="0"/>
          </a:p>
          <a:p>
            <a:pPr>
              <a:spcBef>
                <a:spcPts val="1200"/>
              </a:spcBef>
              <a:buClrTx/>
              <a:buFont typeface="Wingdings" panose="05000000000000000000" pitchFamily="2" charset="2"/>
              <a:buChar char="ü"/>
            </a:pPr>
            <a:endParaRPr lang="en-CA" altLang="en-US" b="1" dirty="0"/>
          </a:p>
          <a:p>
            <a:pPr eaLnBrk="1" hangingPunct="1">
              <a:buFont typeface="Wingdings 2" panose="05020102010507070707" pitchFamily="18" charset="2"/>
              <a:buNone/>
            </a:pPr>
            <a:endParaRPr lang="en-CA" altLang="en-US" b="1"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gn="ctr" eaLnBrk="1" hangingPunct="1"/>
            <a:r>
              <a:rPr lang="en-CA" altLang="en-US" b="1" dirty="0">
                <a:solidFill>
                  <a:srgbClr val="0070C0"/>
                </a:solidFill>
              </a:rPr>
              <a:t>Discussion Group</a:t>
            </a:r>
            <a:endParaRPr lang="en-CA" altLang="en-US" dirty="0">
              <a:solidFill>
                <a:srgbClr val="0070C0"/>
              </a:solidFill>
            </a:endParaRPr>
          </a:p>
        </p:txBody>
      </p:sp>
      <p:sp>
        <p:nvSpPr>
          <p:cNvPr id="43011" name="Content Placeholder 2"/>
          <p:cNvSpPr>
            <a:spLocks noGrp="1"/>
          </p:cNvSpPr>
          <p:nvPr>
            <p:ph idx="1"/>
          </p:nvPr>
        </p:nvSpPr>
        <p:spPr>
          <a:xfrm>
            <a:off x="1002432" y="1847850"/>
            <a:ext cx="7139136" cy="4389437"/>
          </a:xfrm>
        </p:spPr>
        <p:txBody>
          <a:bodyPr/>
          <a:lstStyle/>
          <a:p>
            <a:pPr>
              <a:buFont typeface="Wingdings 2" panose="05020102010507070707" pitchFamily="18" charset="2"/>
              <a:buNone/>
            </a:pPr>
            <a:r>
              <a:rPr lang="en-US" altLang="en-US" dirty="0"/>
              <a:t> </a:t>
            </a:r>
          </a:p>
          <a:p>
            <a:pPr>
              <a:buFont typeface="Wingdings 2" panose="05020102010507070707" pitchFamily="18" charset="2"/>
              <a:buNone/>
            </a:pPr>
            <a:r>
              <a:rPr lang="en-US" altLang="en-US" sz="3600" b="1" dirty="0">
                <a:latin typeface="Arial" panose="020B0604020202020204" pitchFamily="34" charset="0"/>
                <a:cs typeface="Arial" panose="020B0604020202020204" pitchFamily="34" charset="0"/>
              </a:rPr>
              <a:t>September 13</a:t>
            </a:r>
          </a:p>
          <a:p>
            <a:pPr>
              <a:buFont typeface="Wingdings 2" panose="05020102010507070707" pitchFamily="18" charset="2"/>
              <a:buNone/>
            </a:pPr>
            <a:r>
              <a:rPr lang="en-US" altLang="en-US" sz="3600" b="1" dirty="0">
                <a:latin typeface="Arial" panose="020B0604020202020204" pitchFamily="34" charset="0"/>
                <a:cs typeface="Arial" panose="020B0604020202020204" pitchFamily="34" charset="0"/>
              </a:rPr>
              <a:t>Diagnostic Writing Exercise.</a:t>
            </a:r>
          </a:p>
          <a:p>
            <a:pPr>
              <a:buFont typeface="Wingdings 2" panose="05020102010507070707" pitchFamily="18" charset="2"/>
              <a:buNone/>
            </a:pPr>
            <a:endParaRPr lang="en-US" altLang="en-US" sz="36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US" altLang="en-US" sz="3600" b="1" dirty="0">
                <a:latin typeface="Arial" panose="020B0604020202020204" pitchFamily="34" charset="0"/>
                <a:cs typeface="Arial" panose="020B0604020202020204" pitchFamily="34" charset="0"/>
              </a:rPr>
              <a:t>I will not be there.  Diagnostic will be </a:t>
            </a:r>
            <a:r>
              <a:rPr lang="en-US" altLang="en-US" sz="3600" b="1" dirty="0" err="1">
                <a:latin typeface="Arial" panose="020B0604020202020204" pitchFamily="34" charset="0"/>
                <a:cs typeface="Arial" panose="020B0604020202020204" pitchFamily="34" charset="0"/>
              </a:rPr>
              <a:t>admininstered</a:t>
            </a:r>
            <a:r>
              <a:rPr lang="en-US" altLang="en-US" sz="3600" b="1" dirty="0">
                <a:latin typeface="Arial" panose="020B0604020202020204" pitchFamily="34" charset="0"/>
                <a:cs typeface="Arial" panose="020B0604020202020204" pitchFamily="34" charset="0"/>
              </a:rPr>
              <a:t> by </a:t>
            </a:r>
            <a:r>
              <a:rPr lang="en-US" altLang="en-US" sz="3600" b="1" dirty="0" err="1">
                <a:latin typeface="Arial" panose="020B0604020202020204" pitchFamily="34" charset="0"/>
                <a:cs typeface="Arial" panose="020B0604020202020204" pitchFamily="34" charset="0"/>
              </a:rPr>
              <a:t>TAs.</a:t>
            </a:r>
            <a:endParaRPr lang="en-US" altLang="en-US" sz="36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US" altLang="en-US" sz="36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3392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500063" y="642938"/>
            <a:ext cx="8229600" cy="704850"/>
          </a:xfrm>
        </p:spPr>
        <p:txBody>
          <a:bodyPr/>
          <a:lstStyle/>
          <a:p>
            <a:pPr eaLnBrk="1" hangingPunct="1"/>
            <a:r>
              <a:rPr lang="en-CA" altLang="en-US" b="1">
                <a:solidFill>
                  <a:srgbClr val="0070C0"/>
                </a:solidFill>
              </a:rPr>
              <a:t>Diagnostic writing exercise</a:t>
            </a:r>
            <a:endParaRPr lang="en-CA" altLang="en-US"/>
          </a:p>
        </p:txBody>
      </p:sp>
      <p:sp>
        <p:nvSpPr>
          <p:cNvPr id="3" name="Content Placeholder 2"/>
          <p:cNvSpPr>
            <a:spLocks noGrp="1"/>
          </p:cNvSpPr>
          <p:nvPr>
            <p:ph idx="1"/>
          </p:nvPr>
        </p:nvSpPr>
        <p:spPr>
          <a:xfrm>
            <a:off x="271463" y="1844824"/>
            <a:ext cx="8686800" cy="4879975"/>
          </a:xfrm>
        </p:spPr>
        <p:txBody>
          <a:bodyPr>
            <a:normAutofit fontScale="77500" lnSpcReduction="20000"/>
          </a:bodyPr>
          <a:lstStyle/>
          <a:p>
            <a:pPr marL="0" indent="0" eaLnBrk="1" fontAlgn="auto" hangingPunct="1">
              <a:spcAft>
                <a:spcPts val="0"/>
              </a:spcAft>
              <a:buFont typeface="Wingdings 2"/>
              <a:buNone/>
              <a:defRPr/>
            </a:pPr>
            <a:r>
              <a:rPr lang="en-CA" b="1" dirty="0">
                <a:latin typeface="Arial" panose="020B0604020202020204" pitchFamily="34" charset="0"/>
                <a:cs typeface="Arial" panose="020B0604020202020204" pitchFamily="34" charset="0"/>
              </a:rPr>
              <a:t>To be held in discussion group session Wednesday -  Sept. 13</a:t>
            </a:r>
          </a:p>
          <a:p>
            <a:pPr marL="0" indent="0" eaLnBrk="1" fontAlgn="auto" hangingPunct="1">
              <a:spcAft>
                <a:spcPts val="0"/>
              </a:spcAft>
              <a:buFont typeface="Wingdings 2"/>
              <a:buNone/>
              <a:defRPr/>
            </a:pPr>
            <a:endParaRPr lang="en-CA" b="1" dirty="0">
              <a:latin typeface="Arial" panose="020B0604020202020204" pitchFamily="34" charset="0"/>
              <a:cs typeface="Arial" panose="020B0604020202020204" pitchFamily="34" charset="0"/>
            </a:endParaRPr>
          </a:p>
          <a:p>
            <a:pPr marL="0" indent="19050" eaLnBrk="1" hangingPunct="1">
              <a:spcAft>
                <a:spcPts val="1200"/>
              </a:spcAft>
              <a:buNone/>
              <a:defRPr/>
            </a:pPr>
            <a:r>
              <a:rPr lang="en-US" b="1" dirty="0">
                <a:latin typeface="Arial" panose="020B0604020202020204" pitchFamily="34" charset="0"/>
                <a:cs typeface="Arial" panose="020B0604020202020204" pitchFamily="34" charset="0"/>
              </a:rPr>
              <a:t>No mark. To give you (and us) an idea of your proficiency in writing English.  It is intended to identify those areas of written composition that require attention and improvement.</a:t>
            </a:r>
          </a:p>
          <a:p>
            <a:pPr marL="0" indent="19050" eaLnBrk="1" hangingPunct="1">
              <a:spcAft>
                <a:spcPts val="1200"/>
              </a:spcAft>
              <a:buFont typeface="Wingdings 2" panose="05020102010507070707" pitchFamily="18" charset="2"/>
              <a:buNone/>
              <a:defRPr/>
            </a:pPr>
            <a:r>
              <a:rPr lang="en-US" b="1" dirty="0">
                <a:latin typeface="Arial" panose="020B0604020202020204" pitchFamily="34" charset="0"/>
                <a:cs typeface="Arial" panose="020B0604020202020204" pitchFamily="34" charset="0"/>
              </a:rPr>
              <a:t>A one (1) to one and a half (1 ½) page composition about something in which you have a passionate interest: (for example, a spectator sport, a type of entertainment, a sport you participate in, a hobby, an intellectual or artistic pursuit or pastime, etc).</a:t>
            </a:r>
          </a:p>
          <a:p>
            <a:pPr marL="0" indent="19050" eaLnBrk="1" hangingPunct="1">
              <a:spcAft>
                <a:spcPts val="1200"/>
              </a:spcAft>
              <a:buFont typeface="Wingdings 2" panose="05020102010507070707" pitchFamily="18" charset="2"/>
              <a:buNone/>
              <a:defRPr/>
            </a:pPr>
            <a:r>
              <a:rPr lang="en-US" b="1" dirty="0">
                <a:latin typeface="Arial" panose="020B0604020202020204" pitchFamily="34" charset="0"/>
                <a:cs typeface="Arial" panose="020B0604020202020204" pitchFamily="34" charset="0"/>
              </a:rPr>
              <a:t>Please bring a pen and paper to the group session for completing the exercise.</a:t>
            </a:r>
            <a:endParaRPr lang="en-CA" b="1" dirty="0">
              <a:latin typeface="Arial" panose="020B0604020202020204" pitchFamily="34" charset="0"/>
              <a:cs typeface="Arial" panose="020B0604020202020204" pitchFamily="34" charset="0"/>
            </a:endParaRPr>
          </a:p>
          <a:p>
            <a:pPr marL="0" indent="0" eaLnBrk="1" fontAlgn="auto" hangingPunct="1">
              <a:spcAft>
                <a:spcPts val="0"/>
              </a:spcAft>
              <a:buFont typeface="Wingdings 2"/>
              <a:buNone/>
              <a:defRPr/>
            </a:pPr>
            <a:endParaRPr lang="en-CA" dirty="0"/>
          </a:p>
        </p:txBody>
      </p:sp>
    </p:spTree>
    <p:extLst>
      <p:ext uri="{BB962C8B-B14F-4D97-AF65-F5344CB8AC3E}">
        <p14:creationId xmlns:p14="http://schemas.microsoft.com/office/powerpoint/2010/main" val="6429774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00063" y="428625"/>
            <a:ext cx="8183562" cy="1050925"/>
          </a:xfrm>
        </p:spPr>
        <p:txBody>
          <a:bodyPr/>
          <a:lstStyle/>
          <a:p>
            <a:pPr eaLnBrk="1" hangingPunct="1"/>
            <a:r>
              <a:rPr lang="en-CA" altLang="en-US" b="1"/>
              <a:t>Diagnostic Exercise</a:t>
            </a:r>
          </a:p>
        </p:txBody>
      </p:sp>
      <p:sp>
        <p:nvSpPr>
          <p:cNvPr id="9219" name="Content Placeholder 2"/>
          <p:cNvSpPr>
            <a:spLocks noGrp="1"/>
          </p:cNvSpPr>
          <p:nvPr>
            <p:ph idx="1"/>
          </p:nvPr>
        </p:nvSpPr>
        <p:spPr>
          <a:xfrm>
            <a:off x="468313" y="1844675"/>
            <a:ext cx="8229600" cy="4525963"/>
          </a:xfrm>
        </p:spPr>
        <p:txBody>
          <a:bodyPr rtlCol="0">
            <a:normAutofit/>
          </a:bodyPr>
          <a:lstStyle/>
          <a:p>
            <a:pPr marL="231775" indent="-231775" eaLnBrk="1" fontAlgn="auto" hangingPunct="1">
              <a:lnSpc>
                <a:spcPct val="110000"/>
              </a:lnSpc>
              <a:spcAft>
                <a:spcPts val="0"/>
              </a:spcAft>
              <a:buClr>
                <a:schemeClr val="accent3"/>
              </a:buClr>
              <a:buFont typeface="Wingdings 2" panose="05020102010507070707" pitchFamily="18" charset="2"/>
              <a:buNone/>
              <a:defRPr/>
            </a:pPr>
            <a:r>
              <a:rPr lang="en-CA" b="1" dirty="0">
                <a:latin typeface="Arial" pitchFamily="34" charset="0"/>
                <a:cs typeface="Arial" pitchFamily="34" charset="0"/>
              </a:rPr>
              <a:t>Results:</a:t>
            </a:r>
          </a:p>
          <a:p>
            <a:pPr marL="533400" indent="-533400" eaLnBrk="1" fontAlgn="auto" hangingPunct="1">
              <a:lnSpc>
                <a:spcPct val="110000"/>
              </a:lnSpc>
              <a:spcAft>
                <a:spcPts val="0"/>
              </a:spcAft>
              <a:buClrTx/>
              <a:defRPr/>
            </a:pPr>
            <a:r>
              <a:rPr lang="en-CA" sz="2400" b="1" dirty="0">
                <a:latin typeface="Arial" pitchFamily="34" charset="0"/>
                <a:cs typeface="Arial" pitchFamily="34" charset="0"/>
              </a:rPr>
              <a:t>A-range or B-range grade: You have a good or adequate proficiency in writing.</a:t>
            </a:r>
          </a:p>
          <a:p>
            <a:pPr marL="533400" indent="-533400" eaLnBrk="1" fontAlgn="auto" hangingPunct="1">
              <a:lnSpc>
                <a:spcPct val="110000"/>
              </a:lnSpc>
              <a:spcAft>
                <a:spcPts val="0"/>
              </a:spcAft>
              <a:buClrTx/>
              <a:defRPr/>
            </a:pPr>
            <a:r>
              <a:rPr lang="en-CA" sz="2400" b="1" dirty="0">
                <a:latin typeface="Arial" pitchFamily="34" charset="0"/>
                <a:cs typeface="Arial" pitchFamily="34" charset="0"/>
              </a:rPr>
              <a:t>C-range: You are advised to access the resources of the </a:t>
            </a:r>
            <a:r>
              <a:rPr lang="en-US" sz="2200" b="1" i="1" dirty="0"/>
              <a:t>Academic Writing Help Centre.</a:t>
            </a:r>
          </a:p>
          <a:p>
            <a:pPr marL="533400" indent="-533400" eaLnBrk="1" fontAlgn="auto" hangingPunct="1">
              <a:lnSpc>
                <a:spcPct val="110000"/>
              </a:lnSpc>
              <a:spcAft>
                <a:spcPts val="0"/>
              </a:spcAft>
              <a:buClrTx/>
              <a:defRPr/>
            </a:pPr>
            <a:r>
              <a:rPr lang="en-CA" sz="2400" b="1" dirty="0">
                <a:latin typeface="Arial" pitchFamily="34" charset="0"/>
                <a:cs typeface="Arial" pitchFamily="34" charset="0"/>
              </a:rPr>
              <a:t>Below C-range: Begin with the </a:t>
            </a:r>
            <a:r>
              <a:rPr lang="en-US" sz="2000" b="1" i="1" dirty="0"/>
              <a:t>Academic Writing Help Centre .  </a:t>
            </a:r>
          </a:p>
          <a:p>
            <a:pPr marL="533400" indent="-533400" eaLnBrk="1" fontAlgn="auto" hangingPunct="1">
              <a:lnSpc>
                <a:spcPct val="110000"/>
              </a:lnSpc>
              <a:spcAft>
                <a:spcPts val="0"/>
              </a:spcAft>
              <a:buClrTx/>
              <a:defRPr/>
            </a:pPr>
            <a:r>
              <a:rPr lang="en-US" sz="2400" b="1" dirty="0">
                <a:latin typeface="Arial" pitchFamily="34" charset="0"/>
                <a:cs typeface="Arial" pitchFamily="34" charset="0"/>
              </a:rPr>
              <a:t>You may need to take </a:t>
            </a:r>
            <a:r>
              <a:rPr lang="en-US" sz="2000" b="1" i="1" dirty="0">
                <a:cs typeface="Arial" pitchFamily="34" charset="0"/>
              </a:rPr>
              <a:t>English as a Second Language (ESL) courses </a:t>
            </a:r>
            <a:endParaRPr lang="en-CA" b="1" i="1" dirty="0">
              <a:cs typeface="Arial" pitchFamily="34" charset="0"/>
            </a:endParaRPr>
          </a:p>
          <a:p>
            <a:pPr marL="290513" lvl="1" indent="0" algn="r" eaLnBrk="1" fontAlgn="auto" hangingPunct="1">
              <a:lnSpc>
                <a:spcPct val="110000"/>
              </a:lnSpc>
              <a:spcAft>
                <a:spcPts val="0"/>
              </a:spcAft>
              <a:buFont typeface="Arial" pitchFamily="34" charset="0"/>
              <a:buNone/>
              <a:defRPr/>
            </a:pPr>
            <a:endParaRPr lang="en-US" sz="1800" b="1" dirty="0">
              <a:latin typeface="Arial" pitchFamily="34" charset="0"/>
              <a:cs typeface="Arial" pitchFamily="34" charset="0"/>
            </a:endParaRPr>
          </a:p>
          <a:p>
            <a:pPr marL="274320" indent="-274320" eaLnBrk="1" fontAlgn="auto" hangingPunct="1">
              <a:spcAft>
                <a:spcPts val="0"/>
              </a:spcAft>
              <a:buClr>
                <a:schemeClr val="accent3"/>
              </a:buClr>
              <a:buFont typeface="Arial" pitchFamily="34" charset="0"/>
              <a:buChar char="•"/>
              <a:defRPr/>
            </a:pPr>
            <a:endParaRPr lang="en-CA" dirty="0"/>
          </a:p>
        </p:txBody>
      </p:sp>
    </p:spTree>
    <p:extLst>
      <p:ext uri="{BB962C8B-B14F-4D97-AF65-F5344CB8AC3E}">
        <p14:creationId xmlns:p14="http://schemas.microsoft.com/office/powerpoint/2010/main" val="1086098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CA" altLang="en-US" b="1">
                <a:solidFill>
                  <a:srgbClr val="0070C0"/>
                </a:solidFill>
              </a:rPr>
              <a:t>Next class</a:t>
            </a:r>
            <a:endParaRPr lang="en-CA" altLang="en-US">
              <a:solidFill>
                <a:srgbClr val="0070C0"/>
              </a:solidFill>
            </a:endParaRPr>
          </a:p>
        </p:txBody>
      </p:sp>
      <p:sp>
        <p:nvSpPr>
          <p:cNvPr id="41987" name="Content Placeholder 2"/>
          <p:cNvSpPr>
            <a:spLocks noGrp="1"/>
          </p:cNvSpPr>
          <p:nvPr>
            <p:ph idx="1"/>
          </p:nvPr>
        </p:nvSpPr>
        <p:spPr>
          <a:xfrm>
            <a:off x="250825" y="1916113"/>
            <a:ext cx="8229600" cy="3824287"/>
          </a:xfrm>
        </p:spPr>
        <p:txBody>
          <a:bodyPr/>
          <a:lstStyle/>
          <a:p>
            <a:pPr marL="365125" indent="-365125" eaLnBrk="1" hangingPunct="1"/>
            <a:endParaRPr lang="en-US" altLang="en-US" b="1" dirty="0">
              <a:latin typeface="Arial" panose="020B0604020202020204" pitchFamily="34" charset="0"/>
              <a:cs typeface="Arial" panose="020B0604020202020204" pitchFamily="34" charset="0"/>
            </a:endParaRPr>
          </a:p>
          <a:p>
            <a:pPr marL="0" indent="0" eaLnBrk="1" hangingPunct="1">
              <a:buNone/>
            </a:pPr>
            <a:r>
              <a:rPr lang="en-CA" altLang="en-US" b="1" dirty="0">
                <a:latin typeface="Arial" panose="020B0604020202020204" pitchFamily="34" charset="0"/>
                <a:cs typeface="Arial" panose="020B0604020202020204" pitchFamily="34" charset="0"/>
              </a:rPr>
              <a:t>Discussion of Business Communications, Resumes </a:t>
            </a:r>
          </a:p>
          <a:p>
            <a:pPr marL="365125" indent="-365125" eaLnBrk="1" hangingPunct="1"/>
            <a:endParaRPr lang="en-US" altLang="en-US" b="1" dirty="0">
              <a:latin typeface="Arial" panose="020B0604020202020204" pitchFamily="34" charset="0"/>
              <a:cs typeface="Arial" panose="020B0604020202020204" pitchFamily="34" charset="0"/>
            </a:endParaRPr>
          </a:p>
          <a:p>
            <a:pPr marL="0" indent="0" eaLnBrk="1" hangingPunct="1">
              <a:buNone/>
            </a:pPr>
            <a:r>
              <a:rPr lang="en-US" altLang="en-US" b="1" dirty="0">
                <a:latin typeface="Arial" panose="020B0604020202020204" pitchFamily="34" charset="0"/>
                <a:cs typeface="Arial" panose="020B0604020202020204" pitchFamily="34" charset="0"/>
              </a:rPr>
              <a:t>Avoiding Plagiarism, Documenting Sources</a:t>
            </a:r>
          </a:p>
          <a:p>
            <a:pPr marL="731838" lvl="1" indent="-365125" eaLnBrk="1" hangingPunct="1">
              <a:buFont typeface="Wingdings 2" panose="05020102010507070707" pitchFamily="18" charset="2"/>
              <a:buNone/>
            </a:pPr>
            <a:r>
              <a:rPr lang="en-US" altLang="en-US" b="1" dirty="0">
                <a:latin typeface="Arial" panose="020B0604020202020204" pitchFamily="34" charset="0"/>
                <a:cs typeface="Arial" panose="020B0604020202020204" pitchFamily="34" charset="0"/>
              </a:rPr>
              <a:t>	Readings</a:t>
            </a:r>
          </a:p>
          <a:p>
            <a:pPr marL="1006475" lvl="2" indent="-365125" eaLnBrk="1" hangingPunct="1">
              <a:buClrTx/>
            </a:pPr>
            <a:r>
              <a:rPr lang="en-US" altLang="en-US" b="1" dirty="0"/>
              <a:t>http://www.uottawa.ca/plagiarism.pdf</a:t>
            </a:r>
          </a:p>
          <a:p>
            <a:pPr marL="1006475" lvl="2" indent="-365125" eaLnBrk="1" hangingPunct="1">
              <a:buClrTx/>
            </a:pPr>
            <a:r>
              <a:rPr lang="en-US" altLang="en-US" b="1" dirty="0"/>
              <a:t>Beer 235-236</a:t>
            </a:r>
          </a:p>
          <a:p>
            <a:pPr marL="1006475" lvl="2" indent="-365125" eaLnBrk="1" hangingPunct="1">
              <a:buFont typeface="Wingdings 2" panose="05020102010507070707" pitchFamily="18" charset="2"/>
              <a:buNone/>
            </a:pPr>
            <a:endParaRPr lang="en-CA" altLang="en-US" b="1" dirty="0"/>
          </a:p>
          <a:p>
            <a:pPr marL="1006475" lvl="2" indent="-365125" eaLnBrk="1" hangingPunct="1">
              <a:buFont typeface="Wingdings 2" panose="05020102010507070707" pitchFamily="18" charset="2"/>
              <a:buNone/>
            </a:pPr>
            <a:endParaRPr lang="en-CA"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216" y="548680"/>
            <a:ext cx="8686800" cy="1428750"/>
          </a:xfrm>
        </p:spPr>
        <p:txBody>
          <a:bodyPr>
            <a:normAutofit fontScale="90000"/>
          </a:bodyPr>
          <a:lstStyle/>
          <a:p>
            <a:pPr eaLnBrk="1" fontAlgn="auto" hangingPunct="1">
              <a:spcAft>
                <a:spcPts val="0"/>
              </a:spcAft>
              <a:defRPr/>
            </a:pPr>
            <a:br>
              <a:rPr lang="en-CA" b="1" dirty="0">
                <a:solidFill>
                  <a:srgbClr val="0070C0"/>
                </a:solidFill>
              </a:rPr>
            </a:br>
            <a:br>
              <a:rPr lang="en-CA" b="1" dirty="0">
                <a:solidFill>
                  <a:srgbClr val="0070C0"/>
                </a:solidFill>
              </a:rPr>
            </a:br>
            <a:r>
              <a:rPr lang="en-CA" b="1" dirty="0">
                <a:solidFill>
                  <a:srgbClr val="0070C0"/>
                </a:solidFill>
              </a:rPr>
              <a:t>Widespread deterioration of effective writing skills</a:t>
            </a:r>
          </a:p>
        </p:txBody>
      </p:sp>
      <p:sp>
        <p:nvSpPr>
          <p:cNvPr id="3" name="Content Placeholder 2"/>
          <p:cNvSpPr>
            <a:spLocks noGrp="1"/>
          </p:cNvSpPr>
          <p:nvPr>
            <p:ph idx="1"/>
          </p:nvPr>
        </p:nvSpPr>
        <p:spPr>
          <a:xfrm>
            <a:off x="428625" y="2214563"/>
            <a:ext cx="8229600" cy="4389437"/>
          </a:xfrm>
        </p:spPr>
        <p:txBody>
          <a:bodyPr>
            <a:normAutofit fontScale="92500" lnSpcReduction="10000"/>
          </a:bodyPr>
          <a:lstStyle/>
          <a:p>
            <a:pPr eaLnBrk="1" fontAlgn="auto" hangingPunct="1">
              <a:spcAft>
                <a:spcPts val="0"/>
              </a:spcAft>
              <a:buClrTx/>
              <a:buFont typeface="Wingdings" panose="05000000000000000000" pitchFamily="2" charset="2"/>
              <a:buChar char="§"/>
              <a:defRPr/>
            </a:pPr>
            <a:r>
              <a:rPr lang="en-CA" b="1" dirty="0"/>
              <a:t>Less emphasis placed on writing at elementary and secondary education levels</a:t>
            </a:r>
          </a:p>
          <a:p>
            <a:pPr eaLnBrk="1" fontAlgn="auto" hangingPunct="1">
              <a:spcAft>
                <a:spcPts val="0"/>
              </a:spcAft>
              <a:buClrTx/>
              <a:buFont typeface="Wingdings" panose="05000000000000000000" pitchFamily="2" charset="2"/>
              <a:buChar char="§"/>
              <a:defRPr/>
            </a:pPr>
            <a:r>
              <a:rPr lang="en-CA" b="1" dirty="0"/>
              <a:t>Learning to speak a language is easier than learning to write effectively, correctly – Oral communication easier than written communication</a:t>
            </a:r>
          </a:p>
          <a:p>
            <a:pPr eaLnBrk="1" fontAlgn="auto" hangingPunct="1">
              <a:spcAft>
                <a:spcPts val="0"/>
              </a:spcAft>
              <a:buClrTx/>
              <a:buFont typeface="Wingdings" panose="05000000000000000000" pitchFamily="2" charset="2"/>
              <a:buChar char="§"/>
              <a:defRPr/>
            </a:pPr>
            <a:r>
              <a:rPr lang="en-CA" b="1" dirty="0"/>
              <a:t>The temptations of electronic entertainment means less time spent reading</a:t>
            </a:r>
          </a:p>
          <a:p>
            <a:pPr eaLnBrk="1" fontAlgn="auto" hangingPunct="1">
              <a:spcAft>
                <a:spcPts val="0"/>
              </a:spcAft>
              <a:buClrTx/>
              <a:buFont typeface="Wingdings" panose="05000000000000000000" pitchFamily="2" charset="2"/>
              <a:buChar char="§"/>
              <a:defRPr/>
            </a:pPr>
            <a:r>
              <a:rPr lang="en-CA" b="1" dirty="0"/>
              <a:t>High speed electronic communication eliminates the need for letter writing</a:t>
            </a:r>
          </a:p>
          <a:p>
            <a:pPr eaLnBrk="1" fontAlgn="auto" hangingPunct="1">
              <a:spcAft>
                <a:spcPts val="0"/>
              </a:spcAft>
              <a:buClrTx/>
              <a:buFont typeface="Wingdings" panose="05000000000000000000" pitchFamily="2" charset="2"/>
              <a:buChar char="§"/>
              <a:defRPr/>
            </a:pPr>
            <a:r>
              <a:rPr lang="en-CA" b="1" dirty="0"/>
              <a:t>Electronic communication trends negate  need (or knowledge) of proper spelling and grammar</a:t>
            </a:r>
          </a:p>
          <a:p>
            <a:pPr eaLnBrk="1" fontAlgn="auto" hangingPunct="1">
              <a:spcAft>
                <a:spcPts val="0"/>
              </a:spcAft>
              <a:buFont typeface="Wingdings 2"/>
              <a:buChar char=""/>
              <a:defRPr/>
            </a:pPr>
            <a:endParaRPr lang="en-CA" b="1" dirty="0"/>
          </a:p>
          <a:p>
            <a:pPr eaLnBrk="1" fontAlgn="auto" hangingPunct="1">
              <a:spcAft>
                <a:spcPts val="0"/>
              </a:spcAft>
              <a:buFont typeface="Wingdings 2"/>
              <a:buChar char=""/>
              <a:defRPr/>
            </a:pPr>
            <a:endParaRPr lang="en-CA" b="1" dirty="0"/>
          </a:p>
          <a:p>
            <a:pPr marL="0" indent="0" eaLnBrk="1" fontAlgn="auto" hangingPunct="1">
              <a:spcAft>
                <a:spcPts val="0"/>
              </a:spcAft>
              <a:buFont typeface="Wingdings 2"/>
              <a:buNone/>
              <a:defRPr/>
            </a:pPr>
            <a:endParaRPr lang="en-CA" b="1" dirty="0"/>
          </a:p>
          <a:p>
            <a:pPr eaLnBrk="1" fontAlgn="auto" hangingPunct="1">
              <a:spcAft>
                <a:spcPts val="0"/>
              </a:spcAft>
              <a:buFont typeface="Wingdings 2"/>
              <a:buChar char=""/>
              <a:defRPr/>
            </a:pPr>
            <a:endParaRPr lang="en-CA" dirty="0"/>
          </a:p>
          <a:p>
            <a:pPr eaLnBrk="1" fontAlgn="auto" hangingPunct="1">
              <a:spcAft>
                <a:spcPts val="0"/>
              </a:spcAft>
              <a:buFont typeface="Wingdings 2"/>
              <a:buChar char=""/>
              <a:defRPr/>
            </a:pPr>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57188" y="620688"/>
            <a:ext cx="8229600" cy="857250"/>
          </a:xfrm>
        </p:spPr>
        <p:txBody>
          <a:bodyPr/>
          <a:lstStyle/>
          <a:p>
            <a:pPr algn="ctr" eaLnBrk="1" hangingPunct="1"/>
            <a:r>
              <a:rPr lang="en-CA" altLang="en-US" b="1" dirty="0">
                <a:solidFill>
                  <a:srgbClr val="0070C0"/>
                </a:solidFill>
              </a:rPr>
              <a:t>Let’s reflect</a:t>
            </a:r>
            <a:endParaRPr lang="en-CA" altLang="en-US" dirty="0"/>
          </a:p>
        </p:txBody>
      </p:sp>
      <p:sp>
        <p:nvSpPr>
          <p:cNvPr id="10243" name="Content Placeholder 2"/>
          <p:cNvSpPr>
            <a:spLocks noGrp="1"/>
          </p:cNvSpPr>
          <p:nvPr>
            <p:ph idx="1"/>
          </p:nvPr>
        </p:nvSpPr>
        <p:spPr>
          <a:xfrm>
            <a:off x="611559" y="1700808"/>
            <a:ext cx="7975229" cy="4071937"/>
          </a:xfrm>
        </p:spPr>
        <p:txBody>
          <a:bodyPr/>
          <a:lstStyle/>
          <a:p>
            <a:pPr marL="0" indent="0" eaLnBrk="1" hangingPunct="1">
              <a:buFont typeface="Wingdings 2" panose="05020102010507070707" pitchFamily="18" charset="2"/>
              <a:buNone/>
            </a:pPr>
            <a:r>
              <a:rPr lang="en-CA" altLang="en-US" sz="3200" b="1" dirty="0"/>
              <a:t>What are your career aspirations?</a:t>
            </a:r>
          </a:p>
          <a:p>
            <a:pPr marL="0" indent="0" eaLnBrk="1" hangingPunct="1">
              <a:buFont typeface="Wingdings 2" panose="05020102010507070707" pitchFamily="18" charset="2"/>
              <a:buNone/>
            </a:pPr>
            <a:r>
              <a:rPr lang="en-CA" altLang="en-US" sz="3200" b="1" dirty="0"/>
              <a:t>What is your dream job?</a:t>
            </a:r>
          </a:p>
          <a:p>
            <a:pPr marL="0" indent="0" eaLnBrk="1" hangingPunct="1">
              <a:buFont typeface="Wingdings 2" panose="05020102010507070707" pitchFamily="18" charset="2"/>
              <a:buNone/>
            </a:pPr>
            <a:r>
              <a:rPr lang="en-CA" altLang="en-US" sz="3200" b="1" dirty="0"/>
              <a:t>Where do you see yourself in 5 years, 10 years?</a:t>
            </a:r>
          </a:p>
          <a:p>
            <a:pPr marL="0" indent="0" eaLnBrk="1" hangingPunct="1">
              <a:buFont typeface="Wingdings 2" panose="05020102010507070707" pitchFamily="18" charset="2"/>
              <a:buNone/>
            </a:pPr>
            <a:r>
              <a:rPr lang="en-CA" altLang="en-US" sz="3200" b="1" dirty="0"/>
              <a:t>Do you have a mentor – someone whose success you wish to emulate?</a:t>
            </a:r>
          </a:p>
          <a:p>
            <a:pPr marL="0" indent="0" eaLnBrk="1" hangingPunct="1">
              <a:buFont typeface="Wingdings 2" panose="05020102010507070707" pitchFamily="18" charset="2"/>
              <a:buNone/>
            </a:pPr>
            <a:endParaRPr lang="en-CA" altLang="en-US" sz="3200" b="1" dirty="0"/>
          </a:p>
          <a:p>
            <a:pPr marL="0" indent="0" eaLnBrk="1" hangingPunct="1">
              <a:buNone/>
            </a:pPr>
            <a:r>
              <a:rPr lang="en-CA" sz="3200" b="1" dirty="0">
                <a:solidFill>
                  <a:srgbClr val="FF0000"/>
                </a:solidFill>
                <a:latin typeface="Arial" charset="0"/>
                <a:cs typeface="Arial" charset="0"/>
              </a:rPr>
              <a:t>Is your mentor an effective writer?</a:t>
            </a:r>
          </a:p>
          <a:p>
            <a:pPr marL="0" indent="0" eaLnBrk="1" hangingPunct="1">
              <a:buFont typeface="Wingdings 2" panose="05020102010507070707" pitchFamily="18" charset="2"/>
              <a:buNone/>
            </a:pPr>
            <a:endParaRPr lang="en-CA" altLang="en-US" sz="3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28625" y="500063"/>
            <a:ext cx="8229600" cy="776287"/>
          </a:xfrm>
        </p:spPr>
        <p:txBody>
          <a:bodyPr/>
          <a:lstStyle/>
          <a:p>
            <a:pPr eaLnBrk="1" hangingPunct="1"/>
            <a:r>
              <a:rPr lang="en-CA" altLang="en-US" b="1">
                <a:solidFill>
                  <a:srgbClr val="0070C0"/>
                </a:solidFill>
              </a:rPr>
              <a:t>Let’s reflect</a:t>
            </a:r>
            <a:endParaRPr lang="en-CA" altLang="en-US"/>
          </a:p>
        </p:txBody>
      </p:sp>
      <p:sp>
        <p:nvSpPr>
          <p:cNvPr id="3" name="Content Placeholder 2"/>
          <p:cNvSpPr>
            <a:spLocks noGrp="1"/>
          </p:cNvSpPr>
          <p:nvPr>
            <p:ph idx="1"/>
          </p:nvPr>
        </p:nvSpPr>
        <p:spPr>
          <a:xfrm>
            <a:off x="304800" y="1428750"/>
            <a:ext cx="8686800" cy="5143500"/>
          </a:xfrm>
        </p:spPr>
        <p:txBody>
          <a:bodyPr>
            <a:normAutofit lnSpcReduction="10000"/>
          </a:bodyPr>
          <a:lstStyle/>
          <a:p>
            <a:pPr marL="0" indent="0" eaLnBrk="1" hangingPunct="1">
              <a:lnSpc>
                <a:spcPct val="80000"/>
              </a:lnSpc>
              <a:buFont typeface="Wingdings 2" panose="05020102010507070707" pitchFamily="18" charset="2"/>
              <a:buNone/>
              <a:defRPr/>
            </a:pPr>
            <a:r>
              <a:rPr lang="en-CA" sz="2800" b="1" dirty="0">
                <a:latin typeface="Arial" charset="0"/>
                <a:cs typeface="Arial" charset="0"/>
              </a:rPr>
              <a:t>How important is effective writing to your future?</a:t>
            </a:r>
          </a:p>
          <a:p>
            <a:pPr marL="0" indent="0" eaLnBrk="1" hangingPunct="1">
              <a:lnSpc>
                <a:spcPct val="80000"/>
              </a:lnSpc>
              <a:buFont typeface="Wingdings 2" panose="05020102010507070707" pitchFamily="18" charset="2"/>
              <a:buNone/>
              <a:defRPr/>
            </a:pPr>
            <a:endParaRPr lang="en-CA" sz="2000" b="1" dirty="0">
              <a:latin typeface="Arial" charset="0"/>
              <a:cs typeface="Arial" charset="0"/>
            </a:endParaRPr>
          </a:p>
          <a:p>
            <a:pPr marL="0" indent="0" eaLnBrk="1" hangingPunct="1">
              <a:lnSpc>
                <a:spcPct val="80000"/>
              </a:lnSpc>
              <a:spcBef>
                <a:spcPts val="600"/>
              </a:spcBef>
              <a:spcAft>
                <a:spcPts val="600"/>
              </a:spcAft>
              <a:buFont typeface="Wingdings 2" panose="05020102010507070707" pitchFamily="18" charset="2"/>
              <a:buNone/>
              <a:defRPr/>
            </a:pPr>
            <a:endParaRPr lang="en-CA" sz="2400" b="1" dirty="0">
              <a:latin typeface="Arial" charset="0"/>
              <a:cs typeface="Arial" charset="0"/>
            </a:endParaRPr>
          </a:p>
          <a:p>
            <a:pPr marL="0" indent="0" eaLnBrk="1" hangingPunct="1">
              <a:lnSpc>
                <a:spcPct val="80000"/>
              </a:lnSpc>
              <a:spcBef>
                <a:spcPts val="600"/>
              </a:spcBef>
              <a:spcAft>
                <a:spcPts val="600"/>
              </a:spcAft>
              <a:buFont typeface="Wingdings 2" panose="05020102010507070707" pitchFamily="18" charset="2"/>
              <a:buNone/>
              <a:defRPr/>
            </a:pPr>
            <a:r>
              <a:rPr lang="en-CA" sz="2400" b="1" dirty="0">
                <a:latin typeface="Arial" charset="0"/>
                <a:cs typeface="Arial" charset="0"/>
              </a:rPr>
              <a:t>Graduating</a:t>
            </a:r>
          </a:p>
          <a:p>
            <a:pPr marL="0" indent="0" eaLnBrk="1" hangingPunct="1">
              <a:lnSpc>
                <a:spcPct val="80000"/>
              </a:lnSpc>
              <a:spcBef>
                <a:spcPts val="600"/>
              </a:spcBef>
              <a:spcAft>
                <a:spcPts val="600"/>
              </a:spcAft>
              <a:buFont typeface="Wingdings 2" panose="05020102010507070707" pitchFamily="18" charset="2"/>
              <a:buNone/>
              <a:defRPr/>
            </a:pPr>
            <a:endParaRPr lang="en-CA" sz="2400" b="1" dirty="0">
              <a:latin typeface="Arial" charset="0"/>
              <a:cs typeface="Arial" charset="0"/>
            </a:endParaRPr>
          </a:p>
          <a:p>
            <a:pPr marL="0" indent="0" eaLnBrk="1" hangingPunct="1">
              <a:lnSpc>
                <a:spcPct val="80000"/>
              </a:lnSpc>
              <a:spcBef>
                <a:spcPts val="600"/>
              </a:spcBef>
              <a:spcAft>
                <a:spcPts val="600"/>
              </a:spcAft>
              <a:buFont typeface="Wingdings 2" panose="05020102010507070707" pitchFamily="18" charset="2"/>
              <a:buNone/>
              <a:defRPr/>
            </a:pPr>
            <a:r>
              <a:rPr lang="en-CA" sz="2400" b="1" dirty="0">
                <a:latin typeface="Arial" charset="0"/>
                <a:cs typeface="Arial" charset="0"/>
              </a:rPr>
              <a:t>Getting that dream job</a:t>
            </a:r>
          </a:p>
          <a:p>
            <a:pPr marL="0" indent="0" eaLnBrk="1" hangingPunct="1">
              <a:lnSpc>
                <a:spcPct val="80000"/>
              </a:lnSpc>
              <a:spcBef>
                <a:spcPct val="0"/>
              </a:spcBef>
              <a:buFont typeface="Wingdings 2" panose="05020102010507070707" pitchFamily="18" charset="2"/>
              <a:buNone/>
              <a:defRPr/>
            </a:pPr>
            <a:r>
              <a:rPr lang="en-CA" sz="2400" b="1" dirty="0">
                <a:latin typeface="Arial" charset="0"/>
                <a:cs typeface="Arial" charset="0"/>
              </a:rPr>
              <a:t>	job applications</a:t>
            </a:r>
          </a:p>
          <a:p>
            <a:pPr marL="0" indent="0" eaLnBrk="1" hangingPunct="1">
              <a:lnSpc>
                <a:spcPct val="80000"/>
              </a:lnSpc>
              <a:spcBef>
                <a:spcPct val="0"/>
              </a:spcBef>
              <a:buFont typeface="Wingdings 2" panose="05020102010507070707" pitchFamily="18" charset="2"/>
              <a:buNone/>
              <a:defRPr/>
            </a:pPr>
            <a:r>
              <a:rPr lang="en-CA" sz="2400" b="1" dirty="0">
                <a:latin typeface="Arial" charset="0"/>
                <a:cs typeface="Arial" charset="0"/>
              </a:rPr>
              <a:t>	Introductory letters</a:t>
            </a:r>
          </a:p>
          <a:p>
            <a:pPr marL="0" indent="0" eaLnBrk="1" hangingPunct="1">
              <a:lnSpc>
                <a:spcPct val="80000"/>
              </a:lnSpc>
              <a:spcBef>
                <a:spcPct val="0"/>
              </a:spcBef>
              <a:buFont typeface="Wingdings 2" panose="05020102010507070707" pitchFamily="18" charset="2"/>
              <a:buNone/>
              <a:defRPr/>
            </a:pPr>
            <a:r>
              <a:rPr lang="en-CA" sz="2400" b="1" dirty="0">
                <a:latin typeface="Arial" charset="0"/>
                <a:cs typeface="Arial" charset="0"/>
              </a:rPr>
              <a:t>	resumes</a:t>
            </a:r>
          </a:p>
          <a:p>
            <a:pPr marL="0" indent="0" eaLnBrk="1" hangingPunct="1">
              <a:lnSpc>
                <a:spcPct val="80000"/>
              </a:lnSpc>
              <a:spcBef>
                <a:spcPct val="0"/>
              </a:spcBef>
              <a:buFont typeface="Wingdings 2" panose="05020102010507070707" pitchFamily="18" charset="2"/>
              <a:buNone/>
              <a:defRPr/>
            </a:pPr>
            <a:r>
              <a:rPr lang="en-CA" sz="2400" b="1" dirty="0">
                <a:latin typeface="Arial" charset="0"/>
                <a:cs typeface="Arial" charset="0"/>
              </a:rPr>
              <a:t>	knowledge and skill tests</a:t>
            </a:r>
          </a:p>
          <a:p>
            <a:pPr marL="0" indent="0" eaLnBrk="1" hangingPunct="1">
              <a:lnSpc>
                <a:spcPct val="80000"/>
              </a:lnSpc>
              <a:spcBef>
                <a:spcPts val="600"/>
              </a:spcBef>
              <a:spcAft>
                <a:spcPts val="600"/>
              </a:spcAft>
              <a:buFont typeface="Wingdings 2" panose="05020102010507070707" pitchFamily="18" charset="2"/>
              <a:buNone/>
              <a:defRPr/>
            </a:pPr>
            <a:endParaRPr lang="en-CA" sz="2400" b="1" dirty="0">
              <a:latin typeface="Arial" charset="0"/>
              <a:cs typeface="Arial" charset="0"/>
            </a:endParaRPr>
          </a:p>
          <a:p>
            <a:pPr marL="0" indent="0" eaLnBrk="1" hangingPunct="1">
              <a:lnSpc>
                <a:spcPct val="80000"/>
              </a:lnSpc>
              <a:spcBef>
                <a:spcPts val="600"/>
              </a:spcBef>
              <a:spcAft>
                <a:spcPts val="600"/>
              </a:spcAft>
              <a:buFont typeface="Wingdings 2" panose="05020102010507070707" pitchFamily="18" charset="2"/>
              <a:buNone/>
              <a:defRPr/>
            </a:pPr>
            <a:r>
              <a:rPr lang="en-CA" sz="2400" b="1" dirty="0">
                <a:latin typeface="Arial" charset="0"/>
                <a:cs typeface="Arial" charset="0"/>
              </a:rPr>
              <a:t>When you have that dream job</a:t>
            </a:r>
          </a:p>
          <a:p>
            <a:pPr marL="803275" indent="0" eaLnBrk="1" hangingPunct="1">
              <a:lnSpc>
                <a:spcPct val="80000"/>
              </a:lnSpc>
              <a:spcBef>
                <a:spcPct val="0"/>
              </a:spcBef>
              <a:buFont typeface="Wingdings 2" panose="05020102010507070707" pitchFamily="18" charset="2"/>
              <a:buNone/>
              <a:defRPr/>
            </a:pPr>
            <a:r>
              <a:rPr lang="en-CA" sz="2400" b="1" dirty="0">
                <a:latin typeface="Arial" charset="0"/>
                <a:cs typeface="Arial" charset="0"/>
              </a:rPr>
              <a:t>Correspondence, reports, proposals, instructions, rationales, contracts, feasibility studies, recommendations. . . . . </a:t>
            </a:r>
          </a:p>
          <a:p>
            <a:pPr marL="0" indent="0" eaLnBrk="1" hangingPunct="1">
              <a:lnSpc>
                <a:spcPct val="80000"/>
              </a:lnSpc>
              <a:spcBef>
                <a:spcPts val="600"/>
              </a:spcBef>
              <a:spcAft>
                <a:spcPts val="600"/>
              </a:spcAft>
              <a:buFont typeface="Wingdings 2" panose="05020102010507070707" pitchFamily="18" charset="2"/>
              <a:buNone/>
              <a:defRPr/>
            </a:pPr>
            <a:endParaRPr lang="en-CA" sz="2400" b="1" dirty="0">
              <a:latin typeface="Arial" charset="0"/>
              <a:cs typeface="Arial" charset="0"/>
            </a:endParaRPr>
          </a:p>
          <a:p>
            <a:pPr marL="0" indent="0" eaLnBrk="1" hangingPunct="1">
              <a:lnSpc>
                <a:spcPct val="80000"/>
              </a:lnSpc>
              <a:buFont typeface="Wingdings 2" panose="05020102010507070707" pitchFamily="18" charset="2"/>
              <a:buNone/>
              <a:defRPr/>
            </a:pPr>
            <a:endParaRPr lang="en-CA"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042988" y="1143000"/>
            <a:ext cx="8101012" cy="1785938"/>
          </a:xfrm>
        </p:spPr>
        <p:txBody>
          <a:bodyPr/>
          <a:lstStyle/>
          <a:p>
            <a:pPr eaLnBrk="1" hangingPunct="1"/>
            <a:r>
              <a:rPr lang="en-US" altLang="en-US" sz="4400" b="1" dirty="0"/>
              <a:t>Writing as engineers, </a:t>
            </a:r>
            <a:br>
              <a:rPr lang="en-US" altLang="en-US" sz="4400" b="1" dirty="0"/>
            </a:br>
            <a:r>
              <a:rPr lang="en-US" altLang="en-US" sz="4400" b="1" dirty="0"/>
              <a:t>but not only engineers</a:t>
            </a:r>
            <a:br>
              <a:rPr lang="en-US" altLang="en-US" sz="4400" b="1" dirty="0"/>
            </a:br>
            <a:endParaRPr lang="en-US" altLang="en-US" sz="4400" b="1" dirty="0">
              <a:latin typeface="Arial" panose="020B0604020202020204" pitchFamily="34" charset="0"/>
            </a:endParaRPr>
          </a:p>
        </p:txBody>
      </p:sp>
      <p:sp>
        <p:nvSpPr>
          <p:cNvPr id="4099" name="Rectangle 3"/>
          <p:cNvSpPr>
            <a:spLocks noGrp="1" noChangeArrowheads="1"/>
          </p:cNvSpPr>
          <p:nvPr>
            <p:ph idx="1"/>
          </p:nvPr>
        </p:nvSpPr>
        <p:spPr>
          <a:xfrm>
            <a:off x="428625" y="2857500"/>
            <a:ext cx="8223250" cy="3848100"/>
          </a:xfrm>
        </p:spPr>
        <p:txBody>
          <a:bodyPr>
            <a:normAutofit/>
          </a:bodyPr>
          <a:lstStyle/>
          <a:p>
            <a:pPr marL="4763" indent="-4763" eaLnBrk="1" fontAlgn="auto" hangingPunct="1">
              <a:spcBef>
                <a:spcPts val="600"/>
              </a:spcBef>
              <a:spcAft>
                <a:spcPts val="600"/>
              </a:spcAft>
              <a:buClr>
                <a:schemeClr val="accent3"/>
              </a:buClr>
              <a:buFont typeface="Wingdings 2" panose="05020102010507070707" pitchFamily="18" charset="2"/>
              <a:buNone/>
              <a:defRPr/>
            </a:pPr>
            <a:r>
              <a:rPr lang="en-CA" sz="2400" b="1" dirty="0">
                <a:latin typeface="Arial" pitchFamily="34" charset="0"/>
                <a:cs typeface="Arial" pitchFamily="34" charset="0"/>
              </a:rPr>
              <a:t>“[Most] engineering programs devote </a:t>
            </a:r>
            <a:r>
              <a:rPr lang="en-CA" sz="2400" b="1" dirty="0">
                <a:solidFill>
                  <a:srgbClr val="FF0000"/>
                </a:solidFill>
                <a:latin typeface="Arial" pitchFamily="34" charset="0"/>
                <a:cs typeface="Arial" pitchFamily="34" charset="0"/>
              </a:rPr>
              <a:t>less than 5% </a:t>
            </a:r>
            <a:r>
              <a:rPr lang="en-CA" sz="2400" b="1" dirty="0">
                <a:latin typeface="Arial" pitchFamily="34" charset="0"/>
                <a:cs typeface="Arial" pitchFamily="34" charset="0"/>
              </a:rPr>
              <a:t>of their curriculum to communication skills—the very skills that many engineers will use some </a:t>
            </a:r>
            <a:r>
              <a:rPr lang="en-CA" sz="2400" b="1" dirty="0">
                <a:solidFill>
                  <a:srgbClr val="FF0000"/>
                </a:solidFill>
                <a:latin typeface="Arial" pitchFamily="34" charset="0"/>
                <a:cs typeface="Arial" pitchFamily="34" charset="0"/>
              </a:rPr>
              <a:t>20% to 40% </a:t>
            </a:r>
            <a:r>
              <a:rPr lang="en-CA" sz="2400" b="1" dirty="0">
                <a:latin typeface="Arial" pitchFamily="34" charset="0"/>
                <a:cs typeface="Arial" pitchFamily="34" charset="0"/>
              </a:rPr>
              <a:t>of their working time. Even this percentage usually </a:t>
            </a:r>
            <a:r>
              <a:rPr lang="en-CA" sz="2400" b="1" dirty="0">
                <a:solidFill>
                  <a:srgbClr val="FF0000"/>
                </a:solidFill>
                <a:latin typeface="Arial" pitchFamily="34" charset="0"/>
                <a:cs typeface="Arial" pitchFamily="34" charset="0"/>
              </a:rPr>
              <a:t>increases with promotion</a:t>
            </a:r>
            <a:r>
              <a:rPr lang="en-CA" sz="2400" b="1" dirty="0">
                <a:latin typeface="Arial" pitchFamily="34" charset="0"/>
                <a:cs typeface="Arial" pitchFamily="34" charset="0"/>
              </a:rPr>
              <a:t>, which is why many young engineers eventually find themselves wishing they had taken more writing courses.”</a:t>
            </a:r>
          </a:p>
          <a:p>
            <a:pPr marL="539750" indent="-539750" algn="r" eaLnBrk="1" fontAlgn="auto" hangingPunct="1">
              <a:spcBef>
                <a:spcPts val="600"/>
              </a:spcBef>
              <a:spcAft>
                <a:spcPts val="600"/>
              </a:spcAft>
              <a:buClr>
                <a:schemeClr val="accent3"/>
              </a:buClr>
              <a:buFont typeface="Wingdings 2" panose="05020102010507070707" pitchFamily="18" charset="2"/>
              <a:buNone/>
              <a:defRPr/>
            </a:pPr>
            <a:r>
              <a:rPr lang="en-CA" sz="1600" b="1" dirty="0">
                <a:latin typeface="Arial" pitchFamily="34" charset="0"/>
                <a:cs typeface="Arial" pitchFamily="34" charset="0"/>
              </a:rPr>
              <a:t>(Beer 2)</a:t>
            </a:r>
            <a:r>
              <a:rPr lang="en-CA" sz="2400" b="1" dirty="0">
                <a:latin typeface="Arial" pitchFamily="34" charset="0"/>
                <a:cs typeface="Arial" pitchFamily="34" charset="0"/>
              </a:rPr>
              <a:t>  </a:t>
            </a:r>
          </a:p>
          <a:p>
            <a:pPr marL="357188" indent="-357188" eaLnBrk="1" fontAlgn="auto" hangingPunct="1">
              <a:spcBef>
                <a:spcPts val="600"/>
              </a:spcBef>
              <a:spcAft>
                <a:spcPts val="60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140044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042988" y="1143000"/>
            <a:ext cx="8101012" cy="1785938"/>
          </a:xfrm>
        </p:spPr>
        <p:txBody>
          <a:bodyPr/>
          <a:lstStyle/>
          <a:p>
            <a:pPr eaLnBrk="1" hangingPunct="1"/>
            <a:r>
              <a:rPr lang="en-US" altLang="en-US" sz="4400" b="1"/>
              <a:t>Writing as engineers, </a:t>
            </a:r>
            <a:br>
              <a:rPr lang="en-US" altLang="en-US" sz="4400" b="1"/>
            </a:br>
            <a:r>
              <a:rPr lang="en-US" altLang="en-US" sz="4400" b="1"/>
              <a:t>but </a:t>
            </a:r>
            <a:r>
              <a:rPr lang="en-US" altLang="en-US" sz="4400" b="1">
                <a:solidFill>
                  <a:srgbClr val="FF0000"/>
                </a:solidFill>
              </a:rPr>
              <a:t>not only engineers</a:t>
            </a:r>
            <a:br>
              <a:rPr lang="en-US" altLang="en-US" sz="4400" b="1"/>
            </a:br>
            <a:r>
              <a:rPr lang="en-US" altLang="en-US" sz="1600"/>
              <a:t>(</a:t>
            </a:r>
            <a:r>
              <a:rPr lang="en-US" altLang="en-US" sz="1600">
                <a:latin typeface="Arial" panose="020B0604020202020204" pitchFamily="34" charset="0"/>
                <a:cs typeface="Arial" panose="020B0604020202020204" pitchFamily="34" charset="0"/>
              </a:rPr>
              <a:t>Discussion of Beer Chapter 1)</a:t>
            </a:r>
            <a:br>
              <a:rPr lang="en-US" altLang="en-US" sz="4400">
                <a:latin typeface="Arial" panose="020B0604020202020204" pitchFamily="34" charset="0"/>
                <a:cs typeface="Arial" panose="020B0604020202020204" pitchFamily="34" charset="0"/>
              </a:rPr>
            </a:br>
            <a:endParaRPr lang="en-US" altLang="en-US" sz="4400" b="1">
              <a:latin typeface="Arial" panose="020B0604020202020204" pitchFamily="34" charset="0"/>
            </a:endParaRPr>
          </a:p>
        </p:txBody>
      </p:sp>
      <p:sp>
        <p:nvSpPr>
          <p:cNvPr id="4099" name="Rectangle 3"/>
          <p:cNvSpPr>
            <a:spLocks noGrp="1" noChangeArrowheads="1"/>
          </p:cNvSpPr>
          <p:nvPr>
            <p:ph idx="1"/>
          </p:nvPr>
        </p:nvSpPr>
        <p:spPr>
          <a:xfrm>
            <a:off x="500063" y="2214563"/>
            <a:ext cx="8223250" cy="3446685"/>
          </a:xfrm>
        </p:spPr>
        <p:txBody>
          <a:bodyPr>
            <a:normAutofit/>
          </a:bodyPr>
          <a:lstStyle/>
          <a:p>
            <a:pPr marL="274320" indent="-274320" eaLnBrk="1" fontAlgn="auto" hangingPunct="1">
              <a:spcAft>
                <a:spcPts val="0"/>
              </a:spcAft>
              <a:buClr>
                <a:schemeClr val="accent3"/>
              </a:buClr>
              <a:buFont typeface="Wingdings 2" panose="05020102010507070707" pitchFamily="18" charset="2"/>
              <a:buNone/>
              <a:defRPr/>
            </a:pPr>
            <a:endParaRPr lang="en-US" sz="2000"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r>
              <a:rPr lang="en-CA" sz="2000" b="1" dirty="0">
                <a:latin typeface="Arial" pitchFamily="34" charset="0"/>
                <a:cs typeface="Arial" pitchFamily="34" charset="0"/>
              </a:rPr>
              <a:t>To be a successful professional, you must be able to write.</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r>
              <a:rPr lang="en-CA" sz="2000" b="1" dirty="0">
                <a:latin typeface="Arial" pitchFamily="34" charset="0"/>
                <a:cs typeface="Arial" pitchFamily="34" charset="0"/>
              </a:rPr>
              <a:t>Engineers working on B-1b bomber – wrote “proposals, regulations, manuals, procedures and memos” that “weighed almost as much as the bomber itself” (Beer 2).</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0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r>
              <a:rPr lang="en-CA" sz="1800" b="1" dirty="0">
                <a:latin typeface="Arial" pitchFamily="34" charset="0"/>
                <a:cs typeface="Arial" pitchFamily="34" charset="0"/>
              </a:rPr>
              <a:t>Are these types of documents specific to engineers?</a:t>
            </a: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20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latin typeface="Arial" pitchFamily="34" charset="0"/>
              <a:cs typeface="Arial" pitchFamily="34" charset="0"/>
            </a:endParaRPr>
          </a:p>
          <a:p>
            <a:pPr marL="6350" lvl="1" indent="-6350" eaLnBrk="1" fontAlgn="auto" hangingPunct="1">
              <a:spcBef>
                <a:spcPct val="0"/>
              </a:spcBef>
              <a:spcAft>
                <a:spcPts val="0"/>
              </a:spcAft>
              <a:buClr>
                <a:schemeClr val="accent3"/>
              </a:buClr>
              <a:buFont typeface="Wingdings 2" panose="05020102010507070707" pitchFamily="18" charset="2"/>
              <a:buNone/>
              <a:defRPr/>
            </a:pPr>
            <a:endParaRPr lang="en-CA" sz="22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050410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2056</TotalTime>
  <Words>1982</Words>
  <Application>Microsoft Office PowerPoint</Application>
  <PresentationFormat>On-screen Show (4:3)</PresentationFormat>
  <Paragraphs>447</Paragraphs>
  <Slides>47</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Calibri</vt:lpstr>
      <vt:lpstr>Constantia</vt:lpstr>
      <vt:lpstr>Webdings</vt:lpstr>
      <vt:lpstr>Wingdings</vt:lpstr>
      <vt:lpstr>Wingdings 2</vt:lpstr>
      <vt:lpstr>Wingdings 3</vt:lpstr>
      <vt:lpstr>Flow</vt:lpstr>
      <vt:lpstr>English 1112D Technical Report Writing  Lynda Morrissey September 11, 2017</vt:lpstr>
      <vt:lpstr>Scope and Approach</vt:lpstr>
      <vt:lpstr>Language and Communication</vt:lpstr>
      <vt:lpstr>Communication</vt:lpstr>
      <vt:lpstr>  Widespread deterioration of effective writing skills</vt:lpstr>
      <vt:lpstr>Let’s reflect</vt:lpstr>
      <vt:lpstr>Let’s reflect</vt:lpstr>
      <vt:lpstr>Writing as engineers,  but not only engineers </vt:lpstr>
      <vt:lpstr>Writing as engineers,  but not only engineers (Discussion of Beer Chapter 1) </vt:lpstr>
      <vt:lpstr>Business Writing</vt:lpstr>
      <vt:lpstr>Importance of Writing in Engineering </vt:lpstr>
      <vt:lpstr>Importance of Writing in Health Sciences</vt:lpstr>
      <vt:lpstr>Importance of Writing in Science</vt:lpstr>
      <vt:lpstr>Spectrum of Business Documents</vt:lpstr>
      <vt:lpstr>PowerPoint Presentation</vt:lpstr>
      <vt:lpstr>The technical report. </vt:lpstr>
      <vt:lpstr>PowerPoint Presentation</vt:lpstr>
      <vt:lpstr>Virtual Campus</vt:lpstr>
      <vt:lpstr>Syllabus</vt:lpstr>
      <vt:lpstr>Course Structure</vt:lpstr>
      <vt:lpstr>Communication with me</vt:lpstr>
      <vt:lpstr>Discussion Groups</vt:lpstr>
      <vt:lpstr>Recommended textbook</vt:lpstr>
      <vt:lpstr>Attendance Policy</vt:lpstr>
      <vt:lpstr>Late Policy</vt:lpstr>
      <vt:lpstr>Requirements</vt:lpstr>
      <vt:lpstr>Requirements</vt:lpstr>
      <vt:lpstr>Bibliography</vt:lpstr>
      <vt:lpstr>Report Proposal</vt:lpstr>
      <vt:lpstr>Quizzes</vt:lpstr>
      <vt:lpstr>Final Report (take-home exam)</vt:lpstr>
      <vt:lpstr> Learning to write well</vt:lpstr>
      <vt:lpstr> Controlling the communication through writing </vt:lpstr>
      <vt:lpstr> Controlling the communication through writing </vt:lpstr>
      <vt:lpstr> Learning to write well</vt:lpstr>
      <vt:lpstr> Learning to write well</vt:lpstr>
      <vt:lpstr> Learning to write well</vt:lpstr>
      <vt:lpstr> Learning to write well</vt:lpstr>
      <vt:lpstr> Specific Topics</vt:lpstr>
      <vt:lpstr> Library Research</vt:lpstr>
      <vt:lpstr>Grading Criteria</vt:lpstr>
      <vt:lpstr>Editorial Notations</vt:lpstr>
      <vt:lpstr>Schedule</vt:lpstr>
      <vt:lpstr>Discussion Group</vt:lpstr>
      <vt:lpstr>Diagnostic writing exercise</vt:lpstr>
      <vt:lpstr>Diagnostic Exercise</vt:lpstr>
      <vt:lpstr>Next class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Information Architecture</dc:title>
  <dc:creator>owner</dc:creator>
  <cp:lastModifiedBy>Sabina Henry</cp:lastModifiedBy>
  <cp:revision>150</cp:revision>
  <dcterms:created xsi:type="dcterms:W3CDTF">2011-08-18T17:07:07Z</dcterms:created>
  <dcterms:modified xsi:type="dcterms:W3CDTF">2017-10-18T14:57:24Z</dcterms:modified>
</cp:coreProperties>
</file>