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14"/>
  </p:notesMasterIdLst>
  <p:handoutMasterIdLst>
    <p:handoutMasterId r:id="rId15"/>
  </p:handoutMasterIdLst>
  <p:sldIdLst>
    <p:sldId id="318" r:id="rId2"/>
    <p:sldId id="307" r:id="rId3"/>
    <p:sldId id="308" r:id="rId4"/>
    <p:sldId id="309" r:id="rId5"/>
    <p:sldId id="310" r:id="rId6"/>
    <p:sldId id="311" r:id="rId7"/>
    <p:sldId id="312" r:id="rId8"/>
    <p:sldId id="319" r:id="rId9"/>
    <p:sldId id="313" r:id="rId10"/>
    <p:sldId id="320" r:id="rId11"/>
    <p:sldId id="321" r:id="rId12"/>
    <p:sldId id="322" r:id="rId1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hruti" pitchFamily="2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hruti" pitchFamily="2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hruti" pitchFamily="2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hruti" pitchFamily="2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hruti" pitchFamily="2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Shruti" pitchFamily="2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Shruti" pitchFamily="2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Shruti" pitchFamily="2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Shruti" pitchFamily="2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0066FF"/>
    <a:srgbClr val="3366FF"/>
    <a:srgbClr val="99CC99"/>
    <a:srgbClr val="FFCC00"/>
    <a:srgbClr val="99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>
    <p:restoredLeft sz="15239" autoAdjust="0"/>
    <p:restoredTop sz="94278" autoAdjust="0"/>
  </p:normalViewPr>
  <p:slideViewPr>
    <p:cSldViewPr snapToGrid="0">
      <p:cViewPr>
        <p:scale>
          <a:sx n="133" d="100"/>
          <a:sy n="133" d="100"/>
        </p:scale>
        <p:origin x="-8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0" d="100"/>
          <a:sy n="50" d="100"/>
        </p:scale>
        <p:origin x="-190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handoutMaster" Target="handoutMasters/handout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2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782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782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782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26555158-D608-4A2E-9419-70D8DEAA359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78070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D27C1-E4F7-4724-BD2D-C2433072502D}" type="datetimeFigureOut">
              <a:rPr lang="fr-CA" smtClean="0"/>
              <a:t>17-01-10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D6B387-7C43-4917-86AA-1F9F13F73A3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29856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Boite</a:t>
            </a:r>
            <a:r>
              <a:rPr lang="fr-CA" baseline="0" dirty="0" smtClean="0"/>
              <a:t> rouge = question sur l’examen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6B387-7C43-4917-86AA-1F9F13F73A39}" type="slidenum">
              <a:rPr lang="fr-CA" smtClean="0"/>
              <a:t>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77587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Doit connaître</a:t>
            </a:r>
            <a:r>
              <a:rPr lang="fr-CA" baseline="0" dirty="0" smtClean="0"/>
              <a:t> les parties et ou ils sont situes</a:t>
            </a:r>
          </a:p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6B387-7C43-4917-86AA-1F9F13F73A39}" type="slidenum">
              <a:rPr lang="fr-CA" smtClean="0"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18886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Para</a:t>
            </a:r>
            <a:r>
              <a:rPr lang="fr-CA" baseline="0" dirty="0" smtClean="0"/>
              <a:t> sagittal = divise droite et gauche non milieu 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6B387-7C43-4917-86AA-1F9F13F73A39}" type="slidenum">
              <a:rPr lang="fr-CA" smtClean="0"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57274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6B387-7C43-4917-86AA-1F9F13F73A39}" type="slidenum">
              <a:rPr lang="fr-CA" smtClean="0"/>
              <a:t>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101057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Doit connaître les cavités 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6B387-7C43-4917-86AA-1F9F13F73A39}" type="slidenum">
              <a:rPr lang="fr-CA" smtClean="0"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706661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6B387-7C43-4917-86AA-1F9F13F73A39}" type="slidenum">
              <a:rPr lang="fr-CA" smtClean="0"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99446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3077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3600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261938"/>
            <a:ext cx="8610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8450" y="977900"/>
            <a:ext cx="8270875" cy="5056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Line 5"/>
          <p:cNvSpPr>
            <a:spLocks noChangeShapeType="1"/>
          </p:cNvSpPr>
          <p:nvPr/>
        </p:nvSpPr>
        <p:spPr bwMode="auto">
          <a:xfrm>
            <a:off x="298450" y="187327"/>
            <a:ext cx="8586788" cy="0"/>
          </a:xfrm>
          <a:prstGeom prst="line">
            <a:avLst/>
          </a:prstGeom>
          <a:noFill/>
          <a:ln w="38100">
            <a:solidFill>
              <a:srgbClr val="D9E30D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fr-CA"/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>
            <a:off x="293688" y="153989"/>
            <a:ext cx="85867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9pPr>
    </p:titleStyle>
    <p:bodyStyle>
      <a:lvl1pPr marL="231775" indent="-231775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600" y="3540125"/>
            <a:ext cx="8207375" cy="2254250"/>
          </a:xfrm>
          <a:noFill/>
          <a:ln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marL="571500" indent="-571500" eaLnBrk="1" hangingPunct="1">
              <a:buClr>
                <a:srgbClr val="0000FF"/>
              </a:buClr>
              <a:buSzTx/>
              <a:buFont typeface="Wingdings" pitchFamily="2" charset="2"/>
              <a:buAutoNum type="arabicPeriod"/>
              <a:tabLst>
                <a:tab pos="1528763" algn="l"/>
              </a:tabLst>
            </a:pPr>
            <a:r>
              <a:rPr lang="fr-CA" sz="3600" b="1" dirty="0" smtClean="0">
                <a:solidFill>
                  <a:srgbClr val="0000FF"/>
                </a:solidFill>
                <a:latin typeface="Arial" charset="0"/>
              </a:rPr>
              <a:t>VOCABULAIRE DE L’ANATOMIE</a:t>
            </a:r>
          </a:p>
          <a:p>
            <a:pPr marL="1528763" lvl="1" indent="-806450" algn="l" eaLnBrk="1" hangingPunct="1">
              <a:buClr>
                <a:srgbClr val="0066FF"/>
              </a:buClr>
              <a:buSzTx/>
              <a:tabLst>
                <a:tab pos="1528763" algn="l"/>
              </a:tabLst>
            </a:pPr>
            <a:r>
              <a:rPr lang="fr-CA" sz="3200" b="1" dirty="0" smtClean="0">
                <a:solidFill>
                  <a:srgbClr val="0000FF"/>
                </a:solidFill>
                <a:latin typeface="Arial" charset="0"/>
              </a:rPr>
              <a:t>1.1	Termes anatomiques	</a:t>
            </a:r>
            <a:r>
              <a:rPr lang="fr-CA" sz="2400" dirty="0" smtClean="0">
                <a:solidFill>
                  <a:srgbClr val="0000FF"/>
                </a:solidFill>
                <a:latin typeface="Arial" charset="0"/>
              </a:rPr>
              <a:t>(pp. 12-16)</a:t>
            </a:r>
            <a:endParaRPr lang="fr-CA" sz="2400" b="1" dirty="0" smtClean="0">
              <a:solidFill>
                <a:srgbClr val="0000FF"/>
              </a:solidFill>
              <a:latin typeface="Arial" charset="0"/>
            </a:endParaRPr>
          </a:p>
          <a:p>
            <a:pPr marL="1528763" lvl="1" indent="-806450" algn="l" eaLnBrk="1" hangingPunct="1">
              <a:buClr>
                <a:srgbClr val="0066FF"/>
              </a:buClr>
              <a:buSzTx/>
              <a:tabLst>
                <a:tab pos="1528763" algn="l"/>
              </a:tabLst>
            </a:pPr>
            <a:r>
              <a:rPr lang="fr-CA" sz="3200" b="1" dirty="0" smtClean="0">
                <a:solidFill>
                  <a:srgbClr val="0000FF"/>
                </a:solidFill>
                <a:latin typeface="Arial" charset="0"/>
              </a:rPr>
              <a:t>1.2	Cavités de l’organisme	</a:t>
            </a:r>
            <a:r>
              <a:rPr lang="fr-CA" sz="2400" dirty="0" smtClean="0">
                <a:solidFill>
                  <a:srgbClr val="0000FF"/>
                </a:solidFill>
                <a:latin typeface="Arial" charset="0"/>
              </a:rPr>
              <a:t>(pp. 17-23)</a:t>
            </a:r>
            <a:endParaRPr lang="fr-CA" sz="2400" b="1" dirty="0" smtClean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051" name="Text Box 7"/>
          <p:cNvSpPr txBox="1">
            <a:spLocks noChangeArrowheads="1"/>
          </p:cNvSpPr>
          <p:nvPr/>
        </p:nvSpPr>
        <p:spPr bwMode="auto">
          <a:xfrm>
            <a:off x="0" y="312738"/>
            <a:ext cx="9144000" cy="273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 algn="ctr"/>
            <a:r>
              <a:rPr lang="en-CA" sz="4000" b="1" dirty="0">
                <a:latin typeface="Arial" charset="0"/>
              </a:rPr>
              <a:t>ANP 1506</a:t>
            </a:r>
          </a:p>
          <a:p>
            <a:pPr algn="ctr">
              <a:lnSpc>
                <a:spcPct val="120000"/>
              </a:lnSpc>
            </a:pPr>
            <a:r>
              <a:rPr lang="fr-CA" sz="3700" b="1" dirty="0">
                <a:latin typeface="Arial" charset="0"/>
              </a:rPr>
              <a:t>Communication et mouvement: </a:t>
            </a:r>
          </a:p>
          <a:p>
            <a:pPr algn="ctr">
              <a:lnSpc>
                <a:spcPct val="120000"/>
              </a:lnSpc>
            </a:pPr>
            <a:r>
              <a:rPr lang="fr-CA" sz="3700" b="1" dirty="0">
                <a:latin typeface="Arial" charset="0"/>
              </a:rPr>
              <a:t>Anatomie et physiologie des systèmes tégumentaire, locomoteur et nerveux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5613" y="1228725"/>
            <a:ext cx="5735637" cy="1177925"/>
          </a:xfrm>
        </p:spPr>
        <p:txBody>
          <a:bodyPr/>
          <a:lstStyle/>
          <a:p>
            <a:pPr marL="185738" indent="-185738" eaLnBrk="1" hangingPunct="1">
              <a:lnSpc>
                <a:spcPct val="90000"/>
              </a:lnSpc>
              <a:buClr>
                <a:schemeClr val="tx1"/>
              </a:buClr>
              <a:buSzTx/>
              <a:buFontTx/>
              <a:buChar char="•"/>
            </a:pPr>
            <a:r>
              <a:rPr lang="fr-CA" sz="2400" b="1" i="1" u="sng" smtClean="0">
                <a:solidFill>
                  <a:srgbClr val="000000"/>
                </a:solidFill>
              </a:rPr>
              <a:t>Position anatomique</a:t>
            </a:r>
            <a:r>
              <a:rPr lang="fr-CA" sz="2400" b="1" smtClean="0">
                <a:solidFill>
                  <a:srgbClr val="000000"/>
                </a:solidFill>
              </a:rPr>
              <a:t>:</a:t>
            </a:r>
            <a:r>
              <a:rPr lang="fr-CA" sz="2400" smtClean="0">
                <a:solidFill>
                  <a:srgbClr val="000000"/>
                </a:solidFill>
              </a:rPr>
              <a:t> personne debout, pieds presque joints, paumes vers l’avant, pouces vers l’extérieur</a:t>
            </a:r>
          </a:p>
        </p:txBody>
      </p:sp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7315200" y="6507163"/>
            <a:ext cx="16002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 algn="r"/>
            <a:r>
              <a:rPr lang="en-US" sz="1200" b="1">
                <a:solidFill>
                  <a:schemeClr val="accent2"/>
                </a:solidFill>
                <a:latin typeface="Arial" charset="0"/>
              </a:rPr>
              <a:t>Figure 1.7a</a:t>
            </a:r>
          </a:p>
        </p:txBody>
      </p:sp>
      <p:sp>
        <p:nvSpPr>
          <p:cNvPr id="3077" name="Rectangle 6"/>
          <p:cNvSpPr>
            <a:spLocks noChangeArrowheads="1"/>
          </p:cNvSpPr>
          <p:nvPr/>
        </p:nvSpPr>
        <p:spPr bwMode="auto">
          <a:xfrm>
            <a:off x="401638" y="2444750"/>
            <a:ext cx="5580062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185738" indent="-185738" eaLnBrk="1" hangingPunct="1">
              <a:spcAft>
                <a:spcPct val="10000"/>
              </a:spcAft>
              <a:buClr>
                <a:schemeClr val="tx1"/>
              </a:buClr>
              <a:buFontTx/>
              <a:buChar char="•"/>
            </a:pPr>
            <a:r>
              <a:rPr lang="fr-CA" b="1" u="sng">
                <a:latin typeface="Times New Roman" pitchFamily="18" charset="0"/>
              </a:rPr>
              <a:t>Divisions du corps humain</a:t>
            </a:r>
            <a:r>
              <a:rPr lang="fr-CA" b="1">
                <a:latin typeface="Times New Roman" pitchFamily="18" charset="0"/>
              </a:rPr>
              <a:t>:</a:t>
            </a:r>
            <a:r>
              <a:rPr lang="fr-CA" b="1" i="1">
                <a:latin typeface="Times New Roman" pitchFamily="18" charset="0"/>
              </a:rPr>
              <a:t> </a:t>
            </a:r>
          </a:p>
          <a:p>
            <a:pPr marL="542925" lvl="1" indent="-177800" eaLnBrk="1" hangingPunct="1">
              <a:spcAft>
                <a:spcPct val="1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b="1" i="1">
                <a:latin typeface="Times New Roman" pitchFamily="18" charset="0"/>
              </a:rPr>
              <a:t>Partie axiale</a:t>
            </a:r>
            <a:r>
              <a:rPr lang="fr-CA">
                <a:latin typeface="Times New Roman" pitchFamily="18" charset="0"/>
              </a:rPr>
              <a:t>: tête, cou et tronc</a:t>
            </a:r>
            <a:endParaRPr lang="fr-CA" i="1">
              <a:latin typeface="Times New Roman" pitchFamily="18" charset="0"/>
            </a:endParaRPr>
          </a:p>
          <a:p>
            <a:pPr marL="542925" lvl="1" indent="-177800" eaLnBrk="1" hangingPunct="1">
              <a:spcAft>
                <a:spcPct val="50000"/>
              </a:spcAft>
              <a:buClr>
                <a:schemeClr val="tx1"/>
              </a:buClr>
              <a:buSzPct val="70000"/>
              <a:buFont typeface="Wingdings" pitchFamily="2" charset="2"/>
              <a:buChar char="§"/>
            </a:pPr>
            <a:r>
              <a:rPr lang="fr-CA" b="1" i="1">
                <a:latin typeface="Times New Roman" pitchFamily="18" charset="0"/>
              </a:rPr>
              <a:t>Partie appendiculaire</a:t>
            </a:r>
            <a:r>
              <a:rPr lang="fr-CA">
                <a:latin typeface="Times New Roman" pitchFamily="18" charset="0"/>
              </a:rPr>
              <a:t>: membres  (“appendices”)</a:t>
            </a:r>
            <a:endParaRPr lang="fr-CA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8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" y="297658"/>
            <a:ext cx="8846343" cy="876300"/>
          </a:xfrm>
        </p:spPr>
        <p:txBody>
          <a:bodyPr/>
          <a:lstStyle/>
          <a:p>
            <a:pPr marL="739775" indent="-739775" eaLnBrk="1" hangingPunct="1">
              <a:lnSpc>
                <a:spcPct val="80000"/>
              </a:lnSpc>
            </a:pPr>
            <a:r>
              <a:rPr lang="en-US" sz="3200" dirty="0" smtClean="0">
                <a:solidFill>
                  <a:srgbClr val="0000FF"/>
                </a:solidFill>
              </a:rPr>
              <a:t>1.1	</a:t>
            </a:r>
            <a:r>
              <a:rPr lang="fr-CA" sz="3200" dirty="0" smtClean="0">
                <a:solidFill>
                  <a:srgbClr val="0000FF"/>
                </a:solidFill>
              </a:rPr>
              <a:t>La position anatomique et les divisions du corps humain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450850" y="4424363"/>
            <a:ext cx="5992813" cy="212365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85738" indent="-185738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FR" b="1" dirty="0">
                <a:solidFill>
                  <a:srgbClr val="FF0000"/>
                </a:solidFill>
                <a:latin typeface="Times New Roman" pitchFamily="18" charset="0"/>
              </a:rPr>
              <a:t>Régions du corps:</a:t>
            </a:r>
            <a:r>
              <a:rPr lang="en-CA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</a:p>
          <a:p>
            <a:pPr>
              <a:spcBef>
                <a:spcPct val="25000"/>
              </a:spcBef>
              <a:buFont typeface="Symbol" pitchFamily="18" charset="2"/>
              <a:buChar char="-"/>
            </a:pPr>
            <a:r>
              <a:rPr lang="fr-FR" sz="1600" dirty="0">
                <a:solidFill>
                  <a:srgbClr val="FF0000"/>
                </a:solidFill>
                <a:latin typeface="Calibri" pitchFamily="34" charset="0"/>
              </a:rPr>
              <a:t>Situez les régions suivantes: </a:t>
            </a:r>
            <a:r>
              <a:rPr lang="fr-FR" sz="1600" i="1" dirty="0" smtClean="0">
                <a:solidFill>
                  <a:srgbClr val="FF0000"/>
                </a:solidFill>
                <a:latin typeface="Calibri" pitchFamily="34" charset="0"/>
              </a:rPr>
              <a:t>céphalique</a:t>
            </a:r>
            <a:r>
              <a:rPr lang="fr-FR" sz="1600" i="1" dirty="0">
                <a:solidFill>
                  <a:srgbClr val="FF0000"/>
                </a:solidFill>
                <a:latin typeface="Calibri" pitchFamily="34" charset="0"/>
              </a:rPr>
              <a:t>, cervicale, deltoïdienne, axillaire, pectorale, sternale, </a:t>
            </a:r>
            <a:r>
              <a:rPr lang="fr-FR" sz="1600" i="1" dirty="0" smtClean="0">
                <a:solidFill>
                  <a:srgbClr val="FF0000"/>
                </a:solidFill>
                <a:latin typeface="Calibri" pitchFamily="34" charset="0"/>
              </a:rPr>
              <a:t>pubienne</a:t>
            </a:r>
            <a:r>
              <a:rPr lang="fr-FR" sz="1600" i="1" dirty="0">
                <a:solidFill>
                  <a:srgbClr val="FF0000"/>
                </a:solidFill>
                <a:latin typeface="Calibri" pitchFamily="34" charset="0"/>
              </a:rPr>
              <a:t>, inguinale, </a:t>
            </a:r>
            <a:r>
              <a:rPr lang="fr-FR" sz="1600" dirty="0" smtClean="0">
                <a:solidFill>
                  <a:srgbClr val="FF0000"/>
                </a:solidFill>
                <a:latin typeface="Calibri" pitchFamily="34" charset="0"/>
              </a:rPr>
              <a:t>régions du </a:t>
            </a:r>
            <a:r>
              <a:rPr lang="fr-FR" sz="1600" i="1" dirty="0" smtClean="0">
                <a:solidFill>
                  <a:srgbClr val="FF0000"/>
                </a:solidFill>
                <a:latin typeface="Calibri" pitchFamily="34" charset="0"/>
              </a:rPr>
              <a:t>carpe </a:t>
            </a:r>
            <a:r>
              <a:rPr lang="fr-FR" sz="1600" dirty="0" smtClean="0">
                <a:solidFill>
                  <a:srgbClr val="FF0000"/>
                </a:solidFill>
                <a:latin typeface="Calibri" pitchFamily="34" charset="0"/>
              </a:rPr>
              <a:t>et du </a:t>
            </a:r>
            <a:r>
              <a:rPr lang="fr-FR" sz="1600" i="1" dirty="0" smtClean="0">
                <a:solidFill>
                  <a:srgbClr val="FF0000"/>
                </a:solidFill>
                <a:latin typeface="Calibri" pitchFamily="34" charset="0"/>
              </a:rPr>
              <a:t>tarse</a:t>
            </a:r>
            <a:r>
              <a:rPr lang="fr-FR" sz="1600" dirty="0">
                <a:solidFill>
                  <a:srgbClr val="FF0000"/>
                </a:solidFill>
                <a:latin typeface="Calibri" pitchFamily="34" charset="0"/>
              </a:rPr>
              <a:t>.</a:t>
            </a:r>
          </a:p>
          <a:p>
            <a:pPr>
              <a:spcBef>
                <a:spcPct val="25000"/>
              </a:spcBef>
              <a:buFont typeface="Symbol" pitchFamily="18" charset="2"/>
              <a:buChar char="-"/>
            </a:pPr>
            <a:r>
              <a:rPr lang="fr-FR" sz="1600" dirty="0">
                <a:solidFill>
                  <a:srgbClr val="FF0000"/>
                </a:solidFill>
                <a:latin typeface="Calibri" pitchFamily="34" charset="0"/>
              </a:rPr>
              <a:t>Situez les régions postérieures suivantes: </a:t>
            </a:r>
            <a:r>
              <a:rPr lang="fr-FR" sz="1600" i="1" dirty="0">
                <a:solidFill>
                  <a:srgbClr val="FF0000"/>
                </a:solidFill>
                <a:latin typeface="Calibri" pitchFamily="34" charset="0"/>
              </a:rPr>
              <a:t>occipitale, scapulaire, vertébrale, sacrale, lombaire, glutéale, </a:t>
            </a:r>
            <a:r>
              <a:rPr lang="fr-FR" sz="1600" i="1" dirty="0" smtClean="0">
                <a:solidFill>
                  <a:srgbClr val="FF0000"/>
                </a:solidFill>
                <a:latin typeface="Calibri" pitchFamily="34" charset="0"/>
              </a:rPr>
              <a:t>périnéale, poplitée</a:t>
            </a:r>
            <a:r>
              <a:rPr lang="fr-FR" sz="1600" i="1" dirty="0">
                <a:solidFill>
                  <a:srgbClr val="FF0000"/>
                </a:solidFill>
                <a:latin typeface="Calibri" pitchFamily="34" charset="0"/>
              </a:rPr>
              <a:t>, surale</a:t>
            </a:r>
            <a:r>
              <a:rPr lang="fr-FR" sz="1600" dirty="0">
                <a:solidFill>
                  <a:srgbClr val="FF0000"/>
                </a:solidFill>
                <a:latin typeface="Calibri" pitchFamily="34" charset="0"/>
              </a:rPr>
              <a:t>.</a:t>
            </a:r>
          </a:p>
          <a:p>
            <a:pPr>
              <a:spcBef>
                <a:spcPct val="25000"/>
              </a:spcBef>
              <a:buFont typeface="Symbol" pitchFamily="18" charset="2"/>
              <a:buChar char="-"/>
            </a:pPr>
            <a:r>
              <a:rPr lang="fr-FR" sz="1600" dirty="0">
                <a:solidFill>
                  <a:srgbClr val="FF0000"/>
                </a:solidFill>
                <a:latin typeface="Calibri" pitchFamily="34" charset="0"/>
              </a:rPr>
              <a:t>En anatomie, que désignent le bras et la jambe?</a:t>
            </a:r>
          </a:p>
        </p:txBody>
      </p:sp>
      <p:pic>
        <p:nvPicPr>
          <p:cNvPr id="3080" name="Picture 8" descr="C:\OLD_PC\backup\DriveD\michel\Marieb\HAP8e_IRDVD\Chapter_01\B_JPEG_Images_and_Tables\b_unlabeled\figure_01_07a_unlabele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6" t="3739" r="40890" b="10212"/>
          <a:stretch/>
        </p:blipFill>
        <p:spPr bwMode="auto">
          <a:xfrm>
            <a:off x="6624843" y="1035675"/>
            <a:ext cx="2412000" cy="55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7" name="Picture 11" descr="C:\OLD_PC\backup\DriveD\michel\Marieb\HAP8e_IRDVD\Chapter_01\B_JPEG_Images_and_Tables\b_unlabeled\figure_01_08_unlabele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8" t="1490" r="11030" b="11336"/>
          <a:stretch/>
        </p:blipFill>
        <p:spPr bwMode="auto">
          <a:xfrm>
            <a:off x="1888425" y="889794"/>
            <a:ext cx="6084000" cy="55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8" y="226222"/>
            <a:ext cx="4452937" cy="666750"/>
          </a:xfrm>
        </p:spPr>
        <p:txBody>
          <a:bodyPr/>
          <a:lstStyle/>
          <a:p>
            <a:pPr marL="185738" indent="-185738" eaLnBrk="1" hangingPunct="1">
              <a:buClr>
                <a:schemeClr val="tx1"/>
              </a:buClr>
              <a:buFontTx/>
              <a:buChar char="•"/>
            </a:pPr>
            <a:r>
              <a:rPr lang="en-US" sz="2400" u="sng" smtClean="0">
                <a:solidFill>
                  <a:schemeClr val="tx1"/>
                </a:solidFill>
              </a:rPr>
              <a:t>Plans et coupes du corps</a:t>
            </a:r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268288" y="6403975"/>
            <a:ext cx="16002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 algn="r"/>
            <a:r>
              <a:rPr lang="en-US" sz="1200" b="1">
                <a:solidFill>
                  <a:schemeClr val="accent2"/>
                </a:solidFill>
                <a:latin typeface="Arial" charset="0"/>
              </a:rPr>
              <a:t>Figure 1.8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372521" y="1620043"/>
            <a:ext cx="98742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en-CA" sz="1400" b="1" dirty="0">
                <a:solidFill>
                  <a:srgbClr val="0000FF"/>
                </a:solidFill>
                <a:latin typeface="Arial" charset="0"/>
              </a:rPr>
              <a:t>Plan frontal</a:t>
            </a:r>
          </a:p>
        </p:txBody>
      </p:sp>
      <p:sp>
        <p:nvSpPr>
          <p:cNvPr id="4102" name="Text Box 10"/>
          <p:cNvSpPr txBox="1">
            <a:spLocks noChangeArrowheads="1"/>
          </p:cNvSpPr>
          <p:nvPr/>
        </p:nvSpPr>
        <p:spPr bwMode="auto">
          <a:xfrm>
            <a:off x="6317458" y="1624806"/>
            <a:ext cx="173990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400" b="1" dirty="0">
                <a:solidFill>
                  <a:srgbClr val="0000FF"/>
                </a:solidFill>
                <a:latin typeface="Arial" charset="0"/>
              </a:rPr>
              <a:t>Plan sagittal médian</a:t>
            </a:r>
          </a:p>
        </p:txBody>
      </p:sp>
      <p:sp>
        <p:nvSpPr>
          <p:cNvPr id="4103" name="Text Box 11"/>
          <p:cNvSpPr txBox="1">
            <a:spLocks noChangeArrowheads="1"/>
          </p:cNvSpPr>
          <p:nvPr/>
        </p:nvSpPr>
        <p:spPr bwMode="auto">
          <a:xfrm>
            <a:off x="7025478" y="2317750"/>
            <a:ext cx="173990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en-CA" sz="1400" b="1" dirty="0">
                <a:solidFill>
                  <a:srgbClr val="0000FF"/>
                </a:solidFill>
                <a:latin typeface="Arial" charset="0"/>
              </a:rPr>
              <a:t>Plan transverse</a:t>
            </a:r>
          </a:p>
        </p:txBody>
      </p:sp>
      <p:sp>
        <p:nvSpPr>
          <p:cNvPr id="4104" name="Text Box 12"/>
          <p:cNvSpPr txBox="1">
            <a:spLocks noChangeArrowheads="1"/>
          </p:cNvSpPr>
          <p:nvPr/>
        </p:nvSpPr>
        <p:spPr bwMode="auto">
          <a:xfrm>
            <a:off x="2216945" y="4535488"/>
            <a:ext cx="167163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900" b="1" dirty="0">
                <a:latin typeface="Verdana" pitchFamily="34" charset="0"/>
              </a:rPr>
              <a:t>Coupe frontale du tronc</a:t>
            </a:r>
          </a:p>
        </p:txBody>
      </p:sp>
      <p:sp>
        <p:nvSpPr>
          <p:cNvPr id="4105" name="Text Box 13"/>
          <p:cNvSpPr txBox="1">
            <a:spLocks noChangeArrowheads="1"/>
          </p:cNvSpPr>
          <p:nvPr/>
        </p:nvSpPr>
        <p:spPr bwMode="auto">
          <a:xfrm>
            <a:off x="4441825" y="4546598"/>
            <a:ext cx="19431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900" b="1" dirty="0">
                <a:latin typeface="Verdana" pitchFamily="34" charset="0"/>
              </a:rPr>
              <a:t>Coupe transversale du tronc (vue </a:t>
            </a:r>
            <a:r>
              <a:rPr lang="fr-CA" sz="900" b="1" dirty="0" smtClean="0">
                <a:latin typeface="Verdana" pitchFamily="34" charset="0"/>
              </a:rPr>
              <a:t>inférieure</a:t>
            </a:r>
            <a:r>
              <a:rPr lang="fr-CA" sz="900" b="1" dirty="0">
                <a:latin typeface="Verdana" pitchFamily="34" charset="0"/>
              </a:rPr>
              <a:t>)</a:t>
            </a:r>
          </a:p>
        </p:txBody>
      </p:sp>
      <p:sp>
        <p:nvSpPr>
          <p:cNvPr id="4106" name="Text Box 14"/>
          <p:cNvSpPr txBox="1">
            <a:spLocks noChangeArrowheads="1"/>
          </p:cNvSpPr>
          <p:nvPr/>
        </p:nvSpPr>
        <p:spPr bwMode="auto">
          <a:xfrm>
            <a:off x="6979440" y="4557713"/>
            <a:ext cx="1785938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900" b="1" dirty="0">
                <a:latin typeface="Verdana" pitchFamily="34" charset="0"/>
              </a:rPr>
              <a:t>Coupe sagittale médiane</a:t>
            </a:r>
          </a:p>
        </p:txBody>
      </p:sp>
      <p:cxnSp>
        <p:nvCxnSpPr>
          <p:cNvPr id="3" name="Connecteur droit 2"/>
          <p:cNvCxnSpPr/>
          <p:nvPr/>
        </p:nvCxnSpPr>
        <p:spPr bwMode="auto">
          <a:xfrm flipH="1">
            <a:off x="3394869" y="1733550"/>
            <a:ext cx="555625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Connecteur droit 13"/>
          <p:cNvCxnSpPr/>
          <p:nvPr/>
        </p:nvCxnSpPr>
        <p:spPr bwMode="auto">
          <a:xfrm flipH="1">
            <a:off x="5740401" y="1733550"/>
            <a:ext cx="555625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Connecteur droit 14"/>
          <p:cNvCxnSpPr/>
          <p:nvPr/>
        </p:nvCxnSpPr>
        <p:spPr bwMode="auto">
          <a:xfrm flipH="1">
            <a:off x="6423815" y="2428875"/>
            <a:ext cx="555625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Connecteur droit 15"/>
          <p:cNvCxnSpPr/>
          <p:nvPr/>
        </p:nvCxnSpPr>
        <p:spPr bwMode="auto">
          <a:xfrm flipH="1">
            <a:off x="2464594" y="3178969"/>
            <a:ext cx="1517651" cy="137874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Connecteur droit 17"/>
          <p:cNvCxnSpPr/>
          <p:nvPr/>
        </p:nvCxnSpPr>
        <p:spPr bwMode="auto">
          <a:xfrm>
            <a:off x="4579143" y="2764631"/>
            <a:ext cx="0" cy="179308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Connecteur droit 23"/>
          <p:cNvCxnSpPr/>
          <p:nvPr/>
        </p:nvCxnSpPr>
        <p:spPr bwMode="auto">
          <a:xfrm>
            <a:off x="5740402" y="3449241"/>
            <a:ext cx="1447006" cy="116562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5900" y="276230"/>
            <a:ext cx="1766888" cy="552450"/>
          </a:xfrm>
          <a:noFill/>
        </p:spPr>
        <p:txBody>
          <a:bodyPr/>
          <a:lstStyle/>
          <a:p>
            <a:pPr marL="185738" indent="-185738" eaLnBrk="1" hangingPunct="1">
              <a:buFontTx/>
              <a:buChar char="•"/>
            </a:pPr>
            <a:r>
              <a:rPr lang="en-US" sz="2400" u="sng" smtClean="0">
                <a:solidFill>
                  <a:schemeClr val="tx1"/>
                </a:solidFill>
              </a:rPr>
              <a:t>Plans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739780"/>
            <a:ext cx="8570912" cy="2405062"/>
          </a:xfrm>
          <a:noFill/>
        </p:spPr>
        <p:txBody>
          <a:bodyPr/>
          <a:lstStyle/>
          <a:p>
            <a:pPr marL="176213" indent="-176213" eaLnBrk="1" hangingPunct="1"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80000"/>
              <a:tabLst>
                <a:tab pos="635000" algn="l"/>
              </a:tabLst>
            </a:pPr>
            <a:r>
              <a:rPr lang="fr-CA" sz="2000" b="1" dirty="0" smtClean="0">
                <a:latin typeface="Arial" charset="0"/>
              </a:rPr>
              <a:t>Sagittal </a:t>
            </a:r>
            <a:r>
              <a:rPr lang="fr-CA" sz="2000" dirty="0" smtClean="0">
                <a:latin typeface="Arial" charset="0"/>
              </a:rPr>
              <a:t>: divise le corps en parties droite et gauche.</a:t>
            </a:r>
          </a:p>
          <a:p>
            <a:pPr marL="176213" indent="-176213" eaLnBrk="1" hangingPunct="1"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80000"/>
              <a:tabLst>
                <a:tab pos="635000" algn="l"/>
              </a:tabLst>
            </a:pPr>
            <a:r>
              <a:rPr lang="fr-CA" sz="2000" b="1" dirty="0" smtClean="0">
                <a:latin typeface="Arial" charset="0"/>
              </a:rPr>
              <a:t>Sagittal médian</a:t>
            </a:r>
            <a:r>
              <a:rPr lang="fr-CA" sz="2000" dirty="0" smtClean="0">
                <a:latin typeface="Arial" charset="0"/>
              </a:rPr>
              <a:t> : divise le corps en deux moitiés égales.</a:t>
            </a:r>
          </a:p>
          <a:p>
            <a:pPr marL="176213" indent="-176213" eaLnBrk="1" hangingPunct="1"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80000"/>
              <a:tabLst>
                <a:tab pos="635000" algn="l"/>
              </a:tabLst>
            </a:pPr>
            <a:r>
              <a:rPr lang="fr-CA" sz="2000" b="1" dirty="0" err="1" smtClean="0">
                <a:latin typeface="Arial" charset="0"/>
              </a:rPr>
              <a:t>Parasagittal</a:t>
            </a:r>
            <a:r>
              <a:rPr lang="fr-CA" sz="2000" b="1" dirty="0" smtClean="0">
                <a:latin typeface="Arial" charset="0"/>
              </a:rPr>
              <a:t> </a:t>
            </a:r>
            <a:r>
              <a:rPr lang="fr-CA" sz="2000" dirty="0" smtClean="0">
                <a:latin typeface="Arial" charset="0"/>
              </a:rPr>
              <a:t>: divise le corps en deux parties inégales.</a:t>
            </a:r>
          </a:p>
          <a:p>
            <a:pPr marL="176213" indent="-176213" eaLnBrk="1" hangingPunct="1"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80000"/>
              <a:tabLst>
                <a:tab pos="635000" algn="l"/>
              </a:tabLst>
            </a:pPr>
            <a:r>
              <a:rPr lang="fr-CA" sz="2000" b="1" dirty="0" smtClean="0">
                <a:latin typeface="Arial" charset="0"/>
              </a:rPr>
              <a:t>Frontal / coronal</a:t>
            </a:r>
            <a:r>
              <a:rPr lang="fr-CA" sz="2000" dirty="0" smtClean="0">
                <a:latin typeface="Arial" charset="0"/>
              </a:rPr>
              <a:t> : divise le corps en parties antérieure et postérieure.</a:t>
            </a:r>
          </a:p>
          <a:p>
            <a:pPr marL="176213" indent="-176213" eaLnBrk="1" hangingPunct="1">
              <a:spcBef>
                <a:spcPct val="40000"/>
              </a:spcBef>
              <a:spcAft>
                <a:spcPct val="0"/>
              </a:spcAft>
              <a:buClr>
                <a:schemeClr val="tx1"/>
              </a:buClr>
              <a:buSzPct val="80000"/>
              <a:tabLst>
                <a:tab pos="635000" algn="l"/>
              </a:tabLst>
            </a:pPr>
            <a:r>
              <a:rPr lang="fr-CA" sz="2000" b="1" dirty="0" smtClean="0">
                <a:latin typeface="Arial" charset="0"/>
              </a:rPr>
              <a:t>Transverse / horizontal</a:t>
            </a:r>
            <a:r>
              <a:rPr lang="fr-CA" sz="2000" dirty="0" smtClean="0">
                <a:latin typeface="Arial" charset="0"/>
              </a:rPr>
              <a:t> : plan à angle droit avec l'axe du corps ou de l’organe.</a:t>
            </a:r>
            <a:endParaRPr lang="en-US" sz="2000" dirty="0" smtClean="0">
              <a:latin typeface="Arial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15900" y="3205167"/>
            <a:ext cx="86106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71463" indent="-219075" eaLnBrk="1" hangingPunct="1">
              <a:buFontTx/>
              <a:buChar char="•"/>
            </a:pPr>
            <a:r>
              <a:rPr lang="fr-CA" b="1" u="sng">
                <a:latin typeface="Arial" charset="0"/>
              </a:rPr>
              <a:t>Coupes</a:t>
            </a:r>
            <a:endParaRPr lang="en-US" b="1" u="sng">
              <a:latin typeface="Arial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452438" y="3638555"/>
            <a:ext cx="774541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176213" indent="-176213">
              <a:buClr>
                <a:srgbClr val="0099FF"/>
              </a:buClr>
              <a:buSzPct val="60000"/>
              <a:buFont typeface="Wingdings" pitchFamily="2" charset="2"/>
              <a:buNone/>
              <a:tabLst>
                <a:tab pos="176213" algn="l"/>
                <a:tab pos="633413" algn="l"/>
                <a:tab pos="6400800" algn="l"/>
              </a:tabLst>
            </a:pPr>
            <a:r>
              <a:rPr lang="fr-CA" sz="2000">
                <a:latin typeface="Arial" charset="0"/>
              </a:rPr>
              <a:t>Nommées selon le plan qu’elles sont pratiquées:</a:t>
            </a:r>
          </a:p>
          <a:p>
            <a:pPr marL="176213" indent="-176213">
              <a:buClr>
                <a:schemeClr val="tx1"/>
              </a:buClr>
              <a:buSzPct val="80000"/>
              <a:buFont typeface="Wingdings" pitchFamily="2" charset="2"/>
              <a:buChar char="§"/>
              <a:tabLst>
                <a:tab pos="176213" algn="l"/>
                <a:tab pos="633413" algn="l"/>
                <a:tab pos="6400800" algn="l"/>
              </a:tabLst>
            </a:pPr>
            <a:r>
              <a:rPr lang="fr-CA" sz="2000" b="1">
                <a:latin typeface="Arial" charset="0"/>
              </a:rPr>
              <a:t>C</a:t>
            </a:r>
            <a:r>
              <a:rPr lang="fr-CA" sz="2000" b="1">
                <a:solidFill>
                  <a:srgbClr val="000000"/>
                </a:solidFill>
                <a:latin typeface="Arial" charset="0"/>
              </a:rPr>
              <a:t>oupe transversale:</a:t>
            </a:r>
            <a:r>
              <a:rPr lang="fr-CA" sz="2000">
                <a:solidFill>
                  <a:srgbClr val="000000"/>
                </a:solidFill>
                <a:latin typeface="Arial" charset="0"/>
              </a:rPr>
              <a:t> selon le plan transverse</a:t>
            </a:r>
            <a:endParaRPr lang="fr-CA" sz="2000">
              <a:latin typeface="Arial" charset="0"/>
            </a:endParaRPr>
          </a:p>
          <a:p>
            <a:pPr marL="176213" indent="-176213">
              <a:buClr>
                <a:schemeClr val="tx1"/>
              </a:buClr>
              <a:buSzPct val="80000"/>
              <a:buFont typeface="Wingdings" pitchFamily="2" charset="2"/>
              <a:buChar char="§"/>
              <a:tabLst>
                <a:tab pos="176213" algn="l"/>
                <a:tab pos="633413" algn="l"/>
                <a:tab pos="6400800" algn="l"/>
              </a:tabLst>
            </a:pPr>
            <a:r>
              <a:rPr lang="fr-CA" sz="2000" b="1">
                <a:latin typeface="Arial" charset="0"/>
              </a:rPr>
              <a:t>Coupe oblique: </a:t>
            </a:r>
            <a:r>
              <a:rPr lang="fr-CA" sz="2000">
                <a:latin typeface="Arial" charset="0"/>
              </a:rPr>
              <a:t>entre un plan horizontal et un plan vertical.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25" y="190500"/>
            <a:ext cx="8610600" cy="609600"/>
          </a:xfrm>
        </p:spPr>
        <p:txBody>
          <a:bodyPr/>
          <a:lstStyle/>
          <a:p>
            <a:pPr marL="239713" indent="-239713" eaLnBrk="1" hangingPunct="1">
              <a:buSzPct val="110000"/>
              <a:buFontTx/>
              <a:buChar char="•"/>
            </a:pPr>
            <a:r>
              <a:rPr lang="fr-CA" sz="2400" u="sng" dirty="0" smtClean="0">
                <a:solidFill>
                  <a:schemeClr val="tx1"/>
                </a:solidFill>
              </a:rPr>
              <a:t>Termes relatifs à l’orientation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315200" y="6507163"/>
            <a:ext cx="16002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 algn="r"/>
            <a:r>
              <a:rPr lang="en-US" sz="1200" b="1">
                <a:solidFill>
                  <a:schemeClr val="accent2"/>
                </a:solidFill>
                <a:latin typeface="Arial" charset="0"/>
              </a:rPr>
              <a:t>Tableau 1.1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70" r="639" b="5690"/>
          <a:stretch>
            <a:fillRect/>
          </a:stretch>
        </p:blipFill>
        <p:spPr bwMode="auto">
          <a:xfrm>
            <a:off x="0" y="755650"/>
            <a:ext cx="9144000" cy="540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79388" y="827088"/>
            <a:ext cx="1876425" cy="2746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Supérieur (crânien)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159000" y="827088"/>
            <a:ext cx="2249488" cy="6397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Vers la tête ou le haut d’une structure; au-dessus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6027738" y="827088"/>
            <a:ext cx="27924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Le cœur est </a:t>
            </a:r>
            <a:r>
              <a:rPr lang="fr-CA" sz="1200" b="1" i="1">
                <a:latin typeface="Verdana" pitchFamily="34" charset="0"/>
              </a:rPr>
              <a:t>supérieur</a:t>
            </a:r>
            <a:r>
              <a:rPr lang="fr-CA" sz="1200" b="1">
                <a:latin typeface="Verdana" pitchFamily="34" charset="0"/>
              </a:rPr>
              <a:t> par rapport à l’estomac.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79388" y="1978025"/>
            <a:ext cx="1731962" cy="274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Inférieur (caudal)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2159000" y="1978025"/>
            <a:ext cx="2249488" cy="6397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À l’opposé de la tête ou vers le bas d’une structure; au-dessous</a:t>
            </a: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6027738" y="1978025"/>
            <a:ext cx="27924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L’ombilic est </a:t>
            </a:r>
            <a:r>
              <a:rPr lang="fr-CA" sz="1200" b="1" i="1">
                <a:latin typeface="Verdana" pitchFamily="34" charset="0"/>
              </a:rPr>
              <a:t>inférieur </a:t>
            </a:r>
            <a:r>
              <a:rPr lang="fr-CA" sz="1200" b="1">
                <a:latin typeface="Verdana" pitchFamily="34" charset="0"/>
              </a:rPr>
              <a:t>par rapport au menton.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179388" y="3127375"/>
            <a:ext cx="1822450" cy="274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Antérieur (ventral)</a:t>
            </a: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2159000" y="3128963"/>
            <a:ext cx="243522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Vers l’avant ou à l’avant du corps; devant</a:t>
            </a: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6027738" y="3127375"/>
            <a:ext cx="292576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Le sternum est </a:t>
            </a:r>
            <a:r>
              <a:rPr lang="fr-CA" sz="1200" b="1" i="1">
                <a:latin typeface="Verdana" pitchFamily="34" charset="0"/>
              </a:rPr>
              <a:t>antérieur </a:t>
            </a:r>
            <a:r>
              <a:rPr lang="fr-CA" sz="1200" b="1">
                <a:latin typeface="Verdana" pitchFamily="34" charset="0"/>
              </a:rPr>
              <a:t>par rapport à la colonne vertébrale.</a:t>
            </a: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179388" y="3633788"/>
            <a:ext cx="1825625" cy="2746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Postérieur (dorsal)</a:t>
            </a:r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2160588" y="3633788"/>
            <a:ext cx="243522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Vers le dos ou à l’arrière du corps; derrière</a:t>
            </a: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6027738" y="3633788"/>
            <a:ext cx="29400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Le cœur est </a:t>
            </a:r>
            <a:r>
              <a:rPr lang="fr-CA" sz="1200" b="1" i="1">
                <a:latin typeface="Verdana" pitchFamily="34" charset="0"/>
              </a:rPr>
              <a:t>postérieur </a:t>
            </a:r>
            <a:r>
              <a:rPr lang="fr-CA" sz="1200" b="1">
                <a:latin typeface="Verdana" pitchFamily="34" charset="0"/>
              </a:rPr>
              <a:t>par rapport au sternum.</a:t>
            </a:r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179388" y="4192588"/>
            <a:ext cx="1784350" cy="503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>
              <a:spcBef>
                <a:spcPct val="25000"/>
              </a:spcBef>
            </a:pPr>
            <a:r>
              <a:rPr lang="fr-CA" sz="1200" b="1">
                <a:latin typeface="Verdana" pitchFamily="34" charset="0"/>
              </a:rPr>
              <a:t>Médial</a:t>
            </a:r>
          </a:p>
          <a:p>
            <a:pPr>
              <a:spcBef>
                <a:spcPct val="25000"/>
              </a:spcBef>
            </a:pPr>
            <a:r>
              <a:rPr lang="fr-CA" sz="1200" b="1">
                <a:latin typeface="Verdana" pitchFamily="34" charset="0"/>
              </a:rPr>
              <a:t>Médian</a:t>
            </a:r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2159000" y="4191000"/>
            <a:ext cx="2435225" cy="685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>
              <a:spcBef>
                <a:spcPct val="25000"/>
              </a:spcBef>
            </a:pPr>
            <a:r>
              <a:rPr lang="fr-CA" sz="1200" b="1">
                <a:latin typeface="Verdana" pitchFamily="34" charset="0"/>
              </a:rPr>
              <a:t>Vers le plan médian</a:t>
            </a:r>
          </a:p>
          <a:p>
            <a:pPr>
              <a:spcBef>
                <a:spcPct val="25000"/>
              </a:spcBef>
            </a:pPr>
            <a:r>
              <a:rPr lang="fr-CA" sz="1200" b="1">
                <a:latin typeface="Verdana" pitchFamily="34" charset="0"/>
              </a:rPr>
              <a:t>Au milieu du corps ou d’une structure</a:t>
            </a:r>
          </a:p>
        </p:txBody>
      </p:sp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6027738" y="4192588"/>
            <a:ext cx="2940050" cy="6397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L’ulna est </a:t>
            </a:r>
            <a:r>
              <a:rPr lang="fr-CA" sz="1200" b="1" i="1">
                <a:latin typeface="Verdana" pitchFamily="34" charset="0"/>
              </a:rPr>
              <a:t>médial</a:t>
            </a:r>
            <a:r>
              <a:rPr lang="fr-CA" sz="1200" b="1">
                <a:latin typeface="Verdana" pitchFamily="34" charset="0"/>
              </a:rPr>
              <a:t> par rapport au radius. Le médiastin est une structure </a:t>
            </a:r>
            <a:r>
              <a:rPr lang="fr-CA" sz="1200" b="1" i="1">
                <a:latin typeface="Verdana" pitchFamily="34" charset="0"/>
              </a:rPr>
              <a:t>médiane.</a:t>
            </a:r>
            <a:endParaRPr lang="fr-CA" sz="1200" b="1">
              <a:latin typeface="Verdana" pitchFamily="34" charset="0"/>
            </a:endParaRPr>
          </a:p>
        </p:txBody>
      </p:sp>
      <p:sp>
        <p:nvSpPr>
          <p:cNvPr id="6164" name="Text Box 20"/>
          <p:cNvSpPr txBox="1">
            <a:spLocks noChangeArrowheads="1"/>
          </p:cNvSpPr>
          <p:nvPr/>
        </p:nvSpPr>
        <p:spPr bwMode="auto">
          <a:xfrm>
            <a:off x="179388" y="4937125"/>
            <a:ext cx="1684337" cy="274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Latéral</a:t>
            </a:r>
          </a:p>
        </p:txBody>
      </p:sp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2159000" y="4937125"/>
            <a:ext cx="2435225" cy="6397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 dirty="0">
                <a:latin typeface="Verdana" pitchFamily="34" charset="0"/>
              </a:rPr>
              <a:t>Plus éloigné du plan médian</a:t>
            </a:r>
          </a:p>
          <a:p>
            <a:endParaRPr lang="fr-CA" sz="1200" b="1" dirty="0">
              <a:latin typeface="Verdana" pitchFamily="34" charset="0"/>
            </a:endParaRPr>
          </a:p>
        </p:txBody>
      </p: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6027738" y="4937125"/>
            <a:ext cx="29400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Les poumons sont  </a:t>
            </a:r>
            <a:r>
              <a:rPr lang="fr-CA" sz="1200" b="1" i="1">
                <a:latin typeface="Verdana" pitchFamily="34" charset="0"/>
              </a:rPr>
              <a:t>latéraux </a:t>
            </a:r>
            <a:r>
              <a:rPr lang="fr-CA" sz="1200" b="1">
                <a:latin typeface="Verdana" pitchFamily="34" charset="0"/>
              </a:rPr>
              <a:t>par rapport au cœur.</a:t>
            </a: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179388" y="5656263"/>
            <a:ext cx="1684337" cy="2746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Intermédiaire</a:t>
            </a: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2159000" y="5657850"/>
            <a:ext cx="2435225" cy="6397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Entre deux structures</a:t>
            </a:r>
          </a:p>
          <a:p>
            <a:endParaRPr lang="fr-CA" sz="1200" b="1">
              <a:latin typeface="Verdana" pitchFamily="34" charset="0"/>
            </a:endParaRPr>
          </a:p>
          <a:p>
            <a:endParaRPr lang="fr-CA" sz="1200" b="1">
              <a:latin typeface="Verdana" pitchFamily="34" charset="0"/>
            </a:endParaRPr>
          </a:p>
        </p:txBody>
      </p:sp>
      <p:sp>
        <p:nvSpPr>
          <p:cNvPr id="6169" name="Text Box 25"/>
          <p:cNvSpPr txBox="1">
            <a:spLocks noChangeArrowheads="1"/>
          </p:cNvSpPr>
          <p:nvPr/>
        </p:nvSpPr>
        <p:spPr bwMode="auto">
          <a:xfrm>
            <a:off x="6027738" y="5656263"/>
            <a:ext cx="29400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La clavicule est </a:t>
            </a:r>
            <a:r>
              <a:rPr lang="fr-CA" sz="1200" b="1" i="1">
                <a:latin typeface="Verdana" pitchFamily="34" charset="0"/>
              </a:rPr>
              <a:t>intermédiaire </a:t>
            </a:r>
            <a:r>
              <a:rPr lang="fr-CA" sz="1200" b="1">
                <a:latin typeface="Verdana" pitchFamily="34" charset="0"/>
              </a:rPr>
              <a:t>entre le sternum et l’épaule.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3" r="3937" b="18277"/>
          <a:stretch>
            <a:fillRect/>
          </a:stretch>
        </p:blipFill>
        <p:spPr bwMode="auto">
          <a:xfrm>
            <a:off x="0" y="476250"/>
            <a:ext cx="9115425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4"/>
          <p:cNvSpPr txBox="1">
            <a:spLocks noChangeArrowheads="1"/>
          </p:cNvSpPr>
          <p:nvPr/>
        </p:nvSpPr>
        <p:spPr bwMode="auto">
          <a:xfrm>
            <a:off x="250825" y="665163"/>
            <a:ext cx="1684338" cy="2746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 Proximal</a:t>
            </a:r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2159000" y="665163"/>
            <a:ext cx="2563813" cy="82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Plus près de l’origine d’une structure ou du point d’attache d’un membre au tronc</a:t>
            </a:r>
          </a:p>
        </p:txBody>
      </p:sp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5991225" y="665163"/>
            <a:ext cx="29400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Le coude est </a:t>
            </a:r>
            <a:r>
              <a:rPr lang="fr-CA" sz="1200" b="1" i="1">
                <a:latin typeface="Verdana" pitchFamily="34" charset="0"/>
              </a:rPr>
              <a:t>proximal</a:t>
            </a:r>
            <a:r>
              <a:rPr lang="fr-CA" sz="1200" b="1">
                <a:latin typeface="Verdana" pitchFamily="34" charset="0"/>
              </a:rPr>
              <a:t> par rapport au poignet.</a:t>
            </a:r>
          </a:p>
        </p:txBody>
      </p:sp>
      <p:sp>
        <p:nvSpPr>
          <p:cNvPr id="7174" name="Text Box 7"/>
          <p:cNvSpPr txBox="1">
            <a:spLocks noChangeArrowheads="1"/>
          </p:cNvSpPr>
          <p:nvPr/>
        </p:nvSpPr>
        <p:spPr bwMode="auto">
          <a:xfrm>
            <a:off x="250825" y="2032000"/>
            <a:ext cx="1684338" cy="274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 Distal</a:t>
            </a:r>
          </a:p>
        </p:txBody>
      </p:sp>
      <p:sp>
        <p:nvSpPr>
          <p:cNvPr id="7175" name="Text Box 8"/>
          <p:cNvSpPr txBox="1">
            <a:spLocks noChangeArrowheads="1"/>
          </p:cNvSpPr>
          <p:nvPr/>
        </p:nvSpPr>
        <p:spPr bwMode="auto">
          <a:xfrm>
            <a:off x="2159000" y="2032000"/>
            <a:ext cx="2549525" cy="82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Plus éloigné de l’origine d’une structure ou du point d’attache d’un membre au tronc</a:t>
            </a:r>
          </a:p>
        </p:txBody>
      </p:sp>
      <p:sp>
        <p:nvSpPr>
          <p:cNvPr id="7176" name="Text Box 9"/>
          <p:cNvSpPr txBox="1">
            <a:spLocks noChangeArrowheads="1"/>
          </p:cNvSpPr>
          <p:nvPr/>
        </p:nvSpPr>
        <p:spPr bwMode="auto">
          <a:xfrm>
            <a:off x="5991225" y="2032000"/>
            <a:ext cx="29400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Le genou est </a:t>
            </a:r>
            <a:r>
              <a:rPr lang="fr-CA" sz="1200" b="1" i="1">
                <a:latin typeface="Verdana" pitchFamily="34" charset="0"/>
              </a:rPr>
              <a:t>distal</a:t>
            </a:r>
            <a:r>
              <a:rPr lang="fr-CA" sz="1200" b="1">
                <a:latin typeface="Verdana" pitchFamily="34" charset="0"/>
              </a:rPr>
              <a:t> par rapport à la cuisse.</a:t>
            </a:r>
          </a:p>
        </p:txBody>
      </p:sp>
      <p:sp>
        <p:nvSpPr>
          <p:cNvPr id="7177" name="Text Box 10"/>
          <p:cNvSpPr txBox="1">
            <a:spLocks noChangeArrowheads="1"/>
          </p:cNvSpPr>
          <p:nvPr/>
        </p:nvSpPr>
        <p:spPr bwMode="auto">
          <a:xfrm>
            <a:off x="250825" y="3527425"/>
            <a:ext cx="1684338" cy="2746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 Superficiel</a:t>
            </a:r>
          </a:p>
        </p:txBody>
      </p:sp>
      <p:sp>
        <p:nvSpPr>
          <p:cNvPr id="7178" name="Text Box 11"/>
          <p:cNvSpPr txBox="1">
            <a:spLocks noChangeArrowheads="1"/>
          </p:cNvSpPr>
          <p:nvPr/>
        </p:nvSpPr>
        <p:spPr bwMode="auto">
          <a:xfrm>
            <a:off x="250825" y="4192588"/>
            <a:ext cx="1684338" cy="2746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 Profond</a:t>
            </a:r>
          </a:p>
        </p:txBody>
      </p:sp>
      <p:sp>
        <p:nvSpPr>
          <p:cNvPr id="7179" name="Text Box 12"/>
          <p:cNvSpPr txBox="1">
            <a:spLocks noChangeArrowheads="1"/>
          </p:cNvSpPr>
          <p:nvPr/>
        </p:nvSpPr>
        <p:spPr bwMode="auto">
          <a:xfrm>
            <a:off x="2159000" y="3525838"/>
            <a:ext cx="243522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Près de la surface ou à la surface du corps</a:t>
            </a:r>
          </a:p>
        </p:txBody>
      </p:sp>
      <p:sp>
        <p:nvSpPr>
          <p:cNvPr id="7180" name="Text Box 13"/>
          <p:cNvSpPr txBox="1">
            <a:spLocks noChangeArrowheads="1"/>
          </p:cNvSpPr>
          <p:nvPr/>
        </p:nvSpPr>
        <p:spPr bwMode="auto">
          <a:xfrm>
            <a:off x="2159000" y="4192588"/>
            <a:ext cx="243522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Loin de la surface du corps; plus interne</a:t>
            </a:r>
          </a:p>
        </p:txBody>
      </p:sp>
      <p:sp>
        <p:nvSpPr>
          <p:cNvPr id="7181" name="Text Box 14"/>
          <p:cNvSpPr txBox="1">
            <a:spLocks noChangeArrowheads="1"/>
          </p:cNvSpPr>
          <p:nvPr/>
        </p:nvSpPr>
        <p:spPr bwMode="auto">
          <a:xfrm>
            <a:off x="5991225" y="3525838"/>
            <a:ext cx="29400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Les côtes sont </a:t>
            </a:r>
            <a:r>
              <a:rPr lang="fr-CA" sz="1200" b="1" i="1">
                <a:latin typeface="Verdana" pitchFamily="34" charset="0"/>
              </a:rPr>
              <a:t>superficielles</a:t>
            </a:r>
            <a:r>
              <a:rPr lang="fr-CA" sz="1200" b="1">
                <a:latin typeface="Verdana" pitchFamily="34" charset="0"/>
              </a:rPr>
              <a:t> par rapport aux poumons.</a:t>
            </a:r>
          </a:p>
        </p:txBody>
      </p:sp>
      <p:sp>
        <p:nvSpPr>
          <p:cNvPr id="7182" name="Text Box 15"/>
          <p:cNvSpPr txBox="1">
            <a:spLocks noChangeArrowheads="1"/>
          </p:cNvSpPr>
          <p:nvPr/>
        </p:nvSpPr>
        <p:spPr bwMode="auto">
          <a:xfrm>
            <a:off x="5991225" y="4194175"/>
            <a:ext cx="29400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Les poumons sont </a:t>
            </a:r>
            <a:r>
              <a:rPr lang="fr-CA" sz="1200" b="1" i="1">
                <a:latin typeface="Verdana" pitchFamily="34" charset="0"/>
              </a:rPr>
              <a:t>profonds</a:t>
            </a:r>
            <a:r>
              <a:rPr lang="fr-CA" sz="1200" b="1">
                <a:latin typeface="Verdana" pitchFamily="34" charset="0"/>
              </a:rPr>
              <a:t> par rapport à la peau.</a:t>
            </a:r>
          </a:p>
        </p:txBody>
      </p:sp>
      <p:sp>
        <p:nvSpPr>
          <p:cNvPr id="7183" name="Text Box 16"/>
          <p:cNvSpPr txBox="1">
            <a:spLocks noChangeArrowheads="1"/>
          </p:cNvSpPr>
          <p:nvPr/>
        </p:nvSpPr>
        <p:spPr bwMode="auto">
          <a:xfrm>
            <a:off x="250825" y="5056188"/>
            <a:ext cx="1684338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 Homolatéral</a:t>
            </a:r>
          </a:p>
          <a:p>
            <a:r>
              <a:rPr lang="fr-CA" sz="1200" b="1">
                <a:latin typeface="Verdana" pitchFamily="34" charset="0"/>
              </a:rPr>
              <a:t> (ipsilatéral)</a:t>
            </a:r>
          </a:p>
        </p:txBody>
      </p:sp>
      <p:sp>
        <p:nvSpPr>
          <p:cNvPr id="7184" name="Text Box 17"/>
          <p:cNvSpPr txBox="1">
            <a:spLocks noChangeArrowheads="1"/>
          </p:cNvSpPr>
          <p:nvPr/>
        </p:nvSpPr>
        <p:spPr bwMode="auto">
          <a:xfrm>
            <a:off x="250825" y="5757863"/>
            <a:ext cx="1684338" cy="2746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 Controlatéral</a:t>
            </a:r>
          </a:p>
        </p:txBody>
      </p:sp>
      <p:sp>
        <p:nvSpPr>
          <p:cNvPr id="7185" name="Text Box 18"/>
          <p:cNvSpPr txBox="1">
            <a:spLocks noChangeArrowheads="1"/>
          </p:cNvSpPr>
          <p:nvPr/>
        </p:nvSpPr>
        <p:spPr bwMode="auto">
          <a:xfrm>
            <a:off x="2159000" y="5056188"/>
            <a:ext cx="2435225" cy="2746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Du même côté du corps</a:t>
            </a:r>
          </a:p>
        </p:txBody>
      </p:sp>
      <p:sp>
        <p:nvSpPr>
          <p:cNvPr id="7186" name="Text Box 19"/>
          <p:cNvSpPr txBox="1">
            <a:spLocks noChangeArrowheads="1"/>
          </p:cNvSpPr>
          <p:nvPr/>
        </p:nvSpPr>
        <p:spPr bwMode="auto">
          <a:xfrm>
            <a:off x="2159000" y="5757863"/>
            <a:ext cx="2435225" cy="2746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Du côté opposé du corps</a:t>
            </a:r>
          </a:p>
        </p:txBody>
      </p:sp>
      <p:sp>
        <p:nvSpPr>
          <p:cNvPr id="7187" name="Text Box 20"/>
          <p:cNvSpPr txBox="1">
            <a:spLocks noChangeArrowheads="1"/>
          </p:cNvSpPr>
          <p:nvPr/>
        </p:nvSpPr>
        <p:spPr bwMode="auto">
          <a:xfrm>
            <a:off x="5991225" y="5056188"/>
            <a:ext cx="2940050" cy="6397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La vésicule biliaire et l’appendice vermiforme sont </a:t>
            </a:r>
            <a:r>
              <a:rPr lang="fr-CA" sz="1200" b="1" i="1">
                <a:latin typeface="Verdana" pitchFamily="34" charset="0"/>
              </a:rPr>
              <a:t>homolatéraux</a:t>
            </a:r>
            <a:r>
              <a:rPr lang="fr-CA" sz="1200" b="1">
                <a:latin typeface="Verdana" pitchFamily="34" charset="0"/>
              </a:rPr>
              <a:t>.</a:t>
            </a:r>
          </a:p>
        </p:txBody>
      </p:sp>
      <p:sp>
        <p:nvSpPr>
          <p:cNvPr id="7188" name="Text Box 21"/>
          <p:cNvSpPr txBox="1">
            <a:spLocks noChangeArrowheads="1"/>
          </p:cNvSpPr>
          <p:nvPr/>
        </p:nvSpPr>
        <p:spPr bwMode="auto">
          <a:xfrm>
            <a:off x="5991225" y="5757863"/>
            <a:ext cx="29400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r>
              <a:rPr lang="fr-CA" sz="1200" b="1">
                <a:latin typeface="Verdana" pitchFamily="34" charset="0"/>
              </a:rPr>
              <a:t>La vésicule biliaire et la rate sont </a:t>
            </a:r>
            <a:r>
              <a:rPr lang="fr-CA" sz="1200" b="1" i="1">
                <a:latin typeface="Verdana" pitchFamily="34" charset="0"/>
              </a:rPr>
              <a:t>controlatérales</a:t>
            </a:r>
            <a:r>
              <a:rPr lang="fr-CA" sz="1200" b="1">
                <a:latin typeface="Verdana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25" y="183358"/>
            <a:ext cx="8610600" cy="609600"/>
          </a:xfrm>
        </p:spPr>
        <p:txBody>
          <a:bodyPr/>
          <a:lstStyle/>
          <a:p>
            <a:pPr marL="739775" indent="-739775" eaLnBrk="1" hangingPunct="1"/>
            <a:r>
              <a:rPr lang="fr-CA" sz="3200" dirty="0" smtClean="0">
                <a:solidFill>
                  <a:srgbClr val="0000FF"/>
                </a:solidFill>
              </a:rPr>
              <a:t>1.2	Les cavités de l’organisme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486650" y="6540500"/>
            <a:ext cx="16002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 algn="r"/>
            <a:r>
              <a:rPr lang="en-US" sz="1200" b="1">
                <a:solidFill>
                  <a:schemeClr val="accent2"/>
                </a:solidFill>
                <a:latin typeface="Arial" charset="0"/>
              </a:rPr>
              <a:t>Figure 1.9a</a:t>
            </a:r>
          </a:p>
        </p:txBody>
      </p:sp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696"/>
          <a:stretch>
            <a:fillRect/>
          </a:stretch>
        </p:blipFill>
        <p:spPr bwMode="auto">
          <a:xfrm>
            <a:off x="1044575" y="835025"/>
            <a:ext cx="3878263" cy="551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Line 6"/>
          <p:cNvSpPr>
            <a:spLocks noChangeShapeType="1"/>
          </p:cNvSpPr>
          <p:nvPr/>
        </p:nvSpPr>
        <p:spPr bwMode="auto">
          <a:xfrm flipH="1">
            <a:off x="2713038" y="1244600"/>
            <a:ext cx="622300" cy="1588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198" name="Freeform 7"/>
          <p:cNvSpPr>
            <a:spLocks/>
          </p:cNvSpPr>
          <p:nvPr/>
        </p:nvSpPr>
        <p:spPr bwMode="auto">
          <a:xfrm>
            <a:off x="3760788" y="3802063"/>
            <a:ext cx="1295400" cy="444500"/>
          </a:xfrm>
          <a:custGeom>
            <a:avLst/>
            <a:gdLst>
              <a:gd name="T0" fmla="*/ 1295400 w 816"/>
              <a:gd name="T1" fmla="*/ 444500 h 280"/>
              <a:gd name="T2" fmla="*/ 609600 w 816"/>
              <a:gd name="T3" fmla="*/ 444500 h 280"/>
              <a:gd name="T4" fmla="*/ 0 w 816"/>
              <a:gd name="T5" fmla="*/ 0 h 28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16" h="280">
                <a:moveTo>
                  <a:pt x="816" y="280"/>
                </a:moveTo>
                <a:lnTo>
                  <a:pt x="384" y="280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199" name="Line 8"/>
          <p:cNvSpPr>
            <a:spLocks noChangeShapeType="1"/>
          </p:cNvSpPr>
          <p:nvPr/>
        </p:nvSpPr>
        <p:spPr bwMode="auto">
          <a:xfrm flipH="1">
            <a:off x="4598988" y="4659313"/>
            <a:ext cx="762000" cy="1587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200" name="Line 9"/>
          <p:cNvSpPr>
            <a:spLocks noChangeShapeType="1"/>
          </p:cNvSpPr>
          <p:nvPr/>
        </p:nvSpPr>
        <p:spPr bwMode="auto">
          <a:xfrm flipH="1">
            <a:off x="3494088" y="5497513"/>
            <a:ext cx="1244600" cy="1587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201" name="Line 10"/>
          <p:cNvSpPr>
            <a:spLocks noChangeShapeType="1"/>
          </p:cNvSpPr>
          <p:nvPr/>
        </p:nvSpPr>
        <p:spPr bwMode="auto">
          <a:xfrm flipH="1">
            <a:off x="2863850" y="4183063"/>
            <a:ext cx="431800" cy="1587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202" name="Line 11"/>
          <p:cNvSpPr>
            <a:spLocks noChangeShapeType="1"/>
          </p:cNvSpPr>
          <p:nvPr/>
        </p:nvSpPr>
        <p:spPr bwMode="auto">
          <a:xfrm flipH="1">
            <a:off x="4294188" y="3049588"/>
            <a:ext cx="774700" cy="1587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203" name="Line 12"/>
          <p:cNvSpPr>
            <a:spLocks noChangeShapeType="1"/>
          </p:cNvSpPr>
          <p:nvPr/>
        </p:nvSpPr>
        <p:spPr bwMode="auto">
          <a:xfrm flipH="1">
            <a:off x="2727325" y="1241425"/>
            <a:ext cx="622300" cy="158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204" name="Freeform 13"/>
          <p:cNvSpPr>
            <a:spLocks/>
          </p:cNvSpPr>
          <p:nvPr/>
        </p:nvSpPr>
        <p:spPr bwMode="auto">
          <a:xfrm>
            <a:off x="3760788" y="3805238"/>
            <a:ext cx="1295400" cy="444500"/>
          </a:xfrm>
          <a:custGeom>
            <a:avLst/>
            <a:gdLst>
              <a:gd name="T0" fmla="*/ 1295400 w 816"/>
              <a:gd name="T1" fmla="*/ 444500 h 280"/>
              <a:gd name="T2" fmla="*/ 609600 w 816"/>
              <a:gd name="T3" fmla="*/ 444500 h 280"/>
              <a:gd name="T4" fmla="*/ 0 w 816"/>
              <a:gd name="T5" fmla="*/ 0 h 28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16" h="280">
                <a:moveTo>
                  <a:pt x="816" y="280"/>
                </a:moveTo>
                <a:lnTo>
                  <a:pt x="384" y="280"/>
                </a:lnTo>
                <a:lnTo>
                  <a:pt x="0" y="0"/>
                </a:lnTo>
              </a:path>
            </a:pathLst>
          </a:custGeom>
          <a:noFill/>
          <a:ln w="254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205" name="Line 14"/>
          <p:cNvSpPr>
            <a:spLocks noChangeShapeType="1"/>
          </p:cNvSpPr>
          <p:nvPr/>
        </p:nvSpPr>
        <p:spPr bwMode="auto">
          <a:xfrm flipH="1">
            <a:off x="3913188" y="4618038"/>
            <a:ext cx="762000" cy="158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206" name="Line 15"/>
          <p:cNvSpPr>
            <a:spLocks noChangeShapeType="1"/>
          </p:cNvSpPr>
          <p:nvPr/>
        </p:nvSpPr>
        <p:spPr bwMode="auto">
          <a:xfrm flipH="1">
            <a:off x="3506788" y="5500688"/>
            <a:ext cx="1231900" cy="158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207" name="Line 16"/>
          <p:cNvSpPr>
            <a:spLocks noChangeShapeType="1"/>
          </p:cNvSpPr>
          <p:nvPr/>
        </p:nvSpPr>
        <p:spPr bwMode="auto">
          <a:xfrm flipH="1">
            <a:off x="2865438" y="4192588"/>
            <a:ext cx="431800" cy="158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208" name="Line 17"/>
          <p:cNvSpPr>
            <a:spLocks noChangeShapeType="1"/>
          </p:cNvSpPr>
          <p:nvPr/>
        </p:nvSpPr>
        <p:spPr bwMode="auto">
          <a:xfrm flipH="1">
            <a:off x="3608388" y="3008313"/>
            <a:ext cx="774700" cy="158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209" name="Rectangle 18"/>
          <p:cNvSpPr>
            <a:spLocks noChangeArrowheads="1"/>
          </p:cNvSpPr>
          <p:nvPr/>
        </p:nvSpPr>
        <p:spPr bwMode="auto">
          <a:xfrm>
            <a:off x="1446213" y="1133475"/>
            <a:ext cx="123983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crânienne</a:t>
            </a: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(contient l’encéphale)</a:t>
            </a:r>
            <a:endParaRPr lang="fr-CA" sz="1800" b="1">
              <a:latin typeface="Arial" charset="0"/>
            </a:endParaRPr>
          </a:p>
        </p:txBody>
      </p:sp>
      <p:sp>
        <p:nvSpPr>
          <p:cNvPr id="8210" name="Rectangle 19"/>
          <p:cNvSpPr>
            <a:spLocks noChangeArrowheads="1"/>
          </p:cNvSpPr>
          <p:nvPr/>
        </p:nvSpPr>
        <p:spPr bwMode="auto">
          <a:xfrm>
            <a:off x="247650" y="2746375"/>
            <a:ext cx="1168400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400" b="1">
                <a:latin typeface="Arial" charset="0"/>
              </a:rPr>
              <a:t>Cavité postérieure</a:t>
            </a:r>
          </a:p>
        </p:txBody>
      </p:sp>
      <p:sp>
        <p:nvSpPr>
          <p:cNvPr id="8211" name="Rectangle 20"/>
          <p:cNvSpPr>
            <a:spLocks noChangeArrowheads="1"/>
          </p:cNvSpPr>
          <p:nvPr/>
        </p:nvSpPr>
        <p:spPr bwMode="auto">
          <a:xfrm>
            <a:off x="5124450" y="4130675"/>
            <a:ext cx="879475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Diaphragme</a:t>
            </a:r>
            <a:endParaRPr lang="fr-CA" sz="1800" b="1">
              <a:latin typeface="Arial" charset="0"/>
            </a:endParaRPr>
          </a:p>
        </p:txBody>
      </p:sp>
      <p:sp>
        <p:nvSpPr>
          <p:cNvPr id="8212" name="Rectangle 21"/>
          <p:cNvSpPr>
            <a:spLocks noChangeArrowheads="1"/>
          </p:cNvSpPr>
          <p:nvPr/>
        </p:nvSpPr>
        <p:spPr bwMode="auto">
          <a:xfrm>
            <a:off x="4756150" y="4530725"/>
            <a:ext cx="17399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abdominale</a:t>
            </a: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(contient les organes de la digestion)</a:t>
            </a:r>
            <a:endParaRPr lang="fr-CA" sz="1800" b="1">
              <a:latin typeface="Arial" charset="0"/>
            </a:endParaRPr>
          </a:p>
        </p:txBody>
      </p:sp>
      <p:sp>
        <p:nvSpPr>
          <p:cNvPr id="8213" name="Rectangle 22"/>
          <p:cNvSpPr>
            <a:spLocks noChangeArrowheads="1"/>
          </p:cNvSpPr>
          <p:nvPr/>
        </p:nvSpPr>
        <p:spPr bwMode="auto">
          <a:xfrm>
            <a:off x="4835525" y="5410200"/>
            <a:ext cx="155575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pelvienne</a:t>
            </a: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(contient la vessie, les organes génitaux internes et le rectum)</a:t>
            </a:r>
            <a:endParaRPr lang="fr-CA" sz="1800" b="1">
              <a:latin typeface="Arial" charset="0"/>
            </a:endParaRPr>
          </a:p>
        </p:txBody>
      </p:sp>
      <p:sp>
        <p:nvSpPr>
          <p:cNvPr id="8214" name="Rectangle 23"/>
          <p:cNvSpPr>
            <a:spLocks noChangeArrowheads="1"/>
          </p:cNvSpPr>
          <p:nvPr/>
        </p:nvSpPr>
        <p:spPr bwMode="auto">
          <a:xfrm>
            <a:off x="1546225" y="4106863"/>
            <a:ext cx="1317625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vertébrale</a:t>
            </a: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(contient la moelle épinière)</a:t>
            </a:r>
            <a:endParaRPr lang="fr-CA" sz="1800" b="1">
              <a:latin typeface="Arial" charset="0"/>
            </a:endParaRPr>
          </a:p>
        </p:txBody>
      </p:sp>
      <p:sp>
        <p:nvSpPr>
          <p:cNvPr id="8215" name="Rectangle 25"/>
          <p:cNvSpPr>
            <a:spLocks noChangeArrowheads="1"/>
          </p:cNvSpPr>
          <p:nvPr/>
        </p:nvSpPr>
        <p:spPr bwMode="auto">
          <a:xfrm>
            <a:off x="1347788" y="5481638"/>
            <a:ext cx="1327150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postérieure</a:t>
            </a:r>
            <a:endParaRPr lang="fr-CA" sz="1800" b="1">
              <a:latin typeface="Arial" charset="0"/>
            </a:endParaRPr>
          </a:p>
        </p:txBody>
      </p:sp>
      <p:sp>
        <p:nvSpPr>
          <p:cNvPr id="8216" name="Rectangle 26"/>
          <p:cNvSpPr>
            <a:spLocks noChangeArrowheads="1"/>
          </p:cNvSpPr>
          <p:nvPr/>
        </p:nvSpPr>
        <p:spPr bwMode="auto">
          <a:xfrm>
            <a:off x="1376363" y="5759450"/>
            <a:ext cx="1233487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antérieure</a:t>
            </a:r>
            <a:endParaRPr lang="fr-CA" sz="1800" b="1">
              <a:latin typeface="Arial" charset="0"/>
            </a:endParaRPr>
          </a:p>
        </p:txBody>
      </p:sp>
      <p:sp>
        <p:nvSpPr>
          <p:cNvPr id="8217" name="Rectangle 27"/>
          <p:cNvSpPr>
            <a:spLocks noChangeArrowheads="1"/>
          </p:cNvSpPr>
          <p:nvPr/>
        </p:nvSpPr>
        <p:spPr bwMode="auto">
          <a:xfrm>
            <a:off x="4522788" y="2898775"/>
            <a:ext cx="14652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thoracique</a:t>
            </a:r>
            <a:endParaRPr lang="fr-CA" sz="1200" b="1">
              <a:latin typeface="Arial" charset="0"/>
            </a:endParaRP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(contient le cœur et les poumons</a:t>
            </a:r>
            <a:r>
              <a:rPr lang="fr-CA" sz="1200" b="1">
                <a:latin typeface="Arial" charset="0"/>
              </a:rPr>
              <a:t>)</a:t>
            </a:r>
          </a:p>
        </p:txBody>
      </p:sp>
      <p:sp>
        <p:nvSpPr>
          <p:cNvPr id="8218" name="Rectangle 28"/>
          <p:cNvSpPr>
            <a:spLocks noChangeArrowheads="1"/>
          </p:cNvSpPr>
          <p:nvPr/>
        </p:nvSpPr>
        <p:spPr bwMode="auto">
          <a:xfrm>
            <a:off x="2941638" y="6430963"/>
            <a:ext cx="1266825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marL="271463" indent="-271463" eaLnBrk="1" hangingPunct="1">
              <a:buFontTx/>
              <a:buAutoNum type="alphaLcParenBoth"/>
            </a:pPr>
            <a:r>
              <a:rPr lang="fr-CA" sz="1400" b="1">
                <a:latin typeface="Arial" charset="0"/>
              </a:rPr>
              <a:t>Vue latérale</a:t>
            </a:r>
          </a:p>
        </p:txBody>
      </p:sp>
      <p:grpSp>
        <p:nvGrpSpPr>
          <p:cNvPr id="8219" name="Group 29"/>
          <p:cNvGrpSpPr>
            <a:grpSpLocks/>
          </p:cNvGrpSpPr>
          <p:nvPr/>
        </p:nvGrpSpPr>
        <p:grpSpPr bwMode="auto">
          <a:xfrm>
            <a:off x="1184275" y="1023938"/>
            <a:ext cx="236538" cy="3917950"/>
            <a:chOff x="639" y="704"/>
            <a:chExt cx="149" cy="2468"/>
          </a:xfrm>
        </p:grpSpPr>
        <p:sp>
          <p:nvSpPr>
            <p:cNvPr id="8231" name="Line 30"/>
            <p:cNvSpPr>
              <a:spLocks noChangeShapeType="1"/>
            </p:cNvSpPr>
            <p:nvPr/>
          </p:nvSpPr>
          <p:spPr bwMode="auto">
            <a:xfrm flipH="1">
              <a:off x="639" y="1892"/>
              <a:ext cx="72" cy="1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8232" name="Line 31"/>
            <p:cNvSpPr>
              <a:spLocks noChangeShapeType="1"/>
            </p:cNvSpPr>
            <p:nvPr/>
          </p:nvSpPr>
          <p:spPr bwMode="auto">
            <a:xfrm>
              <a:off x="712" y="712"/>
              <a:ext cx="7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/>
            </a:p>
          </p:txBody>
        </p:sp>
        <p:sp>
          <p:nvSpPr>
            <p:cNvPr id="8233" name="Line 32"/>
            <p:cNvSpPr>
              <a:spLocks noChangeShapeType="1"/>
            </p:cNvSpPr>
            <p:nvPr/>
          </p:nvSpPr>
          <p:spPr bwMode="auto">
            <a:xfrm>
              <a:off x="708" y="3164"/>
              <a:ext cx="8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/>
            </a:p>
          </p:txBody>
        </p:sp>
        <p:sp>
          <p:nvSpPr>
            <p:cNvPr id="8234" name="Line 33"/>
            <p:cNvSpPr>
              <a:spLocks noChangeShapeType="1"/>
            </p:cNvSpPr>
            <p:nvPr/>
          </p:nvSpPr>
          <p:spPr bwMode="auto">
            <a:xfrm>
              <a:off x="708" y="704"/>
              <a:ext cx="0" cy="24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/>
            </a:p>
          </p:txBody>
        </p:sp>
      </p:grpSp>
      <p:grpSp>
        <p:nvGrpSpPr>
          <p:cNvPr id="8220" name="Group 41"/>
          <p:cNvGrpSpPr>
            <a:grpSpLocks/>
          </p:cNvGrpSpPr>
          <p:nvPr/>
        </p:nvGrpSpPr>
        <p:grpSpPr bwMode="auto">
          <a:xfrm>
            <a:off x="7569200" y="2722563"/>
            <a:ext cx="241300" cy="3605212"/>
            <a:chOff x="4695" y="1832"/>
            <a:chExt cx="152" cy="2271"/>
          </a:xfrm>
        </p:grpSpPr>
        <p:sp>
          <p:nvSpPr>
            <p:cNvPr id="8227" name="Line 35"/>
            <p:cNvSpPr>
              <a:spLocks noChangeShapeType="1"/>
            </p:cNvSpPr>
            <p:nvPr/>
          </p:nvSpPr>
          <p:spPr bwMode="auto">
            <a:xfrm flipH="1">
              <a:off x="4775" y="2975"/>
              <a:ext cx="72" cy="1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8228" name="Line 36"/>
            <p:cNvSpPr>
              <a:spLocks noChangeShapeType="1"/>
            </p:cNvSpPr>
            <p:nvPr/>
          </p:nvSpPr>
          <p:spPr bwMode="auto">
            <a:xfrm>
              <a:off x="4695" y="1840"/>
              <a:ext cx="7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/>
            </a:p>
          </p:txBody>
        </p:sp>
        <p:sp>
          <p:nvSpPr>
            <p:cNvPr id="8229" name="Line 37"/>
            <p:cNvSpPr>
              <a:spLocks noChangeShapeType="1"/>
            </p:cNvSpPr>
            <p:nvPr/>
          </p:nvSpPr>
          <p:spPr bwMode="auto">
            <a:xfrm>
              <a:off x="4700" y="4103"/>
              <a:ext cx="8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/>
            </a:p>
          </p:txBody>
        </p:sp>
        <p:sp>
          <p:nvSpPr>
            <p:cNvPr id="8230" name="Line 38"/>
            <p:cNvSpPr>
              <a:spLocks noChangeShapeType="1"/>
            </p:cNvSpPr>
            <p:nvPr/>
          </p:nvSpPr>
          <p:spPr bwMode="auto">
            <a:xfrm>
              <a:off x="4772" y="1832"/>
              <a:ext cx="0" cy="226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/>
            </a:p>
          </p:txBody>
        </p:sp>
      </p:grpSp>
      <p:sp>
        <p:nvSpPr>
          <p:cNvPr id="8221" name="Rectangle 40"/>
          <p:cNvSpPr>
            <a:spLocks noChangeArrowheads="1"/>
          </p:cNvSpPr>
          <p:nvPr/>
        </p:nvSpPr>
        <p:spPr bwMode="auto">
          <a:xfrm>
            <a:off x="7893050" y="4422775"/>
            <a:ext cx="941388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400" b="1">
                <a:solidFill>
                  <a:srgbClr val="000000"/>
                </a:solidFill>
                <a:latin typeface="Arial" charset="0"/>
              </a:rPr>
              <a:t>Cavité antérieure</a:t>
            </a:r>
            <a:endParaRPr lang="fr-CA" sz="1400" b="1">
              <a:latin typeface="Arial" charset="0"/>
            </a:endParaRPr>
          </a:p>
        </p:txBody>
      </p:sp>
      <p:sp>
        <p:nvSpPr>
          <p:cNvPr id="8222" name="Line 44"/>
          <p:cNvSpPr>
            <a:spLocks noChangeShapeType="1"/>
          </p:cNvSpPr>
          <p:nvPr/>
        </p:nvSpPr>
        <p:spPr bwMode="auto">
          <a:xfrm>
            <a:off x="6392863" y="4549775"/>
            <a:ext cx="1492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8223" name="Line 46"/>
          <p:cNvSpPr>
            <a:spLocks noChangeShapeType="1"/>
          </p:cNvSpPr>
          <p:nvPr/>
        </p:nvSpPr>
        <p:spPr bwMode="auto">
          <a:xfrm>
            <a:off x="6529388" y="4557713"/>
            <a:ext cx="0" cy="16462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8224" name="Rectangle 47"/>
          <p:cNvSpPr>
            <a:spLocks noChangeArrowheads="1"/>
          </p:cNvSpPr>
          <p:nvPr/>
        </p:nvSpPr>
        <p:spPr bwMode="auto">
          <a:xfrm>
            <a:off x="6791325" y="5094288"/>
            <a:ext cx="8778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abdomino-pelvienne</a:t>
            </a:r>
            <a:endParaRPr lang="fr-CA" sz="1800" b="1">
              <a:latin typeface="Arial" charset="0"/>
            </a:endParaRPr>
          </a:p>
        </p:txBody>
      </p:sp>
      <p:sp>
        <p:nvSpPr>
          <p:cNvPr id="8225" name="Line 48"/>
          <p:cNvSpPr>
            <a:spLocks noChangeShapeType="1"/>
          </p:cNvSpPr>
          <p:nvPr/>
        </p:nvSpPr>
        <p:spPr bwMode="auto">
          <a:xfrm>
            <a:off x="6394450" y="6196013"/>
            <a:ext cx="1492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8226" name="Line 49"/>
          <p:cNvSpPr>
            <a:spLocks noChangeShapeType="1"/>
          </p:cNvSpPr>
          <p:nvPr/>
        </p:nvSpPr>
        <p:spPr bwMode="auto">
          <a:xfrm>
            <a:off x="6532563" y="5362575"/>
            <a:ext cx="1492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7315200" y="6507163"/>
            <a:ext cx="16002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 algn="r"/>
            <a:r>
              <a:rPr lang="en-US" sz="1200" b="1">
                <a:solidFill>
                  <a:schemeClr val="accent2"/>
                </a:solidFill>
                <a:latin typeface="Arial" charset="0"/>
              </a:rPr>
              <a:t>Figure 1.9b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67"/>
          <a:stretch>
            <a:fillRect/>
          </a:stretch>
        </p:blipFill>
        <p:spPr bwMode="auto">
          <a:xfrm>
            <a:off x="2713038" y="355600"/>
            <a:ext cx="3263900" cy="577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Line 4"/>
          <p:cNvSpPr>
            <a:spLocks noChangeShapeType="1"/>
          </p:cNvSpPr>
          <p:nvPr/>
        </p:nvSpPr>
        <p:spPr bwMode="auto">
          <a:xfrm flipH="1">
            <a:off x="2786063" y="2317750"/>
            <a:ext cx="1719262" cy="1588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21" name="Line 5"/>
          <p:cNvSpPr>
            <a:spLocks noChangeShapeType="1"/>
          </p:cNvSpPr>
          <p:nvPr/>
        </p:nvSpPr>
        <p:spPr bwMode="auto">
          <a:xfrm flipH="1">
            <a:off x="2665413" y="2730500"/>
            <a:ext cx="1357312" cy="1588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22" name="Freeform 6"/>
          <p:cNvSpPr>
            <a:spLocks/>
          </p:cNvSpPr>
          <p:nvPr/>
        </p:nvSpPr>
        <p:spPr bwMode="auto">
          <a:xfrm>
            <a:off x="2759075" y="3354388"/>
            <a:ext cx="1665288" cy="571500"/>
          </a:xfrm>
          <a:custGeom>
            <a:avLst/>
            <a:gdLst>
              <a:gd name="T0" fmla="*/ 0 w 992"/>
              <a:gd name="T1" fmla="*/ 571500 h 344"/>
              <a:gd name="T2" fmla="*/ 1423553 w 992"/>
              <a:gd name="T3" fmla="*/ 571500 h 344"/>
              <a:gd name="T4" fmla="*/ 1665288 w 992"/>
              <a:gd name="T5" fmla="*/ 0 h 34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92" h="344">
                <a:moveTo>
                  <a:pt x="0" y="344"/>
                </a:moveTo>
                <a:lnTo>
                  <a:pt x="848" y="344"/>
                </a:lnTo>
                <a:lnTo>
                  <a:pt x="992" y="0"/>
                </a:lnTo>
              </a:path>
            </a:pathLst>
          </a:custGeom>
          <a:noFill/>
          <a:ln w="38100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23" name="Line 7"/>
          <p:cNvSpPr>
            <a:spLocks noChangeShapeType="1"/>
          </p:cNvSpPr>
          <p:nvPr/>
        </p:nvSpPr>
        <p:spPr bwMode="auto">
          <a:xfrm>
            <a:off x="2611438" y="5294313"/>
            <a:ext cx="1893887" cy="3175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24" name="Line 8"/>
          <p:cNvSpPr>
            <a:spLocks noChangeShapeType="1"/>
          </p:cNvSpPr>
          <p:nvPr/>
        </p:nvSpPr>
        <p:spPr bwMode="auto">
          <a:xfrm flipH="1">
            <a:off x="2947988" y="3154363"/>
            <a:ext cx="1557337" cy="3175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>
            <a:off x="3041650" y="4284663"/>
            <a:ext cx="1141413" cy="1587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26" name="Line 10"/>
          <p:cNvSpPr>
            <a:spLocks noChangeShapeType="1"/>
          </p:cNvSpPr>
          <p:nvPr/>
        </p:nvSpPr>
        <p:spPr bwMode="auto">
          <a:xfrm flipH="1">
            <a:off x="2800350" y="2317750"/>
            <a:ext cx="1704975" cy="158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27" name="Line 11"/>
          <p:cNvSpPr>
            <a:spLocks noChangeShapeType="1"/>
          </p:cNvSpPr>
          <p:nvPr/>
        </p:nvSpPr>
        <p:spPr bwMode="auto">
          <a:xfrm flipH="1">
            <a:off x="2678113" y="2730500"/>
            <a:ext cx="1344612" cy="158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28" name="Line 12"/>
          <p:cNvSpPr>
            <a:spLocks noChangeShapeType="1"/>
          </p:cNvSpPr>
          <p:nvPr/>
        </p:nvSpPr>
        <p:spPr bwMode="auto">
          <a:xfrm flipH="1">
            <a:off x="2652713" y="722313"/>
            <a:ext cx="1852612" cy="1587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29" name="Line 13"/>
          <p:cNvSpPr>
            <a:spLocks noChangeShapeType="1"/>
          </p:cNvSpPr>
          <p:nvPr/>
        </p:nvSpPr>
        <p:spPr bwMode="auto">
          <a:xfrm flipH="1">
            <a:off x="2773363" y="1560513"/>
            <a:ext cx="1704975" cy="1587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30" name="Line 14"/>
          <p:cNvSpPr>
            <a:spLocks noChangeShapeType="1"/>
          </p:cNvSpPr>
          <p:nvPr/>
        </p:nvSpPr>
        <p:spPr bwMode="auto">
          <a:xfrm flipH="1">
            <a:off x="2638425" y="722313"/>
            <a:ext cx="1866900" cy="158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31" name="Line 15"/>
          <p:cNvSpPr>
            <a:spLocks noChangeShapeType="1"/>
          </p:cNvSpPr>
          <p:nvPr/>
        </p:nvSpPr>
        <p:spPr bwMode="auto">
          <a:xfrm flipH="1">
            <a:off x="2786063" y="1560513"/>
            <a:ext cx="1692275" cy="158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32" name="Freeform 16"/>
          <p:cNvSpPr>
            <a:spLocks/>
          </p:cNvSpPr>
          <p:nvPr/>
        </p:nvSpPr>
        <p:spPr bwMode="auto">
          <a:xfrm>
            <a:off x="2806700" y="3354388"/>
            <a:ext cx="1617663" cy="571500"/>
          </a:xfrm>
          <a:custGeom>
            <a:avLst/>
            <a:gdLst>
              <a:gd name="T0" fmla="*/ 0 w 992"/>
              <a:gd name="T1" fmla="*/ 571500 h 344"/>
              <a:gd name="T2" fmla="*/ 1382841 w 992"/>
              <a:gd name="T3" fmla="*/ 571500 h 344"/>
              <a:gd name="T4" fmla="*/ 1617663 w 992"/>
              <a:gd name="T5" fmla="*/ 0 h 34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92" h="344">
                <a:moveTo>
                  <a:pt x="0" y="344"/>
                </a:moveTo>
                <a:lnTo>
                  <a:pt x="848" y="344"/>
                </a:lnTo>
                <a:lnTo>
                  <a:pt x="992" y="0"/>
                </a:lnTo>
              </a:path>
            </a:pathLst>
          </a:custGeom>
          <a:noFill/>
          <a:ln w="2540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33" name="Line 17"/>
          <p:cNvSpPr>
            <a:spLocks noChangeShapeType="1"/>
          </p:cNvSpPr>
          <p:nvPr/>
        </p:nvSpPr>
        <p:spPr bwMode="auto">
          <a:xfrm>
            <a:off x="2598738" y="5294313"/>
            <a:ext cx="1906587" cy="31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34" name="Line 18"/>
          <p:cNvSpPr>
            <a:spLocks noChangeShapeType="1"/>
          </p:cNvSpPr>
          <p:nvPr/>
        </p:nvSpPr>
        <p:spPr bwMode="auto">
          <a:xfrm flipH="1">
            <a:off x="2960688" y="3154363"/>
            <a:ext cx="1544637" cy="31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35" name="Line 19"/>
          <p:cNvSpPr>
            <a:spLocks noChangeShapeType="1"/>
          </p:cNvSpPr>
          <p:nvPr/>
        </p:nvSpPr>
        <p:spPr bwMode="auto">
          <a:xfrm>
            <a:off x="3041650" y="4284663"/>
            <a:ext cx="1141413" cy="158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36" name="Rectangle 20"/>
          <p:cNvSpPr>
            <a:spLocks noChangeArrowheads="1"/>
          </p:cNvSpPr>
          <p:nvPr/>
        </p:nvSpPr>
        <p:spPr bwMode="auto">
          <a:xfrm>
            <a:off x="5603875" y="4452938"/>
            <a:ext cx="127952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abdomino-</a:t>
            </a: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pelvienne</a:t>
            </a:r>
            <a:endParaRPr lang="fr-CA" sz="1800" b="1">
              <a:latin typeface="Arial" charset="0"/>
            </a:endParaRPr>
          </a:p>
        </p:txBody>
      </p:sp>
      <p:sp>
        <p:nvSpPr>
          <p:cNvPr id="9237" name="Rectangle 21"/>
          <p:cNvSpPr>
            <a:spLocks noChangeArrowheads="1"/>
          </p:cNvSpPr>
          <p:nvPr/>
        </p:nvSpPr>
        <p:spPr bwMode="auto">
          <a:xfrm>
            <a:off x="1979613" y="2184400"/>
            <a:ext cx="7429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Médiastin supérieur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 </a:t>
            </a:r>
            <a:endParaRPr lang="en-US" sz="1800" b="1">
              <a:latin typeface="Arial" charset="0"/>
            </a:endParaRPr>
          </a:p>
        </p:txBody>
      </p:sp>
      <p:sp>
        <p:nvSpPr>
          <p:cNvPr id="9238" name="Rectangle 22"/>
          <p:cNvSpPr>
            <a:spLocks noChangeArrowheads="1"/>
          </p:cNvSpPr>
          <p:nvPr/>
        </p:nvSpPr>
        <p:spPr bwMode="auto">
          <a:xfrm>
            <a:off x="2154238" y="2617788"/>
            <a:ext cx="6254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pleurale</a:t>
            </a:r>
            <a:endParaRPr lang="fr-CA" sz="1800" b="1">
              <a:latin typeface="Arial" charset="0"/>
            </a:endParaRPr>
          </a:p>
        </p:txBody>
      </p:sp>
      <p:sp>
        <p:nvSpPr>
          <p:cNvPr id="9239" name="Rectangle 23"/>
          <p:cNvSpPr>
            <a:spLocks noChangeArrowheads="1"/>
          </p:cNvSpPr>
          <p:nvPr/>
        </p:nvSpPr>
        <p:spPr bwMode="auto">
          <a:xfrm>
            <a:off x="2097088" y="615950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</a:t>
            </a: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crânienne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 </a:t>
            </a:r>
            <a:endParaRPr lang="en-US" sz="1800" b="1">
              <a:latin typeface="Arial" charset="0"/>
            </a:endParaRPr>
          </a:p>
        </p:txBody>
      </p:sp>
      <p:sp>
        <p:nvSpPr>
          <p:cNvPr id="9240" name="Rectangle 24"/>
          <p:cNvSpPr>
            <a:spLocks noChangeArrowheads="1"/>
          </p:cNvSpPr>
          <p:nvPr/>
        </p:nvSpPr>
        <p:spPr bwMode="auto">
          <a:xfrm>
            <a:off x="2225675" y="1447800"/>
            <a:ext cx="72548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</a:t>
            </a: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vertébrale</a:t>
            </a:r>
            <a:endParaRPr lang="fr-CA" sz="1800" b="1">
              <a:latin typeface="Arial" charset="0"/>
            </a:endParaRPr>
          </a:p>
        </p:txBody>
      </p:sp>
      <p:sp>
        <p:nvSpPr>
          <p:cNvPr id="9241" name="Rectangle 25"/>
          <p:cNvSpPr>
            <a:spLocks noChangeArrowheads="1"/>
          </p:cNvSpPr>
          <p:nvPr/>
        </p:nvSpPr>
        <p:spPr bwMode="auto">
          <a:xfrm>
            <a:off x="2381250" y="3062288"/>
            <a:ext cx="135731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péricardique</a:t>
            </a: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dans le médiastin</a:t>
            </a:r>
            <a:endParaRPr lang="fr-CA" sz="1800" b="1">
              <a:latin typeface="Arial" charset="0"/>
            </a:endParaRPr>
          </a:p>
        </p:txBody>
      </p:sp>
      <p:sp>
        <p:nvSpPr>
          <p:cNvPr id="9242" name="Rectangle 26"/>
          <p:cNvSpPr>
            <a:spLocks noChangeArrowheads="1"/>
          </p:cNvSpPr>
          <p:nvPr/>
        </p:nvSpPr>
        <p:spPr bwMode="auto">
          <a:xfrm>
            <a:off x="1868488" y="3816350"/>
            <a:ext cx="879475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Diaphragme</a:t>
            </a:r>
            <a:endParaRPr lang="fr-CA" sz="1800" b="1">
              <a:latin typeface="Arial" charset="0"/>
            </a:endParaRPr>
          </a:p>
        </p:txBody>
      </p:sp>
      <p:sp>
        <p:nvSpPr>
          <p:cNvPr id="9243" name="Rectangle 27"/>
          <p:cNvSpPr>
            <a:spLocks noChangeArrowheads="1"/>
          </p:cNvSpPr>
          <p:nvPr/>
        </p:nvSpPr>
        <p:spPr bwMode="auto">
          <a:xfrm>
            <a:off x="1631950" y="4178300"/>
            <a:ext cx="1552575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abdominale</a:t>
            </a: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(contient les organes de la digestion)</a:t>
            </a:r>
            <a:endParaRPr lang="fr-CA" sz="1800" b="1">
              <a:latin typeface="Arial" charset="0"/>
            </a:endParaRPr>
          </a:p>
        </p:txBody>
      </p:sp>
      <p:sp>
        <p:nvSpPr>
          <p:cNvPr id="9244" name="Rectangle 28"/>
          <p:cNvSpPr>
            <a:spLocks noChangeArrowheads="1"/>
          </p:cNvSpPr>
          <p:nvPr/>
        </p:nvSpPr>
        <p:spPr bwMode="auto">
          <a:xfrm>
            <a:off x="1289050" y="5178425"/>
            <a:ext cx="1770063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pelvienne</a:t>
            </a: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(contient la vessie,</a:t>
            </a:r>
            <a:endParaRPr lang="fr-CA" sz="1800" b="1">
              <a:latin typeface="Arial" charset="0"/>
            </a:endParaRP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 les organes génitaux internes et le rectum)</a:t>
            </a:r>
            <a:endParaRPr lang="fr-CA" sz="1800" b="1">
              <a:latin typeface="Arial" charset="0"/>
            </a:endParaRPr>
          </a:p>
        </p:txBody>
      </p:sp>
      <p:sp>
        <p:nvSpPr>
          <p:cNvPr id="9245" name="Rectangle 29"/>
          <p:cNvSpPr>
            <a:spLocks noChangeArrowheads="1"/>
          </p:cNvSpPr>
          <p:nvPr/>
        </p:nvSpPr>
        <p:spPr bwMode="auto">
          <a:xfrm>
            <a:off x="717550" y="2311400"/>
            <a:ext cx="823913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thoracique</a:t>
            </a:r>
            <a:endParaRPr lang="fr-CA" sz="1800" b="1">
              <a:latin typeface="Arial" charset="0"/>
            </a:endParaRP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(contient le</a:t>
            </a:r>
            <a:endParaRPr lang="fr-CA" sz="1800" b="1">
              <a:latin typeface="Arial" charset="0"/>
            </a:endParaRPr>
          </a:p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cœur et les poumons)</a:t>
            </a:r>
            <a:endParaRPr lang="fr-CA" sz="1800" b="1">
              <a:latin typeface="Arial" charset="0"/>
            </a:endParaRPr>
          </a:p>
        </p:txBody>
      </p:sp>
      <p:sp>
        <p:nvSpPr>
          <p:cNvPr id="9246" name="Rectangle 30"/>
          <p:cNvSpPr>
            <a:spLocks noChangeArrowheads="1"/>
          </p:cNvSpPr>
          <p:nvPr/>
        </p:nvSpPr>
        <p:spPr bwMode="auto">
          <a:xfrm>
            <a:off x="3800475" y="6272213"/>
            <a:ext cx="1470025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en-US" sz="1200" b="1">
                <a:solidFill>
                  <a:srgbClr val="000000"/>
                </a:solidFill>
                <a:latin typeface="Arial" charset="0"/>
              </a:rPr>
              <a:t>(b) </a:t>
            </a:r>
            <a:r>
              <a:rPr lang="fr-CA" sz="1400" b="1">
                <a:solidFill>
                  <a:srgbClr val="000000"/>
                </a:solidFill>
                <a:latin typeface="Arial" charset="0"/>
              </a:rPr>
              <a:t>Vue antérieure</a:t>
            </a:r>
            <a:endParaRPr lang="fr-CA" sz="1400" b="1">
              <a:latin typeface="Arial" charset="0"/>
            </a:endParaRPr>
          </a:p>
        </p:txBody>
      </p:sp>
      <p:grpSp>
        <p:nvGrpSpPr>
          <p:cNvPr id="9247" name="Group 31"/>
          <p:cNvGrpSpPr>
            <a:grpSpLocks/>
          </p:cNvGrpSpPr>
          <p:nvPr/>
        </p:nvGrpSpPr>
        <p:grpSpPr bwMode="auto">
          <a:xfrm>
            <a:off x="5319713" y="3367088"/>
            <a:ext cx="206375" cy="2379662"/>
            <a:chOff x="4908" y="2404"/>
            <a:chExt cx="123" cy="1432"/>
          </a:xfrm>
        </p:grpSpPr>
        <p:sp>
          <p:nvSpPr>
            <p:cNvPr id="9256" name="Line 32"/>
            <p:cNvSpPr>
              <a:spLocks noChangeShapeType="1"/>
            </p:cNvSpPr>
            <p:nvPr/>
          </p:nvSpPr>
          <p:spPr bwMode="auto">
            <a:xfrm>
              <a:off x="4983" y="3124"/>
              <a:ext cx="48" cy="1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9257" name="Line 33"/>
            <p:cNvSpPr>
              <a:spLocks noChangeShapeType="1"/>
            </p:cNvSpPr>
            <p:nvPr/>
          </p:nvSpPr>
          <p:spPr bwMode="auto">
            <a:xfrm>
              <a:off x="4908" y="2408"/>
              <a:ext cx="8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/>
            </a:p>
          </p:txBody>
        </p:sp>
        <p:sp>
          <p:nvSpPr>
            <p:cNvPr id="9258" name="Line 34"/>
            <p:cNvSpPr>
              <a:spLocks noChangeShapeType="1"/>
            </p:cNvSpPr>
            <p:nvPr/>
          </p:nvSpPr>
          <p:spPr bwMode="auto">
            <a:xfrm>
              <a:off x="4908" y="3828"/>
              <a:ext cx="7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/>
            </a:p>
          </p:txBody>
        </p:sp>
        <p:sp>
          <p:nvSpPr>
            <p:cNvPr id="9259" name="Line 35"/>
            <p:cNvSpPr>
              <a:spLocks noChangeShapeType="1"/>
            </p:cNvSpPr>
            <p:nvPr/>
          </p:nvSpPr>
          <p:spPr bwMode="auto">
            <a:xfrm>
              <a:off x="4984" y="2404"/>
              <a:ext cx="0" cy="143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/>
            </a:p>
          </p:txBody>
        </p:sp>
      </p:grpSp>
      <p:grpSp>
        <p:nvGrpSpPr>
          <p:cNvPr id="9248" name="Group 36"/>
          <p:cNvGrpSpPr>
            <a:grpSpLocks/>
          </p:cNvGrpSpPr>
          <p:nvPr/>
        </p:nvGrpSpPr>
        <p:grpSpPr bwMode="auto">
          <a:xfrm>
            <a:off x="1670050" y="2127250"/>
            <a:ext cx="257175" cy="1562100"/>
            <a:chOff x="2847" y="1656"/>
            <a:chExt cx="153" cy="940"/>
          </a:xfrm>
        </p:grpSpPr>
        <p:sp>
          <p:nvSpPr>
            <p:cNvPr id="9252" name="Line 37"/>
            <p:cNvSpPr>
              <a:spLocks noChangeShapeType="1"/>
            </p:cNvSpPr>
            <p:nvPr/>
          </p:nvSpPr>
          <p:spPr bwMode="auto">
            <a:xfrm flipH="1">
              <a:off x="2847" y="2068"/>
              <a:ext cx="80" cy="1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9253" name="Line 38"/>
            <p:cNvSpPr>
              <a:spLocks noChangeShapeType="1"/>
            </p:cNvSpPr>
            <p:nvPr/>
          </p:nvSpPr>
          <p:spPr bwMode="auto">
            <a:xfrm>
              <a:off x="2924" y="1664"/>
              <a:ext cx="7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/>
            </a:p>
          </p:txBody>
        </p:sp>
        <p:sp>
          <p:nvSpPr>
            <p:cNvPr id="9254" name="Line 39"/>
            <p:cNvSpPr>
              <a:spLocks noChangeShapeType="1"/>
            </p:cNvSpPr>
            <p:nvPr/>
          </p:nvSpPr>
          <p:spPr bwMode="auto">
            <a:xfrm>
              <a:off x="2924" y="2588"/>
              <a:ext cx="7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/>
            </a:p>
          </p:txBody>
        </p:sp>
        <p:sp>
          <p:nvSpPr>
            <p:cNvPr id="9255" name="Line 40"/>
            <p:cNvSpPr>
              <a:spLocks noChangeShapeType="1"/>
            </p:cNvSpPr>
            <p:nvPr/>
          </p:nvSpPr>
          <p:spPr bwMode="auto">
            <a:xfrm>
              <a:off x="2924" y="1656"/>
              <a:ext cx="0" cy="94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/>
            </a:p>
          </p:txBody>
        </p:sp>
      </p:grpSp>
      <p:pic>
        <p:nvPicPr>
          <p:cNvPr id="9249" name="Picture 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199" r="77557" b="5322"/>
          <a:stretch>
            <a:fillRect/>
          </a:stretch>
        </p:blipFill>
        <p:spPr bwMode="auto">
          <a:xfrm>
            <a:off x="6557963" y="735013"/>
            <a:ext cx="1866900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0" name="Rectangle 42"/>
          <p:cNvSpPr>
            <a:spLocks noChangeArrowheads="1"/>
          </p:cNvSpPr>
          <p:nvPr/>
        </p:nvSpPr>
        <p:spPr bwMode="auto">
          <a:xfrm>
            <a:off x="6926263" y="796925"/>
            <a:ext cx="132715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postérieure</a:t>
            </a:r>
            <a:endParaRPr lang="fr-CA" sz="1800" b="1">
              <a:latin typeface="Arial" charset="0"/>
            </a:endParaRPr>
          </a:p>
        </p:txBody>
      </p:sp>
      <p:sp>
        <p:nvSpPr>
          <p:cNvPr id="9251" name="Rectangle 43"/>
          <p:cNvSpPr>
            <a:spLocks noChangeArrowheads="1"/>
          </p:cNvSpPr>
          <p:nvPr/>
        </p:nvSpPr>
        <p:spPr bwMode="auto">
          <a:xfrm>
            <a:off x="6926263" y="1103313"/>
            <a:ext cx="1233487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antérieure</a:t>
            </a:r>
            <a:endParaRPr lang="fr-CA" sz="1800" b="1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61938" y="233366"/>
            <a:ext cx="8610600" cy="609600"/>
          </a:xfrm>
        </p:spPr>
        <p:txBody>
          <a:bodyPr/>
          <a:lstStyle/>
          <a:p>
            <a:pPr marL="228600" indent="-228600" eaLnBrk="1" hangingPunct="1"/>
            <a:r>
              <a:rPr lang="fr-CA" dirty="0" smtClean="0">
                <a:solidFill>
                  <a:srgbClr val="0000FF"/>
                </a:solidFill>
              </a:rPr>
              <a:t>Les cavités de l’organisme</a:t>
            </a:r>
            <a:endParaRPr lang="en-US" dirty="0" smtClean="0">
              <a:solidFill>
                <a:srgbClr val="0000FF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7813" y="792166"/>
            <a:ext cx="8270875" cy="5894387"/>
          </a:xfrm>
        </p:spPr>
        <p:txBody>
          <a:bodyPr/>
          <a:lstStyle/>
          <a:p>
            <a:pPr marL="185738" indent="-185738" eaLnBrk="1" hangingPunct="1">
              <a:spcAft>
                <a:spcPct val="0"/>
              </a:spcAft>
              <a:buClr>
                <a:schemeClr val="tx1"/>
              </a:buClr>
              <a:buSzPct val="110000"/>
              <a:buFontTx/>
              <a:buChar char="•"/>
            </a:pPr>
            <a:r>
              <a:rPr lang="fr-CA" sz="2000" b="1" smtClean="0">
                <a:solidFill>
                  <a:srgbClr val="000000"/>
                </a:solidFill>
                <a:latin typeface="Arial" charset="0"/>
              </a:rPr>
              <a:t>Cavité postérieure (dorsale):</a:t>
            </a:r>
          </a:p>
          <a:p>
            <a:pPr marL="365125" lvl="1" indent="0" eaLnBrk="1" hangingPunct="1">
              <a:spcAft>
                <a:spcPct val="30000"/>
              </a:spcAft>
              <a:buFont typeface="Wingdings" pitchFamily="2" charset="2"/>
              <a:buNone/>
            </a:pPr>
            <a:r>
              <a:rPr lang="fr-CA" sz="1800" smtClean="0">
                <a:solidFill>
                  <a:srgbClr val="000000"/>
                </a:solidFill>
                <a:latin typeface="Arial" charset="0"/>
              </a:rPr>
              <a:t>Protège le système nerveux central,  subdivisée en deux cavités communicantes:</a:t>
            </a:r>
          </a:p>
          <a:p>
            <a:pPr marL="714375" lvl="2" indent="-169863" eaLnBrk="1" hangingPunct="1">
              <a:spcAft>
                <a:spcPct val="30000"/>
              </a:spcAft>
              <a:buClr>
                <a:schemeClr val="tx1"/>
              </a:buClr>
              <a:buSzPct val="80000"/>
            </a:pPr>
            <a:r>
              <a:rPr lang="fr-CA" sz="1800" b="1" i="1" smtClean="0">
                <a:latin typeface="Arial" charset="0"/>
              </a:rPr>
              <a:t>Cavité crânienne</a:t>
            </a:r>
            <a:r>
              <a:rPr lang="fr-CA" sz="1800" smtClean="0">
                <a:latin typeface="Arial" charset="0"/>
              </a:rPr>
              <a:t>: formée par les os du crâne, contient l'encéphale.</a:t>
            </a:r>
            <a:endParaRPr lang="fr-CA" sz="1800" i="1" smtClean="0">
              <a:latin typeface="Arial" charset="0"/>
            </a:endParaRPr>
          </a:p>
          <a:p>
            <a:pPr marL="714375" lvl="2" indent="-169863" eaLnBrk="1" hangingPunct="1">
              <a:spcAft>
                <a:spcPct val="30000"/>
              </a:spcAft>
              <a:buClr>
                <a:schemeClr val="tx1"/>
              </a:buClr>
              <a:buSzPct val="80000"/>
            </a:pPr>
            <a:r>
              <a:rPr lang="fr-CA" sz="1800" b="1" i="1" smtClean="0">
                <a:latin typeface="Arial" charset="0"/>
              </a:rPr>
              <a:t>Cavité vertébrale</a:t>
            </a:r>
            <a:r>
              <a:rPr lang="fr-CA" sz="1800" smtClean="0">
                <a:latin typeface="Arial" charset="0"/>
              </a:rPr>
              <a:t> ou </a:t>
            </a:r>
            <a:r>
              <a:rPr lang="fr-CA" sz="1800" b="1" i="1" smtClean="0">
                <a:latin typeface="Arial" charset="0"/>
              </a:rPr>
              <a:t>spinale</a:t>
            </a:r>
            <a:r>
              <a:rPr lang="fr-CA" sz="1800" smtClean="0">
                <a:latin typeface="Arial" charset="0"/>
              </a:rPr>
              <a:t>: située à l'intérieur de la colonne vertébrale, contient la moelle épinière.</a:t>
            </a:r>
            <a:endParaRPr lang="fr-CA" sz="1800" smtClean="0">
              <a:solidFill>
                <a:srgbClr val="000000"/>
              </a:solidFill>
              <a:latin typeface="Arial" charset="0"/>
            </a:endParaRPr>
          </a:p>
          <a:p>
            <a:pPr marL="185738" indent="-185738" eaLnBrk="1" hangingPunct="1">
              <a:spcBef>
                <a:spcPct val="50000"/>
              </a:spcBef>
              <a:spcAft>
                <a:spcPct val="0"/>
              </a:spcAft>
              <a:buClr>
                <a:schemeClr val="tx1"/>
              </a:buClr>
              <a:buSzPct val="110000"/>
              <a:buFontTx/>
              <a:buChar char="•"/>
            </a:pPr>
            <a:r>
              <a:rPr lang="fr-CA" sz="2000" b="1" smtClean="0">
                <a:latin typeface="Arial" charset="0"/>
              </a:rPr>
              <a:t>Cavité antérieure (ventrale):</a:t>
            </a:r>
          </a:p>
          <a:p>
            <a:pPr marL="365125" lvl="1" indent="0" eaLnBrk="1" hangingPunct="1">
              <a:spcAft>
                <a:spcPct val="30000"/>
              </a:spcAft>
              <a:buFont typeface="Wingdings" pitchFamily="2" charset="2"/>
              <a:buNone/>
            </a:pPr>
            <a:r>
              <a:rPr lang="fr-CA" sz="1800" smtClean="0">
                <a:latin typeface="Arial" charset="0"/>
              </a:rPr>
              <a:t>Contient les organes viscéraux; subdivisée en deux parties principales:</a:t>
            </a:r>
          </a:p>
          <a:p>
            <a:pPr marL="714375" lvl="2" indent="-169863" eaLnBrk="1" hangingPunct="1">
              <a:spcAft>
                <a:spcPct val="10000"/>
              </a:spcAft>
              <a:buClr>
                <a:schemeClr val="tx1"/>
              </a:buClr>
              <a:buSzPct val="80000"/>
            </a:pPr>
            <a:r>
              <a:rPr lang="fr-CA" sz="1800" b="1" i="1" smtClean="0">
                <a:latin typeface="Arial" charset="0"/>
              </a:rPr>
              <a:t>Cavité thoracique</a:t>
            </a:r>
            <a:r>
              <a:rPr lang="fr-CA" sz="1800" smtClean="0">
                <a:latin typeface="Arial" charset="0"/>
              </a:rPr>
              <a:t>;</a:t>
            </a:r>
            <a:r>
              <a:rPr lang="fr-CA" sz="1800" i="1" smtClean="0">
                <a:latin typeface="Arial" charset="0"/>
              </a:rPr>
              <a:t> </a:t>
            </a:r>
            <a:r>
              <a:rPr lang="fr-CA" sz="1800" smtClean="0">
                <a:latin typeface="Arial" charset="0"/>
              </a:rPr>
              <a:t>formée de trois cavités:</a:t>
            </a:r>
            <a:endParaRPr lang="fr-CA" sz="1800" i="1" smtClean="0">
              <a:latin typeface="Arial" charset="0"/>
            </a:endParaRPr>
          </a:p>
          <a:p>
            <a:pPr marL="1071563" lvl="3" indent="-171450" eaLnBrk="1" hangingPunct="1">
              <a:spcAft>
                <a:spcPct val="10000"/>
              </a:spcAft>
              <a:buClr>
                <a:schemeClr val="tx1"/>
              </a:buClr>
              <a:buSzPct val="80000"/>
            </a:pPr>
            <a:r>
              <a:rPr lang="fr-CA" sz="1800" b="1" i="1" smtClean="0">
                <a:latin typeface="Arial" charset="0"/>
              </a:rPr>
              <a:t>Cavités pleurales droite</a:t>
            </a:r>
            <a:r>
              <a:rPr lang="fr-CA" sz="1800" smtClean="0">
                <a:latin typeface="Arial" charset="0"/>
              </a:rPr>
              <a:t> et </a:t>
            </a:r>
            <a:r>
              <a:rPr lang="fr-CA" sz="1800" b="1" i="1" smtClean="0">
                <a:latin typeface="Arial" charset="0"/>
              </a:rPr>
              <a:t>gauche</a:t>
            </a:r>
            <a:r>
              <a:rPr lang="fr-CA" sz="1800" smtClean="0">
                <a:latin typeface="Arial" charset="0"/>
              </a:rPr>
              <a:t>; chacune entourant un poumon.</a:t>
            </a:r>
            <a:endParaRPr lang="fr-CA" sz="1800" i="1" smtClean="0">
              <a:latin typeface="Arial" charset="0"/>
            </a:endParaRPr>
          </a:p>
          <a:p>
            <a:pPr marL="1071563" lvl="3" indent="-171450" eaLnBrk="1" hangingPunct="1">
              <a:spcAft>
                <a:spcPct val="30000"/>
              </a:spcAft>
              <a:buClr>
                <a:schemeClr val="tx1"/>
              </a:buClr>
              <a:buSzPct val="80000"/>
            </a:pPr>
            <a:r>
              <a:rPr lang="fr-CA" sz="1800" b="1" i="1" smtClean="0">
                <a:latin typeface="Arial" charset="0"/>
              </a:rPr>
              <a:t>Médiastin</a:t>
            </a:r>
            <a:r>
              <a:rPr lang="fr-CA" sz="1800" b="1" smtClean="0">
                <a:latin typeface="Arial" charset="0"/>
              </a:rPr>
              <a:t>:</a:t>
            </a:r>
            <a:r>
              <a:rPr lang="fr-CA" sz="1800" smtClean="0">
                <a:latin typeface="Arial" charset="0"/>
              </a:rPr>
              <a:t> cavité médiane, entre les poumons; contient la cavité péricardique</a:t>
            </a:r>
            <a:endParaRPr lang="fr-CA" sz="1800" b="1" i="1" smtClean="0">
              <a:latin typeface="Arial" charset="0"/>
            </a:endParaRPr>
          </a:p>
          <a:p>
            <a:pPr marL="714375" lvl="2" indent="-169863" eaLnBrk="1" hangingPunct="1">
              <a:spcBef>
                <a:spcPct val="25000"/>
              </a:spcBef>
              <a:spcAft>
                <a:spcPct val="10000"/>
              </a:spcAft>
              <a:buClr>
                <a:schemeClr val="tx1"/>
              </a:buClr>
              <a:buSzPct val="80000"/>
            </a:pPr>
            <a:r>
              <a:rPr lang="fr-CA" sz="1800" b="1" i="1" smtClean="0">
                <a:latin typeface="Arial" charset="0"/>
              </a:rPr>
              <a:t>Cavité abdomino-pelvienne</a:t>
            </a:r>
            <a:r>
              <a:rPr lang="fr-CA" sz="1800" smtClean="0">
                <a:latin typeface="Arial" charset="0"/>
              </a:rPr>
              <a:t>; formée de: </a:t>
            </a:r>
            <a:endParaRPr lang="fr-CA" sz="1800" i="1" smtClean="0">
              <a:latin typeface="Arial" charset="0"/>
            </a:endParaRPr>
          </a:p>
          <a:p>
            <a:pPr marL="1071563" lvl="3" indent="-171450" eaLnBrk="1" hangingPunct="1">
              <a:spcAft>
                <a:spcPct val="10000"/>
              </a:spcAft>
              <a:buClr>
                <a:schemeClr val="tx1"/>
              </a:buClr>
              <a:buSzPct val="80000"/>
            </a:pPr>
            <a:r>
              <a:rPr lang="fr-CA" sz="1800" b="1" i="1" smtClean="0">
                <a:latin typeface="Arial" charset="0"/>
              </a:rPr>
              <a:t>Cavité abdominale</a:t>
            </a:r>
            <a:r>
              <a:rPr lang="fr-CA" sz="1800" b="1" smtClean="0">
                <a:latin typeface="Arial" charset="0"/>
              </a:rPr>
              <a:t>:</a:t>
            </a:r>
            <a:r>
              <a:rPr lang="fr-CA" sz="1800" smtClean="0">
                <a:latin typeface="Arial" charset="0"/>
              </a:rPr>
              <a:t> partie supérieure (contient estomac, intestins, rate, foie, etc.)</a:t>
            </a:r>
            <a:endParaRPr lang="fr-CA" sz="1800" i="1" smtClean="0">
              <a:latin typeface="Arial" charset="0"/>
            </a:endParaRPr>
          </a:p>
          <a:p>
            <a:pPr marL="1071563" lvl="3" indent="-171450" eaLnBrk="1" hangingPunct="1">
              <a:spcAft>
                <a:spcPct val="30000"/>
              </a:spcAft>
              <a:buClr>
                <a:schemeClr val="tx1"/>
              </a:buClr>
              <a:buSzPct val="80000"/>
            </a:pPr>
            <a:r>
              <a:rPr lang="fr-CA" sz="1800" b="1" i="1" smtClean="0">
                <a:latin typeface="Arial" charset="0"/>
              </a:rPr>
              <a:t>Cavité pelvienne</a:t>
            </a:r>
            <a:r>
              <a:rPr lang="fr-CA" sz="1800" b="1" smtClean="0">
                <a:latin typeface="Arial" charset="0"/>
              </a:rPr>
              <a:t>:</a:t>
            </a:r>
            <a:r>
              <a:rPr lang="fr-CA" sz="1800" smtClean="0">
                <a:latin typeface="Arial" charset="0"/>
              </a:rPr>
              <a:t> partie inférieure, soutenue par les os du bassins (contient vessie, organes génitaux internes, rectum)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7127083" y="6238876"/>
            <a:ext cx="16002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 algn="r"/>
            <a:r>
              <a:rPr lang="en-US" sz="1200" b="1" dirty="0">
                <a:solidFill>
                  <a:schemeClr val="accent2"/>
                </a:solidFill>
                <a:latin typeface="Arial" charset="0"/>
              </a:rPr>
              <a:t>Figure </a:t>
            </a:r>
            <a:r>
              <a:rPr lang="en-US" sz="1200" b="1" dirty="0" smtClean="0">
                <a:solidFill>
                  <a:schemeClr val="accent2"/>
                </a:solidFill>
                <a:latin typeface="Arial" charset="0"/>
              </a:rPr>
              <a:t>1.13</a:t>
            </a:r>
            <a:endParaRPr lang="en-US" sz="12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1268" name="Rectangle 7"/>
          <p:cNvSpPr>
            <a:spLocks noGrp="1" noChangeArrowheads="1"/>
          </p:cNvSpPr>
          <p:nvPr>
            <p:ph type="title"/>
          </p:nvPr>
        </p:nvSpPr>
        <p:spPr>
          <a:xfrm>
            <a:off x="120203" y="304800"/>
            <a:ext cx="8777288" cy="723900"/>
          </a:xfrm>
          <a:noFill/>
        </p:spPr>
        <p:txBody>
          <a:bodyPr/>
          <a:lstStyle/>
          <a:p>
            <a:pPr marL="185738" indent="-185738" eaLnBrk="1" hangingPunct="1">
              <a:buSzPct val="110000"/>
              <a:buFontTx/>
              <a:buChar char="•"/>
            </a:pPr>
            <a:r>
              <a:rPr lang="fr-CA" sz="2000" dirty="0" smtClean="0">
                <a:solidFill>
                  <a:schemeClr val="tx1"/>
                </a:solidFill>
              </a:rPr>
              <a:t>Les 9 régions de la cavité abdomino-pelvienne</a:t>
            </a:r>
            <a:br>
              <a:rPr lang="fr-CA" sz="2000" dirty="0" smtClean="0">
                <a:solidFill>
                  <a:schemeClr val="tx1"/>
                </a:solidFill>
              </a:rPr>
            </a:br>
            <a:r>
              <a:rPr lang="fr-CA" sz="2000" b="0" dirty="0" smtClean="0">
                <a:solidFill>
                  <a:schemeClr val="tx1"/>
                </a:solidFill>
              </a:rPr>
              <a:t>- </a:t>
            </a:r>
            <a:r>
              <a:rPr lang="fr-CA" sz="1800" b="0" dirty="0" smtClean="0">
                <a:solidFill>
                  <a:schemeClr val="tx1"/>
                </a:solidFill>
              </a:rPr>
              <a:t>Obtenues par division au moyen de 2 plans transverses et 2 plans </a:t>
            </a:r>
            <a:r>
              <a:rPr lang="fr-CA" sz="1800" b="0" dirty="0" err="1" smtClean="0">
                <a:solidFill>
                  <a:schemeClr val="tx1"/>
                </a:solidFill>
              </a:rPr>
              <a:t>parasagittaux</a:t>
            </a:r>
            <a:r>
              <a:rPr lang="fr-CA" sz="1800" b="0" dirty="0" smtClean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2" name="Groupe 1"/>
          <p:cNvGrpSpPr/>
          <p:nvPr/>
        </p:nvGrpSpPr>
        <p:grpSpPr>
          <a:xfrm>
            <a:off x="27940" y="2004788"/>
            <a:ext cx="9051765" cy="4286700"/>
            <a:chOff x="27940" y="2004788"/>
            <a:chExt cx="9073515" cy="4286700"/>
          </a:xfrm>
        </p:grpSpPr>
        <p:pic>
          <p:nvPicPr>
            <p:cNvPr id="11296" name="Picture 32" descr="C:\OLD_PC\backup\DriveD\michel\Marieb\HAP8e_IRDVD\Chapter_01\B_JPEG_Images_and_Tables\b_unlabeled\figure_01_12_unlabeled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67" b="5784"/>
            <a:stretch/>
          </p:blipFill>
          <p:spPr bwMode="auto">
            <a:xfrm>
              <a:off x="27940" y="2004788"/>
              <a:ext cx="9073515" cy="4286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287" name="Text Box 8"/>
            <p:cNvSpPr txBox="1">
              <a:spLocks noChangeArrowheads="1"/>
            </p:cNvSpPr>
            <p:nvPr/>
          </p:nvSpPr>
          <p:spPr bwMode="auto">
            <a:xfrm>
              <a:off x="1365225" y="4695831"/>
              <a:ext cx="944563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pPr algn="ctr"/>
              <a:r>
                <a:rPr lang="fr-CA" sz="900">
                  <a:solidFill>
                    <a:schemeClr val="bg1"/>
                  </a:solidFill>
                  <a:latin typeface="Arial Black" pitchFamily="34" charset="0"/>
                </a:rPr>
                <a:t>Région ombilicale</a:t>
              </a:r>
            </a:p>
          </p:txBody>
        </p:sp>
        <p:sp>
          <p:nvSpPr>
            <p:cNvPr id="11288" name="Text Box 9"/>
            <p:cNvSpPr txBox="1">
              <a:spLocks noChangeArrowheads="1"/>
            </p:cNvSpPr>
            <p:nvPr/>
          </p:nvSpPr>
          <p:spPr bwMode="auto">
            <a:xfrm>
              <a:off x="1331887" y="3990982"/>
              <a:ext cx="973138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pPr algn="ctr"/>
              <a:r>
                <a:rPr lang="fr-CA" sz="900" dirty="0">
                  <a:solidFill>
                    <a:schemeClr val="bg1"/>
                  </a:solidFill>
                  <a:latin typeface="Arial Black" pitchFamily="34" charset="0"/>
                </a:rPr>
                <a:t>Région épigastrique</a:t>
              </a:r>
            </a:p>
          </p:txBody>
        </p:sp>
        <p:sp>
          <p:nvSpPr>
            <p:cNvPr id="11289" name="Text Box 10"/>
            <p:cNvSpPr txBox="1">
              <a:spLocks noChangeArrowheads="1"/>
            </p:cNvSpPr>
            <p:nvPr/>
          </p:nvSpPr>
          <p:spPr bwMode="auto">
            <a:xfrm>
              <a:off x="96023" y="3927483"/>
              <a:ext cx="1373188" cy="4154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pPr algn="ctr"/>
              <a:r>
                <a:rPr lang="fr-CA" sz="900" dirty="0">
                  <a:solidFill>
                    <a:schemeClr val="bg1"/>
                  </a:solidFill>
                  <a:latin typeface="Arial Black" pitchFamily="34" charset="0"/>
                </a:rPr>
                <a:t>Région hypochondriaque droite</a:t>
              </a:r>
            </a:p>
          </p:txBody>
        </p:sp>
        <p:sp>
          <p:nvSpPr>
            <p:cNvPr id="11290" name="Text Box 11"/>
            <p:cNvSpPr txBox="1">
              <a:spLocks noChangeArrowheads="1"/>
            </p:cNvSpPr>
            <p:nvPr/>
          </p:nvSpPr>
          <p:spPr bwMode="auto">
            <a:xfrm>
              <a:off x="2177226" y="3935049"/>
              <a:ext cx="1373188" cy="4154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pPr algn="ctr"/>
              <a:r>
                <a:rPr lang="fr-CA" sz="900" dirty="0">
                  <a:solidFill>
                    <a:schemeClr val="bg1"/>
                  </a:solidFill>
                  <a:latin typeface="Arial Black" pitchFamily="34" charset="0"/>
                </a:rPr>
                <a:t>Région hypochondriaque gauche</a:t>
              </a:r>
            </a:p>
          </p:txBody>
        </p:sp>
        <p:sp>
          <p:nvSpPr>
            <p:cNvPr id="11291" name="Text Box 12"/>
            <p:cNvSpPr txBox="1">
              <a:spLocks noChangeArrowheads="1"/>
            </p:cNvSpPr>
            <p:nvPr/>
          </p:nvSpPr>
          <p:spPr bwMode="auto">
            <a:xfrm>
              <a:off x="311120" y="5250659"/>
              <a:ext cx="1030288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pPr algn="ctr"/>
              <a:r>
                <a:rPr lang="fr-CA" sz="900" dirty="0">
                  <a:solidFill>
                    <a:schemeClr val="bg1"/>
                  </a:solidFill>
                  <a:latin typeface="Arial Black" pitchFamily="34" charset="0"/>
                </a:rPr>
                <a:t>Région inguinale droite</a:t>
              </a:r>
            </a:p>
          </p:txBody>
        </p:sp>
        <p:sp>
          <p:nvSpPr>
            <p:cNvPr id="11292" name="Text Box 13"/>
            <p:cNvSpPr txBox="1">
              <a:spLocks noChangeArrowheads="1"/>
            </p:cNvSpPr>
            <p:nvPr/>
          </p:nvSpPr>
          <p:spPr bwMode="auto">
            <a:xfrm>
              <a:off x="2324087" y="5206208"/>
              <a:ext cx="873125" cy="4154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pPr algn="ctr"/>
              <a:r>
                <a:rPr lang="fr-CA" sz="900" dirty="0">
                  <a:solidFill>
                    <a:schemeClr val="bg1"/>
                  </a:solidFill>
                  <a:latin typeface="Arial Black" pitchFamily="34" charset="0"/>
                </a:rPr>
                <a:t>Région inguinale gauche</a:t>
              </a:r>
            </a:p>
          </p:txBody>
        </p:sp>
        <p:sp>
          <p:nvSpPr>
            <p:cNvPr id="11293" name="Text Box 14"/>
            <p:cNvSpPr txBox="1">
              <a:spLocks noChangeArrowheads="1"/>
            </p:cNvSpPr>
            <p:nvPr/>
          </p:nvSpPr>
          <p:spPr bwMode="auto">
            <a:xfrm>
              <a:off x="549250" y="4610106"/>
              <a:ext cx="787400" cy="4154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pPr algn="ctr"/>
              <a:r>
                <a:rPr lang="fr-CA" sz="900">
                  <a:solidFill>
                    <a:schemeClr val="bg1"/>
                  </a:solidFill>
                  <a:latin typeface="Arial Black" pitchFamily="34" charset="0"/>
                </a:rPr>
                <a:t>Région latérale droite</a:t>
              </a:r>
            </a:p>
          </p:txBody>
        </p:sp>
        <p:sp>
          <p:nvSpPr>
            <p:cNvPr id="11294" name="Text Box 15"/>
            <p:cNvSpPr txBox="1">
              <a:spLocks noChangeArrowheads="1"/>
            </p:cNvSpPr>
            <p:nvPr/>
          </p:nvSpPr>
          <p:spPr bwMode="auto">
            <a:xfrm>
              <a:off x="2417738" y="4608519"/>
              <a:ext cx="701675" cy="4154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pPr algn="ctr"/>
              <a:r>
                <a:rPr lang="fr-CA" sz="900" dirty="0">
                  <a:solidFill>
                    <a:schemeClr val="bg1"/>
                  </a:solidFill>
                  <a:latin typeface="Arial Black" pitchFamily="34" charset="0"/>
                </a:rPr>
                <a:t>Région latérale gauche</a:t>
              </a:r>
            </a:p>
          </p:txBody>
        </p:sp>
        <p:sp>
          <p:nvSpPr>
            <p:cNvPr id="11295" name="Text Box 16"/>
            <p:cNvSpPr txBox="1">
              <a:spLocks noChangeArrowheads="1"/>
            </p:cNvSpPr>
            <p:nvPr/>
          </p:nvSpPr>
          <p:spPr bwMode="auto">
            <a:xfrm>
              <a:off x="1374750" y="5248276"/>
              <a:ext cx="944563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pPr algn="ctr"/>
              <a:r>
                <a:rPr lang="fr-CA" sz="900">
                  <a:solidFill>
                    <a:schemeClr val="bg1"/>
                  </a:solidFill>
                  <a:latin typeface="Arial Black" pitchFamily="34" charset="0"/>
                </a:rPr>
                <a:t>Région pubienne</a:t>
              </a:r>
            </a:p>
          </p:txBody>
        </p:sp>
        <p:sp>
          <p:nvSpPr>
            <p:cNvPr id="11271" name="Text Box 17"/>
            <p:cNvSpPr txBox="1">
              <a:spLocks noChangeArrowheads="1"/>
            </p:cNvSpPr>
            <p:nvPr/>
          </p:nvSpPr>
          <p:spPr bwMode="auto">
            <a:xfrm>
              <a:off x="4819651" y="3602038"/>
              <a:ext cx="296863" cy="1746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8000" tIns="10800" rIns="18000" bIns="1080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r>
                <a:rPr lang="fr-CA" sz="1000" dirty="0">
                  <a:latin typeface="Verdana" pitchFamily="34" charset="0"/>
                </a:rPr>
                <a:t>Foie</a:t>
              </a:r>
            </a:p>
          </p:txBody>
        </p:sp>
        <p:sp>
          <p:nvSpPr>
            <p:cNvPr id="11272" name="Text Box 18"/>
            <p:cNvSpPr txBox="1">
              <a:spLocks noChangeArrowheads="1"/>
            </p:cNvSpPr>
            <p:nvPr/>
          </p:nvSpPr>
          <p:spPr bwMode="auto">
            <a:xfrm>
              <a:off x="4581526" y="4042570"/>
              <a:ext cx="585788" cy="327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10800" rIns="18000" bIns="1080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r>
                <a:rPr lang="fr-CA" sz="1000" dirty="0">
                  <a:latin typeface="Verdana" pitchFamily="34" charset="0"/>
                </a:rPr>
                <a:t>Vésicule biliaire</a:t>
              </a:r>
            </a:p>
          </p:txBody>
        </p:sp>
        <p:sp>
          <p:nvSpPr>
            <p:cNvPr id="11273" name="Text Box 19"/>
            <p:cNvSpPr txBox="1">
              <a:spLocks noChangeArrowheads="1"/>
            </p:cNvSpPr>
            <p:nvPr/>
          </p:nvSpPr>
          <p:spPr bwMode="auto">
            <a:xfrm>
              <a:off x="4611690" y="4532318"/>
              <a:ext cx="714375" cy="327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10800" rIns="18000" bIns="1080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r>
                <a:rPr lang="fr-CA" sz="1000" dirty="0">
                  <a:latin typeface="Verdana" pitchFamily="34" charset="0"/>
                </a:rPr>
                <a:t>Côlon ascendant</a:t>
              </a:r>
            </a:p>
          </p:txBody>
        </p:sp>
        <p:sp>
          <p:nvSpPr>
            <p:cNvPr id="11274" name="Text Box 20"/>
            <p:cNvSpPr txBox="1">
              <a:spLocks noChangeArrowheads="1"/>
            </p:cNvSpPr>
            <p:nvPr/>
          </p:nvSpPr>
          <p:spPr bwMode="auto">
            <a:xfrm>
              <a:off x="4341020" y="5318106"/>
              <a:ext cx="814388" cy="327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10800" rIns="18000" bIns="1080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r>
                <a:rPr lang="fr-CA" sz="1000" dirty="0">
                  <a:latin typeface="Verdana" pitchFamily="34" charset="0"/>
                </a:rPr>
                <a:t>Appendice vermiforme</a:t>
              </a:r>
            </a:p>
          </p:txBody>
        </p:sp>
        <p:sp>
          <p:nvSpPr>
            <p:cNvPr id="11275" name="Text Box 21"/>
            <p:cNvSpPr txBox="1">
              <a:spLocks noChangeArrowheads="1"/>
            </p:cNvSpPr>
            <p:nvPr/>
          </p:nvSpPr>
          <p:spPr bwMode="auto">
            <a:xfrm>
              <a:off x="7748589" y="5495113"/>
              <a:ext cx="585788" cy="1746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10800" rIns="18000" bIns="1080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r>
                <a:rPr lang="fr-CA" sz="1000" dirty="0">
                  <a:latin typeface="Verdana" pitchFamily="34" charset="0"/>
                </a:rPr>
                <a:t>Vessie</a:t>
              </a:r>
            </a:p>
          </p:txBody>
        </p:sp>
        <p:sp>
          <p:nvSpPr>
            <p:cNvPr id="11276" name="Text Box 22"/>
            <p:cNvSpPr txBox="1">
              <a:spLocks noChangeArrowheads="1"/>
            </p:cNvSpPr>
            <p:nvPr/>
          </p:nvSpPr>
          <p:spPr bwMode="auto">
            <a:xfrm>
              <a:off x="7624764" y="3946526"/>
              <a:ext cx="585788" cy="1746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10800" rIns="18000" bIns="1080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r>
                <a:rPr lang="fr-CA" sz="1000" dirty="0">
                  <a:latin typeface="Verdana" pitchFamily="34" charset="0"/>
                </a:rPr>
                <a:t>Estomac</a:t>
              </a:r>
            </a:p>
          </p:txBody>
        </p:sp>
        <p:sp>
          <p:nvSpPr>
            <p:cNvPr id="11277" name="Text Box 23"/>
            <p:cNvSpPr txBox="1">
              <a:spLocks noChangeArrowheads="1"/>
            </p:cNvSpPr>
            <p:nvPr/>
          </p:nvSpPr>
          <p:spPr bwMode="auto">
            <a:xfrm>
              <a:off x="4519614" y="4902201"/>
              <a:ext cx="585788" cy="327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10800" rIns="18000" bIns="1080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r>
                <a:rPr lang="fr-CA" sz="1000">
                  <a:latin typeface="Verdana" pitchFamily="34" charset="0"/>
                </a:rPr>
                <a:t>Intestin grêle</a:t>
              </a:r>
            </a:p>
          </p:txBody>
        </p:sp>
        <p:sp>
          <p:nvSpPr>
            <p:cNvPr id="11278" name="Text Box 24"/>
            <p:cNvSpPr txBox="1">
              <a:spLocks noChangeArrowheads="1"/>
            </p:cNvSpPr>
            <p:nvPr/>
          </p:nvSpPr>
          <p:spPr bwMode="auto">
            <a:xfrm>
              <a:off x="7519989" y="4602163"/>
              <a:ext cx="814388" cy="327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10800" rIns="18000" bIns="1080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Shruti" pitchFamily="2"/>
                  <a:cs typeface="Arial" charset="0"/>
                </a:defRPr>
              </a:lvl9pPr>
            </a:lstStyle>
            <a:p>
              <a:r>
                <a:rPr lang="fr-CA" sz="1000" dirty="0">
                  <a:latin typeface="Verdana" pitchFamily="34" charset="0"/>
                </a:rPr>
                <a:t>Côlon descendant</a:t>
              </a:r>
            </a:p>
          </p:txBody>
        </p:sp>
        <p:sp>
          <p:nvSpPr>
            <p:cNvPr id="11279" name="Line 25"/>
            <p:cNvSpPr>
              <a:spLocks noChangeShapeType="1"/>
            </p:cNvSpPr>
            <p:nvPr/>
          </p:nvSpPr>
          <p:spPr bwMode="auto">
            <a:xfrm>
              <a:off x="5128422" y="3719513"/>
              <a:ext cx="614363" cy="571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1280" name="Line 26"/>
            <p:cNvSpPr>
              <a:spLocks noChangeShapeType="1"/>
            </p:cNvSpPr>
            <p:nvPr/>
          </p:nvSpPr>
          <p:spPr bwMode="auto">
            <a:xfrm>
              <a:off x="5167314" y="4250518"/>
              <a:ext cx="714375" cy="1428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1281" name="Line 27"/>
            <p:cNvSpPr>
              <a:spLocks noChangeShapeType="1"/>
            </p:cNvSpPr>
            <p:nvPr/>
          </p:nvSpPr>
          <p:spPr bwMode="auto">
            <a:xfrm>
              <a:off x="5210176" y="4663284"/>
              <a:ext cx="471488" cy="128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1282" name="Line 28"/>
            <p:cNvSpPr>
              <a:spLocks noChangeShapeType="1"/>
            </p:cNvSpPr>
            <p:nvPr/>
          </p:nvSpPr>
          <p:spPr bwMode="auto">
            <a:xfrm flipV="1">
              <a:off x="5087940" y="5006976"/>
              <a:ext cx="11858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1283" name="Line 29"/>
            <p:cNvSpPr>
              <a:spLocks noChangeShapeType="1"/>
            </p:cNvSpPr>
            <p:nvPr/>
          </p:nvSpPr>
          <p:spPr bwMode="auto">
            <a:xfrm>
              <a:off x="5090322" y="5467331"/>
              <a:ext cx="800100" cy="428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1284" name="Line 30"/>
            <p:cNvSpPr>
              <a:spLocks noChangeShapeType="1"/>
            </p:cNvSpPr>
            <p:nvPr/>
          </p:nvSpPr>
          <p:spPr bwMode="auto">
            <a:xfrm flipV="1">
              <a:off x="6447631" y="5621706"/>
              <a:ext cx="1257300" cy="234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1285" name="Line 31"/>
            <p:cNvSpPr>
              <a:spLocks noChangeShapeType="1"/>
            </p:cNvSpPr>
            <p:nvPr/>
          </p:nvSpPr>
          <p:spPr bwMode="auto">
            <a:xfrm flipV="1">
              <a:off x="6602414" y="4078288"/>
              <a:ext cx="985838" cy="8572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1286" name="Line 32"/>
            <p:cNvSpPr>
              <a:spLocks noChangeShapeType="1"/>
            </p:cNvSpPr>
            <p:nvPr/>
          </p:nvSpPr>
          <p:spPr bwMode="auto">
            <a:xfrm flipV="1">
              <a:off x="7076281" y="4787904"/>
              <a:ext cx="400050" cy="285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8" name="Picture 10" descr="C:\OLD_PC\backup\DriveD\michel\Marieb\HAP8e_IRDVD\Chapter_01\B_JPEG_Images_and_Tables\b_unlabeled\figure_01_11_unlabele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" b="5455"/>
          <a:stretch/>
        </p:blipFill>
        <p:spPr bwMode="auto">
          <a:xfrm>
            <a:off x="690271" y="1257300"/>
            <a:ext cx="6769391" cy="524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0" name="Text Box 3"/>
          <p:cNvSpPr txBox="1">
            <a:spLocks noChangeArrowheads="1"/>
          </p:cNvSpPr>
          <p:nvPr/>
        </p:nvSpPr>
        <p:spPr bwMode="auto">
          <a:xfrm>
            <a:off x="7315200" y="6507163"/>
            <a:ext cx="16002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 algn="r"/>
            <a:r>
              <a:rPr lang="en-US" sz="1200" b="1" dirty="0">
                <a:solidFill>
                  <a:schemeClr val="accent2"/>
                </a:solidFill>
                <a:latin typeface="Arial" charset="0"/>
              </a:rPr>
              <a:t>Figure </a:t>
            </a:r>
            <a:r>
              <a:rPr lang="en-US" sz="1200" b="1" dirty="0" smtClean="0">
                <a:solidFill>
                  <a:schemeClr val="accent2"/>
                </a:solidFill>
                <a:latin typeface="Arial" charset="0"/>
              </a:rPr>
              <a:t>1.12</a:t>
            </a:r>
            <a:endParaRPr lang="en-US" sz="12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2291" name="Rectangle 4"/>
          <p:cNvSpPr>
            <a:spLocks noGrp="1" noChangeArrowheads="1"/>
          </p:cNvSpPr>
          <p:nvPr>
            <p:ph type="title"/>
          </p:nvPr>
        </p:nvSpPr>
        <p:spPr>
          <a:xfrm>
            <a:off x="161925" y="247652"/>
            <a:ext cx="8682038" cy="952500"/>
          </a:xfrm>
          <a:noFill/>
        </p:spPr>
        <p:txBody>
          <a:bodyPr/>
          <a:lstStyle/>
          <a:p>
            <a:pPr marL="185738" indent="-185738" eaLnBrk="1" hangingPunct="1">
              <a:buSzPct val="110000"/>
              <a:buFontTx/>
              <a:buChar char="•"/>
            </a:pPr>
            <a:r>
              <a:rPr lang="fr-CA" sz="2000" dirty="0" smtClean="0">
                <a:solidFill>
                  <a:schemeClr val="tx1"/>
                </a:solidFill>
              </a:rPr>
              <a:t>Les quadrants abdomino-pelviens</a:t>
            </a:r>
            <a:br>
              <a:rPr lang="fr-CA" sz="2000" dirty="0" smtClean="0">
                <a:solidFill>
                  <a:schemeClr val="tx1"/>
                </a:solidFill>
              </a:rPr>
            </a:br>
            <a:r>
              <a:rPr lang="fr-CA" sz="2000" b="0" dirty="0" smtClean="0">
                <a:solidFill>
                  <a:schemeClr val="tx1"/>
                </a:solidFill>
              </a:rPr>
              <a:t>- </a:t>
            </a:r>
            <a:r>
              <a:rPr lang="fr-CA" sz="1800" b="0" dirty="0" smtClean="0">
                <a:solidFill>
                  <a:schemeClr val="tx1"/>
                </a:solidFill>
              </a:rPr>
              <a:t>Quatre divisions obtenues par le croisement du plan sagittal médian et un plan transverse au niveau de l'ombilic.</a:t>
            </a:r>
          </a:p>
        </p:txBody>
      </p:sp>
      <p:sp>
        <p:nvSpPr>
          <p:cNvPr id="12294" name="Text Box 34"/>
          <p:cNvSpPr txBox="1">
            <a:spLocks noChangeArrowheads="1"/>
          </p:cNvSpPr>
          <p:nvPr/>
        </p:nvSpPr>
        <p:spPr bwMode="auto">
          <a:xfrm>
            <a:off x="1580362" y="3981145"/>
            <a:ext cx="14319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 algn="ctr"/>
            <a:r>
              <a:rPr lang="fr-CA" sz="1200" dirty="0">
                <a:solidFill>
                  <a:srgbClr val="0000FF"/>
                </a:solidFill>
                <a:latin typeface="Arial Black" pitchFamily="34" charset="0"/>
              </a:rPr>
              <a:t>Quadrant supérieur droit (QSD)</a:t>
            </a:r>
          </a:p>
        </p:txBody>
      </p:sp>
      <p:sp>
        <p:nvSpPr>
          <p:cNvPr id="12295" name="Text Box 35"/>
          <p:cNvSpPr txBox="1">
            <a:spLocks noChangeArrowheads="1"/>
          </p:cNvSpPr>
          <p:nvPr/>
        </p:nvSpPr>
        <p:spPr bwMode="auto">
          <a:xfrm>
            <a:off x="5168897" y="3962653"/>
            <a:ext cx="18034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 algn="ctr"/>
            <a:r>
              <a:rPr lang="fr-CA" sz="1200" dirty="0">
                <a:solidFill>
                  <a:srgbClr val="0000FF"/>
                </a:solidFill>
                <a:latin typeface="Arial Black" pitchFamily="34" charset="0"/>
              </a:rPr>
              <a:t>Quadrant</a:t>
            </a:r>
          </a:p>
          <a:p>
            <a:pPr algn="ctr"/>
            <a:r>
              <a:rPr lang="fr-CA" sz="1200" dirty="0">
                <a:solidFill>
                  <a:srgbClr val="0000FF"/>
                </a:solidFill>
                <a:latin typeface="Arial Black" pitchFamily="34" charset="0"/>
              </a:rPr>
              <a:t>supérieur gauche (QSG)</a:t>
            </a:r>
          </a:p>
        </p:txBody>
      </p:sp>
      <p:sp>
        <p:nvSpPr>
          <p:cNvPr id="12296" name="Text Box 36"/>
          <p:cNvSpPr txBox="1">
            <a:spLocks noChangeArrowheads="1"/>
          </p:cNvSpPr>
          <p:nvPr/>
        </p:nvSpPr>
        <p:spPr bwMode="auto">
          <a:xfrm>
            <a:off x="1580362" y="5089220"/>
            <a:ext cx="14319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 algn="ctr"/>
            <a:r>
              <a:rPr lang="fr-CA" sz="1200" dirty="0">
                <a:solidFill>
                  <a:srgbClr val="0000FF"/>
                </a:solidFill>
                <a:latin typeface="Arial Black" pitchFamily="34" charset="0"/>
              </a:rPr>
              <a:t>Quadrant</a:t>
            </a:r>
          </a:p>
          <a:p>
            <a:pPr algn="ctr"/>
            <a:r>
              <a:rPr lang="fr-CA" sz="1200" dirty="0">
                <a:solidFill>
                  <a:srgbClr val="0000FF"/>
                </a:solidFill>
                <a:latin typeface="Arial Black" pitchFamily="34" charset="0"/>
              </a:rPr>
              <a:t>inférieur droit (QID)</a:t>
            </a:r>
          </a:p>
        </p:txBody>
      </p:sp>
      <p:sp>
        <p:nvSpPr>
          <p:cNvPr id="12297" name="Text Box 37"/>
          <p:cNvSpPr txBox="1">
            <a:spLocks noChangeArrowheads="1"/>
          </p:cNvSpPr>
          <p:nvPr/>
        </p:nvSpPr>
        <p:spPr bwMode="auto">
          <a:xfrm>
            <a:off x="5176043" y="5070728"/>
            <a:ext cx="18034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hruti" pitchFamily="2"/>
                <a:cs typeface="Arial" charset="0"/>
              </a:defRPr>
            </a:lvl9pPr>
          </a:lstStyle>
          <a:p>
            <a:pPr algn="ctr"/>
            <a:r>
              <a:rPr lang="fr-CA" sz="1200" dirty="0">
                <a:solidFill>
                  <a:srgbClr val="0000FF"/>
                </a:solidFill>
                <a:latin typeface="Arial Black" pitchFamily="34" charset="0"/>
              </a:rPr>
              <a:t>Quadrant</a:t>
            </a:r>
          </a:p>
          <a:p>
            <a:pPr algn="ctr"/>
            <a:r>
              <a:rPr lang="fr-CA" sz="1200" dirty="0">
                <a:solidFill>
                  <a:srgbClr val="0000FF"/>
                </a:solidFill>
                <a:latin typeface="Arial Black" pitchFamily="34" charset="0"/>
              </a:rPr>
              <a:t>inférieur gauche (QIG)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01-13OthBodyCav_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32" b="8551"/>
          <a:stretch>
            <a:fillRect/>
          </a:stretch>
        </p:blipFill>
        <p:spPr bwMode="auto">
          <a:xfrm>
            <a:off x="322263" y="1168400"/>
            <a:ext cx="8362950" cy="463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40038" y="3244850"/>
            <a:ext cx="65883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fr-CA" sz="1200" b="1" dirty="0">
                <a:solidFill>
                  <a:srgbClr val="000000"/>
                </a:solidFill>
                <a:latin typeface="Arial" charset="0"/>
              </a:rPr>
              <a:t>Cavité</a:t>
            </a:r>
          </a:p>
          <a:p>
            <a:pPr eaLnBrk="1" hangingPunct="1">
              <a:lnSpc>
                <a:spcPct val="80000"/>
              </a:lnSpc>
            </a:pPr>
            <a:r>
              <a:rPr lang="fr-CA" sz="1200" b="1" dirty="0" smtClean="0">
                <a:solidFill>
                  <a:srgbClr val="000000"/>
                </a:solidFill>
                <a:latin typeface="Arial" charset="0"/>
              </a:rPr>
              <a:t>orbitaire</a:t>
            </a:r>
            <a:r>
              <a:rPr lang="en-US" sz="1200" b="1" dirty="0" smtClean="0">
                <a:solidFill>
                  <a:srgbClr val="000000"/>
                </a:solidFill>
                <a:latin typeface="Arial" charset="0"/>
              </a:rPr>
              <a:t> </a:t>
            </a:r>
            <a:endParaRPr lang="en-US" sz="1800" b="1" dirty="0">
              <a:latin typeface="Arial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2835275" y="4297363"/>
            <a:ext cx="557213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nasale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 </a:t>
            </a:r>
            <a:endParaRPr lang="en-US" sz="1800" b="1">
              <a:latin typeface="Arial" charset="0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2825750" y="4973638"/>
            <a:ext cx="870431" cy="14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10000"/>
              </a:spcBef>
            </a:pPr>
            <a:r>
              <a:rPr lang="fr-CA" sz="1200" b="1" dirty="0">
                <a:solidFill>
                  <a:srgbClr val="000000"/>
                </a:solidFill>
                <a:latin typeface="Arial" charset="0"/>
              </a:rPr>
              <a:t>Cavité </a:t>
            </a:r>
            <a:r>
              <a:rPr lang="fr-CA" sz="1200" b="1" dirty="0" smtClean="0">
                <a:solidFill>
                  <a:srgbClr val="000000"/>
                </a:solidFill>
                <a:latin typeface="Arial" charset="0"/>
              </a:rPr>
              <a:t>orale</a:t>
            </a:r>
            <a:endParaRPr lang="fr-CA" sz="12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3406775" y="5554663"/>
            <a:ext cx="547688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10000"/>
              </a:spcBef>
            </a:pPr>
            <a:r>
              <a:rPr lang="fr-CA" sz="1200">
                <a:solidFill>
                  <a:srgbClr val="000000"/>
                </a:solidFill>
                <a:latin typeface="Arial" charset="0"/>
              </a:rPr>
              <a:t>Langue</a:t>
            </a:r>
            <a:r>
              <a:rPr lang="en-US" sz="1200" b="1">
                <a:solidFill>
                  <a:srgbClr val="000000"/>
                </a:solidFill>
                <a:latin typeface="Arial" charset="0"/>
              </a:rPr>
              <a:t> </a:t>
            </a:r>
            <a:endParaRPr lang="en-US" sz="1800" b="1">
              <a:latin typeface="Arial" charset="0"/>
            </a:endParaRP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7721600" y="2254250"/>
            <a:ext cx="127952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10000"/>
              </a:spcBef>
            </a:pPr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de l’oreille moyenne</a:t>
            </a:r>
            <a:endParaRPr lang="en-US" sz="1800" b="1">
              <a:latin typeface="Arial" charset="0"/>
            </a:endParaRP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7602538" y="3078163"/>
            <a:ext cx="1365250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10000"/>
              </a:spcBef>
            </a:pPr>
            <a:r>
              <a:rPr lang="fr-CA" sz="1200" b="1">
                <a:solidFill>
                  <a:srgbClr val="000000"/>
                </a:solidFill>
                <a:latin typeface="Arial" charset="0"/>
              </a:rPr>
              <a:t>Cavité synoviale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fr-CA" sz="1200">
                <a:solidFill>
                  <a:srgbClr val="000000"/>
                </a:solidFill>
                <a:latin typeface="Arial" charset="0"/>
              </a:rPr>
              <a:t>(d’une articulation entre les vertèbres)</a:t>
            </a:r>
            <a:endParaRPr lang="en-US" sz="1800" b="1">
              <a:latin typeface="Arial" charset="0"/>
            </a:endParaRPr>
          </a:p>
        </p:txBody>
      </p:sp>
      <p:sp>
        <p:nvSpPr>
          <p:cNvPr id="13322" name="Rectangle 10"/>
          <p:cNvSpPr>
            <a:spLocks noGrp="1" noChangeArrowheads="1"/>
          </p:cNvSpPr>
          <p:nvPr>
            <p:ph type="title"/>
          </p:nvPr>
        </p:nvSpPr>
        <p:spPr>
          <a:xfrm>
            <a:off x="161925" y="190500"/>
            <a:ext cx="4124325" cy="423863"/>
          </a:xfrm>
          <a:noFill/>
        </p:spPr>
        <p:txBody>
          <a:bodyPr/>
          <a:lstStyle/>
          <a:p>
            <a:pPr marL="185738" indent="-185738" eaLnBrk="1" hangingPunct="1">
              <a:buSzPct val="110000"/>
              <a:buFontTx/>
              <a:buChar char="•"/>
            </a:pPr>
            <a:r>
              <a:rPr lang="fr-CA" sz="2000" smtClean="0">
                <a:solidFill>
                  <a:schemeClr val="tx1"/>
                </a:solidFill>
              </a:rPr>
              <a:t>Autres cavités de l’organisme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P7">
  <a:themeElements>
    <a:clrScheme name="HAP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AP7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hruti" pitchFamily="2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hruti" pitchFamily="2"/>
            <a:cs typeface="Arial" charset="0"/>
          </a:defRPr>
        </a:defPPr>
      </a:lstStyle>
    </a:lnDef>
  </a:objectDefaults>
  <a:extraClrSchemeLst>
    <a:extraClrScheme>
      <a:clrScheme name="HAP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HAP7_lecture_notes:HAP7.pot</Template>
  <TotalTime>3138</TotalTime>
  <Words>958</Words>
  <Application>Microsoft Macintosh PowerPoint</Application>
  <PresentationFormat>On-screen Show (4:3)</PresentationFormat>
  <Paragraphs>180</Paragraphs>
  <Slides>12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HAP7</vt:lpstr>
      <vt:lpstr>PowerPoint Presentation</vt:lpstr>
      <vt:lpstr>1.1 La position anatomique et les divisions du corps humain</vt:lpstr>
      <vt:lpstr>Plans et coupes du corps</vt:lpstr>
      <vt:lpstr>Plans</vt:lpstr>
      <vt:lpstr>Termes relatifs à l’orientation</vt:lpstr>
      <vt:lpstr>PowerPoint Presentation</vt:lpstr>
      <vt:lpstr>1.2 Les cavités de l’organisme</vt:lpstr>
      <vt:lpstr>PowerPoint Presentation</vt:lpstr>
      <vt:lpstr>Les cavités de l’organisme</vt:lpstr>
      <vt:lpstr>Les 9 régions de la cavité abdomino-pelvienne - Obtenues par division au moyen de 2 plans transverses et 2 plans parasagittaux.</vt:lpstr>
      <vt:lpstr>Les quadrants abdomino-pelviens - Quatre divisions obtenues par le croisement du plan sagittal médian et un plan transverse au niveau de l'ombilic.</vt:lpstr>
      <vt:lpstr>Autres cavités de l’organisme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29</dc:title>
  <dc:creator>Karl Miyajima</dc:creator>
  <cp:lastModifiedBy>John</cp:lastModifiedBy>
  <cp:revision>261</cp:revision>
  <dcterms:created xsi:type="dcterms:W3CDTF">2002-11-19T06:42:31Z</dcterms:created>
  <dcterms:modified xsi:type="dcterms:W3CDTF">2017-01-10T15:55:10Z</dcterms:modified>
</cp:coreProperties>
</file>