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9144000" cy="6858000"/>
  <p:notesSz cx="6858000" cy="9144000"/>
  <p:defaultTextStyle>
    <a:lvl1pPr>
      <a:defRPr sz="2400">
        <a:latin typeface="+mn-lt"/>
        <a:ea typeface="+mn-ea"/>
        <a:cs typeface="+mn-cs"/>
        <a:sym typeface="Helvetica"/>
      </a:defRPr>
    </a:lvl1pPr>
    <a:lvl2pPr>
      <a:defRPr sz="2400">
        <a:latin typeface="+mn-lt"/>
        <a:ea typeface="+mn-ea"/>
        <a:cs typeface="+mn-cs"/>
        <a:sym typeface="Helvetica"/>
      </a:defRPr>
    </a:lvl2pPr>
    <a:lvl3pPr>
      <a:defRPr sz="2400">
        <a:latin typeface="+mn-lt"/>
        <a:ea typeface="+mn-ea"/>
        <a:cs typeface="+mn-cs"/>
        <a:sym typeface="Helvetica"/>
      </a:defRPr>
    </a:lvl3pPr>
    <a:lvl4pPr>
      <a:defRPr sz="2400">
        <a:latin typeface="+mn-lt"/>
        <a:ea typeface="+mn-ea"/>
        <a:cs typeface="+mn-cs"/>
        <a:sym typeface="Helvetica"/>
      </a:defRPr>
    </a:lvl4pPr>
    <a:lvl5pPr>
      <a:defRPr sz="2400">
        <a:latin typeface="+mn-lt"/>
        <a:ea typeface="+mn-ea"/>
        <a:cs typeface="+mn-cs"/>
        <a:sym typeface="Helvetica"/>
      </a:defRPr>
    </a:lvl5pPr>
    <a:lvl6pPr>
      <a:defRPr sz="2400">
        <a:latin typeface="+mn-lt"/>
        <a:ea typeface="+mn-ea"/>
        <a:cs typeface="+mn-cs"/>
        <a:sym typeface="Helvetica"/>
      </a:defRPr>
    </a:lvl6pPr>
    <a:lvl7pPr>
      <a:defRPr sz="2400">
        <a:latin typeface="+mn-lt"/>
        <a:ea typeface="+mn-ea"/>
        <a:cs typeface="+mn-cs"/>
        <a:sym typeface="Helvetica"/>
      </a:defRPr>
    </a:lvl7pPr>
    <a:lvl8pPr>
      <a:defRPr sz="2400">
        <a:latin typeface="+mn-lt"/>
        <a:ea typeface="+mn-ea"/>
        <a:cs typeface="+mn-cs"/>
        <a:sym typeface="Helvetica"/>
      </a:defRPr>
    </a:lvl8pPr>
    <a:lvl9pPr>
      <a:defRPr sz="2400">
        <a:latin typeface="+mn-lt"/>
        <a:ea typeface="+mn-ea"/>
        <a:cs typeface="+mn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ECDD"/>
          </a:solidFill>
        </a:fill>
      </a:tcStyle>
    </a:wholeTbl>
    <a:band2H>
      <a:tcTxStyle b="def" i="def"/>
      <a:tcStyle>
        <a:tcBdr/>
        <a:fill>
          <a:solidFill>
            <a:srgbClr val="E6F6EF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00CC99"/>
          </a:solidFill>
        </a:fill>
      </a:tcStyle>
    </a:firstCol>
    <a:la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00CC99"/>
          </a:solidFill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00CC99"/>
          </a:solidFill>
        </a:fill>
      </a:tcStyle>
    </a:firstRow>
  </a:tblStyle>
  <a:tblStyle styleId="{C7B018BB-80A7-4F77-B60F-C8B233D01FF8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BDBDB"/>
          </a:solidFill>
        </a:fill>
      </a:tcStyle>
    </a:wholeTbl>
    <a:band2H>
      <a:tcTxStyle b="def" i="def"/>
      <a:tcStyle>
        <a:tcBdr/>
        <a:fill>
          <a:solidFill>
            <a:srgbClr val="EEEEEE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8F8F8F"/>
          </a:solidFill>
        </a:fill>
      </a:tcStyle>
    </a:firstCol>
    <a:la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8F8F8F"/>
          </a:solidFill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8F8F8F"/>
          </a:solidFill>
        </a:fill>
      </a:tcStyle>
    </a:firstRow>
  </a:tblStyle>
  <a:tblStyle styleId="{EEE7283C-3CF3-47DC-8721-378D4A62B228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CCCE6"/>
          </a:solidFill>
        </a:fill>
      </a:tcStyle>
    </a:wholeTbl>
    <a:band2H>
      <a:tcTxStyle b="def" i="def"/>
      <a:tcStyle>
        <a:tcBdr/>
        <a:fill>
          <a:solidFill>
            <a:srgbClr val="E7E7F3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B9"/>
          </a:solidFill>
        </a:fill>
      </a:tcStyle>
    </a:firstCol>
    <a:la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B9"/>
          </a:solidFill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B9"/>
          </a:solidFill>
        </a:fill>
      </a:tcStyle>
    </a:firstRow>
  </a:tblStyle>
  <a:tblStyle styleId="{CF821DB8-F4EB-4A41-A1BA-3FCAFE7338EE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CC99"/>
          </a:solidFill>
        </a:fill>
      </a:tcStyle>
    </a:firstCol>
    <a:lastRow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CC99"/>
          </a:solidFill>
        </a:fill>
      </a:tcStyle>
    </a:firstRow>
  </a:tblStyle>
  <a:tblStyle styleId="{33BA23B1-9221-436E-865A-0063620EA4FD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  <p:sp>
        <p:nvSpPr>
          <p:cNvPr id="6" name="Shape 6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4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>
            <p:ph type="sldNum" sz="quarter" idx="2"/>
          </p:nvPr>
        </p:nvSpPr>
        <p:spPr>
          <a:xfrm>
            <a:off x="7010400" y="6400800"/>
            <a:ext cx="1905000" cy="421388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</p:sldLayoutIdLst>
  <p:transition spd="med" advClick="1"/>
  <p:txStyles>
    <p:titleStyle>
      <a:lvl1pPr algn="ctr">
        <a:defRPr sz="4400">
          <a:latin typeface="Times New Roman"/>
          <a:ea typeface="Times New Roman"/>
          <a:cs typeface="Times New Roman"/>
          <a:sym typeface="Times New Roman"/>
        </a:defRPr>
      </a:lvl1pPr>
      <a:lvl2pPr algn="ctr">
        <a:defRPr sz="4400">
          <a:latin typeface="Times New Roman"/>
          <a:ea typeface="Times New Roman"/>
          <a:cs typeface="Times New Roman"/>
          <a:sym typeface="Times New Roman"/>
        </a:defRPr>
      </a:lvl2pPr>
      <a:lvl3pPr algn="ctr">
        <a:defRPr sz="4400">
          <a:latin typeface="Times New Roman"/>
          <a:ea typeface="Times New Roman"/>
          <a:cs typeface="Times New Roman"/>
          <a:sym typeface="Times New Roman"/>
        </a:defRPr>
      </a:lvl3pPr>
      <a:lvl4pPr algn="ctr">
        <a:defRPr sz="4400">
          <a:latin typeface="Times New Roman"/>
          <a:ea typeface="Times New Roman"/>
          <a:cs typeface="Times New Roman"/>
          <a:sym typeface="Times New Roman"/>
        </a:defRPr>
      </a:lvl4pPr>
      <a:lvl5pPr algn="ctr">
        <a:defRPr sz="4400">
          <a:latin typeface="Times New Roman"/>
          <a:ea typeface="Times New Roman"/>
          <a:cs typeface="Times New Roman"/>
          <a:sym typeface="Times New Roman"/>
        </a:defRPr>
      </a:lvl5pPr>
      <a:lvl6pPr algn="ctr">
        <a:defRPr sz="4400">
          <a:latin typeface="Times New Roman"/>
          <a:ea typeface="Times New Roman"/>
          <a:cs typeface="Times New Roman"/>
          <a:sym typeface="Times New Roman"/>
        </a:defRPr>
      </a:lvl6pPr>
      <a:lvl7pPr algn="ctr">
        <a:defRPr sz="4400">
          <a:latin typeface="Times New Roman"/>
          <a:ea typeface="Times New Roman"/>
          <a:cs typeface="Times New Roman"/>
          <a:sym typeface="Times New Roman"/>
        </a:defRPr>
      </a:lvl7pPr>
      <a:lvl8pPr algn="ctr">
        <a:defRPr sz="4400">
          <a:latin typeface="Times New Roman"/>
          <a:ea typeface="Times New Roman"/>
          <a:cs typeface="Times New Roman"/>
          <a:sym typeface="Times New Roman"/>
        </a:defRPr>
      </a:lvl8pPr>
      <a:lvl9pPr algn="ctr">
        <a:defRPr sz="4400">
          <a:latin typeface="Times New Roman"/>
          <a:ea typeface="Times New Roman"/>
          <a:cs typeface="Times New Roman"/>
          <a:sym typeface="Times New Roman"/>
        </a:defRPr>
      </a:lvl9pPr>
    </p:titleStyle>
    <p:bodyStyle>
      <a:lvl1pPr marL="342900" indent="-342900">
        <a:spcBef>
          <a:spcPts val="700"/>
        </a:spcBef>
        <a:buSzPct val="100000"/>
        <a:buChar char="»"/>
        <a:defRPr sz="3200">
          <a:latin typeface="Times New Roman"/>
          <a:ea typeface="Times New Roman"/>
          <a:cs typeface="Times New Roman"/>
          <a:sym typeface="Times New Roman"/>
        </a:defRPr>
      </a:lvl1pPr>
      <a:lvl2pPr marL="783771" indent="-326571">
        <a:spcBef>
          <a:spcPts val="700"/>
        </a:spcBef>
        <a:buSzPct val="100000"/>
        <a:buChar char="–"/>
        <a:defRPr sz="3200">
          <a:latin typeface="Times New Roman"/>
          <a:ea typeface="Times New Roman"/>
          <a:cs typeface="Times New Roman"/>
          <a:sym typeface="Times New Roman"/>
        </a:defRPr>
      </a:lvl2pPr>
      <a:lvl3pPr marL="1219200" indent="-304800">
        <a:spcBef>
          <a:spcPts val="700"/>
        </a:spcBef>
        <a:buSzPct val="100000"/>
        <a:buChar char="•"/>
        <a:defRPr sz="3200">
          <a:latin typeface="Times New Roman"/>
          <a:ea typeface="Times New Roman"/>
          <a:cs typeface="Times New Roman"/>
          <a:sym typeface="Times New Roman"/>
        </a:defRPr>
      </a:lvl3pPr>
      <a:lvl4pPr marL="1737360" indent="-365760">
        <a:spcBef>
          <a:spcPts val="700"/>
        </a:spcBef>
        <a:buSzPct val="100000"/>
        <a:buChar char="–"/>
        <a:defRPr sz="3200">
          <a:latin typeface="Times New Roman"/>
          <a:ea typeface="Times New Roman"/>
          <a:cs typeface="Times New Roman"/>
          <a:sym typeface="Times New Roman"/>
        </a:defRPr>
      </a:lvl4pPr>
      <a:lvl5pPr marL="2235200" indent="-406400">
        <a:spcBef>
          <a:spcPts val="700"/>
        </a:spcBef>
        <a:buSzPct val="100000"/>
        <a:buChar char="»"/>
        <a:defRPr sz="3200">
          <a:latin typeface="Times New Roman"/>
          <a:ea typeface="Times New Roman"/>
          <a:cs typeface="Times New Roman"/>
          <a:sym typeface="Times New Roman"/>
        </a:defRPr>
      </a:lvl5pPr>
      <a:lvl6pPr marL="2692400" indent="-406400">
        <a:spcBef>
          <a:spcPts val="700"/>
        </a:spcBef>
        <a:buSzPct val="100000"/>
        <a:buChar char="•"/>
        <a:defRPr sz="3200">
          <a:latin typeface="Times New Roman"/>
          <a:ea typeface="Times New Roman"/>
          <a:cs typeface="Times New Roman"/>
          <a:sym typeface="Times New Roman"/>
        </a:defRPr>
      </a:lvl6pPr>
      <a:lvl7pPr marL="3149600" indent="-406400">
        <a:spcBef>
          <a:spcPts val="700"/>
        </a:spcBef>
        <a:buSzPct val="100000"/>
        <a:buChar char="•"/>
        <a:defRPr sz="3200">
          <a:latin typeface="Times New Roman"/>
          <a:ea typeface="Times New Roman"/>
          <a:cs typeface="Times New Roman"/>
          <a:sym typeface="Times New Roman"/>
        </a:defRPr>
      </a:lvl7pPr>
      <a:lvl8pPr marL="3606800" indent="-406400">
        <a:spcBef>
          <a:spcPts val="700"/>
        </a:spcBef>
        <a:buSzPct val="100000"/>
        <a:buChar char="•"/>
        <a:defRPr sz="3200">
          <a:latin typeface="Times New Roman"/>
          <a:ea typeface="Times New Roman"/>
          <a:cs typeface="Times New Roman"/>
          <a:sym typeface="Times New Roman"/>
        </a:defRPr>
      </a:lvl8pPr>
      <a:lvl9pPr marL="4064000" indent="-406400">
        <a:spcBef>
          <a:spcPts val="700"/>
        </a:spcBef>
        <a:buSzPct val="100000"/>
        <a:buChar char="•"/>
        <a:defRPr sz="3200">
          <a:latin typeface="Times New Roman"/>
          <a:ea typeface="Times New Roman"/>
          <a:cs typeface="Times New Roman"/>
          <a:sym typeface="Times New Roman"/>
        </a:defRPr>
      </a:lvl9pPr>
    </p:bodyStyle>
    <p:otherStyle>
      <a:lvl1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1pPr>
      <a:lvl2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2pPr>
      <a:lvl3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3pPr>
      <a:lvl4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4pPr>
      <a:lvl5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5pPr>
      <a:lvl6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6pPr>
      <a:lvl7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7pPr>
      <a:lvl8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8pPr>
      <a:lvl9pPr>
        <a:defRPr sz="2400">
          <a:solidFill>
            <a:schemeClr val="tx1"/>
          </a:solidFill>
          <a:latin typeface="+mn-lt"/>
          <a:ea typeface="+mn-ea"/>
          <a:cs typeface="+mn-cs"/>
          <a:sym typeface="Times New Roman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/>
          <p:nvPr/>
        </p:nvSpPr>
        <p:spPr>
          <a:xfrm>
            <a:off x="3124200" y="6400798"/>
            <a:ext cx="2895600" cy="287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  <p:sp>
        <p:nvSpPr>
          <p:cNvPr id="9" name="Shape 9"/>
          <p:cNvSpPr/>
          <p:nvPr>
            <p:ph type="title" idx="4294967295"/>
          </p:nvPr>
        </p:nvSpPr>
        <p:spPr>
          <a:xfrm>
            <a:off x="-2" y="2514600"/>
            <a:ext cx="9144004" cy="1981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 lvl="0" defTabSz="658368">
              <a:defRPr sz="1800"/>
            </a:pPr>
            <a:r>
              <a:rPr sz="3100"/>
              <a:t>Lecture 5:</a:t>
            </a:r>
            <a:br>
              <a:rPr sz="3100"/>
            </a:br>
            <a:br>
              <a:rPr sz="3100"/>
            </a:br>
            <a:r>
              <a:rPr sz="3100">
                <a:solidFill>
                  <a:srgbClr val="3333CC"/>
                </a:solidFill>
              </a:rPr>
              <a:t>Logical Expression and </a:t>
            </a:r>
            <a:endParaRPr sz="3100">
              <a:solidFill>
                <a:srgbClr val="3333CC"/>
              </a:solidFill>
            </a:endParaRPr>
          </a:p>
          <a:p>
            <a:pPr lvl="0" defTabSz="658368">
              <a:defRPr sz="1800"/>
            </a:pPr>
            <a:r>
              <a:rPr sz="3100">
                <a:solidFill>
                  <a:srgbClr val="3333CC"/>
                </a:solidFill>
              </a:rPr>
              <a:t>Decision Structures (</a:t>
            </a:r>
            <a:r>
              <a:rPr b="1" i="1" sz="3400">
                <a:solidFill>
                  <a:srgbClr val="3333CC"/>
                </a:solidFill>
              </a:rPr>
              <a:t>if</a:t>
            </a:r>
            <a:r>
              <a:rPr sz="3100">
                <a:solidFill>
                  <a:srgbClr val="3333CC"/>
                </a:solidFill>
              </a:rPr>
              <a:t> and </a:t>
            </a:r>
            <a:r>
              <a:rPr b="1" i="1" sz="3400">
                <a:solidFill>
                  <a:srgbClr val="3333CC"/>
                </a:solidFill>
              </a:rPr>
              <a:t>if/else</a:t>
            </a:r>
            <a:r>
              <a:rPr sz="3100">
                <a:solidFill>
                  <a:srgbClr val="3333CC"/>
                </a:solidFill>
              </a:rPr>
              <a:t> statements)</a:t>
            </a:r>
          </a:p>
        </p:txBody>
      </p:sp>
    </p:spTree>
  </p:cSld>
  <p:clrMapOvr>
    <a:masterClrMapping/>
  </p:clrMapOvr>
  <p:transition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/>
          <p:nvPr>
            <p:ph type="title" idx="4294967295"/>
          </p:nvPr>
        </p:nvSpPr>
        <p:spPr>
          <a:xfrm>
            <a:off x="685800" y="228600"/>
            <a:ext cx="7772400" cy="685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>
              <a:defRPr b="1" sz="3200"/>
            </a:lvl1pPr>
          </a:lstStyle>
          <a:p>
            <a:pPr lvl="0">
              <a:defRPr b="0" sz="1800"/>
            </a:pPr>
            <a:r>
              <a:rPr b="1" sz="3200"/>
              <a:t>Logical Expressions</a:t>
            </a:r>
          </a:p>
        </p:txBody>
      </p:sp>
      <p:sp>
        <p:nvSpPr>
          <p:cNvPr id="12" name="Shape 12"/>
          <p:cNvSpPr/>
          <p:nvPr>
            <p:ph type="body" idx="4294967295"/>
          </p:nvPr>
        </p:nvSpPr>
        <p:spPr>
          <a:xfrm>
            <a:off x="531812" y="1238250"/>
            <a:ext cx="8324851" cy="50879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 lvl="0" marL="264582" indent="-264582">
              <a:spcBef>
                <a:spcPts val="400"/>
              </a:spcBef>
              <a:buChar char="•"/>
              <a:defRPr sz="1800"/>
            </a:pPr>
            <a:r>
              <a:rPr sz="2000"/>
              <a:t>Expressions involving </a:t>
            </a:r>
            <a:r>
              <a:rPr sz="2000">
                <a:solidFill>
                  <a:srgbClr val="3333CC"/>
                </a:solidFill>
              </a:rPr>
              <a:t>comparison operators</a:t>
            </a:r>
            <a:r>
              <a:rPr sz="2000"/>
              <a:t> such as “equal”, “greater than”, or logical operators such as AND, OR, and NOT.</a:t>
            </a:r>
            <a:endParaRPr sz="2000"/>
          </a:p>
          <a:p>
            <a:pPr lvl="0" marL="264582" indent="-264582">
              <a:spcBef>
                <a:spcPts val="400"/>
              </a:spcBef>
              <a:buChar char="•"/>
              <a:defRPr sz="1800"/>
            </a:pPr>
            <a:r>
              <a:rPr sz="2000"/>
              <a:t>Like arithmetic expressions, the computer evaluates logical expressions to obtain a value: FALSE (0) or TRUE (1).</a:t>
            </a:r>
            <a:endParaRPr sz="2000"/>
          </a:p>
          <a:p>
            <a:pPr lvl="0" marL="264582" indent="-264582">
              <a:spcBef>
                <a:spcPts val="400"/>
              </a:spcBef>
              <a:buClr>
                <a:srgbClr val="3333CC"/>
              </a:buClr>
              <a:buChar char="•"/>
              <a:defRPr sz="1800"/>
            </a:pPr>
            <a:r>
              <a:rPr sz="2000">
                <a:solidFill>
                  <a:srgbClr val="3333CC"/>
                </a:solidFill>
              </a:rPr>
              <a:t>Truth tables </a:t>
            </a:r>
            <a:r>
              <a:rPr sz="2000"/>
              <a:t>for the logical operators:</a:t>
            </a:r>
            <a:endParaRPr sz="2000"/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 sz="2000"/>
              <a:t>X	Y	   X AND Y	X OR Y		NOT X</a:t>
            </a:r>
            <a:endParaRPr sz="2000"/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 sz="2000"/>
              <a:t>1	1	    1		   1		  0</a:t>
            </a:r>
            <a:endParaRPr sz="2000"/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 sz="2000"/>
              <a:t>1	0	    0		   1		  0</a:t>
            </a:r>
            <a:endParaRPr sz="2000"/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 sz="2000"/>
              <a:t>0	1	    0		   1		  1</a:t>
            </a:r>
            <a:endParaRPr sz="2000"/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 sz="2000"/>
              <a:t>0	0	    0		   0		  1</a:t>
            </a:r>
            <a:endParaRPr sz="2000"/>
          </a:p>
          <a:p>
            <a:pPr lvl="0" marL="264582" indent="-264582">
              <a:spcBef>
                <a:spcPts val="400"/>
              </a:spcBef>
              <a:buChar char="•"/>
              <a:defRPr sz="1800"/>
            </a:pPr>
            <a:r>
              <a:rPr sz="2000"/>
              <a:t>In pseudo-code, shall write out the comparison and logical operators as in the following example:</a:t>
            </a:r>
            <a:endParaRPr sz="2000"/>
          </a:p>
          <a:p>
            <a:pPr lvl="1" marL="0" indent="457200">
              <a:spcBef>
                <a:spcPts val="400"/>
              </a:spcBef>
              <a:buSzTx/>
              <a:buNone/>
              <a:defRPr sz="1800"/>
            </a:pPr>
            <a:r>
              <a:rPr b="1">
                <a:latin typeface="Script MT Bold"/>
                <a:ea typeface="Script MT Bold"/>
                <a:cs typeface="Script MT Bold"/>
                <a:sym typeface="Script MT Bold"/>
              </a:rPr>
              <a:t>var1 is greater than var2 AND var2 is less than var3</a:t>
            </a:r>
          </a:p>
        </p:txBody>
      </p:sp>
      <p:sp>
        <p:nvSpPr>
          <p:cNvPr id="13" name="Shape 13"/>
          <p:cNvSpPr/>
          <p:nvPr/>
        </p:nvSpPr>
        <p:spPr>
          <a:xfrm>
            <a:off x="3124200" y="6400798"/>
            <a:ext cx="2895600" cy="287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</p:spTree>
  </p:cSld>
  <p:clrMapOvr>
    <a:masterClrMapping/>
  </p:clrMapOvr>
  <p:transition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/>
          <p:nvPr/>
        </p:nvSpPr>
        <p:spPr>
          <a:xfrm>
            <a:off x="177800" y="901699"/>
            <a:ext cx="8991600" cy="54553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 marL="470369" indent="-470369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 sz="200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Relational</a:t>
            </a:r>
            <a:r>
              <a:rPr sz="2000">
                <a:latin typeface="Times New Roman"/>
                <a:ea typeface="Times New Roman"/>
                <a:cs typeface="Times New Roman"/>
                <a:sym typeface="Times New Roman"/>
              </a:rPr>
              <a:t> operators: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2" marL="1227980" indent="-313580">
              <a:spcBef>
                <a:spcPts val="400"/>
              </a:spcBef>
              <a:buSzPct val="100000"/>
              <a:buFont typeface="Times New Roman"/>
              <a:buChar char=" "/>
              <a:defRPr sz="1800"/>
            </a:pPr>
            <a:r>
              <a:rPr sz="2000">
                <a:latin typeface="Times New Roman"/>
                <a:ea typeface="Times New Roman"/>
                <a:cs typeface="Times New Roman"/>
                <a:sym typeface="Times New Roman"/>
              </a:rPr>
              <a:t>expression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	C Operator	C expression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2" marL="1143000" indent="-228600">
              <a:spcBef>
                <a:spcPts val="400"/>
              </a:spcBef>
              <a:buSzPct val="100000"/>
              <a:buFont typeface="Times New Roman"/>
              <a:buChar char=" 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   x&gt;y		   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&gt;		    x &gt; y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143000" indent="-228600">
              <a:spcBef>
                <a:spcPts val="400"/>
              </a:spcBef>
              <a:buSzPct val="100000"/>
              <a:buFont typeface="Times New Roman"/>
              <a:buChar char=" 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   x&lt;y		   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&lt;		    x &lt; y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143000" indent="-228600">
              <a:spcBef>
                <a:spcPts val="400"/>
              </a:spcBef>
              <a:buSzPct val="100000"/>
              <a:buFont typeface="Times New Roman"/>
              <a:buChar char=" 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   x</a:t>
            </a:r>
            <a:r>
              <a:rPr>
                <a:latin typeface="Symbol"/>
                <a:ea typeface="Symbol"/>
                <a:cs typeface="Symbol"/>
                <a:sym typeface="Symbol"/>
              </a:rPr>
              <a:t>≥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y		   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&gt;=		    x &gt;= y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143000" indent="-228600">
              <a:spcBef>
                <a:spcPts val="400"/>
              </a:spcBef>
              <a:buSzPct val="100000"/>
              <a:buFont typeface="Times New Roman"/>
              <a:buChar char=" 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   x</a:t>
            </a:r>
            <a:r>
              <a:rPr>
                <a:latin typeface="Symbol"/>
                <a:ea typeface="Symbol"/>
                <a:cs typeface="Symbol"/>
                <a:sym typeface="Symbol"/>
              </a:rPr>
              <a:t>≤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y		   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&lt;=		    x &lt;= y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0" marL="470369" indent="-470369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 sz="200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Equality</a:t>
            </a:r>
            <a:r>
              <a:rPr sz="2000">
                <a:latin typeface="Times New Roman"/>
                <a:ea typeface="Times New Roman"/>
                <a:cs typeface="Times New Roman"/>
                <a:sym typeface="Times New Roman"/>
              </a:rPr>
              <a:t> operators: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2" marL="1227980" indent="-313580">
              <a:spcBef>
                <a:spcPts val="400"/>
              </a:spcBef>
              <a:buSzPct val="100000"/>
              <a:buFont typeface="Times New Roman"/>
              <a:buChar char=" "/>
              <a:defRPr sz="1800"/>
            </a:pPr>
            <a:r>
              <a:rPr sz="2000">
                <a:latin typeface="Times New Roman"/>
                <a:ea typeface="Times New Roman"/>
                <a:cs typeface="Times New Roman"/>
                <a:sym typeface="Times New Roman"/>
              </a:rPr>
              <a:t>expression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	C Operator	C expression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2" marL="1143000" indent="-228600">
              <a:spcBef>
                <a:spcPts val="400"/>
              </a:spcBef>
              <a:buSzPct val="100000"/>
              <a:buFont typeface="Times New Roman"/>
              <a:buChar char=" 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  x=y		   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==		    x == y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143000" indent="-228600">
              <a:spcBef>
                <a:spcPts val="400"/>
              </a:spcBef>
              <a:buSzPct val="100000"/>
              <a:buFont typeface="Times New Roman"/>
              <a:buChar char=" 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  x</a:t>
            </a:r>
            <a:r>
              <a:rPr>
                <a:latin typeface="Symbol"/>
                <a:ea typeface="Symbol"/>
                <a:cs typeface="Symbol"/>
                <a:sym typeface="Symbol"/>
              </a:rPr>
              <a:t>≠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y		   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!=		    x != y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0" marL="470369" indent="-470369">
              <a:spcBef>
                <a:spcPts val="4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 sz="200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Logical</a:t>
            </a:r>
            <a:r>
              <a:rPr sz="2000">
                <a:latin typeface="Times New Roman"/>
                <a:ea typeface="Times New Roman"/>
                <a:cs typeface="Times New Roman"/>
                <a:sym typeface="Times New Roman"/>
              </a:rPr>
              <a:t> operators: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2" marL="1227980" indent="-313580">
              <a:spcBef>
                <a:spcPts val="400"/>
              </a:spcBef>
              <a:buSzPct val="100000"/>
              <a:buFont typeface="Times New Roman"/>
              <a:buChar char=" "/>
              <a:defRPr sz="1800"/>
            </a:pPr>
            <a:r>
              <a:rPr sz="2000">
                <a:latin typeface="Times New Roman"/>
                <a:ea typeface="Times New Roman"/>
                <a:cs typeface="Times New Roman"/>
                <a:sym typeface="Times New Roman"/>
              </a:rPr>
              <a:t>Operator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	C Operator	C expression example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2" marL="1143000" indent="-228600">
              <a:spcBef>
                <a:spcPts val="400"/>
              </a:spcBef>
              <a:buSzPct val="100000"/>
              <a:buFont typeface="Times New Roman"/>
              <a:buChar char=" 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  AND		   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&amp;&amp;		    x &amp;&amp; y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143000" indent="-228600">
              <a:spcBef>
                <a:spcPts val="400"/>
              </a:spcBef>
              <a:buSzPct val="100000"/>
              <a:buFont typeface="Times New Roman"/>
              <a:buChar char=" 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  OR		   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||		    x || y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1143000" indent="-228600">
              <a:spcBef>
                <a:spcPts val="400"/>
              </a:spcBef>
              <a:buSzPct val="100000"/>
              <a:buFont typeface="Times New Roman"/>
              <a:buChar char=" 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  NOT		   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!		    !x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742950" indent="-285750">
              <a:spcBef>
                <a:spcPts val="400"/>
              </a:spcBef>
              <a:buClr>
                <a:srgbClr val="000000"/>
              </a:buClr>
              <a:buSzPct val="100000"/>
              <a:buFont typeface="Times New Roman"/>
              <a:buChar char="–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The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!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operator is a </a:t>
            </a:r>
            <a:r>
              <a:rPr u="sng">
                <a:latin typeface="Times New Roman"/>
                <a:ea typeface="Times New Roman"/>
                <a:cs typeface="Times New Roman"/>
                <a:sym typeface="Times New Roman"/>
              </a:rPr>
              <a:t>unary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operator while the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&amp;&amp;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and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||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operators are </a:t>
            </a:r>
            <a:r>
              <a:rPr u="sng">
                <a:latin typeface="Times New Roman"/>
                <a:ea typeface="Times New Roman"/>
                <a:cs typeface="Times New Roman"/>
                <a:sym typeface="Times New Roman"/>
              </a:rPr>
              <a:t>binary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operators.</a:t>
            </a:r>
          </a:p>
        </p:txBody>
      </p:sp>
      <p:sp>
        <p:nvSpPr>
          <p:cNvPr id="16" name="Shape 16"/>
          <p:cNvSpPr/>
          <p:nvPr/>
        </p:nvSpPr>
        <p:spPr>
          <a:xfrm flipH="1">
            <a:off x="2722560" y="1327149"/>
            <a:ext cx="3" cy="1524003"/>
          </a:xfrm>
          <a:prstGeom prst="line">
            <a:avLst/>
          </a:prstGeom>
          <a:ln>
            <a:solidFill/>
            <a:round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7" name="Shape 17"/>
          <p:cNvSpPr/>
          <p:nvPr/>
        </p:nvSpPr>
        <p:spPr>
          <a:xfrm>
            <a:off x="4551362" y="1327149"/>
            <a:ext cx="3" cy="1524003"/>
          </a:xfrm>
          <a:prstGeom prst="line">
            <a:avLst/>
          </a:prstGeom>
          <a:ln>
            <a:solidFill/>
            <a:round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8" name="Shape 18"/>
          <p:cNvSpPr/>
          <p:nvPr/>
        </p:nvSpPr>
        <p:spPr>
          <a:xfrm>
            <a:off x="1427162" y="1617662"/>
            <a:ext cx="6705601" cy="3"/>
          </a:xfrm>
          <a:prstGeom prst="line">
            <a:avLst/>
          </a:prstGeom>
          <a:ln>
            <a:solidFill/>
            <a:round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9" name="Shape 19"/>
          <p:cNvSpPr/>
          <p:nvPr/>
        </p:nvSpPr>
        <p:spPr>
          <a:xfrm>
            <a:off x="598486" y="228599"/>
            <a:ext cx="7404355" cy="4827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b="1" sz="28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b="0" sz="1800"/>
            </a:pPr>
            <a:r>
              <a:rPr b="1" sz="2800"/>
              <a:t>Relational, Equality and Logical Operators in C</a:t>
            </a:r>
          </a:p>
        </p:txBody>
      </p:sp>
      <p:sp>
        <p:nvSpPr>
          <p:cNvPr id="20" name="Shape 20"/>
          <p:cNvSpPr/>
          <p:nvPr/>
        </p:nvSpPr>
        <p:spPr>
          <a:xfrm>
            <a:off x="2660650" y="3314700"/>
            <a:ext cx="0" cy="914401"/>
          </a:xfrm>
          <a:prstGeom prst="line">
            <a:avLst/>
          </a:prstGeom>
          <a:ln>
            <a:solidFill/>
            <a:round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21" name="Shape 21"/>
          <p:cNvSpPr/>
          <p:nvPr/>
        </p:nvSpPr>
        <p:spPr>
          <a:xfrm>
            <a:off x="1365250" y="3605212"/>
            <a:ext cx="6705601" cy="3"/>
          </a:xfrm>
          <a:prstGeom prst="line">
            <a:avLst/>
          </a:prstGeom>
          <a:ln>
            <a:solidFill/>
            <a:round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22" name="Shape 22"/>
          <p:cNvSpPr/>
          <p:nvPr/>
        </p:nvSpPr>
        <p:spPr>
          <a:xfrm>
            <a:off x="4489450" y="3314700"/>
            <a:ext cx="0" cy="914401"/>
          </a:xfrm>
          <a:prstGeom prst="line">
            <a:avLst/>
          </a:prstGeom>
          <a:ln>
            <a:solidFill/>
            <a:round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23" name="Shape 23"/>
          <p:cNvSpPr/>
          <p:nvPr/>
        </p:nvSpPr>
        <p:spPr>
          <a:xfrm flipH="1">
            <a:off x="2582860" y="4713287"/>
            <a:ext cx="3" cy="1066803"/>
          </a:xfrm>
          <a:prstGeom prst="line">
            <a:avLst/>
          </a:prstGeom>
          <a:ln>
            <a:solidFill/>
            <a:round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24" name="Shape 24"/>
          <p:cNvSpPr/>
          <p:nvPr/>
        </p:nvSpPr>
        <p:spPr>
          <a:xfrm>
            <a:off x="1277937" y="4954587"/>
            <a:ext cx="6705601" cy="3"/>
          </a:xfrm>
          <a:prstGeom prst="line">
            <a:avLst/>
          </a:prstGeom>
          <a:ln>
            <a:solidFill/>
            <a:round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25" name="Shape 25"/>
          <p:cNvSpPr/>
          <p:nvPr/>
        </p:nvSpPr>
        <p:spPr>
          <a:xfrm>
            <a:off x="4411662" y="4713287"/>
            <a:ext cx="3" cy="1066803"/>
          </a:xfrm>
          <a:prstGeom prst="line">
            <a:avLst/>
          </a:prstGeom>
          <a:ln>
            <a:solidFill/>
            <a:round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26" name="Shape 26"/>
          <p:cNvSpPr/>
          <p:nvPr/>
        </p:nvSpPr>
        <p:spPr>
          <a:xfrm>
            <a:off x="3124200" y="6400798"/>
            <a:ext cx="2895600" cy="287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</p:spTree>
  </p:cSld>
  <p:clrMapOvr>
    <a:masterClrMapping/>
  </p:clrMapOvr>
  <p:transition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/>
          <p:nvPr/>
        </p:nvSpPr>
        <p:spPr>
          <a:xfrm>
            <a:off x="477836" y="906460"/>
            <a:ext cx="8399465" cy="52342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 marL="342900" indent="-342900">
              <a:spcBef>
                <a:spcPts val="21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In a logical expression,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742950" indent="-285750">
              <a:spcBef>
                <a:spcPts val="400"/>
              </a:spcBef>
              <a:buClr>
                <a:srgbClr val="000000"/>
              </a:buClr>
              <a:buSzPct val="100000"/>
              <a:buFont typeface="Times New Roman"/>
              <a:buChar char="–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the logical </a:t>
            </a: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</a:t>
            </a:r>
            <a:r>
              <a:rPr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!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operator has </a:t>
            </a:r>
            <a:r>
              <a:rPr u="sng">
                <a:latin typeface="Times New Roman"/>
                <a:ea typeface="Times New Roman"/>
                <a:cs typeface="Times New Roman"/>
                <a:sym typeface="Times New Roman"/>
              </a:rPr>
              <a:t>highest precedence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742950" indent="-285750">
              <a:spcBef>
                <a:spcPts val="400"/>
              </a:spcBef>
              <a:buClr>
                <a:srgbClr val="000000"/>
              </a:buClr>
              <a:buSzPct val="100000"/>
              <a:buFont typeface="Times New Roman"/>
              <a:buChar char="–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the </a:t>
            </a: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relational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operators have the next highest precedence,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742950" indent="-285750">
              <a:spcBef>
                <a:spcPts val="400"/>
              </a:spcBef>
              <a:buClr>
                <a:srgbClr val="000000"/>
              </a:buClr>
              <a:buSzPct val="100000"/>
              <a:buFont typeface="Times New Roman"/>
              <a:buChar char="–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then come the </a:t>
            </a: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equality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operators,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742950" indent="-285750">
              <a:spcBef>
                <a:spcPts val="400"/>
              </a:spcBef>
              <a:buClr>
                <a:srgbClr val="000000"/>
              </a:buClr>
              <a:buSzPct val="100000"/>
              <a:buFont typeface="Times New Roman"/>
              <a:buChar char="–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then the </a:t>
            </a: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logical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&amp;&amp;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operator,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 marL="742950" indent="-285750">
              <a:spcBef>
                <a:spcPts val="400"/>
              </a:spcBef>
              <a:buClr>
                <a:srgbClr val="000000"/>
              </a:buClr>
              <a:buSzPct val="100000"/>
              <a:buFont typeface="Times New Roman"/>
              <a:buChar char="–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and finally the </a:t>
            </a: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logical </a:t>
            </a:r>
            <a:r>
              <a:rPr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||</a:t>
            </a: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operator which has the lowest precedence.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marL="342900" indent="-342900">
              <a:spcBef>
                <a:spcPts val="1200"/>
              </a:spcBef>
              <a:buClr>
                <a:srgbClr val="000000"/>
              </a:buClr>
              <a:buSzPct val="75000"/>
              <a:buFont typeface="Wingdings"/>
              <a:buChar char="●"/>
              <a:defRPr sz="1800"/>
            </a:pP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The following table summarizes in </a:t>
            </a:r>
            <a:r>
              <a:rPr u="sng">
                <a:latin typeface="Times New Roman"/>
                <a:ea typeface="Times New Roman"/>
                <a:cs typeface="Times New Roman"/>
                <a:sym typeface="Times New Roman"/>
              </a:rPr>
              <a:t>order of precedence</a:t>
            </a:r>
            <a:r>
              <a:rPr>
                <a:latin typeface="Times New Roman"/>
                <a:ea typeface="Times New Roman"/>
                <a:cs typeface="Times New Roman"/>
                <a:sym typeface="Times New Roman"/>
              </a:rPr>
              <a:t> the C operators that we have seen to date: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3" marL="1532152" indent="-160552">
              <a:spcBef>
                <a:spcPts val="300"/>
              </a:spcBef>
              <a:buSzPct val="100000"/>
              <a:buFont typeface="Courier New"/>
              <a:buChar char=" "/>
              <a:defRPr sz="1800"/>
            </a:pPr>
            <a:r>
              <a:rPr b="1" sz="1600">
                <a:latin typeface="Courier New"/>
                <a:ea typeface="Courier New"/>
                <a:cs typeface="Courier New"/>
                <a:sym typeface="Courier New"/>
              </a:rPr>
              <a:t>()</a:t>
            </a:r>
            <a:r>
              <a:rPr sz="1600">
                <a:latin typeface="Times New Roman"/>
                <a:ea typeface="Times New Roman"/>
                <a:cs typeface="Times New Roman"/>
                <a:sym typeface="Times New Roman"/>
              </a:rPr>
              <a:t>			left to right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3" marL="1532152" indent="-160552">
              <a:spcBef>
                <a:spcPts val="300"/>
              </a:spcBef>
              <a:buSzPct val="100000"/>
              <a:buFont typeface="Courier New"/>
              <a:buChar char=" "/>
              <a:defRPr sz="1800"/>
            </a:pPr>
            <a:r>
              <a:rPr b="1" sz="1600">
                <a:latin typeface="Courier New"/>
                <a:ea typeface="Courier New"/>
                <a:cs typeface="Courier New"/>
                <a:sym typeface="Courier New"/>
              </a:rPr>
              <a:t>- </a:t>
            </a:r>
            <a:r>
              <a:rPr b="1" sz="160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!</a:t>
            </a:r>
            <a:r>
              <a:rPr b="1" sz="1600"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b="1" sz="1600">
                <a:solidFill>
                  <a:srgbClr val="FF6600"/>
                </a:solidFill>
                <a:latin typeface="Courier New"/>
                <a:ea typeface="Courier New"/>
                <a:cs typeface="Courier New"/>
                <a:sym typeface="Courier New"/>
              </a:rPr>
              <a:t>++ --</a:t>
            </a:r>
            <a:r>
              <a:rPr b="1" sz="1600">
                <a:latin typeface="Courier New"/>
                <a:ea typeface="Courier New"/>
                <a:cs typeface="Courier New"/>
                <a:sym typeface="Courier New"/>
              </a:rPr>
              <a:t> (type)</a:t>
            </a:r>
            <a:r>
              <a:rPr sz="1600">
                <a:latin typeface="Times New Roman"/>
                <a:ea typeface="Times New Roman"/>
                <a:cs typeface="Times New Roman"/>
                <a:sym typeface="Times New Roman"/>
              </a:rPr>
              <a:t>		right to left(</a:t>
            </a:r>
            <a:r>
              <a:rPr b="1" sz="1600">
                <a:latin typeface="Times New Roman"/>
                <a:ea typeface="Times New Roman"/>
                <a:cs typeface="Times New Roman"/>
                <a:sym typeface="Times New Roman"/>
              </a:rPr>
              <a:t>unary operators)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3" marL="1532152" indent="-160552">
              <a:spcBef>
                <a:spcPts val="300"/>
              </a:spcBef>
              <a:buSzPct val="100000"/>
              <a:buFont typeface="Courier New"/>
              <a:buChar char=" "/>
              <a:defRPr sz="1800"/>
            </a:pPr>
            <a:r>
              <a:rPr b="1" sz="1600">
                <a:latin typeface="Courier New"/>
                <a:ea typeface="Courier New"/>
                <a:cs typeface="Courier New"/>
                <a:sym typeface="Courier New"/>
              </a:rPr>
              <a:t>* / %</a:t>
            </a:r>
            <a:r>
              <a:rPr sz="1600">
                <a:latin typeface="Times New Roman"/>
                <a:ea typeface="Times New Roman"/>
                <a:cs typeface="Times New Roman"/>
                <a:sym typeface="Times New Roman"/>
              </a:rPr>
              <a:t>			left to right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3" marL="1532152" indent="-160552">
              <a:spcBef>
                <a:spcPts val="300"/>
              </a:spcBef>
              <a:buSzPct val="100000"/>
              <a:buFont typeface="Courier New"/>
              <a:buChar char=" "/>
              <a:defRPr sz="1800"/>
            </a:pPr>
            <a:r>
              <a:rPr b="1" sz="1600">
                <a:latin typeface="Courier New"/>
                <a:ea typeface="Courier New"/>
                <a:cs typeface="Courier New"/>
                <a:sym typeface="Courier New"/>
              </a:rPr>
              <a:t>+ -</a:t>
            </a:r>
            <a:r>
              <a:rPr sz="1600">
                <a:latin typeface="Times New Roman"/>
                <a:ea typeface="Times New Roman"/>
                <a:cs typeface="Times New Roman"/>
                <a:sym typeface="Times New Roman"/>
              </a:rPr>
              <a:t> 			left to right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3" marL="1532152" indent="-160552">
              <a:spcBef>
                <a:spcPts val="300"/>
              </a:spcBef>
              <a:buClr>
                <a:srgbClr val="3333CC"/>
              </a:buClr>
              <a:buSzPct val="100000"/>
              <a:buFont typeface="Courier New"/>
              <a:buChar char=" "/>
              <a:defRPr sz="1800"/>
            </a:pPr>
            <a:r>
              <a:rPr b="1" sz="160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&lt; &lt;= &gt; &gt;=</a:t>
            </a:r>
            <a:r>
              <a:rPr sz="1600">
                <a:latin typeface="Times New Roman"/>
                <a:ea typeface="Times New Roman"/>
                <a:cs typeface="Times New Roman"/>
                <a:sym typeface="Times New Roman"/>
              </a:rPr>
              <a:t>			left to right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3" marL="1532152" indent="-160552">
              <a:spcBef>
                <a:spcPts val="300"/>
              </a:spcBef>
              <a:buClr>
                <a:srgbClr val="3333CC"/>
              </a:buClr>
              <a:buSzPct val="100000"/>
              <a:buFont typeface="Courier New"/>
              <a:buChar char=" "/>
              <a:defRPr sz="1800"/>
            </a:pPr>
            <a:r>
              <a:rPr b="1" sz="160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== !=</a:t>
            </a:r>
            <a:r>
              <a:rPr sz="160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	</a:t>
            </a:r>
            <a:r>
              <a:rPr sz="160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</a:t>
            </a:r>
            <a:r>
              <a:rPr sz="1600">
                <a:latin typeface="Times New Roman"/>
                <a:ea typeface="Times New Roman"/>
                <a:cs typeface="Times New Roman"/>
                <a:sym typeface="Times New Roman"/>
              </a:rPr>
              <a:t>left to right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3" marL="1532152" indent="-160552">
              <a:spcBef>
                <a:spcPts val="300"/>
              </a:spcBef>
              <a:buClr>
                <a:srgbClr val="3333CC"/>
              </a:buClr>
              <a:buSzPct val="100000"/>
              <a:buFont typeface="Courier New"/>
              <a:buChar char=" "/>
              <a:defRPr sz="1800"/>
            </a:pPr>
            <a:r>
              <a:rPr b="1" sz="160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&amp;&amp;</a:t>
            </a:r>
            <a:r>
              <a:rPr sz="1600">
                <a:latin typeface="Times New Roman"/>
                <a:ea typeface="Times New Roman"/>
                <a:cs typeface="Times New Roman"/>
                <a:sym typeface="Times New Roman"/>
              </a:rPr>
              <a:t>			left to right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3" marL="1532152" indent="-160552">
              <a:spcBef>
                <a:spcPts val="300"/>
              </a:spcBef>
              <a:buSzPct val="100000"/>
              <a:buFont typeface="Courier New"/>
              <a:buChar char=" "/>
              <a:defRPr sz="1800"/>
            </a:pPr>
            <a:r>
              <a:rPr b="1" sz="1600">
                <a:latin typeface="Courier New"/>
                <a:ea typeface="Courier New"/>
                <a:cs typeface="Courier New"/>
                <a:sym typeface="Courier New"/>
              </a:rPr>
              <a:t>||</a:t>
            </a:r>
            <a:r>
              <a:rPr sz="1600">
                <a:latin typeface="Times New Roman"/>
                <a:ea typeface="Times New Roman"/>
                <a:cs typeface="Times New Roman"/>
                <a:sym typeface="Times New Roman"/>
              </a:rPr>
              <a:t>			left to right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3" marL="1532152" indent="-160552">
              <a:spcBef>
                <a:spcPts val="300"/>
              </a:spcBef>
              <a:buSzPct val="100000"/>
              <a:buFont typeface="Courier New"/>
              <a:buChar char=" "/>
              <a:defRPr sz="1800"/>
            </a:pPr>
            <a:r>
              <a:rPr b="1" sz="1600">
                <a:latin typeface="Courier New"/>
                <a:ea typeface="Courier New"/>
                <a:cs typeface="Courier New"/>
                <a:sym typeface="Courier New"/>
              </a:rPr>
              <a:t>=	</a:t>
            </a:r>
            <a:r>
              <a:rPr b="1" sz="1600">
                <a:solidFill>
                  <a:srgbClr val="FF6600"/>
                </a:solidFill>
                <a:latin typeface="Courier New"/>
                <a:ea typeface="Courier New"/>
                <a:cs typeface="Courier New"/>
                <a:sym typeface="Courier New"/>
              </a:rPr>
              <a:t>+= -= *= \= %=</a:t>
            </a:r>
            <a:r>
              <a:rPr sz="1600">
                <a:latin typeface="Times New Roman"/>
                <a:ea typeface="Times New Roman"/>
                <a:cs typeface="Times New Roman"/>
                <a:sym typeface="Times New Roman"/>
              </a:rPr>
              <a:t>		right to left</a:t>
            </a:r>
          </a:p>
        </p:txBody>
      </p:sp>
      <p:sp>
        <p:nvSpPr>
          <p:cNvPr id="29" name="Shape 29"/>
          <p:cNvSpPr/>
          <p:nvPr/>
        </p:nvSpPr>
        <p:spPr>
          <a:xfrm>
            <a:off x="898525" y="161924"/>
            <a:ext cx="6797675" cy="4827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b="1" sz="28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b="0" sz="1800"/>
            </a:pPr>
            <a:r>
              <a:rPr b="1" sz="2800"/>
              <a:t>Rules of Logical Operator Precedence in C</a:t>
            </a:r>
          </a:p>
        </p:txBody>
      </p:sp>
      <p:sp>
        <p:nvSpPr>
          <p:cNvPr id="30" name="Shape 30"/>
          <p:cNvSpPr/>
          <p:nvPr/>
        </p:nvSpPr>
        <p:spPr>
          <a:xfrm>
            <a:off x="3124200" y="6400798"/>
            <a:ext cx="2895600" cy="287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</p:spTree>
  </p:cSld>
  <p:clrMapOvr>
    <a:masterClrMapping/>
  </p:clrMapOvr>
  <p:transition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/>
        </p:nvSpPr>
        <p:spPr>
          <a:xfrm>
            <a:off x="3956050" y="4953000"/>
            <a:ext cx="1295400" cy="1447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3333CC">
              <a:alpha val="50195"/>
            </a:srgbClr>
          </a:solidFill>
          <a:ln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33" name="Shape 33"/>
          <p:cNvSpPr/>
          <p:nvPr>
            <p:ph type="body" idx="4294967295"/>
          </p:nvPr>
        </p:nvSpPr>
        <p:spPr>
          <a:xfrm>
            <a:off x="76200" y="-25400"/>
            <a:ext cx="8991600" cy="609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 lvl="0" marL="201453" indent="-201453" defTabSz="859536">
              <a:spcBef>
                <a:spcPts val="400"/>
              </a:spcBef>
              <a:buChar char="•"/>
              <a:defRPr sz="1800"/>
            </a:pPr>
            <a:r>
              <a:t>In C, a </a:t>
            </a:r>
            <a:r>
              <a:rPr>
                <a:solidFill>
                  <a:srgbClr val="009900"/>
                </a:solidFill>
              </a:rPr>
              <a:t>non-zero</a:t>
            </a:r>
            <a:r>
              <a:t> integer value (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1</a:t>
            </a:r>
            <a:r>
              <a:t>,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2</a:t>
            </a:r>
            <a:r>
              <a:t>,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-1</a:t>
            </a:r>
            <a:r>
              <a:t>...) is interpreted as being </a:t>
            </a:r>
            <a:r>
              <a:rPr>
                <a:solidFill>
                  <a:srgbClr val="009900"/>
                </a:solidFill>
              </a:rPr>
              <a:t>true</a:t>
            </a:r>
            <a:r>
              <a:t> in a logical expression. Suppose that variables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x</a:t>
            </a:r>
            <a:r>
              <a:t> and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y</a:t>
            </a:r>
            <a:r>
              <a:t> are of type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int</a:t>
            </a:r>
            <a:r>
              <a:t>; below are the truth tables for our logical operators in C, operating on the variables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x</a:t>
            </a:r>
            <a:r>
              <a:t> and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y</a:t>
            </a:r>
            <a:r>
              <a:t>. </a:t>
            </a:r>
          </a:p>
          <a:p>
            <a:pPr lvl="1" marL="566201" indent="-136433" defTabSz="859536">
              <a:spcBef>
                <a:spcPts val="1100"/>
              </a:spcBef>
              <a:defRPr sz="1800"/>
            </a:pPr>
            <a:r>
              <a:rPr sz="1600"/>
              <a:t>Truth table for the logical and:</a:t>
            </a:r>
            <a:endParaRPr sz="1600"/>
          </a:p>
          <a:p>
            <a:pPr lvl="2" marL="959018" indent="-99482" defTabSz="859536">
              <a:spcBef>
                <a:spcPts val="300"/>
              </a:spcBef>
              <a:defRPr sz="1800"/>
            </a:pPr>
            <a:r>
              <a:rPr sz="1500"/>
              <a:t>X	Y	X and Y			</a:t>
            </a:r>
            <a:r>
              <a:rPr sz="1500">
                <a:latin typeface="Courier New"/>
                <a:ea typeface="Courier New"/>
                <a:cs typeface="Courier New"/>
                <a:sym typeface="Courier New"/>
              </a:rPr>
              <a:t>x	y	x &amp;&amp; y</a:t>
            </a:r>
            <a:endParaRPr sz="1500"/>
          </a:p>
          <a:p>
            <a:pPr lvl="2" marL="959018" indent="-99482" defTabSz="859536">
              <a:spcBef>
                <a:spcPts val="300"/>
              </a:spcBef>
              <a:defRPr sz="1800"/>
            </a:pPr>
            <a:r>
              <a:rPr sz="1500"/>
              <a:t>T	T	    T			</a:t>
            </a:r>
            <a:r>
              <a:rPr sz="1500">
                <a:latin typeface="Courier New"/>
                <a:ea typeface="Courier New"/>
                <a:cs typeface="Courier New"/>
                <a:sym typeface="Courier New"/>
              </a:rPr>
              <a:t>10	5	  1</a:t>
            </a:r>
            <a:endParaRPr sz="1500"/>
          </a:p>
          <a:p>
            <a:pPr lvl="2" marL="959018" indent="-99482" defTabSz="859536">
              <a:spcBef>
                <a:spcPts val="300"/>
              </a:spcBef>
              <a:defRPr sz="1800"/>
            </a:pPr>
            <a:r>
              <a:rPr sz="1500"/>
              <a:t>T	F	    F			</a:t>
            </a:r>
            <a:r>
              <a:rPr sz="1500">
                <a:latin typeface="Courier New"/>
                <a:ea typeface="Courier New"/>
                <a:cs typeface="Courier New"/>
                <a:sym typeface="Courier New"/>
              </a:rPr>
              <a:t>3	0	  0</a:t>
            </a:r>
            <a:endParaRPr sz="1500"/>
          </a:p>
          <a:p>
            <a:pPr lvl="2" marL="959018" indent="-99482" defTabSz="859536">
              <a:spcBef>
                <a:spcPts val="300"/>
              </a:spcBef>
              <a:defRPr sz="1800"/>
            </a:pPr>
            <a:r>
              <a:rPr sz="1500"/>
              <a:t>F	T	    F			</a:t>
            </a:r>
            <a:r>
              <a:rPr sz="1500">
                <a:latin typeface="Courier New"/>
                <a:ea typeface="Courier New"/>
                <a:cs typeface="Courier New"/>
                <a:sym typeface="Courier New"/>
              </a:rPr>
              <a:t>0	2	  0</a:t>
            </a:r>
            <a:endParaRPr sz="1500"/>
          </a:p>
          <a:p>
            <a:pPr lvl="2" marL="959018" indent="-99482" defTabSz="859536">
              <a:spcBef>
                <a:spcPts val="300"/>
              </a:spcBef>
              <a:defRPr sz="1800"/>
            </a:pPr>
            <a:r>
              <a:rPr sz="1500"/>
              <a:t>F	F	    F			</a:t>
            </a:r>
            <a:r>
              <a:rPr sz="1500">
                <a:latin typeface="Courier New"/>
                <a:ea typeface="Courier New"/>
                <a:cs typeface="Courier New"/>
                <a:sym typeface="Courier New"/>
              </a:rPr>
              <a:t>0	0	  0</a:t>
            </a:r>
            <a:endParaRPr sz="1500"/>
          </a:p>
          <a:p>
            <a:pPr lvl="1" marL="566201" indent="-136433" defTabSz="859536">
              <a:spcBef>
                <a:spcPts val="1600"/>
              </a:spcBef>
              <a:defRPr sz="1800"/>
            </a:pPr>
            <a:r>
              <a:rPr sz="1600"/>
              <a:t>Truth table for the logical or:</a:t>
            </a:r>
            <a:endParaRPr sz="1600"/>
          </a:p>
          <a:p>
            <a:pPr lvl="2" marL="959018" indent="-99482" defTabSz="859536">
              <a:spcBef>
                <a:spcPts val="300"/>
              </a:spcBef>
              <a:defRPr sz="1800"/>
            </a:pPr>
            <a:r>
              <a:rPr sz="1500"/>
              <a:t>X	Y	X or Y			</a:t>
            </a:r>
            <a:r>
              <a:rPr sz="1500">
                <a:latin typeface="Courier New"/>
                <a:ea typeface="Courier New"/>
                <a:cs typeface="Courier New"/>
                <a:sym typeface="Courier New"/>
              </a:rPr>
              <a:t>x	y	x || y</a:t>
            </a:r>
            <a:endParaRPr sz="1500"/>
          </a:p>
          <a:p>
            <a:pPr lvl="2" marL="959018" indent="-99482" defTabSz="859536">
              <a:spcBef>
                <a:spcPts val="300"/>
              </a:spcBef>
              <a:defRPr sz="1800"/>
            </a:pPr>
            <a:r>
              <a:rPr sz="1500"/>
              <a:t>T	T	    T			</a:t>
            </a:r>
            <a:r>
              <a:rPr sz="1500">
                <a:latin typeface="Courier New"/>
                <a:ea typeface="Courier New"/>
                <a:cs typeface="Courier New"/>
                <a:sym typeface="Courier New"/>
              </a:rPr>
              <a:t>150	6	  1</a:t>
            </a:r>
            <a:endParaRPr sz="15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959018" indent="-99482" defTabSz="859536">
              <a:spcBef>
                <a:spcPts val="300"/>
              </a:spcBef>
              <a:defRPr sz="1800"/>
            </a:pPr>
            <a:r>
              <a:rPr sz="1500"/>
              <a:t>T	F	    T			</a:t>
            </a:r>
            <a:r>
              <a:rPr sz="1500">
                <a:latin typeface="Courier New"/>
                <a:ea typeface="Courier New"/>
                <a:cs typeface="Courier New"/>
                <a:sym typeface="Courier New"/>
              </a:rPr>
              <a:t>99	0	  1</a:t>
            </a:r>
            <a:endParaRPr sz="1500"/>
          </a:p>
          <a:p>
            <a:pPr lvl="2" marL="959018" indent="-99482" defTabSz="859536">
              <a:spcBef>
                <a:spcPts val="300"/>
              </a:spcBef>
              <a:defRPr sz="1800"/>
            </a:pPr>
            <a:r>
              <a:rPr sz="1500"/>
              <a:t>F	T	    T			</a:t>
            </a:r>
            <a:r>
              <a:rPr sz="1500">
                <a:latin typeface="Courier New"/>
                <a:ea typeface="Courier New"/>
                <a:cs typeface="Courier New"/>
                <a:sym typeface="Courier New"/>
              </a:rPr>
              <a:t>0	67	  1</a:t>
            </a:r>
            <a:endParaRPr sz="1500"/>
          </a:p>
          <a:p>
            <a:pPr lvl="2" marL="959018" indent="-99482" defTabSz="859536">
              <a:spcBef>
                <a:spcPts val="300"/>
              </a:spcBef>
              <a:defRPr sz="1800"/>
            </a:pPr>
            <a:r>
              <a:rPr sz="1500"/>
              <a:t>F	F	    F			</a:t>
            </a:r>
            <a:r>
              <a:rPr sz="1500">
                <a:latin typeface="Courier New"/>
                <a:ea typeface="Courier New"/>
                <a:cs typeface="Courier New"/>
                <a:sym typeface="Courier New"/>
              </a:rPr>
              <a:t>0	0	  0</a:t>
            </a:r>
            <a:endParaRPr sz="1500"/>
          </a:p>
          <a:p>
            <a:pPr lvl="1" marL="566201" indent="-136433" defTabSz="859536">
              <a:spcBef>
                <a:spcPts val="1600"/>
              </a:spcBef>
              <a:defRPr sz="1800"/>
            </a:pPr>
            <a:r>
              <a:rPr sz="1600"/>
              <a:t>Truth table for the logical not:</a:t>
            </a:r>
            <a:endParaRPr sz="1600"/>
          </a:p>
          <a:p>
            <a:pPr lvl="2" marL="959018" indent="-99482" defTabSz="859536">
              <a:spcBef>
                <a:spcPts val="300"/>
              </a:spcBef>
              <a:defRPr sz="1800"/>
            </a:pPr>
            <a:r>
              <a:rPr sz="1500"/>
              <a:t>X	not X				</a:t>
            </a:r>
            <a:r>
              <a:rPr sz="1500">
                <a:latin typeface="Courier New"/>
                <a:ea typeface="Courier New"/>
                <a:cs typeface="Courier New"/>
                <a:sym typeface="Courier New"/>
              </a:rPr>
              <a:t>x	!x</a:t>
            </a:r>
            <a:endParaRPr sz="1500"/>
          </a:p>
          <a:p>
            <a:pPr lvl="2" marL="959018" indent="-99482" defTabSz="859536">
              <a:spcBef>
                <a:spcPts val="300"/>
              </a:spcBef>
              <a:defRPr sz="1800"/>
            </a:pPr>
            <a:r>
              <a:rPr sz="1500"/>
              <a:t>T	  F				</a:t>
            </a:r>
            <a:r>
              <a:rPr sz="1500">
                <a:latin typeface="Courier New"/>
                <a:ea typeface="Courier New"/>
                <a:cs typeface="Courier New"/>
                <a:sym typeface="Courier New"/>
              </a:rPr>
              <a:t>3	0</a:t>
            </a:r>
            <a:endParaRPr sz="1500"/>
          </a:p>
          <a:p>
            <a:pPr lvl="2" marL="959018" indent="-99482" defTabSz="859536">
              <a:spcBef>
                <a:spcPts val="300"/>
              </a:spcBef>
              <a:defRPr sz="1800"/>
            </a:pPr>
            <a:r>
              <a:rPr sz="1500"/>
              <a:t>F	  T				</a:t>
            </a:r>
            <a:r>
              <a:rPr sz="1500">
                <a:latin typeface="Courier New"/>
                <a:ea typeface="Courier New"/>
                <a:cs typeface="Courier New"/>
                <a:sym typeface="Courier New"/>
              </a:rPr>
              <a:t>0	1</a:t>
            </a:r>
          </a:p>
        </p:txBody>
      </p:sp>
      <p:sp>
        <p:nvSpPr>
          <p:cNvPr id="34" name="Shape 34"/>
          <p:cNvSpPr/>
          <p:nvPr/>
        </p:nvSpPr>
        <p:spPr>
          <a:xfrm>
            <a:off x="3956050" y="1371600"/>
            <a:ext cx="1295400" cy="1447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3333CC">
              <a:alpha val="50195"/>
            </a:srgbClr>
          </a:solidFill>
          <a:ln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35" name="Shape 35"/>
          <p:cNvSpPr/>
          <p:nvPr/>
        </p:nvSpPr>
        <p:spPr>
          <a:xfrm>
            <a:off x="3956050" y="3352800"/>
            <a:ext cx="1295400" cy="1447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3333CC">
              <a:alpha val="50195"/>
            </a:srgbClr>
          </a:solidFill>
          <a:ln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36" name="Shape 36"/>
          <p:cNvSpPr/>
          <p:nvPr/>
        </p:nvSpPr>
        <p:spPr>
          <a:xfrm>
            <a:off x="3956050" y="1752599"/>
            <a:ext cx="1219200" cy="6151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>
              <a:defRPr sz="1800"/>
            </a:pPr>
            <a:r>
              <a:rPr b="1">
                <a:latin typeface="Times New Roman"/>
                <a:ea typeface="Times New Roman"/>
                <a:cs typeface="Times New Roman"/>
                <a:sym typeface="Times New Roman"/>
              </a:rPr>
              <a:t>In a C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defRPr sz="1800"/>
            </a:pPr>
            <a:r>
              <a:rPr b="1">
                <a:latin typeface="Times New Roman"/>
                <a:ea typeface="Times New Roman"/>
                <a:cs typeface="Times New Roman"/>
                <a:sym typeface="Times New Roman"/>
              </a:rPr>
              <a:t>expression</a:t>
            </a:r>
          </a:p>
        </p:txBody>
      </p:sp>
      <p:sp>
        <p:nvSpPr>
          <p:cNvPr id="37" name="Shape 37"/>
          <p:cNvSpPr/>
          <p:nvPr/>
        </p:nvSpPr>
        <p:spPr>
          <a:xfrm>
            <a:off x="3956050" y="3733798"/>
            <a:ext cx="1219200" cy="615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>
              <a:defRPr sz="1800"/>
            </a:pPr>
            <a:r>
              <a:rPr b="1">
                <a:latin typeface="Times New Roman"/>
                <a:ea typeface="Times New Roman"/>
                <a:cs typeface="Times New Roman"/>
                <a:sym typeface="Times New Roman"/>
              </a:rPr>
              <a:t>In a C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defRPr sz="1800"/>
            </a:pPr>
            <a:r>
              <a:rPr b="1">
                <a:latin typeface="Times New Roman"/>
                <a:ea typeface="Times New Roman"/>
                <a:cs typeface="Times New Roman"/>
                <a:sym typeface="Times New Roman"/>
              </a:rPr>
              <a:t>expression</a:t>
            </a:r>
          </a:p>
        </p:txBody>
      </p:sp>
      <p:sp>
        <p:nvSpPr>
          <p:cNvPr id="38" name="Shape 38"/>
          <p:cNvSpPr/>
          <p:nvPr/>
        </p:nvSpPr>
        <p:spPr>
          <a:xfrm>
            <a:off x="3956050" y="5333998"/>
            <a:ext cx="1219200" cy="615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>
              <a:defRPr sz="1800"/>
            </a:pPr>
            <a:r>
              <a:rPr b="1">
                <a:latin typeface="Times New Roman"/>
                <a:ea typeface="Times New Roman"/>
                <a:cs typeface="Times New Roman"/>
                <a:sym typeface="Times New Roman"/>
              </a:rPr>
              <a:t>In a C</a:t>
            </a:r>
            <a:endParaRPr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defRPr sz="1800"/>
            </a:pPr>
            <a:r>
              <a:rPr b="1">
                <a:latin typeface="Times New Roman"/>
                <a:ea typeface="Times New Roman"/>
                <a:cs typeface="Times New Roman"/>
                <a:sym typeface="Times New Roman"/>
              </a:rPr>
              <a:t>expression</a:t>
            </a:r>
          </a:p>
        </p:txBody>
      </p:sp>
      <p:sp>
        <p:nvSpPr>
          <p:cNvPr id="39" name="Shape 39"/>
          <p:cNvSpPr/>
          <p:nvPr/>
        </p:nvSpPr>
        <p:spPr>
          <a:xfrm>
            <a:off x="3124200" y="6400798"/>
            <a:ext cx="2895600" cy="287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</p:spTree>
  </p:cSld>
  <p:clrMapOvr>
    <a:masterClrMapping/>
  </p:clrMapOvr>
  <p:transition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/>
          <p:nvPr/>
        </p:nvSpPr>
        <p:spPr>
          <a:xfrm>
            <a:off x="2128831" y="1904994"/>
            <a:ext cx="203203" cy="203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8" h="19679" fill="norm" stroke="1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12700"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42" name="Shape 42"/>
          <p:cNvSpPr/>
          <p:nvPr/>
        </p:nvSpPr>
        <p:spPr>
          <a:xfrm flipH="1">
            <a:off x="2227261" y="2133600"/>
            <a:ext cx="1590" cy="990602"/>
          </a:xfrm>
          <a:prstGeom prst="line">
            <a:avLst/>
          </a:prstGeom>
          <a:ln w="12700">
            <a:solidFill/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43" name="Shape 43"/>
          <p:cNvSpPr/>
          <p:nvPr/>
        </p:nvSpPr>
        <p:spPr>
          <a:xfrm>
            <a:off x="2205035" y="4419600"/>
            <a:ext cx="1590" cy="889001"/>
          </a:xfrm>
          <a:prstGeom prst="line">
            <a:avLst/>
          </a:prstGeom>
          <a:ln w="12700">
            <a:solidFill>
              <a:srgbClr val="FF0000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44" name="Shape 44"/>
          <p:cNvSpPr/>
          <p:nvPr/>
        </p:nvSpPr>
        <p:spPr>
          <a:xfrm>
            <a:off x="2103431" y="5333994"/>
            <a:ext cx="203203" cy="203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8" h="19679" fill="norm" stroke="1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12700"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45" name="Shape 45"/>
          <p:cNvSpPr/>
          <p:nvPr/>
        </p:nvSpPr>
        <p:spPr>
          <a:xfrm>
            <a:off x="3333748" y="3760787"/>
            <a:ext cx="1393828" cy="1590"/>
          </a:xfrm>
          <a:prstGeom prst="line">
            <a:avLst/>
          </a:prstGeom>
          <a:ln w="12700">
            <a:solidFill>
              <a:srgbClr val="009900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46" name="Shape 46"/>
          <p:cNvSpPr/>
          <p:nvPr/>
        </p:nvSpPr>
        <p:spPr>
          <a:xfrm>
            <a:off x="4740275" y="3276600"/>
            <a:ext cx="3632200" cy="889000"/>
          </a:xfrm>
          <a:prstGeom prst="rect">
            <a:avLst/>
          </a:prstGeom>
          <a:ln w="12700">
            <a:solidFill>
              <a:srgbClr val="009900"/>
            </a:solidFill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47" name="Shape 47"/>
          <p:cNvSpPr/>
          <p:nvPr/>
        </p:nvSpPr>
        <p:spPr>
          <a:xfrm>
            <a:off x="6556375" y="4190999"/>
            <a:ext cx="1590" cy="1231902"/>
          </a:xfrm>
          <a:prstGeom prst="line">
            <a:avLst/>
          </a:prstGeom>
          <a:ln w="12700">
            <a:solidFill>
              <a:srgbClr val="009900"/>
            </a:solidFill>
            <a:round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48" name="Shape 48"/>
          <p:cNvSpPr/>
          <p:nvPr/>
        </p:nvSpPr>
        <p:spPr>
          <a:xfrm flipH="1" flipV="1">
            <a:off x="2317749" y="5389562"/>
            <a:ext cx="4256090" cy="46040"/>
          </a:xfrm>
          <a:prstGeom prst="line">
            <a:avLst/>
          </a:prstGeom>
          <a:ln w="12700">
            <a:solidFill>
              <a:srgbClr val="009900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49" name="Shape 49"/>
          <p:cNvSpPr/>
          <p:nvPr/>
        </p:nvSpPr>
        <p:spPr>
          <a:xfrm>
            <a:off x="1455768" y="4586287"/>
            <a:ext cx="584139" cy="3458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4450" tIns="44450" rIns="44450" bIns="44450">
            <a:spAutoFit/>
          </a:bodyPr>
          <a:lstStyle>
            <a:lvl1pPr algn="ctr">
              <a:defRPr sz="1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>
                <a:solidFill>
                  <a:srgbClr val="000000"/>
                </a:solidFill>
              </a:defRPr>
            </a:pPr>
            <a:r>
              <a:rPr>
                <a:solidFill>
                  <a:srgbClr val="FF0000"/>
                </a:solidFill>
              </a:rPr>
              <a:t>False</a:t>
            </a:r>
          </a:p>
        </p:txBody>
      </p:sp>
      <p:sp>
        <p:nvSpPr>
          <p:cNvPr id="50" name="Shape 50"/>
          <p:cNvSpPr/>
          <p:nvPr/>
        </p:nvSpPr>
        <p:spPr>
          <a:xfrm>
            <a:off x="3847491" y="3276600"/>
            <a:ext cx="525091" cy="3458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4450" tIns="44450" rIns="44450" bIns="44450">
            <a:spAutoFit/>
          </a:bodyPr>
          <a:lstStyle>
            <a:lvl1pPr algn="ctr">
              <a:defRPr sz="1800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>
                <a:solidFill>
                  <a:srgbClr val="000000"/>
                </a:solidFill>
              </a:defRPr>
            </a:pPr>
            <a:r>
              <a:rPr>
                <a:solidFill>
                  <a:srgbClr val="009900"/>
                </a:solidFill>
              </a:rPr>
              <a:t>True</a:t>
            </a:r>
          </a:p>
        </p:txBody>
      </p:sp>
      <p:sp>
        <p:nvSpPr>
          <p:cNvPr id="51" name="Shape 51"/>
          <p:cNvSpPr/>
          <p:nvPr/>
        </p:nvSpPr>
        <p:spPr>
          <a:xfrm>
            <a:off x="1303336" y="3578223"/>
            <a:ext cx="1689355" cy="320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600">
                <a:latin typeface="Courier New"/>
                <a:ea typeface="Courier New"/>
                <a:cs typeface="Courier New"/>
                <a:sym typeface="Courier New"/>
              </a:defRPr>
            </a:lvl1pPr>
          </a:lstStyle>
          <a:p>
            <a:pPr lvl="0">
              <a:defRPr sz="1800"/>
            </a:pPr>
            <a:r>
              <a:rPr sz="1600"/>
              <a:t>if(Condition)</a:t>
            </a:r>
          </a:p>
        </p:txBody>
      </p:sp>
      <p:sp>
        <p:nvSpPr>
          <p:cNvPr id="52" name="Shape 52"/>
          <p:cNvSpPr/>
          <p:nvPr/>
        </p:nvSpPr>
        <p:spPr>
          <a:xfrm>
            <a:off x="5335587" y="3430587"/>
            <a:ext cx="1750325" cy="3454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8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defRPr>
            </a:lvl1pPr>
          </a:lstStyle>
          <a:p>
            <a:pPr lvl="0">
              <a:defRPr>
                <a:solidFill>
                  <a:srgbClr val="000000"/>
                </a:solidFill>
              </a:defRPr>
            </a:pPr>
            <a:r>
              <a:rPr>
                <a:solidFill>
                  <a:srgbClr val="009900"/>
                </a:solidFill>
              </a:rPr>
              <a:t>Instruction;</a:t>
            </a:r>
          </a:p>
        </p:txBody>
      </p:sp>
      <p:sp>
        <p:nvSpPr>
          <p:cNvPr id="53" name="Shape 53"/>
          <p:cNvSpPr/>
          <p:nvPr/>
        </p:nvSpPr>
        <p:spPr>
          <a:xfrm>
            <a:off x="1109662" y="3124200"/>
            <a:ext cx="2212976" cy="1270000"/>
          </a:xfrm>
          <a:prstGeom prst="diamond">
            <a:avLst/>
          </a:prstGeom>
          <a:ln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54" name="Shape 54"/>
          <p:cNvSpPr/>
          <p:nvPr/>
        </p:nvSpPr>
        <p:spPr>
          <a:xfrm>
            <a:off x="3124200" y="6400798"/>
            <a:ext cx="2895600" cy="287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  <p:sp>
        <p:nvSpPr>
          <p:cNvPr id="55" name="Shape 55"/>
          <p:cNvSpPr/>
          <p:nvPr/>
        </p:nvSpPr>
        <p:spPr>
          <a:xfrm>
            <a:off x="2197810" y="512182"/>
            <a:ext cx="4496030" cy="6054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lvl="0" algn="ctr">
              <a:defRPr sz="1800"/>
            </a:pPr>
            <a:r>
              <a:rPr b="1" sz="3200">
                <a:latin typeface="Times New Roman"/>
                <a:ea typeface="Times New Roman"/>
                <a:cs typeface="Times New Roman"/>
                <a:sym typeface="Times New Roman"/>
              </a:rPr>
              <a:t>The </a:t>
            </a:r>
            <a:r>
              <a:rPr b="1" i="1" sz="360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if</a:t>
            </a:r>
            <a:r>
              <a:rPr b="1" sz="3200">
                <a:latin typeface="Times New Roman"/>
                <a:ea typeface="Times New Roman"/>
                <a:cs typeface="Times New Roman"/>
                <a:sym typeface="Times New Roman"/>
              </a:rPr>
              <a:t> Decision Structure</a:t>
            </a:r>
          </a:p>
        </p:txBody>
      </p:sp>
    </p:spTree>
  </p:cSld>
  <p:clrMapOvr>
    <a:masterClrMapping/>
  </p:clrMapOvr>
  <p:transition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/>
          <p:nvPr>
            <p:ph type="body" idx="4294967295"/>
          </p:nvPr>
        </p:nvSpPr>
        <p:spPr>
          <a:xfrm>
            <a:off x="295275" y="909635"/>
            <a:ext cx="8991600" cy="57150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 lvl="0" marL="264582" indent="-264582">
              <a:spcBef>
                <a:spcPts val="400"/>
              </a:spcBef>
              <a:buChar char="•"/>
              <a:defRPr sz="1800"/>
            </a:pPr>
            <a:r>
              <a:rPr sz="2000"/>
              <a:t>The 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if</a:t>
            </a:r>
            <a:r>
              <a:rPr sz="2000"/>
              <a:t> decision structure allows us to execute instructions only if a logical expression is </a:t>
            </a:r>
            <a:r>
              <a:rPr sz="2000">
                <a:solidFill>
                  <a:srgbClr val="009900"/>
                </a:solidFill>
              </a:rPr>
              <a:t>true</a:t>
            </a:r>
            <a:r>
              <a:rPr sz="2000"/>
              <a:t>.</a:t>
            </a:r>
            <a:endParaRPr sz="2000"/>
          </a:p>
          <a:p>
            <a:pPr lvl="0" marL="264582" indent="-264582">
              <a:spcBef>
                <a:spcPts val="1200"/>
              </a:spcBef>
              <a:buChar char="•"/>
              <a:defRPr sz="1800"/>
            </a:pPr>
            <a:r>
              <a:rPr sz="2000"/>
              <a:t>Syntax for single instruction:</a:t>
            </a:r>
            <a:endParaRPr sz="2000"/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if (logical expression)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6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instruction;</a:t>
            </a:r>
            <a:endParaRPr sz="1600"/>
          </a:p>
          <a:p>
            <a:pPr lvl="0" marL="264582" indent="-264582">
              <a:spcBef>
                <a:spcPts val="1200"/>
              </a:spcBef>
              <a:buChar char="•"/>
              <a:defRPr sz="1800"/>
            </a:pPr>
            <a:r>
              <a:rPr sz="2000"/>
              <a:t>Syntax for multiple instructions:</a:t>
            </a:r>
            <a:endParaRPr sz="2000"/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if (logical expression)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{</a:t>
            </a:r>
            <a:endParaRPr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6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instruction 1;</a:t>
            </a:r>
            <a:endParaRPr sz="1600"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6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instruction 2;</a:t>
            </a:r>
            <a:endParaRPr sz="1600"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endParaRPr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6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instruction n;</a:t>
            </a:r>
            <a:endParaRPr sz="1600"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}</a:t>
            </a:r>
            <a:endParaRPr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0" marL="264582" indent="-264582">
              <a:spcBef>
                <a:spcPts val="1200"/>
              </a:spcBef>
              <a:buChar char="•"/>
              <a:defRPr sz="1800"/>
            </a:pPr>
            <a:r>
              <a:rPr sz="2000"/>
              <a:t>It is very good practice to </a:t>
            </a:r>
            <a:r>
              <a:rPr sz="2000" u="sng">
                <a:solidFill>
                  <a:srgbClr val="3333CC"/>
                </a:solidFill>
              </a:rPr>
              <a:t>indent</a:t>
            </a:r>
            <a:r>
              <a:rPr sz="2000"/>
              <a:t> the instructions under the 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if</a:t>
            </a:r>
            <a:r>
              <a:rPr sz="2000"/>
              <a:t> in order to help visualize the logical structure of the program. Using 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{}</a:t>
            </a:r>
            <a:r>
              <a:rPr sz="2000"/>
              <a:t> to isolate a single instruction is possible and can also help clarify the code.</a:t>
            </a:r>
          </a:p>
        </p:txBody>
      </p:sp>
      <p:sp>
        <p:nvSpPr>
          <p:cNvPr id="58" name="Shape 58"/>
          <p:cNvSpPr/>
          <p:nvPr/>
        </p:nvSpPr>
        <p:spPr>
          <a:xfrm>
            <a:off x="5802312" y="1971674"/>
            <a:ext cx="2291116" cy="328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lvl="0">
              <a:defRPr sz="1800"/>
            </a:pPr>
            <a:r>
              <a:rPr sz="160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Careful: there is no </a:t>
            </a:r>
            <a:r>
              <a:rPr sz="160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r>
              <a:rPr sz="160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here.</a:t>
            </a:r>
          </a:p>
        </p:txBody>
      </p:sp>
      <p:sp>
        <p:nvSpPr>
          <p:cNvPr id="59" name="Shape 59"/>
          <p:cNvSpPr/>
          <p:nvPr/>
        </p:nvSpPr>
        <p:spPr>
          <a:xfrm flipH="1">
            <a:off x="4659312" y="2201545"/>
            <a:ext cx="1143003" cy="3"/>
          </a:xfrm>
          <a:prstGeom prst="line">
            <a:avLst/>
          </a:prstGeom>
          <a:ln w="12700">
            <a:solidFill>
              <a:srgbClr val="3333CC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60" name="Shape 60"/>
          <p:cNvSpPr/>
          <p:nvPr/>
        </p:nvSpPr>
        <p:spPr>
          <a:xfrm flipH="1">
            <a:off x="4646612" y="3284220"/>
            <a:ext cx="533403" cy="3"/>
          </a:xfrm>
          <a:prstGeom prst="line">
            <a:avLst/>
          </a:prstGeom>
          <a:ln w="12700">
            <a:solidFill>
              <a:srgbClr val="3333CC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61" name="Shape 61"/>
          <p:cNvSpPr/>
          <p:nvPr/>
        </p:nvSpPr>
        <p:spPr>
          <a:xfrm flipV="1">
            <a:off x="5199062" y="2200273"/>
            <a:ext cx="603253" cy="1089027"/>
          </a:xfrm>
          <a:prstGeom prst="line">
            <a:avLst/>
          </a:prstGeom>
          <a:ln w="12700">
            <a:solidFill>
              <a:srgbClr val="3333CC"/>
            </a:solidFill>
            <a:round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62" name="Shape 62"/>
          <p:cNvSpPr/>
          <p:nvPr/>
        </p:nvSpPr>
        <p:spPr>
          <a:xfrm>
            <a:off x="3748087" y="3689348"/>
            <a:ext cx="152403" cy="1219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cubicBezTo>
                  <a:pt x="5965" y="0"/>
                  <a:pt x="10800" y="806"/>
                  <a:pt x="10800" y="1800"/>
                </a:cubicBezTo>
                <a:lnTo>
                  <a:pt x="10800" y="4866"/>
                </a:lnTo>
                <a:cubicBezTo>
                  <a:pt x="10800" y="5860"/>
                  <a:pt x="15635" y="6666"/>
                  <a:pt x="21600" y="6666"/>
                </a:cubicBezTo>
                <a:cubicBezTo>
                  <a:pt x="15635" y="6666"/>
                  <a:pt x="10800" y="7472"/>
                  <a:pt x="10800" y="8466"/>
                </a:cubicBezTo>
                <a:lnTo>
                  <a:pt x="10800" y="19800"/>
                </a:lnTo>
                <a:cubicBezTo>
                  <a:pt x="10800" y="20794"/>
                  <a:pt x="5965" y="21600"/>
                  <a:pt x="0" y="21600"/>
                </a:cubicBezTo>
              </a:path>
            </a:pathLst>
          </a:custGeom>
          <a:ln w="12700">
            <a:solidFill>
              <a:srgbClr val="009900"/>
            </a:solidFill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63" name="Shape 63"/>
          <p:cNvSpPr/>
          <p:nvPr/>
        </p:nvSpPr>
        <p:spPr>
          <a:xfrm flipH="1" flipV="1">
            <a:off x="3490912" y="2532060"/>
            <a:ext cx="2147890" cy="3"/>
          </a:xfrm>
          <a:prstGeom prst="line">
            <a:avLst/>
          </a:prstGeom>
          <a:ln w="12700">
            <a:solidFill>
              <a:srgbClr val="009900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64" name="Shape 64"/>
          <p:cNvSpPr/>
          <p:nvPr/>
        </p:nvSpPr>
        <p:spPr>
          <a:xfrm>
            <a:off x="5638798" y="3886199"/>
            <a:ext cx="2869463" cy="12599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lvl="0">
              <a:defRPr sz="1800"/>
            </a:pPr>
            <a:r>
              <a:rPr sz="1600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 instructions delimited by a</a:t>
            </a:r>
            <a:endParaRPr sz="1600">
              <a:solidFill>
                <a:srgbClr val="0099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defRPr sz="1800"/>
            </a:pPr>
            <a:r>
              <a:rPr sz="1600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pair of </a:t>
            </a:r>
            <a:r>
              <a:rPr sz="16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{}</a:t>
            </a:r>
            <a:r>
              <a:rPr sz="1600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directly below the</a:t>
            </a:r>
            <a:endParaRPr sz="1600">
              <a:solidFill>
                <a:srgbClr val="0099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defRPr sz="1800"/>
            </a:pPr>
            <a:r>
              <a:rPr sz="16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if ()</a:t>
            </a:r>
            <a:r>
              <a:rPr sz="1600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are executed </a:t>
            </a:r>
            <a:r>
              <a:rPr sz="1600" u="sng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only if</a:t>
            </a:r>
            <a:r>
              <a:rPr sz="1600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600">
              <a:solidFill>
                <a:srgbClr val="0099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defRPr sz="1800"/>
            </a:pPr>
            <a:r>
              <a:rPr sz="16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logical expression </a:t>
            </a:r>
            <a:endParaRPr sz="1600"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0">
              <a:defRPr sz="1800"/>
            </a:pPr>
            <a:r>
              <a:rPr sz="1600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evaluates to </a:t>
            </a:r>
            <a:r>
              <a:rPr sz="1600" u="sng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true</a:t>
            </a:r>
            <a:r>
              <a:rPr sz="1600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</p:txBody>
      </p:sp>
      <p:sp>
        <p:nvSpPr>
          <p:cNvPr id="65" name="Shape 65"/>
          <p:cNvSpPr/>
          <p:nvPr/>
        </p:nvSpPr>
        <p:spPr>
          <a:xfrm flipH="1" flipV="1">
            <a:off x="4024312" y="4068762"/>
            <a:ext cx="1538290" cy="46041"/>
          </a:xfrm>
          <a:prstGeom prst="line">
            <a:avLst/>
          </a:prstGeom>
          <a:ln w="12700">
            <a:solidFill>
              <a:srgbClr val="009900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66" name="Shape 66"/>
          <p:cNvSpPr/>
          <p:nvPr/>
        </p:nvSpPr>
        <p:spPr>
          <a:xfrm>
            <a:off x="5638798" y="2379660"/>
            <a:ext cx="2846741" cy="1014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lvl="0">
              <a:defRPr sz="1800"/>
            </a:pPr>
            <a:r>
              <a:rPr sz="1600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 instruction directly below </a:t>
            </a:r>
            <a:endParaRPr sz="1600">
              <a:solidFill>
                <a:srgbClr val="0099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defRPr sz="1800"/>
            </a:pPr>
            <a:r>
              <a:rPr sz="1600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</a:t>
            </a:r>
            <a:r>
              <a:rPr sz="16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if ()</a:t>
            </a:r>
            <a:r>
              <a:rPr sz="1600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executed </a:t>
            </a:r>
            <a:r>
              <a:rPr sz="1600" u="sng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only if</a:t>
            </a:r>
            <a:endParaRPr sz="1600">
              <a:solidFill>
                <a:srgbClr val="0099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defRPr sz="1800"/>
            </a:pPr>
            <a:r>
              <a:rPr sz="16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logical expression </a:t>
            </a:r>
            <a:endParaRPr sz="1600"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0">
              <a:defRPr sz="1800"/>
            </a:pPr>
            <a:r>
              <a:rPr sz="1600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evaluates to </a:t>
            </a:r>
            <a:r>
              <a:rPr sz="1600" u="sng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true</a:t>
            </a:r>
            <a:r>
              <a:rPr sz="1600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</p:txBody>
      </p:sp>
      <p:sp>
        <p:nvSpPr>
          <p:cNvPr id="67" name="Shape 67"/>
          <p:cNvSpPr/>
          <p:nvPr/>
        </p:nvSpPr>
        <p:spPr>
          <a:xfrm>
            <a:off x="3124200" y="6400798"/>
            <a:ext cx="2895600" cy="287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</p:spTree>
  </p:cSld>
  <p:clrMapOvr>
    <a:masterClrMapping/>
  </p:clrMapOvr>
  <p:transition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/>
          <p:nvPr/>
        </p:nvSpPr>
        <p:spPr>
          <a:xfrm>
            <a:off x="5348287" y="957262"/>
            <a:ext cx="3581403" cy="2819401"/>
          </a:xfrm>
          <a:prstGeom prst="roundRect">
            <a:avLst>
              <a:gd name="adj" fmla="val 34134"/>
            </a:avLst>
          </a:prstGeom>
          <a:solidFill>
            <a:srgbClr val="009900">
              <a:alpha val="50195"/>
            </a:srgbClr>
          </a:solidFill>
          <a:ln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70" name="Shape 70"/>
          <p:cNvSpPr/>
          <p:nvPr>
            <p:ph type="body" idx="4294967295"/>
          </p:nvPr>
        </p:nvSpPr>
        <p:spPr>
          <a:xfrm>
            <a:off x="307975" y="258760"/>
            <a:ext cx="8991600" cy="58674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 lvl="0" marL="457200" indent="-457200">
              <a:spcBef>
                <a:spcPts val="500"/>
              </a:spcBef>
              <a:buChar char="•"/>
              <a:defRPr sz="1800"/>
            </a:pPr>
            <a:r>
              <a:rPr sz="2400"/>
              <a:t>Using the </a:t>
            </a:r>
            <a:r>
              <a:rPr sz="2400">
                <a:latin typeface="Courier New"/>
                <a:ea typeface="Courier New"/>
                <a:cs typeface="Courier New"/>
                <a:sym typeface="Courier New"/>
              </a:rPr>
              <a:t>if</a:t>
            </a:r>
            <a:r>
              <a:rPr sz="2400"/>
              <a:t> structure:</a:t>
            </a:r>
            <a:endParaRPr sz="2400"/>
          </a:p>
          <a:p>
            <a:pPr lvl="3" marL="0" indent="13716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if (</a:t>
            </a:r>
            <a:r>
              <a:rPr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a &lt; 10.0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)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4" marL="0" indent="1828800">
              <a:spcBef>
                <a:spcPts val="400"/>
              </a:spcBef>
              <a:buSzTx/>
              <a:buNone/>
              <a:defRPr sz="1800"/>
            </a:pPr>
            <a:r>
              <a:rPr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a = a + 1.0;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 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709183" indent="-251983">
              <a:spcBef>
                <a:spcPts val="400"/>
              </a:spcBef>
              <a:defRPr sz="1800"/>
            </a:pPr>
            <a:r>
              <a:rPr sz="2000"/>
              <a:t>or:</a:t>
            </a:r>
            <a:endParaRPr sz="2000"/>
          </a:p>
          <a:p>
            <a:pPr lvl="3" marL="0" indent="13716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if (</a:t>
            </a:r>
            <a:r>
              <a:rPr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a &lt; 10.0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)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400"/>
              </a:spcBef>
              <a:buSzTx/>
              <a:buNone/>
              <a:defRPr sz="1800"/>
            </a:pPr>
            <a:r>
              <a:rPr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{</a:t>
            </a:r>
            <a:endParaRPr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4" marL="0" indent="1828800">
              <a:spcBef>
                <a:spcPts val="400"/>
              </a:spcBef>
              <a:buSzTx/>
              <a:buNone/>
              <a:defRPr sz="1800"/>
            </a:pPr>
            <a:r>
              <a:rPr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a = a + 1.0;</a:t>
            </a:r>
            <a:endParaRPr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4" marL="0" indent="1828800">
              <a:spcBef>
                <a:spcPts val="400"/>
              </a:spcBef>
              <a:buSzTx/>
              <a:buNone/>
              <a:defRPr sz="1800"/>
            </a:pPr>
            <a:r>
              <a:rPr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b = b + 1.0;</a:t>
            </a:r>
            <a:endParaRPr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400"/>
              </a:spcBef>
              <a:buSzTx/>
              <a:buNone/>
              <a:defRPr sz="1800"/>
            </a:pPr>
            <a:r>
              <a:rPr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}</a:t>
            </a:r>
            <a:endParaRPr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0" marL="457200" indent="-457200">
              <a:spcBef>
                <a:spcPts val="500"/>
              </a:spcBef>
              <a:buChar char="•"/>
              <a:defRPr sz="1800"/>
            </a:pPr>
            <a:r>
              <a:rPr sz="2400"/>
              <a:t>We can also have </a:t>
            </a:r>
            <a:r>
              <a:rPr sz="2400" u="sng"/>
              <a:t>nested</a:t>
            </a:r>
            <a:r>
              <a:rPr sz="2400"/>
              <a:t> </a:t>
            </a:r>
            <a:r>
              <a:rPr sz="2400">
                <a:latin typeface="Courier New"/>
                <a:ea typeface="Courier New"/>
                <a:cs typeface="Courier New"/>
                <a:sym typeface="Courier New"/>
              </a:rPr>
              <a:t>if</a:t>
            </a:r>
            <a:r>
              <a:rPr sz="2400"/>
              <a:t>s:</a:t>
            </a:r>
            <a:endParaRPr sz="2400"/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if (</a:t>
            </a:r>
            <a:r>
              <a:rPr sz="20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a &gt; 1.0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)</a:t>
            </a:r>
            <a:endParaRPr sz="2000"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400"/>
              </a:spcBef>
              <a:buSzTx/>
              <a:buNone/>
              <a:defRPr sz="1800"/>
            </a:pPr>
            <a:r>
              <a:rPr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if (a &lt; 10.0)</a:t>
            </a:r>
            <a:endParaRPr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4" marL="0" indent="1828800">
              <a:spcBef>
                <a:spcPts val="400"/>
              </a:spcBef>
              <a:buSzTx/>
              <a:buNone/>
              <a:defRPr sz="1800"/>
            </a:pPr>
            <a:r>
              <a:rPr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a = a + 1.0;</a:t>
            </a:r>
            <a:endParaRPr sz="1600"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709183" indent="-251983">
              <a:spcBef>
                <a:spcPts val="400"/>
              </a:spcBef>
              <a:defRPr sz="1800"/>
            </a:pPr>
            <a:r>
              <a:rPr sz="2000"/>
              <a:t>The above can also be written using logical operators:</a:t>
            </a:r>
            <a:endParaRPr sz="20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if (</a:t>
            </a:r>
            <a:r>
              <a:rPr sz="20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a &lt; 10.0 &amp;&amp; a &gt; 1.0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)</a:t>
            </a:r>
            <a:endParaRPr sz="2000"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400"/>
              </a:spcBef>
              <a:buSzTx/>
              <a:buNone/>
              <a:defRPr sz="1800"/>
            </a:pPr>
            <a:r>
              <a:rPr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a = a + 1.0;</a:t>
            </a:r>
          </a:p>
        </p:txBody>
      </p:sp>
      <p:sp>
        <p:nvSpPr>
          <p:cNvPr id="71" name="Shape 71"/>
          <p:cNvSpPr/>
          <p:nvPr/>
        </p:nvSpPr>
        <p:spPr>
          <a:xfrm>
            <a:off x="5695950" y="1325562"/>
            <a:ext cx="3200400" cy="16884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>
              <a:defRPr sz="1800"/>
            </a:pPr>
            <a:r>
              <a:rPr b="1">
                <a:latin typeface="Times New Roman"/>
                <a:ea typeface="Times New Roman"/>
                <a:cs typeface="Times New Roman"/>
                <a:sym typeface="Times New Roman"/>
              </a:rPr>
              <a:t>If </a:t>
            </a:r>
            <a:r>
              <a:rPr b="1">
                <a:latin typeface="Courier New"/>
                <a:ea typeface="Courier New"/>
                <a:cs typeface="Courier New"/>
                <a:sym typeface="Courier New"/>
              </a:rPr>
              <a:t>a</a:t>
            </a:r>
            <a:r>
              <a:rPr b="1">
                <a:latin typeface="Times New Roman"/>
                <a:ea typeface="Times New Roman"/>
                <a:cs typeface="Times New Roman"/>
                <a:sym typeface="Times New Roman"/>
              </a:rPr>
              <a:t> was declared as:      </a:t>
            </a:r>
            <a:r>
              <a:rPr b="1">
                <a:latin typeface="Courier New"/>
                <a:ea typeface="Courier New"/>
                <a:cs typeface="Courier New"/>
                <a:sym typeface="Courier New"/>
              </a:rPr>
              <a:t>float a = 5.5; </a:t>
            </a:r>
            <a:endParaRPr b="1">
              <a:latin typeface="Courier New"/>
              <a:ea typeface="Courier New"/>
              <a:cs typeface="Courier New"/>
              <a:sym typeface="Courier New"/>
            </a:endParaRPr>
          </a:p>
          <a:p>
            <a:pPr lvl="0">
              <a:defRPr sz="1800"/>
            </a:pPr>
            <a:r>
              <a:rPr b="1">
                <a:latin typeface="Times New Roman"/>
                <a:ea typeface="Times New Roman"/>
                <a:cs typeface="Times New Roman"/>
                <a:sym typeface="Times New Roman"/>
              </a:rPr>
              <a:t>then in all of these examples the logical expression evaluates to</a:t>
            </a:r>
            <a:r>
              <a:rPr b="1">
                <a:solidFill>
                  <a:srgbClr val="FF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true</a:t>
            </a:r>
            <a:r>
              <a:rPr b="1">
                <a:solidFill>
                  <a:srgbClr val="FF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>
                <a:latin typeface="Times New Roman"/>
                <a:ea typeface="Times New Roman"/>
                <a:cs typeface="Times New Roman"/>
                <a:sym typeface="Times New Roman"/>
              </a:rPr>
              <a:t>and the assignment commands are</a:t>
            </a:r>
            <a:r>
              <a:rPr b="1">
                <a:solidFill>
                  <a:srgbClr val="FF66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executed.</a:t>
            </a:r>
          </a:p>
        </p:txBody>
      </p:sp>
      <p:sp>
        <p:nvSpPr>
          <p:cNvPr id="72" name="Shape 72"/>
          <p:cNvSpPr/>
          <p:nvPr/>
        </p:nvSpPr>
        <p:spPr>
          <a:xfrm>
            <a:off x="3124200" y="6400798"/>
            <a:ext cx="2895600" cy="287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</p:spTree>
  </p:cSld>
  <p:clrMapOvr>
    <a:masterClrMapping/>
  </p:clrMapOvr>
  <p:transition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/>
          <p:nvPr/>
        </p:nvSpPr>
        <p:spPr>
          <a:xfrm>
            <a:off x="4432294" y="1181094"/>
            <a:ext cx="203192" cy="203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fill="norm" stroke="1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12700"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75" name="Shape 75"/>
          <p:cNvSpPr/>
          <p:nvPr/>
        </p:nvSpPr>
        <p:spPr>
          <a:xfrm>
            <a:off x="4571998" y="4851400"/>
            <a:ext cx="1590" cy="889001"/>
          </a:xfrm>
          <a:prstGeom prst="line">
            <a:avLst/>
          </a:prstGeom>
          <a:ln w="12700">
            <a:solidFill/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76" name="Shape 76"/>
          <p:cNvSpPr/>
          <p:nvPr/>
        </p:nvSpPr>
        <p:spPr>
          <a:xfrm>
            <a:off x="4470394" y="4622794"/>
            <a:ext cx="203192" cy="203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fill="norm" stroke="1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12700"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77" name="Shape 77"/>
          <p:cNvSpPr/>
          <p:nvPr/>
        </p:nvSpPr>
        <p:spPr>
          <a:xfrm>
            <a:off x="5410198" y="3009899"/>
            <a:ext cx="1219203" cy="1590"/>
          </a:xfrm>
          <a:prstGeom prst="line">
            <a:avLst/>
          </a:prstGeom>
          <a:ln w="12700">
            <a:solidFill>
              <a:srgbClr val="009900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78" name="Shape 78"/>
          <p:cNvSpPr/>
          <p:nvPr/>
        </p:nvSpPr>
        <p:spPr>
          <a:xfrm>
            <a:off x="6629400" y="2565400"/>
            <a:ext cx="2260600" cy="889000"/>
          </a:xfrm>
          <a:prstGeom prst="rect">
            <a:avLst/>
          </a:prstGeom>
          <a:ln w="12700">
            <a:solidFill>
              <a:srgbClr val="009900"/>
            </a:solidFill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79" name="Shape 79"/>
          <p:cNvSpPr/>
          <p:nvPr/>
        </p:nvSpPr>
        <p:spPr>
          <a:xfrm>
            <a:off x="7772399" y="3479798"/>
            <a:ext cx="1590" cy="1231903"/>
          </a:xfrm>
          <a:prstGeom prst="line">
            <a:avLst/>
          </a:prstGeom>
          <a:ln w="12700">
            <a:solidFill>
              <a:srgbClr val="009900"/>
            </a:solidFill>
            <a:round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80" name="Shape 80"/>
          <p:cNvSpPr/>
          <p:nvPr/>
        </p:nvSpPr>
        <p:spPr>
          <a:xfrm flipH="1">
            <a:off x="4673598" y="4724398"/>
            <a:ext cx="3098803" cy="1590"/>
          </a:xfrm>
          <a:prstGeom prst="line">
            <a:avLst/>
          </a:prstGeom>
          <a:ln w="12700">
            <a:solidFill>
              <a:srgbClr val="009900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81" name="Shape 81"/>
          <p:cNvSpPr/>
          <p:nvPr/>
        </p:nvSpPr>
        <p:spPr>
          <a:xfrm>
            <a:off x="2911506" y="2325685"/>
            <a:ext cx="584139" cy="3458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4450" tIns="44450" rIns="44450" bIns="44450">
            <a:spAutoFit/>
          </a:bodyPr>
          <a:lstStyle>
            <a:lvl1pPr algn="ctr">
              <a:defRPr sz="1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>
                <a:solidFill>
                  <a:srgbClr val="000000"/>
                </a:solidFill>
              </a:defRPr>
            </a:pPr>
            <a:r>
              <a:rPr>
                <a:solidFill>
                  <a:srgbClr val="FF0000"/>
                </a:solidFill>
              </a:rPr>
              <a:t>False</a:t>
            </a:r>
          </a:p>
        </p:txBody>
      </p:sp>
      <p:sp>
        <p:nvSpPr>
          <p:cNvPr id="82" name="Shape 82"/>
          <p:cNvSpPr/>
          <p:nvPr/>
        </p:nvSpPr>
        <p:spPr>
          <a:xfrm>
            <a:off x="5831073" y="2325685"/>
            <a:ext cx="525091" cy="3458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4450" tIns="44450" rIns="44450" bIns="44450">
            <a:spAutoFit/>
          </a:bodyPr>
          <a:lstStyle>
            <a:lvl1pPr algn="ctr">
              <a:defRPr sz="1800"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>
                <a:solidFill>
                  <a:srgbClr val="000000"/>
                </a:solidFill>
              </a:defRPr>
            </a:pPr>
            <a:r>
              <a:rPr>
                <a:solidFill>
                  <a:srgbClr val="009900"/>
                </a:solidFill>
              </a:rPr>
              <a:t>True</a:t>
            </a:r>
          </a:p>
        </p:txBody>
      </p:sp>
      <p:sp>
        <p:nvSpPr>
          <p:cNvPr id="83" name="Shape 83"/>
          <p:cNvSpPr/>
          <p:nvPr/>
        </p:nvSpPr>
        <p:spPr>
          <a:xfrm>
            <a:off x="330200" y="2565400"/>
            <a:ext cx="2260600" cy="889000"/>
          </a:xfrm>
          <a:prstGeom prst="rect">
            <a:avLst/>
          </a:prstGeom>
          <a:ln w="12700">
            <a:solidFill>
              <a:srgbClr val="FF0000"/>
            </a:solidFill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84" name="Shape 84"/>
          <p:cNvSpPr/>
          <p:nvPr/>
        </p:nvSpPr>
        <p:spPr>
          <a:xfrm flipH="1">
            <a:off x="2590798" y="3009899"/>
            <a:ext cx="1079502" cy="1590"/>
          </a:xfrm>
          <a:prstGeom prst="line">
            <a:avLst/>
          </a:prstGeom>
          <a:ln w="12700">
            <a:solidFill>
              <a:srgbClr val="FF0000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85" name="Shape 85"/>
          <p:cNvSpPr/>
          <p:nvPr/>
        </p:nvSpPr>
        <p:spPr>
          <a:xfrm>
            <a:off x="1447800" y="4724398"/>
            <a:ext cx="2978152" cy="1590"/>
          </a:xfrm>
          <a:prstGeom prst="line">
            <a:avLst/>
          </a:prstGeom>
          <a:ln w="12700">
            <a:solidFill>
              <a:srgbClr val="FF0000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86" name="Shape 86"/>
          <p:cNvSpPr/>
          <p:nvPr/>
        </p:nvSpPr>
        <p:spPr>
          <a:xfrm>
            <a:off x="1447800" y="3479799"/>
            <a:ext cx="1590" cy="1231902"/>
          </a:xfrm>
          <a:prstGeom prst="line">
            <a:avLst/>
          </a:prstGeom>
          <a:ln w="12700">
            <a:solidFill>
              <a:srgbClr val="FF0000"/>
            </a:solidFill>
            <a:round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87" name="Shape 87"/>
          <p:cNvSpPr/>
          <p:nvPr/>
        </p:nvSpPr>
        <p:spPr>
          <a:xfrm>
            <a:off x="4470394" y="5765794"/>
            <a:ext cx="203192" cy="203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fill="norm" stroke="1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12700"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88" name="Shape 88"/>
          <p:cNvSpPr/>
          <p:nvPr/>
        </p:nvSpPr>
        <p:spPr>
          <a:xfrm>
            <a:off x="4533900" y="1409699"/>
            <a:ext cx="1590" cy="939804"/>
          </a:xfrm>
          <a:prstGeom prst="line">
            <a:avLst/>
          </a:prstGeom>
          <a:ln w="12700">
            <a:solidFill/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89" name="Shape 89"/>
          <p:cNvSpPr/>
          <p:nvPr/>
        </p:nvSpPr>
        <p:spPr>
          <a:xfrm>
            <a:off x="3684601" y="2774949"/>
            <a:ext cx="1887507" cy="3454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1800">
                <a:latin typeface="Courier New"/>
                <a:ea typeface="Courier New"/>
                <a:cs typeface="Courier New"/>
                <a:sym typeface="Courier New"/>
              </a:defRPr>
            </a:lvl1pPr>
          </a:lstStyle>
          <a:p>
            <a:pPr lvl="0"/>
            <a:r>
              <a:t>if(condition)</a:t>
            </a:r>
          </a:p>
        </p:txBody>
      </p:sp>
      <p:sp>
        <p:nvSpPr>
          <p:cNvPr id="90" name="Shape 90"/>
          <p:cNvSpPr/>
          <p:nvPr/>
        </p:nvSpPr>
        <p:spPr>
          <a:xfrm>
            <a:off x="6747353" y="2790824"/>
            <a:ext cx="2024689" cy="3454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18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defRPr>
            </a:lvl1pPr>
          </a:lstStyle>
          <a:p>
            <a:pPr lvl="0">
              <a:defRPr>
                <a:solidFill>
                  <a:srgbClr val="000000"/>
                </a:solidFill>
              </a:defRPr>
            </a:pPr>
            <a:r>
              <a:rPr>
                <a:solidFill>
                  <a:srgbClr val="009900"/>
                </a:solidFill>
              </a:rPr>
              <a:t>instruction 1;</a:t>
            </a:r>
          </a:p>
        </p:txBody>
      </p:sp>
      <p:sp>
        <p:nvSpPr>
          <p:cNvPr id="91" name="Shape 91"/>
          <p:cNvSpPr/>
          <p:nvPr/>
        </p:nvSpPr>
        <p:spPr>
          <a:xfrm>
            <a:off x="468790" y="2789235"/>
            <a:ext cx="2024689" cy="3454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1800">
                <a:solidFill>
                  <a:srgbClr val="FF0000"/>
                </a:solidFill>
                <a:latin typeface="Courier New"/>
                <a:ea typeface="Courier New"/>
                <a:cs typeface="Courier New"/>
                <a:sym typeface="Courier New"/>
              </a:defRPr>
            </a:lvl1pPr>
          </a:lstStyle>
          <a:p>
            <a:pPr lvl="0">
              <a:defRPr>
                <a:solidFill>
                  <a:srgbClr val="000000"/>
                </a:solidFill>
              </a:defRPr>
            </a:pPr>
            <a:r>
              <a:rPr>
                <a:solidFill>
                  <a:srgbClr val="FF0000"/>
                </a:solidFill>
              </a:rPr>
              <a:t>instruction 2;</a:t>
            </a:r>
          </a:p>
        </p:txBody>
      </p:sp>
      <p:sp>
        <p:nvSpPr>
          <p:cNvPr id="92" name="Shape 92"/>
          <p:cNvSpPr/>
          <p:nvPr/>
        </p:nvSpPr>
        <p:spPr>
          <a:xfrm>
            <a:off x="3733800" y="2362200"/>
            <a:ext cx="1616075" cy="1270000"/>
          </a:xfrm>
          <a:prstGeom prst="diamond">
            <a:avLst/>
          </a:prstGeom>
          <a:ln>
            <a:solidFill/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93" name="Shape 93"/>
          <p:cNvSpPr/>
          <p:nvPr/>
        </p:nvSpPr>
        <p:spPr>
          <a:xfrm>
            <a:off x="3124200" y="6400798"/>
            <a:ext cx="2895600" cy="287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  <p:sp>
        <p:nvSpPr>
          <p:cNvPr id="94" name="Shape 94"/>
          <p:cNvSpPr/>
          <p:nvPr/>
        </p:nvSpPr>
        <p:spPr>
          <a:xfrm>
            <a:off x="1935381" y="210561"/>
            <a:ext cx="5209735" cy="5440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lvl="0" algn="ctr">
              <a:defRPr sz="1800"/>
            </a:pPr>
            <a:r>
              <a:rPr b="1" sz="3200">
                <a:latin typeface="Times New Roman"/>
                <a:ea typeface="Times New Roman"/>
                <a:cs typeface="Times New Roman"/>
                <a:sym typeface="Times New Roman"/>
              </a:rPr>
              <a:t>The </a:t>
            </a:r>
            <a:r>
              <a:rPr b="1" i="1" sz="320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if/else</a:t>
            </a:r>
            <a:r>
              <a:rPr b="1" sz="3200">
                <a:latin typeface="Times New Roman"/>
                <a:ea typeface="Times New Roman"/>
                <a:cs typeface="Times New Roman"/>
                <a:sym typeface="Times New Roman"/>
              </a:rPr>
              <a:t> Decision Structure</a:t>
            </a:r>
          </a:p>
        </p:txBody>
      </p:sp>
    </p:spTree>
  </p:cSld>
  <p:clrMapOvr>
    <a:masterClrMapping/>
  </p:clrMapOvr>
  <p:transition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/>
          <p:nvPr>
            <p:ph type="body" idx="4294967295"/>
          </p:nvPr>
        </p:nvSpPr>
        <p:spPr>
          <a:xfrm>
            <a:off x="485775" y="830260"/>
            <a:ext cx="8194675" cy="56388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 lvl="0" marL="264582" indent="-264582">
              <a:spcBef>
                <a:spcPts val="400"/>
              </a:spcBef>
              <a:buChar char="•"/>
              <a:defRPr sz="1800"/>
            </a:pPr>
            <a:r>
              <a:rPr sz="2000"/>
              <a:t>The 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if/else</a:t>
            </a:r>
            <a:r>
              <a:rPr sz="2000"/>
              <a:t> structure allows us to specify a set of instructions to be executed if the logical expression is </a:t>
            </a:r>
            <a:r>
              <a:rPr sz="2000">
                <a:solidFill>
                  <a:srgbClr val="009900"/>
                </a:solidFill>
              </a:rPr>
              <a:t>true</a:t>
            </a:r>
            <a:r>
              <a:rPr sz="2000"/>
              <a:t> and another set of instructions if the logical expression is </a:t>
            </a:r>
            <a:r>
              <a:rPr sz="2000">
                <a:solidFill>
                  <a:srgbClr val="FF0000"/>
                </a:solidFill>
              </a:rPr>
              <a:t>false</a:t>
            </a:r>
            <a:r>
              <a:rPr sz="2000"/>
              <a:t>.</a:t>
            </a:r>
            <a:endParaRPr sz="2000"/>
          </a:p>
          <a:p>
            <a:pPr lvl="0" marL="264582" indent="-264582">
              <a:spcBef>
                <a:spcPts val="400"/>
              </a:spcBef>
              <a:buChar char="•"/>
              <a:defRPr sz="1800"/>
            </a:pPr>
            <a:r>
              <a:rPr sz="2000"/>
              <a:t>Syntax to isolate single C commands:</a:t>
            </a:r>
            <a:endParaRPr sz="2000"/>
          </a:p>
          <a:p>
            <a:pPr lvl="2" marL="0" indent="914400">
              <a:spcBef>
                <a:spcPts val="3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if (logical expression)</a:t>
            </a:r>
            <a:endParaRPr sz="16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300"/>
              </a:spcBef>
              <a:buSzTx/>
              <a:buNone/>
              <a:defRPr sz="1800"/>
            </a:pPr>
            <a:r>
              <a:rPr sz="16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	instruction 1;</a:t>
            </a:r>
            <a:endParaRPr sz="1600"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3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else</a:t>
            </a:r>
            <a:endParaRPr sz="16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300"/>
              </a:spcBef>
              <a:buSzTx/>
              <a:buNone/>
              <a:defRPr sz="1800"/>
            </a:pPr>
            <a:r>
              <a:rPr sz="1600">
                <a:solidFill>
                  <a:srgbClr val="FF0000"/>
                </a:solidFill>
                <a:latin typeface="Courier New"/>
                <a:ea typeface="Courier New"/>
                <a:cs typeface="Courier New"/>
                <a:sym typeface="Courier New"/>
              </a:rPr>
              <a:t>	instruction 2;</a:t>
            </a:r>
            <a:endParaRPr sz="1600">
              <a:solidFill>
                <a:srgbClr val="FF0000"/>
              </a:solidFill>
            </a:endParaRPr>
          </a:p>
          <a:p>
            <a:pPr lvl="0" marL="264582" indent="-264582">
              <a:spcBef>
                <a:spcPts val="400"/>
              </a:spcBef>
              <a:buChar char="•"/>
              <a:defRPr sz="1800"/>
            </a:pPr>
            <a:r>
              <a:rPr sz="2000"/>
              <a:t>Syntax to isolate multiple C commands:</a:t>
            </a:r>
            <a:endParaRPr sz="2000"/>
          </a:p>
          <a:p>
            <a:pPr lvl="2" marL="0" indent="914400">
              <a:spcBef>
                <a:spcPts val="3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if (logical expression)</a:t>
            </a:r>
            <a:endParaRPr sz="16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300"/>
              </a:spcBef>
              <a:buSzTx/>
              <a:buNone/>
              <a:defRPr sz="1800"/>
            </a:pPr>
            <a:r>
              <a:rPr sz="16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{</a:t>
            </a:r>
            <a:endParaRPr sz="1600"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4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instruction 1;</a:t>
            </a:r>
            <a:endParaRPr sz="1400"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4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instruction n;</a:t>
            </a:r>
            <a:endParaRPr sz="1400"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300"/>
              </a:spcBef>
              <a:buSzTx/>
              <a:buNone/>
              <a:defRPr sz="1800"/>
            </a:pPr>
            <a:r>
              <a:rPr sz="16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}</a:t>
            </a:r>
            <a:endParaRPr sz="1600">
              <a:solidFill>
                <a:srgbClr val="0099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3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else </a:t>
            </a:r>
            <a:endParaRPr sz="16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300"/>
              </a:spcBef>
              <a:buSzTx/>
              <a:buNone/>
              <a:defRPr sz="1800"/>
            </a:pPr>
            <a:r>
              <a:rPr sz="1600">
                <a:solidFill>
                  <a:srgbClr val="FF0000"/>
                </a:solidFill>
                <a:latin typeface="Courier New"/>
                <a:ea typeface="Courier New"/>
                <a:cs typeface="Courier New"/>
                <a:sym typeface="Courier New"/>
              </a:rPr>
              <a:t>{</a:t>
            </a:r>
            <a:endParaRPr sz="1600">
              <a:solidFill>
                <a:srgbClr val="FF00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400">
                <a:solidFill>
                  <a:srgbClr val="FF0000"/>
                </a:solidFill>
                <a:latin typeface="Courier New"/>
                <a:ea typeface="Courier New"/>
                <a:cs typeface="Courier New"/>
                <a:sym typeface="Courier New"/>
              </a:rPr>
              <a:t>instruction 1;</a:t>
            </a:r>
            <a:endParaRPr sz="1400">
              <a:solidFill>
                <a:srgbClr val="FF00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400">
                <a:solidFill>
                  <a:srgbClr val="FF0000"/>
                </a:solidFill>
                <a:latin typeface="Courier New"/>
                <a:ea typeface="Courier New"/>
                <a:cs typeface="Courier New"/>
                <a:sym typeface="Courier New"/>
              </a:rPr>
              <a:t>instruction n;</a:t>
            </a:r>
            <a:endParaRPr sz="1400">
              <a:solidFill>
                <a:srgbClr val="FF00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300"/>
              </a:spcBef>
              <a:buSzTx/>
              <a:buNone/>
              <a:defRPr sz="1800"/>
            </a:pPr>
            <a:r>
              <a:rPr sz="1600">
                <a:solidFill>
                  <a:srgbClr val="FF0000"/>
                </a:solidFill>
                <a:latin typeface="Courier New"/>
                <a:ea typeface="Courier New"/>
                <a:cs typeface="Courier New"/>
                <a:sym typeface="Courier New"/>
              </a:rPr>
              <a:t>}</a:t>
            </a:r>
          </a:p>
        </p:txBody>
      </p:sp>
      <p:sp>
        <p:nvSpPr>
          <p:cNvPr id="97" name="Shape 97"/>
          <p:cNvSpPr/>
          <p:nvPr/>
        </p:nvSpPr>
        <p:spPr>
          <a:xfrm>
            <a:off x="6019799" y="3886198"/>
            <a:ext cx="2579732" cy="3835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lvl="0">
              <a:defRPr sz="1800"/>
            </a:pP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Careful: there is no </a:t>
            </a:r>
            <a:r>
              <a:rPr b="1" i="1" sz="2000"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;</a:t>
            </a: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here.</a:t>
            </a:r>
          </a:p>
        </p:txBody>
      </p:sp>
      <p:sp>
        <p:nvSpPr>
          <p:cNvPr id="98" name="Shape 98"/>
          <p:cNvSpPr/>
          <p:nvPr/>
        </p:nvSpPr>
        <p:spPr>
          <a:xfrm flipH="1" flipV="1">
            <a:off x="4343398" y="2362199"/>
            <a:ext cx="1752603" cy="1752602"/>
          </a:xfrm>
          <a:prstGeom prst="line">
            <a:avLst/>
          </a:prstGeom>
          <a:ln w="12700">
            <a:solidFill>
              <a:srgbClr val="3333CC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99" name="Shape 99"/>
          <p:cNvSpPr/>
          <p:nvPr/>
        </p:nvSpPr>
        <p:spPr>
          <a:xfrm flipH="1" flipV="1">
            <a:off x="2133598" y="2896870"/>
            <a:ext cx="2133602" cy="3"/>
          </a:xfrm>
          <a:prstGeom prst="line">
            <a:avLst/>
          </a:prstGeom>
          <a:ln w="12700">
            <a:solidFill>
              <a:srgbClr val="3333CC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00" name="Shape 100"/>
          <p:cNvSpPr/>
          <p:nvPr/>
        </p:nvSpPr>
        <p:spPr>
          <a:xfrm>
            <a:off x="4343400" y="3886200"/>
            <a:ext cx="1752602" cy="228602"/>
          </a:xfrm>
          <a:prstGeom prst="line">
            <a:avLst/>
          </a:prstGeom>
          <a:ln w="12700">
            <a:solidFill>
              <a:srgbClr val="3333CC"/>
            </a:solidFill>
            <a:round/>
            <a:head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01" name="Shape 101"/>
          <p:cNvSpPr/>
          <p:nvPr/>
        </p:nvSpPr>
        <p:spPr>
          <a:xfrm flipH="1">
            <a:off x="2057400" y="5027612"/>
            <a:ext cx="2973390" cy="230190"/>
          </a:xfrm>
          <a:prstGeom prst="line">
            <a:avLst/>
          </a:prstGeom>
          <a:ln w="12700">
            <a:solidFill>
              <a:srgbClr val="3333CC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02" name="Shape 102"/>
          <p:cNvSpPr/>
          <p:nvPr/>
        </p:nvSpPr>
        <p:spPr>
          <a:xfrm flipV="1">
            <a:off x="5030787" y="4114799"/>
            <a:ext cx="1065216" cy="912814"/>
          </a:xfrm>
          <a:prstGeom prst="line">
            <a:avLst/>
          </a:prstGeom>
          <a:ln w="12700">
            <a:solidFill>
              <a:srgbClr val="3333CC"/>
            </a:solidFill>
            <a:round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03" name="Shape 103"/>
          <p:cNvSpPr/>
          <p:nvPr/>
        </p:nvSpPr>
        <p:spPr>
          <a:xfrm>
            <a:off x="4267198" y="2895599"/>
            <a:ext cx="1828802" cy="1219203"/>
          </a:xfrm>
          <a:prstGeom prst="line">
            <a:avLst/>
          </a:prstGeom>
          <a:ln w="12700">
            <a:solidFill>
              <a:srgbClr val="3333CC"/>
            </a:solidFill>
            <a:round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04" name="Shape 104"/>
          <p:cNvSpPr/>
          <p:nvPr/>
        </p:nvSpPr>
        <p:spPr>
          <a:xfrm>
            <a:off x="3124200" y="6400798"/>
            <a:ext cx="2895600" cy="287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</p:spTree>
  </p:cSld>
  <p:clrMapOvr>
    <a:masterClrMapping/>
  </p:clrMapOvr>
  <p:transition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/>
          <p:nvPr>
            <p:ph type="body" idx="4294967295"/>
          </p:nvPr>
        </p:nvSpPr>
        <p:spPr>
          <a:xfrm>
            <a:off x="307975" y="477835"/>
            <a:ext cx="8531225" cy="58467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 lvl="0" marL="264582" indent="-264582">
              <a:spcBef>
                <a:spcPts val="400"/>
              </a:spcBef>
              <a:buChar char="•"/>
              <a:defRPr sz="1800"/>
            </a:pPr>
            <a:r>
              <a:rPr sz="2000"/>
              <a:t>Example:</a:t>
            </a:r>
            <a:endParaRPr sz="2000"/>
          </a:p>
          <a:p>
            <a:pPr lvl="2" marL="0" indent="914400">
              <a:spcBef>
                <a:spcPts val="3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if (grade &gt;= 90)</a:t>
            </a:r>
            <a:endParaRPr sz="1600"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400">
                <a:solidFill>
                  <a:srgbClr val="009900"/>
                </a:solidFill>
                <a:latin typeface="Courier New"/>
                <a:ea typeface="Courier New"/>
                <a:cs typeface="Courier New"/>
                <a:sym typeface="Courier New"/>
              </a:rPr>
              <a:t>printf(“You get an A+.\n”);</a:t>
            </a:r>
            <a:endParaRPr sz="14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3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else</a:t>
            </a:r>
            <a:endParaRPr sz="16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300"/>
              </a:spcBef>
              <a:buSzTx/>
              <a:buNone/>
              <a:defRPr sz="1800"/>
            </a:pPr>
            <a:r>
              <a:rPr sz="1600">
                <a:solidFill>
                  <a:srgbClr val="FF0000"/>
                </a:solidFill>
                <a:latin typeface="Courier New"/>
                <a:ea typeface="Courier New"/>
                <a:cs typeface="Courier New"/>
                <a:sym typeface="Courier New"/>
              </a:rPr>
              <a:t>{</a:t>
            </a:r>
            <a:endParaRPr sz="1600">
              <a:solidFill>
                <a:srgbClr val="FF00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400">
                <a:solidFill>
                  <a:srgbClr val="FF0000"/>
                </a:solidFill>
                <a:latin typeface="Courier New"/>
                <a:ea typeface="Courier New"/>
                <a:cs typeface="Courier New"/>
                <a:sym typeface="Courier New"/>
              </a:rPr>
              <a:t>printf(“Less than 90.\n”);</a:t>
            </a:r>
            <a:endParaRPr sz="1400">
              <a:solidFill>
                <a:srgbClr val="FF00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400">
                <a:solidFill>
                  <a:srgbClr val="FF0000"/>
                </a:solidFill>
                <a:latin typeface="Courier New"/>
                <a:ea typeface="Courier New"/>
                <a:cs typeface="Courier New"/>
                <a:sym typeface="Courier New"/>
              </a:rPr>
              <a:t>printf(“Less than A+.\n”);</a:t>
            </a:r>
            <a:endParaRPr sz="1400">
              <a:solidFill>
                <a:srgbClr val="FF0000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300"/>
              </a:spcBef>
              <a:buSzTx/>
              <a:buNone/>
              <a:defRPr sz="1800"/>
            </a:pPr>
            <a:r>
              <a:rPr sz="1600">
                <a:solidFill>
                  <a:srgbClr val="FF0000"/>
                </a:solidFill>
                <a:latin typeface="Courier New"/>
                <a:ea typeface="Courier New"/>
                <a:cs typeface="Courier New"/>
                <a:sym typeface="Courier New"/>
              </a:rPr>
              <a:t>}</a:t>
            </a:r>
            <a:endParaRPr sz="1600"/>
          </a:p>
          <a:p>
            <a:pPr lvl="0" marL="264582" indent="-264582">
              <a:spcBef>
                <a:spcPts val="400"/>
              </a:spcBef>
              <a:buChar char="•"/>
              <a:defRPr sz="1800"/>
            </a:pPr>
            <a:r>
              <a:rPr sz="2000"/>
              <a:t>We can also have other 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if/else</a:t>
            </a:r>
            <a:r>
              <a:rPr sz="2000"/>
              <a:t> structures inside an 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if/else</a:t>
            </a:r>
            <a:r>
              <a:rPr sz="2000"/>
              <a:t> structure:</a:t>
            </a:r>
            <a:endParaRPr sz="2000"/>
          </a:p>
          <a:p>
            <a:pPr lvl="2" marL="0" indent="914400">
              <a:spcBef>
                <a:spcPts val="3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if (x &gt; y)</a:t>
            </a:r>
            <a:endParaRPr sz="1600"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400">
                <a:latin typeface="Courier New"/>
                <a:ea typeface="Courier New"/>
                <a:cs typeface="Courier New"/>
                <a:sym typeface="Courier New"/>
              </a:rPr>
              <a:t>if (y &lt; z) </a:t>
            </a:r>
            <a:endParaRPr sz="1400">
              <a:latin typeface="Courier New"/>
              <a:ea typeface="Courier New"/>
              <a:cs typeface="Courier New"/>
              <a:sym typeface="Courier New"/>
            </a:endParaRPr>
          </a:p>
          <a:p>
            <a:pPr lvl="4" marL="0" indent="1828800">
              <a:spcBef>
                <a:spcPts val="300"/>
              </a:spcBef>
              <a:buSzTx/>
              <a:buNone/>
              <a:defRPr sz="1800"/>
            </a:pPr>
            <a:r>
              <a:rPr sz="1400">
                <a:latin typeface="Courier New"/>
                <a:ea typeface="Courier New"/>
                <a:cs typeface="Courier New"/>
                <a:sym typeface="Courier New"/>
              </a:rPr>
              <a:t>k = k + 1;</a:t>
            </a:r>
            <a:endParaRPr sz="1400"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400">
                <a:latin typeface="Courier New"/>
                <a:ea typeface="Courier New"/>
                <a:cs typeface="Courier New"/>
                <a:sym typeface="Courier New"/>
              </a:rPr>
              <a:t>else</a:t>
            </a:r>
            <a:endParaRPr sz="1400">
              <a:latin typeface="Courier New"/>
              <a:ea typeface="Courier New"/>
              <a:cs typeface="Courier New"/>
              <a:sym typeface="Courier New"/>
            </a:endParaRPr>
          </a:p>
          <a:p>
            <a:pPr lvl="4" marL="0" indent="1828800">
              <a:spcBef>
                <a:spcPts val="300"/>
              </a:spcBef>
              <a:buSzTx/>
              <a:buNone/>
              <a:defRPr sz="1800"/>
            </a:pPr>
            <a:r>
              <a:rPr sz="1400">
                <a:latin typeface="Courier New"/>
                <a:ea typeface="Courier New"/>
                <a:cs typeface="Courier New"/>
                <a:sym typeface="Courier New"/>
              </a:rPr>
              <a:t>m = m + 1;</a:t>
            </a:r>
            <a:endParaRPr sz="14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3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else</a:t>
            </a:r>
            <a:endParaRPr sz="1600"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400">
                <a:latin typeface="Courier New"/>
                <a:ea typeface="Courier New"/>
                <a:cs typeface="Courier New"/>
                <a:sym typeface="Courier New"/>
              </a:rPr>
              <a:t>j = j + 1;</a:t>
            </a:r>
            <a:endParaRPr sz="1400"/>
          </a:p>
          <a:p>
            <a:pPr lvl="0">
              <a:buChar char="•"/>
              <a:defRPr sz="1800"/>
            </a:pPr>
            <a:endParaRPr sz="2000"/>
          </a:p>
          <a:p>
            <a:pPr lvl="0" marL="264582" indent="-264582">
              <a:spcBef>
                <a:spcPts val="400"/>
              </a:spcBef>
              <a:buClr>
                <a:srgbClr val="3333CC"/>
              </a:buClr>
              <a:buChar char="•"/>
              <a:defRPr sz="1800"/>
            </a:pPr>
            <a:r>
              <a:rPr b="1" sz="2000">
                <a:solidFill>
                  <a:srgbClr val="3333CC"/>
                </a:solidFill>
              </a:rPr>
              <a:t>NOTE:</a:t>
            </a:r>
            <a:r>
              <a:rPr sz="2000"/>
              <a:t> An 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else</a:t>
            </a:r>
            <a:r>
              <a:rPr sz="2000"/>
              <a:t> is associated with the </a:t>
            </a:r>
            <a:r>
              <a:rPr sz="2000" u="sng"/>
              <a:t>most recent</a:t>
            </a:r>
            <a:r>
              <a:rPr sz="2000"/>
              <a:t> 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if</a:t>
            </a:r>
            <a:r>
              <a:rPr sz="2000"/>
              <a:t>, regardless of indentation. The only exception is, as always, brackets, which dictate precedence.</a:t>
            </a:r>
          </a:p>
        </p:txBody>
      </p:sp>
      <p:sp>
        <p:nvSpPr>
          <p:cNvPr id="107" name="Shape 107"/>
          <p:cNvSpPr/>
          <p:nvPr/>
        </p:nvSpPr>
        <p:spPr>
          <a:xfrm>
            <a:off x="5413373" y="904874"/>
            <a:ext cx="3211516" cy="14152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>
              <a:defRPr sz="1800"/>
            </a:pPr>
            <a:r>
              <a:rPr>
                <a:solidFill>
                  <a:srgbClr val="0099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Executed if grade is greater than or equal to 90.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defRPr sz="1800"/>
            </a:pP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defRPr sz="1800"/>
            </a:pP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defRPr sz="1800"/>
            </a:pPr>
            <a:r>
              <a:rPr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Executed if grade is less than 90.</a:t>
            </a:r>
          </a:p>
        </p:txBody>
      </p:sp>
      <p:sp>
        <p:nvSpPr>
          <p:cNvPr id="108" name="Shape 108"/>
          <p:cNvSpPr/>
          <p:nvPr/>
        </p:nvSpPr>
        <p:spPr>
          <a:xfrm>
            <a:off x="5051424" y="1133475"/>
            <a:ext cx="381002" cy="0"/>
          </a:xfrm>
          <a:prstGeom prst="line">
            <a:avLst/>
          </a:prstGeom>
          <a:ln w="12700">
            <a:solidFill>
              <a:srgbClr val="009900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09" name="Shape 109"/>
          <p:cNvSpPr/>
          <p:nvPr/>
        </p:nvSpPr>
        <p:spPr>
          <a:xfrm>
            <a:off x="4851398" y="2170110"/>
            <a:ext cx="152402" cy="609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cubicBezTo>
                  <a:pt x="5965" y="0"/>
                  <a:pt x="10800" y="806"/>
                  <a:pt x="10800" y="1800"/>
                </a:cubicBezTo>
                <a:lnTo>
                  <a:pt x="10800" y="9000"/>
                </a:lnTo>
                <a:cubicBezTo>
                  <a:pt x="10800" y="9994"/>
                  <a:pt x="15635" y="10800"/>
                  <a:pt x="21600" y="10800"/>
                </a:cubicBezTo>
                <a:cubicBezTo>
                  <a:pt x="15635" y="10800"/>
                  <a:pt x="10800" y="11606"/>
                  <a:pt x="10800" y="12600"/>
                </a:cubicBezTo>
                <a:lnTo>
                  <a:pt x="10800" y="19800"/>
                </a:lnTo>
                <a:cubicBezTo>
                  <a:pt x="10800" y="20794"/>
                  <a:pt x="5965" y="21600"/>
                  <a:pt x="0" y="21600"/>
                </a:cubicBezTo>
              </a:path>
            </a:pathLst>
          </a:custGeom>
          <a:ln w="12700">
            <a:solidFill>
              <a:srgbClr val="FF0000"/>
            </a:solidFill>
            <a:round/>
          </a:ln>
        </p:spPr>
        <p:txBody>
          <a:bodyPr lIns="0" tIns="0" rIns="0" bIns="0" anchor="ctr"/>
          <a:lstStyle/>
          <a:p>
            <a:pPr lvl="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110" name="Shape 110"/>
          <p:cNvSpPr/>
          <p:nvPr/>
        </p:nvSpPr>
        <p:spPr>
          <a:xfrm>
            <a:off x="5126037" y="2176460"/>
            <a:ext cx="304803" cy="3"/>
          </a:xfrm>
          <a:prstGeom prst="line">
            <a:avLst/>
          </a:prstGeom>
          <a:ln w="12700">
            <a:solidFill>
              <a:srgbClr val="FF0000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11" name="Shape 111"/>
          <p:cNvSpPr/>
          <p:nvPr/>
        </p:nvSpPr>
        <p:spPr>
          <a:xfrm>
            <a:off x="5562600" y="3649662"/>
            <a:ext cx="2435225" cy="3114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160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600">
                <a:solidFill>
                  <a:srgbClr val="3333CC"/>
                </a:solidFill>
              </a:rPr>
              <a:t>Executed if x&gt;y and y&lt;z</a:t>
            </a:r>
          </a:p>
        </p:txBody>
      </p:sp>
      <p:sp>
        <p:nvSpPr>
          <p:cNvPr id="112" name="Shape 112"/>
          <p:cNvSpPr/>
          <p:nvPr/>
        </p:nvSpPr>
        <p:spPr>
          <a:xfrm>
            <a:off x="5562598" y="4130674"/>
            <a:ext cx="2101907" cy="3281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lvl="0">
              <a:defRPr sz="1800"/>
            </a:pPr>
            <a:r>
              <a:rPr sz="160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Executed if x&gt;y and y</a:t>
            </a:r>
            <a:r>
              <a:rPr sz="1600">
                <a:solidFill>
                  <a:srgbClr val="3333CC"/>
                </a:solidFill>
                <a:latin typeface="Symbol"/>
                <a:ea typeface="Symbol"/>
                <a:cs typeface="Symbol"/>
                <a:sym typeface="Symbol"/>
              </a:rPr>
              <a:t>≥</a:t>
            </a:r>
            <a:r>
              <a:rPr sz="160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z</a:t>
            </a:r>
          </a:p>
        </p:txBody>
      </p:sp>
      <p:sp>
        <p:nvSpPr>
          <p:cNvPr id="113" name="Shape 113"/>
          <p:cNvSpPr/>
          <p:nvPr/>
        </p:nvSpPr>
        <p:spPr>
          <a:xfrm>
            <a:off x="5589587" y="4725987"/>
            <a:ext cx="1400529" cy="3281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lvl="0">
              <a:defRPr sz="1800"/>
            </a:pPr>
            <a:r>
              <a:rPr sz="160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Executed if x</a:t>
            </a:r>
            <a:r>
              <a:rPr sz="1600">
                <a:solidFill>
                  <a:srgbClr val="3333CC"/>
                </a:solidFill>
                <a:latin typeface="Symbol"/>
                <a:ea typeface="Symbol"/>
                <a:cs typeface="Symbol"/>
                <a:sym typeface="Symbol"/>
              </a:rPr>
              <a:t>≤</a:t>
            </a:r>
            <a:r>
              <a:rPr sz="160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</a:p>
        </p:txBody>
      </p:sp>
      <p:sp>
        <p:nvSpPr>
          <p:cNvPr id="114" name="Shape 114"/>
          <p:cNvSpPr/>
          <p:nvPr/>
        </p:nvSpPr>
        <p:spPr>
          <a:xfrm>
            <a:off x="3352800" y="3863975"/>
            <a:ext cx="2133602" cy="0"/>
          </a:xfrm>
          <a:prstGeom prst="line">
            <a:avLst/>
          </a:prstGeom>
          <a:ln w="12700">
            <a:solidFill>
              <a:srgbClr val="3333CC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15" name="Shape 115"/>
          <p:cNvSpPr/>
          <p:nvPr/>
        </p:nvSpPr>
        <p:spPr>
          <a:xfrm>
            <a:off x="3352800" y="4359275"/>
            <a:ext cx="2133602" cy="0"/>
          </a:xfrm>
          <a:prstGeom prst="line">
            <a:avLst/>
          </a:prstGeom>
          <a:ln w="12700">
            <a:solidFill>
              <a:srgbClr val="3333CC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16" name="Shape 116"/>
          <p:cNvSpPr/>
          <p:nvPr/>
        </p:nvSpPr>
        <p:spPr>
          <a:xfrm>
            <a:off x="2922585" y="4900612"/>
            <a:ext cx="2590803" cy="3"/>
          </a:xfrm>
          <a:prstGeom prst="line">
            <a:avLst/>
          </a:prstGeom>
          <a:ln w="12700">
            <a:solidFill>
              <a:srgbClr val="3333CC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17" name="Shape 117"/>
          <p:cNvSpPr/>
          <p:nvPr/>
        </p:nvSpPr>
        <p:spPr>
          <a:xfrm>
            <a:off x="3124200" y="6400798"/>
            <a:ext cx="2895600" cy="287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</p:spTree>
  </p:cSld>
  <p:clrMapOvr>
    <a:masterClrMapping/>
  </p:clrMapOvr>
  <p:transition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/>
          <p:nvPr>
            <p:ph type="body" idx="4294967295"/>
          </p:nvPr>
        </p:nvSpPr>
        <p:spPr>
          <a:xfrm>
            <a:off x="152399" y="434975"/>
            <a:ext cx="8786815" cy="548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 lvl="0" marL="264582" indent="-264582">
              <a:spcBef>
                <a:spcPts val="400"/>
              </a:spcBef>
              <a:buChar char="•"/>
              <a:defRPr sz="1800"/>
            </a:pPr>
            <a:r>
              <a:rPr sz="2000"/>
              <a:t>The use of 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{}</a:t>
            </a:r>
            <a:r>
              <a:rPr sz="2000"/>
              <a:t> is </a:t>
            </a:r>
            <a:r>
              <a:rPr sz="2000" u="sng"/>
              <a:t>highly recommended</a:t>
            </a:r>
            <a:r>
              <a:rPr sz="2000"/>
              <a:t> in a complex logic structure to clarify the intended scope of the 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if</a:t>
            </a:r>
            <a:r>
              <a:rPr sz="2000"/>
              <a:t> and 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else</a:t>
            </a:r>
            <a:r>
              <a:rPr sz="2000"/>
              <a:t> and to help avoid programmer logic errors.</a:t>
            </a:r>
            <a:endParaRPr sz="2000"/>
          </a:p>
          <a:p>
            <a:pPr lvl="1" marL="640896" indent="-183696">
              <a:spcBef>
                <a:spcPts val="400"/>
              </a:spcBef>
              <a:defRPr sz="1800"/>
            </a:pPr>
            <a:r>
              <a:t>Consider the following structure with misleading indentation:</a:t>
            </a: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if (x &gt; y)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if (y &lt; z)</a:t>
            </a:r>
            <a:endParaRPr sz="1600"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		k = k + 1;</a:t>
            </a:r>
            <a:endParaRPr sz="16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else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	  j = j + 1;</a:t>
            </a:r>
          </a:p>
          <a:p>
            <a:pPr lvl="1" marL="0" indent="457200">
              <a:spcBef>
                <a:spcPts val="600"/>
              </a:spcBef>
              <a:buSzTx/>
              <a:buNone/>
              <a:defRPr sz="1800"/>
            </a:pPr>
          </a:p>
          <a:p>
            <a:pPr lvl="1" marL="640896" indent="-183696">
              <a:spcBef>
                <a:spcPts val="400"/>
              </a:spcBef>
              <a:defRPr sz="1800"/>
            </a:pPr>
            <a:r>
              <a:t>What the programmer probably wanted is:</a:t>
            </a: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if (x &gt; y)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{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if (y &lt; z)</a:t>
            </a:r>
            <a:endParaRPr sz="1600"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k = k + 1;</a:t>
            </a:r>
            <a:endParaRPr sz="16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}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else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3" marL="0" indent="1371600">
              <a:spcBef>
                <a:spcPts val="300"/>
              </a:spcBef>
              <a:buSzTx/>
              <a:buNone/>
              <a:defRPr sz="1800"/>
            </a:pPr>
            <a:r>
              <a:rPr sz="1600">
                <a:latin typeface="Courier New"/>
                <a:ea typeface="Courier New"/>
                <a:cs typeface="Courier New"/>
                <a:sym typeface="Courier New"/>
              </a:rPr>
              <a:t>j = j + 1;</a:t>
            </a:r>
            <a:r>
              <a:rPr sz="1600"/>
              <a:t> </a:t>
            </a:r>
          </a:p>
        </p:txBody>
      </p:sp>
      <p:sp>
        <p:nvSpPr>
          <p:cNvPr id="120" name="Shape 120"/>
          <p:cNvSpPr/>
          <p:nvPr/>
        </p:nvSpPr>
        <p:spPr>
          <a:xfrm>
            <a:off x="5259387" y="1752600"/>
            <a:ext cx="2412238" cy="3484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80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>
                <a:solidFill>
                  <a:srgbClr val="000000"/>
                </a:solidFill>
              </a:defRPr>
            </a:pPr>
            <a:r>
              <a:rPr>
                <a:solidFill>
                  <a:srgbClr val="3333CC"/>
                </a:solidFill>
              </a:rPr>
              <a:t>Executed if x&gt;y and y&lt;z.</a:t>
            </a:r>
          </a:p>
        </p:txBody>
      </p:sp>
      <p:sp>
        <p:nvSpPr>
          <p:cNvPr id="121" name="Shape 121"/>
          <p:cNvSpPr/>
          <p:nvPr/>
        </p:nvSpPr>
        <p:spPr>
          <a:xfrm>
            <a:off x="5340350" y="2397124"/>
            <a:ext cx="3502025" cy="14913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lvl="0">
              <a:defRPr sz="1800"/>
            </a:pP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Executed if x&gt;y and y</a:t>
            </a:r>
            <a:r>
              <a:rPr>
                <a:solidFill>
                  <a:srgbClr val="3333CC"/>
                </a:solidFill>
                <a:latin typeface="Symbol"/>
                <a:ea typeface="Symbol"/>
                <a:cs typeface="Symbol"/>
                <a:sym typeface="Symbol"/>
              </a:rPr>
              <a:t>≥</a:t>
            </a: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z;</a:t>
            </a:r>
            <a:endParaRPr>
              <a:solidFill>
                <a:srgbClr val="3333C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defRPr sz="1800"/>
            </a:pPr>
            <a:r>
              <a:rPr u="sng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if x</a:t>
            </a:r>
            <a:r>
              <a:rPr>
                <a:solidFill>
                  <a:srgbClr val="3333CC"/>
                </a:solidFill>
                <a:latin typeface="Symbol"/>
                <a:ea typeface="Symbol"/>
                <a:cs typeface="Symbol"/>
                <a:sym typeface="Symbol"/>
              </a:rPr>
              <a:t>≤</a:t>
            </a: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 as was probably intended by the programmer. Recall: an </a:t>
            </a:r>
            <a:r>
              <a:rPr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else</a:t>
            </a: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always associated with the most recent </a:t>
            </a:r>
            <a:r>
              <a:rPr>
                <a:solidFill>
                  <a:srgbClr val="3333CC"/>
                </a:solidFill>
                <a:latin typeface="Courier New"/>
                <a:ea typeface="Courier New"/>
                <a:cs typeface="Courier New"/>
                <a:sym typeface="Courier New"/>
              </a:rPr>
              <a:t>if</a:t>
            </a: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</p:txBody>
      </p:sp>
      <p:sp>
        <p:nvSpPr>
          <p:cNvPr id="122" name="Shape 122"/>
          <p:cNvSpPr/>
          <p:nvPr/>
        </p:nvSpPr>
        <p:spPr>
          <a:xfrm>
            <a:off x="5286373" y="4030662"/>
            <a:ext cx="2412238" cy="3484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80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>
                <a:solidFill>
                  <a:srgbClr val="000000"/>
                </a:solidFill>
              </a:defRPr>
            </a:pPr>
            <a:r>
              <a:rPr>
                <a:solidFill>
                  <a:srgbClr val="3333CC"/>
                </a:solidFill>
              </a:rPr>
              <a:t>Executed if x&gt;y and y&lt;z.</a:t>
            </a:r>
          </a:p>
        </p:txBody>
      </p:sp>
      <p:sp>
        <p:nvSpPr>
          <p:cNvPr id="123" name="Shape 123"/>
          <p:cNvSpPr/>
          <p:nvPr/>
        </p:nvSpPr>
        <p:spPr>
          <a:xfrm>
            <a:off x="5313362" y="5278437"/>
            <a:ext cx="1604882" cy="3672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lvl="0">
              <a:defRPr sz="1800"/>
            </a:pP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Executed if x</a:t>
            </a:r>
            <a:r>
              <a:rPr>
                <a:solidFill>
                  <a:srgbClr val="3333CC"/>
                </a:solidFill>
                <a:latin typeface="Symbol"/>
                <a:ea typeface="Symbol"/>
                <a:cs typeface="Symbol"/>
                <a:sym typeface="Symbol"/>
              </a:rPr>
              <a:t>≤</a:t>
            </a:r>
            <a:r>
              <a:rPr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y.</a:t>
            </a:r>
          </a:p>
        </p:txBody>
      </p:sp>
      <p:sp>
        <p:nvSpPr>
          <p:cNvPr id="124" name="Shape 124"/>
          <p:cNvSpPr/>
          <p:nvPr/>
        </p:nvSpPr>
        <p:spPr>
          <a:xfrm>
            <a:off x="3113085" y="1941510"/>
            <a:ext cx="1993904" cy="3"/>
          </a:xfrm>
          <a:prstGeom prst="line">
            <a:avLst/>
          </a:prstGeom>
          <a:ln w="12700">
            <a:solidFill>
              <a:srgbClr val="3333CC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25" name="Shape 125"/>
          <p:cNvSpPr/>
          <p:nvPr/>
        </p:nvSpPr>
        <p:spPr>
          <a:xfrm>
            <a:off x="2814635" y="2587625"/>
            <a:ext cx="2373315" cy="0"/>
          </a:xfrm>
          <a:prstGeom prst="line">
            <a:avLst/>
          </a:prstGeom>
          <a:ln w="12700">
            <a:solidFill>
              <a:srgbClr val="3333CC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26" name="Shape 126"/>
          <p:cNvSpPr/>
          <p:nvPr/>
        </p:nvSpPr>
        <p:spPr>
          <a:xfrm>
            <a:off x="2897185" y="5486400"/>
            <a:ext cx="2263779" cy="0"/>
          </a:xfrm>
          <a:prstGeom prst="line">
            <a:avLst/>
          </a:prstGeom>
          <a:ln w="12700">
            <a:solidFill>
              <a:srgbClr val="3333CC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27" name="Shape 127"/>
          <p:cNvSpPr/>
          <p:nvPr/>
        </p:nvSpPr>
        <p:spPr>
          <a:xfrm>
            <a:off x="3000375" y="4213225"/>
            <a:ext cx="2133602" cy="0"/>
          </a:xfrm>
          <a:prstGeom prst="line">
            <a:avLst/>
          </a:prstGeom>
          <a:ln w="12700">
            <a:solidFill>
              <a:srgbClr val="3333CC"/>
            </a:solidFill>
            <a:round/>
            <a:tailEnd type="triangle"/>
          </a:ln>
        </p:spPr>
        <p:txBody>
          <a:bodyPr lIns="0" tIns="0" rIns="0" bIns="0"/>
          <a:lstStyle/>
          <a:p>
            <a:pPr lvl="0" defTabSz="457200">
              <a:defRPr sz="1200"/>
            </a:pPr>
          </a:p>
        </p:txBody>
      </p:sp>
      <p:sp>
        <p:nvSpPr>
          <p:cNvPr id="128" name="Shape 128"/>
          <p:cNvSpPr/>
          <p:nvPr/>
        </p:nvSpPr>
        <p:spPr>
          <a:xfrm>
            <a:off x="3124200" y="6400798"/>
            <a:ext cx="2895600" cy="287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</p:spTree>
  </p:cSld>
  <p:clrMapOvr>
    <a:masterClrMapping/>
  </p:clrMapOvr>
  <p:transition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/>
          <p:nvPr>
            <p:ph type="body" idx="4294967295"/>
          </p:nvPr>
        </p:nvSpPr>
        <p:spPr>
          <a:xfrm>
            <a:off x="0" y="415925"/>
            <a:ext cx="8915400" cy="62134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 lvl="0" marL="264582" indent="-264582">
              <a:spcBef>
                <a:spcPts val="400"/>
              </a:spcBef>
              <a:buChar char="•"/>
              <a:defRPr sz="1800"/>
            </a:pPr>
            <a:r>
              <a:rPr sz="2000"/>
              <a:t>The following decision structure is commonly encountered and is created from many levels of nested </a:t>
            </a:r>
            <a:r>
              <a:rPr sz="2000">
                <a:latin typeface="Courier New"/>
                <a:ea typeface="Courier New"/>
                <a:cs typeface="Courier New"/>
                <a:sym typeface="Courier New"/>
              </a:rPr>
              <a:t>if/else</a:t>
            </a:r>
            <a:r>
              <a:rPr sz="2000"/>
              <a:t>s:</a:t>
            </a:r>
            <a:endParaRPr sz="2000"/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if (choice == 1)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	printf(“First choice selected.\n”);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else if (choice == 2)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	printf(“Second choice selected.\n”);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else if (choice == 3)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	printf(“Third choice selected.\n”);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else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400"/>
              </a:spcBef>
              <a:buSzTx/>
              <a:buNone/>
              <a:defRPr sz="1800"/>
            </a:pPr>
            <a:r>
              <a:rPr>
                <a:latin typeface="Courier New"/>
                <a:ea typeface="Courier New"/>
                <a:cs typeface="Courier New"/>
                <a:sym typeface="Courier New"/>
              </a:rPr>
              <a:t>	printf(“Wrong selection!\n”);</a:t>
            </a:r>
          </a:p>
          <a:p>
            <a:pPr lvl="1" marL="640896" indent="-183696">
              <a:spcBef>
                <a:spcPts val="400"/>
              </a:spcBef>
              <a:defRPr sz="1800"/>
            </a:pPr>
            <a:r>
              <a:t>The variable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choice</a:t>
            </a:r>
            <a:r>
              <a:t> is compared with the integer values 1 to 3.</a:t>
            </a:r>
          </a:p>
          <a:p>
            <a:pPr lvl="1" marL="640896" indent="-183696">
              <a:spcBef>
                <a:spcPts val="400"/>
              </a:spcBef>
              <a:defRPr sz="1800"/>
            </a:pPr>
            <a:r>
              <a:t>If a logical expression is true (say the first one) then the message that follows is printed to the screen (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First choice selected.</a:t>
            </a:r>
            <a:r>
              <a:t>) and execution will continue with the command following the structure; i.e., after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printf(“Wrong selection!\n”);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640896" indent="-183696">
              <a:spcBef>
                <a:spcPts val="400"/>
              </a:spcBef>
              <a:defRPr sz="1800"/>
            </a:pPr>
            <a:r>
              <a:t>The last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else</a:t>
            </a:r>
            <a:r>
              <a:t> (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Wrong selection!</a:t>
            </a:r>
            <a:r>
              <a:t>) is executed only if none of the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if</a:t>
            </a:r>
            <a:r>
              <a:t>s are true.</a:t>
            </a:r>
          </a:p>
          <a:p>
            <a:pPr lvl="1" marL="640896" indent="-183696">
              <a:spcBef>
                <a:spcPts val="400"/>
              </a:spcBef>
              <a:defRPr sz="1800"/>
            </a:pPr>
            <a:r>
              <a:t>The above is such a popular decision structure that programmers rarely add indentation and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{}</a:t>
            </a:r>
            <a:r>
              <a:t>. </a:t>
            </a:r>
            <a:r>
              <a:rPr u="sng"/>
              <a:t>Exceptionally</a:t>
            </a:r>
            <a:r>
              <a:t>, this is not considered to be in a bad programming style.</a:t>
            </a:r>
          </a:p>
        </p:txBody>
      </p:sp>
      <p:sp>
        <p:nvSpPr>
          <p:cNvPr id="131" name="Shape 131"/>
          <p:cNvSpPr/>
          <p:nvPr/>
        </p:nvSpPr>
        <p:spPr>
          <a:xfrm>
            <a:off x="3124200" y="6400798"/>
            <a:ext cx="2895600" cy="287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</p:spTree>
  </p:cSld>
  <p:clrMapOvr>
    <a:masterClrMapping/>
  </p:clrMapOvr>
  <p:transition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/>
          <p:nvPr>
            <p:ph type="body" idx="4294967295"/>
          </p:nvPr>
        </p:nvSpPr>
        <p:spPr>
          <a:xfrm>
            <a:off x="295275" y="415925"/>
            <a:ext cx="8480425" cy="574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 lvl="0" marL="306287" indent="-306287">
              <a:spcBef>
                <a:spcPts val="500"/>
              </a:spcBef>
              <a:buChar char="•"/>
              <a:defRPr sz="1800"/>
            </a:pPr>
            <a:r>
              <a:rPr sz="2100"/>
              <a:t>Careful with the logic in nested </a:t>
            </a:r>
            <a:r>
              <a:rPr sz="2100">
                <a:latin typeface="Courier New"/>
                <a:ea typeface="Courier New"/>
                <a:cs typeface="Courier New"/>
                <a:sym typeface="Courier New"/>
              </a:rPr>
              <a:t>if/else</a:t>
            </a:r>
            <a:r>
              <a:rPr sz="2100"/>
              <a:t> structures. </a:t>
            </a:r>
            <a:endParaRPr sz="2100"/>
          </a:p>
          <a:p>
            <a:pPr lvl="1" marL="748901" indent="-291701">
              <a:spcBef>
                <a:spcPts val="500"/>
              </a:spcBef>
              <a:defRPr sz="1800"/>
            </a:pPr>
            <a:r>
              <a:rPr sz="2100"/>
              <a:t>Let’s say that we have the following decision structure:</a:t>
            </a:r>
            <a:endParaRPr sz="2100"/>
          </a:p>
          <a:p>
            <a:pPr lvl="2" marL="0" indent="914400">
              <a:spcBef>
                <a:spcPts val="500"/>
              </a:spcBef>
              <a:buSzTx/>
              <a:buNone/>
              <a:defRPr sz="1800"/>
            </a:pPr>
            <a:r>
              <a:rPr sz="2100">
                <a:latin typeface="Courier New"/>
                <a:ea typeface="Courier New"/>
                <a:cs typeface="Courier New"/>
                <a:sym typeface="Courier New"/>
              </a:rPr>
              <a:t>if (grade &gt;= 90)</a:t>
            </a:r>
            <a:endParaRPr sz="21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500"/>
              </a:spcBef>
              <a:buSzTx/>
              <a:buNone/>
              <a:defRPr sz="1800"/>
            </a:pPr>
            <a:r>
              <a:rPr sz="2100">
                <a:latin typeface="Courier New"/>
                <a:ea typeface="Courier New"/>
                <a:cs typeface="Courier New"/>
                <a:sym typeface="Courier New"/>
              </a:rPr>
              <a:t>	printf(“You have an A+\n”);</a:t>
            </a:r>
            <a:endParaRPr sz="21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500"/>
              </a:spcBef>
              <a:buSzTx/>
              <a:buNone/>
              <a:defRPr sz="1800"/>
            </a:pPr>
            <a:r>
              <a:rPr sz="2100">
                <a:latin typeface="Courier New"/>
                <a:ea typeface="Courier New"/>
                <a:cs typeface="Courier New"/>
                <a:sym typeface="Courier New"/>
              </a:rPr>
              <a:t>else if (grade &gt;= 85)</a:t>
            </a:r>
            <a:endParaRPr sz="21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500"/>
              </a:spcBef>
              <a:buSzTx/>
              <a:buNone/>
              <a:defRPr sz="1800"/>
            </a:pPr>
            <a:r>
              <a:rPr sz="2100">
                <a:latin typeface="Courier New"/>
                <a:ea typeface="Courier New"/>
                <a:cs typeface="Courier New"/>
                <a:sym typeface="Courier New"/>
              </a:rPr>
              <a:t>	printf(“You have an A\n”);</a:t>
            </a:r>
            <a:endParaRPr sz="2100"/>
          </a:p>
          <a:p>
            <a:pPr lvl="1" marL="0" indent="457200">
              <a:spcBef>
                <a:spcPts val="600"/>
              </a:spcBef>
              <a:buSzTx/>
              <a:buNone/>
              <a:defRPr sz="1800"/>
            </a:pPr>
            <a:endParaRPr sz="2100"/>
          </a:p>
          <a:p>
            <a:pPr lvl="1" marL="748901" indent="-291701">
              <a:spcBef>
                <a:spcPts val="500"/>
              </a:spcBef>
              <a:defRPr sz="1800"/>
            </a:pPr>
            <a:r>
              <a:rPr sz="2100"/>
              <a:t>The above works correctly. The variation shown below; however, does not:</a:t>
            </a:r>
            <a:endParaRPr sz="2100"/>
          </a:p>
          <a:p>
            <a:pPr lvl="2" marL="0" indent="914400">
              <a:spcBef>
                <a:spcPts val="500"/>
              </a:spcBef>
              <a:buSzTx/>
              <a:buNone/>
              <a:defRPr sz="1800"/>
            </a:pPr>
            <a:r>
              <a:rPr sz="2100">
                <a:latin typeface="Courier New"/>
                <a:ea typeface="Courier New"/>
                <a:cs typeface="Courier New"/>
                <a:sym typeface="Courier New"/>
              </a:rPr>
              <a:t>if (grade &gt;= 85)</a:t>
            </a:r>
            <a:endParaRPr sz="21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500"/>
              </a:spcBef>
              <a:buSzTx/>
              <a:buNone/>
              <a:defRPr sz="1800"/>
            </a:pPr>
            <a:r>
              <a:rPr sz="2100">
                <a:latin typeface="Courier New"/>
                <a:ea typeface="Courier New"/>
                <a:cs typeface="Courier New"/>
                <a:sym typeface="Courier New"/>
              </a:rPr>
              <a:t>	printf(“You have an A\n”);</a:t>
            </a:r>
            <a:endParaRPr sz="21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500"/>
              </a:spcBef>
              <a:buSzTx/>
              <a:buNone/>
              <a:defRPr sz="1800"/>
            </a:pPr>
            <a:r>
              <a:rPr sz="2100">
                <a:latin typeface="Courier New"/>
                <a:ea typeface="Courier New"/>
                <a:cs typeface="Courier New"/>
                <a:sym typeface="Courier New"/>
              </a:rPr>
              <a:t>else if (grade &gt;= 90)</a:t>
            </a:r>
            <a:endParaRPr sz="2100"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914400">
              <a:spcBef>
                <a:spcPts val="500"/>
              </a:spcBef>
              <a:buSzTx/>
              <a:buNone/>
              <a:defRPr sz="1800"/>
            </a:pPr>
            <a:r>
              <a:rPr sz="2100">
                <a:latin typeface="Courier New"/>
                <a:ea typeface="Courier New"/>
                <a:cs typeface="Courier New"/>
                <a:sym typeface="Courier New"/>
              </a:rPr>
              <a:t>	printf(You have an A+\n”);</a:t>
            </a:r>
          </a:p>
        </p:txBody>
      </p:sp>
      <p:sp>
        <p:nvSpPr>
          <p:cNvPr id="134" name="Shape 134"/>
          <p:cNvSpPr/>
          <p:nvPr/>
        </p:nvSpPr>
        <p:spPr>
          <a:xfrm>
            <a:off x="3124200" y="6400798"/>
            <a:ext cx="2895600" cy="287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400"/>
              <a:t>GNG 1106</a:t>
            </a:r>
          </a:p>
        </p:txBody>
      </p:sp>
    </p:spTree>
  </p:cSld>
  <p:clrMapOvr>
    <a:masterClrMapping/>
  </p:clrMapOvr>
  <p:transition spd="med" advClick="1"/>
</p:sld>
</file>

<file path=ppt/theme/theme1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8F8F8F"/>
      </a:accent3>
      <a:accent4>
        <a:srgbClr val="707070"/>
      </a:accent4>
      <a:accent5>
        <a:srgbClr val="AAE0C9"/>
      </a:accent5>
      <a:accent6>
        <a:srgbClr val="2E2EB9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00CC99"/>
          </a:solidFill>
          <a:prstDash val="solid"/>
          <a:bevel/>
        </a:ln>
        <a:effectLst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CC99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8F8F8F"/>
      </a:accent3>
      <a:accent4>
        <a:srgbClr val="707070"/>
      </a:accent4>
      <a:accent5>
        <a:srgbClr val="AAE0C9"/>
      </a:accent5>
      <a:accent6>
        <a:srgbClr val="2E2EB9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00CC99"/>
          </a:solidFill>
          <a:prstDash val="solid"/>
          <a:bevel/>
        </a:ln>
        <a:effectLst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CC99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