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318" r:id="rId3"/>
    <p:sldId id="319" r:id="rId4"/>
    <p:sldId id="320" r:id="rId5"/>
    <p:sldId id="321" r:id="rId6"/>
    <p:sldId id="322" r:id="rId7"/>
    <p:sldId id="274" r:id="rId8"/>
    <p:sldId id="324" r:id="rId9"/>
    <p:sldId id="323" r:id="rId10"/>
    <p:sldId id="292" r:id="rId11"/>
    <p:sldId id="275" r:id="rId12"/>
    <p:sldId id="307" r:id="rId13"/>
    <p:sldId id="308" r:id="rId14"/>
    <p:sldId id="276" r:id="rId15"/>
    <p:sldId id="309" r:id="rId16"/>
    <p:sldId id="277" r:id="rId17"/>
    <p:sldId id="310" r:id="rId18"/>
    <p:sldId id="278" r:id="rId19"/>
    <p:sldId id="311" r:id="rId20"/>
    <p:sldId id="279" r:id="rId21"/>
    <p:sldId id="312" r:id="rId22"/>
    <p:sldId id="293" r:id="rId23"/>
    <p:sldId id="280" r:id="rId24"/>
    <p:sldId id="281" r:id="rId25"/>
    <p:sldId id="315" r:id="rId26"/>
    <p:sldId id="316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61400"/>
    <a:srgbClr val="8E2200"/>
    <a:srgbClr val="990033"/>
    <a:srgbClr val="CC6600"/>
    <a:srgbClr val="996633"/>
    <a:srgbClr val="D448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120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27CD36-0579-4E49-BD11-DF0398A6D2F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57C02D-F8B0-48B7-91BB-4A1CF6CFDFA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86FD14-6A0A-415A-8C1B-7DBF1DA8BBF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A07E93-724C-48E7-A52D-EB377954023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428F86-2B4A-4315-B2CF-EFDFAF8D475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0E2C70-F737-4419-8D58-BA6B45C5210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8C8C94-8E06-4513-BD8E-583244EFE92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34D99-A3B1-4C38-87AB-6A451116893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B7525F-D0F6-499C-A2D7-7636DDF63F9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D62E20-3818-4CF2-B5CD-26D5B8A0C9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E7E18E-FA90-4AA2-B1BC-BE72D41A972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0C30578-2DC7-4CCA-BFA3-4BE0223B33B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en.wikibooks.org/wiki/Image:Lateral_head_anatomy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en.wikibooks.org/wiki/Human_Physiology/The_Muscular_System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file:///C:\Users\jcarnegi\Backup%20from%20D\ANP1106A\ANP1106C%20Muscle%20part%201\buccinator.mpg" TargetMode="External"/><Relationship Id="rId1" Type="http://schemas.microsoft.com/office/2007/relationships/media" Target="file:///C:\Users\jcarnegi\Backup%20from%20D\ANP1106A\ANP1106C%20Muscle%20part%201\buccinator.mpg" TargetMode="Externa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file:///C:\Users\jcarnegi\Backup%20from%20D\ANP1106A\ANP1106C%20Muscle%20part%201\masseter.mpg" TargetMode="External"/><Relationship Id="rId1" Type="http://schemas.microsoft.com/office/2007/relationships/media" Target="file:///C:\Users\jcarnegi\Backup%20from%20D\ANP1106A\ANP1106C%20Muscle%20part%201\masseter.mpg" TargetMode="Externa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file:///C:\Users\jcarnegi\Backup%20from%20D\ANP1106A\ANP1106C%20Muscle%20part%201\temporalis.mpg" TargetMode="External"/><Relationship Id="rId1" Type="http://schemas.microsoft.com/office/2007/relationships/media" Target="file:///C:\Users\jcarnegi\Backup%20from%20D\ANP1106A\ANP1106C%20Muscle%20part%201\temporalis.mpg" TargetMode="Externa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file:///C:\Users\jcarnegi\Backup%20from%20D\ANP1106A\ANP1106C%20Muscle%20part%201\splenius_capitis.mpg" TargetMode="External"/><Relationship Id="rId1" Type="http://schemas.microsoft.com/office/2007/relationships/media" Target="file:///C:\Users\jcarnegi\Backup%20from%20D\ANP1106A\ANP1106C%20Muscle%20part%201\splenius_capitis.mpg" TargetMode="Externa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file:///C:\Users\jcarnegi\Backup%20from%20D\ANP1106A\ANP1106C%20Muscle%20part%201\semispinalis_capitis.mpg" TargetMode="External"/><Relationship Id="rId1" Type="http://schemas.microsoft.com/office/2007/relationships/media" Target="file:///C:\Users\jcarnegi\Backup%20from%20D\ANP1106A\ANP1106C%20Muscle%20part%201\semispinalis_capitis.mpg" TargetMode="Externa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file:///C:\Users\jcarnegi\Backup%20from%20D\ANP1106A\ANP1106C%20Muscle%20part%201\external_intercostals.mpg" TargetMode="External"/><Relationship Id="rId1" Type="http://schemas.microsoft.com/office/2007/relationships/media" Target="file:///C:\Users\jcarnegi\Backup%20from%20D\ANP1106A\ANP1106C%20Muscle%20part%201\external_intercostals.mpg" TargetMode="Externa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file:///C:\Users\jcarnegi\Backup%20from%20D\ANP1106A\ANP1106C%20Muscle%20part%201\rectus_abdominis.mpg" TargetMode="External"/><Relationship Id="rId1" Type="http://schemas.microsoft.com/office/2007/relationships/media" Target="file:///C:\Users\jcarnegi\Backup%20from%20D\ANP1106A\ANP1106C%20Muscle%20part%201\rectus_abdominis.mpg" TargetMode="Externa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file:///D:\ANP1106C%20Muscle\latissimus_dorsi.mpg" TargetMode="External"/><Relationship Id="rId1" Type="http://schemas.microsoft.com/office/2007/relationships/media" Target="file:///D:\ANP1106C%20Muscle\latissimus_dorsi.mpg" TargetMode="External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file:///C:\Users\jcarnegi\Backup%20from%20D\ANP1106A\ANP1106C%20Muscle%20part%201\deltoid.mpg" TargetMode="External"/><Relationship Id="rId1" Type="http://schemas.microsoft.com/office/2007/relationships/media" Target="file:///C:\Users\jcarnegi\Backup%20from%20D\ANP1106A\ANP1106C%20Muscle%20part%201\deltoid.mpg" TargetMode="Externa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2" name="Picture 8" descr="Head and Neck Muscles">
            <a:hlinkClick r:id="rId2" tooltip="Head and Neck Muscles"/>
          </p:cNvPr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/>
          <a:stretch>
            <a:fillRect/>
          </a:stretch>
        </p:blipFill>
        <p:spPr bwMode="auto">
          <a:xfrm>
            <a:off x="4946650" y="1600200"/>
            <a:ext cx="4197350" cy="4962525"/>
          </a:xfrm>
          <a:prstGeom prst="rect">
            <a:avLst/>
          </a:prstGeom>
          <a:noFill/>
        </p:spPr>
      </p:pic>
      <p:sp>
        <p:nvSpPr>
          <p:cNvPr id="16393" name="WordArt 9"/>
          <p:cNvSpPr>
            <a:spLocks noChangeArrowheads="1" noChangeShapeType="1" noTextEdit="1"/>
          </p:cNvSpPr>
          <p:nvPr/>
        </p:nvSpPr>
        <p:spPr bwMode="auto">
          <a:xfrm>
            <a:off x="152400" y="419100"/>
            <a:ext cx="7181850" cy="26670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8E2200"/>
                    </a:gs>
                  </a:gsLst>
                  <a:lin ang="5400000" scaled="1"/>
                </a:gradFill>
                <a:latin typeface="Impact"/>
              </a:rPr>
              <a:t>Topic 5: Anatomy of the</a:t>
            </a:r>
          </a:p>
          <a:p>
            <a:pPr algn="ctr"/>
            <a:r>
              <a:rPr lang="en-US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8E2200"/>
                    </a:gs>
                  </a:gsLst>
                  <a:lin ang="5400000" scaled="1"/>
                </a:gradFill>
                <a:latin typeface="Impact"/>
              </a:rPr>
              <a:t>Muscular System</a:t>
            </a:r>
          </a:p>
          <a:p>
            <a:pPr algn="ctr"/>
            <a:r>
              <a:rPr lang="en-US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8E2200"/>
                    </a:gs>
                  </a:gsLst>
                  <a:lin ang="5400000" scaled="1"/>
                </a:gradFill>
                <a:latin typeface="Impact"/>
              </a:rPr>
              <a:t>Part 1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792163" y="4459288"/>
            <a:ext cx="1693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/>
              <a:t>Chapter 10</a:t>
            </a:r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2090738" y="6391275"/>
            <a:ext cx="49815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hlinkClick r:id="rId4"/>
              </a:rPr>
              <a:t>http://en.wikibooks.org/wiki/Human_Physiology/The_Muscular_System</a:t>
            </a:r>
            <a:r>
              <a:rPr lang="en-US" sz="1200"/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0" y="914400"/>
            <a:ext cx="9144000" cy="384720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ctr" eaLnBrk="0" hangingPunct="0">
              <a:spcBef>
                <a:spcPct val="50000"/>
              </a:spcBef>
            </a:pPr>
            <a:r>
              <a:rPr lang="en-US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5.1  GROSS ANATOMY OF A SKELETAL MUSCLE</a:t>
            </a:r>
            <a:endParaRPr lang="en-US" sz="2400" dirty="0">
              <a:solidFill>
                <a:srgbClr val="CC66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•  recall that muscle </a:t>
            </a:r>
            <a:r>
              <a:rPr lang="en-US" b="1" dirty="0">
                <a:solidFill>
                  <a:srgbClr val="CC6600"/>
                </a:solidFill>
              </a:rPr>
              <a:t>fiber</a:t>
            </a:r>
            <a:r>
              <a:rPr lang="en-US" dirty="0"/>
              <a:t> is the name of a single muscle tissue cell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•  several different levels of CT wrapping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1)  </a:t>
            </a:r>
            <a:r>
              <a:rPr lang="en-US" b="1" dirty="0">
                <a:solidFill>
                  <a:srgbClr val="CC6600"/>
                </a:solidFill>
              </a:rPr>
              <a:t>endomysium:</a:t>
            </a:r>
            <a:r>
              <a:rPr lang="en-US" b="1" dirty="0"/>
              <a:t>  </a:t>
            </a:r>
            <a:r>
              <a:rPr lang="en-US" dirty="0"/>
              <a:t>fine layer of CT that surrounds each muscle fiber (cell)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arenR" startAt="2"/>
            </a:pPr>
            <a:r>
              <a:rPr lang="en-US" b="1" dirty="0">
                <a:solidFill>
                  <a:srgbClr val="CC6600"/>
                </a:solidFill>
              </a:rPr>
              <a:t>perimysium:</a:t>
            </a:r>
            <a:r>
              <a:rPr lang="en-US" dirty="0"/>
              <a:t>  sheath around a </a:t>
            </a:r>
            <a:r>
              <a:rPr lang="en-US" b="1" dirty="0">
                <a:solidFill>
                  <a:srgbClr val="CC6600"/>
                </a:solidFill>
              </a:rPr>
              <a:t>fascicle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3)  </a:t>
            </a:r>
            <a:r>
              <a:rPr lang="en-US" b="1" dirty="0" err="1">
                <a:solidFill>
                  <a:srgbClr val="CC6600"/>
                </a:solidFill>
              </a:rPr>
              <a:t>epimysium</a:t>
            </a:r>
            <a:r>
              <a:rPr lang="en-US" b="1" dirty="0">
                <a:solidFill>
                  <a:srgbClr val="CC6600"/>
                </a:solidFill>
              </a:rPr>
              <a:t>:</a:t>
            </a:r>
            <a:r>
              <a:rPr lang="en-US" dirty="0"/>
              <a:t>  dense, fibrous CT that surrounds &amp; holds together a group of fascicles = outside layer of a single muscle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5)  </a:t>
            </a:r>
            <a:r>
              <a:rPr lang="en-US" b="1" dirty="0">
                <a:solidFill>
                  <a:srgbClr val="CC6600"/>
                </a:solidFill>
              </a:rPr>
              <a:t>deep fascia:</a:t>
            </a:r>
            <a:r>
              <a:rPr lang="en-US" dirty="0"/>
              <a:t>  still coarser layer of dense CT that binds muscles into functional groups »» </a:t>
            </a:r>
            <a:r>
              <a:rPr lang="en-US" dirty="0" err="1"/>
              <a:t>eg</a:t>
            </a:r>
            <a:r>
              <a:rPr lang="en-US" dirty="0"/>
              <a:t>: hamstrings </a:t>
            </a:r>
            <a:r>
              <a:rPr lang="en-US" dirty="0" err="1"/>
              <a:t>vs</a:t>
            </a:r>
            <a:r>
              <a:rPr lang="en-US" dirty="0"/>
              <a:t> quadriceps</a:t>
            </a:r>
            <a:endParaRPr lang="en-US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142240" y="4586609"/>
            <a:ext cx="9144000" cy="227139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MUSCLE ATTACHMENTS</a:t>
            </a:r>
          </a:p>
          <a:p>
            <a:pPr eaLnBrk="0" hangingPunct="0">
              <a:spcBef>
                <a:spcPts val="0"/>
              </a:spcBef>
            </a:pPr>
            <a:r>
              <a:rPr lang="en-US" dirty="0"/>
              <a:t>• most muscles span joints</a:t>
            </a:r>
          </a:p>
          <a:p>
            <a:pPr eaLnBrk="0" hangingPunct="0">
              <a:spcBef>
                <a:spcPts val="0"/>
              </a:spcBef>
            </a:pPr>
            <a:r>
              <a:rPr lang="en-US" dirty="0"/>
              <a:t>• most muscles are attached to bones in at least 2 places</a:t>
            </a:r>
          </a:p>
          <a:p>
            <a:pPr eaLnBrk="0" hangingPunct="0">
              <a:spcBef>
                <a:spcPts val="0"/>
              </a:spcBef>
            </a:pPr>
            <a:r>
              <a:rPr lang="en-US" b="1" dirty="0">
                <a:solidFill>
                  <a:srgbClr val="CC6600"/>
                </a:solidFill>
              </a:rPr>
              <a:t>origin:</a:t>
            </a:r>
            <a:r>
              <a:rPr lang="en-US" b="1" dirty="0">
                <a:solidFill>
                  <a:srgbClr val="9900CC"/>
                </a:solidFill>
              </a:rPr>
              <a:t> </a:t>
            </a:r>
            <a:r>
              <a:rPr lang="en-US" dirty="0"/>
              <a:t> ……………………..</a:t>
            </a:r>
          </a:p>
          <a:p>
            <a:pPr eaLnBrk="0" hangingPunct="0">
              <a:spcBef>
                <a:spcPts val="0"/>
              </a:spcBef>
            </a:pPr>
            <a:r>
              <a:rPr lang="en-US" b="1" dirty="0">
                <a:solidFill>
                  <a:srgbClr val="CC6600"/>
                </a:solidFill>
              </a:rPr>
              <a:t>insertion:</a:t>
            </a:r>
            <a:r>
              <a:rPr lang="en-US" dirty="0"/>
              <a:t> ……………………..</a:t>
            </a:r>
          </a:p>
          <a:p>
            <a:pPr algn="ctr" eaLnBrk="0" hangingPunct="0">
              <a:spcBef>
                <a:spcPts val="0"/>
              </a:spcBef>
            </a:pPr>
            <a:r>
              <a:rPr lang="en-US" dirty="0"/>
              <a:t>Most attachments are indirect attachments involving either a </a:t>
            </a:r>
            <a:r>
              <a:rPr lang="en-US" b="1" dirty="0">
                <a:solidFill>
                  <a:srgbClr val="CC6600"/>
                </a:solidFill>
              </a:rPr>
              <a:t>tendon</a:t>
            </a:r>
            <a:r>
              <a:rPr lang="en-US" dirty="0"/>
              <a:t> or an </a:t>
            </a:r>
            <a:r>
              <a:rPr lang="en-US" b="1" dirty="0" err="1">
                <a:solidFill>
                  <a:srgbClr val="CC6600"/>
                </a:solidFill>
              </a:rPr>
              <a:t>aponeurosis</a:t>
            </a:r>
            <a:endParaRPr lang="en-US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" b="7800"/>
          <a:stretch/>
        </p:blipFill>
        <p:spPr>
          <a:xfrm>
            <a:off x="1300324" y="0"/>
            <a:ext cx="7545988" cy="4358640"/>
          </a:xfrm>
          <a:prstGeom prst="rect">
            <a:avLst/>
          </a:prstGeom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445300" y="4096387"/>
            <a:ext cx="1082675" cy="376237"/>
          </a:xfrm>
          <a:prstGeom prst="rect">
            <a:avLst/>
          </a:prstGeom>
          <a:noFill/>
          <a:ln w="9525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dirty="0"/>
              <a:t>Fig. 9.1a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11760" y="214391"/>
            <a:ext cx="4822660" cy="5761577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854075" indent="-854075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400" b="1" dirty="0">
                <a:solidFill>
                  <a:srgbClr val="990033"/>
                </a:solidFill>
              </a:rPr>
              <a:t>ARRANGEMENT OF FASCICLES</a:t>
            </a:r>
            <a:endParaRPr lang="en-US" sz="2400" dirty="0">
              <a:solidFill>
                <a:srgbClr val="990033"/>
              </a:solidFill>
            </a:endParaRP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all skeletal muscles have fascicles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4 basic patterns:  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990033"/>
                </a:solidFill>
              </a:rPr>
              <a:t>Parallel:</a:t>
            </a:r>
            <a:r>
              <a:rPr lang="en-US" dirty="0"/>
              <a:t>  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can be </a:t>
            </a:r>
            <a:r>
              <a:rPr lang="en-US" b="1" i="1" dirty="0" err="1"/>
              <a:t>straplike</a:t>
            </a:r>
            <a:r>
              <a:rPr lang="en-US" dirty="0"/>
              <a:t> (</a:t>
            </a:r>
            <a:r>
              <a:rPr lang="en-US" i="1" dirty="0">
                <a:solidFill>
                  <a:srgbClr val="990033"/>
                </a:solidFill>
              </a:rPr>
              <a:t>sartorius</a:t>
            </a:r>
            <a:r>
              <a:rPr lang="en-US" dirty="0"/>
              <a:t>) or </a:t>
            </a:r>
            <a:r>
              <a:rPr lang="en-US" b="1" i="1" dirty="0" err="1"/>
              <a:t>fusiform</a:t>
            </a:r>
            <a:r>
              <a:rPr lang="en-US" dirty="0"/>
              <a:t> (</a:t>
            </a:r>
            <a:r>
              <a:rPr lang="en-US" i="1" dirty="0">
                <a:solidFill>
                  <a:srgbClr val="990033"/>
                </a:solidFill>
              </a:rPr>
              <a:t>biceps </a:t>
            </a:r>
            <a:r>
              <a:rPr lang="en-US" i="1" dirty="0" err="1">
                <a:solidFill>
                  <a:srgbClr val="990033"/>
                </a:solidFill>
              </a:rPr>
              <a:t>brachii</a:t>
            </a:r>
            <a:r>
              <a:rPr lang="en-US" i="1" dirty="0">
                <a:solidFill>
                  <a:srgbClr val="990033"/>
                </a:solidFill>
              </a:rPr>
              <a:t>)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 err="1">
                <a:solidFill>
                  <a:srgbClr val="990033"/>
                </a:solidFill>
              </a:rPr>
              <a:t>Pennate</a:t>
            </a:r>
            <a:r>
              <a:rPr lang="en-US" b="1" dirty="0">
                <a:solidFill>
                  <a:srgbClr val="990033"/>
                </a:solidFill>
              </a:rPr>
              <a:t>:</a:t>
            </a:r>
            <a:r>
              <a:rPr lang="en-US" dirty="0"/>
              <a:t> </a:t>
            </a:r>
            <a:r>
              <a:rPr lang="en-US" b="1" i="1" dirty="0" err="1"/>
              <a:t>unipennate</a:t>
            </a:r>
            <a:r>
              <a:rPr lang="en-US" b="1" i="1" dirty="0"/>
              <a:t> </a:t>
            </a:r>
            <a:r>
              <a:rPr lang="en-US" dirty="0"/>
              <a:t>(</a:t>
            </a:r>
            <a:r>
              <a:rPr lang="en-US" dirty="0" err="1"/>
              <a:t>eg</a:t>
            </a:r>
            <a:r>
              <a:rPr lang="en-US" dirty="0"/>
              <a:t>: </a:t>
            </a:r>
            <a:r>
              <a:rPr lang="en-US" i="1" dirty="0">
                <a:solidFill>
                  <a:srgbClr val="990033"/>
                </a:solidFill>
              </a:rPr>
              <a:t>extensor </a:t>
            </a:r>
            <a:r>
              <a:rPr lang="en-US" i="1" dirty="0" err="1">
                <a:solidFill>
                  <a:srgbClr val="990033"/>
                </a:solidFill>
              </a:rPr>
              <a:t>digitorum</a:t>
            </a:r>
            <a:r>
              <a:rPr lang="en-US" i="1" dirty="0">
                <a:solidFill>
                  <a:srgbClr val="990033"/>
                </a:solidFill>
              </a:rPr>
              <a:t> </a:t>
            </a:r>
            <a:r>
              <a:rPr lang="en-US" i="1" dirty="0" err="1">
                <a:solidFill>
                  <a:srgbClr val="990033"/>
                </a:solidFill>
              </a:rPr>
              <a:t>longus</a:t>
            </a:r>
            <a:r>
              <a:rPr lang="en-US" dirty="0"/>
              <a:t>)</a:t>
            </a:r>
            <a:endParaRPr lang="en-US" i="1" dirty="0">
              <a:solidFill>
                <a:srgbClr val="990033"/>
              </a:solidFill>
            </a:endParaRP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		    </a:t>
            </a:r>
            <a:r>
              <a:rPr lang="en-US" b="1" i="1" dirty="0" err="1"/>
              <a:t>bipennate</a:t>
            </a:r>
            <a:r>
              <a:rPr lang="en-US" dirty="0"/>
              <a:t>  (</a:t>
            </a:r>
            <a:r>
              <a:rPr lang="en-US" dirty="0" err="1"/>
              <a:t>eg</a:t>
            </a:r>
            <a:r>
              <a:rPr lang="en-US" dirty="0"/>
              <a:t>: </a:t>
            </a:r>
            <a:r>
              <a:rPr lang="en-US" i="1" dirty="0">
                <a:solidFill>
                  <a:srgbClr val="990033"/>
                </a:solidFill>
              </a:rPr>
              <a:t>rectus </a:t>
            </a:r>
            <a:r>
              <a:rPr lang="en-US" i="1" dirty="0" err="1">
                <a:solidFill>
                  <a:srgbClr val="990033"/>
                </a:solidFill>
              </a:rPr>
              <a:t>femoris</a:t>
            </a:r>
            <a:r>
              <a:rPr lang="en-US" dirty="0"/>
              <a:t>)</a:t>
            </a:r>
            <a:endParaRPr lang="en-US" i="1" dirty="0">
              <a:solidFill>
                <a:srgbClr val="990033"/>
              </a:solidFill>
            </a:endParaRP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i="1" dirty="0">
                <a:solidFill>
                  <a:srgbClr val="990033"/>
                </a:solidFill>
              </a:rPr>
              <a:t>	     </a:t>
            </a:r>
            <a:r>
              <a:rPr lang="en-US" b="1" i="1" dirty="0" err="1"/>
              <a:t>multipennate</a:t>
            </a:r>
            <a:r>
              <a:rPr lang="en-US" b="1" i="1" dirty="0"/>
              <a:t>  </a:t>
            </a:r>
            <a:r>
              <a:rPr lang="en-US" dirty="0"/>
              <a:t>(</a:t>
            </a:r>
            <a:r>
              <a:rPr lang="en-US" dirty="0" err="1"/>
              <a:t>eg</a:t>
            </a:r>
            <a:r>
              <a:rPr lang="en-US" dirty="0"/>
              <a:t>: </a:t>
            </a:r>
            <a:r>
              <a:rPr lang="en-US" i="1" dirty="0">
                <a:solidFill>
                  <a:srgbClr val="990033"/>
                </a:solidFill>
              </a:rPr>
              <a:t>deltoid</a:t>
            </a:r>
            <a:r>
              <a:rPr lang="en-US" dirty="0"/>
              <a:t>)</a:t>
            </a:r>
            <a:endParaRPr lang="en-US" i="1" dirty="0">
              <a:solidFill>
                <a:srgbClr val="990033"/>
              </a:solidFill>
            </a:endParaRP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990033"/>
                </a:solidFill>
              </a:rPr>
              <a:t>Convergent:</a:t>
            </a:r>
            <a:r>
              <a:rPr lang="en-US" dirty="0"/>
              <a:t>  muscle is triangular or fan-shaped (</a:t>
            </a:r>
            <a:r>
              <a:rPr lang="en-US" dirty="0" err="1"/>
              <a:t>eg</a:t>
            </a:r>
            <a:r>
              <a:rPr lang="en-US" dirty="0"/>
              <a:t>: </a:t>
            </a:r>
            <a:r>
              <a:rPr lang="en-US" i="1" dirty="0" err="1">
                <a:solidFill>
                  <a:srgbClr val="990033"/>
                </a:solidFill>
              </a:rPr>
              <a:t>pectoralis</a:t>
            </a:r>
            <a:r>
              <a:rPr lang="en-US" i="1" dirty="0">
                <a:solidFill>
                  <a:srgbClr val="990033"/>
                </a:solidFill>
              </a:rPr>
              <a:t> major</a:t>
            </a:r>
            <a:r>
              <a:rPr lang="en-US" dirty="0"/>
              <a:t>)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990033"/>
                </a:solidFill>
              </a:rPr>
              <a:t>Circular:</a:t>
            </a:r>
            <a:r>
              <a:rPr lang="en-US" dirty="0"/>
              <a:t>  concentric rings surround ext openings &amp; contract to close opening (</a:t>
            </a:r>
            <a:r>
              <a:rPr lang="en-US" dirty="0" err="1"/>
              <a:t>eg</a:t>
            </a:r>
            <a:r>
              <a:rPr lang="en-US" dirty="0"/>
              <a:t>: </a:t>
            </a:r>
            <a:r>
              <a:rPr lang="en-US" i="1" dirty="0" err="1">
                <a:solidFill>
                  <a:srgbClr val="990033"/>
                </a:solidFill>
              </a:rPr>
              <a:t>obicularis</a:t>
            </a:r>
            <a:r>
              <a:rPr lang="en-US" i="1" dirty="0">
                <a:solidFill>
                  <a:srgbClr val="990033"/>
                </a:solidFill>
              </a:rPr>
              <a:t> oris</a:t>
            </a:r>
            <a:r>
              <a:rPr lang="en-US" dirty="0"/>
              <a:t>)</a:t>
            </a:r>
            <a:endParaRPr lang="en-US" b="1" dirty="0"/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3724110" y="6196269"/>
            <a:ext cx="1098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 dirty="0"/>
              <a:t>Fig. 10.1</a:t>
            </a:r>
            <a:endParaRPr lang="en-US" sz="1800" b="1" i="1" u="sng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0" r="-1" b="2357"/>
          <a:stretch/>
        </p:blipFill>
        <p:spPr>
          <a:xfrm>
            <a:off x="5080000" y="16257"/>
            <a:ext cx="3881120" cy="681367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43253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8E2200"/>
                </a:solidFill>
              </a:rPr>
              <a:t>5.2  INTERACTIONS OF SKELETAL MUSCLES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muscles can work </a:t>
            </a:r>
            <a:r>
              <a:rPr lang="en-US" b="1" dirty="0">
                <a:solidFill>
                  <a:srgbClr val="8E2200"/>
                </a:solidFill>
              </a:rPr>
              <a:t>together</a:t>
            </a:r>
            <a:r>
              <a:rPr lang="en-US" dirty="0">
                <a:solidFill>
                  <a:srgbClr val="8E2200"/>
                </a:solidFill>
              </a:rPr>
              <a:t> </a:t>
            </a:r>
            <a:r>
              <a:rPr lang="en-US" dirty="0"/>
              <a:t>or </a:t>
            </a:r>
            <a:r>
              <a:rPr lang="en-US" b="1" dirty="0">
                <a:solidFill>
                  <a:srgbClr val="8E2200"/>
                </a:solidFill>
              </a:rPr>
              <a:t>in opposition</a:t>
            </a:r>
            <a:endParaRPr lang="en-US" dirty="0">
              <a:solidFill>
                <a:srgbClr val="8E22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3 </a:t>
            </a:r>
            <a:r>
              <a:rPr lang="en-US" b="1" dirty="0">
                <a:solidFill>
                  <a:srgbClr val="8E2200"/>
                </a:solidFill>
              </a:rPr>
              <a:t>functional</a:t>
            </a:r>
            <a:r>
              <a:rPr lang="en-US" dirty="0">
                <a:solidFill>
                  <a:srgbClr val="8E2200"/>
                </a:solidFill>
              </a:rPr>
              <a:t> </a:t>
            </a:r>
            <a:r>
              <a:rPr lang="en-US" dirty="0"/>
              <a:t>groups:  </a:t>
            </a:r>
            <a:r>
              <a:rPr lang="en-US" b="1" dirty="0">
                <a:solidFill>
                  <a:srgbClr val="8E2200"/>
                </a:solidFill>
              </a:rPr>
              <a:t>prime movers</a:t>
            </a:r>
            <a:r>
              <a:rPr lang="en-US" dirty="0">
                <a:solidFill>
                  <a:srgbClr val="8E2200"/>
                </a:solidFill>
              </a:rPr>
              <a:t>, </a:t>
            </a:r>
            <a:r>
              <a:rPr lang="en-US" b="1" dirty="0">
                <a:solidFill>
                  <a:srgbClr val="8E2200"/>
                </a:solidFill>
              </a:rPr>
              <a:t>antagonists &amp; synergists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1)</a:t>
            </a:r>
            <a:r>
              <a:rPr lang="en-US" dirty="0">
                <a:solidFill>
                  <a:srgbClr val="CC0000"/>
                </a:solidFill>
              </a:rPr>
              <a:t>  </a:t>
            </a:r>
            <a:r>
              <a:rPr lang="en-US" b="1" dirty="0">
                <a:solidFill>
                  <a:srgbClr val="8E2200"/>
                </a:solidFill>
              </a:rPr>
              <a:t>Prime Mover:</a:t>
            </a:r>
            <a:endParaRPr lang="en-US" dirty="0">
              <a:solidFill>
                <a:srgbClr val="8E22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……………………………………………………………………………………..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</a:t>
            </a:r>
            <a:r>
              <a:rPr lang="en-US" dirty="0" err="1"/>
              <a:t>eg</a:t>
            </a:r>
            <a:r>
              <a:rPr lang="en-US" dirty="0"/>
              <a:t>:  </a:t>
            </a:r>
            <a:r>
              <a:rPr lang="en-US" i="1" dirty="0">
                <a:solidFill>
                  <a:srgbClr val="008080"/>
                </a:solidFill>
              </a:rPr>
              <a:t>biceps brachii &amp; elbow flexion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2)  </a:t>
            </a:r>
            <a:r>
              <a:rPr lang="en-US" b="1" dirty="0">
                <a:solidFill>
                  <a:srgbClr val="8E2200"/>
                </a:solidFill>
              </a:rPr>
              <a:t>Antagonist: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……………………………………………………………………………………..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can provide resistance to prevent overshoot or control rate of movement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a single muscle can be a prime mover for one action &amp; an antagonist for 	another action - </a:t>
            </a:r>
            <a:r>
              <a:rPr lang="en-US" dirty="0" err="1"/>
              <a:t>eg</a:t>
            </a:r>
            <a:r>
              <a:rPr lang="en-US" dirty="0"/>
              <a:t>:  </a:t>
            </a:r>
            <a:r>
              <a:rPr lang="en-US" i="1" dirty="0">
                <a:solidFill>
                  <a:srgbClr val="008080"/>
                </a:solidFill>
              </a:rPr>
              <a:t>biceps brachii &amp; triceps brachii 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3)  </a:t>
            </a:r>
            <a:r>
              <a:rPr lang="en-US" b="1" dirty="0">
                <a:solidFill>
                  <a:srgbClr val="8E2200"/>
                </a:solidFill>
              </a:rPr>
              <a:t>Synergists:</a:t>
            </a:r>
            <a:endParaRPr lang="en-US" dirty="0">
              <a:solidFill>
                <a:srgbClr val="8E22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muscles that help the prime mover by: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	a)  promoting the same movement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	b)  reducing undesirable movements (</a:t>
            </a:r>
            <a:r>
              <a:rPr lang="en-US" dirty="0" err="1"/>
              <a:t>eg</a:t>
            </a:r>
            <a:r>
              <a:rPr lang="en-US" dirty="0"/>
              <a:t>: </a:t>
            </a:r>
            <a:r>
              <a:rPr lang="en-US" i="1" dirty="0">
                <a:solidFill>
                  <a:srgbClr val="008080"/>
                </a:solidFill>
              </a:rPr>
              <a:t>finger flexor muscles cross 		both wrist &amp; phalangeal joints</a:t>
            </a:r>
            <a:r>
              <a:rPr lang="en-US" dirty="0"/>
              <a:t>)</a:t>
            </a:r>
          </a:p>
          <a:p>
            <a:pPr marL="1260475" indent="-366713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c)	some are </a:t>
            </a:r>
            <a:r>
              <a:rPr lang="en-US" b="1" dirty="0">
                <a:solidFill>
                  <a:srgbClr val="8E2200"/>
                </a:solidFill>
              </a:rPr>
              <a:t>fixators-</a:t>
            </a:r>
            <a:r>
              <a:rPr lang="en-US" dirty="0">
                <a:solidFill>
                  <a:srgbClr val="8E2200"/>
                </a:solidFill>
              </a:rPr>
              <a:t> </a:t>
            </a:r>
            <a:r>
              <a:rPr lang="en-US" dirty="0" err="1"/>
              <a:t>eg</a:t>
            </a:r>
            <a:r>
              <a:rPr lang="en-US" dirty="0"/>
              <a:t>: muscles involved in posture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340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eaLnBrk="0" hangingPunct="0">
              <a:spcBef>
                <a:spcPct val="50000"/>
              </a:spcBef>
            </a:pPr>
            <a:r>
              <a:rPr lang="en-US" b="1" u="sng">
                <a:solidFill>
                  <a:schemeClr val="accent2"/>
                </a:solidFill>
              </a:rPr>
              <a:t>Naming Skeletal Muscles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Location of muscle:</a:t>
            </a:r>
            <a:r>
              <a:rPr lang="en-US"/>
              <a:t>  bone or body region – eg:  temporalis, intercostal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Shape of muscle:</a:t>
            </a:r>
            <a:r>
              <a:rPr lang="en-US"/>
              <a:t>  eg: deltoid (triangular), right &amp; left trapezius muscles form a trapezoid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Relative size of muscle:</a:t>
            </a:r>
            <a:r>
              <a:rPr lang="en-US"/>
              <a:t>  maximus, minimus, longus, brevis – eg:  gluteus maximus &amp; gluteus minimus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Direction of muscle fibers:</a:t>
            </a:r>
            <a:r>
              <a:rPr lang="en-US"/>
              <a:t>  eg: rectus = straight, parallel to midline (rectus femoris); also transversus abdominis, oblique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Number of origins</a:t>
            </a:r>
            <a:r>
              <a:rPr lang="en-US" b="1"/>
              <a:t>:  </a:t>
            </a:r>
            <a:r>
              <a:rPr lang="en-US"/>
              <a:t>biceps, triceps, quadriceps – eg:  biceps brachii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Location of muscle’s origin and/or insertion:</a:t>
            </a:r>
            <a:r>
              <a:rPr lang="en-US" b="1"/>
              <a:t>  </a:t>
            </a:r>
            <a:r>
              <a:rPr lang="en-US"/>
              <a:t>if both indicated, origin always indicated first – eg: sternocleidomastoid (neck region – dual origin on sternum and clavicle &amp; insertion on mastoid process of temporal bone)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Action of the muscle:</a:t>
            </a:r>
            <a:r>
              <a:rPr lang="en-US"/>
              <a:t>  flexor, extensor, adductor – eg:  adductor longus for thigh adduction &amp; suppinator muscle in forearm</a:t>
            </a:r>
          </a:p>
          <a:p>
            <a:pPr marL="457200" indent="-457200" algn="ctr" eaLnBrk="0" hangingPunct="0">
              <a:spcBef>
                <a:spcPct val="50000"/>
              </a:spcBef>
            </a:pPr>
            <a:r>
              <a:rPr lang="en-US" i="1">
                <a:solidFill>
                  <a:schemeClr val="accent2"/>
                </a:solidFill>
              </a:rPr>
              <a:t>What can we say about the </a:t>
            </a:r>
            <a:r>
              <a:rPr lang="en-US" b="1" i="1">
                <a:solidFill>
                  <a:schemeClr val="accent2"/>
                </a:solidFill>
              </a:rPr>
              <a:t>extensor carpi radialis longus</a:t>
            </a:r>
            <a:r>
              <a:rPr lang="en-US" i="1">
                <a:solidFill>
                  <a:schemeClr val="accent2"/>
                </a:solidFill>
              </a:rPr>
              <a:t>???  </a:t>
            </a:r>
          </a:p>
          <a:p>
            <a:pPr marL="457200" indent="-457200" algn="ctr" eaLnBrk="0" hangingPunct="0">
              <a:spcBef>
                <a:spcPct val="50000"/>
              </a:spcBef>
            </a:pPr>
            <a:endParaRPr lang="en-US" b="1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63513" y="90488"/>
            <a:ext cx="8753475" cy="2278252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996633"/>
                </a:solidFill>
              </a:rPr>
              <a:t>5.3  Muscles of the Head – Facial Expression</a:t>
            </a:r>
          </a:p>
          <a:p>
            <a:pPr marL="457200" indent="-457200">
              <a:lnSpc>
                <a:spcPct val="50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insert into skin or other muscles, not bones; innervated by the facial nerve</a:t>
            </a:r>
          </a:p>
          <a:p>
            <a:pPr marL="457200" indent="-457200">
              <a:lnSpc>
                <a:spcPct val="6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epicranius</a:t>
            </a:r>
            <a:r>
              <a:rPr lang="en-US" dirty="0">
                <a:solidFill>
                  <a:srgbClr val="996633"/>
                </a:solidFill>
              </a:rPr>
              <a:t> </a:t>
            </a:r>
            <a:r>
              <a:rPr lang="en-US" dirty="0"/>
              <a:t>= main muscle of scalp – consists of:</a:t>
            </a:r>
          </a:p>
          <a:p>
            <a:pPr marL="457200" indent="-45720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olidFill>
                  <a:srgbClr val="FF6600"/>
                </a:solidFill>
              </a:rPr>
              <a:t>  </a:t>
            </a:r>
            <a:r>
              <a:rPr lang="en-US" dirty="0">
                <a:solidFill>
                  <a:srgbClr val="996633"/>
                </a:solidFill>
              </a:rPr>
              <a:t>(</a:t>
            </a:r>
            <a:r>
              <a:rPr lang="en-US" dirty="0" err="1">
                <a:solidFill>
                  <a:srgbClr val="996633"/>
                </a:solidFill>
              </a:rPr>
              <a:t>i</a:t>
            </a:r>
            <a:r>
              <a:rPr lang="en-US" dirty="0">
                <a:solidFill>
                  <a:srgbClr val="996633"/>
                </a:solidFill>
              </a:rPr>
              <a:t>) </a:t>
            </a:r>
            <a:r>
              <a:rPr lang="en-US" b="1" i="1" dirty="0">
                <a:solidFill>
                  <a:srgbClr val="996633"/>
                </a:solidFill>
              </a:rPr>
              <a:t>frontal belly</a:t>
            </a:r>
            <a:r>
              <a:rPr lang="en-US" i="1" dirty="0">
                <a:solidFill>
                  <a:srgbClr val="996633"/>
                </a:solidFill>
              </a:rPr>
              <a:t>:</a:t>
            </a:r>
            <a:r>
              <a:rPr lang="en-US" dirty="0"/>
              <a:t> raises eyebrows, wrinkles forehead</a:t>
            </a:r>
          </a:p>
          <a:p>
            <a:pPr marL="457200" indent="-45720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olidFill>
                  <a:srgbClr val="FF6600"/>
                </a:solidFill>
              </a:rPr>
              <a:t>  </a:t>
            </a:r>
            <a:r>
              <a:rPr lang="en-US" dirty="0">
                <a:solidFill>
                  <a:srgbClr val="996633"/>
                </a:solidFill>
              </a:rPr>
              <a:t>(ii) </a:t>
            </a:r>
            <a:r>
              <a:rPr lang="en-US" b="1" i="1" dirty="0">
                <a:solidFill>
                  <a:srgbClr val="996633"/>
                </a:solidFill>
              </a:rPr>
              <a:t>occipital belly:</a:t>
            </a:r>
            <a:r>
              <a:rPr lang="en-US" dirty="0"/>
              <a:t>  fixes aponeurosis and pulls scalp posteriorly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orbicularis oculi:</a:t>
            </a:r>
            <a:r>
              <a:rPr lang="en-US" b="1" i="1" dirty="0"/>
              <a:t>  </a:t>
            </a:r>
            <a:r>
              <a:rPr lang="en-US" dirty="0"/>
              <a:t>surrounds rim of orbit; protects eyes from light by producing blinking, squinting, also draws eyebrows down</a:t>
            </a:r>
            <a:endParaRPr lang="en-CA" b="1" i="1" dirty="0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5875" y="2527300"/>
            <a:ext cx="5256213" cy="430573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zygomaticus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(cheek to corner of mouth):</a:t>
            </a:r>
          </a:p>
          <a:p>
            <a:pPr algn="ctr">
              <a:lnSpc>
                <a:spcPct val="45000"/>
              </a:lnSpc>
              <a:spcBef>
                <a:spcPct val="50000"/>
              </a:spcBef>
            </a:pPr>
            <a:r>
              <a:rPr lang="en-US" dirty="0"/>
              <a:t>  smiling muscle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orbicularis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b="1" i="1" dirty="0" err="1">
                <a:solidFill>
                  <a:srgbClr val="996633"/>
                </a:solidFill>
              </a:rPr>
              <a:t>oris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dirty="0"/>
              <a:t>  lips; multi-layered; closes, purses, protrudes lips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mentalis</a:t>
            </a:r>
            <a:r>
              <a:rPr lang="en-US" i="1" dirty="0">
                <a:solidFill>
                  <a:srgbClr val="996633"/>
                </a:solidFill>
              </a:rPr>
              <a:t> (mandible </a:t>
            </a:r>
            <a:r>
              <a:rPr lang="en-US" i="1" dirty="0">
                <a:solidFill>
                  <a:srgbClr val="996633"/>
                </a:solidFill>
                <a:sym typeface="WP IconicSymbolsA" pitchFamily="2" charset="2"/>
              </a:rPr>
              <a:t>to </a:t>
            </a:r>
            <a:r>
              <a:rPr lang="en-US" i="1" dirty="0">
                <a:solidFill>
                  <a:srgbClr val="996633"/>
                </a:solidFill>
              </a:rPr>
              <a:t>chin)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b="1" i="1" dirty="0"/>
              <a:t>  </a:t>
            </a:r>
            <a:r>
              <a:rPr lang="en-US" dirty="0"/>
              <a:t>V-shaped pair – protrudes lower lip (pout); wrinkles chin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ʘ </a:t>
            </a:r>
            <a:r>
              <a:rPr lang="en-US" b="1" i="1" dirty="0" err="1">
                <a:solidFill>
                  <a:srgbClr val="996633"/>
                </a:solidFill>
              </a:rPr>
              <a:t>buccinator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(mandible/maxilla to </a:t>
            </a:r>
            <a:r>
              <a:rPr lang="en-US" i="1" dirty="0" err="1">
                <a:solidFill>
                  <a:srgbClr val="996633"/>
                </a:solidFill>
              </a:rPr>
              <a:t>orb.oris</a:t>
            </a:r>
            <a:r>
              <a:rPr lang="en-US" i="1" dirty="0">
                <a:solidFill>
                  <a:srgbClr val="996633"/>
                </a:solidFill>
              </a:rPr>
              <a:t>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</a:t>
            </a:r>
            <a:r>
              <a:rPr lang="en-US" dirty="0"/>
              <a:t>deep to </a:t>
            </a:r>
            <a:r>
              <a:rPr lang="en-US" dirty="0" err="1"/>
              <a:t>masseter</a:t>
            </a:r>
            <a:r>
              <a:rPr lang="en-US" dirty="0"/>
              <a:t> – whistling, sucking; hold food in place when chewing; especially in nursing infants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platysma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(fascia of chest to mandible)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b="1" i="1" dirty="0"/>
              <a:t> </a:t>
            </a:r>
            <a:r>
              <a:rPr lang="en-US" dirty="0"/>
              <a:t>helps depress mandible; tenses skin of neck</a:t>
            </a:r>
            <a:r>
              <a:rPr lang="en-US" b="1" i="1" dirty="0"/>
              <a:t> </a:t>
            </a:r>
            <a:endParaRPr lang="en-CA" b="1" i="1" dirty="0"/>
          </a:p>
        </p:txBody>
      </p:sp>
      <p:pic>
        <p:nvPicPr>
          <p:cNvPr id="20484" name="Picture 4" descr="10-06_HeadMuscles_3"/>
          <p:cNvPicPr>
            <a:picLocks noChangeAspect="1" noChangeArrowheads="1"/>
          </p:cNvPicPr>
          <p:nvPr/>
        </p:nvPicPr>
        <p:blipFill>
          <a:blip r:embed="rId2" cstate="print">
            <a:lum contrast="-12000"/>
          </a:blip>
          <a:srcRect l="25395" t="1207" r="26959" b="4507"/>
          <a:stretch>
            <a:fillRect/>
          </a:stretch>
        </p:blipFill>
        <p:spPr bwMode="auto">
          <a:xfrm>
            <a:off x="5357446" y="2268407"/>
            <a:ext cx="3786554" cy="4589593"/>
          </a:xfrm>
          <a:prstGeom prst="rect">
            <a:avLst/>
          </a:prstGeom>
          <a:noFill/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5427663" y="6300788"/>
            <a:ext cx="1107996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/>
              <a:t>Fig. 10.6</a:t>
            </a:r>
            <a:endParaRPr lang="en-CA" sz="1800" b="1" dirty="0"/>
          </a:p>
        </p:txBody>
      </p:sp>
      <p:sp>
        <p:nvSpPr>
          <p:cNvPr id="20486" name="WordArt 6"/>
          <p:cNvSpPr>
            <a:spLocks noChangeArrowheads="1" noChangeShapeType="1" noTextEdit="1"/>
          </p:cNvSpPr>
          <p:nvPr/>
        </p:nvSpPr>
        <p:spPr bwMode="auto">
          <a:xfrm rot="1352584">
            <a:off x="6958855" y="2829236"/>
            <a:ext cx="1652944" cy="390383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n-US" sz="12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epicranial</a:t>
            </a:r>
            <a:endParaRPr lang="en-US" sz="12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Arial Black"/>
            </a:endParaRPr>
          </a:p>
          <a:p>
            <a:pPr algn="ctr"/>
            <a:r>
              <a:rPr lang="en-US" sz="12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aponeurosis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rot="16200000" flipV="1">
            <a:off x="5855678" y="5445369"/>
            <a:ext cx="1418492" cy="16412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" t="-7840" r="25691" b="52686"/>
          <a:stretch/>
        </p:blipFill>
        <p:spPr>
          <a:xfrm>
            <a:off x="432090" y="151762"/>
            <a:ext cx="6296257" cy="25922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0" t="48475" r="24610"/>
          <a:stretch/>
        </p:blipFill>
        <p:spPr>
          <a:xfrm>
            <a:off x="1185036" y="3780427"/>
            <a:ext cx="4326340" cy="242165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32" b="44846"/>
          <a:stretch/>
        </p:blipFill>
        <p:spPr>
          <a:xfrm>
            <a:off x="6155140" y="2921440"/>
            <a:ext cx="2185189" cy="25922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656867" y="5801976"/>
            <a:ext cx="11817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Fig. 10.7</a:t>
            </a:r>
          </a:p>
        </p:txBody>
      </p:sp>
    </p:spTree>
    <p:extLst>
      <p:ext uri="{BB962C8B-B14F-4D97-AF65-F5344CB8AC3E}">
        <p14:creationId xmlns:p14="http://schemas.microsoft.com/office/powerpoint/2010/main" val="33578685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uccinator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812971" y="6096000"/>
            <a:ext cx="13965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Buccinator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10-07cMastica_UN.jpg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7181" t="8293" r="16495" b="6219"/>
          <a:stretch>
            <a:fillRect/>
          </a:stretch>
        </p:blipFill>
        <p:spPr bwMode="auto">
          <a:xfrm>
            <a:off x="4308475" y="1609725"/>
            <a:ext cx="4514850" cy="4822825"/>
          </a:xfrm>
          <a:prstGeom prst="rect">
            <a:avLst/>
          </a:prstGeom>
          <a:noFill/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158750" y="63500"/>
            <a:ext cx="8667750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u="sng">
                <a:solidFill>
                  <a:srgbClr val="8E2200"/>
                </a:solidFill>
              </a:rPr>
              <a:t>5.4  Muscles that move the tongue</a:t>
            </a:r>
          </a:p>
          <a:p>
            <a:pPr>
              <a:spcBef>
                <a:spcPct val="50000"/>
              </a:spcBef>
            </a:pPr>
            <a:endParaRPr lang="en-US" sz="1000" b="1" u="sng">
              <a:solidFill>
                <a:srgbClr val="8E2200"/>
              </a:solidFill>
            </a:endParaRPr>
          </a:p>
          <a:p>
            <a:pPr>
              <a:spcBef>
                <a:spcPct val="50000"/>
              </a:spcBef>
            </a:pPr>
            <a:r>
              <a:rPr lang="en-US" b="1">
                <a:solidFill>
                  <a:srgbClr val="8E2200"/>
                </a:solidFill>
              </a:rPr>
              <a:t>genioglossus </a:t>
            </a:r>
            <a:r>
              <a:rPr lang="en-US" i="1">
                <a:solidFill>
                  <a:srgbClr val="8E2200"/>
                </a:solidFill>
              </a:rPr>
              <a:t>(mandible to inferior tongue &amp; hyoid bone):  </a:t>
            </a:r>
            <a:r>
              <a:rPr lang="en-US"/>
              <a:t>prime mover of tongue protrusion; anchors tongue to prevent obstruction of respiration</a:t>
            </a:r>
            <a:endParaRPr lang="en-US">
              <a:solidFill>
                <a:srgbClr val="8E2200"/>
              </a:solidFill>
            </a:endParaRP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198438" y="1584325"/>
            <a:ext cx="4449762" cy="207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 err="1">
                <a:solidFill>
                  <a:srgbClr val="8E2200"/>
                </a:solidFill>
              </a:rPr>
              <a:t>hyoglossus</a:t>
            </a:r>
            <a:r>
              <a:rPr lang="en-US" b="1" dirty="0">
                <a:solidFill>
                  <a:srgbClr val="8E2200"/>
                </a:solidFill>
              </a:rPr>
              <a:t> </a:t>
            </a:r>
            <a:r>
              <a:rPr lang="en-US" i="1" dirty="0">
                <a:solidFill>
                  <a:srgbClr val="8E2200"/>
                </a:solidFill>
              </a:rPr>
              <a:t>(hyoid bone to </a:t>
            </a:r>
            <a:r>
              <a:rPr lang="en-US" i="1" dirty="0" err="1">
                <a:solidFill>
                  <a:srgbClr val="8E2200"/>
                </a:solidFill>
              </a:rPr>
              <a:t>inferolateral</a:t>
            </a:r>
            <a:r>
              <a:rPr lang="en-US" i="1" dirty="0">
                <a:solidFill>
                  <a:srgbClr val="8E2200"/>
                </a:solidFill>
              </a:rPr>
              <a:t> tongue): </a:t>
            </a:r>
            <a:r>
              <a:rPr lang="en-US" dirty="0"/>
              <a:t>depresses tongue, especially lateral margins</a:t>
            </a:r>
          </a:p>
          <a:p>
            <a:pPr>
              <a:spcBef>
                <a:spcPct val="50000"/>
              </a:spcBef>
            </a:pPr>
            <a:r>
              <a:rPr lang="en-US" b="1" dirty="0" err="1">
                <a:solidFill>
                  <a:srgbClr val="8E2200"/>
                </a:solidFill>
              </a:rPr>
              <a:t>styloglossus</a:t>
            </a:r>
            <a:r>
              <a:rPr lang="en-US" b="1" dirty="0">
                <a:solidFill>
                  <a:srgbClr val="8E2200"/>
                </a:solidFill>
              </a:rPr>
              <a:t> </a:t>
            </a:r>
            <a:r>
              <a:rPr lang="en-US" i="1" dirty="0">
                <a:solidFill>
                  <a:srgbClr val="8E2200"/>
                </a:solidFill>
              </a:rPr>
              <a:t>(</a:t>
            </a:r>
            <a:r>
              <a:rPr lang="en-US" i="1" dirty="0" err="1">
                <a:solidFill>
                  <a:srgbClr val="8E2200"/>
                </a:solidFill>
              </a:rPr>
              <a:t>styloid</a:t>
            </a:r>
            <a:r>
              <a:rPr lang="en-US" i="1" dirty="0">
                <a:solidFill>
                  <a:srgbClr val="8E2200"/>
                </a:solidFill>
              </a:rPr>
              <a:t> process of temporal bone to </a:t>
            </a:r>
            <a:r>
              <a:rPr lang="en-US" i="1" dirty="0" err="1">
                <a:solidFill>
                  <a:srgbClr val="8E2200"/>
                </a:solidFill>
              </a:rPr>
              <a:t>inferolateral</a:t>
            </a:r>
            <a:r>
              <a:rPr lang="en-US" i="1" dirty="0">
                <a:solidFill>
                  <a:srgbClr val="8E2200"/>
                </a:solidFill>
              </a:rPr>
              <a:t> tongue): </a:t>
            </a:r>
            <a:r>
              <a:rPr lang="en-US" dirty="0"/>
              <a:t>retracts &amp; elevates tongue</a:t>
            </a:r>
            <a:endParaRPr lang="en-US" b="1" dirty="0">
              <a:solidFill>
                <a:srgbClr val="8E2200"/>
              </a:solidFill>
            </a:endParaRPr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4692650" y="5984875"/>
            <a:ext cx="130997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10.8c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4713668" y="5048518"/>
            <a:ext cx="862884" cy="206062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0800000" flipV="1">
            <a:off x="6323528" y="4687910"/>
            <a:ext cx="1906073" cy="18030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5400000">
            <a:off x="5943601" y="3174642"/>
            <a:ext cx="1815921" cy="54091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79097" y="32550"/>
            <a:ext cx="8809038" cy="357020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80000"/>
              </a:lnSpc>
              <a:spcBef>
                <a:spcPct val="50000"/>
              </a:spcBef>
              <a:buFontTx/>
              <a:buAutoNum type="arabicPeriod" startAt="2"/>
            </a:pPr>
            <a:r>
              <a:rPr lang="en-US" b="1" u="sng" dirty="0">
                <a:solidFill>
                  <a:srgbClr val="996633"/>
                </a:solidFill>
              </a:rPr>
              <a:t>Muscles of the Head:  Mastication, etc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4 pairs involved in chewing; all innervated by </a:t>
            </a:r>
            <a:r>
              <a:rPr lang="en-US" dirty="0" err="1">
                <a:cs typeface="Arial" charset="0"/>
              </a:rPr>
              <a:t>mandibular</a:t>
            </a:r>
            <a:r>
              <a:rPr lang="en-US" dirty="0">
                <a:cs typeface="Arial" charset="0"/>
              </a:rPr>
              <a:t> division of cranial nerve V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ʘ </a:t>
            </a:r>
            <a:r>
              <a:rPr lang="en-US" b="1" i="1" dirty="0" err="1">
                <a:solidFill>
                  <a:srgbClr val="996633"/>
                </a:solidFill>
              </a:rPr>
              <a:t>masseter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</a:t>
            </a:r>
            <a:r>
              <a:rPr lang="en-US" i="1" dirty="0" err="1">
                <a:solidFill>
                  <a:srgbClr val="996633"/>
                </a:solidFill>
              </a:rPr>
              <a:t>zygomatic</a:t>
            </a:r>
            <a:r>
              <a:rPr lang="en-US" i="1" dirty="0">
                <a:solidFill>
                  <a:srgbClr val="996633"/>
                </a:solidFill>
              </a:rPr>
              <a:t> to mandible)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prime mover of jaw closure (powerfully)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ʘ </a:t>
            </a:r>
            <a:r>
              <a:rPr lang="en-US" b="1" i="1" dirty="0" err="1">
                <a:solidFill>
                  <a:srgbClr val="996633"/>
                </a:solidFill>
              </a:rPr>
              <a:t>temporalis</a:t>
            </a:r>
            <a:r>
              <a:rPr lang="en-US" i="1" dirty="0">
                <a:solidFill>
                  <a:srgbClr val="996633"/>
                </a:solidFill>
              </a:rPr>
              <a:t> (temporal to mandible)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elevates and retracts mandible (closes jaw); maintains closed jaw at rest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medial and lateral </a:t>
            </a:r>
            <a:r>
              <a:rPr lang="en-US" b="1" i="1" dirty="0" err="1">
                <a:solidFill>
                  <a:srgbClr val="996633"/>
                </a:solidFill>
              </a:rPr>
              <a:t>pterygoid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(sphenoid to mandible)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both two-headed; additional jaw movements (</a:t>
            </a:r>
            <a:r>
              <a:rPr lang="en-US" dirty="0" err="1"/>
              <a:t>eg</a:t>
            </a:r>
            <a:r>
              <a:rPr lang="en-US" dirty="0"/>
              <a:t>:  side-to-side grinding </a:t>
            </a:r>
            <a:r>
              <a:rPr lang="en-US" dirty="0" err="1"/>
              <a:t>movments</a:t>
            </a:r>
            <a:r>
              <a:rPr lang="en-US" dirty="0"/>
              <a:t>)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buccinator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(mandible/maxilla to </a:t>
            </a:r>
            <a:r>
              <a:rPr lang="en-US" i="1" dirty="0" err="1">
                <a:solidFill>
                  <a:srgbClr val="996633"/>
                </a:solidFill>
              </a:rPr>
              <a:t>orbicularis</a:t>
            </a:r>
            <a:r>
              <a:rPr lang="en-US" i="1" dirty="0">
                <a:solidFill>
                  <a:srgbClr val="996633"/>
                </a:solidFill>
              </a:rPr>
              <a:t> </a:t>
            </a:r>
            <a:r>
              <a:rPr lang="en-US" i="1" dirty="0" err="1">
                <a:solidFill>
                  <a:srgbClr val="996633"/>
                </a:solidFill>
              </a:rPr>
              <a:t>oris</a:t>
            </a:r>
            <a:r>
              <a:rPr lang="en-US" i="1" dirty="0">
                <a:solidFill>
                  <a:srgbClr val="996633"/>
                </a:solidFill>
              </a:rPr>
              <a:t>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dirty="0"/>
              <a:t>  helps keep food between grinding surfaces of teeth during chewing </a:t>
            </a:r>
            <a:endParaRPr lang="en-CA" b="1" i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77"/>
          <a:stretch/>
        </p:blipFill>
        <p:spPr>
          <a:xfrm>
            <a:off x="156781" y="3550803"/>
            <a:ext cx="4437888" cy="32095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164"/>
          <a:stretch/>
        </p:blipFill>
        <p:spPr>
          <a:xfrm>
            <a:off x="4731344" y="3543691"/>
            <a:ext cx="4139184" cy="3216656"/>
          </a:xfrm>
          <a:prstGeom prst="rect">
            <a:avLst/>
          </a:prstGeom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966470" y="6282420"/>
            <a:ext cx="108234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10.8</a:t>
            </a:r>
            <a:endParaRPr lang="en-CA" sz="1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sseter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99314" y="6008914"/>
            <a:ext cx="18505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Masseter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09457" y="5812971"/>
            <a:ext cx="2819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Temporalis</a:t>
            </a:r>
            <a:endParaRPr lang="en-US" dirty="0"/>
          </a:p>
        </p:txBody>
      </p:sp>
      <p:pic>
        <p:nvPicPr>
          <p:cNvPr id="3" name="temporalis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332398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3399FF"/>
                </a:solidFill>
              </a:rPr>
              <a:t>5.5  Muscles of the Neck &amp; Vertebral Column:  Head &amp; Trunk Movements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head moved by muscles originating from axial skeleton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3399FF"/>
                </a:solidFill>
              </a:rPr>
              <a:t>sternocleidomastoid </a:t>
            </a:r>
            <a:r>
              <a:rPr lang="en-US" i="1" dirty="0">
                <a:solidFill>
                  <a:srgbClr val="3399FF"/>
                </a:solidFill>
              </a:rPr>
              <a:t>(manubrium/clavicle to mastoid process of temporal)</a:t>
            </a:r>
            <a:r>
              <a:rPr lang="en-US" b="1" i="1" dirty="0">
                <a:solidFill>
                  <a:srgbClr val="3399FF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2-headed; deep to platysma; prime mover (both sides) of head flexion; muscle action on one side for head </a:t>
            </a:r>
            <a:r>
              <a:rPr lang="en-US" u="sng" dirty="0"/>
              <a:t>rotation</a:t>
            </a:r>
            <a:r>
              <a:rPr lang="en-US" dirty="0"/>
              <a:t> to </a:t>
            </a:r>
            <a:r>
              <a:rPr lang="en-US" u="sng" dirty="0"/>
              <a:t>opposite</a:t>
            </a:r>
            <a:r>
              <a:rPr lang="en-US" dirty="0"/>
              <a:t> side, head </a:t>
            </a:r>
            <a:r>
              <a:rPr lang="en-US" u="sng" dirty="0"/>
              <a:t>tilts</a:t>
            </a:r>
            <a:r>
              <a:rPr lang="en-US" dirty="0"/>
              <a:t> to </a:t>
            </a:r>
            <a:r>
              <a:rPr lang="en-US" u="sng" dirty="0"/>
              <a:t>same</a:t>
            </a:r>
            <a:r>
              <a:rPr lang="en-US" dirty="0"/>
              <a:t> side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3399FF"/>
                </a:solidFill>
              </a:rPr>
              <a:t>scalenes</a:t>
            </a:r>
            <a:r>
              <a:rPr lang="en-US" b="1" i="1" dirty="0">
                <a:solidFill>
                  <a:srgbClr val="3399FF"/>
                </a:solidFill>
              </a:rPr>
              <a:t> </a:t>
            </a:r>
            <a:r>
              <a:rPr lang="en-US" i="1" dirty="0">
                <a:solidFill>
                  <a:srgbClr val="3399FF"/>
                </a:solidFill>
              </a:rPr>
              <a:t>(cervical vertebrae to 1</a:t>
            </a:r>
            <a:r>
              <a:rPr lang="en-US" i="1" baseline="30000" dirty="0">
                <a:solidFill>
                  <a:srgbClr val="3399FF"/>
                </a:solidFill>
              </a:rPr>
              <a:t>st</a:t>
            </a:r>
            <a:r>
              <a:rPr lang="en-US" i="1" dirty="0">
                <a:solidFill>
                  <a:srgbClr val="3399FF"/>
                </a:solidFill>
              </a:rPr>
              <a:t> 2 ribs)</a:t>
            </a:r>
            <a:r>
              <a:rPr lang="en-US" b="1" i="1" dirty="0">
                <a:solidFill>
                  <a:srgbClr val="3399FF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more laterally and deep to </a:t>
            </a:r>
            <a:r>
              <a:rPr lang="en-US" dirty="0" err="1"/>
              <a:t>platysma</a:t>
            </a:r>
            <a:r>
              <a:rPr lang="en-US" dirty="0"/>
              <a:t> &amp; </a:t>
            </a:r>
            <a:r>
              <a:rPr lang="en-US" dirty="0" err="1"/>
              <a:t>sternocleidomastoid</a:t>
            </a:r>
            <a:r>
              <a:rPr lang="en-US" dirty="0"/>
              <a:t> – elevate first 2 ribs, role in coughing, flex &amp; rotate neck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3399FF"/>
                </a:solidFill>
              </a:rPr>
              <a:t>ʘ splenius </a:t>
            </a:r>
            <a:r>
              <a:rPr lang="en-US" i="1" dirty="0">
                <a:solidFill>
                  <a:srgbClr val="3399FF"/>
                </a:solidFill>
              </a:rPr>
              <a:t>(vertebrae to mastoid process of temporal)</a:t>
            </a:r>
            <a:r>
              <a:rPr lang="en-US" b="1" i="1" dirty="0">
                <a:solidFill>
                  <a:srgbClr val="3399FF"/>
                </a:solidFill>
              </a:rPr>
              <a:t>:</a:t>
            </a:r>
            <a:r>
              <a:rPr lang="en-US" dirty="0"/>
              <a:t>  superficial; “bandage muscle”; head </a:t>
            </a:r>
            <a:r>
              <a:rPr lang="en-US" u="sng" dirty="0"/>
              <a:t>extension </a:t>
            </a:r>
            <a:r>
              <a:rPr lang="en-US" dirty="0"/>
              <a:t>(</a:t>
            </a:r>
            <a:r>
              <a:rPr lang="en-US" u="sng" dirty="0"/>
              <a:t>both</a:t>
            </a:r>
            <a:r>
              <a:rPr lang="en-US" dirty="0"/>
              <a:t> sides) or if </a:t>
            </a:r>
            <a:r>
              <a:rPr lang="en-US" u="sng" dirty="0"/>
              <a:t>one</a:t>
            </a:r>
            <a:r>
              <a:rPr lang="en-US" dirty="0"/>
              <a:t> side, rotation, tilts to </a:t>
            </a:r>
            <a:r>
              <a:rPr lang="en-US" u="sng" dirty="0"/>
              <a:t>same</a:t>
            </a:r>
            <a:r>
              <a:rPr lang="en-US" dirty="0"/>
              <a:t> side</a:t>
            </a:r>
            <a:endParaRPr lang="en-CA" b="1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397"/>
          <a:stretch/>
        </p:blipFill>
        <p:spPr>
          <a:xfrm>
            <a:off x="116840" y="3485531"/>
            <a:ext cx="4785360" cy="32837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75"/>
          <a:stretch/>
        </p:blipFill>
        <p:spPr>
          <a:xfrm>
            <a:off x="5367566" y="3323987"/>
            <a:ext cx="3462528" cy="3445256"/>
          </a:xfrm>
          <a:prstGeom prst="rect">
            <a:avLst/>
          </a:prstGeom>
        </p:spPr>
      </p:pic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4526280" y="6314559"/>
            <a:ext cx="153118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10.10a,b</a:t>
            </a:r>
            <a:endParaRPr lang="en-CA" sz="1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96543" y="5617029"/>
            <a:ext cx="29391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Splenius capitis</a:t>
            </a:r>
          </a:p>
        </p:txBody>
      </p:sp>
      <p:pic>
        <p:nvPicPr>
          <p:cNvPr id="3" name="splenius_capitis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371600" y="674914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93472" y="140166"/>
            <a:ext cx="9144000" cy="110799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88925" indent="-288925">
              <a:lnSpc>
                <a:spcPct val="70000"/>
              </a:lnSpc>
              <a:spcBef>
                <a:spcPct val="50000"/>
              </a:spcBef>
            </a:pPr>
            <a:r>
              <a:rPr lang="en-US" b="1" u="sng" dirty="0">
                <a:solidFill>
                  <a:schemeClr val="accent2"/>
                </a:solidFill>
              </a:rPr>
              <a:t>5.6 Muscles of the Neck &amp; Vertebral Column:  Head &amp; Trunk Movements</a:t>
            </a:r>
          </a:p>
          <a:p>
            <a:pPr marL="288925" indent="-288925">
              <a:lnSpc>
                <a:spcPct val="70000"/>
              </a:lnSpc>
              <a:spcBef>
                <a:spcPct val="50000"/>
              </a:spcBef>
            </a:pPr>
            <a:r>
              <a:rPr lang="en-US" b="1" i="1" dirty="0">
                <a:solidFill>
                  <a:schemeClr val="accent2"/>
                </a:solidFill>
              </a:rPr>
              <a:t>erector spinae:</a:t>
            </a:r>
            <a:r>
              <a:rPr lang="en-US" b="1" i="1" dirty="0"/>
              <a:t>  </a:t>
            </a:r>
            <a:r>
              <a:rPr lang="en-US" dirty="0"/>
              <a:t>prime mover of back extension; consists of 3 columns of muscles (</a:t>
            </a:r>
            <a:r>
              <a:rPr lang="en-US" b="1" i="1" dirty="0">
                <a:solidFill>
                  <a:schemeClr val="accent2"/>
                </a:solidFill>
              </a:rPr>
              <a:t>iliocostalis, longissimus, spinalis</a:t>
            </a:r>
            <a:r>
              <a:rPr lang="en-US" dirty="0"/>
              <a:t>); resistance to bending forward &amp; extensors for return to erect position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93472" y="4132481"/>
            <a:ext cx="3312160" cy="218521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b="1" i="1" dirty="0">
                <a:solidFill>
                  <a:schemeClr val="accent2"/>
                </a:solidFill>
              </a:rPr>
              <a:t>quadratus lumborum </a:t>
            </a:r>
            <a:r>
              <a:rPr lang="en-US" i="1" dirty="0">
                <a:solidFill>
                  <a:schemeClr val="accent2"/>
                </a:solidFill>
              </a:rPr>
              <a:t>(iliac crest to lumbar vertebrae)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u="sng" dirty="0"/>
              <a:t>individual</a:t>
            </a:r>
            <a:r>
              <a:rPr lang="en-US" dirty="0"/>
              <a:t> muscles flex vertebral column </a:t>
            </a:r>
            <a:r>
              <a:rPr lang="en-US" u="sng" dirty="0"/>
              <a:t>laterally</a:t>
            </a:r>
            <a:r>
              <a:rPr lang="en-US" dirty="0"/>
              <a:t>; </a:t>
            </a:r>
            <a:r>
              <a:rPr lang="en-US" u="sng" dirty="0"/>
              <a:t>jointly</a:t>
            </a:r>
            <a:r>
              <a:rPr lang="en-US" dirty="0"/>
              <a:t> to </a:t>
            </a:r>
            <a:r>
              <a:rPr lang="en-US" u="sng" dirty="0"/>
              <a:t>extend</a:t>
            </a:r>
            <a:r>
              <a:rPr lang="en-US" dirty="0"/>
              <a:t> lumbar spine &amp; fix 12th rib; maintain upright posture</a:t>
            </a:r>
            <a:endParaRPr lang="en-US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7" b="4566"/>
          <a:stretch/>
        </p:blipFill>
        <p:spPr>
          <a:xfrm>
            <a:off x="3479269" y="1320800"/>
            <a:ext cx="5339611" cy="5520894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642612" y="5948363"/>
            <a:ext cx="1338828" cy="369332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10.10d</a:t>
            </a:r>
            <a:endParaRPr lang="en-CA" sz="1800" dirty="0"/>
          </a:p>
        </p:txBody>
      </p:sp>
      <p:sp>
        <p:nvSpPr>
          <p:cNvPr id="3" name="Rectangle 2"/>
          <p:cNvSpPr/>
          <p:nvPr/>
        </p:nvSpPr>
        <p:spPr>
          <a:xfrm>
            <a:off x="0" y="1939985"/>
            <a:ext cx="34056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8925" indent="-288925" algn="ctr">
              <a:lnSpc>
                <a:spcPct val="70000"/>
              </a:lnSpc>
              <a:spcBef>
                <a:spcPct val="50000"/>
              </a:spcBef>
            </a:pPr>
            <a:r>
              <a:rPr lang="en-US" b="1" i="1" dirty="0">
                <a:solidFill>
                  <a:schemeClr val="accent2"/>
                </a:solidFill>
              </a:rPr>
              <a:t>ʘ semispinalis:</a:t>
            </a:r>
            <a:r>
              <a:rPr lang="en-US" dirty="0"/>
              <a:t>  deeper, composite muscle from thoracic region to head; extends vertebral column &amp; head, rotation of head, synergistic with sternocleidomastoid muscles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50228" y="5791200"/>
            <a:ext cx="43107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Semispinalis</a:t>
            </a:r>
            <a:r>
              <a:rPr lang="en-US" dirty="0"/>
              <a:t> capitis</a:t>
            </a:r>
          </a:p>
        </p:txBody>
      </p:sp>
      <p:pic>
        <p:nvPicPr>
          <p:cNvPr id="3" name="semispinalis_capitis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524000" y="805542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0" y="4651375"/>
            <a:ext cx="9144000" cy="2149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chemeClr val="accent2"/>
                </a:solidFill>
              </a:rPr>
              <a:t>5.7a  Muscles of Respiration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chemeClr val="accent2"/>
                </a:solidFill>
              </a:rPr>
              <a:t>ʘ external intercostals:</a:t>
            </a:r>
            <a:r>
              <a:rPr lang="en-US" b="1" i="1" dirty="0"/>
              <a:t>  </a:t>
            </a:r>
            <a:r>
              <a:rPr lang="en-US" dirty="0"/>
              <a:t>11 pairs, between ribs; oblique; pull ribs together to elevate rib cage (inspiration;1</a:t>
            </a:r>
            <a:r>
              <a:rPr lang="en-US" baseline="30000" dirty="0"/>
              <a:t>st</a:t>
            </a:r>
            <a:r>
              <a:rPr lang="en-US" dirty="0"/>
              <a:t>  ribs fixed by scalene muscles)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chemeClr val="accent2"/>
                </a:solidFill>
              </a:rPr>
              <a:t> internal intercostals:</a:t>
            </a:r>
            <a:r>
              <a:rPr lang="en-US" dirty="0"/>
              <a:t>  11 pairs, between ribs; </a:t>
            </a:r>
            <a:r>
              <a:rPr lang="en-US" dirty="0">
                <a:sym typeface="Symbol" pitchFamily="18" charset="2"/>
              </a:rPr>
              <a:t> external intercostals; draw ribs together to depress rib cage (expiration; 12</a:t>
            </a:r>
            <a:r>
              <a:rPr lang="en-US" baseline="30000" dirty="0">
                <a:sym typeface="Symbol" pitchFamily="18" charset="2"/>
              </a:rPr>
              <a:t>th</a:t>
            </a:r>
            <a:r>
              <a:rPr lang="en-US" dirty="0">
                <a:sym typeface="Symbol" pitchFamily="18" charset="2"/>
              </a:rPr>
              <a:t>  ribs fixed by </a:t>
            </a:r>
            <a:r>
              <a:rPr lang="en-US" dirty="0" err="1">
                <a:sym typeface="Symbol" pitchFamily="18" charset="2"/>
              </a:rPr>
              <a:t>quadratus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dirty="0" err="1">
                <a:sym typeface="Symbol" pitchFamily="18" charset="2"/>
              </a:rPr>
              <a:t>lumborum</a:t>
            </a:r>
            <a:r>
              <a:rPr lang="en-US" dirty="0">
                <a:sym typeface="Symbol" pitchFamily="18" charset="2"/>
              </a:rPr>
              <a:t>)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chemeClr val="accent2"/>
                </a:solidFill>
              </a:rPr>
              <a:t>diaphragm:</a:t>
            </a:r>
            <a:r>
              <a:rPr lang="en-US" b="1" i="1" dirty="0"/>
              <a:t> </a:t>
            </a:r>
            <a:r>
              <a:rPr lang="en-US" dirty="0"/>
              <a:t> dome-shaped when relaxed; prime mover of inspiration</a:t>
            </a:r>
            <a:endParaRPr lang="en-CA" b="1" i="1" dirty="0"/>
          </a:p>
        </p:txBody>
      </p:sp>
      <p:pic>
        <p:nvPicPr>
          <p:cNvPr id="24579" name="Picture 3" descr="ha5lf1010a2_a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36551" t="2272" r="7143" b="6363"/>
          <a:stretch>
            <a:fillRect/>
          </a:stretch>
        </p:blipFill>
        <p:spPr bwMode="auto">
          <a:xfrm>
            <a:off x="6926263" y="0"/>
            <a:ext cx="2217737" cy="4038600"/>
          </a:xfrm>
          <a:prstGeom prst="rect">
            <a:avLst/>
          </a:prstGeom>
          <a:noFill/>
        </p:spPr>
      </p:pic>
      <p:pic>
        <p:nvPicPr>
          <p:cNvPr id="24580" name="Picture 4" descr="ha5lf1010a1_a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 l="7143" t="2272" r="38458" b="10454"/>
          <a:stretch>
            <a:fillRect/>
          </a:stretch>
        </p:blipFill>
        <p:spPr bwMode="auto">
          <a:xfrm>
            <a:off x="304800" y="0"/>
            <a:ext cx="2286000" cy="4114800"/>
          </a:xfrm>
          <a:prstGeom prst="rect">
            <a:avLst/>
          </a:prstGeom>
          <a:noFill/>
        </p:spPr>
      </p:pic>
      <p:pic>
        <p:nvPicPr>
          <p:cNvPr id="24581" name="Picture 5" descr="ha5lf1010b_c"/>
          <p:cNvPicPr>
            <a:picLocks noChangeAspect="1" noChangeArrowheads="1"/>
          </p:cNvPicPr>
          <p:nvPr/>
        </p:nvPicPr>
        <p:blipFill>
          <a:blip r:embed="rId4" cstate="print">
            <a:lum bright="-12000" contrast="12000"/>
          </a:blip>
          <a:srcRect l="13208" t="2272" r="15094" b="5000"/>
          <a:stretch>
            <a:fillRect/>
          </a:stretch>
        </p:blipFill>
        <p:spPr bwMode="auto">
          <a:xfrm>
            <a:off x="2932113" y="676275"/>
            <a:ext cx="3505200" cy="3135313"/>
          </a:xfrm>
          <a:prstGeom prst="rect">
            <a:avLst/>
          </a:prstGeom>
          <a:noFill/>
        </p:spPr>
      </p:pic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762000" y="4267200"/>
            <a:ext cx="1143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External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7696200" y="42672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Internal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4083050" y="4081463"/>
            <a:ext cx="13053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10.11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xternal_intercostals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20343" y="6074229"/>
            <a:ext cx="30588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External intercostals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228600" y="365125"/>
            <a:ext cx="4084638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333399"/>
                </a:solidFill>
              </a:rPr>
              <a:t>5.7b Muscles of Abdominal Wall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333399"/>
                </a:solidFill>
              </a:rPr>
              <a:t>ʘ rectus abdominis – </a:t>
            </a:r>
            <a:r>
              <a:rPr lang="en-US" dirty="0"/>
              <a:t>medial superficial; pubis to rib cage; lumbar rotation, fix &amp; depress ribs, stabilize pelvis during walking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333399"/>
                </a:solidFill>
              </a:rPr>
              <a:t> external oblique – </a:t>
            </a:r>
            <a:r>
              <a:rPr lang="en-US" dirty="0"/>
              <a:t>largest &amp; most superficial lateral muscle; together </a:t>
            </a:r>
            <a:r>
              <a:rPr lang="en-US" dirty="0">
                <a:sym typeface="WP IconicSymbolsA" pitchFamily="2" charset="2"/>
              </a:rPr>
              <a:t> increase </a:t>
            </a:r>
            <a:r>
              <a:rPr lang="en-US" dirty="0" err="1">
                <a:sym typeface="WP IconicSymbolsA" pitchFamily="2" charset="2"/>
              </a:rPr>
              <a:t>ab</a:t>
            </a:r>
            <a:r>
              <a:rPr lang="en-US" dirty="0">
                <a:sym typeface="WP IconicSymbolsA" pitchFamily="2" charset="2"/>
              </a:rPr>
              <a:t> pressure, flex vertebral column; individual  rotation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333399"/>
                </a:solidFill>
                <a:sym typeface="WP IconicSymbolsA" pitchFamily="2" charset="2"/>
              </a:rPr>
              <a:t> internal oblique – </a:t>
            </a:r>
            <a:r>
              <a:rPr lang="en-US" dirty="0">
                <a:sym typeface="WP IconicSymbolsA" pitchFamily="2" charset="2"/>
              </a:rPr>
              <a:t>deeper, but same actions as ext </a:t>
            </a:r>
            <a:r>
              <a:rPr lang="en-US" dirty="0" err="1">
                <a:sym typeface="WP IconicSymbolsA" pitchFamily="2" charset="2"/>
              </a:rPr>
              <a:t>obliques</a:t>
            </a:r>
            <a:endParaRPr lang="en-US" dirty="0">
              <a:sym typeface="WP IconicSymbolsA" pitchFamily="2" charset="2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333399"/>
                </a:solidFill>
                <a:sym typeface="WP IconicSymbolsA" pitchFamily="2" charset="2"/>
              </a:rPr>
              <a:t>ʘ </a:t>
            </a:r>
            <a:r>
              <a:rPr lang="en-US" b="1" dirty="0" err="1">
                <a:solidFill>
                  <a:srgbClr val="333399"/>
                </a:solidFill>
                <a:sym typeface="WP IconicSymbolsA" pitchFamily="2" charset="2"/>
              </a:rPr>
              <a:t>transversus</a:t>
            </a:r>
            <a:r>
              <a:rPr lang="en-US" b="1" dirty="0">
                <a:solidFill>
                  <a:srgbClr val="333399"/>
                </a:solidFill>
                <a:sym typeface="WP IconicSymbolsA" pitchFamily="2" charset="2"/>
              </a:rPr>
              <a:t> </a:t>
            </a:r>
            <a:r>
              <a:rPr lang="en-US" b="1" dirty="0" err="1">
                <a:solidFill>
                  <a:srgbClr val="333399"/>
                </a:solidFill>
                <a:sym typeface="WP IconicSymbolsA" pitchFamily="2" charset="2"/>
              </a:rPr>
              <a:t>abdominis</a:t>
            </a:r>
            <a:r>
              <a:rPr lang="en-US" b="1" dirty="0">
                <a:solidFill>
                  <a:srgbClr val="333399"/>
                </a:solidFill>
                <a:sym typeface="WP IconicSymbolsA" pitchFamily="2" charset="2"/>
              </a:rPr>
              <a:t> – </a:t>
            </a:r>
            <a:r>
              <a:rPr lang="en-US" dirty="0">
                <a:sym typeface="WP IconicSymbolsA" pitchFamily="2" charset="2"/>
              </a:rPr>
              <a:t>deepest; compresses abdominal contents</a:t>
            </a:r>
            <a:endParaRPr lang="en-US" b="1" dirty="0">
              <a:solidFill>
                <a:srgbClr val="333399"/>
              </a:solidFill>
              <a:sym typeface="WP IconicSymbolsA" pitchFamily="2" charset="2"/>
            </a:endParaRPr>
          </a:p>
        </p:txBody>
      </p:sp>
      <p:pic>
        <p:nvPicPr>
          <p:cNvPr id="25606" name="Picture 6" descr="10-11_MuscAbdomWall_1_UN.jpg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20163" t="3134" r="25249" b="7886"/>
          <a:stretch>
            <a:fillRect/>
          </a:stretch>
        </p:blipFill>
        <p:spPr bwMode="auto">
          <a:xfrm>
            <a:off x="4383405" y="41275"/>
            <a:ext cx="4529138" cy="5175250"/>
          </a:xfrm>
          <a:prstGeom prst="rect">
            <a:avLst/>
          </a:prstGeom>
          <a:noFill/>
        </p:spPr>
      </p:pic>
      <p:sp>
        <p:nvSpPr>
          <p:cNvPr id="5" name="5-Point Star 4"/>
          <p:cNvSpPr/>
          <p:nvPr/>
        </p:nvSpPr>
        <p:spPr>
          <a:xfrm>
            <a:off x="6774288" y="2137895"/>
            <a:ext cx="321972" cy="36060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-Point Star 5"/>
          <p:cNvSpPr/>
          <p:nvPr/>
        </p:nvSpPr>
        <p:spPr>
          <a:xfrm>
            <a:off x="5318975" y="1210614"/>
            <a:ext cx="399245" cy="38636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5-Point Star 6"/>
          <p:cNvSpPr/>
          <p:nvPr/>
        </p:nvSpPr>
        <p:spPr>
          <a:xfrm>
            <a:off x="5409126" y="2743198"/>
            <a:ext cx="347729" cy="33485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5615187" y="2125012"/>
            <a:ext cx="386366" cy="36060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133728" y="4857879"/>
            <a:ext cx="127539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sz="1800" b="1" dirty="0"/>
              <a:t>Fig. 10.12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3" b="15880"/>
          <a:stretch/>
        </p:blipFill>
        <p:spPr>
          <a:xfrm>
            <a:off x="187530" y="5639659"/>
            <a:ext cx="8775813" cy="10938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us_abdominis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18314" y="6150429"/>
            <a:ext cx="32221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Rectus abdominis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10-12aPelvFloor_UN.jpg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 l="11224" t="7208" r="2040" b="20354"/>
          <a:stretch>
            <a:fillRect/>
          </a:stretch>
        </p:blipFill>
        <p:spPr bwMode="auto">
          <a:xfrm>
            <a:off x="3252788" y="2879725"/>
            <a:ext cx="5853112" cy="3921125"/>
          </a:xfrm>
          <a:prstGeom prst="rect">
            <a:avLst/>
          </a:prstGeom>
          <a:noFill/>
        </p:spPr>
      </p:pic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142875" y="214313"/>
            <a:ext cx="8885238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spcBef>
                <a:spcPct val="50000"/>
              </a:spcBef>
            </a:pPr>
            <a:r>
              <a:rPr lang="en-US" b="1" u="sng" dirty="0">
                <a:solidFill>
                  <a:srgbClr val="8E2200"/>
                </a:solidFill>
              </a:rPr>
              <a:t>5.8  Muscles of the pelvic floor and perineum</a:t>
            </a:r>
          </a:p>
          <a:p>
            <a:pPr marL="228600" indent="-228600">
              <a:spcBef>
                <a:spcPct val="50000"/>
              </a:spcBef>
            </a:pPr>
            <a:r>
              <a:rPr lang="en-US" b="1" dirty="0">
                <a:solidFill>
                  <a:srgbClr val="8E2200"/>
                </a:solidFill>
              </a:rPr>
              <a:t>levator </a:t>
            </a:r>
            <a:r>
              <a:rPr lang="en-US" b="1" dirty="0" err="1">
                <a:solidFill>
                  <a:srgbClr val="8E2200"/>
                </a:solidFill>
              </a:rPr>
              <a:t>ani</a:t>
            </a:r>
            <a:r>
              <a:rPr lang="en-US" b="1" dirty="0">
                <a:solidFill>
                  <a:srgbClr val="8E2200"/>
                </a:solidFill>
              </a:rPr>
              <a:t> </a:t>
            </a:r>
            <a:r>
              <a:rPr lang="en-US" i="1" dirty="0">
                <a:solidFill>
                  <a:srgbClr val="8E2200"/>
                </a:solidFill>
              </a:rPr>
              <a:t>(pubis to inner coccyx):</a:t>
            </a:r>
            <a:r>
              <a:rPr lang="en-US" i="1" dirty="0"/>
              <a:t> </a:t>
            </a:r>
            <a:r>
              <a:rPr lang="en-US" dirty="0"/>
              <a:t>supports visceral organs of pelvis &amp; forms supportive sling at anorectal junction &amp; vagina; resists downward increases in intra-abdominal pressure (e.g. during coughing, vomiting)</a:t>
            </a:r>
          </a:p>
          <a:p>
            <a:pPr marL="228600" indent="-228600">
              <a:spcBef>
                <a:spcPct val="50000"/>
              </a:spcBef>
            </a:pPr>
            <a:r>
              <a:rPr lang="en-US" b="1" dirty="0" err="1">
                <a:solidFill>
                  <a:srgbClr val="8E2200"/>
                </a:solidFill>
              </a:rPr>
              <a:t>coccygeus</a:t>
            </a:r>
            <a:r>
              <a:rPr lang="en-US" b="1" dirty="0">
                <a:solidFill>
                  <a:srgbClr val="8E2200"/>
                </a:solidFill>
              </a:rPr>
              <a:t> </a:t>
            </a:r>
            <a:r>
              <a:rPr lang="en-US" i="1" dirty="0">
                <a:solidFill>
                  <a:srgbClr val="8E2200"/>
                </a:solidFill>
              </a:rPr>
              <a:t>(spine of ischium to sacrum &amp; coccyx): </a:t>
            </a:r>
            <a:r>
              <a:rPr lang="en-US" dirty="0"/>
              <a:t>supports pelvic viscera &amp; coccyx (e.g. pulls it forward after childbirth)</a:t>
            </a:r>
          </a:p>
          <a:p>
            <a:pPr marL="228600" indent="-228600">
              <a:spcBef>
                <a:spcPct val="50000"/>
              </a:spcBef>
            </a:pPr>
            <a:r>
              <a:rPr lang="en-US" b="1" dirty="0">
                <a:solidFill>
                  <a:srgbClr val="8E2200"/>
                </a:solidFill>
              </a:rPr>
              <a:t>urogenital diaphragm: </a:t>
            </a:r>
            <a:r>
              <a:rPr lang="en-US" dirty="0"/>
              <a:t>supports pelvic organs and constricts urethra</a:t>
            </a:r>
            <a:endParaRPr lang="en-US" b="1" dirty="0">
              <a:solidFill>
                <a:srgbClr val="8E22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684136" y="3039413"/>
            <a:ext cx="1339403" cy="1262131"/>
            <a:chOff x="6684136" y="3039413"/>
            <a:chExt cx="1339403" cy="1262131"/>
          </a:xfrm>
        </p:grpSpPr>
        <p:cxnSp>
          <p:nvCxnSpPr>
            <p:cNvPr id="5" name="Straight Arrow Connector 4"/>
            <p:cNvCxnSpPr/>
            <p:nvPr/>
          </p:nvCxnSpPr>
          <p:spPr>
            <a:xfrm rot="10800000" flipV="1">
              <a:off x="6684136" y="3039413"/>
              <a:ext cx="1339403" cy="811369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 rot="5400000">
              <a:off x="6703453" y="3522372"/>
              <a:ext cx="965916" cy="59242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5-Point Star 8"/>
          <p:cNvSpPr/>
          <p:nvPr/>
        </p:nvSpPr>
        <p:spPr>
          <a:xfrm>
            <a:off x="6684134" y="4649271"/>
            <a:ext cx="309093" cy="2962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rot="10800000" flipV="1">
            <a:off x="6387921" y="2987899"/>
            <a:ext cx="643944" cy="50227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69924" y="3853281"/>
            <a:ext cx="2979833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CA" i="1" dirty="0" err="1"/>
              <a:t>levator</a:t>
            </a:r>
            <a:r>
              <a:rPr lang="en-CA" i="1" dirty="0"/>
              <a:t> </a:t>
            </a:r>
            <a:r>
              <a:rPr lang="en-CA" i="1" dirty="0" err="1"/>
              <a:t>ani</a:t>
            </a:r>
            <a:r>
              <a:rPr lang="en-CA" i="1" dirty="0"/>
              <a:t> &amp; </a:t>
            </a:r>
            <a:r>
              <a:rPr lang="en-CA" i="1" dirty="0" err="1"/>
              <a:t>coccygeus</a:t>
            </a:r>
            <a:r>
              <a:rPr lang="en-CA" i="1" dirty="0"/>
              <a:t> = </a:t>
            </a:r>
            <a:r>
              <a:rPr lang="en-CA" b="1" i="1" dirty="0">
                <a:solidFill>
                  <a:srgbClr val="8E2200"/>
                </a:solidFill>
              </a:rPr>
              <a:t>pelvic diaphragm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78510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chemeClr val="accent2"/>
                </a:solidFill>
              </a:rPr>
              <a:t>5.10  Superficial Muscles of </a:t>
            </a:r>
            <a:r>
              <a:rPr lang="en-US" b="1" u="sng" dirty="0" err="1">
                <a:solidFill>
                  <a:schemeClr val="accent2"/>
                </a:solidFill>
              </a:rPr>
              <a:t>Thorax:arm</a:t>
            </a:r>
            <a:r>
              <a:rPr lang="en-US" b="1" u="sng" dirty="0">
                <a:solidFill>
                  <a:schemeClr val="accent2"/>
                </a:solidFill>
              </a:rPr>
              <a:t> movements</a:t>
            </a:r>
            <a:r>
              <a:rPr lang="en-US" b="1" u="sng" dirty="0">
                <a:solidFill>
                  <a:srgbClr val="FF6600"/>
                </a:solidFill>
              </a:rPr>
              <a:t> </a:t>
            </a:r>
          </a:p>
          <a:p>
            <a:pPr marL="228600" indent="-22860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chemeClr val="accent2"/>
                </a:solidFill>
              </a:rPr>
              <a:t> pectoralis major </a:t>
            </a:r>
            <a:r>
              <a:rPr lang="en-US" i="1" dirty="0">
                <a:solidFill>
                  <a:schemeClr val="accent2"/>
                </a:solidFill>
              </a:rPr>
              <a:t>(sternum/rib cartilages to humerus)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prime mover of arm flexion; rotates arm medially; adducts arm; climbing, throwing, pushing</a:t>
            </a:r>
          </a:p>
          <a:p>
            <a:pPr marL="228600" indent="-22860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chemeClr val="accent2"/>
                </a:solidFill>
              </a:rPr>
              <a:t>ʘ </a:t>
            </a:r>
            <a:r>
              <a:rPr lang="en-US" b="1" i="1" dirty="0" err="1">
                <a:solidFill>
                  <a:schemeClr val="accent2"/>
                </a:solidFill>
              </a:rPr>
              <a:t>latissimus</a:t>
            </a:r>
            <a:r>
              <a:rPr lang="en-US" b="1" i="1" dirty="0">
                <a:solidFill>
                  <a:schemeClr val="accent2"/>
                </a:solidFill>
              </a:rPr>
              <a:t> </a:t>
            </a:r>
            <a:r>
              <a:rPr lang="en-US" b="1" i="1" dirty="0" err="1">
                <a:solidFill>
                  <a:schemeClr val="accent2"/>
                </a:solidFill>
              </a:rPr>
              <a:t>dorsi</a:t>
            </a:r>
            <a:r>
              <a:rPr lang="en-US" b="1" i="1" dirty="0">
                <a:solidFill>
                  <a:schemeClr val="accent2"/>
                </a:solidFill>
              </a:rPr>
              <a:t> </a:t>
            </a:r>
            <a:r>
              <a:rPr lang="en-US" i="1" dirty="0">
                <a:solidFill>
                  <a:schemeClr val="accent2"/>
                </a:solidFill>
              </a:rPr>
              <a:t>(vertebrae to </a:t>
            </a:r>
            <a:r>
              <a:rPr lang="en-US" i="1" dirty="0" err="1">
                <a:solidFill>
                  <a:schemeClr val="accent2"/>
                </a:solidFill>
              </a:rPr>
              <a:t>humerus</a:t>
            </a:r>
            <a:r>
              <a:rPr lang="en-US" i="1" dirty="0">
                <a:solidFill>
                  <a:schemeClr val="accent2"/>
                </a:solidFill>
              </a:rPr>
              <a:t>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</a:t>
            </a:r>
            <a:r>
              <a:rPr lang="en-US" dirty="0"/>
              <a:t>broad, flat back muscle; prime mover of arm extension, arm adductor, rotates arm at shoulder, rowing, swimming</a:t>
            </a:r>
            <a:endParaRPr lang="en-CA" b="1" i="1" dirty="0"/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0" y="1663330"/>
            <a:ext cx="9144000" cy="8771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i="1" dirty="0">
                <a:solidFill>
                  <a:schemeClr val="accent2"/>
                </a:solidFill>
              </a:rPr>
              <a:t>ʘ deltoid </a:t>
            </a:r>
            <a:r>
              <a:rPr lang="en-US" i="1" dirty="0">
                <a:solidFill>
                  <a:schemeClr val="accent2"/>
                </a:solidFill>
              </a:rPr>
              <a:t>(clavicle/scapula to </a:t>
            </a:r>
            <a:r>
              <a:rPr lang="en-US" i="1" dirty="0" err="1">
                <a:solidFill>
                  <a:schemeClr val="accent2"/>
                </a:solidFill>
              </a:rPr>
              <a:t>humerus</a:t>
            </a:r>
            <a:r>
              <a:rPr lang="en-US" i="1" dirty="0">
                <a:solidFill>
                  <a:schemeClr val="accent2"/>
                </a:solidFill>
              </a:rPr>
              <a:t>):</a:t>
            </a:r>
            <a:r>
              <a:rPr lang="en-US" b="1" i="1" dirty="0"/>
              <a:t>  </a:t>
            </a:r>
            <a:r>
              <a:rPr lang="en-US" dirty="0"/>
              <a:t>thick, rounded, site of IM injection, prime mover of arm abduction (all fibers); also lateral &amp; medial rotations, flexion or extensions if only some fibers used; swinging arm when walking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1" b="9694"/>
          <a:stretch/>
        </p:blipFill>
        <p:spPr>
          <a:xfrm>
            <a:off x="894080" y="2463412"/>
            <a:ext cx="7162800" cy="4265348"/>
          </a:xfrm>
          <a:prstGeom prst="rect">
            <a:avLst/>
          </a:prstGeom>
        </p:spPr>
      </p:pic>
      <p:sp>
        <p:nvSpPr>
          <p:cNvPr id="7" name="Text Box 5" descr="Stationery"/>
          <p:cNvSpPr txBox="1">
            <a:spLocks noChangeArrowheads="1"/>
          </p:cNvSpPr>
          <p:nvPr/>
        </p:nvSpPr>
        <p:spPr bwMode="auto">
          <a:xfrm>
            <a:off x="6716395" y="2752725"/>
            <a:ext cx="1178528" cy="338554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10.14 </a:t>
            </a:r>
            <a:endParaRPr lang="en-CA" sz="1600" b="1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ext Box 3" descr="Stationery"/>
          <p:cNvSpPr txBox="1">
            <a:spLocks noChangeArrowheads="1"/>
          </p:cNvSpPr>
          <p:nvPr/>
        </p:nvSpPr>
        <p:spPr bwMode="auto">
          <a:xfrm>
            <a:off x="437441" y="5861685"/>
            <a:ext cx="1292341" cy="338554"/>
          </a:xfrm>
          <a:prstGeom prst="rect">
            <a:avLst/>
          </a:prstGeom>
          <a:noFill/>
          <a:ln w="9525">
            <a:solidFill>
              <a:srgbClr val="5614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10.14c </a:t>
            </a:r>
            <a:endParaRPr lang="en-CA" sz="1600" b="1" dirty="0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894873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 eaLnBrk="0" hangingPunct="0"/>
            <a:r>
              <a:rPr lang="en-US" b="1" i="1">
                <a:solidFill>
                  <a:schemeClr val="accent2"/>
                </a:solidFill>
              </a:rPr>
              <a:t>trapezius </a:t>
            </a:r>
            <a:r>
              <a:rPr lang="en-US" i="1" dirty="0">
                <a:solidFill>
                  <a:schemeClr val="accent2"/>
                </a:solidFill>
              </a:rPr>
              <a:t>(occipital &amp; vertebrae to scapula)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superficial, stabilizes, raises, retracts, rotates scapula</a:t>
            </a:r>
          </a:p>
          <a:p>
            <a:pPr marL="228600" indent="-228600" eaLnBrk="0" hangingPunct="0"/>
            <a:r>
              <a:rPr lang="en-US" b="1" i="1" dirty="0">
                <a:solidFill>
                  <a:schemeClr val="accent2"/>
                </a:solidFill>
              </a:rPr>
              <a:t>rhomboids </a:t>
            </a:r>
            <a:r>
              <a:rPr lang="en-US" i="1" dirty="0">
                <a:solidFill>
                  <a:schemeClr val="accent2"/>
                </a:solidFill>
              </a:rPr>
              <a:t>(vertebrae to scapula)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deep to </a:t>
            </a:r>
            <a:r>
              <a:rPr lang="en-US" dirty="0" err="1"/>
              <a:t>trapezius</a:t>
            </a:r>
            <a:r>
              <a:rPr lang="en-US" dirty="0"/>
              <a:t>; aid in scapula movements (</a:t>
            </a:r>
            <a:r>
              <a:rPr lang="en-US" dirty="0" err="1"/>
              <a:t>eg</a:t>
            </a:r>
            <a:r>
              <a:rPr lang="en-US" dirty="0"/>
              <a:t>: squaring shoulders, rotation when lowering arm)</a:t>
            </a:r>
            <a:endParaRPr lang="en-CA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39"/>
          <a:stretch/>
        </p:blipFill>
        <p:spPr>
          <a:xfrm>
            <a:off x="1801164" y="1275396"/>
            <a:ext cx="6382137" cy="5390151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7083706" y="2021840"/>
            <a:ext cx="1284790" cy="281522"/>
          </a:xfrm>
          <a:prstGeom prst="roundRect">
            <a:avLst/>
          </a:prstGeom>
          <a:noFill/>
          <a:ln>
            <a:solidFill>
              <a:srgbClr val="561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7048982" y="3315584"/>
            <a:ext cx="1203767" cy="223306"/>
          </a:xfrm>
          <a:prstGeom prst="roundRect">
            <a:avLst/>
          </a:prstGeom>
          <a:noFill/>
          <a:ln>
            <a:solidFill>
              <a:srgbClr val="561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7094893" y="3577481"/>
            <a:ext cx="1134319" cy="242679"/>
          </a:xfrm>
          <a:prstGeom prst="roundRect">
            <a:avLst/>
          </a:prstGeom>
          <a:noFill/>
          <a:ln>
            <a:solidFill>
              <a:srgbClr val="561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5-Point Star 13"/>
          <p:cNvSpPr/>
          <p:nvPr/>
        </p:nvSpPr>
        <p:spPr>
          <a:xfrm>
            <a:off x="7815602" y="1275396"/>
            <a:ext cx="300946" cy="3125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7244080" y="4279684"/>
            <a:ext cx="170607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+ </a:t>
            </a:r>
            <a:r>
              <a:rPr lang="en-US" sz="1600" dirty="0" err="1">
                <a:solidFill>
                  <a:srgbClr val="561400"/>
                </a:solidFill>
              </a:rPr>
              <a:t>subscapularis</a:t>
            </a:r>
            <a:r>
              <a:rPr lang="en-US" sz="1600" dirty="0">
                <a:solidFill>
                  <a:srgbClr val="8E2200"/>
                </a:solidFill>
              </a:rPr>
              <a:t> </a:t>
            </a:r>
            <a:r>
              <a:rPr lang="en-US" sz="1600" dirty="0"/>
              <a:t>= </a:t>
            </a:r>
            <a:r>
              <a:rPr lang="en-US" sz="1600" b="1" dirty="0">
                <a:solidFill>
                  <a:srgbClr val="561400"/>
                </a:solidFill>
              </a:rPr>
              <a:t>rotator cuff muscles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atissimus_dorsi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53000" y="6128657"/>
            <a:ext cx="20233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Latissimus</a:t>
            </a:r>
            <a:r>
              <a:rPr lang="en-US" dirty="0"/>
              <a:t> </a:t>
            </a:r>
            <a:r>
              <a:rPr lang="en-US" dirty="0" err="1"/>
              <a:t>dorsi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eltoid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75314" y="5921829"/>
            <a:ext cx="3592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Deltoid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895</TotalTime>
  <Words>1460</Words>
  <Application>Microsoft Office PowerPoint</Application>
  <PresentationFormat>On-screen Show (4:3)</PresentationFormat>
  <Paragraphs>133</Paragraphs>
  <Slides>26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Arial Black</vt:lpstr>
      <vt:lpstr>Impact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Ottawa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Faculty of Medicine</dc:creator>
  <cp:lastModifiedBy>DR RANA ELBESHBISHY</cp:lastModifiedBy>
  <cp:revision>81</cp:revision>
  <dcterms:created xsi:type="dcterms:W3CDTF">2008-01-12T21:53:40Z</dcterms:created>
  <dcterms:modified xsi:type="dcterms:W3CDTF">2019-12-02T19:30:00Z</dcterms:modified>
</cp:coreProperties>
</file>