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30"/>
  </p:notesMasterIdLst>
  <p:handoutMasterIdLst>
    <p:handoutMasterId r:id="rId31"/>
  </p:handoutMasterIdLst>
  <p:sldIdLst>
    <p:sldId id="261" r:id="rId2"/>
    <p:sldId id="276" r:id="rId3"/>
    <p:sldId id="277" r:id="rId4"/>
    <p:sldId id="279" r:id="rId5"/>
    <p:sldId id="280" r:id="rId6"/>
    <p:sldId id="282" r:id="rId7"/>
    <p:sldId id="307" r:id="rId8"/>
    <p:sldId id="284" r:id="rId9"/>
    <p:sldId id="285" r:id="rId10"/>
    <p:sldId id="309" r:id="rId11"/>
    <p:sldId id="287" r:id="rId12"/>
    <p:sldId id="267" r:id="rId13"/>
    <p:sldId id="268" r:id="rId14"/>
    <p:sldId id="290" r:id="rId15"/>
    <p:sldId id="294" r:id="rId16"/>
    <p:sldId id="274" r:id="rId17"/>
    <p:sldId id="296" r:id="rId18"/>
    <p:sldId id="308" r:id="rId19"/>
    <p:sldId id="297" r:id="rId20"/>
    <p:sldId id="298" r:id="rId21"/>
    <p:sldId id="299" r:id="rId22"/>
    <p:sldId id="300" r:id="rId23"/>
    <p:sldId id="301" r:id="rId24"/>
    <p:sldId id="302" r:id="rId25"/>
    <p:sldId id="304" r:id="rId26"/>
    <p:sldId id="305" r:id="rId27"/>
    <p:sldId id="303" r:id="rId28"/>
    <p:sldId id="306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3399"/>
    <a:srgbClr val="E4851C"/>
    <a:srgbClr val="EAB200"/>
    <a:srgbClr val="068390"/>
    <a:srgbClr val="048F92"/>
    <a:srgbClr val="07A9B1"/>
    <a:srgbClr val="FFC5C6"/>
    <a:srgbClr val="E4E4E4"/>
    <a:srgbClr val="EBD1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05" autoAdjust="0"/>
    <p:restoredTop sz="72201" autoAdjust="0"/>
  </p:normalViewPr>
  <p:slideViewPr>
    <p:cSldViewPr snapToGrid="0">
      <p:cViewPr varScale="1">
        <p:scale>
          <a:sx n="60" d="100"/>
          <a:sy n="60" d="100"/>
        </p:scale>
        <p:origin x="-2808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5560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5560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5560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B2DCCA-0E83-4243-B757-1CE4F56C457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56077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10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5109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0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510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10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3E9527-6BFE-44F1-857C-E866BF95FFE2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3128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5CC814-FF77-4ADA-9B17-AED56E23AA3D}" type="slidenum">
              <a:rPr lang="fr-FR"/>
              <a:pPr/>
              <a:t>1</a:t>
            </a:fld>
            <a:endParaRPr lang="fr-FR"/>
          </a:p>
        </p:txBody>
      </p:sp>
      <p:sp>
        <p:nvSpPr>
          <p:cNvPr id="512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BD6834-9B30-4540-AA0E-080FB73BC902}" type="slidenum">
              <a:rPr lang="fr-FR"/>
              <a:pPr/>
              <a:t>2</a:t>
            </a:fld>
            <a:endParaRPr lang="fr-FR"/>
          </a:p>
        </p:txBody>
      </p:sp>
      <p:sp>
        <p:nvSpPr>
          <p:cNvPr id="557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7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Homeostasie</a:t>
            </a:r>
            <a:r>
              <a:rPr lang="fr-CA" dirty="0" smtClean="0"/>
              <a:t> = contrôle , </a:t>
            </a:r>
            <a:r>
              <a:rPr lang="fr-CA" dirty="0" err="1" smtClean="0"/>
              <a:t>regulation</a:t>
            </a:r>
            <a:r>
              <a:rPr lang="fr-CA" dirty="0" smtClean="0"/>
              <a:t> , maintient . (contrôle de chacune de nos</a:t>
            </a:r>
            <a:r>
              <a:rPr lang="fr-CA" baseline="0" dirty="0" smtClean="0"/>
              <a:t> variable ) temps </a:t>
            </a:r>
            <a:r>
              <a:rPr lang="fr-CA" baseline="0" dirty="0" err="1" smtClean="0"/>
              <a:t>int</a:t>
            </a:r>
            <a:r>
              <a:rPr lang="fr-CA" baseline="0" dirty="0" smtClean="0"/>
              <a:t> , </a:t>
            </a:r>
            <a:r>
              <a:rPr lang="fr-CA" baseline="0" dirty="0" err="1" smtClean="0"/>
              <a:t>pressoin</a:t>
            </a:r>
            <a:r>
              <a:rPr lang="fr-CA" baseline="0" dirty="0" smtClean="0"/>
              <a:t> sanguine, contrôle du ph sanguin (5.4), maintient de contrôle( ATP)</a:t>
            </a:r>
          </a:p>
          <a:p>
            <a:endParaRPr lang="fr-CA" baseline="0" dirty="0" smtClean="0"/>
          </a:p>
          <a:p>
            <a:r>
              <a:rPr lang="fr-CA" baseline="0" dirty="0" smtClean="0"/>
              <a:t>Fait au 19</a:t>
            </a:r>
            <a:r>
              <a:rPr lang="fr-CA" baseline="30000" dirty="0" smtClean="0"/>
              <a:t>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siecle</a:t>
            </a:r>
            <a:r>
              <a:rPr lang="fr-CA" baseline="0" dirty="0" smtClean="0"/>
              <a:t>, la vie = maintient de garder stable  le corps = </a:t>
            </a:r>
            <a:r>
              <a:rPr lang="fr-CA" baseline="0" dirty="0" err="1" smtClean="0"/>
              <a:t>stabilisationn</a:t>
            </a:r>
            <a:r>
              <a:rPr lang="fr-CA" baseline="0" dirty="0" smtClean="0"/>
              <a:t> dynamique = fluctuation qui arrive </a:t>
            </a:r>
            <a:r>
              <a:rPr lang="fr-CA" baseline="0" dirty="0" err="1" smtClean="0"/>
              <a:t>quon</a:t>
            </a:r>
            <a:r>
              <a:rPr lang="fr-CA" baseline="0" dirty="0" smtClean="0"/>
              <a:t> reste tjrs constant . </a:t>
            </a:r>
          </a:p>
          <a:p>
            <a:r>
              <a:rPr lang="fr-CA" baseline="0" dirty="0" smtClean="0"/>
              <a:t>Ex Ca, doit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maintenue </a:t>
            </a:r>
            <a:r>
              <a:rPr lang="fr-CA" baseline="0" dirty="0" err="1" smtClean="0"/>
              <a:t>parr</a:t>
            </a:r>
            <a:r>
              <a:rPr lang="fr-CA" baseline="0" dirty="0" smtClean="0"/>
              <a:t> 2 mm/L</a:t>
            </a:r>
            <a:br>
              <a:rPr lang="fr-CA" baseline="0" dirty="0" smtClean="0"/>
            </a:br>
            <a:r>
              <a:rPr lang="fr-CA" baseline="0" dirty="0" smtClean="0"/>
              <a:t>K, doit rester constant</a:t>
            </a:r>
          </a:p>
          <a:p>
            <a:endParaRPr lang="fr-CA" baseline="0" dirty="0" smtClean="0"/>
          </a:p>
          <a:p>
            <a:endParaRPr lang="fr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B2B4AC-2F05-47AC-BC2C-35CB5E877111}" type="slidenum">
              <a:rPr lang="fr-FR"/>
              <a:pPr/>
              <a:t>3</a:t>
            </a:fld>
            <a:endParaRPr lang="fr-FR"/>
          </a:p>
        </p:txBody>
      </p:sp>
      <p:sp>
        <p:nvSpPr>
          <p:cNvPr id="558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8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Savoir limage. </a:t>
            </a:r>
          </a:p>
          <a:p>
            <a:endParaRPr lang="fr-CA" dirty="0" smtClean="0"/>
          </a:p>
          <a:p>
            <a:pPr marL="228600" indent="-228600">
              <a:buAutoNum type="arabicPeriod"/>
            </a:pPr>
            <a:r>
              <a:rPr lang="fr-CA" dirty="0" smtClean="0"/>
              <a:t>Maintient de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whatever</a:t>
            </a:r>
            <a:r>
              <a:rPr lang="fr-CA" baseline="0" dirty="0" smtClean="0"/>
              <a:t> doit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mesurer par des </a:t>
            </a:r>
            <a:r>
              <a:rPr lang="fr-CA" baseline="0" dirty="0" err="1" smtClean="0"/>
              <a:t>detecteur</a:t>
            </a:r>
            <a:r>
              <a:rPr lang="fr-CA" baseline="0" dirty="0" smtClean="0"/>
              <a:t> pour savoir comment qu’il est .</a:t>
            </a:r>
          </a:p>
          <a:p>
            <a:pPr marL="228600" indent="-228600">
              <a:buAutoNum type="arabicPeriod"/>
            </a:pPr>
            <a:r>
              <a:rPr lang="fr-CA" baseline="0" dirty="0" smtClean="0"/>
              <a:t>Effecteur veut ramener ca a sa valeur normale = mécanisme </a:t>
            </a:r>
            <a:r>
              <a:rPr lang="fr-CA" baseline="0" dirty="0" err="1" smtClean="0"/>
              <a:t>quon</a:t>
            </a:r>
            <a:r>
              <a:rPr lang="fr-CA" baseline="0" dirty="0" smtClean="0"/>
              <a:t> doit avoir pour aller a </a:t>
            </a:r>
            <a:r>
              <a:rPr lang="fr-CA" baseline="0" dirty="0" err="1" smtClean="0"/>
              <a:t>equilibre</a:t>
            </a:r>
            <a:endParaRPr lang="fr-CA" baseline="0" dirty="0" smtClean="0"/>
          </a:p>
          <a:p>
            <a:pPr marL="228600" indent="-228600">
              <a:buAutoNum type="arabicPeriod"/>
            </a:pPr>
            <a:endParaRPr lang="fr-CA" baseline="0" dirty="0" smtClean="0"/>
          </a:p>
          <a:p>
            <a:pPr marL="228600" indent="-228600">
              <a:buAutoNum type="arabicPeriod"/>
            </a:pPr>
            <a:r>
              <a:rPr lang="fr-CA" baseline="0" dirty="0" smtClean="0"/>
              <a:t>On a besoin </a:t>
            </a:r>
            <a:r>
              <a:rPr lang="fr-CA" baseline="0" dirty="0" err="1" smtClean="0"/>
              <a:t>dun</a:t>
            </a:r>
            <a:r>
              <a:rPr lang="fr-CA" baseline="0" dirty="0" smtClean="0"/>
              <a:t> centre de </a:t>
            </a:r>
            <a:r>
              <a:rPr lang="fr-CA" baseline="0" dirty="0" err="1" smtClean="0"/>
              <a:t>regulation</a:t>
            </a:r>
            <a:r>
              <a:rPr lang="fr-CA" baseline="0" dirty="0" smtClean="0"/>
              <a:t> (évident) pour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corporelle on a un thermostat interne associer aux </a:t>
            </a:r>
            <a:r>
              <a:rPr lang="fr-CA" baseline="0" dirty="0" err="1" smtClean="0"/>
              <a:t>thermometre</a:t>
            </a:r>
            <a:r>
              <a:rPr lang="fr-CA" baseline="0" dirty="0" smtClean="0"/>
              <a:t> et les effecteur de (</a:t>
            </a:r>
            <a:r>
              <a:rPr lang="fr-CA" baseline="0" dirty="0" err="1" smtClean="0"/>
              <a:t>heater</a:t>
            </a:r>
            <a:r>
              <a:rPr lang="fr-CA" baseline="0" dirty="0" smtClean="0"/>
              <a:t> or A/C).</a:t>
            </a:r>
          </a:p>
          <a:p>
            <a:pPr marL="228600" indent="-228600">
              <a:buAutoNum type="arabicPeriod"/>
            </a:pPr>
            <a:endParaRPr lang="fr-CA" baseline="0" dirty="0" smtClean="0"/>
          </a:p>
          <a:p>
            <a:pPr marL="228600" indent="-228600">
              <a:buAutoNum type="arabicPeriod"/>
            </a:pPr>
            <a:r>
              <a:rPr lang="fr-CA" baseline="0" dirty="0" smtClean="0"/>
              <a:t>Tout </a:t>
            </a:r>
            <a:r>
              <a:rPr lang="fr-CA" baseline="0" dirty="0" err="1" smtClean="0"/>
              <a:t>mecanisme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regulation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homeostasique</a:t>
            </a:r>
            <a:r>
              <a:rPr lang="fr-CA" baseline="0" dirty="0" smtClean="0"/>
              <a:t> a TOUJOURS 3composantes = </a:t>
            </a:r>
            <a:r>
              <a:rPr lang="fr-CA" baseline="0" dirty="0" err="1" smtClean="0"/>
              <a:t>récepeutrs</a:t>
            </a:r>
            <a:r>
              <a:rPr lang="fr-CA" baseline="0" dirty="0" smtClean="0"/>
              <a:t>, centre de </a:t>
            </a:r>
            <a:r>
              <a:rPr lang="fr-CA" baseline="0" dirty="0" err="1" smtClean="0"/>
              <a:t>regulation</a:t>
            </a:r>
            <a:r>
              <a:rPr lang="fr-CA" baseline="0" dirty="0" smtClean="0"/>
              <a:t> (contrôle), et effecteur (agit de ce centre)</a:t>
            </a:r>
          </a:p>
          <a:p>
            <a:pPr marL="228600" indent="-228600">
              <a:buAutoNum type="arabicPeriod"/>
            </a:pPr>
            <a:endParaRPr lang="fr-CA" baseline="0" dirty="0" smtClean="0"/>
          </a:p>
          <a:p>
            <a:pPr marL="0" indent="0">
              <a:buNone/>
            </a:pPr>
            <a:r>
              <a:rPr lang="fr-CA" baseline="0" dirty="0" smtClean="0"/>
              <a:t>Voie </a:t>
            </a:r>
            <a:r>
              <a:rPr lang="fr-CA" baseline="0" dirty="0" err="1" smtClean="0"/>
              <a:t>afferente</a:t>
            </a:r>
            <a:r>
              <a:rPr lang="fr-CA" baseline="0" dirty="0" smtClean="0"/>
              <a:t> = signaux qui permet de </a:t>
            </a:r>
            <a:r>
              <a:rPr lang="fr-CA" baseline="0" dirty="0" err="1" smtClean="0"/>
              <a:t>detecter</a:t>
            </a:r>
            <a:r>
              <a:rPr lang="fr-CA" baseline="0" dirty="0" smtClean="0"/>
              <a:t> la modification de la variable et </a:t>
            </a:r>
            <a:r>
              <a:rPr lang="fr-CA" baseline="0" dirty="0" err="1" smtClean="0"/>
              <a:t>lenvoie</a:t>
            </a:r>
            <a:r>
              <a:rPr lang="fr-CA" baseline="0" dirty="0" smtClean="0"/>
              <a:t> au centre de reg</a:t>
            </a:r>
          </a:p>
          <a:p>
            <a:pPr marL="0" indent="0">
              <a:buNone/>
            </a:pPr>
            <a:r>
              <a:rPr lang="fr-CA" baseline="0" dirty="0" smtClean="0"/>
              <a:t>Voie </a:t>
            </a:r>
            <a:r>
              <a:rPr lang="fr-CA" baseline="0" dirty="0" err="1" smtClean="0"/>
              <a:t>efferent</a:t>
            </a:r>
            <a:r>
              <a:rPr lang="fr-CA" baseline="0" dirty="0" smtClean="0"/>
              <a:t> essaye </a:t>
            </a:r>
            <a:r>
              <a:rPr lang="fr-CA" baseline="0" dirty="0" err="1" smtClean="0"/>
              <a:t>dempecher</a:t>
            </a:r>
            <a:r>
              <a:rPr lang="fr-CA" baseline="0" dirty="0" smtClean="0"/>
              <a:t> les fluctuation </a:t>
            </a:r>
            <a:r>
              <a:rPr lang="fr-CA" baseline="0" dirty="0" err="1" smtClean="0"/>
              <a:t>darriver</a:t>
            </a:r>
            <a:r>
              <a:rPr lang="fr-CA" baseline="0" dirty="0" smtClean="0"/>
              <a:t> dans le corps (habituellement </a:t>
            </a:r>
            <a:r>
              <a:rPr lang="fr-CA" baseline="0" dirty="0" err="1" smtClean="0"/>
              <a:t>empecher</a:t>
            </a:r>
            <a:r>
              <a:rPr lang="fr-CA" baseline="0" dirty="0" smtClean="0"/>
              <a:t>)</a:t>
            </a:r>
            <a:endParaRPr lang="fr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0277CA-32F2-4494-84D1-C660BCD6AFB7}" type="slidenum">
              <a:rPr lang="fr-FR"/>
              <a:pPr/>
              <a:t>4</a:t>
            </a:fld>
            <a:endParaRPr lang="fr-FR"/>
          </a:p>
        </p:txBody>
      </p:sp>
      <p:sp>
        <p:nvSpPr>
          <p:cNvPr id="559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9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9610D7-B714-43B1-9C2E-9630A666821A}" type="slidenum">
              <a:rPr lang="fr-FR"/>
              <a:pPr/>
              <a:t>5</a:t>
            </a:fld>
            <a:endParaRPr lang="fr-FR"/>
          </a:p>
        </p:txBody>
      </p:sp>
      <p:sp>
        <p:nvSpPr>
          <p:cNvPr id="560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0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Retroaction</a:t>
            </a:r>
            <a:r>
              <a:rPr lang="fr-CA" dirty="0" smtClean="0"/>
              <a:t> = </a:t>
            </a:r>
            <a:r>
              <a:rPr lang="fr-CA" dirty="0" err="1" smtClean="0"/>
              <a:t>mecanisme</a:t>
            </a:r>
            <a:r>
              <a:rPr lang="fr-CA" dirty="0" smtClean="0"/>
              <a:t> de feedback . = </a:t>
            </a:r>
            <a:r>
              <a:rPr lang="fr-CA" dirty="0" err="1" smtClean="0"/>
              <a:t>mecanisme</a:t>
            </a:r>
            <a:r>
              <a:rPr lang="fr-CA" dirty="0" smtClean="0"/>
              <a:t> de </a:t>
            </a:r>
            <a:r>
              <a:rPr lang="fr-CA" dirty="0" err="1" smtClean="0"/>
              <a:t>reponse</a:t>
            </a:r>
            <a:r>
              <a:rPr lang="fr-CA" dirty="0" smtClean="0"/>
              <a:t> suite a un changement dune </a:t>
            </a:r>
            <a:r>
              <a:rPr lang="fr-CA" dirty="0" err="1" smtClean="0"/>
              <a:t>ariable</a:t>
            </a:r>
            <a:r>
              <a:rPr lang="fr-CA" dirty="0" smtClean="0"/>
              <a:t> . </a:t>
            </a:r>
          </a:p>
          <a:p>
            <a:r>
              <a:rPr lang="fr-CA" dirty="0" smtClean="0"/>
              <a:t>2</a:t>
            </a:r>
            <a:r>
              <a:rPr lang="fr-CA" baseline="0" dirty="0" smtClean="0"/>
              <a:t> types: (</a:t>
            </a:r>
            <a:r>
              <a:rPr lang="fr-CA" baseline="0" dirty="0" err="1" smtClean="0"/>
              <a:t>diff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reponse</a:t>
            </a:r>
            <a:r>
              <a:rPr lang="fr-CA" baseline="0" dirty="0" smtClean="0"/>
              <a:t> du </a:t>
            </a:r>
            <a:r>
              <a:rPr lang="fr-CA" baseline="0" dirty="0" err="1" smtClean="0"/>
              <a:t>chgmt</a:t>
            </a:r>
            <a:r>
              <a:rPr lang="fr-CA" baseline="0" dirty="0" smtClean="0"/>
              <a:t> du variable)</a:t>
            </a:r>
          </a:p>
          <a:p>
            <a:endParaRPr lang="fr-CA" baseline="0" dirty="0" smtClean="0"/>
          </a:p>
          <a:p>
            <a:pPr marL="228600" indent="-228600">
              <a:buAutoNum type="arabicPeriod"/>
            </a:pPr>
            <a:r>
              <a:rPr lang="fr-CA" baseline="0" dirty="0" err="1" smtClean="0"/>
              <a:t>Retroinhibition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retroaction</a:t>
            </a:r>
            <a:r>
              <a:rPr lang="fr-CA" baseline="0" dirty="0" smtClean="0"/>
              <a:t> ou feedback négative)</a:t>
            </a:r>
          </a:p>
          <a:p>
            <a:pPr marL="228600" indent="-228600">
              <a:buAutoNum type="alphaUcParenR"/>
            </a:pPr>
            <a:r>
              <a:rPr lang="fr-CA" baseline="0" dirty="0" err="1" smtClean="0"/>
              <a:t>Empeche</a:t>
            </a:r>
            <a:r>
              <a:rPr lang="fr-CA" baseline="0" dirty="0" smtClean="0"/>
              <a:t> le </a:t>
            </a:r>
            <a:r>
              <a:rPr lang="fr-CA" baseline="0" dirty="0" err="1" smtClean="0"/>
              <a:t>chgmt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oposer</a:t>
            </a:r>
            <a:r>
              <a:rPr lang="fr-CA" baseline="0" dirty="0" smtClean="0"/>
              <a:t> a son </a:t>
            </a:r>
            <a:r>
              <a:rPr lang="fr-CA" baseline="0" dirty="0" err="1" smtClean="0"/>
              <a:t>chagmt</a:t>
            </a:r>
            <a:r>
              <a:rPr lang="fr-CA" baseline="0" dirty="0" smtClean="0"/>
              <a:t> initial) 99.9999999999999999% des temps ces cette </a:t>
            </a:r>
            <a:r>
              <a:rPr lang="fr-CA" baseline="0" dirty="0" err="1" smtClean="0"/>
              <a:t>retoaction</a:t>
            </a:r>
            <a:r>
              <a:rPr lang="fr-CA" baseline="0" dirty="0" smtClean="0"/>
              <a:t> </a:t>
            </a:r>
          </a:p>
          <a:p>
            <a:pPr marL="0" indent="0">
              <a:buNone/>
            </a:pPr>
            <a:r>
              <a:rPr lang="fr-CA" baseline="0" dirty="0" smtClean="0"/>
              <a:t>Ex. </a:t>
            </a:r>
            <a:r>
              <a:rPr lang="fr-CA" baseline="0" dirty="0" err="1" smtClean="0"/>
              <a:t>thermoregulation</a:t>
            </a:r>
            <a:r>
              <a:rPr lang="fr-CA" baseline="0" dirty="0" smtClean="0"/>
              <a:t> = 37 </a:t>
            </a:r>
            <a:r>
              <a:rPr lang="fr-CA" baseline="0" dirty="0" err="1" smtClean="0"/>
              <a:t>degre</a:t>
            </a:r>
            <a:r>
              <a:rPr lang="fr-CA" baseline="0" dirty="0" smtClean="0"/>
              <a:t> C. </a:t>
            </a:r>
            <a:r>
              <a:rPr lang="fr-CA" baseline="0" dirty="0" err="1" smtClean="0"/>
              <a:t>recepteur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thermometres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thermorecepteur</a:t>
            </a:r>
            <a:r>
              <a:rPr lang="fr-CA" baseline="0" dirty="0" smtClean="0"/>
              <a:t> «dans la peau et dans l’</a:t>
            </a:r>
            <a:r>
              <a:rPr lang="fr-CA" baseline="0" dirty="0" err="1" smtClean="0"/>
              <a:t>encephale</a:t>
            </a:r>
            <a:r>
              <a:rPr lang="fr-CA" baseline="0" dirty="0" smtClean="0"/>
              <a:t>» (</a:t>
            </a:r>
            <a:r>
              <a:rPr lang="fr-CA" baseline="0" dirty="0" err="1" smtClean="0"/>
              <a:t>neuronnes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specialiser</a:t>
            </a:r>
            <a:r>
              <a:rPr lang="fr-CA" baseline="0" dirty="0" smtClean="0"/>
              <a:t> qui ont des canaux sensibles a la température) (voir diapo </a:t>
            </a:r>
            <a:r>
              <a:rPr lang="fr-CA" baseline="0" dirty="0" err="1" smtClean="0"/>
              <a:t>precedent</a:t>
            </a:r>
            <a:r>
              <a:rPr lang="fr-CA" baseline="0" dirty="0" smtClean="0"/>
              <a:t>)</a:t>
            </a:r>
          </a:p>
          <a:p>
            <a:pPr marL="228600" indent="-228600">
              <a:buAutoNum type="alphaUcParenR"/>
            </a:pPr>
            <a:endParaRPr lang="fr-CA" baseline="0" dirty="0" smtClean="0"/>
          </a:p>
          <a:p>
            <a:pPr marL="0" indent="0">
              <a:buNone/>
            </a:pPr>
            <a:r>
              <a:rPr lang="fr-CA" baseline="0" dirty="0" smtClean="0"/>
              <a:t>2. </a:t>
            </a:r>
            <a:r>
              <a:rPr lang="fr-CA" baseline="0" dirty="0" err="1" smtClean="0"/>
              <a:t>Retroactivation</a:t>
            </a:r>
            <a:r>
              <a:rPr lang="fr-CA" baseline="0" dirty="0" smtClean="0"/>
              <a:t> (feedback positif)</a:t>
            </a:r>
          </a:p>
          <a:p>
            <a:pPr marL="0" indent="0">
              <a:buNone/>
            </a:pPr>
            <a:r>
              <a:rPr lang="fr-CA" baseline="0" dirty="0" smtClean="0"/>
              <a:t>A) </a:t>
            </a:r>
            <a:r>
              <a:rPr lang="fr-CA" baseline="0" dirty="0" err="1" smtClean="0"/>
              <a:t>emplifie</a:t>
            </a:r>
            <a:r>
              <a:rPr lang="fr-CA" baseline="0" dirty="0" smtClean="0"/>
              <a:t> le </a:t>
            </a:r>
            <a:r>
              <a:rPr lang="fr-CA" baseline="0" dirty="0" err="1" smtClean="0"/>
              <a:t>chagmt</a:t>
            </a:r>
            <a:r>
              <a:rPr lang="fr-CA" baseline="0" dirty="0" smtClean="0"/>
              <a:t> = explosif (accouchement) plus la </a:t>
            </a:r>
            <a:r>
              <a:rPr lang="fr-CA" baseline="0" dirty="0" err="1" smtClean="0"/>
              <a:t>tete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pouche</a:t>
            </a:r>
            <a:r>
              <a:rPr lang="fr-CA" baseline="0" dirty="0" smtClean="0"/>
              <a:t> , plus le muscle pousse = plus il y a une pression.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C879AA-19F8-44FD-B2D9-B7629D8F8107}" type="slidenum">
              <a:rPr lang="fr-FR"/>
              <a:pPr/>
              <a:t>6</a:t>
            </a:fld>
            <a:endParaRPr lang="fr-FR"/>
          </a:p>
        </p:txBody>
      </p:sp>
      <p:sp>
        <p:nvSpPr>
          <p:cNvPr id="561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1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Thermometre</a:t>
            </a:r>
            <a:endParaRPr lang="fr-CA" dirty="0"/>
          </a:p>
          <a:p>
            <a:r>
              <a:rPr lang="fr-CA" dirty="0" smtClean="0"/>
              <a:t>Thermostat</a:t>
            </a:r>
            <a:r>
              <a:rPr lang="fr-CA" baseline="0" dirty="0" smtClean="0"/>
              <a:t> = dans </a:t>
            </a:r>
            <a:r>
              <a:rPr lang="fr-CA" baseline="0" dirty="0" err="1" smtClean="0"/>
              <a:t>lhypothalamus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Dim de la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corp.</a:t>
            </a:r>
            <a:r>
              <a:rPr lang="fr-CA" baseline="0" dirty="0" smtClean="0"/>
              <a:t> 1. le </a:t>
            </a:r>
            <a:r>
              <a:rPr lang="fr-CA" baseline="0" dirty="0" err="1" smtClean="0"/>
              <a:t>thermorecepteur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detecte</a:t>
            </a:r>
            <a:r>
              <a:rPr lang="fr-CA" baseline="0" dirty="0" smtClean="0"/>
              <a:t> la </a:t>
            </a:r>
            <a:r>
              <a:rPr lang="fr-CA" baseline="0" dirty="0" err="1" smtClean="0"/>
              <a:t>dim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. , vas a hypothalamus qui veux agir sur les effecteur = muscle </a:t>
            </a:r>
            <a:r>
              <a:rPr lang="fr-CA" baseline="0" dirty="0" err="1" smtClean="0"/>
              <a:t>squelletique</a:t>
            </a:r>
            <a:r>
              <a:rPr lang="fr-CA" baseline="0" dirty="0" smtClean="0"/>
              <a:t> – cycle de </a:t>
            </a:r>
            <a:r>
              <a:rPr lang="fr-CA" baseline="0" dirty="0" err="1" smtClean="0"/>
              <a:t>frissonement</a:t>
            </a:r>
            <a:r>
              <a:rPr lang="fr-CA" baseline="0" dirty="0" smtClean="0"/>
              <a:t> = friction entre les cellules = </a:t>
            </a:r>
            <a:r>
              <a:rPr lang="fr-CA" baseline="0" dirty="0" err="1" smtClean="0"/>
              <a:t>degage</a:t>
            </a:r>
            <a:r>
              <a:rPr lang="fr-CA" baseline="0" dirty="0" smtClean="0"/>
              <a:t> de la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. Donc </a:t>
            </a:r>
            <a:r>
              <a:rPr lang="fr-CA" baseline="0" dirty="0" err="1" smtClean="0"/>
              <a:t>augm</a:t>
            </a:r>
            <a:r>
              <a:rPr lang="fr-CA" baseline="0" dirty="0" smtClean="0"/>
              <a:t> de la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. = vasodilatation = </a:t>
            </a:r>
            <a:r>
              <a:rPr lang="fr-CA" baseline="0" dirty="0" err="1" smtClean="0"/>
              <a:t>relachement</a:t>
            </a:r>
            <a:r>
              <a:rPr lang="fr-CA" baseline="0" dirty="0" smtClean="0"/>
              <a:t> = max de </a:t>
            </a:r>
            <a:r>
              <a:rPr lang="fr-CA" baseline="0" dirty="0" err="1" smtClean="0"/>
              <a:t>dispertion</a:t>
            </a:r>
            <a:r>
              <a:rPr lang="fr-CA" baseline="0" dirty="0" smtClean="0"/>
              <a:t> de chaleur vers </a:t>
            </a:r>
            <a:r>
              <a:rPr lang="fr-CA" baseline="0" dirty="0" err="1" smtClean="0"/>
              <a:t>lxtermieur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Si </a:t>
            </a:r>
            <a:r>
              <a:rPr lang="fr-CA" baseline="0" dirty="0" err="1" smtClean="0"/>
              <a:t>temp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augm</a:t>
            </a:r>
            <a:r>
              <a:rPr lang="fr-CA" baseline="0" dirty="0" smtClean="0"/>
              <a:t>. Effecteur = sudation par glande </a:t>
            </a:r>
            <a:r>
              <a:rPr lang="fr-CA" baseline="0" dirty="0" err="1" smtClean="0"/>
              <a:t>sudoripores</a:t>
            </a:r>
            <a:r>
              <a:rPr lang="fr-CA" baseline="0" dirty="0" smtClean="0"/>
              <a:t> . On </a:t>
            </a:r>
            <a:r>
              <a:rPr lang="fr-CA" baseline="0" dirty="0" err="1" smtClean="0"/>
              <a:t>secrete</a:t>
            </a:r>
            <a:r>
              <a:rPr lang="fr-CA" baseline="0" dirty="0" smtClean="0"/>
              <a:t> eau </a:t>
            </a:r>
            <a:r>
              <a:rPr lang="fr-CA" baseline="0" dirty="0" err="1" smtClean="0"/>
              <a:t>hypothonique</a:t>
            </a:r>
            <a:r>
              <a:rPr lang="fr-CA" baseline="0" dirty="0" smtClean="0"/>
              <a:t> , eau est absorber = </a:t>
            </a:r>
            <a:r>
              <a:rPr lang="fr-CA" baseline="0" dirty="0" err="1" smtClean="0"/>
              <a:t>rafraichissment</a:t>
            </a:r>
            <a:r>
              <a:rPr lang="fr-CA" baseline="0" dirty="0" smtClean="0"/>
              <a:t> . Vasoconstriction (ferme </a:t>
            </a:r>
            <a:r>
              <a:rPr lang="fr-CA" baseline="0" dirty="0" err="1" smtClean="0"/>
              <a:t>envoy</a:t>
            </a:r>
            <a:r>
              <a:rPr lang="fr-CA" baseline="0" dirty="0" smtClean="0"/>
              <a:t> pas sang chaud en surface) = </a:t>
            </a:r>
            <a:r>
              <a:rPr lang="fr-CA" baseline="0" smtClean="0"/>
              <a:t>peau froid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EFFECTEUR DES 2 </a:t>
            </a:r>
          </a:p>
          <a:p>
            <a:r>
              <a:rPr lang="fr-CA" baseline="0" dirty="0" err="1" smtClean="0"/>
              <a:t>Visseau</a:t>
            </a:r>
            <a:r>
              <a:rPr lang="fr-CA" baseline="0" dirty="0" smtClean="0"/>
              <a:t> sanguin</a:t>
            </a:r>
          </a:p>
          <a:p>
            <a:endParaRPr lang="fr-CA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0B97BC-E271-4946-B102-1BCCA2E491D5}" type="slidenum">
              <a:rPr lang="fr-FR"/>
              <a:pPr/>
              <a:t>8</a:t>
            </a:fld>
            <a:endParaRPr lang="fr-FR"/>
          </a:p>
        </p:txBody>
      </p:sp>
      <p:sp>
        <p:nvSpPr>
          <p:cNvPr id="563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Empeche</a:t>
            </a:r>
            <a:r>
              <a:rPr lang="fr-CA" dirty="0" smtClean="0"/>
              <a:t> </a:t>
            </a:r>
            <a:r>
              <a:rPr lang="fr-CA" dirty="0" err="1" smtClean="0"/>
              <a:t>emoragie</a:t>
            </a:r>
            <a:endParaRPr lang="fr-CA" dirty="0" smtClean="0"/>
          </a:p>
          <a:p>
            <a:endParaRPr lang="fr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E51557-8991-4BC7-A904-1AECF23A9616}" type="slidenum">
              <a:rPr lang="fr-FR"/>
              <a:pPr/>
              <a:t>9</a:t>
            </a:fld>
            <a:endParaRPr lang="fr-FR"/>
          </a:p>
        </p:txBody>
      </p:sp>
      <p:sp>
        <p:nvSpPr>
          <p:cNvPr id="564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4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Maladies = </a:t>
            </a:r>
            <a:r>
              <a:rPr lang="fr-CA" dirty="0" err="1" smtClean="0"/>
              <a:t>désiquilibres</a:t>
            </a:r>
            <a:r>
              <a:rPr lang="fr-CA" dirty="0" smtClean="0"/>
              <a:t> comme le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diabete</a:t>
            </a:r>
            <a:r>
              <a:rPr lang="fr-CA" baseline="0" dirty="0" smtClean="0"/>
              <a:t> = perte de contrôle du glucose sanguin .</a:t>
            </a:r>
          </a:p>
          <a:p>
            <a:r>
              <a:rPr lang="fr-CA" baseline="0" dirty="0" smtClean="0"/>
              <a:t>Le </a:t>
            </a:r>
            <a:r>
              <a:rPr lang="fr-CA" baseline="0" dirty="0" err="1" smtClean="0"/>
              <a:t>viellissement</a:t>
            </a:r>
            <a:r>
              <a:rPr lang="fr-CA" baseline="0" dirty="0" smtClean="0"/>
              <a:t> = capacité de contrôler le changement facilement , leur mécanisme de régulation set plus lent , glucose sanguin augmente et prend </a:t>
            </a:r>
            <a:r>
              <a:rPr lang="fr-CA" baseline="0" dirty="0" err="1" smtClean="0"/>
              <a:t>bcps</a:t>
            </a:r>
            <a:r>
              <a:rPr lang="fr-CA" baseline="0" dirty="0" smtClean="0"/>
              <a:t> plus de temps pour revenir s’ils </a:t>
            </a:r>
            <a:r>
              <a:rPr lang="fr-CA" baseline="0" dirty="0" err="1" smtClean="0"/>
              <a:t>manged</a:t>
            </a:r>
            <a:r>
              <a:rPr lang="fr-CA" baseline="0" dirty="0" smtClean="0"/>
              <a:t> trop vite</a:t>
            </a:r>
            <a:endParaRPr lang="fr-CA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BB927B-9D5C-4882-8C11-38CF784A4CAE}" type="slidenum">
              <a:rPr lang="fr-FR"/>
              <a:pPr/>
              <a:t>10</a:t>
            </a:fld>
            <a:endParaRPr lang="fr-FR"/>
          </a:p>
        </p:txBody>
      </p:sp>
      <p:sp>
        <p:nvSpPr>
          <p:cNvPr id="565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5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SNA.</a:t>
            </a:r>
          </a:p>
          <a:p>
            <a:r>
              <a:rPr lang="fr-CA" dirty="0" smtClean="0"/>
              <a:t>Voie </a:t>
            </a:r>
            <a:r>
              <a:rPr lang="fr-CA" dirty="0" err="1" smtClean="0"/>
              <a:t>Snesitives</a:t>
            </a:r>
            <a:r>
              <a:rPr lang="fr-CA" baseline="0" dirty="0" smtClean="0"/>
              <a:t> afférentes , voie motrice </a:t>
            </a:r>
            <a:r>
              <a:rPr lang="fr-CA" baseline="0" dirty="0" err="1" smtClean="0"/>
              <a:t>efferente</a:t>
            </a:r>
            <a:r>
              <a:rPr lang="fr-CA" baseline="0" dirty="0" smtClean="0"/>
              <a:t> – somatique: contrôle de l’Activité des muscles squelettiques, volontaires sauf pour la </a:t>
            </a:r>
            <a:r>
              <a:rPr lang="fr-CA" baseline="0" dirty="0" err="1" smtClean="0"/>
              <a:t>régédité</a:t>
            </a:r>
            <a:r>
              <a:rPr lang="fr-CA" baseline="0" dirty="0" smtClean="0"/>
              <a:t> des tympan sont l’</a:t>
            </a:r>
            <a:r>
              <a:rPr lang="fr-CA" baseline="0" dirty="0" err="1" smtClean="0"/>
              <a:t>exeption</a:t>
            </a:r>
            <a:r>
              <a:rPr lang="fr-CA" baseline="0" dirty="0" smtClean="0"/>
              <a:t>. ou –autonome: involontaire et sans apercevoir. – sympathique: stress - parasympathique:</a:t>
            </a:r>
            <a:endParaRPr lang="fr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CAE455-1BB9-48FA-AAB7-AEAECB416B14}" type="slidenum">
              <a:rPr lang="fr-FR"/>
              <a:pPr/>
              <a:t>11</a:t>
            </a:fld>
            <a:endParaRPr lang="fr-FR"/>
          </a:p>
        </p:txBody>
      </p:sp>
      <p:sp>
        <p:nvSpPr>
          <p:cNvPr id="566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6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VIP</a:t>
            </a:r>
          </a:p>
          <a:p>
            <a:pPr marL="285750" indent="-285750">
              <a:buAutoNum type="romanLcParenR"/>
            </a:pPr>
            <a:r>
              <a:rPr lang="fr-CA" dirty="0" smtClean="0"/>
              <a:t>effecteurs: ce qui est </a:t>
            </a:r>
            <a:r>
              <a:rPr lang="fr-CA" dirty="0" err="1" smtClean="0"/>
              <a:t>controler</a:t>
            </a:r>
            <a:r>
              <a:rPr lang="fr-CA" dirty="0" smtClean="0"/>
              <a:t> par le centre</a:t>
            </a:r>
            <a:r>
              <a:rPr lang="fr-CA" baseline="0" dirty="0" smtClean="0"/>
              <a:t> de régulation. Somatique: muscles squelettique. Autonome; muscles lisse, glandes exocrines (</a:t>
            </a:r>
            <a:r>
              <a:rPr lang="fr-CA" baseline="0" dirty="0" err="1" smtClean="0"/>
              <a:t>sudoripores</a:t>
            </a:r>
            <a:r>
              <a:rPr lang="fr-CA" baseline="0" dirty="0" smtClean="0"/>
              <a:t>) et le cœur humain. La majeure partie de nos organes sont </a:t>
            </a:r>
            <a:r>
              <a:rPr lang="fr-CA" baseline="0" dirty="0" err="1" smtClean="0"/>
              <a:t>controler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facon</a:t>
            </a:r>
            <a:r>
              <a:rPr lang="fr-CA" baseline="0" dirty="0" smtClean="0"/>
              <a:t> autonome.</a:t>
            </a: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ii) Voie efférents:</a:t>
            </a:r>
            <a:r>
              <a:rPr lang="fr-CA" baseline="0" dirty="0" smtClean="0"/>
              <a:t> fait références aux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morteurs</a:t>
            </a:r>
            <a:r>
              <a:rPr lang="fr-CA" baseline="0" dirty="0" smtClean="0"/>
              <a:t>. Somatique: un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moteur qui vas sur le muscle (part de la moelle </a:t>
            </a:r>
            <a:r>
              <a:rPr lang="fr-CA" baseline="0" dirty="0" err="1" smtClean="0"/>
              <a:t>epiniere</a:t>
            </a:r>
            <a:r>
              <a:rPr lang="fr-CA" baseline="0" dirty="0" smtClean="0"/>
              <a:t> et vas au muscles.  Autonome: 2 </a:t>
            </a:r>
            <a:r>
              <a:rPr lang="fr-CA" baseline="0" dirty="0" err="1" smtClean="0"/>
              <a:t>neuronnes</a:t>
            </a:r>
            <a:r>
              <a:rPr lang="fr-CA" baseline="0" dirty="0" smtClean="0"/>
              <a:t> moteurs, le 1</a:t>
            </a:r>
            <a:r>
              <a:rPr lang="fr-CA" baseline="30000" dirty="0" smtClean="0"/>
              <a:t>er</a:t>
            </a:r>
            <a:r>
              <a:rPr lang="fr-CA" baseline="0" dirty="0" smtClean="0"/>
              <a:t> a des </a:t>
            </a:r>
            <a:r>
              <a:rPr lang="fr-CA" baseline="0" dirty="0" err="1" smtClean="0"/>
              <a:t>coprs</a:t>
            </a:r>
            <a:r>
              <a:rPr lang="fr-CA" baseline="0" dirty="0" smtClean="0"/>
              <a:t> cellulaire dans le SNC (moelle ou encéphale) qui émerge et joigne les nerfs , </a:t>
            </a:r>
            <a:r>
              <a:rPr lang="fr-CA" baseline="0" dirty="0" err="1" smtClean="0"/>
              <a:t>rejoin</a:t>
            </a:r>
            <a:r>
              <a:rPr lang="fr-CA" baseline="0" dirty="0" smtClean="0"/>
              <a:t> a un 2</a:t>
            </a:r>
            <a:r>
              <a:rPr lang="fr-CA" baseline="30000" dirty="0" smtClean="0"/>
              <a:t>e</a:t>
            </a:r>
            <a:r>
              <a:rPr lang="fr-CA" baseline="0" dirty="0" smtClean="0"/>
              <a:t> type de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= ganglions = </a:t>
            </a:r>
            <a:r>
              <a:rPr lang="fr-CA" baseline="0" dirty="0" err="1" smtClean="0"/>
              <a:t>regrouppement</a:t>
            </a:r>
            <a:r>
              <a:rPr lang="fr-CA" baseline="0" dirty="0" smtClean="0"/>
              <a:t> de corps cellulaire trouver sur le long de moelle a </a:t>
            </a:r>
            <a:r>
              <a:rPr lang="fr-CA" baseline="0" dirty="0" err="1" smtClean="0"/>
              <a:t>lexterieur</a:t>
            </a:r>
            <a:r>
              <a:rPr lang="fr-CA" baseline="0" dirty="0" smtClean="0"/>
              <a:t> de la colonne </a:t>
            </a:r>
            <a:r>
              <a:rPr lang="fr-CA" baseline="0" dirty="0" err="1" smtClean="0"/>
              <a:t>vertebrale</a:t>
            </a:r>
            <a:r>
              <a:rPr lang="fr-CA" baseline="0" dirty="0" smtClean="0"/>
              <a:t> ou sur les organes tout </a:t>
            </a:r>
            <a:r>
              <a:rPr lang="fr-CA" baseline="0" dirty="0" err="1" smtClean="0"/>
              <a:t>pres</a:t>
            </a:r>
            <a:r>
              <a:rPr lang="fr-CA" baseline="0" dirty="0" smtClean="0"/>
              <a:t> , ce 2</a:t>
            </a:r>
            <a:r>
              <a:rPr lang="fr-CA" baseline="30000" dirty="0" smtClean="0"/>
              <a:t>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moteur vas aller </a:t>
            </a:r>
            <a:r>
              <a:rPr lang="fr-CA" baseline="0" dirty="0" err="1" smtClean="0"/>
              <a:t>inerver</a:t>
            </a:r>
            <a:r>
              <a:rPr lang="fr-CA" baseline="0" dirty="0" smtClean="0"/>
              <a:t>  le </a:t>
            </a:r>
            <a:r>
              <a:rPr lang="fr-CA" baseline="0" dirty="0" err="1" smtClean="0"/>
              <a:t>sys</a:t>
            </a:r>
            <a:r>
              <a:rPr lang="fr-CA" baseline="0" dirty="0" smtClean="0"/>
              <a:t> moteur. Axones </a:t>
            </a:r>
            <a:r>
              <a:rPr lang="fr-CA" baseline="0" dirty="0" err="1" smtClean="0"/>
              <a:t>préganglionaire</a:t>
            </a:r>
            <a:r>
              <a:rPr lang="fr-CA" baseline="0" dirty="0" smtClean="0"/>
              <a:t>: cause </a:t>
            </a:r>
            <a:r>
              <a:rPr lang="fr-CA" baseline="0" dirty="0" err="1" smtClean="0"/>
              <a:t>liberation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transmetteur et </a:t>
            </a:r>
            <a:r>
              <a:rPr lang="fr-CA" baseline="0" dirty="0" err="1" smtClean="0"/>
              <a:t>postganglionnaire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opooser</a:t>
            </a:r>
            <a:r>
              <a:rPr lang="fr-CA" baseline="0" dirty="0" smtClean="0"/>
              <a:t>.</a:t>
            </a:r>
            <a:endParaRPr lang="fr-CA" dirty="0" smtClean="0"/>
          </a:p>
          <a:p>
            <a:r>
              <a:rPr lang="fr-CA" dirty="0" smtClean="0"/>
              <a:t>iii)Neurotransmetteur , somatique : </a:t>
            </a:r>
            <a:r>
              <a:rPr lang="fr-CA" dirty="0" err="1" smtClean="0"/>
              <a:t>Ach</a:t>
            </a:r>
            <a:r>
              <a:rPr lang="fr-CA" dirty="0" smtClean="0"/>
              <a:t> libéré</a:t>
            </a:r>
            <a:r>
              <a:rPr lang="fr-CA" baseline="0" dirty="0" smtClean="0"/>
              <a:t> , qui cause toujours un PPSE (nicotinique) = </a:t>
            </a:r>
            <a:r>
              <a:rPr lang="fr-CA" baseline="0" dirty="0" err="1" smtClean="0"/>
              <a:t>dépol</a:t>
            </a:r>
            <a:r>
              <a:rPr lang="fr-CA" baseline="0" dirty="0" smtClean="0"/>
              <a:t> = contraction. Autonome: </a:t>
            </a:r>
            <a:r>
              <a:rPr lang="fr-CA" baseline="0" dirty="0" err="1" smtClean="0"/>
              <a:t>Ach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préganglionaire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Ach</a:t>
            </a:r>
            <a:r>
              <a:rPr lang="fr-CA" baseline="0" dirty="0" smtClean="0"/>
              <a:t>, effet </a:t>
            </a:r>
            <a:r>
              <a:rPr lang="fr-CA" baseline="0" dirty="0" err="1" smtClean="0"/>
              <a:t>exitateur</a:t>
            </a:r>
            <a:r>
              <a:rPr lang="fr-CA" baseline="0" dirty="0" smtClean="0"/>
              <a:t> sur neurone post </a:t>
            </a:r>
            <a:r>
              <a:rPr lang="fr-CA" baseline="0" dirty="0" err="1" smtClean="0"/>
              <a:t>ganglionaire</a:t>
            </a:r>
            <a:endParaRPr lang="fr-CA" dirty="0" smtClean="0"/>
          </a:p>
          <a:p>
            <a:r>
              <a:rPr lang="fr-CA" baseline="0" dirty="0" err="1" smtClean="0"/>
              <a:t>postganglionaire</a:t>
            </a:r>
            <a:r>
              <a:rPr lang="fr-CA" baseline="0" dirty="0" smtClean="0"/>
              <a:t> (en contact des effecteurs) parasympathique: </a:t>
            </a:r>
            <a:r>
              <a:rPr lang="fr-CA" baseline="0" dirty="0" err="1" smtClean="0"/>
              <a:t>Ach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Ach</a:t>
            </a:r>
            <a:r>
              <a:rPr lang="fr-CA" baseline="0" dirty="0" smtClean="0"/>
              <a:t> peut faire excitateur ou </a:t>
            </a:r>
            <a:r>
              <a:rPr lang="fr-CA" baseline="0" dirty="0" err="1" smtClean="0"/>
              <a:t>inhibateur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depend</a:t>
            </a:r>
            <a:r>
              <a:rPr lang="fr-CA" baseline="0" dirty="0" smtClean="0"/>
              <a:t>). </a:t>
            </a:r>
            <a:r>
              <a:rPr lang="fr-CA" baseline="0" dirty="0" err="1" smtClean="0"/>
              <a:t>Sympatique</a:t>
            </a:r>
            <a:r>
              <a:rPr lang="fr-CA" baseline="0" dirty="0" smtClean="0"/>
              <a:t> : Noradrénaline ,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postganglionaire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noradrenaline</a:t>
            </a:r>
            <a:r>
              <a:rPr lang="fr-CA" baseline="0" dirty="0" smtClean="0"/>
              <a:t>, effet soit </a:t>
            </a:r>
            <a:r>
              <a:rPr lang="fr-CA" baseline="0" dirty="0" err="1" smtClean="0"/>
              <a:t>exitateur</a:t>
            </a:r>
            <a:r>
              <a:rPr lang="fr-CA" baseline="0" dirty="0" smtClean="0"/>
              <a:t> ou </a:t>
            </a:r>
            <a:r>
              <a:rPr lang="fr-CA" baseline="0" dirty="0" err="1" smtClean="0"/>
              <a:t>inhibateur</a:t>
            </a:r>
            <a:r>
              <a:rPr lang="fr-CA" baseline="0" dirty="0" smtClean="0"/>
              <a:t> . (Autonome est plus complexe que somatique .)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8B340A-CB7F-45BC-81BD-9935A28EF370}" type="slidenum">
              <a:rPr lang="fr-FR"/>
              <a:pPr/>
              <a:t>12</a:t>
            </a:fld>
            <a:endParaRPr lang="fr-FR"/>
          </a:p>
        </p:txBody>
      </p:sp>
      <p:sp>
        <p:nvSpPr>
          <p:cNvPr id="567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7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238C3E-FB37-4CC5-B7B7-0F8A02E4DD5D}" type="slidenum">
              <a:rPr lang="fr-FR"/>
              <a:pPr/>
              <a:t>13</a:t>
            </a:fld>
            <a:endParaRPr lang="fr-FR"/>
          </a:p>
        </p:txBody>
      </p:sp>
      <p:sp>
        <p:nvSpPr>
          <p:cNvPr id="568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8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SNSympatique</a:t>
            </a:r>
            <a:r>
              <a:rPr lang="fr-CA" dirty="0" smtClean="0"/>
              <a:t>:</a:t>
            </a:r>
            <a:r>
              <a:rPr lang="fr-CA" baseline="0" dirty="0" smtClean="0"/>
              <a:t> </a:t>
            </a:r>
          </a:p>
          <a:p>
            <a:r>
              <a:rPr lang="fr-CA" baseline="0" dirty="0" smtClean="0"/>
              <a:t>Impliqué dans le stress. Activité de </a:t>
            </a:r>
            <a:r>
              <a:rPr lang="fr-CA" baseline="0" dirty="0" err="1" smtClean="0"/>
              <a:t>augm</a:t>
            </a:r>
            <a:r>
              <a:rPr lang="fr-CA" baseline="0" dirty="0" smtClean="0"/>
              <a:t> de rythme cardiaque , nous met dans un état ou on peu survivre contre cette situation . Lorsqu’on cours , le SNS est active . Lors d’une période de stress physique ou </a:t>
            </a:r>
            <a:r>
              <a:rPr lang="fr-CA" baseline="0" dirty="0" err="1" smtClean="0"/>
              <a:t>pseychologique</a:t>
            </a:r>
            <a:r>
              <a:rPr lang="fr-CA" baseline="0" dirty="0" smtClean="0"/>
              <a:t> . Il est le </a:t>
            </a:r>
            <a:r>
              <a:rPr lang="fr-CA" baseline="0" dirty="0" err="1" smtClean="0"/>
              <a:t>systeme</a:t>
            </a:r>
            <a:r>
              <a:rPr lang="fr-CA" baseline="0" dirty="0" smtClean="0"/>
              <a:t> e donc commence par des affaires toutes débutant avec des e. cœur = accélérateur</a:t>
            </a:r>
          </a:p>
          <a:p>
            <a:r>
              <a:rPr lang="fr-CA" baseline="0" dirty="0" err="1" smtClean="0"/>
              <a:t>Sympatique</a:t>
            </a:r>
            <a:r>
              <a:rPr lang="fr-CA" baseline="0" dirty="0" smtClean="0"/>
              <a:t> – avec la douleur</a:t>
            </a:r>
          </a:p>
          <a:p>
            <a:endParaRPr lang="fr-CA" baseline="0" dirty="0" smtClean="0"/>
          </a:p>
          <a:p>
            <a:r>
              <a:rPr lang="fr-CA" baseline="0" dirty="0" smtClean="0"/>
              <a:t>SNP:</a:t>
            </a:r>
          </a:p>
          <a:p>
            <a:r>
              <a:rPr lang="fr-CA" dirty="0" smtClean="0"/>
              <a:t>Para = en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parallele</a:t>
            </a:r>
            <a:endParaRPr lang="fr-CA" baseline="0" dirty="0" smtClean="0"/>
          </a:p>
          <a:p>
            <a:r>
              <a:rPr lang="fr-CA" baseline="0" dirty="0" smtClean="0"/>
              <a:t>Relier avec la relaxation .  Les tubes </a:t>
            </a:r>
            <a:r>
              <a:rPr lang="fr-CA" baseline="0" dirty="0" err="1" smtClean="0"/>
              <a:t>dig</a:t>
            </a:r>
            <a:r>
              <a:rPr lang="fr-CA" baseline="0" dirty="0" smtClean="0"/>
              <a:t> capable de péristaltisme . SNP: favorise l’élimination des déchets . Cœur = frein</a:t>
            </a:r>
            <a:endParaRPr lang="fr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8F700F-990C-400E-931C-CA05D7F8E107}" type="slidenum">
              <a:rPr lang="fr-FR"/>
              <a:pPr/>
              <a:t>14</a:t>
            </a:fld>
            <a:endParaRPr lang="fr-FR"/>
          </a:p>
        </p:txBody>
      </p:sp>
      <p:sp>
        <p:nvSpPr>
          <p:cNvPr id="573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RECONNAÎTRE</a:t>
            </a:r>
            <a:r>
              <a:rPr lang="fr-CA" baseline="0" dirty="0" smtClean="0"/>
              <a:t> CECI</a:t>
            </a:r>
          </a:p>
          <a:p>
            <a:r>
              <a:rPr lang="fr-CA" baseline="0" dirty="0" smtClean="0"/>
              <a:t>Ex 1) glande surrénale </a:t>
            </a:r>
          </a:p>
          <a:p>
            <a:r>
              <a:rPr lang="fr-CA" baseline="0" dirty="0" smtClean="0"/>
              <a:t>Innerve une gland endocrine , surrénale = constitué de 2 parties , pale = </a:t>
            </a:r>
            <a:r>
              <a:rPr lang="fr-CA" baseline="0" dirty="0" err="1" smtClean="0"/>
              <a:t>cotrtex</a:t>
            </a:r>
            <a:r>
              <a:rPr lang="fr-CA" baseline="0" dirty="0" smtClean="0"/>
              <a:t> surrénal qui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les hormones, la </a:t>
            </a:r>
            <a:r>
              <a:rPr lang="fr-CA" baseline="0" dirty="0" err="1" smtClean="0"/>
              <a:t>médula</a:t>
            </a:r>
            <a:r>
              <a:rPr lang="fr-CA" baseline="0" dirty="0" smtClean="0"/>
              <a:t> surrénale = milieu du surrénale=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l’</a:t>
            </a:r>
            <a:r>
              <a:rPr lang="fr-CA" baseline="0" dirty="0" err="1" smtClean="0"/>
              <a:t>drenaline</a:t>
            </a:r>
            <a:r>
              <a:rPr lang="fr-CA" baseline="0" dirty="0" smtClean="0"/>
              <a:t> et </a:t>
            </a:r>
            <a:r>
              <a:rPr lang="fr-CA" baseline="0" dirty="0" err="1" smtClean="0"/>
              <a:t>noradrenaline</a:t>
            </a:r>
            <a:r>
              <a:rPr lang="fr-CA" baseline="0" dirty="0" smtClean="0"/>
              <a:t> qui est innervé par un neurone </a:t>
            </a:r>
            <a:r>
              <a:rPr lang="fr-CA" baseline="0" dirty="0" err="1" smtClean="0"/>
              <a:t>sympatique</a:t>
            </a:r>
            <a:r>
              <a:rPr lang="fr-CA" baseline="0" dirty="0" smtClean="0"/>
              <a:t> . 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Les glandes </a:t>
            </a:r>
            <a:r>
              <a:rPr lang="fr-CA" baseline="0" dirty="0" err="1" smtClean="0"/>
              <a:t>sudoripores</a:t>
            </a:r>
            <a:r>
              <a:rPr lang="fr-CA" baseline="0" dirty="0" smtClean="0"/>
              <a:t> : </a:t>
            </a:r>
            <a:r>
              <a:rPr lang="fr-CA" baseline="0" dirty="0" err="1" smtClean="0"/>
              <a:t>sympatique</a:t>
            </a:r>
            <a:r>
              <a:rPr lang="fr-CA" baseline="0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Les reins: </a:t>
            </a:r>
            <a:r>
              <a:rPr lang="fr-CA" baseline="0" dirty="0" err="1" smtClean="0"/>
              <a:t>renine</a:t>
            </a:r>
            <a:r>
              <a:rPr lang="fr-CA" baseline="0" dirty="0" smtClean="0"/>
              <a:t> contrôle </a:t>
            </a:r>
            <a:r>
              <a:rPr lang="fr-CA" baseline="0" dirty="0" err="1" smtClean="0"/>
              <a:t>sympatique</a:t>
            </a:r>
            <a:endParaRPr lang="fr-CA" baseline="0" dirty="0" smtClean="0"/>
          </a:p>
          <a:p>
            <a:pPr marL="171450" indent="-171450">
              <a:buFontTx/>
              <a:buChar char="-"/>
            </a:pPr>
            <a:r>
              <a:rPr lang="fr-CA" baseline="0" dirty="0" smtClean="0"/>
              <a:t>Foie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Tissu </a:t>
            </a:r>
            <a:r>
              <a:rPr lang="fr-CA" baseline="0" dirty="0" err="1" smtClean="0"/>
              <a:t>adipeu</a:t>
            </a:r>
            <a:r>
              <a:rPr lang="fr-CA" baseline="0" dirty="0" smtClean="0"/>
              <a:t> , les lipides su sang augmente lors du stress. (</a:t>
            </a:r>
            <a:r>
              <a:rPr lang="fr-CA" baseline="0" dirty="0" err="1" smtClean="0"/>
              <a:t>symp</a:t>
            </a:r>
            <a:r>
              <a:rPr lang="fr-CA" baseline="0" dirty="0" smtClean="0"/>
              <a:t>) 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Vasoconstriction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Effet métabolique : le foi </a:t>
            </a:r>
          </a:p>
          <a:p>
            <a:pPr marL="171450" indent="-171450">
              <a:buFontTx/>
              <a:buChar char="-"/>
            </a:pPr>
            <a:endParaRPr lang="fr-CA" baseline="0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FD92CE-C5BF-4041-A652-364BF87A6336}" type="slidenum">
              <a:rPr lang="fr-FR"/>
              <a:pPr/>
              <a:t>15</a:t>
            </a:fld>
            <a:endParaRPr lang="fr-FR"/>
          </a:p>
        </p:txBody>
      </p:sp>
      <p:sp>
        <p:nvSpPr>
          <p:cNvPr id="585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5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Tonus activité</a:t>
            </a:r>
          </a:p>
          <a:p>
            <a:r>
              <a:rPr lang="fr-CA" dirty="0" smtClean="0"/>
              <a:t>Tonus </a:t>
            </a:r>
            <a:r>
              <a:rPr lang="fr-CA" dirty="0" err="1" smtClean="0"/>
              <a:t>sympatique</a:t>
            </a:r>
            <a:r>
              <a:rPr lang="fr-CA" baseline="0" dirty="0" smtClean="0"/>
              <a:t> :</a:t>
            </a:r>
          </a:p>
          <a:p>
            <a:r>
              <a:rPr lang="fr-CA" baseline="0" dirty="0" smtClean="0"/>
              <a:t>Tonus </a:t>
            </a:r>
            <a:r>
              <a:rPr lang="fr-CA" baseline="0" dirty="0" err="1" smtClean="0"/>
              <a:t>parasympatique</a:t>
            </a:r>
            <a:r>
              <a:rPr lang="fr-CA" baseline="0" dirty="0" smtClean="0"/>
              <a:t>: le rythme du cœur est </a:t>
            </a:r>
            <a:r>
              <a:rPr lang="fr-CA" baseline="0" dirty="0" err="1" smtClean="0"/>
              <a:t>relenti</a:t>
            </a:r>
            <a:r>
              <a:rPr lang="fr-CA" baseline="0" dirty="0" smtClean="0"/>
              <a:t> par un frein .</a:t>
            </a:r>
            <a:endParaRPr lang="fr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03C8ED-4B44-4012-BB22-D3744186A1EF}" type="slidenum">
              <a:rPr lang="fr-FR"/>
              <a:pPr/>
              <a:t>16</a:t>
            </a:fld>
            <a:endParaRPr lang="fr-FR"/>
          </a:p>
        </p:txBody>
      </p:sp>
      <p:sp>
        <p:nvSpPr>
          <p:cNvPr id="575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5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La</a:t>
            </a:r>
            <a:r>
              <a:rPr lang="fr-CA" baseline="0" dirty="0" smtClean="0"/>
              <a:t> moelle </a:t>
            </a:r>
            <a:r>
              <a:rPr lang="fr-CA" baseline="0" dirty="0" err="1" smtClean="0"/>
              <a:t>épiniere</a:t>
            </a:r>
            <a:r>
              <a:rPr lang="fr-CA" baseline="0" dirty="0" smtClean="0"/>
              <a:t> – bande blanche a l’</a:t>
            </a:r>
            <a:r>
              <a:rPr lang="fr-CA" baseline="0" dirty="0" err="1" smtClean="0"/>
              <a:t>interieur</a:t>
            </a:r>
            <a:r>
              <a:rPr lang="fr-CA" baseline="0" dirty="0" smtClean="0"/>
              <a:t> de colonne </a:t>
            </a:r>
            <a:r>
              <a:rPr lang="fr-CA" baseline="0" dirty="0" err="1" smtClean="0"/>
              <a:t>vertébrle</a:t>
            </a:r>
            <a:r>
              <a:rPr lang="fr-CA" baseline="0" dirty="0" smtClean="0"/>
              <a:t> entre chacun des </a:t>
            </a:r>
            <a:r>
              <a:rPr lang="fr-CA" baseline="0" dirty="0" err="1" smtClean="0"/>
              <a:t>vertebre</a:t>
            </a:r>
            <a:r>
              <a:rPr lang="fr-CA" baseline="0" dirty="0" smtClean="0"/>
              <a:t> . Cette moelle vient de la boite </a:t>
            </a:r>
            <a:r>
              <a:rPr lang="fr-CA" baseline="0" dirty="0" err="1" smtClean="0"/>
              <a:t>craniene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encephale</a:t>
            </a:r>
            <a:r>
              <a:rPr lang="fr-CA" baseline="0" dirty="0" smtClean="0"/>
              <a:t> a l’intérieur . Le tronc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 est a fin de moelle </a:t>
            </a:r>
            <a:r>
              <a:rPr lang="fr-CA" baseline="0" dirty="0" err="1" smtClean="0"/>
              <a:t>epiniere</a:t>
            </a:r>
            <a:r>
              <a:rPr lang="fr-CA" baseline="0" dirty="0" smtClean="0"/>
              <a:t> dans le crane , le cortex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 est </a:t>
            </a:r>
          </a:p>
          <a:p>
            <a:endParaRPr lang="fr-CA" baseline="0" dirty="0" smtClean="0"/>
          </a:p>
          <a:p>
            <a:pPr marL="228600" indent="-228600">
              <a:buAutoNum type="arabicPeriod"/>
            </a:pPr>
            <a:r>
              <a:rPr lang="fr-CA" baseline="0" dirty="0" smtClean="0"/>
              <a:t>Moelle </a:t>
            </a:r>
            <a:r>
              <a:rPr lang="fr-CA" baseline="0" dirty="0" err="1" smtClean="0"/>
              <a:t>épiniere</a:t>
            </a:r>
            <a:r>
              <a:rPr lang="fr-CA" baseline="0" dirty="0" smtClean="0"/>
              <a:t> et le tronc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 . Le tronc a des circuits de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qui constitue le centre de contrôle (activité cardiaque. Régulateur homéostatique comme pression sanguine.</a:t>
            </a:r>
          </a:p>
          <a:p>
            <a:pPr marL="228600" indent="-228600">
              <a:buAutoNum type="arabicPeriod"/>
            </a:pPr>
            <a:r>
              <a:rPr lang="fr-CA" baseline="0" dirty="0" smtClean="0"/>
              <a:t>Hypothalamus : </a:t>
            </a:r>
            <a:r>
              <a:rPr lang="fr-CA" baseline="0" dirty="0" err="1" smtClean="0"/>
              <a:t>big</a:t>
            </a:r>
            <a:r>
              <a:rPr lang="fr-CA" baseline="0" dirty="0" smtClean="0"/>
              <a:t> boss.  Pas toujours direct , il contrôle le centre de </a:t>
            </a:r>
            <a:r>
              <a:rPr lang="fr-CA" baseline="0" dirty="0" err="1" smtClean="0"/>
              <a:t>regulation</a:t>
            </a:r>
            <a:r>
              <a:rPr lang="fr-CA" baseline="0" dirty="0" smtClean="0"/>
              <a:t> du tronc </a:t>
            </a:r>
            <a:r>
              <a:rPr lang="fr-CA" baseline="0" dirty="0" err="1" smtClean="0"/>
              <a:t>celebrale</a:t>
            </a:r>
            <a:r>
              <a:rPr lang="fr-CA" baseline="0" dirty="0" smtClean="0"/>
              <a:t> , il lui dit quoi faire et le tronc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 vas faire ce qu’il dit . Si en stress, hypothalamus est celui qui </a:t>
            </a:r>
            <a:r>
              <a:rPr lang="fr-CA" baseline="0" dirty="0" err="1" smtClean="0"/>
              <a:t>nottice</a:t>
            </a:r>
            <a:r>
              <a:rPr lang="fr-CA" baseline="0" dirty="0" smtClean="0"/>
              <a:t> le stress et qu’il faut changer l’homéostasie du corps . Il contrôle </a:t>
            </a:r>
            <a:r>
              <a:rPr lang="fr-CA" baseline="0" dirty="0" err="1" smtClean="0"/>
              <a:t>direcetement</a:t>
            </a:r>
            <a:r>
              <a:rPr lang="fr-CA" baseline="0" dirty="0" smtClean="0"/>
              <a:t> la température corporelle . Il est responsable d’équilibre de soif (hydrique), relier a l’émotions </a:t>
            </a:r>
          </a:p>
          <a:p>
            <a:pPr marL="228600" indent="-228600">
              <a:buAutoNum type="arabicPeriod"/>
            </a:pPr>
            <a:r>
              <a:rPr lang="fr-CA" baseline="0" dirty="0" smtClean="0"/>
              <a:t>Cortex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: agit sur les émotion – agit sur hypo – agit sur le tronc </a:t>
            </a:r>
            <a:r>
              <a:rPr lang="fr-CA" baseline="0" dirty="0" err="1" smtClean="0"/>
              <a:t>célébrale</a:t>
            </a:r>
            <a:r>
              <a:rPr lang="fr-CA" baseline="0" dirty="0" smtClean="0"/>
              <a:t>  consciemment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capapble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decontroler</a:t>
            </a:r>
            <a:r>
              <a:rPr lang="fr-CA" baseline="0" dirty="0" smtClean="0"/>
              <a:t> le SNA via le contrôle des émotions. </a:t>
            </a:r>
            <a:endParaRPr lang="fr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AE758-35D3-4885-A83D-3F6734FDE40F}" type="slidenum">
              <a:rPr lang="fr-FR"/>
              <a:pPr/>
              <a:t>17</a:t>
            </a:fld>
            <a:endParaRPr lang="fr-FR"/>
          </a:p>
        </p:txBody>
      </p:sp>
      <p:sp>
        <p:nvSpPr>
          <p:cNvPr id="588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Agit avec SN. </a:t>
            </a:r>
          </a:p>
          <a:p>
            <a:r>
              <a:rPr lang="fr-CA" dirty="0" smtClean="0"/>
              <a:t>SE agit</a:t>
            </a:r>
            <a:r>
              <a:rPr lang="fr-CA" baseline="0" dirty="0" smtClean="0"/>
              <a:t> plus lentement que le SN . Il est capable de </a:t>
            </a:r>
            <a:r>
              <a:rPr lang="fr-CA" baseline="0" dirty="0" err="1" smtClean="0"/>
              <a:t>controler</a:t>
            </a:r>
            <a:r>
              <a:rPr lang="fr-CA" baseline="0" dirty="0" smtClean="0"/>
              <a:t> le SNA au niveau des hormones .</a:t>
            </a:r>
          </a:p>
          <a:p>
            <a:endParaRPr lang="fr-CA" baseline="0" dirty="0" smtClean="0"/>
          </a:p>
          <a:p>
            <a:r>
              <a:rPr lang="fr-CA" baseline="0" dirty="0" smtClean="0"/>
              <a:t>Toutes les glandes endocrines :</a:t>
            </a:r>
          </a:p>
          <a:p>
            <a:r>
              <a:rPr lang="fr-CA" baseline="0" dirty="0" smtClean="0"/>
              <a:t>-</a:t>
            </a:r>
            <a:r>
              <a:rPr lang="fr-CA" baseline="0" dirty="0" err="1" smtClean="0"/>
              <a:t>strimctement</a:t>
            </a:r>
            <a:r>
              <a:rPr lang="fr-CA" baseline="0" dirty="0" smtClean="0"/>
              <a:t> endocrine (6) :  corps pinéale ,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mélatonine = </a:t>
            </a:r>
            <a:r>
              <a:rPr lang="fr-CA" baseline="0" dirty="0" err="1" smtClean="0"/>
              <a:t>sleep</a:t>
            </a:r>
            <a:r>
              <a:rPr lang="fr-CA" baseline="0" dirty="0" smtClean="0"/>
              <a:t>. Hypophyse, </a:t>
            </a:r>
            <a:r>
              <a:rPr lang="fr-CA" baseline="0" dirty="0" err="1" smtClean="0"/>
              <a:t>thyroide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parathyroides</a:t>
            </a:r>
            <a:r>
              <a:rPr lang="fr-CA" baseline="0" dirty="0" smtClean="0"/>
              <a:t>=contrôle le calcium, thymus=développement du </a:t>
            </a:r>
            <a:r>
              <a:rPr lang="fr-CA" baseline="0" dirty="0" err="1" smtClean="0"/>
              <a:t>sys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imm</a:t>
            </a:r>
            <a:r>
              <a:rPr lang="fr-CA" baseline="0" dirty="0" smtClean="0"/>
              <a:t>, surrénales= fait de 2 régions , cortex et </a:t>
            </a:r>
            <a:r>
              <a:rPr lang="fr-CA" baseline="0" dirty="0" err="1" smtClean="0"/>
              <a:t>médula</a:t>
            </a:r>
            <a:endParaRPr lang="fr-CA" baseline="0" dirty="0" smtClean="0"/>
          </a:p>
          <a:p>
            <a:pPr marL="171450" indent="-171450">
              <a:buFontTx/>
              <a:buChar char="-"/>
            </a:pPr>
            <a:r>
              <a:rPr lang="fr-CA" baseline="0" dirty="0" smtClean="0"/>
              <a:t>Mixte(2) : hormones et </a:t>
            </a:r>
            <a:r>
              <a:rPr lang="fr-CA" baseline="0" dirty="0" err="1" smtClean="0"/>
              <a:t>sécretion</a:t>
            </a:r>
            <a:r>
              <a:rPr lang="fr-CA" baseline="0" dirty="0" smtClean="0"/>
              <a:t> exocrines et endocrine.  Pancréas =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enzyme </a:t>
            </a:r>
            <a:r>
              <a:rPr lang="fr-CA" baseline="0" dirty="0" err="1" smtClean="0"/>
              <a:t>dig</a:t>
            </a:r>
            <a:r>
              <a:rPr lang="fr-CA" baseline="0" dirty="0" smtClean="0"/>
              <a:t> qui se rend dans l’intestin pour permettre la </a:t>
            </a:r>
            <a:r>
              <a:rPr lang="fr-CA" baseline="0" dirty="0" err="1" smtClean="0"/>
              <a:t>dig</a:t>
            </a:r>
            <a:r>
              <a:rPr lang="fr-CA" baseline="0" dirty="0" smtClean="0"/>
              <a:t> des aliments et aussi les îlot </a:t>
            </a:r>
            <a:r>
              <a:rPr lang="fr-CA" baseline="0" dirty="0" err="1" smtClean="0"/>
              <a:t>pancratique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l’insuline qui se retrouve dans la circulation sanguine ., gonades= sexuelles , exocrines: produit le sperme, liquide qui vas  à </a:t>
            </a:r>
            <a:r>
              <a:rPr lang="fr-CA" baseline="0" dirty="0" err="1" smtClean="0"/>
              <a:t>uérus</a:t>
            </a:r>
            <a:r>
              <a:rPr lang="fr-CA" baseline="0" dirty="0" smtClean="0"/>
              <a:t> mais endocrine: produit la testostérone qui se retrouve dans le corps humain, </a:t>
            </a:r>
            <a:r>
              <a:rPr lang="fr-CA" baseline="0" dirty="0" err="1" smtClean="0"/>
              <a:t>oestrogene</a:t>
            </a:r>
            <a:r>
              <a:rPr lang="fr-CA" baseline="0" dirty="0" smtClean="0"/>
              <a:t> et progestérone</a:t>
            </a:r>
          </a:p>
          <a:p>
            <a:pPr marL="171450" indent="-171450">
              <a:buFontTx/>
              <a:buChar char="-"/>
            </a:pPr>
            <a:r>
              <a:rPr lang="fr-CA" baseline="0" dirty="0" err="1" smtClean="0"/>
              <a:t>Neuro-endocrine</a:t>
            </a:r>
            <a:r>
              <a:rPr lang="fr-CA" baseline="0" dirty="0" smtClean="0"/>
              <a:t>: hypothalamus: fonction </a:t>
            </a:r>
            <a:r>
              <a:rPr lang="fr-CA" baseline="0" dirty="0" err="1" smtClean="0"/>
              <a:t>neurronal</a:t>
            </a:r>
            <a:r>
              <a:rPr lang="fr-CA" baseline="0" dirty="0" smtClean="0"/>
              <a:t> mais aussi endocrinien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Autres: il y en a bin </a:t>
            </a:r>
            <a:r>
              <a:rPr lang="fr-CA" baseline="0" dirty="0" err="1" smtClean="0"/>
              <a:t>dautres</a:t>
            </a:r>
            <a:r>
              <a:rPr lang="fr-CA" baseline="0" dirty="0" smtClean="0"/>
              <a:t> qui peuvent </a:t>
            </a:r>
            <a:r>
              <a:rPr lang="fr-CA" baseline="0" dirty="0" err="1" smtClean="0"/>
              <a:t>libeerere</a:t>
            </a:r>
            <a:r>
              <a:rPr lang="fr-CA" baseline="0" dirty="0" smtClean="0"/>
              <a:t> autres choses . Cœur = pompe mais a des cellules qui peuvent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liberer</a:t>
            </a:r>
            <a:r>
              <a:rPr lang="fr-CA" baseline="0" dirty="0" smtClean="0"/>
              <a:t> et changer la </a:t>
            </a:r>
            <a:r>
              <a:rPr lang="fr-CA" baseline="0" dirty="0" err="1" smtClean="0"/>
              <a:t>presseion</a:t>
            </a:r>
            <a:r>
              <a:rPr lang="fr-CA" baseline="0" dirty="0" smtClean="0"/>
              <a:t> sanguine .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ENDOTHLIUM: tissu conjonctif </a:t>
            </a:r>
            <a:r>
              <a:rPr lang="fr-CA" baseline="0" dirty="0" err="1" smtClean="0"/>
              <a:t>épitheliale</a:t>
            </a:r>
            <a:r>
              <a:rPr lang="fr-CA" baseline="0" dirty="0" smtClean="0"/>
              <a:t> a </a:t>
            </a:r>
            <a:r>
              <a:rPr lang="fr-CA" baseline="0" dirty="0" err="1" smtClean="0"/>
              <a:t>linterieur</a:t>
            </a:r>
            <a:r>
              <a:rPr lang="fr-CA" baseline="0" dirty="0" smtClean="0"/>
              <a:t> de tissu sanguin et le cœur. Peut </a:t>
            </a:r>
            <a:r>
              <a:rPr lang="fr-CA" baseline="0" dirty="0" err="1" smtClean="0"/>
              <a:t>liberer</a:t>
            </a:r>
            <a:r>
              <a:rPr lang="fr-CA" baseline="0" dirty="0" smtClean="0"/>
              <a:t> un paquet de chose qui </a:t>
            </a:r>
            <a:r>
              <a:rPr lang="fr-CA" baseline="0" dirty="0" err="1" smtClean="0"/>
              <a:t>conrole</a:t>
            </a:r>
            <a:r>
              <a:rPr lang="fr-CA" baseline="0" dirty="0" smtClean="0"/>
              <a:t> le </a:t>
            </a:r>
            <a:r>
              <a:rPr lang="fr-CA" baseline="0" dirty="0" err="1" smtClean="0"/>
              <a:t>diametre</a:t>
            </a:r>
            <a:r>
              <a:rPr lang="fr-CA" baseline="0" dirty="0" smtClean="0"/>
              <a:t> des vaisseaux sanguins 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FAB9C7-7D62-41C4-9079-08365ED423E8}" type="slidenum">
              <a:rPr lang="fr-FR"/>
              <a:pPr/>
              <a:t>18</a:t>
            </a:fld>
            <a:endParaRPr lang="fr-FR"/>
          </a:p>
        </p:txBody>
      </p:sp>
      <p:sp>
        <p:nvSpPr>
          <p:cNvPr id="591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FAB9C7-7D62-41C4-9079-08365ED423E8}" type="slidenum">
              <a:rPr lang="fr-FR"/>
              <a:pPr/>
              <a:t>19</a:t>
            </a:fld>
            <a:endParaRPr lang="fr-FR"/>
          </a:p>
        </p:txBody>
      </p:sp>
      <p:sp>
        <p:nvSpPr>
          <p:cNvPr id="591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lphaUcParenR"/>
            </a:pPr>
            <a:r>
              <a:rPr lang="fr-CA" dirty="0" smtClean="0"/>
              <a:t>Circulantes – messagers</a:t>
            </a:r>
            <a:r>
              <a:rPr lang="fr-CA" baseline="0" dirty="0" smtClean="0"/>
              <a:t> chimique pour transporter dans tout l’organisme. </a:t>
            </a:r>
          </a:p>
          <a:p>
            <a:pPr marL="0" indent="0">
              <a:buNone/>
            </a:pPr>
            <a:r>
              <a:rPr lang="fr-CA" baseline="0" dirty="0" smtClean="0"/>
              <a:t>Locale : paracrines – sur les cellules tout près</a:t>
            </a:r>
          </a:p>
          <a:p>
            <a:pPr marL="0" indent="0">
              <a:buNone/>
            </a:pPr>
            <a:r>
              <a:rPr lang="fr-CA" baseline="0" dirty="0" smtClean="0"/>
              <a:t>Autocrines-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sur une cellule et agit sur cette cellule qui </a:t>
            </a:r>
            <a:r>
              <a:rPr lang="fr-CA" baseline="0" dirty="0" err="1" smtClean="0"/>
              <a:t>selfhelps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its</a:t>
            </a:r>
            <a:r>
              <a:rPr lang="fr-CA" baseline="0" dirty="0" smtClean="0"/>
              <a:t> self . il-2</a:t>
            </a:r>
          </a:p>
          <a:p>
            <a:pPr marL="0" indent="0">
              <a:buNone/>
            </a:pPr>
            <a:endParaRPr lang="fr-CA" baseline="0" dirty="0" smtClean="0"/>
          </a:p>
          <a:p>
            <a:pPr marL="0" indent="0">
              <a:buNone/>
            </a:pPr>
            <a:r>
              <a:rPr lang="fr-CA" baseline="0" dirty="0" smtClean="0"/>
              <a:t>B)Dérivée AA: hydrosoluble</a:t>
            </a:r>
          </a:p>
          <a:p>
            <a:pPr marL="0" indent="0">
              <a:buNone/>
            </a:pPr>
            <a:r>
              <a:rPr lang="fr-CA" baseline="0" dirty="0" err="1" smtClean="0"/>
              <a:t>Stéroides</a:t>
            </a:r>
            <a:r>
              <a:rPr lang="fr-CA" baseline="0" dirty="0" smtClean="0"/>
              <a:t>: </a:t>
            </a:r>
            <a:r>
              <a:rPr lang="fr-CA" baseline="0" dirty="0" err="1" smtClean="0"/>
              <a:t>médula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arenaline</a:t>
            </a:r>
            <a:r>
              <a:rPr lang="fr-CA" baseline="0" dirty="0" smtClean="0"/>
              <a:t> , cortex – cortisol , aldostérone. liposoluble</a:t>
            </a:r>
          </a:p>
          <a:p>
            <a:pPr marL="0" indent="0">
              <a:buNone/>
            </a:pPr>
            <a:r>
              <a:rPr lang="fr-CA" baseline="0" dirty="0" smtClean="0"/>
              <a:t>Les </a:t>
            </a:r>
            <a:r>
              <a:rPr lang="fr-CA" baseline="0" dirty="0" err="1" smtClean="0"/>
              <a:t>eicosanoides</a:t>
            </a:r>
            <a:r>
              <a:rPr lang="fr-CA" baseline="0" dirty="0" smtClean="0"/>
              <a:t> : locaux , lipides. Ex. prostaglandines dans la coagulation </a:t>
            </a:r>
            <a:r>
              <a:rPr lang="fr-CA" baseline="0" dirty="0" err="1" smtClean="0"/>
              <a:t>asnguine</a:t>
            </a:r>
            <a:r>
              <a:rPr lang="fr-CA" baseline="0" dirty="0" smtClean="0"/>
              <a:t> qui agit sur les plaquettes.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9ED0B0-C46A-4810-AC73-348609C1AA84}" type="slidenum">
              <a:rPr lang="fr-FR"/>
              <a:pPr/>
              <a:t>20</a:t>
            </a:fld>
            <a:endParaRPr lang="fr-FR"/>
          </a:p>
        </p:txBody>
      </p:sp>
      <p:sp>
        <p:nvSpPr>
          <p:cNvPr id="593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** Cellules </a:t>
            </a:r>
            <a:r>
              <a:rPr lang="fr-CA" dirty="0" smtClean="0"/>
              <a:t>cibles : ayant des récepteurs pour les hormones spécifique </a:t>
            </a:r>
            <a:r>
              <a:rPr lang="fr-CA" dirty="0" smtClean="0"/>
              <a:t>, peut </a:t>
            </a:r>
            <a:r>
              <a:rPr lang="fr-CA" dirty="0" err="1" smtClean="0"/>
              <a:t>etre</a:t>
            </a:r>
            <a:r>
              <a:rPr lang="fr-CA" dirty="0" smtClean="0"/>
              <a:t> influencer par un hormone</a:t>
            </a:r>
            <a:endParaRPr lang="fr-CA" dirty="0" smtClean="0"/>
          </a:p>
          <a:p>
            <a:r>
              <a:rPr lang="fr-CA" dirty="0" smtClean="0"/>
              <a:t>Une</a:t>
            </a:r>
            <a:r>
              <a:rPr lang="fr-CA" baseline="0" dirty="0" smtClean="0"/>
              <a:t> foie que ca ce lie , l’Effet dépend du </a:t>
            </a:r>
            <a:r>
              <a:rPr lang="fr-CA" baseline="0" dirty="0" err="1" smtClean="0"/>
              <a:t>recepteurs</a:t>
            </a:r>
            <a:r>
              <a:rPr lang="fr-CA" baseline="0" dirty="0" smtClean="0"/>
              <a:t> et des voie , peut </a:t>
            </a:r>
            <a:r>
              <a:rPr lang="fr-CA" baseline="0" dirty="0" err="1" smtClean="0"/>
              <a:t>chagner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perméabiliter</a:t>
            </a:r>
            <a:r>
              <a:rPr lang="fr-CA" baseline="0" dirty="0" smtClean="0"/>
              <a:t> membranaire des ions  ou du </a:t>
            </a:r>
            <a:r>
              <a:rPr lang="fr-CA" baseline="0" dirty="0" err="1" smtClean="0"/>
              <a:t>gluc</a:t>
            </a:r>
            <a:r>
              <a:rPr lang="fr-CA" baseline="0" dirty="0" smtClean="0"/>
              <a:t> ou autres</a:t>
            </a:r>
            <a:r>
              <a:rPr lang="fr-CA" baseline="0" dirty="0" smtClean="0"/>
              <a:t>.</a:t>
            </a:r>
          </a:p>
          <a:p>
            <a:endParaRPr lang="fr-CA" baseline="0" dirty="0" smtClean="0"/>
          </a:p>
          <a:p>
            <a:r>
              <a:rPr lang="fr-CA" baseline="0" dirty="0" smtClean="0"/>
              <a:t>Mécanisme intracellulaire: (2)  la </a:t>
            </a:r>
            <a:r>
              <a:rPr lang="fr-CA" baseline="0" dirty="0" err="1" smtClean="0"/>
              <a:t>difféerence</a:t>
            </a:r>
            <a:r>
              <a:rPr lang="fr-CA" baseline="0" dirty="0" smtClean="0"/>
              <a:t> est l’endroit ou est situé le récepteur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1.Hydrosoluble </a:t>
            </a:r>
            <a:r>
              <a:rPr lang="fr-CA" baseline="0" dirty="0" smtClean="0"/>
              <a:t>– peuvent pas </a:t>
            </a:r>
            <a:r>
              <a:rPr lang="fr-CA" baseline="0" dirty="0" err="1" smtClean="0"/>
              <a:t>renterer</a:t>
            </a:r>
            <a:r>
              <a:rPr lang="fr-CA" baseline="0" dirty="0" smtClean="0"/>
              <a:t> directement a la cellule doit agir sur les membrane qui peuvent se lier </a:t>
            </a:r>
          </a:p>
          <a:p>
            <a:r>
              <a:rPr lang="fr-CA" baseline="0" dirty="0" smtClean="0"/>
              <a:t>2. </a:t>
            </a:r>
            <a:r>
              <a:rPr lang="fr-CA" baseline="0" dirty="0" err="1" smtClean="0"/>
              <a:t>Liposulbles</a:t>
            </a:r>
            <a:r>
              <a:rPr lang="fr-CA" baseline="0" dirty="0" smtClean="0"/>
              <a:t>: peut traverser la couche </a:t>
            </a:r>
            <a:r>
              <a:rPr lang="fr-CA" baseline="0" dirty="0" smtClean="0"/>
              <a:t>lipidique de </a:t>
            </a:r>
            <a:r>
              <a:rPr lang="fr-CA" baseline="0" dirty="0" err="1" smtClean="0"/>
              <a:t>phospoholipide</a:t>
            </a:r>
            <a:r>
              <a:rPr lang="fr-CA" baseline="0" dirty="0" smtClean="0"/>
              <a:t> </a:t>
            </a:r>
            <a:r>
              <a:rPr lang="fr-CA" baseline="0" dirty="0" smtClean="0"/>
              <a:t>et entrer dans la cellule et agir directement a l’intérieur. </a:t>
            </a:r>
            <a:endParaRPr lang="fr-CA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Métabotrope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Il y a </a:t>
            </a:r>
            <a:r>
              <a:rPr lang="en-US" dirty="0" err="1" smtClean="0"/>
              <a:t>plusieurs</a:t>
            </a:r>
            <a:r>
              <a:rPr lang="en-US" dirty="0" smtClean="0"/>
              <a:t> </a:t>
            </a:r>
            <a:r>
              <a:rPr lang="en-US" dirty="0" err="1" smtClean="0"/>
              <a:t>exemples</a:t>
            </a:r>
            <a:r>
              <a:rPr lang="en-US" dirty="0" smtClean="0"/>
              <a:t> , </a:t>
            </a:r>
            <a:r>
              <a:rPr lang="en-US" dirty="0" err="1" smtClean="0"/>
              <a:t>ici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celui</a:t>
            </a:r>
            <a:r>
              <a:rPr lang="en-US" dirty="0" smtClean="0"/>
              <a:t> avec </a:t>
            </a:r>
            <a:r>
              <a:rPr lang="en-US" dirty="0" err="1" smtClean="0"/>
              <a:t>lAMP</a:t>
            </a:r>
            <a:r>
              <a:rPr lang="en-US" dirty="0" smtClean="0"/>
              <a:t> </a:t>
            </a:r>
            <a:r>
              <a:rPr lang="en-US" dirty="0" err="1" smtClean="0"/>
              <a:t>cyclique</a:t>
            </a:r>
            <a:r>
              <a:rPr lang="en-US" dirty="0" smtClean="0"/>
              <a:t>, </a:t>
            </a:r>
            <a:r>
              <a:rPr lang="en-US" dirty="0" err="1" smtClean="0"/>
              <a:t>utilitser</a:t>
            </a:r>
            <a:r>
              <a:rPr lang="en-US" dirty="0" smtClean="0"/>
              <a:t> par </a:t>
            </a:r>
            <a:r>
              <a:rPr lang="en-US" dirty="0" err="1" smtClean="0"/>
              <a:t>bcps</a:t>
            </a:r>
            <a:r>
              <a:rPr lang="en-US" dirty="0" smtClean="0"/>
              <a:t> de </a:t>
            </a:r>
            <a:r>
              <a:rPr lang="en-US" dirty="0" err="1" smtClean="0"/>
              <a:t>nos</a:t>
            </a:r>
            <a:r>
              <a:rPr lang="en-US" dirty="0" smtClean="0"/>
              <a:t> cellules </a:t>
            </a:r>
          </a:p>
          <a:p>
            <a:endParaRPr lang="en-US" dirty="0" smtClean="0"/>
          </a:p>
          <a:p>
            <a:r>
              <a:rPr lang="en-US" dirty="0" smtClean="0"/>
              <a:t>Hormones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laison</a:t>
            </a:r>
            <a:r>
              <a:rPr lang="en-US" baseline="0" dirty="0" smtClean="0"/>
              <a:t> avec le </a:t>
            </a:r>
            <a:r>
              <a:rPr lang="en-US" baseline="0" dirty="0" err="1" smtClean="0"/>
              <a:t>récepteur</a:t>
            </a:r>
            <a:r>
              <a:rPr lang="en-US" baseline="0" dirty="0" smtClean="0"/>
              <a:t> = activation de </a:t>
            </a:r>
            <a:r>
              <a:rPr lang="en-US" baseline="0" dirty="0" err="1" smtClean="0"/>
              <a:t>l’Enzyme</a:t>
            </a:r>
            <a:r>
              <a:rPr lang="en-US" baseline="0" dirty="0" smtClean="0"/>
              <a:t> (avec les </a:t>
            </a:r>
            <a:r>
              <a:rPr lang="en-US" baseline="0" dirty="0" err="1" smtClean="0"/>
              <a:t>protéine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kynase</a:t>
            </a:r>
            <a:r>
              <a:rPr lang="en-US" baseline="0" dirty="0" smtClean="0"/>
              <a:t>= enzyme capable de </a:t>
            </a:r>
            <a:r>
              <a:rPr lang="en-US" baseline="0" dirty="0" err="1" smtClean="0"/>
              <a:t>phosphoriler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proteine</a:t>
            </a:r>
            <a:r>
              <a:rPr lang="en-US" baseline="0" dirty="0" smtClean="0"/>
              <a:t>)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déclenche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emettant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groupements</a:t>
            </a:r>
            <a:r>
              <a:rPr lang="en-US" baseline="0" dirty="0" smtClean="0"/>
              <a:t> phosphate pour </a:t>
            </a:r>
            <a:r>
              <a:rPr lang="en-US" baseline="0" dirty="0" err="1" smtClean="0"/>
              <a:t>activer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enxymes</a:t>
            </a:r>
            <a:r>
              <a:rPr lang="en-US" baseline="0" dirty="0" smtClean="0"/>
              <a:t> =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AMPc</a:t>
            </a:r>
            <a:r>
              <a:rPr lang="en-US" baseline="0" dirty="0" smtClean="0"/>
              <a:t> = former par ATP -1 phosphate et c = </a:t>
            </a:r>
            <a:r>
              <a:rPr lang="en-US" baseline="0" dirty="0" err="1" smtClean="0"/>
              <a:t>cyclique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veux</a:t>
            </a:r>
            <a:r>
              <a:rPr lang="en-US" baseline="0" dirty="0" smtClean="0"/>
              <a:t> dire </a:t>
            </a:r>
            <a:r>
              <a:rPr lang="en-US" baseline="0" dirty="0" err="1" smtClean="0"/>
              <a:t>qu’il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s’Attacher</a:t>
            </a:r>
            <a:r>
              <a:rPr lang="en-US" baseline="0" dirty="0" smtClean="0"/>
              <a:t> pour faire un </a:t>
            </a:r>
            <a:r>
              <a:rPr lang="en-US" baseline="0" dirty="0" err="1" smtClean="0"/>
              <a:t>espece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d’anneaux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cyclique</a:t>
            </a:r>
            <a:r>
              <a:rPr lang="en-US" dirty="0" smtClean="0"/>
              <a:t>. </a:t>
            </a:r>
            <a:r>
              <a:rPr lang="en-US" dirty="0" err="1" smtClean="0"/>
              <a:t>Est</a:t>
            </a:r>
            <a:r>
              <a:rPr lang="en-US" dirty="0" smtClean="0"/>
              <a:t> 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messager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chimique</a:t>
            </a:r>
            <a:r>
              <a:rPr lang="en-US" baseline="0" dirty="0" smtClean="0"/>
              <a:t> (le second </a:t>
            </a:r>
            <a:r>
              <a:rPr lang="en-US" baseline="0" dirty="0" err="1" smtClean="0"/>
              <a:t>messager</a:t>
            </a:r>
            <a:r>
              <a:rPr lang="en-US" baseline="0" dirty="0" smtClean="0"/>
              <a:t>) le premier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l’homronoe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elle</a:t>
            </a:r>
            <a:r>
              <a:rPr lang="en-US" baseline="0" dirty="0" smtClean="0"/>
              <a:t> meme . </a:t>
            </a:r>
            <a:r>
              <a:rPr lang="en-US" baseline="0" dirty="0" err="1" smtClean="0"/>
              <a:t>L’hormone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l’AMPc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informer a </a:t>
            </a:r>
            <a:r>
              <a:rPr lang="en-US" baseline="0" dirty="0" err="1" smtClean="0"/>
              <a:t>l’aide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l’Enzyme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ladenylate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cyclase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sous 2 </a:t>
            </a:r>
            <a:r>
              <a:rPr lang="en-US" baseline="0" dirty="0" err="1" smtClean="0"/>
              <a:t>forme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acvtive</a:t>
            </a:r>
            <a:r>
              <a:rPr lang="en-US" baseline="0" dirty="0" smtClean="0"/>
              <a:t> – association avec la </a:t>
            </a:r>
            <a:r>
              <a:rPr lang="en-US" baseline="0" dirty="0" err="1" smtClean="0"/>
              <a:t>proteine</a:t>
            </a:r>
            <a:r>
              <a:rPr lang="en-US" baseline="0" dirty="0" smtClean="0"/>
              <a:t> G qui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lie avec la GTP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l’intermediaire</a:t>
            </a:r>
            <a:r>
              <a:rPr lang="en-US" baseline="0" dirty="0" smtClean="0"/>
              <a:t> entre le </a:t>
            </a:r>
            <a:r>
              <a:rPr lang="en-US" baseline="0" dirty="0" err="1" smtClean="0"/>
              <a:t>récepteur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ladenlate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cyclase</a:t>
            </a:r>
            <a:r>
              <a:rPr lang="en-US" baseline="0" dirty="0" smtClean="0"/>
              <a:t>, et inactive)</a:t>
            </a:r>
          </a:p>
          <a:p>
            <a:endParaRPr lang="en-US" baseline="0" dirty="0" smtClean="0"/>
          </a:p>
          <a:p>
            <a:r>
              <a:rPr lang="en-US" baseline="0" dirty="0" smtClean="0"/>
              <a:t>1.Liasons de hormone</a:t>
            </a:r>
          </a:p>
          <a:p>
            <a:r>
              <a:rPr lang="en-US" baseline="0" dirty="0" smtClean="0"/>
              <a:t>2. Activation de la </a:t>
            </a:r>
            <a:r>
              <a:rPr lang="en-US" baseline="0" dirty="0" err="1" smtClean="0"/>
              <a:t>protéinne</a:t>
            </a:r>
            <a:r>
              <a:rPr lang="en-US" baseline="0" dirty="0" smtClean="0"/>
              <a:t> G</a:t>
            </a:r>
          </a:p>
          <a:p>
            <a:r>
              <a:rPr lang="en-US" baseline="0" dirty="0" smtClean="0"/>
              <a:t>3. </a:t>
            </a:r>
            <a:r>
              <a:rPr lang="en-US" baseline="0" dirty="0" err="1" smtClean="0"/>
              <a:t>Activvation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l’AMPc</a:t>
            </a:r>
            <a:endParaRPr lang="en-US" baseline="0" dirty="0" smtClean="0"/>
          </a:p>
          <a:p>
            <a:r>
              <a:rPr lang="en-US" baseline="0" dirty="0" smtClean="0"/>
              <a:t>4.Conversion de AMP en ATP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declenchement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réponses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cellulaires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smtClean="0"/>
              <a:t>1000 fait 1000 qui fait 1000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1000x1000x1000 =1000000000 </a:t>
            </a:r>
            <a:r>
              <a:rPr lang="en-US" baseline="0" dirty="0" err="1" smtClean="0"/>
              <a:t>AMPc</a:t>
            </a:r>
            <a:r>
              <a:rPr lang="en-US" baseline="0" dirty="0" smtClean="0"/>
              <a:t> pour 1 </a:t>
            </a:r>
            <a:r>
              <a:rPr lang="en-US" baseline="0" dirty="0" err="1" smtClean="0"/>
              <a:t>seul</a:t>
            </a:r>
            <a:r>
              <a:rPr lang="en-US" baseline="0" dirty="0" smtClean="0"/>
              <a:t> hormone de 1000 </a:t>
            </a:r>
            <a:r>
              <a:rPr lang="en-US" baseline="0" dirty="0" err="1" smtClean="0"/>
              <a:t>intesité</a:t>
            </a:r>
            <a:endParaRPr lang="en-US" baseline="0" dirty="0" smtClean="0"/>
          </a:p>
          <a:p>
            <a:r>
              <a:rPr lang="en-US" baseline="0" dirty="0" err="1" smtClean="0"/>
              <a:t>Peut</a:t>
            </a:r>
            <a:r>
              <a:rPr lang="en-US" baseline="0" dirty="0" smtClean="0"/>
              <a:t> meme faire la </a:t>
            </a:r>
            <a:r>
              <a:rPr lang="en-US" baseline="0" dirty="0" err="1" smtClean="0"/>
              <a:t>mitose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Adrénaline</a:t>
            </a:r>
            <a:r>
              <a:rPr lang="en-US" baseline="0" dirty="0" smtClean="0"/>
              <a:t> cause </a:t>
            </a:r>
            <a:r>
              <a:rPr lang="en-US" baseline="0" dirty="0" err="1" smtClean="0"/>
              <a:t>augmentationi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AMPc</a:t>
            </a:r>
            <a:r>
              <a:rPr lang="en-US" baseline="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713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 le </a:t>
            </a:r>
            <a:r>
              <a:rPr lang="en-US" dirty="0" err="1" smtClean="0"/>
              <a:t>cas</a:t>
            </a:r>
            <a:r>
              <a:rPr lang="en-US" dirty="0" smtClean="0"/>
              <a:t> </a:t>
            </a:r>
            <a:r>
              <a:rPr lang="en-US" dirty="0" err="1" smtClean="0"/>
              <a:t>classique</a:t>
            </a:r>
            <a:r>
              <a:rPr lang="en-US" dirty="0" smtClean="0"/>
              <a:t> des hormones </a:t>
            </a:r>
            <a:r>
              <a:rPr lang="en-US" dirty="0" err="1" smtClean="0"/>
              <a:t>stéroides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apartir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cholestérol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liposoluble</a:t>
            </a:r>
            <a:r>
              <a:rPr lang="en-US" baseline="0" dirty="0" smtClean="0"/>
              <a:t>. </a:t>
            </a:r>
          </a:p>
          <a:p>
            <a:r>
              <a:rPr lang="en-US" baseline="0" dirty="0" smtClean="0"/>
              <a:t>Le </a:t>
            </a:r>
            <a:r>
              <a:rPr lang="en-US" baseline="0" dirty="0" err="1" smtClean="0"/>
              <a:t>copmlpexe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récepteur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homrones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noyau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agit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directement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donco</a:t>
            </a:r>
            <a:r>
              <a:rPr lang="en-US" baseline="0" dirty="0" smtClean="0"/>
              <a:t> cause </a:t>
            </a:r>
            <a:r>
              <a:rPr lang="en-US" baseline="0" dirty="0" err="1" smtClean="0"/>
              <a:t>directement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synthese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protéine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1.Hormone </a:t>
            </a:r>
            <a:r>
              <a:rPr lang="en-US" baseline="0" dirty="0" err="1" smtClean="0"/>
              <a:t>stéroide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les cellule</a:t>
            </a:r>
          </a:p>
          <a:p>
            <a:r>
              <a:rPr lang="en-US" baseline="0" dirty="0" smtClean="0"/>
              <a:t>2.Lie au </a:t>
            </a:r>
            <a:r>
              <a:rPr lang="en-US" baseline="0" dirty="0" err="1" smtClean="0"/>
              <a:t>complexe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actif</a:t>
            </a:r>
            <a:r>
              <a:rPr lang="en-US" baseline="0" dirty="0" smtClean="0"/>
              <a:t>  et vas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endroit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précis </a:t>
            </a:r>
          </a:p>
          <a:p>
            <a:r>
              <a:rPr lang="en-US" baseline="0" dirty="0" smtClean="0"/>
              <a:t>3. Fait la lecture d’un </a:t>
            </a:r>
            <a:r>
              <a:rPr lang="en-US" baseline="0" dirty="0" err="1" smtClean="0"/>
              <a:t>segement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spécifique</a:t>
            </a:r>
            <a:endParaRPr lang="en-US" baseline="0" dirty="0" smtClean="0"/>
          </a:p>
          <a:p>
            <a:r>
              <a:rPr lang="en-US" baseline="0" dirty="0" smtClean="0"/>
              <a:t>4. Transcription</a:t>
            </a:r>
          </a:p>
          <a:p>
            <a:r>
              <a:rPr lang="en-US" baseline="0" dirty="0" smtClean="0"/>
              <a:t>5. </a:t>
            </a:r>
            <a:r>
              <a:rPr lang="en-US" baseline="0" dirty="0" err="1" smtClean="0"/>
              <a:t>Transofmration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ARNm</a:t>
            </a:r>
            <a:r>
              <a:rPr lang="en-US" baseline="0" dirty="0" smtClean="0"/>
              <a:t> qui vas </a:t>
            </a:r>
            <a:r>
              <a:rPr lang="en-US" baseline="0" dirty="0" err="1" smtClean="0"/>
              <a:t>diriger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synthese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proteine</a:t>
            </a:r>
            <a:r>
              <a:rPr lang="en-US" baseline="0" dirty="0" smtClean="0"/>
              <a:t> . 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Exemple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steroides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anabolisant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mecanisme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métabolique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fai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tla</a:t>
            </a:r>
            <a:r>
              <a:rPr lang="en-US" baseline="0" dirty="0" smtClean="0"/>
              <a:t> formation de </a:t>
            </a:r>
            <a:r>
              <a:rPr lang="en-US" baseline="0" dirty="0" err="1" smtClean="0"/>
              <a:t>macromolécules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déclenche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synthsee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miosine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actine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hypertrophie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devienne</a:t>
            </a:r>
            <a:r>
              <a:rPr lang="en-US" baseline="0" dirty="0" smtClean="0"/>
              <a:t> plus forte.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0689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457A97-C87A-4523-A27E-343456FC2293}" type="slidenum">
              <a:rPr lang="fr-FR"/>
              <a:pPr/>
              <a:t>23</a:t>
            </a:fld>
            <a:endParaRPr lang="fr-FR"/>
          </a:p>
        </p:txBody>
      </p:sp>
      <p:sp>
        <p:nvSpPr>
          <p:cNvPr id="600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0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Par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glance</a:t>
            </a:r>
            <a:r>
              <a:rPr lang="fr-CA" baseline="0" dirty="0" smtClean="0"/>
              <a:t> endocrine donner : VIP DIAPO</a:t>
            </a:r>
          </a:p>
          <a:p>
            <a:endParaRPr lang="fr-CA" baseline="0" dirty="0" smtClean="0"/>
          </a:p>
          <a:p>
            <a:r>
              <a:rPr lang="fr-CA" baseline="0" dirty="0" smtClean="0"/>
              <a:t>1 </a:t>
            </a:r>
            <a:r>
              <a:rPr lang="fr-CA" baseline="0" dirty="0" err="1" smtClean="0"/>
              <a:t>stimuls</a:t>
            </a:r>
            <a:r>
              <a:rPr lang="fr-CA" baseline="0" dirty="0" smtClean="0"/>
              <a:t> humoral</a:t>
            </a:r>
          </a:p>
          <a:p>
            <a:r>
              <a:rPr lang="fr-CA" baseline="0" dirty="0" smtClean="0"/>
              <a:t>Le stimulus se retrouve lui </a:t>
            </a:r>
            <a:r>
              <a:rPr lang="fr-CA" baseline="0" dirty="0" err="1" smtClean="0"/>
              <a:t>meme</a:t>
            </a:r>
            <a:r>
              <a:rPr lang="fr-CA" baseline="0" dirty="0" smtClean="0"/>
              <a:t> dans le sang ou dans </a:t>
            </a:r>
            <a:r>
              <a:rPr lang="fr-CA" baseline="0" dirty="0" err="1" smtClean="0"/>
              <a:t>lesapce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intersticielle</a:t>
            </a:r>
            <a:r>
              <a:rPr lang="fr-CA" baseline="0" dirty="0" smtClean="0"/>
              <a:t> , ex glande </a:t>
            </a:r>
            <a:r>
              <a:rPr lang="fr-CA" baseline="0" dirty="0" err="1" smtClean="0"/>
              <a:t>paarathyroide</a:t>
            </a:r>
            <a:r>
              <a:rPr lang="fr-CA" baseline="0" dirty="0" smtClean="0"/>
              <a:t> dégage parathormone (PTH) , le </a:t>
            </a:r>
            <a:r>
              <a:rPr lang="fr-CA" baseline="0" dirty="0" err="1" smtClean="0"/>
              <a:t>role</a:t>
            </a:r>
            <a:r>
              <a:rPr lang="fr-CA" baseline="0" dirty="0" smtClean="0"/>
              <a:t> est </a:t>
            </a:r>
            <a:r>
              <a:rPr lang="fr-CA" baseline="0" dirty="0" err="1" smtClean="0"/>
              <a:t>dagir</a:t>
            </a:r>
            <a:r>
              <a:rPr lang="fr-CA" baseline="0" dirty="0" smtClean="0"/>
              <a:t> sur les cellule sur le calcium et stimule la dissociation de Ca . Maintien le Ca dans le </a:t>
            </a:r>
            <a:r>
              <a:rPr lang="fr-CA" baseline="0" dirty="0" err="1" smtClean="0"/>
              <a:t>corp</a:t>
            </a:r>
            <a:r>
              <a:rPr lang="fr-CA" baseline="0" dirty="0" smtClean="0"/>
              <a:t> , va associer aux ostéoclastes. Les glandes sont capable de lire le taux de Ca sanguin qui </a:t>
            </a:r>
            <a:r>
              <a:rPr lang="fr-CA" baseline="0" dirty="0" err="1" smtClean="0"/>
              <a:t>vacauser</a:t>
            </a:r>
            <a:r>
              <a:rPr lang="fr-CA" baseline="0" dirty="0" smtClean="0"/>
              <a:t>  </a:t>
            </a:r>
            <a:r>
              <a:rPr lang="fr-CA" baseline="0" dirty="0" err="1" smtClean="0"/>
              <a:t>liberer</a:t>
            </a:r>
            <a:r>
              <a:rPr lang="fr-CA" baseline="0" dirty="0" smtClean="0"/>
              <a:t> le PTH= feedback </a:t>
            </a:r>
            <a:r>
              <a:rPr lang="fr-CA" baseline="0" dirty="0" err="1" smtClean="0"/>
              <a:t>negatif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retroinhibition</a:t>
            </a:r>
            <a:r>
              <a:rPr lang="fr-CA" baseline="0" dirty="0" smtClean="0"/>
              <a:t>) </a:t>
            </a:r>
          </a:p>
          <a:p>
            <a:r>
              <a:rPr lang="fr-CA" baseline="0" dirty="0" smtClean="0"/>
              <a:t>Un autre ex, est insuline qui est </a:t>
            </a:r>
            <a:r>
              <a:rPr lang="fr-CA" baseline="0" dirty="0" err="1" smtClean="0"/>
              <a:t>libereer</a:t>
            </a:r>
            <a:r>
              <a:rPr lang="fr-CA" baseline="0" dirty="0" smtClean="0"/>
              <a:t> quand le glucose sanguin augmente.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2. Stimulus nerveux</a:t>
            </a:r>
          </a:p>
          <a:p>
            <a:r>
              <a:rPr lang="fr-CA" baseline="0" dirty="0" smtClean="0"/>
              <a:t>EX, la médulla surrénale = la partie centrale de nos 2 glandes surrénale . Elle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les </a:t>
            </a:r>
            <a:r>
              <a:rPr lang="fr-CA" baseline="0" dirty="0" err="1" smtClean="0"/>
              <a:t>catécolamine</a:t>
            </a:r>
            <a:r>
              <a:rPr lang="fr-CA" baseline="0" dirty="0" smtClean="0"/>
              <a:t> (adrénaline 80%, noradrénaline20%) , le </a:t>
            </a:r>
            <a:r>
              <a:rPr lang="fr-CA" baseline="0" dirty="0" err="1" smtClean="0"/>
              <a:t>systeme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sympatique</a:t>
            </a:r>
            <a:r>
              <a:rPr lang="fr-CA" baseline="0" dirty="0" smtClean="0"/>
              <a:t> le contrôle (</a:t>
            </a:r>
            <a:r>
              <a:rPr lang="fr-CA" baseline="0" dirty="0" err="1" smtClean="0"/>
              <a:t>controler</a:t>
            </a:r>
            <a:r>
              <a:rPr lang="fr-CA" baseline="0" dirty="0" smtClean="0"/>
              <a:t> par les nerfs)</a:t>
            </a:r>
          </a:p>
          <a:p>
            <a:endParaRPr lang="fr-CA" baseline="0" dirty="0" smtClean="0"/>
          </a:p>
          <a:p>
            <a:r>
              <a:rPr lang="fr-CA" baseline="0" dirty="0" smtClean="0"/>
              <a:t>3. Stimulus hormonal</a:t>
            </a:r>
          </a:p>
          <a:p>
            <a:r>
              <a:rPr lang="fr-CA" baseline="0" dirty="0" smtClean="0"/>
              <a:t>Les hormones sont </a:t>
            </a:r>
            <a:r>
              <a:rPr lang="fr-CA" baseline="0" dirty="0" err="1" smtClean="0"/>
              <a:t>liberer</a:t>
            </a:r>
            <a:r>
              <a:rPr lang="fr-CA" baseline="0" dirty="0" smtClean="0"/>
              <a:t> suite a </a:t>
            </a:r>
            <a:r>
              <a:rPr lang="fr-CA" baseline="0" dirty="0" err="1" smtClean="0"/>
              <a:t>laction</a:t>
            </a:r>
            <a:r>
              <a:rPr lang="fr-CA" baseline="0" dirty="0" smtClean="0"/>
              <a:t> de la </a:t>
            </a:r>
            <a:r>
              <a:rPr lang="fr-CA" baseline="0" dirty="0" err="1" smtClean="0"/>
              <a:t>presence</a:t>
            </a:r>
            <a:r>
              <a:rPr lang="fr-CA" baseline="0" dirty="0" smtClean="0"/>
              <a:t> de </a:t>
            </a:r>
            <a:r>
              <a:rPr lang="fr-CA" baseline="0" dirty="0" err="1" smtClean="0"/>
              <a:t>dautres</a:t>
            </a:r>
            <a:r>
              <a:rPr lang="fr-CA" baseline="0" dirty="0" smtClean="0"/>
              <a:t> hormones.  </a:t>
            </a:r>
          </a:p>
          <a:p>
            <a:r>
              <a:rPr lang="fr-CA" baseline="0" dirty="0" smtClean="0"/>
              <a:t>Ex. le cortex surrénale qui </a:t>
            </a:r>
            <a:r>
              <a:rPr lang="fr-CA" baseline="0" dirty="0" err="1" smtClean="0"/>
              <a:t>libere</a:t>
            </a:r>
            <a:r>
              <a:rPr lang="fr-CA" baseline="0" dirty="0" smtClean="0"/>
              <a:t> le </a:t>
            </a:r>
            <a:r>
              <a:rPr lang="fr-CA" baseline="0" dirty="0" err="1" smtClean="0"/>
              <a:t>coticosteroide</a:t>
            </a:r>
            <a:r>
              <a:rPr lang="fr-CA" baseline="0" dirty="0" smtClean="0"/>
              <a:t>, les </a:t>
            </a:r>
            <a:r>
              <a:rPr lang="fr-CA" baseline="0" dirty="0" err="1" smtClean="0"/>
              <a:t>homrone</a:t>
            </a:r>
            <a:r>
              <a:rPr lang="fr-CA" baseline="0" dirty="0" smtClean="0"/>
              <a:t> contrôle cette libération . </a:t>
            </a:r>
          </a:p>
          <a:p>
            <a:r>
              <a:rPr lang="fr-CA" baseline="0" dirty="0" smtClean="0"/>
              <a:t>Contrôle le métabolisme aussi , un autres ex.</a:t>
            </a:r>
          </a:p>
          <a:p>
            <a:r>
              <a:rPr lang="fr-CA" baseline="0" dirty="0" smtClean="0"/>
              <a:t>Hypophyse: diapo </a:t>
            </a:r>
            <a:r>
              <a:rPr lang="fr-CA" baseline="0" dirty="0" err="1" smtClean="0"/>
              <a:t>pochaine</a:t>
            </a:r>
            <a:endParaRPr lang="fr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6BB0B4-2B31-47C5-9615-141E1B229F9E}" type="slidenum">
              <a:rPr lang="fr-FR"/>
              <a:pPr/>
              <a:t>24</a:t>
            </a:fld>
            <a:endParaRPr lang="fr-FR"/>
          </a:p>
        </p:txBody>
      </p:sp>
      <p:sp>
        <p:nvSpPr>
          <p:cNvPr id="603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3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Retrouver dan </a:t>
            </a:r>
            <a:r>
              <a:rPr lang="fr-CA" dirty="0" err="1" smtClean="0"/>
              <a:t>mle</a:t>
            </a:r>
            <a:r>
              <a:rPr lang="fr-CA" dirty="0" smtClean="0"/>
              <a:t> cerveau, directement associer au hypothalamus . </a:t>
            </a:r>
          </a:p>
          <a:p>
            <a:r>
              <a:rPr lang="fr-CA" dirty="0" smtClean="0"/>
              <a:t>Axe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hypothalamohypophysaire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Hypophyse est petit de forme de </a:t>
            </a:r>
            <a:r>
              <a:rPr lang="fr-CA" baseline="0" dirty="0" err="1" smtClean="0"/>
              <a:t>poide</a:t>
            </a:r>
            <a:r>
              <a:rPr lang="fr-CA" baseline="0" dirty="0" smtClean="0"/>
              <a:t> (1cm) situer entre les 2 yeux . Elle est associer au </a:t>
            </a:r>
            <a:r>
              <a:rPr lang="fr-CA" baseline="0" dirty="0" err="1" smtClean="0"/>
              <a:t>systeme</a:t>
            </a:r>
            <a:r>
              <a:rPr lang="fr-CA" baseline="0" dirty="0" smtClean="0"/>
              <a:t> nerveux donc </a:t>
            </a:r>
            <a:r>
              <a:rPr lang="fr-CA" baseline="0" dirty="0" err="1" smtClean="0"/>
              <a:t>lhypothalamus</a:t>
            </a:r>
            <a:r>
              <a:rPr lang="fr-CA" baseline="0" dirty="0" smtClean="0"/>
              <a:t> , ce qui relie les 2 = infundibulum.</a:t>
            </a:r>
          </a:p>
          <a:p>
            <a:r>
              <a:rPr lang="fr-CA" baseline="0" dirty="0" smtClean="0"/>
              <a:t>Divisée en 2 régions qui ont 2 hormones </a:t>
            </a:r>
            <a:r>
              <a:rPr lang="fr-CA" baseline="0" dirty="0" err="1" smtClean="0"/>
              <a:t>tres</a:t>
            </a:r>
            <a:r>
              <a:rPr lang="fr-CA" baseline="0" dirty="0" smtClean="0"/>
              <a:t> différentes , </a:t>
            </a:r>
          </a:p>
          <a:p>
            <a:endParaRPr lang="fr-CA" baseline="0" dirty="0" smtClean="0"/>
          </a:p>
          <a:p>
            <a:r>
              <a:rPr lang="fr-CA" baseline="0" dirty="0" smtClean="0"/>
              <a:t>1 . Lob  Antérieur (front): adénohypophyse: fait de tissu glandulaire typique , les tissu </a:t>
            </a:r>
            <a:r>
              <a:rPr lang="fr-CA" baseline="0" dirty="0" err="1" smtClean="0"/>
              <a:t>epithéliale</a:t>
            </a:r>
            <a:r>
              <a:rPr lang="fr-CA" baseline="0" dirty="0" smtClean="0"/>
              <a:t> capable de </a:t>
            </a:r>
            <a:r>
              <a:rPr lang="fr-CA" baseline="0" dirty="0" err="1" smtClean="0"/>
              <a:t>secreter</a:t>
            </a:r>
            <a:r>
              <a:rPr lang="fr-CA" baseline="0" dirty="0" smtClean="0"/>
              <a:t> leur propre produit par des petit vaisseaux sanguin pour le distribuer dans tout le corps . La </a:t>
            </a:r>
            <a:r>
              <a:rPr lang="fr-CA" baseline="0" dirty="0" err="1" smtClean="0"/>
              <a:t>difference</a:t>
            </a:r>
            <a:r>
              <a:rPr lang="fr-CA" baseline="0" dirty="0" smtClean="0"/>
              <a:t> : pas </a:t>
            </a:r>
            <a:r>
              <a:rPr lang="fr-CA" baseline="0" dirty="0" err="1" smtClean="0"/>
              <a:t>liberer</a:t>
            </a:r>
            <a:r>
              <a:rPr lang="fr-CA" baseline="0" dirty="0" smtClean="0"/>
              <a:t> par terminaison nerveuse mais par les tissus </a:t>
            </a:r>
            <a:r>
              <a:rPr lang="fr-CA" baseline="0" dirty="0" err="1" smtClean="0"/>
              <a:t>épitheliale</a:t>
            </a:r>
            <a:r>
              <a:rPr lang="fr-CA" baseline="0" dirty="0" smtClean="0"/>
              <a:t> . Ex. la TSH, GH, LH, FSH, PRL, ACTH. À leur tour les hormones ici sont </a:t>
            </a:r>
            <a:r>
              <a:rPr lang="fr-CA" baseline="0" dirty="0" err="1" smtClean="0"/>
              <a:t>controler</a:t>
            </a:r>
            <a:r>
              <a:rPr lang="fr-CA" baseline="0" dirty="0" smtClean="0"/>
              <a:t> fait par </a:t>
            </a:r>
            <a:r>
              <a:rPr lang="fr-CA" baseline="0" dirty="0" err="1" smtClean="0"/>
              <a:t>lhypothalamus</a:t>
            </a:r>
            <a:r>
              <a:rPr lang="fr-CA" baseline="0" dirty="0" smtClean="0"/>
              <a:t> qui . Un </a:t>
            </a:r>
            <a:r>
              <a:rPr lang="fr-CA" baseline="0" dirty="0" err="1" smtClean="0"/>
              <a:t>ssysteme</a:t>
            </a:r>
            <a:r>
              <a:rPr lang="fr-CA" baseline="0" dirty="0" smtClean="0"/>
              <a:t> porte est les vaisseau sanguin qui </a:t>
            </a:r>
            <a:r>
              <a:rPr lang="fr-CA" baseline="0" dirty="0" err="1" smtClean="0"/>
              <a:t>emene</a:t>
            </a:r>
            <a:r>
              <a:rPr lang="fr-CA" baseline="0" dirty="0" smtClean="0"/>
              <a:t> de 1  de hypothalamus à l’autre, </a:t>
            </a:r>
            <a:r>
              <a:rPr lang="fr-CA" baseline="0" dirty="0" err="1" smtClean="0"/>
              <a:t>résau</a:t>
            </a:r>
            <a:r>
              <a:rPr lang="fr-CA" baseline="0" dirty="0" smtClean="0"/>
              <a:t> de circulation sanguin, vaisseau apporte le sang d’un organe a </a:t>
            </a:r>
            <a:r>
              <a:rPr lang="fr-CA" baseline="0" dirty="0" err="1" smtClean="0"/>
              <a:t>lautre</a:t>
            </a:r>
            <a:r>
              <a:rPr lang="fr-CA" baseline="0" dirty="0" smtClean="0"/>
              <a:t> , lorsque le sang arrive pour aller a </a:t>
            </a:r>
            <a:r>
              <a:rPr lang="fr-CA" baseline="0" dirty="0" err="1" smtClean="0"/>
              <a:t>lorgane</a:t>
            </a:r>
            <a:r>
              <a:rPr lang="fr-CA" baseline="0" dirty="0" smtClean="0"/>
              <a:t>, , elle vas a un autre (2 organe en </a:t>
            </a:r>
            <a:r>
              <a:rPr lang="fr-CA" baseline="0" dirty="0" err="1" smtClean="0"/>
              <a:t>serie</a:t>
            </a:r>
            <a:r>
              <a:rPr lang="fr-CA" baseline="0" dirty="0" smtClean="0"/>
              <a:t>) avant daller au cœur pour de nouveau sang. Le </a:t>
            </a:r>
            <a:r>
              <a:rPr lang="fr-CA" baseline="0" dirty="0" err="1" smtClean="0"/>
              <a:t>sys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dig</a:t>
            </a:r>
            <a:r>
              <a:rPr lang="fr-CA" baseline="0" dirty="0" smtClean="0"/>
              <a:t> , vas des </a:t>
            </a:r>
            <a:r>
              <a:rPr lang="fr-CA" baseline="0" dirty="0" err="1" smtClean="0"/>
              <a:t>interstin</a:t>
            </a:r>
            <a:r>
              <a:rPr lang="fr-CA" baseline="0" dirty="0" smtClean="0"/>
              <a:t> au foie et ensuite au cœur.  Hypothalamus = glande qui a un effet </a:t>
            </a:r>
            <a:r>
              <a:rPr lang="fr-CA" baseline="0" dirty="0" err="1" smtClean="0"/>
              <a:t>endoriniene</a:t>
            </a:r>
            <a:r>
              <a:rPr lang="fr-CA" baseline="0" dirty="0" smtClean="0"/>
              <a:t> direct.</a:t>
            </a:r>
          </a:p>
          <a:p>
            <a:endParaRPr lang="fr-CA" baseline="0" dirty="0" smtClean="0"/>
          </a:p>
          <a:p>
            <a:r>
              <a:rPr lang="fr-CA" baseline="0" dirty="0" smtClean="0"/>
              <a:t>2. Lob postérieur: 2 x plus petit que antérieur. = neurohypophyse . Puisque elle est constitué de terminaison nerveuse qui provient de l’hypothalamus . Les </a:t>
            </a:r>
            <a:r>
              <a:rPr lang="fr-CA" baseline="0" dirty="0" err="1" smtClean="0"/>
              <a:t>neuronne</a:t>
            </a:r>
            <a:r>
              <a:rPr lang="fr-CA" baseline="0" dirty="0" smtClean="0"/>
              <a:t> = terminaisons </a:t>
            </a:r>
            <a:r>
              <a:rPr lang="fr-CA" baseline="0" dirty="0" err="1" smtClean="0"/>
              <a:t>axonale</a:t>
            </a:r>
            <a:r>
              <a:rPr lang="fr-CA" baseline="0" dirty="0" smtClean="0"/>
              <a:t> qui sont situer dans </a:t>
            </a:r>
            <a:r>
              <a:rPr lang="fr-CA" baseline="0" dirty="0" err="1" smtClean="0"/>
              <a:t>lhypothalamus</a:t>
            </a:r>
            <a:r>
              <a:rPr lang="fr-CA" baseline="0" dirty="0" smtClean="0"/>
              <a:t> . Le pot </a:t>
            </a:r>
            <a:r>
              <a:rPr lang="fr-CA" baseline="0" dirty="0" err="1" smtClean="0"/>
              <a:t>daction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declencher</a:t>
            </a:r>
            <a:r>
              <a:rPr lang="fr-CA" baseline="0" dirty="0" smtClean="0"/>
              <a:t> = neurotransmetteur =  libérée qui se retrouve dans la </a:t>
            </a:r>
            <a:r>
              <a:rPr lang="fr-CA" baseline="0" dirty="0" err="1" smtClean="0"/>
              <a:t>circ</a:t>
            </a:r>
            <a:r>
              <a:rPr lang="fr-CA" baseline="0" dirty="0" smtClean="0"/>
              <a:t> sanguine qui vont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distribuer tout partout dans le corps. Le </a:t>
            </a:r>
            <a:r>
              <a:rPr lang="fr-CA" baseline="0" dirty="0" err="1" smtClean="0"/>
              <a:t>cytocine</a:t>
            </a:r>
            <a:r>
              <a:rPr lang="fr-CA" baseline="0" dirty="0" smtClean="0"/>
              <a:t> et ADH (hormone </a:t>
            </a:r>
            <a:r>
              <a:rPr lang="fr-CA" baseline="0" dirty="0" err="1" smtClean="0"/>
              <a:t>antidiuritique</a:t>
            </a:r>
            <a:r>
              <a:rPr lang="fr-CA" baseline="0" dirty="0" smtClean="0"/>
              <a:t>). </a:t>
            </a:r>
            <a:r>
              <a:rPr lang="fr-CA" baseline="0" dirty="0" err="1" smtClean="0"/>
              <a:t>Postéeireur</a:t>
            </a:r>
            <a:r>
              <a:rPr lang="fr-CA" baseline="0" dirty="0" smtClean="0"/>
              <a:t> fait directement de hypothalamus</a:t>
            </a:r>
            <a:endParaRPr lang="fr-CA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ADH, : </a:t>
            </a:r>
            <a:r>
              <a:rPr lang="en-US" dirty="0" err="1" smtClean="0"/>
              <a:t>soppose</a:t>
            </a:r>
            <a:r>
              <a:rPr lang="en-US" dirty="0" smtClean="0"/>
              <a:t> a la production</a:t>
            </a:r>
            <a:r>
              <a:rPr lang="en-US" baseline="0" dirty="0" smtClean="0"/>
              <a:t> de </a:t>
            </a:r>
            <a:r>
              <a:rPr lang="en-US" dirty="0" err="1" smtClean="0"/>
              <a:t>l’urine</a:t>
            </a:r>
            <a:r>
              <a:rPr lang="en-US" dirty="0" smtClean="0"/>
              <a:t> par les reins, son role </a:t>
            </a:r>
            <a:r>
              <a:rPr lang="en-US" dirty="0" err="1" smtClean="0"/>
              <a:t>est</a:t>
            </a:r>
            <a:r>
              <a:rPr lang="en-US" dirty="0" smtClean="0"/>
              <a:t> de causer la </a:t>
            </a:r>
            <a:r>
              <a:rPr lang="en-US" dirty="0" err="1" smtClean="0"/>
              <a:t>conservatin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l’eau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corps. On a un </a:t>
            </a:r>
            <a:r>
              <a:rPr lang="en-US" baseline="0" dirty="0" err="1" smtClean="0"/>
              <a:t>filtrat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avant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vessie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reabsorber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selon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l’eau</a:t>
            </a:r>
            <a:r>
              <a:rPr lang="en-US" baseline="0" dirty="0" smtClean="0"/>
              <a:t> ,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on a pas </a:t>
            </a:r>
            <a:r>
              <a:rPr lang="en-US" baseline="0" dirty="0" err="1" smtClean="0"/>
              <a:t>asser</a:t>
            </a:r>
            <a:r>
              <a:rPr lang="en-US" baseline="0" dirty="0" smtClean="0"/>
              <a:t> , on </a:t>
            </a:r>
            <a:r>
              <a:rPr lang="en-US" baseline="0" dirty="0" err="1" smtClean="0"/>
              <a:t>veux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prendre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l’Eau</a:t>
            </a:r>
            <a:r>
              <a:rPr lang="en-US" baseline="0" dirty="0" smtClean="0"/>
              <a:t> = urine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concentrer</a:t>
            </a:r>
            <a:r>
              <a:rPr lang="en-US" baseline="0" dirty="0" smtClean="0"/>
              <a:t> ., </a:t>
            </a:r>
            <a:r>
              <a:rPr lang="en-US" baseline="0" dirty="0" err="1" smtClean="0"/>
              <a:t>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dabord</a:t>
            </a:r>
            <a:r>
              <a:rPr lang="en-US" baseline="0" dirty="0" smtClean="0"/>
              <a:t> la conservation de </a:t>
            </a:r>
            <a:r>
              <a:rPr lang="en-US" baseline="0" dirty="0" err="1" smtClean="0"/>
              <a:t>l’eau</a:t>
            </a:r>
            <a:r>
              <a:rPr lang="en-US" baseline="0" dirty="0" smtClean="0"/>
              <a:t> .  Les </a:t>
            </a:r>
            <a:r>
              <a:rPr lang="en-US" baseline="0" dirty="0" err="1" smtClean="0"/>
              <a:t>celluels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musculaires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lisse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constitue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paroi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 , la vasoconstriction en presence </a:t>
            </a:r>
            <a:r>
              <a:rPr lang="en-US" baseline="0" dirty="0" err="1" smtClean="0"/>
              <a:t>d’ADH</a:t>
            </a:r>
            <a:r>
              <a:rPr lang="en-US" baseline="0" dirty="0" smtClean="0"/>
              <a:t> se fait qui </a:t>
            </a:r>
            <a:r>
              <a:rPr lang="en-US" baseline="0" dirty="0" err="1" smtClean="0"/>
              <a:t>permetd’augmenter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pression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Libérer</a:t>
            </a:r>
            <a:r>
              <a:rPr lang="en-US" baseline="0" dirty="0" smtClean="0"/>
              <a:t> par la </a:t>
            </a:r>
            <a:r>
              <a:rPr lang="en-US" baseline="0" dirty="0" err="1" smtClean="0"/>
              <a:t>neurohypohyse</a:t>
            </a:r>
            <a:r>
              <a:rPr lang="en-US" baseline="0" dirty="0" smtClean="0"/>
              <a:t> , par 1 </a:t>
            </a:r>
            <a:r>
              <a:rPr lang="en-US" baseline="0" dirty="0" err="1" smtClean="0"/>
              <a:t>facons</a:t>
            </a:r>
            <a:r>
              <a:rPr lang="en-US" baseline="0" dirty="0" smtClean="0"/>
              <a:t> 1. </a:t>
            </a:r>
            <a:r>
              <a:rPr lang="en-US" baseline="0" dirty="0" err="1" smtClean="0"/>
              <a:t>augm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losmolarité</a:t>
            </a:r>
            <a:r>
              <a:rPr lang="en-US" baseline="0" dirty="0" smtClean="0"/>
              <a:t> sanguine , on le </a:t>
            </a:r>
            <a:r>
              <a:rPr lang="en-US" baseline="0" dirty="0" err="1" smtClean="0"/>
              <a:t>détect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manque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d’eau</a:t>
            </a:r>
            <a:r>
              <a:rPr lang="en-US" baseline="0" dirty="0" smtClean="0"/>
              <a:t> envoy au </a:t>
            </a:r>
            <a:r>
              <a:rPr lang="en-US" baseline="0" dirty="0" err="1" smtClean="0"/>
              <a:t>niveau</a:t>
            </a:r>
            <a:r>
              <a:rPr lang="en-US" baseline="0" dirty="0" smtClean="0"/>
              <a:t> e cortex pour </a:t>
            </a:r>
            <a:r>
              <a:rPr lang="en-US" baseline="0" dirty="0" err="1" smtClean="0"/>
              <a:t>donner</a:t>
            </a:r>
            <a:r>
              <a:rPr lang="en-US" baseline="0" dirty="0" smtClean="0"/>
              <a:t> sensation de </a:t>
            </a:r>
            <a:r>
              <a:rPr lang="en-US" baseline="0" dirty="0" err="1" smtClean="0"/>
              <a:t>soif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vas faire liberation ADH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sang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dit</a:t>
            </a:r>
            <a:r>
              <a:rPr lang="en-US" baseline="0" dirty="0" smtClean="0"/>
              <a:t> aux </a:t>
            </a:r>
            <a:r>
              <a:rPr lang="en-US" baseline="0" dirty="0" err="1" smtClean="0"/>
              <a:t>reine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reabsober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leau</a:t>
            </a:r>
            <a:r>
              <a:rPr lang="en-US" baseline="0" dirty="0" smtClean="0"/>
              <a:t> et de ne pas le </a:t>
            </a:r>
            <a:r>
              <a:rPr lang="en-US" baseline="0" dirty="0" err="1" smtClean="0"/>
              <a:t>liberer</a:t>
            </a:r>
            <a:r>
              <a:rPr lang="en-US" baseline="0" dirty="0" smtClean="0"/>
              <a:t> du corps par </a:t>
            </a:r>
            <a:r>
              <a:rPr lang="en-US" baseline="0" dirty="0" err="1" smtClean="0"/>
              <a:t>l’urine</a:t>
            </a:r>
            <a:r>
              <a:rPr lang="en-US" baseline="0" dirty="0" smtClean="0"/>
              <a:t> . 2. </a:t>
            </a:r>
            <a:r>
              <a:rPr lang="en-US" baseline="0" dirty="0" err="1" smtClean="0"/>
              <a:t>dimm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pression</a:t>
            </a:r>
            <a:r>
              <a:rPr lang="en-US" baseline="0" dirty="0" smtClean="0"/>
              <a:t> sanguine – au vas le augmenter par augmenter le volume des </a:t>
            </a:r>
            <a:r>
              <a:rPr lang="en-US" baseline="0" dirty="0" err="1" smtClean="0"/>
              <a:t>vaisseau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garder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l’Eau</a:t>
            </a:r>
            <a:r>
              <a:rPr lang="en-US" baseline="0" dirty="0" smtClean="0"/>
              <a:t>)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augmnete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pression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Ocytocine</a:t>
            </a:r>
            <a:r>
              <a:rPr lang="en-US" dirty="0" smtClean="0"/>
              <a:t>: contraction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utérus</a:t>
            </a:r>
            <a:r>
              <a:rPr lang="en-US" baseline="0" dirty="0" smtClean="0"/>
              <a:t> . = feedback </a:t>
            </a:r>
            <a:r>
              <a:rPr lang="en-US" baseline="0" dirty="0" err="1" smtClean="0"/>
              <a:t>positif</a:t>
            </a:r>
            <a:r>
              <a:rPr lang="en-US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4156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Pas </a:t>
            </a:r>
            <a:r>
              <a:rPr lang="en-US" dirty="0" err="1" smtClean="0"/>
              <a:t>besoin</a:t>
            </a:r>
            <a:r>
              <a:rPr lang="en-US" dirty="0" smtClean="0"/>
              <a:t> de </a:t>
            </a:r>
            <a:r>
              <a:rPr lang="en-US" dirty="0" err="1" smtClean="0"/>
              <a:t>saboir</a:t>
            </a:r>
            <a:r>
              <a:rPr lang="en-US" dirty="0" smtClean="0"/>
              <a:t> les roles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4204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Pas </a:t>
            </a:r>
            <a:r>
              <a:rPr lang="en-US" dirty="0" err="1" smtClean="0"/>
              <a:t>besoin</a:t>
            </a:r>
            <a:r>
              <a:rPr lang="en-US" dirty="0" smtClean="0"/>
              <a:t> de savoir </a:t>
            </a:r>
            <a:r>
              <a:rPr lang="en-US" dirty="0" err="1" smtClean="0"/>
              <a:t>ca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5904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Pas </a:t>
            </a:r>
            <a:r>
              <a:rPr lang="en-US" dirty="0" err="1" smtClean="0"/>
              <a:t>besoin</a:t>
            </a:r>
            <a:r>
              <a:rPr lang="en-US" baseline="0" dirty="0" smtClean="0"/>
              <a:t> de savoir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E9527-6BFE-44F1-857C-E866BF95FFE2}" type="slidenum">
              <a:rPr lang="fr-FR" smtClean="0"/>
              <a:pPr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132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1315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883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65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6833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76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61938"/>
            <a:ext cx="8610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450" y="977900"/>
            <a:ext cx="8270875" cy="505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7813" name="Line 5"/>
          <p:cNvSpPr>
            <a:spLocks noChangeShapeType="1"/>
          </p:cNvSpPr>
          <p:nvPr/>
        </p:nvSpPr>
        <p:spPr bwMode="auto">
          <a:xfrm>
            <a:off x="298450" y="258763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fr-CA"/>
          </a:p>
        </p:txBody>
      </p:sp>
      <p:sp>
        <p:nvSpPr>
          <p:cNvPr id="247814" name="Line 6"/>
          <p:cNvSpPr>
            <a:spLocks noChangeShapeType="1"/>
          </p:cNvSpPr>
          <p:nvPr/>
        </p:nvSpPr>
        <p:spPr bwMode="auto">
          <a:xfrm>
            <a:off x="293688" y="225425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57" r:id="rId3"/>
    <p:sldLayoutId id="2147483662" r:id="rId4"/>
    <p:sldLayoutId id="2147483663" r:id="rId5"/>
  </p:sldLayoutIdLst>
  <p:txStyles>
    <p:titleStyle>
      <a:lvl1pPr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9pPr>
    </p:titleStyle>
    <p:bodyStyle>
      <a:lvl1pPr marL="231775" indent="-231775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Text Box 2"/>
          <p:cNvSpPr txBox="1">
            <a:spLocks noChangeArrowheads="1"/>
          </p:cNvSpPr>
          <p:nvPr/>
        </p:nvSpPr>
        <p:spPr bwMode="auto">
          <a:xfrm>
            <a:off x="268288" y="521295"/>
            <a:ext cx="8658225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8F8F8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01688" indent="-619125"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620838" indent="-457200"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2257425" indent="-457200"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894013" indent="-457200"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530600" indent="-457200"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9878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4450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9022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3594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1688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CA" sz="28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fr-CA" sz="28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  <a:r>
              <a:rPr lang="fr-CA" sz="28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HOMÉOSTASIE, SYSTÈME NERVEUX AUTONOME ET SYSTÈME ENDOCRINIEN</a:t>
            </a:r>
            <a:endParaRPr lang="fr-CA" sz="2800" dirty="0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spcBef>
                <a:spcPct val="100000"/>
              </a:spcBef>
            </a:pPr>
            <a:r>
              <a:rPr lang="fr-CA" b="1" dirty="0">
                <a:solidFill>
                  <a:srgbClr val="0066FF"/>
                </a:solidFill>
                <a:latin typeface="Arial" charset="0"/>
              </a:rPr>
              <a:t>3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.1</a:t>
            </a:r>
            <a:r>
              <a:rPr lang="fr-CA" b="1" dirty="0">
                <a:solidFill>
                  <a:srgbClr val="0066FF"/>
                </a:solidFill>
                <a:latin typeface="Arial" charset="0"/>
              </a:rPr>
              <a:t>	Définir et identifier les principales caractéristiques de l’homéostasie (pp. 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9-12 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[</a:t>
            </a:r>
            <a:r>
              <a:rPr lang="fr-CA" i="1" dirty="0" smtClean="0">
                <a:solidFill>
                  <a:srgbClr val="0066FF"/>
                </a:solidFill>
                <a:latin typeface="Arial" charset="0"/>
              </a:rPr>
              <a:t>8-11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]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)</a:t>
            </a:r>
            <a:r>
              <a:rPr lang="fr-CA" b="1" dirty="0" smtClean="0">
                <a:solidFill>
                  <a:srgbClr val="FF0000"/>
                </a:solidFill>
                <a:latin typeface="Arial" charset="0"/>
              </a:rPr>
              <a:t>*</a:t>
            </a:r>
            <a:endParaRPr lang="fr-CA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fr-CA" b="1" dirty="0">
                <a:solidFill>
                  <a:srgbClr val="0066FF"/>
                </a:solidFill>
                <a:latin typeface="Arial" charset="0"/>
              </a:rPr>
              <a:t>3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.2</a:t>
            </a:r>
            <a:r>
              <a:rPr lang="fr-CA" b="1" dirty="0">
                <a:solidFill>
                  <a:srgbClr val="0066FF"/>
                </a:solidFill>
                <a:latin typeface="Arial" charset="0"/>
              </a:rPr>
              <a:t>	Décrire le système nerveux autonome, et comparer  ses divisions sympathique et parasympathique</a:t>
            </a:r>
          </a:p>
          <a:p>
            <a:pPr>
              <a:spcAft>
                <a:spcPct val="50000"/>
              </a:spcAft>
            </a:pPr>
            <a:r>
              <a:rPr lang="fr-CA" b="1" dirty="0">
                <a:solidFill>
                  <a:srgbClr val="0066FF"/>
                </a:solidFill>
                <a:latin typeface="Arial" charset="0"/>
              </a:rPr>
              <a:t>	(pp. 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604-607 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[</a:t>
            </a:r>
            <a:r>
              <a:rPr lang="fr-CA" i="1" dirty="0" smtClean="0">
                <a:solidFill>
                  <a:srgbClr val="0066FF"/>
                </a:solidFill>
                <a:latin typeface="Arial" charset="0"/>
              </a:rPr>
              <a:t>548-551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]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, 614-621 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[</a:t>
            </a:r>
            <a:r>
              <a:rPr lang="fr-CA" i="1" dirty="0" smtClean="0">
                <a:solidFill>
                  <a:srgbClr val="0066FF"/>
                </a:solidFill>
                <a:latin typeface="Arial" charset="0"/>
              </a:rPr>
              <a:t>558-564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]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)</a:t>
            </a:r>
            <a:r>
              <a:rPr lang="fr-CA" b="1" dirty="0" smtClean="0">
                <a:solidFill>
                  <a:srgbClr val="FF0000"/>
                </a:solidFill>
                <a:latin typeface="Arial" charset="0"/>
              </a:rPr>
              <a:t>*</a:t>
            </a:r>
            <a:endParaRPr lang="fr-CA" b="1" dirty="0">
              <a:solidFill>
                <a:srgbClr val="0066FF"/>
              </a:solidFill>
              <a:latin typeface="Arial" charset="0"/>
            </a:endParaRPr>
          </a:p>
          <a:p>
            <a:pPr>
              <a:spcAft>
                <a:spcPts val="0"/>
              </a:spcAft>
            </a:pPr>
            <a:r>
              <a:rPr lang="fr-CA" b="1" dirty="0">
                <a:solidFill>
                  <a:srgbClr val="0066FF"/>
                </a:solidFill>
                <a:latin typeface="Arial" charset="0"/>
              </a:rPr>
              <a:t>3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.3</a:t>
            </a:r>
            <a:r>
              <a:rPr lang="fr-CA" b="1" dirty="0">
                <a:solidFill>
                  <a:srgbClr val="0066FF"/>
                </a:solidFill>
                <a:latin typeface="Arial" charset="0"/>
              </a:rPr>
              <a:t>	Décrire les caractéristiques générales du système endocrinien et des mécanismes hormonaux, et présenter les principales fonctions de l’axe </a:t>
            </a:r>
            <a:r>
              <a:rPr lang="fr-CA" b="1" dirty="0" err="1" smtClean="0">
                <a:solidFill>
                  <a:srgbClr val="0066FF"/>
                </a:solidFill>
                <a:latin typeface="Arial" charset="0"/>
              </a:rPr>
              <a:t>hypothalamo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-hypophysaire</a:t>
            </a:r>
          </a:p>
          <a:p>
            <a:pPr>
              <a:spcAft>
                <a:spcPts val="0"/>
              </a:spcAft>
            </a:pPr>
            <a:r>
              <a:rPr lang="fr-CA" b="1" dirty="0">
                <a:solidFill>
                  <a:srgbClr val="0066FF"/>
                </a:solidFill>
                <a:latin typeface="Arial" charset="0"/>
              </a:rPr>
              <a:t>	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(pp</a:t>
            </a:r>
            <a:r>
              <a:rPr lang="fr-CA" b="1" dirty="0">
                <a:solidFill>
                  <a:srgbClr val="0066FF"/>
                </a:solidFill>
                <a:latin typeface="Arial" charset="0"/>
              </a:rPr>
              <a:t>. 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683-695 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[</a:t>
            </a:r>
            <a:r>
              <a:rPr lang="fr-CA" i="1" dirty="0" smtClean="0">
                <a:solidFill>
                  <a:srgbClr val="0066FF"/>
                </a:solidFill>
                <a:latin typeface="Arial" charset="0"/>
              </a:rPr>
              <a:t>622-632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]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, 698-699 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[</a:t>
            </a:r>
            <a:r>
              <a:rPr lang="fr-CA" i="1" dirty="0" smtClean="0">
                <a:solidFill>
                  <a:srgbClr val="0066FF"/>
                </a:solidFill>
                <a:latin typeface="Arial" charset="0"/>
              </a:rPr>
              <a:t>635-636</a:t>
            </a:r>
            <a:r>
              <a:rPr lang="fr-CA" dirty="0" smtClean="0">
                <a:solidFill>
                  <a:srgbClr val="0066FF"/>
                </a:solidFill>
                <a:latin typeface="Arial" charset="0"/>
              </a:rPr>
              <a:t>]</a:t>
            </a:r>
            <a:r>
              <a:rPr lang="fr-CA" b="1" dirty="0" smtClean="0">
                <a:solidFill>
                  <a:srgbClr val="0066FF"/>
                </a:solidFill>
                <a:latin typeface="Arial" charset="0"/>
              </a:rPr>
              <a:t>)</a:t>
            </a:r>
            <a:r>
              <a:rPr lang="fr-CA" b="1" dirty="0" smtClean="0">
                <a:solidFill>
                  <a:srgbClr val="FF0000"/>
                </a:solidFill>
                <a:latin typeface="Arial" charset="0"/>
              </a:rPr>
              <a:t>*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fr-CA" b="1" dirty="0" smtClean="0">
                <a:solidFill>
                  <a:srgbClr val="FF0000"/>
                </a:solidFill>
                <a:latin typeface="+mj-lt"/>
              </a:rPr>
              <a:t>*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  <a:r>
              <a:rPr lang="fr-CA" sz="1800" i="1" dirty="0" smtClean="0">
                <a:solidFill>
                  <a:srgbClr val="FF0000"/>
                </a:solidFill>
              </a:rPr>
              <a:t>Les pages entre crochets sont celles de la 3</a:t>
            </a:r>
            <a:r>
              <a:rPr lang="fr-CA" sz="1800" i="1" baseline="30000" dirty="0" smtClean="0">
                <a:solidFill>
                  <a:srgbClr val="FF0000"/>
                </a:solidFill>
              </a:rPr>
              <a:t>ème</a:t>
            </a:r>
            <a:r>
              <a:rPr lang="fr-CA" sz="1800" i="1" dirty="0" smtClean="0">
                <a:solidFill>
                  <a:srgbClr val="FF0000"/>
                </a:solidFill>
              </a:rPr>
              <a:t> édition de </a:t>
            </a:r>
            <a:r>
              <a:rPr lang="fr-CA" sz="1800" i="1" dirty="0" err="1" smtClean="0">
                <a:solidFill>
                  <a:srgbClr val="FF0000"/>
                </a:solidFill>
              </a:rPr>
              <a:t>Marieb</a:t>
            </a:r>
            <a:r>
              <a:rPr lang="fr-CA" sz="1800" i="1" dirty="0" smtClean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1300" y="344488"/>
            <a:ext cx="4479925" cy="520700"/>
          </a:xfrm>
          <a:noFill/>
        </p:spPr>
        <p:txBody>
          <a:bodyPr tIns="10800" bIns="10800"/>
          <a:lstStyle/>
          <a:p>
            <a:pPr marL="690563" indent="-690563"/>
            <a:r>
              <a:rPr lang="fr-CA" dirty="0">
                <a:solidFill>
                  <a:srgbClr val="0000FF"/>
                </a:solidFill>
              </a:rPr>
              <a:t>3</a:t>
            </a:r>
            <a:r>
              <a:rPr lang="fr-CA" dirty="0" smtClean="0">
                <a:solidFill>
                  <a:srgbClr val="0000FF"/>
                </a:solidFill>
              </a:rPr>
              <a:t>.1</a:t>
            </a:r>
            <a:r>
              <a:rPr lang="fr-CA" dirty="0">
                <a:solidFill>
                  <a:srgbClr val="0000FF"/>
                </a:solidFill>
              </a:rPr>
              <a:t>	L’HOMÉOSTASIE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530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9088" y="1503363"/>
            <a:ext cx="8559800" cy="4910137"/>
          </a:xfrm>
          <a:noFill/>
          <a:ln w="6350">
            <a:noFill/>
            <a:miter lim="800000"/>
            <a:headEnd/>
            <a:tailEnd/>
          </a:ln>
        </p:spPr>
        <p:txBody>
          <a:bodyPr/>
          <a:lstStyle/>
          <a:p>
            <a:pPr marL="182563" lvl="1" indent="-3175">
              <a:spcBef>
                <a:spcPct val="25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</a:pPr>
            <a:r>
              <a:rPr lang="fr-CA" sz="2000" b="1" u="sng" dirty="0">
                <a:latin typeface="Arial" charset="0"/>
                <a:cs typeface="Arial" charset="0"/>
              </a:rPr>
              <a:t>Homéostasie</a:t>
            </a:r>
            <a:r>
              <a:rPr lang="fr-CA" sz="2000" dirty="0">
                <a:latin typeface="Arial" charset="0"/>
                <a:cs typeface="Arial" charset="0"/>
              </a:rPr>
              <a:t> (</a:t>
            </a:r>
            <a:r>
              <a:rPr lang="fr-CA" sz="2000" i="1" dirty="0" err="1">
                <a:latin typeface="Arial" charset="0"/>
                <a:cs typeface="Arial" charset="0"/>
              </a:rPr>
              <a:t>homoios</a:t>
            </a:r>
            <a:r>
              <a:rPr lang="fr-CA" sz="2000" i="1" dirty="0">
                <a:latin typeface="Arial" charset="0"/>
                <a:cs typeface="Arial" charset="0"/>
              </a:rPr>
              <a:t> = </a:t>
            </a:r>
            <a:r>
              <a:rPr lang="fr-CA" sz="2000" dirty="0">
                <a:latin typeface="Arial" charset="0"/>
                <a:cs typeface="Arial" charset="0"/>
              </a:rPr>
              <a:t>semblable; </a:t>
            </a:r>
            <a:r>
              <a:rPr lang="fr-CA" sz="2000" i="1" dirty="0" err="1">
                <a:latin typeface="Arial" charset="0"/>
                <a:cs typeface="Arial" charset="0"/>
              </a:rPr>
              <a:t>stasis</a:t>
            </a:r>
            <a:r>
              <a:rPr lang="fr-CA" sz="2000" i="1" dirty="0">
                <a:latin typeface="Arial" charset="0"/>
                <a:cs typeface="Arial" charset="0"/>
              </a:rPr>
              <a:t> = </a:t>
            </a:r>
            <a:r>
              <a:rPr lang="fr-CA" sz="2000" dirty="0">
                <a:latin typeface="Arial" charset="0"/>
                <a:cs typeface="Arial" charset="0"/>
              </a:rPr>
              <a:t>position)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</a:p>
          <a:p>
            <a:pPr marL="182563" lvl="1" indent="-3175">
              <a:buClr>
                <a:schemeClr val="tx1"/>
              </a:buClr>
              <a:buSzTx/>
              <a:buFontTx/>
              <a:buNone/>
            </a:pPr>
            <a:r>
              <a:rPr lang="fr-CA" sz="2000" dirty="0">
                <a:latin typeface="Arial" charset="0"/>
                <a:cs typeface="Arial" charset="0"/>
              </a:rPr>
              <a:t>Capacité de maintenir le </a:t>
            </a:r>
            <a:r>
              <a:rPr lang="fr-CA" sz="2000" i="1" dirty="0">
                <a:latin typeface="Arial" charset="0"/>
                <a:cs typeface="Arial" charset="0"/>
              </a:rPr>
              <a:t>milieu interne</a:t>
            </a:r>
            <a:r>
              <a:rPr lang="fr-CA" sz="2000" dirty="0">
                <a:latin typeface="Arial" charset="0"/>
                <a:cs typeface="Arial" charset="0"/>
              </a:rPr>
              <a:t> relativement stable en dépit des variations de </a:t>
            </a:r>
            <a:r>
              <a:rPr lang="fr-CA" sz="2000" i="1" dirty="0">
                <a:latin typeface="Arial" charset="0"/>
                <a:cs typeface="Arial" charset="0"/>
              </a:rPr>
              <a:t>l’environnement externe</a:t>
            </a:r>
            <a:r>
              <a:rPr lang="fr-CA" sz="2000" dirty="0">
                <a:latin typeface="Arial" charset="0"/>
                <a:cs typeface="Arial" charset="0"/>
              </a:rPr>
              <a:t> et de l’activité du sujet.</a:t>
            </a:r>
            <a:endParaRPr lang="fr-CA" sz="2000" i="1" dirty="0">
              <a:latin typeface="Arial" charset="0"/>
              <a:cs typeface="Arial" charset="0"/>
            </a:endParaRPr>
          </a:p>
          <a:p>
            <a:pPr marL="534988" lvl="2" indent="-173038">
              <a:buClr>
                <a:schemeClr val="tx1"/>
              </a:buClr>
              <a:buSzPct val="120000"/>
              <a:buFontTx/>
              <a:buChar char="•"/>
            </a:pPr>
            <a:r>
              <a:rPr lang="fr-CA" sz="2000" dirty="0">
                <a:latin typeface="Arial" charset="0"/>
                <a:cs typeface="Arial" charset="0"/>
              </a:rPr>
              <a:t>État d’équilibre dynamique qui fait intervenir des mécanismes complexes de régulation du milieu interne: chimiques, neurologiques, thermiques.</a:t>
            </a:r>
          </a:p>
          <a:p>
            <a:pPr marL="534988" lvl="2" indent="-173038">
              <a:spcAft>
                <a:spcPct val="10000"/>
              </a:spcAft>
              <a:buClr>
                <a:schemeClr val="tx1"/>
              </a:buClr>
              <a:buSzPct val="120000"/>
              <a:buFontTx/>
              <a:buChar char="•"/>
            </a:pPr>
            <a:r>
              <a:rPr lang="fr-CA" sz="2000" dirty="0">
                <a:latin typeface="Arial" charset="0"/>
                <a:cs typeface="Arial" charset="0"/>
              </a:rPr>
              <a:t>Exemples de régulation homéostatique:</a:t>
            </a:r>
          </a:p>
          <a:p>
            <a:pPr marL="901700" lvl="3" indent="-187325">
              <a:spcAft>
                <a:spcPct val="10000"/>
              </a:spcAft>
              <a:buClr>
                <a:schemeClr val="tx1"/>
              </a:buClr>
              <a:buSzPct val="70000"/>
            </a:pPr>
            <a:r>
              <a:rPr lang="fr-CA" sz="2000" dirty="0">
                <a:latin typeface="Arial" charset="0"/>
                <a:cs typeface="Arial" charset="0"/>
              </a:rPr>
              <a:t>Maintien d’une concentration adéquate des nutriments dans le sang</a:t>
            </a:r>
          </a:p>
          <a:p>
            <a:pPr marL="901700" lvl="3" indent="-187325">
              <a:spcAft>
                <a:spcPct val="10000"/>
              </a:spcAft>
              <a:buClr>
                <a:schemeClr val="tx1"/>
              </a:buClr>
              <a:buSzPct val="70000"/>
            </a:pPr>
            <a:r>
              <a:rPr lang="fr-CA" sz="2000" dirty="0">
                <a:latin typeface="Arial" charset="0"/>
                <a:cs typeface="Arial" charset="0"/>
              </a:rPr>
              <a:t>Contrôle de la température corporelle</a:t>
            </a:r>
          </a:p>
          <a:p>
            <a:pPr marL="901700" lvl="3" indent="-187325">
              <a:spcAft>
                <a:spcPct val="10000"/>
              </a:spcAft>
              <a:buClr>
                <a:schemeClr val="tx1"/>
              </a:buClr>
              <a:buSzPct val="70000"/>
            </a:pPr>
            <a:r>
              <a:rPr lang="fr-CA" sz="2000" dirty="0">
                <a:latin typeface="Arial" charset="0"/>
                <a:cs typeface="Arial" charset="0"/>
              </a:rPr>
              <a:t>Contrôle de l’activité cardiaque et de la pression artérielle pour assurer une irrigation adéquation de tous les tissus</a:t>
            </a:r>
          </a:p>
          <a:p>
            <a:pPr marL="901700" lvl="3" indent="-187325">
              <a:spcAft>
                <a:spcPct val="10000"/>
              </a:spcAft>
              <a:buClr>
                <a:schemeClr val="tx1"/>
              </a:buClr>
              <a:buSzPct val="70000"/>
            </a:pPr>
            <a:r>
              <a:rPr lang="fr-CA" sz="2000" dirty="0">
                <a:latin typeface="Arial" charset="0"/>
                <a:cs typeface="Arial" charset="0"/>
              </a:rPr>
              <a:t>Contrôle de la respiration pour assurer une oxygénation adéquate du sang et le maintien du pH sanguin</a:t>
            </a:r>
          </a:p>
        </p:txBody>
      </p:sp>
      <p:sp>
        <p:nvSpPr>
          <p:cNvPr id="530437" name="Rectangle 5"/>
          <p:cNvSpPr>
            <a:spLocks noChangeArrowheads="1"/>
          </p:cNvSpPr>
          <p:nvPr/>
        </p:nvSpPr>
        <p:spPr bwMode="auto">
          <a:xfrm>
            <a:off x="238125" y="933450"/>
            <a:ext cx="863758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801688" indent="-801688" eaLnBrk="1" hangingPunct="1"/>
            <a:r>
              <a:rPr lang="fr-CA" sz="2400" b="1" dirty="0">
                <a:latin typeface="Arial" charset="0"/>
              </a:rPr>
              <a:t>3</a:t>
            </a:r>
            <a:r>
              <a:rPr lang="fr-CA" sz="2400" b="1" dirty="0" smtClean="0">
                <a:latin typeface="Arial" charset="0"/>
              </a:rPr>
              <a:t>.1.1</a:t>
            </a:r>
            <a:r>
              <a:rPr lang="fr-CA" sz="2400" b="1" dirty="0">
                <a:latin typeface="Arial" charset="0"/>
              </a:rPr>
              <a:t>	</a:t>
            </a:r>
            <a:r>
              <a:rPr lang="fr-CA" sz="2400" b="1" u="sng" dirty="0">
                <a:latin typeface="Arial" charset="0"/>
              </a:rPr>
              <a:t>Définition et exemples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39713" y="261938"/>
            <a:ext cx="8637587" cy="766762"/>
          </a:xfrm>
        </p:spPr>
        <p:txBody>
          <a:bodyPr/>
          <a:lstStyle/>
          <a:p>
            <a:pPr marL="746125" indent="-746125"/>
            <a:r>
              <a:rPr lang="fr-CA" sz="2400" dirty="0">
                <a:solidFill>
                  <a:schemeClr val="tx1"/>
                </a:solidFill>
              </a:rPr>
              <a:t>3</a:t>
            </a:r>
            <a:r>
              <a:rPr lang="fr-CA" sz="2400" dirty="0" smtClean="0">
                <a:solidFill>
                  <a:schemeClr val="tx1"/>
                </a:solidFill>
              </a:rPr>
              <a:t>.1.2</a:t>
            </a:r>
            <a:r>
              <a:rPr lang="fr-CA" sz="2400" dirty="0">
                <a:solidFill>
                  <a:schemeClr val="tx1"/>
                </a:solidFill>
              </a:rPr>
              <a:t>	</a:t>
            </a:r>
            <a:r>
              <a:rPr lang="fr-CA" sz="2400" u="sng" dirty="0">
                <a:solidFill>
                  <a:schemeClr val="tx1"/>
                </a:solidFill>
              </a:rPr>
              <a:t>Décrire les éléments essentiels qui participent aux mécanismes de régulation homéostatique</a:t>
            </a:r>
          </a:p>
        </p:txBody>
      </p:sp>
      <p:pic>
        <p:nvPicPr>
          <p:cNvPr id="634882" name="Picture 2" descr="http://cw2.erpi.com/cw/marieb/userfiles/05_Fig_1_4_p_10.jpg"/>
          <p:cNvPicPr>
            <a:picLocks noChangeAspect="1" noChangeArrowheads="1"/>
          </p:cNvPicPr>
          <p:nvPr/>
        </p:nvPicPr>
        <p:blipFill>
          <a:blip r:embed="rId3" cstate="print"/>
          <a:srcRect l="1890" t="2859" r="3402" b="8005"/>
          <a:stretch>
            <a:fillRect/>
          </a:stretch>
        </p:blipFill>
        <p:spPr bwMode="auto">
          <a:xfrm>
            <a:off x="560439" y="1371462"/>
            <a:ext cx="8313285" cy="5171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482600"/>
            <a:ext cx="8126413" cy="4395788"/>
          </a:xfr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marL="182563" indent="-182563">
              <a:buClr>
                <a:schemeClr val="tx1"/>
              </a:buClr>
              <a:buSzPct val="120000"/>
              <a:buFontTx/>
              <a:buChar char="•"/>
              <a:tabLst>
                <a:tab pos="809625" algn="l"/>
                <a:tab pos="2246313" algn="l"/>
              </a:tabLst>
            </a:pPr>
            <a:r>
              <a:rPr lang="fr-CA" sz="1800" b="1" i="1" dirty="0">
                <a:latin typeface="Arial" charset="0"/>
                <a:cs typeface="Arial" charset="0"/>
              </a:rPr>
              <a:t>Variable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r>
              <a:rPr lang="fr-CA" sz="1800" dirty="0">
                <a:latin typeface="Arial" charset="0"/>
                <a:cs typeface="Arial" charset="0"/>
              </a:rPr>
              <a:t> facteur à contrôler</a:t>
            </a:r>
          </a:p>
          <a:p>
            <a:pPr marL="182563" indent="-182563">
              <a:spcAft>
                <a:spcPct val="25000"/>
              </a:spcAft>
              <a:buClr>
                <a:schemeClr val="tx1"/>
              </a:buClr>
              <a:buSzPct val="120000"/>
              <a:buFontTx/>
              <a:buChar char="•"/>
              <a:tabLst>
                <a:tab pos="809625" algn="l"/>
                <a:tab pos="2246313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Trois éléments interdépendants assurent le contrôle de la variable:</a:t>
            </a:r>
            <a:endParaRPr lang="fr-CA" sz="1800" b="1" dirty="0">
              <a:latin typeface="Arial" charset="0"/>
              <a:cs typeface="Arial" charset="0"/>
            </a:endParaRPr>
          </a:p>
          <a:p>
            <a:pPr marL="809625" lvl="1" indent="-447675">
              <a:spcAft>
                <a:spcPct val="25000"/>
              </a:spcAft>
              <a:buClr>
                <a:schemeClr val="tx1"/>
              </a:buClr>
              <a:buSzTx/>
              <a:buFont typeface="Wingdings" pitchFamily="2" charset="2"/>
              <a:buAutoNum type="romanLcParenBoth"/>
              <a:tabLst>
                <a:tab pos="809625" algn="l"/>
                <a:tab pos="2246313" algn="l"/>
              </a:tabLst>
            </a:pPr>
            <a:r>
              <a:rPr lang="fr-CA" sz="1800" b="1" u="sng" dirty="0">
                <a:latin typeface="Arial" charset="0"/>
                <a:cs typeface="Arial" charset="0"/>
              </a:rPr>
              <a:t>Récepteur</a:t>
            </a:r>
            <a:r>
              <a:rPr lang="fr-CA" sz="1800" b="1" dirty="0">
                <a:latin typeface="Arial" charset="0"/>
                <a:cs typeface="Arial" charset="0"/>
              </a:rPr>
              <a:t>:  </a:t>
            </a:r>
            <a:r>
              <a:rPr lang="fr-CA" sz="1800" dirty="0">
                <a:latin typeface="Arial" charset="0"/>
                <a:cs typeface="Arial" charset="0"/>
              </a:rPr>
              <a:t>répond aux changements </a:t>
            </a:r>
            <a:r>
              <a:rPr lang="fr-CA" sz="1800" b="1" dirty="0">
                <a:latin typeface="Arial" charset="0"/>
                <a:cs typeface="Arial" charset="0"/>
              </a:rPr>
              <a:t>(</a:t>
            </a:r>
            <a:r>
              <a:rPr lang="fr-CA" sz="1800" b="1" i="1" dirty="0">
                <a:latin typeface="Arial" charset="0"/>
                <a:cs typeface="Arial" charset="0"/>
              </a:rPr>
              <a:t>stimulus</a:t>
            </a:r>
            <a:r>
              <a:rPr lang="fr-CA" sz="1800" b="1" dirty="0">
                <a:latin typeface="Arial" charset="0"/>
                <a:cs typeface="Arial" charset="0"/>
              </a:rPr>
              <a:t>)</a:t>
            </a:r>
            <a:r>
              <a:rPr lang="fr-CA" sz="1800" dirty="0">
                <a:latin typeface="Arial" charset="0"/>
                <a:cs typeface="Arial" charset="0"/>
              </a:rPr>
              <a:t> de la variable en envoyant l’information au centre de régulation.</a:t>
            </a:r>
          </a:p>
          <a:p>
            <a:pPr marL="809625" lvl="1" indent="-447675">
              <a:spcAft>
                <a:spcPct val="25000"/>
              </a:spcAft>
              <a:buClr>
                <a:schemeClr val="tx1"/>
              </a:buClr>
              <a:buSzTx/>
              <a:buFont typeface="Wingdings" pitchFamily="2" charset="2"/>
              <a:buAutoNum type="romanLcParenBoth"/>
              <a:tabLst>
                <a:tab pos="809625" algn="l"/>
                <a:tab pos="2246313" algn="l"/>
              </a:tabLst>
            </a:pPr>
            <a:r>
              <a:rPr lang="fr-CA" sz="1800" b="1" u="sng" dirty="0">
                <a:latin typeface="Arial" charset="0"/>
                <a:cs typeface="Arial" charset="0"/>
              </a:rPr>
              <a:t>Centre de régulation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</a:p>
          <a:p>
            <a:pPr marL="1162050" lvl="2" indent="-173038">
              <a:spcAft>
                <a:spcPct val="25000"/>
              </a:spcAft>
              <a:buClr>
                <a:schemeClr val="tx1"/>
              </a:buClr>
              <a:buSzPct val="90000"/>
              <a:buFont typeface="Arial" charset="0"/>
              <a:buChar char="−"/>
              <a:tabLst>
                <a:tab pos="809625" algn="l"/>
                <a:tab pos="2246313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Détermine la </a:t>
            </a:r>
            <a:r>
              <a:rPr lang="fr-CA" sz="1800" b="1" i="1" dirty="0">
                <a:latin typeface="Arial" charset="0"/>
                <a:cs typeface="Arial" charset="0"/>
              </a:rPr>
              <a:t>valeur de référence </a:t>
            </a:r>
            <a:r>
              <a:rPr lang="fr-CA" sz="1800" dirty="0">
                <a:latin typeface="Arial" charset="0"/>
                <a:cs typeface="Arial" charset="0"/>
              </a:rPr>
              <a:t>de la variable</a:t>
            </a:r>
            <a:r>
              <a:rPr lang="fr-CA" sz="1800" b="1" dirty="0">
                <a:latin typeface="Arial" charset="0"/>
                <a:cs typeface="Arial" charset="0"/>
              </a:rPr>
              <a:t> </a:t>
            </a:r>
            <a:r>
              <a:rPr lang="fr-CA" sz="1800" dirty="0">
                <a:latin typeface="Arial" charset="0"/>
                <a:cs typeface="Arial" charset="0"/>
              </a:rPr>
              <a:t>contrôlée.</a:t>
            </a:r>
          </a:p>
          <a:p>
            <a:pPr marL="1162050" lvl="2" indent="-173038">
              <a:spcAft>
                <a:spcPct val="25000"/>
              </a:spcAft>
              <a:buClr>
                <a:schemeClr val="tx1"/>
              </a:buClr>
              <a:buSzPct val="90000"/>
              <a:buFont typeface="Arial" charset="0"/>
              <a:buChar char="−"/>
              <a:tabLst>
                <a:tab pos="809625" algn="l"/>
                <a:tab pos="2246313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Compare cette valeur à l’information reçue (</a:t>
            </a:r>
            <a:r>
              <a:rPr lang="fr-CA" sz="1800" i="1" dirty="0">
                <a:latin typeface="Arial" charset="0"/>
                <a:cs typeface="Arial" charset="0"/>
              </a:rPr>
              <a:t>entrée = “input”</a:t>
            </a:r>
            <a:r>
              <a:rPr lang="fr-CA" sz="1800" dirty="0">
                <a:latin typeface="Arial" charset="0"/>
                <a:cs typeface="Arial" charset="0"/>
              </a:rPr>
              <a:t>).</a:t>
            </a:r>
          </a:p>
          <a:p>
            <a:pPr marL="1162050" lvl="2" indent="-173038">
              <a:spcAft>
                <a:spcPct val="25000"/>
              </a:spcAft>
              <a:buClr>
                <a:schemeClr val="tx1"/>
              </a:buClr>
              <a:buSzPct val="90000"/>
              <a:buFont typeface="Arial" charset="0"/>
              <a:buChar char="−"/>
              <a:tabLst>
                <a:tab pos="809625" algn="l"/>
                <a:tab pos="2246313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Détermine la réaction appropriée en envoyant un signal (</a:t>
            </a:r>
            <a:r>
              <a:rPr lang="fr-CA" sz="1800" i="1" dirty="0">
                <a:latin typeface="Arial" charset="0"/>
                <a:cs typeface="Arial" charset="0"/>
              </a:rPr>
              <a:t>sortie = “output”</a:t>
            </a:r>
            <a:r>
              <a:rPr lang="fr-CA" sz="1800" dirty="0">
                <a:latin typeface="Arial" charset="0"/>
                <a:cs typeface="Arial" charset="0"/>
              </a:rPr>
              <a:t>) à l’effecteur.</a:t>
            </a:r>
          </a:p>
          <a:p>
            <a:pPr marL="809625" lvl="1" indent="-447675">
              <a:buClr>
                <a:schemeClr val="tx1"/>
              </a:buClr>
              <a:buSzTx/>
              <a:buFont typeface="Wingdings" pitchFamily="2" charset="2"/>
              <a:buAutoNum type="romanLcParenBoth"/>
              <a:tabLst>
                <a:tab pos="809625" algn="l"/>
                <a:tab pos="2246313" algn="l"/>
              </a:tabLst>
            </a:pPr>
            <a:r>
              <a:rPr lang="fr-CA" sz="1800" b="1" u="sng" dirty="0">
                <a:latin typeface="Arial" charset="0"/>
                <a:cs typeface="Arial" charset="0"/>
              </a:rPr>
              <a:t>Effecteur</a:t>
            </a:r>
            <a:r>
              <a:rPr lang="fr-CA" sz="1800" b="1" dirty="0">
                <a:latin typeface="Arial" charset="0"/>
                <a:cs typeface="Arial" charset="0"/>
              </a:rPr>
              <a:t>: </a:t>
            </a:r>
            <a:r>
              <a:rPr lang="fr-CA" sz="1800" dirty="0">
                <a:latin typeface="Arial" charset="0"/>
                <a:cs typeface="Arial" charset="0"/>
              </a:rPr>
              <a:t>système qui peut ramener la variable au niveau souhaité.</a:t>
            </a:r>
          </a:p>
          <a:p>
            <a:pPr marL="182563" indent="-182563">
              <a:spcBef>
                <a:spcPct val="50000"/>
              </a:spcBef>
              <a:spcAft>
                <a:spcPct val="25000"/>
              </a:spcAft>
              <a:buClr>
                <a:schemeClr val="tx1"/>
              </a:buClr>
              <a:buSzPct val="120000"/>
              <a:buFontTx/>
              <a:buChar char="•"/>
              <a:tabLst>
                <a:tab pos="809625" algn="l"/>
                <a:tab pos="2246313" algn="l"/>
              </a:tabLst>
            </a:pPr>
            <a:r>
              <a:rPr lang="fr-CA" sz="1800" b="1" i="1" dirty="0">
                <a:latin typeface="Arial" charset="0"/>
                <a:cs typeface="Arial" charset="0"/>
              </a:rPr>
              <a:t>Voie afférente</a:t>
            </a:r>
            <a:r>
              <a:rPr lang="fr-CA" sz="1800" b="1" dirty="0">
                <a:latin typeface="Arial" charset="0"/>
                <a:cs typeface="Arial" charset="0"/>
              </a:rPr>
              <a:t>: </a:t>
            </a:r>
            <a:r>
              <a:rPr lang="fr-CA" sz="1800" dirty="0">
                <a:latin typeface="Arial" charset="0"/>
                <a:cs typeface="Arial" charset="0"/>
              </a:rPr>
              <a:t>voie des informations du récepteur au centre de régulation</a:t>
            </a:r>
            <a:endParaRPr lang="fr-CA" sz="1800" b="1" i="1" dirty="0">
              <a:latin typeface="Arial" charset="0"/>
              <a:cs typeface="Arial" charset="0"/>
            </a:endParaRPr>
          </a:p>
          <a:p>
            <a:pPr marL="182563" indent="-182563">
              <a:spcAft>
                <a:spcPct val="25000"/>
              </a:spcAft>
              <a:buClr>
                <a:schemeClr val="tx1"/>
              </a:buClr>
              <a:buSzPct val="120000"/>
              <a:buFontTx/>
              <a:buChar char="•"/>
              <a:tabLst>
                <a:tab pos="809625" algn="l"/>
                <a:tab pos="2246313" algn="l"/>
              </a:tabLst>
            </a:pPr>
            <a:r>
              <a:rPr lang="fr-CA" sz="1800" b="1" i="1" dirty="0">
                <a:latin typeface="Arial" charset="0"/>
                <a:cs typeface="Arial" charset="0"/>
              </a:rPr>
              <a:t>Voie efférente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r>
              <a:rPr lang="fr-CA" sz="1800" dirty="0">
                <a:latin typeface="Arial" charset="0"/>
                <a:cs typeface="Arial" charset="0"/>
              </a:rPr>
              <a:t> voie des informations du centre de régulation </a:t>
            </a:r>
            <a:r>
              <a:rPr lang="en-US" sz="1800" dirty="0">
                <a:latin typeface="Arial" charset="0"/>
                <a:cs typeface="Arial" charset="0"/>
              </a:rPr>
              <a:t>à </a:t>
            </a:r>
            <a:r>
              <a:rPr lang="en-US" sz="1800" dirty="0" err="1">
                <a:latin typeface="Arial" charset="0"/>
                <a:cs typeface="Arial" charset="0"/>
              </a:rPr>
              <a:t>l’effecteur</a:t>
            </a:r>
            <a:endParaRPr lang="fr-CA" sz="18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61938"/>
            <a:ext cx="8610600" cy="596900"/>
          </a:xfrm>
        </p:spPr>
        <p:txBody>
          <a:bodyPr/>
          <a:lstStyle/>
          <a:p>
            <a:pPr marL="539750" indent="-539750">
              <a:tabLst>
                <a:tab pos="539750" algn="l"/>
              </a:tabLst>
            </a:pPr>
            <a:r>
              <a:rPr lang="en-CA" sz="2400" dirty="0">
                <a:solidFill>
                  <a:schemeClr val="tx1"/>
                </a:solidFill>
              </a:rPr>
              <a:t>3</a:t>
            </a:r>
            <a:r>
              <a:rPr lang="en-CA" sz="2400" dirty="0" smtClean="0">
                <a:solidFill>
                  <a:schemeClr val="tx1"/>
                </a:solidFill>
              </a:rPr>
              <a:t>.1.3</a:t>
            </a:r>
            <a:r>
              <a:rPr lang="en-CA" sz="2400" dirty="0">
                <a:solidFill>
                  <a:schemeClr val="tx1"/>
                </a:solidFill>
              </a:rPr>
              <a:t>	</a:t>
            </a:r>
            <a:r>
              <a:rPr lang="fr-CA" sz="2400" u="sng" dirty="0">
                <a:solidFill>
                  <a:schemeClr val="tx1"/>
                </a:solidFill>
              </a:rPr>
              <a:t>Distinguer entre rétro-inhibition et </a:t>
            </a:r>
            <a:r>
              <a:rPr lang="fr-CA" sz="2400" u="sng" dirty="0" err="1">
                <a:solidFill>
                  <a:schemeClr val="tx1"/>
                </a:solidFill>
              </a:rPr>
              <a:t>rétroactivation</a:t>
            </a:r>
            <a:endParaRPr lang="fr-CA" sz="2400" u="sng" dirty="0">
              <a:solidFill>
                <a:schemeClr val="tx1"/>
              </a:solidFill>
            </a:endParaRPr>
          </a:p>
        </p:txBody>
      </p:sp>
      <p:sp>
        <p:nvSpPr>
          <p:cNvPr id="53657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64273" y="831850"/>
            <a:ext cx="8474928" cy="5808663"/>
          </a:xfrm>
          <a:noFill/>
          <a:ln w="6350"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Clr>
                <a:schemeClr val="tx1"/>
              </a:buClr>
              <a:buSzTx/>
              <a:buFontTx/>
              <a:buNone/>
              <a:tabLst>
                <a:tab pos="746125" algn="l"/>
              </a:tabLst>
            </a:pPr>
            <a:r>
              <a:rPr lang="fr-CA" sz="2000" b="1" dirty="0">
                <a:latin typeface="Arial" charset="0"/>
                <a:cs typeface="Arial" charset="0"/>
              </a:rPr>
              <a:t>RÉTROACTION </a:t>
            </a:r>
            <a:r>
              <a:rPr lang="fr-CA" sz="2000" dirty="0">
                <a:latin typeface="Arial" charset="0"/>
                <a:cs typeface="Arial" charset="0"/>
              </a:rPr>
              <a:t>(“rétrocontrôle”, “feed-back”): système de réactions en boucle dont la réponse modifie le variable contrôlée (i.e. dont la sortie modifie l’entrée). La rétroaction peut être négative (</a:t>
            </a:r>
            <a:r>
              <a:rPr lang="fr-CA" sz="2000" i="1" dirty="0">
                <a:latin typeface="Arial" charset="0"/>
                <a:cs typeface="Arial" charset="0"/>
              </a:rPr>
              <a:t>rétro-inhibition</a:t>
            </a:r>
            <a:r>
              <a:rPr lang="fr-CA" sz="2000" dirty="0">
                <a:latin typeface="Arial" charset="0"/>
                <a:cs typeface="Arial" charset="0"/>
              </a:rPr>
              <a:t>) ou positive (</a:t>
            </a:r>
            <a:r>
              <a:rPr lang="fr-CA" sz="2000" i="1" dirty="0" err="1">
                <a:latin typeface="Arial" charset="0"/>
                <a:cs typeface="Arial" charset="0"/>
              </a:rPr>
              <a:t>rétroactivation</a:t>
            </a:r>
            <a:r>
              <a:rPr lang="fr-CA" sz="2000" dirty="0">
                <a:latin typeface="Arial" charset="0"/>
                <a:cs typeface="Arial" charset="0"/>
              </a:rPr>
              <a:t>). </a:t>
            </a:r>
          </a:p>
          <a:p>
            <a:pPr marL="349250" lvl="1" indent="-169863">
              <a:spcAft>
                <a:spcPct val="25000"/>
              </a:spcAft>
              <a:buClr>
                <a:schemeClr val="tx1"/>
              </a:buClr>
              <a:buSzPct val="110000"/>
              <a:buFontTx/>
              <a:buNone/>
              <a:tabLst>
                <a:tab pos="746125" algn="l"/>
              </a:tabLst>
            </a:pPr>
            <a:r>
              <a:rPr lang="fr-CA" sz="2000" b="1" dirty="0">
                <a:latin typeface="Arial" charset="0"/>
                <a:cs typeface="Arial" charset="0"/>
              </a:rPr>
              <a:t>i)	  </a:t>
            </a:r>
            <a:r>
              <a:rPr lang="fr-CA" sz="2000" b="1" u="sng" dirty="0">
                <a:latin typeface="Arial" charset="0"/>
                <a:cs typeface="Arial" charset="0"/>
              </a:rPr>
              <a:t>RÉTRO-INHIBITION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</a:p>
          <a:p>
            <a:pPr marL="719138" lvl="2" indent="-190500">
              <a:spcAft>
                <a:spcPct val="0"/>
              </a:spcAft>
              <a:buClr>
                <a:schemeClr val="tx1"/>
              </a:buClr>
              <a:buSzPct val="70000"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Lorsque la réponse tend </a:t>
            </a:r>
            <a:r>
              <a:rPr lang="en-US" sz="2000" dirty="0">
                <a:latin typeface="Arial" charset="0"/>
                <a:cs typeface="Arial" charset="0"/>
              </a:rPr>
              <a:t>à </a:t>
            </a:r>
            <a:r>
              <a:rPr lang="fr-CA" sz="2000" dirty="0">
                <a:latin typeface="Arial" charset="0"/>
                <a:cs typeface="Arial" charset="0"/>
              </a:rPr>
              <a:t>inhiber le stimulus de départ.</a:t>
            </a:r>
          </a:p>
          <a:p>
            <a:pPr marL="719138" lvl="2" indent="-190500">
              <a:spcAft>
                <a:spcPct val="0"/>
              </a:spcAft>
              <a:buClr>
                <a:schemeClr val="tx1"/>
              </a:buClr>
              <a:buSzPct val="70000"/>
              <a:buFont typeface="Wingdings" pitchFamily="2" charset="2"/>
              <a:buNone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  <a:sym typeface="Wingdings 3" pitchFamily="18" charset="2"/>
              </a:rPr>
              <a:t>	</a:t>
            </a:r>
            <a:r>
              <a:rPr lang="fr-CA" sz="2000" dirty="0">
                <a:latin typeface="Arial" charset="0"/>
                <a:cs typeface="Arial" charset="0"/>
                <a:sym typeface="Wingdings" pitchFamily="2" charset="2"/>
              </a:rPr>
              <a:t></a:t>
            </a:r>
            <a:r>
              <a:rPr lang="fr-CA" sz="2000" dirty="0">
                <a:latin typeface="Arial" charset="0"/>
                <a:cs typeface="Arial" charset="0"/>
              </a:rPr>
              <a:t> La variable change dans une direction </a:t>
            </a:r>
            <a:r>
              <a:rPr lang="fr-CA" sz="2000" u="sng" dirty="0">
                <a:latin typeface="Arial" charset="0"/>
                <a:cs typeface="Arial" charset="0"/>
              </a:rPr>
              <a:t>opposée</a:t>
            </a:r>
            <a:r>
              <a:rPr lang="fr-CA" sz="2000" dirty="0">
                <a:latin typeface="Arial" charset="0"/>
                <a:cs typeface="Arial" charset="0"/>
              </a:rPr>
              <a:t> </a:t>
            </a:r>
            <a:r>
              <a:rPr lang="en-US" sz="2000" dirty="0">
                <a:latin typeface="Arial" charset="0"/>
                <a:cs typeface="Arial" charset="0"/>
              </a:rPr>
              <a:t>à</a:t>
            </a:r>
            <a:r>
              <a:rPr lang="fr-CA" sz="2000" dirty="0">
                <a:latin typeface="Arial" charset="0"/>
                <a:cs typeface="Arial" charset="0"/>
              </a:rPr>
              <a:t> son</a:t>
            </a:r>
          </a:p>
          <a:p>
            <a:pPr marL="719138" lvl="2" indent="-190500">
              <a:spcAft>
                <a:spcPct val="0"/>
              </a:spcAft>
              <a:buClr>
                <a:schemeClr val="tx1"/>
              </a:buClr>
              <a:buSzPct val="70000"/>
              <a:buFont typeface="Wingdings" pitchFamily="2" charset="2"/>
              <a:buNone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			 changement initial.</a:t>
            </a:r>
          </a:p>
          <a:p>
            <a:pPr marL="719138" lvl="2" indent="-190500">
              <a:spcBef>
                <a:spcPct val="50000"/>
              </a:spcBef>
              <a:buClr>
                <a:schemeClr val="tx1"/>
              </a:buClr>
              <a:buSzPct val="70000"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Objectif des systèmes de rétro-inhibition:</a:t>
            </a:r>
            <a:r>
              <a:rPr lang="fr-CA" sz="2000" b="1" dirty="0">
                <a:latin typeface="Arial" charset="0"/>
                <a:cs typeface="Arial" charset="0"/>
              </a:rPr>
              <a:t> </a:t>
            </a:r>
            <a:r>
              <a:rPr lang="fr-CA" sz="2000" dirty="0">
                <a:latin typeface="Arial" charset="0"/>
                <a:cs typeface="Arial" charset="0"/>
              </a:rPr>
              <a:t>maintenir le niveau d’une variable dans un intervalle donné; i.e. empêcher les changements majeurs au sein de l’organisme.</a:t>
            </a:r>
          </a:p>
          <a:p>
            <a:pPr marL="719138" lvl="2" indent="-190500">
              <a:buClr>
                <a:schemeClr val="tx1"/>
              </a:buClr>
              <a:buSzPct val="70000"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Les systèmes de rétro-inhibition constituent la très grande majorité des systèmes de régulation homéostatique.</a:t>
            </a:r>
          </a:p>
          <a:p>
            <a:pPr marL="719138" lvl="2" indent="-190500">
              <a:spcAft>
                <a:spcPct val="10000"/>
              </a:spcAft>
              <a:buClr>
                <a:schemeClr val="tx1"/>
              </a:buClr>
              <a:buSzPct val="70000"/>
              <a:tabLst>
                <a:tab pos="746125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Exemples:</a:t>
            </a:r>
          </a:p>
          <a:p>
            <a:pPr marL="989013" lvl="3" indent="-268288">
              <a:spcAft>
                <a:spcPct val="10000"/>
              </a:spcAft>
              <a:buClr>
                <a:schemeClr val="tx1"/>
              </a:buClr>
              <a:buSzTx/>
              <a:buFont typeface="+mj-lt"/>
              <a:buAutoNum type="arabicPeriod"/>
            </a:pPr>
            <a:r>
              <a:rPr lang="fr-CA" sz="2000" i="1" dirty="0">
                <a:latin typeface="Arial" charset="0"/>
                <a:cs typeface="Arial" charset="0"/>
              </a:rPr>
              <a:t>Thermorégulation</a:t>
            </a:r>
            <a:r>
              <a:rPr lang="fr-CA" sz="2000" dirty="0">
                <a:latin typeface="Arial" charset="0"/>
                <a:cs typeface="Arial" charset="0"/>
              </a:rPr>
              <a:t> (régulation de la température corporelle)</a:t>
            </a:r>
          </a:p>
          <a:p>
            <a:pPr marL="989013" lvl="3" indent="-268288">
              <a:buClr>
                <a:schemeClr val="tx1"/>
              </a:buClr>
              <a:buSzTx/>
              <a:buFont typeface="+mj-lt"/>
              <a:buAutoNum type="arabicPeriod"/>
            </a:pPr>
            <a:r>
              <a:rPr lang="fr-CA" sz="2000" i="1" dirty="0">
                <a:latin typeface="Arial" charset="0"/>
                <a:cs typeface="Arial" charset="0"/>
              </a:rPr>
              <a:t>Régulation de l’érythropoïèse</a:t>
            </a:r>
            <a:r>
              <a:rPr lang="fr-CA" sz="2000" dirty="0">
                <a:latin typeface="Arial" charset="0"/>
                <a:cs typeface="Arial" charset="0"/>
              </a:rPr>
              <a:t> (formation des érythrocytes)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6" name="Text Box 4"/>
          <p:cNvSpPr txBox="1">
            <a:spLocks noChangeArrowheads="1"/>
          </p:cNvSpPr>
          <p:nvPr/>
        </p:nvSpPr>
        <p:spPr bwMode="auto">
          <a:xfrm>
            <a:off x="2009775" y="3857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fr-CA"/>
          </a:p>
        </p:txBody>
      </p:sp>
      <p:sp>
        <p:nvSpPr>
          <p:cNvPr id="540685" name="Text Box 13"/>
          <p:cNvSpPr txBox="1">
            <a:spLocks noChangeArrowheads="1"/>
          </p:cNvSpPr>
          <p:nvPr/>
        </p:nvSpPr>
        <p:spPr bwMode="auto">
          <a:xfrm>
            <a:off x="237176" y="352365"/>
            <a:ext cx="6181500" cy="40011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000" dirty="0" smtClean="0">
                <a:latin typeface="Arial" charset="0"/>
                <a:cs typeface="Arial" charset="0"/>
              </a:rPr>
              <a:t>Exemple 1:  </a:t>
            </a:r>
            <a:r>
              <a:rPr lang="fr-CA" sz="2000" u="sng" dirty="0" smtClean="0">
                <a:latin typeface="Arial" charset="0"/>
                <a:cs typeface="Arial" charset="0"/>
              </a:rPr>
              <a:t>Régulation </a:t>
            </a:r>
            <a:r>
              <a:rPr lang="fr-CA" sz="2000" u="sng" dirty="0">
                <a:latin typeface="Arial" charset="0"/>
                <a:cs typeface="Arial" charset="0"/>
              </a:rPr>
              <a:t>de la température corporelle</a:t>
            </a:r>
          </a:p>
        </p:txBody>
      </p:sp>
      <p:pic>
        <p:nvPicPr>
          <p:cNvPr id="540722" name="Picture 50" descr="C:\OLD_PC\backup\DriveD\michel\Marieb\HAP8e_IRDVD\Chapter_01\B_JPEG_Images_and_Tables\b_unlabeled\figure_01_05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" b="5707"/>
          <a:stretch/>
        </p:blipFill>
        <p:spPr bwMode="auto">
          <a:xfrm>
            <a:off x="870299" y="967872"/>
            <a:ext cx="6133171" cy="543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275625" y="1048214"/>
            <a:ext cx="1332416" cy="453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Centre de régulation</a:t>
            </a:r>
          </a:p>
          <a:p>
            <a:pPr algn="ctr">
              <a:spcBef>
                <a:spcPts val="30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Hypothalamus</a:t>
            </a:r>
            <a:endParaRPr lang="fr-CA" sz="105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4728119" y="2174487"/>
            <a:ext cx="111512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Effecteurs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800" b="1" dirty="0" smtClean="0">
                <a:latin typeface="Calibri" pitchFamily="34" charset="0"/>
                <a:cs typeface="Calibri" pitchFamily="34" charset="0"/>
              </a:rPr>
              <a:t>Glandes sudoripares</a:t>
            </a:r>
            <a:endParaRPr lang="fr-CA" sz="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3275625" y="5894791"/>
            <a:ext cx="1332416" cy="453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Centre de régulation</a:t>
            </a:r>
          </a:p>
          <a:p>
            <a:pPr algn="ctr">
              <a:spcBef>
                <a:spcPts val="30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Hypothalamus</a:t>
            </a:r>
            <a:endParaRPr lang="fr-CA" sz="105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1972605" y="4676078"/>
            <a:ext cx="1201776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Effecteurs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800" b="1" dirty="0" smtClean="0">
                <a:latin typeface="Calibri" pitchFamily="34" charset="0"/>
                <a:cs typeface="Calibri" pitchFamily="34" charset="0"/>
              </a:rPr>
              <a:t>Muscles squelettiques</a:t>
            </a:r>
            <a:endParaRPr lang="fr-CA" sz="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4631476" y="4614490"/>
            <a:ext cx="1300974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Récepteurs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800" b="1" dirty="0" smtClean="0">
                <a:latin typeface="Calibri" pitchFamily="34" charset="0"/>
                <a:cs typeface="Calibri" pitchFamily="34" charset="0"/>
              </a:rPr>
              <a:t>Thermorécepteurs  de  la peau et de l’encéphale</a:t>
            </a:r>
            <a:endParaRPr lang="fr-CA" sz="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4" name="ZoneTexte 43"/>
          <p:cNvSpPr txBox="1"/>
          <p:nvPr/>
        </p:nvSpPr>
        <p:spPr>
          <a:xfrm>
            <a:off x="1930440" y="2052978"/>
            <a:ext cx="1300974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050" b="1" dirty="0" smtClean="0">
                <a:latin typeface="Calibri" pitchFamily="34" charset="0"/>
                <a:cs typeface="Calibri" pitchFamily="34" charset="0"/>
              </a:rPr>
              <a:t>Récepteurs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800" b="1" dirty="0" smtClean="0">
                <a:latin typeface="Calibri" pitchFamily="34" charset="0"/>
                <a:cs typeface="Calibri" pitchFamily="34" charset="0"/>
              </a:rPr>
              <a:t>Thermorécepteurs  de  la peau et de l’encéphale</a:t>
            </a:r>
            <a:endParaRPr lang="fr-CA" sz="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5" name="ZoneTexte 44"/>
          <p:cNvSpPr txBox="1"/>
          <p:nvPr/>
        </p:nvSpPr>
        <p:spPr>
          <a:xfrm>
            <a:off x="3211551" y="3351864"/>
            <a:ext cx="13009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ÉQUILIBRE</a:t>
            </a:r>
          </a:p>
        </p:txBody>
      </p:sp>
      <p:sp>
        <p:nvSpPr>
          <p:cNvPr id="46" name="ZoneTexte 45"/>
          <p:cNvSpPr txBox="1"/>
          <p:nvPr/>
        </p:nvSpPr>
        <p:spPr>
          <a:xfrm rot="1365910">
            <a:off x="2464431" y="2931833"/>
            <a:ext cx="13009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DÉSÉQUILIBRE</a:t>
            </a:r>
          </a:p>
        </p:txBody>
      </p:sp>
      <p:sp>
        <p:nvSpPr>
          <p:cNvPr id="48" name="ZoneTexte 47"/>
          <p:cNvSpPr txBox="1"/>
          <p:nvPr/>
        </p:nvSpPr>
        <p:spPr>
          <a:xfrm rot="1365910">
            <a:off x="4096197" y="3931709"/>
            <a:ext cx="13009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DÉSÉQUILIBRE</a:t>
            </a:r>
          </a:p>
        </p:txBody>
      </p:sp>
      <p:sp>
        <p:nvSpPr>
          <p:cNvPr id="49" name="ZoneTexte 48"/>
          <p:cNvSpPr txBox="1"/>
          <p:nvPr/>
        </p:nvSpPr>
        <p:spPr>
          <a:xfrm>
            <a:off x="5481865" y="3636297"/>
            <a:ext cx="14390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Stimulus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Diminution de </a:t>
            </a:r>
            <a:r>
              <a:rPr lang="fr-CA" sz="900" dirty="0">
                <a:latin typeface="Calibri" pitchFamily="34" charset="0"/>
                <a:cs typeface="Calibri" pitchFamily="34" charset="0"/>
              </a:rPr>
              <a:t>l</a:t>
            </a:r>
            <a:r>
              <a:rPr lang="fr-CA" sz="900" dirty="0" smtClean="0">
                <a:latin typeface="Calibri" pitchFamily="34" charset="0"/>
                <a:cs typeface="Calibri" pitchFamily="34" charset="0"/>
              </a:rPr>
              <a:t>a température corporelle</a:t>
            </a:r>
          </a:p>
        </p:txBody>
      </p:sp>
      <p:sp>
        <p:nvSpPr>
          <p:cNvPr id="50" name="ZoneTexte 49"/>
          <p:cNvSpPr txBox="1"/>
          <p:nvPr/>
        </p:nvSpPr>
        <p:spPr>
          <a:xfrm>
            <a:off x="1194688" y="2985810"/>
            <a:ext cx="13329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Stimulus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Augmentation de </a:t>
            </a:r>
            <a:r>
              <a:rPr lang="fr-CA" sz="900" dirty="0">
                <a:latin typeface="Calibri" pitchFamily="34" charset="0"/>
                <a:cs typeface="Calibri" pitchFamily="34" charset="0"/>
              </a:rPr>
              <a:t>l</a:t>
            </a:r>
            <a:r>
              <a:rPr lang="fr-CA" sz="900" dirty="0" smtClean="0">
                <a:latin typeface="Calibri" pitchFamily="34" charset="0"/>
                <a:cs typeface="Calibri" pitchFamily="34" charset="0"/>
              </a:rPr>
              <a:t>a température corporelle</a:t>
            </a:r>
          </a:p>
        </p:txBody>
      </p:sp>
      <p:sp>
        <p:nvSpPr>
          <p:cNvPr id="51" name="ZoneTexte 50"/>
          <p:cNvSpPr txBox="1"/>
          <p:nvPr/>
        </p:nvSpPr>
        <p:spPr>
          <a:xfrm>
            <a:off x="4060779" y="5290394"/>
            <a:ext cx="11878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Voie afférente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Neurones sensitifs</a:t>
            </a:r>
          </a:p>
        </p:txBody>
      </p:sp>
      <p:sp>
        <p:nvSpPr>
          <p:cNvPr id="52" name="ZoneTexte 51"/>
          <p:cNvSpPr txBox="1"/>
          <p:nvPr/>
        </p:nvSpPr>
        <p:spPr>
          <a:xfrm>
            <a:off x="2896383" y="1607744"/>
            <a:ext cx="11878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Voie afférente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Neurones sensitifs</a:t>
            </a:r>
          </a:p>
        </p:txBody>
      </p:sp>
      <p:sp>
        <p:nvSpPr>
          <p:cNvPr id="53" name="ZoneTexte 52"/>
          <p:cNvSpPr txBox="1"/>
          <p:nvPr/>
        </p:nvSpPr>
        <p:spPr>
          <a:xfrm>
            <a:off x="2801067" y="5304858"/>
            <a:ext cx="11878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Voie efférente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Neurones moteurs</a:t>
            </a:r>
          </a:p>
        </p:txBody>
      </p:sp>
      <p:sp>
        <p:nvSpPr>
          <p:cNvPr id="54" name="ZoneTexte 53"/>
          <p:cNvSpPr txBox="1"/>
          <p:nvPr/>
        </p:nvSpPr>
        <p:spPr>
          <a:xfrm>
            <a:off x="4073585" y="1734716"/>
            <a:ext cx="11878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Voie efférente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Neurones moteurs</a:t>
            </a:r>
          </a:p>
        </p:txBody>
      </p:sp>
      <p:sp>
        <p:nvSpPr>
          <p:cNvPr id="55" name="ZoneTexte 54"/>
          <p:cNvSpPr txBox="1"/>
          <p:nvPr/>
        </p:nvSpPr>
        <p:spPr>
          <a:xfrm>
            <a:off x="5234446" y="2799432"/>
            <a:ext cx="15083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Réponse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La température corporelle diminue; le stimulus cesse</a:t>
            </a:r>
          </a:p>
        </p:txBody>
      </p:sp>
      <p:sp>
        <p:nvSpPr>
          <p:cNvPr id="56" name="ZoneTexte 55"/>
          <p:cNvSpPr txBox="1"/>
          <p:nvPr/>
        </p:nvSpPr>
        <p:spPr>
          <a:xfrm>
            <a:off x="1298670" y="3682119"/>
            <a:ext cx="15526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Réponse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900" dirty="0" smtClean="0">
                <a:latin typeface="Calibri" pitchFamily="34" charset="0"/>
                <a:cs typeface="Calibri" pitchFamily="34" charset="0"/>
              </a:rPr>
              <a:t>La température corporelle augmente; le stimulus cesse</a:t>
            </a:r>
          </a:p>
        </p:txBody>
      </p:sp>
      <p:sp>
        <p:nvSpPr>
          <p:cNvPr id="57" name="ZoneTexte 56"/>
          <p:cNvSpPr txBox="1"/>
          <p:nvPr/>
        </p:nvSpPr>
        <p:spPr>
          <a:xfrm>
            <a:off x="1139630" y="5417908"/>
            <a:ext cx="743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Frissons</a:t>
            </a:r>
          </a:p>
        </p:txBody>
      </p:sp>
      <p:sp>
        <p:nvSpPr>
          <p:cNvPr id="58" name="ZoneTexte 57"/>
          <p:cNvSpPr txBox="1"/>
          <p:nvPr/>
        </p:nvSpPr>
        <p:spPr>
          <a:xfrm>
            <a:off x="5925016" y="2539458"/>
            <a:ext cx="743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Sudation</a:t>
            </a:r>
          </a:p>
        </p:txBody>
      </p:sp>
      <p:sp>
        <p:nvSpPr>
          <p:cNvPr id="540675" name="Text Box 3"/>
          <p:cNvSpPr txBox="1">
            <a:spLocks noChangeArrowheads="1"/>
          </p:cNvSpPr>
          <p:nvPr/>
        </p:nvSpPr>
        <p:spPr bwMode="auto">
          <a:xfrm>
            <a:off x="230715" y="6430535"/>
            <a:ext cx="1236430" cy="3048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dirty="0" smtClean="0">
                <a:solidFill>
                  <a:schemeClr val="accent2"/>
                </a:solidFill>
                <a:latin typeface="Arial" charset="0"/>
              </a:rPr>
              <a:t>1.5</a:t>
            </a:r>
            <a:endParaRPr lang="en-US" sz="1400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62" name="Picture 2" descr="http://cw2.erpi.com/cw/marieb/userfiles/07_Fig_17_6_p_738.jpg"/>
          <p:cNvPicPr>
            <a:picLocks noChangeAspect="1" noChangeArrowheads="1"/>
          </p:cNvPicPr>
          <p:nvPr/>
        </p:nvPicPr>
        <p:blipFill>
          <a:blip r:embed="rId2" cstate="print"/>
          <a:srcRect l="9071" t="3648" r="3024" b="16782"/>
          <a:stretch>
            <a:fillRect/>
          </a:stretch>
        </p:blipFill>
        <p:spPr bwMode="auto">
          <a:xfrm>
            <a:off x="327946" y="1135986"/>
            <a:ext cx="8602201" cy="4033323"/>
          </a:xfrm>
          <a:prstGeom prst="rect">
            <a:avLst/>
          </a:prstGeom>
          <a:noFill/>
        </p:spPr>
      </p:pic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203830" y="378987"/>
            <a:ext cx="5022325" cy="4381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2000" dirty="0" smtClean="0">
                <a:latin typeface="Arial" charset="0"/>
                <a:cs typeface="Arial" charset="0"/>
              </a:rPr>
              <a:t> Exemple 2:  </a:t>
            </a:r>
            <a:r>
              <a:rPr lang="fr-CA" sz="2000" u="sng" dirty="0" smtClean="0">
                <a:latin typeface="Arial" charset="0"/>
                <a:cs typeface="Arial" charset="0"/>
              </a:rPr>
              <a:t>Régulation de l’érythropoïèse</a:t>
            </a:r>
          </a:p>
          <a:p>
            <a:pPr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endParaRPr lang="fr-CA" sz="2000" u="sng" dirty="0">
              <a:latin typeface="Arial" charset="0"/>
              <a:cs typeface="Arial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230715" y="6430535"/>
            <a:ext cx="1236430" cy="3048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dirty="0" smtClean="0">
                <a:solidFill>
                  <a:schemeClr val="accent2"/>
                </a:solidFill>
                <a:latin typeface="Arial" charset="0"/>
              </a:rPr>
              <a:t>17.6</a:t>
            </a:r>
            <a:endParaRPr lang="en-US" sz="1400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12936" y="394494"/>
            <a:ext cx="3732258" cy="4649787"/>
          </a:xfrm>
          <a:noFill/>
          <a:ln w="6350">
            <a:noFill/>
            <a:miter lim="800000"/>
            <a:headEnd/>
            <a:tailEnd/>
          </a:ln>
        </p:spPr>
        <p:txBody>
          <a:bodyPr/>
          <a:lstStyle/>
          <a:p>
            <a:pPr marL="361950" indent="-361950">
              <a:buFont typeface="Wingdings" pitchFamily="2" charset="2"/>
              <a:buNone/>
            </a:pPr>
            <a:r>
              <a:rPr lang="fr-CA" sz="2000" b="1" dirty="0" smtClean="0">
                <a:latin typeface="Arial" charset="0"/>
                <a:cs typeface="Arial" charset="0"/>
              </a:rPr>
              <a:t>ii)</a:t>
            </a:r>
            <a:r>
              <a:rPr lang="fr-CA" sz="2000" dirty="0">
                <a:latin typeface="Arial" charset="0"/>
                <a:cs typeface="Arial" charset="0"/>
              </a:rPr>
              <a:t>	</a:t>
            </a:r>
            <a:r>
              <a:rPr lang="fr-CA" sz="2000" b="1" u="sng" dirty="0" smtClean="0">
                <a:latin typeface="Arial" charset="0"/>
                <a:cs typeface="Arial" charset="0"/>
              </a:rPr>
              <a:t>RÉTROACTIVATION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  <a:endParaRPr lang="fr-CA" sz="2000" dirty="0">
              <a:latin typeface="Arial" charset="0"/>
              <a:cs typeface="Arial" charset="0"/>
            </a:endParaRPr>
          </a:p>
          <a:p>
            <a:pPr marL="536575" lvl="1" indent="-173038">
              <a:spcAft>
                <a:spcPct val="25000"/>
              </a:spcAft>
              <a:buClr>
                <a:schemeClr val="tx1"/>
              </a:buClr>
              <a:buSzPct val="75000"/>
            </a:pPr>
            <a:r>
              <a:rPr lang="fr-CA" sz="1600" dirty="0">
                <a:latin typeface="Arial" charset="0"/>
                <a:cs typeface="Arial" charset="0"/>
              </a:rPr>
              <a:t>Dans les systèmes de rétro-activation, la sortie amplifie le stimulus initial.</a:t>
            </a:r>
          </a:p>
          <a:p>
            <a:pPr marL="803275" lvl="2" indent="-265113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600" dirty="0">
                <a:latin typeface="Arial" charset="0"/>
                <a:cs typeface="Arial" charset="0"/>
                <a:sym typeface="Wingdings" pitchFamily="2" charset="2"/>
              </a:rPr>
              <a:t></a:t>
            </a:r>
            <a:r>
              <a:rPr lang="fr-CA" sz="1600" dirty="0">
                <a:latin typeface="Arial" charset="0"/>
                <a:cs typeface="Arial" charset="0"/>
              </a:rPr>
              <a:t>	La variable change dans la </a:t>
            </a:r>
            <a:r>
              <a:rPr lang="fr-CA" sz="1600" u="sng" dirty="0">
                <a:latin typeface="Arial" charset="0"/>
                <a:cs typeface="Arial" charset="0"/>
              </a:rPr>
              <a:t>même</a:t>
            </a:r>
            <a:r>
              <a:rPr lang="fr-CA" sz="1600" dirty="0">
                <a:latin typeface="Arial" charset="0"/>
                <a:cs typeface="Arial" charset="0"/>
              </a:rPr>
              <a:t> direction que celle du changement initial.</a:t>
            </a:r>
          </a:p>
          <a:p>
            <a:pPr marL="803275" lvl="2" indent="-265113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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	La variable dévie davantage de sa valeur initiale.</a:t>
            </a:r>
          </a:p>
          <a:p>
            <a:pPr marL="536575" lvl="1" indent="-173038">
              <a:buClr>
                <a:schemeClr val="tx1"/>
              </a:buClr>
              <a:buSzPct val="75000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Rarement utilisé parce que fondamentalement instable.</a:t>
            </a:r>
          </a:p>
          <a:p>
            <a:pPr marL="536575" lvl="1" indent="-173038">
              <a:buClr>
                <a:schemeClr val="tx1"/>
              </a:buClr>
              <a:buSzPct val="75000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Contrôle des phénomènes peu fréquents qui ne nécessitent pas d’ajustements continus.</a:t>
            </a:r>
          </a:p>
          <a:p>
            <a:pPr marL="536575" lvl="1" indent="-173038">
              <a:lnSpc>
                <a:spcPct val="80000"/>
              </a:lnSpc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1600" dirty="0">
                <a:latin typeface="Arial" charset="0"/>
                <a:cs typeface="Arial" charset="0"/>
              </a:rPr>
              <a:t>Exemple:</a:t>
            </a:r>
          </a:p>
          <a:p>
            <a:pPr marL="536575" lvl="1" indent="9525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600" i="1" dirty="0" smtClean="0">
                <a:latin typeface="Arial" charset="0"/>
                <a:cs typeface="Arial" charset="0"/>
              </a:rPr>
              <a:t>Coagulation </a:t>
            </a:r>
            <a:r>
              <a:rPr lang="fr-CA" sz="1600" i="1" dirty="0">
                <a:latin typeface="Arial" charset="0"/>
                <a:cs typeface="Arial" charset="0"/>
              </a:rPr>
              <a:t>sanguine</a:t>
            </a:r>
          </a:p>
        </p:txBody>
      </p:sp>
      <p:pic>
        <p:nvPicPr>
          <p:cNvPr id="625666" name="Picture 2" descr="http://cw2.erpi.com/cw/marieb/userfiles/07_Fig_1_6_p_12.jpg"/>
          <p:cNvPicPr>
            <a:picLocks noChangeAspect="1" noChangeArrowheads="1"/>
          </p:cNvPicPr>
          <p:nvPr/>
        </p:nvPicPr>
        <p:blipFill>
          <a:blip r:embed="rId3" cstate="print"/>
          <a:srcRect l="3181" t="3024" r="3181" b="6047"/>
          <a:stretch>
            <a:fillRect/>
          </a:stretch>
        </p:blipFill>
        <p:spPr bwMode="auto">
          <a:xfrm>
            <a:off x="4502290" y="494071"/>
            <a:ext cx="4324062" cy="5889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61060" y="452438"/>
            <a:ext cx="7908925" cy="3001962"/>
          </a:xfrm>
          <a:noFill/>
          <a:ln w="6350"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000" b="1">
                <a:latin typeface="Arial" charset="0"/>
                <a:cs typeface="Arial" charset="0"/>
              </a:rPr>
              <a:t>C)  </a:t>
            </a:r>
            <a:r>
              <a:rPr lang="fr-CA" sz="2000" b="1">
                <a:latin typeface="Arial" charset="0"/>
                <a:cs typeface="Arial" charset="0"/>
              </a:rPr>
              <a:t>Déséquilibre homéostatique:</a:t>
            </a:r>
            <a:endParaRPr lang="fr-CA" sz="2000" b="1" u="sng">
              <a:latin typeface="Arial" charset="0"/>
              <a:cs typeface="Arial" charset="0"/>
            </a:endParaRPr>
          </a:p>
          <a:p>
            <a:pPr marL="623888" lvl="1" indent="-247650"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2000">
                <a:latin typeface="Arial" charset="0"/>
                <a:cs typeface="Arial" charset="0"/>
              </a:rPr>
              <a:t>Les maladies peuvent être considérées comme une perturbation de l’homéostasie, c’est-à-dire de l’équilibre normal de l’organisme</a:t>
            </a:r>
          </a:p>
          <a:p>
            <a:pPr marL="623888" lvl="1" indent="-247650"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2000">
                <a:latin typeface="Arial" charset="0"/>
                <a:cs typeface="Arial" charset="0"/>
                <a:sym typeface="Symbol" pitchFamily="18" charset="2"/>
              </a:rPr>
              <a:t>	 </a:t>
            </a:r>
            <a:r>
              <a:rPr lang="fr-CA" sz="2000" b="1">
                <a:latin typeface="Arial" charset="0"/>
                <a:cs typeface="Arial" charset="0"/>
                <a:sym typeface="Symbol" pitchFamily="18" charset="2"/>
              </a:rPr>
              <a:t>Déséquilibre homéostatique</a:t>
            </a:r>
            <a:endParaRPr lang="fr-CA" sz="2000" b="1">
              <a:latin typeface="Arial" charset="0"/>
              <a:cs typeface="Arial" charset="0"/>
            </a:endParaRPr>
          </a:p>
          <a:p>
            <a:pPr marL="623888" lvl="1" indent="-247650"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2000">
                <a:latin typeface="Arial" charset="0"/>
                <a:cs typeface="Arial" charset="0"/>
              </a:rPr>
              <a:t>Le </a:t>
            </a:r>
            <a:r>
              <a:rPr lang="fr-CA" sz="2000" b="1">
                <a:latin typeface="Arial" charset="0"/>
                <a:cs typeface="Arial" charset="0"/>
              </a:rPr>
              <a:t>vieillissement </a:t>
            </a:r>
            <a:r>
              <a:rPr lang="fr-CA" sz="2000">
                <a:latin typeface="Arial" charset="0"/>
                <a:cs typeface="Arial" charset="0"/>
              </a:rPr>
              <a:t>est associé à une diminution progressive de notre capacité à maintenir l’homéostasie</a:t>
            </a:r>
          </a:p>
          <a:p>
            <a:pPr marL="623888" lvl="1" indent="-247650"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200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2000" b="1">
                <a:latin typeface="Arial" charset="0"/>
                <a:cs typeface="Arial" charset="0"/>
                <a:sym typeface="WP IconicSymbolsA" pitchFamily="2" charset="2"/>
              </a:rPr>
              <a:t> Risque croissant de maladies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5425" y="300038"/>
            <a:ext cx="7780338" cy="565150"/>
          </a:xfrm>
        </p:spPr>
        <p:txBody>
          <a:bodyPr/>
          <a:lstStyle/>
          <a:p>
            <a:pPr marL="539750" indent="-539750"/>
            <a:r>
              <a:rPr lang="fr-CA" dirty="0">
                <a:solidFill>
                  <a:srgbClr val="0000FF"/>
                </a:solidFill>
              </a:rPr>
              <a:t>3</a:t>
            </a:r>
            <a:r>
              <a:rPr lang="fr-CA" dirty="0" smtClean="0">
                <a:solidFill>
                  <a:srgbClr val="0000FF"/>
                </a:solidFill>
              </a:rPr>
              <a:t>.2   </a:t>
            </a:r>
            <a:r>
              <a:rPr lang="fr-CA" dirty="0">
                <a:solidFill>
                  <a:srgbClr val="0000FF"/>
                </a:solidFill>
              </a:rPr>
              <a:t>LE SYSTÈME NERVEUX AUTONOME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5468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1106" y="3033913"/>
            <a:ext cx="4171181" cy="3617609"/>
          </a:xfr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spcAft>
                <a:spcPct val="10000"/>
              </a:spcAft>
              <a:buClr>
                <a:schemeClr val="tx1"/>
              </a:buClr>
              <a:buSzTx/>
              <a:buFontTx/>
              <a:buNone/>
            </a:pPr>
            <a:r>
              <a:rPr lang="fr-CA" sz="1600" b="1" dirty="0">
                <a:latin typeface="Arial" charset="0"/>
                <a:cs typeface="Arial" charset="0"/>
              </a:rPr>
              <a:t>• </a:t>
            </a:r>
            <a:r>
              <a:rPr lang="fr-CA" sz="1800" b="1" i="1" dirty="0">
                <a:latin typeface="Arial" charset="0"/>
                <a:cs typeface="Arial" charset="0"/>
              </a:rPr>
              <a:t>Système nerveux autonome</a:t>
            </a:r>
          </a:p>
          <a:p>
            <a:pPr marL="277813" lvl="1" indent="-100013">
              <a:spcAft>
                <a:spcPct val="10000"/>
              </a:spcAft>
              <a:buClr>
                <a:schemeClr val="tx1"/>
              </a:buClr>
              <a:buSzTx/>
              <a:buFontTx/>
              <a:buNone/>
            </a:pPr>
            <a:r>
              <a:rPr lang="fr-CA" sz="1700" b="1" dirty="0">
                <a:latin typeface="Arial" charset="0"/>
                <a:cs typeface="Arial" charset="0"/>
              </a:rPr>
              <a:t>(SNA</a:t>
            </a:r>
            <a:r>
              <a:rPr lang="fr-CA" sz="1700" b="1" dirty="0" smtClean="0">
                <a:latin typeface="Arial" charset="0"/>
                <a:cs typeface="Arial" charset="0"/>
              </a:rPr>
              <a:t>)</a:t>
            </a:r>
            <a:endParaRPr lang="fr-CA" sz="1700" b="1" dirty="0">
              <a:latin typeface="Arial" charset="0"/>
              <a:cs typeface="Arial" charset="0"/>
            </a:endParaRPr>
          </a:p>
          <a:p>
            <a:pPr marL="0" indent="0">
              <a:spcAft>
                <a:spcPct val="0"/>
              </a:spcAft>
              <a:buClr>
                <a:schemeClr val="tx1"/>
              </a:buClr>
              <a:buSzTx/>
              <a:buFontTx/>
              <a:buNone/>
            </a:pPr>
            <a:r>
              <a:rPr lang="fr-CA" sz="1600" i="1" dirty="0">
                <a:latin typeface="Arial" charset="0"/>
                <a:cs typeface="Arial" charset="0"/>
              </a:rPr>
              <a:t>   </a:t>
            </a:r>
            <a:r>
              <a:rPr lang="fr-CA" sz="1400" i="1" dirty="0">
                <a:latin typeface="Arial" charset="0"/>
                <a:cs typeface="Arial" charset="0"/>
              </a:rPr>
              <a:t>autos</a:t>
            </a:r>
            <a:r>
              <a:rPr lang="fr-CA" sz="1400" dirty="0">
                <a:latin typeface="Arial" charset="0"/>
                <a:cs typeface="Arial" charset="0"/>
              </a:rPr>
              <a:t> = soi-même; </a:t>
            </a:r>
            <a:r>
              <a:rPr lang="fr-CA" sz="1400" i="1" dirty="0" err="1">
                <a:latin typeface="Arial" charset="0"/>
                <a:cs typeface="Arial" charset="0"/>
              </a:rPr>
              <a:t>nomos</a:t>
            </a:r>
            <a:r>
              <a:rPr lang="fr-CA" sz="1400" dirty="0">
                <a:latin typeface="Arial" charset="0"/>
                <a:cs typeface="Arial" charset="0"/>
              </a:rPr>
              <a:t> = loi</a:t>
            </a:r>
          </a:p>
          <a:p>
            <a:pPr marL="0" indent="0">
              <a:spcAft>
                <a:spcPct val="20000"/>
              </a:spcAft>
              <a:buClr>
                <a:schemeClr val="tx1"/>
              </a:buClr>
              <a:buSzTx/>
              <a:buFontTx/>
              <a:buNone/>
            </a:pPr>
            <a:r>
              <a:rPr lang="fr-CA" sz="1400" dirty="0">
                <a:latin typeface="Arial" charset="0"/>
                <a:cs typeface="Arial" charset="0"/>
              </a:rPr>
              <a:t>   (qui se gouverne avec ses propres lois)</a:t>
            </a:r>
          </a:p>
          <a:p>
            <a:pPr marL="361950" lvl="1" indent="-18415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Composé de neurones moteurs qui 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régissent principalement l’activité des muscles lisses et cardiaque ainsi que certaines glandes</a:t>
            </a:r>
          </a:p>
          <a:p>
            <a:pPr marL="361950" lvl="1" indent="-18415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</a:t>
            </a:r>
            <a:r>
              <a:rPr lang="fr-CA" sz="1600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ystème </a:t>
            </a: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</a:rPr>
              <a:t>nerveux involontaire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(activité généralement 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inconsciente)</a:t>
            </a:r>
          </a:p>
          <a:p>
            <a:pPr marL="361950" lvl="1" indent="-18415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Divisé en deux parties:</a:t>
            </a:r>
          </a:p>
          <a:p>
            <a:pPr marL="522288" lvl="2" indent="-130175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600" b="1" i="1" dirty="0">
                <a:latin typeface="Arial" charset="0"/>
                <a:cs typeface="Arial" charset="0"/>
              </a:rPr>
              <a:t>Système nerveux sympathique</a:t>
            </a:r>
          </a:p>
          <a:p>
            <a:pPr marL="522288" lvl="2" indent="-130175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600" b="1" i="1" dirty="0">
                <a:latin typeface="Arial" charset="0"/>
                <a:cs typeface="Arial" charset="0"/>
              </a:rPr>
              <a:t>Système nerveux parasympathique</a:t>
            </a:r>
          </a:p>
        </p:txBody>
      </p:sp>
      <p:sp>
        <p:nvSpPr>
          <p:cNvPr id="546820" name="Text Box 4"/>
          <p:cNvSpPr txBox="1">
            <a:spLocks noChangeArrowheads="1"/>
          </p:cNvSpPr>
          <p:nvPr/>
        </p:nvSpPr>
        <p:spPr bwMode="auto">
          <a:xfrm>
            <a:off x="-17463" y="847725"/>
            <a:ext cx="9161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46125" indent="-74612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89013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684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 dirty="0">
                <a:latin typeface="Arial" charset="0"/>
                <a:cs typeface="Arial" charset="0"/>
              </a:rPr>
              <a:t>3</a:t>
            </a:r>
            <a:r>
              <a:rPr lang="en-US" b="1" dirty="0" smtClean="0">
                <a:latin typeface="Arial" charset="0"/>
                <a:cs typeface="Arial" charset="0"/>
              </a:rPr>
              <a:t>.2.1</a:t>
            </a:r>
            <a:r>
              <a:rPr lang="en-US" b="1" dirty="0">
                <a:latin typeface="Arial" charset="0"/>
                <a:cs typeface="Arial" charset="0"/>
              </a:rPr>
              <a:t>	</a:t>
            </a:r>
            <a:r>
              <a:rPr lang="fr-CA" b="1" u="sng" dirty="0">
                <a:latin typeface="Arial" charset="0"/>
                <a:cs typeface="Arial" charset="0"/>
              </a:rPr>
              <a:t>Comparer les systèmes nerveux somatique et autonome</a:t>
            </a:r>
            <a:endParaRPr lang="fr-CA" u="sng" dirty="0">
              <a:latin typeface="Arial" charset="0"/>
              <a:cs typeface="Arial" charset="0"/>
            </a:endParaRPr>
          </a:p>
        </p:txBody>
      </p:sp>
      <p:sp>
        <p:nvSpPr>
          <p:cNvPr id="546823" name="Text Box 7"/>
          <p:cNvSpPr txBox="1">
            <a:spLocks noChangeArrowheads="1"/>
          </p:cNvSpPr>
          <p:nvPr/>
        </p:nvSpPr>
        <p:spPr bwMode="auto">
          <a:xfrm>
            <a:off x="6270625" y="5786438"/>
            <a:ext cx="1390650" cy="314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14.1</a:t>
            </a:r>
          </a:p>
        </p:txBody>
      </p:sp>
      <p:pic>
        <p:nvPicPr>
          <p:cNvPr id="546848" name="Picture 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2324100"/>
            <a:ext cx="2584450" cy="294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6850" name="Rectangle 34"/>
          <p:cNvSpPr>
            <a:spLocks noChangeArrowheads="1"/>
          </p:cNvSpPr>
          <p:nvPr/>
        </p:nvSpPr>
        <p:spPr bwMode="auto">
          <a:xfrm>
            <a:off x="5705475" y="1939925"/>
            <a:ext cx="1949450" cy="398463"/>
          </a:xfrm>
          <a:prstGeom prst="rect">
            <a:avLst/>
          </a:prstGeom>
          <a:solidFill>
            <a:srgbClr val="EBEDEB"/>
          </a:solidFill>
          <a:ln w="28575">
            <a:solidFill>
              <a:srgbClr val="99A7A6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52" name="Rectangle 36"/>
          <p:cNvSpPr>
            <a:spLocks noChangeArrowheads="1"/>
          </p:cNvSpPr>
          <p:nvPr/>
        </p:nvSpPr>
        <p:spPr bwMode="auto">
          <a:xfrm>
            <a:off x="4814888" y="3635375"/>
            <a:ext cx="1893887" cy="404813"/>
          </a:xfrm>
          <a:prstGeom prst="rect">
            <a:avLst/>
          </a:prstGeom>
          <a:solidFill>
            <a:srgbClr val="FBEFCF"/>
          </a:solidFill>
          <a:ln w="28575">
            <a:solidFill>
              <a:srgbClr val="F6CF79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54" name="Rectangle 38"/>
          <p:cNvSpPr>
            <a:spLocks noChangeArrowheads="1"/>
          </p:cNvSpPr>
          <p:nvPr/>
        </p:nvSpPr>
        <p:spPr bwMode="auto">
          <a:xfrm>
            <a:off x="5705475" y="2805113"/>
            <a:ext cx="1949450" cy="401637"/>
          </a:xfrm>
          <a:prstGeom prst="rect">
            <a:avLst/>
          </a:prstGeom>
          <a:solidFill>
            <a:srgbClr val="FBEFCF"/>
          </a:solidFill>
          <a:ln w="28575">
            <a:solidFill>
              <a:srgbClr val="F6CF79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56" name="Rectangle 40"/>
          <p:cNvSpPr>
            <a:spLocks noChangeArrowheads="1"/>
          </p:cNvSpPr>
          <p:nvPr/>
        </p:nvSpPr>
        <p:spPr bwMode="auto">
          <a:xfrm>
            <a:off x="6797675" y="3636963"/>
            <a:ext cx="1892300" cy="406400"/>
          </a:xfrm>
          <a:prstGeom prst="rect">
            <a:avLst/>
          </a:prstGeom>
          <a:solidFill>
            <a:srgbClr val="FBEFCF"/>
          </a:solidFill>
          <a:ln w="28575">
            <a:solidFill>
              <a:srgbClr val="F6CF79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57" name="Rectangle 41"/>
          <p:cNvSpPr>
            <a:spLocks noChangeArrowheads="1"/>
          </p:cNvSpPr>
          <p:nvPr/>
        </p:nvSpPr>
        <p:spPr bwMode="auto">
          <a:xfrm>
            <a:off x="7753350" y="4470400"/>
            <a:ext cx="1081088" cy="965200"/>
          </a:xfrm>
          <a:prstGeom prst="rect">
            <a:avLst/>
          </a:prstGeom>
          <a:solidFill>
            <a:srgbClr val="FBEFCF"/>
          </a:solidFill>
          <a:ln w="28575">
            <a:solidFill>
              <a:srgbClr val="F6CF79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546859" name="Rectangle 43"/>
          <p:cNvSpPr>
            <a:spLocks noChangeArrowheads="1"/>
          </p:cNvSpPr>
          <p:nvPr/>
        </p:nvSpPr>
        <p:spPr bwMode="auto">
          <a:xfrm>
            <a:off x="6473825" y="4470400"/>
            <a:ext cx="1082675" cy="965200"/>
          </a:xfrm>
          <a:prstGeom prst="rect">
            <a:avLst/>
          </a:prstGeom>
          <a:solidFill>
            <a:srgbClr val="FEE060"/>
          </a:solidFill>
          <a:ln w="28575">
            <a:solidFill>
              <a:srgbClr val="F1AF2D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546860" name="Rectangle 44"/>
          <p:cNvSpPr>
            <a:spLocks noChangeArrowheads="1"/>
          </p:cNvSpPr>
          <p:nvPr/>
        </p:nvSpPr>
        <p:spPr bwMode="auto">
          <a:xfrm>
            <a:off x="4462463" y="4476750"/>
            <a:ext cx="1471612" cy="396875"/>
          </a:xfrm>
          <a:prstGeom prst="rect">
            <a:avLst/>
          </a:prstGeom>
          <a:solidFill>
            <a:srgbClr val="FEE060"/>
          </a:solidFill>
          <a:ln w="28575">
            <a:solidFill>
              <a:srgbClr val="F1AF2D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546861" name="Rectangle 45"/>
          <p:cNvSpPr>
            <a:spLocks noChangeArrowheads="1"/>
          </p:cNvSpPr>
          <p:nvPr/>
        </p:nvSpPr>
        <p:spPr bwMode="auto">
          <a:xfrm>
            <a:off x="4479925" y="5041900"/>
            <a:ext cx="1452563" cy="396875"/>
          </a:xfrm>
          <a:prstGeom prst="rect">
            <a:avLst/>
          </a:prstGeom>
          <a:solidFill>
            <a:srgbClr val="FEE060"/>
          </a:solidFill>
          <a:ln w="28575">
            <a:solidFill>
              <a:srgbClr val="F1AF2D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546862" name="Rectangle 46"/>
          <p:cNvSpPr>
            <a:spLocks noChangeArrowheads="1"/>
          </p:cNvSpPr>
          <p:nvPr/>
        </p:nvSpPr>
        <p:spPr bwMode="auto">
          <a:xfrm>
            <a:off x="6432550" y="2025650"/>
            <a:ext cx="515938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700" b="1">
                <a:solidFill>
                  <a:srgbClr val="666666"/>
                </a:solidFill>
                <a:latin typeface="Arial" charset="0"/>
              </a:rPr>
              <a:t> SNC</a:t>
            </a:r>
            <a:endParaRPr lang="en-US" sz="1200">
              <a:latin typeface="Arial" charset="0"/>
            </a:endParaRPr>
          </a:p>
        </p:txBody>
      </p:sp>
      <p:sp>
        <p:nvSpPr>
          <p:cNvPr id="546863" name="Rectangle 47"/>
          <p:cNvSpPr>
            <a:spLocks noChangeArrowheads="1"/>
          </p:cNvSpPr>
          <p:nvPr/>
        </p:nvSpPr>
        <p:spPr bwMode="auto">
          <a:xfrm>
            <a:off x="4987925" y="3716338"/>
            <a:ext cx="135370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600" b="1" dirty="0" smtClean="0">
                <a:solidFill>
                  <a:srgbClr val="666666"/>
                </a:solidFill>
                <a:latin typeface="Arial" charset="0"/>
              </a:rPr>
              <a:t>Voie </a:t>
            </a:r>
            <a:r>
              <a:rPr lang="fr-CA" sz="1600" b="1" dirty="0">
                <a:solidFill>
                  <a:srgbClr val="666666"/>
                </a:solidFill>
                <a:latin typeface="Arial" charset="0"/>
              </a:rPr>
              <a:t>sensitive</a:t>
            </a:r>
            <a:endParaRPr lang="fr-CA" sz="1600" dirty="0">
              <a:latin typeface="Arial" charset="0"/>
            </a:endParaRPr>
          </a:p>
        </p:txBody>
      </p:sp>
      <p:sp>
        <p:nvSpPr>
          <p:cNvPr id="546864" name="Rectangle 48"/>
          <p:cNvSpPr>
            <a:spLocks noChangeArrowheads="1"/>
          </p:cNvSpPr>
          <p:nvPr/>
        </p:nvSpPr>
        <p:spPr bwMode="auto">
          <a:xfrm>
            <a:off x="6997700" y="3716338"/>
            <a:ext cx="121744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600" b="1" dirty="0" smtClean="0">
                <a:solidFill>
                  <a:srgbClr val="666666"/>
                </a:solidFill>
                <a:latin typeface="Arial" charset="0"/>
              </a:rPr>
              <a:t>Voie </a:t>
            </a:r>
            <a:r>
              <a:rPr lang="fr-CA" sz="1600" b="1" dirty="0">
                <a:solidFill>
                  <a:srgbClr val="666666"/>
                </a:solidFill>
                <a:latin typeface="Arial" charset="0"/>
              </a:rPr>
              <a:t>motrice</a:t>
            </a:r>
            <a:endParaRPr lang="fr-CA" sz="1600" dirty="0">
              <a:latin typeface="Arial" charset="0"/>
            </a:endParaRPr>
          </a:p>
        </p:txBody>
      </p:sp>
      <p:sp>
        <p:nvSpPr>
          <p:cNvPr id="546865" name="Rectangle 49"/>
          <p:cNvSpPr>
            <a:spLocks noChangeArrowheads="1"/>
          </p:cNvSpPr>
          <p:nvPr/>
        </p:nvSpPr>
        <p:spPr bwMode="auto">
          <a:xfrm>
            <a:off x="6438900" y="2895600"/>
            <a:ext cx="5048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700" b="1" dirty="0">
                <a:solidFill>
                  <a:srgbClr val="666666"/>
                </a:solidFill>
                <a:latin typeface="Arial" charset="0"/>
              </a:rPr>
              <a:t> SNP</a:t>
            </a:r>
            <a:endParaRPr lang="en-US" sz="1200" dirty="0">
              <a:latin typeface="Arial" charset="0"/>
            </a:endParaRPr>
          </a:p>
        </p:txBody>
      </p:sp>
      <p:sp>
        <p:nvSpPr>
          <p:cNvPr id="546866" name="Rectangle 50"/>
          <p:cNvSpPr>
            <a:spLocks noChangeArrowheads="1"/>
          </p:cNvSpPr>
          <p:nvPr/>
        </p:nvSpPr>
        <p:spPr bwMode="auto">
          <a:xfrm>
            <a:off x="6592785" y="4567238"/>
            <a:ext cx="88126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fr-CA" sz="1600" b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Système</a:t>
            </a:r>
          </a:p>
          <a:p>
            <a:pPr algn="ctr" eaLnBrk="1" hangingPunct="1"/>
            <a:r>
              <a:rPr lang="fr-CA" sz="1600" b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nerveux</a:t>
            </a:r>
          </a:p>
          <a:p>
            <a:pPr algn="ctr" eaLnBrk="1" hangingPunct="1"/>
            <a:r>
              <a:rPr lang="fr-CA" sz="1600" b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autonome</a:t>
            </a:r>
            <a:endParaRPr lang="fr-CA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67" name="Rectangle 51"/>
          <p:cNvSpPr>
            <a:spLocks noChangeArrowheads="1"/>
          </p:cNvSpPr>
          <p:nvPr/>
        </p:nvSpPr>
        <p:spPr bwMode="auto">
          <a:xfrm>
            <a:off x="4666980" y="4560888"/>
            <a:ext cx="981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fr-CA" sz="1400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Sympathique</a:t>
            </a:r>
            <a:endParaRPr lang="fr-CA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68" name="Rectangle 52"/>
          <p:cNvSpPr>
            <a:spLocks noChangeArrowheads="1"/>
          </p:cNvSpPr>
          <p:nvPr/>
        </p:nvSpPr>
        <p:spPr bwMode="auto">
          <a:xfrm>
            <a:off x="4553343" y="5121275"/>
            <a:ext cx="12977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fr-CA" sz="1400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Parasympathique</a:t>
            </a:r>
            <a:endParaRPr lang="fr-CA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69" name="Rectangle 53"/>
          <p:cNvSpPr>
            <a:spLocks noChangeArrowheads="1"/>
          </p:cNvSpPr>
          <p:nvPr/>
        </p:nvSpPr>
        <p:spPr bwMode="auto">
          <a:xfrm>
            <a:off x="7854715" y="4552950"/>
            <a:ext cx="90217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fr-CA" sz="1600" b="1" dirty="0">
                <a:solidFill>
                  <a:srgbClr val="666666"/>
                </a:solidFill>
                <a:latin typeface="Calibri" pitchFamily="34" charset="0"/>
                <a:cs typeface="Calibri" pitchFamily="34" charset="0"/>
              </a:rPr>
              <a:t>Système</a:t>
            </a:r>
          </a:p>
          <a:p>
            <a:pPr algn="ctr" eaLnBrk="1" hangingPunct="1"/>
            <a:r>
              <a:rPr lang="fr-CA" sz="1600" b="1" dirty="0">
                <a:solidFill>
                  <a:srgbClr val="666666"/>
                </a:solidFill>
                <a:latin typeface="Calibri" pitchFamily="34" charset="0"/>
                <a:cs typeface="Calibri" pitchFamily="34" charset="0"/>
              </a:rPr>
              <a:t>nerveux</a:t>
            </a:r>
          </a:p>
          <a:p>
            <a:pPr algn="ctr" eaLnBrk="1" hangingPunct="1"/>
            <a:r>
              <a:rPr lang="fr-CA" sz="1600" b="1" dirty="0">
                <a:solidFill>
                  <a:srgbClr val="666666"/>
                </a:solidFill>
                <a:latin typeface="Calibri" pitchFamily="34" charset="0"/>
                <a:cs typeface="Calibri" pitchFamily="34" charset="0"/>
              </a:rPr>
              <a:t>somatique</a:t>
            </a:r>
            <a:endParaRPr lang="fr-CA" sz="1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6871" name="Rectangle 55"/>
          <p:cNvSpPr>
            <a:spLocks noChangeArrowheads="1"/>
          </p:cNvSpPr>
          <p:nvPr/>
        </p:nvSpPr>
        <p:spPr bwMode="auto">
          <a:xfrm>
            <a:off x="100631" y="1377949"/>
            <a:ext cx="4154282" cy="1542231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b="1" dirty="0">
                <a:latin typeface="Arial" charset="0"/>
                <a:cs typeface="Arial" charset="0"/>
              </a:rPr>
              <a:t>• </a:t>
            </a:r>
            <a:r>
              <a:rPr lang="fr-CA" b="1" i="1" dirty="0">
                <a:latin typeface="Arial" charset="0"/>
                <a:cs typeface="Arial" charset="0"/>
              </a:rPr>
              <a:t>Système nerveux </a:t>
            </a:r>
            <a:r>
              <a:rPr lang="fr-CA" b="1" i="1" dirty="0" smtClean="0">
                <a:latin typeface="Arial" charset="0"/>
                <a:cs typeface="Arial" charset="0"/>
              </a:rPr>
              <a:t>somatique</a:t>
            </a:r>
            <a:endParaRPr lang="fr-CA" b="1" dirty="0">
              <a:latin typeface="Arial" charset="0"/>
              <a:cs typeface="Arial" charset="0"/>
            </a:endParaRPr>
          </a:p>
          <a:p>
            <a:pPr marL="361950" lvl="1" indent="-182563" eaLnBrk="1" hangingPunct="1">
              <a:spcBef>
                <a:spcPts val="600"/>
              </a:spcBef>
              <a:buClr>
                <a:schemeClr val="tx1"/>
              </a:buClr>
              <a:buFont typeface="Arial" pitchFamily="34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Composé de neurones moteurs qui régissent l’activité des muscles squelettiques.</a:t>
            </a:r>
          </a:p>
          <a:p>
            <a:pPr marL="361950" lvl="1" indent="-182563" eaLnBrk="1" hangingPunct="1">
              <a:spcBef>
                <a:spcPts val="600"/>
              </a:spcBef>
              <a:buClr>
                <a:schemeClr val="tx1"/>
              </a:buClr>
              <a:buFont typeface="Arial" pitchFamily="34" charset="0"/>
              <a:buChar char="−"/>
            </a:pPr>
            <a:r>
              <a:rPr lang="fr-CA" sz="1600" i="1" dirty="0">
                <a:latin typeface="Arial" charset="0"/>
                <a:cs typeface="Arial" charset="0"/>
              </a:rPr>
              <a:t>Système nerveux volontaire</a:t>
            </a:r>
          </a:p>
          <a:p>
            <a:pPr marL="336550" lvl="1" indent="-157163" eaLnBrk="1" hangingPunct="1">
              <a:buClr>
                <a:schemeClr val="tx1"/>
              </a:buClr>
              <a:buFontTx/>
              <a:buChar char="•"/>
            </a:pPr>
            <a:endParaRPr lang="fr-CA" sz="1600" i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8" name="Text Box 4"/>
          <p:cNvSpPr txBox="1">
            <a:spLocks noChangeArrowheads="1"/>
          </p:cNvSpPr>
          <p:nvPr/>
        </p:nvSpPr>
        <p:spPr bwMode="auto">
          <a:xfrm>
            <a:off x="168275" y="320675"/>
            <a:ext cx="8818563" cy="114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3838" indent="-22383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2509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43033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9725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110000"/>
              <a:buFontTx/>
              <a:buChar char="•"/>
            </a:pPr>
            <a:r>
              <a:rPr lang="fr-CA" sz="2300" b="1">
                <a:latin typeface="Arial" charset="0"/>
                <a:cs typeface="Arial" charset="0"/>
              </a:rPr>
              <a:t>Comparer les systèmes nerveux autonome et somatique en termes de: i) effecteurs, ii) voies efférentes, iii) effets des neurotransmetteurs</a:t>
            </a:r>
            <a:endParaRPr lang="fr-CA" sz="2300">
              <a:latin typeface="Arial" charset="0"/>
              <a:cs typeface="Arial" charset="0"/>
            </a:endParaRPr>
          </a:p>
        </p:txBody>
      </p:sp>
      <p:pic>
        <p:nvPicPr>
          <p:cNvPr id="548880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" t="16319" r="4582" b="11868"/>
          <a:stretch>
            <a:fillRect/>
          </a:stretch>
        </p:blipFill>
        <p:spPr bwMode="auto">
          <a:xfrm>
            <a:off x="481013" y="1542665"/>
            <a:ext cx="8188325" cy="493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8870" name="Text Box 6"/>
          <p:cNvSpPr txBox="1">
            <a:spLocks noChangeArrowheads="1"/>
          </p:cNvSpPr>
          <p:nvPr/>
        </p:nvSpPr>
        <p:spPr bwMode="auto">
          <a:xfrm>
            <a:off x="66906" y="6500620"/>
            <a:ext cx="1273175" cy="31115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chemeClr val="accent2"/>
                </a:solidFill>
                <a:latin typeface="Arial" charset="0"/>
              </a:rPr>
              <a:t>Figure 14.2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194" name="Text Box 2"/>
          <p:cNvSpPr txBox="1">
            <a:spLocks noChangeArrowheads="1"/>
          </p:cNvSpPr>
          <p:nvPr/>
        </p:nvSpPr>
        <p:spPr bwMode="auto">
          <a:xfrm>
            <a:off x="252567" y="350607"/>
            <a:ext cx="8775700" cy="6337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2425" indent="-352425" defTabSz="1143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19138" indent="-187325" defTabSz="1143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71563" indent="-169863" defTabSz="1143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9239250" indent="-495300" defTabSz="1143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9353550" indent="-495300" defTabSz="1143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9810750" indent="-4953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10267950" indent="-4953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0725150" indent="-4953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11182350" indent="-4953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110000"/>
              <a:buFontTx/>
              <a:buAutoNum type="romanLcPeriod"/>
            </a:pPr>
            <a:r>
              <a:rPr lang="fr-CA" sz="1600" b="1" i="1" u="sng" dirty="0">
                <a:latin typeface="Arial" charset="0"/>
              </a:rPr>
              <a:t>Effecteurs</a:t>
            </a:r>
            <a:r>
              <a:rPr lang="fr-CA" sz="1600" b="1" i="1" dirty="0">
                <a:latin typeface="Arial" charset="0"/>
              </a:rPr>
              <a:t>:</a:t>
            </a: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</a:rPr>
              <a:t>Somatique</a:t>
            </a:r>
            <a:r>
              <a:rPr lang="fr-CA" sz="1600" b="1" dirty="0">
                <a:latin typeface="Arial" charset="0"/>
              </a:rPr>
              <a:t>:  </a:t>
            </a:r>
            <a:r>
              <a:rPr lang="fr-CA" sz="1600" dirty="0">
                <a:latin typeface="Arial" charset="0"/>
              </a:rPr>
              <a:t>muscles squelettiques</a:t>
            </a: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</a:rPr>
              <a:t>SNA</a:t>
            </a:r>
            <a:r>
              <a:rPr lang="fr-CA" sz="1600" b="1" dirty="0">
                <a:latin typeface="Arial" charset="0"/>
              </a:rPr>
              <a:t>:  </a:t>
            </a:r>
            <a:r>
              <a:rPr lang="fr-CA" sz="1600" dirty="0">
                <a:latin typeface="Arial" charset="0"/>
              </a:rPr>
              <a:t>muscles lisses, muscle cardiaque, glandes</a:t>
            </a:r>
          </a:p>
          <a:p>
            <a:pPr>
              <a:spcBef>
                <a:spcPct val="50000"/>
              </a:spcBef>
              <a:buSzPct val="110000"/>
              <a:buFontTx/>
              <a:buAutoNum type="romanLcPeriod"/>
            </a:pPr>
            <a:r>
              <a:rPr lang="fr-CA" sz="1600" b="1" i="1" u="sng" dirty="0">
                <a:latin typeface="Arial" charset="0"/>
              </a:rPr>
              <a:t>Voies efférentes et ganglions</a:t>
            </a:r>
            <a:r>
              <a:rPr lang="fr-CA" sz="1600" b="1" i="1" dirty="0">
                <a:latin typeface="Arial" charset="0"/>
              </a:rPr>
              <a:t>:</a:t>
            </a:r>
            <a:r>
              <a:rPr lang="fr-CA" sz="1600" dirty="0">
                <a:latin typeface="Arial" charset="0"/>
              </a:rPr>
              <a:t> (</a:t>
            </a:r>
            <a:r>
              <a:rPr lang="fr-CA" sz="1600" i="1" dirty="0">
                <a:latin typeface="Arial" charset="0"/>
              </a:rPr>
              <a:t>ganglion = </a:t>
            </a:r>
            <a:r>
              <a:rPr lang="fr-CA" sz="1600" dirty="0">
                <a:latin typeface="Arial" charset="0"/>
              </a:rPr>
              <a:t>regroupement de corps cellulaires dans le SNP)</a:t>
            </a:r>
            <a:endParaRPr lang="fr-CA" sz="1600" b="1" dirty="0">
              <a:latin typeface="Arial" charset="0"/>
            </a:endParaRP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  <a:cs typeface="Arial" charset="0"/>
              </a:rPr>
              <a:t>Somatique</a:t>
            </a:r>
            <a:r>
              <a:rPr lang="fr-CA" sz="1600" b="1" dirty="0">
                <a:latin typeface="Arial" charset="0"/>
                <a:cs typeface="Arial" charset="0"/>
              </a:rPr>
              <a:t>: </a:t>
            </a:r>
            <a:r>
              <a:rPr lang="fr-CA" sz="1600" dirty="0">
                <a:latin typeface="Arial" charset="0"/>
                <a:cs typeface="Arial" charset="0"/>
              </a:rPr>
              <a:t>neurone dont le</a:t>
            </a:r>
            <a:r>
              <a:rPr lang="fr-CA" sz="1600" b="1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</a:rPr>
              <a:t>corps cellulaire est situé dans le SNC, et l’axone fait synapse avec le muscle squelettique (absence de ganglions). Axones généralement épais et fortement myélinisés → conduction rapide de l’influx nerveux.</a:t>
            </a: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</a:rPr>
              <a:t>SNA</a:t>
            </a:r>
            <a:r>
              <a:rPr lang="fr-CA" sz="1600" b="1" dirty="0">
                <a:latin typeface="Arial" charset="0"/>
              </a:rPr>
              <a:t>:  </a:t>
            </a:r>
            <a:r>
              <a:rPr lang="fr-CA" sz="1600" dirty="0">
                <a:latin typeface="Arial" charset="0"/>
              </a:rPr>
              <a:t>chaînes de deux neurones </a:t>
            </a:r>
            <a:r>
              <a:rPr lang="fr-CA" sz="1600" dirty="0" smtClean="0">
                <a:latin typeface="Arial" charset="0"/>
              </a:rPr>
              <a:t>moteurs</a:t>
            </a:r>
            <a:endParaRPr lang="fr-CA" sz="1600" b="1" dirty="0">
              <a:latin typeface="Arial" charset="0"/>
            </a:endParaRPr>
          </a:p>
          <a:p>
            <a:pPr marL="720725" lvl="2" indent="-187325">
              <a:buSzPct val="85000"/>
              <a:buFont typeface="Wingdings" pitchFamily="2" charset="2"/>
              <a:buChar char="§"/>
            </a:pPr>
            <a:r>
              <a:rPr lang="fr-CA" sz="1600" b="1" dirty="0">
                <a:latin typeface="Arial" charset="0"/>
              </a:rPr>
              <a:t>Neurone préganglionnaire: </a:t>
            </a:r>
            <a:r>
              <a:rPr lang="fr-CA" sz="1600" dirty="0">
                <a:latin typeface="Arial" charset="0"/>
              </a:rPr>
              <a:t>corps cellulaire situé dans le SNC; axone fait synapse avec le 2ème neurone</a:t>
            </a:r>
            <a:r>
              <a:rPr lang="fr-CA" sz="1600" b="1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(postganglionnaire)</a:t>
            </a:r>
            <a:r>
              <a:rPr lang="fr-CA" sz="1600" b="1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dans un ganglion autonome.</a:t>
            </a:r>
          </a:p>
          <a:p>
            <a:pPr marL="720725" lvl="2" indent="-187325">
              <a:buSzPct val="85000"/>
              <a:buFont typeface="Wingdings" pitchFamily="2" charset="2"/>
              <a:buChar char="§"/>
            </a:pPr>
            <a:r>
              <a:rPr lang="fr-CA" sz="1600" b="1" dirty="0">
                <a:latin typeface="Arial" charset="0"/>
              </a:rPr>
              <a:t>Neurone postganglionnaire:</a:t>
            </a:r>
            <a:r>
              <a:rPr lang="fr-CA" sz="1600" dirty="0">
                <a:latin typeface="Arial" charset="0"/>
              </a:rPr>
              <a:t> corps cellulaire situé dans le ganglion; axone fait synapse avec l’organe effecteur.</a:t>
            </a:r>
          </a:p>
          <a:p>
            <a:pPr marL="720725" lvl="2" indent="-185738"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Conduction lente: axones minces qui ne sont que faiblement myélinisés (axones préganglionnaires) ou amyélinisés (axones postganglionnaires)</a:t>
            </a:r>
          </a:p>
          <a:p>
            <a:pPr>
              <a:spcBef>
                <a:spcPct val="50000"/>
              </a:spcBef>
              <a:buSzPct val="110000"/>
              <a:buFontTx/>
              <a:buAutoNum type="romanLcPeriod"/>
            </a:pPr>
            <a:r>
              <a:rPr lang="fr-CA" sz="1600" b="1" i="1" u="sng" dirty="0">
                <a:latin typeface="Arial" charset="0"/>
              </a:rPr>
              <a:t>Effets des neurotransmetteurs</a:t>
            </a:r>
            <a:r>
              <a:rPr lang="fr-CA" sz="1600" b="1" i="1" dirty="0">
                <a:latin typeface="Arial" charset="0"/>
              </a:rPr>
              <a:t>:</a:t>
            </a: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</a:rPr>
              <a:t>Somatique</a:t>
            </a:r>
            <a:r>
              <a:rPr lang="fr-CA" sz="1600" b="1" dirty="0">
                <a:latin typeface="Arial" charset="0"/>
              </a:rPr>
              <a:t>:  </a:t>
            </a:r>
            <a:r>
              <a:rPr lang="fr-CA" sz="1600" dirty="0">
                <a:latin typeface="Arial" charset="0"/>
              </a:rPr>
              <a:t>tous les neurones moteurs somatiques libèrent de </a:t>
            </a:r>
            <a:r>
              <a:rPr lang="fr-CA" sz="1600" dirty="0" smtClean="0">
                <a:latin typeface="Arial" charset="0"/>
              </a:rPr>
              <a:t>l’ACh</a:t>
            </a:r>
            <a:r>
              <a:rPr lang="fr-CA" sz="1600" dirty="0">
                <a:latin typeface="Arial" charset="0"/>
              </a:rPr>
              <a:t>, et l’effet est toujours excitateur.</a:t>
            </a:r>
          </a:p>
          <a:p>
            <a:pPr marL="534988" lvl="1" indent="-177800">
              <a:spcBef>
                <a:spcPct val="25000"/>
              </a:spcBef>
              <a:buFontTx/>
              <a:buChar char="•"/>
            </a:pPr>
            <a:r>
              <a:rPr lang="fr-CA" sz="1600" b="1" i="1" dirty="0">
                <a:latin typeface="Arial" charset="0"/>
              </a:rPr>
              <a:t>SNA</a:t>
            </a:r>
            <a:r>
              <a:rPr lang="fr-CA" sz="1600" b="1" dirty="0">
                <a:latin typeface="Arial" charset="0"/>
              </a:rPr>
              <a:t>:</a:t>
            </a:r>
          </a:p>
          <a:p>
            <a:pPr marL="720725" lvl="2" indent="-185738">
              <a:buFontTx/>
              <a:buChar char="•"/>
            </a:pPr>
            <a:r>
              <a:rPr lang="fr-CA" sz="1600" b="1" dirty="0">
                <a:latin typeface="Arial" charset="0"/>
              </a:rPr>
              <a:t>Préganglionnaire:  </a:t>
            </a:r>
            <a:r>
              <a:rPr lang="fr-CA" sz="1600" dirty="0">
                <a:latin typeface="Arial" charset="0"/>
              </a:rPr>
              <a:t>toujours ACh (excitateur)</a:t>
            </a:r>
          </a:p>
          <a:p>
            <a:pPr marL="720725" lvl="2" indent="-185738">
              <a:buFontTx/>
              <a:buChar char="•"/>
            </a:pPr>
            <a:r>
              <a:rPr lang="fr-CA" sz="1600" b="1" dirty="0">
                <a:latin typeface="Arial" charset="0"/>
              </a:rPr>
              <a:t>Postganglionnaire:  </a:t>
            </a:r>
            <a:r>
              <a:rPr lang="fr-CA" sz="1600" dirty="0">
                <a:latin typeface="Arial" charset="0"/>
              </a:rPr>
              <a:t>généralement </a:t>
            </a:r>
            <a:r>
              <a:rPr lang="fr-CA" sz="1600" b="1" dirty="0">
                <a:latin typeface="Arial" charset="0"/>
              </a:rPr>
              <a:t>NA </a:t>
            </a:r>
            <a:r>
              <a:rPr lang="fr-CA" sz="1600" dirty="0">
                <a:latin typeface="Arial" charset="0"/>
              </a:rPr>
              <a:t>par les neurones</a:t>
            </a:r>
            <a:r>
              <a:rPr lang="fr-CA" sz="1600" b="1" dirty="0">
                <a:latin typeface="Arial" charset="0"/>
              </a:rPr>
              <a:t> sympathiques; </a:t>
            </a:r>
            <a:r>
              <a:rPr lang="fr-CA" sz="1600" dirty="0">
                <a:latin typeface="Arial" charset="0"/>
              </a:rPr>
              <a:t>toujours</a:t>
            </a:r>
            <a:r>
              <a:rPr lang="fr-CA" sz="1600" b="1" dirty="0">
                <a:latin typeface="Arial" charset="0"/>
              </a:rPr>
              <a:t> ACh </a:t>
            </a:r>
            <a:r>
              <a:rPr lang="fr-CA" sz="1600" dirty="0">
                <a:latin typeface="Arial" charset="0"/>
              </a:rPr>
              <a:t>par les neurones</a:t>
            </a:r>
            <a:r>
              <a:rPr lang="fr-CA" sz="1600" b="1" dirty="0">
                <a:latin typeface="Arial" charset="0"/>
              </a:rPr>
              <a:t> parasympathiques</a:t>
            </a:r>
            <a:r>
              <a:rPr lang="fr-CA" sz="1600" dirty="0">
                <a:latin typeface="Arial" charset="0"/>
              </a:rPr>
              <a:t>; effets peuvent être excitateurs ou inhibiteurs selon le type de récepteurs sur l’organe cible.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Text Box 2"/>
          <p:cNvSpPr txBox="1">
            <a:spLocks noChangeArrowheads="1"/>
          </p:cNvSpPr>
          <p:nvPr/>
        </p:nvSpPr>
        <p:spPr bwMode="auto">
          <a:xfrm>
            <a:off x="605750" y="1369122"/>
            <a:ext cx="7875588" cy="48926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2286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2425" indent="-17303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719138" indent="-187325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071563" indent="-17303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>
              <a:spcBef>
                <a:spcPct val="25000"/>
              </a:spcBef>
            </a:pPr>
            <a:r>
              <a:rPr lang="fr-CA" sz="1800" b="1" dirty="0">
                <a:latin typeface="Arial" charset="0"/>
                <a:cs typeface="Arial" charset="0"/>
              </a:rPr>
              <a:t>• </a:t>
            </a:r>
            <a:r>
              <a:rPr lang="fr-CA" sz="1800" b="1" i="1" u="sng" dirty="0">
                <a:latin typeface="Arial" charset="0"/>
                <a:cs typeface="Arial" charset="0"/>
              </a:rPr>
              <a:t>Système nerveux p</a:t>
            </a:r>
            <a:r>
              <a:rPr lang="fr-CA" sz="1800" b="1" i="1" u="sng" dirty="0">
                <a:latin typeface="Arial" charset="0"/>
              </a:rPr>
              <a:t>arasympathique</a:t>
            </a:r>
            <a:r>
              <a:rPr lang="fr-CA" sz="1800" b="1" dirty="0">
                <a:latin typeface="Arial" charset="0"/>
              </a:rPr>
              <a:t>:</a:t>
            </a:r>
            <a:endParaRPr lang="fr-CA" sz="1600" dirty="0">
              <a:latin typeface="Arial" charset="0"/>
            </a:endParaRP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Stimule les fonctions qui économisent et restaurent l’énergie en situation de repos:  favorise la digestion et l’absorption des aliments, ralentit les fonctions physiologiques associés </a:t>
            </a:r>
            <a:r>
              <a:rPr lang="en-US" sz="1600" dirty="0">
                <a:latin typeface="Arial" charset="0"/>
                <a:cs typeface="Arial" charset="0"/>
              </a:rPr>
              <a:t>à l’</a:t>
            </a:r>
            <a:r>
              <a:rPr lang="fr-CA" sz="1600" dirty="0">
                <a:latin typeface="Arial" charset="0"/>
                <a:cs typeface="Arial" charset="0"/>
              </a:rPr>
              <a:t>exercice</a:t>
            </a:r>
            <a:r>
              <a:rPr lang="en-US" sz="1600" dirty="0">
                <a:latin typeface="Arial" charset="0"/>
                <a:cs typeface="Arial" charset="0"/>
              </a:rPr>
              <a:t>.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Favorise l’élimination des déchets (défécation, miction)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Sa fonction est bien illustrée chez une personne qui relaxe après un repas:</a:t>
            </a:r>
          </a:p>
          <a:p>
            <a:pPr marL="900113" lvl="4" indent="-187325">
              <a:buSzPct val="90000"/>
              <a:buFont typeface="Arial" pitchFamily="34" charset="0"/>
              <a:buChar char="•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Activité gastro-intestinale est élevée</a:t>
            </a:r>
          </a:p>
          <a:p>
            <a:pPr marL="900113" lvl="4" indent="-187325">
              <a:buSzPct val="90000"/>
              <a:buFont typeface="Arial" pitchFamily="34" charset="0"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Fréquences cardiaque et respiratoire lentes, pupilles en constriction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b="1" dirty="0">
                <a:latin typeface="Arial" charset="0"/>
                <a:cs typeface="Arial" charset="0"/>
              </a:rPr>
              <a:t>«Système D»:  </a:t>
            </a:r>
            <a:r>
              <a:rPr lang="fr-CA" sz="1600" dirty="0">
                <a:latin typeface="Arial" charset="0"/>
                <a:cs typeface="Arial" charset="0"/>
              </a:rPr>
              <a:t>détente, digestion, défécation, diurèse</a:t>
            </a:r>
          </a:p>
          <a:p>
            <a:pPr lvl="1">
              <a:spcBef>
                <a:spcPct val="75000"/>
              </a:spcBef>
            </a:pPr>
            <a:r>
              <a:rPr lang="fr-CA" sz="1800" b="1" dirty="0">
                <a:latin typeface="Arial" charset="0"/>
                <a:cs typeface="Arial" charset="0"/>
              </a:rPr>
              <a:t>• </a:t>
            </a:r>
            <a:r>
              <a:rPr lang="fr-CA" sz="1800" b="1" i="1" u="sng" dirty="0">
                <a:latin typeface="Arial" charset="0"/>
              </a:rPr>
              <a:t>Système nerveux sympathique</a:t>
            </a:r>
            <a:r>
              <a:rPr lang="fr-CA" sz="1800" b="1" dirty="0">
                <a:latin typeface="Arial" charset="0"/>
              </a:rPr>
              <a:t>: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Actif en période de stress physique ou psychologique; prépare les réactions </a:t>
            </a:r>
            <a:r>
              <a:rPr lang="fr-CA" sz="1600" b="1" dirty="0">
                <a:latin typeface="Arial" charset="0"/>
              </a:rPr>
              <a:t>“de lutte ou de fuite”</a:t>
            </a:r>
            <a:r>
              <a:rPr lang="fr-CA" sz="1600" dirty="0">
                <a:latin typeface="Arial" charset="0"/>
              </a:rPr>
              <a:t>; important aussi durant l’effort physique.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Son activité est bien illustrée chez une personne qui est menacée:</a:t>
            </a:r>
          </a:p>
          <a:p>
            <a:pPr marL="900113" lvl="3" indent="-179388">
              <a:buFontTx/>
              <a:buChar char="•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Rythme cardiaque augmente, respiration devient rapide et profonde</a:t>
            </a:r>
          </a:p>
          <a:p>
            <a:pPr marL="900113" lvl="3" indent="-179388"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La peau est froide et moite, les pupilles sont dilatées</a:t>
            </a:r>
          </a:p>
          <a:p>
            <a:pPr marL="534988" lvl="2" indent="-177800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b="1" dirty="0">
                <a:latin typeface="Arial" charset="0"/>
              </a:rPr>
              <a:t>«Système E»:  </a:t>
            </a:r>
            <a:r>
              <a:rPr lang="fr-CA" sz="1600" dirty="0">
                <a:latin typeface="Arial" charset="0"/>
              </a:rPr>
              <a:t>exercice, excitation, embarras</a:t>
            </a:r>
          </a:p>
        </p:txBody>
      </p:sp>
      <p:sp>
        <p:nvSpPr>
          <p:cNvPr id="521221" name="Rectangle 5"/>
          <p:cNvSpPr>
            <a:spLocks noChangeArrowheads="1"/>
          </p:cNvSpPr>
          <p:nvPr/>
        </p:nvSpPr>
        <p:spPr bwMode="auto">
          <a:xfrm>
            <a:off x="90488" y="336550"/>
            <a:ext cx="9144000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746125" indent="-746125">
              <a:spcBef>
                <a:spcPct val="50000"/>
              </a:spcBef>
            </a:pPr>
            <a:r>
              <a:rPr lang="fr-CA" sz="2300" b="1" dirty="0">
                <a:latin typeface="Arial" charset="0"/>
                <a:cs typeface="Arial" charset="0"/>
              </a:rPr>
              <a:t>3</a:t>
            </a:r>
            <a:r>
              <a:rPr lang="fr-CA" sz="2300" b="1" dirty="0" smtClean="0">
                <a:latin typeface="Arial" charset="0"/>
                <a:cs typeface="Arial" charset="0"/>
              </a:rPr>
              <a:t>.2.2</a:t>
            </a:r>
            <a:r>
              <a:rPr lang="fr-CA" sz="2300" dirty="0">
                <a:latin typeface="Arial" charset="0"/>
                <a:cs typeface="Arial" charset="0"/>
              </a:rPr>
              <a:t>	</a:t>
            </a:r>
            <a:r>
              <a:rPr lang="fr-CA" sz="2300" b="1" u="sng" dirty="0">
                <a:latin typeface="Arial" charset="0"/>
                <a:cs typeface="Arial" charset="0"/>
              </a:rPr>
              <a:t>Comparer les systèmes parasympathique et sympathique</a:t>
            </a:r>
            <a:endParaRPr lang="fr-CA" sz="2300" b="1" dirty="0">
              <a:latin typeface="Arial" charset="0"/>
              <a:cs typeface="Arial" charset="0"/>
            </a:endParaRPr>
          </a:p>
        </p:txBody>
      </p:sp>
      <p:sp>
        <p:nvSpPr>
          <p:cNvPr id="521222" name="Text Box 6"/>
          <p:cNvSpPr txBox="1">
            <a:spLocks noChangeArrowheads="1"/>
          </p:cNvSpPr>
          <p:nvPr/>
        </p:nvSpPr>
        <p:spPr bwMode="auto">
          <a:xfrm>
            <a:off x="393700" y="877888"/>
            <a:ext cx="189706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200" b="1">
                <a:latin typeface="Arial" charset="0"/>
              </a:rPr>
              <a:t>A) </a:t>
            </a:r>
            <a:r>
              <a:rPr lang="fr-CA" sz="2200" b="1" u="sng">
                <a:latin typeface="Arial" charset="0"/>
              </a:rPr>
              <a:t>Fonctions</a:t>
            </a:r>
            <a:endParaRPr lang="en-US" sz="22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3738" y="492125"/>
            <a:ext cx="7683500" cy="4092575"/>
          </a:xfr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tIns="82800" bIns="82800"/>
          <a:lstStyle/>
          <a:p>
            <a:pPr marL="182563" indent="-182563">
              <a:spcAft>
                <a:spcPct val="25000"/>
              </a:spcAft>
              <a:buClr>
                <a:schemeClr val="tx1"/>
              </a:buClr>
              <a:buSzPct val="120000"/>
              <a:buFontTx/>
              <a:buChar char="•"/>
            </a:pPr>
            <a:r>
              <a:rPr lang="fr-CA" sz="2200" b="1" dirty="0">
                <a:latin typeface="Arial" charset="0"/>
                <a:cs typeface="Arial" charset="0"/>
              </a:rPr>
              <a:t>Rôles exclusifs du système nerveux sympathique</a:t>
            </a:r>
          </a:p>
          <a:p>
            <a:pPr marL="534988" lvl="1" indent="-173038">
              <a:buClr>
                <a:schemeClr val="tx1"/>
              </a:buClr>
              <a:buSzTx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Plusieurs fonctions ne sont contrôlées que par le système sympathique (plusieurs organes étant dépourvus d’innervation parasympathique).</a:t>
            </a:r>
          </a:p>
          <a:p>
            <a:pPr marL="534988" lvl="1" indent="-173038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Organes dont l’innervation parasympathique est minimale ou absente:</a:t>
            </a: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CA" sz="1600" dirty="0">
                <a:latin typeface="Arial" charset="0"/>
                <a:cs typeface="Arial" charset="0"/>
              </a:rPr>
              <a:t>La médulla surrénale (qui libère de l’adrénaline et de la </a:t>
            </a:r>
            <a:r>
              <a:rPr lang="fr-CA" sz="1600" dirty="0" smtClean="0">
                <a:latin typeface="Arial" charset="0"/>
                <a:cs typeface="Arial" charset="0"/>
              </a:rPr>
              <a:t>noradrénaline)</a:t>
            </a:r>
            <a:endParaRPr lang="fr-CA" sz="1600" dirty="0">
              <a:latin typeface="Arial" charset="0"/>
              <a:cs typeface="Arial" charset="0"/>
            </a:endParaRP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CA" sz="1600" dirty="0">
                <a:latin typeface="Arial" charset="0"/>
                <a:cs typeface="Arial" charset="0"/>
              </a:rPr>
              <a:t>Les glandes sudoripares</a:t>
            </a: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CA" sz="1600" dirty="0">
                <a:latin typeface="Arial" charset="0"/>
                <a:cs typeface="Arial" charset="0"/>
              </a:rPr>
              <a:t>Les reins, le foie, le tissu adipeux</a:t>
            </a:r>
          </a:p>
          <a:p>
            <a:pPr marL="901700" lvl="2" indent="-187325">
              <a:spcAft>
                <a:spcPct val="25000"/>
              </a:spcAft>
              <a:buClr>
                <a:schemeClr val="tx1"/>
              </a:buClr>
              <a:buSzPct val="80000"/>
            </a:pPr>
            <a:r>
              <a:rPr lang="fr-CA" sz="1600" dirty="0">
                <a:latin typeface="Arial" charset="0"/>
                <a:cs typeface="Arial" charset="0"/>
              </a:rPr>
              <a:t>La plupart des vaisseaux sanguins</a:t>
            </a:r>
          </a:p>
          <a:p>
            <a:pPr marL="534988" lvl="1" indent="-173038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Fonctions dont l’influence du système nerveux autonome ne se fait que par le système sympathique:</a:t>
            </a: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5000"/>
            </a:pPr>
            <a:r>
              <a:rPr lang="fr-CA" sz="1600" dirty="0">
                <a:latin typeface="Arial" charset="0"/>
                <a:cs typeface="Arial" charset="0"/>
              </a:rPr>
              <a:t>La thermorégulation</a:t>
            </a: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5000"/>
            </a:pPr>
            <a:r>
              <a:rPr lang="fr-CA" sz="1600" dirty="0">
                <a:latin typeface="Arial" charset="0"/>
                <a:cs typeface="Arial" charset="0"/>
              </a:rPr>
              <a:t>La libération de rénine (une hormone qui élève la pression sanguine) des reins, des catécholamines de la médulla surrénale</a:t>
            </a:r>
          </a:p>
          <a:p>
            <a:pPr marL="901700" lvl="2" indent="-187325">
              <a:spcAft>
                <a:spcPct val="0"/>
              </a:spcAft>
              <a:buClr>
                <a:schemeClr val="tx1"/>
              </a:buClr>
              <a:buSzPct val="85000"/>
            </a:pPr>
            <a:r>
              <a:rPr lang="fr-CA" sz="1600" dirty="0">
                <a:latin typeface="Arial" charset="0"/>
                <a:cs typeface="Arial" charset="0"/>
              </a:rPr>
              <a:t>Divers effets métaboliques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9" name="Rectangle 5"/>
          <p:cNvSpPr>
            <a:spLocks noChangeArrowheads="1"/>
          </p:cNvSpPr>
          <p:nvPr/>
        </p:nvSpPr>
        <p:spPr bwMode="auto">
          <a:xfrm>
            <a:off x="529373" y="843078"/>
            <a:ext cx="8332131" cy="432593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38125" lvl="1" indent="-123825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b="1" dirty="0">
                <a:solidFill>
                  <a:srgbClr val="000000"/>
                </a:solidFill>
                <a:latin typeface="Arial" charset="0"/>
                <a:cs typeface="Arial" charset="0"/>
              </a:rPr>
              <a:t>Tonus sympathique:</a:t>
            </a:r>
          </a:p>
          <a:p>
            <a:pPr marL="534988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Activité soutenue de certaines voies sympathiques qui maintiennent les vaisseaux sanguins dans un état de constriction partielle.</a:t>
            </a:r>
          </a:p>
          <a:p>
            <a:pPr marL="820737" lvl="3" indent="-285750" eaLnBrk="1" hangingPunct="1">
              <a:spcAft>
                <a:spcPts val="0"/>
              </a:spcAft>
              <a:buClr>
                <a:schemeClr val="tx1"/>
              </a:buClr>
              <a:buFont typeface="Symbol"/>
              <a:buChar char="®"/>
            </a:pP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Une </a:t>
            </a:r>
            <a:r>
              <a:rPr lang="fr-CA" sz="1600" b="1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vasodilatation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est obtenue par une diminution du tonus </a:t>
            </a: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sympathique</a:t>
            </a:r>
          </a:p>
          <a:p>
            <a:pPr marL="820737" lvl="3" indent="-285750" eaLnBrk="1" hangingPunct="1">
              <a:spcAft>
                <a:spcPct val="50000"/>
              </a:spcAft>
              <a:buClr>
                <a:schemeClr val="tx1"/>
              </a:buClr>
              <a:buFont typeface="Symbol"/>
              <a:buChar char="®"/>
            </a:pP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Une </a:t>
            </a:r>
            <a:r>
              <a:rPr lang="fr-CA" sz="1600" b="1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vasoconstriction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est obtenue par une augmentation du </a:t>
            </a:r>
            <a:r>
              <a:rPr lang="fr-CA" sz="1600" dirty="0" smtClean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tonus sympathique</a:t>
            </a:r>
            <a:endParaRPr lang="fr-CA" sz="1600" dirty="0">
              <a:solidFill>
                <a:srgbClr val="000000"/>
              </a:solidFill>
              <a:latin typeface="Arial" charset="0"/>
              <a:cs typeface="Arial" charset="0"/>
              <a:sym typeface="Symbol" pitchFamily="18" charset="2"/>
            </a:endParaRPr>
          </a:p>
          <a:p>
            <a:pPr marL="238125" lvl="1" indent="-123825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b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Tonus parasympathique:</a:t>
            </a:r>
          </a:p>
          <a:p>
            <a:pPr marL="534988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Activité soutenue de voies parasympathiques qui assurent le maintien de certaines fonctions durant les périodes de repos, telles une faible fréquence cardiaque et l’activité du système digestif.</a:t>
            </a:r>
          </a:p>
          <a:p>
            <a:pPr marL="803275" lvl="3" indent="-268288" eaLnBrk="1" hangingPunct="1">
              <a:buClr>
                <a:schemeClr val="tx1"/>
              </a:buClr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	En absence de tonus parasympathique, le cœur bat plus rapidement et les fonctions digestives sont ralenties.</a:t>
            </a:r>
          </a:p>
          <a:p>
            <a:pPr marL="803275" lvl="3" indent="-268288" eaLnBrk="1" hangingPunct="1">
              <a:spcAft>
                <a:spcPct val="50000"/>
              </a:spcAft>
              <a:buClr>
                <a:schemeClr val="tx1"/>
              </a:buClr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	Les effets du tonus parasympathique peuvent être rapidement annulés par le système sympathique en situation d’urgence.</a:t>
            </a:r>
          </a:p>
        </p:txBody>
      </p:sp>
      <p:sp>
        <p:nvSpPr>
          <p:cNvPr id="584710" name="Text Box 6"/>
          <p:cNvSpPr txBox="1">
            <a:spLocks noChangeArrowheads="1"/>
          </p:cNvSpPr>
          <p:nvPr/>
        </p:nvSpPr>
        <p:spPr bwMode="auto">
          <a:xfrm>
            <a:off x="265113" y="385763"/>
            <a:ext cx="641667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92113" indent="-3921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6413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Aft>
                <a:spcPct val="25000"/>
              </a:spcAft>
              <a:buClr>
                <a:schemeClr val="tx1"/>
              </a:buClr>
              <a:buSzPct val="120000"/>
            </a:pPr>
            <a:r>
              <a:rPr lang="fr-CA" sz="2200" b="1">
                <a:latin typeface="Arial" charset="0"/>
              </a:rPr>
              <a:t>B)	</a:t>
            </a:r>
            <a:r>
              <a:rPr lang="fr-CA" sz="2200" b="1" u="sng">
                <a:latin typeface="Arial" charset="0"/>
              </a:rPr>
              <a:t>Tonus sympathique et parasympathique</a:t>
            </a:r>
            <a:endParaRPr lang="en-US" sz="2200" u="sng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8399" name="Picture 15" descr="C:\OLD_PC\backup\DriveD\michel\Marieb\HAP8e_IRDVD\Chapter_14\B_JPEG_Images_and_Tables\b_unlabeled\figure_14_09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7" b="4300"/>
          <a:stretch/>
        </p:blipFill>
        <p:spPr bwMode="auto">
          <a:xfrm>
            <a:off x="4750808" y="1514769"/>
            <a:ext cx="4210630" cy="422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8391" name="Text Box 7"/>
          <p:cNvSpPr txBox="1">
            <a:spLocks noChangeArrowheads="1"/>
          </p:cNvSpPr>
          <p:nvPr/>
        </p:nvSpPr>
        <p:spPr bwMode="auto">
          <a:xfrm>
            <a:off x="7828583" y="6058904"/>
            <a:ext cx="1189037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14.9</a:t>
            </a:r>
          </a:p>
        </p:txBody>
      </p:sp>
      <p:sp>
        <p:nvSpPr>
          <p:cNvPr id="528392" name="Text Box 8"/>
          <p:cNvSpPr txBox="1">
            <a:spLocks noChangeArrowheads="1"/>
          </p:cNvSpPr>
          <p:nvPr/>
        </p:nvSpPr>
        <p:spPr bwMode="auto">
          <a:xfrm>
            <a:off x="4809157" y="2114690"/>
            <a:ext cx="1413223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fr-CA" sz="1200" b="1" dirty="0">
                <a:latin typeface="Calibri" pitchFamily="34" charset="0"/>
                <a:cs typeface="Calibri" pitchFamily="34" charset="0"/>
              </a:rPr>
              <a:t>Cortex </a:t>
            </a: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cérébral</a:t>
            </a:r>
            <a:endParaRPr lang="fr-CA" sz="1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28393" name="Text Box 9"/>
          <p:cNvSpPr txBox="1">
            <a:spLocks noChangeArrowheads="1"/>
          </p:cNvSpPr>
          <p:nvPr/>
        </p:nvSpPr>
        <p:spPr bwMode="auto">
          <a:xfrm>
            <a:off x="5098336" y="2783955"/>
            <a:ext cx="1677988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1200" b="1" dirty="0">
                <a:latin typeface="Calibri" pitchFamily="34" charset="0"/>
                <a:cs typeface="Calibri" pitchFamily="34" charset="0"/>
              </a:rPr>
              <a:t>Système limbique</a:t>
            </a:r>
          </a:p>
          <a:p>
            <a:pPr algn="ctr"/>
            <a:r>
              <a:rPr lang="fr-CA" sz="1200" b="1" dirty="0">
                <a:latin typeface="Calibri" pitchFamily="34" charset="0"/>
                <a:cs typeface="Calibri" pitchFamily="34" charset="0"/>
              </a:rPr>
              <a:t>(émotions)</a:t>
            </a:r>
          </a:p>
        </p:txBody>
      </p:sp>
      <p:sp>
        <p:nvSpPr>
          <p:cNvPr id="528394" name="Text Box 10"/>
          <p:cNvSpPr txBox="1">
            <a:spLocks noChangeArrowheads="1"/>
          </p:cNvSpPr>
          <p:nvPr/>
        </p:nvSpPr>
        <p:spPr bwMode="auto">
          <a:xfrm>
            <a:off x="7304088" y="1271674"/>
            <a:ext cx="165735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fr-CA" sz="1400" b="1" dirty="0"/>
              <a:t>Communication au</a:t>
            </a:r>
          </a:p>
          <a:p>
            <a:r>
              <a:rPr lang="fr-CA" sz="1400" b="1" dirty="0"/>
              <a:t>niveau inconscient</a:t>
            </a:r>
          </a:p>
        </p:txBody>
      </p:sp>
      <p:sp>
        <p:nvSpPr>
          <p:cNvPr id="528395" name="Text Box 11"/>
          <p:cNvSpPr txBox="1">
            <a:spLocks noChangeArrowheads="1"/>
          </p:cNvSpPr>
          <p:nvPr/>
        </p:nvSpPr>
        <p:spPr bwMode="auto">
          <a:xfrm>
            <a:off x="6559765" y="3192291"/>
            <a:ext cx="1796216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r-CA" sz="1400" b="1" u="sng" dirty="0">
                <a:latin typeface="Calibri" pitchFamily="34" charset="0"/>
                <a:cs typeface="Calibri" pitchFamily="34" charset="0"/>
              </a:rPr>
              <a:t>Hypothalamus</a:t>
            </a:r>
          </a:p>
          <a:p>
            <a:pPr algn="ctr">
              <a:lnSpc>
                <a:spcPts val="1200"/>
              </a:lnSpc>
            </a:pPr>
            <a:r>
              <a:rPr lang="fr-CA" sz="1100" dirty="0">
                <a:latin typeface="Calibri" pitchFamily="34" charset="0"/>
                <a:cs typeface="Calibri" pitchFamily="34" charset="0"/>
              </a:rPr>
              <a:t>Principal centre d’intégration du SNA</a:t>
            </a:r>
          </a:p>
        </p:txBody>
      </p:sp>
      <p:sp>
        <p:nvSpPr>
          <p:cNvPr id="528396" name="Text Box 12"/>
          <p:cNvSpPr txBox="1">
            <a:spLocks noChangeArrowheads="1"/>
          </p:cNvSpPr>
          <p:nvPr/>
        </p:nvSpPr>
        <p:spPr bwMode="auto">
          <a:xfrm>
            <a:off x="6458609" y="3914256"/>
            <a:ext cx="2075791" cy="8325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rIns="0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fr-CA" sz="1400" b="1" u="sng" dirty="0">
                <a:latin typeface="Calibri" pitchFamily="34" charset="0"/>
                <a:cs typeface="Calibri" pitchFamily="34" charset="0"/>
              </a:rPr>
              <a:t>Tronc cérébral</a:t>
            </a:r>
          </a:p>
          <a:p>
            <a:pPr algn="ctr">
              <a:spcBef>
                <a:spcPts val="300"/>
              </a:spcBef>
            </a:pPr>
            <a:r>
              <a:rPr lang="fr-CA" sz="1100" dirty="0" smtClean="0">
                <a:latin typeface="Calibri" pitchFamily="34" charset="0"/>
                <a:cs typeface="Calibri" pitchFamily="34" charset="0"/>
              </a:rPr>
              <a:t>Contrôle: 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pupilles,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respiration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activité 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cardiaque,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pression 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artérielle,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déglutition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, etc.</a:t>
            </a:r>
          </a:p>
        </p:txBody>
      </p:sp>
      <p:sp>
        <p:nvSpPr>
          <p:cNvPr id="528397" name="Text Box 13"/>
          <p:cNvSpPr txBox="1">
            <a:spLocks noChangeArrowheads="1"/>
          </p:cNvSpPr>
          <p:nvPr/>
        </p:nvSpPr>
        <p:spPr bwMode="auto">
          <a:xfrm>
            <a:off x="6495531" y="4991459"/>
            <a:ext cx="1994263" cy="6247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ct val="10000"/>
              </a:spcAft>
            </a:pPr>
            <a:r>
              <a:rPr lang="fr-CA" sz="1400" b="1" u="sng" dirty="0">
                <a:latin typeface="Calibri" pitchFamily="34" charset="0"/>
                <a:cs typeface="Calibri" pitchFamily="34" charset="0"/>
              </a:rPr>
              <a:t>Moelle épinière</a:t>
            </a:r>
          </a:p>
          <a:p>
            <a:pPr algn="ctr"/>
            <a:r>
              <a:rPr lang="fr-CA" sz="1100" dirty="0">
                <a:latin typeface="Calibri" pitchFamily="34" charset="0"/>
                <a:cs typeface="Calibri" pitchFamily="34" charset="0"/>
              </a:rPr>
              <a:t>Réflexes de miction,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défé-cation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, </a:t>
            </a:r>
            <a:r>
              <a:rPr lang="fr-CA" sz="1100" dirty="0" smtClean="0">
                <a:latin typeface="Calibri" pitchFamily="34" charset="0"/>
                <a:cs typeface="Calibri" pitchFamily="34" charset="0"/>
              </a:rPr>
              <a:t>érection, </a:t>
            </a:r>
            <a:r>
              <a:rPr lang="fr-CA" sz="1100" dirty="0">
                <a:latin typeface="Calibri" pitchFamily="34" charset="0"/>
                <a:cs typeface="Calibri" pitchFamily="34" charset="0"/>
              </a:rPr>
              <a:t>éjaculation</a:t>
            </a:r>
          </a:p>
        </p:txBody>
      </p:sp>
      <p:sp>
        <p:nvSpPr>
          <p:cNvPr id="528398" name="Rectangle 14"/>
          <p:cNvSpPr>
            <a:spLocks noChangeArrowheads="1"/>
          </p:cNvSpPr>
          <p:nvPr/>
        </p:nvSpPr>
        <p:spPr bwMode="auto">
          <a:xfrm>
            <a:off x="209550" y="279400"/>
            <a:ext cx="87518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pPr marL="442913" indent="-442913">
              <a:spcBef>
                <a:spcPct val="50000"/>
              </a:spcBef>
            </a:pPr>
            <a:r>
              <a:rPr lang="fr-CA" sz="2200" b="1">
                <a:latin typeface="Arial" charset="0"/>
                <a:cs typeface="Arial" charset="0"/>
              </a:rPr>
              <a:t>C)	</a:t>
            </a:r>
            <a:r>
              <a:rPr lang="fr-CA" sz="2200" b="1" u="sng">
                <a:latin typeface="Arial" charset="0"/>
                <a:cs typeface="Arial" charset="0"/>
              </a:rPr>
              <a:t>Niveaux de régulation du système nerveux autonome dans le SNC</a:t>
            </a:r>
          </a:p>
        </p:txBody>
      </p:sp>
      <p:sp>
        <p:nvSpPr>
          <p:cNvPr id="528388" name="Text Box 4"/>
          <p:cNvSpPr txBox="1">
            <a:spLocks noChangeArrowheads="1"/>
          </p:cNvSpPr>
          <p:nvPr/>
        </p:nvSpPr>
        <p:spPr bwMode="auto">
          <a:xfrm>
            <a:off x="209549" y="1089915"/>
            <a:ext cx="4325579" cy="54848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298450" indent="-184150"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623888" indent="-146050"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817813" indent="-609600"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606800" indent="-609600"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064000" indent="-609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521200" indent="-609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978400" indent="-609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435600" indent="-609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5000"/>
              </a:spcAft>
            </a:pPr>
            <a:r>
              <a:rPr lang="fr-CA" sz="1600" dirty="0">
                <a:latin typeface="Arial" charset="0"/>
              </a:rPr>
              <a:t>Trois principaux niveaux de régulation:</a:t>
            </a:r>
          </a:p>
          <a:p>
            <a:pPr marL="176213" indent="-176213">
              <a:spcBef>
                <a:spcPct val="10000"/>
              </a:spcBef>
              <a:buFontTx/>
              <a:buAutoNum type="romanLcPeriod"/>
              <a:tabLst>
                <a:tab pos="176213" algn="l"/>
              </a:tabLst>
            </a:pPr>
            <a:r>
              <a:rPr lang="fr-CA" sz="1600" b="1" i="1" u="sng" dirty="0" smtClean="0">
                <a:latin typeface="Arial" charset="0"/>
              </a:rPr>
              <a:t>Tronc </a:t>
            </a:r>
            <a:r>
              <a:rPr lang="fr-CA" sz="1600" b="1" i="1" u="sng" dirty="0">
                <a:latin typeface="Arial" charset="0"/>
              </a:rPr>
              <a:t>cérébral et moelle épinière</a:t>
            </a:r>
          </a:p>
          <a:p>
            <a:pPr marL="180975" lvl="1" indent="0"/>
            <a:r>
              <a:rPr lang="fr-CA" sz="1600" dirty="0">
                <a:latin typeface="Arial" charset="0"/>
              </a:rPr>
              <a:t>Exemples de centres de régulation dans le tronc cérébral:</a:t>
            </a:r>
            <a:r>
              <a:rPr lang="fr-CA" sz="1600" b="1" dirty="0">
                <a:latin typeface="Arial" charset="0"/>
              </a:rPr>
              <a:t> centre cardio-vasculaire</a:t>
            </a:r>
            <a:r>
              <a:rPr lang="fr-CA" sz="1600" dirty="0">
                <a:latin typeface="Arial" charset="0"/>
                <a:sym typeface="WP IconicSymbolsA" pitchFamily="2" charset="2"/>
              </a:rPr>
              <a:t>; </a:t>
            </a:r>
            <a:r>
              <a:rPr lang="fr-CA" sz="1600" b="1" dirty="0">
                <a:latin typeface="Arial" charset="0"/>
                <a:sym typeface="WP IconicSymbolsA" pitchFamily="2" charset="2"/>
              </a:rPr>
              <a:t>centres respiratoires</a:t>
            </a:r>
          </a:p>
          <a:p>
            <a:pPr marL="268288" indent="-268288">
              <a:spcBef>
                <a:spcPct val="50000"/>
              </a:spcBef>
              <a:buFontTx/>
              <a:buAutoNum type="romanLcPeriod"/>
              <a:tabLst>
                <a:tab pos="268288" algn="l"/>
              </a:tabLst>
            </a:pPr>
            <a:r>
              <a:rPr lang="fr-CA" sz="1600" b="1" i="1" u="sng" dirty="0" smtClean="0">
                <a:latin typeface="Arial" charset="0"/>
              </a:rPr>
              <a:t>Hypothalamus</a:t>
            </a:r>
            <a:endParaRPr lang="fr-CA" sz="1600" b="1" dirty="0">
              <a:latin typeface="Arial" charset="0"/>
            </a:endParaRPr>
          </a:p>
          <a:p>
            <a:pPr marL="268288" lvl="1" indent="0">
              <a:spcBef>
                <a:spcPct val="10000"/>
              </a:spcBef>
              <a:tabLst/>
            </a:pPr>
            <a:r>
              <a:rPr lang="fr-CA" sz="1600" b="1" dirty="0" smtClean="0">
                <a:latin typeface="Arial" charset="0"/>
              </a:rPr>
              <a:t>Hypothalamus </a:t>
            </a:r>
            <a:r>
              <a:rPr lang="fr-CA" sz="1600" b="1" dirty="0">
                <a:latin typeface="Arial" charset="0"/>
              </a:rPr>
              <a:t>= principal centre d’intégration du SNA</a:t>
            </a:r>
            <a:endParaRPr lang="fr-CA" sz="1600" dirty="0">
              <a:latin typeface="Arial" charset="0"/>
              <a:sym typeface="WP IconicSymbolsA" pitchFamily="2" charset="2"/>
            </a:endParaRPr>
          </a:p>
          <a:p>
            <a:pPr marL="265113" lvl="1" indent="0">
              <a:spcBef>
                <a:spcPct val="10000"/>
              </a:spcBef>
            </a:pPr>
            <a:r>
              <a:rPr lang="fr-CA" sz="1600" dirty="0">
                <a:latin typeface="Arial" charset="0"/>
                <a:sym typeface="WP IconicSymbolsA" pitchFamily="2" charset="2"/>
              </a:rPr>
              <a:t>Il contient des centres qui coordonnent:</a:t>
            </a:r>
          </a:p>
          <a:p>
            <a:pPr marL="449263" lvl="2" indent="-184150">
              <a:spcBef>
                <a:spcPct val="10000"/>
              </a:spcBef>
              <a:buFontTx/>
              <a:buChar char="•"/>
              <a:tabLst/>
            </a:pPr>
            <a:r>
              <a:rPr lang="fr-CA" sz="1600" dirty="0">
                <a:latin typeface="Arial" charset="0"/>
                <a:cs typeface="Arial" charset="0"/>
                <a:sym typeface="WP IconicSymbolsA" pitchFamily="2" charset="2"/>
              </a:rPr>
              <a:t>Activité cardiaque et pression sanguine</a:t>
            </a:r>
          </a:p>
          <a:p>
            <a:pPr marL="449263" lvl="2" indent="-184150">
              <a:spcBef>
                <a:spcPct val="10000"/>
              </a:spcBef>
              <a:buFontTx/>
              <a:buChar char="•"/>
              <a:tabLst/>
            </a:pPr>
            <a:r>
              <a:rPr lang="fr-CA" sz="1600" dirty="0">
                <a:latin typeface="Arial" charset="0"/>
                <a:cs typeface="Arial" charset="0"/>
                <a:sym typeface="WP IconicSymbolsA" pitchFamily="2" charset="2"/>
              </a:rPr>
              <a:t>Température corporelle, équilibre hydrique, activités endocriniennes</a:t>
            </a:r>
          </a:p>
          <a:p>
            <a:pPr marL="449263" lvl="2" indent="-184150">
              <a:spcBef>
                <a:spcPct val="10000"/>
              </a:spcBef>
              <a:buFontTx/>
              <a:buChar char="•"/>
              <a:tabLst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Émotions (colère, plaisir) et pulsions (faim, soif, sexe)</a:t>
            </a:r>
          </a:p>
          <a:p>
            <a:pPr marL="449263" lvl="2" indent="-184150">
              <a:spcBef>
                <a:spcPct val="10000"/>
              </a:spcBef>
              <a:buFontTx/>
              <a:buChar char="•"/>
              <a:tabLst/>
            </a:pPr>
            <a:r>
              <a:rPr lang="fr-CA" sz="1600" dirty="0">
                <a:latin typeface="Arial" charset="0"/>
                <a:cs typeface="Arial" charset="0"/>
              </a:rPr>
              <a:t>Réactions de “lutte et fuite”</a:t>
            </a:r>
            <a:endParaRPr lang="fr-CA" sz="1600" dirty="0">
              <a:latin typeface="Arial" charset="0"/>
              <a:sym typeface="WP IconicSymbolsA" pitchFamily="2" charset="2"/>
            </a:endParaRPr>
          </a:p>
          <a:p>
            <a:pPr marL="361950" indent="-361950">
              <a:spcBef>
                <a:spcPct val="50000"/>
              </a:spcBef>
              <a:tabLst>
                <a:tab pos="361950" algn="l"/>
              </a:tabLst>
            </a:pPr>
            <a:r>
              <a:rPr lang="fr-CA" sz="1600" b="1" i="1" dirty="0" smtClean="0">
                <a:latin typeface="Arial" charset="0"/>
                <a:sym typeface="WP IconicSymbolsA" pitchFamily="2" charset="2"/>
              </a:rPr>
              <a:t>iii.	</a:t>
            </a:r>
            <a:r>
              <a:rPr lang="fr-CA" sz="1600" b="1" i="1" u="sng" dirty="0" smtClean="0">
                <a:latin typeface="Arial" charset="0"/>
                <a:sym typeface="WP IconicSymbolsA" pitchFamily="2" charset="2"/>
              </a:rPr>
              <a:t>Cortex cérébral</a:t>
            </a:r>
            <a:r>
              <a:rPr lang="fr-CA" sz="1600" b="1" dirty="0" smtClean="0">
                <a:latin typeface="Arial" charset="0"/>
                <a:sym typeface="WP IconicSymbolsA" pitchFamily="2" charset="2"/>
              </a:rPr>
              <a:t>  </a:t>
            </a:r>
            <a:r>
              <a:rPr lang="fr-CA" sz="1600" dirty="0" smtClean="0">
                <a:latin typeface="Arial" charset="0"/>
                <a:sym typeface="WP IconicSymbolsA" pitchFamily="2" charset="2"/>
              </a:rPr>
              <a:t>(</a:t>
            </a:r>
            <a:r>
              <a:rPr lang="fr-CA" sz="1600" dirty="0">
                <a:latin typeface="Arial" charset="0"/>
                <a:sym typeface="WP IconicSymbolsA" pitchFamily="2" charset="2"/>
              </a:rPr>
              <a:t>région de la volonté)</a:t>
            </a:r>
          </a:p>
          <a:p>
            <a:pPr marL="361950" lvl="1" indent="0">
              <a:spcBef>
                <a:spcPct val="10000"/>
              </a:spcBef>
              <a:tabLst/>
            </a:pPr>
            <a:r>
              <a:rPr lang="fr-CA" sz="1600" dirty="0" smtClean="0">
                <a:latin typeface="Arial" charset="0"/>
                <a:sym typeface="WP IconicSymbolsA" pitchFamily="2" charset="2"/>
              </a:rPr>
              <a:t>Ex</a:t>
            </a:r>
            <a:r>
              <a:rPr lang="fr-CA" sz="1600" dirty="0">
                <a:latin typeface="Arial" charset="0"/>
                <a:sym typeface="WP IconicSymbolsA" pitchFamily="2" charset="2"/>
              </a:rPr>
              <a:t>: méditation &amp; méthodes de rétroaction permettent un certain contrôle conscient des activités viscérales</a:t>
            </a:r>
          </a:p>
        </p:txBody>
      </p:sp>
      <p:cxnSp>
        <p:nvCxnSpPr>
          <p:cNvPr id="3" name="Connecteur droit 2"/>
          <p:cNvCxnSpPr/>
          <p:nvPr/>
        </p:nvCxnSpPr>
        <p:spPr bwMode="auto">
          <a:xfrm flipV="1">
            <a:off x="5568176" y="2253189"/>
            <a:ext cx="2237678" cy="380651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Connecteur droit 14"/>
          <p:cNvCxnSpPr/>
          <p:nvPr/>
        </p:nvCxnSpPr>
        <p:spPr bwMode="auto">
          <a:xfrm flipV="1">
            <a:off x="6287645" y="2253189"/>
            <a:ext cx="1518209" cy="122533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Connecteur droit 5"/>
          <p:cNvCxnSpPr/>
          <p:nvPr/>
        </p:nvCxnSpPr>
        <p:spPr bwMode="auto">
          <a:xfrm flipV="1">
            <a:off x="7805854" y="1794894"/>
            <a:ext cx="0" cy="45829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9"/>
          <p:cNvSpPr/>
          <p:nvPr/>
        </p:nvSpPr>
        <p:spPr bwMode="auto">
          <a:xfrm>
            <a:off x="4653776" y="1169326"/>
            <a:ext cx="4363844" cy="5203903"/>
          </a:xfrm>
          <a:prstGeom prst="rect">
            <a:avLst/>
          </a:prstGeom>
          <a:noFill/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8913" y="288925"/>
            <a:ext cx="8955087" cy="519113"/>
          </a:xfrm>
          <a:noFill/>
        </p:spPr>
        <p:txBody>
          <a:bodyPr tIns="10800" bIns="10800"/>
          <a:lstStyle/>
          <a:p>
            <a:pPr marL="539750" indent="-539750"/>
            <a:r>
              <a:rPr lang="fr-CA" dirty="0">
                <a:solidFill>
                  <a:srgbClr val="0000FF"/>
                </a:solidFill>
              </a:rPr>
              <a:t>3</a:t>
            </a:r>
            <a:r>
              <a:rPr lang="fr-CA" dirty="0" smtClean="0">
                <a:solidFill>
                  <a:srgbClr val="0000FF"/>
                </a:solidFill>
              </a:rPr>
              <a:t>.3</a:t>
            </a:r>
            <a:r>
              <a:rPr lang="fr-CA" dirty="0">
                <a:solidFill>
                  <a:srgbClr val="0000FF"/>
                </a:solidFill>
              </a:rPr>
              <a:t>	  LE SYSTÈME ENDOCRINIEN</a:t>
            </a:r>
            <a:endParaRPr lang="en-US" dirty="0">
              <a:solidFill>
                <a:srgbClr val="0000FF"/>
              </a:solidFill>
            </a:endParaRPr>
          </a:p>
        </p:txBody>
      </p:sp>
      <p:grpSp>
        <p:nvGrpSpPr>
          <p:cNvPr id="587815" name="Group 39"/>
          <p:cNvGrpSpPr>
            <a:grpSpLocks/>
          </p:cNvGrpSpPr>
          <p:nvPr/>
        </p:nvGrpSpPr>
        <p:grpSpPr bwMode="auto">
          <a:xfrm>
            <a:off x="4449763" y="1412875"/>
            <a:ext cx="4322762" cy="5167313"/>
            <a:chOff x="299" y="762"/>
            <a:chExt cx="2723" cy="3139"/>
          </a:xfrm>
        </p:grpSpPr>
        <p:grpSp>
          <p:nvGrpSpPr>
            <p:cNvPr id="587797" name="Group 21"/>
            <p:cNvGrpSpPr>
              <a:grpSpLocks/>
            </p:cNvGrpSpPr>
            <p:nvPr/>
          </p:nvGrpSpPr>
          <p:grpSpPr bwMode="auto">
            <a:xfrm>
              <a:off x="783" y="762"/>
              <a:ext cx="2239" cy="3139"/>
              <a:chOff x="2006" y="473"/>
              <a:chExt cx="2963" cy="3960"/>
            </a:xfrm>
          </p:grpSpPr>
          <p:pic>
            <p:nvPicPr>
              <p:cNvPr id="587782" name="Picture 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34" y="473"/>
                <a:ext cx="2135" cy="39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87783" name="Freeform 7"/>
              <p:cNvSpPr>
                <a:spLocks/>
              </p:cNvSpPr>
              <p:nvPr/>
            </p:nvSpPr>
            <p:spPr bwMode="auto">
              <a:xfrm>
                <a:off x="2450" y="701"/>
                <a:ext cx="1587" cy="216"/>
              </a:xfrm>
              <a:custGeom>
                <a:avLst/>
                <a:gdLst>
                  <a:gd name="T0" fmla="*/ 1587 w 1587"/>
                  <a:gd name="T1" fmla="*/ 216 h 216"/>
                  <a:gd name="T2" fmla="*/ 1587 w 1587"/>
                  <a:gd name="T3" fmla="*/ 0 h 216"/>
                  <a:gd name="T4" fmla="*/ 0 w 1587"/>
                  <a:gd name="T5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7" h="216">
                    <a:moveTo>
                      <a:pt x="1587" y="216"/>
                    </a:moveTo>
                    <a:lnTo>
                      <a:pt x="1587" y="0"/>
                    </a:lnTo>
                    <a:lnTo>
                      <a:pt x="0" y="0"/>
                    </a:lnTo>
                  </a:path>
                </a:pathLst>
              </a:custGeom>
              <a:noFill/>
              <a:ln w="15875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4" name="Freeform 8"/>
              <p:cNvSpPr>
                <a:spLocks/>
              </p:cNvSpPr>
              <p:nvPr/>
            </p:nvSpPr>
            <p:spPr bwMode="auto">
              <a:xfrm>
                <a:off x="2602" y="983"/>
                <a:ext cx="1285" cy="132"/>
              </a:xfrm>
              <a:custGeom>
                <a:avLst/>
                <a:gdLst>
                  <a:gd name="T0" fmla="*/ 1285 w 1285"/>
                  <a:gd name="T1" fmla="*/ 0 h 132"/>
                  <a:gd name="T2" fmla="*/ 1285 w 1285"/>
                  <a:gd name="T3" fmla="*/ 132 h 132"/>
                  <a:gd name="T4" fmla="*/ 0 w 1285"/>
                  <a:gd name="T5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5" h="132">
                    <a:moveTo>
                      <a:pt x="1285" y="0"/>
                    </a:moveTo>
                    <a:lnTo>
                      <a:pt x="1285" y="132"/>
                    </a:lnTo>
                    <a:lnTo>
                      <a:pt x="0" y="132"/>
                    </a:lnTo>
                  </a:path>
                </a:pathLst>
              </a:custGeom>
              <a:noFill/>
              <a:ln w="15875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5" name="Line 9"/>
              <p:cNvSpPr>
                <a:spLocks noChangeShapeType="1"/>
              </p:cNvSpPr>
              <p:nvPr/>
            </p:nvSpPr>
            <p:spPr bwMode="auto">
              <a:xfrm flipH="1">
                <a:off x="2594" y="899"/>
                <a:ext cx="1329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6" name="Line 10"/>
              <p:cNvSpPr>
                <a:spLocks noChangeShapeType="1"/>
              </p:cNvSpPr>
              <p:nvPr/>
            </p:nvSpPr>
            <p:spPr bwMode="auto">
              <a:xfrm flipH="1" flipV="1">
                <a:off x="2738" y="1361"/>
                <a:ext cx="1215" cy="120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7" name="Line 11"/>
              <p:cNvSpPr>
                <a:spLocks noChangeShapeType="1"/>
              </p:cNvSpPr>
              <p:nvPr/>
            </p:nvSpPr>
            <p:spPr bwMode="auto">
              <a:xfrm flipH="1">
                <a:off x="2876" y="1619"/>
                <a:ext cx="977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8" name="Line 12"/>
              <p:cNvSpPr>
                <a:spLocks noChangeShapeType="1"/>
              </p:cNvSpPr>
              <p:nvPr/>
            </p:nvSpPr>
            <p:spPr bwMode="auto">
              <a:xfrm flipH="1">
                <a:off x="2784" y="1901"/>
                <a:ext cx="1139" cy="292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89" name="Freeform 13"/>
              <p:cNvSpPr>
                <a:spLocks/>
              </p:cNvSpPr>
              <p:nvPr/>
            </p:nvSpPr>
            <p:spPr bwMode="auto">
              <a:xfrm>
                <a:off x="2652" y="2484"/>
                <a:ext cx="1445" cy="108"/>
              </a:xfrm>
              <a:custGeom>
                <a:avLst/>
                <a:gdLst>
                  <a:gd name="T0" fmla="*/ 1445 w 1445"/>
                  <a:gd name="T1" fmla="*/ 108 h 108"/>
                  <a:gd name="T2" fmla="*/ 1445 w 1445"/>
                  <a:gd name="T3" fmla="*/ 0 h 108"/>
                  <a:gd name="T4" fmla="*/ 0 w 1445"/>
                  <a:gd name="T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5" h="108">
                    <a:moveTo>
                      <a:pt x="1445" y="108"/>
                    </a:moveTo>
                    <a:lnTo>
                      <a:pt x="1445" y="0"/>
                    </a:lnTo>
                    <a:lnTo>
                      <a:pt x="0" y="0"/>
                    </a:lnTo>
                  </a:path>
                </a:pathLst>
              </a:custGeom>
              <a:noFill/>
              <a:ln w="15875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0" name="Line 14"/>
              <p:cNvSpPr>
                <a:spLocks noChangeShapeType="1"/>
              </p:cNvSpPr>
              <p:nvPr/>
            </p:nvSpPr>
            <p:spPr bwMode="auto">
              <a:xfrm flipH="1">
                <a:off x="2250" y="2844"/>
                <a:ext cx="1637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1" name="Line 15"/>
              <p:cNvSpPr>
                <a:spLocks noChangeShapeType="1"/>
              </p:cNvSpPr>
              <p:nvPr/>
            </p:nvSpPr>
            <p:spPr bwMode="auto">
              <a:xfrm flipH="1">
                <a:off x="2006" y="3480"/>
                <a:ext cx="2181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2" name="Line 16"/>
              <p:cNvSpPr>
                <a:spLocks noChangeShapeType="1"/>
              </p:cNvSpPr>
              <p:nvPr/>
            </p:nvSpPr>
            <p:spPr bwMode="auto">
              <a:xfrm flipH="1">
                <a:off x="2012" y="3918"/>
                <a:ext cx="1833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3" name="Line 17"/>
              <p:cNvSpPr>
                <a:spLocks noChangeShapeType="1"/>
              </p:cNvSpPr>
              <p:nvPr/>
            </p:nvSpPr>
            <p:spPr bwMode="auto">
              <a:xfrm>
                <a:off x="2566" y="2193"/>
                <a:ext cx="220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4" name="Line 18"/>
              <p:cNvSpPr>
                <a:spLocks noChangeShapeType="1"/>
              </p:cNvSpPr>
              <p:nvPr/>
            </p:nvSpPr>
            <p:spPr bwMode="auto">
              <a:xfrm>
                <a:off x="2560" y="1361"/>
                <a:ext cx="182" cy="1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5" name="Line 19"/>
              <p:cNvSpPr>
                <a:spLocks noChangeShapeType="1"/>
              </p:cNvSpPr>
              <p:nvPr/>
            </p:nvSpPr>
            <p:spPr bwMode="auto">
              <a:xfrm flipH="1">
                <a:off x="3599" y="1559"/>
                <a:ext cx="210" cy="60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  <p:sp>
            <p:nvSpPr>
              <p:cNvPr id="587796" name="Line 20"/>
              <p:cNvSpPr>
                <a:spLocks noChangeShapeType="1"/>
              </p:cNvSpPr>
              <p:nvPr/>
            </p:nvSpPr>
            <p:spPr bwMode="auto">
              <a:xfrm flipV="1">
                <a:off x="3707" y="2490"/>
                <a:ext cx="1" cy="162"/>
              </a:xfrm>
              <a:prstGeom prst="line">
                <a:avLst/>
              </a:prstGeom>
              <a:noFill/>
              <a:ln w="158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  <p:sp>
          <p:nvSpPr>
            <p:cNvPr id="587798" name="Text Box 22"/>
            <p:cNvSpPr txBox="1">
              <a:spLocks noChangeArrowheads="1"/>
            </p:cNvSpPr>
            <p:nvPr/>
          </p:nvSpPr>
          <p:spPr bwMode="auto">
            <a:xfrm>
              <a:off x="467" y="866"/>
              <a:ext cx="598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Corps pinéal</a:t>
              </a:r>
            </a:p>
          </p:txBody>
        </p:sp>
        <p:sp>
          <p:nvSpPr>
            <p:cNvPr id="587800" name="Text Box 24"/>
            <p:cNvSpPr txBox="1">
              <a:spLocks noChangeArrowheads="1"/>
            </p:cNvSpPr>
            <p:nvPr/>
          </p:nvSpPr>
          <p:spPr bwMode="auto">
            <a:xfrm>
              <a:off x="473" y="1023"/>
              <a:ext cx="692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Hypothalamus</a:t>
              </a:r>
            </a:p>
          </p:txBody>
        </p:sp>
        <p:sp>
          <p:nvSpPr>
            <p:cNvPr id="587801" name="Text Box 25"/>
            <p:cNvSpPr txBox="1">
              <a:spLocks noChangeArrowheads="1"/>
            </p:cNvSpPr>
            <p:nvPr/>
          </p:nvSpPr>
          <p:spPr bwMode="auto">
            <a:xfrm>
              <a:off x="674" y="1198"/>
              <a:ext cx="532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Hypophyse</a:t>
              </a:r>
            </a:p>
          </p:txBody>
        </p:sp>
        <p:sp>
          <p:nvSpPr>
            <p:cNvPr id="587802" name="Text Box 26"/>
            <p:cNvSpPr txBox="1">
              <a:spLocks noChangeArrowheads="1"/>
            </p:cNvSpPr>
            <p:nvPr/>
          </p:nvSpPr>
          <p:spPr bwMode="auto">
            <a:xfrm>
              <a:off x="403" y="1398"/>
              <a:ext cx="768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Glande thyroïde</a:t>
              </a:r>
            </a:p>
          </p:txBody>
        </p:sp>
        <p:sp>
          <p:nvSpPr>
            <p:cNvPr id="587803" name="Text Box 27"/>
            <p:cNvSpPr txBox="1">
              <a:spLocks noChangeArrowheads="1"/>
            </p:cNvSpPr>
            <p:nvPr/>
          </p:nvSpPr>
          <p:spPr bwMode="auto">
            <a:xfrm>
              <a:off x="308" y="1610"/>
              <a:ext cx="1085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Glandes parathyroïdes</a:t>
              </a:r>
            </a:p>
          </p:txBody>
        </p:sp>
        <p:sp>
          <p:nvSpPr>
            <p:cNvPr id="587804" name="Text Box 28"/>
            <p:cNvSpPr txBox="1">
              <a:spLocks noChangeArrowheads="1"/>
            </p:cNvSpPr>
            <p:nvPr/>
          </p:nvSpPr>
          <p:spPr bwMode="auto">
            <a:xfrm>
              <a:off x="762" y="2053"/>
              <a:ext cx="381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Thymus</a:t>
              </a:r>
            </a:p>
          </p:txBody>
        </p:sp>
        <p:sp>
          <p:nvSpPr>
            <p:cNvPr id="587805" name="Text Box 29"/>
            <p:cNvSpPr txBox="1">
              <a:spLocks noChangeArrowheads="1"/>
            </p:cNvSpPr>
            <p:nvPr/>
          </p:nvSpPr>
          <p:spPr bwMode="auto">
            <a:xfrm>
              <a:off x="299" y="2279"/>
              <a:ext cx="922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Glandes surrénales</a:t>
              </a:r>
            </a:p>
          </p:txBody>
        </p:sp>
        <p:sp>
          <p:nvSpPr>
            <p:cNvPr id="587806" name="Text Box 30"/>
            <p:cNvSpPr txBox="1">
              <a:spLocks noChangeArrowheads="1"/>
            </p:cNvSpPr>
            <p:nvPr/>
          </p:nvSpPr>
          <p:spPr bwMode="auto">
            <a:xfrm>
              <a:off x="473" y="2576"/>
              <a:ext cx="433" cy="1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Pancréas</a:t>
              </a:r>
            </a:p>
          </p:txBody>
        </p:sp>
        <p:sp>
          <p:nvSpPr>
            <p:cNvPr id="587807" name="Text Box 31"/>
            <p:cNvSpPr txBox="1">
              <a:spLocks noChangeArrowheads="1"/>
            </p:cNvSpPr>
            <p:nvPr/>
          </p:nvSpPr>
          <p:spPr bwMode="auto">
            <a:xfrm>
              <a:off x="409" y="3088"/>
              <a:ext cx="891" cy="2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Ovaire</a:t>
              </a:r>
            </a:p>
            <a:p>
              <a:r>
                <a:rPr lang="fr-CA" sz="1200">
                  <a:latin typeface="Verdana" pitchFamily="34" charset="0"/>
                </a:rPr>
                <a:t>(chez les femmes)</a:t>
              </a:r>
            </a:p>
          </p:txBody>
        </p:sp>
        <p:sp>
          <p:nvSpPr>
            <p:cNvPr id="587808" name="Text Box 32"/>
            <p:cNvSpPr txBox="1">
              <a:spLocks noChangeArrowheads="1"/>
            </p:cNvSpPr>
            <p:nvPr/>
          </p:nvSpPr>
          <p:spPr bwMode="auto">
            <a:xfrm>
              <a:off x="305" y="3420"/>
              <a:ext cx="919" cy="2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r>
                <a:rPr lang="fr-CA" sz="1200">
                  <a:latin typeface="Verdana" pitchFamily="34" charset="0"/>
                </a:rPr>
                <a:t>Testicule</a:t>
              </a:r>
            </a:p>
            <a:p>
              <a:r>
                <a:rPr lang="fr-CA" sz="1200">
                  <a:latin typeface="Verdana" pitchFamily="34" charset="0"/>
                </a:rPr>
                <a:t>(chez les hommes)</a:t>
              </a:r>
            </a:p>
          </p:txBody>
        </p:sp>
      </p:grpSp>
      <p:sp>
        <p:nvSpPr>
          <p:cNvPr id="587809" name="Text Box 33"/>
          <p:cNvSpPr txBox="1">
            <a:spLocks noChangeArrowheads="1"/>
          </p:cNvSpPr>
          <p:nvPr/>
        </p:nvSpPr>
        <p:spPr bwMode="auto">
          <a:xfrm>
            <a:off x="4314825" y="6370638"/>
            <a:ext cx="1189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16.1</a:t>
            </a:r>
          </a:p>
        </p:txBody>
      </p:sp>
      <p:sp>
        <p:nvSpPr>
          <p:cNvPr id="587813" name="Rectangle 37"/>
          <p:cNvSpPr>
            <a:spLocks noChangeArrowheads="1"/>
          </p:cNvSpPr>
          <p:nvPr/>
        </p:nvSpPr>
        <p:spPr bwMode="auto">
          <a:xfrm>
            <a:off x="4202113" y="1130300"/>
            <a:ext cx="4675187" cy="55594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87814" name="Text Box 38"/>
          <p:cNvSpPr txBox="1">
            <a:spLocks noChangeArrowheads="1"/>
          </p:cNvSpPr>
          <p:nvPr/>
        </p:nvSpPr>
        <p:spPr bwMode="auto">
          <a:xfrm>
            <a:off x="90488" y="812800"/>
            <a:ext cx="3808412" cy="604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0800" bIns="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2425" indent="-17303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627063" indent="-9525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  <a:buSzPct val="120000"/>
            </a:pPr>
            <a:r>
              <a:rPr lang="fr-CA" sz="2200" b="1" dirty="0">
                <a:latin typeface="Arial" charset="0"/>
                <a:cs typeface="Arial" charset="0"/>
              </a:rPr>
              <a:t>3</a:t>
            </a:r>
            <a:r>
              <a:rPr lang="fr-CA" sz="2200" b="1" dirty="0" smtClean="0">
                <a:latin typeface="Arial" charset="0"/>
                <a:cs typeface="Arial" charset="0"/>
              </a:rPr>
              <a:t>.3.1 </a:t>
            </a:r>
            <a:r>
              <a:rPr lang="fr-CA" sz="2200" b="1" u="sng" dirty="0">
                <a:latin typeface="Arial" charset="0"/>
                <a:cs typeface="Arial" charset="0"/>
              </a:rPr>
              <a:t>Glandes </a:t>
            </a:r>
            <a:r>
              <a:rPr lang="fr-CA" sz="2200" b="1" u="sng" dirty="0" smtClean="0">
                <a:latin typeface="Arial" charset="0"/>
                <a:cs typeface="Arial" charset="0"/>
              </a:rPr>
              <a:t>endocrines</a:t>
            </a:r>
            <a:endParaRPr lang="fr-CA" sz="2200" b="1" dirty="0">
              <a:latin typeface="Arial" charset="0"/>
              <a:cs typeface="Arial" charset="0"/>
            </a:endParaRPr>
          </a:p>
          <a:p>
            <a:r>
              <a:rPr lang="fr-CA" sz="1600" dirty="0">
                <a:latin typeface="Arial" charset="0"/>
                <a:cs typeface="Arial" charset="0"/>
              </a:rPr>
              <a:t>Produisent et libèrent des </a:t>
            </a:r>
            <a:r>
              <a:rPr lang="fr-CA" sz="1600" i="1" dirty="0">
                <a:latin typeface="Arial" charset="0"/>
                <a:cs typeface="Arial" charset="0"/>
              </a:rPr>
              <a:t>hormones </a:t>
            </a:r>
            <a:r>
              <a:rPr lang="fr-CA" sz="1600" dirty="0">
                <a:latin typeface="Arial" charset="0"/>
                <a:cs typeface="Arial" charset="0"/>
              </a:rPr>
              <a:t>dans la circulation</a:t>
            </a:r>
            <a:r>
              <a:rPr lang="fr-CA" sz="1600" i="1" dirty="0">
                <a:latin typeface="Arial" charset="0"/>
                <a:cs typeface="Arial" charset="0"/>
              </a:rPr>
              <a:t>.</a:t>
            </a:r>
          </a:p>
          <a:p>
            <a:pPr lvl="1">
              <a:spcBef>
                <a:spcPct val="25000"/>
              </a:spcBef>
              <a:buSzPct val="110000"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Glandes strictement endocrines: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Corps pinéal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Hypophyse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Glande thyroïde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Glandes parathyroïdes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Thymus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Glandes surrénales</a:t>
            </a:r>
          </a:p>
          <a:p>
            <a:pPr lvl="1">
              <a:spcBef>
                <a:spcPct val="25000"/>
              </a:spcBef>
              <a:buSzPct val="110000"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Glandes mixtes (endocrines et exocrines):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Pancréas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Gonades (ovaire, testicule)</a:t>
            </a:r>
          </a:p>
          <a:p>
            <a:pPr lvl="1">
              <a:spcBef>
                <a:spcPct val="25000"/>
              </a:spcBef>
              <a:buSzPct val="110000"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Organe </a:t>
            </a:r>
            <a:r>
              <a:rPr lang="fr-CA" sz="1600" dirty="0" err="1">
                <a:latin typeface="Arial" charset="0"/>
                <a:cs typeface="Arial" charset="0"/>
              </a:rPr>
              <a:t>neuro-endocrinien</a:t>
            </a:r>
            <a:r>
              <a:rPr lang="fr-CA" sz="1600" dirty="0">
                <a:latin typeface="Arial" charset="0"/>
                <a:cs typeface="Arial" charset="0"/>
              </a:rPr>
              <a:t>: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Hypothalamus</a:t>
            </a:r>
          </a:p>
          <a:p>
            <a:pPr lvl="1">
              <a:spcBef>
                <a:spcPct val="25000"/>
              </a:spcBef>
              <a:buSzPct val="110000"/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Plusieurs autres tissus et organes libèrent aussi des hormones.  Ex.: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Reins (rénine, érythropoïétine…)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Cœur (facteur </a:t>
            </a:r>
            <a:r>
              <a:rPr lang="fr-CA" sz="1500" dirty="0" err="1">
                <a:latin typeface="Arial" charset="0"/>
                <a:cs typeface="Arial" charset="0"/>
              </a:rPr>
              <a:t>natriurétique</a:t>
            </a:r>
            <a:r>
              <a:rPr lang="fr-CA" sz="1500" dirty="0">
                <a:latin typeface="Arial" charset="0"/>
                <a:cs typeface="Arial" charset="0"/>
              </a:rPr>
              <a:t> auriculaire)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Estomac, intestin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Tissu adipeux, tissu endothélial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500" dirty="0">
                <a:latin typeface="Arial" charset="0"/>
                <a:cs typeface="Arial" charset="0"/>
              </a:rPr>
              <a:t>etc…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ChangeArrowheads="1"/>
          </p:cNvSpPr>
          <p:nvPr/>
        </p:nvSpPr>
        <p:spPr bwMode="auto">
          <a:xfrm>
            <a:off x="1047955" y="974575"/>
            <a:ext cx="7749457" cy="5263994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eaLnBrk="1" hangingPunct="1">
              <a:spcBef>
                <a:spcPts val="1200"/>
              </a:spcBef>
              <a:buClr>
                <a:schemeClr val="tx1"/>
              </a:buClr>
              <a:buSzPct val="100000"/>
              <a:buAutoNum type="alphaUcParenR"/>
            </a:pPr>
            <a:r>
              <a:rPr lang="fr-CA" sz="2200" b="1" dirty="0" smtClean="0">
                <a:latin typeface="Arial" charset="0"/>
                <a:cs typeface="Arial" charset="0"/>
              </a:rPr>
              <a:t>Définitions</a:t>
            </a:r>
          </a:p>
          <a:p>
            <a:pPr marL="457200" indent="-457200" eaLnBrk="1" hangingPunct="1">
              <a:spcBef>
                <a:spcPts val="1200"/>
              </a:spcBef>
              <a:buClr>
                <a:schemeClr val="tx1"/>
              </a:buClr>
              <a:buSzPct val="100000"/>
              <a:buFontTx/>
              <a:buAutoNum type="alphaUcParenR"/>
            </a:pPr>
            <a:r>
              <a:rPr lang="fr-CA" sz="2200" b="1" dirty="0" smtClean="0">
                <a:latin typeface="Arial" charset="0"/>
                <a:cs typeface="Arial" charset="0"/>
              </a:rPr>
              <a:t>Classification chimique des hormones</a:t>
            </a:r>
          </a:p>
          <a:p>
            <a:pPr marL="457200" indent="-457200" eaLnBrk="1" hangingPunct="1">
              <a:spcBef>
                <a:spcPts val="1200"/>
              </a:spcBef>
              <a:buClr>
                <a:schemeClr val="tx1"/>
              </a:buClr>
              <a:buSzPct val="100000"/>
              <a:buFontTx/>
              <a:buAutoNum type="alphaUcParenR"/>
            </a:pPr>
            <a:r>
              <a:rPr lang="fr-CA" sz="2200" b="1" dirty="0" smtClean="0">
                <a:latin typeface="Arial" charset="0"/>
                <a:cs typeface="Arial" charset="0"/>
              </a:rPr>
              <a:t>Mécanismes de l’action hormonale</a:t>
            </a: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  <a:cs typeface="Arial" charset="0"/>
              </a:rPr>
              <a:t>L’action des hormones hydrosolubles</a:t>
            </a: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  <a:cs typeface="Arial" charset="0"/>
              </a:rPr>
              <a:t>L’action des hormones liposolubles</a:t>
            </a:r>
          </a:p>
          <a:p>
            <a:pPr marL="457200" indent="-457200" eaLnBrk="1" hangingPunct="1">
              <a:spcBef>
                <a:spcPts val="1200"/>
              </a:spcBef>
              <a:buClr>
                <a:schemeClr val="tx1"/>
              </a:buClr>
              <a:buSzPct val="100000"/>
              <a:buFontTx/>
              <a:buAutoNum type="alphaUcParenR"/>
            </a:pPr>
            <a:r>
              <a:rPr lang="fr-CA" sz="2200" b="1" dirty="0" smtClean="0">
                <a:latin typeface="Arial" charset="0"/>
                <a:cs typeface="Arial" charset="0"/>
              </a:rPr>
              <a:t>Régulation de la libération des hormones</a:t>
            </a:r>
          </a:p>
          <a:p>
            <a:pPr marL="457200" indent="-457200" eaLnBrk="1" hangingPunct="1">
              <a:spcBef>
                <a:spcPts val="1200"/>
              </a:spcBef>
              <a:buClr>
                <a:schemeClr val="tx1"/>
              </a:buClr>
              <a:buSzPct val="100000"/>
              <a:buFontTx/>
              <a:buAutoNum type="alphaUcParenR"/>
            </a:pPr>
            <a:r>
              <a:rPr lang="fr-CA" sz="2200" b="1" dirty="0" smtClean="0">
                <a:latin typeface="Arial" charset="0"/>
                <a:cs typeface="Arial" charset="0"/>
              </a:rPr>
              <a:t>L’axe hypothalamo-hypophysaire</a:t>
            </a: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  <a:cs typeface="Arial" charset="0"/>
              </a:rPr>
              <a:t>Anatomie de l’hypophyse</a:t>
            </a: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</a:rPr>
              <a:t>Hormones de la </a:t>
            </a:r>
            <a:r>
              <a:rPr lang="fr-CA" sz="2200" dirty="0" err="1" smtClean="0">
                <a:latin typeface="Arial" charset="0"/>
              </a:rPr>
              <a:t>neurohypophyse</a:t>
            </a:r>
            <a:endParaRPr lang="fr-CA" sz="2200" dirty="0" smtClean="0">
              <a:latin typeface="Arial" charset="0"/>
            </a:endParaRP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</a:rPr>
              <a:t>Hormones de l’</a:t>
            </a:r>
            <a:r>
              <a:rPr lang="fr-CA" sz="2200" dirty="0" err="1" smtClean="0">
                <a:latin typeface="Arial" charset="0"/>
              </a:rPr>
              <a:t>adénohypophyse</a:t>
            </a:r>
            <a:endParaRPr lang="fr-CA" sz="2200" dirty="0" smtClean="0">
              <a:latin typeface="Arial" charset="0"/>
            </a:endParaRPr>
          </a:p>
          <a:p>
            <a:pPr marL="900113" lvl="1" indent="-442913" eaLnBrk="1" hangingPunct="1">
              <a:spcBef>
                <a:spcPts val="300"/>
              </a:spcBef>
              <a:buClr>
                <a:schemeClr val="tx1"/>
              </a:buClr>
              <a:buSzPct val="100000"/>
              <a:buFont typeface="+mj-lt"/>
              <a:buAutoNum type="romanLcPeriod"/>
            </a:pPr>
            <a:r>
              <a:rPr lang="fr-CA" sz="2200" dirty="0" smtClean="0">
                <a:latin typeface="Arial" charset="0"/>
              </a:rPr>
              <a:t>Régulation des hormones de l’</a:t>
            </a:r>
            <a:r>
              <a:rPr lang="fr-CA" sz="2200" dirty="0" err="1" smtClean="0">
                <a:latin typeface="Arial" charset="0"/>
              </a:rPr>
              <a:t>adénohypophyse</a:t>
            </a:r>
            <a:endParaRPr lang="fr-CA" sz="2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90851" name="Text Box 3"/>
          <p:cNvSpPr txBox="1">
            <a:spLocks noChangeArrowheads="1"/>
          </p:cNvSpPr>
          <p:nvPr/>
        </p:nvSpPr>
        <p:spPr bwMode="auto">
          <a:xfrm>
            <a:off x="244475" y="420383"/>
            <a:ext cx="3098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803275" indent="-803275">
              <a:buSzPct val="120000"/>
            </a:pPr>
            <a:r>
              <a:rPr lang="fr-CA" sz="2400" b="1" dirty="0" smtClean="0">
                <a:latin typeface="Arial" charset="0"/>
                <a:cs typeface="Arial" charset="0"/>
              </a:rPr>
              <a:t>3.3.2	</a:t>
            </a:r>
            <a:r>
              <a:rPr lang="fr-CA" sz="2400" b="1" u="sng" dirty="0" smtClean="0">
                <a:latin typeface="Arial" charset="0"/>
                <a:cs typeface="Arial" charset="0"/>
              </a:rPr>
              <a:t>Les </a:t>
            </a:r>
            <a:r>
              <a:rPr lang="fr-CA" sz="2400" b="1" u="sng" dirty="0">
                <a:latin typeface="Arial" charset="0"/>
                <a:cs typeface="Arial" charset="0"/>
              </a:rPr>
              <a:t>hormones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ChangeArrowheads="1"/>
          </p:cNvSpPr>
          <p:nvPr/>
        </p:nvSpPr>
        <p:spPr bwMode="auto">
          <a:xfrm>
            <a:off x="244172" y="790222"/>
            <a:ext cx="8429625" cy="22923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  <a:buSzPct val="120000"/>
            </a:pPr>
            <a:r>
              <a:rPr lang="fr-CA" sz="2200" b="1" dirty="0">
                <a:latin typeface="Arial" charset="0"/>
                <a:cs typeface="Arial" charset="0"/>
              </a:rPr>
              <a:t>A) </a:t>
            </a:r>
            <a:r>
              <a:rPr lang="fr-CA" sz="2200" b="1" dirty="0" smtClean="0">
                <a:latin typeface="Arial" charset="0"/>
                <a:cs typeface="Arial" charset="0"/>
              </a:rPr>
              <a:t>Définitions</a:t>
            </a:r>
            <a:endParaRPr lang="fr-CA" sz="22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531813" lvl="1" indent="-176213" eaLnBrk="1" hangingPunct="1">
              <a:spcBef>
                <a:spcPts val="300"/>
              </a:spcBef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u="sng" dirty="0">
                <a:solidFill>
                  <a:srgbClr val="000000"/>
                </a:solidFill>
                <a:latin typeface="Arial" charset="0"/>
                <a:cs typeface="Arial" charset="0"/>
              </a:rPr>
              <a:t>Hormones circulantes</a:t>
            </a:r>
            <a:r>
              <a:rPr lang="fr-CA" sz="1600" u="sng" dirty="0">
                <a:solidFill>
                  <a:srgbClr val="000000"/>
                </a:solidFill>
                <a:latin typeface="Arial" charset="0"/>
                <a:cs typeface="Arial" charset="0"/>
              </a:rPr>
              <a:t> (</a:t>
            </a:r>
            <a:r>
              <a:rPr lang="fr-CA" sz="1600" i="1" u="sng" dirty="0">
                <a:solidFill>
                  <a:srgbClr val="000000"/>
                </a:solidFill>
                <a:latin typeface="Arial" charset="0"/>
                <a:cs typeface="Arial" charset="0"/>
              </a:rPr>
              <a:t>endocrines</a:t>
            </a:r>
            <a:r>
              <a:rPr lang="fr-CA" sz="1600" u="sng" dirty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endParaRPr lang="fr-CA" sz="1600" u="sng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534988" lvl="2"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Messagers chimiques déversés dans le </a:t>
            </a:r>
            <a:r>
              <a:rPr lang="fr-CA" sz="1600" u="sng" dirty="0">
                <a:solidFill>
                  <a:srgbClr val="000000"/>
                </a:solidFill>
                <a:latin typeface="Arial" charset="0"/>
                <a:cs typeface="Arial" charset="0"/>
              </a:rPr>
              <a:t>sang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et transportés dans </a:t>
            </a:r>
            <a:r>
              <a:rPr lang="fr-CA" sz="1600" u="sng" dirty="0">
                <a:solidFill>
                  <a:srgbClr val="000000"/>
                </a:solidFill>
                <a:latin typeface="Arial" charset="0"/>
                <a:cs typeface="Arial" charset="0"/>
              </a:rPr>
              <a:t>tout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l’organisme.</a:t>
            </a:r>
          </a:p>
          <a:p>
            <a:pPr marL="530225" lvl="1" indent="-174625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u="sng" dirty="0">
                <a:solidFill>
                  <a:srgbClr val="000000"/>
                </a:solidFill>
                <a:latin typeface="Arial" charset="0"/>
                <a:cs typeface="Arial" charset="0"/>
              </a:rPr>
              <a:t>Hormones locales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Hormones paracrines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: agissent </a:t>
            </a:r>
            <a:r>
              <a:rPr lang="fr-CA" sz="1600" u="sng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localement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sur des cellules situées près des cellules qui libèrent ces messagers. Ex.: le NO libéré par les cellules endothéliales agit sur les muscles lisses des vaisseaux avoisinants.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Hormones autocrines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: ont pour cible la cellule même qui les a sécrétées.</a:t>
            </a:r>
          </a:p>
        </p:txBody>
      </p:sp>
      <p:sp>
        <p:nvSpPr>
          <p:cNvPr id="590851" name="Text Box 3"/>
          <p:cNvSpPr txBox="1">
            <a:spLocks noChangeArrowheads="1"/>
          </p:cNvSpPr>
          <p:nvPr/>
        </p:nvSpPr>
        <p:spPr bwMode="auto">
          <a:xfrm>
            <a:off x="244475" y="317147"/>
            <a:ext cx="30572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Pct val="120000"/>
            </a:pPr>
            <a:r>
              <a:rPr lang="fr-CA" sz="2400" b="1" dirty="0">
                <a:latin typeface="Arial" charset="0"/>
                <a:cs typeface="Arial" charset="0"/>
              </a:rPr>
              <a:t>3</a:t>
            </a:r>
            <a:r>
              <a:rPr lang="fr-CA" sz="2400" b="1" dirty="0" smtClean="0">
                <a:latin typeface="Arial" charset="0"/>
                <a:cs typeface="Arial" charset="0"/>
              </a:rPr>
              <a:t>.3.2 </a:t>
            </a:r>
            <a:r>
              <a:rPr lang="fr-CA" sz="2400" b="1" u="sng" dirty="0">
                <a:latin typeface="Arial" charset="0"/>
                <a:cs typeface="Arial" charset="0"/>
              </a:rPr>
              <a:t>Les hormones</a:t>
            </a:r>
          </a:p>
        </p:txBody>
      </p:sp>
      <p:sp>
        <p:nvSpPr>
          <p:cNvPr id="590852" name="Rectangle 4"/>
          <p:cNvSpPr>
            <a:spLocks noChangeArrowheads="1"/>
          </p:cNvSpPr>
          <p:nvPr/>
        </p:nvSpPr>
        <p:spPr bwMode="auto">
          <a:xfrm>
            <a:off x="253697" y="3192109"/>
            <a:ext cx="8564302" cy="35671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8000"/>
          <a:lstStyle/>
          <a:p>
            <a:pPr marL="355600" indent="-355600" eaLnBrk="1" hangingPunct="1">
              <a:buClr>
                <a:schemeClr val="tx1"/>
              </a:buClr>
              <a:buSzPct val="120000"/>
            </a:pPr>
            <a:r>
              <a:rPr lang="fr-CA" sz="2200" b="1" dirty="0" smtClean="0">
                <a:latin typeface="Arial" charset="0"/>
                <a:cs typeface="Arial" charset="0"/>
              </a:rPr>
              <a:t>B)	Classification </a:t>
            </a:r>
            <a:r>
              <a:rPr lang="fr-CA" sz="2200" b="1" dirty="0">
                <a:latin typeface="Arial" charset="0"/>
                <a:cs typeface="Arial" charset="0"/>
              </a:rPr>
              <a:t>chimique des </a:t>
            </a:r>
            <a:r>
              <a:rPr lang="fr-CA" sz="2200" b="1" dirty="0" smtClean="0">
                <a:latin typeface="Arial" charset="0"/>
                <a:cs typeface="Arial" charset="0"/>
              </a:rPr>
              <a:t>hormones</a:t>
            </a:r>
            <a:endParaRPr lang="fr-CA" sz="22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530225" lvl="1" indent="-174625" eaLnBrk="1" hangingPunct="1">
              <a:spcBef>
                <a:spcPts val="300"/>
              </a:spcBef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u="sng" dirty="0">
                <a:solidFill>
                  <a:srgbClr val="000000"/>
                </a:solidFill>
                <a:latin typeface="Arial" charset="0"/>
                <a:cs typeface="Arial" charset="0"/>
              </a:rPr>
              <a:t>Hormones dérivées d’acides </a:t>
            </a:r>
            <a:r>
              <a:rPr lang="fr-CA" sz="1600" i="1" u="sng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aminés</a:t>
            </a:r>
            <a:endParaRPr lang="fr-CA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</a:rPr>
              <a:t>Amines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(contiennent un groupement –NH</a:t>
            </a:r>
            <a:r>
              <a:rPr lang="fr-CA" sz="1600" baseline="-14000" dirty="0">
                <a:solidFill>
                  <a:srgbClr val="000000"/>
                </a:solidFill>
                <a:latin typeface="Arial" charset="0"/>
                <a:cs typeface="Arial" charset="0"/>
              </a:rPr>
              <a:t>2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None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	Ex.: adrénaline, sérotonine, histamine, hormones </a:t>
            </a:r>
            <a:r>
              <a:rPr lang="fr-CA" sz="1600" dirty="0">
                <a:latin typeface="Arial" charset="0"/>
                <a:cs typeface="Arial" charset="0"/>
              </a:rPr>
              <a:t>thyroïdiennes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</a:rPr>
              <a:t>Peptides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(3 à 49 acides aminés) et </a:t>
            </a:r>
            <a:r>
              <a:rPr lang="fr-CA" sz="1600" i="1" dirty="0">
                <a:solidFill>
                  <a:srgbClr val="000000"/>
                </a:solidFill>
                <a:latin typeface="Arial" charset="0"/>
                <a:cs typeface="Arial" charset="0"/>
              </a:rPr>
              <a:t>protéines</a:t>
            </a: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(50 et plus acides aminés)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	Ex.: Hormone antidiurétique (peptide), insuline, hormone de croissance (protéines).</a:t>
            </a: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Char char="−"/>
            </a:pPr>
            <a:r>
              <a:rPr lang="fr-CA" sz="1600" dirty="0">
                <a:solidFill>
                  <a:srgbClr val="000000"/>
                </a:solidFill>
                <a:latin typeface="Arial" charset="0"/>
                <a:cs typeface="Arial" charset="0"/>
              </a:rPr>
              <a:t>À l’exception des hormones thyr</a:t>
            </a:r>
            <a:r>
              <a:rPr lang="fr-CA" sz="1600" dirty="0">
                <a:latin typeface="Arial" charset="0"/>
                <a:cs typeface="Arial" charset="0"/>
              </a:rPr>
              <a:t>oïdiennes, toutes ces hormones sont </a:t>
            </a:r>
            <a:r>
              <a:rPr lang="fr-CA" sz="1600" u="sng" dirty="0">
                <a:latin typeface="Arial" charset="0"/>
                <a:cs typeface="Arial" charset="0"/>
              </a:rPr>
              <a:t>hydrosolubles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531813" lvl="1" indent="-176213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u="sng" dirty="0">
                <a:latin typeface="Arial" charset="0"/>
                <a:cs typeface="Arial" charset="0"/>
              </a:rPr>
              <a:t>Hormones </a:t>
            </a:r>
            <a:r>
              <a:rPr lang="fr-CA" sz="1600" i="1" u="sng" dirty="0" smtClean="0">
                <a:latin typeface="Arial" charset="0"/>
                <a:cs typeface="Arial" charset="0"/>
              </a:rPr>
              <a:t>stéroïdes</a:t>
            </a:r>
            <a:endParaRPr lang="fr-CA" sz="1600" dirty="0">
              <a:latin typeface="Arial" charset="0"/>
              <a:cs typeface="Arial" charset="0"/>
            </a:endParaRP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Synthétisées à partir du cholestérol. Toutes ces hormones sont </a:t>
            </a:r>
            <a:r>
              <a:rPr lang="fr-CA" sz="1600" u="sng" dirty="0">
                <a:latin typeface="Arial" charset="0"/>
                <a:cs typeface="Arial" charset="0"/>
              </a:rPr>
              <a:t>liposolubles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723900" lvl="2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None/>
            </a:pPr>
            <a:r>
              <a:rPr lang="fr-CA" sz="1600" dirty="0" smtClean="0">
                <a:latin typeface="Arial" charset="0"/>
                <a:cs typeface="Arial" charset="0"/>
              </a:rPr>
              <a:t>Ex</a:t>
            </a:r>
            <a:r>
              <a:rPr lang="fr-CA" sz="1600" dirty="0">
                <a:latin typeface="Arial" charset="0"/>
                <a:cs typeface="Arial" charset="0"/>
              </a:rPr>
              <a:t>.: hormones </a:t>
            </a:r>
            <a:r>
              <a:rPr lang="fr-CA" sz="1600" i="1" dirty="0">
                <a:latin typeface="Arial" charset="0"/>
                <a:cs typeface="Arial" charset="0"/>
              </a:rPr>
              <a:t>gonadiques</a:t>
            </a:r>
            <a:r>
              <a:rPr lang="fr-CA" sz="1600" dirty="0">
                <a:latin typeface="Arial" charset="0"/>
                <a:cs typeface="Arial" charset="0"/>
              </a:rPr>
              <a:t> (testostérone, œstrogènes, …), certaines hormones des 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r>
              <a:rPr lang="fr-CA" sz="1600" i="1" dirty="0">
                <a:latin typeface="Arial" charset="0"/>
                <a:cs typeface="Arial" charset="0"/>
              </a:rPr>
              <a:t>glandes surrénales </a:t>
            </a:r>
            <a:r>
              <a:rPr lang="fr-CA" sz="1600" dirty="0">
                <a:latin typeface="Arial" charset="0"/>
                <a:cs typeface="Arial" charset="0"/>
              </a:rPr>
              <a:t>(aldostérone, cortisol).</a:t>
            </a:r>
          </a:p>
          <a:p>
            <a:pPr marL="531813" lvl="1" indent="-176213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Char char="§"/>
            </a:pPr>
            <a:r>
              <a:rPr lang="fr-CA" sz="1600" i="1" u="sng" dirty="0" smtClean="0">
                <a:latin typeface="Arial" charset="0"/>
                <a:cs typeface="Arial" charset="0"/>
              </a:rPr>
              <a:t>Eicosanoïdes</a:t>
            </a:r>
            <a:endParaRPr lang="fr-CA" sz="1600" dirty="0">
              <a:latin typeface="Arial" charset="0"/>
              <a:cs typeface="Arial" charset="0"/>
            </a:endParaRPr>
          </a:p>
          <a:p>
            <a:pPr marL="723900" lvl="2" indent="-192088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Hormones locales dérivées de phospholipides.   Ex.: prostaglandines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ChangeArrowheads="1"/>
          </p:cNvSpPr>
          <p:nvPr/>
        </p:nvSpPr>
        <p:spPr bwMode="auto">
          <a:xfrm>
            <a:off x="189737" y="404813"/>
            <a:ext cx="8490684" cy="57277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49263" indent="-449263" eaLnBrk="1" hangingPunct="1">
              <a:buClr>
                <a:schemeClr val="tx1"/>
              </a:buClr>
              <a:buSzPct val="120000"/>
            </a:pPr>
            <a:r>
              <a:rPr lang="fr-CA" sz="2200" b="1" dirty="0" smtClean="0">
                <a:latin typeface="Arial" charset="0"/>
                <a:cs typeface="Arial" charset="0"/>
              </a:rPr>
              <a:t>C)	Mécanismes </a:t>
            </a:r>
            <a:r>
              <a:rPr lang="fr-CA" sz="2200" b="1" dirty="0">
                <a:latin typeface="Arial" charset="0"/>
                <a:cs typeface="Arial" charset="0"/>
              </a:rPr>
              <a:t>de l’action </a:t>
            </a:r>
            <a:r>
              <a:rPr lang="fr-CA" sz="2200" b="1" dirty="0" smtClean="0">
                <a:latin typeface="Arial" charset="0"/>
                <a:cs typeface="Arial" charset="0"/>
              </a:rPr>
              <a:t>hormonale</a:t>
            </a:r>
            <a:endParaRPr lang="fr-CA" sz="22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628650" lvl="1" indent="-176213" eaLnBrk="1" hangingPunct="1">
              <a:spcBef>
                <a:spcPct val="50000"/>
              </a:spcBef>
              <a:spcAft>
                <a:spcPct val="10000"/>
              </a:spcAft>
              <a:buClr>
                <a:schemeClr val="tx1"/>
              </a:buClr>
              <a:buSzPct val="90000"/>
              <a:buFont typeface="Arial" pitchFamily="34" charset="0"/>
              <a:buChar char="‒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Une hormone donnée agit spécifiquement sur des </a:t>
            </a:r>
            <a:r>
              <a:rPr lang="fr-CA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cellules cibles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.</a:t>
            </a:r>
          </a:p>
          <a:p>
            <a:pPr marL="628650" lvl="1" indent="-176213" eaLnBrk="1" hangingPunct="1">
              <a:spcBef>
                <a:spcPct val="25000"/>
              </a:spcBef>
              <a:spcAft>
                <a:spcPct val="10000"/>
              </a:spcAft>
              <a:buClr>
                <a:schemeClr val="tx1"/>
              </a:buClr>
              <a:buSzPct val="90000"/>
              <a:buFont typeface="Arial" pitchFamily="34" charset="0"/>
              <a:buChar char="‒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Effets possibles d’une hormone sur ses cellules cibles:</a:t>
            </a:r>
          </a:p>
          <a:p>
            <a:pPr marL="803275" lvl="2" indent="-17621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Modification de la perméabilité membranaire à certains </a:t>
            </a:r>
            <a:r>
              <a:rPr lang="fr-CA" dirty="0" smtClean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solutés (ex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.: glucose, acides aminés, ions, ces derniers entraînant une modification du potentiel de membrane)</a:t>
            </a:r>
          </a:p>
          <a:p>
            <a:pPr marL="803275" lvl="2" indent="-17621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Activation on inhibition d’enzymes</a:t>
            </a:r>
          </a:p>
          <a:p>
            <a:pPr marL="803275" lvl="2" indent="-17621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Synthèse de protéines</a:t>
            </a:r>
          </a:p>
          <a:p>
            <a:pPr marL="803275" lvl="2" indent="-17621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Sécrétion</a:t>
            </a:r>
          </a:p>
          <a:p>
            <a:pPr marL="803275" lvl="2" indent="-17621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Stimulation de la division cellulaire</a:t>
            </a:r>
          </a:p>
          <a:p>
            <a:pPr marL="628650" lvl="1" indent="-176213" eaLnBrk="1" hangingPunct="1">
              <a:spcBef>
                <a:spcPct val="25000"/>
              </a:spcBef>
              <a:spcAft>
                <a:spcPct val="10000"/>
              </a:spcAft>
              <a:buClr>
                <a:schemeClr val="tx1"/>
              </a:buClr>
              <a:buSzPct val="90000"/>
              <a:buFont typeface="Arial" pitchFamily="34" charset="0"/>
              <a:buChar char="‒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L’action d’une hormone est déclenchée par sa liaison avec des </a:t>
            </a:r>
            <a:r>
              <a:rPr lang="fr-CA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récepteurs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de la cellule cibles.</a:t>
            </a:r>
          </a:p>
          <a:p>
            <a:pPr marL="628650" lvl="1" indent="-176213" eaLnBrk="1" hangingPunct="1">
              <a:spcBef>
                <a:spcPct val="25000"/>
              </a:spcBef>
              <a:spcAft>
                <a:spcPct val="10000"/>
              </a:spcAft>
              <a:buClr>
                <a:schemeClr val="tx1"/>
              </a:buClr>
              <a:buSzPct val="90000"/>
              <a:buFont typeface="Arial" pitchFamily="34" charset="0"/>
              <a:buChar char="‒"/>
            </a:pP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Deux grands types de mécanismes d’action, selon que l’hormone est hydrosoluble ou liposoluble:</a:t>
            </a:r>
          </a:p>
          <a:p>
            <a:pPr marL="900113" lvl="2" indent="-273050" eaLnBrk="1" hangingPunct="1">
              <a:spcAft>
                <a:spcPct val="10000"/>
              </a:spcAft>
              <a:buClr>
                <a:schemeClr val="tx1"/>
              </a:buClr>
              <a:buFont typeface="Wingdings" pitchFamily="2" charset="2"/>
              <a:buAutoNum type="romanLcPeriod"/>
            </a:pPr>
            <a:r>
              <a:rPr lang="fr-CA" b="1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Hormones hydrosolubles</a:t>
            </a:r>
            <a:r>
              <a:rPr lang="fr-CA" b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: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se lient à des </a:t>
            </a:r>
            <a:r>
              <a:rPr lang="fr-CA" u="sng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récepteurs de la membrane plasmique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des cellules cibles.</a:t>
            </a:r>
          </a:p>
          <a:p>
            <a:pPr marL="900113" lvl="2" indent="-273050" eaLnBrk="1" hangingPunct="1">
              <a:spcAft>
                <a:spcPct val="10000"/>
              </a:spcAft>
              <a:buClr>
                <a:schemeClr val="tx1"/>
              </a:buClr>
              <a:buFont typeface="Wingdings" pitchFamily="2" charset="2"/>
              <a:buAutoNum type="romanLcPeriod"/>
            </a:pPr>
            <a:r>
              <a:rPr lang="fr-CA" b="1" i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Hormones liposolubles</a:t>
            </a:r>
            <a:r>
              <a:rPr lang="fr-CA" b="1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: 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se lient à </a:t>
            </a:r>
            <a:r>
              <a:rPr lang="fr-CA" u="sng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des récepteurs situés à l’intérieur</a:t>
            </a:r>
            <a:r>
              <a:rPr lang="fr-CA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 des cellules cibles.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959" name="Picture 15" descr="C:\OLD_PC\backup\DriveD\michel\Marieb\HAP8e_IRDVD\Chapter_16\B_JPEG_Images_and_Tables\b_unlabeled\figure_16_02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" b="6273"/>
          <a:stretch/>
        </p:blipFill>
        <p:spPr bwMode="auto">
          <a:xfrm>
            <a:off x="119589" y="1593889"/>
            <a:ext cx="8969969" cy="472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6385934" y="3341027"/>
            <a:ext cx="527822" cy="247573"/>
          </a:xfrm>
          <a:prstGeom prst="ellipse">
            <a:avLst/>
          </a:prstGeom>
          <a:gradFill>
            <a:gsLst>
              <a:gs pos="28000">
                <a:srgbClr val="EAB200"/>
              </a:gs>
              <a:gs pos="100000">
                <a:srgbClr val="E4851C"/>
              </a:gs>
              <a:gs pos="0">
                <a:srgbClr val="E4851C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94950" name="Rectangle 6"/>
          <p:cNvSpPr>
            <a:spLocks noChangeArrowheads="1"/>
          </p:cNvSpPr>
          <p:nvPr/>
        </p:nvSpPr>
        <p:spPr bwMode="auto">
          <a:xfrm>
            <a:off x="221012" y="352076"/>
            <a:ext cx="834072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0800"/>
          <a:lstStyle/>
          <a:p>
            <a:pPr marL="273050" indent="-273050" eaLnBrk="1" hangingPunct="1">
              <a:buClr>
                <a:schemeClr val="tx1"/>
              </a:buClr>
              <a:buSzPct val="120000"/>
            </a:pPr>
            <a:r>
              <a:rPr lang="fr-CA" b="1" dirty="0" smtClean="0">
                <a:latin typeface="Arial" charset="0"/>
                <a:cs typeface="Arial" charset="0"/>
              </a:rPr>
              <a:t>i.</a:t>
            </a:r>
            <a:r>
              <a:rPr lang="fr-CA" b="1" i="1" dirty="0" smtClean="0">
                <a:latin typeface="Arial" charset="0"/>
                <a:cs typeface="Arial" charset="0"/>
              </a:rPr>
              <a:t>	</a:t>
            </a:r>
            <a:r>
              <a:rPr lang="fr-CA" b="1" u="sng" dirty="0" smtClean="0">
                <a:latin typeface="Arial" charset="0"/>
                <a:cs typeface="Arial" charset="0"/>
              </a:rPr>
              <a:t>L’action </a:t>
            </a:r>
            <a:r>
              <a:rPr lang="fr-CA" b="1" u="sng" dirty="0">
                <a:latin typeface="Arial" charset="0"/>
                <a:cs typeface="Arial" charset="0"/>
              </a:rPr>
              <a:t>des hormones </a:t>
            </a:r>
            <a:r>
              <a:rPr lang="fr-CA" b="1" u="sng" dirty="0" smtClean="0">
                <a:latin typeface="Arial" charset="0"/>
                <a:cs typeface="Arial" charset="0"/>
              </a:rPr>
              <a:t>hydrosolubles</a:t>
            </a:r>
            <a:r>
              <a:rPr lang="fr-CA" sz="1600" b="1" dirty="0" smtClean="0">
                <a:latin typeface="Arial" charset="0"/>
                <a:cs typeface="Arial" charset="0"/>
              </a:rPr>
              <a:t> </a:t>
            </a:r>
            <a:endParaRPr lang="fr-CA" sz="1600" b="1" dirty="0">
              <a:latin typeface="Arial" charset="0"/>
              <a:cs typeface="Arial" charset="0"/>
            </a:endParaRPr>
          </a:p>
          <a:p>
            <a:pPr marL="273050" indent="-273050" eaLnBrk="1" hangingPunct="1">
              <a:buClr>
                <a:schemeClr val="tx1"/>
              </a:buClr>
              <a:buSzPct val="120000"/>
            </a:pPr>
            <a:r>
              <a:rPr lang="fr-CA" sz="1600" dirty="0">
                <a:latin typeface="Arial" charset="0"/>
                <a:cs typeface="Arial" charset="0"/>
              </a:rPr>
              <a:t>	Se fait par l’intermédiaire de </a:t>
            </a:r>
            <a:r>
              <a:rPr lang="fr-CA" sz="1600" b="1" i="1" dirty="0">
                <a:latin typeface="Arial" charset="0"/>
                <a:cs typeface="Arial" charset="0"/>
              </a:rPr>
              <a:t>seconds messagers</a:t>
            </a:r>
            <a:r>
              <a:rPr lang="fr-CA" sz="1600" dirty="0">
                <a:latin typeface="Arial" charset="0"/>
                <a:cs typeface="Arial" charset="0"/>
              </a:rPr>
              <a:t> produits suite à la liaison hormone-récepteur.</a:t>
            </a:r>
          </a:p>
          <a:p>
            <a:pPr marL="273050" indent="-273050" eaLnBrk="1" hangingPunct="1">
              <a:spcBef>
                <a:spcPct val="25000"/>
              </a:spcBef>
              <a:buClr>
                <a:schemeClr val="tx1"/>
              </a:buClr>
              <a:buSzPct val="120000"/>
            </a:pPr>
            <a:r>
              <a:rPr lang="fr-CA" sz="1700" dirty="0">
                <a:latin typeface="Arial" charset="0"/>
                <a:cs typeface="Arial" charset="0"/>
              </a:rPr>
              <a:t>   </a:t>
            </a:r>
            <a:r>
              <a:rPr lang="fr-CA" sz="1700" dirty="0" smtClean="0">
                <a:latin typeface="Arial" charset="0"/>
                <a:cs typeface="Arial" charset="0"/>
              </a:rPr>
              <a:t>	</a:t>
            </a:r>
            <a:r>
              <a:rPr lang="fr-CA" sz="1700" b="1" dirty="0" smtClean="0">
                <a:latin typeface="Arial" charset="0"/>
                <a:cs typeface="Arial" charset="0"/>
              </a:rPr>
              <a:t>Exemple</a:t>
            </a:r>
            <a:r>
              <a:rPr lang="fr-CA" sz="1700" b="1" dirty="0">
                <a:latin typeface="Arial" charset="0"/>
                <a:cs typeface="Arial" charset="0"/>
              </a:rPr>
              <a:t>:</a:t>
            </a:r>
            <a:r>
              <a:rPr lang="fr-CA" sz="1700" dirty="0">
                <a:latin typeface="Arial" charset="0"/>
                <a:cs typeface="Arial" charset="0"/>
              </a:rPr>
              <a:t> </a:t>
            </a:r>
            <a:r>
              <a:rPr lang="fr-CA" sz="1700" b="1" dirty="0">
                <a:latin typeface="Arial" charset="0"/>
                <a:cs typeface="Arial" charset="0"/>
              </a:rPr>
              <a:t>l</a:t>
            </a:r>
            <a:r>
              <a:rPr lang="fr-CA" sz="1700" b="1" dirty="0" smtClean="0">
                <a:latin typeface="Arial" charset="0"/>
                <a:cs typeface="Arial" charset="0"/>
              </a:rPr>
              <a:t>’AMP </a:t>
            </a:r>
            <a:r>
              <a:rPr lang="fr-CA" sz="1700" b="1" dirty="0">
                <a:latin typeface="Arial" charset="0"/>
                <a:cs typeface="Arial" charset="0"/>
              </a:rPr>
              <a:t>cyclique </a:t>
            </a:r>
            <a:r>
              <a:rPr lang="fr-CA" sz="1700" b="1" dirty="0" smtClean="0">
                <a:latin typeface="Arial" charset="0"/>
                <a:cs typeface="Arial" charset="0"/>
              </a:rPr>
              <a:t>(</a:t>
            </a:r>
            <a:r>
              <a:rPr lang="fr-CA" sz="1700" b="1" i="1" dirty="0" smtClean="0">
                <a:latin typeface="Arial" charset="0"/>
                <a:cs typeface="Arial" charset="0"/>
              </a:rPr>
              <a:t>AMPc</a:t>
            </a:r>
            <a:r>
              <a:rPr lang="fr-CA" sz="1700" b="1" dirty="0" smtClean="0">
                <a:latin typeface="Arial" charset="0"/>
                <a:cs typeface="Arial" charset="0"/>
              </a:rPr>
              <a:t>) comme </a:t>
            </a:r>
            <a:r>
              <a:rPr lang="fr-CA" sz="1700" b="1" dirty="0">
                <a:latin typeface="Arial" charset="0"/>
                <a:cs typeface="Arial" charset="0"/>
              </a:rPr>
              <a:t>second </a:t>
            </a:r>
            <a:r>
              <a:rPr lang="fr-CA" sz="1700" b="1" dirty="0" smtClean="0">
                <a:latin typeface="Arial" charset="0"/>
                <a:cs typeface="Arial" charset="0"/>
              </a:rPr>
              <a:t>messager</a:t>
            </a:r>
            <a:endParaRPr lang="fr-CA" sz="17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94951" name="Text Box 7"/>
          <p:cNvSpPr txBox="1">
            <a:spLocks noChangeArrowheads="1"/>
          </p:cNvSpPr>
          <p:nvPr/>
        </p:nvSpPr>
        <p:spPr bwMode="auto">
          <a:xfrm>
            <a:off x="284163" y="6382834"/>
            <a:ext cx="1230312" cy="3143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dirty="0" smtClean="0">
                <a:solidFill>
                  <a:schemeClr val="accent2"/>
                </a:solidFill>
                <a:latin typeface="Arial" charset="0"/>
              </a:rPr>
              <a:t>16.2</a:t>
            </a:r>
            <a:endParaRPr lang="en-US" sz="1400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94010" y="4683512"/>
            <a:ext cx="2170769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dirty="0" smtClean="0">
                <a:latin typeface="Calibri" pitchFamily="34" charset="0"/>
                <a:cs typeface="Calibri" pitchFamily="34" charset="0"/>
              </a:rPr>
              <a:t>Exemples d’hormones qui agissent via l’AMPc:</a:t>
            </a:r>
          </a:p>
          <a:p>
            <a:pPr marL="88900" indent="-88900">
              <a:spcBef>
                <a:spcPts val="300"/>
              </a:spcBef>
              <a:buFont typeface="Arial" pitchFamily="34" charset="0"/>
              <a:buChar char="•"/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Adrénaline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Angiotensine II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PTH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TSH, ACTH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fr-CA" sz="1200" dirty="0" smtClean="0">
                <a:latin typeface="Calibri" pitchFamily="34" charset="0"/>
                <a:cs typeface="Calibri" pitchFamily="34" charset="0"/>
              </a:rPr>
              <a:t>FSH, LH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326761" y="4256047"/>
            <a:ext cx="5389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latin typeface="+mj-lt"/>
                <a:cs typeface="Calibri" pitchFamily="34" charset="0"/>
              </a:rPr>
              <a:t>GDP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84163" y="3531318"/>
            <a:ext cx="8993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latin typeface="Calibri" pitchFamily="34" charset="0"/>
                <a:cs typeface="Calibri" pitchFamily="34" charset="0"/>
              </a:rPr>
              <a:t>Récepteur</a:t>
            </a:r>
          </a:p>
        </p:txBody>
      </p:sp>
      <p:cxnSp>
        <p:nvCxnSpPr>
          <p:cNvPr id="4" name="Connecteur droit 3"/>
          <p:cNvCxnSpPr/>
          <p:nvPr/>
        </p:nvCxnSpPr>
        <p:spPr bwMode="auto">
          <a:xfrm flipH="1">
            <a:off x="1025913" y="3620429"/>
            <a:ext cx="200722" cy="6399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ZoneTexte 10"/>
          <p:cNvSpPr txBox="1"/>
          <p:nvPr/>
        </p:nvSpPr>
        <p:spPr>
          <a:xfrm>
            <a:off x="2259985" y="2442215"/>
            <a:ext cx="8993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latin typeface="Calibri" pitchFamily="34" charset="0"/>
                <a:cs typeface="Calibri" pitchFamily="34" charset="0"/>
              </a:rPr>
              <a:t>Protéine G</a:t>
            </a:r>
          </a:p>
        </p:txBody>
      </p:sp>
      <p:cxnSp>
        <p:nvCxnSpPr>
          <p:cNvPr id="6" name="Connecteur droit 5"/>
          <p:cNvCxnSpPr/>
          <p:nvPr/>
        </p:nvCxnSpPr>
        <p:spPr bwMode="auto">
          <a:xfrm flipV="1">
            <a:off x="2007220" y="2659221"/>
            <a:ext cx="631902" cy="872097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ZoneTexte 13"/>
          <p:cNvSpPr txBox="1"/>
          <p:nvPr/>
        </p:nvSpPr>
        <p:spPr>
          <a:xfrm>
            <a:off x="4882185" y="1891481"/>
            <a:ext cx="1280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latin typeface="Calibri" pitchFamily="34" charset="0"/>
                <a:cs typeface="Calibri" pitchFamily="34" charset="0"/>
              </a:rPr>
              <a:t>Adénylate cyclase</a:t>
            </a:r>
          </a:p>
        </p:txBody>
      </p:sp>
      <p:cxnSp>
        <p:nvCxnSpPr>
          <p:cNvPr id="15" name="Connecteur droit 14"/>
          <p:cNvCxnSpPr/>
          <p:nvPr/>
        </p:nvCxnSpPr>
        <p:spPr bwMode="auto">
          <a:xfrm>
            <a:off x="5522547" y="2121045"/>
            <a:ext cx="0" cy="18866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ZoneTexte 18"/>
          <p:cNvSpPr txBox="1"/>
          <p:nvPr/>
        </p:nvSpPr>
        <p:spPr>
          <a:xfrm>
            <a:off x="6493726" y="4159144"/>
            <a:ext cx="12303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latin typeface="Calibri" pitchFamily="34" charset="0"/>
                <a:cs typeface="Calibri" pitchFamily="34" charset="0"/>
              </a:rPr>
              <a:t>Protéine-kinase inactive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8190029" y="3828681"/>
            <a:ext cx="8474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latin typeface="Calibri" pitchFamily="34" charset="0"/>
                <a:cs typeface="Calibri" pitchFamily="34" charset="0"/>
              </a:rPr>
              <a:t>Protéine- kinase activée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7188826" y="4720423"/>
            <a:ext cx="1759486" cy="91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Déclenchement des réponses cellulaires</a:t>
            </a:r>
          </a:p>
          <a:p>
            <a:r>
              <a:rPr lang="fr-CA" sz="1050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(Ex.: activation d’enzymes, changements de perméabilité, sécrétion)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671902" y="1774242"/>
            <a:ext cx="175948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Liaison de l’hormone (</a:t>
            </a:r>
            <a:r>
              <a:rPr lang="fr-CA" sz="1050" b="1" i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premier messager</a:t>
            </a:r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) avec le récepteur</a:t>
            </a:r>
            <a:endParaRPr lang="fr-CA" sz="1050" dirty="0" smtClean="0">
              <a:solidFill>
                <a:srgbClr val="0683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883562" y="4428000"/>
            <a:ext cx="111601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Activation de la protéine G par le récepteur</a:t>
            </a:r>
            <a:endParaRPr lang="fr-CA" sz="1050" dirty="0" smtClean="0">
              <a:solidFill>
                <a:srgbClr val="0683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242406" y="4428000"/>
            <a:ext cx="1116010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Activation de l’adénylate cyclase par la protéine G</a:t>
            </a:r>
            <a:endParaRPr lang="fr-CA" sz="1050" dirty="0" smtClean="0">
              <a:solidFill>
                <a:srgbClr val="0683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5537997" y="4428000"/>
            <a:ext cx="124194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Conversion de l’ATP en AMPc (</a:t>
            </a:r>
            <a:r>
              <a:rPr lang="fr-CA" sz="1050" b="1" i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second messager</a:t>
            </a:r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) par l’adénylate cyclase</a:t>
            </a:r>
            <a:endParaRPr lang="fr-CA" sz="1050" dirty="0" smtClean="0">
              <a:solidFill>
                <a:srgbClr val="0683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7832302" y="3201903"/>
            <a:ext cx="124982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50" b="1" dirty="0" smtClean="0">
                <a:solidFill>
                  <a:srgbClr val="068390"/>
                </a:solidFill>
                <a:latin typeface="Calibri" pitchFamily="34" charset="0"/>
                <a:cs typeface="Calibri" pitchFamily="34" charset="0"/>
              </a:rPr>
              <a:t>Activation de protéines-kinases par l’AMPc</a:t>
            </a:r>
            <a:endParaRPr lang="fr-CA" sz="1050" dirty="0" smtClean="0">
              <a:solidFill>
                <a:srgbClr val="0683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6452840" y="3384021"/>
            <a:ext cx="423746" cy="161583"/>
          </a:xfrm>
          <a:prstGeom prst="rect">
            <a:avLst/>
          </a:prstGeom>
          <a:noFill/>
        </p:spPr>
        <p:txBody>
          <a:bodyPr wrap="square" lIns="18000" tIns="0" rIns="18000" bIns="0" rtlCol="0">
            <a:spAutoFit/>
          </a:bodyPr>
          <a:lstStyle/>
          <a:p>
            <a:r>
              <a:rPr lang="fr-CA" sz="1050" b="1" dirty="0" smtClean="0">
                <a:latin typeface="+mj-lt"/>
                <a:cs typeface="Calibri" pitchFamily="34" charset="0"/>
              </a:rPr>
              <a:t>AMPc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5" name="Rectangle 3"/>
          <p:cNvSpPr>
            <a:spLocks noChangeArrowheads="1"/>
          </p:cNvSpPr>
          <p:nvPr/>
        </p:nvSpPr>
        <p:spPr bwMode="auto">
          <a:xfrm>
            <a:off x="225832" y="352454"/>
            <a:ext cx="4605338" cy="41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0800"/>
          <a:lstStyle/>
          <a:p>
            <a:pPr marL="265113" indent="-265113" eaLnBrk="1" hangingPunct="1">
              <a:buClr>
                <a:schemeClr val="tx1"/>
              </a:buClr>
              <a:buSzPct val="120000"/>
            </a:pPr>
            <a:r>
              <a:rPr lang="fr-CA" b="1" dirty="0" smtClean="0">
                <a:latin typeface="Arial" charset="0"/>
                <a:cs typeface="Arial" charset="0"/>
              </a:rPr>
              <a:t>ii.	</a:t>
            </a:r>
            <a:r>
              <a:rPr lang="fr-CA" b="1" u="sng" dirty="0" smtClean="0">
                <a:latin typeface="Arial" charset="0"/>
                <a:cs typeface="Arial" charset="0"/>
              </a:rPr>
              <a:t>L’action </a:t>
            </a:r>
            <a:r>
              <a:rPr lang="fr-CA" b="1" u="sng" dirty="0">
                <a:latin typeface="Arial" charset="0"/>
                <a:cs typeface="Arial" charset="0"/>
              </a:rPr>
              <a:t>des hormones </a:t>
            </a:r>
            <a:r>
              <a:rPr lang="fr-CA" b="1" u="sng" dirty="0" smtClean="0">
                <a:latin typeface="Arial" charset="0"/>
                <a:cs typeface="Arial" charset="0"/>
              </a:rPr>
              <a:t>liposolubles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endParaRPr lang="fr-CA" sz="1600" dirty="0">
              <a:latin typeface="Arial" charset="0"/>
              <a:cs typeface="Arial" charset="0"/>
            </a:endParaRPr>
          </a:p>
        </p:txBody>
      </p:sp>
      <p:sp>
        <p:nvSpPr>
          <p:cNvPr id="597009" name="Text Box 17"/>
          <p:cNvSpPr txBox="1">
            <a:spLocks noChangeArrowheads="1"/>
          </p:cNvSpPr>
          <p:nvPr/>
        </p:nvSpPr>
        <p:spPr bwMode="auto">
          <a:xfrm>
            <a:off x="1864545" y="6159398"/>
            <a:ext cx="1230313" cy="3143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16.3</a:t>
            </a:r>
          </a:p>
        </p:txBody>
      </p:sp>
      <p:pic>
        <p:nvPicPr>
          <p:cNvPr id="600066" name="Picture 2" descr="http://cw2.erpi.com/cw/marieb/userfiles/03_Fig_16_3_p_689.jpg"/>
          <p:cNvPicPr>
            <a:picLocks noChangeAspect="1" noChangeArrowheads="1"/>
          </p:cNvPicPr>
          <p:nvPr/>
        </p:nvPicPr>
        <p:blipFill>
          <a:blip r:embed="rId3" cstate="print"/>
          <a:srcRect l="2493" t="2268" r="2493" b="13228"/>
          <a:stretch>
            <a:fillRect/>
          </a:stretch>
        </p:blipFill>
        <p:spPr bwMode="auto">
          <a:xfrm>
            <a:off x="3971827" y="746613"/>
            <a:ext cx="5120555" cy="6008147"/>
          </a:xfrm>
          <a:prstGeom prst="rect">
            <a:avLst/>
          </a:prstGeom>
          <a:noFill/>
        </p:spPr>
      </p:pic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481471" y="718705"/>
            <a:ext cx="3463722" cy="2828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0800"/>
          <a:lstStyle/>
          <a:p>
            <a:pPr eaLnBrk="1" hangingPunct="1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Pct val="120000"/>
            </a:pPr>
            <a:r>
              <a:rPr lang="fr-CA" sz="1600" dirty="0" smtClean="0">
                <a:latin typeface="Arial" charset="0"/>
                <a:cs typeface="Arial" charset="0"/>
              </a:rPr>
              <a:t>Ces </a:t>
            </a:r>
            <a:r>
              <a:rPr lang="fr-CA" sz="1600" dirty="0">
                <a:latin typeface="Arial" charset="0"/>
                <a:cs typeface="Arial" charset="0"/>
              </a:rPr>
              <a:t>hormones traversent la membrane plasmique et se lient à des récepteurs situés dans le cytosol ou le noyau.</a:t>
            </a:r>
          </a:p>
          <a:p>
            <a:pPr eaLnBrk="1" hangingPunct="1">
              <a:spcAft>
                <a:spcPct val="25000"/>
              </a:spcAft>
              <a:buClr>
                <a:schemeClr val="tx1"/>
              </a:buClr>
              <a:buSzPct val="120000"/>
            </a:pPr>
            <a:r>
              <a:rPr lang="fr-CA" sz="1600" dirty="0" smtClean="0">
                <a:latin typeface="Arial" charset="0"/>
                <a:cs typeface="Arial" charset="0"/>
              </a:rPr>
              <a:t>Le </a:t>
            </a:r>
            <a:r>
              <a:rPr lang="fr-CA" sz="1600" dirty="0">
                <a:latin typeface="Arial" charset="0"/>
                <a:cs typeface="Arial" charset="0"/>
              </a:rPr>
              <a:t>complexe hormone-récepteur interagit avec l’ADN du noyau et déclenche la synthèse de protéines.</a:t>
            </a:r>
          </a:p>
          <a:p>
            <a:pPr eaLnBrk="1" hangingPunct="1">
              <a:spcBef>
                <a:spcPct val="25000"/>
              </a:spcBef>
              <a:buClr>
                <a:schemeClr val="tx1"/>
              </a:buClr>
              <a:buSzPct val="120000"/>
            </a:pPr>
            <a:r>
              <a:rPr lang="fr-CA" sz="1700" b="1" dirty="0" smtClean="0">
                <a:latin typeface="Arial" charset="0"/>
                <a:cs typeface="Arial" charset="0"/>
              </a:rPr>
              <a:t>Exemple:</a:t>
            </a:r>
            <a:endParaRPr lang="fr-CA" sz="1700" dirty="0">
              <a:latin typeface="Arial" charset="0"/>
              <a:cs typeface="Arial" charset="0"/>
            </a:endParaRPr>
          </a:p>
          <a:p>
            <a:pPr eaLnBrk="1" hangingPunct="1">
              <a:spcBef>
                <a:spcPts val="0"/>
              </a:spcBef>
              <a:buClr>
                <a:schemeClr val="tx1"/>
              </a:buClr>
              <a:buSzPct val="120000"/>
            </a:pPr>
            <a:r>
              <a:rPr lang="fr-CA" sz="1700" b="1" dirty="0" smtClean="0">
                <a:latin typeface="Arial" charset="0"/>
                <a:cs typeface="Arial" charset="0"/>
              </a:rPr>
              <a:t>les hormones stéroïdes</a:t>
            </a:r>
            <a:endParaRPr lang="fr-CA" sz="1700" b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2" name="Rectangle 2"/>
          <p:cNvSpPr>
            <a:spLocks noChangeArrowheads="1"/>
          </p:cNvSpPr>
          <p:nvPr/>
        </p:nvSpPr>
        <p:spPr bwMode="auto">
          <a:xfrm>
            <a:off x="158750" y="289695"/>
            <a:ext cx="8809038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  <a:buSzPct val="120000"/>
            </a:pPr>
            <a:r>
              <a:rPr lang="fr-CA" sz="2200" b="1" dirty="0">
                <a:latin typeface="Arial" charset="0"/>
                <a:cs typeface="Arial" charset="0"/>
              </a:rPr>
              <a:t>D) Régulation de la libération des </a:t>
            </a:r>
            <a:r>
              <a:rPr lang="fr-CA" sz="2200" b="1" dirty="0" smtClean="0">
                <a:latin typeface="Arial" charset="0"/>
                <a:cs typeface="Arial" charset="0"/>
              </a:rPr>
              <a:t>hormones</a:t>
            </a:r>
            <a:endParaRPr lang="fr-CA" sz="22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39725" lvl="1" indent="-225425" eaLnBrk="1" hangingPunct="1">
              <a:spcBef>
                <a:spcPct val="20000"/>
              </a:spcBef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None/>
            </a:pPr>
            <a:r>
              <a:rPr lang="fr-CA" sz="1500" dirty="0">
                <a:solidFill>
                  <a:srgbClr val="000000"/>
                </a:solidFill>
                <a:latin typeface="Arial" charset="0"/>
                <a:cs typeface="Arial" charset="0"/>
                <a:sym typeface="Symbol" pitchFamily="18" charset="2"/>
              </a:rPr>
              <a:t>Trois types majeurs de stimulus:   Stimulus humoraux    Stimulus nerveux     Stimulus hormonaux</a:t>
            </a:r>
          </a:p>
        </p:txBody>
      </p:sp>
      <p:pic>
        <p:nvPicPr>
          <p:cNvPr id="599066" name="Picture 26" descr="http://cw2.erpi.com/cw/marieb/userfiles/04_Fig_16_4_p_691.jpg"/>
          <p:cNvPicPr>
            <a:picLocks noChangeAspect="1" noChangeArrowheads="1"/>
          </p:cNvPicPr>
          <p:nvPr/>
        </p:nvPicPr>
        <p:blipFill>
          <a:blip r:embed="rId3" cstate="print"/>
          <a:srcRect l="2268" t="3032" r="2268" b="5558"/>
          <a:stretch>
            <a:fillRect/>
          </a:stretch>
        </p:blipFill>
        <p:spPr bwMode="auto">
          <a:xfrm>
            <a:off x="523564" y="1065093"/>
            <a:ext cx="8047111" cy="5763408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ChangeArrowheads="1"/>
          </p:cNvSpPr>
          <p:nvPr/>
        </p:nvSpPr>
        <p:spPr bwMode="auto">
          <a:xfrm>
            <a:off x="160469" y="276224"/>
            <a:ext cx="5583238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  <a:buSzPct val="120000"/>
            </a:pPr>
            <a:r>
              <a:rPr lang="fr-CA" sz="2200" b="1" dirty="0">
                <a:latin typeface="Arial" charset="0"/>
                <a:cs typeface="Arial" charset="0"/>
              </a:rPr>
              <a:t>E) L’axe </a:t>
            </a:r>
            <a:r>
              <a:rPr lang="fr-CA" sz="2200" b="1" dirty="0" smtClean="0">
                <a:latin typeface="Arial" charset="0"/>
                <a:cs typeface="Arial" charset="0"/>
              </a:rPr>
              <a:t>hypothalamo-hypophysaire</a:t>
            </a:r>
            <a:endParaRPr lang="fr-CA" sz="22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39725" lvl="1" indent="-225425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Wingdings" pitchFamily="2" charset="2"/>
              <a:buNone/>
            </a:pPr>
            <a:endParaRPr lang="fr-CA" sz="2200" dirty="0">
              <a:solidFill>
                <a:srgbClr val="000000"/>
              </a:solidFill>
              <a:latin typeface="Arial" charset="0"/>
              <a:cs typeface="Arial" charset="0"/>
              <a:sym typeface="Symbol" pitchFamily="18" charset="2"/>
            </a:endParaRPr>
          </a:p>
        </p:txBody>
      </p:sp>
      <p:sp>
        <p:nvSpPr>
          <p:cNvPr id="602121" name="Text Box 9"/>
          <p:cNvSpPr txBox="1">
            <a:spLocks noChangeArrowheads="1"/>
          </p:cNvSpPr>
          <p:nvPr/>
        </p:nvSpPr>
        <p:spPr bwMode="auto">
          <a:xfrm>
            <a:off x="449824" y="1868748"/>
            <a:ext cx="3841955" cy="4922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92075" indent="-9207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44500" indent="-17303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fr-CA" sz="1600" dirty="0">
                <a:latin typeface="Arial" charset="0"/>
                <a:cs typeface="Arial" charset="0"/>
              </a:rPr>
              <a:t>Constituée de deux lobes:</a:t>
            </a:r>
          </a:p>
          <a:p>
            <a:pPr>
              <a:spcBef>
                <a:spcPts val="300"/>
              </a:spcBef>
              <a:spcAft>
                <a:spcPct val="10000"/>
              </a:spcAft>
              <a:buSzPct val="85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 </a:t>
            </a:r>
            <a:r>
              <a:rPr lang="fr-CA" sz="1400" u="sng" dirty="0">
                <a:latin typeface="Arial" charset="0"/>
                <a:cs typeface="Arial" charset="0"/>
              </a:rPr>
              <a:t>Lobe postérieur</a:t>
            </a:r>
            <a:r>
              <a:rPr lang="fr-CA" sz="1400" dirty="0">
                <a:latin typeface="Arial" charset="0"/>
                <a:cs typeface="Arial" charset="0"/>
              </a:rPr>
              <a:t> (25%):</a:t>
            </a:r>
          </a:p>
          <a:p>
            <a:pPr>
              <a:spcAft>
                <a:spcPct val="10000"/>
              </a:spcAft>
              <a:buSzPct val="110000"/>
            </a:pPr>
            <a:r>
              <a:rPr lang="fr-CA" sz="1400" b="1" i="1" dirty="0">
                <a:latin typeface="Arial" charset="0"/>
                <a:cs typeface="Arial" charset="0"/>
              </a:rPr>
              <a:t>	 = Neurohypophyse</a:t>
            </a:r>
            <a:endParaRPr lang="fr-CA" sz="1400" dirty="0">
              <a:latin typeface="Arial" charset="0"/>
              <a:cs typeface="Arial" charset="0"/>
            </a:endParaRPr>
          </a:p>
          <a:p>
            <a:pPr marL="446088" lvl="1" indent="-177800">
              <a:spcAft>
                <a:spcPct val="10000"/>
              </a:spcAft>
              <a:buSzPct val="90000"/>
              <a:buFont typeface="Arial" pitchFamily="34" charset="0"/>
              <a:buChar char="–"/>
            </a:pPr>
            <a:r>
              <a:rPr lang="fr-CA" sz="1400" dirty="0">
                <a:latin typeface="Arial" charset="0"/>
                <a:cs typeface="Arial" charset="0"/>
              </a:rPr>
              <a:t>Composée principalement de tissu nerveux</a:t>
            </a:r>
          </a:p>
          <a:p>
            <a:pPr marL="446088" lvl="1" indent="-177800">
              <a:buSzPct val="90000"/>
              <a:buFont typeface="Arial" pitchFamily="34" charset="0"/>
              <a:buChar char="–"/>
            </a:pPr>
            <a:r>
              <a:rPr lang="fr-CA" sz="1400" dirty="0">
                <a:latin typeface="Arial" charset="0"/>
                <a:cs typeface="Arial" charset="0"/>
              </a:rPr>
              <a:t>Contient des terminaisons axonales dont les corps cellulaires sont situés dans l’hypothalamus. Leurs axones forment le </a:t>
            </a:r>
            <a:r>
              <a:rPr lang="fr-CA" sz="1400" i="1" dirty="0">
                <a:latin typeface="Arial" charset="0"/>
                <a:cs typeface="Arial" charset="0"/>
              </a:rPr>
              <a:t>tractus </a:t>
            </a:r>
            <a:r>
              <a:rPr lang="fr-CA" sz="1400" i="1" dirty="0" smtClean="0">
                <a:latin typeface="Arial" charset="0"/>
                <a:cs typeface="Arial" charset="0"/>
              </a:rPr>
              <a:t>hypothalamo-hypophysaire </a:t>
            </a:r>
            <a:r>
              <a:rPr lang="fr-CA" sz="1400" dirty="0">
                <a:latin typeface="Arial" charset="0"/>
                <a:cs typeface="Arial" charset="0"/>
              </a:rPr>
              <a:t>de l’infundibulum</a:t>
            </a:r>
            <a:r>
              <a:rPr lang="fr-CA" sz="1400" i="1" dirty="0">
                <a:latin typeface="Arial" charset="0"/>
                <a:cs typeface="Arial" charset="0"/>
              </a:rPr>
              <a:t>.</a:t>
            </a:r>
            <a:endParaRPr lang="fr-CA" sz="1400" b="1" i="1" dirty="0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  <a:spcAft>
                <a:spcPct val="10000"/>
              </a:spcAft>
              <a:buSzPct val="85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 </a:t>
            </a:r>
            <a:r>
              <a:rPr lang="fr-CA" sz="1400" u="sng" dirty="0">
                <a:latin typeface="Arial" charset="0"/>
                <a:cs typeface="Arial" charset="0"/>
              </a:rPr>
              <a:t>Lobe antérieur</a:t>
            </a:r>
            <a:r>
              <a:rPr lang="fr-CA" sz="1400" dirty="0">
                <a:latin typeface="Arial" charset="0"/>
                <a:cs typeface="Arial" charset="0"/>
              </a:rPr>
              <a:t> (75%):</a:t>
            </a:r>
          </a:p>
          <a:p>
            <a:pPr>
              <a:spcAft>
                <a:spcPct val="10000"/>
              </a:spcAft>
              <a:buSzPct val="110000"/>
            </a:pPr>
            <a:r>
              <a:rPr lang="fr-CA" sz="1400" b="1" i="1" dirty="0">
                <a:latin typeface="Arial" charset="0"/>
                <a:cs typeface="Arial" charset="0"/>
              </a:rPr>
              <a:t>	 = Adénohypophyse</a:t>
            </a:r>
            <a:endParaRPr lang="fr-CA" sz="1400" dirty="0">
              <a:latin typeface="Arial" charset="0"/>
              <a:cs typeface="Arial" charset="0"/>
            </a:endParaRPr>
          </a:p>
          <a:p>
            <a:pPr marL="446088" lvl="1" indent="-176213">
              <a:spcAft>
                <a:spcPct val="10000"/>
              </a:spcAft>
              <a:buSzPct val="90000"/>
              <a:buFont typeface="Arial" pitchFamily="34" charset="0"/>
              <a:buChar char="–"/>
            </a:pPr>
            <a:r>
              <a:rPr lang="fr-CA" sz="1400" dirty="0">
                <a:latin typeface="Arial" charset="0"/>
                <a:cs typeface="Arial" charset="0"/>
              </a:rPr>
              <a:t>Composée principalement de tissu glandulaire qui produit et libère des hormones.</a:t>
            </a:r>
          </a:p>
          <a:p>
            <a:pPr marL="446088" lvl="1" indent="-176213">
              <a:buSzPct val="90000"/>
              <a:buFont typeface="Arial" pitchFamily="34" charset="0"/>
              <a:buChar char="–"/>
            </a:pPr>
            <a:r>
              <a:rPr lang="fr-CA" sz="1400" dirty="0">
                <a:latin typeface="Arial" charset="0"/>
                <a:cs typeface="Arial" charset="0"/>
              </a:rPr>
              <a:t>Reliée à l’hypothalamus par le </a:t>
            </a:r>
            <a:r>
              <a:rPr lang="fr-CA" sz="1400" i="1" dirty="0">
                <a:latin typeface="Arial" charset="0"/>
                <a:cs typeface="Arial" charset="0"/>
              </a:rPr>
              <a:t>système porte </a:t>
            </a:r>
            <a:r>
              <a:rPr lang="fr-CA" sz="1400" i="1" dirty="0" smtClean="0">
                <a:latin typeface="Arial" charset="0"/>
                <a:cs typeface="Arial" charset="0"/>
              </a:rPr>
              <a:t>hypothalamo-hypophysaire</a:t>
            </a:r>
            <a:r>
              <a:rPr lang="fr-CA" sz="1400" dirty="0">
                <a:latin typeface="Arial" charset="0"/>
                <a:cs typeface="Arial" charset="0"/>
              </a:rPr>
              <a:t>, où le sang passe des capillaires de </a:t>
            </a:r>
            <a:r>
              <a:rPr lang="fr-CA" sz="1400" dirty="0" smtClean="0">
                <a:latin typeface="Arial" charset="0"/>
                <a:cs typeface="Arial" charset="0"/>
              </a:rPr>
              <a:t>l’hypo- thalamus </a:t>
            </a:r>
            <a:r>
              <a:rPr lang="fr-CA" sz="1400" dirty="0">
                <a:latin typeface="Arial" charset="0"/>
                <a:cs typeface="Arial" charset="0"/>
              </a:rPr>
              <a:t>dans les veines portes qui le transportent vers les capillaires de l’hypophyse.</a:t>
            </a:r>
          </a:p>
        </p:txBody>
      </p:sp>
      <p:sp>
        <p:nvSpPr>
          <p:cNvPr id="602122" name="Text Box 10"/>
          <p:cNvSpPr txBox="1">
            <a:spLocks noChangeArrowheads="1"/>
          </p:cNvSpPr>
          <p:nvPr/>
        </p:nvSpPr>
        <p:spPr bwMode="auto">
          <a:xfrm>
            <a:off x="184356" y="787812"/>
            <a:ext cx="3746089" cy="112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68275" indent="-16827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2288" indent="-139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265113" indent="-265113">
              <a:buSzPct val="110000"/>
              <a:buFont typeface="+mj-lt"/>
              <a:buAutoNum type="romanLcPeriod"/>
            </a:pPr>
            <a:r>
              <a:rPr lang="fr-CA" sz="1800" b="1" u="sng" dirty="0">
                <a:latin typeface="Arial" charset="0"/>
                <a:cs typeface="Arial" charset="0"/>
              </a:rPr>
              <a:t>Anatomie de </a:t>
            </a:r>
            <a:r>
              <a:rPr lang="fr-CA" sz="1800" b="1" u="sng" dirty="0" smtClean="0">
                <a:latin typeface="Arial" charset="0"/>
                <a:cs typeface="Arial" charset="0"/>
              </a:rPr>
              <a:t>l’hypophyse</a:t>
            </a:r>
            <a:endParaRPr lang="fr-CA" sz="1800" b="1" dirty="0" smtClean="0">
              <a:latin typeface="Arial" charset="0"/>
              <a:cs typeface="Arial" charset="0"/>
            </a:endParaRPr>
          </a:p>
          <a:p>
            <a:pPr marL="268288" lvl="1" indent="0">
              <a:spcBef>
                <a:spcPct val="15000"/>
              </a:spcBef>
              <a:buSzPct val="120000"/>
            </a:pPr>
            <a:r>
              <a:rPr lang="fr-CA" sz="1500" dirty="0" smtClean="0">
                <a:latin typeface="Arial" charset="0"/>
                <a:cs typeface="Arial" charset="0"/>
              </a:rPr>
              <a:t>Petite structure en forme de pois (1-1,5 cm); reliée à l’hypothalamus par une tige, l’</a:t>
            </a:r>
            <a:r>
              <a:rPr lang="fr-CA" sz="1500" i="1" dirty="0" smtClean="0">
                <a:latin typeface="Arial" charset="0"/>
                <a:cs typeface="Arial" charset="0"/>
              </a:rPr>
              <a:t>infundibulum.</a:t>
            </a:r>
            <a:endParaRPr lang="fr-CA" sz="1500" dirty="0">
              <a:latin typeface="Arial" charset="0"/>
              <a:cs typeface="Arial" charset="0"/>
            </a:endParaRPr>
          </a:p>
        </p:txBody>
      </p:sp>
      <p:pic>
        <p:nvPicPr>
          <p:cNvPr id="602143" name="Picture 31" descr="http://cw2.erpi.com/cw/marieb/userfiles/05_Fig_16_5_p_693.jpg"/>
          <p:cNvPicPr>
            <a:picLocks noChangeAspect="1" noChangeArrowheads="1"/>
          </p:cNvPicPr>
          <p:nvPr/>
        </p:nvPicPr>
        <p:blipFill>
          <a:blip r:embed="rId3" cstate="print"/>
          <a:srcRect l="2451" t="1890" r="2451" b="7559"/>
          <a:stretch>
            <a:fillRect/>
          </a:stretch>
        </p:blipFill>
        <p:spPr bwMode="auto">
          <a:xfrm>
            <a:off x="4235275" y="803787"/>
            <a:ext cx="4872277" cy="6017343"/>
          </a:xfrm>
          <a:prstGeom prst="rect">
            <a:avLst/>
          </a:prstGeom>
          <a:noFill/>
        </p:spPr>
      </p:pic>
      <p:sp>
        <p:nvSpPr>
          <p:cNvPr id="602116" name="Text Box 4"/>
          <p:cNvSpPr txBox="1">
            <a:spLocks noChangeArrowheads="1"/>
          </p:cNvSpPr>
          <p:nvPr/>
        </p:nvSpPr>
        <p:spPr bwMode="auto">
          <a:xfrm>
            <a:off x="7881430" y="484236"/>
            <a:ext cx="1063466" cy="288147"/>
          </a:xfrm>
          <a:prstGeom prst="rect">
            <a:avLst/>
          </a:prstGeom>
          <a:noFill/>
          <a:ln>
            <a:solidFill>
              <a:srgbClr val="0000FF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2000" tIns="36000" rIns="72000" bIns="36000">
            <a:spAutoFit/>
          </a:bodyPr>
          <a:lstStyle/>
          <a:p>
            <a:pPr algn="ctr"/>
            <a:r>
              <a:rPr lang="en-US" sz="1400" dirty="0">
                <a:solidFill>
                  <a:schemeClr val="accent2"/>
                </a:solidFill>
                <a:latin typeface="Arial" charset="0"/>
              </a:rPr>
              <a:t>Figure 16.5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5297" name="Group 113"/>
          <p:cNvGraphicFramePr>
            <a:graphicFrameLocks noGrp="1"/>
          </p:cNvGraphicFramePr>
          <p:nvPr>
            <p:ph idx="4294967295"/>
          </p:nvPr>
        </p:nvGraphicFramePr>
        <p:xfrm>
          <a:off x="241300" y="2667000"/>
          <a:ext cx="8716963" cy="3936683"/>
        </p:xfrm>
        <a:graphic>
          <a:graphicData uri="http://schemas.openxmlformats.org/drawingml/2006/table">
            <a:tbl>
              <a:tblPr/>
              <a:tblGrid>
                <a:gridCol w="1682750"/>
                <a:gridCol w="3517900"/>
                <a:gridCol w="3516313"/>
              </a:tblGrid>
              <a:tr h="461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fr-CA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Principaux effets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Régulation de la sécrétion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Hormone antidiurétique (ADH)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5738" marR="0" lvl="0" indent="-1857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Reins: conserve l’eau du corps en stimulant la réabsorption de l’eau par les reins</a:t>
                      </a:r>
                    </a:p>
                    <a:p>
                      <a:pPr marL="185738" marR="0" lvl="0" indent="-1857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Vaisseaux sanguins: augmente la pression sanguine par constriction des vaisseaux sanguins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Contrôlée par des </a:t>
                      </a:r>
                      <a:r>
                        <a:rPr kumimoji="0" lang="fr-CA" sz="15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osmorécepteurs</a:t>
                      </a: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dans l’hypothalamus, lesquels font synapse avec les neurones qui sécrètent l’ADH.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Libérée lors de l’élévation de l’osmolarité sanguine ou de la diminution de la pression sanguine.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Inhibée par des effets opposés.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D20000"/>
                        </a:buClr>
                        <a:buSzTx/>
                        <a:buFont typeface="Symbol" pitchFamily="18" charset="2"/>
                        <a:buChar char="®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Rétro-inhibition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7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Ocytocine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fr-C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5738" marR="0" lvl="0" indent="-1857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Utérus: stimule la contraction des muscles lisses de l’utérus</a:t>
                      </a:r>
                    </a:p>
                    <a:p>
                      <a:pPr marL="185738" marR="0" lvl="0" indent="-1857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5000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Seins: stimule l’éjection du lait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0989C9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Libérée en réponse à la stimulation par des influx nerveux générés lors de la distension de l’utérus et lors de la succion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10000"/>
                        </a:spcAft>
                        <a:buClr>
                          <a:srgbClr val="D20000"/>
                        </a:buClr>
                        <a:buSzTx/>
                        <a:buFont typeface="Symbol" pitchFamily="18" charset="2"/>
                        <a:buChar char="®"/>
                        <a:tabLst/>
                      </a:pPr>
                      <a:r>
                        <a:rPr kumimoji="0" lang="fr-C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Rétroactivation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5204" name="Text Box 20"/>
          <p:cNvSpPr txBox="1">
            <a:spLocks noChangeArrowheads="1"/>
          </p:cNvSpPr>
          <p:nvPr/>
        </p:nvSpPr>
        <p:spPr bwMode="auto">
          <a:xfrm>
            <a:off x="216822" y="287338"/>
            <a:ext cx="8587964" cy="232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7188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265113" indent="-265113">
              <a:buSzPct val="100000"/>
              <a:buFont typeface="+mj-lt"/>
              <a:buAutoNum type="romanLcPeriod" startAt="2"/>
            </a:pPr>
            <a:r>
              <a:rPr lang="fr-CA" sz="1800" b="1" u="sng" dirty="0" smtClean="0">
                <a:latin typeface="Arial" charset="0"/>
              </a:rPr>
              <a:t>Hormones </a:t>
            </a:r>
            <a:r>
              <a:rPr lang="fr-CA" sz="1800" b="1" u="sng" dirty="0">
                <a:latin typeface="Arial" charset="0"/>
              </a:rPr>
              <a:t>de la </a:t>
            </a:r>
            <a:r>
              <a:rPr lang="fr-CA" sz="1800" b="1" u="sng" dirty="0" err="1" smtClean="0">
                <a:latin typeface="Arial" charset="0"/>
              </a:rPr>
              <a:t>neurohypophyse</a:t>
            </a:r>
            <a:endParaRPr lang="fr-CA" sz="1800" b="1" dirty="0">
              <a:latin typeface="Arial" charset="0"/>
            </a:endParaRPr>
          </a:p>
          <a:p>
            <a:pPr marL="452438" lvl="1">
              <a:spcBef>
                <a:spcPct val="20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Produites par des neurones dont les corps cellulaires sont dans l’hypothalamus.</a:t>
            </a:r>
          </a:p>
          <a:p>
            <a:pPr marL="452438" lvl="1">
              <a:spcBef>
                <a:spcPct val="1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Produites dans les corps cellulaires, emballées dans des vésicules et acheminées à l’intérieur des axones du tractus </a:t>
            </a:r>
            <a:r>
              <a:rPr lang="fr-CA" sz="1600" dirty="0" smtClean="0">
                <a:latin typeface="Arial" charset="0"/>
              </a:rPr>
              <a:t>hypothalamo-hypophysaire </a:t>
            </a:r>
            <a:r>
              <a:rPr lang="fr-CA" sz="1600" dirty="0">
                <a:latin typeface="Arial" charset="0"/>
              </a:rPr>
              <a:t>jusqu’à leurs terminaisons situées dans la neurohypophyse.</a:t>
            </a:r>
          </a:p>
          <a:p>
            <a:pPr marL="452438" lvl="1">
              <a:spcBef>
                <a:spcPct val="1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Libérées dans la circulation sanguine par les influx nerveux qui déclenchent l’exocytose.</a:t>
            </a:r>
          </a:p>
          <a:p>
            <a:pPr marL="452438" lvl="1">
              <a:spcBef>
                <a:spcPct val="1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Deux hormones produites par deux types différents de neurones:</a:t>
            </a:r>
          </a:p>
          <a:p>
            <a:pPr marL="452438" lvl="1">
              <a:buSzPct val="85000"/>
              <a:buFont typeface="Wingdings" pitchFamily="2" charset="2"/>
              <a:buNone/>
            </a:pPr>
            <a:r>
              <a:rPr lang="fr-CA" sz="1600" b="1" i="1" dirty="0">
                <a:latin typeface="Arial" charset="0"/>
              </a:rPr>
              <a:t>	hormone antidiurétique</a:t>
            </a:r>
            <a:r>
              <a:rPr lang="fr-CA" sz="1600" dirty="0">
                <a:latin typeface="Arial" charset="0"/>
              </a:rPr>
              <a:t> et </a:t>
            </a:r>
            <a:r>
              <a:rPr lang="fr-CA" sz="1600" b="1" i="1" dirty="0">
                <a:latin typeface="Arial" charset="0"/>
              </a:rPr>
              <a:t>ocytocine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6" name="Text Box 4"/>
          <p:cNvSpPr txBox="1">
            <a:spLocks noChangeArrowheads="1"/>
          </p:cNvSpPr>
          <p:nvPr/>
        </p:nvSpPr>
        <p:spPr bwMode="auto">
          <a:xfrm>
            <a:off x="216822" y="346811"/>
            <a:ext cx="8381488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7188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714375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61950" indent="-361950">
              <a:buSzPct val="100000"/>
              <a:buFont typeface="+mj-lt"/>
              <a:buAutoNum type="romanLcPeriod" startAt="3"/>
            </a:pPr>
            <a:r>
              <a:rPr lang="fr-CA" sz="1800" b="1" u="sng" dirty="0" smtClean="0">
                <a:latin typeface="Arial" charset="0"/>
              </a:rPr>
              <a:t>Hormones </a:t>
            </a:r>
            <a:r>
              <a:rPr lang="fr-CA" sz="1800" b="1" u="sng" dirty="0">
                <a:latin typeface="Arial" charset="0"/>
              </a:rPr>
              <a:t>de </a:t>
            </a:r>
            <a:r>
              <a:rPr lang="fr-CA" sz="1800" b="1" u="sng" dirty="0" smtClean="0">
                <a:latin typeface="Arial" charset="0"/>
              </a:rPr>
              <a:t>l’</a:t>
            </a:r>
            <a:r>
              <a:rPr lang="fr-CA" sz="1800" b="1" u="sng" dirty="0" err="1" smtClean="0">
                <a:latin typeface="Arial" charset="0"/>
              </a:rPr>
              <a:t>adénohypophyse</a:t>
            </a:r>
            <a:endParaRPr lang="fr-CA" sz="1800" b="1" dirty="0">
              <a:latin typeface="Arial" charset="0"/>
            </a:endParaRPr>
          </a:p>
          <a:p>
            <a:pPr marL="541338" lvl="1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Produites par des cellules dérivées de </a:t>
            </a:r>
            <a:r>
              <a:rPr lang="fr-CA" sz="1600" u="sng" dirty="0">
                <a:latin typeface="Arial" charset="0"/>
              </a:rPr>
              <a:t>tissus épithéliaux</a:t>
            </a:r>
            <a:r>
              <a:rPr lang="fr-CA" sz="1600" dirty="0">
                <a:latin typeface="Arial" charset="0"/>
              </a:rPr>
              <a:t> (et non des neurones).</a:t>
            </a:r>
          </a:p>
          <a:p>
            <a:pPr marL="541338" lvl="1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Libérées suite à un stimulus </a:t>
            </a:r>
            <a:r>
              <a:rPr lang="fr-CA" sz="1600" u="sng" dirty="0">
                <a:latin typeface="Arial" charset="0"/>
              </a:rPr>
              <a:t>hormonal</a:t>
            </a:r>
            <a:r>
              <a:rPr lang="fr-CA" sz="1600" dirty="0">
                <a:latin typeface="Arial" charset="0"/>
              </a:rPr>
              <a:t> (et non nerveux).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</a:rPr>
              <a:t>Les </a:t>
            </a:r>
            <a:r>
              <a:rPr lang="fr-CA" sz="1600" b="1" i="1" dirty="0">
                <a:latin typeface="Arial" charset="0"/>
              </a:rPr>
              <a:t>hormones de libération</a:t>
            </a:r>
            <a:r>
              <a:rPr lang="fr-CA" sz="1600" dirty="0">
                <a:latin typeface="Arial" charset="0"/>
              </a:rPr>
              <a:t> proviennent de l’hypothalamus et acheminées jusqu’à l’adénohypophyse via le système porte </a:t>
            </a:r>
            <a:r>
              <a:rPr lang="fr-CA" sz="1600" dirty="0" smtClean="0">
                <a:latin typeface="Arial" charset="0"/>
              </a:rPr>
              <a:t>hypothalamo-hypophysaire</a:t>
            </a:r>
            <a:r>
              <a:rPr lang="fr-CA" sz="1600" dirty="0">
                <a:latin typeface="Arial" charset="0"/>
              </a:rPr>
              <a:t>.</a:t>
            </a:r>
          </a:p>
          <a:p>
            <a:pPr marL="541338" lvl="1">
              <a:spcBef>
                <a:spcPct val="25000"/>
              </a:spcBef>
              <a:buSzPct val="90000"/>
              <a:buFont typeface="Arial" pitchFamily="34" charset="0"/>
              <a:buChar char="–"/>
            </a:pPr>
            <a:r>
              <a:rPr lang="fr-CA" sz="1600" dirty="0">
                <a:latin typeface="Arial" charset="0"/>
              </a:rPr>
              <a:t>Six principales hormones (appelées « stimulines » ou « trophines ») sont libérées par six types de cellules: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b="1" i="1" dirty="0" smtClean="0">
                <a:latin typeface="Arial" charset="0"/>
              </a:rPr>
              <a:t>Hormone </a:t>
            </a:r>
            <a:r>
              <a:rPr lang="fr-CA" sz="1600" b="1" i="1" dirty="0">
                <a:latin typeface="Arial" charset="0"/>
              </a:rPr>
              <a:t>de croissance (GH)</a:t>
            </a:r>
            <a:r>
              <a:rPr lang="fr-CA" sz="1600" b="1" dirty="0">
                <a:latin typeface="Arial" charset="0"/>
              </a:rPr>
              <a:t>:</a:t>
            </a:r>
            <a:r>
              <a:rPr lang="fr-CA" sz="1600" dirty="0">
                <a:latin typeface="Arial" charset="0"/>
              </a:rPr>
              <a:t> favorise la croissance des cellules du corps, la synthèse des protéines, la réparation des tissus, la mobilisation des lipides.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b="1" i="1" dirty="0">
                <a:latin typeface="Arial" charset="0"/>
              </a:rPr>
              <a:t>Thyréotrophine (TSH)</a:t>
            </a:r>
            <a:r>
              <a:rPr lang="fr-CA" sz="1600" b="1" dirty="0">
                <a:latin typeface="Arial" charset="0"/>
              </a:rPr>
              <a:t>:</a:t>
            </a:r>
            <a:r>
              <a:rPr lang="fr-CA" sz="1600" dirty="0">
                <a:latin typeface="Arial" charset="0"/>
              </a:rPr>
              <a:t> cause la libération des hormones thyroïdiennes par la glande thyroïde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b="1" i="1" dirty="0">
                <a:latin typeface="Arial" charset="0"/>
              </a:rPr>
              <a:t>Corticotrophine (ACTH)</a:t>
            </a:r>
            <a:r>
              <a:rPr lang="fr-CA" sz="1600" b="1" dirty="0">
                <a:latin typeface="Arial" charset="0"/>
              </a:rPr>
              <a:t>: </a:t>
            </a:r>
            <a:r>
              <a:rPr lang="fr-CA" sz="1600" dirty="0">
                <a:latin typeface="Arial" charset="0"/>
              </a:rPr>
              <a:t>cause la libération des hormones du cortex surrénal (en particulier le cortisol)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b="1" i="1" dirty="0">
                <a:latin typeface="Arial" charset="0"/>
              </a:rPr>
              <a:t>Gonadotrophines (LH </a:t>
            </a:r>
            <a:r>
              <a:rPr lang="fr-CA" sz="1600" b="1" dirty="0">
                <a:latin typeface="Arial" charset="0"/>
              </a:rPr>
              <a:t>et</a:t>
            </a:r>
            <a:r>
              <a:rPr lang="fr-CA" sz="1600" b="1" i="1" dirty="0">
                <a:latin typeface="Arial" charset="0"/>
              </a:rPr>
              <a:t> FSH)</a:t>
            </a:r>
            <a:r>
              <a:rPr lang="fr-CA" sz="1600" b="1" dirty="0">
                <a:latin typeface="Arial" charset="0"/>
              </a:rPr>
              <a:t>: </a:t>
            </a:r>
            <a:r>
              <a:rPr lang="fr-CA" sz="1600" dirty="0">
                <a:latin typeface="Arial" charset="0"/>
              </a:rPr>
              <a:t>régissent le fonctionnement des gonades (ovaires et testicules)</a:t>
            </a:r>
          </a:p>
          <a:p>
            <a:pPr marL="712788" lvl="2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1600" b="1" i="1" dirty="0">
                <a:latin typeface="Arial" charset="0"/>
              </a:rPr>
              <a:t>Prolactine (PRL)</a:t>
            </a:r>
            <a:r>
              <a:rPr lang="fr-CA" sz="1600" b="1" dirty="0">
                <a:latin typeface="Arial" charset="0"/>
              </a:rPr>
              <a:t>: </a:t>
            </a:r>
            <a:r>
              <a:rPr lang="fr-CA" sz="1600" dirty="0">
                <a:latin typeface="Arial" charset="0"/>
              </a:rPr>
              <a:t>stimule la fabrication de lait par les glandes mammaires</a:t>
            </a:r>
            <a:endParaRPr lang="fr-CA" sz="1600" b="1" i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4" name="Rectangle 4"/>
          <p:cNvSpPr>
            <a:spLocks noChangeArrowheads="1"/>
          </p:cNvSpPr>
          <p:nvPr/>
        </p:nvSpPr>
        <p:spPr bwMode="auto">
          <a:xfrm>
            <a:off x="3230666" y="1549406"/>
            <a:ext cx="2649537" cy="742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600" b="1" u="sng" dirty="0">
                <a:latin typeface="Verdana" pitchFamily="34" charset="0"/>
              </a:rPr>
              <a:t>Hypothalamus</a:t>
            </a:r>
          </a:p>
          <a:p>
            <a:pPr algn="ctr">
              <a:spcBef>
                <a:spcPts val="300"/>
              </a:spcBef>
            </a:pPr>
            <a:r>
              <a:rPr lang="fr-CA" sz="1400" b="1" dirty="0">
                <a:latin typeface="Verdana" pitchFamily="34" charset="0"/>
                <a:sym typeface="Symbol" pitchFamily="18" charset="2"/>
              </a:rPr>
              <a:t></a:t>
            </a:r>
          </a:p>
          <a:p>
            <a:pPr algn="ctr"/>
            <a:r>
              <a:rPr lang="fr-CA" sz="1400" b="1" i="1" dirty="0">
                <a:latin typeface="Verdana" pitchFamily="34" charset="0"/>
              </a:rPr>
              <a:t>Hormone de libération</a:t>
            </a:r>
          </a:p>
        </p:txBody>
      </p:sp>
      <p:sp>
        <p:nvSpPr>
          <p:cNvPr id="604165" name="Rectangle 5"/>
          <p:cNvSpPr>
            <a:spLocks noChangeArrowheads="1"/>
          </p:cNvSpPr>
          <p:nvPr/>
        </p:nvSpPr>
        <p:spPr bwMode="auto">
          <a:xfrm>
            <a:off x="3313216" y="2781306"/>
            <a:ext cx="2578100" cy="6508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600" b="1" u="sng" dirty="0" err="1">
                <a:latin typeface="Verdana" pitchFamily="34" charset="0"/>
              </a:rPr>
              <a:t>Adénohypophyse</a:t>
            </a:r>
            <a:endParaRPr lang="fr-CA" sz="1600" b="1" u="sng" dirty="0">
              <a:latin typeface="Verdana" pitchFamily="34" charset="0"/>
            </a:endParaRPr>
          </a:p>
          <a:p>
            <a:pPr algn="ctr"/>
            <a:r>
              <a:rPr lang="fr-CA" sz="1400" b="1" dirty="0">
                <a:latin typeface="Verdana" pitchFamily="34" charset="0"/>
                <a:sym typeface="Symbol" pitchFamily="18" charset="2"/>
              </a:rPr>
              <a:t></a:t>
            </a:r>
          </a:p>
          <a:p>
            <a:pPr algn="ctr">
              <a:lnSpc>
                <a:spcPct val="80000"/>
              </a:lnSpc>
            </a:pPr>
            <a:r>
              <a:rPr lang="fr-CA" sz="1400" b="1" i="1" dirty="0">
                <a:latin typeface="Verdana" pitchFamily="34" charset="0"/>
              </a:rPr>
              <a:t>Sécrétion d’une hormone</a:t>
            </a:r>
          </a:p>
        </p:txBody>
      </p:sp>
      <p:sp>
        <p:nvSpPr>
          <p:cNvPr id="604167" name="Line 7"/>
          <p:cNvSpPr>
            <a:spLocks noChangeShapeType="1"/>
          </p:cNvSpPr>
          <p:nvPr/>
        </p:nvSpPr>
        <p:spPr bwMode="auto">
          <a:xfrm flipH="1">
            <a:off x="4495903" y="2339981"/>
            <a:ext cx="0" cy="36195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68" name="Line 8"/>
          <p:cNvSpPr>
            <a:spLocks noChangeShapeType="1"/>
          </p:cNvSpPr>
          <p:nvPr/>
        </p:nvSpPr>
        <p:spPr bwMode="auto">
          <a:xfrm flipH="1">
            <a:off x="3391003" y="3500444"/>
            <a:ext cx="596900" cy="1476375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69" name="Oval 9"/>
          <p:cNvSpPr>
            <a:spLocks noChangeArrowheads="1"/>
          </p:cNvSpPr>
          <p:nvPr/>
        </p:nvSpPr>
        <p:spPr bwMode="auto">
          <a:xfrm>
            <a:off x="2373416" y="5038731"/>
            <a:ext cx="1497012" cy="7350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400" b="1">
                <a:latin typeface="Verdana" pitchFamily="34" charset="0"/>
              </a:rPr>
              <a:t>Cellules cibles</a:t>
            </a:r>
          </a:p>
        </p:txBody>
      </p:sp>
      <p:sp>
        <p:nvSpPr>
          <p:cNvPr id="604181" name="AutoShape 21"/>
          <p:cNvSpPr>
            <a:spLocks noChangeArrowheads="1"/>
          </p:cNvSpPr>
          <p:nvPr/>
        </p:nvSpPr>
        <p:spPr bwMode="auto">
          <a:xfrm>
            <a:off x="1297091" y="1100144"/>
            <a:ext cx="1181100" cy="762000"/>
          </a:xfrm>
          <a:prstGeom prst="star8">
            <a:avLst>
              <a:gd name="adj" fmla="val 3825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400" b="1">
                <a:latin typeface="Verdana" pitchFamily="34" charset="0"/>
              </a:rPr>
              <a:t>Stimulus</a:t>
            </a:r>
          </a:p>
        </p:txBody>
      </p:sp>
      <p:sp>
        <p:nvSpPr>
          <p:cNvPr id="604182" name="Line 22"/>
          <p:cNvSpPr>
            <a:spLocks noChangeShapeType="1"/>
          </p:cNvSpPr>
          <p:nvPr/>
        </p:nvSpPr>
        <p:spPr bwMode="auto">
          <a:xfrm>
            <a:off x="4616553" y="3525844"/>
            <a:ext cx="112713" cy="309562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84" name="Rectangle 24"/>
          <p:cNvSpPr>
            <a:spLocks noChangeArrowheads="1"/>
          </p:cNvSpPr>
          <p:nvPr/>
        </p:nvSpPr>
        <p:spPr bwMode="auto">
          <a:xfrm>
            <a:off x="4373666" y="3914781"/>
            <a:ext cx="2254250" cy="6080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400" b="1">
                <a:latin typeface="Verdana" pitchFamily="34" charset="0"/>
              </a:rPr>
              <a:t>Glande endocrine</a:t>
            </a:r>
          </a:p>
          <a:p>
            <a:pPr algn="ctr"/>
            <a:r>
              <a:rPr lang="fr-CA" sz="1400" b="1">
                <a:latin typeface="Verdana" pitchFamily="34" charset="0"/>
                <a:sym typeface="Symbol" pitchFamily="18" charset="2"/>
              </a:rPr>
              <a:t></a:t>
            </a:r>
          </a:p>
          <a:p>
            <a:pPr algn="ctr"/>
            <a:r>
              <a:rPr lang="fr-CA" sz="1200" b="1" i="1">
                <a:latin typeface="Verdana" pitchFamily="34" charset="0"/>
              </a:rPr>
              <a:t>Sécrétion d’une hormone</a:t>
            </a:r>
          </a:p>
        </p:txBody>
      </p:sp>
      <p:sp>
        <p:nvSpPr>
          <p:cNvPr id="604185" name="Oval 25"/>
          <p:cNvSpPr>
            <a:spLocks noChangeArrowheads="1"/>
          </p:cNvSpPr>
          <p:nvPr/>
        </p:nvSpPr>
        <p:spPr bwMode="auto">
          <a:xfrm>
            <a:off x="5243616" y="5091119"/>
            <a:ext cx="1497012" cy="7350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 sz="1400" b="1">
                <a:latin typeface="Verdana" pitchFamily="34" charset="0"/>
              </a:rPr>
              <a:t>Cellules cibles</a:t>
            </a:r>
          </a:p>
        </p:txBody>
      </p:sp>
      <p:sp>
        <p:nvSpPr>
          <p:cNvPr id="604186" name="Line 26"/>
          <p:cNvSpPr>
            <a:spLocks noChangeShapeType="1"/>
          </p:cNvSpPr>
          <p:nvPr/>
        </p:nvSpPr>
        <p:spPr bwMode="auto">
          <a:xfrm>
            <a:off x="3573566" y="5751519"/>
            <a:ext cx="349250" cy="18415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87" name="Line 27"/>
          <p:cNvSpPr>
            <a:spLocks noChangeShapeType="1"/>
          </p:cNvSpPr>
          <p:nvPr/>
        </p:nvSpPr>
        <p:spPr bwMode="auto">
          <a:xfrm flipH="1">
            <a:off x="5034066" y="5761044"/>
            <a:ext cx="369887" cy="182562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88" name="AutoShape 28"/>
          <p:cNvSpPr>
            <a:spLocks noChangeArrowheads="1"/>
          </p:cNvSpPr>
          <p:nvPr/>
        </p:nvSpPr>
        <p:spPr bwMode="auto">
          <a:xfrm>
            <a:off x="3892653" y="5894394"/>
            <a:ext cx="1190625" cy="534987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CA">
                <a:latin typeface="Verdana" pitchFamily="34" charset="0"/>
              </a:rPr>
              <a:t>Réponse</a:t>
            </a:r>
          </a:p>
        </p:txBody>
      </p:sp>
      <p:sp>
        <p:nvSpPr>
          <p:cNvPr id="604189" name="Line 29"/>
          <p:cNvSpPr>
            <a:spLocks noChangeShapeType="1"/>
          </p:cNvSpPr>
          <p:nvPr/>
        </p:nvSpPr>
        <p:spPr bwMode="auto">
          <a:xfrm>
            <a:off x="5453166" y="4611694"/>
            <a:ext cx="171450" cy="447675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92" name="Line 32"/>
          <p:cNvSpPr>
            <a:spLocks noChangeShapeType="1"/>
          </p:cNvSpPr>
          <p:nvPr/>
        </p:nvSpPr>
        <p:spPr bwMode="auto">
          <a:xfrm>
            <a:off x="2549628" y="1495431"/>
            <a:ext cx="595313" cy="293688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194" name="Text Box 34"/>
          <p:cNvSpPr txBox="1">
            <a:spLocks noChangeArrowheads="1"/>
          </p:cNvSpPr>
          <p:nvPr/>
        </p:nvSpPr>
        <p:spPr bwMode="auto">
          <a:xfrm>
            <a:off x="412853" y="2386019"/>
            <a:ext cx="3786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400">
                <a:latin typeface="Comic Sans MS" pitchFamily="66" charset="0"/>
              </a:rPr>
              <a:t>(Système porte hypothalamo-hypophysaire)</a:t>
            </a:r>
          </a:p>
        </p:txBody>
      </p:sp>
      <p:sp>
        <p:nvSpPr>
          <p:cNvPr id="604195" name="Text Box 35"/>
          <p:cNvSpPr txBox="1">
            <a:spLocks noChangeArrowheads="1"/>
          </p:cNvSpPr>
          <p:nvPr/>
        </p:nvSpPr>
        <p:spPr bwMode="auto">
          <a:xfrm>
            <a:off x="4699103" y="3502031"/>
            <a:ext cx="2020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A" b="1"/>
              <a:t> </a:t>
            </a:r>
            <a:r>
              <a:rPr lang="fr-CA" sz="1400">
                <a:latin typeface="Comic Sans MS" pitchFamily="66" charset="0"/>
              </a:rPr>
              <a:t>(Circulation sanguine)</a:t>
            </a:r>
          </a:p>
        </p:txBody>
      </p:sp>
      <p:sp>
        <p:nvSpPr>
          <p:cNvPr id="604196" name="Text Box 36"/>
          <p:cNvSpPr txBox="1">
            <a:spLocks noChangeArrowheads="1"/>
          </p:cNvSpPr>
          <p:nvPr/>
        </p:nvSpPr>
        <p:spPr bwMode="auto">
          <a:xfrm>
            <a:off x="3479903" y="4705356"/>
            <a:ext cx="20018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400">
                <a:latin typeface="Comic Sans MS" pitchFamily="66" charset="0"/>
              </a:rPr>
              <a:t> (Circulation sanguine)</a:t>
            </a:r>
          </a:p>
        </p:txBody>
      </p:sp>
      <p:sp>
        <p:nvSpPr>
          <p:cNvPr id="604209" name="Line 49"/>
          <p:cNvSpPr>
            <a:spLocks noChangeShapeType="1"/>
          </p:cNvSpPr>
          <p:nvPr/>
        </p:nvSpPr>
        <p:spPr bwMode="auto">
          <a:xfrm>
            <a:off x="6150078" y="4729169"/>
            <a:ext cx="140017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210" name="Line 50"/>
          <p:cNvSpPr>
            <a:spLocks noChangeShapeType="1"/>
          </p:cNvSpPr>
          <p:nvPr/>
        </p:nvSpPr>
        <p:spPr bwMode="auto">
          <a:xfrm flipV="1">
            <a:off x="7535966" y="2871794"/>
            <a:ext cx="0" cy="18573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211" name="Line 51"/>
          <p:cNvSpPr>
            <a:spLocks noChangeShapeType="1"/>
          </p:cNvSpPr>
          <p:nvPr/>
        </p:nvSpPr>
        <p:spPr bwMode="auto">
          <a:xfrm flipH="1">
            <a:off x="6150078" y="2886081"/>
            <a:ext cx="13858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arrow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212" name="Line 52"/>
          <p:cNvSpPr>
            <a:spLocks noChangeShapeType="1"/>
          </p:cNvSpPr>
          <p:nvPr/>
        </p:nvSpPr>
        <p:spPr bwMode="auto">
          <a:xfrm flipH="1" flipV="1">
            <a:off x="7521678" y="1857381"/>
            <a:ext cx="14288" cy="10287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213" name="Line 53"/>
          <p:cNvSpPr>
            <a:spLocks noChangeShapeType="1"/>
          </p:cNvSpPr>
          <p:nvPr/>
        </p:nvSpPr>
        <p:spPr bwMode="auto">
          <a:xfrm flipH="1">
            <a:off x="6064353" y="1871669"/>
            <a:ext cx="14573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arrow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04214" name="Text Box 54"/>
          <p:cNvSpPr txBox="1">
            <a:spLocks noChangeArrowheads="1"/>
          </p:cNvSpPr>
          <p:nvPr/>
        </p:nvSpPr>
        <p:spPr bwMode="auto">
          <a:xfrm>
            <a:off x="6221516" y="2555881"/>
            <a:ext cx="1343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600">
                <a:solidFill>
                  <a:srgbClr val="FF0000"/>
                </a:solidFill>
                <a:sym typeface="Symbol" pitchFamily="18" charset="2"/>
              </a:rPr>
              <a:t>(</a:t>
            </a:r>
            <a:r>
              <a:rPr lang="fr-CA" sz="1600">
                <a:solidFill>
                  <a:srgbClr val="FF0000"/>
                </a:solidFill>
                <a:latin typeface="Courier New" pitchFamily="49" charset="0"/>
                <a:cs typeface="Courier New" pitchFamily="49" charset="0"/>
                <a:sym typeface="Symbol" pitchFamily="18" charset="2"/>
              </a:rPr>
              <a:t>─</a:t>
            </a:r>
            <a:r>
              <a:rPr lang="fr-CA" sz="1600">
                <a:solidFill>
                  <a:srgbClr val="FF0000"/>
                </a:solidFill>
                <a:sym typeface="Symbol" pitchFamily="18" charset="2"/>
              </a:rPr>
              <a:t>) Inhibition</a:t>
            </a:r>
          </a:p>
        </p:txBody>
      </p:sp>
      <p:sp>
        <p:nvSpPr>
          <p:cNvPr id="604215" name="Text Box 55"/>
          <p:cNvSpPr txBox="1">
            <a:spLocks noChangeArrowheads="1"/>
          </p:cNvSpPr>
          <p:nvPr/>
        </p:nvSpPr>
        <p:spPr bwMode="auto">
          <a:xfrm>
            <a:off x="6145316" y="1508131"/>
            <a:ext cx="1343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600">
                <a:solidFill>
                  <a:srgbClr val="FF0000"/>
                </a:solidFill>
                <a:sym typeface="Symbol" pitchFamily="18" charset="2"/>
              </a:rPr>
              <a:t>(</a:t>
            </a:r>
            <a:r>
              <a:rPr lang="fr-CA" sz="1600">
                <a:solidFill>
                  <a:srgbClr val="FF0000"/>
                </a:solidFill>
                <a:latin typeface="Courier New" pitchFamily="49" charset="0"/>
                <a:cs typeface="Courier New" pitchFamily="49" charset="0"/>
                <a:sym typeface="Symbol" pitchFamily="18" charset="2"/>
              </a:rPr>
              <a:t>─</a:t>
            </a:r>
            <a:r>
              <a:rPr lang="fr-CA" sz="1600">
                <a:solidFill>
                  <a:srgbClr val="FF0000"/>
                </a:solidFill>
                <a:sym typeface="Symbol" pitchFamily="18" charset="2"/>
              </a:rPr>
              <a:t>) Inhibition</a:t>
            </a:r>
          </a:p>
        </p:txBody>
      </p:sp>
      <p:sp>
        <p:nvSpPr>
          <p:cNvPr id="604216" name="Text Box 56"/>
          <p:cNvSpPr txBox="1">
            <a:spLocks noChangeArrowheads="1"/>
          </p:cNvSpPr>
          <p:nvPr/>
        </p:nvSpPr>
        <p:spPr bwMode="auto">
          <a:xfrm>
            <a:off x="7643916" y="2819406"/>
            <a:ext cx="13065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A">
                <a:solidFill>
                  <a:srgbClr val="FF0000"/>
                </a:solidFill>
                <a:latin typeface="Verdana" pitchFamily="34" charset="0"/>
              </a:rPr>
              <a:t>Rétro-inhibition</a:t>
            </a:r>
          </a:p>
        </p:txBody>
      </p:sp>
      <p:sp>
        <p:nvSpPr>
          <p:cNvPr id="604217" name="Text Box 57"/>
          <p:cNvSpPr txBox="1">
            <a:spLocks noChangeArrowheads="1"/>
          </p:cNvSpPr>
          <p:nvPr/>
        </p:nvSpPr>
        <p:spPr bwMode="auto">
          <a:xfrm>
            <a:off x="230775" y="276506"/>
            <a:ext cx="83327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7188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714375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110000"/>
            </a:pPr>
            <a:r>
              <a:rPr lang="fr-CA" sz="1800" b="1" dirty="0" smtClean="0">
                <a:latin typeface="Arial" charset="0"/>
              </a:rPr>
              <a:t>iv. </a:t>
            </a:r>
            <a:r>
              <a:rPr lang="fr-CA" sz="1800" b="1" u="sng" dirty="0" smtClean="0">
                <a:latin typeface="Arial" charset="0"/>
              </a:rPr>
              <a:t>Régulation </a:t>
            </a:r>
            <a:r>
              <a:rPr lang="fr-CA" sz="1800" b="1" u="sng" dirty="0">
                <a:latin typeface="Arial" charset="0"/>
              </a:rPr>
              <a:t>des hormones de l’adénohypophyse</a:t>
            </a:r>
          </a:p>
        </p:txBody>
      </p:sp>
      <p:sp>
        <p:nvSpPr>
          <p:cNvPr id="604218" name="Text Box 58"/>
          <p:cNvSpPr txBox="1">
            <a:spLocks noChangeArrowheads="1"/>
          </p:cNvSpPr>
          <p:nvPr/>
        </p:nvSpPr>
        <p:spPr bwMode="auto">
          <a:xfrm>
            <a:off x="2636941" y="1247781"/>
            <a:ext cx="212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ym typeface="Wingdings 2" pitchFamily="18" charset="2"/>
              </a:rPr>
              <a:t></a:t>
            </a:r>
          </a:p>
        </p:txBody>
      </p:sp>
      <p:sp>
        <p:nvSpPr>
          <p:cNvPr id="604219" name="Text Box 59"/>
          <p:cNvSpPr txBox="1">
            <a:spLocks noChangeArrowheads="1"/>
          </p:cNvSpPr>
          <p:nvPr/>
        </p:nvSpPr>
        <p:spPr bwMode="auto">
          <a:xfrm>
            <a:off x="4661003" y="2357444"/>
            <a:ext cx="212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ym typeface="Wingdings 2" pitchFamily="18" charset="2"/>
              </a:rPr>
              <a:t></a:t>
            </a:r>
          </a:p>
        </p:txBody>
      </p:sp>
      <p:sp>
        <p:nvSpPr>
          <p:cNvPr id="604220" name="Text Box 60"/>
          <p:cNvSpPr txBox="1">
            <a:spLocks noChangeArrowheads="1"/>
          </p:cNvSpPr>
          <p:nvPr/>
        </p:nvSpPr>
        <p:spPr bwMode="auto">
          <a:xfrm>
            <a:off x="4189516" y="3486156"/>
            <a:ext cx="212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ym typeface="Wingdings 2" pitchFamily="18" charset="2"/>
              </a:rPr>
              <a:t></a:t>
            </a:r>
          </a:p>
        </p:txBody>
      </p:sp>
      <p:sp>
        <p:nvSpPr>
          <p:cNvPr id="604221" name="Text Box 61"/>
          <p:cNvSpPr txBox="1">
            <a:spLocks noChangeArrowheads="1"/>
          </p:cNvSpPr>
          <p:nvPr/>
        </p:nvSpPr>
        <p:spPr bwMode="auto">
          <a:xfrm>
            <a:off x="5603978" y="4557719"/>
            <a:ext cx="212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ym typeface="Wingdings 2" pitchFamily="18" charset="2"/>
              </a:rPr>
              <a:t></a:t>
            </a:r>
          </a:p>
        </p:txBody>
      </p:sp>
      <p:sp>
        <p:nvSpPr>
          <p:cNvPr id="604222" name="Text Box 62"/>
          <p:cNvSpPr txBox="1">
            <a:spLocks noChangeArrowheads="1"/>
          </p:cNvSpPr>
          <p:nvPr/>
        </p:nvSpPr>
        <p:spPr bwMode="auto">
          <a:xfrm>
            <a:off x="4318103" y="5614994"/>
            <a:ext cx="212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ym typeface="Wingdings 2" pitchFamily="18" charset="2"/>
              </a:rPr>
              <a:t></a:t>
            </a:r>
          </a:p>
        </p:txBody>
      </p:sp>
      <p:sp>
        <p:nvSpPr>
          <p:cNvPr id="604223" name="Text Box 63"/>
          <p:cNvSpPr txBox="1">
            <a:spLocks noChangeArrowheads="1"/>
          </p:cNvSpPr>
          <p:nvPr/>
        </p:nvSpPr>
        <p:spPr bwMode="auto">
          <a:xfrm>
            <a:off x="7147028" y="4400556"/>
            <a:ext cx="212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r>
              <a:rPr lang="fr-CA">
                <a:solidFill>
                  <a:srgbClr val="FF0000"/>
                </a:solidFill>
                <a:sym typeface="Wingdings 2" pitchFamily="18" charset="2"/>
              </a:rPr>
              <a:t>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60" name="Text Box 4"/>
          <p:cNvSpPr txBox="1">
            <a:spLocks noChangeArrowheads="1"/>
          </p:cNvSpPr>
          <p:nvPr/>
        </p:nvSpPr>
        <p:spPr bwMode="auto">
          <a:xfrm>
            <a:off x="383100" y="496990"/>
            <a:ext cx="8374062" cy="5441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228600" bIns="228600">
            <a:spAutoFit/>
          </a:bodyPr>
          <a:lstStyle>
            <a:lvl1pPr marL="336550" indent="-33655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63613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535113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06613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678113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135313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592513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049713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06913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35000"/>
              </a:spcAft>
              <a:buFont typeface="Wingdings 2" pitchFamily="18" charset="2"/>
              <a:buNone/>
            </a:pPr>
            <a:r>
              <a:rPr lang="fr-CA" sz="1800">
                <a:sym typeface="Wingdings 2" pitchFamily="18" charset="2"/>
              </a:rPr>
              <a:t> 	</a:t>
            </a:r>
            <a:r>
              <a:rPr lang="fr-CA" sz="1800">
                <a:latin typeface="Arial" charset="0"/>
                <a:sym typeface="Wingdings 2" pitchFamily="18" charset="2"/>
              </a:rPr>
              <a:t>Stimulus: entraîne l’activation des neurones de l’hypothalamus qui sécrètent des hormones de libération (ou selon le cas, des hormones d’inhibition).</a:t>
            </a:r>
          </a:p>
          <a:p>
            <a:pPr>
              <a:spcAft>
                <a:spcPct val="35000"/>
              </a:spcAft>
              <a:buFont typeface="Wingdings 2" pitchFamily="18" charset="2"/>
              <a:buChar char="k"/>
            </a:pPr>
            <a:r>
              <a:rPr lang="fr-CA" sz="1800">
                <a:latin typeface="Arial" charset="0"/>
                <a:sym typeface="Wingdings 2" pitchFamily="18" charset="2"/>
              </a:rPr>
              <a:t>L’hormone sécrétée est transportée dans le système porte hypothalamo-hypophysaire jusqu’à l’adénohypophyse.</a:t>
            </a:r>
          </a:p>
          <a:p>
            <a:pPr>
              <a:spcAft>
                <a:spcPct val="35000"/>
              </a:spcAft>
              <a:buFont typeface="Wingdings 2" pitchFamily="18" charset="2"/>
              <a:buChar char="l"/>
            </a:pPr>
            <a:r>
              <a:rPr lang="fr-CA" sz="1800">
                <a:latin typeface="Arial" charset="0"/>
                <a:sym typeface="Symbol" pitchFamily="18" charset="2"/>
              </a:rPr>
              <a:t>Sécrétion de l’hormone adénohypophysaire dans la circulation sanguine. L’hormone peut agir directement sur des tissus cibles ou, plus souvent, sur une glande endocrine (glande thyroïde, cortex surrénal, gonades)</a:t>
            </a:r>
          </a:p>
          <a:p>
            <a:pPr>
              <a:spcAft>
                <a:spcPct val="35000"/>
              </a:spcAft>
              <a:buFont typeface="Wingdings 2" pitchFamily="18" charset="2"/>
              <a:buChar char="m"/>
            </a:pPr>
            <a:r>
              <a:rPr lang="fr-CA" sz="1800">
                <a:latin typeface="Arial" charset="0"/>
                <a:sym typeface="Wingdings 2" pitchFamily="18" charset="2"/>
              </a:rPr>
              <a:t>La glande endocrine activée par l’hormone adénohypophysaire libère à son tour ses hormones.</a:t>
            </a:r>
          </a:p>
          <a:p>
            <a:pPr>
              <a:spcAft>
                <a:spcPct val="35000"/>
              </a:spcAft>
              <a:buFont typeface="Wingdings 2" pitchFamily="18" charset="2"/>
              <a:buChar char="n"/>
            </a:pPr>
            <a:r>
              <a:rPr lang="fr-CA" sz="1800">
                <a:latin typeface="Arial" charset="0"/>
                <a:sym typeface="Wingdings 2" pitchFamily="18" charset="2"/>
              </a:rPr>
              <a:t>Les hormones, qu’elles proviennent de l’adénohypophyse ou de glandes endocrines, engendrent les réponses de leurs cellules cibles.</a:t>
            </a:r>
          </a:p>
          <a:p>
            <a:pPr>
              <a:spcAft>
                <a:spcPct val="35000"/>
              </a:spcAft>
              <a:buFont typeface="Wingdings 2" pitchFamily="18" charset="2"/>
              <a:buNone/>
            </a:pPr>
            <a:r>
              <a:rPr lang="fr-CA" sz="1800">
                <a:solidFill>
                  <a:srgbClr val="FF0000"/>
                </a:solidFill>
                <a:latin typeface="Arial" charset="0"/>
                <a:sym typeface="Wingdings 2" pitchFamily="18" charset="2"/>
              </a:rPr>
              <a:t></a:t>
            </a:r>
            <a:r>
              <a:rPr lang="fr-CA" sz="1800">
                <a:latin typeface="Arial" charset="0"/>
                <a:sym typeface="Wingdings 2" pitchFamily="18" charset="2"/>
              </a:rPr>
              <a:t>	L’augmentation de la concentration sanguine d’hormone inhibe l’hypothalamus et/ou l’adénohypophyse. (Inversement, une diminution de la concentration sanguine de l’hormone aurait un effet stimulateur)</a:t>
            </a:r>
          </a:p>
          <a:p>
            <a:pPr>
              <a:spcAft>
                <a:spcPct val="35000"/>
              </a:spcAft>
              <a:buFont typeface="Wingdings 2" pitchFamily="18" charset="2"/>
              <a:buNone/>
            </a:pPr>
            <a:r>
              <a:rPr lang="fr-CA" sz="1800">
                <a:latin typeface="Arial" charset="0"/>
                <a:sym typeface="Wingdings 2" pitchFamily="18" charset="2"/>
              </a:rPr>
              <a:t>	C’est un mécanisme de rétro-inhibition qui assure un contrôle du taux sanguin de l’hormone.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P7">
  <a:themeElements>
    <a:clrScheme name="HAP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7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HAP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HAP7_lecture_notes:HAP7.pot</Template>
  <TotalTime>7751</TotalTime>
  <Words>4542</Words>
  <Application>Microsoft Macintosh PowerPoint</Application>
  <PresentationFormat>On-screen Show (4:3)</PresentationFormat>
  <Paragraphs>552</Paragraphs>
  <Slides>28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HAP7</vt:lpstr>
      <vt:lpstr>PowerPoint Presentation</vt:lpstr>
      <vt:lpstr>3.1 L’HOMÉOSTASIE</vt:lpstr>
      <vt:lpstr>3.1.2 Décrire les éléments essentiels qui participent aux mécanismes de régulation homéostatique</vt:lpstr>
      <vt:lpstr>PowerPoint Presentation</vt:lpstr>
      <vt:lpstr>3.1.3 Distinguer entre rétro-inhibition et rétroactivation</vt:lpstr>
      <vt:lpstr>PowerPoint Presentation</vt:lpstr>
      <vt:lpstr>PowerPoint Presentation</vt:lpstr>
      <vt:lpstr>PowerPoint Presentation</vt:lpstr>
      <vt:lpstr>PowerPoint Presentation</vt:lpstr>
      <vt:lpstr>3.2   LE SYSTÈME NERVEUX AUTONOME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3.3   LE SYSTÈME ENDOCRINIEN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1a</dc:title>
  <dc:creator>gtk</dc:creator>
  <cp:lastModifiedBy>Josee Giguere</cp:lastModifiedBy>
  <cp:revision>709</cp:revision>
  <dcterms:created xsi:type="dcterms:W3CDTF">2002-11-19T06:42:31Z</dcterms:created>
  <dcterms:modified xsi:type="dcterms:W3CDTF">2012-11-13T15:47:45Z</dcterms:modified>
</cp:coreProperties>
</file>