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0" r:id="rId4"/>
    <p:sldId id="262" r:id="rId5"/>
    <p:sldId id="264" r:id="rId6"/>
    <p:sldId id="266" r:id="rId7"/>
    <p:sldId id="259" r:id="rId8"/>
    <p:sldId id="257" r:id="rId9"/>
    <p:sldId id="261" r:id="rId10"/>
    <p:sldId id="263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6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978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08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92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495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679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48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12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09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70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93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E6532-6FF6-4738-84E5-A466E48A2E2D}" type="datetimeFigureOut">
              <a:rPr lang="en-US" smtClean="0"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83F62-EC88-4FF0-AC1B-78EE0685C0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670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/>
          <p:cNvSpPr txBox="1">
            <a:spLocks noChangeArrowheads="1"/>
          </p:cNvSpPr>
          <p:nvPr/>
        </p:nvSpPr>
        <p:spPr bwMode="auto">
          <a:xfrm>
            <a:off x="76200" y="76200"/>
            <a:ext cx="4343400" cy="14779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Sales Communications Formats</a:t>
            </a:r>
            <a:endParaRPr lang="en-CA" altLang="en-US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C</a:t>
            </a:r>
            <a:r>
              <a:rPr lang="en-CA" altLang="en-US" sz="1800"/>
              <a:t>anned sales presentation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W</a:t>
            </a:r>
            <a:r>
              <a:rPr lang="en-CA" altLang="en-US" sz="1800"/>
              <a:t>ritten Sales Proposals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O</a:t>
            </a:r>
            <a:r>
              <a:rPr lang="en-CA" altLang="en-US" sz="1800"/>
              <a:t>rganized Sales Dialogues and Presentations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C-O-W</a:t>
            </a:r>
          </a:p>
        </p:txBody>
      </p:sp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76200" y="16764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Components of a Written Proposal E</a:t>
            </a:r>
            <a:r>
              <a:rPr lang="en-US" altLang="en-US" sz="1800"/>
              <a:t>xecutive Summary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C</a:t>
            </a:r>
            <a:r>
              <a:rPr lang="en-US" altLang="en-US" sz="1800"/>
              <a:t>ustomer Needs and  Proposed Solution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</a:t>
            </a:r>
            <a:r>
              <a:rPr lang="en-US" altLang="en-US" sz="1800"/>
              <a:t>eller Profile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P</a:t>
            </a:r>
            <a:r>
              <a:rPr lang="en-US" altLang="en-US" sz="1800"/>
              <a:t>ricing and Sales Agreement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</a:t>
            </a:r>
            <a:r>
              <a:rPr lang="en-US" altLang="en-US" sz="1800"/>
              <a:t>uggested Action and Timetable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S-P-E-C-S</a:t>
            </a: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76200" y="39624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Evaluating Sales Proposal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R</a:t>
            </a:r>
            <a:r>
              <a:rPr lang="en-US" altLang="en-US" sz="1800"/>
              <a:t>eliability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A</a:t>
            </a:r>
            <a:r>
              <a:rPr lang="en-US" altLang="en-US" sz="1800"/>
              <a:t>ssurance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T</a:t>
            </a:r>
            <a:r>
              <a:rPr lang="en-US" altLang="en-US" sz="1800"/>
              <a:t>angibles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E</a:t>
            </a:r>
            <a:r>
              <a:rPr lang="en-US" altLang="en-US" sz="1800"/>
              <a:t>mpathy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R</a:t>
            </a:r>
            <a:r>
              <a:rPr lang="en-US" altLang="en-US" sz="1800"/>
              <a:t>esponsiveness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R-A-T-E-R</a:t>
            </a:r>
          </a:p>
        </p:txBody>
      </p:sp>
      <p:sp>
        <p:nvSpPr>
          <p:cNvPr id="25605" name="TextBox 3"/>
          <p:cNvSpPr txBox="1">
            <a:spLocks noChangeArrowheads="1"/>
          </p:cNvSpPr>
          <p:nvPr/>
        </p:nvSpPr>
        <p:spPr bwMode="auto">
          <a:xfrm>
            <a:off x="4572000" y="76200"/>
            <a:ext cx="4343400" cy="34782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Sales Dialogue Template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Prospect</a:t>
            </a:r>
            <a:r>
              <a:rPr lang="en-CA" altLang="en-US" sz="1800"/>
              <a:t> information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C</a:t>
            </a:r>
            <a:r>
              <a:rPr lang="en-CA" altLang="en-US" sz="1800"/>
              <a:t>ustomer </a:t>
            </a:r>
            <a:r>
              <a:rPr lang="en-CA" altLang="en-US" sz="1800" b="1"/>
              <a:t>V</a:t>
            </a:r>
            <a:r>
              <a:rPr lang="en-CA" altLang="en-US" sz="1800"/>
              <a:t>alue </a:t>
            </a:r>
            <a:r>
              <a:rPr lang="en-CA" altLang="en-US" sz="1800" b="1"/>
              <a:t>P</a:t>
            </a:r>
            <a:r>
              <a:rPr lang="en-CA" altLang="en-US" sz="1800"/>
              <a:t>roposition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S</a:t>
            </a:r>
            <a:r>
              <a:rPr lang="en-CA" altLang="en-US" sz="1800"/>
              <a:t>ales call </a:t>
            </a:r>
            <a:r>
              <a:rPr lang="en-CA" altLang="en-US" sz="1800" b="1"/>
              <a:t>objective</a:t>
            </a:r>
            <a:endParaRPr lang="en-US" altLang="en-US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S</a:t>
            </a:r>
            <a:r>
              <a:rPr lang="en-CA" altLang="en-US" sz="1800"/>
              <a:t>ituation and </a:t>
            </a:r>
            <a:r>
              <a:rPr lang="en-CA" altLang="en-US" sz="1800" b="1"/>
              <a:t>needs</a:t>
            </a:r>
            <a:r>
              <a:rPr lang="en-CA" altLang="en-US" sz="1800"/>
              <a:t> analysis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Competitive</a:t>
            </a:r>
            <a:r>
              <a:rPr lang="en-CA" altLang="en-US" sz="1800"/>
              <a:t> situation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Beginning</a:t>
            </a:r>
            <a:r>
              <a:rPr lang="en-CA" altLang="en-US" sz="1800"/>
              <a:t> the sales dialogue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Anticipate</a:t>
            </a:r>
            <a:r>
              <a:rPr lang="en-CA" altLang="en-US" sz="1800"/>
              <a:t> questions and objections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E</a:t>
            </a:r>
            <a:r>
              <a:rPr lang="en-CA" altLang="en-US" sz="1800"/>
              <a:t>arn  prospect </a:t>
            </a:r>
            <a:r>
              <a:rPr lang="en-CA" altLang="en-US" sz="1800" b="1"/>
              <a:t>commitment</a:t>
            </a:r>
            <a:endParaRPr lang="en-US" altLang="en-US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B</a:t>
            </a:r>
            <a:r>
              <a:rPr lang="en-CA" altLang="en-US" sz="1800"/>
              <a:t>uilding value through </a:t>
            </a:r>
            <a:r>
              <a:rPr lang="en-CA" altLang="en-US" sz="1800" b="1"/>
              <a:t>follow-up</a:t>
            </a:r>
            <a:r>
              <a:rPr lang="en-CA" altLang="en-US" sz="1800"/>
              <a:t> action</a:t>
            </a:r>
            <a:endParaRPr lang="en-US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S-P-A-C-E-S   B-B-C</a:t>
            </a:r>
            <a:endParaRPr lang="en-US" altLang="en-US" sz="1800" b="1"/>
          </a:p>
        </p:txBody>
      </p:sp>
      <p:sp>
        <p:nvSpPr>
          <p:cNvPr id="25606" name="TextBox 3"/>
          <p:cNvSpPr txBox="1">
            <a:spLocks noChangeArrowheads="1"/>
          </p:cNvSpPr>
          <p:nvPr/>
        </p:nvSpPr>
        <p:spPr bwMode="auto">
          <a:xfrm>
            <a:off x="4551363" y="3962400"/>
            <a:ext cx="4343400" cy="92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Buying Motives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/>
              <a:t>Rational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/>
              <a:t>Emotional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51363" y="5070475"/>
            <a:ext cx="4343400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Customer-Focused  Sales Dialogue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Initiating customer relationships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Developing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Enhancing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09733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4343400" cy="1976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SPES</a:t>
            </a:r>
            <a:endParaRPr lang="en-CA" altLang="en-US" sz="1800" b="1"/>
          </a:p>
          <a:p>
            <a:pPr>
              <a:buFont typeface="Arial" pitchFamily="34" charset="0"/>
              <a:buNone/>
            </a:pPr>
            <a:r>
              <a:rPr lang="en-US" altLang="en-US" sz="1800"/>
              <a:t>State selling point &amp; introduce sales aid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Present sales aid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Explain sales aid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Summarize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S-P-E-S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76200" y="2141538"/>
            <a:ext cx="4343400" cy="16430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en-US" sz="1800" b="1"/>
              <a:t>Types of Sales Aids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Visual Materials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Electronic Materials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Product Demonstrations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V-E-P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07950" y="3895725"/>
            <a:ext cx="4343400" cy="1644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en-US" sz="1800" b="1"/>
              <a:t>Proof Providers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Statistics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Testimonials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Case Histories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S-T-C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54538" y="76200"/>
            <a:ext cx="4343400" cy="2363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Effective Sales Dialogue</a:t>
            </a:r>
            <a:endParaRPr lang="en-CA" altLang="en-US" sz="1800" b="1"/>
          </a:p>
          <a:p>
            <a:pPr>
              <a:buFont typeface="Arial" pitchFamily="34" charset="0"/>
              <a:buNone/>
            </a:pPr>
            <a:r>
              <a:rPr lang="en-US" altLang="en-US" sz="1800"/>
              <a:t>Plan and Practice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Encourage Feedback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Focus on Creating Value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Present Value in Interesting Way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Engage &amp; Involve Buyer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Supper Customer Through Objective Claims</a:t>
            </a:r>
            <a:endParaRPr lang="en-CA" altLang="en-US" sz="1800"/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554538" y="2665413"/>
            <a:ext cx="4343400" cy="30289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Reasons to use Sales Aids</a:t>
            </a:r>
            <a:endParaRPr lang="en-CA" altLang="en-US" sz="1800" b="1"/>
          </a:p>
          <a:p>
            <a:pPr>
              <a:buFont typeface="Arial" pitchFamily="34" charset="0"/>
              <a:buNone/>
            </a:pPr>
            <a:r>
              <a:rPr lang="en-US" altLang="en-US" sz="1800"/>
              <a:t>Capture Attention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Generate Interest</a:t>
            </a:r>
          </a:p>
          <a:p>
            <a:pPr>
              <a:buFont typeface="Arial" pitchFamily="34" charset="0"/>
              <a:buNone/>
            </a:pPr>
            <a:r>
              <a:rPr lang="en-US" altLang="en-US" sz="1800"/>
              <a:t>Persuasiveness</a:t>
            </a:r>
          </a:p>
          <a:p>
            <a:pPr>
              <a:buFont typeface="Arial" pitchFamily="34" charset="0"/>
              <a:buNone/>
            </a:pPr>
            <a:r>
              <a:rPr lang="en-CA" altLang="en-US" sz="1800"/>
              <a:t>Increase Participation &amp; Involvement</a:t>
            </a:r>
          </a:p>
          <a:p>
            <a:pPr>
              <a:buFont typeface="Arial" pitchFamily="34" charset="0"/>
              <a:buNone/>
            </a:pPr>
            <a:r>
              <a:rPr lang="en-CA" altLang="en-US" sz="1800"/>
              <a:t>Add Clarity</a:t>
            </a:r>
          </a:p>
          <a:p>
            <a:pPr>
              <a:buFont typeface="Arial" pitchFamily="34" charset="0"/>
              <a:buNone/>
            </a:pPr>
            <a:r>
              <a:rPr lang="en-CA" altLang="en-US" sz="1800"/>
              <a:t>Support Evidence</a:t>
            </a:r>
          </a:p>
          <a:p>
            <a:pPr>
              <a:buFont typeface="Arial" pitchFamily="34" charset="0"/>
              <a:buNone/>
            </a:pPr>
            <a:r>
              <a:rPr lang="en-CA" altLang="en-US" sz="1800"/>
              <a:t>Increase Retention</a:t>
            </a:r>
          </a:p>
          <a:p>
            <a:pPr>
              <a:buFont typeface="Arial" pitchFamily="34" charset="0"/>
              <a:buNone/>
            </a:pPr>
            <a:r>
              <a:rPr lang="en-CA" altLang="en-US" sz="1800"/>
              <a:t>Enhance Professional Image</a:t>
            </a:r>
          </a:p>
        </p:txBody>
      </p:sp>
    </p:spTree>
    <p:extLst>
      <p:ext uri="{BB962C8B-B14F-4D97-AF65-F5344CB8AC3E}">
        <p14:creationId xmlns:p14="http://schemas.microsoft.com/office/powerpoint/2010/main" val="359997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3124200" cy="23637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Reasons to Raise Objections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Avoid sales interview</a:t>
            </a:r>
            <a:endParaRPr lang="en-US" altLang="en-US" sz="1800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Failed to prospect &amp; qualify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Matter of custom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Resist change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Fail to recognize need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Prospect lacks information</a:t>
            </a:r>
            <a:endParaRPr lang="en-US" altLang="en-US" sz="180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6200" y="2583491"/>
            <a:ext cx="31242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Objection Categories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No Need Objection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Product Objection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Company Objection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Price Objection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Time Objection</a:t>
            </a:r>
            <a:endParaRPr lang="en-US" altLang="en-US" sz="1800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0639" y="4749368"/>
            <a:ext cx="31242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LAARC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Listen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Acknowledge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Assess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Respond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Confirm</a:t>
            </a:r>
            <a:endParaRPr lang="en-US" altLang="en-US" sz="1800" dirty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352800" y="88037"/>
            <a:ext cx="2819400" cy="302852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Objection Handling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Forestall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Direct/Indirect Denial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Boomerang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Compensation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Question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Reinforcement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Feel-Felt-Found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Coming-to-that</a:t>
            </a:r>
            <a:endParaRPr lang="en-US" altLang="en-US" sz="180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52800" y="3235107"/>
            <a:ext cx="2819400" cy="13665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Earning Commitment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Commitment Signals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Ask Trial Questions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Resolve “Red Light” Signals</a:t>
            </a:r>
            <a:endParaRPr lang="en-US" altLang="en-US" sz="1800" dirty="0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248400" y="88037"/>
            <a:ext cx="28194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Commitment Techniques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Direct commitment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Alternative choice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Summary commitment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Balance sheet commitment</a:t>
            </a:r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Success story commitment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251085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3657600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Building Long-term Relationships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dirty="0" smtClean="0"/>
              <a:t>Building goodwill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dirty="0" smtClean="0"/>
              <a:t>Handling complaints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Willingness to fulfill requests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6583" y="1437431"/>
            <a:ext cx="3657600" cy="463511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None/>
            </a:pPr>
            <a:r>
              <a:rPr lang="en-CA" altLang="en-US" sz="1800" b="1" dirty="0" smtClean="0"/>
              <a:t>Relationship Enhancers</a:t>
            </a:r>
            <a:r>
              <a:rPr lang="en-CA" altLang="en-US" sz="1800" dirty="0" smtClean="0"/>
              <a:t>: </a:t>
            </a:r>
          </a:p>
          <a:p>
            <a:r>
              <a:rPr lang="en-CA" altLang="en-US" sz="1800" dirty="0" smtClean="0"/>
              <a:t>Focusing on long term</a:t>
            </a:r>
          </a:p>
          <a:p>
            <a:r>
              <a:rPr lang="en-CA" altLang="en-US" sz="1800" dirty="0" smtClean="0"/>
              <a:t>Calling regularly</a:t>
            </a:r>
          </a:p>
          <a:p>
            <a:r>
              <a:rPr lang="en-CA" altLang="en-US" sz="1800" dirty="0" smtClean="0"/>
              <a:t>Adding value</a:t>
            </a:r>
          </a:p>
          <a:p>
            <a:r>
              <a:rPr lang="en-CA" altLang="en-US" sz="1800" dirty="0" smtClean="0"/>
              <a:t>Keeping communication lines open</a:t>
            </a:r>
          </a:p>
          <a:p>
            <a:r>
              <a:rPr lang="en-CA" altLang="en-US" sz="1800" dirty="0" smtClean="0"/>
              <a:t>Taking responsibility for problems.</a:t>
            </a:r>
          </a:p>
          <a:p>
            <a:endParaRPr lang="en-CA" altLang="en-US" sz="1800" dirty="0" smtClean="0"/>
          </a:p>
          <a:p>
            <a:pPr>
              <a:buNone/>
            </a:pPr>
            <a:r>
              <a:rPr lang="en-CA" altLang="en-US" sz="1800" b="1" dirty="0" smtClean="0"/>
              <a:t>Relationship Detractors:</a:t>
            </a:r>
          </a:p>
          <a:p>
            <a:r>
              <a:rPr lang="en-CA" altLang="en-US" sz="1800" dirty="0" smtClean="0"/>
              <a:t>Focusing on short term</a:t>
            </a:r>
          </a:p>
          <a:p>
            <a:r>
              <a:rPr lang="en-CA" altLang="en-US" sz="1800" dirty="0" smtClean="0"/>
              <a:t>Over promising/under delivering</a:t>
            </a:r>
          </a:p>
          <a:p>
            <a:r>
              <a:rPr lang="en-CA" altLang="en-US" sz="1800" dirty="0" smtClean="0"/>
              <a:t>Calling sporadically</a:t>
            </a:r>
          </a:p>
          <a:p>
            <a:r>
              <a:rPr lang="en-CA" altLang="en-US" sz="1800" dirty="0" smtClean="0"/>
              <a:t>Only showing up for another order</a:t>
            </a:r>
          </a:p>
          <a:p>
            <a:r>
              <a:rPr lang="en-CA" altLang="en-US" sz="1800" dirty="0" smtClean="0"/>
              <a:t>Not taking responsibility for problems/issues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886200" y="112059"/>
            <a:ext cx="51054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Four Sequential Components of Effective Follow-up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Interact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Connect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Know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Relate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RICK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886200" y="2018785"/>
            <a:ext cx="5105400" cy="23083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Assuring Customer Satisfaction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Providing useful information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CA" altLang="en-US" sz="1800" dirty="0" smtClean="0"/>
              <a:t>Expediting orders &amp; monitoring installation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CA" altLang="en-US" sz="1800" dirty="0" smtClean="0"/>
              <a:t>Training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CA" altLang="en-US" sz="1800" dirty="0" smtClean="0"/>
              <a:t>Billing Errors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CA" altLang="en-US" sz="1800" dirty="0" smtClean="0"/>
              <a:t>Post-Sale Follow-Up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CA" altLang="en-US" sz="1800" dirty="0" smtClean="0"/>
              <a:t>Resolving Complaints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 dirty="0" smtClean="0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892118" y="4449162"/>
            <a:ext cx="5105400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Customer Service Dimensions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dirty="0" smtClean="0"/>
              <a:t>Communication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dirty="0" smtClean="0"/>
              <a:t>Resilience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dirty="0" smtClean="0"/>
              <a:t>Service Motivation</a:t>
            </a:r>
            <a:endParaRPr lang="en-US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427877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5 Stages Self-Leadership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Setting Goals &amp; Objectives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Territory Analysis &amp; Account Classification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Development of Strategies &amp; Plan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Tapping Technology &amp; Automation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Assessment &amp; Evaluation</a:t>
            </a:r>
            <a:endParaRPr lang="en-US" altLang="en-US" sz="1800" dirty="0" smtClean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419600" y="76200"/>
            <a:ext cx="2864528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Realistic &amp; Challenging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Specific &amp; Quantifiable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Time Specific</a:t>
            </a:r>
            <a:endParaRPr lang="en-US" altLang="en-US" sz="1800" dirty="0" smtClean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6200" y="1959499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Personal 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Territory 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Account 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Sales Call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P-A-T-S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2118" y="3861786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Territory Routing Plans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Straight Line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Cloverleaf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Circular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Leapfrog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Major-City</a:t>
            </a:r>
            <a:endParaRPr lang="en-US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892992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5334000" cy="164352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smtClean="0"/>
              <a:t>Sales Management Process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smtClean="0"/>
              <a:t>Defining the Strategic Role of the Sales Function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1800" smtClean="0"/>
              <a:t>Developing the Salesforce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1800" smtClean="0"/>
              <a:t>Directing the Salesforce</a:t>
            </a:r>
          </a:p>
          <a:p>
            <a:pPr eaLnBrk="1" hangingPunct="1">
              <a:buNone/>
            </a:pPr>
            <a:r>
              <a:rPr lang="en-US" altLang="en-US" sz="1800" smtClean="0"/>
              <a:t>Determining Salesforce Effectiveness and Performance</a:t>
            </a:r>
            <a:endParaRPr lang="en-US" altLang="en-US" sz="1800" dirty="0" smtClean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200" y="1844433"/>
            <a:ext cx="53340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Management Best Practices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Customer-driven culture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1800" dirty="0" smtClean="0"/>
              <a:t>Recruit and hire the best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Train and coach the right skill set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Segmenting accounts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Integrate sales with other business functions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38800" y="79502"/>
            <a:ext cx="3309891" cy="169892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Designing the Sales Organization</a:t>
            </a:r>
          </a:p>
          <a:p>
            <a:pPr eaLnBrk="1" hangingPunct="1">
              <a:buNone/>
            </a:pPr>
            <a:r>
              <a:rPr lang="en-CA" altLang="en-US" sz="1800" dirty="0" smtClean="0"/>
              <a:t>Geographic Sales</a:t>
            </a:r>
          </a:p>
          <a:p>
            <a:pPr eaLnBrk="1" hangingPunct="1">
              <a:buNone/>
            </a:pPr>
            <a:r>
              <a:rPr lang="en-CA" altLang="en-US" sz="1800" dirty="0" smtClean="0"/>
              <a:t>Product Sales</a:t>
            </a:r>
          </a:p>
          <a:p>
            <a:pPr eaLnBrk="1" hangingPunct="1">
              <a:buNone/>
            </a:pPr>
            <a:r>
              <a:rPr lang="en-CA" altLang="en-US" sz="1800" dirty="0" smtClean="0"/>
              <a:t>Market Sales</a:t>
            </a:r>
          </a:p>
          <a:p>
            <a:pPr eaLnBrk="1" hangingPunct="1">
              <a:buNone/>
            </a:pPr>
            <a:r>
              <a:rPr lang="en-CA" altLang="en-US" sz="1800" dirty="0" smtClean="0"/>
              <a:t>Functional Sales</a:t>
            </a:r>
            <a:endParaRPr lang="en-CA" altLang="en-US" sz="1800" dirty="0" smtClean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0996" y="3733800"/>
            <a:ext cx="5334000" cy="23637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Training</a:t>
            </a:r>
          </a:p>
          <a:p>
            <a:pPr eaLnBrk="1" hangingPunct="1">
              <a:buNone/>
            </a:pPr>
            <a:r>
              <a:rPr lang="en-CA" altLang="en-US" sz="1800" dirty="0" smtClean="0"/>
              <a:t>Assess Needs</a:t>
            </a:r>
          </a:p>
          <a:p>
            <a:pPr eaLnBrk="1" hangingPunct="1">
              <a:buNone/>
            </a:pPr>
            <a:r>
              <a:rPr lang="en-CA" altLang="en-US" sz="1800" dirty="0" smtClean="0"/>
              <a:t>Set Objectives</a:t>
            </a:r>
          </a:p>
          <a:p>
            <a:pPr eaLnBrk="1" hangingPunct="1">
              <a:buNone/>
            </a:pPr>
            <a:r>
              <a:rPr lang="en-CA" altLang="en-US" sz="1800" dirty="0" smtClean="0"/>
              <a:t>Evaluate Options</a:t>
            </a:r>
          </a:p>
          <a:p>
            <a:pPr eaLnBrk="1" hangingPunct="1">
              <a:buNone/>
            </a:pPr>
            <a:r>
              <a:rPr lang="en-CA" altLang="en-US" sz="1800" dirty="0" smtClean="0"/>
              <a:t>Design Program</a:t>
            </a:r>
          </a:p>
          <a:p>
            <a:pPr eaLnBrk="1" hangingPunct="1">
              <a:buNone/>
            </a:pPr>
            <a:r>
              <a:rPr lang="en-CA" altLang="en-US" sz="1800" dirty="0" smtClean="0"/>
              <a:t>Perform Training</a:t>
            </a:r>
          </a:p>
          <a:p>
            <a:pPr eaLnBrk="1" hangingPunct="1">
              <a:buNone/>
            </a:pPr>
            <a:r>
              <a:rPr lang="en-CA" altLang="en-US" sz="1800" dirty="0" smtClean="0"/>
              <a:t>Evaluation</a:t>
            </a:r>
            <a:endParaRPr lang="en-CA" altLang="en-US" sz="1800" dirty="0" smtClean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638799" y="1884318"/>
            <a:ext cx="3309891" cy="13665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Evaluating Performance</a:t>
            </a:r>
          </a:p>
          <a:p>
            <a:pPr eaLnBrk="1" hangingPunct="1">
              <a:buNone/>
            </a:pPr>
            <a:r>
              <a:rPr lang="en-CA" altLang="en-US" sz="1800" dirty="0" smtClean="0"/>
              <a:t>360 Degree Feedback</a:t>
            </a:r>
          </a:p>
          <a:p>
            <a:pPr eaLnBrk="1" hangingPunct="1">
              <a:buNone/>
            </a:pPr>
            <a:r>
              <a:rPr lang="en-CA" altLang="en-US" sz="1800" dirty="0" smtClean="0"/>
              <a:t>Performance Management</a:t>
            </a:r>
          </a:p>
          <a:p>
            <a:pPr eaLnBrk="1" hangingPunct="1">
              <a:buNone/>
            </a:pPr>
            <a:r>
              <a:rPr lang="en-CA" altLang="en-US" sz="1800" dirty="0" smtClean="0"/>
              <a:t>Behavior/Outcome-Based</a:t>
            </a:r>
            <a:endParaRPr lang="en-CA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519100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/>
          <p:cNvSpPr txBox="1">
            <a:spLocks noChangeArrowheads="1"/>
          </p:cNvSpPr>
          <p:nvPr/>
        </p:nvSpPr>
        <p:spPr bwMode="auto">
          <a:xfrm>
            <a:off x="76200" y="76200"/>
            <a:ext cx="4343400" cy="14779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Sales Communications Formats</a:t>
            </a:r>
            <a:endParaRPr lang="en-CA" altLang="en-US" sz="1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  <a:endParaRPr lang="en-CA" altLang="en-US" sz="180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C-O-W</a:t>
            </a:r>
          </a:p>
        </p:txBody>
      </p:sp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76200" y="16764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Components of a Written Proposal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S-P-E-C-S</a:t>
            </a:r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76200" y="39624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Evaluating Sales Proposal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R-A-T-E-R</a:t>
            </a:r>
          </a:p>
        </p:txBody>
      </p:sp>
      <p:sp>
        <p:nvSpPr>
          <p:cNvPr id="26629" name="TextBox 3"/>
          <p:cNvSpPr txBox="1">
            <a:spLocks noChangeArrowheads="1"/>
          </p:cNvSpPr>
          <p:nvPr/>
        </p:nvSpPr>
        <p:spPr bwMode="auto">
          <a:xfrm>
            <a:off x="4572000" y="76200"/>
            <a:ext cx="4343400" cy="3140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/>
              <a:t>Sales Dialogue Template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- _____________________________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CA" altLang="en-US" sz="1800" b="1" dirty="0"/>
              <a:t>S-P-A-C-E-S   B-B-C</a:t>
            </a:r>
            <a:endParaRPr lang="en-US" altLang="en-US" sz="1800" b="1" dirty="0"/>
          </a:p>
        </p:txBody>
      </p:sp>
      <p:sp>
        <p:nvSpPr>
          <p:cNvPr id="26630" name="TextBox 3"/>
          <p:cNvSpPr txBox="1">
            <a:spLocks noChangeArrowheads="1"/>
          </p:cNvSpPr>
          <p:nvPr/>
        </p:nvSpPr>
        <p:spPr bwMode="auto">
          <a:xfrm>
            <a:off x="4551363" y="3962400"/>
            <a:ext cx="4343400" cy="1200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/>
              <a:t>Buying Motives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/>
              <a:t>- 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 b="1"/>
          </a:p>
        </p:txBody>
      </p:sp>
    </p:spTree>
    <p:extLst>
      <p:ext uri="{BB962C8B-B14F-4D97-AF65-F5344CB8AC3E}">
        <p14:creationId xmlns:p14="http://schemas.microsoft.com/office/powerpoint/2010/main" val="3680734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76200" y="762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 smtClean="0"/>
              <a:t>SPES</a:t>
            </a:r>
            <a:endParaRPr lang="en-CA" altLang="en-US" sz="1800" b="1" dirty="0" smtClean="0"/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endParaRPr lang="en-CA" altLang="en-US" sz="1800" b="1" dirty="0" smtClean="0"/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CA" altLang="en-US" sz="1800" b="1" dirty="0" smtClean="0"/>
              <a:t>S-P-E-S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7313" y="2286000"/>
            <a:ext cx="4343400" cy="1200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en-US" sz="1800" b="1" dirty="0" smtClean="0"/>
              <a:t>Types of Sales Aids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27000" y="3962400"/>
            <a:ext cx="4303713" cy="1200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Font typeface="Arial" pitchFamily="34" charset="0"/>
              <a:buNone/>
              <a:defRPr/>
            </a:pPr>
            <a:r>
              <a:rPr lang="en-US" sz="1800" b="1" dirty="0" smtClean="0"/>
              <a:t>Proof Providers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4554538" y="76200"/>
            <a:ext cx="4343400" cy="20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 smtClean="0"/>
              <a:t>Effective Sales Dialogue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 smtClean="0"/>
              <a:t>_____________________________</a:t>
            </a:r>
            <a:endParaRPr lang="en-CA" altLang="en-US" sz="1800" dirty="0"/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4554538" y="2279650"/>
            <a:ext cx="4343400" cy="2308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 smtClean="0"/>
              <a:t>Reasons to use Sales Aids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marL="285750" indent="-285750" eaLnBrk="1" hangingPunct="1">
              <a:spcBef>
                <a:spcPct val="0"/>
              </a:spcBef>
              <a:buFontTx/>
              <a:buChar char="-"/>
              <a:defRPr/>
            </a:pPr>
            <a:r>
              <a:rPr lang="en-CA" altLang="en-US" sz="1800" dirty="0"/>
              <a:t>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CA" altLang="en-US" sz="1800" b="1" dirty="0" smtClean="0"/>
          </a:p>
        </p:txBody>
      </p:sp>
    </p:spTree>
    <p:extLst>
      <p:ext uri="{BB962C8B-B14F-4D97-AF65-F5344CB8AC3E}">
        <p14:creationId xmlns:p14="http://schemas.microsoft.com/office/powerpoint/2010/main" val="2831597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3124200" cy="23637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Reasons to Raise Objections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  <a:endParaRPr lang="en-US" altLang="en-US" sz="1800" dirty="0" smtClean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6200" y="2583491"/>
            <a:ext cx="31242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Objection Categories</a:t>
            </a:r>
            <a:endParaRPr lang="en-CA" altLang="en-US" sz="1800" b="1" dirty="0"/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  <a:endParaRPr lang="en-US" altLang="en-US" sz="1800" dirty="0" smtClean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0639" y="4749368"/>
            <a:ext cx="31242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LAARC</a:t>
            </a:r>
            <a:endParaRPr lang="en-CA" altLang="en-US" sz="1800" b="1" dirty="0"/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</a:t>
            </a:r>
            <a:endParaRPr lang="en-US" altLang="en-US" sz="1800" dirty="0" smtClean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352800" y="88037"/>
            <a:ext cx="2819400" cy="302852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Objection Handling</a:t>
            </a:r>
            <a:endParaRPr lang="en-CA" altLang="en-US" sz="1800" b="1" dirty="0"/>
          </a:p>
          <a:p>
            <a:pPr>
              <a:buFont typeface="Arial" pitchFamily="34" charset="0"/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52800" y="3235107"/>
            <a:ext cx="2819400" cy="1311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Earning Commitment</a:t>
            </a:r>
            <a:endParaRPr lang="en-CA" altLang="en-US" sz="1800" b="1" dirty="0"/>
          </a:p>
          <a:p>
            <a:pPr>
              <a:buNone/>
            </a:pPr>
            <a:r>
              <a:rPr lang="en-US" altLang="en-US" sz="1800" dirty="0" smtClean="0"/>
              <a:t>______________________________________________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248400" y="88037"/>
            <a:ext cx="2819400" cy="19759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Commitment Techniques</a:t>
            </a:r>
            <a:endParaRPr lang="en-CA" altLang="en-US" sz="1800" b="1" dirty="0"/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715545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3657600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Building Long-term Relationships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6583" y="1437431"/>
            <a:ext cx="3657600" cy="397031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buNone/>
            </a:pPr>
            <a:r>
              <a:rPr lang="en-CA" altLang="en-US" sz="1800" b="1" dirty="0" smtClean="0"/>
              <a:t>Relationship Enhancers</a:t>
            </a:r>
            <a:r>
              <a:rPr lang="en-CA" altLang="en-US" sz="1800" dirty="0" smtClean="0"/>
              <a:t>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______________________________</a:t>
            </a:r>
          </a:p>
          <a:p>
            <a:pPr>
              <a:buNone/>
            </a:pPr>
            <a:r>
              <a:rPr lang="en-US" altLang="en-US" sz="1800" dirty="0" smtClean="0"/>
              <a:t>______________________________</a:t>
            </a:r>
            <a:endParaRPr lang="en-CA" altLang="en-US" sz="1800" dirty="0" smtClean="0"/>
          </a:p>
          <a:p>
            <a:pPr>
              <a:buNone/>
            </a:pPr>
            <a:r>
              <a:rPr lang="en-CA" altLang="en-US" sz="1800" b="1" dirty="0" smtClean="0"/>
              <a:t>Relationship Detractors: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 dirty="0" smtClean="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886200" y="112059"/>
            <a:ext cx="51054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Four Sequential Components of Effective Follow-up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RICK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886200" y="2018785"/>
            <a:ext cx="51054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Assuring Customer Satisfaction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892118" y="4449162"/>
            <a:ext cx="5105400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Customer Service Dimensions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077710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5 Stages Self-Leadership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  <a:r>
              <a:rPr lang="en-US" altLang="en-US" sz="1800" dirty="0" smtClean="0"/>
              <a:t>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419600" y="76200"/>
            <a:ext cx="2864528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6200" y="1959499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Goals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P-A-T-S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2118" y="3861786"/>
            <a:ext cx="41148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Territory Routing Plans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542941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6200" y="76200"/>
            <a:ext cx="5334000" cy="14773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Management Process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200" y="1844433"/>
            <a:ext cx="5334000" cy="1754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Management Best Practices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38800" y="79502"/>
            <a:ext cx="3309891" cy="164352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Designing the Sales Organization</a:t>
            </a:r>
          </a:p>
          <a:p>
            <a:pPr eaLnBrk="1" hangingPunct="1">
              <a:buNone/>
            </a:pPr>
            <a:r>
              <a:rPr lang="en-CA" altLang="en-US" sz="1800" dirty="0" smtClean="0"/>
              <a:t>______________________________________________________</a:t>
            </a:r>
          </a:p>
          <a:p>
            <a:pPr eaLnBrk="1" hangingPunct="1">
              <a:buNone/>
            </a:pPr>
            <a:r>
              <a:rPr lang="en-CA" altLang="en-US" sz="1800" dirty="0" smtClean="0"/>
              <a:t>___________________________</a:t>
            </a:r>
          </a:p>
          <a:p>
            <a:pPr eaLnBrk="1" hangingPunct="1">
              <a:buNone/>
            </a:pPr>
            <a:r>
              <a:rPr lang="en-CA" altLang="en-US" sz="1800" dirty="0" smtClean="0"/>
              <a:t>___________________________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0996" y="3733800"/>
            <a:ext cx="5334000" cy="2031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Sales Training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en-US" sz="1800" dirty="0" smtClean="0"/>
              <a:t>_____________________________________________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638799" y="1884318"/>
            <a:ext cx="3309891" cy="1311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/>
              <a:t>Evaluating Performance</a:t>
            </a:r>
          </a:p>
          <a:p>
            <a:pPr eaLnBrk="1" hangingPunct="1">
              <a:buNone/>
            </a:pPr>
            <a:r>
              <a:rPr lang="en-CA" altLang="en-US" sz="1800" dirty="0" smtClean="0"/>
              <a:t>______________________________________________________</a:t>
            </a:r>
          </a:p>
          <a:p>
            <a:pPr eaLnBrk="1" hangingPunct="1">
              <a:buNone/>
            </a:pPr>
            <a:r>
              <a:rPr lang="en-CA" altLang="en-US" sz="1800" dirty="0" smtClean="0"/>
              <a:t>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720642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737</Words>
  <Application>Microsoft Office PowerPoint</Application>
  <PresentationFormat>On-screen Show (4:3)</PresentationFormat>
  <Paragraphs>363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Philippe</dc:creator>
  <cp:lastModifiedBy>Philippe</cp:lastModifiedBy>
  <cp:revision>20</cp:revision>
  <dcterms:created xsi:type="dcterms:W3CDTF">2014-06-09T01:21:10Z</dcterms:created>
  <dcterms:modified xsi:type="dcterms:W3CDTF">2014-06-09T02:18:48Z</dcterms:modified>
</cp:coreProperties>
</file>