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sldIdLst>
    <p:sldId id="256" r:id="rId2"/>
    <p:sldId id="261" r:id="rId3"/>
    <p:sldId id="263" r:id="rId4"/>
    <p:sldId id="268" r:id="rId5"/>
    <p:sldId id="269" r:id="rId6"/>
    <p:sldId id="270" r:id="rId7"/>
    <p:sldId id="271" r:id="rId8"/>
    <p:sldId id="272" r:id="rId9"/>
    <p:sldId id="278" r:id="rId10"/>
    <p:sldId id="283" r:id="rId11"/>
    <p:sldId id="279" r:id="rId12"/>
    <p:sldId id="280" r:id="rId13"/>
    <p:sldId id="282" r:id="rId14"/>
    <p:sldId id="281" r:id="rId15"/>
    <p:sldId id="286" r:id="rId16"/>
    <p:sldId id="287" r:id="rId17"/>
    <p:sldId id="288" r:id="rId18"/>
    <p:sldId id="289" r:id="rId19"/>
    <p:sldId id="290" r:id="rId20"/>
    <p:sldId id="291" r:id="rId21"/>
    <p:sldId id="292" r:id="rId22"/>
    <p:sldId id="293" r:id="rId23"/>
    <p:sldId id="294" r:id="rId24"/>
    <p:sldId id="295" r:id="rId25"/>
    <p:sldId id="296" r:id="rId26"/>
    <p:sldId id="297" r:id="rId27"/>
    <p:sldId id="275" r:id="rId28"/>
    <p:sldId id="284" r:id="rId29"/>
    <p:sldId id="276" r:id="rId30"/>
    <p:sldId id="285" r:id="rId31"/>
    <p:sldId id="277" r:id="rId3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vertBarState="maximized">
    <p:restoredLeft sz="15620"/>
    <p:restoredTop sz="94660"/>
  </p:normalViewPr>
  <p:slideViewPr>
    <p:cSldViewPr>
      <p:cViewPr varScale="1">
        <p:scale>
          <a:sx n="84" d="100"/>
          <a:sy n="84" d="100"/>
        </p:scale>
        <p:origin x="-128" y="-112"/>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slide" Target="slides/slide26.xml"/><Relationship Id="rId28" Type="http://schemas.openxmlformats.org/officeDocument/2006/relationships/slide" Target="slides/slide27.xml"/><Relationship Id="rId29" Type="http://schemas.openxmlformats.org/officeDocument/2006/relationships/slide" Target="slides/slide2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30" Type="http://schemas.openxmlformats.org/officeDocument/2006/relationships/slide" Target="slides/slide29.xml"/><Relationship Id="rId31" Type="http://schemas.openxmlformats.org/officeDocument/2006/relationships/slide" Target="slides/slide30.xml"/><Relationship Id="rId32" Type="http://schemas.openxmlformats.org/officeDocument/2006/relationships/slide" Target="slides/slide31.xml"/><Relationship Id="rId9" Type="http://schemas.openxmlformats.org/officeDocument/2006/relationships/slide" Target="slides/slide8.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33" Type="http://schemas.openxmlformats.org/officeDocument/2006/relationships/printerSettings" Target="printerSettings/printerSettings1.bin"/><Relationship Id="rId34" Type="http://schemas.openxmlformats.org/officeDocument/2006/relationships/presProps" Target="presProps.xml"/><Relationship Id="rId35" Type="http://schemas.openxmlformats.org/officeDocument/2006/relationships/viewProps" Target="viewProps.xml"/><Relationship Id="rId36" Type="http://schemas.openxmlformats.org/officeDocument/2006/relationships/theme" Target="theme/theme1.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37"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4500"/>
            </a:lvl1pPr>
          </a:lstStyle>
          <a:p>
            <a:r>
              <a:rPr lang="en-US" smtClean="0"/>
              <a:t>Click to edit Master title style</a:t>
            </a:r>
            <a:endParaRPr lang="en-CA"/>
          </a:p>
        </p:txBody>
      </p:sp>
      <p:sp>
        <p:nvSpPr>
          <p:cNvPr id="3" name="Subtitle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smtClean="0"/>
              <a:t>Click to edit Master subtitle style</a:t>
            </a:r>
            <a:endParaRPr lang="en-CA"/>
          </a:p>
        </p:txBody>
      </p:sp>
      <p:sp>
        <p:nvSpPr>
          <p:cNvPr id="4" name="Date Placeholder 3"/>
          <p:cNvSpPr>
            <a:spLocks noGrp="1"/>
          </p:cNvSpPr>
          <p:nvPr>
            <p:ph type="dt" sz="half" idx="10"/>
          </p:nvPr>
        </p:nvSpPr>
        <p:spPr/>
        <p:txBody>
          <a:bodyPr/>
          <a:lstStyle/>
          <a:p>
            <a:fld id="{734FB75C-6A38-4FD5-B06C-70756EEA84C0}" type="datetimeFigureOut">
              <a:rPr lang="en-US" smtClean="0"/>
              <a:pPr/>
              <a:t>2014-02-25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6B25ABB-FBE9-4538-A56D-1B7CB03B5D83}" type="slidenum">
              <a:rPr lang="en-US" smtClean="0"/>
              <a:pPr/>
              <a:t>‹#›</a:t>
            </a:fld>
            <a:endParaRPr lang="en-US"/>
          </a:p>
        </p:txBody>
      </p:sp>
    </p:spTree>
    <p:extLst>
      <p:ext uri="{BB962C8B-B14F-4D97-AF65-F5344CB8AC3E}">
        <p14:creationId xmlns:p14="http://schemas.microsoft.com/office/powerpoint/2010/main" val="213308534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p>
            <a:fld id="{734FB75C-6A38-4FD5-B06C-70756EEA84C0}" type="datetimeFigureOut">
              <a:rPr lang="en-US" smtClean="0"/>
              <a:pPr/>
              <a:t>2014-02-25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6B25ABB-FBE9-4538-A56D-1B7CB03B5D83}" type="slidenum">
              <a:rPr lang="en-US" smtClean="0"/>
              <a:pPr/>
              <a:t>‹#›</a:t>
            </a:fld>
            <a:endParaRPr lang="en-US"/>
          </a:p>
        </p:txBody>
      </p:sp>
    </p:spTree>
    <p:extLst>
      <p:ext uri="{BB962C8B-B14F-4D97-AF65-F5344CB8AC3E}">
        <p14:creationId xmlns:p14="http://schemas.microsoft.com/office/powerpoint/2010/main" val="119119544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4500"/>
            </a:lvl1pPr>
          </a:lstStyle>
          <a:p>
            <a:r>
              <a:rPr lang="en-US" smtClean="0"/>
              <a:t>Click to edit Master title style</a:t>
            </a:r>
            <a:endParaRPr lang="en-CA"/>
          </a:p>
        </p:txBody>
      </p:sp>
      <p:sp>
        <p:nvSpPr>
          <p:cNvPr id="3" name="Text Placeholder 2"/>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734FB75C-6A38-4FD5-B06C-70756EEA84C0}" type="datetimeFigureOut">
              <a:rPr lang="en-US" smtClean="0"/>
              <a:pPr/>
              <a:t>2014-02-25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6B25ABB-FBE9-4538-A56D-1B7CB03B5D83}" type="slidenum">
              <a:rPr lang="en-US" smtClean="0"/>
              <a:pPr/>
              <a:t>‹#›</a:t>
            </a:fld>
            <a:endParaRPr lang="en-US"/>
          </a:p>
        </p:txBody>
      </p:sp>
    </p:spTree>
    <p:extLst>
      <p:ext uri="{BB962C8B-B14F-4D97-AF65-F5344CB8AC3E}">
        <p14:creationId xmlns:p14="http://schemas.microsoft.com/office/powerpoint/2010/main" val="332447081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sz="half" idx="1"/>
          </p:nvPr>
        </p:nvSpPr>
        <p:spPr>
          <a:xfrm>
            <a:off x="6286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Content Placeholder 3"/>
          <p:cNvSpPr>
            <a:spLocks noGrp="1"/>
          </p:cNvSpPr>
          <p:nvPr>
            <p:ph sz="half" idx="2"/>
          </p:nvPr>
        </p:nvSpPr>
        <p:spPr>
          <a:xfrm>
            <a:off x="46291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Date Placeholder 4"/>
          <p:cNvSpPr>
            <a:spLocks noGrp="1"/>
          </p:cNvSpPr>
          <p:nvPr>
            <p:ph type="dt" sz="half" idx="10"/>
          </p:nvPr>
        </p:nvSpPr>
        <p:spPr/>
        <p:txBody>
          <a:bodyPr/>
          <a:lstStyle/>
          <a:p>
            <a:fld id="{734FB75C-6A38-4FD5-B06C-70756EEA84C0}" type="datetimeFigureOut">
              <a:rPr lang="en-US" smtClean="0"/>
              <a:pPr/>
              <a:t>2014-02-25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6B25ABB-FBE9-4538-A56D-1B7CB03B5D83}" type="slidenum">
              <a:rPr lang="en-US" smtClean="0"/>
              <a:pPr/>
              <a:t>‹#›</a:t>
            </a:fld>
            <a:endParaRPr lang="en-US"/>
          </a:p>
        </p:txBody>
      </p:sp>
    </p:spTree>
    <p:extLst>
      <p:ext uri="{BB962C8B-B14F-4D97-AF65-F5344CB8AC3E}">
        <p14:creationId xmlns:p14="http://schemas.microsoft.com/office/powerpoint/2010/main" val="22815574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smtClean="0"/>
              <a:t>Click to edit Master title style</a:t>
            </a:r>
            <a:endParaRPr lang="en-CA"/>
          </a:p>
        </p:txBody>
      </p:sp>
      <p:sp>
        <p:nvSpPr>
          <p:cNvPr id="3" name="Text Placeholder 2"/>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7" name="Date Placeholder 6"/>
          <p:cNvSpPr>
            <a:spLocks noGrp="1"/>
          </p:cNvSpPr>
          <p:nvPr>
            <p:ph type="dt" sz="half" idx="10"/>
          </p:nvPr>
        </p:nvSpPr>
        <p:spPr/>
        <p:txBody>
          <a:bodyPr/>
          <a:lstStyle/>
          <a:p>
            <a:fld id="{734FB75C-6A38-4FD5-B06C-70756EEA84C0}" type="datetimeFigureOut">
              <a:rPr lang="en-US" smtClean="0"/>
              <a:pPr/>
              <a:t>2014-02-25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76B25ABB-FBE9-4538-A56D-1B7CB03B5D83}" type="slidenum">
              <a:rPr lang="en-US" smtClean="0"/>
              <a:pPr/>
              <a:t>‹#›</a:t>
            </a:fld>
            <a:endParaRPr lang="en-US"/>
          </a:p>
        </p:txBody>
      </p:sp>
    </p:spTree>
    <p:extLst>
      <p:ext uri="{BB962C8B-B14F-4D97-AF65-F5344CB8AC3E}">
        <p14:creationId xmlns:p14="http://schemas.microsoft.com/office/powerpoint/2010/main" val="92232656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Date Placeholder 2"/>
          <p:cNvSpPr>
            <a:spLocks noGrp="1"/>
          </p:cNvSpPr>
          <p:nvPr>
            <p:ph type="dt" sz="half" idx="10"/>
          </p:nvPr>
        </p:nvSpPr>
        <p:spPr/>
        <p:txBody>
          <a:bodyPr/>
          <a:lstStyle/>
          <a:p>
            <a:fld id="{734FB75C-6A38-4FD5-B06C-70756EEA84C0}" type="datetimeFigureOut">
              <a:rPr lang="en-US" smtClean="0"/>
              <a:pPr/>
              <a:t>2014-02-25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76B25ABB-FBE9-4538-A56D-1B7CB03B5D83}" type="slidenum">
              <a:rPr lang="en-US" smtClean="0"/>
              <a:pPr/>
              <a:t>‹#›</a:t>
            </a:fld>
            <a:endParaRPr lang="en-US"/>
          </a:p>
        </p:txBody>
      </p:sp>
    </p:spTree>
    <p:extLst>
      <p:ext uri="{BB962C8B-B14F-4D97-AF65-F5344CB8AC3E}">
        <p14:creationId xmlns:p14="http://schemas.microsoft.com/office/powerpoint/2010/main" val="167241062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34FB75C-6A38-4FD5-B06C-70756EEA84C0}" type="datetimeFigureOut">
              <a:rPr lang="en-US" smtClean="0"/>
              <a:pPr/>
              <a:t>2014-02-25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76B25ABB-FBE9-4538-A56D-1B7CB03B5D83}" type="slidenum">
              <a:rPr lang="en-US" smtClean="0"/>
              <a:pPr/>
              <a:t>‹#›</a:t>
            </a:fld>
            <a:endParaRPr lang="en-US"/>
          </a:p>
        </p:txBody>
      </p:sp>
    </p:spTree>
    <p:extLst>
      <p:ext uri="{BB962C8B-B14F-4D97-AF65-F5344CB8AC3E}">
        <p14:creationId xmlns:p14="http://schemas.microsoft.com/office/powerpoint/2010/main" val="32760553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smtClean="0"/>
              <a:t>Click to edit Master title style</a:t>
            </a:r>
            <a:endParaRPr lang="en-CA"/>
          </a:p>
        </p:txBody>
      </p:sp>
      <p:sp>
        <p:nvSpPr>
          <p:cNvPr id="3" name="Content Placeholder 2"/>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34FB75C-6A38-4FD5-B06C-70756EEA84C0}" type="datetimeFigureOut">
              <a:rPr lang="en-US" smtClean="0"/>
              <a:pPr/>
              <a:t>2014-02-25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6B25ABB-FBE9-4538-A56D-1B7CB03B5D83}" type="slidenum">
              <a:rPr lang="en-US" smtClean="0"/>
              <a:pPr/>
              <a:t>‹#›</a:t>
            </a:fld>
            <a:endParaRPr lang="en-US"/>
          </a:p>
        </p:txBody>
      </p:sp>
    </p:spTree>
    <p:extLst>
      <p:ext uri="{BB962C8B-B14F-4D97-AF65-F5344CB8AC3E}">
        <p14:creationId xmlns:p14="http://schemas.microsoft.com/office/powerpoint/2010/main" val="21656946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smtClean="0"/>
              <a:t>Click to edit Master title style</a:t>
            </a:r>
            <a:endParaRPr lang="en-CA"/>
          </a:p>
        </p:txBody>
      </p:sp>
      <p:sp>
        <p:nvSpPr>
          <p:cNvPr id="3" name="Picture Placeholder 2"/>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CA"/>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34FB75C-6A38-4FD5-B06C-70756EEA84C0}" type="datetimeFigureOut">
              <a:rPr lang="en-US" smtClean="0"/>
              <a:pPr/>
              <a:t>2014-02-25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6B25ABB-FBE9-4538-A56D-1B7CB03B5D83}" type="slidenum">
              <a:rPr lang="en-US" smtClean="0"/>
              <a:pPr/>
              <a:t>‹#›</a:t>
            </a:fld>
            <a:endParaRPr lang="en-US"/>
          </a:p>
        </p:txBody>
      </p:sp>
    </p:spTree>
    <p:extLst>
      <p:ext uri="{BB962C8B-B14F-4D97-AF65-F5344CB8AC3E}">
        <p14:creationId xmlns:p14="http://schemas.microsoft.com/office/powerpoint/2010/main" val="374733767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p>
            <a:fld id="{734FB75C-6A38-4FD5-B06C-70756EEA84C0}" type="datetimeFigureOut">
              <a:rPr lang="en-US" smtClean="0"/>
              <a:pPr/>
              <a:t>2014-02-25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6B25ABB-FBE9-4538-A56D-1B7CB03B5D83}" type="slidenum">
              <a:rPr lang="en-US" smtClean="0"/>
              <a:pPr/>
              <a:t>‹#›</a:t>
            </a:fld>
            <a:endParaRPr lang="en-US"/>
          </a:p>
        </p:txBody>
      </p:sp>
    </p:spTree>
    <p:extLst>
      <p:ext uri="{BB962C8B-B14F-4D97-AF65-F5344CB8AC3E}">
        <p14:creationId xmlns:p14="http://schemas.microsoft.com/office/powerpoint/2010/main" val="156289004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smtClean="0"/>
              <a:t>Click to edit Master title style</a:t>
            </a:r>
            <a:endParaRPr lang="en-CA"/>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p>
            <a:fld id="{734FB75C-6A38-4FD5-B06C-70756EEA84C0}" type="datetimeFigureOut">
              <a:rPr lang="en-US" smtClean="0"/>
              <a:pPr/>
              <a:t>2014-02-25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6B25ABB-FBE9-4538-A56D-1B7CB03B5D83}" type="slidenum">
              <a:rPr lang="en-US" smtClean="0"/>
              <a:pPr/>
              <a:t>‹#›</a:t>
            </a:fld>
            <a:endParaRPr lang="en-US"/>
          </a:p>
        </p:txBody>
      </p:sp>
    </p:spTree>
    <p:extLst>
      <p:ext uri="{BB962C8B-B14F-4D97-AF65-F5344CB8AC3E}">
        <p14:creationId xmlns:p14="http://schemas.microsoft.com/office/powerpoint/2010/main" val="2336483166"/>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smtClean="0"/>
              <a:t>Click to edit Master title style</a:t>
            </a:r>
            <a:endParaRPr lang="en-CA"/>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734FB75C-6A38-4FD5-B06C-70756EEA84C0}" type="datetimeFigureOut">
              <a:rPr lang="en-US" smtClean="0"/>
              <a:pPr/>
              <a:t>2014-02-25</a:t>
            </a:fld>
            <a:endParaRPr lang="en-US"/>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76B25ABB-FBE9-4538-A56D-1B7CB03B5D83}" type="slidenum">
              <a:rPr lang="en-US" smtClean="0"/>
              <a:pPr/>
              <a:t>‹#›</a:t>
            </a:fld>
            <a:endParaRPr lang="en-US"/>
          </a:p>
        </p:txBody>
      </p:sp>
    </p:spTree>
    <p:extLst>
      <p:ext uri="{BB962C8B-B14F-4D97-AF65-F5344CB8AC3E}">
        <p14:creationId xmlns:p14="http://schemas.microsoft.com/office/powerpoint/2010/main" val="2828310217"/>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ctrTitle"/>
          </p:nvPr>
        </p:nvSpPr>
        <p:spPr>
          <a:xfrm>
            <a:off x="457200" y="1371600"/>
            <a:ext cx="8305800" cy="1981200"/>
          </a:xfrm>
        </p:spPr>
        <p:txBody>
          <a:bodyPr/>
          <a:lstStyle/>
          <a:p>
            <a:r>
              <a:rPr lang="en-US" sz="4000" dirty="0" smtClean="0"/>
              <a:t>Organizational </a:t>
            </a:r>
            <a:r>
              <a:rPr lang="en-US" sz="4000" dirty="0" err="1" smtClean="0"/>
              <a:t>Behaviour</a:t>
            </a:r>
            <a:r>
              <a:rPr lang="en-US" sz="4000" dirty="0" smtClean="0"/>
              <a:t> &amp; Theory Mid-term exam review</a:t>
            </a:r>
            <a:endParaRPr lang="en-US" sz="4000" dirty="0"/>
          </a:p>
        </p:txBody>
      </p:sp>
      <p:sp>
        <p:nvSpPr>
          <p:cNvPr id="3" name="Subtitle 2"/>
          <p:cNvSpPr>
            <a:spLocks noGrp="1"/>
          </p:cNvSpPr>
          <p:nvPr>
            <p:ph type="subTitle" idx="1"/>
          </p:nvPr>
        </p:nvSpPr>
        <p:spPr/>
        <p:txBody>
          <a:bodyPr/>
          <a:lstStyle/>
          <a:p>
            <a:endParaRPr lang="en-US" dirty="0"/>
          </a:p>
        </p:txBody>
      </p:sp>
    </p:spTree>
  </p:cSld>
  <p:clrMapOvr>
    <a:masterClrMapping/>
  </p:clrMapOvr>
  <p:timing>
    <p:tnLst>
      <p:par>
        <p:cTn xmlns:p14="http://schemas.microsoft.com/office/powerpoint/2010/mai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smtClean="0"/>
              <a:t>Mid term format</a:t>
            </a:r>
            <a:endParaRPr lang="en-US" dirty="0"/>
          </a:p>
        </p:txBody>
      </p:sp>
      <p:sp>
        <p:nvSpPr>
          <p:cNvPr id="2" name="Content Placeholder 1"/>
          <p:cNvSpPr>
            <a:spLocks noGrp="1"/>
          </p:cNvSpPr>
          <p:nvPr>
            <p:ph idx="1"/>
          </p:nvPr>
        </p:nvSpPr>
        <p:spPr/>
        <p:txBody>
          <a:bodyPr>
            <a:normAutofit/>
          </a:bodyPr>
          <a:lstStyle/>
          <a:p>
            <a:pPr lvl="0"/>
            <a:r>
              <a:rPr lang="en-CA" dirty="0" smtClean="0"/>
              <a:t>30 multiple choice questions</a:t>
            </a:r>
          </a:p>
          <a:p>
            <a:pPr lvl="1"/>
            <a:r>
              <a:rPr lang="en-CA" dirty="0" smtClean="0"/>
              <a:t>each worth 2 points</a:t>
            </a:r>
          </a:p>
          <a:p>
            <a:pPr lvl="0"/>
            <a:r>
              <a:rPr lang="en-CA" dirty="0" smtClean="0"/>
              <a:t>2 essay questions (out of 3)</a:t>
            </a:r>
          </a:p>
          <a:p>
            <a:pPr lvl="1"/>
            <a:r>
              <a:rPr lang="en-CA" dirty="0" smtClean="0"/>
              <a:t>each worth 20 points</a:t>
            </a:r>
          </a:p>
          <a:p>
            <a:pPr lvl="1"/>
            <a:r>
              <a:rPr lang="en-CA" dirty="0" smtClean="0"/>
              <a:t>be clear and specific</a:t>
            </a:r>
          </a:p>
          <a:p>
            <a:pPr lvl="1"/>
            <a:r>
              <a:rPr lang="en-CA" dirty="0"/>
              <a:t>l</a:t>
            </a:r>
            <a:r>
              <a:rPr lang="en-CA" dirty="0" smtClean="0"/>
              <a:t>onger answers are not better; be concise </a:t>
            </a:r>
          </a:p>
          <a:p>
            <a:pPr lvl="0"/>
            <a:r>
              <a:rPr lang="en-CA" dirty="0" smtClean="0"/>
              <a:t>Duration: 1 hour 20 minutes</a:t>
            </a:r>
          </a:p>
          <a:p>
            <a:pPr lvl="0"/>
            <a:r>
              <a:rPr lang="en-CA" dirty="0" smtClean="0"/>
              <a:t>Pen</a:t>
            </a:r>
            <a:r>
              <a:rPr lang="en-CA" dirty="0"/>
              <a:t> </a:t>
            </a:r>
            <a:r>
              <a:rPr lang="en-CA" dirty="0" smtClean="0"/>
              <a:t>or pencil is fine but PLEASE WRITE NEATLY!</a:t>
            </a:r>
          </a:p>
          <a:p>
            <a:pPr lvl="0"/>
            <a:endParaRPr lang="en-CA" dirty="0"/>
          </a:p>
          <a:p>
            <a:pPr lvl="0"/>
            <a:r>
              <a:rPr lang="en-CA" dirty="0" smtClean="0"/>
              <a:t>There will be 2 versions of the exam</a:t>
            </a:r>
            <a:endParaRPr lang="en-CA" dirty="0"/>
          </a:p>
        </p:txBody>
      </p:sp>
    </p:spTree>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smtClean="0"/>
              <a:t>Sample multiple choice questions</a:t>
            </a:r>
            <a:endParaRPr lang="en-US" dirty="0"/>
          </a:p>
        </p:txBody>
      </p:sp>
      <p:sp>
        <p:nvSpPr>
          <p:cNvPr id="2" name="Content Placeholder 1"/>
          <p:cNvSpPr>
            <a:spLocks noGrp="1"/>
          </p:cNvSpPr>
          <p:nvPr>
            <p:ph idx="1"/>
          </p:nvPr>
        </p:nvSpPr>
        <p:spPr/>
        <p:txBody>
          <a:bodyPr>
            <a:noAutofit/>
          </a:bodyPr>
          <a:lstStyle/>
          <a:p>
            <a:pPr marL="0" indent="0">
              <a:buNone/>
            </a:pPr>
            <a:r>
              <a:rPr lang="en-CA" sz="2000" dirty="0" smtClean="0"/>
              <a:t>What </a:t>
            </a:r>
            <a:r>
              <a:rPr lang="en-CA" sz="2000" dirty="0"/>
              <a:t>role do rewards play in the relationship between job satisfaction and job performance</a:t>
            </a:r>
            <a:r>
              <a:rPr lang="en-CA" sz="2000" dirty="0" smtClean="0"/>
              <a:t>?</a:t>
            </a:r>
          </a:p>
          <a:p>
            <a:pPr marL="0" indent="0">
              <a:buNone/>
            </a:pPr>
            <a:endParaRPr lang="en-CA" sz="2000" dirty="0"/>
          </a:p>
          <a:p>
            <a:pPr marL="342900" indent="-342900">
              <a:buClr>
                <a:schemeClr val="tx1"/>
              </a:buClr>
              <a:buFont typeface="+mj-lt"/>
              <a:buAutoNum type="alphaLcParenR"/>
            </a:pPr>
            <a:r>
              <a:rPr lang="en-CA" sz="2000" dirty="0" smtClean="0"/>
              <a:t>Employees </a:t>
            </a:r>
            <a:r>
              <a:rPr lang="en-CA" sz="2000" dirty="0"/>
              <a:t>who are satisfied are more likely to be rewarded so they will perform better.</a:t>
            </a:r>
          </a:p>
          <a:p>
            <a:pPr marL="342900" indent="-342900">
              <a:buClr>
                <a:schemeClr val="tx1"/>
              </a:buClr>
              <a:buFont typeface="+mj-lt"/>
              <a:buAutoNum type="alphaLcParenR"/>
            </a:pPr>
            <a:r>
              <a:rPr lang="en-CA" sz="2000" dirty="0" smtClean="0"/>
              <a:t>Employees </a:t>
            </a:r>
            <a:r>
              <a:rPr lang="en-CA" sz="2000" dirty="0"/>
              <a:t>who are rewarded will be more satisfied so they will perform better.</a:t>
            </a:r>
          </a:p>
          <a:p>
            <a:pPr marL="342900" indent="-342900">
              <a:buClr>
                <a:schemeClr val="tx1"/>
              </a:buClr>
              <a:buFont typeface="+mj-lt"/>
              <a:buAutoNum type="alphaLcParenR"/>
            </a:pPr>
            <a:r>
              <a:rPr lang="en-CA" sz="2000" dirty="0" smtClean="0"/>
              <a:t>Employees </a:t>
            </a:r>
            <a:r>
              <a:rPr lang="en-CA" sz="2000" dirty="0"/>
              <a:t>who perform better will be rewarded so they will be more likely to be satisfied.</a:t>
            </a:r>
          </a:p>
          <a:p>
            <a:pPr marL="342900" indent="-342900">
              <a:buClr>
                <a:schemeClr val="tx1"/>
              </a:buClr>
              <a:buFont typeface="+mj-lt"/>
              <a:buAutoNum type="alphaLcParenR"/>
            </a:pPr>
            <a:r>
              <a:rPr lang="en-CA" sz="2000" dirty="0" smtClean="0"/>
              <a:t>Employees </a:t>
            </a:r>
            <a:r>
              <a:rPr lang="en-CA" sz="2000" dirty="0"/>
              <a:t>who perform better will be more satisfied so they will be more likely to be rewarded.</a:t>
            </a:r>
          </a:p>
          <a:p>
            <a:pPr marL="342900" indent="-342900">
              <a:buClr>
                <a:schemeClr val="tx1"/>
              </a:buClr>
              <a:buFont typeface="+mj-lt"/>
              <a:buAutoNum type="alphaLcParenR"/>
            </a:pPr>
            <a:r>
              <a:rPr lang="en-CA" sz="2000" dirty="0" smtClean="0"/>
              <a:t>Employees </a:t>
            </a:r>
            <a:r>
              <a:rPr lang="en-CA" sz="2000" dirty="0"/>
              <a:t>who are rewarded will perform better so they will be more likely to be satisfied</a:t>
            </a:r>
            <a:r>
              <a:rPr lang="en-CA" sz="2000" dirty="0" smtClean="0"/>
              <a:t>.</a:t>
            </a:r>
            <a:endParaRPr lang="en-CA" sz="2000" dirty="0"/>
          </a:p>
        </p:txBody>
      </p:sp>
    </p:spTree>
  </p:cSld>
  <p:clrMapOvr>
    <a:masterClrMapping/>
  </p:clrMapOvr>
  <p:timing>
    <p:tnLst>
      <p:par>
        <p:cTn xmlns:p14="http://schemas.microsoft.com/office/powerpoint/2010/mai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smtClean="0"/>
              <a:t>Sample multiple choice questions</a:t>
            </a:r>
            <a:endParaRPr lang="en-US" dirty="0"/>
          </a:p>
        </p:txBody>
      </p:sp>
      <p:sp>
        <p:nvSpPr>
          <p:cNvPr id="2" name="Content Placeholder 1"/>
          <p:cNvSpPr>
            <a:spLocks noGrp="1"/>
          </p:cNvSpPr>
          <p:nvPr>
            <p:ph idx="1"/>
          </p:nvPr>
        </p:nvSpPr>
        <p:spPr/>
        <p:txBody>
          <a:bodyPr>
            <a:noAutofit/>
          </a:bodyPr>
          <a:lstStyle/>
          <a:p>
            <a:pPr marL="0" indent="0">
              <a:buNone/>
            </a:pPr>
            <a:r>
              <a:rPr lang="en-CA" sz="2000" dirty="0" smtClean="0"/>
              <a:t>Which </a:t>
            </a:r>
            <a:r>
              <a:rPr lang="en-CA" sz="2000" dirty="0"/>
              <a:t>job enrichment technique would prove most threatening to workers with poor social skills?</a:t>
            </a:r>
          </a:p>
          <a:p>
            <a:pPr marL="0" indent="0">
              <a:buNone/>
            </a:pPr>
            <a:endParaRPr lang="en-CA" sz="2000" dirty="0" smtClean="0"/>
          </a:p>
          <a:p>
            <a:pPr marL="342900" indent="-342900">
              <a:buClr>
                <a:schemeClr val="tx1"/>
              </a:buClr>
              <a:buFont typeface="+mj-lt"/>
              <a:buAutoNum type="alphaLcParenR"/>
            </a:pPr>
            <a:r>
              <a:rPr lang="en-CA" sz="2000" dirty="0" smtClean="0"/>
              <a:t>Reducing supervision</a:t>
            </a:r>
          </a:p>
          <a:p>
            <a:pPr marL="342900" indent="-342900">
              <a:buClr>
                <a:schemeClr val="tx1"/>
              </a:buClr>
              <a:buFont typeface="+mj-lt"/>
              <a:buAutoNum type="alphaLcParenR"/>
            </a:pPr>
            <a:r>
              <a:rPr lang="en-CA" sz="2000" dirty="0" smtClean="0"/>
              <a:t>Combining </a:t>
            </a:r>
            <a:r>
              <a:rPr lang="en-CA" sz="2000" dirty="0"/>
              <a:t>tasks</a:t>
            </a:r>
          </a:p>
          <a:p>
            <a:pPr marL="342900" indent="-342900">
              <a:buClr>
                <a:schemeClr val="tx1"/>
              </a:buClr>
              <a:buFont typeface="+mj-lt"/>
              <a:buAutoNum type="alphaLcParenR"/>
            </a:pPr>
            <a:r>
              <a:rPr lang="en-CA" sz="2000" dirty="0" smtClean="0"/>
              <a:t>Making </a:t>
            </a:r>
            <a:r>
              <a:rPr lang="en-CA" sz="2000" dirty="0"/>
              <a:t>feedback more direct</a:t>
            </a:r>
          </a:p>
          <a:p>
            <a:pPr marL="342900" indent="-342900">
              <a:buClr>
                <a:schemeClr val="tx1"/>
              </a:buClr>
              <a:buFont typeface="+mj-lt"/>
              <a:buAutoNum type="alphaLcParenR"/>
            </a:pPr>
            <a:r>
              <a:rPr lang="en-CA" sz="2000" dirty="0" smtClean="0"/>
              <a:t>Establishing </a:t>
            </a:r>
            <a:r>
              <a:rPr lang="en-CA" sz="2000" dirty="0"/>
              <a:t>client relationships</a:t>
            </a:r>
          </a:p>
          <a:p>
            <a:pPr marL="342900" indent="-342900">
              <a:buClr>
                <a:schemeClr val="tx1"/>
              </a:buClr>
              <a:buFont typeface="+mj-lt"/>
              <a:buAutoNum type="alphaLcParenR"/>
            </a:pPr>
            <a:r>
              <a:rPr lang="en-CA" sz="2000" dirty="0" smtClean="0"/>
              <a:t>Reducing </a:t>
            </a:r>
            <a:r>
              <a:rPr lang="en-CA" sz="2000" dirty="0"/>
              <a:t>reliance on others</a:t>
            </a:r>
          </a:p>
          <a:p>
            <a:pPr marL="0" indent="0">
              <a:buNone/>
            </a:pPr>
            <a:endParaRPr lang="en-CA" sz="2000" dirty="0"/>
          </a:p>
          <a:p>
            <a:pPr marL="0" indent="0">
              <a:buNone/>
            </a:pPr>
            <a:endParaRPr lang="en-CA" sz="2000" dirty="0"/>
          </a:p>
        </p:txBody>
      </p:sp>
    </p:spTree>
    <p:extLst>
      <p:ext uri="{BB962C8B-B14F-4D97-AF65-F5344CB8AC3E}">
        <p14:creationId xmlns:p14="http://schemas.microsoft.com/office/powerpoint/2010/main" val="984484837"/>
      </p:ext>
    </p:extLst>
  </p:cSld>
  <p:clrMapOvr>
    <a:masterClrMapping/>
  </p:clrMapOvr>
  <p:timing>
    <p:tnLst>
      <p:par>
        <p:cTn xmlns:p14="http://schemas.microsoft.com/office/powerpoint/2010/mai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smtClean="0"/>
              <a:t>Sample multiple choice questions</a:t>
            </a:r>
            <a:endParaRPr lang="en-US" dirty="0"/>
          </a:p>
        </p:txBody>
      </p:sp>
      <p:sp>
        <p:nvSpPr>
          <p:cNvPr id="2" name="Content Placeholder 1"/>
          <p:cNvSpPr>
            <a:spLocks noGrp="1"/>
          </p:cNvSpPr>
          <p:nvPr>
            <p:ph idx="1"/>
          </p:nvPr>
        </p:nvSpPr>
        <p:spPr/>
        <p:txBody>
          <a:bodyPr>
            <a:noAutofit/>
          </a:bodyPr>
          <a:lstStyle/>
          <a:p>
            <a:pPr marL="0" indent="0">
              <a:buNone/>
            </a:pPr>
            <a:r>
              <a:rPr lang="en-CA" sz="2000" dirty="0" smtClean="0"/>
              <a:t>Discrepancy </a:t>
            </a:r>
            <a:r>
              <a:rPr lang="en-CA" sz="2000" dirty="0"/>
              <a:t>theory suggests that job dissatisfaction develops when</a:t>
            </a:r>
          </a:p>
          <a:p>
            <a:pPr marL="0" indent="0">
              <a:buNone/>
            </a:pPr>
            <a:endParaRPr lang="en-CA" sz="2000" dirty="0" smtClean="0"/>
          </a:p>
          <a:p>
            <a:pPr marL="342900" indent="-342900">
              <a:buClr>
                <a:schemeClr val="tx1"/>
              </a:buClr>
              <a:buFont typeface="+mj-lt"/>
              <a:buAutoNum type="alphaLcParenR"/>
            </a:pPr>
            <a:r>
              <a:rPr lang="en-CA" sz="2000" dirty="0" smtClean="0"/>
              <a:t>supervisors </a:t>
            </a:r>
            <a:r>
              <a:rPr lang="en-CA" sz="2000" dirty="0"/>
              <a:t>and employees differ radically in their values.</a:t>
            </a:r>
          </a:p>
          <a:p>
            <a:pPr marL="342900" indent="-342900">
              <a:buClr>
                <a:schemeClr val="tx1"/>
              </a:buClr>
              <a:buFont typeface="+mj-lt"/>
              <a:buAutoNum type="alphaLcParenR"/>
            </a:pPr>
            <a:r>
              <a:rPr lang="en-CA" sz="2000" dirty="0" smtClean="0"/>
              <a:t>workers </a:t>
            </a:r>
            <a:r>
              <a:rPr lang="en-CA" sz="2000" dirty="0"/>
              <a:t>don't see their jobs as offering what they want.</a:t>
            </a:r>
          </a:p>
          <a:p>
            <a:pPr marL="342900" indent="-342900">
              <a:buClr>
                <a:schemeClr val="tx1"/>
              </a:buClr>
              <a:buFont typeface="+mj-lt"/>
              <a:buAutoNum type="alphaLcParenR"/>
            </a:pPr>
            <a:r>
              <a:rPr lang="en-CA" sz="2000" dirty="0" smtClean="0"/>
              <a:t>job </a:t>
            </a:r>
            <a:r>
              <a:rPr lang="en-CA" sz="2000" dirty="0"/>
              <a:t>outcomes don't match job inputs.</a:t>
            </a:r>
          </a:p>
          <a:p>
            <a:pPr marL="342900" indent="-342900">
              <a:buClr>
                <a:schemeClr val="tx1"/>
              </a:buClr>
              <a:buFont typeface="+mj-lt"/>
              <a:buAutoNum type="alphaLcParenR"/>
            </a:pPr>
            <a:r>
              <a:rPr lang="en-CA" sz="2000" dirty="0" smtClean="0"/>
              <a:t>work </a:t>
            </a:r>
            <a:r>
              <a:rPr lang="en-CA" sz="2000" dirty="0"/>
              <a:t>is unchallenging and repetitive.</a:t>
            </a:r>
          </a:p>
          <a:p>
            <a:pPr marL="342900" indent="-342900">
              <a:buClr>
                <a:schemeClr val="tx1"/>
              </a:buClr>
              <a:buFont typeface="+mj-lt"/>
              <a:buAutoNum type="alphaLcParenR"/>
            </a:pPr>
            <a:r>
              <a:rPr lang="en-CA" sz="2000" dirty="0" smtClean="0"/>
              <a:t>workers </a:t>
            </a:r>
            <a:r>
              <a:rPr lang="en-CA" sz="2000" dirty="0"/>
              <a:t>begin to take benefits for granted</a:t>
            </a:r>
            <a:r>
              <a:rPr lang="en-CA" sz="2000" dirty="0" smtClean="0"/>
              <a:t>.</a:t>
            </a:r>
            <a:endParaRPr lang="en-CA" sz="2000" dirty="0"/>
          </a:p>
          <a:p>
            <a:pPr marL="0" indent="0">
              <a:buNone/>
            </a:pPr>
            <a:endParaRPr lang="en-CA" sz="2000" dirty="0"/>
          </a:p>
        </p:txBody>
      </p:sp>
    </p:spTree>
    <p:extLst>
      <p:ext uri="{BB962C8B-B14F-4D97-AF65-F5344CB8AC3E}">
        <p14:creationId xmlns:p14="http://schemas.microsoft.com/office/powerpoint/2010/main" val="984484837"/>
      </p:ext>
    </p:extLst>
  </p:cSld>
  <p:clrMapOvr>
    <a:masterClrMapping/>
  </p:clrMapOvr>
  <p:timing>
    <p:tnLst>
      <p:par>
        <p:cTn xmlns:p14="http://schemas.microsoft.com/office/powerpoint/2010/mai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smtClean="0"/>
              <a:t>Sample multiple choice questions</a:t>
            </a:r>
            <a:endParaRPr lang="en-US" dirty="0"/>
          </a:p>
        </p:txBody>
      </p:sp>
      <p:sp>
        <p:nvSpPr>
          <p:cNvPr id="2" name="Content Placeholder 1"/>
          <p:cNvSpPr>
            <a:spLocks noGrp="1"/>
          </p:cNvSpPr>
          <p:nvPr>
            <p:ph idx="1"/>
          </p:nvPr>
        </p:nvSpPr>
        <p:spPr/>
        <p:txBody>
          <a:bodyPr>
            <a:noAutofit/>
          </a:bodyPr>
          <a:lstStyle/>
          <a:p>
            <a:pPr marL="0" indent="0">
              <a:buNone/>
            </a:pPr>
            <a:r>
              <a:rPr lang="en-CA" sz="2000" dirty="0" smtClean="0"/>
              <a:t>When </a:t>
            </a:r>
            <a:r>
              <a:rPr lang="en-CA" sz="2000" dirty="0"/>
              <a:t>an organization faces a slow-down in business activity, there may be a reduction in the number of hours employees work in order to avoid layoffs. This is called</a:t>
            </a:r>
          </a:p>
          <a:p>
            <a:pPr marL="0" indent="0">
              <a:buNone/>
            </a:pPr>
            <a:endParaRPr lang="en-CA" sz="2000" dirty="0" smtClean="0"/>
          </a:p>
          <a:p>
            <a:pPr marL="342900" indent="-342900">
              <a:buFont typeface="+mj-lt"/>
              <a:buAutoNum type="alphaLcParenR"/>
            </a:pPr>
            <a:r>
              <a:rPr lang="en-CA" sz="2000" dirty="0" smtClean="0"/>
              <a:t>reduction </a:t>
            </a:r>
            <a:r>
              <a:rPr lang="en-CA" sz="2000" dirty="0"/>
              <a:t>contingency.</a:t>
            </a:r>
          </a:p>
          <a:p>
            <a:pPr marL="342900" indent="-342900">
              <a:buFont typeface="+mj-lt"/>
              <a:buAutoNum type="alphaLcParenR"/>
            </a:pPr>
            <a:r>
              <a:rPr lang="en-CA" sz="2000" dirty="0" smtClean="0"/>
              <a:t>job </a:t>
            </a:r>
            <a:r>
              <a:rPr lang="en-CA" sz="2000" dirty="0"/>
              <a:t>contingency.</a:t>
            </a:r>
          </a:p>
          <a:p>
            <a:pPr marL="342900" indent="-342900">
              <a:buFont typeface="+mj-lt"/>
              <a:buAutoNum type="alphaLcParenR"/>
            </a:pPr>
            <a:r>
              <a:rPr lang="en-CA" sz="2000" dirty="0" smtClean="0"/>
              <a:t>work </a:t>
            </a:r>
            <a:r>
              <a:rPr lang="en-CA" sz="2000" dirty="0"/>
              <a:t>sharing.</a:t>
            </a:r>
          </a:p>
          <a:p>
            <a:pPr marL="342900" indent="-342900">
              <a:buFont typeface="+mj-lt"/>
              <a:buAutoNum type="alphaLcParenR"/>
            </a:pPr>
            <a:r>
              <a:rPr lang="en-CA" sz="2000" dirty="0" smtClean="0"/>
              <a:t>work </a:t>
            </a:r>
            <a:r>
              <a:rPr lang="en-CA" sz="2000" dirty="0"/>
              <a:t>sustainability.</a:t>
            </a:r>
          </a:p>
          <a:p>
            <a:pPr marL="342900" indent="-342900">
              <a:buFont typeface="+mj-lt"/>
              <a:buAutoNum type="alphaLcParenR"/>
            </a:pPr>
            <a:r>
              <a:rPr lang="en-CA" sz="2000" dirty="0" smtClean="0"/>
              <a:t>layoff </a:t>
            </a:r>
            <a:r>
              <a:rPr lang="en-CA" sz="2000" dirty="0"/>
              <a:t>avoidance.</a:t>
            </a:r>
          </a:p>
          <a:p>
            <a:pPr marL="0" indent="0">
              <a:buNone/>
            </a:pPr>
            <a:endParaRPr lang="en-CA" sz="2000" dirty="0"/>
          </a:p>
          <a:p>
            <a:pPr marL="0" indent="0">
              <a:buNone/>
            </a:pPr>
            <a:endParaRPr lang="en-CA" sz="2000" dirty="0"/>
          </a:p>
        </p:txBody>
      </p:sp>
    </p:spTree>
    <p:extLst>
      <p:ext uri="{BB962C8B-B14F-4D97-AF65-F5344CB8AC3E}">
        <p14:creationId xmlns:p14="http://schemas.microsoft.com/office/powerpoint/2010/main" val="984484837"/>
      </p:ext>
    </p:extLst>
  </p:cSld>
  <p:clrMapOvr>
    <a:masterClrMapping/>
  </p:clrMapOvr>
  <p:timing>
    <p:tnLst>
      <p:par>
        <p:cTn xmlns:p14="http://schemas.microsoft.com/office/powerpoint/2010/mai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smtClean="0"/>
              <a:t>Sample multiple choice questions</a:t>
            </a:r>
            <a:endParaRPr lang="en-US" dirty="0"/>
          </a:p>
        </p:txBody>
      </p:sp>
      <p:sp>
        <p:nvSpPr>
          <p:cNvPr id="2" name="Content Placeholder 1"/>
          <p:cNvSpPr>
            <a:spLocks noGrp="1"/>
          </p:cNvSpPr>
          <p:nvPr>
            <p:ph idx="1"/>
          </p:nvPr>
        </p:nvSpPr>
        <p:spPr/>
        <p:txBody>
          <a:bodyPr>
            <a:noAutofit/>
          </a:bodyPr>
          <a:lstStyle/>
          <a:p>
            <a:pPr marL="0" indent="0">
              <a:buNone/>
            </a:pPr>
            <a:r>
              <a:rPr lang="en-CA" sz="2000" dirty="0" smtClean="0"/>
              <a:t>According </a:t>
            </a:r>
            <a:r>
              <a:rPr lang="en-CA" sz="2000" dirty="0"/>
              <a:t>to McClelland, which need profile characterizes the most effective </a:t>
            </a:r>
            <a:r>
              <a:rPr lang="en-CA" sz="2000" dirty="0" smtClean="0"/>
              <a:t>managers?</a:t>
            </a:r>
          </a:p>
          <a:p>
            <a:pPr marL="0" indent="0">
              <a:buNone/>
            </a:pPr>
            <a:endParaRPr lang="en-CA" sz="2000" dirty="0"/>
          </a:p>
          <a:p>
            <a:pPr marL="342900" indent="-342900">
              <a:buFont typeface="+mj-lt"/>
              <a:buAutoNum type="alphaLcParenR"/>
            </a:pPr>
            <a:r>
              <a:rPr lang="en-CA" sz="2000" dirty="0" smtClean="0"/>
              <a:t>High </a:t>
            </a:r>
            <a:r>
              <a:rPr lang="en-CA" sz="2000" dirty="0"/>
              <a:t>achievement, high affiliation</a:t>
            </a:r>
          </a:p>
          <a:p>
            <a:pPr marL="342900" indent="-342900">
              <a:buFont typeface="+mj-lt"/>
              <a:buAutoNum type="alphaLcParenR"/>
            </a:pPr>
            <a:r>
              <a:rPr lang="en-CA" sz="2000" dirty="0" smtClean="0"/>
              <a:t>High </a:t>
            </a:r>
            <a:r>
              <a:rPr lang="en-CA" sz="2000" dirty="0"/>
              <a:t>power, low affiliation</a:t>
            </a:r>
          </a:p>
          <a:p>
            <a:pPr marL="342900" indent="-342900">
              <a:buFont typeface="+mj-lt"/>
              <a:buAutoNum type="alphaLcParenR"/>
            </a:pPr>
            <a:r>
              <a:rPr lang="en-CA" sz="2000" dirty="0" smtClean="0"/>
              <a:t>High </a:t>
            </a:r>
            <a:r>
              <a:rPr lang="en-CA" sz="2000" dirty="0"/>
              <a:t>achievement, low power</a:t>
            </a:r>
          </a:p>
          <a:p>
            <a:pPr marL="342900" indent="-342900">
              <a:buFont typeface="+mj-lt"/>
              <a:buAutoNum type="alphaLcParenR"/>
            </a:pPr>
            <a:r>
              <a:rPr lang="en-CA" sz="2000" dirty="0" smtClean="0"/>
              <a:t>Low </a:t>
            </a:r>
            <a:r>
              <a:rPr lang="en-CA" sz="2000" dirty="0"/>
              <a:t>affiliation, high achievement</a:t>
            </a:r>
          </a:p>
          <a:p>
            <a:pPr marL="342900" indent="-342900">
              <a:buFont typeface="+mj-lt"/>
              <a:buAutoNum type="alphaLcParenR"/>
            </a:pPr>
            <a:r>
              <a:rPr lang="en-CA" sz="2000" dirty="0" smtClean="0"/>
              <a:t>High </a:t>
            </a:r>
            <a:r>
              <a:rPr lang="en-CA" sz="2000" dirty="0"/>
              <a:t>power, high affiliation</a:t>
            </a:r>
          </a:p>
          <a:p>
            <a:pPr marL="0" indent="0">
              <a:buNone/>
            </a:pPr>
            <a:endParaRPr lang="en-CA" sz="2000" dirty="0"/>
          </a:p>
          <a:p>
            <a:pPr marL="0" indent="0">
              <a:buNone/>
            </a:pPr>
            <a:endParaRPr lang="en-CA" sz="2000" dirty="0"/>
          </a:p>
        </p:txBody>
      </p:sp>
    </p:spTree>
    <p:extLst>
      <p:ext uri="{BB962C8B-B14F-4D97-AF65-F5344CB8AC3E}">
        <p14:creationId xmlns:p14="http://schemas.microsoft.com/office/powerpoint/2010/main" val="1579797015"/>
      </p:ext>
    </p:extLst>
  </p:cSld>
  <p:clrMapOvr>
    <a:masterClrMapping/>
  </p:clrMapOvr>
  <p:timing>
    <p:tnLst>
      <p:par>
        <p:cTn xmlns:p14="http://schemas.microsoft.com/office/powerpoint/2010/mai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smtClean="0"/>
              <a:t>Sample multiple choice questions</a:t>
            </a:r>
            <a:endParaRPr lang="en-US" dirty="0"/>
          </a:p>
        </p:txBody>
      </p:sp>
      <p:sp>
        <p:nvSpPr>
          <p:cNvPr id="2" name="Content Placeholder 1"/>
          <p:cNvSpPr>
            <a:spLocks noGrp="1"/>
          </p:cNvSpPr>
          <p:nvPr>
            <p:ph idx="1"/>
          </p:nvPr>
        </p:nvSpPr>
        <p:spPr/>
        <p:txBody>
          <a:bodyPr>
            <a:noAutofit/>
          </a:bodyPr>
          <a:lstStyle/>
          <a:p>
            <a:pPr marL="0" indent="0">
              <a:buNone/>
            </a:pPr>
            <a:r>
              <a:rPr lang="en-CA" sz="2000" dirty="0" smtClean="0"/>
              <a:t>The </a:t>
            </a:r>
            <a:r>
              <a:rPr lang="en-CA" sz="2000" dirty="0"/>
              <a:t>systematic </a:t>
            </a:r>
            <a:r>
              <a:rPr lang="en-CA" sz="2000" dirty="0" err="1"/>
              <a:t>mis</a:t>
            </a:r>
            <a:r>
              <a:rPr lang="en-CA" sz="2000" dirty="0"/>
              <a:t>-estimates that managers make of the pay of others in their firm suggests that they will often</a:t>
            </a:r>
          </a:p>
          <a:p>
            <a:pPr marL="0" indent="0">
              <a:buNone/>
            </a:pPr>
            <a:endParaRPr lang="en-CA" sz="2000" dirty="0" smtClean="0"/>
          </a:p>
          <a:p>
            <a:pPr marL="342900" indent="-342900">
              <a:buFont typeface="+mj-lt"/>
              <a:buAutoNum type="alphaLcParenR"/>
            </a:pPr>
            <a:r>
              <a:rPr lang="en-CA" sz="2000" dirty="0" smtClean="0"/>
              <a:t>underestimate </a:t>
            </a:r>
            <a:r>
              <a:rPr lang="en-CA" sz="2000" dirty="0"/>
              <a:t>the pay of employees.</a:t>
            </a:r>
          </a:p>
          <a:p>
            <a:pPr marL="342900" indent="-342900">
              <a:buFont typeface="+mj-lt"/>
              <a:buAutoNum type="alphaLcParenR"/>
            </a:pPr>
            <a:r>
              <a:rPr lang="en-CA" sz="2000" dirty="0" smtClean="0"/>
              <a:t>experience </a:t>
            </a:r>
            <a:r>
              <a:rPr lang="en-CA" sz="2000" dirty="0"/>
              <a:t>equity with regard to peers.</a:t>
            </a:r>
          </a:p>
          <a:p>
            <a:pPr marL="342900" indent="-342900">
              <a:buFont typeface="+mj-lt"/>
              <a:buAutoNum type="alphaLcParenR"/>
            </a:pPr>
            <a:r>
              <a:rPr lang="en-CA" sz="2000" dirty="0" smtClean="0"/>
              <a:t>underestimate </a:t>
            </a:r>
            <a:r>
              <a:rPr lang="en-CA" sz="2000" dirty="0"/>
              <a:t>the value of a promotion.</a:t>
            </a:r>
          </a:p>
          <a:p>
            <a:pPr marL="342900" indent="-342900">
              <a:buFont typeface="+mj-lt"/>
              <a:buAutoNum type="alphaLcParenR"/>
            </a:pPr>
            <a:r>
              <a:rPr lang="en-CA" sz="2000" dirty="0" smtClean="0"/>
              <a:t>overestimate </a:t>
            </a:r>
            <a:r>
              <a:rPr lang="en-CA" sz="2000" dirty="0"/>
              <a:t>the value of a promotion.</a:t>
            </a:r>
          </a:p>
          <a:p>
            <a:pPr marL="342900" indent="-342900">
              <a:buFont typeface="+mj-lt"/>
              <a:buAutoNum type="alphaLcParenR"/>
            </a:pPr>
            <a:r>
              <a:rPr lang="en-CA" sz="2000" dirty="0" smtClean="0"/>
              <a:t>experience </a:t>
            </a:r>
            <a:r>
              <a:rPr lang="en-CA" sz="2000" dirty="0"/>
              <a:t>equity with regard to employees.</a:t>
            </a:r>
          </a:p>
          <a:p>
            <a:pPr marL="0" indent="0">
              <a:buNone/>
            </a:pPr>
            <a:endParaRPr lang="en-CA" sz="2000" dirty="0"/>
          </a:p>
          <a:p>
            <a:pPr marL="0" indent="0">
              <a:buNone/>
            </a:pPr>
            <a:endParaRPr lang="en-CA" sz="2000" dirty="0"/>
          </a:p>
        </p:txBody>
      </p:sp>
    </p:spTree>
    <p:extLst>
      <p:ext uri="{BB962C8B-B14F-4D97-AF65-F5344CB8AC3E}">
        <p14:creationId xmlns:p14="http://schemas.microsoft.com/office/powerpoint/2010/main" val="1579797015"/>
      </p:ext>
    </p:extLst>
  </p:cSld>
  <p:clrMapOvr>
    <a:masterClrMapping/>
  </p:clrMapOvr>
  <p:timing>
    <p:tnLst>
      <p:par>
        <p:cTn xmlns:p14="http://schemas.microsoft.com/office/powerpoint/2010/mai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smtClean="0"/>
              <a:t>Sample multiple choice questions</a:t>
            </a:r>
            <a:endParaRPr lang="en-US" dirty="0"/>
          </a:p>
        </p:txBody>
      </p:sp>
      <p:sp>
        <p:nvSpPr>
          <p:cNvPr id="2" name="Content Placeholder 1"/>
          <p:cNvSpPr>
            <a:spLocks noGrp="1"/>
          </p:cNvSpPr>
          <p:nvPr>
            <p:ph idx="1"/>
          </p:nvPr>
        </p:nvSpPr>
        <p:spPr/>
        <p:txBody>
          <a:bodyPr>
            <a:noAutofit/>
          </a:bodyPr>
          <a:lstStyle/>
          <a:p>
            <a:pPr marL="0" indent="0">
              <a:buNone/>
            </a:pPr>
            <a:r>
              <a:rPr lang="en-CA" sz="2000" dirty="0" smtClean="0"/>
              <a:t>Employment </a:t>
            </a:r>
            <a:r>
              <a:rPr lang="en-CA" sz="2000" dirty="0"/>
              <a:t>interviewers tend to</a:t>
            </a:r>
          </a:p>
          <a:p>
            <a:pPr marL="0" indent="0">
              <a:buNone/>
            </a:pPr>
            <a:endParaRPr lang="en-CA" sz="2000" dirty="0" smtClean="0"/>
          </a:p>
          <a:p>
            <a:pPr marL="342900" indent="-342900">
              <a:buFont typeface="+mj-lt"/>
              <a:buAutoNum type="alphaLcParenR"/>
            </a:pPr>
            <a:r>
              <a:rPr lang="en-CA" sz="2000" dirty="0" smtClean="0"/>
              <a:t>have </a:t>
            </a:r>
            <a:r>
              <a:rPr lang="en-CA" sz="2000" dirty="0"/>
              <a:t>an easy perceptual task.</a:t>
            </a:r>
          </a:p>
          <a:p>
            <a:pPr marL="342900" indent="-342900">
              <a:buFont typeface="+mj-lt"/>
              <a:buAutoNum type="alphaLcParenR"/>
            </a:pPr>
            <a:r>
              <a:rPr lang="en-CA" sz="2000" dirty="0" smtClean="0"/>
              <a:t>underweight </a:t>
            </a:r>
            <a:r>
              <a:rPr lang="en-CA" sz="2000" dirty="0"/>
              <a:t>positive information about the applicant.</a:t>
            </a:r>
          </a:p>
          <a:p>
            <a:pPr marL="342900" indent="-342900">
              <a:buFont typeface="+mj-lt"/>
              <a:buAutoNum type="alphaLcParenR"/>
            </a:pPr>
            <a:r>
              <a:rPr lang="en-CA" sz="2000" dirty="0" smtClean="0"/>
              <a:t>underweight </a:t>
            </a:r>
            <a:r>
              <a:rPr lang="en-CA" sz="2000" dirty="0"/>
              <a:t>negative information about the applicant.</a:t>
            </a:r>
          </a:p>
          <a:p>
            <a:pPr marL="342900" indent="-342900">
              <a:buFont typeface="+mj-lt"/>
              <a:buAutoNum type="alphaLcParenR"/>
            </a:pPr>
            <a:r>
              <a:rPr lang="en-CA" sz="2000" dirty="0" smtClean="0"/>
              <a:t>predict </a:t>
            </a:r>
            <a:r>
              <a:rPr lang="en-CA" sz="2000" dirty="0"/>
              <a:t>applicant success better with an unstructured interview than with a guided interview.</a:t>
            </a:r>
          </a:p>
          <a:p>
            <a:pPr marL="342900" indent="-342900">
              <a:buFont typeface="+mj-lt"/>
              <a:buAutoNum type="alphaLcParenR"/>
            </a:pPr>
            <a:r>
              <a:rPr lang="en-CA" sz="2000" dirty="0" smtClean="0"/>
              <a:t>avoid </a:t>
            </a:r>
            <a:r>
              <a:rPr lang="en-CA" sz="2000" dirty="0"/>
              <a:t>making comparisons between the current candidate and those previously interviewed.</a:t>
            </a:r>
          </a:p>
          <a:p>
            <a:pPr marL="0" indent="0">
              <a:buNone/>
            </a:pPr>
            <a:endParaRPr lang="en-CA" sz="2000" dirty="0"/>
          </a:p>
          <a:p>
            <a:pPr marL="0" indent="0">
              <a:buNone/>
            </a:pPr>
            <a:endParaRPr lang="en-CA" sz="2000" dirty="0"/>
          </a:p>
        </p:txBody>
      </p:sp>
    </p:spTree>
    <p:extLst>
      <p:ext uri="{BB962C8B-B14F-4D97-AF65-F5344CB8AC3E}">
        <p14:creationId xmlns:p14="http://schemas.microsoft.com/office/powerpoint/2010/main" val="494323815"/>
      </p:ext>
    </p:extLst>
  </p:cSld>
  <p:clrMapOvr>
    <a:masterClrMapping/>
  </p:clrMapOvr>
  <p:timing>
    <p:tnLst>
      <p:par>
        <p:cTn xmlns:p14="http://schemas.microsoft.com/office/powerpoint/2010/mai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a:t>Sample multiple choice questions</a:t>
            </a:r>
            <a:endParaRPr lang="en-CA"/>
          </a:p>
        </p:txBody>
      </p:sp>
      <p:sp>
        <p:nvSpPr>
          <p:cNvPr id="2" name="Content Placeholder 1"/>
          <p:cNvSpPr>
            <a:spLocks noGrp="1"/>
          </p:cNvSpPr>
          <p:nvPr>
            <p:ph idx="1"/>
          </p:nvPr>
        </p:nvSpPr>
        <p:spPr/>
        <p:txBody>
          <a:bodyPr>
            <a:normAutofit/>
          </a:bodyPr>
          <a:lstStyle/>
          <a:p>
            <a:pPr marL="0" indent="0">
              <a:buNone/>
            </a:pPr>
            <a:r>
              <a:rPr lang="en-CA" sz="2000" dirty="0" smtClean="0"/>
              <a:t>If </a:t>
            </a:r>
            <a:r>
              <a:rPr lang="en-CA" sz="2000" dirty="0"/>
              <a:t>your goal in this course is to achieve a particular grade, what kind of goal have you set?</a:t>
            </a:r>
          </a:p>
          <a:p>
            <a:pPr marL="0" indent="0">
              <a:buNone/>
            </a:pPr>
            <a:endParaRPr lang="en-CA" sz="2000" dirty="0" smtClean="0"/>
          </a:p>
          <a:p>
            <a:pPr marL="514350" indent="-514350">
              <a:buFont typeface="+mj-lt"/>
              <a:buAutoNum type="alphaLcParenR"/>
            </a:pPr>
            <a:r>
              <a:rPr lang="en-CA" sz="2000" dirty="0" smtClean="0"/>
              <a:t>A </a:t>
            </a:r>
            <a:r>
              <a:rPr lang="en-CA" sz="2000" dirty="0"/>
              <a:t>challenging goal</a:t>
            </a:r>
          </a:p>
          <a:p>
            <a:pPr marL="514350" indent="-514350">
              <a:buFont typeface="+mj-lt"/>
              <a:buAutoNum type="alphaLcParenR"/>
            </a:pPr>
            <a:r>
              <a:rPr lang="en-CA" sz="2000" dirty="0" smtClean="0"/>
              <a:t>A </a:t>
            </a:r>
            <a:r>
              <a:rPr lang="en-CA" sz="2000" dirty="0"/>
              <a:t>learning goal</a:t>
            </a:r>
          </a:p>
          <a:p>
            <a:pPr marL="514350" indent="-514350">
              <a:buFont typeface="+mj-lt"/>
              <a:buAutoNum type="alphaLcParenR"/>
            </a:pPr>
            <a:r>
              <a:rPr lang="en-CA" sz="2000" dirty="0" smtClean="0"/>
              <a:t>A </a:t>
            </a:r>
            <a:r>
              <a:rPr lang="en-CA" sz="2000" dirty="0"/>
              <a:t>performance goal</a:t>
            </a:r>
          </a:p>
          <a:p>
            <a:pPr marL="514350" indent="-514350">
              <a:buFont typeface="+mj-lt"/>
              <a:buAutoNum type="alphaLcParenR"/>
            </a:pPr>
            <a:r>
              <a:rPr lang="en-CA" sz="2000" dirty="0" smtClean="0"/>
              <a:t>An </a:t>
            </a:r>
            <a:r>
              <a:rPr lang="en-CA" sz="2000" dirty="0"/>
              <a:t>outcome goal</a:t>
            </a:r>
          </a:p>
          <a:p>
            <a:pPr marL="514350" indent="-514350">
              <a:buFont typeface="+mj-lt"/>
              <a:buAutoNum type="alphaLcParenR"/>
            </a:pPr>
            <a:r>
              <a:rPr lang="en-CA" sz="2000" dirty="0" smtClean="0"/>
              <a:t>A </a:t>
            </a:r>
            <a:r>
              <a:rPr lang="en-CA" sz="2000" dirty="0"/>
              <a:t>proximal goal</a:t>
            </a:r>
          </a:p>
          <a:p>
            <a:pPr marL="0" indent="0">
              <a:buNone/>
            </a:pPr>
            <a:endParaRPr lang="en-CA" sz="2000" dirty="0"/>
          </a:p>
          <a:p>
            <a:pPr marL="0" indent="0">
              <a:buNone/>
            </a:pPr>
            <a:endParaRPr lang="en-CA" sz="2000" dirty="0"/>
          </a:p>
        </p:txBody>
      </p:sp>
    </p:spTree>
    <p:extLst>
      <p:ext uri="{BB962C8B-B14F-4D97-AF65-F5344CB8AC3E}">
        <p14:creationId xmlns:p14="http://schemas.microsoft.com/office/powerpoint/2010/main" val="398179301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smtClean="0"/>
              <a:t>Sample multiple choice questions</a:t>
            </a:r>
            <a:endParaRPr lang="en-US" dirty="0"/>
          </a:p>
        </p:txBody>
      </p:sp>
      <p:sp>
        <p:nvSpPr>
          <p:cNvPr id="2" name="Content Placeholder 1"/>
          <p:cNvSpPr>
            <a:spLocks noGrp="1"/>
          </p:cNvSpPr>
          <p:nvPr>
            <p:ph idx="1"/>
          </p:nvPr>
        </p:nvSpPr>
        <p:spPr/>
        <p:txBody>
          <a:bodyPr>
            <a:noAutofit/>
          </a:bodyPr>
          <a:lstStyle/>
          <a:p>
            <a:pPr marL="0" indent="0">
              <a:buNone/>
            </a:pPr>
            <a:r>
              <a:rPr lang="en-CA" sz="2000" dirty="0" smtClean="0"/>
              <a:t>In </a:t>
            </a:r>
            <a:r>
              <a:rPr lang="en-CA" sz="2000" dirty="0"/>
              <a:t>a collective culture</a:t>
            </a:r>
          </a:p>
          <a:p>
            <a:pPr marL="0" indent="0">
              <a:buNone/>
            </a:pPr>
            <a:endParaRPr lang="en-CA" sz="2000" dirty="0" smtClean="0"/>
          </a:p>
          <a:p>
            <a:pPr marL="457200" indent="-457200">
              <a:buFont typeface="+mj-lt"/>
              <a:buAutoNum type="alphaLcParenR"/>
            </a:pPr>
            <a:r>
              <a:rPr lang="en-CA" sz="2000" dirty="0" smtClean="0"/>
              <a:t>it </a:t>
            </a:r>
            <a:r>
              <a:rPr lang="en-CA" sz="2000" dirty="0"/>
              <a:t>may be a good idea to reward groups rather than individuals.</a:t>
            </a:r>
          </a:p>
          <a:p>
            <a:pPr marL="457200" indent="-457200">
              <a:buFont typeface="+mj-lt"/>
              <a:buAutoNum type="alphaLcParenR"/>
            </a:pPr>
            <a:r>
              <a:rPr lang="en-CA" sz="2000" dirty="0" smtClean="0"/>
              <a:t>power </a:t>
            </a:r>
            <a:r>
              <a:rPr lang="en-CA" sz="2000" dirty="0"/>
              <a:t>distance tends to be low.</a:t>
            </a:r>
          </a:p>
          <a:p>
            <a:pPr marL="457200" indent="-457200">
              <a:buFont typeface="+mj-lt"/>
              <a:buAutoNum type="alphaLcParenR"/>
            </a:pPr>
            <a:r>
              <a:rPr lang="en-CA" sz="2000" dirty="0" smtClean="0"/>
              <a:t>privacy </a:t>
            </a:r>
            <a:r>
              <a:rPr lang="en-CA" sz="2000" dirty="0"/>
              <a:t>and personal initiatives are stressed.</a:t>
            </a:r>
          </a:p>
          <a:p>
            <a:pPr marL="457200" indent="-457200">
              <a:buFont typeface="+mj-lt"/>
              <a:buAutoNum type="alphaLcParenR"/>
            </a:pPr>
            <a:r>
              <a:rPr lang="en-CA" sz="2000" dirty="0" smtClean="0"/>
              <a:t>loyalty </a:t>
            </a:r>
            <a:r>
              <a:rPr lang="en-CA" sz="2000" dirty="0"/>
              <a:t>to one's family or clan are downplayed.</a:t>
            </a:r>
          </a:p>
          <a:p>
            <a:pPr marL="457200" indent="-457200">
              <a:buFont typeface="+mj-lt"/>
              <a:buAutoNum type="alphaLcParenR"/>
            </a:pPr>
            <a:r>
              <a:rPr lang="en-CA" sz="2000" dirty="0" smtClean="0"/>
              <a:t>interdependence </a:t>
            </a:r>
            <a:r>
              <a:rPr lang="en-CA" sz="2000" dirty="0"/>
              <a:t>is minimized</a:t>
            </a:r>
            <a:r>
              <a:rPr lang="en-CA" sz="2000" dirty="0" smtClean="0"/>
              <a:t>.</a:t>
            </a:r>
            <a:endParaRPr lang="en-CA" sz="2000" dirty="0"/>
          </a:p>
        </p:txBody>
      </p:sp>
    </p:spTree>
    <p:extLst>
      <p:ext uri="{BB962C8B-B14F-4D97-AF65-F5344CB8AC3E}">
        <p14:creationId xmlns:p14="http://schemas.microsoft.com/office/powerpoint/2010/main" val="494323815"/>
      </p:ext>
    </p:extLst>
  </p:cSld>
  <p:clrMapOvr>
    <a:masterClrMapping/>
  </p:clrMapOvr>
  <p:timing>
    <p:tnLst>
      <p:par>
        <p:cTn xmlns:p14="http://schemas.microsoft.com/office/powerpoint/2010/mai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smtClean="0"/>
              <a:t>Sample multiple choice questions</a:t>
            </a:r>
            <a:endParaRPr lang="en-US" dirty="0"/>
          </a:p>
        </p:txBody>
      </p:sp>
      <p:sp>
        <p:nvSpPr>
          <p:cNvPr id="2" name="Content Placeholder 1"/>
          <p:cNvSpPr>
            <a:spLocks noGrp="1"/>
          </p:cNvSpPr>
          <p:nvPr>
            <p:ph idx="1"/>
          </p:nvPr>
        </p:nvSpPr>
        <p:spPr/>
        <p:txBody>
          <a:bodyPr>
            <a:noAutofit/>
          </a:bodyPr>
          <a:lstStyle/>
          <a:p>
            <a:pPr marL="0" indent="0">
              <a:buNone/>
            </a:pPr>
            <a:r>
              <a:rPr lang="en-CA" sz="2000" dirty="0" smtClean="0"/>
              <a:t>Which </a:t>
            </a:r>
            <a:r>
              <a:rPr lang="en-CA" sz="2000" dirty="0"/>
              <a:t>job satisfaction facet is the best predictor of absence from work?</a:t>
            </a:r>
          </a:p>
          <a:p>
            <a:pPr marL="0" indent="0">
              <a:buNone/>
            </a:pPr>
            <a:endParaRPr lang="en-CA" sz="2000" dirty="0" smtClean="0"/>
          </a:p>
          <a:p>
            <a:pPr marL="457200" indent="-457200">
              <a:buFont typeface="+mj-lt"/>
              <a:buAutoNum type="alphaLcParenR"/>
            </a:pPr>
            <a:r>
              <a:rPr lang="en-CA" sz="2000" dirty="0" smtClean="0"/>
              <a:t>Pay</a:t>
            </a:r>
            <a:endParaRPr lang="en-CA" sz="2000" dirty="0"/>
          </a:p>
          <a:p>
            <a:pPr marL="457200" indent="-457200">
              <a:buFont typeface="+mj-lt"/>
              <a:buAutoNum type="alphaLcParenR"/>
            </a:pPr>
            <a:r>
              <a:rPr lang="en-CA" sz="2000" dirty="0" smtClean="0"/>
              <a:t>Supervision</a:t>
            </a:r>
            <a:endParaRPr lang="en-CA" sz="2000" dirty="0"/>
          </a:p>
          <a:p>
            <a:pPr marL="457200" indent="-457200">
              <a:buFont typeface="+mj-lt"/>
              <a:buAutoNum type="alphaLcParenR"/>
            </a:pPr>
            <a:r>
              <a:rPr lang="en-CA" sz="2000" dirty="0" smtClean="0"/>
              <a:t>Content </a:t>
            </a:r>
            <a:r>
              <a:rPr lang="en-CA" sz="2000" dirty="0"/>
              <a:t>of the work</a:t>
            </a:r>
          </a:p>
          <a:p>
            <a:pPr marL="457200" indent="-457200">
              <a:buFont typeface="+mj-lt"/>
              <a:buAutoNum type="alphaLcParenR"/>
            </a:pPr>
            <a:r>
              <a:rPr lang="en-CA" sz="2000" dirty="0" smtClean="0"/>
              <a:t>Co-workers</a:t>
            </a:r>
            <a:endParaRPr lang="en-CA" sz="2000" dirty="0"/>
          </a:p>
          <a:p>
            <a:pPr marL="457200" indent="-457200">
              <a:buFont typeface="+mj-lt"/>
              <a:buAutoNum type="alphaLcParenR"/>
            </a:pPr>
            <a:r>
              <a:rPr lang="en-CA" sz="2000" dirty="0" smtClean="0"/>
              <a:t>Hours </a:t>
            </a:r>
            <a:r>
              <a:rPr lang="en-CA" sz="2000" dirty="0"/>
              <a:t>of </a:t>
            </a:r>
            <a:r>
              <a:rPr lang="en-CA" sz="2000" dirty="0" smtClean="0"/>
              <a:t>work</a:t>
            </a:r>
            <a:endParaRPr lang="en-CA" sz="2000" dirty="0"/>
          </a:p>
        </p:txBody>
      </p:sp>
    </p:spTree>
    <p:extLst>
      <p:ext uri="{BB962C8B-B14F-4D97-AF65-F5344CB8AC3E}">
        <p14:creationId xmlns:p14="http://schemas.microsoft.com/office/powerpoint/2010/main" val="494323815"/>
      </p:ext>
    </p:extLst>
  </p:cSld>
  <p:clrMapOvr>
    <a:masterClrMapping/>
  </p:clrMapOvr>
  <p:timing>
    <p:tnLst>
      <p:par>
        <p:cTn xmlns:p14="http://schemas.microsoft.com/office/powerpoint/2010/mai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CA" dirty="0" smtClean="0"/>
              <a:t>Sample multiple choice questions</a:t>
            </a:r>
            <a:endParaRPr lang="en-CA" dirty="0"/>
          </a:p>
        </p:txBody>
      </p:sp>
      <p:sp>
        <p:nvSpPr>
          <p:cNvPr id="2" name="Content Placeholder 1"/>
          <p:cNvSpPr>
            <a:spLocks noGrp="1"/>
          </p:cNvSpPr>
          <p:nvPr>
            <p:ph idx="1"/>
          </p:nvPr>
        </p:nvSpPr>
        <p:spPr/>
        <p:txBody>
          <a:bodyPr>
            <a:normAutofit/>
          </a:bodyPr>
          <a:lstStyle/>
          <a:p>
            <a:pPr marL="0" indent="0">
              <a:buNone/>
            </a:pPr>
            <a:r>
              <a:rPr lang="en-CA" sz="2000" dirty="0" smtClean="0"/>
              <a:t>The </a:t>
            </a:r>
            <a:r>
              <a:rPr lang="en-CA" sz="2000" dirty="0"/>
              <a:t>personality dimension of agreeableness  is defined as</a:t>
            </a:r>
          </a:p>
          <a:p>
            <a:pPr marL="0" indent="0">
              <a:buNone/>
            </a:pPr>
            <a:endParaRPr lang="en-CA" sz="2000" dirty="0" smtClean="0"/>
          </a:p>
          <a:p>
            <a:pPr marL="457200" indent="-457200">
              <a:buFont typeface="+mj-lt"/>
              <a:buAutoNum type="alphaLcParenR"/>
            </a:pPr>
            <a:r>
              <a:rPr lang="en-CA" sz="2000" dirty="0" smtClean="0"/>
              <a:t>the </a:t>
            </a:r>
            <a:r>
              <a:rPr lang="en-CA" sz="2000" dirty="0"/>
              <a:t>extent to which a person is outgoing and enjoys social situations.</a:t>
            </a:r>
          </a:p>
          <a:p>
            <a:pPr marL="457200" indent="-457200">
              <a:buFont typeface="+mj-lt"/>
              <a:buAutoNum type="alphaLcParenR"/>
            </a:pPr>
            <a:r>
              <a:rPr lang="en-CA" sz="2000" dirty="0" smtClean="0"/>
              <a:t>the </a:t>
            </a:r>
            <a:r>
              <a:rPr lang="en-CA" sz="2000" dirty="0"/>
              <a:t>degree to which a person has appropriate emotional control.</a:t>
            </a:r>
          </a:p>
          <a:p>
            <a:pPr marL="457200" indent="-457200">
              <a:buFont typeface="+mj-lt"/>
              <a:buAutoNum type="alphaLcParenR"/>
            </a:pPr>
            <a:r>
              <a:rPr lang="en-CA" sz="2000" dirty="0" smtClean="0"/>
              <a:t>the </a:t>
            </a:r>
            <a:r>
              <a:rPr lang="en-CA" sz="2000" dirty="0"/>
              <a:t>extent to which a person is friendly and approachable.</a:t>
            </a:r>
          </a:p>
          <a:p>
            <a:pPr marL="457200" indent="-457200">
              <a:buFont typeface="+mj-lt"/>
              <a:buAutoNum type="alphaLcParenR"/>
            </a:pPr>
            <a:r>
              <a:rPr lang="en-CA" sz="2000" dirty="0" smtClean="0"/>
              <a:t>the </a:t>
            </a:r>
            <a:r>
              <a:rPr lang="en-CA" sz="2000" dirty="0"/>
              <a:t>degree to which a person thinks flexibly and is receptive to new ideas.</a:t>
            </a:r>
          </a:p>
          <a:p>
            <a:pPr marL="457200" indent="-457200">
              <a:buFont typeface="+mj-lt"/>
              <a:buAutoNum type="alphaLcParenR"/>
            </a:pPr>
            <a:r>
              <a:rPr lang="en-CA" sz="2000" dirty="0" smtClean="0"/>
              <a:t>the </a:t>
            </a:r>
            <a:r>
              <a:rPr lang="en-CA" sz="2000" dirty="0"/>
              <a:t>degree to which a person is responsible and achievement oriented.</a:t>
            </a:r>
          </a:p>
          <a:p>
            <a:pPr marL="0" indent="0">
              <a:buNone/>
            </a:pPr>
            <a:endParaRPr lang="en-CA" sz="2000" dirty="0"/>
          </a:p>
          <a:p>
            <a:pPr marL="0" indent="0">
              <a:buNone/>
            </a:pPr>
            <a:endParaRPr lang="en-CA" sz="2000" dirty="0"/>
          </a:p>
        </p:txBody>
      </p:sp>
    </p:spTree>
    <p:extLst>
      <p:ext uri="{BB962C8B-B14F-4D97-AF65-F5344CB8AC3E}">
        <p14:creationId xmlns:p14="http://schemas.microsoft.com/office/powerpoint/2010/main" val="1970616765"/>
      </p:ext>
    </p:extLst>
  </p:cSld>
  <p:clrMapOvr>
    <a:masterClrMapping/>
  </p:clrMapOvr>
  <p:timing>
    <p:tnLst>
      <p:par>
        <p:cTn xmlns:p14="http://schemas.microsoft.com/office/powerpoint/2010/mai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smtClean="0"/>
              <a:t>Sample multiple choice questions</a:t>
            </a:r>
            <a:endParaRPr lang="en-US" dirty="0"/>
          </a:p>
        </p:txBody>
      </p:sp>
      <p:sp>
        <p:nvSpPr>
          <p:cNvPr id="2" name="Content Placeholder 1"/>
          <p:cNvSpPr>
            <a:spLocks noGrp="1"/>
          </p:cNvSpPr>
          <p:nvPr>
            <p:ph idx="1"/>
          </p:nvPr>
        </p:nvSpPr>
        <p:spPr/>
        <p:txBody>
          <a:bodyPr>
            <a:noAutofit/>
          </a:bodyPr>
          <a:lstStyle/>
          <a:p>
            <a:pPr marL="0" indent="0">
              <a:buNone/>
            </a:pPr>
            <a:r>
              <a:rPr lang="en-CA" sz="2000" dirty="0" smtClean="0"/>
              <a:t>A </a:t>
            </a:r>
            <a:r>
              <a:rPr lang="en-CA" sz="2000" dirty="0"/>
              <a:t>reporter covering a price fixing trial felt that the alleged price fixer was a crook. The alleged price fixer testified that his boss pressured him to engage in illegal activities. The alleged price fixer felt that the reporter's stories about the trial were the product of a vindictive and nasty mind. The price fixer explained his own behaviour ________ and that of the reporter </a:t>
            </a:r>
            <a:r>
              <a:rPr lang="en-CA" sz="2000" dirty="0" smtClean="0"/>
              <a:t>________.</a:t>
            </a:r>
          </a:p>
          <a:p>
            <a:pPr marL="457200" indent="-457200">
              <a:buAutoNum type="arabicPeriod" startAt="37"/>
            </a:pPr>
            <a:endParaRPr lang="en-CA" sz="2000" dirty="0"/>
          </a:p>
          <a:p>
            <a:pPr marL="457200" indent="-457200">
              <a:buFont typeface="+mj-lt"/>
              <a:buAutoNum type="alphaLcParenR"/>
            </a:pPr>
            <a:r>
              <a:rPr lang="en-CA" sz="2000" dirty="0" err="1" smtClean="0"/>
              <a:t>situationally</a:t>
            </a:r>
            <a:r>
              <a:rPr lang="en-CA" sz="2000" dirty="0"/>
              <a:t>; </a:t>
            </a:r>
            <a:r>
              <a:rPr lang="en-CA" sz="2000" dirty="0" err="1"/>
              <a:t>situationally</a:t>
            </a:r>
            <a:endParaRPr lang="en-CA" sz="2000" dirty="0"/>
          </a:p>
          <a:p>
            <a:pPr marL="457200" indent="-457200">
              <a:buFont typeface="+mj-lt"/>
              <a:buAutoNum type="alphaLcParenR"/>
            </a:pPr>
            <a:r>
              <a:rPr lang="en-CA" sz="2000" dirty="0" err="1" smtClean="0"/>
              <a:t>dispositionally</a:t>
            </a:r>
            <a:r>
              <a:rPr lang="en-CA" sz="2000" dirty="0"/>
              <a:t>, </a:t>
            </a:r>
            <a:r>
              <a:rPr lang="en-CA" sz="2000" dirty="0" err="1"/>
              <a:t>dispositionally</a:t>
            </a:r>
            <a:endParaRPr lang="en-CA" sz="2000" dirty="0"/>
          </a:p>
          <a:p>
            <a:pPr marL="457200" indent="-457200">
              <a:buFont typeface="+mj-lt"/>
              <a:buAutoNum type="alphaLcParenR"/>
            </a:pPr>
            <a:r>
              <a:rPr lang="en-CA" sz="2000" dirty="0" err="1" smtClean="0"/>
              <a:t>situationally</a:t>
            </a:r>
            <a:r>
              <a:rPr lang="en-CA" sz="2000" dirty="0"/>
              <a:t>; </a:t>
            </a:r>
            <a:r>
              <a:rPr lang="en-CA" sz="2000" dirty="0" err="1"/>
              <a:t>dispositionally</a:t>
            </a:r>
            <a:endParaRPr lang="en-CA" sz="2000" dirty="0"/>
          </a:p>
          <a:p>
            <a:pPr marL="457200" indent="-457200">
              <a:buFont typeface="+mj-lt"/>
              <a:buAutoNum type="alphaLcParenR"/>
            </a:pPr>
            <a:r>
              <a:rPr lang="en-CA" sz="2000" dirty="0" err="1" smtClean="0"/>
              <a:t>dispositionally</a:t>
            </a:r>
            <a:r>
              <a:rPr lang="en-CA" sz="2000" dirty="0"/>
              <a:t>; </a:t>
            </a:r>
            <a:r>
              <a:rPr lang="en-CA" sz="2000" dirty="0" err="1"/>
              <a:t>situationally</a:t>
            </a:r>
            <a:endParaRPr lang="en-CA" sz="2000" dirty="0"/>
          </a:p>
          <a:p>
            <a:pPr marL="457200" indent="-457200">
              <a:buFont typeface="+mj-lt"/>
              <a:buAutoNum type="alphaLcParenR"/>
            </a:pPr>
            <a:r>
              <a:rPr lang="en-CA" sz="2000" dirty="0" smtClean="0"/>
              <a:t>desperately</a:t>
            </a:r>
            <a:r>
              <a:rPr lang="en-CA" sz="2000" dirty="0"/>
              <a:t>, consistently</a:t>
            </a:r>
          </a:p>
          <a:p>
            <a:pPr marL="0" indent="0">
              <a:buNone/>
            </a:pPr>
            <a:endParaRPr lang="en-CA" sz="2000" dirty="0"/>
          </a:p>
          <a:p>
            <a:pPr marL="0" indent="0">
              <a:buNone/>
            </a:pPr>
            <a:endParaRPr lang="en-CA" sz="2000" dirty="0"/>
          </a:p>
        </p:txBody>
      </p:sp>
    </p:spTree>
    <p:extLst>
      <p:ext uri="{BB962C8B-B14F-4D97-AF65-F5344CB8AC3E}">
        <p14:creationId xmlns:p14="http://schemas.microsoft.com/office/powerpoint/2010/main" val="494323815"/>
      </p:ext>
    </p:extLst>
  </p:cSld>
  <p:clrMapOvr>
    <a:masterClrMapping/>
  </p:clrMapOvr>
  <p:timing>
    <p:tnLst>
      <p:par>
        <p:cTn xmlns:p14="http://schemas.microsoft.com/office/powerpoint/2010/mai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smtClean="0"/>
              <a:t>Sample multiple choice questions</a:t>
            </a:r>
            <a:endParaRPr lang="en-US" dirty="0"/>
          </a:p>
        </p:txBody>
      </p:sp>
      <p:sp>
        <p:nvSpPr>
          <p:cNvPr id="2" name="Content Placeholder 1"/>
          <p:cNvSpPr>
            <a:spLocks noGrp="1"/>
          </p:cNvSpPr>
          <p:nvPr>
            <p:ph idx="1"/>
          </p:nvPr>
        </p:nvSpPr>
        <p:spPr/>
        <p:txBody>
          <a:bodyPr>
            <a:noAutofit/>
          </a:bodyPr>
          <a:lstStyle/>
          <a:p>
            <a:pPr marL="0" indent="0">
              <a:buNone/>
            </a:pPr>
            <a:r>
              <a:rPr lang="en-CA" sz="2000" dirty="0" smtClean="0"/>
              <a:t>What </a:t>
            </a:r>
            <a:r>
              <a:rPr lang="en-CA" sz="2000" dirty="0"/>
              <a:t>role do rewards play in the relationship between job satisfaction and job performance</a:t>
            </a:r>
            <a:r>
              <a:rPr lang="en-CA" sz="2000" dirty="0" smtClean="0"/>
              <a:t>?</a:t>
            </a:r>
          </a:p>
          <a:p>
            <a:pPr marL="0" indent="0">
              <a:buNone/>
            </a:pPr>
            <a:endParaRPr lang="en-CA" sz="2000" dirty="0"/>
          </a:p>
          <a:p>
            <a:pPr marL="342900" indent="-342900">
              <a:buClr>
                <a:schemeClr val="tx1"/>
              </a:buClr>
              <a:buFont typeface="+mj-lt"/>
              <a:buAutoNum type="alphaLcParenR"/>
            </a:pPr>
            <a:r>
              <a:rPr lang="en-CA" sz="2000" dirty="0" smtClean="0"/>
              <a:t>Employees </a:t>
            </a:r>
            <a:r>
              <a:rPr lang="en-CA" sz="2000" dirty="0"/>
              <a:t>who are satisfied are more likely to be rewarded so they will perform better.</a:t>
            </a:r>
          </a:p>
          <a:p>
            <a:pPr marL="342900" indent="-342900">
              <a:buClr>
                <a:schemeClr val="tx1"/>
              </a:buClr>
              <a:buFont typeface="+mj-lt"/>
              <a:buAutoNum type="alphaLcParenR"/>
            </a:pPr>
            <a:r>
              <a:rPr lang="en-CA" sz="2000" dirty="0" smtClean="0"/>
              <a:t>Employees </a:t>
            </a:r>
            <a:r>
              <a:rPr lang="en-CA" sz="2000" dirty="0"/>
              <a:t>who are rewarded will be more satisfied so they will perform better.</a:t>
            </a:r>
          </a:p>
          <a:p>
            <a:pPr marL="342900" indent="-342900">
              <a:buClr>
                <a:schemeClr val="tx1"/>
              </a:buClr>
              <a:buFont typeface="+mj-lt"/>
              <a:buAutoNum type="alphaLcParenR"/>
            </a:pPr>
            <a:r>
              <a:rPr lang="en-CA" sz="2000" dirty="0" smtClean="0"/>
              <a:t>Employees </a:t>
            </a:r>
            <a:r>
              <a:rPr lang="en-CA" sz="2000" dirty="0"/>
              <a:t>who perform better will be rewarded so they will be more likely to be satisfied.</a:t>
            </a:r>
          </a:p>
          <a:p>
            <a:pPr marL="342900" indent="-342900">
              <a:buClr>
                <a:schemeClr val="tx1"/>
              </a:buClr>
              <a:buFont typeface="+mj-lt"/>
              <a:buAutoNum type="alphaLcParenR"/>
            </a:pPr>
            <a:r>
              <a:rPr lang="en-CA" sz="2000" dirty="0" smtClean="0"/>
              <a:t>Employees </a:t>
            </a:r>
            <a:r>
              <a:rPr lang="en-CA" sz="2000" dirty="0"/>
              <a:t>who perform better will be more satisfied so they will be more likely to be rewarded.</a:t>
            </a:r>
          </a:p>
          <a:p>
            <a:pPr marL="342900" indent="-342900">
              <a:buClr>
                <a:schemeClr val="tx1"/>
              </a:buClr>
              <a:buFont typeface="+mj-lt"/>
              <a:buAutoNum type="alphaLcParenR"/>
            </a:pPr>
            <a:r>
              <a:rPr lang="en-CA" sz="2000" dirty="0" smtClean="0"/>
              <a:t>Employees </a:t>
            </a:r>
            <a:r>
              <a:rPr lang="en-CA" sz="2000" dirty="0"/>
              <a:t>who are rewarded will perform better so they will be more likely to be satisfied</a:t>
            </a:r>
            <a:r>
              <a:rPr lang="en-CA" sz="2000" dirty="0" smtClean="0"/>
              <a:t>.</a:t>
            </a:r>
            <a:endParaRPr lang="en-CA" sz="2000" dirty="0"/>
          </a:p>
        </p:txBody>
      </p:sp>
      <p:sp>
        <p:nvSpPr>
          <p:cNvPr id="4" name="Rectangle 3"/>
          <p:cNvSpPr/>
          <p:nvPr/>
        </p:nvSpPr>
        <p:spPr>
          <a:xfrm>
            <a:off x="457200" y="4114800"/>
            <a:ext cx="8229600" cy="685800"/>
          </a:xfrm>
          <a:prstGeom prst="rect">
            <a:avLst/>
          </a:prstGeom>
          <a:noFill/>
          <a:ln>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Tree>
    <p:extLst>
      <p:ext uri="{BB962C8B-B14F-4D97-AF65-F5344CB8AC3E}">
        <p14:creationId xmlns:p14="http://schemas.microsoft.com/office/powerpoint/2010/main" val="4265560567"/>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smtClean="0"/>
              <a:t>Sample multiple choice questions</a:t>
            </a:r>
            <a:endParaRPr lang="en-US" dirty="0"/>
          </a:p>
        </p:txBody>
      </p:sp>
      <p:sp>
        <p:nvSpPr>
          <p:cNvPr id="2" name="Content Placeholder 1"/>
          <p:cNvSpPr>
            <a:spLocks noGrp="1"/>
          </p:cNvSpPr>
          <p:nvPr>
            <p:ph idx="1"/>
          </p:nvPr>
        </p:nvSpPr>
        <p:spPr/>
        <p:txBody>
          <a:bodyPr>
            <a:noAutofit/>
          </a:bodyPr>
          <a:lstStyle/>
          <a:p>
            <a:pPr marL="0" indent="0">
              <a:buNone/>
            </a:pPr>
            <a:r>
              <a:rPr lang="en-CA" sz="2000" dirty="0" smtClean="0"/>
              <a:t>Which </a:t>
            </a:r>
            <a:r>
              <a:rPr lang="en-CA" sz="2000" dirty="0"/>
              <a:t>job enrichment technique would prove most threatening to workers with poor social skills?</a:t>
            </a:r>
          </a:p>
          <a:p>
            <a:pPr marL="0" indent="0">
              <a:buNone/>
            </a:pPr>
            <a:endParaRPr lang="en-CA" sz="2000" dirty="0" smtClean="0"/>
          </a:p>
          <a:p>
            <a:pPr marL="342900" indent="-342900">
              <a:buClr>
                <a:schemeClr val="tx1"/>
              </a:buClr>
              <a:buFont typeface="+mj-lt"/>
              <a:buAutoNum type="alphaLcParenR"/>
            </a:pPr>
            <a:r>
              <a:rPr lang="en-CA" sz="2000" dirty="0" smtClean="0"/>
              <a:t>Reducing supervision</a:t>
            </a:r>
          </a:p>
          <a:p>
            <a:pPr marL="342900" indent="-342900">
              <a:buClr>
                <a:schemeClr val="tx1"/>
              </a:buClr>
              <a:buFont typeface="+mj-lt"/>
              <a:buAutoNum type="alphaLcParenR"/>
            </a:pPr>
            <a:r>
              <a:rPr lang="en-CA" sz="2000" dirty="0" smtClean="0"/>
              <a:t>Combining </a:t>
            </a:r>
            <a:r>
              <a:rPr lang="en-CA" sz="2000" dirty="0"/>
              <a:t>tasks</a:t>
            </a:r>
          </a:p>
          <a:p>
            <a:pPr marL="342900" indent="-342900">
              <a:buClr>
                <a:schemeClr val="tx1"/>
              </a:buClr>
              <a:buFont typeface="+mj-lt"/>
              <a:buAutoNum type="alphaLcParenR"/>
            </a:pPr>
            <a:r>
              <a:rPr lang="en-CA" sz="2000" dirty="0" smtClean="0"/>
              <a:t>Making </a:t>
            </a:r>
            <a:r>
              <a:rPr lang="en-CA" sz="2000" dirty="0"/>
              <a:t>feedback more direct</a:t>
            </a:r>
          </a:p>
          <a:p>
            <a:pPr marL="342900" indent="-342900">
              <a:buClr>
                <a:schemeClr val="tx1"/>
              </a:buClr>
              <a:buFont typeface="+mj-lt"/>
              <a:buAutoNum type="alphaLcParenR"/>
            </a:pPr>
            <a:r>
              <a:rPr lang="en-CA" sz="2000" dirty="0" smtClean="0"/>
              <a:t>Establishing </a:t>
            </a:r>
            <a:r>
              <a:rPr lang="en-CA" sz="2000" dirty="0"/>
              <a:t>client relationships</a:t>
            </a:r>
          </a:p>
          <a:p>
            <a:pPr marL="342900" indent="-342900">
              <a:buClr>
                <a:schemeClr val="tx1"/>
              </a:buClr>
              <a:buFont typeface="+mj-lt"/>
              <a:buAutoNum type="alphaLcParenR"/>
            </a:pPr>
            <a:r>
              <a:rPr lang="en-CA" sz="2000" dirty="0" smtClean="0"/>
              <a:t>Reducing </a:t>
            </a:r>
            <a:r>
              <a:rPr lang="en-CA" sz="2000" dirty="0"/>
              <a:t>reliance on others</a:t>
            </a:r>
          </a:p>
          <a:p>
            <a:pPr marL="0" indent="0">
              <a:buNone/>
            </a:pPr>
            <a:endParaRPr lang="en-CA" sz="2000" dirty="0"/>
          </a:p>
          <a:p>
            <a:pPr marL="0" indent="0">
              <a:buNone/>
            </a:pPr>
            <a:endParaRPr lang="en-CA" sz="2000" dirty="0"/>
          </a:p>
        </p:txBody>
      </p:sp>
      <p:sp>
        <p:nvSpPr>
          <p:cNvPr id="4" name="Rectangle 3"/>
          <p:cNvSpPr/>
          <p:nvPr/>
        </p:nvSpPr>
        <p:spPr>
          <a:xfrm>
            <a:off x="457200" y="3962400"/>
            <a:ext cx="8229600" cy="342900"/>
          </a:xfrm>
          <a:prstGeom prst="rect">
            <a:avLst/>
          </a:prstGeom>
          <a:noFill/>
          <a:ln>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Tree>
    <p:extLst>
      <p:ext uri="{BB962C8B-B14F-4D97-AF65-F5344CB8AC3E}">
        <p14:creationId xmlns:p14="http://schemas.microsoft.com/office/powerpoint/2010/main" val="959329747"/>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smtClean="0"/>
              <a:t>Sample multiple choice questions</a:t>
            </a:r>
            <a:endParaRPr lang="en-US" dirty="0"/>
          </a:p>
        </p:txBody>
      </p:sp>
      <p:sp>
        <p:nvSpPr>
          <p:cNvPr id="2" name="Content Placeholder 1"/>
          <p:cNvSpPr>
            <a:spLocks noGrp="1"/>
          </p:cNvSpPr>
          <p:nvPr>
            <p:ph idx="1"/>
          </p:nvPr>
        </p:nvSpPr>
        <p:spPr/>
        <p:txBody>
          <a:bodyPr>
            <a:noAutofit/>
          </a:bodyPr>
          <a:lstStyle/>
          <a:p>
            <a:pPr marL="0" indent="0">
              <a:buNone/>
            </a:pPr>
            <a:r>
              <a:rPr lang="en-CA" sz="2000" dirty="0" smtClean="0"/>
              <a:t>Discrepancy </a:t>
            </a:r>
            <a:r>
              <a:rPr lang="en-CA" sz="2000" dirty="0"/>
              <a:t>theory suggests that job dissatisfaction develops when</a:t>
            </a:r>
          </a:p>
          <a:p>
            <a:pPr marL="0" indent="0">
              <a:buNone/>
            </a:pPr>
            <a:endParaRPr lang="en-CA" sz="2000" dirty="0" smtClean="0"/>
          </a:p>
          <a:p>
            <a:pPr marL="342900" indent="-342900">
              <a:buClr>
                <a:schemeClr val="tx1"/>
              </a:buClr>
              <a:buFont typeface="+mj-lt"/>
              <a:buAutoNum type="alphaLcParenR"/>
            </a:pPr>
            <a:r>
              <a:rPr lang="en-CA" sz="2000" dirty="0" smtClean="0"/>
              <a:t>supervisors </a:t>
            </a:r>
            <a:r>
              <a:rPr lang="en-CA" sz="2000" dirty="0"/>
              <a:t>and employees differ radically in their values.</a:t>
            </a:r>
          </a:p>
          <a:p>
            <a:pPr marL="342900" indent="-342900">
              <a:buClr>
                <a:schemeClr val="tx1"/>
              </a:buClr>
              <a:buFont typeface="+mj-lt"/>
              <a:buAutoNum type="alphaLcParenR"/>
            </a:pPr>
            <a:r>
              <a:rPr lang="en-CA" sz="2000" dirty="0" smtClean="0"/>
              <a:t>workers </a:t>
            </a:r>
            <a:r>
              <a:rPr lang="en-CA" sz="2000" dirty="0"/>
              <a:t>don't see their jobs as offering what they want.</a:t>
            </a:r>
          </a:p>
          <a:p>
            <a:pPr marL="342900" indent="-342900">
              <a:buClr>
                <a:schemeClr val="tx1"/>
              </a:buClr>
              <a:buFont typeface="+mj-lt"/>
              <a:buAutoNum type="alphaLcParenR"/>
            </a:pPr>
            <a:r>
              <a:rPr lang="en-CA" sz="2000" dirty="0" smtClean="0"/>
              <a:t>job </a:t>
            </a:r>
            <a:r>
              <a:rPr lang="en-CA" sz="2000" dirty="0"/>
              <a:t>outcomes don't match job inputs.</a:t>
            </a:r>
          </a:p>
          <a:p>
            <a:pPr marL="342900" indent="-342900">
              <a:buClr>
                <a:schemeClr val="tx1"/>
              </a:buClr>
              <a:buFont typeface="+mj-lt"/>
              <a:buAutoNum type="alphaLcParenR"/>
            </a:pPr>
            <a:r>
              <a:rPr lang="en-CA" sz="2000" dirty="0" smtClean="0"/>
              <a:t>work </a:t>
            </a:r>
            <a:r>
              <a:rPr lang="en-CA" sz="2000" dirty="0"/>
              <a:t>is unchallenging and repetitive.</a:t>
            </a:r>
          </a:p>
          <a:p>
            <a:pPr marL="342900" indent="-342900">
              <a:buClr>
                <a:schemeClr val="tx1"/>
              </a:buClr>
              <a:buFont typeface="+mj-lt"/>
              <a:buAutoNum type="alphaLcParenR"/>
            </a:pPr>
            <a:r>
              <a:rPr lang="en-CA" sz="2000" dirty="0" smtClean="0"/>
              <a:t>workers </a:t>
            </a:r>
            <a:r>
              <a:rPr lang="en-CA" sz="2000" dirty="0"/>
              <a:t>begin to take benefits for granted</a:t>
            </a:r>
            <a:r>
              <a:rPr lang="en-CA" sz="2000" dirty="0" smtClean="0"/>
              <a:t>.</a:t>
            </a:r>
            <a:endParaRPr lang="en-CA" sz="2000" dirty="0"/>
          </a:p>
          <a:p>
            <a:pPr marL="0" indent="0">
              <a:buNone/>
            </a:pPr>
            <a:endParaRPr lang="en-CA" sz="2000" dirty="0"/>
          </a:p>
        </p:txBody>
      </p:sp>
      <p:sp>
        <p:nvSpPr>
          <p:cNvPr id="4" name="Rectangle 3"/>
          <p:cNvSpPr/>
          <p:nvPr/>
        </p:nvSpPr>
        <p:spPr>
          <a:xfrm>
            <a:off x="457200" y="2933700"/>
            <a:ext cx="8229600" cy="342900"/>
          </a:xfrm>
          <a:prstGeom prst="rect">
            <a:avLst/>
          </a:prstGeom>
          <a:noFill/>
          <a:ln>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Tree>
    <p:extLst>
      <p:ext uri="{BB962C8B-B14F-4D97-AF65-F5344CB8AC3E}">
        <p14:creationId xmlns:p14="http://schemas.microsoft.com/office/powerpoint/2010/main" val="3123792356"/>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smtClean="0"/>
              <a:t>Sample multiple choice questions</a:t>
            </a:r>
            <a:endParaRPr lang="en-US" dirty="0"/>
          </a:p>
        </p:txBody>
      </p:sp>
      <p:sp>
        <p:nvSpPr>
          <p:cNvPr id="2" name="Content Placeholder 1"/>
          <p:cNvSpPr>
            <a:spLocks noGrp="1"/>
          </p:cNvSpPr>
          <p:nvPr>
            <p:ph idx="1"/>
          </p:nvPr>
        </p:nvSpPr>
        <p:spPr/>
        <p:txBody>
          <a:bodyPr>
            <a:noAutofit/>
          </a:bodyPr>
          <a:lstStyle/>
          <a:p>
            <a:pPr marL="0" indent="0">
              <a:buNone/>
            </a:pPr>
            <a:r>
              <a:rPr lang="en-CA" sz="2000" dirty="0" smtClean="0"/>
              <a:t>When </a:t>
            </a:r>
            <a:r>
              <a:rPr lang="en-CA" sz="2000" dirty="0"/>
              <a:t>an organization faces a slow-down in business activity, there may be a reduction in the number of hours employees work in order to avoid layoffs. This is called</a:t>
            </a:r>
          </a:p>
          <a:p>
            <a:pPr marL="0" indent="0">
              <a:buNone/>
            </a:pPr>
            <a:endParaRPr lang="en-CA" sz="2000" dirty="0" smtClean="0"/>
          </a:p>
          <a:p>
            <a:pPr marL="342900" indent="-342900">
              <a:buFont typeface="+mj-lt"/>
              <a:buAutoNum type="alphaLcParenR"/>
            </a:pPr>
            <a:r>
              <a:rPr lang="en-CA" sz="2000" dirty="0" smtClean="0"/>
              <a:t>reduction </a:t>
            </a:r>
            <a:r>
              <a:rPr lang="en-CA" sz="2000" dirty="0"/>
              <a:t>contingency.</a:t>
            </a:r>
          </a:p>
          <a:p>
            <a:pPr marL="342900" indent="-342900">
              <a:buFont typeface="+mj-lt"/>
              <a:buAutoNum type="alphaLcParenR"/>
            </a:pPr>
            <a:r>
              <a:rPr lang="en-CA" sz="2000" dirty="0" smtClean="0"/>
              <a:t>job </a:t>
            </a:r>
            <a:r>
              <a:rPr lang="en-CA" sz="2000" dirty="0"/>
              <a:t>contingency.</a:t>
            </a:r>
          </a:p>
          <a:p>
            <a:pPr marL="342900" indent="-342900">
              <a:buFont typeface="+mj-lt"/>
              <a:buAutoNum type="alphaLcParenR"/>
            </a:pPr>
            <a:r>
              <a:rPr lang="en-CA" sz="2000" dirty="0" smtClean="0"/>
              <a:t>work </a:t>
            </a:r>
            <a:r>
              <a:rPr lang="en-CA" sz="2000" dirty="0"/>
              <a:t>sharing.</a:t>
            </a:r>
          </a:p>
          <a:p>
            <a:pPr marL="342900" indent="-342900">
              <a:buFont typeface="+mj-lt"/>
              <a:buAutoNum type="alphaLcParenR"/>
            </a:pPr>
            <a:r>
              <a:rPr lang="en-CA" sz="2000" dirty="0" smtClean="0"/>
              <a:t>work </a:t>
            </a:r>
            <a:r>
              <a:rPr lang="en-CA" sz="2000" dirty="0"/>
              <a:t>sustainability.</a:t>
            </a:r>
          </a:p>
          <a:p>
            <a:pPr marL="342900" indent="-342900">
              <a:buFont typeface="+mj-lt"/>
              <a:buAutoNum type="alphaLcParenR"/>
            </a:pPr>
            <a:r>
              <a:rPr lang="en-CA" sz="2000" dirty="0" smtClean="0"/>
              <a:t>layoff </a:t>
            </a:r>
            <a:r>
              <a:rPr lang="en-CA" sz="2000" dirty="0"/>
              <a:t>avoidance.</a:t>
            </a:r>
          </a:p>
          <a:p>
            <a:pPr marL="0" indent="0">
              <a:buNone/>
            </a:pPr>
            <a:endParaRPr lang="en-CA" sz="2000" dirty="0"/>
          </a:p>
          <a:p>
            <a:pPr marL="0" indent="0">
              <a:buNone/>
            </a:pPr>
            <a:endParaRPr lang="en-CA" sz="2000" dirty="0"/>
          </a:p>
        </p:txBody>
      </p:sp>
      <p:sp>
        <p:nvSpPr>
          <p:cNvPr id="4" name="Rectangle 3"/>
          <p:cNvSpPr/>
          <p:nvPr/>
        </p:nvSpPr>
        <p:spPr>
          <a:xfrm>
            <a:off x="457200" y="3886200"/>
            <a:ext cx="8229600" cy="342900"/>
          </a:xfrm>
          <a:prstGeom prst="rect">
            <a:avLst/>
          </a:prstGeom>
          <a:noFill/>
          <a:ln>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Tree>
    <p:extLst>
      <p:ext uri="{BB962C8B-B14F-4D97-AF65-F5344CB8AC3E}">
        <p14:creationId xmlns:p14="http://schemas.microsoft.com/office/powerpoint/2010/main" val="434379443"/>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smtClean="0"/>
              <a:t>Sample multiple choice questions</a:t>
            </a:r>
            <a:endParaRPr lang="en-US" dirty="0"/>
          </a:p>
        </p:txBody>
      </p:sp>
      <p:sp>
        <p:nvSpPr>
          <p:cNvPr id="2" name="Content Placeholder 1"/>
          <p:cNvSpPr>
            <a:spLocks noGrp="1"/>
          </p:cNvSpPr>
          <p:nvPr>
            <p:ph idx="1"/>
          </p:nvPr>
        </p:nvSpPr>
        <p:spPr/>
        <p:txBody>
          <a:bodyPr>
            <a:noAutofit/>
          </a:bodyPr>
          <a:lstStyle/>
          <a:p>
            <a:pPr marL="0" indent="0">
              <a:buNone/>
            </a:pPr>
            <a:r>
              <a:rPr lang="en-CA" sz="2000" dirty="0" smtClean="0"/>
              <a:t>According </a:t>
            </a:r>
            <a:r>
              <a:rPr lang="en-CA" sz="2000" dirty="0"/>
              <a:t>to McClelland, which need profile characterizes the most effective </a:t>
            </a:r>
            <a:r>
              <a:rPr lang="en-CA" sz="2000" dirty="0" smtClean="0"/>
              <a:t>managers?</a:t>
            </a:r>
          </a:p>
          <a:p>
            <a:pPr marL="0" indent="0">
              <a:buNone/>
            </a:pPr>
            <a:endParaRPr lang="en-CA" sz="2000" dirty="0"/>
          </a:p>
          <a:p>
            <a:pPr marL="342900" indent="-342900">
              <a:buFont typeface="+mj-lt"/>
              <a:buAutoNum type="alphaLcParenR"/>
            </a:pPr>
            <a:r>
              <a:rPr lang="en-CA" sz="2000" dirty="0" smtClean="0"/>
              <a:t>High </a:t>
            </a:r>
            <a:r>
              <a:rPr lang="en-CA" sz="2000" dirty="0"/>
              <a:t>achievement, high affiliation</a:t>
            </a:r>
          </a:p>
          <a:p>
            <a:pPr marL="342900" indent="-342900">
              <a:buFont typeface="+mj-lt"/>
              <a:buAutoNum type="alphaLcParenR"/>
            </a:pPr>
            <a:r>
              <a:rPr lang="en-CA" sz="2000" dirty="0" smtClean="0"/>
              <a:t>High </a:t>
            </a:r>
            <a:r>
              <a:rPr lang="en-CA" sz="2000" dirty="0"/>
              <a:t>power, low affiliation</a:t>
            </a:r>
          </a:p>
          <a:p>
            <a:pPr marL="342900" indent="-342900">
              <a:buFont typeface="+mj-lt"/>
              <a:buAutoNum type="alphaLcParenR"/>
            </a:pPr>
            <a:r>
              <a:rPr lang="en-CA" sz="2000" dirty="0" smtClean="0"/>
              <a:t>High </a:t>
            </a:r>
            <a:r>
              <a:rPr lang="en-CA" sz="2000" dirty="0"/>
              <a:t>achievement, low power</a:t>
            </a:r>
          </a:p>
          <a:p>
            <a:pPr marL="342900" indent="-342900">
              <a:buFont typeface="+mj-lt"/>
              <a:buAutoNum type="alphaLcParenR"/>
            </a:pPr>
            <a:r>
              <a:rPr lang="en-CA" sz="2000" dirty="0" smtClean="0"/>
              <a:t>Low </a:t>
            </a:r>
            <a:r>
              <a:rPr lang="en-CA" sz="2000" dirty="0"/>
              <a:t>affiliation, high achievement</a:t>
            </a:r>
          </a:p>
          <a:p>
            <a:pPr marL="342900" indent="-342900">
              <a:buFont typeface="+mj-lt"/>
              <a:buAutoNum type="alphaLcParenR"/>
            </a:pPr>
            <a:r>
              <a:rPr lang="en-CA" sz="2000" dirty="0" smtClean="0"/>
              <a:t>High </a:t>
            </a:r>
            <a:r>
              <a:rPr lang="en-CA" sz="2000" dirty="0"/>
              <a:t>power, high affiliation</a:t>
            </a:r>
          </a:p>
          <a:p>
            <a:pPr marL="0" indent="0">
              <a:buNone/>
            </a:pPr>
            <a:endParaRPr lang="en-CA" sz="2000" dirty="0"/>
          </a:p>
          <a:p>
            <a:pPr marL="0" indent="0">
              <a:buNone/>
            </a:pPr>
            <a:endParaRPr lang="en-CA" sz="2000" dirty="0"/>
          </a:p>
        </p:txBody>
      </p:sp>
      <p:sp>
        <p:nvSpPr>
          <p:cNvPr id="4" name="Rectangle 3"/>
          <p:cNvSpPr/>
          <p:nvPr/>
        </p:nvSpPr>
        <p:spPr>
          <a:xfrm>
            <a:off x="457200" y="3200400"/>
            <a:ext cx="8229600" cy="342900"/>
          </a:xfrm>
          <a:prstGeom prst="rect">
            <a:avLst/>
          </a:prstGeom>
          <a:noFill/>
          <a:ln>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Tree>
    <p:extLst>
      <p:ext uri="{BB962C8B-B14F-4D97-AF65-F5344CB8AC3E}">
        <p14:creationId xmlns:p14="http://schemas.microsoft.com/office/powerpoint/2010/main" val="1502930741"/>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smtClean="0"/>
              <a:t>Sample multiple choice questions</a:t>
            </a:r>
            <a:endParaRPr lang="en-US" dirty="0"/>
          </a:p>
        </p:txBody>
      </p:sp>
      <p:sp>
        <p:nvSpPr>
          <p:cNvPr id="2" name="Content Placeholder 1"/>
          <p:cNvSpPr>
            <a:spLocks noGrp="1"/>
          </p:cNvSpPr>
          <p:nvPr>
            <p:ph idx="1"/>
          </p:nvPr>
        </p:nvSpPr>
        <p:spPr/>
        <p:txBody>
          <a:bodyPr>
            <a:noAutofit/>
          </a:bodyPr>
          <a:lstStyle/>
          <a:p>
            <a:pPr marL="0" indent="0">
              <a:buNone/>
            </a:pPr>
            <a:r>
              <a:rPr lang="en-CA" sz="2000" dirty="0" smtClean="0"/>
              <a:t>The </a:t>
            </a:r>
            <a:r>
              <a:rPr lang="en-CA" sz="2000" dirty="0"/>
              <a:t>systematic </a:t>
            </a:r>
            <a:r>
              <a:rPr lang="en-CA" sz="2000" dirty="0" err="1"/>
              <a:t>mis</a:t>
            </a:r>
            <a:r>
              <a:rPr lang="en-CA" sz="2000" dirty="0"/>
              <a:t>-estimates that managers make of the pay of others in their firm suggests that they will often</a:t>
            </a:r>
          </a:p>
          <a:p>
            <a:pPr marL="0" indent="0">
              <a:buNone/>
            </a:pPr>
            <a:endParaRPr lang="en-CA" sz="2000" dirty="0" smtClean="0"/>
          </a:p>
          <a:p>
            <a:pPr marL="342900" indent="-342900">
              <a:buFont typeface="+mj-lt"/>
              <a:buAutoNum type="alphaLcParenR"/>
            </a:pPr>
            <a:r>
              <a:rPr lang="en-CA" sz="2000" dirty="0" smtClean="0"/>
              <a:t>underestimate </a:t>
            </a:r>
            <a:r>
              <a:rPr lang="en-CA" sz="2000" dirty="0"/>
              <a:t>the pay of employees.</a:t>
            </a:r>
          </a:p>
          <a:p>
            <a:pPr marL="342900" indent="-342900">
              <a:buFont typeface="+mj-lt"/>
              <a:buAutoNum type="alphaLcParenR"/>
            </a:pPr>
            <a:r>
              <a:rPr lang="en-CA" sz="2000" dirty="0" smtClean="0"/>
              <a:t>experience </a:t>
            </a:r>
            <a:r>
              <a:rPr lang="en-CA" sz="2000" dirty="0"/>
              <a:t>equity with regard to peers.</a:t>
            </a:r>
          </a:p>
          <a:p>
            <a:pPr marL="342900" indent="-342900">
              <a:buFont typeface="+mj-lt"/>
              <a:buAutoNum type="alphaLcParenR"/>
            </a:pPr>
            <a:r>
              <a:rPr lang="en-CA" sz="2000" dirty="0" smtClean="0"/>
              <a:t>underestimate </a:t>
            </a:r>
            <a:r>
              <a:rPr lang="en-CA" sz="2000" dirty="0"/>
              <a:t>the value of a promotion.</a:t>
            </a:r>
          </a:p>
          <a:p>
            <a:pPr marL="342900" indent="-342900">
              <a:buFont typeface="+mj-lt"/>
              <a:buAutoNum type="alphaLcParenR"/>
            </a:pPr>
            <a:r>
              <a:rPr lang="en-CA" sz="2000" dirty="0" smtClean="0"/>
              <a:t>overestimate </a:t>
            </a:r>
            <a:r>
              <a:rPr lang="en-CA" sz="2000" dirty="0"/>
              <a:t>the value of a promotion.</a:t>
            </a:r>
          </a:p>
          <a:p>
            <a:pPr marL="342900" indent="-342900">
              <a:buFont typeface="+mj-lt"/>
              <a:buAutoNum type="alphaLcParenR"/>
            </a:pPr>
            <a:r>
              <a:rPr lang="en-CA" sz="2000" dirty="0" smtClean="0"/>
              <a:t>experience </a:t>
            </a:r>
            <a:r>
              <a:rPr lang="en-CA" sz="2000" dirty="0"/>
              <a:t>equity with regard to employees.</a:t>
            </a:r>
          </a:p>
          <a:p>
            <a:pPr marL="0" indent="0">
              <a:buNone/>
            </a:pPr>
            <a:endParaRPr lang="en-CA" sz="2000" dirty="0"/>
          </a:p>
          <a:p>
            <a:pPr marL="0" indent="0">
              <a:buNone/>
            </a:pPr>
            <a:endParaRPr lang="en-CA" sz="2000" dirty="0"/>
          </a:p>
        </p:txBody>
      </p:sp>
      <p:sp>
        <p:nvSpPr>
          <p:cNvPr id="4" name="Rectangle 3"/>
          <p:cNvSpPr/>
          <p:nvPr/>
        </p:nvSpPr>
        <p:spPr>
          <a:xfrm>
            <a:off x="457200" y="3619500"/>
            <a:ext cx="8229600" cy="342900"/>
          </a:xfrm>
          <a:prstGeom prst="rect">
            <a:avLst/>
          </a:prstGeom>
          <a:noFill/>
          <a:ln>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Tree>
    <p:extLst>
      <p:ext uri="{BB962C8B-B14F-4D97-AF65-F5344CB8AC3E}">
        <p14:creationId xmlns:p14="http://schemas.microsoft.com/office/powerpoint/2010/main" val="947318078"/>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smtClean="0"/>
              <a:t>Sample multiple choice questions</a:t>
            </a:r>
            <a:endParaRPr lang="en-US" dirty="0"/>
          </a:p>
        </p:txBody>
      </p:sp>
      <p:sp>
        <p:nvSpPr>
          <p:cNvPr id="2" name="Content Placeholder 1"/>
          <p:cNvSpPr>
            <a:spLocks noGrp="1"/>
          </p:cNvSpPr>
          <p:nvPr>
            <p:ph idx="1"/>
          </p:nvPr>
        </p:nvSpPr>
        <p:spPr/>
        <p:txBody>
          <a:bodyPr>
            <a:noAutofit/>
          </a:bodyPr>
          <a:lstStyle/>
          <a:p>
            <a:pPr marL="0" indent="0">
              <a:buNone/>
            </a:pPr>
            <a:r>
              <a:rPr lang="en-CA" sz="2000" dirty="0" smtClean="0"/>
              <a:t>Employment </a:t>
            </a:r>
            <a:r>
              <a:rPr lang="en-CA" sz="2000" dirty="0"/>
              <a:t>interviewers tend to</a:t>
            </a:r>
          </a:p>
          <a:p>
            <a:pPr marL="0" indent="0">
              <a:buNone/>
            </a:pPr>
            <a:endParaRPr lang="en-CA" sz="2000" dirty="0" smtClean="0"/>
          </a:p>
          <a:p>
            <a:pPr marL="342900" indent="-342900">
              <a:buFont typeface="+mj-lt"/>
              <a:buAutoNum type="alphaLcParenR"/>
            </a:pPr>
            <a:r>
              <a:rPr lang="en-CA" sz="2000" dirty="0" smtClean="0"/>
              <a:t>have </a:t>
            </a:r>
            <a:r>
              <a:rPr lang="en-CA" sz="2000" dirty="0"/>
              <a:t>an easy perceptual task.</a:t>
            </a:r>
          </a:p>
          <a:p>
            <a:pPr marL="342900" indent="-342900">
              <a:buFont typeface="+mj-lt"/>
              <a:buAutoNum type="alphaLcParenR"/>
            </a:pPr>
            <a:r>
              <a:rPr lang="en-CA" sz="2000" dirty="0" smtClean="0"/>
              <a:t>underweight </a:t>
            </a:r>
            <a:r>
              <a:rPr lang="en-CA" sz="2000" dirty="0"/>
              <a:t>positive information about the applicant.</a:t>
            </a:r>
          </a:p>
          <a:p>
            <a:pPr marL="342900" indent="-342900">
              <a:buFont typeface="+mj-lt"/>
              <a:buAutoNum type="alphaLcParenR"/>
            </a:pPr>
            <a:r>
              <a:rPr lang="en-CA" sz="2000" dirty="0" smtClean="0"/>
              <a:t>underweight </a:t>
            </a:r>
            <a:r>
              <a:rPr lang="en-CA" sz="2000" dirty="0"/>
              <a:t>negative information about the applicant.</a:t>
            </a:r>
          </a:p>
          <a:p>
            <a:pPr marL="342900" indent="-342900">
              <a:buFont typeface="+mj-lt"/>
              <a:buAutoNum type="alphaLcParenR"/>
            </a:pPr>
            <a:r>
              <a:rPr lang="en-CA" sz="2000" dirty="0" smtClean="0"/>
              <a:t>predict </a:t>
            </a:r>
            <a:r>
              <a:rPr lang="en-CA" sz="2000" dirty="0"/>
              <a:t>applicant success better with an unstructured interview than with a guided interview.</a:t>
            </a:r>
          </a:p>
          <a:p>
            <a:pPr marL="342900" indent="-342900">
              <a:buFont typeface="+mj-lt"/>
              <a:buAutoNum type="alphaLcParenR"/>
            </a:pPr>
            <a:r>
              <a:rPr lang="en-CA" sz="2000" dirty="0" smtClean="0"/>
              <a:t>avoid </a:t>
            </a:r>
            <a:r>
              <a:rPr lang="en-CA" sz="2000" dirty="0"/>
              <a:t>making comparisons between the current candidate and those previously interviewed.</a:t>
            </a:r>
          </a:p>
          <a:p>
            <a:pPr marL="0" indent="0">
              <a:buNone/>
            </a:pPr>
            <a:endParaRPr lang="en-CA" sz="2000" dirty="0"/>
          </a:p>
          <a:p>
            <a:pPr marL="0" indent="0">
              <a:buNone/>
            </a:pPr>
            <a:endParaRPr lang="en-CA" sz="2000" dirty="0"/>
          </a:p>
        </p:txBody>
      </p:sp>
      <p:sp>
        <p:nvSpPr>
          <p:cNvPr id="4" name="Rectangle 3"/>
          <p:cNvSpPr/>
          <p:nvPr/>
        </p:nvSpPr>
        <p:spPr>
          <a:xfrm>
            <a:off x="457200" y="2933700"/>
            <a:ext cx="8229600" cy="342900"/>
          </a:xfrm>
          <a:prstGeom prst="rect">
            <a:avLst/>
          </a:prstGeom>
          <a:noFill/>
          <a:ln>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Tree>
    <p:extLst>
      <p:ext uri="{BB962C8B-B14F-4D97-AF65-F5344CB8AC3E}">
        <p14:creationId xmlns:p14="http://schemas.microsoft.com/office/powerpoint/2010/main" val="686025947"/>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a:t>Sample multiple choice questions</a:t>
            </a:r>
            <a:endParaRPr lang="en-CA"/>
          </a:p>
        </p:txBody>
      </p:sp>
      <p:sp>
        <p:nvSpPr>
          <p:cNvPr id="2" name="Content Placeholder 1"/>
          <p:cNvSpPr>
            <a:spLocks noGrp="1"/>
          </p:cNvSpPr>
          <p:nvPr>
            <p:ph idx="1"/>
          </p:nvPr>
        </p:nvSpPr>
        <p:spPr/>
        <p:txBody>
          <a:bodyPr>
            <a:normAutofit/>
          </a:bodyPr>
          <a:lstStyle/>
          <a:p>
            <a:pPr marL="0" indent="0">
              <a:buNone/>
            </a:pPr>
            <a:r>
              <a:rPr lang="en-CA" sz="2000" dirty="0" smtClean="0"/>
              <a:t>If </a:t>
            </a:r>
            <a:r>
              <a:rPr lang="en-CA" sz="2000" dirty="0"/>
              <a:t>your goal in this course is to achieve a particular grade, what kind of goal have you set?</a:t>
            </a:r>
          </a:p>
          <a:p>
            <a:pPr marL="0" indent="0">
              <a:buNone/>
            </a:pPr>
            <a:endParaRPr lang="en-CA" sz="2000" dirty="0" smtClean="0"/>
          </a:p>
          <a:p>
            <a:pPr marL="514350" indent="-514350">
              <a:buFont typeface="+mj-lt"/>
              <a:buAutoNum type="alphaLcParenR"/>
            </a:pPr>
            <a:r>
              <a:rPr lang="en-CA" sz="2000" dirty="0" smtClean="0"/>
              <a:t>A </a:t>
            </a:r>
            <a:r>
              <a:rPr lang="en-CA" sz="2000" dirty="0"/>
              <a:t>challenging goal</a:t>
            </a:r>
          </a:p>
          <a:p>
            <a:pPr marL="514350" indent="-514350">
              <a:buFont typeface="+mj-lt"/>
              <a:buAutoNum type="alphaLcParenR"/>
            </a:pPr>
            <a:r>
              <a:rPr lang="en-CA" sz="2000" dirty="0" smtClean="0"/>
              <a:t>A </a:t>
            </a:r>
            <a:r>
              <a:rPr lang="en-CA" sz="2000" dirty="0"/>
              <a:t>learning goal</a:t>
            </a:r>
          </a:p>
          <a:p>
            <a:pPr marL="514350" indent="-514350">
              <a:buFont typeface="+mj-lt"/>
              <a:buAutoNum type="alphaLcParenR"/>
            </a:pPr>
            <a:r>
              <a:rPr lang="en-CA" sz="2000" dirty="0" smtClean="0"/>
              <a:t>A </a:t>
            </a:r>
            <a:r>
              <a:rPr lang="en-CA" sz="2000" dirty="0"/>
              <a:t>performance goal</a:t>
            </a:r>
          </a:p>
          <a:p>
            <a:pPr marL="514350" indent="-514350">
              <a:buFont typeface="+mj-lt"/>
              <a:buAutoNum type="alphaLcParenR"/>
            </a:pPr>
            <a:r>
              <a:rPr lang="en-CA" sz="2000" dirty="0" smtClean="0"/>
              <a:t>An </a:t>
            </a:r>
            <a:r>
              <a:rPr lang="en-CA" sz="2000" dirty="0"/>
              <a:t>outcome goal</a:t>
            </a:r>
          </a:p>
          <a:p>
            <a:pPr marL="514350" indent="-514350">
              <a:buFont typeface="+mj-lt"/>
              <a:buAutoNum type="alphaLcParenR"/>
            </a:pPr>
            <a:r>
              <a:rPr lang="en-CA" sz="2000" dirty="0" smtClean="0"/>
              <a:t>A </a:t>
            </a:r>
            <a:r>
              <a:rPr lang="en-CA" sz="2000" dirty="0"/>
              <a:t>proximal </a:t>
            </a:r>
            <a:r>
              <a:rPr lang="en-CA" sz="2000" dirty="0" smtClean="0"/>
              <a:t>goal</a:t>
            </a:r>
            <a:endParaRPr lang="en-CA" sz="2000" dirty="0"/>
          </a:p>
        </p:txBody>
      </p:sp>
      <p:sp>
        <p:nvSpPr>
          <p:cNvPr id="4" name="Rectangle 3"/>
          <p:cNvSpPr/>
          <p:nvPr/>
        </p:nvSpPr>
        <p:spPr>
          <a:xfrm>
            <a:off x="457200" y="3581400"/>
            <a:ext cx="8229600" cy="381000"/>
          </a:xfrm>
          <a:prstGeom prst="rect">
            <a:avLst/>
          </a:prstGeom>
          <a:noFill/>
          <a:ln>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Tree>
    <p:extLst>
      <p:ext uri="{BB962C8B-B14F-4D97-AF65-F5344CB8AC3E}">
        <p14:creationId xmlns:p14="http://schemas.microsoft.com/office/powerpoint/2010/main" val="3345660959"/>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smtClean="0"/>
              <a:t>Sample multiple choice questions</a:t>
            </a:r>
            <a:endParaRPr lang="en-US" dirty="0"/>
          </a:p>
        </p:txBody>
      </p:sp>
      <p:sp>
        <p:nvSpPr>
          <p:cNvPr id="2" name="Content Placeholder 1"/>
          <p:cNvSpPr>
            <a:spLocks noGrp="1"/>
          </p:cNvSpPr>
          <p:nvPr>
            <p:ph idx="1"/>
          </p:nvPr>
        </p:nvSpPr>
        <p:spPr/>
        <p:txBody>
          <a:bodyPr>
            <a:noAutofit/>
          </a:bodyPr>
          <a:lstStyle/>
          <a:p>
            <a:pPr marL="0" indent="0">
              <a:buNone/>
            </a:pPr>
            <a:r>
              <a:rPr lang="en-CA" sz="2000" dirty="0" smtClean="0"/>
              <a:t>In </a:t>
            </a:r>
            <a:r>
              <a:rPr lang="en-CA" sz="2000" dirty="0"/>
              <a:t>a collective culture</a:t>
            </a:r>
          </a:p>
          <a:p>
            <a:pPr marL="0" indent="0">
              <a:buNone/>
            </a:pPr>
            <a:endParaRPr lang="en-CA" sz="2000" dirty="0" smtClean="0"/>
          </a:p>
          <a:p>
            <a:pPr marL="457200" indent="-457200">
              <a:buFont typeface="+mj-lt"/>
              <a:buAutoNum type="alphaLcParenR"/>
            </a:pPr>
            <a:r>
              <a:rPr lang="en-CA" sz="2000" dirty="0" smtClean="0"/>
              <a:t>it </a:t>
            </a:r>
            <a:r>
              <a:rPr lang="en-CA" sz="2000" dirty="0"/>
              <a:t>may be a good idea to reward groups rather than individuals.</a:t>
            </a:r>
          </a:p>
          <a:p>
            <a:pPr marL="457200" indent="-457200">
              <a:buFont typeface="+mj-lt"/>
              <a:buAutoNum type="alphaLcParenR"/>
            </a:pPr>
            <a:r>
              <a:rPr lang="en-CA" sz="2000" dirty="0" smtClean="0"/>
              <a:t>power </a:t>
            </a:r>
            <a:r>
              <a:rPr lang="en-CA" sz="2000" dirty="0"/>
              <a:t>distance tends to be low.</a:t>
            </a:r>
          </a:p>
          <a:p>
            <a:pPr marL="457200" indent="-457200">
              <a:buFont typeface="+mj-lt"/>
              <a:buAutoNum type="alphaLcParenR"/>
            </a:pPr>
            <a:r>
              <a:rPr lang="en-CA" sz="2000" dirty="0" smtClean="0"/>
              <a:t>privacy </a:t>
            </a:r>
            <a:r>
              <a:rPr lang="en-CA" sz="2000" dirty="0"/>
              <a:t>and personal initiatives are stressed.</a:t>
            </a:r>
          </a:p>
          <a:p>
            <a:pPr marL="457200" indent="-457200">
              <a:buFont typeface="+mj-lt"/>
              <a:buAutoNum type="alphaLcParenR"/>
            </a:pPr>
            <a:r>
              <a:rPr lang="en-CA" sz="2000" dirty="0" smtClean="0"/>
              <a:t>loyalty </a:t>
            </a:r>
            <a:r>
              <a:rPr lang="en-CA" sz="2000" dirty="0"/>
              <a:t>to one's family or clan are downplayed.</a:t>
            </a:r>
          </a:p>
          <a:p>
            <a:pPr marL="457200" indent="-457200">
              <a:buFont typeface="+mj-lt"/>
              <a:buAutoNum type="alphaLcParenR"/>
            </a:pPr>
            <a:r>
              <a:rPr lang="en-CA" sz="2000" dirty="0" smtClean="0"/>
              <a:t>interdependence </a:t>
            </a:r>
            <a:r>
              <a:rPr lang="en-CA" sz="2000" dirty="0"/>
              <a:t>is minimized</a:t>
            </a:r>
            <a:r>
              <a:rPr lang="en-CA" sz="2000" dirty="0" smtClean="0"/>
              <a:t>.</a:t>
            </a:r>
            <a:endParaRPr lang="en-CA" sz="2000" dirty="0"/>
          </a:p>
        </p:txBody>
      </p:sp>
      <p:sp>
        <p:nvSpPr>
          <p:cNvPr id="4" name="Rectangle 3"/>
          <p:cNvSpPr/>
          <p:nvPr/>
        </p:nvSpPr>
        <p:spPr>
          <a:xfrm>
            <a:off x="457200" y="2514600"/>
            <a:ext cx="8229600" cy="381000"/>
          </a:xfrm>
          <a:prstGeom prst="rect">
            <a:avLst/>
          </a:prstGeom>
          <a:noFill/>
          <a:ln>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Tree>
    <p:extLst>
      <p:ext uri="{BB962C8B-B14F-4D97-AF65-F5344CB8AC3E}">
        <p14:creationId xmlns:p14="http://schemas.microsoft.com/office/powerpoint/2010/main" val="1438070337"/>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smtClean="0"/>
              <a:t>Sample multiple choice questions</a:t>
            </a:r>
            <a:endParaRPr lang="en-US" dirty="0"/>
          </a:p>
        </p:txBody>
      </p:sp>
      <p:sp>
        <p:nvSpPr>
          <p:cNvPr id="2" name="Content Placeholder 1"/>
          <p:cNvSpPr>
            <a:spLocks noGrp="1"/>
          </p:cNvSpPr>
          <p:nvPr>
            <p:ph idx="1"/>
          </p:nvPr>
        </p:nvSpPr>
        <p:spPr/>
        <p:txBody>
          <a:bodyPr>
            <a:noAutofit/>
          </a:bodyPr>
          <a:lstStyle/>
          <a:p>
            <a:pPr marL="0" indent="0">
              <a:buNone/>
            </a:pPr>
            <a:r>
              <a:rPr lang="en-CA" sz="2000" dirty="0" smtClean="0"/>
              <a:t>Which </a:t>
            </a:r>
            <a:r>
              <a:rPr lang="en-CA" sz="2000" dirty="0"/>
              <a:t>job satisfaction facet is the best predictor of absence from work?</a:t>
            </a:r>
          </a:p>
          <a:p>
            <a:pPr marL="0" indent="0">
              <a:buNone/>
            </a:pPr>
            <a:endParaRPr lang="en-CA" sz="2000" dirty="0" smtClean="0"/>
          </a:p>
          <a:p>
            <a:pPr marL="457200" indent="-457200">
              <a:buFont typeface="+mj-lt"/>
              <a:buAutoNum type="alphaLcParenR"/>
            </a:pPr>
            <a:r>
              <a:rPr lang="en-CA" sz="2000" dirty="0" smtClean="0"/>
              <a:t>Pay</a:t>
            </a:r>
            <a:endParaRPr lang="en-CA" sz="2000" dirty="0"/>
          </a:p>
          <a:p>
            <a:pPr marL="457200" indent="-457200">
              <a:buFont typeface="+mj-lt"/>
              <a:buAutoNum type="alphaLcParenR"/>
            </a:pPr>
            <a:r>
              <a:rPr lang="en-CA" sz="2000" dirty="0" smtClean="0"/>
              <a:t>Supervision</a:t>
            </a:r>
            <a:endParaRPr lang="en-CA" sz="2000" dirty="0"/>
          </a:p>
          <a:p>
            <a:pPr marL="457200" indent="-457200">
              <a:buFont typeface="+mj-lt"/>
              <a:buAutoNum type="alphaLcParenR"/>
            </a:pPr>
            <a:r>
              <a:rPr lang="en-CA" sz="2000" dirty="0" smtClean="0"/>
              <a:t>Content </a:t>
            </a:r>
            <a:r>
              <a:rPr lang="en-CA" sz="2000" dirty="0"/>
              <a:t>of the work</a:t>
            </a:r>
          </a:p>
          <a:p>
            <a:pPr marL="457200" indent="-457200">
              <a:buFont typeface="+mj-lt"/>
              <a:buAutoNum type="alphaLcParenR"/>
            </a:pPr>
            <a:r>
              <a:rPr lang="en-CA" sz="2000" dirty="0" smtClean="0"/>
              <a:t>Co-workers</a:t>
            </a:r>
            <a:endParaRPr lang="en-CA" sz="2000" dirty="0"/>
          </a:p>
          <a:p>
            <a:pPr marL="457200" indent="-457200">
              <a:buFont typeface="+mj-lt"/>
              <a:buAutoNum type="alphaLcParenR"/>
            </a:pPr>
            <a:r>
              <a:rPr lang="en-CA" sz="2000" dirty="0" smtClean="0"/>
              <a:t>Hours </a:t>
            </a:r>
            <a:r>
              <a:rPr lang="en-CA" sz="2000" dirty="0"/>
              <a:t>of </a:t>
            </a:r>
            <a:r>
              <a:rPr lang="en-CA" sz="2000" dirty="0" smtClean="0"/>
              <a:t>work</a:t>
            </a:r>
            <a:endParaRPr lang="en-CA" sz="2000" dirty="0"/>
          </a:p>
        </p:txBody>
      </p:sp>
      <p:sp>
        <p:nvSpPr>
          <p:cNvPr id="4" name="Rectangle 3"/>
          <p:cNvSpPr/>
          <p:nvPr/>
        </p:nvSpPr>
        <p:spPr>
          <a:xfrm>
            <a:off x="457200" y="3276600"/>
            <a:ext cx="8229600" cy="381000"/>
          </a:xfrm>
          <a:prstGeom prst="rect">
            <a:avLst/>
          </a:prstGeom>
          <a:noFill/>
          <a:ln>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Tree>
    <p:extLst>
      <p:ext uri="{BB962C8B-B14F-4D97-AF65-F5344CB8AC3E}">
        <p14:creationId xmlns:p14="http://schemas.microsoft.com/office/powerpoint/2010/main" val="1132554406"/>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CA" dirty="0" smtClean="0"/>
              <a:t>Sample multiple choice questions</a:t>
            </a:r>
            <a:endParaRPr lang="en-CA" dirty="0"/>
          </a:p>
        </p:txBody>
      </p:sp>
      <p:sp>
        <p:nvSpPr>
          <p:cNvPr id="2" name="Content Placeholder 1"/>
          <p:cNvSpPr>
            <a:spLocks noGrp="1"/>
          </p:cNvSpPr>
          <p:nvPr>
            <p:ph idx="1"/>
          </p:nvPr>
        </p:nvSpPr>
        <p:spPr/>
        <p:txBody>
          <a:bodyPr>
            <a:normAutofit/>
          </a:bodyPr>
          <a:lstStyle/>
          <a:p>
            <a:pPr marL="0" indent="0">
              <a:buNone/>
            </a:pPr>
            <a:r>
              <a:rPr lang="en-CA" sz="2000" dirty="0" smtClean="0"/>
              <a:t>The </a:t>
            </a:r>
            <a:r>
              <a:rPr lang="en-CA" sz="2000" dirty="0"/>
              <a:t>personality dimension of agreeableness  is defined as</a:t>
            </a:r>
          </a:p>
          <a:p>
            <a:pPr marL="0" indent="0">
              <a:buNone/>
            </a:pPr>
            <a:endParaRPr lang="en-CA" sz="2000" dirty="0" smtClean="0"/>
          </a:p>
          <a:p>
            <a:pPr marL="457200" indent="-457200">
              <a:buFont typeface="+mj-lt"/>
              <a:buAutoNum type="alphaLcParenR"/>
            </a:pPr>
            <a:r>
              <a:rPr lang="en-CA" sz="2000" dirty="0" smtClean="0"/>
              <a:t>the </a:t>
            </a:r>
            <a:r>
              <a:rPr lang="en-CA" sz="2000" dirty="0"/>
              <a:t>extent to which a person is outgoing and enjoys social situations.</a:t>
            </a:r>
          </a:p>
          <a:p>
            <a:pPr marL="457200" indent="-457200">
              <a:buFont typeface="+mj-lt"/>
              <a:buAutoNum type="alphaLcParenR"/>
            </a:pPr>
            <a:r>
              <a:rPr lang="en-CA" sz="2000" dirty="0" smtClean="0"/>
              <a:t>the </a:t>
            </a:r>
            <a:r>
              <a:rPr lang="en-CA" sz="2000" dirty="0"/>
              <a:t>degree to which a person has appropriate emotional control.</a:t>
            </a:r>
          </a:p>
          <a:p>
            <a:pPr marL="457200" indent="-457200">
              <a:buFont typeface="+mj-lt"/>
              <a:buAutoNum type="alphaLcParenR"/>
            </a:pPr>
            <a:r>
              <a:rPr lang="en-CA" sz="2000" dirty="0" smtClean="0"/>
              <a:t>the </a:t>
            </a:r>
            <a:r>
              <a:rPr lang="en-CA" sz="2000" dirty="0"/>
              <a:t>extent to which a person is friendly and approachable.</a:t>
            </a:r>
          </a:p>
          <a:p>
            <a:pPr marL="457200" indent="-457200">
              <a:buFont typeface="+mj-lt"/>
              <a:buAutoNum type="alphaLcParenR"/>
            </a:pPr>
            <a:r>
              <a:rPr lang="en-CA" sz="2000" dirty="0" smtClean="0"/>
              <a:t>the </a:t>
            </a:r>
            <a:r>
              <a:rPr lang="en-CA" sz="2000" dirty="0"/>
              <a:t>degree to which a person thinks flexibly and is receptive to new ideas.</a:t>
            </a:r>
          </a:p>
          <a:p>
            <a:pPr marL="457200" indent="-457200">
              <a:buFont typeface="+mj-lt"/>
              <a:buAutoNum type="alphaLcParenR"/>
            </a:pPr>
            <a:r>
              <a:rPr lang="en-CA" sz="2000" dirty="0" smtClean="0"/>
              <a:t>the </a:t>
            </a:r>
            <a:r>
              <a:rPr lang="en-CA" sz="2000" dirty="0"/>
              <a:t>degree to which a person is responsible and achievement oriented.</a:t>
            </a:r>
          </a:p>
          <a:p>
            <a:pPr marL="0" indent="0">
              <a:buNone/>
            </a:pPr>
            <a:endParaRPr lang="en-CA" sz="2000" dirty="0"/>
          </a:p>
          <a:p>
            <a:pPr marL="0" indent="0">
              <a:buNone/>
            </a:pPr>
            <a:endParaRPr lang="en-CA" sz="2000" dirty="0"/>
          </a:p>
        </p:txBody>
      </p:sp>
      <p:sp>
        <p:nvSpPr>
          <p:cNvPr id="4" name="Rectangle 3"/>
          <p:cNvSpPr/>
          <p:nvPr/>
        </p:nvSpPr>
        <p:spPr>
          <a:xfrm>
            <a:off x="457200" y="3352800"/>
            <a:ext cx="8229600" cy="381000"/>
          </a:xfrm>
          <a:prstGeom prst="rect">
            <a:avLst/>
          </a:prstGeom>
          <a:noFill/>
          <a:ln>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Tree>
    <p:extLst>
      <p:ext uri="{BB962C8B-B14F-4D97-AF65-F5344CB8AC3E}">
        <p14:creationId xmlns:p14="http://schemas.microsoft.com/office/powerpoint/2010/main" val="3208576388"/>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smtClean="0"/>
              <a:t>Sample multiple choice questions</a:t>
            </a:r>
            <a:endParaRPr lang="en-US" dirty="0"/>
          </a:p>
        </p:txBody>
      </p:sp>
      <p:sp>
        <p:nvSpPr>
          <p:cNvPr id="2" name="Content Placeholder 1"/>
          <p:cNvSpPr>
            <a:spLocks noGrp="1"/>
          </p:cNvSpPr>
          <p:nvPr>
            <p:ph idx="1"/>
          </p:nvPr>
        </p:nvSpPr>
        <p:spPr/>
        <p:txBody>
          <a:bodyPr>
            <a:noAutofit/>
          </a:bodyPr>
          <a:lstStyle/>
          <a:p>
            <a:pPr marL="0" indent="0">
              <a:buNone/>
            </a:pPr>
            <a:r>
              <a:rPr lang="en-CA" sz="2000" dirty="0" smtClean="0"/>
              <a:t>A </a:t>
            </a:r>
            <a:r>
              <a:rPr lang="en-CA" sz="2000" dirty="0"/>
              <a:t>reporter covering a price fixing trial felt that the alleged price fixer was a crook. The alleged price fixer testified that his boss pressured him to engage in illegal activities. The alleged price fixer felt that the reporter's stories about the trial were the product of a vindictive and nasty mind. The price fixer explained his own behaviour ________ and that of the reporter </a:t>
            </a:r>
            <a:r>
              <a:rPr lang="en-CA" sz="2000" dirty="0" smtClean="0"/>
              <a:t>________.</a:t>
            </a:r>
          </a:p>
          <a:p>
            <a:pPr marL="457200" indent="-457200">
              <a:buAutoNum type="arabicPeriod" startAt="37"/>
            </a:pPr>
            <a:endParaRPr lang="en-CA" sz="2000" dirty="0"/>
          </a:p>
          <a:p>
            <a:pPr marL="457200" indent="-457200">
              <a:buFont typeface="+mj-lt"/>
              <a:buAutoNum type="alphaLcParenR"/>
            </a:pPr>
            <a:r>
              <a:rPr lang="en-CA" sz="2000" dirty="0" err="1" smtClean="0"/>
              <a:t>situationally</a:t>
            </a:r>
            <a:r>
              <a:rPr lang="en-CA" sz="2000" dirty="0"/>
              <a:t>; </a:t>
            </a:r>
            <a:r>
              <a:rPr lang="en-CA" sz="2000" dirty="0" err="1"/>
              <a:t>situationally</a:t>
            </a:r>
            <a:endParaRPr lang="en-CA" sz="2000" dirty="0"/>
          </a:p>
          <a:p>
            <a:pPr marL="457200" indent="-457200">
              <a:buFont typeface="+mj-lt"/>
              <a:buAutoNum type="alphaLcParenR"/>
            </a:pPr>
            <a:r>
              <a:rPr lang="en-CA" sz="2000" dirty="0" err="1" smtClean="0"/>
              <a:t>dispositionally</a:t>
            </a:r>
            <a:r>
              <a:rPr lang="en-CA" sz="2000" dirty="0"/>
              <a:t>, </a:t>
            </a:r>
            <a:r>
              <a:rPr lang="en-CA" sz="2000" dirty="0" err="1"/>
              <a:t>dispositionally</a:t>
            </a:r>
            <a:endParaRPr lang="en-CA" sz="2000" dirty="0"/>
          </a:p>
          <a:p>
            <a:pPr marL="457200" indent="-457200">
              <a:buFont typeface="+mj-lt"/>
              <a:buAutoNum type="alphaLcParenR"/>
            </a:pPr>
            <a:r>
              <a:rPr lang="en-CA" sz="2000" dirty="0" err="1" smtClean="0"/>
              <a:t>situationally</a:t>
            </a:r>
            <a:r>
              <a:rPr lang="en-CA" sz="2000" dirty="0"/>
              <a:t>; </a:t>
            </a:r>
            <a:r>
              <a:rPr lang="en-CA" sz="2000" dirty="0" err="1"/>
              <a:t>dispositionally</a:t>
            </a:r>
            <a:endParaRPr lang="en-CA" sz="2000" dirty="0"/>
          </a:p>
          <a:p>
            <a:pPr marL="457200" indent="-457200">
              <a:buFont typeface="+mj-lt"/>
              <a:buAutoNum type="alphaLcParenR"/>
            </a:pPr>
            <a:r>
              <a:rPr lang="en-CA" sz="2000" dirty="0" err="1" smtClean="0"/>
              <a:t>dispositionally</a:t>
            </a:r>
            <a:r>
              <a:rPr lang="en-CA" sz="2000" dirty="0"/>
              <a:t>; </a:t>
            </a:r>
            <a:r>
              <a:rPr lang="en-CA" sz="2000" dirty="0" err="1"/>
              <a:t>situationally</a:t>
            </a:r>
            <a:endParaRPr lang="en-CA" sz="2000" dirty="0"/>
          </a:p>
          <a:p>
            <a:pPr marL="457200" indent="-457200">
              <a:buFont typeface="+mj-lt"/>
              <a:buAutoNum type="alphaLcParenR"/>
            </a:pPr>
            <a:r>
              <a:rPr lang="en-CA" sz="2000" dirty="0" smtClean="0"/>
              <a:t>desperately</a:t>
            </a:r>
            <a:r>
              <a:rPr lang="en-CA" sz="2000" dirty="0"/>
              <a:t>, consistently</a:t>
            </a:r>
          </a:p>
          <a:p>
            <a:pPr marL="0" indent="0">
              <a:buNone/>
            </a:pPr>
            <a:endParaRPr lang="en-CA" sz="2000" dirty="0"/>
          </a:p>
          <a:p>
            <a:pPr marL="0" indent="0">
              <a:buNone/>
            </a:pPr>
            <a:endParaRPr lang="en-CA" sz="2000" dirty="0"/>
          </a:p>
        </p:txBody>
      </p:sp>
      <p:sp>
        <p:nvSpPr>
          <p:cNvPr id="4" name="Rectangle 3"/>
          <p:cNvSpPr/>
          <p:nvPr/>
        </p:nvSpPr>
        <p:spPr>
          <a:xfrm>
            <a:off x="457200" y="4686300"/>
            <a:ext cx="8229600" cy="342900"/>
          </a:xfrm>
          <a:prstGeom prst="rect">
            <a:avLst/>
          </a:prstGeom>
          <a:noFill/>
          <a:ln>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Tree>
    <p:extLst>
      <p:ext uri="{BB962C8B-B14F-4D97-AF65-F5344CB8AC3E}">
        <p14:creationId xmlns:p14="http://schemas.microsoft.com/office/powerpoint/2010/main" val="3124256348"/>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smtClean="0"/>
              <a:t>Essay questions</a:t>
            </a:r>
            <a:endParaRPr lang="en-US" dirty="0"/>
          </a:p>
        </p:txBody>
      </p:sp>
      <p:sp>
        <p:nvSpPr>
          <p:cNvPr id="2" name="Content Placeholder 1"/>
          <p:cNvSpPr>
            <a:spLocks noGrp="1"/>
          </p:cNvSpPr>
          <p:nvPr>
            <p:ph idx="1"/>
          </p:nvPr>
        </p:nvSpPr>
        <p:spPr/>
        <p:txBody>
          <a:bodyPr>
            <a:noAutofit/>
          </a:bodyPr>
          <a:lstStyle/>
          <a:p>
            <a:pPr marL="0" indent="0">
              <a:spcBef>
                <a:spcPts val="0"/>
              </a:spcBef>
              <a:buNone/>
            </a:pPr>
            <a:r>
              <a:rPr lang="en-US" sz="2400" dirty="0" smtClean="0"/>
              <a:t>What </a:t>
            </a:r>
            <a:r>
              <a:rPr lang="en-US" sz="2400" dirty="0"/>
              <a:t>is equity theory? Use it to explain why a doctor who earns $100,000 per year might be more dissatisfied with her job than a plumber who earns $50,000.  </a:t>
            </a:r>
            <a:r>
              <a:rPr lang="en-US" sz="2400" dirty="0" smtClean="0"/>
              <a:t>According </a:t>
            </a:r>
            <a:r>
              <a:rPr lang="en-US" sz="2400" dirty="0"/>
              <a:t>to equity theory, can 2 employees with similar education and experience, doing the same job be paid different salaries? Why</a:t>
            </a:r>
            <a:r>
              <a:rPr lang="en-US" sz="2400" dirty="0" smtClean="0"/>
              <a:t>?</a:t>
            </a:r>
            <a:endParaRPr lang="en-CA" sz="2400" dirty="0"/>
          </a:p>
          <a:p>
            <a:pPr marL="0" indent="0">
              <a:spcBef>
                <a:spcPts val="0"/>
              </a:spcBef>
              <a:buNone/>
            </a:pPr>
            <a:r>
              <a:rPr lang="en-US" sz="2400" dirty="0"/>
              <a:t> </a:t>
            </a:r>
            <a:endParaRPr lang="en-US" sz="2400" dirty="0" smtClean="0"/>
          </a:p>
          <a:p>
            <a:pPr marL="0" indent="0">
              <a:spcBef>
                <a:spcPts val="0"/>
              </a:spcBef>
              <a:buNone/>
            </a:pPr>
            <a:r>
              <a:rPr lang="en-US" sz="2400" dirty="0"/>
              <a:t>List the "Big Five" personality dimensions. Of these, which three do you feel are the most important in order to be effective as a sales representative? Why</a:t>
            </a:r>
            <a:r>
              <a:rPr lang="en-US" sz="2400" dirty="0" smtClean="0"/>
              <a:t>?</a:t>
            </a:r>
            <a:endParaRPr lang="en-US" sz="2400" dirty="0"/>
          </a:p>
        </p:txBody>
      </p:sp>
    </p:spTree>
    <p:extLst>
      <p:ext uri="{BB962C8B-B14F-4D97-AF65-F5344CB8AC3E}">
        <p14:creationId xmlns:p14="http://schemas.microsoft.com/office/powerpoint/2010/main" val="1848953679"/>
      </p:ext>
    </p:extLst>
  </p:cSld>
  <p:clrMapOvr>
    <a:masterClrMapping/>
  </p:clrMapOvr>
  <p:timing>
    <p:tnLst>
      <p:par>
        <p:cTn xmlns:p14="http://schemas.microsoft.com/office/powerpoint/2010/mai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smtClean="0"/>
              <a:t>Essay questions</a:t>
            </a:r>
            <a:endParaRPr lang="en-US" dirty="0"/>
          </a:p>
        </p:txBody>
      </p:sp>
      <p:sp>
        <p:nvSpPr>
          <p:cNvPr id="2" name="Content Placeholder 1"/>
          <p:cNvSpPr>
            <a:spLocks noGrp="1"/>
          </p:cNvSpPr>
          <p:nvPr>
            <p:ph idx="1"/>
          </p:nvPr>
        </p:nvSpPr>
        <p:spPr/>
        <p:txBody>
          <a:bodyPr>
            <a:noAutofit/>
          </a:bodyPr>
          <a:lstStyle/>
          <a:p>
            <a:pPr marL="0" indent="0">
              <a:spcBef>
                <a:spcPts val="0"/>
              </a:spcBef>
              <a:buNone/>
            </a:pPr>
            <a:r>
              <a:rPr lang="en-US" sz="2400" dirty="0" smtClean="0"/>
              <a:t>What </a:t>
            </a:r>
            <a:r>
              <a:rPr lang="en-US" sz="2400" dirty="0"/>
              <a:t>is self-regulation and how can it be used by a manager to improve safety among his/her employees in the workplace? Be sure to describe self-regulation techniques and how they should be used by employees to improve safety. Please be </a:t>
            </a:r>
            <a:r>
              <a:rPr lang="en-US" sz="2400" dirty="0" smtClean="0"/>
              <a:t>specific.</a:t>
            </a:r>
          </a:p>
          <a:p>
            <a:pPr marL="0" indent="0">
              <a:spcBef>
                <a:spcPts val="0"/>
              </a:spcBef>
              <a:buNone/>
            </a:pPr>
            <a:endParaRPr lang="en-US" sz="2400" dirty="0"/>
          </a:p>
          <a:p>
            <a:pPr marL="0" indent="0">
              <a:spcBef>
                <a:spcPts val="0"/>
              </a:spcBef>
              <a:buNone/>
            </a:pPr>
            <a:r>
              <a:rPr lang="en-US" sz="2400" dirty="0"/>
              <a:t>Explain how job satisfaction contributes to organizational citizenship behavior (OCB). Give 3 examples of specific OCB in the workplace.</a:t>
            </a:r>
            <a:endParaRPr lang="en-CA" sz="2400" dirty="0"/>
          </a:p>
          <a:p>
            <a:pPr marL="0" indent="0">
              <a:spcBef>
                <a:spcPts val="0"/>
              </a:spcBef>
              <a:buNone/>
            </a:pPr>
            <a:endParaRPr lang="en-CA" sz="2400" dirty="0" smtClean="0"/>
          </a:p>
        </p:txBody>
      </p:sp>
    </p:spTree>
    <p:extLst>
      <p:ext uri="{BB962C8B-B14F-4D97-AF65-F5344CB8AC3E}">
        <p14:creationId xmlns:p14="http://schemas.microsoft.com/office/powerpoint/2010/main" val="1739968452"/>
      </p:ext>
    </p:extLst>
  </p:cSld>
  <p:clrMapOvr>
    <a:masterClrMapping/>
  </p:clrMapOvr>
  <p:timing>
    <p:tnLst>
      <p:par>
        <p:cTn xmlns:p14="http://schemas.microsoft.com/office/powerpoint/2010/mai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smtClean="0"/>
              <a:t>Essay questions</a:t>
            </a:r>
            <a:endParaRPr lang="en-US" dirty="0"/>
          </a:p>
        </p:txBody>
      </p:sp>
      <p:sp>
        <p:nvSpPr>
          <p:cNvPr id="2" name="Content Placeholder 1"/>
          <p:cNvSpPr>
            <a:spLocks noGrp="1"/>
          </p:cNvSpPr>
          <p:nvPr>
            <p:ph idx="1"/>
          </p:nvPr>
        </p:nvSpPr>
        <p:spPr/>
        <p:txBody>
          <a:bodyPr>
            <a:noAutofit/>
          </a:bodyPr>
          <a:lstStyle/>
          <a:p>
            <a:pPr marL="0" indent="0">
              <a:spcBef>
                <a:spcPts val="0"/>
              </a:spcBef>
              <a:buNone/>
            </a:pPr>
            <a:r>
              <a:rPr lang="en-US" sz="2400" dirty="0" smtClean="0"/>
              <a:t>What </a:t>
            </a:r>
            <a:r>
              <a:rPr lang="en-US" sz="2400" dirty="0"/>
              <a:t>is the meaning of triadic reciprocal causation of social cognitive theory? What are the main components of social cognitive theory? Give an example of a situation of this theory in action.</a:t>
            </a:r>
            <a:endParaRPr lang="en-CA" sz="2400" dirty="0"/>
          </a:p>
          <a:p>
            <a:pPr marL="0" indent="0">
              <a:spcBef>
                <a:spcPts val="0"/>
              </a:spcBef>
              <a:buNone/>
            </a:pPr>
            <a:endParaRPr lang="en-US" sz="2400" dirty="0" smtClean="0"/>
          </a:p>
          <a:p>
            <a:pPr marL="0" indent="0">
              <a:spcBef>
                <a:spcPts val="0"/>
              </a:spcBef>
              <a:buNone/>
            </a:pPr>
            <a:r>
              <a:rPr lang="en-US" sz="2400" dirty="0" smtClean="0"/>
              <a:t>What </a:t>
            </a:r>
            <a:r>
              <a:rPr lang="en-US" sz="2400" dirty="0"/>
              <a:t>are some of the reasons why satisfied people sometimes quit their jobs and dissatisfied people stay</a:t>
            </a:r>
            <a:r>
              <a:rPr lang="en-US" sz="2400" dirty="0" smtClean="0"/>
              <a:t>?</a:t>
            </a:r>
          </a:p>
          <a:p>
            <a:pPr marL="0" indent="0">
              <a:spcBef>
                <a:spcPts val="0"/>
              </a:spcBef>
              <a:buNone/>
            </a:pPr>
            <a:endParaRPr lang="en-US" sz="2400" dirty="0" smtClean="0"/>
          </a:p>
        </p:txBody>
      </p:sp>
    </p:spTree>
    <p:extLst>
      <p:ext uri="{BB962C8B-B14F-4D97-AF65-F5344CB8AC3E}">
        <p14:creationId xmlns:p14="http://schemas.microsoft.com/office/powerpoint/2010/main" val="2688497675"/>
      </p:ext>
    </p:extLst>
  </p:cSld>
  <p:clrMapOvr>
    <a:masterClrMapping/>
  </p:clrMapOvr>
  <p:timing>
    <p:tnLst>
      <p:par>
        <p:cTn xmlns:p14="http://schemas.microsoft.com/office/powerpoint/2010/mai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smtClean="0"/>
              <a:t>Essay questions</a:t>
            </a:r>
            <a:endParaRPr lang="en-US" dirty="0"/>
          </a:p>
        </p:txBody>
      </p:sp>
      <p:sp>
        <p:nvSpPr>
          <p:cNvPr id="2" name="Content Placeholder 1"/>
          <p:cNvSpPr>
            <a:spLocks noGrp="1"/>
          </p:cNvSpPr>
          <p:nvPr>
            <p:ph idx="1"/>
          </p:nvPr>
        </p:nvSpPr>
        <p:spPr/>
        <p:txBody>
          <a:bodyPr>
            <a:noAutofit/>
          </a:bodyPr>
          <a:lstStyle/>
          <a:p>
            <a:pPr marL="0" indent="0">
              <a:spcBef>
                <a:spcPts val="0"/>
              </a:spcBef>
              <a:buNone/>
            </a:pPr>
            <a:r>
              <a:rPr lang="en-US" sz="2400" dirty="0" smtClean="0"/>
              <a:t>Describe </a:t>
            </a:r>
            <a:r>
              <a:rPr lang="en-US" sz="2400" dirty="0"/>
              <a:t>the connection between job satisfaction and performance. Which is the cause and which is the effect and how do rewards fit in? Give an example of job satisfaction and performance in action</a:t>
            </a:r>
            <a:r>
              <a:rPr lang="en-US" sz="2400" dirty="0" smtClean="0"/>
              <a:t>.</a:t>
            </a:r>
          </a:p>
          <a:p>
            <a:pPr marL="0" indent="0">
              <a:spcBef>
                <a:spcPts val="0"/>
              </a:spcBef>
              <a:buNone/>
            </a:pPr>
            <a:endParaRPr lang="en-US" sz="2400" dirty="0"/>
          </a:p>
          <a:p>
            <a:pPr marL="0" indent="0">
              <a:spcBef>
                <a:spcPts val="0"/>
              </a:spcBef>
              <a:buNone/>
            </a:pPr>
            <a:r>
              <a:rPr lang="en-US" sz="2400" dirty="0"/>
              <a:t>What are the implications of trait activation theory for a manager who has to assign employees to various tasks in different situations? How should the manager proceed and what will be most effective?</a:t>
            </a:r>
          </a:p>
          <a:p>
            <a:pPr marL="0" indent="0">
              <a:spcBef>
                <a:spcPts val="0"/>
              </a:spcBef>
              <a:buNone/>
            </a:pPr>
            <a:endParaRPr lang="en-CA" sz="2400" dirty="0"/>
          </a:p>
        </p:txBody>
      </p:sp>
    </p:spTree>
    <p:extLst>
      <p:ext uri="{BB962C8B-B14F-4D97-AF65-F5344CB8AC3E}">
        <p14:creationId xmlns:p14="http://schemas.microsoft.com/office/powerpoint/2010/main" val="3299418582"/>
      </p:ext>
    </p:extLst>
  </p:cSld>
  <p:clrMapOvr>
    <a:masterClrMapping/>
  </p:clrMapOvr>
  <p:timing>
    <p:tnLst>
      <p:par>
        <p:cTn xmlns:p14="http://schemas.microsoft.com/office/powerpoint/2010/mai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smtClean="0"/>
              <a:t>Essay questions</a:t>
            </a:r>
            <a:endParaRPr lang="en-US" dirty="0"/>
          </a:p>
        </p:txBody>
      </p:sp>
      <p:sp>
        <p:nvSpPr>
          <p:cNvPr id="2" name="Content Placeholder 1"/>
          <p:cNvSpPr>
            <a:spLocks noGrp="1"/>
          </p:cNvSpPr>
          <p:nvPr>
            <p:ph idx="1"/>
          </p:nvPr>
        </p:nvSpPr>
        <p:spPr/>
        <p:txBody>
          <a:bodyPr>
            <a:noAutofit/>
          </a:bodyPr>
          <a:lstStyle/>
          <a:p>
            <a:pPr marL="0" indent="0">
              <a:spcBef>
                <a:spcPts val="0"/>
              </a:spcBef>
              <a:buNone/>
            </a:pPr>
            <a:r>
              <a:rPr lang="en-US" sz="2400" dirty="0" smtClean="0"/>
              <a:t>Explain </a:t>
            </a:r>
            <a:r>
              <a:rPr lang="en-US" sz="2400" dirty="0"/>
              <a:t>the difference between situational and dispositional attributions. How can a manager use this knowledge to better manage her employees? Give an example.</a:t>
            </a:r>
            <a:endParaRPr lang="en-CA" sz="2400" dirty="0"/>
          </a:p>
          <a:p>
            <a:pPr marL="0" indent="0">
              <a:spcBef>
                <a:spcPts val="0"/>
              </a:spcBef>
              <a:buNone/>
            </a:pPr>
            <a:endParaRPr lang="en-US" sz="2400" dirty="0" smtClean="0"/>
          </a:p>
          <a:p>
            <a:pPr marL="0" indent="0">
              <a:spcBef>
                <a:spcPts val="0"/>
              </a:spcBef>
              <a:buNone/>
            </a:pPr>
            <a:r>
              <a:rPr lang="en-US" sz="2400" dirty="0"/>
              <a:t>Briefly describe McClelland’s needs theory. According to McClelland, what are the main characteristics of individuals who are high in need of achievement? What are 3 types of jobs that would likely motivate them? Why? Please be specific.</a:t>
            </a:r>
            <a:endParaRPr lang="en-CA" sz="2400" dirty="0"/>
          </a:p>
          <a:p>
            <a:pPr marL="0" indent="0">
              <a:spcBef>
                <a:spcPts val="0"/>
              </a:spcBef>
              <a:buNone/>
            </a:pPr>
            <a:endParaRPr lang="en-US" sz="2400" dirty="0"/>
          </a:p>
        </p:txBody>
      </p:sp>
    </p:spTree>
    <p:extLst>
      <p:ext uri="{BB962C8B-B14F-4D97-AF65-F5344CB8AC3E}">
        <p14:creationId xmlns:p14="http://schemas.microsoft.com/office/powerpoint/2010/main" val="4280676361"/>
      </p:ext>
    </p:extLst>
  </p:cSld>
  <p:clrMapOvr>
    <a:masterClrMapping/>
  </p:clrMapOvr>
  <p:timing>
    <p:tnLst>
      <p:par>
        <p:cTn xmlns:p14="http://schemas.microsoft.com/office/powerpoint/2010/mai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2290</TotalTime>
  <Words>1752</Words>
  <Application>Microsoft Macintosh PowerPoint</Application>
  <PresentationFormat>On-screen Show (4:3)</PresentationFormat>
  <Paragraphs>224</Paragraphs>
  <Slides>31</Slides>
  <Notes>0</Notes>
  <HiddenSlides>0</HiddenSlides>
  <MMClips>0</MMClips>
  <ScaleCrop>false</ScaleCrop>
  <HeadingPairs>
    <vt:vector size="4" baseType="variant">
      <vt:variant>
        <vt:lpstr>Theme</vt:lpstr>
      </vt:variant>
      <vt:variant>
        <vt:i4>1</vt:i4>
      </vt:variant>
      <vt:variant>
        <vt:lpstr>Slide Titles</vt:lpstr>
      </vt:variant>
      <vt:variant>
        <vt:i4>31</vt:i4>
      </vt:variant>
    </vt:vector>
  </HeadingPairs>
  <TitlesOfParts>
    <vt:vector size="32" baseType="lpstr">
      <vt:lpstr>Office Theme</vt:lpstr>
      <vt:lpstr>Organizational Behaviour &amp; Theory Mid-term exam review</vt:lpstr>
      <vt:lpstr>Mid term format</vt:lpstr>
      <vt:lpstr>Sample multiple choice questions</vt:lpstr>
      <vt:lpstr>Sample multiple choice questions</vt:lpstr>
      <vt:lpstr>Sample multiple choice questions</vt:lpstr>
      <vt:lpstr>Sample multiple choice questions</vt:lpstr>
      <vt:lpstr>Sample multiple choice questions</vt:lpstr>
      <vt:lpstr>Sample multiple choice questions</vt:lpstr>
      <vt:lpstr>Sample multiple choice questions</vt:lpstr>
      <vt:lpstr>Sample multiple choice questions</vt:lpstr>
      <vt:lpstr>Sample multiple choice questions</vt:lpstr>
      <vt:lpstr>Sample multiple choice questions</vt:lpstr>
      <vt:lpstr>Sample multiple choice questions</vt:lpstr>
      <vt:lpstr>Sample multiple choice questions</vt:lpstr>
      <vt:lpstr>Sample multiple choice questions</vt:lpstr>
      <vt:lpstr>Sample multiple choice questions</vt:lpstr>
      <vt:lpstr>Sample multiple choice questions</vt:lpstr>
      <vt:lpstr>Sample multiple choice questions</vt:lpstr>
      <vt:lpstr>Sample multiple choice questions</vt:lpstr>
      <vt:lpstr>Sample multiple choice questions</vt:lpstr>
      <vt:lpstr>Sample multiple choice questions</vt:lpstr>
      <vt:lpstr>Sample multiple choice questions</vt:lpstr>
      <vt:lpstr>Sample multiple choice questions</vt:lpstr>
      <vt:lpstr>Sample multiple choice questions</vt:lpstr>
      <vt:lpstr>Sample multiple choice questions</vt:lpstr>
      <vt:lpstr>Sample multiple choice questions</vt:lpstr>
      <vt:lpstr>Essay questions</vt:lpstr>
      <vt:lpstr>Essay questions</vt:lpstr>
      <vt:lpstr>Essay questions</vt:lpstr>
      <vt:lpstr>Essay questions</vt:lpstr>
      <vt:lpstr>Essay questions</vt:lpstr>
    </vt:vector>
  </TitlesOfParts>
  <Company>Concordia University</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Organizational Behavior &amp; Theory (Comm 222)</dc:title>
  <dc:creator>j_vongas</dc:creator>
  <cp:lastModifiedBy>Felix  Huynh</cp:lastModifiedBy>
  <cp:revision>71</cp:revision>
  <dcterms:created xsi:type="dcterms:W3CDTF">2010-06-25T18:34:11Z</dcterms:created>
  <dcterms:modified xsi:type="dcterms:W3CDTF">2014-02-26T02:34:06Z</dcterms:modified>
</cp:coreProperties>
</file>