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10501-DC3E-447E-BA4E-D238A1E30254}" type="datetimeFigureOut">
              <a:rPr lang="en-CA" smtClean="0"/>
              <a:pPr/>
              <a:t>29/01/2015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15146-FECE-4B2D-AE44-97460B04175F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javascript:showMaterial('IUM00041');" TargetMode="External"/><Relationship Id="rId3" Type="http://schemas.openxmlformats.org/officeDocument/2006/relationships/image" Target="../media/image11.gif"/><Relationship Id="rId7" Type="http://schemas.openxmlformats.org/officeDocument/2006/relationships/image" Target="../media/image13.gif"/><Relationship Id="rId2" Type="http://schemas.openxmlformats.org/officeDocument/2006/relationships/hyperlink" Target="javascript:showMaterial('IUM00166');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javascript:showMaterial('IUM00091');" TargetMode="External"/><Relationship Id="rId5" Type="http://schemas.openxmlformats.org/officeDocument/2006/relationships/image" Target="../media/image12.jpeg"/><Relationship Id="rId10" Type="http://schemas.openxmlformats.org/officeDocument/2006/relationships/image" Target="../media/image15.gif"/><Relationship Id="rId4" Type="http://schemas.openxmlformats.org/officeDocument/2006/relationships/hyperlink" Target="javascript:showMaterial('ISG00315');" TargetMode="External"/><Relationship Id="rId9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5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</a:t>
            </a:r>
            <a:r>
              <a:rPr lang="en-CA" dirty="0" smtClean="0"/>
              <a:t>2015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あります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/>
              <a:t>サム</a:t>
            </a:r>
            <a:r>
              <a:rPr lang="ja-JP" altLang="en-US" smtClean="0"/>
              <a:t>さ</a:t>
            </a:r>
            <a:r>
              <a:rPr lang="ja-JP" altLang="en-US"/>
              <a:t>ん</a:t>
            </a:r>
            <a:r>
              <a:rPr lang="ja-JP" altLang="en-US" smtClean="0"/>
              <a:t>は　くるまが　　　　あります。</a:t>
            </a:r>
            <a:endParaRPr lang="en-US" altLang="ja-JP" dirty="0" smtClean="0"/>
          </a:p>
          <a:p>
            <a:r>
              <a:rPr lang="ja-JP" altLang="en-US"/>
              <a:t>サムさん</a:t>
            </a:r>
            <a:r>
              <a:rPr lang="ja-JP" altLang="en-US" smtClean="0"/>
              <a:t>は　ひこうきの　</a:t>
            </a:r>
            <a:r>
              <a:rPr lang="ja-JP" altLang="en-US" dirty="0"/>
              <a:t>　</a:t>
            </a:r>
            <a:r>
              <a:rPr lang="ja-JP" altLang="en-US" smtClean="0"/>
              <a:t>チケットが　あります。</a:t>
            </a:r>
            <a:endParaRPr lang="en-US" altLang="ja-JP" dirty="0" smtClean="0"/>
          </a:p>
          <a:p>
            <a:r>
              <a:rPr lang="ja-JP" altLang="en-US" smtClean="0"/>
              <a:t>サムさんは　５じはんに　　にほんごのクラスが　　　　あります。</a:t>
            </a:r>
            <a:endParaRPr lang="en-US" altLang="ja-JP" dirty="0" smtClean="0"/>
          </a:p>
          <a:p>
            <a:endParaRPr lang="en-US" altLang="ja-JP" dirty="0"/>
          </a:p>
          <a:p>
            <a:r>
              <a:rPr lang="ja-JP" altLang="en-US" smtClean="0"/>
              <a:t>サムさんは　じかんが　　　ありません。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</p:txBody>
      </p:sp>
      <p:pic>
        <p:nvPicPr>
          <p:cNvPr id="8" name="Content Placeholder 7" descr="顔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564904"/>
            <a:ext cx="9144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899592" y="3356992"/>
            <a:ext cx="3384376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 descr="新しい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645024"/>
            <a:ext cx="9525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チケット（飛行機）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3933056"/>
            <a:ext cx="79208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平仮名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664" y="4581128"/>
            <a:ext cx="725214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時計（7時）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51720" y="5589240"/>
            <a:ext cx="933450" cy="828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あります</a:t>
            </a:r>
            <a:r>
              <a:rPr lang="en-CA" dirty="0" smtClean="0"/>
              <a:t>(possession)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ja-JP" altLang="en-US" smtClean="0"/>
              <a:t>（わたしは）　かさが　あります。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accent1"/>
                </a:solidFill>
              </a:rPr>
              <a:t>I have </a:t>
            </a:r>
            <a:r>
              <a:rPr lang="en-CA" altLang="ja-JP" dirty="0" smtClean="0">
                <a:solidFill>
                  <a:schemeClr val="accent1"/>
                </a:solidFill>
              </a:rPr>
              <a:t>an</a:t>
            </a:r>
            <a:r>
              <a:rPr lang="en-US" altLang="ja-JP" dirty="0" smtClean="0">
                <a:solidFill>
                  <a:schemeClr val="accent1"/>
                </a:solidFill>
              </a:rPr>
              <a:t> umbrellas.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/>
              <a:t>（わたしは）　かさが　２ほん　あります。</a:t>
            </a:r>
            <a:endParaRPr lang="en-US" dirty="0" smtClean="0"/>
          </a:p>
          <a:p>
            <a:pPr>
              <a:buNone/>
            </a:pPr>
            <a:r>
              <a:rPr lang="en-US" altLang="ja-JP" dirty="0" smtClean="0">
                <a:solidFill>
                  <a:schemeClr val="accent1"/>
                </a:solidFill>
              </a:rPr>
              <a:t>I have two umbrellas.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altLang="ja-JP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</a:t>
            </a:r>
            <a:r>
              <a:rPr lang="ja-JP" altLang="en-US" smtClean="0">
                <a:solidFill>
                  <a:srgbClr val="C00000"/>
                </a:solidFill>
              </a:rPr>
              <a:t>　</a:t>
            </a:r>
            <a:r>
              <a:rPr lang="ja-JP" altLang="en-US" dirty="0" smtClean="0">
                <a:solidFill>
                  <a:srgbClr val="C00000"/>
                </a:solidFill>
              </a:rPr>
              <a:t>が</a:t>
            </a:r>
            <a:r>
              <a:rPr lang="ja-JP" altLang="en-US" smtClean="0">
                <a:solidFill>
                  <a:srgbClr val="C00000"/>
                </a:solidFill>
              </a:rPr>
              <a:t>　</a:t>
            </a:r>
            <a:r>
              <a:rPr lang="en-CA" altLang="ja-JP" u="sng" dirty="0" smtClean="0">
                <a:solidFill>
                  <a:srgbClr val="C00000"/>
                </a:solidFill>
              </a:rPr>
              <a:t>counter </a:t>
            </a:r>
            <a:r>
              <a:rPr lang="ja-JP" altLang="en-US" smtClean="0">
                <a:solidFill>
                  <a:srgbClr val="C00000"/>
                </a:solidFill>
              </a:rPr>
              <a:t>あります。</a:t>
            </a:r>
            <a:endParaRPr lang="en-CA" altLang="ja-JP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Practice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z="3000" smtClean="0"/>
              <a:t>（わたしは）　えいがのきっぷが　２まい　あります。</a:t>
            </a:r>
            <a:endParaRPr lang="en-US" altLang="ja-JP" sz="3000" dirty="0" smtClean="0"/>
          </a:p>
          <a:p>
            <a:pPr>
              <a:buNone/>
            </a:pPr>
            <a:r>
              <a:rPr lang="en-US" altLang="ja-JP" sz="2800" dirty="0" smtClean="0">
                <a:solidFill>
                  <a:schemeClr val="tx2"/>
                </a:solidFill>
              </a:rPr>
              <a:t>I have two movie tickets.</a:t>
            </a:r>
            <a:endParaRPr lang="en-US" dirty="0" smtClean="0"/>
          </a:p>
          <a:p>
            <a:pPr>
              <a:buNone/>
            </a:pPr>
            <a:r>
              <a:rPr lang="ja-JP" altLang="en-US" smtClean="0"/>
              <a:t>さとうさんは　スイスのとけいが　２つ　あります。</a:t>
            </a:r>
            <a:endParaRPr lang="en-US" altLang="ja-JP" dirty="0" smtClean="0"/>
          </a:p>
          <a:p>
            <a:pPr>
              <a:buNone/>
            </a:pPr>
            <a:r>
              <a:rPr lang="en-US" altLang="ja-JP" sz="2800" dirty="0" smtClean="0">
                <a:solidFill>
                  <a:schemeClr val="tx2"/>
                </a:solidFill>
              </a:rPr>
              <a:t>Sato-san</a:t>
            </a:r>
            <a:r>
              <a:rPr lang="ja-JP" altLang="en-US" sz="2800" smtClean="0">
                <a:solidFill>
                  <a:schemeClr val="tx2"/>
                </a:solidFill>
              </a:rPr>
              <a:t> </a:t>
            </a:r>
            <a:r>
              <a:rPr lang="en-CA" altLang="ja-JP" sz="2800" dirty="0" smtClean="0">
                <a:solidFill>
                  <a:schemeClr val="tx2"/>
                </a:solidFill>
              </a:rPr>
              <a:t>has two Swiss watches.</a:t>
            </a:r>
            <a:r>
              <a:rPr lang="ja-JP" altLang="en-US" sz="2800" smtClean="0">
                <a:solidFill>
                  <a:schemeClr val="tx2"/>
                </a:solidFill>
              </a:rPr>
              <a:t>　</a:t>
            </a:r>
            <a:endParaRPr lang="en-CA" altLang="ja-JP" sz="28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CA" sz="28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mtClean="0"/>
              <a:t>はやしさんは　かばんが　</a:t>
            </a:r>
            <a:r>
              <a:rPr lang="ja-JP" altLang="en-US" smtClean="0">
                <a:solidFill>
                  <a:srgbClr val="FF0000"/>
                </a:solidFill>
              </a:rPr>
              <a:t>いくつ</a:t>
            </a:r>
            <a:r>
              <a:rPr lang="ja-JP" altLang="en-US" smtClean="0"/>
              <a:t>　ありますか。</a:t>
            </a:r>
            <a:endParaRPr lang="en-US" altLang="ja-JP" dirty="0" smtClean="0"/>
          </a:p>
          <a:p>
            <a:pPr>
              <a:buNone/>
            </a:pPr>
            <a:r>
              <a:rPr lang="en-US" altLang="ja-JP" sz="2800" dirty="0" smtClean="0">
                <a:solidFill>
                  <a:srgbClr val="FF0000"/>
                </a:solidFill>
              </a:rPr>
              <a:t>How many </a:t>
            </a:r>
            <a:r>
              <a:rPr lang="en-US" altLang="ja-JP" sz="2800" dirty="0" smtClean="0">
                <a:solidFill>
                  <a:schemeClr val="accent1"/>
                </a:solidFill>
              </a:rPr>
              <a:t>bags does Hayashi-san have?</a:t>
            </a:r>
            <a:endParaRPr lang="en-US" sz="2800" dirty="0" smtClean="0">
              <a:solidFill>
                <a:schemeClr val="accent1"/>
              </a:solidFill>
            </a:endParaRP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Number (counter)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mtClean="0"/>
              <a:t>はやしさんとさとうさんは　テニスをします。　さとうさんは　ラケットが　ありません。</a:t>
            </a:r>
            <a:endParaRPr lang="en-US" altLang="ja-JP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z="2800" smtClean="0"/>
              <a:t>はやしさん：</a:t>
            </a:r>
            <a:r>
              <a:rPr lang="ja-JP" altLang="en-US" sz="2800" smtClean="0">
                <a:solidFill>
                  <a:schemeClr val="tx2"/>
                </a:solidFill>
              </a:rPr>
              <a:t>ラケットを　かしましょうか。</a:t>
            </a:r>
            <a:endParaRPr lang="en-US" altLang="ja-JP" sz="28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2800" smtClean="0"/>
              <a:t>さとうさん：</a:t>
            </a:r>
            <a:r>
              <a:rPr lang="ja-JP" altLang="en-US" sz="2800" smtClean="0">
                <a:solidFill>
                  <a:schemeClr val="tx2"/>
                </a:solidFill>
              </a:rPr>
              <a:t>はい、おねがいします。</a:t>
            </a:r>
            <a:endParaRPr lang="en-US" altLang="ja-JP" sz="28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2800" smtClean="0"/>
              <a:t>はやしさん</a:t>
            </a:r>
            <a:r>
              <a:rPr lang="ja-JP" altLang="en-US" sz="2800" smtClean="0">
                <a:sym typeface="Wingdings" pitchFamily="2" charset="2"/>
              </a:rPr>
              <a:t>：</a:t>
            </a:r>
            <a:r>
              <a:rPr lang="ja-JP" altLang="en-US" sz="2800" smtClean="0">
                <a:solidFill>
                  <a:schemeClr val="tx2"/>
                </a:solidFill>
                <a:sym typeface="Wingdings" pitchFamily="2" charset="2"/>
              </a:rPr>
              <a:t>（</a:t>
            </a:r>
            <a:r>
              <a:rPr lang="ja-JP" altLang="en-US" sz="2800" smtClean="0">
                <a:solidFill>
                  <a:schemeClr val="tx2"/>
                </a:solidFill>
              </a:rPr>
              <a:t>ラケットを）</a:t>
            </a:r>
            <a:r>
              <a:rPr lang="ja-JP" altLang="en-US" sz="2800" u="sng" smtClean="0">
                <a:solidFill>
                  <a:schemeClr val="tx2"/>
                </a:solidFill>
              </a:rPr>
              <a:t>なんぼん</a:t>
            </a:r>
            <a:r>
              <a:rPr lang="ja-JP" altLang="en-US" sz="2800" smtClean="0">
                <a:solidFill>
                  <a:schemeClr val="tx2"/>
                </a:solidFill>
              </a:rPr>
              <a:t>　かしましょうか。</a:t>
            </a:r>
            <a:endParaRPr lang="en-US" altLang="ja-JP" sz="28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ja-JP" altLang="en-US" sz="2800" smtClean="0"/>
              <a:t>さとうさん：</a:t>
            </a:r>
            <a:r>
              <a:rPr lang="ja-JP" altLang="en-US" sz="2800" u="sng" smtClean="0">
                <a:solidFill>
                  <a:schemeClr val="tx2"/>
                </a:solidFill>
              </a:rPr>
              <a:t>２ほん</a:t>
            </a:r>
            <a:r>
              <a:rPr lang="ja-JP" altLang="en-US" sz="2800" smtClean="0">
                <a:solidFill>
                  <a:schemeClr val="tx2"/>
                </a:solidFill>
              </a:rPr>
              <a:t>　おねがいします。</a:t>
            </a:r>
            <a:endParaRPr lang="en-CA" sz="2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Expressions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mtClean="0"/>
              <a:t>いたい　</a:t>
            </a:r>
            <a:r>
              <a:rPr lang="en-CA" altLang="ja-JP" i="1" dirty="0" err="1" smtClean="0">
                <a:solidFill>
                  <a:schemeClr val="tx2"/>
                </a:solidFill>
              </a:rPr>
              <a:t>i</a:t>
            </a:r>
            <a:r>
              <a:rPr lang="en-CA" altLang="ja-JP" dirty="0" smtClean="0">
                <a:solidFill>
                  <a:schemeClr val="tx2"/>
                </a:solidFill>
              </a:rPr>
              <a:t>-adjective; painful</a:t>
            </a:r>
          </a:p>
          <a:p>
            <a:r>
              <a:rPr lang="ja-JP" altLang="en-US" smtClean="0"/>
              <a:t>きぶんがわるい　</a:t>
            </a:r>
            <a:r>
              <a:rPr lang="en-CA" altLang="ja-JP" dirty="0" smtClean="0"/>
              <a:t> </a:t>
            </a:r>
            <a:r>
              <a:rPr lang="en-CA" altLang="ja-JP" i="1" dirty="0" err="1" smtClean="0">
                <a:solidFill>
                  <a:schemeClr val="tx2"/>
                </a:solidFill>
              </a:rPr>
              <a:t>i</a:t>
            </a:r>
            <a:r>
              <a:rPr lang="en-CA" altLang="ja-JP" dirty="0" smtClean="0">
                <a:solidFill>
                  <a:schemeClr val="tx2"/>
                </a:solidFill>
              </a:rPr>
              <a:t>-adjective; I don’t feel good.</a:t>
            </a:r>
          </a:p>
          <a:p>
            <a:r>
              <a:rPr lang="ja-JP" altLang="en-US" smtClean="0"/>
              <a:t>だいじょうぶですか　</a:t>
            </a:r>
            <a:r>
              <a:rPr lang="en-US" altLang="ja-JP" dirty="0" smtClean="0">
                <a:solidFill>
                  <a:schemeClr val="tx2"/>
                </a:solidFill>
              </a:rPr>
              <a:t>A</a:t>
            </a:r>
            <a:r>
              <a:rPr lang="en-CA" dirty="0" smtClean="0">
                <a:solidFill>
                  <a:schemeClr val="tx2"/>
                </a:solidFill>
              </a:rPr>
              <a:t>re you all right?</a:t>
            </a:r>
          </a:p>
          <a:p>
            <a:r>
              <a:rPr lang="ja-JP" altLang="en-US" smtClean="0"/>
              <a:t>やすみます</a:t>
            </a:r>
            <a:r>
              <a:rPr lang="ja-JP" altLang="en-US" smtClean="0">
                <a:solidFill>
                  <a:schemeClr val="tx2"/>
                </a:solidFill>
              </a:rPr>
              <a:t>　</a:t>
            </a:r>
            <a:r>
              <a:rPr lang="en-CA" altLang="ja-JP" dirty="0" smtClean="0">
                <a:solidFill>
                  <a:schemeClr val="tx2"/>
                </a:solidFill>
              </a:rPr>
              <a:t>to have a rest, take time off</a:t>
            </a:r>
            <a:endParaRPr lang="en-CA" dirty="0" smtClean="0">
              <a:solidFill>
                <a:schemeClr val="tx2"/>
              </a:solidFill>
            </a:endParaRP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Verb (stem) + </a:t>
            </a:r>
            <a:r>
              <a:rPr lang="ja-JP" altLang="en-US" smtClean="0"/>
              <a:t>ませんか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accent1"/>
                </a:solidFill>
              </a:rPr>
              <a:t>to extend an invitation</a:t>
            </a:r>
          </a:p>
          <a:p>
            <a:r>
              <a:rPr lang="en-US" altLang="ja-JP" dirty="0" smtClean="0"/>
              <a:t>Verb (stem) + </a:t>
            </a:r>
            <a:r>
              <a:rPr lang="ja-JP" altLang="en-US" smtClean="0"/>
              <a:t>ましょう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accent1"/>
                </a:solidFill>
              </a:rPr>
              <a:t>translatable as </a:t>
            </a:r>
            <a:r>
              <a:rPr lang="en-CA" i="1" dirty="0" smtClean="0">
                <a:solidFill>
                  <a:schemeClr val="accent1"/>
                </a:solidFill>
              </a:rPr>
              <a:t>let’s</a:t>
            </a:r>
          </a:p>
          <a:p>
            <a:r>
              <a:rPr lang="en-US" altLang="ja-JP" dirty="0" smtClean="0"/>
              <a:t>Verb</a:t>
            </a:r>
            <a:r>
              <a:rPr lang="en-CA" altLang="ja-JP" dirty="0" smtClean="0"/>
              <a:t> (stem)</a:t>
            </a:r>
            <a:r>
              <a:rPr lang="en-US" altLang="ja-JP" dirty="0" smtClean="0"/>
              <a:t> </a:t>
            </a:r>
            <a:r>
              <a:rPr lang="en-CA" altLang="ja-JP" dirty="0" smtClean="0"/>
              <a:t>+ </a:t>
            </a:r>
            <a:r>
              <a:rPr lang="ja-JP" altLang="en-US" smtClean="0"/>
              <a:t>ましょうか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/>
              <a:t> 	</a:t>
            </a:r>
            <a:r>
              <a:rPr lang="en-CA" dirty="0" smtClean="0">
                <a:solidFill>
                  <a:schemeClr val="accent1"/>
                </a:solidFill>
              </a:rPr>
              <a:t> translatable as </a:t>
            </a:r>
            <a:r>
              <a:rPr lang="en-CA" i="1" dirty="0" smtClean="0">
                <a:solidFill>
                  <a:schemeClr val="accent1"/>
                </a:solidFill>
              </a:rPr>
              <a:t>shall we</a:t>
            </a:r>
          </a:p>
          <a:p>
            <a:pPr>
              <a:buNone/>
            </a:pPr>
            <a:r>
              <a:rPr lang="en-CA" i="1" dirty="0">
                <a:solidFill>
                  <a:schemeClr val="accent1"/>
                </a:solidFill>
              </a:rPr>
              <a:t>	</a:t>
            </a:r>
            <a:r>
              <a:rPr lang="en-CA" i="1" dirty="0" smtClean="0">
                <a:solidFill>
                  <a:schemeClr val="accent1"/>
                </a:solidFill>
              </a:rPr>
              <a:t> </a:t>
            </a:r>
            <a:r>
              <a:rPr lang="en-CA" dirty="0" smtClean="0">
                <a:solidFill>
                  <a:schemeClr val="accent1"/>
                </a:solidFill>
              </a:rPr>
              <a:t>to invite someone and decide something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pic>
        <p:nvPicPr>
          <p:cNvPr id="4" name="Content Placeholder 3" descr="IMG_0001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1186801"/>
            <a:ext cx="4320479" cy="5352761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pic>
        <p:nvPicPr>
          <p:cNvPr id="4" name="Content Placeholder 3" descr="IMG_0002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35896" y="1601018"/>
            <a:ext cx="2088232" cy="504636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mtClean="0"/>
              <a:t>ましょうか</a:t>
            </a:r>
            <a:endParaRPr lang="en-US" altLang="ja-JP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altLang="ja-JP" sz="2800" dirty="0" smtClean="0">
                <a:solidFill>
                  <a:schemeClr val="tx2">
                    <a:lumMod val="75000"/>
                  </a:schemeClr>
                </a:solidFill>
              </a:rPr>
              <a:t>Offering to do something</a:t>
            </a:r>
          </a:p>
          <a:p>
            <a:pPr>
              <a:buNone/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	</a:t>
            </a:r>
            <a:r>
              <a:rPr lang="en-US" altLang="ja-JP" sz="2800" i="1" dirty="0" smtClean="0">
                <a:solidFill>
                  <a:schemeClr val="tx2">
                    <a:lumMod val="75000"/>
                  </a:schemeClr>
                </a:solidFill>
              </a:rPr>
              <a:t>Shall I</a:t>
            </a:r>
            <a:r>
              <a:rPr lang="ja-JP" altLang="en-US" sz="2800" smtClean="0">
                <a:solidFill>
                  <a:schemeClr val="tx2">
                    <a:lumMod val="75000"/>
                  </a:schemeClr>
                </a:solidFill>
              </a:rPr>
              <a:t>～？</a:t>
            </a:r>
            <a:endParaRPr lang="en-US" altLang="ja-JP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ja-JP" altLang="en-US" b="1" smtClean="0"/>
              <a:t>あります（</a:t>
            </a:r>
            <a:r>
              <a:rPr lang="en-US" altLang="ja-JP" b="1" dirty="0" smtClean="0"/>
              <a:t>Possession)</a:t>
            </a:r>
            <a:endParaRPr lang="en-C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New verbs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mtClean="0"/>
              <a:t>かします</a:t>
            </a:r>
            <a:r>
              <a:rPr lang="en-US" altLang="ja-JP" dirty="0" smtClean="0"/>
              <a:t>				</a:t>
            </a:r>
          </a:p>
          <a:p>
            <a:r>
              <a:rPr lang="ja-JP" altLang="en-US"/>
              <a:t>つけま</a:t>
            </a:r>
            <a:r>
              <a:rPr lang="ja-JP" altLang="en-US" smtClean="0"/>
              <a:t>す　</a:t>
            </a:r>
            <a:endParaRPr lang="en-US" altLang="ja-JP" dirty="0" smtClean="0"/>
          </a:p>
          <a:p>
            <a:r>
              <a:rPr lang="ja-JP" altLang="en-US"/>
              <a:t>けしま</a:t>
            </a:r>
            <a:r>
              <a:rPr lang="ja-JP" altLang="en-US" smtClean="0"/>
              <a:t>す</a:t>
            </a:r>
            <a:endParaRPr lang="en-US" altLang="ja-JP" dirty="0" smtClean="0"/>
          </a:p>
          <a:p>
            <a:r>
              <a:rPr lang="ja-JP" altLang="en-US"/>
              <a:t>もちま</a:t>
            </a:r>
            <a:r>
              <a:rPr lang="ja-JP" altLang="en-US" smtClean="0"/>
              <a:t>す</a:t>
            </a:r>
            <a:endParaRPr lang="en-US" altLang="ja-JP" dirty="0" smtClean="0"/>
          </a:p>
          <a:p>
            <a:r>
              <a:rPr lang="ja-JP" altLang="en-US"/>
              <a:t>あけま</a:t>
            </a:r>
            <a:r>
              <a:rPr lang="ja-JP" altLang="en-US" smtClean="0"/>
              <a:t>す</a:t>
            </a:r>
            <a:endParaRPr lang="en-US" altLang="ja-JP" dirty="0" smtClean="0"/>
          </a:p>
          <a:p>
            <a:r>
              <a:rPr lang="ja-JP" altLang="en-US"/>
              <a:t>しめま</a:t>
            </a:r>
            <a:r>
              <a:rPr lang="ja-JP" altLang="en-US" smtClean="0"/>
              <a:t>す</a:t>
            </a:r>
            <a:endParaRPr lang="en-US" altLang="ja-JP" dirty="0" smtClean="0"/>
          </a:p>
          <a:p>
            <a:r>
              <a:rPr lang="ja-JP" altLang="en-US" smtClean="0"/>
              <a:t>（し</a:t>
            </a:r>
            <a:r>
              <a:rPr lang="ja-JP" altLang="en-US"/>
              <a:t>ゃしん</a:t>
            </a:r>
            <a:r>
              <a:rPr lang="ja-JP" altLang="en-US" smtClean="0"/>
              <a:t>を）とります</a:t>
            </a:r>
            <a:endParaRPr lang="en-CA" dirty="0"/>
          </a:p>
        </p:txBody>
      </p:sp>
      <p:pic>
        <p:nvPicPr>
          <p:cNvPr id="4" name="Picture 3" descr="https://minnanokyozai.jp/kyozai/material/ISG00080/ISG000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484784"/>
            <a:ext cx="1329308" cy="1003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minnanokyozai.jp/kyozai/material/ISG00186/ISG0018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988840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s://minnanokyozai.jp/kyozai/material/ISG00108/ISG001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708920"/>
            <a:ext cx="1290439" cy="860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s://minnanokyozai.jp/kyozai/material/ISG00279/ISG0027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140968"/>
            <a:ext cx="801370" cy="855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https://minnanokyozai.jp/kyozai/material/ISG00009/ISG0000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3861048"/>
            <a:ext cx="1000125" cy="962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https://minnanokyozai.jp/kyozai/material/ISG00137/ISG0013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104" y="4293096"/>
            <a:ext cx="1190625" cy="973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https://minnanokyozai.jp/kyozai/material/ISG00207/ISG00207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5229200"/>
            <a:ext cx="1143000" cy="82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Offering to do something</a:t>
            </a:r>
            <a:br>
              <a:rPr lang="en-US" altLang="ja-JP" dirty="0" smtClean="0"/>
            </a:br>
            <a:r>
              <a:rPr lang="en-US" altLang="ja-JP" dirty="0" smtClean="0"/>
              <a:t>Stem + </a:t>
            </a:r>
            <a:r>
              <a:rPr lang="ja-JP" altLang="en-US" smtClean="0"/>
              <a:t>ましょうか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mtClean="0"/>
              <a:t>しゃしんを　とりましょうか。</a:t>
            </a:r>
            <a:endParaRPr lang="en-US" altLang="ja-JP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altLang="ja-JP" sz="2800" dirty="0" smtClean="0">
                <a:solidFill>
                  <a:schemeClr val="accent1"/>
                </a:solidFill>
              </a:rPr>
              <a:t>Shall I take a picture of you?</a:t>
            </a:r>
          </a:p>
          <a:p>
            <a:r>
              <a:rPr lang="ja-JP" altLang="en-US" smtClean="0"/>
              <a:t>ドアを　しめましょうか。</a:t>
            </a:r>
            <a:endParaRPr lang="en-US" altLang="ja-JP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altLang="ja-JP" sz="2800" dirty="0" smtClean="0">
                <a:solidFill>
                  <a:schemeClr val="accent1"/>
                </a:solidFill>
              </a:rPr>
              <a:t>Shall I close the door?</a:t>
            </a:r>
          </a:p>
          <a:p>
            <a:r>
              <a:rPr lang="ja-JP" altLang="en-US"/>
              <a:t>テレビ</a:t>
            </a:r>
            <a:r>
              <a:rPr lang="ja-JP" altLang="en-US" smtClean="0"/>
              <a:t>を　けしましょうか。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/>
              <a:t>	</a:t>
            </a:r>
            <a:r>
              <a:rPr lang="en-US" altLang="ja-JP" sz="2800" dirty="0" smtClean="0">
                <a:solidFill>
                  <a:schemeClr val="accent1"/>
                </a:solidFill>
              </a:rPr>
              <a:t>Shall I turn the TV off?</a:t>
            </a:r>
          </a:p>
          <a:p>
            <a:pPr>
              <a:buNone/>
            </a:pPr>
            <a:r>
              <a:rPr lang="en-US" dirty="0"/>
              <a:t>	</a:t>
            </a:r>
            <a:endParaRPr lang="en-CA" dirty="0"/>
          </a:p>
        </p:txBody>
      </p:sp>
      <p:pic>
        <p:nvPicPr>
          <p:cNvPr id="4" name="Picture 3" descr="https://minnanokyozai.jp/kyozai/material/ISG00207/ISG002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484784"/>
            <a:ext cx="1791072" cy="139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minnanokyozai.jp/kyozai/material/ISG00108/ISG001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437112"/>
            <a:ext cx="180020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s://minnanokyozai.jp/kyozai/material/ISG00137/ISG001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068960"/>
            <a:ext cx="151216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Offering to do something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 smtClean="0"/>
              <a:t>おかねを　かしましょうか。</a:t>
            </a:r>
            <a:endParaRPr lang="en-US" altLang="ja-JP" dirty="0" smtClean="0"/>
          </a:p>
          <a:p>
            <a:pPr>
              <a:buNone/>
            </a:pPr>
            <a:r>
              <a:rPr lang="ja-JP" altLang="en-US"/>
              <a:t>　</a:t>
            </a:r>
            <a:r>
              <a:rPr lang="en-US" altLang="ja-JP" sz="2800" dirty="0" smtClean="0">
                <a:solidFill>
                  <a:schemeClr val="accent1"/>
                </a:solidFill>
              </a:rPr>
              <a:t>Shall I lend you some money?</a:t>
            </a:r>
          </a:p>
          <a:p>
            <a:r>
              <a:rPr lang="ja-JP" altLang="en-US"/>
              <a:t>かばん</a:t>
            </a:r>
            <a:r>
              <a:rPr lang="ja-JP" altLang="en-US" smtClean="0"/>
              <a:t>を　もちましょうか。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altLang="ja-JP" sz="2800" dirty="0" smtClean="0">
                <a:solidFill>
                  <a:schemeClr val="accent1"/>
                </a:solidFill>
              </a:rPr>
              <a:t>Shall I hold your bag?</a:t>
            </a:r>
          </a:p>
          <a:p>
            <a:r>
              <a:rPr lang="ja-JP" altLang="en-US"/>
              <a:t>ドア</a:t>
            </a:r>
            <a:r>
              <a:rPr lang="ja-JP" altLang="en-US" smtClean="0"/>
              <a:t>を　あけましょうか。</a:t>
            </a:r>
            <a:endParaRPr lang="en-US" altLang="ja-JP" dirty="0" smtClean="0"/>
          </a:p>
          <a:p>
            <a:pPr>
              <a:buNone/>
            </a:pPr>
            <a:r>
              <a:rPr lang="en-US" dirty="0"/>
              <a:t>	</a:t>
            </a:r>
            <a:r>
              <a:rPr lang="en-US" altLang="ja-JP" sz="2800" dirty="0" smtClean="0">
                <a:solidFill>
                  <a:schemeClr val="accent1"/>
                </a:solidFill>
              </a:rPr>
              <a:t>Shall I open the door?</a:t>
            </a:r>
          </a:p>
          <a:p>
            <a:r>
              <a:rPr lang="ja-JP" altLang="en-US"/>
              <a:t>でんき</a:t>
            </a:r>
            <a:r>
              <a:rPr lang="ja-JP" altLang="en-US" smtClean="0"/>
              <a:t>を　つけましょうか。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/>
              <a:t>	</a:t>
            </a:r>
            <a:r>
              <a:rPr lang="en-US" altLang="ja-JP" sz="2800" dirty="0" smtClean="0">
                <a:solidFill>
                  <a:schemeClr val="accent1"/>
                </a:solidFill>
              </a:rPr>
              <a:t>Shall I turn the light on?</a:t>
            </a:r>
          </a:p>
          <a:p>
            <a:pPr>
              <a:buNone/>
            </a:pPr>
            <a:endParaRPr lang="en-CA" dirty="0"/>
          </a:p>
        </p:txBody>
      </p:sp>
      <p:pic>
        <p:nvPicPr>
          <p:cNvPr id="4" name="Picture 3" descr="https://minnanokyozai.jp/kyozai/material/ISG00080/ISG000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484784"/>
            <a:ext cx="151216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minnanokyozai.jp/kyozai/material/ISG00279/ISG0027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708920"/>
            <a:ext cx="100811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s://minnanokyozai.jp/kyozai/material/ISG00009/ISG000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933056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s://minnanokyozai.jp/kyozai/material/ISG00186/ISG0018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5229200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Acceptance/Refusal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 smtClean="0"/>
              <a:t>Q:</a:t>
            </a:r>
            <a:r>
              <a:rPr lang="ja-JP" altLang="en-US" smtClean="0"/>
              <a:t>テレビを　けしましょうか。</a:t>
            </a:r>
            <a:endParaRPr lang="en-US" altLang="ja-JP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altLang="ja-JP" dirty="0" smtClean="0"/>
              <a:t>Accept:</a:t>
            </a:r>
            <a:r>
              <a:rPr lang="ja-JP" altLang="en-US" smtClean="0"/>
              <a:t>　はい、おねがいします。</a:t>
            </a:r>
            <a:endParaRPr lang="en-US" altLang="ja-JP" dirty="0" smtClean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en-US" altLang="ja-JP" dirty="0" smtClean="0"/>
              <a:t>Refuse:</a:t>
            </a:r>
            <a:r>
              <a:rPr lang="ja-JP" altLang="en-US" smtClean="0"/>
              <a:t>　いいえ、けっこうです。</a:t>
            </a:r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106</Words>
  <Application>Microsoft Office PowerPoint</Application>
  <PresentationFormat>On-screen Show (4:3)</PresentationFormat>
  <Paragraphs>83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Class 5</vt:lpstr>
      <vt:lpstr>Review</vt:lpstr>
      <vt:lpstr>Review</vt:lpstr>
      <vt:lpstr>Review</vt:lpstr>
      <vt:lpstr>きょう</vt:lpstr>
      <vt:lpstr>New verbs</vt:lpstr>
      <vt:lpstr>Offering to do something Stem + ましょうか</vt:lpstr>
      <vt:lpstr>Offering to do something</vt:lpstr>
      <vt:lpstr>Acceptance/Refusal</vt:lpstr>
      <vt:lpstr>あります</vt:lpstr>
      <vt:lpstr>あります(possession)</vt:lpstr>
      <vt:lpstr>Practice</vt:lpstr>
      <vt:lpstr>Number (counter)</vt:lpstr>
      <vt:lpstr>Expressions</vt:lpstr>
    </vt:vector>
  </TitlesOfParts>
  <Company>Glynn &amp; Yoriko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7</dc:title>
  <dc:creator>Yoriko</dc:creator>
  <cp:lastModifiedBy>Yoriko</cp:lastModifiedBy>
  <cp:revision>18</cp:revision>
  <dcterms:created xsi:type="dcterms:W3CDTF">2011-01-22T21:11:15Z</dcterms:created>
  <dcterms:modified xsi:type="dcterms:W3CDTF">2015-01-29T17:07:16Z</dcterms:modified>
</cp:coreProperties>
</file>