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1" d="100"/>
          <a:sy n="61" d="100"/>
        </p:scale>
        <p:origin x="-552"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94BDF326-FADB-724B-BE9E-CA376CF8E55B}"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615677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4BDF326-FADB-724B-BE9E-CA376CF8E55B}"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879213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94BDF326-FADB-724B-BE9E-CA376CF8E55B}"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2463956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94BDF326-FADB-724B-BE9E-CA376CF8E55B}" type="datetimeFigureOut">
              <a:rPr lang="en-US" smtClean="0"/>
              <a:t>2012-11-19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812623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94BDF326-FADB-724B-BE9E-CA376CF8E55B}" type="datetimeFigureOut">
              <a:rPr lang="en-US" smtClean="0"/>
              <a:t>2012-11-19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3288693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94BDF326-FADB-724B-BE9E-CA376CF8E55B}" type="datetimeFigureOut">
              <a:rPr lang="en-US" smtClean="0"/>
              <a:t>2012-11-19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1879695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BDF326-FADB-724B-BE9E-CA376CF8E55B}" type="datetimeFigureOut">
              <a:rPr lang="en-US" smtClean="0"/>
              <a:t>2012-11-19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1484801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94BDF326-FADB-724B-BE9E-CA376CF8E55B}" type="datetimeFigureOut">
              <a:rPr lang="en-US" smtClean="0"/>
              <a:t>2012-11-19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1832172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94BDF326-FADB-724B-BE9E-CA376CF8E55B}" type="datetimeFigureOut">
              <a:rPr lang="en-US" smtClean="0"/>
              <a:t>2012-11-19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367544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4BDF326-FADB-724B-BE9E-CA376CF8E55B}"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3043263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4BDF326-FADB-724B-BE9E-CA376CF8E55B}" type="datetimeFigureOut">
              <a:rPr lang="en-US" smtClean="0"/>
              <a:t>2012-11-19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D5951-9E27-904B-9433-9F0EF703970A}" type="slidenum">
              <a:rPr lang="en-US" smtClean="0"/>
              <a:t>‹#›</a:t>
            </a:fld>
            <a:endParaRPr lang="en-US"/>
          </a:p>
        </p:txBody>
      </p:sp>
    </p:spTree>
    <p:extLst>
      <p:ext uri="{BB962C8B-B14F-4D97-AF65-F5344CB8AC3E}">
        <p14:creationId xmlns:p14="http://schemas.microsoft.com/office/powerpoint/2010/main" val="280827841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BDF326-FADB-724B-BE9E-CA376CF8E55B}" type="datetimeFigureOut">
              <a:rPr lang="en-US" smtClean="0"/>
              <a:t>2012-11-19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D5951-9E27-904B-9433-9F0EF703970A}" type="slidenum">
              <a:rPr lang="en-US" smtClean="0"/>
              <a:t>‹#›</a:t>
            </a:fld>
            <a:endParaRPr lang="en-US"/>
          </a:p>
        </p:txBody>
      </p:sp>
    </p:spTree>
    <p:extLst>
      <p:ext uri="{BB962C8B-B14F-4D97-AF65-F5344CB8AC3E}">
        <p14:creationId xmlns:p14="http://schemas.microsoft.com/office/powerpoint/2010/main" val="2044978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Language and Society </a:t>
            </a:r>
            <a:endParaRPr lang="en-US" dirty="0"/>
          </a:p>
        </p:txBody>
      </p:sp>
      <p:sp>
        <p:nvSpPr>
          <p:cNvPr id="3" name="Subtitle 2"/>
          <p:cNvSpPr>
            <a:spLocks noGrp="1"/>
          </p:cNvSpPr>
          <p:nvPr>
            <p:ph type="subTitle" idx="1"/>
          </p:nvPr>
        </p:nvSpPr>
        <p:spPr/>
        <p:txBody>
          <a:bodyPr/>
          <a:lstStyle/>
          <a:p>
            <a:r>
              <a:rPr lang="en-US" dirty="0" smtClean="0"/>
              <a:t>Lin 1300 Study notes </a:t>
            </a:r>
            <a:endParaRPr lang="en-US" dirty="0"/>
          </a:p>
        </p:txBody>
      </p:sp>
    </p:spTree>
    <p:extLst>
      <p:ext uri="{BB962C8B-B14F-4D97-AF65-F5344CB8AC3E}">
        <p14:creationId xmlns:p14="http://schemas.microsoft.com/office/powerpoint/2010/main" val="641297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229600" cy="5257800"/>
          </a:xfrm>
        </p:spPr>
        <p:txBody>
          <a:bodyPr>
            <a:normAutofit fontScale="77500" lnSpcReduction="20000"/>
          </a:bodyPr>
          <a:lstStyle/>
          <a:p>
            <a:r>
              <a:rPr lang="en-US" dirty="0" smtClean="0"/>
              <a:t>The way we speak says a lot about who we are as a person</a:t>
            </a:r>
          </a:p>
          <a:p>
            <a:r>
              <a:rPr lang="en-US" dirty="0" smtClean="0"/>
              <a:t>We can determine many things about a person by listening to the way they talk </a:t>
            </a:r>
          </a:p>
          <a:p>
            <a:pPr marL="0" indent="0">
              <a:buNone/>
            </a:pPr>
            <a:endParaRPr lang="en-US" dirty="0"/>
          </a:p>
          <a:p>
            <a:pPr marL="0" indent="0">
              <a:buNone/>
            </a:pPr>
            <a:r>
              <a:rPr lang="en-US" dirty="0" smtClean="0"/>
              <a:t>Sociolinguistics </a:t>
            </a:r>
            <a:r>
              <a:rPr lang="en-US" dirty="0" smtClean="0">
                <a:sym typeface="Wingdings"/>
              </a:rPr>
              <a:t></a:t>
            </a:r>
            <a:r>
              <a:rPr lang="en-US" dirty="0" smtClean="0"/>
              <a:t>the study of the relationship between language and social factors related to the speaker and the context; and the study of language variation in relation to social factors </a:t>
            </a:r>
          </a:p>
          <a:p>
            <a:endParaRPr lang="en-US" dirty="0" smtClean="0"/>
          </a:p>
          <a:p>
            <a:r>
              <a:rPr lang="en-US" dirty="0" smtClean="0"/>
              <a:t>Language varies from one person to the other based on their background </a:t>
            </a:r>
          </a:p>
          <a:p>
            <a:r>
              <a:rPr lang="en-US" dirty="0" smtClean="0"/>
              <a:t>Linguists don</a:t>
            </a:r>
            <a:r>
              <a:rPr lang="fr-FR" dirty="0" smtClean="0"/>
              <a:t>’</a:t>
            </a:r>
            <a:r>
              <a:rPr lang="en-US" dirty="0" smtClean="0"/>
              <a:t>t judge variation, they only observe and describe it </a:t>
            </a:r>
          </a:p>
          <a:p>
            <a:r>
              <a:rPr lang="en-US" dirty="0" smtClean="0"/>
              <a:t>One way of speaking a language is not intrinsically better than others </a:t>
            </a:r>
          </a:p>
          <a:p>
            <a:endParaRPr lang="en-US" dirty="0"/>
          </a:p>
        </p:txBody>
      </p:sp>
    </p:spTree>
    <p:extLst>
      <p:ext uri="{BB962C8B-B14F-4D97-AF65-F5344CB8AC3E}">
        <p14:creationId xmlns:p14="http://schemas.microsoft.com/office/powerpoint/2010/main" val="1039477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variation </a:t>
            </a:r>
            <a:endParaRPr lang="en-US" dirty="0"/>
          </a:p>
        </p:txBody>
      </p:sp>
      <p:sp>
        <p:nvSpPr>
          <p:cNvPr id="3" name="Content Placeholder 2"/>
          <p:cNvSpPr>
            <a:spLocks noGrp="1"/>
          </p:cNvSpPr>
          <p:nvPr>
            <p:ph idx="1"/>
          </p:nvPr>
        </p:nvSpPr>
        <p:spPr/>
        <p:txBody>
          <a:bodyPr/>
          <a:lstStyle/>
          <a:p>
            <a:r>
              <a:rPr lang="en-CA" sz="2400" dirty="0" smtClean="0"/>
              <a:t>Language variation can be related to several factors</a:t>
            </a:r>
          </a:p>
          <a:p>
            <a:pPr lvl="1"/>
            <a:r>
              <a:rPr lang="en-CA" sz="2400" dirty="0" smtClean="0"/>
              <a:t>Region</a:t>
            </a:r>
          </a:p>
          <a:p>
            <a:pPr lvl="1"/>
            <a:r>
              <a:rPr lang="en-CA" sz="2400" dirty="0" smtClean="0"/>
              <a:t>Socio-economic factors</a:t>
            </a:r>
          </a:p>
          <a:p>
            <a:pPr lvl="2"/>
            <a:r>
              <a:rPr lang="en-CA" sz="2200" dirty="0" smtClean="0"/>
              <a:t>Social class, education</a:t>
            </a:r>
          </a:p>
          <a:p>
            <a:pPr lvl="1"/>
            <a:r>
              <a:rPr lang="en-CA" sz="2400" dirty="0" smtClean="0"/>
              <a:t>Sex</a:t>
            </a:r>
          </a:p>
          <a:p>
            <a:pPr lvl="1"/>
            <a:r>
              <a:rPr lang="en-CA" sz="2400" dirty="0" smtClean="0"/>
              <a:t>Age</a:t>
            </a:r>
          </a:p>
          <a:p>
            <a:pPr lvl="1"/>
            <a:r>
              <a:rPr lang="en-CA" sz="2400" dirty="0" smtClean="0"/>
              <a:t>Context</a:t>
            </a:r>
          </a:p>
          <a:p>
            <a:pPr lvl="2"/>
            <a:r>
              <a:rPr lang="en-CA" sz="2000" dirty="0" smtClean="0"/>
              <a:t>Degree of formality determined by the context, relationship between the speakers, topic, etc.</a:t>
            </a:r>
          </a:p>
          <a:p>
            <a:endParaRPr lang="en-US" dirty="0"/>
          </a:p>
        </p:txBody>
      </p:sp>
    </p:spTree>
    <p:extLst>
      <p:ext uri="{BB962C8B-B14F-4D97-AF65-F5344CB8AC3E}">
        <p14:creationId xmlns:p14="http://schemas.microsoft.com/office/powerpoint/2010/main" val="165714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Language variation at various general levels</a:t>
            </a:r>
            <a:endParaRPr lang="en-US" dirty="0"/>
          </a:p>
        </p:txBody>
      </p:sp>
      <p:sp>
        <p:nvSpPr>
          <p:cNvPr id="3" name="Content Placeholder 2"/>
          <p:cNvSpPr>
            <a:spLocks noGrp="1"/>
          </p:cNvSpPr>
          <p:nvPr>
            <p:ph idx="1"/>
          </p:nvPr>
        </p:nvSpPr>
        <p:spPr/>
        <p:txBody>
          <a:bodyPr/>
          <a:lstStyle/>
          <a:p>
            <a:pPr marL="542925" lvl="1" indent="-277813">
              <a:tabLst>
                <a:tab pos="542925" algn="l"/>
              </a:tabLst>
            </a:pPr>
            <a:r>
              <a:rPr lang="en-CA" sz="2400" dirty="0" smtClean="0"/>
              <a:t>Pronunciation		</a:t>
            </a:r>
            <a:r>
              <a:rPr lang="en-CA" sz="2200" dirty="0" smtClean="0"/>
              <a:t>ask [ </a:t>
            </a:r>
            <a:r>
              <a:rPr lang="en-CA" dirty="0">
                <a:latin typeface="Doulos SIL"/>
                <a:ea typeface="Doulos SIL"/>
                <a:cs typeface="Doulos SIL"/>
              </a:rPr>
              <a:t>ask </a:t>
            </a:r>
            <a:r>
              <a:rPr lang="en-CA" sz="2200" dirty="0" smtClean="0"/>
              <a:t>]  vs. [ </a:t>
            </a:r>
            <a:r>
              <a:rPr lang="en-CA" dirty="0" err="1">
                <a:latin typeface="Doulos SIL"/>
                <a:ea typeface="Doulos SIL"/>
                <a:cs typeface="Doulos SIL"/>
              </a:rPr>
              <a:t>aks</a:t>
            </a:r>
            <a:r>
              <a:rPr lang="en-CA" dirty="0">
                <a:latin typeface="Doulos SIL"/>
                <a:ea typeface="Doulos SIL"/>
                <a:cs typeface="Doulos SIL"/>
              </a:rPr>
              <a:t> </a:t>
            </a:r>
            <a:r>
              <a:rPr lang="en-CA" sz="2200" dirty="0" smtClean="0"/>
              <a:t>]</a:t>
            </a:r>
          </a:p>
          <a:p>
            <a:pPr marL="542925" lvl="1" indent="-277813">
              <a:buNone/>
              <a:tabLst>
                <a:tab pos="542925" algn="l"/>
              </a:tabLst>
            </a:pPr>
            <a:r>
              <a:rPr lang="en-CA" sz="2200" dirty="0" smtClean="0"/>
              <a:t>									</a:t>
            </a:r>
            <a:endParaRPr lang="en-CA" sz="1800" dirty="0" smtClean="0"/>
          </a:p>
          <a:p>
            <a:pPr marL="542925" lvl="1" indent="-277813">
              <a:tabLst>
                <a:tab pos="542925" algn="l"/>
              </a:tabLst>
            </a:pPr>
            <a:r>
              <a:rPr lang="en-CA" sz="2400" dirty="0" smtClean="0"/>
              <a:t>Lexicon</a:t>
            </a:r>
            <a:r>
              <a:rPr lang="en-CA" sz="2400" dirty="0"/>
              <a:t> </a:t>
            </a:r>
            <a:r>
              <a:rPr lang="en-CA" sz="2400" dirty="0" smtClean="0"/>
              <a:t>    </a:t>
            </a:r>
            <a:r>
              <a:rPr lang="en-CA" sz="2200" dirty="0" smtClean="0"/>
              <a:t>truck (American English)  vs. lorry (British English)</a:t>
            </a:r>
          </a:p>
          <a:p>
            <a:pPr marL="542925" lvl="1" indent="-277813">
              <a:buNone/>
              <a:tabLst>
                <a:tab pos="542925" algn="l"/>
              </a:tabLst>
            </a:pPr>
            <a:r>
              <a:rPr lang="en-CA" sz="2200" dirty="0" smtClean="0"/>
              <a:t>				running shoes vs. sneakers</a:t>
            </a:r>
          </a:p>
          <a:p>
            <a:pPr marL="542925" lvl="1" indent="-277813">
              <a:buNone/>
              <a:tabLst>
                <a:tab pos="542925" algn="l"/>
              </a:tabLst>
            </a:pPr>
            <a:r>
              <a:rPr lang="en-CA" sz="2200" dirty="0" smtClean="0"/>
              <a:t>				chesterfield vs. sofa</a:t>
            </a:r>
          </a:p>
          <a:p>
            <a:pPr marL="542925" lvl="2" indent="-277813">
              <a:tabLst>
                <a:tab pos="542925" algn="l"/>
              </a:tabLst>
            </a:pPr>
            <a:endParaRPr lang="en-CA" sz="1800" dirty="0" smtClean="0"/>
          </a:p>
          <a:p>
            <a:pPr marL="542925" lvl="1" indent="-277813">
              <a:tabLst>
                <a:tab pos="542925" algn="l"/>
              </a:tabLst>
            </a:pPr>
            <a:r>
              <a:rPr lang="en-CA" sz="2400" dirty="0" smtClean="0"/>
              <a:t>Grammar </a:t>
            </a:r>
            <a:r>
              <a:rPr lang="en-CA" sz="2000" dirty="0" smtClean="0"/>
              <a:t>(syntax and morphology)</a:t>
            </a:r>
          </a:p>
          <a:p>
            <a:pPr marL="906463" lvl="2" indent="0">
              <a:buNone/>
              <a:tabLst>
                <a:tab pos="542925" algn="l"/>
              </a:tabLst>
            </a:pPr>
            <a:r>
              <a:rPr lang="en-CA" sz="2000" dirty="0" smtClean="0"/>
              <a:t>				I’m not going vs. I </a:t>
            </a:r>
            <a:r>
              <a:rPr lang="en-CA" sz="2000" dirty="0" err="1" smtClean="0"/>
              <a:t>ain’t</a:t>
            </a:r>
            <a:r>
              <a:rPr lang="en-CA" sz="2000" dirty="0" smtClean="0"/>
              <a:t> going</a:t>
            </a:r>
          </a:p>
          <a:p>
            <a:pPr marL="906463" lvl="2" indent="0">
              <a:buNone/>
              <a:tabLst>
                <a:tab pos="542925" algn="l"/>
              </a:tabLst>
            </a:pPr>
            <a:r>
              <a:rPr lang="en-CA" sz="2000" dirty="0" smtClean="0"/>
              <a:t>				I say vs. I says</a:t>
            </a:r>
          </a:p>
          <a:p>
            <a:endParaRPr lang="en-US" dirty="0"/>
          </a:p>
        </p:txBody>
      </p:sp>
    </p:spTree>
    <p:extLst>
      <p:ext uri="{BB962C8B-B14F-4D97-AF65-F5344CB8AC3E}">
        <p14:creationId xmlns:p14="http://schemas.microsoft.com/office/powerpoint/2010/main" val="974781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variation</a:t>
            </a:r>
            <a:endParaRPr lang="en-US" dirty="0"/>
          </a:p>
        </p:txBody>
      </p:sp>
      <p:sp>
        <p:nvSpPr>
          <p:cNvPr id="3" name="Content Placeholder 2"/>
          <p:cNvSpPr>
            <a:spLocks noGrp="1"/>
          </p:cNvSpPr>
          <p:nvPr>
            <p:ph idx="1"/>
          </p:nvPr>
        </p:nvSpPr>
        <p:spPr/>
        <p:txBody>
          <a:bodyPr>
            <a:normAutofit fontScale="92500" lnSpcReduction="10000"/>
          </a:bodyPr>
          <a:lstStyle/>
          <a:p>
            <a:r>
              <a:rPr lang="en-CA" dirty="0" smtClean="0"/>
              <a:t>In an individual</a:t>
            </a:r>
          </a:p>
          <a:p>
            <a:pPr lvl="1"/>
            <a:r>
              <a:rPr lang="en-CA" b="1" dirty="0" smtClean="0"/>
              <a:t>idiolect</a:t>
            </a:r>
            <a:r>
              <a:rPr lang="en-CA" dirty="0" smtClean="0"/>
              <a:t>:</a:t>
            </a:r>
          </a:p>
          <a:p>
            <a:pPr lvl="2"/>
            <a:r>
              <a:rPr lang="en-CA" dirty="0" smtClean="0"/>
              <a:t>Variety of a language as it is spoken by an individual; </a:t>
            </a:r>
            <a:r>
              <a:rPr lang="en-US" dirty="0" smtClean="0"/>
              <a:t>Idiolect: own personal dialect, “parole”, (idiolect is the parole of an individual)</a:t>
            </a:r>
          </a:p>
          <a:p>
            <a:pPr lvl="2"/>
            <a:endParaRPr lang="en-CA" dirty="0" smtClean="0"/>
          </a:p>
          <a:p>
            <a:pPr lvl="2"/>
            <a:endParaRPr lang="en-CA" sz="800" dirty="0" smtClean="0"/>
          </a:p>
          <a:p>
            <a:pPr lvl="2"/>
            <a:endParaRPr lang="en-CA" sz="800" dirty="0" smtClean="0"/>
          </a:p>
          <a:p>
            <a:r>
              <a:rPr lang="en-CA" sz="2800" dirty="0" smtClean="0"/>
              <a:t>In a group of individuals</a:t>
            </a:r>
          </a:p>
          <a:p>
            <a:pPr lvl="1"/>
            <a:r>
              <a:rPr lang="en-CA" sz="2400" dirty="0" smtClean="0"/>
              <a:t>Similarity in the speech of members of the same </a:t>
            </a:r>
            <a:r>
              <a:rPr lang="en-CA" sz="2400" i="1" dirty="0" smtClean="0"/>
              <a:t>speech community</a:t>
            </a:r>
          </a:p>
          <a:p>
            <a:pPr lvl="1"/>
            <a:r>
              <a:rPr lang="en-CA" sz="2400" dirty="0" smtClean="0"/>
              <a:t>Differences in the speech of members of different </a:t>
            </a:r>
            <a:r>
              <a:rPr lang="en-CA" sz="2400" i="1" dirty="0" smtClean="0"/>
              <a:t>speech communities</a:t>
            </a:r>
            <a:endParaRPr lang="en-CA" i="1" dirty="0" smtClean="0"/>
          </a:p>
          <a:p>
            <a:endParaRPr lang="en-US" dirty="0"/>
          </a:p>
        </p:txBody>
      </p:sp>
    </p:spTree>
    <p:extLst>
      <p:ext uri="{BB962C8B-B14F-4D97-AF65-F5344CB8AC3E}">
        <p14:creationId xmlns:p14="http://schemas.microsoft.com/office/powerpoint/2010/main" val="215357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Dialectal variation </a:t>
            </a:r>
            <a:endParaRPr lang="en-US" dirty="0"/>
          </a:p>
        </p:txBody>
      </p:sp>
      <p:sp>
        <p:nvSpPr>
          <p:cNvPr id="3" name="Content Placeholder 2"/>
          <p:cNvSpPr>
            <a:spLocks noGrp="1"/>
          </p:cNvSpPr>
          <p:nvPr>
            <p:ph idx="1"/>
          </p:nvPr>
        </p:nvSpPr>
        <p:spPr>
          <a:xfrm>
            <a:off x="457200" y="1269694"/>
            <a:ext cx="8229600" cy="4525963"/>
          </a:xfrm>
        </p:spPr>
        <p:txBody>
          <a:bodyPr/>
          <a:lstStyle/>
          <a:p>
            <a:r>
              <a:rPr lang="en-US" dirty="0" smtClean="0"/>
              <a:t>Variation related to region</a:t>
            </a:r>
          </a:p>
          <a:p>
            <a:r>
              <a:rPr lang="en-US" b="1" dirty="0" smtClean="0"/>
              <a:t>Dialect</a:t>
            </a:r>
            <a:r>
              <a:rPr lang="en-US" dirty="0" smtClean="0"/>
              <a:t>- a regional variety of a language</a:t>
            </a:r>
          </a:p>
          <a:p>
            <a:r>
              <a:rPr lang="en-US" dirty="0" smtClean="0"/>
              <a:t>Ie. American English vs. British English </a:t>
            </a:r>
          </a:p>
          <a:p>
            <a:endParaRPr lang="en-US" dirty="0"/>
          </a:p>
        </p:txBody>
      </p:sp>
      <p:pic>
        <p:nvPicPr>
          <p:cNvPr id="4" name="table"/>
          <p:cNvPicPr>
            <a:picLocks noChangeAspect="1"/>
          </p:cNvPicPr>
          <p:nvPr/>
        </p:nvPicPr>
        <p:blipFill>
          <a:blip r:embed="rId2"/>
          <a:stretch>
            <a:fillRect/>
          </a:stretch>
        </p:blipFill>
        <p:spPr>
          <a:xfrm>
            <a:off x="457200" y="3108847"/>
            <a:ext cx="8229600" cy="3384376"/>
          </a:xfrm>
          <a:prstGeom prst="rect">
            <a:avLst/>
          </a:prstGeom>
        </p:spPr>
      </p:pic>
    </p:spTree>
    <p:extLst>
      <p:ext uri="{BB962C8B-B14F-4D97-AF65-F5344CB8AC3E}">
        <p14:creationId xmlns:p14="http://schemas.microsoft.com/office/powerpoint/2010/main" val="1539995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Dialect vs. language</a:t>
            </a:r>
            <a:endParaRPr lang="en-US" dirty="0"/>
          </a:p>
        </p:txBody>
      </p:sp>
      <p:sp>
        <p:nvSpPr>
          <p:cNvPr id="3" name="Content Placeholder 2"/>
          <p:cNvSpPr>
            <a:spLocks noGrp="1"/>
          </p:cNvSpPr>
          <p:nvPr>
            <p:ph idx="1"/>
          </p:nvPr>
        </p:nvSpPr>
        <p:spPr>
          <a:xfrm>
            <a:off x="457200" y="1417638"/>
            <a:ext cx="8229600" cy="5257800"/>
          </a:xfrm>
        </p:spPr>
        <p:txBody>
          <a:bodyPr>
            <a:normAutofit fontScale="55000" lnSpcReduction="20000"/>
          </a:bodyPr>
          <a:lstStyle/>
          <a:p>
            <a:r>
              <a:rPr lang="en-CA" sz="3500" dirty="0" smtClean="0"/>
              <a:t>Sometimes geopolitical factors determine the status of languages and dialects</a:t>
            </a:r>
          </a:p>
          <a:p>
            <a:pPr lvl="1"/>
            <a:endParaRPr lang="en-CA" sz="3500" dirty="0" smtClean="0"/>
          </a:p>
          <a:p>
            <a:pPr lvl="2"/>
            <a:r>
              <a:rPr lang="en-CA" sz="3500" dirty="0" smtClean="0"/>
              <a:t>Some dialects are </a:t>
            </a:r>
            <a:r>
              <a:rPr lang="en-CA" sz="3500" b="1" dirty="0" smtClean="0"/>
              <a:t>not mutually intelligible</a:t>
            </a:r>
          </a:p>
          <a:p>
            <a:pPr lvl="3"/>
            <a:r>
              <a:rPr lang="en-CA" sz="3500" dirty="0" smtClean="0"/>
              <a:t>E.g. Chinese (Cantonese vs. Mandarin)</a:t>
            </a:r>
          </a:p>
          <a:p>
            <a:pPr lvl="3"/>
            <a:r>
              <a:rPr lang="en-CA" sz="3500" dirty="0" smtClean="0"/>
              <a:t>They are dialects of the same language, but are NOT the same language</a:t>
            </a:r>
            <a:endParaRPr lang="en-CA" sz="3500" dirty="0" smtClean="0"/>
          </a:p>
          <a:p>
            <a:pPr lvl="2"/>
            <a:endParaRPr lang="en-CA" sz="3500" dirty="0" smtClean="0"/>
          </a:p>
          <a:p>
            <a:pPr lvl="2"/>
            <a:r>
              <a:rPr lang="en-CA" sz="3500" dirty="0" smtClean="0"/>
              <a:t>Some languages are </a:t>
            </a:r>
            <a:r>
              <a:rPr lang="en-CA" sz="3500" b="1" dirty="0" smtClean="0"/>
              <a:t>mutually intelligible</a:t>
            </a:r>
          </a:p>
          <a:p>
            <a:pPr lvl="3"/>
            <a:r>
              <a:rPr lang="en-CA" sz="3500" dirty="0" smtClean="0"/>
              <a:t>E.g. Scandinavian languages (Norwegian, Danish, Swedish)</a:t>
            </a:r>
          </a:p>
          <a:p>
            <a:pPr lvl="3"/>
            <a:endParaRPr lang="en-CA" sz="3500" dirty="0"/>
          </a:p>
          <a:p>
            <a:r>
              <a:rPr lang="en-US" sz="3500" dirty="0" smtClean="0"/>
              <a:t>Dialect- mutually intelligible, to qualify to be a dialect it must correlate with dialects of the same language and be generally understood </a:t>
            </a:r>
          </a:p>
          <a:p>
            <a:r>
              <a:rPr lang="en-US" sz="3500" dirty="0" smtClean="0"/>
              <a:t>Language- cannot (generally) be mutually understood by other languages </a:t>
            </a:r>
          </a:p>
          <a:p>
            <a:pPr marL="1371600" lvl="3" indent="0">
              <a:buNone/>
            </a:pPr>
            <a:endParaRPr lang="en-CA" dirty="0" smtClean="0"/>
          </a:p>
          <a:p>
            <a:pPr lvl="1"/>
            <a:endParaRPr lang="en-CA" sz="2400" dirty="0" smtClean="0"/>
          </a:p>
          <a:p>
            <a:endParaRPr lang="en-US" dirty="0"/>
          </a:p>
        </p:txBody>
      </p:sp>
    </p:spTree>
    <p:extLst>
      <p:ext uri="{BB962C8B-B14F-4D97-AF65-F5344CB8AC3E}">
        <p14:creationId xmlns:p14="http://schemas.microsoft.com/office/powerpoint/2010/main" val="3162647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Stylistic variation </a:t>
            </a:r>
            <a:endParaRPr lang="en-US" dirty="0"/>
          </a:p>
        </p:txBody>
      </p:sp>
      <p:sp>
        <p:nvSpPr>
          <p:cNvPr id="3" name="Content Placeholder 2"/>
          <p:cNvSpPr>
            <a:spLocks noGrp="1"/>
          </p:cNvSpPr>
          <p:nvPr>
            <p:ph idx="1"/>
          </p:nvPr>
        </p:nvSpPr>
        <p:spPr/>
        <p:txBody>
          <a:bodyPr/>
          <a:lstStyle/>
          <a:p>
            <a:r>
              <a:rPr lang="en-US" dirty="0" smtClean="0">
                <a:sym typeface="Wingdings"/>
              </a:rPr>
              <a:t> Variation related to the </a:t>
            </a:r>
            <a:r>
              <a:rPr lang="en-US" b="1" dirty="0" smtClean="0">
                <a:sym typeface="Wingdings"/>
              </a:rPr>
              <a:t>register</a:t>
            </a:r>
          </a:p>
          <a:p>
            <a:r>
              <a:rPr lang="en-US" dirty="0" smtClean="0"/>
              <a:t>Register- a variety of language which is associated with specific contexts </a:t>
            </a:r>
          </a:p>
          <a:p>
            <a:r>
              <a:rPr lang="en-US" dirty="0" smtClean="0"/>
              <a:t>Divided according to the degree of contextual formality </a:t>
            </a:r>
          </a:p>
          <a:p>
            <a:pPr lvl="2"/>
            <a:r>
              <a:rPr lang="en-CA" sz="2200" dirty="0" smtClean="0"/>
              <a:t>Formal</a:t>
            </a:r>
          </a:p>
          <a:p>
            <a:pPr lvl="3"/>
            <a:r>
              <a:rPr lang="en-CA" sz="1800" dirty="0" smtClean="0"/>
              <a:t>E.g. Political speech, church, university</a:t>
            </a:r>
          </a:p>
          <a:p>
            <a:pPr lvl="2"/>
            <a:r>
              <a:rPr lang="en-CA" sz="2200" dirty="0" smtClean="0"/>
              <a:t>Informal</a:t>
            </a:r>
          </a:p>
          <a:p>
            <a:pPr lvl="3"/>
            <a:r>
              <a:rPr lang="en-CA" sz="1800" dirty="0" smtClean="0"/>
              <a:t>E.g. conversations with friends, family member</a:t>
            </a:r>
            <a:endParaRPr lang="en-CA" dirty="0" smtClean="0">
              <a:solidFill>
                <a:srgbClr val="FF0000"/>
              </a:solidFill>
            </a:endParaRPr>
          </a:p>
          <a:p>
            <a:endParaRPr lang="en-US" dirty="0" smtClean="0"/>
          </a:p>
          <a:p>
            <a:endParaRPr lang="en-US" b="1" dirty="0"/>
          </a:p>
        </p:txBody>
      </p:sp>
    </p:spTree>
    <p:extLst>
      <p:ext uri="{BB962C8B-B14F-4D97-AF65-F5344CB8AC3E}">
        <p14:creationId xmlns:p14="http://schemas.microsoft.com/office/powerpoint/2010/main" val="2966709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Socialectal variation </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sym typeface="Wingdings"/>
              </a:rPr>
              <a:t> Variation related to social factors </a:t>
            </a:r>
          </a:p>
          <a:p>
            <a:r>
              <a:rPr lang="en-US" dirty="0" smtClean="0">
                <a:sym typeface="Wingdings"/>
              </a:rPr>
              <a:t>Sociolect – a variety of language associated with a particular social group </a:t>
            </a:r>
          </a:p>
          <a:p>
            <a:r>
              <a:rPr lang="en-US" dirty="0" smtClean="0"/>
              <a:t>Socio-economic status</a:t>
            </a:r>
          </a:p>
          <a:p>
            <a:r>
              <a:rPr lang="en-US" dirty="0" smtClean="0"/>
              <a:t>We can identify the socio economic status of an individual by the way they speak</a:t>
            </a:r>
          </a:p>
          <a:p>
            <a:r>
              <a:rPr lang="en-US" dirty="0" smtClean="0"/>
              <a:t>Ie. Truck driver vs. university professor </a:t>
            </a:r>
          </a:p>
          <a:p>
            <a:r>
              <a:rPr lang="en-US" dirty="0" smtClean="0"/>
              <a:t>Accommodation of speech depending on context </a:t>
            </a:r>
          </a:p>
          <a:p>
            <a:r>
              <a:rPr lang="en-US" dirty="0" smtClean="0"/>
              <a:t>Sex</a:t>
            </a:r>
          </a:p>
          <a:p>
            <a:r>
              <a:rPr lang="en-US" dirty="0" smtClean="0"/>
              <a:t>Gender does influence the way we speak </a:t>
            </a:r>
          </a:p>
          <a:p>
            <a:r>
              <a:rPr lang="en-US" dirty="0" smtClean="0"/>
              <a:t>Ie. Female vs. male speech, more precise articulation, fewer slang forms, fewer swear words, more expressive intonation vs. male language being more monotone</a:t>
            </a:r>
          </a:p>
          <a:p>
            <a:r>
              <a:rPr lang="en-US" dirty="0" smtClean="0"/>
              <a:t>Studies have shown that women speak less than men and interrupt left</a:t>
            </a:r>
          </a:p>
          <a:p>
            <a:r>
              <a:rPr lang="en-US" dirty="0" smtClean="0"/>
              <a:t>Conclusion: REMOVE STEROTYPES </a:t>
            </a:r>
          </a:p>
          <a:p>
            <a:r>
              <a:rPr lang="en-US" dirty="0" smtClean="0"/>
              <a:t>Age </a:t>
            </a:r>
          </a:p>
          <a:p>
            <a:endParaRPr lang="en-US" dirty="0"/>
          </a:p>
        </p:txBody>
      </p:sp>
    </p:spTree>
    <p:extLst>
      <p:ext uri="{BB962C8B-B14F-4D97-AF65-F5344CB8AC3E}">
        <p14:creationId xmlns:p14="http://schemas.microsoft.com/office/powerpoint/2010/main" val="307881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Diglossia</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Diglossia (for a whole speech community)- high and low variety </a:t>
            </a:r>
          </a:p>
          <a:p>
            <a:endParaRPr lang="en-US" dirty="0" smtClean="0"/>
          </a:p>
          <a:p>
            <a:r>
              <a:rPr lang="en-US" dirty="0" smtClean="0"/>
              <a:t>High- more prestigious status, used in formal situations, society has a more positive attitude towards high diglossia</a:t>
            </a:r>
          </a:p>
          <a:p>
            <a:r>
              <a:rPr lang="en-US" dirty="0" smtClean="0"/>
              <a:t>Low- less prestigious status/ people see it as having less prestige, used almost always in informal situations </a:t>
            </a:r>
          </a:p>
          <a:p>
            <a:r>
              <a:rPr lang="en-US" dirty="0" smtClean="0"/>
              <a:t>2 different “dialects” in a way  </a:t>
            </a:r>
          </a:p>
          <a:p>
            <a:endParaRPr lang="en-US" dirty="0"/>
          </a:p>
          <a:p>
            <a:endParaRPr lang="en-US" dirty="0" smtClean="0"/>
          </a:p>
          <a:p>
            <a:r>
              <a:rPr lang="en-US" dirty="0" smtClean="0"/>
              <a:t>Ie. Arabic- Classic Arabic (high) vs. dialectal Arabic (low) </a:t>
            </a:r>
          </a:p>
          <a:p>
            <a:endParaRPr lang="en-US" dirty="0" smtClean="0"/>
          </a:p>
          <a:p>
            <a:r>
              <a:rPr lang="en-US" dirty="0" smtClean="0"/>
              <a:t>Modern Greek- used in written text (high) vs. common Greek</a:t>
            </a:r>
          </a:p>
          <a:p>
            <a:endParaRPr lang="en-US" dirty="0" smtClean="0"/>
          </a:p>
          <a:p>
            <a:r>
              <a:rPr lang="en-US" dirty="0" smtClean="0"/>
              <a:t>Haiti- French (high) vs. Haitian Creole (low) </a:t>
            </a:r>
          </a:p>
          <a:p>
            <a:endParaRPr lang="en-US" dirty="0" smtClean="0"/>
          </a:p>
          <a:p>
            <a:endParaRPr lang="en-US" dirty="0"/>
          </a:p>
        </p:txBody>
      </p:sp>
    </p:spTree>
    <p:extLst>
      <p:ext uri="{BB962C8B-B14F-4D97-AF65-F5344CB8AC3E}">
        <p14:creationId xmlns:p14="http://schemas.microsoft.com/office/powerpoint/2010/main" val="532751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Acquisition</a:t>
            </a:r>
            <a:endParaRPr lang="en-US" dirty="0"/>
          </a:p>
        </p:txBody>
      </p:sp>
      <p:sp>
        <p:nvSpPr>
          <p:cNvPr id="3" name="Content Placeholder 2"/>
          <p:cNvSpPr>
            <a:spLocks noGrp="1"/>
          </p:cNvSpPr>
          <p:nvPr>
            <p:ph idx="1"/>
          </p:nvPr>
        </p:nvSpPr>
        <p:spPr/>
        <p:txBody>
          <a:bodyPr/>
          <a:lstStyle/>
          <a:p>
            <a:r>
              <a:rPr lang="en-US" dirty="0" smtClean="0"/>
              <a:t>Low- L1 acquired at home</a:t>
            </a:r>
          </a:p>
          <a:p>
            <a:r>
              <a:rPr lang="en-US" dirty="0" smtClean="0"/>
              <a:t>High- L2 acquired later in a formal context </a:t>
            </a:r>
          </a:p>
          <a:p>
            <a:endParaRPr lang="en-US" dirty="0" smtClean="0"/>
          </a:p>
          <a:p>
            <a:r>
              <a:rPr lang="en-US" dirty="0" smtClean="0"/>
              <a:t>Implications</a:t>
            </a:r>
          </a:p>
          <a:p>
            <a:r>
              <a:rPr lang="en-US" dirty="0" smtClean="0"/>
              <a:t>For people who do not speak the high variety at home and don’t have a social advantage from speaking at home, education is the key to success</a:t>
            </a:r>
          </a:p>
          <a:p>
            <a:endParaRPr lang="en-US" dirty="0"/>
          </a:p>
        </p:txBody>
      </p:sp>
    </p:spTree>
    <p:extLst>
      <p:ext uri="{BB962C8B-B14F-4D97-AF65-F5344CB8AC3E}">
        <p14:creationId xmlns:p14="http://schemas.microsoft.com/office/powerpoint/2010/main" val="2559049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r>
              <a:rPr lang="en-US" dirty="0" smtClean="0"/>
              <a:t>Diglossia without hierarchy </a:t>
            </a:r>
          </a:p>
          <a:p>
            <a:r>
              <a:rPr lang="en-US" dirty="0" smtClean="0"/>
              <a:t>Ie. Standard German and Swiss German in the German speaking areas of Switzerland </a:t>
            </a:r>
          </a:p>
          <a:p>
            <a:r>
              <a:rPr lang="en-US" dirty="0" smtClean="0"/>
              <a:t>Swiss- People will learn Swiss German at home and then when going to school will learn the standard form</a:t>
            </a:r>
          </a:p>
          <a:p>
            <a:r>
              <a:rPr lang="en-US" dirty="0" smtClean="0"/>
              <a:t>This is similar to British/ American English </a:t>
            </a:r>
          </a:p>
          <a:p>
            <a:r>
              <a:rPr lang="en-US" dirty="0" smtClean="0"/>
              <a:t>Requires a certain level of bilingualism</a:t>
            </a:r>
          </a:p>
          <a:p>
            <a:endParaRPr lang="en-US" dirty="0" smtClean="0"/>
          </a:p>
          <a:p>
            <a:r>
              <a:rPr lang="en-US" dirty="0" smtClean="0"/>
              <a:t>Code switching- when an individual switches between 2 languages/ codes while speaking  </a:t>
            </a:r>
          </a:p>
          <a:p>
            <a:endParaRPr lang="en-US" dirty="0" smtClean="0"/>
          </a:p>
          <a:p>
            <a:endParaRPr lang="en-US" dirty="0"/>
          </a:p>
        </p:txBody>
      </p:sp>
    </p:spTree>
    <p:extLst>
      <p:ext uri="{BB962C8B-B14F-4D97-AF65-F5344CB8AC3E}">
        <p14:creationId xmlns:p14="http://schemas.microsoft.com/office/powerpoint/2010/main" val="15366167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Pidgins and Creoles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Have their origins in language context situations </a:t>
            </a:r>
          </a:p>
          <a:p>
            <a:r>
              <a:rPr lang="en-US" dirty="0" smtClean="0"/>
              <a:t>Language context that results in the formation of a new language</a:t>
            </a:r>
          </a:p>
          <a:p>
            <a:r>
              <a:rPr lang="en-US" dirty="0" smtClean="0"/>
              <a:t>Origins in colonization and slavery </a:t>
            </a:r>
          </a:p>
          <a:p>
            <a:r>
              <a:rPr lang="en-US" dirty="0" smtClean="0"/>
              <a:t>Language developed in order to allow communication between colonizers/ traders and natives/ slaves</a:t>
            </a:r>
          </a:p>
          <a:p>
            <a:endParaRPr lang="en-US" dirty="0" smtClean="0"/>
          </a:p>
          <a:p>
            <a:r>
              <a:rPr lang="en-US" dirty="0" smtClean="0"/>
              <a:t>Lexifying language </a:t>
            </a:r>
          </a:p>
          <a:p>
            <a:r>
              <a:rPr lang="en-US" dirty="0" smtClean="0"/>
              <a:t>Language of colonizers, modern creoles have a base in these languages ie. England, Portugal, Dutch </a:t>
            </a:r>
          </a:p>
          <a:p>
            <a:endParaRPr lang="en-US" dirty="0"/>
          </a:p>
        </p:txBody>
      </p:sp>
    </p:spTree>
    <p:extLst>
      <p:ext uri="{BB962C8B-B14F-4D97-AF65-F5344CB8AC3E}">
        <p14:creationId xmlns:p14="http://schemas.microsoft.com/office/powerpoint/2010/main" val="3159958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Pidgin vs. creole</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Pidgin- Invented by people because they could not communicate together, simple structure, limited social functions and will only be used in informal situations, no native speakers</a:t>
            </a:r>
          </a:p>
          <a:p>
            <a:endParaRPr lang="en-US" dirty="0" smtClean="0"/>
          </a:p>
          <a:p>
            <a:r>
              <a:rPr lang="en-US" dirty="0" smtClean="0"/>
              <a:t>Creole- when a pidgin becomes the native language of some individuals, structure of language becomes more complex and similar to other languages, considered not pure or evolved, has native speakers, fusion of two languages/ born because 2 languages came into contact </a:t>
            </a:r>
          </a:p>
          <a:p>
            <a:endParaRPr lang="en-US" dirty="0"/>
          </a:p>
          <a:p>
            <a:r>
              <a:rPr lang="en-US" dirty="0" smtClean="0"/>
              <a:t>127 creoles or pidgins worldwide</a:t>
            </a:r>
          </a:p>
          <a:p>
            <a:r>
              <a:rPr lang="en-US" dirty="0" smtClean="0"/>
              <a:t>Rarely have an official status, low rate of diglossia </a:t>
            </a:r>
          </a:p>
          <a:p>
            <a:r>
              <a:rPr lang="en-US" dirty="0" smtClean="0"/>
              <a:t>Exceptions- Haitian creole, Seychelles creole</a:t>
            </a:r>
          </a:p>
          <a:p>
            <a:endParaRPr lang="en-US" dirty="0" smtClean="0"/>
          </a:p>
          <a:p>
            <a:r>
              <a:rPr lang="en-US" dirty="0" smtClean="0"/>
              <a:t>Lexifying languages are from colonizing countries  </a:t>
            </a:r>
          </a:p>
          <a:p>
            <a:endParaRPr lang="en-US" dirty="0" smtClean="0"/>
          </a:p>
          <a:p>
            <a:endParaRPr lang="en-US" dirty="0"/>
          </a:p>
        </p:txBody>
      </p:sp>
    </p:spTree>
    <p:extLst>
      <p:ext uri="{BB962C8B-B14F-4D97-AF65-F5344CB8AC3E}">
        <p14:creationId xmlns:p14="http://schemas.microsoft.com/office/powerpoint/2010/main" val="10011455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US" dirty="0" smtClean="0"/>
              <a:t>Caribbean creoles</a:t>
            </a:r>
          </a:p>
          <a:p>
            <a:r>
              <a:rPr lang="en-US" dirty="0" smtClean="0"/>
              <a:t>Ie. Jamaican, Trinidad, Guyanese, Haitian</a:t>
            </a:r>
          </a:p>
          <a:p>
            <a:endParaRPr lang="en-US" dirty="0" smtClean="0"/>
          </a:p>
          <a:p>
            <a:r>
              <a:rPr lang="en-US" dirty="0" smtClean="0"/>
              <a:t>European language+ language from West Africa</a:t>
            </a:r>
          </a:p>
          <a:p>
            <a:endParaRPr lang="en-US" dirty="0" smtClean="0"/>
          </a:p>
          <a:p>
            <a:r>
              <a:rPr lang="en-US" dirty="0" smtClean="0"/>
              <a:t>Ie. Jamaican creole – English based creole, expresses tense mainly by pre verb particles, takes a lot of English words </a:t>
            </a:r>
          </a:p>
          <a:p>
            <a:endParaRPr lang="en-US" dirty="0"/>
          </a:p>
        </p:txBody>
      </p:sp>
    </p:spTree>
    <p:extLst>
      <p:ext uri="{BB962C8B-B14F-4D97-AF65-F5344CB8AC3E}">
        <p14:creationId xmlns:p14="http://schemas.microsoft.com/office/powerpoint/2010/main" val="19399824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211</TotalTime>
  <Words>911</Words>
  <Application>Microsoft Macintosh PowerPoint</Application>
  <PresentationFormat>On-screen Show (4:3)</PresentationFormat>
  <Paragraphs>127</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Language and Society </vt:lpstr>
      <vt:lpstr>PowerPoint Presentation</vt:lpstr>
      <vt:lpstr>Types of variation </vt:lpstr>
      <vt:lpstr>Language variation at various general levels</vt:lpstr>
      <vt:lpstr>More variation</vt:lpstr>
      <vt:lpstr>Dialectal variation </vt:lpstr>
      <vt:lpstr>Dialect vs. language</vt:lpstr>
      <vt:lpstr>Stylistic variation </vt:lpstr>
      <vt:lpstr>Socialectal variation </vt:lpstr>
      <vt:lpstr>Diglossia</vt:lpstr>
      <vt:lpstr>Acquisition</vt:lpstr>
      <vt:lpstr>PowerPoint Presentation</vt:lpstr>
      <vt:lpstr>Pidgins and Creoles</vt:lpstr>
      <vt:lpstr>Pidgin vs. creole</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Language and Society </dc:title>
  <dc:creator>Belinda Mae Garcia-Breadmore</dc:creator>
  <cp:lastModifiedBy>Belinda Mae Garcia-Breadmore</cp:lastModifiedBy>
  <cp:revision>13</cp:revision>
  <dcterms:created xsi:type="dcterms:W3CDTF">2012-11-19T07:38:31Z</dcterms:created>
  <dcterms:modified xsi:type="dcterms:W3CDTF">2012-11-19T11:10:07Z</dcterms:modified>
</cp:coreProperties>
</file>