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7.xml" ContentType="application/vnd.openxmlformats-officedocument.presentationml.notesSlide+xml"/>
  <Override PartName="/ppt/tags/tag13.xml" ContentType="application/vnd.openxmlformats-officedocument.presentationml.tags+xml"/>
  <Override PartName="/ppt/notesSlides/notesSlide8.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9.xml" ContentType="application/vnd.openxmlformats-officedocument.presentationml.notesSlide+xml"/>
  <Override PartName="/ppt/tags/tag19.xml" ContentType="application/vnd.openxmlformats-officedocument.presentationml.tags+xml"/>
  <Override PartName="/ppt/notesSlides/notesSlide10.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9.xml" ContentType="application/vnd.openxmlformats-officedocument.presentationml.notesSlide+xml"/>
  <Override PartName="/ppt/tags/tag26.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95" r:id="rId2"/>
    <p:sldId id="291" r:id="rId3"/>
    <p:sldId id="256" r:id="rId4"/>
    <p:sldId id="257" r:id="rId5"/>
    <p:sldId id="259" r:id="rId6"/>
    <p:sldId id="293" r:id="rId7"/>
    <p:sldId id="260" r:id="rId8"/>
    <p:sldId id="262" r:id="rId9"/>
    <p:sldId id="263" r:id="rId10"/>
    <p:sldId id="261" r:id="rId11"/>
    <p:sldId id="264" r:id="rId12"/>
    <p:sldId id="279" r:id="rId13"/>
    <p:sldId id="274" r:id="rId14"/>
    <p:sldId id="277" r:id="rId15"/>
    <p:sldId id="278" r:id="rId16"/>
    <p:sldId id="275" r:id="rId17"/>
    <p:sldId id="276" r:id="rId18"/>
    <p:sldId id="280" r:id="rId19"/>
    <p:sldId id="294" r:id="rId20"/>
    <p:sldId id="266" r:id="rId21"/>
    <p:sldId id="273" r:id="rId22"/>
    <p:sldId id="270" r:id="rId23"/>
    <p:sldId id="272" r:id="rId24"/>
    <p:sldId id="269" r:id="rId25"/>
    <p:sldId id="296" r:id="rId2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508" autoAdjust="0"/>
  </p:normalViewPr>
  <p:slideViewPr>
    <p:cSldViewPr>
      <p:cViewPr>
        <p:scale>
          <a:sx n="63" d="100"/>
          <a:sy n="63" d="100"/>
        </p:scale>
        <p:origin x="-1596" y="-72"/>
      </p:cViewPr>
      <p:guideLst>
        <p:guide orient="horz" pos="2160"/>
        <p:guide pos="2880"/>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3789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2560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789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789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3789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1D1E3CCE-6393-4DED-91DD-0DA2BE478FCA}" type="slidenum">
              <a:rPr lang="en-US"/>
              <a:pPr>
                <a:defRPr/>
              </a:pPr>
              <a:t>‹#›</a:t>
            </a:fld>
            <a:endParaRPr lang="en-US"/>
          </a:p>
        </p:txBody>
      </p:sp>
    </p:spTree>
    <p:extLst>
      <p:ext uri="{BB962C8B-B14F-4D97-AF65-F5344CB8AC3E}">
        <p14:creationId xmlns:p14="http://schemas.microsoft.com/office/powerpoint/2010/main" val="85856203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D931F2A-6D94-40B3-A279-794AA14337A2}" type="slidenum">
              <a:rPr lang="en-US" smtClean="0"/>
              <a:pPr/>
              <a:t>1</a:t>
            </a:fld>
            <a:endParaRPr lang="en-US"/>
          </a:p>
        </p:txBody>
      </p:sp>
    </p:spTree>
    <p:extLst>
      <p:ext uri="{BB962C8B-B14F-4D97-AF65-F5344CB8AC3E}">
        <p14:creationId xmlns:p14="http://schemas.microsoft.com/office/powerpoint/2010/main" val="3824073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053ACDD-8450-4E8F-A1D5-B68E740A3354}" type="slidenum">
              <a:rPr lang="en-US"/>
              <a:pPr eaLnBrk="1" hangingPunct="1"/>
              <a:t>2</a:t>
            </a:fld>
            <a:endParaRPr lang="en-US"/>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9F90FEE-83E9-4008-B0C4-FDDAD253F376}" type="slidenum">
              <a:rPr lang="en-US"/>
              <a:pPr eaLnBrk="1" hangingPunct="1"/>
              <a:t>3</a:t>
            </a:fld>
            <a:endParaRPr 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p:spPr>
        <p:txBody>
          <a:bodyPr/>
          <a:lstStyle/>
          <a:p>
            <a:pPr eaLnBrk="1" hangingPunct="1"/>
            <a:r>
              <a:rPr lang="en-US" dirty="0" err="1" smtClean="0"/>
              <a:t>Rna</a:t>
            </a:r>
            <a:r>
              <a:rPr lang="en-US" baseline="0" dirty="0" smtClean="0"/>
              <a:t> has ribose (has a hydroxyl group on C2 unlike </a:t>
            </a:r>
            <a:r>
              <a:rPr lang="en-US" baseline="0" dirty="0" err="1" smtClean="0"/>
              <a:t>dna</a:t>
            </a:r>
            <a:r>
              <a:rPr lang="en-US" baseline="0" dirty="0" smtClean="0"/>
              <a:t>) and this makes </a:t>
            </a:r>
            <a:r>
              <a:rPr lang="en-US" baseline="0" dirty="0" err="1" smtClean="0"/>
              <a:t>rna</a:t>
            </a:r>
            <a:r>
              <a:rPr lang="en-US" baseline="0" dirty="0" smtClean="0"/>
              <a:t> particularly unstable because under basic conditions the </a:t>
            </a:r>
            <a:r>
              <a:rPr lang="en-US" baseline="0" dirty="0" err="1" smtClean="0"/>
              <a:t>rna</a:t>
            </a:r>
            <a:r>
              <a:rPr lang="en-US" baseline="0" dirty="0" smtClean="0"/>
              <a:t> is particularly fragile </a:t>
            </a:r>
            <a:r>
              <a:rPr lang="en-US" b="1" baseline="0" dirty="0" smtClean="0"/>
              <a:t>because of the hydroxyl group</a:t>
            </a:r>
            <a:endParaRPr lang="en-US" b="1"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FA05A702-FEEE-4BF0-9DE2-FBF3E4AC9DDD}" type="slidenum">
              <a:rPr lang="en-US"/>
              <a:pPr eaLnBrk="1" hangingPunct="1"/>
              <a:t>4</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p:spPr>
        <p:txBody>
          <a:bodyPr/>
          <a:lstStyle/>
          <a:p>
            <a:pPr eaLnBrk="1" hangingPunct="1"/>
            <a:r>
              <a:rPr lang="en-US" dirty="0" smtClean="0"/>
              <a:t>Don’t remember</a:t>
            </a:r>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289C593-F648-48E6-AA9D-52EC4FA63598}" type="slidenum">
              <a:rPr lang="en-US"/>
              <a:pPr eaLnBrk="1" hangingPunct="1"/>
              <a:t>5</a:t>
            </a:fld>
            <a:endParaRPr lang="en-US"/>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p:spPr>
        <p:txBody>
          <a:bodyPr/>
          <a:lstStyle/>
          <a:p>
            <a:pPr eaLnBrk="1" hangingPunct="1"/>
            <a:r>
              <a:rPr lang="en-US" dirty="0" err="1" smtClean="0"/>
              <a:t>Rna</a:t>
            </a:r>
            <a:r>
              <a:rPr lang="en-US" dirty="0" smtClean="0"/>
              <a:t> is single stranded but it can exist in parts</a:t>
            </a:r>
            <a:r>
              <a:rPr lang="en-US" baseline="0" dirty="0" smtClean="0"/>
              <a:t> that are double stranded pairings</a:t>
            </a:r>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D5B2416-94EE-4A92-A059-04A73442993C}" type="slidenum">
              <a:rPr lang="en-US"/>
              <a:pPr eaLnBrk="1" hangingPunct="1"/>
              <a:t>6</a:t>
            </a:fld>
            <a:endParaRPr 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US" dirty="0" smtClean="0"/>
              <a:t>These</a:t>
            </a:r>
            <a:r>
              <a:rPr lang="en-US" baseline="0" dirty="0" smtClean="0"/>
              <a:t> are the base pairings</a:t>
            </a:r>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0E6B428-0F34-47E6-BE89-E7BD181827DB}" type="slidenum">
              <a:rPr lang="en-US"/>
              <a:pPr eaLnBrk="1" hangingPunct="1"/>
              <a:t>7</a:t>
            </a:fld>
            <a:endParaRPr lang="en-US"/>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r>
              <a:rPr lang="en-US" dirty="0" smtClean="0"/>
              <a:t>The double stranded part is the step and the single stranded</a:t>
            </a:r>
            <a:r>
              <a:rPr lang="en-US" baseline="0" dirty="0" smtClean="0"/>
              <a:t> part is the loop and when </a:t>
            </a:r>
            <a:r>
              <a:rPr lang="en-US" baseline="0" dirty="0" err="1" smtClean="0"/>
              <a:t>rna</a:t>
            </a:r>
            <a:r>
              <a:rPr lang="en-US" baseline="0" dirty="0" smtClean="0"/>
              <a:t> is in a </a:t>
            </a:r>
            <a:r>
              <a:rPr lang="en-US" baseline="0" dirty="0" err="1" smtClean="0"/>
              <a:t>ddstranded</a:t>
            </a:r>
            <a:r>
              <a:rPr lang="en-US" baseline="0" dirty="0" smtClean="0"/>
              <a:t> structure it will form a helix </a:t>
            </a:r>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080AE3D-32F9-4100-B6F7-ECD657ADE359}" type="slidenum">
              <a:rPr lang="en-US"/>
              <a:pPr eaLnBrk="1" hangingPunct="1"/>
              <a:t>8</a:t>
            </a:fld>
            <a:endParaRPr lang="en-US"/>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p:spPr>
        <p:txBody>
          <a:bodyPr/>
          <a:lstStyle/>
          <a:p>
            <a:pPr eaLnBrk="1" hangingPunct="1"/>
            <a:r>
              <a:rPr lang="en-US" b="1" dirty="0" smtClean="0"/>
              <a:t>This helix will be called the A form in </a:t>
            </a:r>
            <a:r>
              <a:rPr lang="en-US" b="1" dirty="0" err="1" smtClean="0"/>
              <a:t>rna</a:t>
            </a:r>
            <a:r>
              <a:rPr lang="en-US" b="1" dirty="0" smtClean="0"/>
              <a:t> whereas in </a:t>
            </a:r>
            <a:r>
              <a:rPr lang="en-US" b="1" dirty="0" err="1" smtClean="0"/>
              <a:t>dna</a:t>
            </a:r>
            <a:r>
              <a:rPr lang="en-US" b="1" dirty="0" smtClean="0"/>
              <a:t> is the B form. The</a:t>
            </a:r>
            <a:r>
              <a:rPr lang="en-US" b="1" baseline="0" dirty="0" smtClean="0"/>
              <a:t> difference is that the major and minor grooves are different. Memorize the details of these major and minor grooves.</a:t>
            </a:r>
            <a:endParaRPr lang="en-US" b="1"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EC1E36D-09B1-49F7-9256-48FAD00B1304}" type="slidenum">
              <a:rPr lang="en-US"/>
              <a:pPr eaLnBrk="1" hangingPunct="1"/>
              <a:t>9</a:t>
            </a:fld>
            <a:endParaRPr 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BB6CC13-A58D-467E-99F1-D12C1C956C41}" type="slidenum">
              <a:rPr lang="en-US"/>
              <a:pPr eaLnBrk="1" hangingPunct="1"/>
              <a:t>10</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p:spPr>
        <p:txBody>
          <a:bodyPr/>
          <a:lstStyle/>
          <a:p>
            <a:pPr eaLnBrk="1" hangingPunct="1"/>
            <a:r>
              <a:rPr lang="en-US" b="1" dirty="0" smtClean="0"/>
              <a:t>There</a:t>
            </a:r>
            <a:r>
              <a:rPr lang="en-US" b="1" baseline="0" dirty="0" smtClean="0"/>
              <a:t> are other forms that double stranded </a:t>
            </a:r>
            <a:r>
              <a:rPr lang="en-US" b="1" baseline="0" dirty="0" err="1" smtClean="0"/>
              <a:t>rna</a:t>
            </a:r>
            <a:r>
              <a:rPr lang="en-US" b="1" baseline="0" dirty="0" smtClean="0"/>
              <a:t> can exist, don’t draw but remember that there are different forms. </a:t>
            </a:r>
            <a:endParaRPr lang="en-US" b="1"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03A910D-6A49-4856-B681-ADB6AF51C1AD}" type="slidenum">
              <a:rPr lang="en-US"/>
              <a:pPr eaLnBrk="1" hangingPunct="1"/>
              <a:t>11</a:t>
            </a:fld>
            <a:endParaRPr 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AEEB2D59-E118-4A43-85F0-3BE8885242FE}" type="slidenum">
              <a:rPr lang="en-US"/>
              <a:pPr eaLnBrk="1" hangingPunct="1"/>
              <a:t>12</a:t>
            </a:fld>
            <a:endParaRPr 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r>
              <a:rPr lang="en-US" dirty="0" err="1" smtClean="0"/>
              <a:t>Rna</a:t>
            </a:r>
            <a:r>
              <a:rPr lang="en-US" dirty="0" smtClean="0"/>
              <a:t> can have catalytic</a:t>
            </a:r>
            <a:r>
              <a:rPr lang="en-US" baseline="0" dirty="0" smtClean="0"/>
              <a:t> activity for example the ribozyme which is the catalytic site information of </a:t>
            </a:r>
            <a:r>
              <a:rPr lang="en-US" baseline="0" dirty="0" err="1" smtClean="0"/>
              <a:t>polypoptide</a:t>
            </a:r>
            <a:r>
              <a:rPr lang="en-US" baseline="0" dirty="0" smtClean="0"/>
              <a:t> chain. The ribozyme is a polyribonucleotide that has catalytic activity. Ribozyme here has cleavage activity and will act on the </a:t>
            </a:r>
            <a:r>
              <a:rPr lang="en-US" baseline="0" dirty="0" err="1" smtClean="0"/>
              <a:t>rna</a:t>
            </a:r>
            <a:r>
              <a:rPr lang="en-US" baseline="0" dirty="0" smtClean="0"/>
              <a:t> substrate and cleave it and ribozyme will be left intact itself. </a:t>
            </a:r>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113D670-EBA8-4F2C-893D-BE6C310BA2DB}" type="slidenum">
              <a:rPr lang="en-US"/>
              <a:pPr eaLnBrk="1" hangingPunct="1"/>
              <a:t>13</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r>
              <a:rPr lang="en-US" dirty="0" smtClean="0"/>
              <a:t>Introns</a:t>
            </a:r>
            <a:r>
              <a:rPr lang="en-US" baseline="0" dirty="0" smtClean="0"/>
              <a:t> that are able to self-</a:t>
            </a:r>
            <a:r>
              <a:rPr lang="en-US" baseline="0" dirty="0" err="1" smtClean="0"/>
              <a:t>splice.here</a:t>
            </a:r>
            <a:r>
              <a:rPr lang="en-US" baseline="0" dirty="0" smtClean="0"/>
              <a:t> </a:t>
            </a:r>
            <a:r>
              <a:rPr lang="en-US" baseline="0" dirty="0" err="1" smtClean="0"/>
              <a:t>rna’s</a:t>
            </a:r>
            <a:r>
              <a:rPr lang="en-US" baseline="0" dirty="0" smtClean="0"/>
              <a:t> that are able to splice without </a:t>
            </a:r>
            <a:r>
              <a:rPr lang="en-US" baseline="0" dirty="0" err="1" smtClean="0"/>
              <a:t>snurps</a:t>
            </a:r>
            <a:r>
              <a:rPr lang="en-US" baseline="0" dirty="0" smtClean="0"/>
              <a:t> and this has been able to be demonstrated in vitro. But in vivo there are proteins that are </a:t>
            </a:r>
            <a:r>
              <a:rPr lang="en-US" baseline="0" dirty="0" err="1" smtClean="0"/>
              <a:t>probaboly</a:t>
            </a:r>
            <a:r>
              <a:rPr lang="en-US" baseline="0" dirty="0" smtClean="0"/>
              <a:t> facilitating this. This is rare and mainly found in mitochondria and chloroplasts.  </a:t>
            </a:r>
          </a:p>
          <a:p>
            <a:pPr eaLnBrk="1" hangingPunct="1"/>
            <a:r>
              <a:rPr lang="en-US" baseline="0" dirty="0" smtClean="0"/>
              <a:t>Group II: splicing reaction involves an A nucleotide at the branch point that will attack the 5’ exon-intron junction and form a </a:t>
            </a:r>
            <a:r>
              <a:rPr lang="en-US" baseline="0" dirty="0" err="1" smtClean="0"/>
              <a:t>laso</a:t>
            </a:r>
            <a:r>
              <a:rPr lang="en-US" baseline="0" dirty="0" smtClean="0"/>
              <a:t> structure and after the first </a:t>
            </a:r>
            <a:r>
              <a:rPr lang="en-US" baseline="0" dirty="0" err="1" smtClean="0"/>
              <a:t>transesterification</a:t>
            </a:r>
            <a:r>
              <a:rPr lang="en-US" baseline="0" dirty="0" smtClean="0"/>
              <a:t> reaction takes place then the free exon end will create the second </a:t>
            </a:r>
            <a:r>
              <a:rPr lang="en-US" baseline="0" dirty="0" err="1" smtClean="0"/>
              <a:t>transesterification</a:t>
            </a:r>
            <a:r>
              <a:rPr lang="en-US" baseline="0" dirty="0" smtClean="0"/>
              <a:t> reaction to join the exons. The sequences that make up the intron matter and they are specific (unlike in normal major splicing where the </a:t>
            </a:r>
            <a:r>
              <a:rPr lang="en-US" baseline="0" dirty="0" err="1" smtClean="0"/>
              <a:t>snurps</a:t>
            </a:r>
            <a:r>
              <a:rPr lang="en-US" baseline="0" dirty="0" smtClean="0"/>
              <a:t> are the ones that provide specificity to the process) and these are what makes Group II splicing happen.  </a:t>
            </a:r>
          </a:p>
          <a:p>
            <a:pPr eaLnBrk="1" hangingPunct="1"/>
            <a:endParaRPr lang="en-US" baseline="0" dirty="0" smtClean="0"/>
          </a:p>
          <a:p>
            <a:pPr eaLnBrk="1" hangingPunct="1"/>
            <a:r>
              <a:rPr lang="en-US" baseline="0" dirty="0" smtClean="0"/>
              <a:t>Group I:self splicing of Group I is different, it starts with a G which </a:t>
            </a:r>
            <a:r>
              <a:rPr lang="en-US" b="1" baseline="0" dirty="0" smtClean="0"/>
              <a:t>is free floating in the </a:t>
            </a:r>
            <a:r>
              <a:rPr lang="en-US" b="1" baseline="0" dirty="0" err="1" smtClean="0"/>
              <a:t>Rna</a:t>
            </a:r>
            <a:r>
              <a:rPr lang="en-US" b="1" baseline="0" dirty="0" smtClean="0"/>
              <a:t>, </a:t>
            </a:r>
            <a:r>
              <a:rPr lang="en-US" b="0" baseline="0" dirty="0" smtClean="0"/>
              <a:t>it will carry out the first </a:t>
            </a:r>
            <a:r>
              <a:rPr lang="en-US" b="0" baseline="0" dirty="0" err="1" smtClean="0"/>
              <a:t>transesterification</a:t>
            </a:r>
            <a:r>
              <a:rPr lang="en-US" b="0" baseline="0" dirty="0" smtClean="0"/>
              <a:t> reaction freeing the 3’ end of the exon which will in turn react with the other end and join the two exons and the</a:t>
            </a:r>
            <a:r>
              <a:rPr lang="en-US" b="1" baseline="0" dirty="0" smtClean="0"/>
              <a:t> intron is released in a linear form unlike in group II.</a:t>
            </a:r>
          </a:p>
          <a:p>
            <a:pPr eaLnBrk="1" hangingPunct="1"/>
            <a:r>
              <a:rPr lang="en-US" b="1" baseline="0" dirty="0" smtClean="0"/>
              <a:t>Intron structure also does matter </a:t>
            </a:r>
            <a:endParaRPr lang="en-US" b="1"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38FEA6B-9811-45F9-B357-B4A741BB48C8}" type="slidenum">
              <a:rPr lang="en-US"/>
              <a:pPr eaLnBrk="1" hangingPunct="1"/>
              <a:t>14</a:t>
            </a:fld>
            <a:endParaRPr lang="en-US"/>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855D94F-3884-4249-973F-B7A6DF9AB9C0}" type="slidenum">
              <a:rPr lang="en-US"/>
              <a:pPr eaLnBrk="1" hangingPunct="1"/>
              <a:t>15</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27BC664-D3AA-485C-A1B5-1B3845AB461A}" type="slidenum">
              <a:rPr lang="en-US"/>
              <a:pPr eaLnBrk="1" hangingPunct="1"/>
              <a:t>16</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r>
              <a:rPr lang="en-US" dirty="0" smtClean="0"/>
              <a:t>Just remember that the sequences that the sequences inside the intron</a:t>
            </a:r>
            <a:r>
              <a:rPr lang="en-US" baseline="0" dirty="0" smtClean="0"/>
              <a:t> does matter and that this type of arrangement is fairly conserved. </a:t>
            </a:r>
          </a:p>
          <a:p>
            <a:pPr eaLnBrk="1" hangingPunct="1"/>
            <a:r>
              <a:rPr lang="en-US" baseline="0" dirty="0" smtClean="0"/>
              <a:t>And remember self splicing is mainly present in </a:t>
            </a:r>
            <a:r>
              <a:rPr lang="en-US" baseline="0" dirty="0" err="1" smtClean="0"/>
              <a:t>organeles</a:t>
            </a:r>
            <a:r>
              <a:rPr lang="en-US" baseline="0" dirty="0" smtClean="0"/>
              <a:t> of </a:t>
            </a:r>
            <a:r>
              <a:rPr lang="en-US" baseline="0" dirty="0" err="1" smtClean="0"/>
              <a:t>karyotes</a:t>
            </a:r>
            <a:r>
              <a:rPr lang="en-US" baseline="0" dirty="0" smtClean="0"/>
              <a:t>. </a:t>
            </a:r>
            <a:endParaRPr 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692A9ADC-F7C5-473F-A123-4DFF29E2788D}" type="slidenum">
              <a:rPr lang="en-US"/>
              <a:pPr eaLnBrk="1" hangingPunct="1"/>
              <a:t>17</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r>
              <a:rPr lang="en-US" dirty="0" smtClean="0"/>
              <a:t>Another</a:t>
            </a:r>
            <a:r>
              <a:rPr lang="en-US" baseline="0" dirty="0" smtClean="0"/>
              <a:t> example of </a:t>
            </a:r>
            <a:r>
              <a:rPr lang="en-US" baseline="0" dirty="0" err="1" smtClean="0"/>
              <a:t>rna</a:t>
            </a:r>
            <a:r>
              <a:rPr lang="en-US" baseline="0" dirty="0" smtClean="0"/>
              <a:t> that has catalytic activity are </a:t>
            </a:r>
            <a:r>
              <a:rPr lang="en-US" baseline="0" dirty="0" err="1" smtClean="0"/>
              <a:t>viroids</a:t>
            </a:r>
            <a:r>
              <a:rPr lang="en-US" baseline="0" dirty="0" smtClean="0"/>
              <a:t>(no capsid) and </a:t>
            </a:r>
            <a:r>
              <a:rPr lang="en-US" baseline="0" dirty="0" err="1" smtClean="0"/>
              <a:t>virusoids</a:t>
            </a:r>
            <a:r>
              <a:rPr lang="en-US" baseline="0" dirty="0" smtClean="0"/>
              <a:t> (infect plants, exist in capsid). They have </a:t>
            </a:r>
            <a:r>
              <a:rPr lang="en-US" baseline="0" dirty="0" err="1" smtClean="0"/>
              <a:t>rnas</a:t>
            </a:r>
            <a:r>
              <a:rPr lang="en-US" baseline="0" dirty="0" smtClean="0"/>
              <a:t> that have a specific hammerhead structure which leads to the cleavage of this </a:t>
            </a:r>
            <a:r>
              <a:rPr lang="en-US" baseline="0" dirty="0" err="1" smtClean="0"/>
              <a:t>rna</a:t>
            </a:r>
            <a:r>
              <a:rPr lang="en-US" baseline="0" dirty="0" smtClean="0"/>
              <a:t> molecule and occurs at this particular site. People have characterized structure and have been able to recreate this structure in vitro. They created this structure by adding one </a:t>
            </a:r>
            <a:r>
              <a:rPr lang="en-US" baseline="0" dirty="0" err="1" smtClean="0"/>
              <a:t>rna</a:t>
            </a:r>
            <a:r>
              <a:rPr lang="en-US" baseline="0" dirty="0" smtClean="0"/>
              <a:t> molecule shown in grey and a second one that can base pair with the grey one and they found that it creates the hammer head structure and cleaves at the equivalent site too. What is interesting though is that when this happens this structure breaks and the grey molecule that is now cleaved is freed and the red one is able to base pair to another grey molecule and so it works just like an enzyme and so the red one is called the enzyme strand and the grey on the substrate strand. </a:t>
            </a:r>
            <a:endParaRPr 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1945BA7-0E2D-4F44-B6A5-FBD143F96549}" type="slidenum">
              <a:rPr lang="en-US"/>
              <a:pPr eaLnBrk="1" hangingPunct="1"/>
              <a:t>18</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pPr eaLnBrk="1" hangingPunct="1"/>
            <a:r>
              <a:rPr lang="en-US" dirty="0" smtClean="0"/>
              <a:t>The reason this is interesting is because </a:t>
            </a:r>
            <a:r>
              <a:rPr lang="en-US" dirty="0" err="1" smtClean="0"/>
              <a:t>ppl</a:t>
            </a:r>
            <a:r>
              <a:rPr lang="en-US" dirty="0" smtClean="0"/>
              <a:t> think that by designing an</a:t>
            </a:r>
            <a:r>
              <a:rPr lang="en-US" baseline="0" dirty="0" smtClean="0"/>
              <a:t> </a:t>
            </a:r>
            <a:r>
              <a:rPr lang="en-US" baseline="0" dirty="0" err="1" smtClean="0"/>
              <a:t>artifical</a:t>
            </a:r>
            <a:r>
              <a:rPr lang="en-US" baseline="0" dirty="0" smtClean="0"/>
              <a:t> </a:t>
            </a:r>
            <a:r>
              <a:rPr lang="en-US" baseline="0" dirty="0" err="1" smtClean="0"/>
              <a:t>rna</a:t>
            </a:r>
            <a:r>
              <a:rPr lang="en-US" baseline="0" dirty="0" smtClean="0"/>
              <a:t> of hammerhead structure it could specifically target unwanted </a:t>
            </a:r>
            <a:r>
              <a:rPr lang="en-US" baseline="0" dirty="0" err="1" smtClean="0"/>
              <a:t>rnas</a:t>
            </a:r>
            <a:r>
              <a:rPr lang="en-US" baseline="0" dirty="0" smtClean="0"/>
              <a:t> in the cell. </a:t>
            </a:r>
          </a:p>
          <a:p>
            <a:pPr eaLnBrk="1" hangingPunct="1"/>
            <a:r>
              <a:rPr lang="en-US" baseline="0" dirty="0" smtClean="0"/>
              <a:t>This is an experiment was to see if we could identify an enzyme to have a kinase activity (add phosphate group to </a:t>
            </a:r>
            <a:r>
              <a:rPr lang="en-US" baseline="0" dirty="0" err="1" smtClean="0"/>
              <a:t>rna</a:t>
            </a:r>
            <a:r>
              <a:rPr lang="en-US" baseline="0" dirty="0" smtClean="0"/>
              <a:t>): so they generated a large </a:t>
            </a:r>
            <a:r>
              <a:rPr lang="en-US" baseline="0" dirty="0" err="1" smtClean="0"/>
              <a:t>sequecne</a:t>
            </a:r>
            <a:r>
              <a:rPr lang="en-US" baseline="0" dirty="0" smtClean="0"/>
              <a:t> of </a:t>
            </a:r>
            <a:r>
              <a:rPr lang="en-US" baseline="0" dirty="0" err="1" smtClean="0"/>
              <a:t>dnas</a:t>
            </a:r>
            <a:r>
              <a:rPr lang="en-US" baseline="0" dirty="0" smtClean="0"/>
              <a:t> at random then they transcribed them and some of them adopted many secondary structures and then they designed an assay that will allow you to show the existence of this kinase activity and in this assay they used a modified form of ATP as a phosphate donor in which one of the oxygen molecules was replaced with a Sulfur atom on the y-</a:t>
            </a:r>
            <a:r>
              <a:rPr lang="en-US" baseline="0" dirty="0" err="1" smtClean="0"/>
              <a:t>phophate</a:t>
            </a:r>
            <a:r>
              <a:rPr lang="en-US" baseline="0" dirty="0" smtClean="0"/>
              <a:t> (which will be transferred to the </a:t>
            </a:r>
            <a:r>
              <a:rPr lang="en-US" baseline="0" dirty="0" err="1" smtClean="0"/>
              <a:t>rna</a:t>
            </a:r>
            <a:r>
              <a:rPr lang="en-US" baseline="0" dirty="0" smtClean="0"/>
              <a:t> molecule) and if there is kinase activity than one of the </a:t>
            </a:r>
            <a:r>
              <a:rPr lang="en-US" baseline="0" dirty="0" err="1" smtClean="0"/>
              <a:t>rna</a:t>
            </a:r>
            <a:r>
              <a:rPr lang="en-US" baseline="0" dirty="0" smtClean="0"/>
              <a:t> molecule will have a phosphate molecule with a sulfur atom, then they took this mixture and passed it in a column that will bind the compound that contains the modified phosphate, the rest will go through, then we will elute the </a:t>
            </a:r>
            <a:r>
              <a:rPr lang="en-US" baseline="0" dirty="0" err="1" smtClean="0"/>
              <a:t>boudn</a:t>
            </a:r>
            <a:r>
              <a:rPr lang="en-US" baseline="0" dirty="0" smtClean="0"/>
              <a:t> molecules and have the compound with a modified phosphate. (just an example don’t have to memorize)</a:t>
            </a:r>
            <a:endParaRPr 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ADA617A-8B87-4D00-AB28-95B56B3EC0CD}" type="slidenum">
              <a:rPr lang="en-US"/>
              <a:pPr/>
              <a:t>19</a:t>
            </a:fld>
            <a:endParaRPr lang="en-US"/>
          </a:p>
        </p:txBody>
      </p:sp>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r>
              <a:rPr lang="en-US" dirty="0" smtClean="0"/>
              <a:t>If we take all </a:t>
            </a:r>
            <a:r>
              <a:rPr lang="en-US" dirty="0" err="1" smtClean="0"/>
              <a:t>rna</a:t>
            </a:r>
            <a:r>
              <a:rPr lang="en-US" baseline="0" dirty="0" smtClean="0"/>
              <a:t> in human cell in </a:t>
            </a:r>
            <a:r>
              <a:rPr lang="en-US" baseline="0" dirty="0" err="1" smtClean="0"/>
              <a:t>equeilibrium</a:t>
            </a:r>
            <a:r>
              <a:rPr lang="en-US" baseline="0" dirty="0" smtClean="0"/>
              <a:t>, the ones that </a:t>
            </a:r>
            <a:r>
              <a:rPr lang="en-US" baseline="0" dirty="0" err="1" smtClean="0"/>
              <a:t>represeon</a:t>
            </a:r>
            <a:r>
              <a:rPr lang="en-US" baseline="0" dirty="0" smtClean="0"/>
              <a:t> exons is a very small proportion and little more for introns but there is also a lot of </a:t>
            </a:r>
            <a:r>
              <a:rPr lang="en-US" baseline="0" dirty="0" err="1" smtClean="0"/>
              <a:t>rna</a:t>
            </a:r>
            <a:r>
              <a:rPr lang="en-US" baseline="0" dirty="0" smtClean="0"/>
              <a:t> that are not coding for </a:t>
            </a:r>
            <a:r>
              <a:rPr lang="en-US" baseline="0" dirty="0" err="1" smtClean="0"/>
              <a:t>protiens</a:t>
            </a:r>
            <a:r>
              <a:rPr lang="en-US" baseline="0" dirty="0" smtClean="0"/>
              <a:t>. The function of the non coding </a:t>
            </a:r>
            <a:r>
              <a:rPr lang="en-US" baseline="0" dirty="0" err="1" smtClean="0"/>
              <a:t>rnas</a:t>
            </a:r>
            <a:r>
              <a:rPr lang="en-US" baseline="0" dirty="0" smtClean="0"/>
              <a:t> is being studied. </a:t>
            </a:r>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B65B237-3848-4D2D-91B1-DB8362CDBBFC}" type="slidenum">
              <a:rPr lang="en-US"/>
              <a:pPr eaLnBrk="1" hangingPunct="1"/>
              <a:t>20</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endParaRPr 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D24712B-D4F2-4FCC-AC5A-EA4FE818846C}" type="slidenum">
              <a:rPr lang="en-US"/>
              <a:pPr eaLnBrk="1" hangingPunct="1"/>
              <a:t>21</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r>
              <a:rPr lang="en-US" dirty="0" smtClean="0"/>
              <a:t>There are four </a:t>
            </a:r>
            <a:r>
              <a:rPr lang="en-US" dirty="0" err="1" smtClean="0"/>
              <a:t>rrna</a:t>
            </a:r>
            <a:r>
              <a:rPr lang="en-US" baseline="0" dirty="0" smtClean="0"/>
              <a:t> components 18s,28s,5.8s and 5s. Three of them </a:t>
            </a:r>
            <a:r>
              <a:rPr kumimoji="0" lang="en-US" sz="1200" b="0" i="0" u="none" strike="noStrike" kern="1200" cap="none" spc="0" normalizeH="0" baseline="0" noProof="0" dirty="0" smtClean="0">
                <a:ln>
                  <a:noFill/>
                </a:ln>
                <a:solidFill>
                  <a:srgbClr val="000000"/>
                </a:solidFill>
                <a:effectLst/>
                <a:uLnTx/>
                <a:uFillTx/>
                <a:latin typeface="Arial" charset="0"/>
                <a:cs typeface="Arial" charset="0"/>
              </a:rPr>
              <a:t>18s,28s,5.8s </a:t>
            </a:r>
            <a:r>
              <a:rPr lang="en-US" baseline="0" dirty="0" smtClean="0"/>
              <a:t> are synthesized as a large precursor shown here. </a:t>
            </a:r>
            <a:r>
              <a:rPr lang="en-US" baseline="0" dirty="0" err="1" smtClean="0"/>
              <a:t>rRNAs</a:t>
            </a:r>
            <a:r>
              <a:rPr lang="en-US" baseline="0" dirty="0" smtClean="0"/>
              <a:t> are synthesized from a precursor that are transcribed from many </a:t>
            </a:r>
            <a:r>
              <a:rPr lang="en-US" baseline="0" dirty="0" err="1" smtClean="0"/>
              <a:t>many</a:t>
            </a:r>
            <a:r>
              <a:rPr lang="en-US" baseline="0" dirty="0" smtClean="0"/>
              <a:t> genes </a:t>
            </a:r>
            <a:r>
              <a:rPr lang="en-US" baseline="0" dirty="0" err="1" smtClean="0"/>
              <a:t>fround</a:t>
            </a:r>
            <a:r>
              <a:rPr lang="en-US" baseline="0" dirty="0" smtClean="0"/>
              <a:t> in the genome (so man genes transcribed fewer times)</a:t>
            </a:r>
            <a:endParaRPr 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11ADD3B4-CD88-4380-A2BD-7AAF9312C9A6}" type="slidenum">
              <a:rPr lang="en-US"/>
              <a:pPr eaLnBrk="1" hangingPunct="1"/>
              <a:t>22</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pPr eaLnBrk="1" hangingPunct="1"/>
            <a:r>
              <a:rPr lang="en-US" dirty="0" smtClean="0"/>
              <a:t>Large</a:t>
            </a:r>
            <a:r>
              <a:rPr lang="en-US" baseline="0" dirty="0" smtClean="0"/>
              <a:t> number of </a:t>
            </a:r>
            <a:r>
              <a:rPr lang="en-US" dirty="0" err="1" smtClean="0"/>
              <a:t>rRNAs</a:t>
            </a:r>
            <a:r>
              <a:rPr lang="en-US" baseline="0" dirty="0" smtClean="0"/>
              <a:t> organized in clusters .</a:t>
            </a:r>
            <a:endParaRPr 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EB290D7-A8A7-4777-9B15-FE7AF7797A14}" type="slidenum">
              <a:rPr lang="en-US"/>
              <a:pPr eaLnBrk="1" hangingPunct="1"/>
              <a:t>23</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pPr eaLnBrk="1" hangingPunct="1"/>
            <a:r>
              <a:rPr lang="en-US" dirty="0" smtClean="0"/>
              <a:t>This is the initial precursor 45s that will result in 18s 28s and 5.8s </a:t>
            </a:r>
            <a:r>
              <a:rPr lang="en-US" dirty="0" err="1" smtClean="0"/>
              <a:t>rRNAs</a:t>
            </a:r>
            <a:r>
              <a:rPr lang="en-US" dirty="0" smtClean="0"/>
              <a:t>. The precursor is synthesized</a:t>
            </a:r>
            <a:r>
              <a:rPr lang="en-US" baseline="0" dirty="0" smtClean="0"/>
              <a:t> by RNA polymerase number I </a:t>
            </a:r>
            <a:r>
              <a:rPr lang="en-US" baseline="0" dirty="0" err="1" smtClean="0"/>
              <a:t>whearas</a:t>
            </a:r>
            <a:r>
              <a:rPr lang="en-US" baseline="0" dirty="0" smtClean="0"/>
              <a:t> this guy here is </a:t>
            </a:r>
            <a:r>
              <a:rPr lang="en-US" baseline="0" dirty="0" err="1" smtClean="0"/>
              <a:t>syntheisized</a:t>
            </a:r>
            <a:r>
              <a:rPr lang="en-US" baseline="0" dirty="0" smtClean="0"/>
              <a:t> by polymerase III. After chemical modifications took place the precursor is cleaved to form the </a:t>
            </a:r>
            <a:r>
              <a:rPr lang="en-US" baseline="0" dirty="0" err="1" smtClean="0"/>
              <a:t>rRNAs</a:t>
            </a:r>
            <a:r>
              <a:rPr lang="en-US" baseline="0" dirty="0" smtClean="0"/>
              <a:t>. </a:t>
            </a:r>
            <a:endParaRPr lang="en-US"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49CCE08-9F63-48E7-80BB-67A8792BB3D3}" type="slidenum">
              <a:rPr lang="en-US"/>
              <a:pPr eaLnBrk="1" hangingPunct="1"/>
              <a:t>24</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eaLnBrk="1" hangingPunct="1"/>
            <a:r>
              <a:rPr lang="en-US" dirty="0" smtClean="0"/>
              <a:t>The two chemical modifications</a:t>
            </a:r>
            <a:r>
              <a:rPr lang="en-US" baseline="0" dirty="0" smtClean="0"/>
              <a:t> are the methylation of ribose and isomerization of </a:t>
            </a:r>
            <a:r>
              <a:rPr lang="en-US" baseline="0" dirty="0" err="1" smtClean="0"/>
              <a:t>uridine</a:t>
            </a:r>
            <a:r>
              <a:rPr lang="en-US" baseline="0" dirty="0" smtClean="0"/>
              <a:t> to form pseudo </a:t>
            </a:r>
            <a:r>
              <a:rPr lang="en-US" baseline="0" dirty="0" err="1" smtClean="0"/>
              <a:t>uridine</a:t>
            </a:r>
            <a:r>
              <a:rPr lang="en-US" baseline="0" dirty="0" smtClean="0"/>
              <a:t>. These modifications are done at specific sites on the precursor and where they occur depends on a complex made of proteins and the small </a:t>
            </a:r>
            <a:r>
              <a:rPr lang="en-US" baseline="0" dirty="0" err="1" smtClean="0"/>
              <a:t>nucleolar</a:t>
            </a:r>
            <a:r>
              <a:rPr lang="en-US" baseline="0" dirty="0" smtClean="0"/>
              <a:t> </a:t>
            </a:r>
            <a:r>
              <a:rPr lang="en-US" baseline="0" smtClean="0"/>
              <a:t>RNAs which </a:t>
            </a:r>
            <a:r>
              <a:rPr lang="en-US" baseline="0" dirty="0" smtClean="0"/>
              <a:t>will make base pairing at the precursor where modifications need to be made. </a:t>
            </a:r>
          </a:p>
          <a:p>
            <a:pPr eaLnBrk="1" hangingPunct="1"/>
            <a:endParaRPr 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D1E3CCE-6393-4DED-91DD-0DA2BE478FCA}" type="slidenum">
              <a:rPr lang="en-US" smtClean="0"/>
              <a:pPr>
                <a:defRPr/>
              </a:pPr>
              <a:t>25</a:t>
            </a:fld>
            <a:endParaRPr lang="en-US"/>
          </a:p>
        </p:txBody>
      </p:sp>
    </p:spTree>
    <p:extLst>
      <p:ext uri="{BB962C8B-B14F-4D97-AF65-F5344CB8AC3E}">
        <p14:creationId xmlns:p14="http://schemas.microsoft.com/office/powerpoint/2010/main" val="1526111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3EC6A38-630C-4460-9320-BCFFCFDF2059}" type="slidenum">
              <a:rPr lang="en-US"/>
              <a:pPr>
                <a:defRPr/>
              </a:pPr>
              <a:t>‹#›</a:t>
            </a:fld>
            <a:endParaRPr lang="en-US"/>
          </a:p>
        </p:txBody>
      </p:sp>
    </p:spTree>
    <p:extLst>
      <p:ext uri="{BB962C8B-B14F-4D97-AF65-F5344CB8AC3E}">
        <p14:creationId xmlns:p14="http://schemas.microsoft.com/office/powerpoint/2010/main" val="3327209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3499FB2-0F29-48BF-816E-948C86842CD3}" type="slidenum">
              <a:rPr lang="en-US"/>
              <a:pPr>
                <a:defRPr/>
              </a:pPr>
              <a:t>‹#›</a:t>
            </a:fld>
            <a:endParaRPr lang="en-US"/>
          </a:p>
        </p:txBody>
      </p:sp>
    </p:spTree>
    <p:extLst>
      <p:ext uri="{BB962C8B-B14F-4D97-AF65-F5344CB8AC3E}">
        <p14:creationId xmlns:p14="http://schemas.microsoft.com/office/powerpoint/2010/main" val="3463673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21D651B-49A8-4E0F-A236-E386BA53894E}" type="slidenum">
              <a:rPr lang="en-US"/>
              <a:pPr>
                <a:defRPr/>
              </a:pPr>
              <a:t>‹#›</a:t>
            </a:fld>
            <a:endParaRPr lang="en-US"/>
          </a:p>
        </p:txBody>
      </p:sp>
    </p:spTree>
    <p:extLst>
      <p:ext uri="{BB962C8B-B14F-4D97-AF65-F5344CB8AC3E}">
        <p14:creationId xmlns:p14="http://schemas.microsoft.com/office/powerpoint/2010/main" val="3499487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C82FF32-4BD5-4A5E-9F74-7C007108E4AC}" type="slidenum">
              <a:rPr lang="en-US"/>
              <a:pPr>
                <a:defRPr/>
              </a:pPr>
              <a:t>‹#›</a:t>
            </a:fld>
            <a:endParaRPr lang="en-US"/>
          </a:p>
        </p:txBody>
      </p:sp>
    </p:spTree>
    <p:extLst>
      <p:ext uri="{BB962C8B-B14F-4D97-AF65-F5344CB8AC3E}">
        <p14:creationId xmlns:p14="http://schemas.microsoft.com/office/powerpoint/2010/main" val="3553482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37308A68-F3CB-46AA-824F-69BD8EA6DD11}" type="slidenum">
              <a:rPr lang="en-US"/>
              <a:pPr>
                <a:defRPr/>
              </a:pPr>
              <a:t>‹#›</a:t>
            </a:fld>
            <a:endParaRPr lang="en-US"/>
          </a:p>
        </p:txBody>
      </p:sp>
    </p:spTree>
    <p:extLst>
      <p:ext uri="{BB962C8B-B14F-4D97-AF65-F5344CB8AC3E}">
        <p14:creationId xmlns:p14="http://schemas.microsoft.com/office/powerpoint/2010/main" val="2707947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985A319-8244-443F-84FB-14CF27CA35FA}" type="slidenum">
              <a:rPr lang="en-US"/>
              <a:pPr>
                <a:defRPr/>
              </a:pPr>
              <a:t>‹#›</a:t>
            </a:fld>
            <a:endParaRPr lang="en-US"/>
          </a:p>
        </p:txBody>
      </p:sp>
    </p:spTree>
    <p:extLst>
      <p:ext uri="{BB962C8B-B14F-4D97-AF65-F5344CB8AC3E}">
        <p14:creationId xmlns:p14="http://schemas.microsoft.com/office/powerpoint/2010/main" val="1964837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6A31584-FE6A-4F6A-BA76-22E12C3BDD87}" type="slidenum">
              <a:rPr lang="en-US"/>
              <a:pPr>
                <a:defRPr/>
              </a:pPr>
              <a:t>‹#›</a:t>
            </a:fld>
            <a:endParaRPr lang="en-US"/>
          </a:p>
        </p:txBody>
      </p:sp>
    </p:spTree>
    <p:extLst>
      <p:ext uri="{BB962C8B-B14F-4D97-AF65-F5344CB8AC3E}">
        <p14:creationId xmlns:p14="http://schemas.microsoft.com/office/powerpoint/2010/main" val="2961462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C6FC7FB-D22E-4D24-8901-BB95C679C88E}" type="slidenum">
              <a:rPr lang="en-US"/>
              <a:pPr>
                <a:defRPr/>
              </a:pPr>
              <a:t>‹#›</a:t>
            </a:fld>
            <a:endParaRPr lang="en-US"/>
          </a:p>
        </p:txBody>
      </p:sp>
    </p:spTree>
    <p:extLst>
      <p:ext uri="{BB962C8B-B14F-4D97-AF65-F5344CB8AC3E}">
        <p14:creationId xmlns:p14="http://schemas.microsoft.com/office/powerpoint/2010/main" val="3512990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F1C16B5-9C0D-4C22-BF34-A04B65642C2A}" type="slidenum">
              <a:rPr lang="en-US"/>
              <a:pPr>
                <a:defRPr/>
              </a:pPr>
              <a:t>‹#›</a:t>
            </a:fld>
            <a:endParaRPr lang="en-US"/>
          </a:p>
        </p:txBody>
      </p:sp>
    </p:spTree>
    <p:extLst>
      <p:ext uri="{BB962C8B-B14F-4D97-AF65-F5344CB8AC3E}">
        <p14:creationId xmlns:p14="http://schemas.microsoft.com/office/powerpoint/2010/main" val="848768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B6A3533-4400-4521-B907-DE9557C86CA2}" type="slidenum">
              <a:rPr lang="en-US"/>
              <a:pPr>
                <a:defRPr/>
              </a:pPr>
              <a:t>‹#›</a:t>
            </a:fld>
            <a:endParaRPr lang="en-US"/>
          </a:p>
        </p:txBody>
      </p:sp>
    </p:spTree>
    <p:extLst>
      <p:ext uri="{BB962C8B-B14F-4D97-AF65-F5344CB8AC3E}">
        <p14:creationId xmlns:p14="http://schemas.microsoft.com/office/powerpoint/2010/main" val="2469916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8512A46-69C5-44DB-ADBA-E7BA822F4881}" type="slidenum">
              <a:rPr lang="en-US"/>
              <a:pPr>
                <a:defRPr/>
              </a:pPr>
              <a:t>‹#›</a:t>
            </a:fld>
            <a:endParaRPr lang="en-US"/>
          </a:p>
        </p:txBody>
      </p:sp>
    </p:spTree>
    <p:extLst>
      <p:ext uri="{BB962C8B-B14F-4D97-AF65-F5344CB8AC3E}">
        <p14:creationId xmlns:p14="http://schemas.microsoft.com/office/powerpoint/2010/main" val="2688748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1D6A8F8A-933C-492E-BF13-E15B1CD67C9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2.wmf"/><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tags" Target="../tags/tag6.xml"/><Relationship Id="rId7" Type="http://schemas.openxmlformats.org/officeDocument/2006/relationships/image" Target="../media/image4.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3.jpeg"/><Relationship Id="rId5" Type="http://schemas.openxmlformats.org/officeDocument/2006/relationships/notesSlide" Target="../notesSlides/notesSlide5.xml"/><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tags" Target="../tags/tag11.xml"/><Relationship Id="rId7" Type="http://schemas.openxmlformats.org/officeDocument/2006/relationships/image" Target="../media/image7.jpeg"/><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notesSlide" Target="../notesSlides/notesSlide7.xml"/><Relationship Id="rId5" Type="http://schemas.openxmlformats.org/officeDocument/2006/relationships/slideLayout" Target="../slideLayouts/slideLayout7.xml"/><Relationship Id="rId4" Type="http://schemas.openxmlformats.org/officeDocument/2006/relationships/tags" Target="../tags/tag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tags" Target="../tags/tag16.xml"/><Relationship Id="rId7" Type="http://schemas.openxmlformats.org/officeDocument/2006/relationships/notesSlide" Target="../notesSlides/notesSlide9.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slideLayout" Target="../slideLayouts/slideLayout7.xml"/><Relationship Id="rId5" Type="http://schemas.openxmlformats.org/officeDocument/2006/relationships/tags" Target="../tags/tag18.xml"/><Relationship Id="rId4" Type="http://schemas.openxmlformats.org/officeDocument/2006/relationships/tags" Target="../tags/tag1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19.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notesSlide" Target="../notesSlides/notesSlide19.xml"/><Relationship Id="rId5" Type="http://schemas.openxmlformats.org/officeDocument/2006/relationships/slideLayout" Target="../slideLayouts/slideLayout7.xml"/><Relationship Id="rId4" Type="http://schemas.openxmlformats.org/officeDocument/2006/relationships/tags" Target="../tags/tag25.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3506BA"/>
                </a:solidFill>
              </a:rPr>
              <a:t>Office Hours this Week</a:t>
            </a:r>
            <a:endParaRPr lang="en-US" dirty="0">
              <a:solidFill>
                <a:srgbClr val="3506BA"/>
              </a:solidFill>
            </a:endParaRPr>
          </a:p>
        </p:txBody>
      </p:sp>
      <p:sp>
        <p:nvSpPr>
          <p:cNvPr id="3" name="Content Placeholder 2"/>
          <p:cNvSpPr>
            <a:spLocks noGrp="1"/>
          </p:cNvSpPr>
          <p:nvPr>
            <p:ph idx="1"/>
          </p:nvPr>
        </p:nvSpPr>
        <p:spPr/>
        <p:txBody>
          <a:bodyPr/>
          <a:lstStyle/>
          <a:p>
            <a:r>
              <a:rPr lang="en-US" b="1" dirty="0" smtClean="0">
                <a:solidFill>
                  <a:srgbClr val="3506BA"/>
                </a:solidFill>
              </a:rPr>
              <a:t>Tuesday Oct 29  2:30-4:30 PM</a:t>
            </a:r>
          </a:p>
          <a:p>
            <a:r>
              <a:rPr lang="en-US" b="1" dirty="0" smtClean="0">
                <a:solidFill>
                  <a:srgbClr val="3506BA"/>
                </a:solidFill>
              </a:rPr>
              <a:t>Thursday Oct 31 2:30-4:30 PM</a:t>
            </a:r>
            <a:endParaRPr lang="en-US" b="1" dirty="0">
              <a:solidFill>
                <a:srgbClr val="3506BA"/>
              </a:solidFill>
            </a:endParaRPr>
          </a:p>
        </p:txBody>
      </p:sp>
    </p:spTree>
    <p:extLst>
      <p:ext uri="{BB962C8B-B14F-4D97-AF65-F5344CB8AC3E}">
        <p14:creationId xmlns:p14="http://schemas.microsoft.com/office/powerpoint/2010/main" val="6367245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lstStyle/>
          <a:p>
            <a:pPr eaLnBrk="1" hangingPunct="1"/>
            <a:r>
              <a:rPr lang="en-US" dirty="0" smtClean="0">
                <a:solidFill>
                  <a:srgbClr val="002060"/>
                </a:solidFill>
              </a:rPr>
              <a:t>RNA: Structure and Functions</a:t>
            </a:r>
          </a:p>
        </p:txBody>
      </p:sp>
      <p:sp>
        <p:nvSpPr>
          <p:cNvPr id="2051" name="Text Box 3"/>
          <p:cNvSpPr txBox="1">
            <a:spLocks noChangeArrowheads="1"/>
          </p:cNvSpPr>
          <p:nvPr/>
        </p:nvSpPr>
        <p:spPr bwMode="auto">
          <a:xfrm>
            <a:off x="228600" y="6019800"/>
            <a:ext cx="4191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800" dirty="0">
                <a:solidFill>
                  <a:srgbClr val="002060"/>
                </a:solidFill>
              </a:rPr>
              <a:t>29 </a:t>
            </a:r>
            <a:r>
              <a:rPr lang="en-US" sz="2800" dirty="0" smtClean="0">
                <a:solidFill>
                  <a:srgbClr val="002060"/>
                </a:solidFill>
              </a:rPr>
              <a:t>October 2013</a:t>
            </a:r>
            <a:endParaRPr lang="en-US" sz="2800" dirty="0">
              <a:solidFill>
                <a:srgbClr val="00206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p:cNvPicPr>
            <a:picLocks noChangeAspect="1" noChangeArrowheads="1"/>
          </p:cNvPicPr>
          <p:nvPr>
            <p:custDataLst>
              <p:tags r:id="rId1"/>
            </p:custDataLst>
          </p:nvPr>
        </p:nvPicPr>
        <p:blipFill>
          <a:blip r:embed="rId4">
            <a:extLst>
              <a:ext uri="{28A0092B-C50C-407E-A947-70E740481C1C}">
                <a14:useLocalDpi xmlns:a14="http://schemas.microsoft.com/office/drawing/2010/main" val="0"/>
              </a:ext>
            </a:extLst>
          </a:blip>
          <a:srcRect/>
          <a:stretch>
            <a:fillRect/>
          </a:stretch>
        </p:blipFill>
        <p:spPr bwMode="auto">
          <a:xfrm>
            <a:off x="1658938" y="985838"/>
            <a:ext cx="5829300" cy="488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p:cNvPicPr>
            <a:picLocks noChangeAspect="1" noChangeArrowheads="1"/>
          </p:cNvPicPr>
          <p:nvPr>
            <p:custDataLst>
              <p:tags r:id="rId1"/>
            </p:custDataLst>
          </p:nvPr>
        </p:nvPicPr>
        <p:blipFill>
          <a:blip r:embed="rId5" cstate="print">
            <a:extLst>
              <a:ext uri="{28A0092B-C50C-407E-A947-70E740481C1C}">
                <a14:useLocalDpi xmlns:a14="http://schemas.microsoft.com/office/drawing/2010/main" val="0"/>
              </a:ext>
            </a:extLst>
          </a:blip>
          <a:srcRect/>
          <a:stretch>
            <a:fillRect/>
          </a:stretch>
        </p:blipFill>
        <p:spPr bwMode="auto">
          <a:xfrm>
            <a:off x="571500" y="1600200"/>
            <a:ext cx="8305800" cy="372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9" name="Rectangle 5"/>
          <p:cNvSpPr>
            <a:spLocks noChangeArrowheads="1"/>
          </p:cNvSpPr>
          <p:nvPr>
            <p:custDataLst>
              <p:tags r:id="rId2"/>
            </p:custDataLst>
          </p:nvPr>
        </p:nvSpPr>
        <p:spPr bwMode="auto">
          <a:xfrm>
            <a:off x="866775" y="142875"/>
            <a:ext cx="7688263" cy="75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3200" b="1">
                <a:solidFill>
                  <a:schemeClr val="tx2"/>
                </a:solidFill>
                <a:latin typeface="Times New Roman" pitchFamily="18" charset="0"/>
              </a:rPr>
              <a:t>The OH group makes all the difference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figure-03-17-1"/>
          <p:cNvPicPr>
            <a:picLocks noChangeAspect="1" noChangeArrowheads="1"/>
          </p:cNvPicPr>
          <p:nvPr>
            <p:custDataLst>
              <p:tags r:id="rId1"/>
            </p:custDataLst>
          </p:nvPr>
        </p:nvPicPr>
        <p:blipFill>
          <a:blip r:embed="rId6">
            <a:extLst>
              <a:ext uri="{28A0092B-C50C-407E-A947-70E740481C1C}">
                <a14:useLocalDpi xmlns:a14="http://schemas.microsoft.com/office/drawing/2010/main" val="0"/>
              </a:ext>
            </a:extLst>
          </a:blip>
          <a:srcRect/>
          <a:stretch>
            <a:fillRect/>
          </a:stretch>
        </p:blipFill>
        <p:spPr bwMode="auto">
          <a:xfrm>
            <a:off x="609600" y="844550"/>
            <a:ext cx="2722563" cy="490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5"/>
          <p:cNvPicPr>
            <a:picLocks noChangeAspect="1" noChangeArrowheads="1"/>
          </p:cNvPicPr>
          <p:nvPr>
            <p:custDataLst>
              <p:tags r:id="rId2"/>
            </p:custDataLst>
          </p:nvPr>
        </p:nvPicPr>
        <p:blipFill>
          <a:blip r:embed="rId7">
            <a:extLst>
              <a:ext uri="{28A0092B-C50C-407E-A947-70E740481C1C}">
                <a14:useLocalDpi xmlns:a14="http://schemas.microsoft.com/office/drawing/2010/main" val="0"/>
              </a:ext>
            </a:extLst>
          </a:blip>
          <a:srcRect/>
          <a:stretch>
            <a:fillRect/>
          </a:stretch>
        </p:blipFill>
        <p:spPr bwMode="auto">
          <a:xfrm>
            <a:off x="4191000" y="1066800"/>
            <a:ext cx="981075" cy="407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4" name="Text Box 6"/>
          <p:cNvSpPr txBox="1">
            <a:spLocks noChangeArrowheads="1"/>
          </p:cNvSpPr>
          <p:nvPr>
            <p:custDataLst>
              <p:tags r:id="rId3"/>
            </p:custDataLst>
          </p:nvPr>
        </p:nvSpPr>
        <p:spPr bwMode="auto">
          <a:xfrm>
            <a:off x="5486400" y="2057400"/>
            <a:ext cx="3657600"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000" dirty="0">
                <a:solidFill>
                  <a:srgbClr val="002060"/>
                </a:solidFill>
              </a:rPr>
              <a:t>Stacking of single strand RNA</a:t>
            </a:r>
          </a:p>
          <a:p>
            <a:pPr eaLnBrk="1" hangingPunct="1">
              <a:spcBef>
                <a:spcPct val="50000"/>
              </a:spcBef>
            </a:pPr>
            <a:r>
              <a:rPr lang="en-US" sz="2000" dirty="0">
                <a:solidFill>
                  <a:srgbClr val="002060"/>
                </a:solidFill>
              </a:rPr>
              <a:t>grey = bases</a:t>
            </a:r>
          </a:p>
          <a:p>
            <a:pPr eaLnBrk="1" hangingPunct="1">
              <a:spcBef>
                <a:spcPct val="50000"/>
              </a:spcBef>
            </a:pPr>
            <a:r>
              <a:rPr lang="en-US" sz="2000" dirty="0">
                <a:solidFill>
                  <a:srgbClr val="002060"/>
                </a:solidFill>
              </a:rPr>
              <a:t>yellow = phosphorus</a:t>
            </a:r>
          </a:p>
          <a:p>
            <a:pPr eaLnBrk="1" hangingPunct="1">
              <a:spcBef>
                <a:spcPct val="50000"/>
              </a:spcBef>
            </a:pPr>
            <a:r>
              <a:rPr lang="en-US" sz="2000" dirty="0">
                <a:solidFill>
                  <a:srgbClr val="002060"/>
                </a:solidFill>
              </a:rPr>
              <a:t>green = oxygen atoms on phosphate groups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16-06-DNABasePairing-L"/>
          <p:cNvPicPr>
            <a:picLocks noChangeAspect="1" noChangeArrowheads="1"/>
          </p:cNvPicPr>
          <p:nvPr>
            <p:custDataLst>
              <p:tags r:id="rId1"/>
            </p:custDataLst>
          </p:nvPr>
        </p:nvPicPr>
        <p:blipFill>
          <a:blip r:embed="rId5">
            <a:extLst>
              <a:ext uri="{28A0092B-C50C-407E-A947-70E740481C1C}">
                <a14:useLocalDpi xmlns:a14="http://schemas.microsoft.com/office/drawing/2010/main" val="0"/>
              </a:ext>
            </a:extLst>
          </a:blip>
          <a:srcRect b="3389"/>
          <a:stretch>
            <a:fillRect/>
          </a:stretch>
        </p:blipFill>
        <p:spPr bwMode="auto">
          <a:xfrm>
            <a:off x="285750" y="601663"/>
            <a:ext cx="4000500" cy="552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5" descr="06005"/>
          <p:cNvPicPr>
            <a:picLocks noChangeAspect="1" noChangeArrowheads="1"/>
          </p:cNvPicPr>
          <p:nvPr>
            <p:custDataLst>
              <p:tags r:id="rId2"/>
            </p:custDataLst>
          </p:nvPr>
        </p:nvPicPr>
        <p:blipFill>
          <a:blip r:embed="rId6">
            <a:extLst>
              <a:ext uri="{28A0092B-C50C-407E-A947-70E740481C1C}">
                <a14:useLocalDpi xmlns:a14="http://schemas.microsoft.com/office/drawing/2010/main" val="0"/>
              </a:ext>
            </a:extLst>
          </a:blip>
          <a:srcRect b="4861"/>
          <a:stretch>
            <a:fillRect/>
          </a:stretch>
        </p:blipFill>
        <p:spPr bwMode="auto">
          <a:xfrm>
            <a:off x="4683125" y="463550"/>
            <a:ext cx="4181475" cy="608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66914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custDataLst>
              <p:tags r:id="rId1"/>
            </p:custDataLst>
          </p:nvPr>
        </p:nvSpPr>
        <p:spPr bwMode="auto">
          <a:xfrm>
            <a:off x="0" y="1201738"/>
            <a:ext cx="68865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800">
                <a:solidFill>
                  <a:srgbClr val="0000FF"/>
                </a:solidFill>
                <a:latin typeface="Times New Roman" pitchFamily="18" charset="0"/>
              </a:rPr>
              <a:t>Stems and Loops are commonly found in RNA</a:t>
            </a:r>
            <a:endParaRPr lang="en-US" sz="2400">
              <a:latin typeface="Times New Roman" pitchFamily="18" charset="0"/>
            </a:endParaRPr>
          </a:p>
        </p:txBody>
      </p:sp>
      <p:grpSp>
        <p:nvGrpSpPr>
          <p:cNvPr id="6147" name="Group 3"/>
          <p:cNvGrpSpPr>
            <a:grpSpLocks/>
          </p:cNvGrpSpPr>
          <p:nvPr>
            <p:custDataLst>
              <p:tags r:id="rId2"/>
            </p:custDataLst>
          </p:nvPr>
        </p:nvGrpSpPr>
        <p:grpSpPr bwMode="auto">
          <a:xfrm>
            <a:off x="4213225" y="1730375"/>
            <a:ext cx="4351338" cy="3740150"/>
            <a:chOff x="2640" y="1273"/>
            <a:chExt cx="2741" cy="2356"/>
          </a:xfrm>
        </p:grpSpPr>
        <p:pic>
          <p:nvPicPr>
            <p:cNvPr id="6150" name="Picture 4" descr="RNAstemloop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40" y="1728"/>
              <a:ext cx="2485" cy="1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1" name="Line 5"/>
            <p:cNvSpPr>
              <a:spLocks noChangeShapeType="1"/>
            </p:cNvSpPr>
            <p:nvPr/>
          </p:nvSpPr>
          <p:spPr bwMode="auto">
            <a:xfrm flipV="1">
              <a:off x="2928" y="1584"/>
              <a:ext cx="0" cy="9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2" name="Line 6"/>
            <p:cNvSpPr>
              <a:spLocks noChangeShapeType="1"/>
            </p:cNvSpPr>
            <p:nvPr/>
          </p:nvSpPr>
          <p:spPr bwMode="auto">
            <a:xfrm>
              <a:off x="2928" y="1584"/>
              <a:ext cx="168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3" name="Line 7"/>
            <p:cNvSpPr>
              <a:spLocks noChangeShapeType="1"/>
            </p:cNvSpPr>
            <p:nvPr/>
          </p:nvSpPr>
          <p:spPr bwMode="auto">
            <a:xfrm>
              <a:off x="4608" y="1584"/>
              <a:ext cx="0" cy="9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4" name="Text Box 8"/>
            <p:cNvSpPr txBox="1">
              <a:spLocks noChangeArrowheads="1"/>
            </p:cNvSpPr>
            <p:nvPr/>
          </p:nvSpPr>
          <p:spPr bwMode="auto">
            <a:xfrm>
              <a:off x="3254" y="1273"/>
              <a:ext cx="53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a:solidFill>
                    <a:srgbClr val="FF0000"/>
                  </a:solidFill>
                  <a:latin typeface="Times New Roman" pitchFamily="18" charset="0"/>
                </a:rPr>
                <a:t>Stem</a:t>
              </a:r>
              <a:endParaRPr lang="en-US" sz="2400">
                <a:solidFill>
                  <a:srgbClr val="FF0000"/>
                </a:solidFill>
                <a:latin typeface="Times New Roman" pitchFamily="18" charset="0"/>
              </a:endParaRPr>
            </a:p>
          </p:txBody>
        </p:sp>
        <p:sp>
          <p:nvSpPr>
            <p:cNvPr id="6155" name="Text Box 9"/>
            <p:cNvSpPr txBox="1">
              <a:spLocks noChangeArrowheads="1"/>
            </p:cNvSpPr>
            <p:nvPr/>
          </p:nvSpPr>
          <p:spPr bwMode="auto">
            <a:xfrm>
              <a:off x="4838" y="1418"/>
              <a:ext cx="54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a:solidFill>
                    <a:srgbClr val="FF0000"/>
                  </a:solidFill>
                  <a:latin typeface="Times New Roman" pitchFamily="18" charset="0"/>
                </a:rPr>
                <a:t>Loop</a:t>
              </a:r>
            </a:p>
          </p:txBody>
        </p:sp>
        <p:sp>
          <p:nvSpPr>
            <p:cNvPr id="6156" name="Line 10"/>
            <p:cNvSpPr>
              <a:spLocks noChangeShapeType="1"/>
            </p:cNvSpPr>
            <p:nvPr/>
          </p:nvSpPr>
          <p:spPr bwMode="auto">
            <a:xfrm flipH="1">
              <a:off x="5040" y="1680"/>
              <a:ext cx="48" cy="96"/>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148" name="Text Box 11"/>
          <p:cNvSpPr txBox="1">
            <a:spLocks noChangeArrowheads="1"/>
          </p:cNvSpPr>
          <p:nvPr>
            <p:custDataLst>
              <p:tags r:id="rId3"/>
            </p:custDataLst>
          </p:nvPr>
        </p:nvSpPr>
        <p:spPr bwMode="auto">
          <a:xfrm>
            <a:off x="304800" y="1905000"/>
            <a:ext cx="35052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a:latin typeface="Times New Roman" pitchFamily="18" charset="0"/>
              </a:rPr>
              <a:t>Stems are double-stranded structures contain </a:t>
            </a:r>
            <a:r>
              <a:rPr lang="en-US" sz="2400">
                <a:solidFill>
                  <a:srgbClr val="FF3300"/>
                </a:solidFill>
                <a:latin typeface="Times New Roman" pitchFamily="18" charset="0"/>
              </a:rPr>
              <a:t>A-form helices</a:t>
            </a:r>
          </a:p>
          <a:p>
            <a:r>
              <a:rPr lang="en-US" sz="2400">
                <a:latin typeface="Times New Roman" pitchFamily="18" charset="0"/>
              </a:rPr>
              <a:t>(DNA adopts </a:t>
            </a:r>
            <a:r>
              <a:rPr lang="en-US" sz="2400" b="1">
                <a:solidFill>
                  <a:srgbClr val="0000FF"/>
                </a:solidFill>
                <a:latin typeface="Times New Roman" pitchFamily="18" charset="0"/>
              </a:rPr>
              <a:t>B form</a:t>
            </a:r>
            <a:r>
              <a:rPr lang="en-US" sz="2400">
                <a:latin typeface="Times New Roman" pitchFamily="18" charset="0"/>
              </a:rPr>
              <a:t>).</a:t>
            </a:r>
          </a:p>
        </p:txBody>
      </p:sp>
      <p:sp>
        <p:nvSpPr>
          <p:cNvPr id="6149" name="Text Box 12"/>
          <p:cNvSpPr txBox="1">
            <a:spLocks noChangeArrowheads="1"/>
          </p:cNvSpPr>
          <p:nvPr>
            <p:custDataLst>
              <p:tags r:id="rId4"/>
            </p:custDataLst>
          </p:nvPr>
        </p:nvSpPr>
        <p:spPr bwMode="auto">
          <a:xfrm>
            <a:off x="3155950" y="230188"/>
            <a:ext cx="3092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3600" b="1">
                <a:latin typeface="Times New Roman" pitchFamily="18" charset="0"/>
              </a:rPr>
              <a:t>RNA structure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p:cNvGrpSpPr>
            <a:grpSpLocks/>
          </p:cNvGrpSpPr>
          <p:nvPr>
            <p:custDataLst>
              <p:tags r:id="rId1"/>
            </p:custDataLst>
          </p:nvPr>
        </p:nvGrpSpPr>
        <p:grpSpPr bwMode="auto">
          <a:xfrm>
            <a:off x="844550" y="442913"/>
            <a:ext cx="7545388" cy="5581650"/>
            <a:chOff x="532" y="279"/>
            <a:chExt cx="4753" cy="3516"/>
          </a:xfrm>
        </p:grpSpPr>
        <p:sp>
          <p:nvSpPr>
            <p:cNvPr id="8197" name="Text Box 3"/>
            <p:cNvSpPr txBox="1">
              <a:spLocks noChangeArrowheads="1"/>
            </p:cNvSpPr>
            <p:nvPr/>
          </p:nvSpPr>
          <p:spPr bwMode="auto">
            <a:xfrm>
              <a:off x="2190" y="279"/>
              <a:ext cx="725"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CA" sz="2400">
                  <a:latin typeface="Times New Roman" pitchFamily="18" charset="0"/>
                </a:rPr>
                <a:t>A-RNA</a:t>
              </a:r>
              <a:endParaRPr lang="en-CA" sz="2400">
                <a:latin typeface="Times New Roman" pitchFamily="18" charset="0"/>
              </a:endParaRPr>
            </a:p>
          </p:txBody>
        </p:sp>
        <p:sp>
          <p:nvSpPr>
            <p:cNvPr id="8198" name="Text Box 4"/>
            <p:cNvSpPr txBox="1">
              <a:spLocks noChangeArrowheads="1"/>
            </p:cNvSpPr>
            <p:nvPr/>
          </p:nvSpPr>
          <p:spPr bwMode="auto">
            <a:xfrm>
              <a:off x="4119" y="279"/>
              <a:ext cx="724"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CA" sz="2400">
                  <a:latin typeface="Times New Roman" pitchFamily="18" charset="0"/>
                </a:rPr>
                <a:t>B-DNA</a:t>
              </a:r>
              <a:endParaRPr lang="en-CA" sz="2400">
                <a:latin typeface="Times New Roman" pitchFamily="18" charset="0"/>
              </a:endParaRPr>
            </a:p>
          </p:txBody>
        </p:sp>
        <p:pic>
          <p:nvPicPr>
            <p:cNvPr id="8199" name="Picture 5" descr="A-RNA"/>
            <p:cNvPicPr>
              <a:picLocks noChangeAspect="1" noChangeArrowheads="1"/>
            </p:cNvPicPr>
            <p:nvPr/>
          </p:nvPicPr>
          <p:blipFill>
            <a:blip r:embed="rId4">
              <a:extLst>
                <a:ext uri="{28A0092B-C50C-407E-A947-70E740481C1C}">
                  <a14:useLocalDpi xmlns:a14="http://schemas.microsoft.com/office/drawing/2010/main" val="0"/>
                </a:ext>
              </a:extLst>
            </a:blip>
            <a:srcRect b="2069"/>
            <a:stretch>
              <a:fillRect/>
            </a:stretch>
          </p:blipFill>
          <p:spPr bwMode="auto">
            <a:xfrm>
              <a:off x="2574" y="707"/>
              <a:ext cx="952" cy="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6"/>
            <p:cNvPicPr>
              <a:picLocks noChangeAspect="1" noChangeArrowheads="1"/>
            </p:cNvPicPr>
            <p:nvPr/>
          </p:nvPicPr>
          <p:blipFill>
            <a:blip r:embed="rId5">
              <a:extLst>
                <a:ext uri="{28A0092B-C50C-407E-A947-70E740481C1C}">
                  <a14:useLocalDpi xmlns:a14="http://schemas.microsoft.com/office/drawing/2010/main" val="0"/>
                </a:ext>
              </a:extLst>
            </a:blip>
            <a:srcRect t="6783" r="63255" b="6155"/>
            <a:stretch>
              <a:fillRect/>
            </a:stretch>
          </p:blipFill>
          <p:spPr bwMode="auto">
            <a:xfrm>
              <a:off x="532" y="753"/>
              <a:ext cx="2133" cy="2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01" name="Picture 7" descr="B-DN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8" y="715"/>
              <a:ext cx="827" cy="3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2" name="Picture 8"/>
            <p:cNvPicPr>
              <a:picLocks noChangeAspect="1" noChangeArrowheads="1"/>
            </p:cNvPicPr>
            <p:nvPr/>
          </p:nvPicPr>
          <p:blipFill>
            <a:blip r:embed="rId5">
              <a:extLst>
                <a:ext uri="{28A0092B-C50C-407E-A947-70E740481C1C}">
                  <a14:useLocalDpi xmlns:a14="http://schemas.microsoft.com/office/drawing/2010/main" val="0"/>
                </a:ext>
              </a:extLst>
            </a:blip>
            <a:srcRect l="39890" t="7370" r="42320" b="5862"/>
            <a:stretch>
              <a:fillRect/>
            </a:stretch>
          </p:blipFill>
          <p:spPr bwMode="auto">
            <a:xfrm>
              <a:off x="3531" y="770"/>
              <a:ext cx="1033" cy="2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03" name="AutoShape 9"/>
            <p:cNvSpPr>
              <a:spLocks/>
            </p:cNvSpPr>
            <p:nvPr/>
          </p:nvSpPr>
          <p:spPr bwMode="auto">
            <a:xfrm rot="5400000">
              <a:off x="2445" y="-99"/>
              <a:ext cx="211" cy="1483"/>
            </a:xfrm>
            <a:prstGeom prst="leftBrace">
              <a:avLst>
                <a:gd name="adj1" fmla="val 58570"/>
                <a:gd name="adj2" fmla="val 50000"/>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04" name="AutoShape 10"/>
            <p:cNvSpPr>
              <a:spLocks/>
            </p:cNvSpPr>
            <p:nvPr/>
          </p:nvSpPr>
          <p:spPr bwMode="auto">
            <a:xfrm rot="5400000">
              <a:off x="4367" y="-99"/>
              <a:ext cx="211" cy="1483"/>
            </a:xfrm>
            <a:prstGeom prst="leftBrace">
              <a:avLst>
                <a:gd name="adj1" fmla="val 58570"/>
                <a:gd name="adj2" fmla="val 50000"/>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8195" name="Line 12"/>
          <p:cNvSpPr>
            <a:spLocks noChangeShapeType="1"/>
          </p:cNvSpPr>
          <p:nvPr/>
        </p:nvSpPr>
        <p:spPr bwMode="auto">
          <a:xfrm>
            <a:off x="152400" y="4876800"/>
            <a:ext cx="609600" cy="0"/>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196" name="Line 13"/>
          <p:cNvSpPr>
            <a:spLocks noChangeShapeType="1"/>
          </p:cNvSpPr>
          <p:nvPr/>
        </p:nvSpPr>
        <p:spPr bwMode="auto">
          <a:xfrm>
            <a:off x="152400" y="5181600"/>
            <a:ext cx="609600" cy="0"/>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custDataLst>
              <p:tags r:id="rId1"/>
            </p:custDataLst>
          </p:nvPr>
        </p:nvSpPr>
        <p:spPr bwMode="auto">
          <a:xfrm>
            <a:off x="238125" y="320675"/>
            <a:ext cx="8686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3200" b="1">
                <a:solidFill>
                  <a:schemeClr val="tx2"/>
                </a:solidFill>
                <a:latin typeface="Times New Roman" pitchFamily="18" charset="0"/>
              </a:rPr>
              <a:t>RNA in A form </a:t>
            </a:r>
            <a:r>
              <a:rPr lang="en-US" sz="3200" b="1" i="1">
                <a:solidFill>
                  <a:schemeClr val="tx2"/>
                </a:solidFill>
                <a:latin typeface="Times New Roman" pitchFamily="18" charset="0"/>
              </a:rPr>
              <a:t>versus</a:t>
            </a:r>
            <a:r>
              <a:rPr lang="en-US" sz="3200" b="1">
                <a:solidFill>
                  <a:schemeClr val="tx2"/>
                </a:solidFill>
                <a:latin typeface="Times New Roman" pitchFamily="18" charset="0"/>
              </a:rPr>
              <a:t> DNA in B form</a:t>
            </a:r>
          </a:p>
        </p:txBody>
      </p:sp>
      <p:pic>
        <p:nvPicPr>
          <p:cNvPr id="9219" name="Picture 3"/>
          <p:cNvPicPr>
            <a:picLocks noChangeAspect="1" noChangeArrowheads="1"/>
          </p:cNvPicPr>
          <p:nvPr>
            <p:custDataLst>
              <p:tags r:id="rId2"/>
            </p:custDataLst>
          </p:nvPr>
        </p:nvPicPr>
        <p:blipFill>
          <a:blip r:embed="rId8">
            <a:extLst>
              <a:ext uri="{28A0092B-C50C-407E-A947-70E740481C1C}">
                <a14:useLocalDpi xmlns:a14="http://schemas.microsoft.com/office/drawing/2010/main" val="0"/>
              </a:ext>
            </a:extLst>
          </a:blip>
          <a:srcRect/>
          <a:stretch>
            <a:fillRect/>
          </a:stretch>
        </p:blipFill>
        <p:spPr bwMode="auto">
          <a:xfrm>
            <a:off x="3636963" y="2024063"/>
            <a:ext cx="4648200" cy="3967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20" name="Text Box 4"/>
          <p:cNvSpPr txBox="1">
            <a:spLocks noChangeArrowheads="1"/>
          </p:cNvSpPr>
          <p:nvPr>
            <p:custDataLst>
              <p:tags r:id="rId3"/>
            </p:custDataLst>
          </p:nvPr>
        </p:nvSpPr>
        <p:spPr bwMode="auto">
          <a:xfrm>
            <a:off x="473075" y="2971800"/>
            <a:ext cx="2828925" cy="1281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buFontTx/>
              <a:buChar char="•"/>
            </a:pPr>
            <a:r>
              <a:rPr lang="en-US">
                <a:latin typeface="Times New Roman" pitchFamily="18" charset="0"/>
              </a:rPr>
              <a:t>Major groove thin and deep</a:t>
            </a:r>
          </a:p>
          <a:p>
            <a:pPr>
              <a:buFontTx/>
              <a:buChar char="•"/>
            </a:pPr>
            <a:endParaRPr lang="en-US">
              <a:latin typeface="Times New Roman" pitchFamily="18" charset="0"/>
            </a:endParaRPr>
          </a:p>
          <a:p>
            <a:pPr>
              <a:buFontTx/>
              <a:buChar char="•"/>
            </a:pPr>
            <a:r>
              <a:rPr lang="en-US">
                <a:latin typeface="Times New Roman" pitchFamily="18" charset="0"/>
              </a:rPr>
              <a:t>Minor groove not very deep</a:t>
            </a:r>
          </a:p>
          <a:p>
            <a:pPr>
              <a:buFontTx/>
              <a:buChar char="•"/>
            </a:pPr>
            <a:endParaRPr lang="en-US" sz="2400">
              <a:latin typeface="Times New Roman" pitchFamily="18" charset="0"/>
            </a:endParaRPr>
          </a:p>
        </p:txBody>
      </p:sp>
      <p:sp>
        <p:nvSpPr>
          <p:cNvPr id="9221" name="Text Box 5"/>
          <p:cNvSpPr txBox="1">
            <a:spLocks noChangeArrowheads="1"/>
          </p:cNvSpPr>
          <p:nvPr>
            <p:custDataLst>
              <p:tags r:id="rId4"/>
            </p:custDataLst>
          </p:nvPr>
        </p:nvSpPr>
        <p:spPr bwMode="auto">
          <a:xfrm>
            <a:off x="3765550" y="2108200"/>
            <a:ext cx="404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a:solidFill>
                  <a:schemeClr val="bg1"/>
                </a:solidFill>
                <a:latin typeface="Times New Roman" pitchFamily="18" charset="0"/>
              </a:rPr>
              <a:t>A</a:t>
            </a:r>
          </a:p>
        </p:txBody>
      </p:sp>
      <p:sp>
        <p:nvSpPr>
          <p:cNvPr id="9222" name="Text Box 6"/>
          <p:cNvSpPr txBox="1">
            <a:spLocks noChangeArrowheads="1"/>
          </p:cNvSpPr>
          <p:nvPr>
            <p:custDataLst>
              <p:tags r:id="rId5"/>
            </p:custDataLst>
          </p:nvPr>
        </p:nvSpPr>
        <p:spPr bwMode="auto">
          <a:xfrm>
            <a:off x="7751763" y="2109788"/>
            <a:ext cx="387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a:solidFill>
                  <a:schemeClr val="bg1"/>
                </a:solidFill>
                <a:latin typeface="Times New Roman" pitchFamily="18" charset="0"/>
              </a:rPr>
              <a:t>B</a:t>
            </a:r>
          </a:p>
        </p:txBody>
      </p:sp>
      <p:sp>
        <p:nvSpPr>
          <p:cNvPr id="9223" name="Text Box 7"/>
          <p:cNvSpPr txBox="1">
            <a:spLocks noChangeArrowheads="1"/>
          </p:cNvSpPr>
          <p:nvPr/>
        </p:nvSpPr>
        <p:spPr bwMode="auto">
          <a:xfrm>
            <a:off x="533400" y="2514600"/>
            <a:ext cx="2743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t>RNA- A form</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06095"/>
          <p:cNvPicPr>
            <a:picLocks noChangeAspect="1" noChangeArrowheads="1"/>
          </p:cNvPicPr>
          <p:nvPr>
            <p:custDataLst>
              <p:tags r:id="rId1"/>
            </p:custDataLst>
          </p:nvPr>
        </p:nvPicPr>
        <p:blipFill>
          <a:blip r:embed="rId4">
            <a:extLst>
              <a:ext uri="{28A0092B-C50C-407E-A947-70E740481C1C}">
                <a14:useLocalDpi xmlns:a14="http://schemas.microsoft.com/office/drawing/2010/main" val="0"/>
              </a:ext>
            </a:extLst>
          </a:blip>
          <a:srcRect/>
          <a:stretch>
            <a:fillRect/>
          </a:stretch>
        </p:blipFill>
        <p:spPr bwMode="auto">
          <a:xfrm>
            <a:off x="1905000" y="1295400"/>
            <a:ext cx="5653088" cy="492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3" name="Rectangle 5"/>
          <p:cNvSpPr>
            <a:spLocks noGrp="1" noChangeArrowheads="1"/>
          </p:cNvSpPr>
          <p:nvPr>
            <p:ph type="title"/>
          </p:nvPr>
        </p:nvSpPr>
        <p:spPr/>
        <p:txBody>
          <a:bodyPr/>
          <a:lstStyle/>
          <a:p>
            <a:pPr eaLnBrk="1" hangingPunct="1"/>
            <a:r>
              <a:rPr lang="en-US" dirty="0" smtClean="0">
                <a:solidFill>
                  <a:srgbClr val="002060"/>
                </a:solidFill>
              </a:rPr>
              <a:t>More complex pairing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06006_1"/>
          <p:cNvPicPr>
            <a:picLocks noChangeAspect="1" noChangeArrowheads="1"/>
          </p:cNvPicPr>
          <p:nvPr>
            <p:custDataLst>
              <p:tags r:id="rId1"/>
            </p:custDataLst>
          </p:nvPr>
        </p:nvPicPr>
        <p:blipFill>
          <a:blip r:embed="rId5">
            <a:extLst>
              <a:ext uri="{28A0092B-C50C-407E-A947-70E740481C1C}">
                <a14:useLocalDpi xmlns:a14="http://schemas.microsoft.com/office/drawing/2010/main" val="0"/>
              </a:ext>
            </a:extLst>
          </a:blip>
          <a:srcRect/>
          <a:stretch>
            <a:fillRect/>
          </a:stretch>
        </p:blipFill>
        <p:spPr bwMode="auto">
          <a:xfrm>
            <a:off x="179388" y="1341438"/>
            <a:ext cx="5351462" cy="400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5" descr="06006_2"/>
          <p:cNvPicPr>
            <a:picLocks noChangeAspect="1" noChangeArrowheads="1"/>
          </p:cNvPicPr>
          <p:nvPr>
            <p:custDataLst>
              <p:tags r:id="rId2"/>
            </p:custDataLst>
          </p:nvPr>
        </p:nvPicPr>
        <p:blipFill>
          <a:blip r:embed="rId6">
            <a:extLst>
              <a:ext uri="{28A0092B-C50C-407E-A947-70E740481C1C}">
                <a14:useLocalDpi xmlns:a14="http://schemas.microsoft.com/office/drawing/2010/main" val="0"/>
              </a:ext>
            </a:extLst>
          </a:blip>
          <a:srcRect r="57507" b="7242"/>
          <a:stretch>
            <a:fillRect/>
          </a:stretch>
        </p:blipFill>
        <p:spPr bwMode="auto">
          <a:xfrm>
            <a:off x="6011863" y="333375"/>
            <a:ext cx="2830512" cy="593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5" descr="06_09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381000"/>
            <a:ext cx="3606800"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 Box 7"/>
          <p:cNvSpPr txBox="1">
            <a:spLocks noChangeArrowheads="1"/>
          </p:cNvSpPr>
          <p:nvPr/>
        </p:nvSpPr>
        <p:spPr bwMode="auto">
          <a:xfrm>
            <a:off x="609600" y="2057400"/>
            <a:ext cx="28194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4400" dirty="0">
                <a:solidFill>
                  <a:srgbClr val="002060"/>
                </a:solidFill>
              </a:rPr>
              <a:t>Ribozyme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6"/>
          <p:cNvSpPr>
            <a:spLocks noGrp="1" noChangeArrowheads="1"/>
          </p:cNvSpPr>
          <p:nvPr>
            <p:ph type="title"/>
          </p:nvPr>
        </p:nvSpPr>
        <p:spPr/>
        <p:txBody>
          <a:bodyPr/>
          <a:lstStyle/>
          <a:p>
            <a:pPr eaLnBrk="1" hangingPunct="1"/>
            <a:r>
              <a:rPr lang="en-US" dirty="0" smtClean="0">
                <a:solidFill>
                  <a:srgbClr val="002060"/>
                </a:solidFill>
              </a:rPr>
              <a:t>Intron self-splicing</a:t>
            </a:r>
          </a:p>
        </p:txBody>
      </p:sp>
      <p:pic>
        <p:nvPicPr>
          <p:cNvPr id="13315" name="Picture 7" descr="figure 6-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438" y="1441450"/>
            <a:ext cx="5287962" cy="510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dirty="0" smtClean="0">
                <a:solidFill>
                  <a:srgbClr val="002060"/>
                </a:solidFill>
              </a:rPr>
              <a:t>Splicing</a:t>
            </a:r>
          </a:p>
        </p:txBody>
      </p:sp>
      <p:pic>
        <p:nvPicPr>
          <p:cNvPr id="14339" name="Picture 3" descr="06_0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3150" y="1352550"/>
            <a:ext cx="3625850" cy="474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 Box 4"/>
          <p:cNvSpPr txBox="1">
            <a:spLocks noChangeArrowheads="1"/>
          </p:cNvSpPr>
          <p:nvPr/>
        </p:nvSpPr>
        <p:spPr bwMode="auto">
          <a:xfrm>
            <a:off x="381000" y="1965325"/>
            <a:ext cx="2895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000" dirty="0">
                <a:solidFill>
                  <a:srgbClr val="002060"/>
                </a:solidFill>
              </a:rPr>
              <a:t>1st trans-esterification</a:t>
            </a:r>
          </a:p>
        </p:txBody>
      </p:sp>
      <p:sp>
        <p:nvSpPr>
          <p:cNvPr id="14341" name="Text Box 5"/>
          <p:cNvSpPr txBox="1">
            <a:spLocks noChangeArrowheads="1"/>
          </p:cNvSpPr>
          <p:nvPr/>
        </p:nvSpPr>
        <p:spPr bwMode="auto">
          <a:xfrm>
            <a:off x="457200" y="3565525"/>
            <a:ext cx="3048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000" dirty="0">
                <a:solidFill>
                  <a:srgbClr val="002060"/>
                </a:solidFill>
              </a:rPr>
              <a:t>2nd trans-esterification</a:t>
            </a:r>
          </a:p>
        </p:txBody>
      </p:sp>
      <p:sp>
        <p:nvSpPr>
          <p:cNvPr id="14342" name="Text Box 6"/>
          <p:cNvSpPr txBox="1">
            <a:spLocks noChangeArrowheads="1"/>
          </p:cNvSpPr>
          <p:nvPr/>
        </p:nvSpPr>
        <p:spPr bwMode="auto">
          <a:xfrm>
            <a:off x="5715000" y="44196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b="1"/>
              <a:t>lasso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Grp="1" noChangeArrowheads="1"/>
          </p:cNvSpPr>
          <p:nvPr>
            <p:ph type="title"/>
          </p:nvPr>
        </p:nvSpPr>
        <p:spPr/>
        <p:txBody>
          <a:bodyPr/>
          <a:lstStyle/>
          <a:p>
            <a:pPr eaLnBrk="1" hangingPunct="1"/>
            <a:r>
              <a:rPr lang="en-US" dirty="0" smtClean="0">
                <a:solidFill>
                  <a:srgbClr val="002060"/>
                </a:solidFill>
              </a:rPr>
              <a:t>Intron self-splicing</a:t>
            </a:r>
          </a:p>
        </p:txBody>
      </p:sp>
      <p:pic>
        <p:nvPicPr>
          <p:cNvPr id="15363" name="Picture 5" descr="figure 6-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438" y="1441450"/>
            <a:ext cx="5287962" cy="510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sz="4000" dirty="0" smtClean="0">
                <a:solidFill>
                  <a:srgbClr val="002060"/>
                </a:solidFill>
              </a:rPr>
              <a:t>Conserved structure of type I introns</a:t>
            </a:r>
          </a:p>
        </p:txBody>
      </p:sp>
      <p:pic>
        <p:nvPicPr>
          <p:cNvPr id="16387" name="Picture 4" descr="27_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1600200"/>
            <a:ext cx="443865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title"/>
          </p:nvPr>
        </p:nvSpPr>
        <p:spPr/>
        <p:txBody>
          <a:bodyPr/>
          <a:lstStyle/>
          <a:p>
            <a:pPr eaLnBrk="1" hangingPunct="1"/>
            <a:r>
              <a:rPr lang="en-US" sz="4000" dirty="0" smtClean="0">
                <a:solidFill>
                  <a:srgbClr val="002060"/>
                </a:solidFill>
              </a:rPr>
              <a:t>Auto-cleavage of </a:t>
            </a:r>
            <a:r>
              <a:rPr lang="en-US" sz="4000" dirty="0" err="1" smtClean="0">
                <a:solidFill>
                  <a:srgbClr val="002060"/>
                </a:solidFill>
              </a:rPr>
              <a:t>viroïds</a:t>
            </a:r>
            <a:r>
              <a:rPr lang="en-US" sz="4000" dirty="0" smtClean="0">
                <a:solidFill>
                  <a:srgbClr val="002060"/>
                </a:solidFill>
              </a:rPr>
              <a:t> et </a:t>
            </a:r>
            <a:r>
              <a:rPr lang="en-US" sz="4000" dirty="0" err="1" smtClean="0">
                <a:solidFill>
                  <a:srgbClr val="002060"/>
                </a:solidFill>
              </a:rPr>
              <a:t>virusoïds</a:t>
            </a:r>
            <a:endParaRPr lang="en-US" sz="4000" dirty="0" smtClean="0">
              <a:solidFill>
                <a:srgbClr val="002060"/>
              </a:solidFill>
            </a:endParaRPr>
          </a:p>
        </p:txBody>
      </p:sp>
      <p:pic>
        <p:nvPicPr>
          <p:cNvPr id="17411" name="Picture 5" descr="27_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1676400"/>
            <a:ext cx="32004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06_09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533400"/>
            <a:ext cx="416242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5" descr="06_097_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2663" y="533400"/>
            <a:ext cx="4046537"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custDataLst>
              <p:tags r:id="rId1"/>
            </p:custDataLst>
          </p:nvPr>
        </p:nvSpPr>
        <p:spPr bwMode="auto">
          <a:xfrm>
            <a:off x="457200" y="0"/>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3200" b="1" dirty="0" smtClean="0">
                <a:solidFill>
                  <a:schemeClr val="tx2"/>
                </a:solidFill>
                <a:latin typeface="Times New Roman" pitchFamily="18" charset="0"/>
              </a:rPr>
              <a:t>RNA in human cell </a:t>
            </a:r>
            <a:r>
              <a:rPr lang="en-US" sz="3200" b="1" dirty="0" smtClean="0">
                <a:solidFill>
                  <a:schemeClr val="tx2"/>
                </a:solidFill>
                <a:latin typeface="Times New Roman" pitchFamily="18" charset="0"/>
                <a:cs typeface="Times New Roman" pitchFamily="18" charset="0"/>
              </a:rPr>
              <a:t>(equilibrium)</a:t>
            </a:r>
            <a:endParaRPr lang="en-US" sz="3200" b="1" dirty="0">
              <a:solidFill>
                <a:schemeClr val="tx2"/>
              </a:solidFill>
              <a:latin typeface="Times New Roman" pitchFamily="18" charset="0"/>
              <a:cs typeface="Times New Roman" pitchFamily="18" charset="0"/>
            </a:endParaRPr>
          </a:p>
        </p:txBody>
      </p:sp>
      <p:grpSp>
        <p:nvGrpSpPr>
          <p:cNvPr id="16387" name="Group 3"/>
          <p:cNvGrpSpPr>
            <a:grpSpLocks/>
          </p:cNvGrpSpPr>
          <p:nvPr>
            <p:custDataLst>
              <p:tags r:id="rId2"/>
            </p:custDataLst>
          </p:nvPr>
        </p:nvGrpSpPr>
        <p:grpSpPr bwMode="auto">
          <a:xfrm>
            <a:off x="963613" y="771525"/>
            <a:ext cx="1035050" cy="366713"/>
            <a:chOff x="607" y="486"/>
            <a:chExt cx="652" cy="231"/>
          </a:xfrm>
        </p:grpSpPr>
        <p:sp>
          <p:nvSpPr>
            <p:cNvPr id="16388" name="Text Box 4"/>
            <p:cNvSpPr txBox="1">
              <a:spLocks noChangeArrowheads="1"/>
            </p:cNvSpPr>
            <p:nvPr/>
          </p:nvSpPr>
          <p:spPr bwMode="auto">
            <a:xfrm>
              <a:off x="607" y="486"/>
              <a:ext cx="52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a:latin typeface="Tahoma" charset="0"/>
                </a:rPr>
                <a:t>Exons</a:t>
              </a:r>
            </a:p>
          </p:txBody>
        </p:sp>
        <p:sp>
          <p:nvSpPr>
            <p:cNvPr id="16389" name="Oval 5"/>
            <p:cNvSpPr>
              <a:spLocks noChangeArrowheads="1"/>
            </p:cNvSpPr>
            <p:nvPr/>
          </p:nvSpPr>
          <p:spPr bwMode="auto">
            <a:xfrm>
              <a:off x="1105" y="543"/>
              <a:ext cx="154" cy="163"/>
            </a:xfrm>
            <a:prstGeom prst="ellipse">
              <a:avLst/>
            </a:prstGeom>
            <a:gradFill rotWithShape="1">
              <a:gsLst>
                <a:gs pos="0">
                  <a:srgbClr val="FF0000"/>
                </a:gs>
                <a:gs pos="100000">
                  <a:srgbClr val="FF00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6390" name="Group 6"/>
          <p:cNvGrpSpPr>
            <a:grpSpLocks/>
          </p:cNvGrpSpPr>
          <p:nvPr>
            <p:custDataLst>
              <p:tags r:id="rId3"/>
            </p:custDataLst>
          </p:nvPr>
        </p:nvGrpSpPr>
        <p:grpSpPr bwMode="auto">
          <a:xfrm>
            <a:off x="776288" y="1120775"/>
            <a:ext cx="1222375" cy="4922838"/>
            <a:chOff x="489" y="706"/>
            <a:chExt cx="770" cy="3101"/>
          </a:xfrm>
        </p:grpSpPr>
        <p:sp>
          <p:nvSpPr>
            <p:cNvPr id="16391" name="Text Box 7"/>
            <p:cNvSpPr txBox="1">
              <a:spLocks noChangeArrowheads="1"/>
            </p:cNvSpPr>
            <p:nvPr/>
          </p:nvSpPr>
          <p:spPr bwMode="auto">
            <a:xfrm>
              <a:off x="489" y="2147"/>
              <a:ext cx="57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atin typeface="Tahoma" charset="0"/>
                </a:rPr>
                <a:t>Introns</a:t>
              </a:r>
            </a:p>
          </p:txBody>
        </p:sp>
        <p:sp>
          <p:nvSpPr>
            <p:cNvPr id="16392" name="Oval 8"/>
            <p:cNvSpPr>
              <a:spLocks noChangeArrowheads="1"/>
            </p:cNvSpPr>
            <p:nvPr/>
          </p:nvSpPr>
          <p:spPr bwMode="auto">
            <a:xfrm>
              <a:off x="1105" y="706"/>
              <a:ext cx="154" cy="164"/>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3" name="Oval 9"/>
            <p:cNvSpPr>
              <a:spLocks noChangeArrowheads="1"/>
            </p:cNvSpPr>
            <p:nvPr/>
          </p:nvSpPr>
          <p:spPr bwMode="auto">
            <a:xfrm>
              <a:off x="1105" y="870"/>
              <a:ext cx="154" cy="163"/>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4" name="Oval 10"/>
            <p:cNvSpPr>
              <a:spLocks noChangeArrowheads="1"/>
            </p:cNvSpPr>
            <p:nvPr/>
          </p:nvSpPr>
          <p:spPr bwMode="auto">
            <a:xfrm>
              <a:off x="1105" y="1033"/>
              <a:ext cx="154" cy="162"/>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5" name="Oval 11"/>
            <p:cNvSpPr>
              <a:spLocks noChangeArrowheads="1"/>
            </p:cNvSpPr>
            <p:nvPr/>
          </p:nvSpPr>
          <p:spPr bwMode="auto">
            <a:xfrm>
              <a:off x="1105" y="1195"/>
              <a:ext cx="154" cy="164"/>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6" name="Oval 12"/>
            <p:cNvSpPr>
              <a:spLocks noChangeArrowheads="1"/>
            </p:cNvSpPr>
            <p:nvPr/>
          </p:nvSpPr>
          <p:spPr bwMode="auto">
            <a:xfrm>
              <a:off x="1105" y="1359"/>
              <a:ext cx="154" cy="163"/>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7" name="Oval 13"/>
            <p:cNvSpPr>
              <a:spLocks noChangeArrowheads="1"/>
            </p:cNvSpPr>
            <p:nvPr/>
          </p:nvSpPr>
          <p:spPr bwMode="auto">
            <a:xfrm>
              <a:off x="1105" y="1522"/>
              <a:ext cx="154" cy="163"/>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8" name="Oval 14"/>
            <p:cNvSpPr>
              <a:spLocks noChangeArrowheads="1"/>
            </p:cNvSpPr>
            <p:nvPr/>
          </p:nvSpPr>
          <p:spPr bwMode="auto">
            <a:xfrm>
              <a:off x="1105" y="1685"/>
              <a:ext cx="154" cy="163"/>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399" name="Oval 15"/>
            <p:cNvSpPr>
              <a:spLocks noChangeArrowheads="1"/>
            </p:cNvSpPr>
            <p:nvPr/>
          </p:nvSpPr>
          <p:spPr bwMode="auto">
            <a:xfrm>
              <a:off x="1105" y="1848"/>
              <a:ext cx="154" cy="164"/>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0" name="Oval 16"/>
            <p:cNvSpPr>
              <a:spLocks noChangeArrowheads="1"/>
            </p:cNvSpPr>
            <p:nvPr/>
          </p:nvSpPr>
          <p:spPr bwMode="auto">
            <a:xfrm>
              <a:off x="1105" y="2012"/>
              <a:ext cx="154" cy="163"/>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1" name="Oval 17"/>
            <p:cNvSpPr>
              <a:spLocks noChangeArrowheads="1"/>
            </p:cNvSpPr>
            <p:nvPr/>
          </p:nvSpPr>
          <p:spPr bwMode="auto">
            <a:xfrm>
              <a:off x="1105" y="2175"/>
              <a:ext cx="154" cy="163"/>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2" name="Oval 18"/>
            <p:cNvSpPr>
              <a:spLocks noChangeArrowheads="1"/>
            </p:cNvSpPr>
            <p:nvPr/>
          </p:nvSpPr>
          <p:spPr bwMode="auto">
            <a:xfrm>
              <a:off x="1105" y="2338"/>
              <a:ext cx="154" cy="164"/>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3" name="Oval 19"/>
            <p:cNvSpPr>
              <a:spLocks noChangeArrowheads="1"/>
            </p:cNvSpPr>
            <p:nvPr/>
          </p:nvSpPr>
          <p:spPr bwMode="auto">
            <a:xfrm>
              <a:off x="1105" y="2502"/>
              <a:ext cx="154" cy="162"/>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4" name="Oval 20"/>
            <p:cNvSpPr>
              <a:spLocks noChangeArrowheads="1"/>
            </p:cNvSpPr>
            <p:nvPr/>
          </p:nvSpPr>
          <p:spPr bwMode="auto">
            <a:xfrm>
              <a:off x="1105" y="2664"/>
              <a:ext cx="154" cy="163"/>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5" name="Oval 21"/>
            <p:cNvSpPr>
              <a:spLocks noChangeArrowheads="1"/>
            </p:cNvSpPr>
            <p:nvPr/>
          </p:nvSpPr>
          <p:spPr bwMode="auto">
            <a:xfrm>
              <a:off x="1105" y="2827"/>
              <a:ext cx="154" cy="164"/>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6" name="Oval 22"/>
            <p:cNvSpPr>
              <a:spLocks noChangeArrowheads="1"/>
            </p:cNvSpPr>
            <p:nvPr/>
          </p:nvSpPr>
          <p:spPr bwMode="auto">
            <a:xfrm>
              <a:off x="1105" y="2991"/>
              <a:ext cx="154" cy="163"/>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7" name="Oval 23"/>
            <p:cNvSpPr>
              <a:spLocks noChangeArrowheads="1"/>
            </p:cNvSpPr>
            <p:nvPr/>
          </p:nvSpPr>
          <p:spPr bwMode="auto">
            <a:xfrm>
              <a:off x="1105" y="3154"/>
              <a:ext cx="154" cy="163"/>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8" name="Oval 24"/>
            <p:cNvSpPr>
              <a:spLocks noChangeArrowheads="1"/>
            </p:cNvSpPr>
            <p:nvPr/>
          </p:nvSpPr>
          <p:spPr bwMode="auto">
            <a:xfrm>
              <a:off x="1105" y="3317"/>
              <a:ext cx="154" cy="163"/>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9" name="Oval 25"/>
            <p:cNvSpPr>
              <a:spLocks noChangeArrowheads="1"/>
            </p:cNvSpPr>
            <p:nvPr/>
          </p:nvSpPr>
          <p:spPr bwMode="auto">
            <a:xfrm>
              <a:off x="1105" y="3480"/>
              <a:ext cx="154" cy="164"/>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10" name="Oval 26"/>
            <p:cNvSpPr>
              <a:spLocks noChangeArrowheads="1"/>
            </p:cNvSpPr>
            <p:nvPr/>
          </p:nvSpPr>
          <p:spPr bwMode="auto">
            <a:xfrm>
              <a:off x="1105" y="3644"/>
              <a:ext cx="154" cy="163"/>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6411" name="Group 27"/>
          <p:cNvGrpSpPr>
            <a:grpSpLocks/>
          </p:cNvGrpSpPr>
          <p:nvPr>
            <p:custDataLst>
              <p:tags r:id="rId4"/>
            </p:custDataLst>
          </p:nvPr>
        </p:nvGrpSpPr>
        <p:grpSpPr bwMode="auto">
          <a:xfrm>
            <a:off x="2006600" y="862013"/>
            <a:ext cx="5686426" cy="5216525"/>
            <a:chOff x="1264" y="543"/>
            <a:chExt cx="3582" cy="3286"/>
          </a:xfrm>
        </p:grpSpPr>
        <p:sp>
          <p:nvSpPr>
            <p:cNvPr id="16412" name="Oval 28"/>
            <p:cNvSpPr>
              <a:spLocks noChangeArrowheads="1"/>
            </p:cNvSpPr>
            <p:nvPr/>
          </p:nvSpPr>
          <p:spPr bwMode="auto">
            <a:xfrm>
              <a:off x="4126" y="3666"/>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13" name="Oval 29"/>
            <p:cNvSpPr>
              <a:spLocks noChangeArrowheads="1"/>
            </p:cNvSpPr>
            <p:nvPr/>
          </p:nvSpPr>
          <p:spPr bwMode="auto">
            <a:xfrm>
              <a:off x="4126"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14" name="Oval 30"/>
            <p:cNvSpPr>
              <a:spLocks noChangeArrowheads="1"/>
            </p:cNvSpPr>
            <p:nvPr/>
          </p:nvSpPr>
          <p:spPr bwMode="auto">
            <a:xfrm>
              <a:off x="4126"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15" name="Oval 31"/>
            <p:cNvSpPr>
              <a:spLocks noChangeArrowheads="1"/>
            </p:cNvSpPr>
            <p:nvPr/>
          </p:nvSpPr>
          <p:spPr bwMode="auto">
            <a:xfrm>
              <a:off x="4126"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16" name="Oval 32"/>
            <p:cNvSpPr>
              <a:spLocks noChangeArrowheads="1"/>
            </p:cNvSpPr>
            <p:nvPr/>
          </p:nvSpPr>
          <p:spPr bwMode="auto">
            <a:xfrm>
              <a:off x="4126"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17" name="Oval 33"/>
            <p:cNvSpPr>
              <a:spLocks noChangeArrowheads="1"/>
            </p:cNvSpPr>
            <p:nvPr/>
          </p:nvSpPr>
          <p:spPr bwMode="auto">
            <a:xfrm>
              <a:off x="4126"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18" name="Oval 34"/>
            <p:cNvSpPr>
              <a:spLocks noChangeArrowheads="1"/>
            </p:cNvSpPr>
            <p:nvPr/>
          </p:nvSpPr>
          <p:spPr bwMode="auto">
            <a:xfrm>
              <a:off x="4126"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19" name="Oval 35"/>
            <p:cNvSpPr>
              <a:spLocks noChangeArrowheads="1"/>
            </p:cNvSpPr>
            <p:nvPr/>
          </p:nvSpPr>
          <p:spPr bwMode="auto">
            <a:xfrm>
              <a:off x="4126"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20" name="Oval 36"/>
            <p:cNvSpPr>
              <a:spLocks noChangeArrowheads="1"/>
            </p:cNvSpPr>
            <p:nvPr/>
          </p:nvSpPr>
          <p:spPr bwMode="auto">
            <a:xfrm>
              <a:off x="4126" y="168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21" name="Oval 37"/>
            <p:cNvSpPr>
              <a:spLocks noChangeArrowheads="1"/>
            </p:cNvSpPr>
            <p:nvPr/>
          </p:nvSpPr>
          <p:spPr bwMode="auto">
            <a:xfrm>
              <a:off x="4126" y="184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22" name="Oval 38"/>
            <p:cNvSpPr>
              <a:spLocks noChangeArrowheads="1"/>
            </p:cNvSpPr>
            <p:nvPr/>
          </p:nvSpPr>
          <p:spPr bwMode="auto">
            <a:xfrm>
              <a:off x="4126"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23" name="Oval 39"/>
            <p:cNvSpPr>
              <a:spLocks noChangeArrowheads="1"/>
            </p:cNvSpPr>
            <p:nvPr/>
          </p:nvSpPr>
          <p:spPr bwMode="auto">
            <a:xfrm>
              <a:off x="4126" y="217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24" name="Oval 40"/>
            <p:cNvSpPr>
              <a:spLocks noChangeArrowheads="1"/>
            </p:cNvSpPr>
            <p:nvPr/>
          </p:nvSpPr>
          <p:spPr bwMode="auto">
            <a:xfrm>
              <a:off x="4126" y="233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25" name="Oval 41"/>
            <p:cNvSpPr>
              <a:spLocks noChangeArrowheads="1"/>
            </p:cNvSpPr>
            <p:nvPr/>
          </p:nvSpPr>
          <p:spPr bwMode="auto">
            <a:xfrm>
              <a:off x="4126"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26" name="Oval 42"/>
            <p:cNvSpPr>
              <a:spLocks noChangeArrowheads="1"/>
            </p:cNvSpPr>
            <p:nvPr/>
          </p:nvSpPr>
          <p:spPr bwMode="auto">
            <a:xfrm>
              <a:off x="4126" y="2664"/>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27" name="Oval 43"/>
            <p:cNvSpPr>
              <a:spLocks noChangeArrowheads="1"/>
            </p:cNvSpPr>
            <p:nvPr/>
          </p:nvSpPr>
          <p:spPr bwMode="auto">
            <a:xfrm>
              <a:off x="4126" y="2828"/>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28" name="Oval 44"/>
            <p:cNvSpPr>
              <a:spLocks noChangeArrowheads="1"/>
            </p:cNvSpPr>
            <p:nvPr/>
          </p:nvSpPr>
          <p:spPr bwMode="auto">
            <a:xfrm>
              <a:off x="4126"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29" name="Oval 45"/>
            <p:cNvSpPr>
              <a:spLocks noChangeArrowheads="1"/>
            </p:cNvSpPr>
            <p:nvPr/>
          </p:nvSpPr>
          <p:spPr bwMode="auto">
            <a:xfrm>
              <a:off x="4126" y="3154"/>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30" name="Oval 46"/>
            <p:cNvSpPr>
              <a:spLocks noChangeArrowheads="1"/>
            </p:cNvSpPr>
            <p:nvPr/>
          </p:nvSpPr>
          <p:spPr bwMode="auto">
            <a:xfrm>
              <a:off x="4126" y="3318"/>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31" name="Oval 47"/>
            <p:cNvSpPr>
              <a:spLocks noChangeArrowheads="1"/>
            </p:cNvSpPr>
            <p:nvPr/>
          </p:nvSpPr>
          <p:spPr bwMode="auto">
            <a:xfrm>
              <a:off x="4126" y="348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32" name="Oval 48"/>
            <p:cNvSpPr>
              <a:spLocks noChangeArrowheads="1"/>
            </p:cNvSpPr>
            <p:nvPr/>
          </p:nvSpPr>
          <p:spPr bwMode="auto">
            <a:xfrm>
              <a:off x="1264"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33" name="Oval 49"/>
            <p:cNvSpPr>
              <a:spLocks noChangeArrowheads="1"/>
            </p:cNvSpPr>
            <p:nvPr/>
          </p:nvSpPr>
          <p:spPr bwMode="auto">
            <a:xfrm>
              <a:off x="1422"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34" name="Oval 50"/>
            <p:cNvSpPr>
              <a:spLocks noChangeArrowheads="1"/>
            </p:cNvSpPr>
            <p:nvPr/>
          </p:nvSpPr>
          <p:spPr bwMode="auto">
            <a:xfrm>
              <a:off x="1581"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35" name="Oval 51"/>
            <p:cNvSpPr>
              <a:spLocks noChangeArrowheads="1"/>
            </p:cNvSpPr>
            <p:nvPr/>
          </p:nvSpPr>
          <p:spPr bwMode="auto">
            <a:xfrm>
              <a:off x="1739"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36" name="Oval 52"/>
            <p:cNvSpPr>
              <a:spLocks noChangeArrowheads="1"/>
            </p:cNvSpPr>
            <p:nvPr/>
          </p:nvSpPr>
          <p:spPr bwMode="auto">
            <a:xfrm>
              <a:off x="1898"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37" name="Oval 53"/>
            <p:cNvSpPr>
              <a:spLocks noChangeArrowheads="1"/>
            </p:cNvSpPr>
            <p:nvPr/>
          </p:nvSpPr>
          <p:spPr bwMode="auto">
            <a:xfrm>
              <a:off x="2056"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38" name="Oval 54"/>
            <p:cNvSpPr>
              <a:spLocks noChangeArrowheads="1"/>
            </p:cNvSpPr>
            <p:nvPr/>
          </p:nvSpPr>
          <p:spPr bwMode="auto">
            <a:xfrm>
              <a:off x="2215"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39" name="Oval 55"/>
            <p:cNvSpPr>
              <a:spLocks noChangeArrowheads="1"/>
            </p:cNvSpPr>
            <p:nvPr/>
          </p:nvSpPr>
          <p:spPr bwMode="auto">
            <a:xfrm>
              <a:off x="2373"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40" name="Oval 56"/>
            <p:cNvSpPr>
              <a:spLocks noChangeArrowheads="1"/>
            </p:cNvSpPr>
            <p:nvPr/>
          </p:nvSpPr>
          <p:spPr bwMode="auto">
            <a:xfrm>
              <a:off x="2532"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41" name="Oval 57"/>
            <p:cNvSpPr>
              <a:spLocks noChangeArrowheads="1"/>
            </p:cNvSpPr>
            <p:nvPr/>
          </p:nvSpPr>
          <p:spPr bwMode="auto">
            <a:xfrm>
              <a:off x="1264"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42" name="Oval 58"/>
            <p:cNvSpPr>
              <a:spLocks noChangeArrowheads="1"/>
            </p:cNvSpPr>
            <p:nvPr/>
          </p:nvSpPr>
          <p:spPr bwMode="auto">
            <a:xfrm>
              <a:off x="1422"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43" name="Oval 59"/>
            <p:cNvSpPr>
              <a:spLocks noChangeArrowheads="1"/>
            </p:cNvSpPr>
            <p:nvPr/>
          </p:nvSpPr>
          <p:spPr bwMode="auto">
            <a:xfrm>
              <a:off x="1581"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44" name="Oval 60"/>
            <p:cNvSpPr>
              <a:spLocks noChangeArrowheads="1"/>
            </p:cNvSpPr>
            <p:nvPr/>
          </p:nvSpPr>
          <p:spPr bwMode="auto">
            <a:xfrm>
              <a:off x="1739"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45" name="Oval 61"/>
            <p:cNvSpPr>
              <a:spLocks noChangeArrowheads="1"/>
            </p:cNvSpPr>
            <p:nvPr/>
          </p:nvSpPr>
          <p:spPr bwMode="auto">
            <a:xfrm>
              <a:off x="1898"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46" name="Oval 62"/>
            <p:cNvSpPr>
              <a:spLocks noChangeArrowheads="1"/>
            </p:cNvSpPr>
            <p:nvPr/>
          </p:nvSpPr>
          <p:spPr bwMode="auto">
            <a:xfrm>
              <a:off x="2056"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47" name="Oval 63"/>
            <p:cNvSpPr>
              <a:spLocks noChangeArrowheads="1"/>
            </p:cNvSpPr>
            <p:nvPr/>
          </p:nvSpPr>
          <p:spPr bwMode="auto">
            <a:xfrm>
              <a:off x="2215"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48" name="Oval 64"/>
            <p:cNvSpPr>
              <a:spLocks noChangeArrowheads="1"/>
            </p:cNvSpPr>
            <p:nvPr/>
          </p:nvSpPr>
          <p:spPr bwMode="auto">
            <a:xfrm>
              <a:off x="2373"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49" name="Oval 65"/>
            <p:cNvSpPr>
              <a:spLocks noChangeArrowheads="1"/>
            </p:cNvSpPr>
            <p:nvPr/>
          </p:nvSpPr>
          <p:spPr bwMode="auto">
            <a:xfrm>
              <a:off x="2532"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50" name="Oval 66"/>
            <p:cNvSpPr>
              <a:spLocks noChangeArrowheads="1"/>
            </p:cNvSpPr>
            <p:nvPr/>
          </p:nvSpPr>
          <p:spPr bwMode="auto">
            <a:xfrm>
              <a:off x="1264"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51" name="Oval 67"/>
            <p:cNvSpPr>
              <a:spLocks noChangeArrowheads="1"/>
            </p:cNvSpPr>
            <p:nvPr/>
          </p:nvSpPr>
          <p:spPr bwMode="auto">
            <a:xfrm>
              <a:off x="1422"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52" name="Oval 68"/>
            <p:cNvSpPr>
              <a:spLocks noChangeArrowheads="1"/>
            </p:cNvSpPr>
            <p:nvPr/>
          </p:nvSpPr>
          <p:spPr bwMode="auto">
            <a:xfrm>
              <a:off x="1581"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53" name="Oval 69"/>
            <p:cNvSpPr>
              <a:spLocks noChangeArrowheads="1"/>
            </p:cNvSpPr>
            <p:nvPr/>
          </p:nvSpPr>
          <p:spPr bwMode="auto">
            <a:xfrm>
              <a:off x="1739"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54" name="Oval 70"/>
            <p:cNvSpPr>
              <a:spLocks noChangeArrowheads="1"/>
            </p:cNvSpPr>
            <p:nvPr/>
          </p:nvSpPr>
          <p:spPr bwMode="auto">
            <a:xfrm>
              <a:off x="1898"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55" name="Oval 71"/>
            <p:cNvSpPr>
              <a:spLocks noChangeArrowheads="1"/>
            </p:cNvSpPr>
            <p:nvPr/>
          </p:nvSpPr>
          <p:spPr bwMode="auto">
            <a:xfrm>
              <a:off x="2056"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56" name="Oval 72"/>
            <p:cNvSpPr>
              <a:spLocks noChangeArrowheads="1"/>
            </p:cNvSpPr>
            <p:nvPr/>
          </p:nvSpPr>
          <p:spPr bwMode="auto">
            <a:xfrm>
              <a:off x="2215"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57" name="Oval 73"/>
            <p:cNvSpPr>
              <a:spLocks noChangeArrowheads="1"/>
            </p:cNvSpPr>
            <p:nvPr/>
          </p:nvSpPr>
          <p:spPr bwMode="auto">
            <a:xfrm>
              <a:off x="2373"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58" name="Oval 74"/>
            <p:cNvSpPr>
              <a:spLocks noChangeArrowheads="1"/>
            </p:cNvSpPr>
            <p:nvPr/>
          </p:nvSpPr>
          <p:spPr bwMode="auto">
            <a:xfrm>
              <a:off x="2532"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59" name="Oval 75"/>
            <p:cNvSpPr>
              <a:spLocks noChangeArrowheads="1"/>
            </p:cNvSpPr>
            <p:nvPr/>
          </p:nvSpPr>
          <p:spPr bwMode="auto">
            <a:xfrm>
              <a:off x="1264"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60" name="Oval 76"/>
            <p:cNvSpPr>
              <a:spLocks noChangeArrowheads="1"/>
            </p:cNvSpPr>
            <p:nvPr/>
          </p:nvSpPr>
          <p:spPr bwMode="auto">
            <a:xfrm>
              <a:off x="1422"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61" name="Oval 77"/>
            <p:cNvSpPr>
              <a:spLocks noChangeArrowheads="1"/>
            </p:cNvSpPr>
            <p:nvPr/>
          </p:nvSpPr>
          <p:spPr bwMode="auto">
            <a:xfrm>
              <a:off x="1581"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62" name="Oval 78"/>
            <p:cNvSpPr>
              <a:spLocks noChangeArrowheads="1"/>
            </p:cNvSpPr>
            <p:nvPr/>
          </p:nvSpPr>
          <p:spPr bwMode="auto">
            <a:xfrm>
              <a:off x="1739"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63" name="Oval 79"/>
            <p:cNvSpPr>
              <a:spLocks noChangeArrowheads="1"/>
            </p:cNvSpPr>
            <p:nvPr/>
          </p:nvSpPr>
          <p:spPr bwMode="auto">
            <a:xfrm>
              <a:off x="1898"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64" name="Oval 80"/>
            <p:cNvSpPr>
              <a:spLocks noChangeArrowheads="1"/>
            </p:cNvSpPr>
            <p:nvPr/>
          </p:nvSpPr>
          <p:spPr bwMode="auto">
            <a:xfrm>
              <a:off x="2056"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65" name="Oval 81"/>
            <p:cNvSpPr>
              <a:spLocks noChangeArrowheads="1"/>
            </p:cNvSpPr>
            <p:nvPr/>
          </p:nvSpPr>
          <p:spPr bwMode="auto">
            <a:xfrm>
              <a:off x="2215"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66" name="Oval 82"/>
            <p:cNvSpPr>
              <a:spLocks noChangeArrowheads="1"/>
            </p:cNvSpPr>
            <p:nvPr/>
          </p:nvSpPr>
          <p:spPr bwMode="auto">
            <a:xfrm>
              <a:off x="2373"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67" name="Oval 83"/>
            <p:cNvSpPr>
              <a:spLocks noChangeArrowheads="1"/>
            </p:cNvSpPr>
            <p:nvPr/>
          </p:nvSpPr>
          <p:spPr bwMode="auto">
            <a:xfrm>
              <a:off x="2532"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68" name="Oval 84"/>
            <p:cNvSpPr>
              <a:spLocks noChangeArrowheads="1"/>
            </p:cNvSpPr>
            <p:nvPr/>
          </p:nvSpPr>
          <p:spPr bwMode="auto">
            <a:xfrm>
              <a:off x="1264"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69" name="Oval 85"/>
            <p:cNvSpPr>
              <a:spLocks noChangeArrowheads="1"/>
            </p:cNvSpPr>
            <p:nvPr/>
          </p:nvSpPr>
          <p:spPr bwMode="auto">
            <a:xfrm>
              <a:off x="1422"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70" name="Oval 86"/>
            <p:cNvSpPr>
              <a:spLocks noChangeArrowheads="1"/>
            </p:cNvSpPr>
            <p:nvPr/>
          </p:nvSpPr>
          <p:spPr bwMode="auto">
            <a:xfrm>
              <a:off x="1581"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71" name="Oval 87"/>
            <p:cNvSpPr>
              <a:spLocks noChangeArrowheads="1"/>
            </p:cNvSpPr>
            <p:nvPr/>
          </p:nvSpPr>
          <p:spPr bwMode="auto">
            <a:xfrm>
              <a:off x="1739"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72" name="Oval 88"/>
            <p:cNvSpPr>
              <a:spLocks noChangeArrowheads="1"/>
            </p:cNvSpPr>
            <p:nvPr/>
          </p:nvSpPr>
          <p:spPr bwMode="auto">
            <a:xfrm>
              <a:off x="1898"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73" name="Oval 89"/>
            <p:cNvSpPr>
              <a:spLocks noChangeArrowheads="1"/>
            </p:cNvSpPr>
            <p:nvPr/>
          </p:nvSpPr>
          <p:spPr bwMode="auto">
            <a:xfrm>
              <a:off x="2056"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74" name="Oval 90"/>
            <p:cNvSpPr>
              <a:spLocks noChangeArrowheads="1"/>
            </p:cNvSpPr>
            <p:nvPr/>
          </p:nvSpPr>
          <p:spPr bwMode="auto">
            <a:xfrm>
              <a:off x="2215"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75" name="Oval 91"/>
            <p:cNvSpPr>
              <a:spLocks noChangeArrowheads="1"/>
            </p:cNvSpPr>
            <p:nvPr/>
          </p:nvSpPr>
          <p:spPr bwMode="auto">
            <a:xfrm>
              <a:off x="2373"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76" name="Oval 92"/>
            <p:cNvSpPr>
              <a:spLocks noChangeArrowheads="1"/>
            </p:cNvSpPr>
            <p:nvPr/>
          </p:nvSpPr>
          <p:spPr bwMode="auto">
            <a:xfrm>
              <a:off x="2532"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77" name="Oval 93"/>
            <p:cNvSpPr>
              <a:spLocks noChangeArrowheads="1"/>
            </p:cNvSpPr>
            <p:nvPr/>
          </p:nvSpPr>
          <p:spPr bwMode="auto">
            <a:xfrm>
              <a:off x="1264"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78" name="Oval 94"/>
            <p:cNvSpPr>
              <a:spLocks noChangeArrowheads="1"/>
            </p:cNvSpPr>
            <p:nvPr/>
          </p:nvSpPr>
          <p:spPr bwMode="auto">
            <a:xfrm>
              <a:off x="1422"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79" name="Oval 95"/>
            <p:cNvSpPr>
              <a:spLocks noChangeArrowheads="1"/>
            </p:cNvSpPr>
            <p:nvPr/>
          </p:nvSpPr>
          <p:spPr bwMode="auto">
            <a:xfrm>
              <a:off x="1581"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80" name="Oval 96"/>
            <p:cNvSpPr>
              <a:spLocks noChangeArrowheads="1"/>
            </p:cNvSpPr>
            <p:nvPr/>
          </p:nvSpPr>
          <p:spPr bwMode="auto">
            <a:xfrm>
              <a:off x="1739"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81" name="Oval 97"/>
            <p:cNvSpPr>
              <a:spLocks noChangeArrowheads="1"/>
            </p:cNvSpPr>
            <p:nvPr/>
          </p:nvSpPr>
          <p:spPr bwMode="auto">
            <a:xfrm>
              <a:off x="1898"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82" name="Oval 98"/>
            <p:cNvSpPr>
              <a:spLocks noChangeArrowheads="1"/>
            </p:cNvSpPr>
            <p:nvPr/>
          </p:nvSpPr>
          <p:spPr bwMode="auto">
            <a:xfrm>
              <a:off x="2056"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83" name="Oval 99"/>
            <p:cNvSpPr>
              <a:spLocks noChangeArrowheads="1"/>
            </p:cNvSpPr>
            <p:nvPr/>
          </p:nvSpPr>
          <p:spPr bwMode="auto">
            <a:xfrm>
              <a:off x="2215"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84" name="Oval 100"/>
            <p:cNvSpPr>
              <a:spLocks noChangeArrowheads="1"/>
            </p:cNvSpPr>
            <p:nvPr/>
          </p:nvSpPr>
          <p:spPr bwMode="auto">
            <a:xfrm>
              <a:off x="2373"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85" name="Oval 101"/>
            <p:cNvSpPr>
              <a:spLocks noChangeArrowheads="1"/>
            </p:cNvSpPr>
            <p:nvPr/>
          </p:nvSpPr>
          <p:spPr bwMode="auto">
            <a:xfrm>
              <a:off x="2532"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86" name="Oval 102"/>
            <p:cNvSpPr>
              <a:spLocks noChangeArrowheads="1"/>
            </p:cNvSpPr>
            <p:nvPr/>
          </p:nvSpPr>
          <p:spPr bwMode="auto">
            <a:xfrm>
              <a:off x="1264"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87" name="Oval 103"/>
            <p:cNvSpPr>
              <a:spLocks noChangeArrowheads="1"/>
            </p:cNvSpPr>
            <p:nvPr/>
          </p:nvSpPr>
          <p:spPr bwMode="auto">
            <a:xfrm>
              <a:off x="1422"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88" name="Oval 104"/>
            <p:cNvSpPr>
              <a:spLocks noChangeArrowheads="1"/>
            </p:cNvSpPr>
            <p:nvPr/>
          </p:nvSpPr>
          <p:spPr bwMode="auto">
            <a:xfrm>
              <a:off x="1581"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89" name="Oval 105"/>
            <p:cNvSpPr>
              <a:spLocks noChangeArrowheads="1"/>
            </p:cNvSpPr>
            <p:nvPr/>
          </p:nvSpPr>
          <p:spPr bwMode="auto">
            <a:xfrm>
              <a:off x="1739"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90" name="Oval 106"/>
            <p:cNvSpPr>
              <a:spLocks noChangeArrowheads="1"/>
            </p:cNvSpPr>
            <p:nvPr/>
          </p:nvSpPr>
          <p:spPr bwMode="auto">
            <a:xfrm>
              <a:off x="1898"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91" name="Oval 107"/>
            <p:cNvSpPr>
              <a:spLocks noChangeArrowheads="1"/>
            </p:cNvSpPr>
            <p:nvPr/>
          </p:nvSpPr>
          <p:spPr bwMode="auto">
            <a:xfrm>
              <a:off x="2056"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92" name="Oval 108"/>
            <p:cNvSpPr>
              <a:spLocks noChangeArrowheads="1"/>
            </p:cNvSpPr>
            <p:nvPr/>
          </p:nvSpPr>
          <p:spPr bwMode="auto">
            <a:xfrm>
              <a:off x="2215"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93" name="Oval 109"/>
            <p:cNvSpPr>
              <a:spLocks noChangeArrowheads="1"/>
            </p:cNvSpPr>
            <p:nvPr/>
          </p:nvSpPr>
          <p:spPr bwMode="auto">
            <a:xfrm>
              <a:off x="2373"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94" name="Oval 110"/>
            <p:cNvSpPr>
              <a:spLocks noChangeArrowheads="1"/>
            </p:cNvSpPr>
            <p:nvPr/>
          </p:nvSpPr>
          <p:spPr bwMode="auto">
            <a:xfrm>
              <a:off x="2532"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95" name="Oval 111"/>
            <p:cNvSpPr>
              <a:spLocks noChangeArrowheads="1"/>
            </p:cNvSpPr>
            <p:nvPr/>
          </p:nvSpPr>
          <p:spPr bwMode="auto">
            <a:xfrm>
              <a:off x="1264" y="168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96" name="Oval 112"/>
            <p:cNvSpPr>
              <a:spLocks noChangeArrowheads="1"/>
            </p:cNvSpPr>
            <p:nvPr/>
          </p:nvSpPr>
          <p:spPr bwMode="auto">
            <a:xfrm>
              <a:off x="1422" y="168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97" name="Oval 113"/>
            <p:cNvSpPr>
              <a:spLocks noChangeArrowheads="1"/>
            </p:cNvSpPr>
            <p:nvPr/>
          </p:nvSpPr>
          <p:spPr bwMode="auto">
            <a:xfrm>
              <a:off x="1581" y="168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98" name="Oval 114"/>
            <p:cNvSpPr>
              <a:spLocks noChangeArrowheads="1"/>
            </p:cNvSpPr>
            <p:nvPr/>
          </p:nvSpPr>
          <p:spPr bwMode="auto">
            <a:xfrm>
              <a:off x="1739" y="168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99" name="Oval 115"/>
            <p:cNvSpPr>
              <a:spLocks noChangeArrowheads="1"/>
            </p:cNvSpPr>
            <p:nvPr/>
          </p:nvSpPr>
          <p:spPr bwMode="auto">
            <a:xfrm>
              <a:off x="1898" y="168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00" name="Oval 116"/>
            <p:cNvSpPr>
              <a:spLocks noChangeArrowheads="1"/>
            </p:cNvSpPr>
            <p:nvPr/>
          </p:nvSpPr>
          <p:spPr bwMode="auto">
            <a:xfrm>
              <a:off x="2056" y="168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01" name="Oval 117"/>
            <p:cNvSpPr>
              <a:spLocks noChangeArrowheads="1"/>
            </p:cNvSpPr>
            <p:nvPr/>
          </p:nvSpPr>
          <p:spPr bwMode="auto">
            <a:xfrm>
              <a:off x="2215" y="168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02" name="Oval 118"/>
            <p:cNvSpPr>
              <a:spLocks noChangeArrowheads="1"/>
            </p:cNvSpPr>
            <p:nvPr/>
          </p:nvSpPr>
          <p:spPr bwMode="auto">
            <a:xfrm>
              <a:off x="2373" y="168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03" name="Oval 119"/>
            <p:cNvSpPr>
              <a:spLocks noChangeArrowheads="1"/>
            </p:cNvSpPr>
            <p:nvPr/>
          </p:nvSpPr>
          <p:spPr bwMode="auto">
            <a:xfrm>
              <a:off x="2532" y="168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04" name="Oval 120"/>
            <p:cNvSpPr>
              <a:spLocks noChangeArrowheads="1"/>
            </p:cNvSpPr>
            <p:nvPr/>
          </p:nvSpPr>
          <p:spPr bwMode="auto">
            <a:xfrm>
              <a:off x="1264" y="184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05" name="Oval 121"/>
            <p:cNvSpPr>
              <a:spLocks noChangeArrowheads="1"/>
            </p:cNvSpPr>
            <p:nvPr/>
          </p:nvSpPr>
          <p:spPr bwMode="auto">
            <a:xfrm>
              <a:off x="1422" y="184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06" name="Oval 122"/>
            <p:cNvSpPr>
              <a:spLocks noChangeArrowheads="1"/>
            </p:cNvSpPr>
            <p:nvPr/>
          </p:nvSpPr>
          <p:spPr bwMode="auto">
            <a:xfrm>
              <a:off x="1581" y="184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07" name="Oval 123"/>
            <p:cNvSpPr>
              <a:spLocks noChangeArrowheads="1"/>
            </p:cNvSpPr>
            <p:nvPr/>
          </p:nvSpPr>
          <p:spPr bwMode="auto">
            <a:xfrm>
              <a:off x="1739" y="184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08" name="Oval 124"/>
            <p:cNvSpPr>
              <a:spLocks noChangeArrowheads="1"/>
            </p:cNvSpPr>
            <p:nvPr/>
          </p:nvSpPr>
          <p:spPr bwMode="auto">
            <a:xfrm>
              <a:off x="1898" y="184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09" name="Oval 125"/>
            <p:cNvSpPr>
              <a:spLocks noChangeArrowheads="1"/>
            </p:cNvSpPr>
            <p:nvPr/>
          </p:nvSpPr>
          <p:spPr bwMode="auto">
            <a:xfrm>
              <a:off x="2056" y="184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10" name="Oval 126"/>
            <p:cNvSpPr>
              <a:spLocks noChangeArrowheads="1"/>
            </p:cNvSpPr>
            <p:nvPr/>
          </p:nvSpPr>
          <p:spPr bwMode="auto">
            <a:xfrm>
              <a:off x="2215" y="184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11" name="Oval 127"/>
            <p:cNvSpPr>
              <a:spLocks noChangeArrowheads="1"/>
            </p:cNvSpPr>
            <p:nvPr/>
          </p:nvSpPr>
          <p:spPr bwMode="auto">
            <a:xfrm>
              <a:off x="2373" y="184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12" name="Oval 128"/>
            <p:cNvSpPr>
              <a:spLocks noChangeArrowheads="1"/>
            </p:cNvSpPr>
            <p:nvPr/>
          </p:nvSpPr>
          <p:spPr bwMode="auto">
            <a:xfrm>
              <a:off x="2532" y="184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13" name="Oval 129"/>
            <p:cNvSpPr>
              <a:spLocks noChangeArrowheads="1"/>
            </p:cNvSpPr>
            <p:nvPr/>
          </p:nvSpPr>
          <p:spPr bwMode="auto">
            <a:xfrm>
              <a:off x="1264"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14" name="Oval 130"/>
            <p:cNvSpPr>
              <a:spLocks noChangeArrowheads="1"/>
            </p:cNvSpPr>
            <p:nvPr/>
          </p:nvSpPr>
          <p:spPr bwMode="auto">
            <a:xfrm>
              <a:off x="1422"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15" name="Oval 131"/>
            <p:cNvSpPr>
              <a:spLocks noChangeArrowheads="1"/>
            </p:cNvSpPr>
            <p:nvPr/>
          </p:nvSpPr>
          <p:spPr bwMode="auto">
            <a:xfrm>
              <a:off x="1581"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16" name="Oval 132"/>
            <p:cNvSpPr>
              <a:spLocks noChangeArrowheads="1"/>
            </p:cNvSpPr>
            <p:nvPr/>
          </p:nvSpPr>
          <p:spPr bwMode="auto">
            <a:xfrm>
              <a:off x="1739"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17" name="Oval 133"/>
            <p:cNvSpPr>
              <a:spLocks noChangeArrowheads="1"/>
            </p:cNvSpPr>
            <p:nvPr/>
          </p:nvSpPr>
          <p:spPr bwMode="auto">
            <a:xfrm>
              <a:off x="1898"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18" name="Oval 134"/>
            <p:cNvSpPr>
              <a:spLocks noChangeArrowheads="1"/>
            </p:cNvSpPr>
            <p:nvPr/>
          </p:nvSpPr>
          <p:spPr bwMode="auto">
            <a:xfrm>
              <a:off x="2056"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19" name="Oval 135"/>
            <p:cNvSpPr>
              <a:spLocks noChangeArrowheads="1"/>
            </p:cNvSpPr>
            <p:nvPr/>
          </p:nvSpPr>
          <p:spPr bwMode="auto">
            <a:xfrm>
              <a:off x="2215"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20" name="Oval 136"/>
            <p:cNvSpPr>
              <a:spLocks noChangeArrowheads="1"/>
            </p:cNvSpPr>
            <p:nvPr/>
          </p:nvSpPr>
          <p:spPr bwMode="auto">
            <a:xfrm>
              <a:off x="2373"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21" name="Oval 137"/>
            <p:cNvSpPr>
              <a:spLocks noChangeArrowheads="1"/>
            </p:cNvSpPr>
            <p:nvPr/>
          </p:nvSpPr>
          <p:spPr bwMode="auto">
            <a:xfrm>
              <a:off x="2532"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22" name="Oval 138"/>
            <p:cNvSpPr>
              <a:spLocks noChangeArrowheads="1"/>
            </p:cNvSpPr>
            <p:nvPr/>
          </p:nvSpPr>
          <p:spPr bwMode="auto">
            <a:xfrm>
              <a:off x="1264"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23" name="Oval 139"/>
            <p:cNvSpPr>
              <a:spLocks noChangeArrowheads="1"/>
            </p:cNvSpPr>
            <p:nvPr/>
          </p:nvSpPr>
          <p:spPr bwMode="auto">
            <a:xfrm>
              <a:off x="1422"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24" name="Oval 140"/>
            <p:cNvSpPr>
              <a:spLocks noChangeArrowheads="1"/>
            </p:cNvSpPr>
            <p:nvPr/>
          </p:nvSpPr>
          <p:spPr bwMode="auto">
            <a:xfrm>
              <a:off x="1581"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25" name="Oval 141"/>
            <p:cNvSpPr>
              <a:spLocks noChangeArrowheads="1"/>
            </p:cNvSpPr>
            <p:nvPr/>
          </p:nvSpPr>
          <p:spPr bwMode="auto">
            <a:xfrm>
              <a:off x="1739"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26" name="Oval 142"/>
            <p:cNvSpPr>
              <a:spLocks noChangeArrowheads="1"/>
            </p:cNvSpPr>
            <p:nvPr/>
          </p:nvSpPr>
          <p:spPr bwMode="auto">
            <a:xfrm>
              <a:off x="1898"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27" name="Oval 143"/>
            <p:cNvSpPr>
              <a:spLocks noChangeArrowheads="1"/>
            </p:cNvSpPr>
            <p:nvPr/>
          </p:nvSpPr>
          <p:spPr bwMode="auto">
            <a:xfrm>
              <a:off x="2056"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28" name="Oval 144"/>
            <p:cNvSpPr>
              <a:spLocks noChangeArrowheads="1"/>
            </p:cNvSpPr>
            <p:nvPr/>
          </p:nvSpPr>
          <p:spPr bwMode="auto">
            <a:xfrm>
              <a:off x="2215"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29" name="Oval 145"/>
            <p:cNvSpPr>
              <a:spLocks noChangeArrowheads="1"/>
            </p:cNvSpPr>
            <p:nvPr/>
          </p:nvSpPr>
          <p:spPr bwMode="auto">
            <a:xfrm>
              <a:off x="2373"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30" name="Oval 146"/>
            <p:cNvSpPr>
              <a:spLocks noChangeArrowheads="1"/>
            </p:cNvSpPr>
            <p:nvPr/>
          </p:nvSpPr>
          <p:spPr bwMode="auto">
            <a:xfrm>
              <a:off x="2532"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31" name="Oval 147"/>
            <p:cNvSpPr>
              <a:spLocks noChangeArrowheads="1"/>
            </p:cNvSpPr>
            <p:nvPr/>
          </p:nvSpPr>
          <p:spPr bwMode="auto">
            <a:xfrm>
              <a:off x="1264"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32" name="Oval 148"/>
            <p:cNvSpPr>
              <a:spLocks noChangeArrowheads="1"/>
            </p:cNvSpPr>
            <p:nvPr/>
          </p:nvSpPr>
          <p:spPr bwMode="auto">
            <a:xfrm>
              <a:off x="1422"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33" name="Oval 149"/>
            <p:cNvSpPr>
              <a:spLocks noChangeArrowheads="1"/>
            </p:cNvSpPr>
            <p:nvPr/>
          </p:nvSpPr>
          <p:spPr bwMode="auto">
            <a:xfrm>
              <a:off x="1581"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34" name="Oval 150"/>
            <p:cNvSpPr>
              <a:spLocks noChangeArrowheads="1"/>
            </p:cNvSpPr>
            <p:nvPr/>
          </p:nvSpPr>
          <p:spPr bwMode="auto">
            <a:xfrm>
              <a:off x="1739"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35" name="Oval 151"/>
            <p:cNvSpPr>
              <a:spLocks noChangeArrowheads="1"/>
            </p:cNvSpPr>
            <p:nvPr/>
          </p:nvSpPr>
          <p:spPr bwMode="auto">
            <a:xfrm>
              <a:off x="1898"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36" name="Oval 152"/>
            <p:cNvSpPr>
              <a:spLocks noChangeArrowheads="1"/>
            </p:cNvSpPr>
            <p:nvPr/>
          </p:nvSpPr>
          <p:spPr bwMode="auto">
            <a:xfrm>
              <a:off x="2056"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37" name="Oval 153"/>
            <p:cNvSpPr>
              <a:spLocks noChangeArrowheads="1"/>
            </p:cNvSpPr>
            <p:nvPr/>
          </p:nvSpPr>
          <p:spPr bwMode="auto">
            <a:xfrm>
              <a:off x="2215"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38" name="Oval 154"/>
            <p:cNvSpPr>
              <a:spLocks noChangeArrowheads="1"/>
            </p:cNvSpPr>
            <p:nvPr/>
          </p:nvSpPr>
          <p:spPr bwMode="auto">
            <a:xfrm>
              <a:off x="2373"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39" name="Oval 155"/>
            <p:cNvSpPr>
              <a:spLocks noChangeArrowheads="1"/>
            </p:cNvSpPr>
            <p:nvPr/>
          </p:nvSpPr>
          <p:spPr bwMode="auto">
            <a:xfrm>
              <a:off x="2532"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40" name="Oval 156"/>
            <p:cNvSpPr>
              <a:spLocks noChangeArrowheads="1"/>
            </p:cNvSpPr>
            <p:nvPr/>
          </p:nvSpPr>
          <p:spPr bwMode="auto">
            <a:xfrm>
              <a:off x="1264"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41" name="Oval 157"/>
            <p:cNvSpPr>
              <a:spLocks noChangeArrowheads="1"/>
            </p:cNvSpPr>
            <p:nvPr/>
          </p:nvSpPr>
          <p:spPr bwMode="auto">
            <a:xfrm>
              <a:off x="1422"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42" name="Oval 158"/>
            <p:cNvSpPr>
              <a:spLocks noChangeArrowheads="1"/>
            </p:cNvSpPr>
            <p:nvPr/>
          </p:nvSpPr>
          <p:spPr bwMode="auto">
            <a:xfrm>
              <a:off x="1581"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43" name="Oval 159"/>
            <p:cNvSpPr>
              <a:spLocks noChangeArrowheads="1"/>
            </p:cNvSpPr>
            <p:nvPr/>
          </p:nvSpPr>
          <p:spPr bwMode="auto">
            <a:xfrm>
              <a:off x="1739"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44" name="Oval 160"/>
            <p:cNvSpPr>
              <a:spLocks noChangeArrowheads="1"/>
            </p:cNvSpPr>
            <p:nvPr/>
          </p:nvSpPr>
          <p:spPr bwMode="auto">
            <a:xfrm>
              <a:off x="1898"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45" name="Oval 161"/>
            <p:cNvSpPr>
              <a:spLocks noChangeArrowheads="1"/>
            </p:cNvSpPr>
            <p:nvPr/>
          </p:nvSpPr>
          <p:spPr bwMode="auto">
            <a:xfrm>
              <a:off x="2056"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46" name="Oval 162"/>
            <p:cNvSpPr>
              <a:spLocks noChangeArrowheads="1"/>
            </p:cNvSpPr>
            <p:nvPr/>
          </p:nvSpPr>
          <p:spPr bwMode="auto">
            <a:xfrm>
              <a:off x="2215"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47" name="Oval 163"/>
            <p:cNvSpPr>
              <a:spLocks noChangeArrowheads="1"/>
            </p:cNvSpPr>
            <p:nvPr/>
          </p:nvSpPr>
          <p:spPr bwMode="auto">
            <a:xfrm>
              <a:off x="2373"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48" name="Oval 164"/>
            <p:cNvSpPr>
              <a:spLocks noChangeArrowheads="1"/>
            </p:cNvSpPr>
            <p:nvPr/>
          </p:nvSpPr>
          <p:spPr bwMode="auto">
            <a:xfrm>
              <a:off x="2532"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49" name="Oval 165"/>
            <p:cNvSpPr>
              <a:spLocks noChangeArrowheads="1"/>
            </p:cNvSpPr>
            <p:nvPr/>
          </p:nvSpPr>
          <p:spPr bwMode="auto">
            <a:xfrm>
              <a:off x="1264"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50" name="Oval 166"/>
            <p:cNvSpPr>
              <a:spLocks noChangeArrowheads="1"/>
            </p:cNvSpPr>
            <p:nvPr/>
          </p:nvSpPr>
          <p:spPr bwMode="auto">
            <a:xfrm>
              <a:off x="1422"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51" name="Oval 167"/>
            <p:cNvSpPr>
              <a:spLocks noChangeArrowheads="1"/>
            </p:cNvSpPr>
            <p:nvPr/>
          </p:nvSpPr>
          <p:spPr bwMode="auto">
            <a:xfrm>
              <a:off x="1581"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52" name="Oval 168"/>
            <p:cNvSpPr>
              <a:spLocks noChangeArrowheads="1"/>
            </p:cNvSpPr>
            <p:nvPr/>
          </p:nvSpPr>
          <p:spPr bwMode="auto">
            <a:xfrm>
              <a:off x="1739"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53" name="Oval 169"/>
            <p:cNvSpPr>
              <a:spLocks noChangeArrowheads="1"/>
            </p:cNvSpPr>
            <p:nvPr/>
          </p:nvSpPr>
          <p:spPr bwMode="auto">
            <a:xfrm>
              <a:off x="1898"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54" name="Oval 170"/>
            <p:cNvSpPr>
              <a:spLocks noChangeArrowheads="1"/>
            </p:cNvSpPr>
            <p:nvPr/>
          </p:nvSpPr>
          <p:spPr bwMode="auto">
            <a:xfrm>
              <a:off x="2056"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55" name="Oval 171"/>
            <p:cNvSpPr>
              <a:spLocks noChangeArrowheads="1"/>
            </p:cNvSpPr>
            <p:nvPr/>
          </p:nvSpPr>
          <p:spPr bwMode="auto">
            <a:xfrm>
              <a:off x="2215"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56" name="Oval 172"/>
            <p:cNvSpPr>
              <a:spLocks noChangeArrowheads="1"/>
            </p:cNvSpPr>
            <p:nvPr/>
          </p:nvSpPr>
          <p:spPr bwMode="auto">
            <a:xfrm>
              <a:off x="2373"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57" name="Oval 173"/>
            <p:cNvSpPr>
              <a:spLocks noChangeArrowheads="1"/>
            </p:cNvSpPr>
            <p:nvPr/>
          </p:nvSpPr>
          <p:spPr bwMode="auto">
            <a:xfrm>
              <a:off x="2532"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58" name="Oval 174"/>
            <p:cNvSpPr>
              <a:spLocks noChangeArrowheads="1"/>
            </p:cNvSpPr>
            <p:nvPr/>
          </p:nvSpPr>
          <p:spPr bwMode="auto">
            <a:xfrm>
              <a:off x="1264"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59" name="Oval 175"/>
            <p:cNvSpPr>
              <a:spLocks noChangeArrowheads="1"/>
            </p:cNvSpPr>
            <p:nvPr/>
          </p:nvSpPr>
          <p:spPr bwMode="auto">
            <a:xfrm>
              <a:off x="1422"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60" name="Oval 176"/>
            <p:cNvSpPr>
              <a:spLocks noChangeArrowheads="1"/>
            </p:cNvSpPr>
            <p:nvPr/>
          </p:nvSpPr>
          <p:spPr bwMode="auto">
            <a:xfrm>
              <a:off x="1581"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61" name="Oval 177"/>
            <p:cNvSpPr>
              <a:spLocks noChangeArrowheads="1"/>
            </p:cNvSpPr>
            <p:nvPr/>
          </p:nvSpPr>
          <p:spPr bwMode="auto">
            <a:xfrm>
              <a:off x="1739"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62" name="Oval 178"/>
            <p:cNvSpPr>
              <a:spLocks noChangeArrowheads="1"/>
            </p:cNvSpPr>
            <p:nvPr/>
          </p:nvSpPr>
          <p:spPr bwMode="auto">
            <a:xfrm>
              <a:off x="1898"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63" name="Oval 179"/>
            <p:cNvSpPr>
              <a:spLocks noChangeArrowheads="1"/>
            </p:cNvSpPr>
            <p:nvPr/>
          </p:nvSpPr>
          <p:spPr bwMode="auto">
            <a:xfrm>
              <a:off x="2056"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64" name="Oval 180"/>
            <p:cNvSpPr>
              <a:spLocks noChangeArrowheads="1"/>
            </p:cNvSpPr>
            <p:nvPr/>
          </p:nvSpPr>
          <p:spPr bwMode="auto">
            <a:xfrm>
              <a:off x="2215"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65" name="Oval 181"/>
            <p:cNvSpPr>
              <a:spLocks noChangeArrowheads="1"/>
            </p:cNvSpPr>
            <p:nvPr/>
          </p:nvSpPr>
          <p:spPr bwMode="auto">
            <a:xfrm>
              <a:off x="2373"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66" name="Oval 182"/>
            <p:cNvSpPr>
              <a:spLocks noChangeArrowheads="1"/>
            </p:cNvSpPr>
            <p:nvPr/>
          </p:nvSpPr>
          <p:spPr bwMode="auto">
            <a:xfrm>
              <a:off x="2532"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67" name="Oval 183"/>
            <p:cNvSpPr>
              <a:spLocks noChangeArrowheads="1"/>
            </p:cNvSpPr>
            <p:nvPr/>
          </p:nvSpPr>
          <p:spPr bwMode="auto">
            <a:xfrm>
              <a:off x="1264"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68" name="Oval 184"/>
            <p:cNvSpPr>
              <a:spLocks noChangeArrowheads="1"/>
            </p:cNvSpPr>
            <p:nvPr/>
          </p:nvSpPr>
          <p:spPr bwMode="auto">
            <a:xfrm>
              <a:off x="1422"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69" name="Oval 185"/>
            <p:cNvSpPr>
              <a:spLocks noChangeArrowheads="1"/>
            </p:cNvSpPr>
            <p:nvPr/>
          </p:nvSpPr>
          <p:spPr bwMode="auto">
            <a:xfrm>
              <a:off x="1581"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70" name="Oval 186"/>
            <p:cNvSpPr>
              <a:spLocks noChangeArrowheads="1"/>
            </p:cNvSpPr>
            <p:nvPr/>
          </p:nvSpPr>
          <p:spPr bwMode="auto">
            <a:xfrm>
              <a:off x="1739"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71" name="Oval 187"/>
            <p:cNvSpPr>
              <a:spLocks noChangeArrowheads="1"/>
            </p:cNvSpPr>
            <p:nvPr/>
          </p:nvSpPr>
          <p:spPr bwMode="auto">
            <a:xfrm>
              <a:off x="1898"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72" name="Oval 188"/>
            <p:cNvSpPr>
              <a:spLocks noChangeArrowheads="1"/>
            </p:cNvSpPr>
            <p:nvPr/>
          </p:nvSpPr>
          <p:spPr bwMode="auto">
            <a:xfrm>
              <a:off x="2056"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73" name="Oval 189"/>
            <p:cNvSpPr>
              <a:spLocks noChangeArrowheads="1"/>
            </p:cNvSpPr>
            <p:nvPr/>
          </p:nvSpPr>
          <p:spPr bwMode="auto">
            <a:xfrm>
              <a:off x="2215"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74" name="Oval 190"/>
            <p:cNvSpPr>
              <a:spLocks noChangeArrowheads="1"/>
            </p:cNvSpPr>
            <p:nvPr/>
          </p:nvSpPr>
          <p:spPr bwMode="auto">
            <a:xfrm>
              <a:off x="2373"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75" name="Oval 191"/>
            <p:cNvSpPr>
              <a:spLocks noChangeArrowheads="1"/>
            </p:cNvSpPr>
            <p:nvPr/>
          </p:nvSpPr>
          <p:spPr bwMode="auto">
            <a:xfrm>
              <a:off x="2532"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76" name="Oval 192"/>
            <p:cNvSpPr>
              <a:spLocks noChangeArrowheads="1"/>
            </p:cNvSpPr>
            <p:nvPr/>
          </p:nvSpPr>
          <p:spPr bwMode="auto">
            <a:xfrm>
              <a:off x="1264"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77" name="Oval 193"/>
            <p:cNvSpPr>
              <a:spLocks noChangeArrowheads="1"/>
            </p:cNvSpPr>
            <p:nvPr/>
          </p:nvSpPr>
          <p:spPr bwMode="auto">
            <a:xfrm>
              <a:off x="1422"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78" name="Oval 194"/>
            <p:cNvSpPr>
              <a:spLocks noChangeArrowheads="1"/>
            </p:cNvSpPr>
            <p:nvPr/>
          </p:nvSpPr>
          <p:spPr bwMode="auto">
            <a:xfrm>
              <a:off x="1581"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79" name="Oval 195"/>
            <p:cNvSpPr>
              <a:spLocks noChangeArrowheads="1"/>
            </p:cNvSpPr>
            <p:nvPr/>
          </p:nvSpPr>
          <p:spPr bwMode="auto">
            <a:xfrm>
              <a:off x="1739"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80" name="Oval 196"/>
            <p:cNvSpPr>
              <a:spLocks noChangeArrowheads="1"/>
            </p:cNvSpPr>
            <p:nvPr/>
          </p:nvSpPr>
          <p:spPr bwMode="auto">
            <a:xfrm>
              <a:off x="1898"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81" name="Oval 197"/>
            <p:cNvSpPr>
              <a:spLocks noChangeArrowheads="1"/>
            </p:cNvSpPr>
            <p:nvPr/>
          </p:nvSpPr>
          <p:spPr bwMode="auto">
            <a:xfrm>
              <a:off x="2056"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82" name="Oval 198"/>
            <p:cNvSpPr>
              <a:spLocks noChangeArrowheads="1"/>
            </p:cNvSpPr>
            <p:nvPr/>
          </p:nvSpPr>
          <p:spPr bwMode="auto">
            <a:xfrm>
              <a:off x="2215"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83" name="Oval 199"/>
            <p:cNvSpPr>
              <a:spLocks noChangeArrowheads="1"/>
            </p:cNvSpPr>
            <p:nvPr/>
          </p:nvSpPr>
          <p:spPr bwMode="auto">
            <a:xfrm>
              <a:off x="2373"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84" name="Oval 200"/>
            <p:cNvSpPr>
              <a:spLocks noChangeArrowheads="1"/>
            </p:cNvSpPr>
            <p:nvPr/>
          </p:nvSpPr>
          <p:spPr bwMode="auto">
            <a:xfrm>
              <a:off x="2532"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85" name="Oval 201"/>
            <p:cNvSpPr>
              <a:spLocks noChangeArrowheads="1"/>
            </p:cNvSpPr>
            <p:nvPr/>
          </p:nvSpPr>
          <p:spPr bwMode="auto">
            <a:xfrm>
              <a:off x="1264" y="3317"/>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86" name="Oval 202"/>
            <p:cNvSpPr>
              <a:spLocks noChangeArrowheads="1"/>
            </p:cNvSpPr>
            <p:nvPr/>
          </p:nvSpPr>
          <p:spPr bwMode="auto">
            <a:xfrm>
              <a:off x="1422" y="3317"/>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87" name="Oval 203"/>
            <p:cNvSpPr>
              <a:spLocks noChangeArrowheads="1"/>
            </p:cNvSpPr>
            <p:nvPr/>
          </p:nvSpPr>
          <p:spPr bwMode="auto">
            <a:xfrm>
              <a:off x="1581" y="3317"/>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88" name="Oval 204"/>
            <p:cNvSpPr>
              <a:spLocks noChangeArrowheads="1"/>
            </p:cNvSpPr>
            <p:nvPr/>
          </p:nvSpPr>
          <p:spPr bwMode="auto">
            <a:xfrm>
              <a:off x="1739" y="3317"/>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89" name="Oval 205"/>
            <p:cNvSpPr>
              <a:spLocks noChangeArrowheads="1"/>
            </p:cNvSpPr>
            <p:nvPr/>
          </p:nvSpPr>
          <p:spPr bwMode="auto">
            <a:xfrm>
              <a:off x="1898" y="3317"/>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90" name="Oval 206"/>
            <p:cNvSpPr>
              <a:spLocks noChangeArrowheads="1"/>
            </p:cNvSpPr>
            <p:nvPr/>
          </p:nvSpPr>
          <p:spPr bwMode="auto">
            <a:xfrm>
              <a:off x="2056" y="3317"/>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91" name="Oval 207"/>
            <p:cNvSpPr>
              <a:spLocks noChangeArrowheads="1"/>
            </p:cNvSpPr>
            <p:nvPr/>
          </p:nvSpPr>
          <p:spPr bwMode="auto">
            <a:xfrm>
              <a:off x="2215" y="3317"/>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92" name="Oval 208"/>
            <p:cNvSpPr>
              <a:spLocks noChangeArrowheads="1"/>
            </p:cNvSpPr>
            <p:nvPr/>
          </p:nvSpPr>
          <p:spPr bwMode="auto">
            <a:xfrm>
              <a:off x="2373" y="3317"/>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93" name="Oval 209"/>
            <p:cNvSpPr>
              <a:spLocks noChangeArrowheads="1"/>
            </p:cNvSpPr>
            <p:nvPr/>
          </p:nvSpPr>
          <p:spPr bwMode="auto">
            <a:xfrm>
              <a:off x="2532" y="3317"/>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94" name="Oval 210"/>
            <p:cNvSpPr>
              <a:spLocks noChangeArrowheads="1"/>
            </p:cNvSpPr>
            <p:nvPr/>
          </p:nvSpPr>
          <p:spPr bwMode="auto">
            <a:xfrm>
              <a:off x="1264" y="3480"/>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95" name="Oval 211"/>
            <p:cNvSpPr>
              <a:spLocks noChangeArrowheads="1"/>
            </p:cNvSpPr>
            <p:nvPr/>
          </p:nvSpPr>
          <p:spPr bwMode="auto">
            <a:xfrm>
              <a:off x="1422" y="3480"/>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96" name="Oval 212"/>
            <p:cNvSpPr>
              <a:spLocks noChangeArrowheads="1"/>
            </p:cNvSpPr>
            <p:nvPr/>
          </p:nvSpPr>
          <p:spPr bwMode="auto">
            <a:xfrm>
              <a:off x="1581" y="3480"/>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97" name="Oval 213"/>
            <p:cNvSpPr>
              <a:spLocks noChangeArrowheads="1"/>
            </p:cNvSpPr>
            <p:nvPr/>
          </p:nvSpPr>
          <p:spPr bwMode="auto">
            <a:xfrm>
              <a:off x="1739" y="3480"/>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98" name="Oval 214"/>
            <p:cNvSpPr>
              <a:spLocks noChangeArrowheads="1"/>
            </p:cNvSpPr>
            <p:nvPr/>
          </p:nvSpPr>
          <p:spPr bwMode="auto">
            <a:xfrm>
              <a:off x="1898" y="3480"/>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599" name="Oval 215"/>
            <p:cNvSpPr>
              <a:spLocks noChangeArrowheads="1"/>
            </p:cNvSpPr>
            <p:nvPr/>
          </p:nvSpPr>
          <p:spPr bwMode="auto">
            <a:xfrm>
              <a:off x="2056" y="3480"/>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00" name="Oval 216"/>
            <p:cNvSpPr>
              <a:spLocks noChangeArrowheads="1"/>
            </p:cNvSpPr>
            <p:nvPr/>
          </p:nvSpPr>
          <p:spPr bwMode="auto">
            <a:xfrm>
              <a:off x="2215" y="3480"/>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01" name="Oval 217"/>
            <p:cNvSpPr>
              <a:spLocks noChangeArrowheads="1"/>
            </p:cNvSpPr>
            <p:nvPr/>
          </p:nvSpPr>
          <p:spPr bwMode="auto">
            <a:xfrm>
              <a:off x="2373" y="3480"/>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02" name="Oval 218"/>
            <p:cNvSpPr>
              <a:spLocks noChangeArrowheads="1"/>
            </p:cNvSpPr>
            <p:nvPr/>
          </p:nvSpPr>
          <p:spPr bwMode="auto">
            <a:xfrm>
              <a:off x="2532" y="3480"/>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03" name="Oval 219"/>
            <p:cNvSpPr>
              <a:spLocks noChangeArrowheads="1"/>
            </p:cNvSpPr>
            <p:nvPr/>
          </p:nvSpPr>
          <p:spPr bwMode="auto">
            <a:xfrm>
              <a:off x="1264"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04" name="Oval 220"/>
            <p:cNvSpPr>
              <a:spLocks noChangeArrowheads="1"/>
            </p:cNvSpPr>
            <p:nvPr/>
          </p:nvSpPr>
          <p:spPr bwMode="auto">
            <a:xfrm>
              <a:off x="1422"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05" name="Oval 221"/>
            <p:cNvSpPr>
              <a:spLocks noChangeArrowheads="1"/>
            </p:cNvSpPr>
            <p:nvPr/>
          </p:nvSpPr>
          <p:spPr bwMode="auto">
            <a:xfrm>
              <a:off x="1581"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06" name="Oval 222"/>
            <p:cNvSpPr>
              <a:spLocks noChangeArrowheads="1"/>
            </p:cNvSpPr>
            <p:nvPr/>
          </p:nvSpPr>
          <p:spPr bwMode="auto">
            <a:xfrm>
              <a:off x="1739"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07" name="Oval 223"/>
            <p:cNvSpPr>
              <a:spLocks noChangeArrowheads="1"/>
            </p:cNvSpPr>
            <p:nvPr/>
          </p:nvSpPr>
          <p:spPr bwMode="auto">
            <a:xfrm>
              <a:off x="1898"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08" name="Oval 224"/>
            <p:cNvSpPr>
              <a:spLocks noChangeArrowheads="1"/>
            </p:cNvSpPr>
            <p:nvPr/>
          </p:nvSpPr>
          <p:spPr bwMode="auto">
            <a:xfrm>
              <a:off x="2056"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09" name="Oval 225"/>
            <p:cNvSpPr>
              <a:spLocks noChangeArrowheads="1"/>
            </p:cNvSpPr>
            <p:nvPr/>
          </p:nvSpPr>
          <p:spPr bwMode="auto">
            <a:xfrm>
              <a:off x="2215"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10" name="Oval 226"/>
            <p:cNvSpPr>
              <a:spLocks noChangeArrowheads="1"/>
            </p:cNvSpPr>
            <p:nvPr/>
          </p:nvSpPr>
          <p:spPr bwMode="auto">
            <a:xfrm>
              <a:off x="2373"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11" name="Oval 227"/>
            <p:cNvSpPr>
              <a:spLocks noChangeArrowheads="1"/>
            </p:cNvSpPr>
            <p:nvPr/>
          </p:nvSpPr>
          <p:spPr bwMode="auto">
            <a:xfrm>
              <a:off x="2532"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12" name="Oval 228"/>
            <p:cNvSpPr>
              <a:spLocks noChangeArrowheads="1"/>
            </p:cNvSpPr>
            <p:nvPr/>
          </p:nvSpPr>
          <p:spPr bwMode="auto">
            <a:xfrm>
              <a:off x="2698"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13" name="Oval 229"/>
            <p:cNvSpPr>
              <a:spLocks noChangeArrowheads="1"/>
            </p:cNvSpPr>
            <p:nvPr/>
          </p:nvSpPr>
          <p:spPr bwMode="auto">
            <a:xfrm>
              <a:off x="2856" y="543"/>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14" name="Oval 230"/>
            <p:cNvSpPr>
              <a:spLocks noChangeArrowheads="1"/>
            </p:cNvSpPr>
            <p:nvPr/>
          </p:nvSpPr>
          <p:spPr bwMode="auto">
            <a:xfrm>
              <a:off x="3015"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15" name="Oval 231"/>
            <p:cNvSpPr>
              <a:spLocks noChangeArrowheads="1"/>
            </p:cNvSpPr>
            <p:nvPr/>
          </p:nvSpPr>
          <p:spPr bwMode="auto">
            <a:xfrm>
              <a:off x="3173" y="543"/>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16" name="Oval 232"/>
            <p:cNvSpPr>
              <a:spLocks noChangeArrowheads="1"/>
            </p:cNvSpPr>
            <p:nvPr/>
          </p:nvSpPr>
          <p:spPr bwMode="auto">
            <a:xfrm>
              <a:off x="3332"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17" name="Oval 233"/>
            <p:cNvSpPr>
              <a:spLocks noChangeArrowheads="1"/>
            </p:cNvSpPr>
            <p:nvPr/>
          </p:nvSpPr>
          <p:spPr bwMode="auto">
            <a:xfrm>
              <a:off x="3490" y="543"/>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18" name="Oval 234"/>
            <p:cNvSpPr>
              <a:spLocks noChangeArrowheads="1"/>
            </p:cNvSpPr>
            <p:nvPr/>
          </p:nvSpPr>
          <p:spPr bwMode="auto">
            <a:xfrm>
              <a:off x="3649"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19" name="Oval 235"/>
            <p:cNvSpPr>
              <a:spLocks noChangeArrowheads="1"/>
            </p:cNvSpPr>
            <p:nvPr/>
          </p:nvSpPr>
          <p:spPr bwMode="auto">
            <a:xfrm>
              <a:off x="3807" y="543"/>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20" name="Oval 236"/>
            <p:cNvSpPr>
              <a:spLocks noChangeArrowheads="1"/>
            </p:cNvSpPr>
            <p:nvPr/>
          </p:nvSpPr>
          <p:spPr bwMode="auto">
            <a:xfrm>
              <a:off x="3966" y="543"/>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21" name="Oval 237"/>
            <p:cNvSpPr>
              <a:spLocks noChangeArrowheads="1"/>
            </p:cNvSpPr>
            <p:nvPr/>
          </p:nvSpPr>
          <p:spPr bwMode="auto">
            <a:xfrm>
              <a:off x="2698"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22" name="Oval 238"/>
            <p:cNvSpPr>
              <a:spLocks noChangeArrowheads="1"/>
            </p:cNvSpPr>
            <p:nvPr/>
          </p:nvSpPr>
          <p:spPr bwMode="auto">
            <a:xfrm>
              <a:off x="2856" y="706"/>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23" name="Oval 239"/>
            <p:cNvSpPr>
              <a:spLocks noChangeArrowheads="1"/>
            </p:cNvSpPr>
            <p:nvPr/>
          </p:nvSpPr>
          <p:spPr bwMode="auto">
            <a:xfrm>
              <a:off x="3015"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24" name="Oval 240"/>
            <p:cNvSpPr>
              <a:spLocks noChangeArrowheads="1"/>
            </p:cNvSpPr>
            <p:nvPr/>
          </p:nvSpPr>
          <p:spPr bwMode="auto">
            <a:xfrm>
              <a:off x="3173" y="706"/>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25" name="Oval 241"/>
            <p:cNvSpPr>
              <a:spLocks noChangeArrowheads="1"/>
            </p:cNvSpPr>
            <p:nvPr/>
          </p:nvSpPr>
          <p:spPr bwMode="auto">
            <a:xfrm>
              <a:off x="3332"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26" name="Oval 242"/>
            <p:cNvSpPr>
              <a:spLocks noChangeArrowheads="1"/>
            </p:cNvSpPr>
            <p:nvPr/>
          </p:nvSpPr>
          <p:spPr bwMode="auto">
            <a:xfrm>
              <a:off x="3490" y="706"/>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27" name="Oval 243"/>
            <p:cNvSpPr>
              <a:spLocks noChangeArrowheads="1"/>
            </p:cNvSpPr>
            <p:nvPr/>
          </p:nvSpPr>
          <p:spPr bwMode="auto">
            <a:xfrm>
              <a:off x="3649"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28" name="Oval 244"/>
            <p:cNvSpPr>
              <a:spLocks noChangeArrowheads="1"/>
            </p:cNvSpPr>
            <p:nvPr/>
          </p:nvSpPr>
          <p:spPr bwMode="auto">
            <a:xfrm>
              <a:off x="3807" y="706"/>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29" name="Oval 245"/>
            <p:cNvSpPr>
              <a:spLocks noChangeArrowheads="1"/>
            </p:cNvSpPr>
            <p:nvPr/>
          </p:nvSpPr>
          <p:spPr bwMode="auto">
            <a:xfrm>
              <a:off x="3966" y="706"/>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30" name="Oval 246"/>
            <p:cNvSpPr>
              <a:spLocks noChangeArrowheads="1"/>
            </p:cNvSpPr>
            <p:nvPr/>
          </p:nvSpPr>
          <p:spPr bwMode="auto">
            <a:xfrm>
              <a:off x="2698"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31" name="Oval 247"/>
            <p:cNvSpPr>
              <a:spLocks noChangeArrowheads="1"/>
            </p:cNvSpPr>
            <p:nvPr/>
          </p:nvSpPr>
          <p:spPr bwMode="auto">
            <a:xfrm>
              <a:off x="2856" y="870"/>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32" name="Oval 248"/>
            <p:cNvSpPr>
              <a:spLocks noChangeArrowheads="1"/>
            </p:cNvSpPr>
            <p:nvPr/>
          </p:nvSpPr>
          <p:spPr bwMode="auto">
            <a:xfrm>
              <a:off x="3015"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33" name="Oval 249"/>
            <p:cNvSpPr>
              <a:spLocks noChangeArrowheads="1"/>
            </p:cNvSpPr>
            <p:nvPr/>
          </p:nvSpPr>
          <p:spPr bwMode="auto">
            <a:xfrm>
              <a:off x="3173" y="870"/>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34" name="Oval 250"/>
            <p:cNvSpPr>
              <a:spLocks noChangeArrowheads="1"/>
            </p:cNvSpPr>
            <p:nvPr/>
          </p:nvSpPr>
          <p:spPr bwMode="auto">
            <a:xfrm>
              <a:off x="3332"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35" name="Oval 251"/>
            <p:cNvSpPr>
              <a:spLocks noChangeArrowheads="1"/>
            </p:cNvSpPr>
            <p:nvPr/>
          </p:nvSpPr>
          <p:spPr bwMode="auto">
            <a:xfrm>
              <a:off x="3490" y="870"/>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36" name="Oval 252"/>
            <p:cNvSpPr>
              <a:spLocks noChangeArrowheads="1"/>
            </p:cNvSpPr>
            <p:nvPr/>
          </p:nvSpPr>
          <p:spPr bwMode="auto">
            <a:xfrm>
              <a:off x="3649"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37" name="Oval 253"/>
            <p:cNvSpPr>
              <a:spLocks noChangeArrowheads="1"/>
            </p:cNvSpPr>
            <p:nvPr/>
          </p:nvSpPr>
          <p:spPr bwMode="auto">
            <a:xfrm>
              <a:off x="3807" y="870"/>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38" name="Oval 254"/>
            <p:cNvSpPr>
              <a:spLocks noChangeArrowheads="1"/>
            </p:cNvSpPr>
            <p:nvPr/>
          </p:nvSpPr>
          <p:spPr bwMode="auto">
            <a:xfrm>
              <a:off x="3966" y="870"/>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39" name="Oval 255"/>
            <p:cNvSpPr>
              <a:spLocks noChangeArrowheads="1"/>
            </p:cNvSpPr>
            <p:nvPr/>
          </p:nvSpPr>
          <p:spPr bwMode="auto">
            <a:xfrm>
              <a:off x="2698"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40" name="Oval 256"/>
            <p:cNvSpPr>
              <a:spLocks noChangeArrowheads="1"/>
            </p:cNvSpPr>
            <p:nvPr/>
          </p:nvSpPr>
          <p:spPr bwMode="auto">
            <a:xfrm>
              <a:off x="2856" y="1033"/>
              <a:ext cx="155"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41" name="Oval 257"/>
            <p:cNvSpPr>
              <a:spLocks noChangeArrowheads="1"/>
            </p:cNvSpPr>
            <p:nvPr/>
          </p:nvSpPr>
          <p:spPr bwMode="auto">
            <a:xfrm>
              <a:off x="3015"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42" name="Oval 258"/>
            <p:cNvSpPr>
              <a:spLocks noChangeArrowheads="1"/>
            </p:cNvSpPr>
            <p:nvPr/>
          </p:nvSpPr>
          <p:spPr bwMode="auto">
            <a:xfrm>
              <a:off x="3173" y="1033"/>
              <a:ext cx="155"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43" name="Oval 259"/>
            <p:cNvSpPr>
              <a:spLocks noChangeArrowheads="1"/>
            </p:cNvSpPr>
            <p:nvPr/>
          </p:nvSpPr>
          <p:spPr bwMode="auto">
            <a:xfrm>
              <a:off x="3332"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44" name="Oval 260"/>
            <p:cNvSpPr>
              <a:spLocks noChangeArrowheads="1"/>
            </p:cNvSpPr>
            <p:nvPr/>
          </p:nvSpPr>
          <p:spPr bwMode="auto">
            <a:xfrm>
              <a:off x="3490" y="1033"/>
              <a:ext cx="155"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45" name="Oval 261"/>
            <p:cNvSpPr>
              <a:spLocks noChangeArrowheads="1"/>
            </p:cNvSpPr>
            <p:nvPr/>
          </p:nvSpPr>
          <p:spPr bwMode="auto">
            <a:xfrm>
              <a:off x="3649"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46" name="Oval 262"/>
            <p:cNvSpPr>
              <a:spLocks noChangeArrowheads="1"/>
            </p:cNvSpPr>
            <p:nvPr/>
          </p:nvSpPr>
          <p:spPr bwMode="auto">
            <a:xfrm>
              <a:off x="3807" y="1033"/>
              <a:ext cx="155"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47" name="Oval 263"/>
            <p:cNvSpPr>
              <a:spLocks noChangeArrowheads="1"/>
            </p:cNvSpPr>
            <p:nvPr/>
          </p:nvSpPr>
          <p:spPr bwMode="auto">
            <a:xfrm>
              <a:off x="3966" y="1033"/>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48" name="Oval 264"/>
            <p:cNvSpPr>
              <a:spLocks noChangeArrowheads="1"/>
            </p:cNvSpPr>
            <p:nvPr/>
          </p:nvSpPr>
          <p:spPr bwMode="auto">
            <a:xfrm>
              <a:off x="2698"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49" name="Oval 265"/>
            <p:cNvSpPr>
              <a:spLocks noChangeArrowheads="1"/>
            </p:cNvSpPr>
            <p:nvPr/>
          </p:nvSpPr>
          <p:spPr bwMode="auto">
            <a:xfrm>
              <a:off x="2856" y="1195"/>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50" name="Oval 266"/>
            <p:cNvSpPr>
              <a:spLocks noChangeArrowheads="1"/>
            </p:cNvSpPr>
            <p:nvPr/>
          </p:nvSpPr>
          <p:spPr bwMode="auto">
            <a:xfrm>
              <a:off x="3015"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51" name="Oval 267"/>
            <p:cNvSpPr>
              <a:spLocks noChangeArrowheads="1"/>
            </p:cNvSpPr>
            <p:nvPr/>
          </p:nvSpPr>
          <p:spPr bwMode="auto">
            <a:xfrm>
              <a:off x="3173" y="1195"/>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52" name="Oval 268"/>
            <p:cNvSpPr>
              <a:spLocks noChangeArrowheads="1"/>
            </p:cNvSpPr>
            <p:nvPr/>
          </p:nvSpPr>
          <p:spPr bwMode="auto">
            <a:xfrm>
              <a:off x="3332"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53" name="Oval 269"/>
            <p:cNvSpPr>
              <a:spLocks noChangeArrowheads="1"/>
            </p:cNvSpPr>
            <p:nvPr/>
          </p:nvSpPr>
          <p:spPr bwMode="auto">
            <a:xfrm>
              <a:off x="3490" y="1195"/>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54" name="Oval 270"/>
            <p:cNvSpPr>
              <a:spLocks noChangeArrowheads="1"/>
            </p:cNvSpPr>
            <p:nvPr/>
          </p:nvSpPr>
          <p:spPr bwMode="auto">
            <a:xfrm>
              <a:off x="3649"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55" name="Oval 271"/>
            <p:cNvSpPr>
              <a:spLocks noChangeArrowheads="1"/>
            </p:cNvSpPr>
            <p:nvPr/>
          </p:nvSpPr>
          <p:spPr bwMode="auto">
            <a:xfrm>
              <a:off x="3807" y="1195"/>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56" name="Oval 272"/>
            <p:cNvSpPr>
              <a:spLocks noChangeArrowheads="1"/>
            </p:cNvSpPr>
            <p:nvPr/>
          </p:nvSpPr>
          <p:spPr bwMode="auto">
            <a:xfrm>
              <a:off x="3966" y="119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57" name="Oval 273"/>
            <p:cNvSpPr>
              <a:spLocks noChangeArrowheads="1"/>
            </p:cNvSpPr>
            <p:nvPr/>
          </p:nvSpPr>
          <p:spPr bwMode="auto">
            <a:xfrm>
              <a:off x="2698"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58" name="Oval 274"/>
            <p:cNvSpPr>
              <a:spLocks noChangeArrowheads="1"/>
            </p:cNvSpPr>
            <p:nvPr/>
          </p:nvSpPr>
          <p:spPr bwMode="auto">
            <a:xfrm>
              <a:off x="2856" y="1359"/>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59" name="Oval 275"/>
            <p:cNvSpPr>
              <a:spLocks noChangeArrowheads="1"/>
            </p:cNvSpPr>
            <p:nvPr/>
          </p:nvSpPr>
          <p:spPr bwMode="auto">
            <a:xfrm>
              <a:off x="3015"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60" name="Oval 276"/>
            <p:cNvSpPr>
              <a:spLocks noChangeArrowheads="1"/>
            </p:cNvSpPr>
            <p:nvPr/>
          </p:nvSpPr>
          <p:spPr bwMode="auto">
            <a:xfrm>
              <a:off x="3173" y="1359"/>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61" name="Oval 277"/>
            <p:cNvSpPr>
              <a:spLocks noChangeArrowheads="1"/>
            </p:cNvSpPr>
            <p:nvPr/>
          </p:nvSpPr>
          <p:spPr bwMode="auto">
            <a:xfrm>
              <a:off x="3332"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62" name="Oval 278"/>
            <p:cNvSpPr>
              <a:spLocks noChangeArrowheads="1"/>
            </p:cNvSpPr>
            <p:nvPr/>
          </p:nvSpPr>
          <p:spPr bwMode="auto">
            <a:xfrm>
              <a:off x="3490" y="1359"/>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63" name="Oval 279"/>
            <p:cNvSpPr>
              <a:spLocks noChangeArrowheads="1"/>
            </p:cNvSpPr>
            <p:nvPr/>
          </p:nvSpPr>
          <p:spPr bwMode="auto">
            <a:xfrm>
              <a:off x="3649"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64" name="Oval 280"/>
            <p:cNvSpPr>
              <a:spLocks noChangeArrowheads="1"/>
            </p:cNvSpPr>
            <p:nvPr/>
          </p:nvSpPr>
          <p:spPr bwMode="auto">
            <a:xfrm>
              <a:off x="3807" y="1359"/>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65" name="Oval 281"/>
            <p:cNvSpPr>
              <a:spLocks noChangeArrowheads="1"/>
            </p:cNvSpPr>
            <p:nvPr/>
          </p:nvSpPr>
          <p:spPr bwMode="auto">
            <a:xfrm>
              <a:off x="3966" y="135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66" name="Oval 282"/>
            <p:cNvSpPr>
              <a:spLocks noChangeArrowheads="1"/>
            </p:cNvSpPr>
            <p:nvPr/>
          </p:nvSpPr>
          <p:spPr bwMode="auto">
            <a:xfrm>
              <a:off x="2698"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67" name="Oval 283"/>
            <p:cNvSpPr>
              <a:spLocks noChangeArrowheads="1"/>
            </p:cNvSpPr>
            <p:nvPr/>
          </p:nvSpPr>
          <p:spPr bwMode="auto">
            <a:xfrm>
              <a:off x="2856" y="1522"/>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68" name="Oval 284"/>
            <p:cNvSpPr>
              <a:spLocks noChangeArrowheads="1"/>
            </p:cNvSpPr>
            <p:nvPr/>
          </p:nvSpPr>
          <p:spPr bwMode="auto">
            <a:xfrm>
              <a:off x="3015"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69" name="Oval 285"/>
            <p:cNvSpPr>
              <a:spLocks noChangeArrowheads="1"/>
            </p:cNvSpPr>
            <p:nvPr/>
          </p:nvSpPr>
          <p:spPr bwMode="auto">
            <a:xfrm>
              <a:off x="3173" y="1522"/>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70" name="Oval 286"/>
            <p:cNvSpPr>
              <a:spLocks noChangeArrowheads="1"/>
            </p:cNvSpPr>
            <p:nvPr/>
          </p:nvSpPr>
          <p:spPr bwMode="auto">
            <a:xfrm>
              <a:off x="3332"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71" name="Oval 287"/>
            <p:cNvSpPr>
              <a:spLocks noChangeArrowheads="1"/>
            </p:cNvSpPr>
            <p:nvPr/>
          </p:nvSpPr>
          <p:spPr bwMode="auto">
            <a:xfrm>
              <a:off x="3490" y="1522"/>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72" name="Oval 288"/>
            <p:cNvSpPr>
              <a:spLocks noChangeArrowheads="1"/>
            </p:cNvSpPr>
            <p:nvPr/>
          </p:nvSpPr>
          <p:spPr bwMode="auto">
            <a:xfrm>
              <a:off x="3649"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73" name="Oval 289"/>
            <p:cNvSpPr>
              <a:spLocks noChangeArrowheads="1"/>
            </p:cNvSpPr>
            <p:nvPr/>
          </p:nvSpPr>
          <p:spPr bwMode="auto">
            <a:xfrm>
              <a:off x="3807" y="1522"/>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74" name="Oval 290"/>
            <p:cNvSpPr>
              <a:spLocks noChangeArrowheads="1"/>
            </p:cNvSpPr>
            <p:nvPr/>
          </p:nvSpPr>
          <p:spPr bwMode="auto">
            <a:xfrm>
              <a:off x="3966" y="152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75" name="Oval 291"/>
            <p:cNvSpPr>
              <a:spLocks noChangeArrowheads="1"/>
            </p:cNvSpPr>
            <p:nvPr/>
          </p:nvSpPr>
          <p:spPr bwMode="auto">
            <a:xfrm>
              <a:off x="2698" y="168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76" name="Oval 292"/>
            <p:cNvSpPr>
              <a:spLocks noChangeArrowheads="1"/>
            </p:cNvSpPr>
            <p:nvPr/>
          </p:nvSpPr>
          <p:spPr bwMode="auto">
            <a:xfrm>
              <a:off x="2856" y="1685"/>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77" name="Oval 293"/>
            <p:cNvSpPr>
              <a:spLocks noChangeArrowheads="1"/>
            </p:cNvSpPr>
            <p:nvPr/>
          </p:nvSpPr>
          <p:spPr bwMode="auto">
            <a:xfrm>
              <a:off x="3015" y="168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78" name="Oval 294"/>
            <p:cNvSpPr>
              <a:spLocks noChangeArrowheads="1"/>
            </p:cNvSpPr>
            <p:nvPr/>
          </p:nvSpPr>
          <p:spPr bwMode="auto">
            <a:xfrm>
              <a:off x="3173" y="1685"/>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79" name="Oval 295"/>
            <p:cNvSpPr>
              <a:spLocks noChangeArrowheads="1"/>
            </p:cNvSpPr>
            <p:nvPr/>
          </p:nvSpPr>
          <p:spPr bwMode="auto">
            <a:xfrm>
              <a:off x="3332" y="168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80" name="Oval 296"/>
            <p:cNvSpPr>
              <a:spLocks noChangeArrowheads="1"/>
            </p:cNvSpPr>
            <p:nvPr/>
          </p:nvSpPr>
          <p:spPr bwMode="auto">
            <a:xfrm>
              <a:off x="3490" y="1685"/>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81" name="Oval 297"/>
            <p:cNvSpPr>
              <a:spLocks noChangeArrowheads="1"/>
            </p:cNvSpPr>
            <p:nvPr/>
          </p:nvSpPr>
          <p:spPr bwMode="auto">
            <a:xfrm>
              <a:off x="3649" y="168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82" name="Oval 298"/>
            <p:cNvSpPr>
              <a:spLocks noChangeArrowheads="1"/>
            </p:cNvSpPr>
            <p:nvPr/>
          </p:nvSpPr>
          <p:spPr bwMode="auto">
            <a:xfrm>
              <a:off x="3807" y="1685"/>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83" name="Oval 299"/>
            <p:cNvSpPr>
              <a:spLocks noChangeArrowheads="1"/>
            </p:cNvSpPr>
            <p:nvPr/>
          </p:nvSpPr>
          <p:spPr bwMode="auto">
            <a:xfrm>
              <a:off x="3966" y="1685"/>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84" name="Oval 300"/>
            <p:cNvSpPr>
              <a:spLocks noChangeArrowheads="1"/>
            </p:cNvSpPr>
            <p:nvPr/>
          </p:nvSpPr>
          <p:spPr bwMode="auto">
            <a:xfrm>
              <a:off x="2698" y="184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85" name="Oval 301"/>
            <p:cNvSpPr>
              <a:spLocks noChangeArrowheads="1"/>
            </p:cNvSpPr>
            <p:nvPr/>
          </p:nvSpPr>
          <p:spPr bwMode="auto">
            <a:xfrm>
              <a:off x="2856" y="1849"/>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86" name="Oval 302"/>
            <p:cNvSpPr>
              <a:spLocks noChangeArrowheads="1"/>
            </p:cNvSpPr>
            <p:nvPr/>
          </p:nvSpPr>
          <p:spPr bwMode="auto">
            <a:xfrm>
              <a:off x="3015" y="184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87" name="Oval 303"/>
            <p:cNvSpPr>
              <a:spLocks noChangeArrowheads="1"/>
            </p:cNvSpPr>
            <p:nvPr/>
          </p:nvSpPr>
          <p:spPr bwMode="auto">
            <a:xfrm>
              <a:off x="3173" y="1849"/>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88" name="Oval 304"/>
            <p:cNvSpPr>
              <a:spLocks noChangeArrowheads="1"/>
            </p:cNvSpPr>
            <p:nvPr/>
          </p:nvSpPr>
          <p:spPr bwMode="auto">
            <a:xfrm>
              <a:off x="3332" y="184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89" name="Oval 305"/>
            <p:cNvSpPr>
              <a:spLocks noChangeArrowheads="1"/>
            </p:cNvSpPr>
            <p:nvPr/>
          </p:nvSpPr>
          <p:spPr bwMode="auto">
            <a:xfrm>
              <a:off x="3490" y="1849"/>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90" name="Oval 306"/>
            <p:cNvSpPr>
              <a:spLocks noChangeArrowheads="1"/>
            </p:cNvSpPr>
            <p:nvPr/>
          </p:nvSpPr>
          <p:spPr bwMode="auto">
            <a:xfrm>
              <a:off x="3649" y="184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91" name="Oval 307"/>
            <p:cNvSpPr>
              <a:spLocks noChangeArrowheads="1"/>
            </p:cNvSpPr>
            <p:nvPr/>
          </p:nvSpPr>
          <p:spPr bwMode="auto">
            <a:xfrm>
              <a:off x="3807" y="1849"/>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92" name="Oval 308"/>
            <p:cNvSpPr>
              <a:spLocks noChangeArrowheads="1"/>
            </p:cNvSpPr>
            <p:nvPr/>
          </p:nvSpPr>
          <p:spPr bwMode="auto">
            <a:xfrm>
              <a:off x="3966" y="1849"/>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93" name="Oval 309"/>
            <p:cNvSpPr>
              <a:spLocks noChangeArrowheads="1"/>
            </p:cNvSpPr>
            <p:nvPr/>
          </p:nvSpPr>
          <p:spPr bwMode="auto">
            <a:xfrm>
              <a:off x="2698"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94" name="Oval 310"/>
            <p:cNvSpPr>
              <a:spLocks noChangeArrowheads="1"/>
            </p:cNvSpPr>
            <p:nvPr/>
          </p:nvSpPr>
          <p:spPr bwMode="auto">
            <a:xfrm>
              <a:off x="2856" y="2012"/>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95" name="Oval 311"/>
            <p:cNvSpPr>
              <a:spLocks noChangeArrowheads="1"/>
            </p:cNvSpPr>
            <p:nvPr/>
          </p:nvSpPr>
          <p:spPr bwMode="auto">
            <a:xfrm>
              <a:off x="3015"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96" name="Oval 312"/>
            <p:cNvSpPr>
              <a:spLocks noChangeArrowheads="1"/>
            </p:cNvSpPr>
            <p:nvPr/>
          </p:nvSpPr>
          <p:spPr bwMode="auto">
            <a:xfrm>
              <a:off x="3173" y="2012"/>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97" name="Oval 313"/>
            <p:cNvSpPr>
              <a:spLocks noChangeArrowheads="1"/>
            </p:cNvSpPr>
            <p:nvPr/>
          </p:nvSpPr>
          <p:spPr bwMode="auto">
            <a:xfrm>
              <a:off x="3332"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98" name="Oval 314"/>
            <p:cNvSpPr>
              <a:spLocks noChangeArrowheads="1"/>
            </p:cNvSpPr>
            <p:nvPr/>
          </p:nvSpPr>
          <p:spPr bwMode="auto">
            <a:xfrm>
              <a:off x="3490" y="2012"/>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99" name="Oval 315"/>
            <p:cNvSpPr>
              <a:spLocks noChangeArrowheads="1"/>
            </p:cNvSpPr>
            <p:nvPr/>
          </p:nvSpPr>
          <p:spPr bwMode="auto">
            <a:xfrm>
              <a:off x="3649"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00" name="Oval 316"/>
            <p:cNvSpPr>
              <a:spLocks noChangeArrowheads="1"/>
            </p:cNvSpPr>
            <p:nvPr/>
          </p:nvSpPr>
          <p:spPr bwMode="auto">
            <a:xfrm>
              <a:off x="3807" y="2012"/>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01" name="Oval 317"/>
            <p:cNvSpPr>
              <a:spLocks noChangeArrowheads="1"/>
            </p:cNvSpPr>
            <p:nvPr/>
          </p:nvSpPr>
          <p:spPr bwMode="auto">
            <a:xfrm>
              <a:off x="3966" y="2012"/>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02" name="Oval 318"/>
            <p:cNvSpPr>
              <a:spLocks noChangeArrowheads="1"/>
            </p:cNvSpPr>
            <p:nvPr/>
          </p:nvSpPr>
          <p:spPr bwMode="auto">
            <a:xfrm>
              <a:off x="2698"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03" name="Oval 319"/>
            <p:cNvSpPr>
              <a:spLocks noChangeArrowheads="1"/>
            </p:cNvSpPr>
            <p:nvPr/>
          </p:nvSpPr>
          <p:spPr bwMode="auto">
            <a:xfrm>
              <a:off x="2856" y="2175"/>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04" name="Oval 320"/>
            <p:cNvSpPr>
              <a:spLocks noChangeArrowheads="1"/>
            </p:cNvSpPr>
            <p:nvPr/>
          </p:nvSpPr>
          <p:spPr bwMode="auto">
            <a:xfrm>
              <a:off x="3015"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05" name="Oval 321"/>
            <p:cNvSpPr>
              <a:spLocks noChangeArrowheads="1"/>
            </p:cNvSpPr>
            <p:nvPr/>
          </p:nvSpPr>
          <p:spPr bwMode="auto">
            <a:xfrm>
              <a:off x="3173" y="2175"/>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06" name="Oval 322"/>
            <p:cNvSpPr>
              <a:spLocks noChangeArrowheads="1"/>
            </p:cNvSpPr>
            <p:nvPr/>
          </p:nvSpPr>
          <p:spPr bwMode="auto">
            <a:xfrm>
              <a:off x="3332"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07" name="Oval 323"/>
            <p:cNvSpPr>
              <a:spLocks noChangeArrowheads="1"/>
            </p:cNvSpPr>
            <p:nvPr/>
          </p:nvSpPr>
          <p:spPr bwMode="auto">
            <a:xfrm>
              <a:off x="3490" y="2175"/>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08" name="Oval 324"/>
            <p:cNvSpPr>
              <a:spLocks noChangeArrowheads="1"/>
            </p:cNvSpPr>
            <p:nvPr/>
          </p:nvSpPr>
          <p:spPr bwMode="auto">
            <a:xfrm>
              <a:off x="3649"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09" name="Oval 325"/>
            <p:cNvSpPr>
              <a:spLocks noChangeArrowheads="1"/>
            </p:cNvSpPr>
            <p:nvPr/>
          </p:nvSpPr>
          <p:spPr bwMode="auto">
            <a:xfrm>
              <a:off x="3807" y="2175"/>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10" name="Oval 326"/>
            <p:cNvSpPr>
              <a:spLocks noChangeArrowheads="1"/>
            </p:cNvSpPr>
            <p:nvPr/>
          </p:nvSpPr>
          <p:spPr bwMode="auto">
            <a:xfrm>
              <a:off x="3966" y="2175"/>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11" name="Oval 327"/>
            <p:cNvSpPr>
              <a:spLocks noChangeArrowheads="1"/>
            </p:cNvSpPr>
            <p:nvPr/>
          </p:nvSpPr>
          <p:spPr bwMode="auto">
            <a:xfrm>
              <a:off x="2698"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12" name="Oval 328"/>
            <p:cNvSpPr>
              <a:spLocks noChangeArrowheads="1"/>
            </p:cNvSpPr>
            <p:nvPr/>
          </p:nvSpPr>
          <p:spPr bwMode="auto">
            <a:xfrm>
              <a:off x="2856" y="2338"/>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13" name="Oval 329"/>
            <p:cNvSpPr>
              <a:spLocks noChangeArrowheads="1"/>
            </p:cNvSpPr>
            <p:nvPr/>
          </p:nvSpPr>
          <p:spPr bwMode="auto">
            <a:xfrm>
              <a:off x="3015"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14" name="Oval 330"/>
            <p:cNvSpPr>
              <a:spLocks noChangeArrowheads="1"/>
            </p:cNvSpPr>
            <p:nvPr/>
          </p:nvSpPr>
          <p:spPr bwMode="auto">
            <a:xfrm>
              <a:off x="3173" y="2338"/>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15" name="Oval 331"/>
            <p:cNvSpPr>
              <a:spLocks noChangeArrowheads="1"/>
            </p:cNvSpPr>
            <p:nvPr/>
          </p:nvSpPr>
          <p:spPr bwMode="auto">
            <a:xfrm>
              <a:off x="3332"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16" name="Oval 332"/>
            <p:cNvSpPr>
              <a:spLocks noChangeArrowheads="1"/>
            </p:cNvSpPr>
            <p:nvPr/>
          </p:nvSpPr>
          <p:spPr bwMode="auto">
            <a:xfrm>
              <a:off x="3490" y="2338"/>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17" name="Oval 333"/>
            <p:cNvSpPr>
              <a:spLocks noChangeArrowheads="1"/>
            </p:cNvSpPr>
            <p:nvPr/>
          </p:nvSpPr>
          <p:spPr bwMode="auto">
            <a:xfrm>
              <a:off x="3649"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18" name="Oval 334"/>
            <p:cNvSpPr>
              <a:spLocks noChangeArrowheads="1"/>
            </p:cNvSpPr>
            <p:nvPr/>
          </p:nvSpPr>
          <p:spPr bwMode="auto">
            <a:xfrm>
              <a:off x="3807" y="2338"/>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19" name="Oval 335"/>
            <p:cNvSpPr>
              <a:spLocks noChangeArrowheads="1"/>
            </p:cNvSpPr>
            <p:nvPr/>
          </p:nvSpPr>
          <p:spPr bwMode="auto">
            <a:xfrm>
              <a:off x="3966" y="2338"/>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20" name="Oval 336"/>
            <p:cNvSpPr>
              <a:spLocks noChangeArrowheads="1"/>
            </p:cNvSpPr>
            <p:nvPr/>
          </p:nvSpPr>
          <p:spPr bwMode="auto">
            <a:xfrm>
              <a:off x="2698"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21" name="Oval 337"/>
            <p:cNvSpPr>
              <a:spLocks noChangeArrowheads="1"/>
            </p:cNvSpPr>
            <p:nvPr/>
          </p:nvSpPr>
          <p:spPr bwMode="auto">
            <a:xfrm>
              <a:off x="2856" y="2502"/>
              <a:ext cx="155"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22" name="Oval 338"/>
            <p:cNvSpPr>
              <a:spLocks noChangeArrowheads="1"/>
            </p:cNvSpPr>
            <p:nvPr/>
          </p:nvSpPr>
          <p:spPr bwMode="auto">
            <a:xfrm>
              <a:off x="3015"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23" name="Oval 339"/>
            <p:cNvSpPr>
              <a:spLocks noChangeArrowheads="1"/>
            </p:cNvSpPr>
            <p:nvPr/>
          </p:nvSpPr>
          <p:spPr bwMode="auto">
            <a:xfrm>
              <a:off x="3173" y="2502"/>
              <a:ext cx="155"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24" name="Oval 340"/>
            <p:cNvSpPr>
              <a:spLocks noChangeArrowheads="1"/>
            </p:cNvSpPr>
            <p:nvPr/>
          </p:nvSpPr>
          <p:spPr bwMode="auto">
            <a:xfrm>
              <a:off x="3332"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25" name="Oval 341"/>
            <p:cNvSpPr>
              <a:spLocks noChangeArrowheads="1"/>
            </p:cNvSpPr>
            <p:nvPr/>
          </p:nvSpPr>
          <p:spPr bwMode="auto">
            <a:xfrm>
              <a:off x="3490" y="2502"/>
              <a:ext cx="155"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26" name="Oval 342"/>
            <p:cNvSpPr>
              <a:spLocks noChangeArrowheads="1"/>
            </p:cNvSpPr>
            <p:nvPr/>
          </p:nvSpPr>
          <p:spPr bwMode="auto">
            <a:xfrm>
              <a:off x="3649"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27" name="Oval 343"/>
            <p:cNvSpPr>
              <a:spLocks noChangeArrowheads="1"/>
            </p:cNvSpPr>
            <p:nvPr/>
          </p:nvSpPr>
          <p:spPr bwMode="auto">
            <a:xfrm>
              <a:off x="3807" y="2502"/>
              <a:ext cx="155"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28" name="Oval 344"/>
            <p:cNvSpPr>
              <a:spLocks noChangeArrowheads="1"/>
            </p:cNvSpPr>
            <p:nvPr/>
          </p:nvSpPr>
          <p:spPr bwMode="auto">
            <a:xfrm>
              <a:off x="3966" y="2502"/>
              <a:ext cx="154" cy="162"/>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29" name="Oval 345"/>
            <p:cNvSpPr>
              <a:spLocks noChangeArrowheads="1"/>
            </p:cNvSpPr>
            <p:nvPr/>
          </p:nvSpPr>
          <p:spPr bwMode="auto">
            <a:xfrm>
              <a:off x="2698"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30" name="Oval 346"/>
            <p:cNvSpPr>
              <a:spLocks noChangeArrowheads="1"/>
            </p:cNvSpPr>
            <p:nvPr/>
          </p:nvSpPr>
          <p:spPr bwMode="auto">
            <a:xfrm>
              <a:off x="2856" y="2664"/>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31" name="Oval 347"/>
            <p:cNvSpPr>
              <a:spLocks noChangeArrowheads="1"/>
            </p:cNvSpPr>
            <p:nvPr/>
          </p:nvSpPr>
          <p:spPr bwMode="auto">
            <a:xfrm>
              <a:off x="3015"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32" name="Oval 348"/>
            <p:cNvSpPr>
              <a:spLocks noChangeArrowheads="1"/>
            </p:cNvSpPr>
            <p:nvPr/>
          </p:nvSpPr>
          <p:spPr bwMode="auto">
            <a:xfrm>
              <a:off x="3173" y="2664"/>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33" name="Oval 349"/>
            <p:cNvSpPr>
              <a:spLocks noChangeArrowheads="1"/>
            </p:cNvSpPr>
            <p:nvPr/>
          </p:nvSpPr>
          <p:spPr bwMode="auto">
            <a:xfrm>
              <a:off x="3332"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34" name="Oval 350"/>
            <p:cNvSpPr>
              <a:spLocks noChangeArrowheads="1"/>
            </p:cNvSpPr>
            <p:nvPr/>
          </p:nvSpPr>
          <p:spPr bwMode="auto">
            <a:xfrm>
              <a:off x="3490" y="2664"/>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35" name="Oval 351"/>
            <p:cNvSpPr>
              <a:spLocks noChangeArrowheads="1"/>
            </p:cNvSpPr>
            <p:nvPr/>
          </p:nvSpPr>
          <p:spPr bwMode="auto">
            <a:xfrm>
              <a:off x="3649"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36" name="Oval 352"/>
            <p:cNvSpPr>
              <a:spLocks noChangeArrowheads="1"/>
            </p:cNvSpPr>
            <p:nvPr/>
          </p:nvSpPr>
          <p:spPr bwMode="auto">
            <a:xfrm>
              <a:off x="3807" y="2664"/>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37" name="Oval 353"/>
            <p:cNvSpPr>
              <a:spLocks noChangeArrowheads="1"/>
            </p:cNvSpPr>
            <p:nvPr/>
          </p:nvSpPr>
          <p:spPr bwMode="auto">
            <a:xfrm>
              <a:off x="3966" y="266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38" name="Oval 354"/>
            <p:cNvSpPr>
              <a:spLocks noChangeArrowheads="1"/>
            </p:cNvSpPr>
            <p:nvPr/>
          </p:nvSpPr>
          <p:spPr bwMode="auto">
            <a:xfrm>
              <a:off x="2698"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39" name="Oval 355"/>
            <p:cNvSpPr>
              <a:spLocks noChangeArrowheads="1"/>
            </p:cNvSpPr>
            <p:nvPr/>
          </p:nvSpPr>
          <p:spPr bwMode="auto">
            <a:xfrm>
              <a:off x="2856" y="2827"/>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40" name="Oval 356"/>
            <p:cNvSpPr>
              <a:spLocks noChangeArrowheads="1"/>
            </p:cNvSpPr>
            <p:nvPr/>
          </p:nvSpPr>
          <p:spPr bwMode="auto">
            <a:xfrm>
              <a:off x="3015"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41" name="Oval 357"/>
            <p:cNvSpPr>
              <a:spLocks noChangeArrowheads="1"/>
            </p:cNvSpPr>
            <p:nvPr/>
          </p:nvSpPr>
          <p:spPr bwMode="auto">
            <a:xfrm>
              <a:off x="3173" y="2827"/>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42" name="Oval 358"/>
            <p:cNvSpPr>
              <a:spLocks noChangeArrowheads="1"/>
            </p:cNvSpPr>
            <p:nvPr/>
          </p:nvSpPr>
          <p:spPr bwMode="auto">
            <a:xfrm>
              <a:off x="3332"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43" name="Oval 359"/>
            <p:cNvSpPr>
              <a:spLocks noChangeArrowheads="1"/>
            </p:cNvSpPr>
            <p:nvPr/>
          </p:nvSpPr>
          <p:spPr bwMode="auto">
            <a:xfrm>
              <a:off x="3490" y="2827"/>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44" name="Oval 360"/>
            <p:cNvSpPr>
              <a:spLocks noChangeArrowheads="1"/>
            </p:cNvSpPr>
            <p:nvPr/>
          </p:nvSpPr>
          <p:spPr bwMode="auto">
            <a:xfrm>
              <a:off x="3649"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45" name="Oval 361"/>
            <p:cNvSpPr>
              <a:spLocks noChangeArrowheads="1"/>
            </p:cNvSpPr>
            <p:nvPr/>
          </p:nvSpPr>
          <p:spPr bwMode="auto">
            <a:xfrm>
              <a:off x="3807" y="2827"/>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46" name="Oval 362"/>
            <p:cNvSpPr>
              <a:spLocks noChangeArrowheads="1"/>
            </p:cNvSpPr>
            <p:nvPr/>
          </p:nvSpPr>
          <p:spPr bwMode="auto">
            <a:xfrm>
              <a:off x="3966" y="282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47" name="Oval 363"/>
            <p:cNvSpPr>
              <a:spLocks noChangeArrowheads="1"/>
            </p:cNvSpPr>
            <p:nvPr/>
          </p:nvSpPr>
          <p:spPr bwMode="auto">
            <a:xfrm>
              <a:off x="2698"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48" name="Oval 364"/>
            <p:cNvSpPr>
              <a:spLocks noChangeArrowheads="1"/>
            </p:cNvSpPr>
            <p:nvPr/>
          </p:nvSpPr>
          <p:spPr bwMode="auto">
            <a:xfrm>
              <a:off x="2856" y="2991"/>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49" name="Oval 365"/>
            <p:cNvSpPr>
              <a:spLocks noChangeArrowheads="1"/>
            </p:cNvSpPr>
            <p:nvPr/>
          </p:nvSpPr>
          <p:spPr bwMode="auto">
            <a:xfrm>
              <a:off x="3015"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50" name="Oval 366"/>
            <p:cNvSpPr>
              <a:spLocks noChangeArrowheads="1"/>
            </p:cNvSpPr>
            <p:nvPr/>
          </p:nvSpPr>
          <p:spPr bwMode="auto">
            <a:xfrm>
              <a:off x="3173" y="2991"/>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51" name="Oval 367"/>
            <p:cNvSpPr>
              <a:spLocks noChangeArrowheads="1"/>
            </p:cNvSpPr>
            <p:nvPr/>
          </p:nvSpPr>
          <p:spPr bwMode="auto">
            <a:xfrm>
              <a:off x="3332"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52" name="Oval 368"/>
            <p:cNvSpPr>
              <a:spLocks noChangeArrowheads="1"/>
            </p:cNvSpPr>
            <p:nvPr/>
          </p:nvSpPr>
          <p:spPr bwMode="auto">
            <a:xfrm>
              <a:off x="3490" y="2991"/>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53" name="Oval 369"/>
            <p:cNvSpPr>
              <a:spLocks noChangeArrowheads="1"/>
            </p:cNvSpPr>
            <p:nvPr/>
          </p:nvSpPr>
          <p:spPr bwMode="auto">
            <a:xfrm>
              <a:off x="3649"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54" name="Oval 370"/>
            <p:cNvSpPr>
              <a:spLocks noChangeArrowheads="1"/>
            </p:cNvSpPr>
            <p:nvPr/>
          </p:nvSpPr>
          <p:spPr bwMode="auto">
            <a:xfrm>
              <a:off x="3807" y="2991"/>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55" name="Oval 371"/>
            <p:cNvSpPr>
              <a:spLocks noChangeArrowheads="1"/>
            </p:cNvSpPr>
            <p:nvPr/>
          </p:nvSpPr>
          <p:spPr bwMode="auto">
            <a:xfrm>
              <a:off x="3966" y="299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56" name="Oval 372"/>
            <p:cNvSpPr>
              <a:spLocks noChangeArrowheads="1"/>
            </p:cNvSpPr>
            <p:nvPr/>
          </p:nvSpPr>
          <p:spPr bwMode="auto">
            <a:xfrm>
              <a:off x="2698"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57" name="Oval 373"/>
            <p:cNvSpPr>
              <a:spLocks noChangeArrowheads="1"/>
            </p:cNvSpPr>
            <p:nvPr/>
          </p:nvSpPr>
          <p:spPr bwMode="auto">
            <a:xfrm>
              <a:off x="2856" y="3154"/>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58" name="Oval 374"/>
            <p:cNvSpPr>
              <a:spLocks noChangeArrowheads="1"/>
            </p:cNvSpPr>
            <p:nvPr/>
          </p:nvSpPr>
          <p:spPr bwMode="auto">
            <a:xfrm>
              <a:off x="3015"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59" name="Oval 375"/>
            <p:cNvSpPr>
              <a:spLocks noChangeArrowheads="1"/>
            </p:cNvSpPr>
            <p:nvPr/>
          </p:nvSpPr>
          <p:spPr bwMode="auto">
            <a:xfrm>
              <a:off x="3173" y="3154"/>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60" name="Oval 376"/>
            <p:cNvSpPr>
              <a:spLocks noChangeArrowheads="1"/>
            </p:cNvSpPr>
            <p:nvPr/>
          </p:nvSpPr>
          <p:spPr bwMode="auto">
            <a:xfrm>
              <a:off x="3332"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61" name="Oval 377"/>
            <p:cNvSpPr>
              <a:spLocks noChangeArrowheads="1"/>
            </p:cNvSpPr>
            <p:nvPr/>
          </p:nvSpPr>
          <p:spPr bwMode="auto">
            <a:xfrm>
              <a:off x="3490" y="3154"/>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62" name="Oval 378"/>
            <p:cNvSpPr>
              <a:spLocks noChangeArrowheads="1"/>
            </p:cNvSpPr>
            <p:nvPr/>
          </p:nvSpPr>
          <p:spPr bwMode="auto">
            <a:xfrm>
              <a:off x="3649"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63" name="Oval 379"/>
            <p:cNvSpPr>
              <a:spLocks noChangeArrowheads="1"/>
            </p:cNvSpPr>
            <p:nvPr/>
          </p:nvSpPr>
          <p:spPr bwMode="auto">
            <a:xfrm>
              <a:off x="3807" y="3154"/>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64" name="Oval 380"/>
            <p:cNvSpPr>
              <a:spLocks noChangeArrowheads="1"/>
            </p:cNvSpPr>
            <p:nvPr/>
          </p:nvSpPr>
          <p:spPr bwMode="auto">
            <a:xfrm>
              <a:off x="3966" y="315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65" name="Oval 381"/>
            <p:cNvSpPr>
              <a:spLocks noChangeArrowheads="1"/>
            </p:cNvSpPr>
            <p:nvPr/>
          </p:nvSpPr>
          <p:spPr bwMode="auto">
            <a:xfrm>
              <a:off x="2698" y="331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66" name="Oval 382"/>
            <p:cNvSpPr>
              <a:spLocks noChangeArrowheads="1"/>
            </p:cNvSpPr>
            <p:nvPr/>
          </p:nvSpPr>
          <p:spPr bwMode="auto">
            <a:xfrm>
              <a:off x="2856" y="3317"/>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67" name="Oval 383"/>
            <p:cNvSpPr>
              <a:spLocks noChangeArrowheads="1"/>
            </p:cNvSpPr>
            <p:nvPr/>
          </p:nvSpPr>
          <p:spPr bwMode="auto">
            <a:xfrm>
              <a:off x="3015" y="331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68" name="Oval 384"/>
            <p:cNvSpPr>
              <a:spLocks noChangeArrowheads="1"/>
            </p:cNvSpPr>
            <p:nvPr/>
          </p:nvSpPr>
          <p:spPr bwMode="auto">
            <a:xfrm>
              <a:off x="3173" y="3317"/>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69" name="Oval 385"/>
            <p:cNvSpPr>
              <a:spLocks noChangeArrowheads="1"/>
            </p:cNvSpPr>
            <p:nvPr/>
          </p:nvSpPr>
          <p:spPr bwMode="auto">
            <a:xfrm>
              <a:off x="3332" y="331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70" name="Oval 386"/>
            <p:cNvSpPr>
              <a:spLocks noChangeArrowheads="1"/>
            </p:cNvSpPr>
            <p:nvPr/>
          </p:nvSpPr>
          <p:spPr bwMode="auto">
            <a:xfrm>
              <a:off x="3490" y="3317"/>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71" name="Oval 387"/>
            <p:cNvSpPr>
              <a:spLocks noChangeArrowheads="1"/>
            </p:cNvSpPr>
            <p:nvPr/>
          </p:nvSpPr>
          <p:spPr bwMode="auto">
            <a:xfrm>
              <a:off x="3649" y="331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72" name="Oval 388"/>
            <p:cNvSpPr>
              <a:spLocks noChangeArrowheads="1"/>
            </p:cNvSpPr>
            <p:nvPr/>
          </p:nvSpPr>
          <p:spPr bwMode="auto">
            <a:xfrm>
              <a:off x="3807" y="3317"/>
              <a:ext cx="155"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73" name="Oval 389"/>
            <p:cNvSpPr>
              <a:spLocks noChangeArrowheads="1"/>
            </p:cNvSpPr>
            <p:nvPr/>
          </p:nvSpPr>
          <p:spPr bwMode="auto">
            <a:xfrm>
              <a:off x="3966" y="3317"/>
              <a:ext cx="154" cy="164"/>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74" name="Oval 390"/>
            <p:cNvSpPr>
              <a:spLocks noChangeArrowheads="1"/>
            </p:cNvSpPr>
            <p:nvPr/>
          </p:nvSpPr>
          <p:spPr bwMode="auto">
            <a:xfrm>
              <a:off x="2698" y="348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75" name="Oval 391"/>
            <p:cNvSpPr>
              <a:spLocks noChangeArrowheads="1"/>
            </p:cNvSpPr>
            <p:nvPr/>
          </p:nvSpPr>
          <p:spPr bwMode="auto">
            <a:xfrm>
              <a:off x="2856" y="3481"/>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76" name="Oval 392"/>
            <p:cNvSpPr>
              <a:spLocks noChangeArrowheads="1"/>
            </p:cNvSpPr>
            <p:nvPr/>
          </p:nvSpPr>
          <p:spPr bwMode="auto">
            <a:xfrm>
              <a:off x="3015" y="348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77" name="Oval 393"/>
            <p:cNvSpPr>
              <a:spLocks noChangeArrowheads="1"/>
            </p:cNvSpPr>
            <p:nvPr/>
          </p:nvSpPr>
          <p:spPr bwMode="auto">
            <a:xfrm>
              <a:off x="3173" y="3481"/>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78" name="Oval 394"/>
            <p:cNvSpPr>
              <a:spLocks noChangeArrowheads="1"/>
            </p:cNvSpPr>
            <p:nvPr/>
          </p:nvSpPr>
          <p:spPr bwMode="auto">
            <a:xfrm>
              <a:off x="3332" y="348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79" name="Oval 395"/>
            <p:cNvSpPr>
              <a:spLocks noChangeArrowheads="1"/>
            </p:cNvSpPr>
            <p:nvPr/>
          </p:nvSpPr>
          <p:spPr bwMode="auto">
            <a:xfrm>
              <a:off x="3490" y="3481"/>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80" name="Oval 396"/>
            <p:cNvSpPr>
              <a:spLocks noChangeArrowheads="1"/>
            </p:cNvSpPr>
            <p:nvPr/>
          </p:nvSpPr>
          <p:spPr bwMode="auto">
            <a:xfrm>
              <a:off x="3649" y="348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81" name="Oval 397"/>
            <p:cNvSpPr>
              <a:spLocks noChangeArrowheads="1"/>
            </p:cNvSpPr>
            <p:nvPr/>
          </p:nvSpPr>
          <p:spPr bwMode="auto">
            <a:xfrm>
              <a:off x="3807" y="3481"/>
              <a:ext cx="155"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82" name="Oval 398"/>
            <p:cNvSpPr>
              <a:spLocks noChangeArrowheads="1"/>
            </p:cNvSpPr>
            <p:nvPr/>
          </p:nvSpPr>
          <p:spPr bwMode="auto">
            <a:xfrm>
              <a:off x="3966" y="3481"/>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83" name="Oval 399"/>
            <p:cNvSpPr>
              <a:spLocks noChangeArrowheads="1"/>
            </p:cNvSpPr>
            <p:nvPr/>
          </p:nvSpPr>
          <p:spPr bwMode="auto">
            <a:xfrm>
              <a:off x="2698"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84" name="Oval 400"/>
            <p:cNvSpPr>
              <a:spLocks noChangeArrowheads="1"/>
            </p:cNvSpPr>
            <p:nvPr/>
          </p:nvSpPr>
          <p:spPr bwMode="auto">
            <a:xfrm>
              <a:off x="2856"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85" name="Oval 401"/>
            <p:cNvSpPr>
              <a:spLocks noChangeArrowheads="1"/>
            </p:cNvSpPr>
            <p:nvPr/>
          </p:nvSpPr>
          <p:spPr bwMode="auto">
            <a:xfrm>
              <a:off x="3015"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86" name="Oval 402"/>
            <p:cNvSpPr>
              <a:spLocks noChangeArrowheads="1"/>
            </p:cNvSpPr>
            <p:nvPr/>
          </p:nvSpPr>
          <p:spPr bwMode="auto">
            <a:xfrm>
              <a:off x="3173"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87" name="Oval 403"/>
            <p:cNvSpPr>
              <a:spLocks noChangeArrowheads="1"/>
            </p:cNvSpPr>
            <p:nvPr/>
          </p:nvSpPr>
          <p:spPr bwMode="auto">
            <a:xfrm>
              <a:off x="3332"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88" name="Oval 404"/>
            <p:cNvSpPr>
              <a:spLocks noChangeArrowheads="1"/>
            </p:cNvSpPr>
            <p:nvPr/>
          </p:nvSpPr>
          <p:spPr bwMode="auto">
            <a:xfrm>
              <a:off x="3490"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89" name="Oval 405"/>
            <p:cNvSpPr>
              <a:spLocks noChangeArrowheads="1"/>
            </p:cNvSpPr>
            <p:nvPr/>
          </p:nvSpPr>
          <p:spPr bwMode="auto">
            <a:xfrm>
              <a:off x="3649"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90" name="Oval 406"/>
            <p:cNvSpPr>
              <a:spLocks noChangeArrowheads="1"/>
            </p:cNvSpPr>
            <p:nvPr/>
          </p:nvSpPr>
          <p:spPr bwMode="auto">
            <a:xfrm>
              <a:off x="3807"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91" name="Oval 407"/>
            <p:cNvSpPr>
              <a:spLocks noChangeArrowheads="1"/>
            </p:cNvSpPr>
            <p:nvPr/>
          </p:nvSpPr>
          <p:spPr bwMode="auto">
            <a:xfrm>
              <a:off x="3966" y="3644"/>
              <a:ext cx="154" cy="16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92" name="Text Box 408"/>
            <p:cNvSpPr txBox="1">
              <a:spLocks noChangeArrowheads="1"/>
            </p:cNvSpPr>
            <p:nvPr/>
          </p:nvSpPr>
          <p:spPr bwMode="auto">
            <a:xfrm>
              <a:off x="4319" y="1704"/>
              <a:ext cx="527"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dirty="0" smtClean="0">
                  <a:latin typeface="Tahoma" charset="0"/>
                </a:rPr>
                <a:t>?RNA?</a:t>
              </a:r>
              <a:endParaRPr lang="en-US" dirty="0">
                <a:latin typeface="Tahoma" charset="0"/>
              </a:endParaRPr>
            </a:p>
          </p:txBody>
        </p:sp>
      </p:grpSp>
    </p:spTree>
    <p:extLst>
      <p:ext uri="{BB962C8B-B14F-4D97-AF65-F5344CB8AC3E}">
        <p14:creationId xmlns:p14="http://schemas.microsoft.com/office/powerpoint/2010/main" val="28732361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9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4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11"/>
          <p:cNvSpPr>
            <a:spLocks noChangeArrowheads="1"/>
          </p:cNvSpPr>
          <p:nvPr>
            <p:custDataLst>
              <p:tags r:id="rId1"/>
            </p:custDataLst>
          </p:nvPr>
        </p:nvSpPr>
        <p:spPr bwMode="auto">
          <a:xfrm>
            <a:off x="457200" y="1066800"/>
            <a:ext cx="8458200" cy="5029200"/>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160" tIns="46080" rIns="92160" bIns="46080"/>
          <a:lstStyle/>
          <a:p>
            <a:pPr marL="342900" indent="-342900">
              <a:lnSpc>
                <a:spcPct val="90000"/>
              </a:lnSpc>
              <a:spcBef>
                <a:spcPct val="20000"/>
              </a:spcBef>
              <a:buFontTx/>
              <a:buChar char="•"/>
            </a:pPr>
            <a:r>
              <a:rPr lang="en-US" sz="2800" dirty="0">
                <a:solidFill>
                  <a:srgbClr val="002060"/>
                </a:solidFill>
              </a:rPr>
              <a:t>Non-coding RNAs have diverse and </a:t>
            </a:r>
            <a:r>
              <a:rPr lang="en-US" sz="2800" dirty="0" smtClean="0">
                <a:solidFill>
                  <a:srgbClr val="002060"/>
                </a:solidFill>
              </a:rPr>
              <a:t>essential </a:t>
            </a:r>
            <a:r>
              <a:rPr lang="en-US" sz="2800" dirty="0">
                <a:solidFill>
                  <a:srgbClr val="002060"/>
                </a:solidFill>
              </a:rPr>
              <a:t>roles.</a:t>
            </a:r>
          </a:p>
          <a:p>
            <a:pPr marL="342900" indent="-342900">
              <a:lnSpc>
                <a:spcPct val="90000"/>
              </a:lnSpc>
              <a:spcBef>
                <a:spcPct val="20000"/>
              </a:spcBef>
              <a:buFontTx/>
              <a:buChar char="•"/>
            </a:pPr>
            <a:endParaRPr lang="en-US" sz="2800" dirty="0">
              <a:solidFill>
                <a:srgbClr val="002060"/>
              </a:solidFill>
            </a:endParaRPr>
          </a:p>
          <a:p>
            <a:pPr marL="342900" indent="-342900">
              <a:lnSpc>
                <a:spcPct val="90000"/>
              </a:lnSpc>
              <a:spcBef>
                <a:spcPct val="20000"/>
              </a:spcBef>
              <a:buFontTx/>
              <a:buChar char="•"/>
            </a:pPr>
            <a:r>
              <a:rPr lang="en-GB" sz="2800" dirty="0">
                <a:solidFill>
                  <a:srgbClr val="002060"/>
                </a:solidFill>
              </a:rPr>
              <a:t>Can be the relic of an ancient life form based on RNA</a:t>
            </a:r>
          </a:p>
          <a:p>
            <a:pPr marL="342900" indent="-342900">
              <a:lnSpc>
                <a:spcPct val="90000"/>
              </a:lnSpc>
              <a:spcBef>
                <a:spcPct val="20000"/>
              </a:spcBef>
              <a:buFontTx/>
              <a:buChar char="•"/>
            </a:pPr>
            <a:endParaRPr lang="en-GB" sz="2800" dirty="0">
              <a:solidFill>
                <a:srgbClr val="002060"/>
              </a:solidFill>
            </a:endParaRPr>
          </a:p>
          <a:p>
            <a:pPr marL="342900" indent="-342900">
              <a:lnSpc>
                <a:spcPct val="90000"/>
              </a:lnSpc>
              <a:spcBef>
                <a:spcPct val="20000"/>
              </a:spcBef>
              <a:buFontTx/>
              <a:buChar char="•"/>
            </a:pPr>
            <a:r>
              <a:rPr lang="en-GB" sz="2800" dirty="0">
                <a:solidFill>
                  <a:srgbClr val="002060"/>
                </a:solidFill>
              </a:rPr>
              <a:t>Several cellular processes rely on non-coding RNA  </a:t>
            </a:r>
          </a:p>
          <a:p>
            <a:pPr marL="1143000" lvl="2" indent="-228600">
              <a:lnSpc>
                <a:spcPct val="90000"/>
              </a:lnSpc>
              <a:spcBef>
                <a:spcPct val="20000"/>
              </a:spcBef>
              <a:buFont typeface="Wingdings" pitchFamily="2" charset="2"/>
              <a:buChar char="ü"/>
            </a:pPr>
            <a:r>
              <a:rPr lang="en-GB" sz="2400" dirty="0">
                <a:solidFill>
                  <a:srgbClr val="002060"/>
                </a:solidFill>
              </a:rPr>
              <a:t>Ribosome		</a:t>
            </a:r>
            <a:r>
              <a:rPr lang="en-GB" sz="2400" dirty="0" err="1">
                <a:solidFill>
                  <a:srgbClr val="002060"/>
                </a:solidFill>
              </a:rPr>
              <a:t>rRNA</a:t>
            </a:r>
            <a:endParaRPr lang="en-GB" sz="2400" dirty="0">
              <a:solidFill>
                <a:srgbClr val="002060"/>
              </a:solidFill>
            </a:endParaRPr>
          </a:p>
          <a:p>
            <a:pPr marL="1143000" lvl="2" indent="-228600">
              <a:lnSpc>
                <a:spcPct val="90000"/>
              </a:lnSpc>
              <a:spcBef>
                <a:spcPct val="20000"/>
              </a:spcBef>
              <a:buFont typeface="Wingdings" pitchFamily="2" charset="2"/>
              <a:buChar char="ü"/>
            </a:pPr>
            <a:r>
              <a:rPr lang="en-GB" sz="2400" dirty="0" err="1">
                <a:solidFill>
                  <a:srgbClr val="002060"/>
                </a:solidFill>
              </a:rPr>
              <a:t>Spliceosome</a:t>
            </a:r>
            <a:r>
              <a:rPr lang="en-GB" sz="2400" dirty="0">
                <a:solidFill>
                  <a:srgbClr val="002060"/>
                </a:solidFill>
              </a:rPr>
              <a:t>	</a:t>
            </a:r>
            <a:r>
              <a:rPr lang="en-GB" sz="2400" dirty="0" err="1">
                <a:solidFill>
                  <a:srgbClr val="002060"/>
                </a:solidFill>
              </a:rPr>
              <a:t>snRNA</a:t>
            </a:r>
            <a:r>
              <a:rPr lang="en-GB" sz="2400" dirty="0">
                <a:solidFill>
                  <a:srgbClr val="002060"/>
                </a:solidFill>
              </a:rPr>
              <a:t> (U1,U2,U4,U5,U6)</a:t>
            </a:r>
          </a:p>
          <a:p>
            <a:pPr marL="1143000" lvl="2" indent="-228600">
              <a:lnSpc>
                <a:spcPct val="90000"/>
              </a:lnSpc>
              <a:spcBef>
                <a:spcPct val="20000"/>
              </a:spcBef>
              <a:buFont typeface="Wingdings" pitchFamily="2" charset="2"/>
              <a:buChar char="ü"/>
            </a:pPr>
            <a:r>
              <a:rPr lang="en-GB" sz="2400" dirty="0">
                <a:solidFill>
                  <a:srgbClr val="002060"/>
                </a:solidFill>
              </a:rPr>
              <a:t>Telomerase	</a:t>
            </a:r>
            <a:r>
              <a:rPr lang="en-GB" sz="2400" dirty="0" err="1">
                <a:solidFill>
                  <a:srgbClr val="002060"/>
                </a:solidFill>
              </a:rPr>
              <a:t>telomeric</a:t>
            </a:r>
            <a:r>
              <a:rPr lang="en-GB" sz="2400" dirty="0">
                <a:solidFill>
                  <a:srgbClr val="002060"/>
                </a:solidFill>
              </a:rPr>
              <a:t> RNA</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z="4000" dirty="0" smtClean="0">
                <a:solidFill>
                  <a:srgbClr val="002060"/>
                </a:solidFill>
              </a:rPr>
              <a:t>Reminder: Ribosome structure</a:t>
            </a:r>
            <a:br>
              <a:rPr lang="en-US" sz="4000" dirty="0" smtClean="0">
                <a:solidFill>
                  <a:srgbClr val="002060"/>
                </a:solidFill>
              </a:rPr>
            </a:br>
            <a:r>
              <a:rPr lang="en-US" sz="4000" dirty="0" smtClean="0">
                <a:solidFill>
                  <a:srgbClr val="002060"/>
                </a:solidFill>
              </a:rPr>
              <a:t>(eukaryotes)</a:t>
            </a:r>
          </a:p>
        </p:txBody>
      </p:sp>
      <p:pic>
        <p:nvPicPr>
          <p:cNvPr id="21507" name="Picture 4" descr="06_063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2133600"/>
            <a:ext cx="3297238" cy="454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6" descr="06_04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0" y="2047875"/>
            <a:ext cx="647700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Rectangle 7"/>
          <p:cNvSpPr>
            <a:spLocks noGrp="1" noChangeArrowheads="1"/>
          </p:cNvSpPr>
          <p:nvPr>
            <p:ph type="title"/>
          </p:nvPr>
        </p:nvSpPr>
        <p:spPr/>
        <p:txBody>
          <a:bodyPr/>
          <a:lstStyle/>
          <a:p>
            <a:pPr eaLnBrk="1" hangingPunct="1"/>
            <a:r>
              <a:rPr lang="en-US" sz="4000" dirty="0" smtClean="0">
                <a:solidFill>
                  <a:srgbClr val="002060"/>
                </a:solidFill>
              </a:rPr>
              <a:t>Ribosomal RNA transcription as seen with an electron microscope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Grp="1" noChangeArrowheads="1"/>
          </p:cNvSpPr>
          <p:nvPr>
            <p:ph type="title"/>
          </p:nvPr>
        </p:nvSpPr>
        <p:spPr/>
        <p:txBody>
          <a:bodyPr/>
          <a:lstStyle/>
          <a:p>
            <a:pPr eaLnBrk="1" hangingPunct="1"/>
            <a:r>
              <a:rPr lang="en-US" sz="4000" dirty="0" smtClean="0">
                <a:solidFill>
                  <a:srgbClr val="002060"/>
                </a:solidFill>
              </a:rPr>
              <a:t>Modification and cleavage of ribosomal RNA</a:t>
            </a:r>
          </a:p>
        </p:txBody>
      </p:sp>
      <p:pic>
        <p:nvPicPr>
          <p:cNvPr id="23555" name="Picture 6" descr="figure 6-4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1768475"/>
            <a:ext cx="5486400" cy="478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6"/>
          <p:cNvSpPr>
            <a:spLocks noGrp="1" noChangeArrowheads="1"/>
          </p:cNvSpPr>
          <p:nvPr>
            <p:ph type="title"/>
          </p:nvPr>
        </p:nvSpPr>
        <p:spPr/>
        <p:txBody>
          <a:bodyPr/>
          <a:lstStyle/>
          <a:p>
            <a:pPr eaLnBrk="1" hangingPunct="1"/>
            <a:r>
              <a:rPr lang="en-US" sz="4000" dirty="0" smtClean="0">
                <a:solidFill>
                  <a:srgbClr val="002060"/>
                </a:solidFill>
              </a:rPr>
              <a:t>Chemical modification of ribosomal RNA by </a:t>
            </a:r>
            <a:r>
              <a:rPr lang="en-US" sz="4000" dirty="0" err="1" smtClean="0">
                <a:solidFill>
                  <a:srgbClr val="002060"/>
                </a:solidFill>
              </a:rPr>
              <a:t>snoRNA</a:t>
            </a:r>
            <a:endParaRPr lang="en-US" sz="4000" dirty="0" smtClean="0">
              <a:solidFill>
                <a:srgbClr val="002060"/>
              </a:solidFill>
            </a:endParaRPr>
          </a:p>
        </p:txBody>
      </p:sp>
      <p:pic>
        <p:nvPicPr>
          <p:cNvPr id="24579" name="Picture 8" descr="figure 6-4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1563" y="1603375"/>
            <a:ext cx="4668837" cy="510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85800"/>
            <a:ext cx="8229600" cy="1143000"/>
          </a:xfrm>
        </p:spPr>
        <p:txBody>
          <a:bodyPr/>
          <a:lstStyle/>
          <a:p>
            <a:r>
              <a:rPr lang="en-US" dirty="0" smtClean="0">
                <a:solidFill>
                  <a:srgbClr val="002060"/>
                </a:solidFill>
              </a:rPr>
              <a:t>To have a little fun with Translation</a:t>
            </a:r>
            <a:br>
              <a:rPr lang="en-US" dirty="0" smtClean="0">
                <a:solidFill>
                  <a:srgbClr val="002060"/>
                </a:solidFill>
              </a:rPr>
            </a:br>
            <a:r>
              <a:rPr lang="en-US" sz="3200" dirty="0" smtClean="0">
                <a:solidFill>
                  <a:srgbClr val="002060"/>
                </a:solidFill>
              </a:rPr>
              <a:t>(topic of last Friday’s lecture)</a:t>
            </a:r>
            <a:endParaRPr lang="en-US" sz="3200" dirty="0">
              <a:solidFill>
                <a:srgbClr val="002060"/>
              </a:solidFill>
            </a:endParaRPr>
          </a:p>
        </p:txBody>
      </p:sp>
      <p:sp>
        <p:nvSpPr>
          <p:cNvPr id="3" name="TextBox 2"/>
          <p:cNvSpPr txBox="1"/>
          <p:nvPr/>
        </p:nvSpPr>
        <p:spPr>
          <a:xfrm>
            <a:off x="609600" y="2733318"/>
            <a:ext cx="7772400" cy="369332"/>
          </a:xfrm>
          <a:prstGeom prst="rect">
            <a:avLst/>
          </a:prstGeom>
          <a:noFill/>
        </p:spPr>
        <p:txBody>
          <a:bodyPr wrap="square" rtlCol="0">
            <a:spAutoFit/>
          </a:bodyPr>
          <a:lstStyle/>
          <a:p>
            <a:r>
              <a:rPr lang="en-US" dirty="0"/>
              <a:t>http://www.youtube.com/watch?v=u9dhO0iCLww</a:t>
            </a:r>
          </a:p>
        </p:txBody>
      </p:sp>
      <p:sp>
        <p:nvSpPr>
          <p:cNvPr id="4" name="TextBox 3"/>
          <p:cNvSpPr txBox="1"/>
          <p:nvPr/>
        </p:nvSpPr>
        <p:spPr>
          <a:xfrm>
            <a:off x="609600" y="4114800"/>
            <a:ext cx="7696200" cy="707886"/>
          </a:xfrm>
          <a:prstGeom prst="rect">
            <a:avLst/>
          </a:prstGeom>
          <a:noFill/>
        </p:spPr>
        <p:txBody>
          <a:bodyPr wrap="square" rtlCol="0">
            <a:spAutoFit/>
          </a:bodyPr>
          <a:lstStyle/>
          <a:p>
            <a:r>
              <a:rPr lang="en-US" sz="2000" dirty="0" smtClean="0">
                <a:solidFill>
                  <a:srgbClr val="002060"/>
                </a:solidFill>
              </a:rPr>
              <a:t>Note: Paul Berg, the man who speaks at the beginning, is a Nobel Prize winner.</a:t>
            </a:r>
            <a:endParaRPr lang="en-US" sz="2000" dirty="0">
              <a:solidFill>
                <a:srgbClr val="002060"/>
              </a:solidFill>
            </a:endParaRPr>
          </a:p>
        </p:txBody>
      </p:sp>
    </p:spTree>
    <p:extLst>
      <p:ext uri="{BB962C8B-B14F-4D97-AF65-F5344CB8AC3E}">
        <p14:creationId xmlns:p14="http://schemas.microsoft.com/office/powerpoint/2010/main" val="17190557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4"/>
</p:tagLst>
</file>

<file path=ppt/tags/tag3.xml><?xml version="1.0" encoding="utf-8"?>
<p:tagLst xmlns:a="http://schemas.openxmlformats.org/drawingml/2006/main" xmlns:r="http://schemas.openxmlformats.org/officeDocument/2006/relationships" xmlns:p="http://schemas.openxmlformats.org/presentationml/2006/main">
  <p:tag name="NUM" val="1"/>
</p:tagLst>
</file>

<file path=ppt/tags/tag4.xml><?xml version="1.0" encoding="utf-8"?>
<p:tagLst xmlns:a="http://schemas.openxmlformats.org/drawingml/2006/main" xmlns:r="http://schemas.openxmlformats.org/officeDocument/2006/relationships" xmlns:p="http://schemas.openxmlformats.org/presentationml/2006/main">
  <p:tag name="NUM" val="1"/>
</p:tagLst>
</file>

<file path=ppt/tags/tag5.xml><?xml version="1.0" encoding="utf-8"?>
<p:tagLst xmlns:a="http://schemas.openxmlformats.org/drawingml/2006/main" xmlns:r="http://schemas.openxmlformats.org/officeDocument/2006/relationships" xmlns:p="http://schemas.openxmlformats.org/presentationml/2006/main">
  <p:tag name="NUM" val="1"/>
</p:tagLst>
</file>

<file path=ppt/tags/tag6.xml><?xml version="1.0" encoding="utf-8"?>
<p:tagLst xmlns:a="http://schemas.openxmlformats.org/drawingml/2006/main" xmlns:r="http://schemas.openxmlformats.org/officeDocument/2006/relationships" xmlns:p="http://schemas.openxmlformats.org/presentationml/2006/main">
  <p:tag name="NUM" val="2"/>
</p:tagLst>
</file>

<file path=ppt/tags/tag7.xml><?xml version="1.0" encoding="utf-8"?>
<p:tagLst xmlns:a="http://schemas.openxmlformats.org/drawingml/2006/main" xmlns:r="http://schemas.openxmlformats.org/officeDocument/2006/relationships" xmlns:p="http://schemas.openxmlformats.org/presentationml/2006/main">
  <p:tag name="NUM" val="1"/>
</p:tagLst>
</file>

<file path=ppt/tags/tag8.xml><?xml version="1.0" encoding="utf-8"?>
<p:tagLst xmlns:a="http://schemas.openxmlformats.org/drawingml/2006/main" xmlns:r="http://schemas.openxmlformats.org/officeDocument/2006/relationships" xmlns:p="http://schemas.openxmlformats.org/presentationml/2006/main">
  <p:tag name="NUM" val="2"/>
</p:tagLst>
</file>

<file path=ppt/tags/tag9.xml><?xml version="1.0" encoding="utf-8"?>
<p:tagLst xmlns:a="http://schemas.openxmlformats.org/drawingml/2006/main" xmlns:r="http://schemas.openxmlformats.org/officeDocument/2006/relationships" xmlns:p="http://schemas.openxmlformats.org/presentationml/2006/main">
  <p:tag name="NUM" val="1"/>
</p:tagLst>
</file>

<file path=ppt/tags/tag10.xml><?xml version="1.0" encoding="utf-8"?>
<p:tagLst xmlns:a="http://schemas.openxmlformats.org/drawingml/2006/main" xmlns:r="http://schemas.openxmlformats.org/officeDocument/2006/relationships" xmlns:p="http://schemas.openxmlformats.org/presentationml/2006/main">
  <p:tag name="NUM" val="2"/>
</p:tagLst>
</file>

<file path=ppt/tags/tag11.xml><?xml version="1.0" encoding="utf-8"?>
<p:tagLst xmlns:a="http://schemas.openxmlformats.org/drawingml/2006/main" xmlns:r="http://schemas.openxmlformats.org/officeDocument/2006/relationships" xmlns:p="http://schemas.openxmlformats.org/presentationml/2006/main">
  <p:tag name="NUM" val="3"/>
</p:tagLst>
</file>

<file path=ppt/tags/tag12.xml><?xml version="1.0" encoding="utf-8"?>
<p:tagLst xmlns:a="http://schemas.openxmlformats.org/drawingml/2006/main" xmlns:r="http://schemas.openxmlformats.org/officeDocument/2006/relationships" xmlns:p="http://schemas.openxmlformats.org/presentationml/2006/main">
  <p:tag name="NUM" val="4"/>
</p:tagLst>
</file>

<file path=ppt/tags/tag13.xml><?xml version="1.0" encoding="utf-8"?>
<p:tagLst xmlns:a="http://schemas.openxmlformats.org/drawingml/2006/main" xmlns:r="http://schemas.openxmlformats.org/officeDocument/2006/relationships" xmlns:p="http://schemas.openxmlformats.org/presentationml/2006/main">
  <p:tag name="NUM" val="1"/>
</p:tagLst>
</file>

<file path=ppt/tags/tag14.xml><?xml version="1.0" encoding="utf-8"?>
<p:tagLst xmlns:a="http://schemas.openxmlformats.org/drawingml/2006/main" xmlns:r="http://schemas.openxmlformats.org/officeDocument/2006/relationships" xmlns:p="http://schemas.openxmlformats.org/presentationml/2006/main">
  <p:tag name="NUM" val="1"/>
</p:tagLst>
</file>

<file path=ppt/tags/tag15.xml><?xml version="1.0" encoding="utf-8"?>
<p:tagLst xmlns:a="http://schemas.openxmlformats.org/drawingml/2006/main" xmlns:r="http://schemas.openxmlformats.org/officeDocument/2006/relationships" xmlns:p="http://schemas.openxmlformats.org/presentationml/2006/main">
  <p:tag name="NUM" val="2"/>
</p:tagLst>
</file>

<file path=ppt/tags/tag16.xml><?xml version="1.0" encoding="utf-8"?>
<p:tagLst xmlns:a="http://schemas.openxmlformats.org/drawingml/2006/main" xmlns:r="http://schemas.openxmlformats.org/officeDocument/2006/relationships" xmlns:p="http://schemas.openxmlformats.org/presentationml/2006/main">
  <p:tag name="NUM" val="3"/>
</p:tagLst>
</file>

<file path=ppt/tags/tag17.xml><?xml version="1.0" encoding="utf-8"?>
<p:tagLst xmlns:a="http://schemas.openxmlformats.org/drawingml/2006/main" xmlns:r="http://schemas.openxmlformats.org/officeDocument/2006/relationships" xmlns:p="http://schemas.openxmlformats.org/presentationml/2006/main">
  <p:tag name="NUM" val="4"/>
</p:tagLst>
</file>

<file path=ppt/tags/tag18.xml><?xml version="1.0" encoding="utf-8"?>
<p:tagLst xmlns:a="http://schemas.openxmlformats.org/drawingml/2006/main" xmlns:r="http://schemas.openxmlformats.org/officeDocument/2006/relationships" xmlns:p="http://schemas.openxmlformats.org/presentationml/2006/main">
  <p:tag name="NUM" val="5"/>
</p:tagLst>
</file>

<file path=ppt/tags/tag19.xml><?xml version="1.0" encoding="utf-8"?>
<p:tagLst xmlns:a="http://schemas.openxmlformats.org/drawingml/2006/main" xmlns:r="http://schemas.openxmlformats.org/officeDocument/2006/relationships" xmlns:p="http://schemas.openxmlformats.org/presentationml/2006/main">
  <p:tag name="NUM" val="1"/>
</p:tagLst>
</file>

<file path=ppt/tags/tag20.xml><?xml version="1.0" encoding="utf-8"?>
<p:tagLst xmlns:a="http://schemas.openxmlformats.org/drawingml/2006/main" xmlns:r="http://schemas.openxmlformats.org/officeDocument/2006/relationships" xmlns:p="http://schemas.openxmlformats.org/presentationml/2006/main">
  <p:tag name="NUM" val="1"/>
</p:tagLst>
</file>

<file path=ppt/tags/tag21.xml><?xml version="1.0" encoding="utf-8"?>
<p:tagLst xmlns:a="http://schemas.openxmlformats.org/drawingml/2006/main" xmlns:r="http://schemas.openxmlformats.org/officeDocument/2006/relationships" xmlns:p="http://schemas.openxmlformats.org/presentationml/2006/main">
  <p:tag name="NUM" val="2"/>
</p:tagLst>
</file>

<file path=ppt/tags/tag22.xml><?xml version="1.0" encoding="utf-8"?>
<p:tagLst xmlns:a="http://schemas.openxmlformats.org/drawingml/2006/main" xmlns:r="http://schemas.openxmlformats.org/officeDocument/2006/relationships" xmlns:p="http://schemas.openxmlformats.org/presentationml/2006/main">
  <p:tag name="NUM" val="1"/>
</p:tagLst>
</file>

<file path=ppt/tags/tag23.xml><?xml version="1.0" encoding="utf-8"?>
<p:tagLst xmlns:a="http://schemas.openxmlformats.org/drawingml/2006/main" xmlns:r="http://schemas.openxmlformats.org/officeDocument/2006/relationships" xmlns:p="http://schemas.openxmlformats.org/presentationml/2006/main">
  <p:tag name="NUM" val="2"/>
</p:tagLst>
</file>

<file path=ppt/tags/tag24.xml><?xml version="1.0" encoding="utf-8"?>
<p:tagLst xmlns:a="http://schemas.openxmlformats.org/drawingml/2006/main" xmlns:r="http://schemas.openxmlformats.org/officeDocument/2006/relationships" xmlns:p="http://schemas.openxmlformats.org/presentationml/2006/main">
  <p:tag name="NUM" val="3"/>
</p:tagLst>
</file>

<file path=ppt/tags/tag25.xml><?xml version="1.0" encoding="utf-8"?>
<p:tagLst xmlns:a="http://schemas.openxmlformats.org/drawingml/2006/main" xmlns:r="http://schemas.openxmlformats.org/officeDocument/2006/relationships" xmlns:p="http://schemas.openxmlformats.org/presentationml/2006/main">
  <p:tag name="NUM" val="4"/>
</p:tagLst>
</file>

<file path=ppt/tags/tag26.xml><?xml version="1.0" encoding="utf-8"?>
<p:tagLst xmlns:a="http://schemas.openxmlformats.org/drawingml/2006/main" xmlns:r="http://schemas.openxmlformats.org/officeDocument/2006/relationships" xmlns:p="http://schemas.openxmlformats.org/presentationml/2006/main">
  <p:tag name="NUM" val="1"/>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294</TotalTime>
  <Words>1273</Words>
  <Application>Microsoft Office PowerPoint</Application>
  <PresentationFormat>On-screen Show (4:3)</PresentationFormat>
  <Paragraphs>102</Paragraphs>
  <Slides>25</Slides>
  <Notes>25</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Default Design</vt:lpstr>
      <vt:lpstr>Office Hours this Week</vt:lpstr>
      <vt:lpstr>RNA: Structure and Functions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More complex pairing</vt:lpstr>
      <vt:lpstr>PowerPoint Presentation</vt:lpstr>
      <vt:lpstr>PowerPoint Presentation</vt:lpstr>
      <vt:lpstr>Intron self-splicing</vt:lpstr>
      <vt:lpstr>Splicing</vt:lpstr>
      <vt:lpstr>Intron self-splicing</vt:lpstr>
      <vt:lpstr>Conserved structure of type I introns</vt:lpstr>
      <vt:lpstr>Auto-cleavage of viroïds et virusoïds</vt:lpstr>
      <vt:lpstr>PowerPoint Presentation</vt:lpstr>
      <vt:lpstr>PowerPoint Presentation</vt:lpstr>
      <vt:lpstr>PowerPoint Presentation</vt:lpstr>
      <vt:lpstr>Reminder: Ribosome structure (eukaryotes)</vt:lpstr>
      <vt:lpstr>Ribosomal RNA transcription as seen with an electron microscope</vt:lpstr>
      <vt:lpstr>Modification and cleavage of ribosomal RNA</vt:lpstr>
      <vt:lpstr>Chemical modification of ribosomal RNA by snoRNA</vt:lpstr>
      <vt:lpstr>To have a little fun with Translation (topic of last Friday’s lecture)</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Marc Ekker</dc:creator>
  <cp:lastModifiedBy>Owner</cp:lastModifiedBy>
  <cp:revision>28</cp:revision>
  <dcterms:created xsi:type="dcterms:W3CDTF">2006-11-19T15:20:48Z</dcterms:created>
  <dcterms:modified xsi:type="dcterms:W3CDTF">2013-11-03T01:59:22Z</dcterms:modified>
</cp:coreProperties>
</file>