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3" r:id="rId2"/>
  </p:sldMasterIdLst>
  <p:notesMasterIdLst>
    <p:notesMasterId r:id="rId53"/>
  </p:notesMasterIdLst>
  <p:handoutMasterIdLst>
    <p:handoutMasterId r:id="rId54"/>
  </p:handoutMasterIdLst>
  <p:sldIdLst>
    <p:sldId id="437" r:id="rId3"/>
    <p:sldId id="294" r:id="rId4"/>
    <p:sldId id="315" r:id="rId5"/>
    <p:sldId id="316" r:id="rId6"/>
    <p:sldId id="317" r:id="rId7"/>
    <p:sldId id="314" r:id="rId8"/>
    <p:sldId id="345" r:id="rId9"/>
    <p:sldId id="346" r:id="rId10"/>
    <p:sldId id="438" r:id="rId11"/>
    <p:sldId id="436" r:id="rId12"/>
    <p:sldId id="414" r:id="rId13"/>
    <p:sldId id="303" r:id="rId14"/>
    <p:sldId id="448" r:id="rId15"/>
    <p:sldId id="449" r:id="rId16"/>
    <p:sldId id="450" r:id="rId17"/>
    <p:sldId id="306" r:id="rId18"/>
    <p:sldId id="322" r:id="rId19"/>
    <p:sldId id="361" r:id="rId20"/>
    <p:sldId id="404" r:id="rId21"/>
    <p:sldId id="362" r:id="rId22"/>
    <p:sldId id="439" r:id="rId23"/>
    <p:sldId id="440" r:id="rId24"/>
    <p:sldId id="441" r:id="rId25"/>
    <p:sldId id="442" r:id="rId26"/>
    <p:sldId id="443" r:id="rId27"/>
    <p:sldId id="444" r:id="rId28"/>
    <p:sldId id="445" r:id="rId29"/>
    <p:sldId id="446" r:id="rId30"/>
    <p:sldId id="435" r:id="rId31"/>
    <p:sldId id="447" r:id="rId32"/>
    <p:sldId id="408" r:id="rId33"/>
    <p:sldId id="409" r:id="rId34"/>
    <p:sldId id="412" r:id="rId35"/>
    <p:sldId id="413" r:id="rId36"/>
    <p:sldId id="406" r:id="rId37"/>
    <p:sldId id="379" r:id="rId38"/>
    <p:sldId id="380" r:id="rId39"/>
    <p:sldId id="384" r:id="rId40"/>
    <p:sldId id="407" r:id="rId41"/>
    <p:sldId id="415" r:id="rId42"/>
    <p:sldId id="386" r:id="rId43"/>
    <p:sldId id="388" r:id="rId44"/>
    <p:sldId id="390" r:id="rId45"/>
    <p:sldId id="397" r:id="rId46"/>
    <p:sldId id="398" r:id="rId47"/>
    <p:sldId id="432" r:id="rId48"/>
    <p:sldId id="416" r:id="rId49"/>
    <p:sldId id="395" r:id="rId50"/>
    <p:sldId id="433" r:id="rId51"/>
    <p:sldId id="401" r:id="rId52"/>
  </p:sldIdLst>
  <p:sldSz cx="9144000" cy="6858000" type="screen4x3"/>
  <p:notesSz cx="9309100" cy="70231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1634" userDrawn="1">
          <p15:clr>
            <a:srgbClr val="A4A3A4"/>
          </p15:clr>
        </p15:guide>
        <p15:guide id="2" pos="383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hiddenSlides="1" frameSlides="1"/>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FFA3"/>
    <a:srgbClr val="0066CC"/>
    <a:srgbClr val="FE022A"/>
    <a:srgbClr val="DADADA"/>
    <a:srgbClr val="FFA27C"/>
    <a:srgbClr val="FDC0E5"/>
    <a:srgbClr val="A2C1FE"/>
    <a:srgbClr val="66FF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632" autoAdjust="0"/>
    <p:restoredTop sz="94660"/>
  </p:normalViewPr>
  <p:slideViewPr>
    <p:cSldViewPr>
      <p:cViewPr varScale="1">
        <p:scale>
          <a:sx n="113" d="100"/>
          <a:sy n="113" d="100"/>
        </p:scale>
        <p:origin x="96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50" d="100"/>
          <a:sy n="50" d="100"/>
        </p:scale>
        <p:origin x="-1254" y="498"/>
      </p:cViewPr>
      <p:guideLst>
        <p:guide orient="horz" pos="1634"/>
        <p:guide pos="383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8" name="Rectangle 6"/>
          <p:cNvSpPr>
            <a:spLocks noChangeArrowheads="1"/>
          </p:cNvSpPr>
          <p:nvPr/>
        </p:nvSpPr>
        <p:spPr bwMode="auto">
          <a:xfrm>
            <a:off x="8818949" y="6717644"/>
            <a:ext cx="399178" cy="313324"/>
          </a:xfrm>
          <a:prstGeom prst="rect">
            <a:avLst/>
          </a:prstGeom>
          <a:noFill/>
          <a:ln w="9525">
            <a:noFill/>
            <a:miter lim="800000"/>
            <a:headEnd/>
            <a:tailEnd/>
          </a:ln>
          <a:effectLst/>
        </p:spPr>
        <p:txBody>
          <a:bodyPr wrap="none" lIns="94093" tIns="47844" rIns="94093" bIns="47844" anchor="ctr">
            <a:spAutoFit/>
          </a:bodyPr>
          <a:lstStyle/>
          <a:p>
            <a:pPr algn="r" defTabSz="953692">
              <a:defRPr/>
            </a:pPr>
            <a:fld id="{DF7AA4AB-927F-495B-9100-0006559DA2C6}" type="slidenum">
              <a:rPr lang="en-US" sz="1400"/>
              <a:pPr algn="r" defTabSz="953692">
                <a:defRPr/>
              </a:pPr>
              <a:t>‹#›</a:t>
            </a:fld>
            <a:endParaRPr lang="en-US" sz="1400"/>
          </a:p>
        </p:txBody>
      </p:sp>
    </p:spTree>
    <p:extLst>
      <p:ext uri="{BB962C8B-B14F-4D97-AF65-F5344CB8AC3E}">
        <p14:creationId xmlns:p14="http://schemas.microsoft.com/office/powerpoint/2010/main" val="357361853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4231" y="-2405"/>
            <a:ext cx="4038880" cy="352358"/>
          </a:xfrm>
          <a:prstGeom prst="rect">
            <a:avLst/>
          </a:prstGeom>
          <a:noFill/>
          <a:ln w="9525">
            <a:noFill/>
            <a:miter lim="800000"/>
            <a:headEnd/>
            <a:tailEnd/>
          </a:ln>
          <a:effectLst/>
        </p:spPr>
        <p:txBody>
          <a:bodyPr vert="horz" wrap="square" lIns="19138" tIns="0" rIns="19138" bIns="0" numCol="1" anchor="t" anchorCtr="0" compatLnSpc="1">
            <a:prstTxWarp prst="textNoShape">
              <a:avLst/>
            </a:prstTxWarp>
          </a:bodyPr>
          <a:lstStyle>
            <a:lvl1pPr defTabSz="953692">
              <a:defRPr sz="1000" i="1"/>
            </a:lvl1pPr>
          </a:lstStyle>
          <a:p>
            <a:pPr>
              <a:defRPr/>
            </a:pPr>
            <a:endParaRPr lang="en-US"/>
          </a:p>
        </p:txBody>
      </p:sp>
      <p:sp>
        <p:nvSpPr>
          <p:cNvPr id="2051" name="Rectangle 3"/>
          <p:cNvSpPr>
            <a:spLocks noGrp="1" noChangeArrowheads="1"/>
          </p:cNvSpPr>
          <p:nvPr>
            <p:ph type="dt" idx="1"/>
          </p:nvPr>
        </p:nvSpPr>
        <p:spPr bwMode="auto">
          <a:xfrm>
            <a:off x="5274454" y="-2405"/>
            <a:ext cx="4038879" cy="352358"/>
          </a:xfrm>
          <a:prstGeom prst="rect">
            <a:avLst/>
          </a:prstGeom>
          <a:noFill/>
          <a:ln w="9525">
            <a:noFill/>
            <a:miter lim="800000"/>
            <a:headEnd/>
            <a:tailEnd/>
          </a:ln>
          <a:effectLst/>
        </p:spPr>
        <p:txBody>
          <a:bodyPr vert="horz" wrap="square" lIns="19138" tIns="0" rIns="19138" bIns="0" numCol="1" anchor="t" anchorCtr="0" compatLnSpc="1">
            <a:prstTxWarp prst="textNoShape">
              <a:avLst/>
            </a:prstTxWarp>
          </a:bodyPr>
          <a:lstStyle>
            <a:lvl1pPr algn="r" defTabSz="953692">
              <a:defRPr sz="1000" i="1"/>
            </a:lvl1pPr>
          </a:lstStyle>
          <a:p>
            <a:pPr>
              <a:defRPr/>
            </a:pPr>
            <a:endParaRPr lang="en-US"/>
          </a:p>
        </p:txBody>
      </p:sp>
      <p:sp>
        <p:nvSpPr>
          <p:cNvPr id="2052" name="Rectangle 4"/>
          <p:cNvSpPr>
            <a:spLocks noGrp="1" noChangeArrowheads="1"/>
          </p:cNvSpPr>
          <p:nvPr>
            <p:ph type="ftr" sz="quarter" idx="4"/>
          </p:nvPr>
        </p:nvSpPr>
        <p:spPr bwMode="auto">
          <a:xfrm>
            <a:off x="-4231" y="6671945"/>
            <a:ext cx="4038880" cy="352358"/>
          </a:xfrm>
          <a:prstGeom prst="rect">
            <a:avLst/>
          </a:prstGeom>
          <a:noFill/>
          <a:ln w="9525">
            <a:noFill/>
            <a:miter lim="800000"/>
            <a:headEnd/>
            <a:tailEnd/>
          </a:ln>
          <a:effectLst/>
        </p:spPr>
        <p:txBody>
          <a:bodyPr vert="horz" wrap="square" lIns="19138" tIns="0" rIns="19138" bIns="0" numCol="1" anchor="b" anchorCtr="0" compatLnSpc="1">
            <a:prstTxWarp prst="textNoShape">
              <a:avLst/>
            </a:prstTxWarp>
          </a:bodyPr>
          <a:lstStyle>
            <a:lvl1pPr defTabSz="953692">
              <a:defRPr sz="1000" i="1"/>
            </a:lvl1pPr>
          </a:lstStyle>
          <a:p>
            <a:pPr>
              <a:defRPr/>
            </a:pPr>
            <a:r>
              <a:rPr lang="en-US"/>
              <a:t>MGT301 Winter 2010</a:t>
            </a:r>
          </a:p>
        </p:txBody>
      </p:sp>
      <p:sp>
        <p:nvSpPr>
          <p:cNvPr id="2053" name="Rectangle 5"/>
          <p:cNvSpPr>
            <a:spLocks noGrp="1" noChangeArrowheads="1"/>
          </p:cNvSpPr>
          <p:nvPr>
            <p:ph type="body" sz="quarter" idx="3"/>
          </p:nvPr>
        </p:nvSpPr>
        <p:spPr bwMode="auto">
          <a:xfrm>
            <a:off x="734151" y="2990832"/>
            <a:ext cx="7836569" cy="3505536"/>
          </a:xfrm>
          <a:prstGeom prst="rect">
            <a:avLst/>
          </a:prstGeom>
          <a:noFill/>
          <a:ln w="9525">
            <a:noFill/>
            <a:miter lim="800000"/>
            <a:headEnd/>
            <a:tailEnd/>
          </a:ln>
          <a:effectLst/>
        </p:spPr>
        <p:txBody>
          <a:bodyPr vert="horz" wrap="square" lIns="94093" tIns="47844" rIns="94093" bIns="47844"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p:cNvSpPr>
            <a:spLocks noGrp="1" noRot="1" noChangeAspect="1" noChangeArrowheads="1" noTextEdit="1"/>
          </p:cNvSpPr>
          <p:nvPr>
            <p:ph type="sldImg" idx="2"/>
          </p:nvPr>
        </p:nvSpPr>
        <p:spPr bwMode="auto">
          <a:xfrm>
            <a:off x="2667000" y="71438"/>
            <a:ext cx="3975100" cy="2982912"/>
          </a:xfrm>
          <a:prstGeom prst="rect">
            <a:avLst/>
          </a:prstGeom>
          <a:noFill/>
          <a:ln w="12700">
            <a:solidFill>
              <a:schemeClr val="tx1"/>
            </a:solidFill>
            <a:miter lim="800000"/>
            <a:headEnd/>
            <a:tailEnd/>
          </a:ln>
        </p:spPr>
      </p:sp>
      <p:sp>
        <p:nvSpPr>
          <p:cNvPr id="2055" name="Rectangle 7"/>
          <p:cNvSpPr>
            <a:spLocks noGrp="1" noChangeArrowheads="1"/>
          </p:cNvSpPr>
          <p:nvPr>
            <p:ph type="sldNum" sz="quarter" idx="5"/>
          </p:nvPr>
        </p:nvSpPr>
        <p:spPr bwMode="auto">
          <a:xfrm>
            <a:off x="5263874" y="6681565"/>
            <a:ext cx="4062152" cy="346345"/>
          </a:xfrm>
          <a:prstGeom prst="rect">
            <a:avLst/>
          </a:prstGeom>
          <a:noFill/>
          <a:ln w="9525">
            <a:noFill/>
            <a:miter lim="800000"/>
            <a:headEnd/>
            <a:tailEnd/>
          </a:ln>
          <a:effectLst/>
        </p:spPr>
        <p:txBody>
          <a:bodyPr vert="horz" wrap="square" lIns="19138" tIns="0" rIns="19138" bIns="0" numCol="1" anchor="b" anchorCtr="0" compatLnSpc="1">
            <a:prstTxWarp prst="textNoShape">
              <a:avLst/>
            </a:prstTxWarp>
          </a:bodyPr>
          <a:lstStyle>
            <a:lvl1pPr algn="r">
              <a:defRPr sz="1000" i="1"/>
            </a:lvl1pPr>
          </a:lstStyle>
          <a:p>
            <a:pPr>
              <a:defRPr/>
            </a:pPr>
            <a:fld id="{77EA5870-5DC9-443F-86D3-BA52A37D239C}" type="slidenum">
              <a:rPr lang="en-US"/>
              <a:pPr>
                <a:defRPr/>
              </a:pPr>
              <a:t>‹#›</a:t>
            </a:fld>
            <a:endParaRPr lang="en-US"/>
          </a:p>
        </p:txBody>
      </p:sp>
    </p:spTree>
    <p:extLst>
      <p:ext uri="{BB962C8B-B14F-4D97-AF65-F5344CB8AC3E}">
        <p14:creationId xmlns:p14="http://schemas.microsoft.com/office/powerpoint/2010/main" val="540957186"/>
      </p:ext>
    </p:extLst>
  </p:cSld>
  <p:clrMap bg1="lt1" tx1="dk1" bg2="lt2" tx2="dk2" accent1="accent1" accent2="accent2" accent3="accent3" accent4="accent4" accent5="accent5" accent6="accent6" hlink="hlink" folHlink="folHlink"/>
  <p:hf sldNum="0" hdr="0" dt="0"/>
  <p:notesStyle>
    <a:lvl1pPr algn="l" defTabSz="949325"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290513" algn="l" defTabSz="949325"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698500" algn="l" defTabSz="949325"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047750" algn="l" defTabSz="949325"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397000" algn="l" defTabSz="949325"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E77B1BE0-BE0C-47E5-A143-4D5C732F8C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50EF1681-6445-4198-B689-898711684779}" type="slidenum">
              <a:rPr lang="fr-CA" altLang="en-US" smtClean="0">
                <a:latin typeface="Arial" panose="020B0604020202020204" pitchFamily="34" charset="0"/>
              </a:rPr>
              <a:pPr/>
              <a:t>1</a:t>
            </a:fld>
            <a:endParaRPr lang="fr-CA" altLang="en-US">
              <a:latin typeface="Arial" panose="020B0604020202020204" pitchFamily="34" charset="0"/>
            </a:endParaRPr>
          </a:p>
        </p:txBody>
      </p:sp>
      <p:sp>
        <p:nvSpPr>
          <p:cNvPr id="58371" name="Rectangle 2">
            <a:extLst>
              <a:ext uri="{FF2B5EF4-FFF2-40B4-BE49-F238E27FC236}">
                <a16:creationId xmlns:a16="http://schemas.microsoft.com/office/drawing/2014/main" id="{A8CB809F-3637-484A-88C7-CD487DBB3E88}"/>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8788525E-3467-484B-9319-ABC4661D41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latin typeface="Arial" panose="020B0604020202020204" pitchFamily="34" charset="0"/>
              </a:rPr>
              <a:t>.</a:t>
            </a:r>
          </a:p>
        </p:txBody>
      </p:sp>
    </p:spTree>
    <p:extLst>
      <p:ext uri="{BB962C8B-B14F-4D97-AF65-F5344CB8AC3E}">
        <p14:creationId xmlns:p14="http://schemas.microsoft.com/office/powerpoint/2010/main" val="1785886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E77B1BE0-BE0C-47E5-A143-4D5C732F8C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50EF1681-6445-4198-B689-898711684779}" type="slidenum">
              <a:rPr lang="fr-CA" altLang="en-US" smtClean="0">
                <a:latin typeface="Arial" panose="020B0604020202020204" pitchFamily="34" charset="0"/>
              </a:rPr>
              <a:pPr/>
              <a:t>2</a:t>
            </a:fld>
            <a:endParaRPr lang="fr-CA" altLang="en-US">
              <a:latin typeface="Arial" panose="020B0604020202020204" pitchFamily="34" charset="0"/>
            </a:endParaRPr>
          </a:p>
        </p:txBody>
      </p:sp>
      <p:sp>
        <p:nvSpPr>
          <p:cNvPr id="58371" name="Rectangle 2">
            <a:extLst>
              <a:ext uri="{FF2B5EF4-FFF2-40B4-BE49-F238E27FC236}">
                <a16:creationId xmlns:a16="http://schemas.microsoft.com/office/drawing/2014/main" id="{A8CB809F-3637-484A-88C7-CD487DBB3E88}"/>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8788525E-3467-484B-9319-ABC4661D419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latin typeface="Arial" panose="020B0604020202020204" pitchFamily="34" charset="0"/>
              </a:rPr>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379D97EB-9E7A-4354-BCBB-BD4E00EC8D8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3466CF4D-423D-4638-AC06-F190026A91A8}" type="slidenum">
              <a:rPr lang="fr-CA" altLang="en-US" smtClean="0">
                <a:latin typeface="Arial" panose="020B0604020202020204" pitchFamily="34" charset="0"/>
              </a:rPr>
              <a:pPr/>
              <a:t>3</a:t>
            </a:fld>
            <a:endParaRPr lang="fr-CA" altLang="en-US">
              <a:latin typeface="Arial" panose="020B0604020202020204" pitchFamily="34" charset="0"/>
            </a:endParaRPr>
          </a:p>
        </p:txBody>
      </p:sp>
      <p:sp>
        <p:nvSpPr>
          <p:cNvPr id="60419" name="Rectangle 2">
            <a:extLst>
              <a:ext uri="{FF2B5EF4-FFF2-40B4-BE49-F238E27FC236}">
                <a16:creationId xmlns:a16="http://schemas.microsoft.com/office/drawing/2014/main" id="{164B0341-FA9A-4BDB-BA35-4534F7BFA465}"/>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7924FAC1-6C97-4F8E-952D-C2513B2C71E9}"/>
              </a:ext>
            </a:extLst>
          </p:cNvPr>
          <p:cNvSpPr>
            <a:spLocks noGrp="1" noChangeArrowheads="1"/>
          </p:cNvSpPr>
          <p:nvPr>
            <p:ph type="body" idx="1"/>
          </p:nvPr>
        </p:nvSpPr>
        <p:spPr>
          <a:xfrm>
            <a:off x="918158" y="4367091"/>
            <a:ext cx="5049868" cy="413724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r-FR"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7313A055-2F84-4428-87F6-39B1976AC82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FA7EBBE4-E927-49A2-BD9E-14DE057098AE}" type="slidenum">
              <a:rPr lang="en-AU" altLang="en-US" smtClean="0">
                <a:latin typeface="Arial" panose="020B0604020202020204" pitchFamily="34" charset="0"/>
              </a:rPr>
              <a:pPr/>
              <a:t>4</a:t>
            </a:fld>
            <a:endParaRPr lang="en-AU" altLang="en-US">
              <a:latin typeface="Arial" panose="020B0604020202020204" pitchFamily="34" charset="0"/>
            </a:endParaRPr>
          </a:p>
        </p:txBody>
      </p:sp>
      <p:sp>
        <p:nvSpPr>
          <p:cNvPr id="62467" name="Rectangle 2">
            <a:extLst>
              <a:ext uri="{FF2B5EF4-FFF2-40B4-BE49-F238E27FC236}">
                <a16:creationId xmlns:a16="http://schemas.microsoft.com/office/drawing/2014/main" id="{A6116B1C-776E-4D0F-9AC1-F3CF99455462}"/>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4337F468-0B3A-42FB-B3C0-BDF47C3D3A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48A280B9-CF30-481F-B8D9-E3D8F12D791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C6DBA80E-0A1B-4842-9B13-3FA0925A6056}" type="slidenum">
              <a:rPr lang="en-AU" altLang="en-US" smtClean="0">
                <a:latin typeface="Arial" panose="020B0604020202020204" pitchFamily="34" charset="0"/>
              </a:rPr>
              <a:pPr/>
              <a:t>5</a:t>
            </a:fld>
            <a:endParaRPr lang="en-AU" altLang="en-US">
              <a:latin typeface="Arial" panose="020B0604020202020204" pitchFamily="34" charset="0"/>
            </a:endParaRPr>
          </a:p>
        </p:txBody>
      </p:sp>
      <p:sp>
        <p:nvSpPr>
          <p:cNvPr id="64515" name="Rectangle 2">
            <a:extLst>
              <a:ext uri="{FF2B5EF4-FFF2-40B4-BE49-F238E27FC236}">
                <a16:creationId xmlns:a16="http://schemas.microsoft.com/office/drawing/2014/main" id="{29FCD2FE-BF6C-4513-A2E6-8EA791C54EE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A7D48733-41D1-44F4-BA8F-42DE2F9F27B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BAE95A08-1644-4C3A-BA2A-95A591AE88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ea typeface="MS PGothic" panose="020B0600070205080204" pitchFamily="34" charset="-128"/>
              </a:defRPr>
            </a:lvl1pPr>
            <a:lvl2pPr marL="746368" indent="-287064">
              <a:defRPr>
                <a:solidFill>
                  <a:schemeClr val="tx1"/>
                </a:solidFill>
                <a:latin typeface="Tahoma" panose="020B0604030504040204" pitchFamily="34" charset="0"/>
                <a:ea typeface="MS PGothic" panose="020B0600070205080204" pitchFamily="34" charset="-128"/>
              </a:defRPr>
            </a:lvl2pPr>
            <a:lvl3pPr marL="1148258" indent="-229652">
              <a:defRPr>
                <a:solidFill>
                  <a:schemeClr val="tx1"/>
                </a:solidFill>
                <a:latin typeface="Tahoma" panose="020B0604030504040204" pitchFamily="34" charset="0"/>
                <a:ea typeface="MS PGothic" panose="020B0600070205080204" pitchFamily="34" charset="-128"/>
              </a:defRPr>
            </a:lvl3pPr>
            <a:lvl4pPr marL="1607561" indent="-229652">
              <a:defRPr>
                <a:solidFill>
                  <a:schemeClr val="tx1"/>
                </a:solidFill>
                <a:latin typeface="Tahoma" panose="020B0604030504040204" pitchFamily="34" charset="0"/>
                <a:ea typeface="MS PGothic" panose="020B0600070205080204" pitchFamily="34" charset="-128"/>
              </a:defRPr>
            </a:lvl4pPr>
            <a:lvl5pPr marL="2066864" indent="-229652">
              <a:defRPr>
                <a:solidFill>
                  <a:schemeClr val="tx1"/>
                </a:solidFill>
                <a:latin typeface="Tahoma" panose="020B0604030504040204" pitchFamily="34" charset="0"/>
                <a:ea typeface="MS PGothic" panose="020B0600070205080204" pitchFamily="34" charset="-128"/>
              </a:defRPr>
            </a:lvl5pPr>
            <a:lvl6pPr marL="252616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6pPr>
            <a:lvl7pPr marL="2985470"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7pPr>
            <a:lvl8pPr marL="3444773"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8pPr>
            <a:lvl9pPr marL="3904077" indent="-229652" eaLnBrk="0" fontAlgn="base" hangingPunct="0">
              <a:spcBef>
                <a:spcPct val="0"/>
              </a:spcBef>
              <a:spcAft>
                <a:spcPct val="0"/>
              </a:spcAft>
              <a:defRPr>
                <a:solidFill>
                  <a:schemeClr val="tx1"/>
                </a:solidFill>
                <a:latin typeface="Tahoma" panose="020B0604030504040204" pitchFamily="34" charset="0"/>
                <a:ea typeface="MS PGothic" panose="020B0600070205080204" pitchFamily="34" charset="-128"/>
              </a:defRPr>
            </a:lvl9pPr>
          </a:lstStyle>
          <a:p>
            <a:fld id="{EE5A7FA0-C121-478A-931E-03F553F637E8}" type="slidenum">
              <a:rPr lang="fr-CA" altLang="en-US" smtClean="0">
                <a:latin typeface="Arial" panose="020B0604020202020204" pitchFamily="34" charset="0"/>
              </a:rPr>
              <a:pPr/>
              <a:t>6</a:t>
            </a:fld>
            <a:endParaRPr lang="fr-CA" altLang="en-US">
              <a:latin typeface="Arial" panose="020B0604020202020204" pitchFamily="34" charset="0"/>
            </a:endParaRPr>
          </a:p>
        </p:txBody>
      </p:sp>
      <p:sp>
        <p:nvSpPr>
          <p:cNvPr id="66563" name="Rectangle 2">
            <a:extLst>
              <a:ext uri="{FF2B5EF4-FFF2-40B4-BE49-F238E27FC236}">
                <a16:creationId xmlns:a16="http://schemas.microsoft.com/office/drawing/2014/main" id="{9A43F563-A473-48D9-BD73-EA4FFD23E42B}"/>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957A0CE0-D8E5-47CF-8AE2-C53C695D700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fr-CA" altLang="en-US">
                <a:latin typeface="Arial" panose="020B0604020202020204" pitchFamily="34" charset="0"/>
              </a:rPr>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a:extLst>
              <a:ext uri="{FF2B5EF4-FFF2-40B4-BE49-F238E27FC236}">
                <a16:creationId xmlns:a16="http://schemas.microsoft.com/office/drawing/2014/main" id="{0EFFCFB7-97C4-46B4-8C8F-0726ED4C6A3D}"/>
              </a:ext>
            </a:extLst>
          </p:cNvPr>
          <p:cNvSpPr>
            <a:spLocks noGrp="1" noRot="1" noChangeAspect="1" noChangeArrowheads="1" noTextEdit="1"/>
          </p:cNvSpPr>
          <p:nvPr>
            <p:ph type="sldImg"/>
          </p:nvPr>
        </p:nvSpPr>
        <p:spPr>
          <a:xfrm>
            <a:off x="2909888" y="530225"/>
            <a:ext cx="3529012" cy="2647950"/>
          </a:xfrm>
          <a:ln/>
        </p:spPr>
      </p:sp>
      <p:sp>
        <p:nvSpPr>
          <p:cNvPr id="29700" name="Rectangle 3">
            <a:extLst>
              <a:ext uri="{FF2B5EF4-FFF2-40B4-BE49-F238E27FC236}">
                <a16:creationId xmlns:a16="http://schemas.microsoft.com/office/drawing/2014/main" id="{8141B906-0AA3-4895-BDE5-39C821B868A9}"/>
              </a:ext>
            </a:extLst>
          </p:cNvPr>
          <p:cNvSpPr>
            <a:spLocks noGrp="1" noChangeArrowheads="1"/>
          </p:cNvSpPr>
          <p:nvPr>
            <p:ph type="body" idx="1"/>
          </p:nvPr>
        </p:nvSpPr>
        <p:spPr>
          <a:xfrm>
            <a:off x="1246527" y="3353531"/>
            <a:ext cx="6854303" cy="317795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1796"/>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a:extLst>
              <a:ext uri="{FF2B5EF4-FFF2-40B4-BE49-F238E27FC236}">
                <a16:creationId xmlns:a16="http://schemas.microsoft.com/office/drawing/2014/main" id="{DEAB5253-AB7A-4610-A68B-7DE2152AD469}"/>
              </a:ext>
            </a:extLst>
          </p:cNvPr>
          <p:cNvSpPr>
            <a:spLocks noGrp="1" noRot="1" noChangeAspect="1" noChangeArrowheads="1" noTextEdit="1"/>
          </p:cNvSpPr>
          <p:nvPr>
            <p:ph type="sldImg"/>
          </p:nvPr>
        </p:nvSpPr>
        <p:spPr>
          <a:xfrm>
            <a:off x="2909888" y="530225"/>
            <a:ext cx="3529012" cy="2647950"/>
          </a:xfrm>
          <a:ln/>
        </p:spPr>
      </p:sp>
      <p:sp>
        <p:nvSpPr>
          <p:cNvPr id="31748" name="Rectangle 3">
            <a:extLst>
              <a:ext uri="{FF2B5EF4-FFF2-40B4-BE49-F238E27FC236}">
                <a16:creationId xmlns:a16="http://schemas.microsoft.com/office/drawing/2014/main" id="{CF03DDF7-4F5A-4D0E-A047-1628B3D067FD}"/>
              </a:ext>
            </a:extLst>
          </p:cNvPr>
          <p:cNvSpPr>
            <a:spLocks noGrp="1" noChangeArrowheads="1"/>
          </p:cNvSpPr>
          <p:nvPr>
            <p:ph type="body" idx="1"/>
          </p:nvPr>
        </p:nvSpPr>
        <p:spPr>
          <a:xfrm>
            <a:off x="1246527" y="3353531"/>
            <a:ext cx="6854303" cy="317795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1796"/>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Rot="1" noChangeAspect="1" noChangeArrowheads="1" noTextEdit="1"/>
          </p:cNvSpPr>
          <p:nvPr>
            <p:ph type="sldImg"/>
          </p:nvPr>
        </p:nvSpPr>
        <p:spPr>
          <a:ln/>
        </p:spPr>
      </p:sp>
      <p:sp>
        <p:nvSpPr>
          <p:cNvPr id="41989"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775369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a:extLst>
              <a:ext uri="{FF2B5EF4-FFF2-40B4-BE49-F238E27FC236}">
                <a16:creationId xmlns:a16="http://schemas.microsoft.com/office/drawing/2014/main" id="{AED02821-F02C-4883-A0DB-719C63AEB4EA}"/>
              </a:ext>
            </a:extLst>
          </p:cNvPr>
          <p:cNvSpPr>
            <a:spLocks noGrp="1" noRot="1" noChangeAspect="1" noChangeArrowheads="1" noTextEdit="1"/>
          </p:cNvSpPr>
          <p:nvPr>
            <p:ph type="sldImg"/>
          </p:nvPr>
        </p:nvSpPr>
        <p:spPr>
          <a:ln cap="flat"/>
        </p:spPr>
      </p:sp>
      <p:sp>
        <p:nvSpPr>
          <p:cNvPr id="19460" name="Rectangle 3">
            <a:extLst>
              <a:ext uri="{FF2B5EF4-FFF2-40B4-BE49-F238E27FC236}">
                <a16:creationId xmlns:a16="http://schemas.microsoft.com/office/drawing/2014/main" id="{9F44ED39-9C51-4C37-B0DF-52E88C9BD6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6" name="Rectangle 2"/>
          <p:cNvSpPr>
            <a:spLocks noGrp="1" noRot="1" noChangeAspect="1" noChangeArrowheads="1" noTextEdit="1"/>
          </p:cNvSpPr>
          <p:nvPr>
            <p:ph type="sldImg"/>
          </p:nvPr>
        </p:nvSpPr>
        <p:spPr>
          <a:ln/>
        </p:spPr>
      </p:sp>
      <p:sp>
        <p:nvSpPr>
          <p:cNvPr id="90117"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762783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2"/>
          <p:cNvSpPr>
            <a:spLocks noGrp="1" noRot="1" noChangeAspect="1" noChangeArrowheads="1" noTextEdit="1"/>
          </p:cNvSpPr>
          <p:nvPr>
            <p:ph type="sldImg"/>
          </p:nvPr>
        </p:nvSpPr>
        <p:spPr>
          <a:ln/>
        </p:spPr>
      </p:sp>
      <p:sp>
        <p:nvSpPr>
          <p:cNvPr id="44037"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9075581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8606" eaLnBrk="1" fontAlgn="auto" hangingPunct="1">
              <a:spcBef>
                <a:spcPts val="0"/>
              </a:spcBef>
              <a:spcAft>
                <a:spcPts val="0"/>
              </a:spcAft>
              <a:defRPr/>
            </a:pPr>
            <a:r>
              <a:rPr lang="en-US" dirty="0"/>
              <a:t>LO 1: Describe four production processes.</a:t>
            </a:r>
          </a:p>
          <a:p>
            <a:endParaRPr lang="en-AU"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a:t>
            </a:fld>
            <a:endParaRPr lang="en-US" dirty="0"/>
          </a:p>
        </p:txBody>
      </p:sp>
    </p:spTree>
    <p:extLst>
      <p:ext uri="{BB962C8B-B14F-4D97-AF65-F5344CB8AC3E}">
        <p14:creationId xmlns:p14="http://schemas.microsoft.com/office/powerpoint/2010/main" val="4680496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2"/>
          <p:cNvSpPr>
            <a:spLocks noGrp="1" noRot="1" noChangeAspect="1" noChangeArrowheads="1" noTextEdit="1"/>
          </p:cNvSpPr>
          <p:nvPr>
            <p:ph type="sldImg"/>
          </p:nvPr>
        </p:nvSpPr>
        <p:spPr>
          <a:ln/>
        </p:spPr>
      </p:sp>
      <p:sp>
        <p:nvSpPr>
          <p:cNvPr id="45061"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92141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2"/>
          <p:cNvSpPr>
            <a:spLocks noGrp="1" noRot="1" noChangeAspect="1" noChangeArrowheads="1" noTextEdit="1"/>
          </p:cNvSpPr>
          <p:nvPr>
            <p:ph type="sldImg"/>
          </p:nvPr>
        </p:nvSpPr>
        <p:spPr>
          <a:ln cap="flat"/>
        </p:spPr>
      </p:sp>
      <p:sp>
        <p:nvSpPr>
          <p:cNvPr id="43013"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0068623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2"/>
          <p:cNvSpPr>
            <a:spLocks noGrp="1" noRot="1" noChangeAspect="1" noChangeArrowheads="1" noTextEdit="1"/>
          </p:cNvSpPr>
          <p:nvPr>
            <p:ph type="sldImg"/>
          </p:nvPr>
        </p:nvSpPr>
        <p:spPr>
          <a:ln/>
        </p:spPr>
      </p:sp>
      <p:sp>
        <p:nvSpPr>
          <p:cNvPr id="46085"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62087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a:extLst>
              <a:ext uri="{FF2B5EF4-FFF2-40B4-BE49-F238E27FC236}">
                <a16:creationId xmlns:a16="http://schemas.microsoft.com/office/drawing/2014/main" id="{B4254A28-0CC6-47FF-B2E9-73C1ED00443E}"/>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72F9339E-9557-43D8-A1E5-92AFFC80B25F}"/>
              </a:ext>
            </a:extLst>
          </p:cNvPr>
          <p:cNvSpPr>
            <a:spLocks noGrp="1" noChangeArrowheads="1"/>
          </p:cNvSpPr>
          <p:nvPr>
            <p:ph type="body" idx="1"/>
          </p:nvPr>
        </p:nvSpPr>
        <p:spPr>
          <a:xfrm>
            <a:off x="736439" y="3189126"/>
            <a:ext cx="7869697" cy="334235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2"/>
          <p:cNvSpPr>
            <a:spLocks noGrp="1" noRot="1" noChangeAspect="1" noChangeArrowheads="1" noTextEdit="1"/>
          </p:cNvSpPr>
          <p:nvPr>
            <p:ph type="sldImg"/>
          </p:nvPr>
        </p:nvSpPr>
        <p:spPr>
          <a:ln/>
        </p:spPr>
      </p:sp>
      <p:sp>
        <p:nvSpPr>
          <p:cNvPr id="47109"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073709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2">
            <a:extLst>
              <a:ext uri="{FF2B5EF4-FFF2-40B4-BE49-F238E27FC236}">
                <a16:creationId xmlns:a16="http://schemas.microsoft.com/office/drawing/2014/main" id="{65439778-2FCD-42F3-A743-EED2635E60B7}"/>
              </a:ext>
            </a:extLst>
          </p:cNvPr>
          <p:cNvSpPr>
            <a:spLocks noGrp="1" noRot="1" noChangeAspect="1" noChangeArrowheads="1" noTextEdit="1"/>
          </p:cNvSpPr>
          <p:nvPr>
            <p:ph type="sldImg"/>
          </p:nvPr>
        </p:nvSpPr>
        <p:spPr>
          <a:ln cap="flat"/>
        </p:spPr>
      </p:sp>
      <p:sp>
        <p:nvSpPr>
          <p:cNvPr id="70660" name="Rectangle 3">
            <a:extLst>
              <a:ext uri="{FF2B5EF4-FFF2-40B4-BE49-F238E27FC236}">
                <a16:creationId xmlns:a16="http://schemas.microsoft.com/office/drawing/2014/main" id="{A233F65F-0F65-4DD1-B847-1F40E18F09C5}"/>
              </a:ext>
            </a:extLst>
          </p:cNvPr>
          <p:cNvSpPr>
            <a:spLocks noGrp="1" noChangeArrowheads="1"/>
          </p:cNvSpPr>
          <p:nvPr>
            <p:ph type="body" idx="1"/>
          </p:nvPr>
        </p:nvSpPr>
        <p:spPr>
          <a:xfrm>
            <a:off x="736439" y="3189126"/>
            <a:ext cx="7869697" cy="334235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7276071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2"/>
          <p:cNvSpPr>
            <a:spLocks noGrp="1" noRot="1" noChangeAspect="1" noChangeArrowheads="1" noTextEdit="1"/>
          </p:cNvSpPr>
          <p:nvPr>
            <p:ph type="sldImg"/>
          </p:nvPr>
        </p:nvSpPr>
        <p:spPr>
          <a:ln/>
        </p:spPr>
      </p:sp>
      <p:sp>
        <p:nvSpPr>
          <p:cNvPr id="50181"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4866534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p:cNvSpPr>
            <a:spLocks noGrp="1" noRot="1" noChangeAspect="1" noChangeArrowheads="1" noTextEdit="1"/>
          </p:cNvSpPr>
          <p:nvPr>
            <p:ph type="sldImg"/>
          </p:nvPr>
        </p:nvSpPr>
        <p:spPr>
          <a:xfrm>
            <a:off x="2905125" y="531813"/>
            <a:ext cx="3498850" cy="2624137"/>
          </a:xfrm>
          <a:ln/>
        </p:spPr>
      </p:sp>
      <p:sp>
        <p:nvSpPr>
          <p:cNvPr id="51205" name="Rectangle 3"/>
          <p:cNvSpPr>
            <a:spLocks noGrp="1" noChangeArrowheads="1"/>
          </p:cNvSpPr>
          <p:nvPr>
            <p:ph type="body" idx="1"/>
          </p:nvPr>
        </p:nvSpPr>
        <p:spPr>
          <a:xfrm>
            <a:off x="1241921" y="3335973"/>
            <a:ext cx="6825263" cy="3160395"/>
          </a:xfrm>
          <a:noFill/>
          <a:ln/>
        </p:spPr>
        <p:txBody>
          <a:bodyPr lIns="93377" tIns="46688" rIns="93377" bIns="46688"/>
          <a:lstStyle/>
          <a:p>
            <a:r>
              <a:rPr lang="en-US"/>
              <a:t>Notes:</a:t>
            </a:r>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640526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2"/>
          <p:cNvSpPr>
            <a:spLocks noGrp="1" noRot="1" noChangeAspect="1" noChangeArrowheads="1" noTextEdit="1"/>
          </p:cNvSpPr>
          <p:nvPr>
            <p:ph type="sldImg"/>
          </p:nvPr>
        </p:nvSpPr>
        <p:spPr>
          <a:xfrm>
            <a:off x="2905125" y="531813"/>
            <a:ext cx="3498850" cy="2624137"/>
          </a:xfrm>
          <a:ln/>
        </p:spPr>
      </p:sp>
      <p:sp>
        <p:nvSpPr>
          <p:cNvPr id="52229" name="Rectangle 3"/>
          <p:cNvSpPr>
            <a:spLocks noGrp="1" noChangeArrowheads="1"/>
          </p:cNvSpPr>
          <p:nvPr>
            <p:ph type="body" idx="1"/>
          </p:nvPr>
        </p:nvSpPr>
        <p:spPr>
          <a:xfrm>
            <a:off x="1241921" y="3335973"/>
            <a:ext cx="6825263" cy="3160395"/>
          </a:xfrm>
          <a:noFill/>
          <a:ln/>
        </p:spPr>
        <p:txBody>
          <a:bodyPr lIns="93377" tIns="46688" rIns="93377" bIns="46688"/>
          <a:lstStyle/>
          <a:p>
            <a:r>
              <a:rPr lang="en-US"/>
              <a:t>Notes:</a:t>
            </a:r>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550222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1850006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2"/>
          <p:cNvSpPr>
            <a:spLocks noGrp="1" noRot="1" noChangeAspect="1" noChangeArrowheads="1" noTextEdit="1"/>
          </p:cNvSpPr>
          <p:nvPr>
            <p:ph type="sldImg"/>
          </p:nvPr>
        </p:nvSpPr>
        <p:spPr>
          <a:xfrm>
            <a:off x="2905125" y="531813"/>
            <a:ext cx="3498850" cy="2624137"/>
          </a:xfrm>
          <a:ln/>
        </p:spPr>
      </p:sp>
      <p:sp>
        <p:nvSpPr>
          <p:cNvPr id="55301" name="Rectangle 3"/>
          <p:cNvSpPr>
            <a:spLocks noGrp="1" noChangeArrowheads="1"/>
          </p:cNvSpPr>
          <p:nvPr>
            <p:ph type="body" idx="1"/>
          </p:nvPr>
        </p:nvSpPr>
        <p:spPr>
          <a:xfrm>
            <a:off x="1241921" y="3335973"/>
            <a:ext cx="6825263" cy="3160395"/>
          </a:xfrm>
          <a:noFill/>
          <a:ln/>
        </p:spPr>
        <p:txBody>
          <a:bodyPr lIns="93377" tIns="46688" rIns="93377" bIns="46688"/>
          <a:lstStyle/>
          <a:p>
            <a:r>
              <a:rPr lang="en-US"/>
              <a:t>Notes:</a:t>
            </a:r>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7727379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2"/>
          <p:cNvSpPr>
            <a:spLocks noGrp="1" noRot="1" noChangeAspect="1" noChangeArrowheads="1" noTextEdit="1"/>
          </p:cNvSpPr>
          <p:nvPr>
            <p:ph type="sldImg"/>
          </p:nvPr>
        </p:nvSpPr>
        <p:spPr>
          <a:xfrm>
            <a:off x="2905125" y="531813"/>
            <a:ext cx="3498850" cy="2624137"/>
          </a:xfrm>
          <a:ln/>
        </p:spPr>
      </p:sp>
      <p:sp>
        <p:nvSpPr>
          <p:cNvPr id="54277" name="Rectangle 3"/>
          <p:cNvSpPr>
            <a:spLocks noGrp="1" noChangeArrowheads="1"/>
          </p:cNvSpPr>
          <p:nvPr>
            <p:ph type="body" idx="1"/>
          </p:nvPr>
        </p:nvSpPr>
        <p:spPr>
          <a:xfrm>
            <a:off x="1241921" y="3335973"/>
            <a:ext cx="6825263" cy="3160395"/>
          </a:xfrm>
          <a:noFill/>
          <a:ln/>
        </p:spPr>
        <p:txBody>
          <a:bodyPr lIns="93377" tIns="46688" rIns="93377" bIns="46688"/>
          <a:lstStyle/>
          <a:p>
            <a:r>
              <a:rPr lang="en-US"/>
              <a:t>Notes:</a:t>
            </a:r>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2579829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3774385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9557" indent="-287064">
              <a:defRPr sz="2400">
                <a:solidFill>
                  <a:schemeClr val="tx1"/>
                </a:solidFill>
                <a:latin typeface="Times New Roman" panose="02020603050405020304" pitchFamily="18" charset="0"/>
              </a:defRPr>
            </a:lvl2pPr>
            <a:lvl3pPr marL="1153043" indent="-229652">
              <a:defRPr sz="2400">
                <a:solidFill>
                  <a:schemeClr val="tx1"/>
                </a:solidFill>
                <a:latin typeface="Times New Roman" panose="02020603050405020304" pitchFamily="18" charset="0"/>
              </a:defRPr>
            </a:lvl3pPr>
            <a:lvl4pPr marL="1613940" indent="-229652">
              <a:defRPr sz="2400">
                <a:solidFill>
                  <a:schemeClr val="tx1"/>
                </a:solidFill>
                <a:latin typeface="Times New Roman" panose="02020603050405020304" pitchFamily="18" charset="0"/>
              </a:defRPr>
            </a:lvl4pPr>
            <a:lvl5pPr marL="2074839" indent="-229652">
              <a:defRPr sz="2400">
                <a:solidFill>
                  <a:schemeClr val="tx1"/>
                </a:solidFill>
                <a:latin typeface="Times New Roman" panose="02020603050405020304" pitchFamily="18" charset="0"/>
              </a:defRPr>
            </a:lvl5pPr>
            <a:lvl6pPr marL="2534142" indent="-229652" eaLnBrk="0" fontAlgn="base" hangingPunct="0">
              <a:spcBef>
                <a:spcPct val="0"/>
              </a:spcBef>
              <a:spcAft>
                <a:spcPct val="0"/>
              </a:spcAft>
              <a:defRPr sz="2400">
                <a:solidFill>
                  <a:schemeClr val="tx1"/>
                </a:solidFill>
                <a:latin typeface="Times New Roman" panose="02020603050405020304" pitchFamily="18" charset="0"/>
              </a:defRPr>
            </a:lvl6pPr>
            <a:lvl7pPr marL="2993445" indent="-229652" eaLnBrk="0" fontAlgn="base" hangingPunct="0">
              <a:spcBef>
                <a:spcPct val="0"/>
              </a:spcBef>
              <a:spcAft>
                <a:spcPct val="0"/>
              </a:spcAft>
              <a:defRPr sz="2400">
                <a:solidFill>
                  <a:schemeClr val="tx1"/>
                </a:solidFill>
                <a:latin typeface="Times New Roman" panose="02020603050405020304" pitchFamily="18" charset="0"/>
              </a:defRPr>
            </a:lvl7pPr>
            <a:lvl8pPr marL="3452748" indent="-229652" eaLnBrk="0" fontAlgn="base" hangingPunct="0">
              <a:spcBef>
                <a:spcPct val="0"/>
              </a:spcBef>
              <a:spcAft>
                <a:spcPct val="0"/>
              </a:spcAft>
              <a:defRPr sz="2400">
                <a:solidFill>
                  <a:schemeClr val="tx1"/>
                </a:solidFill>
                <a:latin typeface="Times New Roman" panose="02020603050405020304" pitchFamily="18" charset="0"/>
              </a:defRPr>
            </a:lvl8pPr>
            <a:lvl9pPr marL="3912051" indent="-229652" eaLnBrk="0" fontAlgn="base" hangingPunct="0">
              <a:spcBef>
                <a:spcPct val="0"/>
              </a:spcBef>
              <a:spcAft>
                <a:spcPct val="0"/>
              </a:spcAft>
              <a:defRPr sz="2400">
                <a:solidFill>
                  <a:schemeClr val="tx1"/>
                </a:solidFill>
                <a:latin typeface="Times New Roman" panose="02020603050405020304" pitchFamily="18" charset="0"/>
              </a:defRPr>
            </a:lvl9pPr>
          </a:lstStyle>
          <a:p>
            <a:fld id="{491A8CDA-93A3-4AA3-85A2-1DAB3834026F}" type="slidenum">
              <a:rPr lang="en-US" altLang="en-US" sz="1000"/>
              <a:pPr/>
              <a:t>29</a:t>
            </a:fld>
            <a:endParaRPr lang="en-US" altLang="en-US" sz="1000"/>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5365" name="Footer Placeholder 1"/>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6882">
              <a:defRPr sz="2400">
                <a:solidFill>
                  <a:schemeClr val="tx1"/>
                </a:solidFill>
                <a:latin typeface="Times New Roman" panose="02020603050405020304" pitchFamily="18" charset="0"/>
              </a:defRPr>
            </a:lvl1pPr>
            <a:lvl2pPr marL="746368" indent="-287064" defTabSz="956882">
              <a:defRPr sz="2400">
                <a:solidFill>
                  <a:schemeClr val="tx1"/>
                </a:solidFill>
                <a:latin typeface="Times New Roman" panose="02020603050405020304" pitchFamily="18" charset="0"/>
              </a:defRPr>
            </a:lvl2pPr>
            <a:lvl3pPr marL="1148258" indent="-229652" defTabSz="956882">
              <a:defRPr sz="2400">
                <a:solidFill>
                  <a:schemeClr val="tx1"/>
                </a:solidFill>
                <a:latin typeface="Times New Roman" panose="02020603050405020304" pitchFamily="18" charset="0"/>
              </a:defRPr>
            </a:lvl3pPr>
            <a:lvl4pPr marL="1607561" indent="-229652" defTabSz="956882">
              <a:defRPr sz="2400">
                <a:solidFill>
                  <a:schemeClr val="tx1"/>
                </a:solidFill>
                <a:latin typeface="Times New Roman" panose="02020603050405020304" pitchFamily="18" charset="0"/>
              </a:defRPr>
            </a:lvl4pPr>
            <a:lvl5pPr marL="2066864" indent="-229652" defTabSz="956882">
              <a:defRPr sz="2400">
                <a:solidFill>
                  <a:schemeClr val="tx1"/>
                </a:solidFill>
                <a:latin typeface="Times New Roman" panose="02020603050405020304" pitchFamily="18" charset="0"/>
              </a:defRPr>
            </a:lvl5pPr>
            <a:lvl6pPr marL="2526167" indent="-229652" defTabSz="956882" eaLnBrk="0" fontAlgn="base" hangingPunct="0">
              <a:spcBef>
                <a:spcPct val="0"/>
              </a:spcBef>
              <a:spcAft>
                <a:spcPct val="0"/>
              </a:spcAft>
              <a:defRPr sz="2400">
                <a:solidFill>
                  <a:schemeClr val="tx1"/>
                </a:solidFill>
                <a:latin typeface="Times New Roman" panose="02020603050405020304" pitchFamily="18" charset="0"/>
              </a:defRPr>
            </a:lvl6pPr>
            <a:lvl7pPr marL="2985470" indent="-229652" defTabSz="956882" eaLnBrk="0" fontAlgn="base" hangingPunct="0">
              <a:spcBef>
                <a:spcPct val="0"/>
              </a:spcBef>
              <a:spcAft>
                <a:spcPct val="0"/>
              </a:spcAft>
              <a:defRPr sz="2400">
                <a:solidFill>
                  <a:schemeClr val="tx1"/>
                </a:solidFill>
                <a:latin typeface="Times New Roman" panose="02020603050405020304" pitchFamily="18" charset="0"/>
              </a:defRPr>
            </a:lvl7pPr>
            <a:lvl8pPr marL="3444773" indent="-229652" defTabSz="956882" eaLnBrk="0" fontAlgn="base" hangingPunct="0">
              <a:spcBef>
                <a:spcPct val="0"/>
              </a:spcBef>
              <a:spcAft>
                <a:spcPct val="0"/>
              </a:spcAft>
              <a:defRPr sz="2400">
                <a:solidFill>
                  <a:schemeClr val="tx1"/>
                </a:solidFill>
                <a:latin typeface="Times New Roman" panose="02020603050405020304" pitchFamily="18" charset="0"/>
              </a:defRPr>
            </a:lvl8pPr>
            <a:lvl9pPr marL="3904077" indent="-229652" defTabSz="956882"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sz="1000"/>
          </a:p>
        </p:txBody>
      </p:sp>
    </p:spTree>
    <p:extLst>
      <p:ext uri="{BB962C8B-B14F-4D97-AF65-F5344CB8AC3E}">
        <p14:creationId xmlns:p14="http://schemas.microsoft.com/office/powerpoint/2010/main" val="2358003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2"/>
          <p:cNvSpPr>
            <a:spLocks noGrp="1" noRot="1" noChangeAspect="1" noChangeArrowheads="1" noTextEdit="1"/>
          </p:cNvSpPr>
          <p:nvPr>
            <p:ph type="sldImg"/>
          </p:nvPr>
        </p:nvSpPr>
        <p:spPr>
          <a:ln cap="flat"/>
        </p:spPr>
      </p:sp>
      <p:sp>
        <p:nvSpPr>
          <p:cNvPr id="43013" name="Rectangle 3"/>
          <p:cNvSpPr>
            <a:spLocks noGrp="1" noChangeArrowheads="1"/>
          </p:cNvSpPr>
          <p:nvPr>
            <p:ph type="body" idx="1"/>
          </p:nvPr>
        </p:nvSpPr>
        <p:spPr>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728890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6430193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590047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6182042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8225405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Rectangle 2"/>
          <p:cNvSpPr>
            <a:spLocks noGrp="1" noRot="1" noChangeAspect="1" noChangeArrowheads="1" noTextEdit="1"/>
          </p:cNvSpPr>
          <p:nvPr>
            <p:ph type="sldImg"/>
          </p:nvPr>
        </p:nvSpPr>
        <p:spPr>
          <a:ln/>
        </p:spPr>
      </p:sp>
      <p:sp>
        <p:nvSpPr>
          <p:cNvPr id="5837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0474890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2"/>
          <p:cNvSpPr>
            <a:spLocks noGrp="1" noRot="1" noChangeAspect="1" noChangeArrowheads="1" noTextEdit="1"/>
          </p:cNvSpPr>
          <p:nvPr>
            <p:ph type="sldImg"/>
          </p:nvPr>
        </p:nvSpPr>
        <p:spPr>
          <a:xfrm>
            <a:off x="2668588" y="71438"/>
            <a:ext cx="3978275" cy="2984500"/>
          </a:xfrm>
          <a:ln/>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1561883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2"/>
          <p:cNvSpPr>
            <a:spLocks noGrp="1" noRot="1" noChangeAspect="1" noChangeArrowheads="1" noTextEdit="1"/>
          </p:cNvSpPr>
          <p:nvPr>
            <p:ph type="sldImg"/>
          </p:nvPr>
        </p:nvSpPr>
        <p:spPr>
          <a:xfrm>
            <a:off x="2668588" y="71438"/>
            <a:ext cx="3978275" cy="2984500"/>
          </a:xfrm>
          <a:ln/>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8393328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2"/>
          <p:cNvSpPr>
            <a:spLocks noGrp="1" noRot="1" noChangeAspect="1" noChangeArrowheads="1" noTextEdit="1"/>
          </p:cNvSpPr>
          <p:nvPr>
            <p:ph type="sldImg"/>
          </p:nvPr>
        </p:nvSpPr>
        <p:spPr>
          <a:xfrm>
            <a:off x="2668588" y="71438"/>
            <a:ext cx="3978275" cy="2984500"/>
          </a:xfrm>
          <a:ln cap="flat"/>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9072735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2"/>
          <p:cNvSpPr>
            <a:spLocks noGrp="1" noRot="1" noChangeAspect="1" noChangeArrowheads="1" noTextEdit="1"/>
          </p:cNvSpPr>
          <p:nvPr>
            <p:ph type="sldImg"/>
          </p:nvPr>
        </p:nvSpPr>
        <p:spPr>
          <a:xfrm>
            <a:off x="2668588" y="71438"/>
            <a:ext cx="3978275" cy="2984500"/>
          </a:xfrm>
          <a:ln cap="flat"/>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9468405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2"/>
          <p:cNvSpPr>
            <a:spLocks noGrp="1" noRot="1" noChangeAspect="1" noChangeArrowheads="1" noTextEdit="1"/>
          </p:cNvSpPr>
          <p:nvPr>
            <p:ph type="sldImg"/>
          </p:nvPr>
        </p:nvSpPr>
        <p:spPr>
          <a:xfrm>
            <a:off x="2668588" y="71438"/>
            <a:ext cx="3978275" cy="2984500"/>
          </a:xfrm>
          <a:ln cap="flat"/>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3180959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2"/>
          <p:cNvSpPr>
            <a:spLocks noGrp="1" noRot="1" noChangeAspect="1" noChangeArrowheads="1" noTextEdit="1"/>
          </p:cNvSpPr>
          <p:nvPr>
            <p:ph type="sldImg"/>
          </p:nvPr>
        </p:nvSpPr>
        <p:spPr>
          <a:xfrm>
            <a:off x="2668588" y="71438"/>
            <a:ext cx="3978275" cy="2984500"/>
          </a:xfrm>
          <a:ln/>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974736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Rectangle 2"/>
          <p:cNvSpPr>
            <a:spLocks noGrp="1" noRot="1" noChangeAspect="1" noChangeArrowheads="1" noTextEdit="1"/>
          </p:cNvSpPr>
          <p:nvPr>
            <p:ph type="sldImg"/>
          </p:nvPr>
        </p:nvSpPr>
        <p:spPr>
          <a:xfrm>
            <a:off x="2668588" y="71438"/>
            <a:ext cx="3978275" cy="2984500"/>
          </a:xfrm>
          <a:ln/>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4192578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0" name="Rectangle 2"/>
          <p:cNvSpPr>
            <a:spLocks noGrp="1" noRot="1" noChangeAspect="1" noChangeArrowheads="1" noTextEdit="1"/>
          </p:cNvSpPr>
          <p:nvPr>
            <p:ph type="sldImg"/>
          </p:nvPr>
        </p:nvSpPr>
        <p:spPr>
          <a:xfrm>
            <a:off x="2668588" y="71438"/>
            <a:ext cx="3978275" cy="2984500"/>
          </a:xfrm>
          <a:ln/>
        </p:spPr>
      </p:sp>
      <p:sp>
        <p:nvSpPr>
          <p:cNvPr id="5" name="Footer Placeholder 4"/>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0822445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Rectangle 2"/>
          <p:cNvSpPr>
            <a:spLocks noGrp="1" noRot="1" noChangeAspect="1" noChangeArrowheads="1" noTextEdit="1"/>
          </p:cNvSpPr>
          <p:nvPr>
            <p:ph type="sldImg"/>
          </p:nvPr>
        </p:nvSpPr>
        <p:spPr>
          <a:ln cap="flat"/>
        </p:spPr>
      </p:sp>
      <p:sp>
        <p:nvSpPr>
          <p:cNvPr id="76805"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25226655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Rectangle 2"/>
          <p:cNvSpPr>
            <a:spLocks noGrp="1" noRot="1" noChangeAspect="1" noChangeArrowheads="1" noTextEdit="1"/>
          </p:cNvSpPr>
          <p:nvPr>
            <p:ph type="sldImg"/>
          </p:nvPr>
        </p:nvSpPr>
        <p:spPr>
          <a:ln/>
        </p:spPr>
      </p:sp>
      <p:sp>
        <p:nvSpPr>
          <p:cNvPr id="77829"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4872044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Rectangle 2"/>
          <p:cNvSpPr>
            <a:spLocks noGrp="1" noRot="1" noChangeAspect="1" noChangeArrowheads="1" noTextEdit="1"/>
          </p:cNvSpPr>
          <p:nvPr>
            <p:ph type="sldImg"/>
          </p:nvPr>
        </p:nvSpPr>
        <p:spPr>
          <a:ln cap="flat"/>
        </p:spPr>
      </p:sp>
      <p:sp>
        <p:nvSpPr>
          <p:cNvPr id="7885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3636115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Rectangle 2"/>
          <p:cNvSpPr>
            <a:spLocks noGrp="1" noRot="1" noChangeAspect="1" noChangeArrowheads="1" noTextEdit="1"/>
          </p:cNvSpPr>
          <p:nvPr>
            <p:ph type="sldImg"/>
          </p:nvPr>
        </p:nvSpPr>
        <p:spPr>
          <a:ln cap="flat"/>
        </p:spPr>
      </p:sp>
      <p:sp>
        <p:nvSpPr>
          <p:cNvPr id="73733"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52286442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Rectangle 2"/>
          <p:cNvSpPr>
            <a:spLocks noGrp="1" noRot="1" noChangeAspect="1" noChangeArrowheads="1" noTextEdit="1"/>
          </p:cNvSpPr>
          <p:nvPr>
            <p:ph type="sldImg"/>
          </p:nvPr>
        </p:nvSpPr>
        <p:spPr>
          <a:ln cap="flat"/>
        </p:spPr>
      </p:sp>
      <p:sp>
        <p:nvSpPr>
          <p:cNvPr id="74757"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112174922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2"/>
          <p:cNvSpPr>
            <a:spLocks noGrp="1" noRot="1" noChangeAspect="1" noChangeArrowheads="1" noTextEdit="1"/>
          </p:cNvSpPr>
          <p:nvPr>
            <p:ph type="sldImg"/>
          </p:nvPr>
        </p:nvSpPr>
        <p:spPr>
          <a:ln cap="flat"/>
        </p:spPr>
      </p:sp>
      <p:sp>
        <p:nvSpPr>
          <p:cNvPr id="75781"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89973610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Rectangle 2"/>
          <p:cNvSpPr>
            <a:spLocks noGrp="1" noRot="1" noChangeAspect="1" noChangeArrowheads="1" noTextEdit="1"/>
          </p:cNvSpPr>
          <p:nvPr>
            <p:ph type="sldImg"/>
          </p:nvPr>
        </p:nvSpPr>
        <p:spPr>
          <a:ln cap="flat"/>
        </p:spPr>
      </p:sp>
      <p:sp>
        <p:nvSpPr>
          <p:cNvPr id="79877" name="Rectangle 3"/>
          <p:cNvSpPr>
            <a:spLocks noGrp="1" noChangeArrowheads="1"/>
          </p:cNvSpPr>
          <p:nvPr>
            <p:ph type="body" idx="1"/>
          </p:nvPr>
        </p:nvSpPr>
        <p:spPr>
          <a:xfrm>
            <a:off x="734151" y="3171219"/>
            <a:ext cx="7836569" cy="3325149"/>
          </a:xfrm>
          <a:noFill/>
          <a:ln/>
        </p:spPr>
        <p:txBody>
          <a:bodyPr/>
          <a:lstStyle/>
          <a:p>
            <a:endParaRPr lang="en-US"/>
          </a:p>
        </p:txBody>
      </p:sp>
      <p:sp>
        <p:nvSpPr>
          <p:cNvPr id="6" name="Footer Placeholder 5"/>
          <p:cNvSpPr>
            <a:spLocks noGrp="1"/>
          </p:cNvSpPr>
          <p:nvPr>
            <p:ph type="ftr" sz="quarter" idx="10"/>
          </p:nvPr>
        </p:nvSpPr>
        <p:spPr/>
        <p:txBody>
          <a:bodyPr/>
          <a:lstStyle/>
          <a:p>
            <a:pPr>
              <a:defRPr/>
            </a:pPr>
            <a:r>
              <a:rPr lang="en-US"/>
              <a:t>MGT301 Winter 2010</a:t>
            </a:r>
          </a:p>
        </p:txBody>
      </p:sp>
    </p:spTree>
    <p:extLst>
      <p:ext uri="{BB962C8B-B14F-4D97-AF65-F5344CB8AC3E}">
        <p14:creationId xmlns:p14="http://schemas.microsoft.com/office/powerpoint/2010/main" val="3516507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6400"/>
            <a:ext cx="40544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64075" y="1676400"/>
            <a:ext cx="4054475"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p>
        </p:txBody>
      </p:sp>
      <p:sp>
        <p:nvSpPr>
          <p:cNvPr id="8" name="Rectangle 4"/>
          <p:cNvSpPr>
            <a:spLocks noGrp="1" noChangeArrowheads="1"/>
          </p:cNvSpPr>
          <p:nvPr>
            <p:ph type="sldNum" sz="quarter" idx="11"/>
          </p:nvPr>
        </p:nvSpPr>
        <p:spPr>
          <a:xfrm>
            <a:off x="7162800" y="6399213"/>
            <a:ext cx="1905000" cy="457200"/>
          </a:xfrm>
          <a:prstGeom prst="rect">
            <a:avLst/>
          </a:prstGeom>
          <a:ln/>
        </p:spPr>
        <p:txBody>
          <a:bodyPr/>
          <a:lstStyle>
            <a:lvl1pPr>
              <a:defRPr/>
            </a:lvl1pPr>
          </a:lstStyle>
          <a:p>
            <a:pPr>
              <a:defRPr/>
            </a:pPr>
            <a:fld id="{BF66DB43-B3A1-43BB-8AD4-9C0BF486A4A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4"/>
          <p:cNvSpPr>
            <a:spLocks noGrp="1" noChangeArrowheads="1"/>
          </p:cNvSpPr>
          <p:nvPr>
            <p:ph type="sldNum" sz="quarter" idx="11"/>
          </p:nvPr>
        </p:nvSpPr>
        <p:spPr>
          <a:xfrm>
            <a:off x="7162800" y="6399213"/>
            <a:ext cx="1905000" cy="457200"/>
          </a:xfrm>
          <a:prstGeom prst="rect">
            <a:avLst/>
          </a:prstGeom>
          <a:ln/>
        </p:spPr>
        <p:txBody>
          <a:bodyPr/>
          <a:lstStyle>
            <a:lvl1pPr>
              <a:defRPr/>
            </a:lvl1pPr>
          </a:lstStyle>
          <a:p>
            <a:pPr>
              <a:defRPr/>
            </a:pPr>
            <a:fld id="{27209228-7A2D-4221-AE6E-E6A814B9EFA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4163" y="266700"/>
            <a:ext cx="2084387" cy="55245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266700"/>
            <a:ext cx="6100763" cy="55245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able Placeholder 2"/>
          <p:cNvSpPr>
            <a:spLocks noGrp="1"/>
          </p:cNvSpPr>
          <p:nvPr>
            <p:ph type="tbl" idx="1"/>
          </p:nvPr>
        </p:nvSpPr>
        <p:spPr>
          <a:xfrm>
            <a:off x="457200" y="1676400"/>
            <a:ext cx="8261350" cy="4114800"/>
          </a:xfrm>
        </p:spPr>
        <p:txBody>
          <a:bodyPr/>
          <a:lstStyle/>
          <a:p>
            <a:pPr lvl="0"/>
            <a:endParaRPr lang="en-US" noProof="0"/>
          </a:p>
        </p:txBody>
      </p:sp>
      <p:sp>
        <p:nvSpPr>
          <p:cNvPr id="4"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381000" y="266700"/>
            <a:ext cx="8337550" cy="5524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457200" y="1676400"/>
            <a:ext cx="40544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64075" y="1676400"/>
            <a:ext cx="4054475" cy="4114800"/>
          </a:xfrm>
        </p:spPr>
        <p:txBody>
          <a:bodyPr/>
          <a:lstStyle/>
          <a:p>
            <a:pPr lvl="0"/>
            <a:endParaRPr lang="en-US" noProof="0"/>
          </a:p>
        </p:txBody>
      </p:sp>
      <p:sp>
        <p:nvSpPr>
          <p:cNvPr id="5" name="Rectangle 2"/>
          <p:cNvSpPr>
            <a:spLocks noGrp="1" noChangeArrowheads="1"/>
          </p:cNvSpPr>
          <p:nvPr>
            <p:ph type="dt" sz="half" idx="10"/>
          </p:nvPr>
        </p:nvSpPr>
        <p:spPr>
          <a:ln/>
        </p:spPr>
        <p:txBody>
          <a:bodyPr/>
          <a:lstStyle>
            <a:lvl1pPr>
              <a:defRPr/>
            </a:lvl1pPr>
          </a:lstStyle>
          <a:p>
            <a:pPr>
              <a:defRPr/>
            </a:pP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ahoma" pitchFamily="34" charset="0"/>
                <a:ea typeface="+mn-ea"/>
                <a:cs typeface="+mn-cs"/>
              </a:endParaRPr>
            </a:p>
          </p:txBody>
        </p:sp>
      </p:grpSp>
      <p:sp>
        <p:nvSpPr>
          <p:cNvPr id="7180" name="Rectangle 12"/>
          <p:cNvSpPr>
            <a:spLocks noGrp="1" noChangeArrowheads="1"/>
          </p:cNvSpPr>
          <p:nvPr>
            <p:ph type="ctrTitle"/>
          </p:nvPr>
        </p:nvSpPr>
        <p:spPr>
          <a:xfrm>
            <a:off x="990600" y="1676400"/>
            <a:ext cx="7772400" cy="1462088"/>
          </a:xfrm>
        </p:spPr>
        <p:txBody>
          <a:bodyPr/>
          <a:lstStyle>
            <a:lvl1pPr>
              <a:defRPr/>
            </a:lvl1pPr>
          </a:lstStyle>
          <a:p>
            <a:r>
              <a:rPr lang="en-US"/>
              <a:t>Click to edit Master title style</a:t>
            </a:r>
          </a:p>
        </p:txBody>
      </p:sp>
      <p:sp>
        <p:nvSpPr>
          <p:cNvPr id="7181"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1C1C1C"/>
              </a:solidFill>
              <a:effectLst/>
              <a:uLnTx/>
              <a:uFillTx/>
              <a:latin typeface="Tahoma" panose="020B0604030504040204" pitchFamily="34" charset="0"/>
              <a:ea typeface="+mn-ea"/>
              <a:cs typeface="+mn-cs"/>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1C1C1C"/>
                </a:solidFill>
                <a:effectLst/>
                <a:uLnTx/>
                <a:uFillTx/>
                <a:latin typeface="Tahoma" panose="020B0604030504040204" pitchFamily="34" charset="0"/>
                <a:ea typeface="+mn-ea"/>
                <a:cs typeface="+mn-cs"/>
              </a:rPr>
              <a:t>ADM 3701--Gilles Reinhardt</a:t>
            </a: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629A75E-6B3C-4463-A27E-41DCEB52E77A}" type="slidenum">
              <a:rPr kumimoji="0" lang="en-US" altLang="en-US" sz="1400" b="0" i="0" u="none" strike="noStrike" kern="1200" cap="none" spc="0" normalizeH="0" baseline="0" noProof="0">
                <a:ln>
                  <a:noFill/>
                </a:ln>
                <a:solidFill>
                  <a:srgbClr val="1C1C1C"/>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1C1C1C"/>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3039278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5"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6"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EC35DA6-97CC-4D40-82B0-3A06C6EFDAF9}"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318053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5"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6"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A5805C-80BC-4B2E-B591-EE5CB40D522A}"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23774830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7"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FE0DB1-5364-4F70-9E37-F0D797BA1668}"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2985722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8"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9"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C54E2B7-F3F7-4E75-AF25-C65A933E338C}"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28866820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4"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5"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50C5551-ED9B-495F-8D58-D7A203603E86}"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4057663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3"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4"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8CE544D-5E66-42FB-96F9-2D4DCDB7FB51}"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20013305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7"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6CBD11-2A16-49C2-80D6-59E5A8EC3E90}"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9900949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7"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946E84-B3EA-4AEF-8319-1C73E7FCFC56}"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5691932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5"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6"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08E3B07-E2F8-49EC-B13F-E3CEA9670378}"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34682521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5"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6"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3EA6CD-667A-406F-890C-395334452D0E}"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2246518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a:t>Click to edit Master title style</a:t>
            </a:r>
          </a:p>
        </p:txBody>
      </p:sp>
      <p:sp>
        <p:nvSpPr>
          <p:cNvPr id="3" name="Text Placeholder 2"/>
          <p:cNvSpPr>
            <a:spLocks noGrp="1"/>
          </p:cNvSpPr>
          <p:nvPr>
            <p:ph type="body"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5145088" y="2017713"/>
            <a:ext cx="3810000" cy="4114800"/>
          </a:xfrm>
        </p:spPr>
        <p:txBody>
          <a:bodyPr/>
          <a:lstStyle/>
          <a:p>
            <a:pPr lvl="0"/>
            <a:endParaRPr lang="en-US" noProof="0" dirty="0"/>
          </a:p>
        </p:txBody>
      </p:sp>
      <p:sp>
        <p:nvSpPr>
          <p:cNvPr id="5"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7"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37828A-52C9-4908-B018-CD4CBA1B9829}"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4958083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214313"/>
            <a:ext cx="7793037" cy="1462087"/>
          </a:xfrm>
        </p:spPr>
        <p:txBody>
          <a:bodyPr/>
          <a:lstStyle/>
          <a:p>
            <a:r>
              <a:rPr lang="en-US"/>
              <a:t>Click to edit Master title style</a:t>
            </a:r>
          </a:p>
        </p:txBody>
      </p:sp>
      <p:sp>
        <p:nvSpPr>
          <p:cNvPr id="3" name="Content Placeholder 2"/>
          <p:cNvSpPr>
            <a:spLocks noGrp="1"/>
          </p:cNvSpPr>
          <p:nvPr>
            <p:ph sz="half" idx="1"/>
          </p:nvPr>
        </p:nvSpPr>
        <p:spPr>
          <a:xfrm>
            <a:off x="11826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145088" y="2017713"/>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1"/>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 name="Rectangle 12"/>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7" name="Rectangle 13"/>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40E7D4-47C2-4808-A86D-23218094D91D}"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833290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3429000" y="6399213"/>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defRPr sz="1400"/>
            </a:lvl1pPr>
          </a:lstStyle>
          <a:p>
            <a:pPr>
              <a:defRPr/>
            </a:pPr>
            <a:endParaRPr lang="en-US"/>
          </a:p>
        </p:txBody>
      </p:sp>
      <p:sp>
        <p:nvSpPr>
          <p:cNvPr id="12292" name="Rectangle 6"/>
          <p:cNvSpPr>
            <a:spLocks noGrp="1" noChangeArrowheads="1"/>
          </p:cNvSpPr>
          <p:nvPr>
            <p:ph type="title"/>
          </p:nvPr>
        </p:nvSpPr>
        <p:spPr bwMode="auto">
          <a:xfrm>
            <a:off x="381000" y="266700"/>
            <a:ext cx="7772400" cy="1104900"/>
          </a:xfrm>
          <a:prstGeom prst="rect">
            <a:avLst/>
          </a:prstGeom>
          <a:noFill/>
          <a:ln w="9525">
            <a:noFill/>
            <a:miter lim="800000"/>
            <a:headEnd/>
            <a:tailEnd/>
          </a:ln>
        </p:spPr>
        <p:txBody>
          <a:bodyPr vert="horz" wrap="square" lIns="92075" tIns="46038" rIns="92075" bIns="46038" numCol="1" anchor="b" anchorCtr="0" compatLnSpc="1">
            <a:prstTxWarp prst="textNoShape">
              <a:avLst/>
            </a:prstTxWarp>
          </a:bodyPr>
          <a:lstStyle/>
          <a:p>
            <a:pPr lvl="0"/>
            <a:r>
              <a:rPr lang="en-US"/>
              <a:t>Click to edit Master title style</a:t>
            </a:r>
          </a:p>
        </p:txBody>
      </p:sp>
      <p:sp>
        <p:nvSpPr>
          <p:cNvPr id="12293" name="Rectangle 7"/>
          <p:cNvSpPr>
            <a:spLocks noGrp="1" noChangeArrowheads="1"/>
          </p:cNvSpPr>
          <p:nvPr>
            <p:ph type="body" idx="1"/>
          </p:nvPr>
        </p:nvSpPr>
        <p:spPr bwMode="auto">
          <a:xfrm>
            <a:off x="457200" y="1676400"/>
            <a:ext cx="826135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l" rtl="0" eaLnBrk="0" fontAlgn="base" hangingPunct="0">
        <a:spcBef>
          <a:spcPct val="0"/>
        </a:spcBef>
        <a:spcAft>
          <a:spcPct val="0"/>
        </a:spcAft>
        <a:defRPr sz="3600">
          <a:solidFill>
            <a:srgbClr val="FE022A"/>
          </a:solidFill>
          <a:latin typeface="+mj-lt"/>
          <a:ea typeface="+mj-ea"/>
          <a:cs typeface="+mj-cs"/>
        </a:defRPr>
      </a:lvl1pPr>
      <a:lvl2pPr algn="l" rtl="0" eaLnBrk="0" fontAlgn="base" hangingPunct="0">
        <a:spcBef>
          <a:spcPct val="0"/>
        </a:spcBef>
        <a:spcAft>
          <a:spcPct val="0"/>
        </a:spcAft>
        <a:defRPr sz="3600">
          <a:solidFill>
            <a:srgbClr val="FE022A"/>
          </a:solidFill>
          <a:latin typeface="Times New Roman" pitchFamily="18" charset="0"/>
        </a:defRPr>
      </a:lvl2pPr>
      <a:lvl3pPr algn="l" rtl="0" eaLnBrk="0" fontAlgn="base" hangingPunct="0">
        <a:spcBef>
          <a:spcPct val="0"/>
        </a:spcBef>
        <a:spcAft>
          <a:spcPct val="0"/>
        </a:spcAft>
        <a:defRPr sz="3600">
          <a:solidFill>
            <a:srgbClr val="FE022A"/>
          </a:solidFill>
          <a:latin typeface="Times New Roman" pitchFamily="18" charset="0"/>
        </a:defRPr>
      </a:lvl3pPr>
      <a:lvl4pPr algn="l" rtl="0" eaLnBrk="0" fontAlgn="base" hangingPunct="0">
        <a:spcBef>
          <a:spcPct val="0"/>
        </a:spcBef>
        <a:spcAft>
          <a:spcPct val="0"/>
        </a:spcAft>
        <a:defRPr sz="3600">
          <a:solidFill>
            <a:srgbClr val="FE022A"/>
          </a:solidFill>
          <a:latin typeface="Times New Roman" pitchFamily="18" charset="0"/>
        </a:defRPr>
      </a:lvl4pPr>
      <a:lvl5pPr algn="l" rtl="0" eaLnBrk="0" fontAlgn="base" hangingPunct="0">
        <a:spcBef>
          <a:spcPct val="0"/>
        </a:spcBef>
        <a:spcAft>
          <a:spcPct val="0"/>
        </a:spcAft>
        <a:defRPr sz="3600">
          <a:solidFill>
            <a:srgbClr val="FE022A"/>
          </a:solidFill>
          <a:latin typeface="Times New Roman" pitchFamily="18" charset="0"/>
        </a:defRPr>
      </a:lvl5pPr>
      <a:lvl6pPr marL="457200" algn="l" rtl="0" eaLnBrk="0" fontAlgn="base" hangingPunct="0">
        <a:spcBef>
          <a:spcPct val="0"/>
        </a:spcBef>
        <a:spcAft>
          <a:spcPct val="0"/>
        </a:spcAft>
        <a:defRPr sz="3600">
          <a:solidFill>
            <a:srgbClr val="FE022A"/>
          </a:solidFill>
          <a:latin typeface="Times New Roman" pitchFamily="18" charset="0"/>
        </a:defRPr>
      </a:lvl6pPr>
      <a:lvl7pPr marL="914400" algn="l" rtl="0" eaLnBrk="0" fontAlgn="base" hangingPunct="0">
        <a:spcBef>
          <a:spcPct val="0"/>
        </a:spcBef>
        <a:spcAft>
          <a:spcPct val="0"/>
        </a:spcAft>
        <a:defRPr sz="3600">
          <a:solidFill>
            <a:srgbClr val="FE022A"/>
          </a:solidFill>
          <a:latin typeface="Times New Roman" pitchFamily="18" charset="0"/>
        </a:defRPr>
      </a:lvl7pPr>
      <a:lvl8pPr marL="1371600" algn="l" rtl="0" eaLnBrk="0" fontAlgn="base" hangingPunct="0">
        <a:spcBef>
          <a:spcPct val="0"/>
        </a:spcBef>
        <a:spcAft>
          <a:spcPct val="0"/>
        </a:spcAft>
        <a:defRPr sz="3600">
          <a:solidFill>
            <a:srgbClr val="FE022A"/>
          </a:solidFill>
          <a:latin typeface="Times New Roman" pitchFamily="18" charset="0"/>
        </a:defRPr>
      </a:lvl8pPr>
      <a:lvl9pPr marL="1828800" algn="l" rtl="0" eaLnBrk="0" fontAlgn="base" hangingPunct="0">
        <a:spcBef>
          <a:spcPct val="0"/>
        </a:spcBef>
        <a:spcAft>
          <a:spcPct val="0"/>
        </a:spcAft>
        <a:defRPr sz="3600">
          <a:solidFill>
            <a:srgbClr val="FE022A"/>
          </a:solidFill>
          <a:latin typeface="Times New Roman" pitchFamily="18" charset="0"/>
        </a:defRPr>
      </a:lvl9pPr>
    </p:titleStyle>
    <p:bodyStyle>
      <a:lvl1pPr marL="342900" indent="-342900" algn="l" rtl="0" eaLnBrk="0" fontAlgn="base" hangingPunct="0">
        <a:spcBef>
          <a:spcPct val="20000"/>
        </a:spcBef>
        <a:spcAft>
          <a:spcPct val="0"/>
        </a:spcAft>
        <a:buClr>
          <a:schemeClr val="accent1"/>
        </a:buClr>
        <a:buSzPct val="75000"/>
        <a:buFont typeface="Monotype Sorts" pitchFamily="2" charset="2"/>
        <a:buChar char="u"/>
        <a:defRPr sz="2800">
          <a:solidFill>
            <a:srgbClr val="000000"/>
          </a:solidFill>
          <a:latin typeface="+mn-lt"/>
          <a:ea typeface="+mn-ea"/>
          <a:cs typeface="+mn-cs"/>
        </a:defRPr>
      </a:lvl1pPr>
      <a:lvl2pPr marL="742950" indent="-285750" algn="l" rtl="0" eaLnBrk="0" fontAlgn="base" hangingPunct="0">
        <a:spcBef>
          <a:spcPct val="20000"/>
        </a:spcBef>
        <a:spcAft>
          <a:spcPct val="0"/>
        </a:spcAft>
        <a:buClr>
          <a:srgbClr val="000000"/>
        </a:buClr>
        <a:buSzPct val="100000"/>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SzPct val="100000"/>
        <a:buChar char="»"/>
        <a:defRPr sz="2000">
          <a:solidFill>
            <a:srgbClr val="000000"/>
          </a:solidFill>
          <a:latin typeface="+mn-lt"/>
        </a:defRPr>
      </a:lvl3pPr>
      <a:lvl4pPr marL="1600200" indent="-228600" algn="l" rtl="0" eaLnBrk="0" fontAlgn="base" hangingPunct="0">
        <a:spcBef>
          <a:spcPct val="20000"/>
        </a:spcBef>
        <a:spcAft>
          <a:spcPct val="0"/>
        </a:spcAft>
        <a:buClr>
          <a:schemeClr val="tx1"/>
        </a:buClr>
        <a:buSzPct val="65000"/>
        <a:buFont typeface="Monotype Sorts" pitchFamily="2" charset="2"/>
        <a:buChar char="u"/>
        <a:defRPr>
          <a:solidFill>
            <a:srgbClr val="000000"/>
          </a:solidFill>
          <a:latin typeface="+mn-lt"/>
        </a:defRPr>
      </a:lvl4pPr>
      <a:lvl5pPr marL="2057400" indent="-228600" algn="l" rtl="0" eaLnBrk="0" fontAlgn="base" hangingPunct="0">
        <a:spcBef>
          <a:spcPct val="20000"/>
        </a:spcBef>
        <a:spcAft>
          <a:spcPct val="0"/>
        </a:spcAft>
        <a:buClr>
          <a:schemeClr val="tx1"/>
        </a:buClr>
        <a:buSzPct val="100000"/>
        <a:buChar char="–"/>
        <a:defRPr sz="1600">
          <a:solidFill>
            <a:srgbClr val="000000"/>
          </a:solidFill>
          <a:latin typeface="+mn-lt"/>
        </a:defRPr>
      </a:lvl5pPr>
      <a:lvl6pPr marL="2514600" indent="-228600" algn="l" rtl="0" eaLnBrk="0" fontAlgn="base" hangingPunct="0">
        <a:spcBef>
          <a:spcPct val="20000"/>
        </a:spcBef>
        <a:spcAft>
          <a:spcPct val="0"/>
        </a:spcAft>
        <a:buClr>
          <a:schemeClr val="tx1"/>
        </a:buClr>
        <a:buSzPct val="100000"/>
        <a:buChar char="–"/>
        <a:defRPr sz="1600">
          <a:solidFill>
            <a:srgbClr val="000000"/>
          </a:solidFill>
          <a:latin typeface="+mn-lt"/>
        </a:defRPr>
      </a:lvl6pPr>
      <a:lvl7pPr marL="2971800" indent="-228600" algn="l" rtl="0" eaLnBrk="0" fontAlgn="base" hangingPunct="0">
        <a:spcBef>
          <a:spcPct val="20000"/>
        </a:spcBef>
        <a:spcAft>
          <a:spcPct val="0"/>
        </a:spcAft>
        <a:buClr>
          <a:schemeClr val="tx1"/>
        </a:buClr>
        <a:buSzPct val="100000"/>
        <a:buChar char="–"/>
        <a:defRPr sz="1600">
          <a:solidFill>
            <a:srgbClr val="000000"/>
          </a:solidFill>
          <a:latin typeface="+mn-lt"/>
        </a:defRPr>
      </a:lvl7pPr>
      <a:lvl8pPr marL="3429000" indent="-228600" algn="l" rtl="0" eaLnBrk="0" fontAlgn="base" hangingPunct="0">
        <a:spcBef>
          <a:spcPct val="20000"/>
        </a:spcBef>
        <a:spcAft>
          <a:spcPct val="0"/>
        </a:spcAft>
        <a:buClr>
          <a:schemeClr val="tx1"/>
        </a:buClr>
        <a:buSzPct val="100000"/>
        <a:buChar char="–"/>
        <a:defRPr sz="1600">
          <a:solidFill>
            <a:srgbClr val="000000"/>
          </a:solidFill>
          <a:latin typeface="+mn-lt"/>
        </a:defRPr>
      </a:lvl8pPr>
      <a:lvl9pPr marL="3886200" indent="-228600" algn="l" rtl="0" eaLnBrk="0" fontAlgn="base" hangingPunct="0">
        <a:spcBef>
          <a:spcPct val="20000"/>
        </a:spcBef>
        <a:spcAft>
          <a:spcPct val="0"/>
        </a:spcAft>
        <a:buClr>
          <a:schemeClr val="tx1"/>
        </a:buClr>
        <a:buSzPct val="100000"/>
        <a:buChar char="–"/>
        <a:defRPr sz="16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en-US" sz="2400" b="0" i="0" u="none" strike="noStrike" kern="1200" cap="none" spc="0" normalizeH="0" baseline="0" noProof="0">
              <a:ln>
                <a:noFill/>
              </a:ln>
              <a:solidFill>
                <a:srgbClr val="000000"/>
              </a:solidFill>
              <a:effectLst/>
              <a:uLnTx/>
              <a:uFillTx/>
              <a:latin typeface="Tahoma" pitchFamily="34" charset="0"/>
              <a:ea typeface="+mn-ea"/>
              <a:cs typeface="+mn-cs"/>
            </a:endParaRPr>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155"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
        <p:nvSpPr>
          <p:cNvPr id="6156"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t>ADM 3701--Gilles Reinhardt</a:t>
            </a:r>
          </a:p>
        </p:txBody>
      </p:sp>
      <p:sp>
        <p:nvSpPr>
          <p:cNvPr id="6157"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FAABB85-6999-4B63-AC69-D33D28BAC8CD}" type="slidenum">
              <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Tahoma" panose="020B0604030504040204" pitchFamily="34" charset="0"/>
              <a:ea typeface="+mn-ea"/>
              <a:cs typeface="+mn-cs"/>
            </a:endParaRPr>
          </a:p>
        </p:txBody>
      </p:sp>
    </p:spTree>
    <p:extLst>
      <p:ext uri="{BB962C8B-B14F-4D97-AF65-F5344CB8AC3E}">
        <p14:creationId xmlns:p14="http://schemas.microsoft.com/office/powerpoint/2010/main" val="1485496145"/>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hd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hyperlink" Target="https://www.aldi.us/en/new-to-aldi/shopping-at-aldi/" TargetMode="External"/><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hyperlink" Target="http://www.wholefoodsmarket.com/mission-values/core-values"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1.emf"/><Relationship Id="rId4" Type="http://schemas.openxmlformats.org/officeDocument/2006/relationships/oleObject" Target="../embeddings/oleObject1.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12.emf"/><Relationship Id="rId4" Type="http://schemas.openxmlformats.org/officeDocument/2006/relationships/oleObject" Target="../embeddings/oleObject2.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13.emf"/><Relationship Id="rId4" Type="http://schemas.openxmlformats.org/officeDocument/2006/relationships/oleObject" Target="../embeddings/oleObject3.bin"/></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14.emf"/><Relationship Id="rId4" Type="http://schemas.openxmlformats.org/officeDocument/2006/relationships/oleObject" Target="../embeddings/oleObject4.bin"/></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2.xml"/><Relationship Id="rId1" Type="http://schemas.openxmlformats.org/officeDocument/2006/relationships/vmlDrawing" Target="../drawings/vmlDrawing5.vml"/><Relationship Id="rId5" Type="http://schemas.openxmlformats.org/officeDocument/2006/relationships/image" Target="../media/image16.emf"/><Relationship Id="rId4" Type="http://schemas.openxmlformats.org/officeDocument/2006/relationships/oleObject" Target="../embeddings/oleObject5.bin"/></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2.xml"/><Relationship Id="rId1" Type="http://schemas.openxmlformats.org/officeDocument/2006/relationships/vmlDrawing" Target="../drawings/vmlDrawing6.vml"/><Relationship Id="rId5" Type="http://schemas.openxmlformats.org/officeDocument/2006/relationships/image" Target="../media/image17.emf"/><Relationship Id="rId4" Type="http://schemas.openxmlformats.org/officeDocument/2006/relationships/oleObject" Target="../embeddings/oleObject6.bin"/></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18.emf"/><Relationship Id="rId4" Type="http://schemas.openxmlformats.org/officeDocument/2006/relationships/oleObject" Target="../embeddings/oleObject7.bin"/></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5">
            <a:extLst>
              <a:ext uri="{FF2B5EF4-FFF2-40B4-BE49-F238E27FC236}">
                <a16:creationId xmlns:a16="http://schemas.microsoft.com/office/drawing/2014/main" id="{3A97933C-A649-4E5E-94B8-11BAAF2D374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6BA6A478-F4CC-417E-BC17-5EA6660B7C40}" type="slidenum">
              <a:rPr lang="en-US" altLang="en-US" sz="1400" smtClean="0"/>
              <a:pPr>
                <a:spcBef>
                  <a:spcPct val="0"/>
                </a:spcBef>
                <a:buClrTx/>
                <a:buSzTx/>
                <a:buFontTx/>
                <a:buNone/>
              </a:pPr>
              <a:t>1</a:t>
            </a:fld>
            <a:endParaRPr lang="en-US" altLang="en-US" sz="1400"/>
          </a:p>
        </p:txBody>
      </p:sp>
      <p:sp>
        <p:nvSpPr>
          <p:cNvPr id="6" name="Rectangle 2"/>
          <p:cNvSpPr txBox="1">
            <a:spLocks noChangeArrowheads="1"/>
          </p:cNvSpPr>
          <p:nvPr/>
        </p:nvSpPr>
        <p:spPr bwMode="auto">
          <a:xfrm>
            <a:off x="990600" y="152400"/>
            <a:ext cx="7772400" cy="14620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ahoma" pitchFamily="34" charset="0"/>
              </a:defRPr>
            </a:lvl6pPr>
            <a:lvl7pPr marL="914400" algn="l" rtl="0" fontAlgn="base">
              <a:spcBef>
                <a:spcPct val="0"/>
              </a:spcBef>
              <a:spcAft>
                <a:spcPct val="0"/>
              </a:spcAft>
              <a:defRPr sz="4400">
                <a:solidFill>
                  <a:schemeClr val="tx2"/>
                </a:solidFill>
                <a:latin typeface="Tahoma" pitchFamily="34" charset="0"/>
              </a:defRPr>
            </a:lvl7pPr>
            <a:lvl8pPr marL="1371600" algn="l" rtl="0" fontAlgn="base">
              <a:spcBef>
                <a:spcPct val="0"/>
              </a:spcBef>
              <a:spcAft>
                <a:spcPct val="0"/>
              </a:spcAft>
              <a:defRPr sz="4400">
                <a:solidFill>
                  <a:schemeClr val="tx2"/>
                </a:solidFill>
                <a:latin typeface="Tahoma" pitchFamily="34" charset="0"/>
              </a:defRPr>
            </a:lvl8pPr>
            <a:lvl9pPr marL="1828800" algn="l" rtl="0" fontAlgn="base">
              <a:spcBef>
                <a:spcPct val="0"/>
              </a:spcBef>
              <a:spcAft>
                <a:spcPct val="0"/>
              </a:spcAft>
              <a:defRPr sz="4400">
                <a:solidFill>
                  <a:schemeClr val="tx2"/>
                </a:solidFill>
                <a:latin typeface="Tahoma" pitchFamily="34" charset="0"/>
              </a:defRPr>
            </a:lvl9pPr>
          </a:lstStyle>
          <a:p>
            <a:pPr eaLnBrk="1" hangingPunct="1"/>
            <a:r>
              <a:rPr lang="fr-CA" altLang="en-US" b="1" i="1" kern="0"/>
              <a:t>L’analyse des procédés</a:t>
            </a:r>
            <a:endParaRPr lang="fr-CA" altLang="en-US" b="1" i="1" kern="0" dirty="0"/>
          </a:p>
        </p:txBody>
      </p:sp>
      <p:sp>
        <p:nvSpPr>
          <p:cNvPr id="8" name="TextBox 7">
            <a:extLst>
              <a:ext uri="{FF2B5EF4-FFF2-40B4-BE49-F238E27FC236}">
                <a16:creationId xmlns:a16="http://schemas.microsoft.com/office/drawing/2014/main" id="{90EAEDE6-1B34-4B49-B7B8-2000AE1C6433}"/>
              </a:ext>
            </a:extLst>
          </p:cNvPr>
          <p:cNvSpPr txBox="1"/>
          <p:nvPr/>
        </p:nvSpPr>
        <p:spPr>
          <a:xfrm>
            <a:off x="966536" y="1981200"/>
            <a:ext cx="7872663" cy="4708981"/>
          </a:xfrm>
          <a:prstGeom prst="rect">
            <a:avLst/>
          </a:prstGeom>
          <a:noFill/>
        </p:spPr>
        <p:txBody>
          <a:bodyPr wrap="square" rtlCol="0">
            <a:spAutoFit/>
          </a:bodyPr>
          <a:lstStyle/>
          <a:p>
            <a:r>
              <a:rPr lang="fr-CA" sz="2000" i="1" dirty="0">
                <a:solidFill>
                  <a:srgbClr val="0066CC"/>
                </a:solidFill>
                <a:latin typeface="+mj-lt"/>
              </a:rPr>
              <a:t>Matériel: Surtout les fichiers sur </a:t>
            </a:r>
            <a:r>
              <a:rPr lang="fr-CA" sz="2000" i="1" dirty="0" err="1">
                <a:solidFill>
                  <a:srgbClr val="0066CC"/>
                </a:solidFill>
                <a:latin typeface="+mj-lt"/>
              </a:rPr>
              <a:t>Brightspace</a:t>
            </a:r>
            <a:r>
              <a:rPr lang="fr-CA" sz="2000" i="1" dirty="0">
                <a:solidFill>
                  <a:srgbClr val="0066CC"/>
                </a:solidFill>
                <a:latin typeface="+mj-lt"/>
              </a:rPr>
              <a:t>.</a:t>
            </a:r>
          </a:p>
          <a:p>
            <a:endParaRPr lang="fr-CA" sz="2000" i="1" dirty="0">
              <a:solidFill>
                <a:srgbClr val="0066CC"/>
              </a:solidFill>
              <a:latin typeface="+mj-lt"/>
            </a:endParaRPr>
          </a:p>
          <a:p>
            <a:r>
              <a:rPr lang="fr-CA" sz="2000" i="1" dirty="0">
                <a:solidFill>
                  <a:srgbClr val="0066CC"/>
                </a:solidFill>
                <a:latin typeface="+mj-lt"/>
              </a:rPr>
              <a:t>On fait aussi référence aux sections du manuel: </a:t>
            </a:r>
            <a:br>
              <a:rPr lang="fr-CA" sz="2000" i="1" dirty="0">
                <a:solidFill>
                  <a:srgbClr val="0066CC"/>
                </a:solidFill>
                <a:latin typeface="+mj-lt"/>
              </a:rPr>
            </a:br>
            <a:r>
              <a:rPr lang="fr-CA" sz="2000" i="1" dirty="0">
                <a:solidFill>
                  <a:srgbClr val="0066CC"/>
                </a:solidFill>
                <a:latin typeface="+mj-lt"/>
              </a:rPr>
              <a:t>Chapitre 2:	« </a:t>
            </a:r>
            <a:r>
              <a:rPr lang="fr-CA" sz="2000" i="1" dirty="0" err="1">
                <a:solidFill>
                  <a:srgbClr val="0066CC"/>
                </a:solidFill>
                <a:latin typeface="+mj-lt"/>
              </a:rPr>
              <a:t>Developing</a:t>
            </a:r>
            <a:r>
              <a:rPr lang="fr-CA" sz="2000" i="1" dirty="0">
                <a:solidFill>
                  <a:srgbClr val="0066CC"/>
                </a:solidFill>
                <a:latin typeface="+mj-lt"/>
              </a:rPr>
              <a:t> Mission and </a:t>
            </a:r>
            <a:r>
              <a:rPr lang="fr-CA" sz="2000" i="1" dirty="0" err="1">
                <a:solidFill>
                  <a:srgbClr val="0066CC"/>
                </a:solidFill>
                <a:latin typeface="+mj-lt"/>
              </a:rPr>
              <a:t>Strategies</a:t>
            </a:r>
            <a:r>
              <a:rPr lang="fr-CA" sz="2000" i="1" dirty="0">
                <a:solidFill>
                  <a:srgbClr val="0066CC"/>
                </a:solidFill>
                <a:latin typeface="+mj-lt"/>
              </a:rPr>
              <a:t> »</a:t>
            </a:r>
          </a:p>
          <a:p>
            <a:r>
              <a:rPr lang="fr-CA" sz="2000" i="1" dirty="0">
                <a:solidFill>
                  <a:srgbClr val="0066CC"/>
                </a:solidFill>
                <a:latin typeface="+mj-lt"/>
              </a:rPr>
              <a:t>Chapitre 2:	« </a:t>
            </a:r>
            <a:r>
              <a:rPr lang="fr-CA" sz="2000" i="1" dirty="0" err="1">
                <a:solidFill>
                  <a:srgbClr val="0066CC"/>
                </a:solidFill>
                <a:latin typeface="+mj-lt"/>
              </a:rPr>
              <a:t>Achieving</a:t>
            </a:r>
            <a:r>
              <a:rPr lang="fr-CA" sz="2000" i="1" dirty="0">
                <a:solidFill>
                  <a:srgbClr val="0066CC"/>
                </a:solidFill>
                <a:latin typeface="+mj-lt"/>
              </a:rPr>
              <a:t> </a:t>
            </a:r>
            <a:r>
              <a:rPr lang="fr-CA" sz="2000" i="1" dirty="0" err="1">
                <a:solidFill>
                  <a:srgbClr val="0066CC"/>
                </a:solidFill>
                <a:latin typeface="+mj-lt"/>
              </a:rPr>
              <a:t>Competitive</a:t>
            </a:r>
            <a:r>
              <a:rPr lang="fr-CA" sz="2000" i="1" dirty="0">
                <a:solidFill>
                  <a:srgbClr val="0066CC"/>
                </a:solidFill>
                <a:latin typeface="+mj-lt"/>
              </a:rPr>
              <a:t> </a:t>
            </a:r>
            <a:r>
              <a:rPr lang="fr-CA" sz="2000" i="1" dirty="0" err="1">
                <a:solidFill>
                  <a:srgbClr val="0066CC"/>
                </a:solidFill>
                <a:latin typeface="+mj-lt"/>
              </a:rPr>
              <a:t>Advantage</a:t>
            </a:r>
            <a:r>
              <a:rPr lang="fr-CA" sz="2000" i="1" dirty="0">
                <a:solidFill>
                  <a:srgbClr val="0066CC"/>
                </a:solidFill>
                <a:latin typeface="+mj-lt"/>
              </a:rPr>
              <a:t>… »</a:t>
            </a:r>
          </a:p>
          <a:p>
            <a:r>
              <a:rPr lang="fr-CA" sz="2000" i="1" dirty="0">
                <a:solidFill>
                  <a:srgbClr val="0066CC"/>
                </a:solidFill>
                <a:latin typeface="+mj-lt"/>
              </a:rPr>
              <a:t>Chapitre 2:	Exemple 1, la matrice produit-procédé.</a:t>
            </a:r>
            <a:br>
              <a:rPr lang="fr-CA" sz="2000" i="1" dirty="0">
                <a:solidFill>
                  <a:srgbClr val="0066CC"/>
                </a:solidFill>
                <a:latin typeface="+mj-lt"/>
              </a:rPr>
            </a:br>
            <a:r>
              <a:rPr lang="fr-CA" sz="2000" i="1" dirty="0">
                <a:solidFill>
                  <a:srgbClr val="0066CC"/>
                </a:solidFill>
                <a:latin typeface="+mj-lt"/>
              </a:rPr>
              <a:t>Chapitre 2:	Courbe de cycle de vie d’un produit. </a:t>
            </a:r>
          </a:p>
          <a:p>
            <a:endParaRPr lang="fr-CA" sz="2000" i="1" dirty="0">
              <a:solidFill>
                <a:srgbClr val="0066CC"/>
              </a:solidFill>
              <a:latin typeface="+mj-lt"/>
            </a:endParaRPr>
          </a:p>
          <a:p>
            <a:r>
              <a:rPr lang="fr-CA" sz="2000" i="1" dirty="0">
                <a:solidFill>
                  <a:srgbClr val="0066CC"/>
                </a:solidFill>
                <a:latin typeface="+mj-lt"/>
              </a:rPr>
              <a:t>Chapitre 7:	« Four </a:t>
            </a:r>
            <a:r>
              <a:rPr lang="fr-CA" sz="2000" i="1" dirty="0" err="1">
                <a:solidFill>
                  <a:srgbClr val="0066CC"/>
                </a:solidFill>
                <a:latin typeface="+mj-lt"/>
              </a:rPr>
              <a:t>Process</a:t>
            </a:r>
            <a:r>
              <a:rPr lang="fr-CA" sz="2000" i="1" dirty="0">
                <a:solidFill>
                  <a:srgbClr val="0066CC"/>
                </a:solidFill>
                <a:latin typeface="+mj-lt"/>
              </a:rPr>
              <a:t> </a:t>
            </a:r>
            <a:r>
              <a:rPr lang="fr-CA" sz="2000" i="1" dirty="0" err="1">
                <a:solidFill>
                  <a:srgbClr val="0066CC"/>
                </a:solidFill>
                <a:latin typeface="+mj-lt"/>
              </a:rPr>
              <a:t>Strategies</a:t>
            </a:r>
            <a:r>
              <a:rPr lang="fr-CA" sz="2000" i="1" dirty="0">
                <a:solidFill>
                  <a:srgbClr val="0066CC"/>
                </a:solidFill>
                <a:latin typeface="+mj-lt"/>
              </a:rPr>
              <a:t> »</a:t>
            </a:r>
          </a:p>
          <a:p>
            <a:r>
              <a:rPr lang="fr-CA" sz="2000" i="1" dirty="0">
                <a:solidFill>
                  <a:srgbClr val="0066CC"/>
                </a:solidFill>
                <a:latin typeface="+mj-lt"/>
              </a:rPr>
              <a:t>Chapitre 7:	« </a:t>
            </a:r>
            <a:r>
              <a:rPr lang="fr-CA" sz="2000" i="1" dirty="0" err="1">
                <a:solidFill>
                  <a:srgbClr val="0066CC"/>
                </a:solidFill>
                <a:latin typeface="+mj-lt"/>
              </a:rPr>
              <a:t>Process</a:t>
            </a:r>
            <a:r>
              <a:rPr lang="fr-CA" sz="2000" i="1" dirty="0">
                <a:solidFill>
                  <a:srgbClr val="0066CC"/>
                </a:solidFill>
                <a:latin typeface="+mj-lt"/>
              </a:rPr>
              <a:t> </a:t>
            </a:r>
            <a:r>
              <a:rPr lang="fr-CA" sz="2000" i="1" dirty="0" err="1">
                <a:solidFill>
                  <a:srgbClr val="0066CC"/>
                </a:solidFill>
                <a:latin typeface="+mj-lt"/>
              </a:rPr>
              <a:t>Analysis</a:t>
            </a:r>
            <a:r>
              <a:rPr lang="fr-CA" sz="2000" i="1" dirty="0">
                <a:solidFill>
                  <a:srgbClr val="0066CC"/>
                </a:solidFill>
                <a:latin typeface="+mj-lt"/>
              </a:rPr>
              <a:t> and Design »</a:t>
            </a:r>
          </a:p>
          <a:p>
            <a:r>
              <a:rPr lang="fr-CA" sz="2000" i="1" dirty="0">
                <a:solidFill>
                  <a:srgbClr val="0066CC"/>
                </a:solidFill>
                <a:latin typeface="+mj-lt"/>
              </a:rPr>
              <a:t>Chapitre 7S:	« </a:t>
            </a:r>
            <a:r>
              <a:rPr lang="fr-CA" sz="2000" i="1" dirty="0" err="1">
                <a:solidFill>
                  <a:srgbClr val="0066CC"/>
                </a:solidFill>
                <a:latin typeface="+mj-lt"/>
              </a:rPr>
              <a:t>Capacity</a:t>
            </a:r>
            <a:r>
              <a:rPr lang="fr-CA" sz="2000" i="1" dirty="0">
                <a:solidFill>
                  <a:srgbClr val="0066CC"/>
                </a:solidFill>
                <a:latin typeface="+mj-lt"/>
              </a:rPr>
              <a:t> »</a:t>
            </a:r>
          </a:p>
          <a:p>
            <a:r>
              <a:rPr lang="fr-CA" sz="2000" i="1" dirty="0">
                <a:solidFill>
                  <a:srgbClr val="0066CC"/>
                </a:solidFill>
                <a:latin typeface="+mj-lt"/>
              </a:rPr>
              <a:t>Chapitre 7S:	« </a:t>
            </a:r>
            <a:r>
              <a:rPr lang="fr-CA" sz="2000" i="1" dirty="0" err="1">
                <a:solidFill>
                  <a:srgbClr val="0066CC"/>
                </a:solidFill>
                <a:latin typeface="+mj-lt"/>
              </a:rPr>
              <a:t>Bottleneck</a:t>
            </a:r>
            <a:r>
              <a:rPr lang="fr-CA" sz="2000" i="1" dirty="0">
                <a:solidFill>
                  <a:srgbClr val="0066CC"/>
                </a:solidFill>
                <a:latin typeface="+mj-lt"/>
              </a:rPr>
              <a:t> </a:t>
            </a:r>
            <a:r>
              <a:rPr lang="fr-CA" sz="2000" i="1" dirty="0" err="1">
                <a:solidFill>
                  <a:srgbClr val="0066CC"/>
                </a:solidFill>
                <a:latin typeface="+mj-lt"/>
              </a:rPr>
              <a:t>Analysis</a:t>
            </a:r>
            <a:r>
              <a:rPr lang="fr-CA" sz="2000" i="1" dirty="0">
                <a:solidFill>
                  <a:srgbClr val="0066CC"/>
                </a:solidFill>
                <a:latin typeface="+mj-lt"/>
              </a:rPr>
              <a:t>… »</a:t>
            </a:r>
          </a:p>
          <a:p>
            <a:endParaRPr lang="fr-CA" sz="2000" i="1" dirty="0">
              <a:solidFill>
                <a:srgbClr val="0066CC"/>
              </a:solidFill>
              <a:latin typeface="+mj-lt"/>
            </a:endParaRPr>
          </a:p>
          <a:p>
            <a:r>
              <a:rPr lang="fr-CA" sz="2000" i="1" dirty="0">
                <a:solidFill>
                  <a:srgbClr val="0066CC"/>
                </a:solidFill>
                <a:latin typeface="+mj-lt"/>
              </a:rPr>
              <a:t>Définition et référence à la loi de Little:</a:t>
            </a:r>
          </a:p>
          <a:p>
            <a:r>
              <a:rPr lang="fr-CA" sz="2000" i="1" dirty="0">
                <a:solidFill>
                  <a:srgbClr val="0066CC"/>
                </a:solidFill>
                <a:latin typeface="+mj-lt"/>
              </a:rPr>
              <a:t>Business </a:t>
            </a:r>
            <a:r>
              <a:rPr lang="fr-CA" sz="2000" i="1" dirty="0" err="1">
                <a:solidFill>
                  <a:srgbClr val="0066CC"/>
                </a:solidFill>
                <a:latin typeface="+mj-lt"/>
              </a:rPr>
              <a:t>Analytics</a:t>
            </a:r>
            <a:r>
              <a:rPr lang="fr-CA" sz="2000" i="1" dirty="0">
                <a:solidFill>
                  <a:srgbClr val="0066CC"/>
                </a:solidFill>
                <a:latin typeface="+mj-lt"/>
              </a:rPr>
              <a:t> Module D: « </a:t>
            </a:r>
            <a:r>
              <a:rPr lang="fr-CA" sz="2000" i="1" dirty="0" err="1">
                <a:solidFill>
                  <a:srgbClr val="0066CC"/>
                </a:solidFill>
                <a:latin typeface="+mj-lt"/>
              </a:rPr>
              <a:t>Little’s</a:t>
            </a:r>
            <a:r>
              <a:rPr lang="fr-CA" sz="2000" i="1" dirty="0">
                <a:solidFill>
                  <a:srgbClr val="0066CC"/>
                </a:solidFill>
                <a:latin typeface="+mj-lt"/>
              </a:rPr>
              <a:t> Law »</a:t>
            </a:r>
            <a:endParaRPr lang="en-US" sz="2000" i="1" dirty="0">
              <a:solidFill>
                <a:srgbClr val="0066CC"/>
              </a:solidFill>
              <a:latin typeface="+mj-lt"/>
            </a:endParaRPr>
          </a:p>
        </p:txBody>
      </p:sp>
    </p:spTree>
    <p:extLst>
      <p:ext uri="{BB962C8B-B14F-4D97-AF65-F5344CB8AC3E}">
        <p14:creationId xmlns:p14="http://schemas.microsoft.com/office/powerpoint/2010/main" val="1475302268"/>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Number Placeholder 5">
            <a:extLst>
              <a:ext uri="{FF2B5EF4-FFF2-40B4-BE49-F238E27FC236}">
                <a16:creationId xmlns:a16="http://schemas.microsoft.com/office/drawing/2014/main" id="{3A97933C-A649-4E5E-94B8-11BAAF2D3743}"/>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6BA6A478-F4CC-417E-BC17-5EA6660B7C40}" type="slidenum">
              <a:rPr lang="en-US" altLang="en-US" sz="1400" smtClean="0"/>
              <a:pPr>
                <a:spcBef>
                  <a:spcPct val="0"/>
                </a:spcBef>
                <a:buClrTx/>
                <a:buSzTx/>
                <a:buFontTx/>
                <a:buNone/>
              </a:pPr>
              <a:t>2</a:t>
            </a:fld>
            <a:endParaRPr lang="en-US" altLang="en-US" sz="1400"/>
          </a:p>
        </p:txBody>
      </p:sp>
      <p:sp>
        <p:nvSpPr>
          <p:cNvPr id="57347" name="Rectangle 2">
            <a:extLst>
              <a:ext uri="{FF2B5EF4-FFF2-40B4-BE49-F238E27FC236}">
                <a16:creationId xmlns:a16="http://schemas.microsoft.com/office/drawing/2014/main" id="{70A4080D-C190-492C-AF24-A72671879692}"/>
              </a:ext>
            </a:extLst>
          </p:cNvPr>
          <p:cNvSpPr>
            <a:spLocks noGrp="1" noChangeArrowheads="1"/>
          </p:cNvSpPr>
          <p:nvPr>
            <p:ph type="title"/>
          </p:nvPr>
        </p:nvSpPr>
        <p:spPr/>
        <p:txBody>
          <a:bodyPr/>
          <a:lstStyle/>
          <a:p>
            <a:pPr eaLnBrk="1" hangingPunct="1"/>
            <a:r>
              <a:rPr lang="fr-CA" altLang="en-US"/>
              <a:t>Mission, stratégie, tactique</a:t>
            </a:r>
          </a:p>
        </p:txBody>
      </p:sp>
      <p:sp>
        <p:nvSpPr>
          <p:cNvPr id="57348" name="Rectangle 3">
            <a:extLst>
              <a:ext uri="{FF2B5EF4-FFF2-40B4-BE49-F238E27FC236}">
                <a16:creationId xmlns:a16="http://schemas.microsoft.com/office/drawing/2014/main" id="{8BFF02CF-A094-4AB9-8BEC-FDB5B7B8FBD0}"/>
              </a:ext>
            </a:extLst>
          </p:cNvPr>
          <p:cNvSpPr>
            <a:spLocks noGrp="1" noChangeArrowheads="1"/>
          </p:cNvSpPr>
          <p:nvPr>
            <p:ph type="body" idx="1"/>
          </p:nvPr>
        </p:nvSpPr>
        <p:spPr>
          <a:xfrm>
            <a:off x="838200" y="2017713"/>
            <a:ext cx="7696200" cy="4611687"/>
          </a:xfrm>
        </p:spPr>
        <p:txBody>
          <a:bodyPr/>
          <a:lstStyle/>
          <a:p>
            <a:pPr eaLnBrk="1" hangingPunct="1">
              <a:lnSpc>
                <a:spcPct val="80000"/>
              </a:lnSpc>
            </a:pPr>
            <a:r>
              <a:rPr lang="fr-CA" altLang="en-US" sz="2800"/>
              <a:t>Mission – Raison d’être d’une entreprise</a:t>
            </a:r>
          </a:p>
          <a:p>
            <a:pPr lvl="1" eaLnBrk="1" hangingPunct="1">
              <a:lnSpc>
                <a:spcPct val="80000"/>
              </a:lnSpc>
            </a:pPr>
            <a:r>
              <a:rPr lang="fr-CA" altLang="en-US" sz="2400"/>
              <a:t>Énoncé clair des objectifs qui servent de guides pour la formulation et la mise en œuvre de la stratégie et la prise des décisions</a:t>
            </a:r>
          </a:p>
          <a:p>
            <a:pPr eaLnBrk="1" hangingPunct="1">
              <a:lnSpc>
                <a:spcPct val="80000"/>
              </a:lnSpc>
            </a:pPr>
            <a:r>
              <a:rPr lang="fr-CA" altLang="en-US" sz="2800"/>
              <a:t>Stratégie – plan conçu en vue d’atteinte des objectifs:</a:t>
            </a:r>
          </a:p>
          <a:p>
            <a:pPr lvl="1" eaLnBrk="1" hangingPunct="1">
              <a:lnSpc>
                <a:spcPct val="80000"/>
              </a:lnSpc>
            </a:pPr>
            <a:r>
              <a:rPr lang="fr-CA" altLang="en-US" sz="2400"/>
              <a:t>Stratégie organisationnelle (stratégie globale)</a:t>
            </a:r>
          </a:p>
          <a:p>
            <a:pPr lvl="1" eaLnBrk="1" hangingPunct="1">
              <a:lnSpc>
                <a:spcPct val="80000"/>
              </a:lnSpc>
            </a:pPr>
            <a:r>
              <a:rPr lang="fr-CA" altLang="en-US" sz="2400"/>
              <a:t>Stratégie fonctionnelle</a:t>
            </a:r>
          </a:p>
          <a:p>
            <a:pPr eaLnBrk="1" hangingPunct="1">
              <a:lnSpc>
                <a:spcPct val="80000"/>
              </a:lnSpc>
            </a:pPr>
            <a:r>
              <a:rPr lang="fr-CA" altLang="en-US" sz="2800"/>
              <a:t>Tactique – méthodes et actions utilisées pour accomplir les stratégies</a:t>
            </a:r>
          </a:p>
          <a:p>
            <a:pPr lvl="2" eaLnBrk="1" hangingPunct="1">
              <a:lnSpc>
                <a:spcPct val="80000"/>
              </a:lnSpc>
            </a:pPr>
            <a:endParaRPr lang="fr-CA" altLang="en-US" sz="2000"/>
          </a:p>
          <a:p>
            <a:pPr lvl="1" eaLnBrk="1" hangingPunct="1">
              <a:lnSpc>
                <a:spcPct val="80000"/>
              </a:lnSpc>
              <a:buFont typeface="Wingdings" panose="05000000000000000000" pitchFamily="2" charset="2"/>
              <a:buNone/>
            </a:pPr>
            <a:r>
              <a:rPr lang="fr-CA" altLang="en-US" sz="2400"/>
              <a:t> </a:t>
            </a:r>
          </a:p>
          <a:p>
            <a:pPr eaLnBrk="1" hangingPunct="1">
              <a:lnSpc>
                <a:spcPct val="80000"/>
              </a:lnSpc>
            </a:pPr>
            <a:endParaRPr lang="fr-CA" altLang="en-US" sz="280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5">
            <a:extLst>
              <a:ext uri="{FF2B5EF4-FFF2-40B4-BE49-F238E27FC236}">
                <a16:creationId xmlns:a16="http://schemas.microsoft.com/office/drawing/2014/main" id="{D8924A8A-7430-4C3A-B86F-5C01421191D4}"/>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6CEDE279-4920-4DE2-B309-FB4305E139B3}" type="slidenum">
              <a:rPr lang="en-US" altLang="en-US" sz="1400" smtClean="0"/>
              <a:pPr>
                <a:spcBef>
                  <a:spcPct val="0"/>
                </a:spcBef>
                <a:buClrTx/>
                <a:buSzTx/>
                <a:buFontTx/>
                <a:buNone/>
              </a:pPr>
              <a:t>3</a:t>
            </a:fld>
            <a:endParaRPr lang="en-US" altLang="en-US" sz="1400"/>
          </a:p>
        </p:txBody>
      </p:sp>
      <p:sp>
        <p:nvSpPr>
          <p:cNvPr id="59395" name="Rectangle 4">
            <a:extLst>
              <a:ext uri="{FF2B5EF4-FFF2-40B4-BE49-F238E27FC236}">
                <a16:creationId xmlns:a16="http://schemas.microsoft.com/office/drawing/2014/main" id="{1524B64A-194D-4353-B1BB-EAFAEB44FB9B}"/>
              </a:ext>
            </a:extLst>
          </p:cNvPr>
          <p:cNvSpPr>
            <a:spLocks noGrp="1" noChangeArrowheads="1"/>
          </p:cNvSpPr>
          <p:nvPr>
            <p:ph type="title"/>
          </p:nvPr>
        </p:nvSpPr>
        <p:spPr/>
        <p:txBody>
          <a:bodyPr/>
          <a:lstStyle/>
          <a:p>
            <a:pPr eaLnBrk="1" hangingPunct="1"/>
            <a:r>
              <a:rPr lang="fr-CA" altLang="en-US" b="1" dirty="0"/>
              <a:t>Alignement des opérations à la stratégie.</a:t>
            </a:r>
          </a:p>
        </p:txBody>
      </p:sp>
      <p:graphicFrame>
        <p:nvGraphicFramePr>
          <p:cNvPr id="3" name="Content Placeholder 2">
            <a:extLst>
              <a:ext uri="{FF2B5EF4-FFF2-40B4-BE49-F238E27FC236}">
                <a16:creationId xmlns:a16="http://schemas.microsoft.com/office/drawing/2014/main" id="{63E7CC7B-1B12-4DA6-9D39-93CBD559D03B}"/>
              </a:ext>
            </a:extLst>
          </p:cNvPr>
          <p:cNvGraphicFramePr>
            <a:graphicFrameLocks noGrp="1"/>
          </p:cNvGraphicFramePr>
          <p:nvPr>
            <p:ph idx="1"/>
            <p:extLst>
              <p:ext uri="{D42A27DB-BD31-4B8C-83A1-F6EECF244321}">
                <p14:modId xmlns:p14="http://schemas.microsoft.com/office/powerpoint/2010/main" val="2374282098"/>
              </p:ext>
            </p:extLst>
          </p:nvPr>
        </p:nvGraphicFramePr>
        <p:xfrm>
          <a:off x="1182688" y="2017713"/>
          <a:ext cx="6742112" cy="3667851"/>
        </p:xfrm>
        <a:graphic>
          <a:graphicData uri="http://schemas.openxmlformats.org/drawingml/2006/table">
            <a:tbl>
              <a:tblPr/>
              <a:tblGrid>
                <a:gridCol w="3371850">
                  <a:extLst>
                    <a:ext uri="{9D8B030D-6E8A-4147-A177-3AD203B41FA5}">
                      <a16:colId xmlns:a16="http://schemas.microsoft.com/office/drawing/2014/main" val="4263747677"/>
                    </a:ext>
                  </a:extLst>
                </a:gridCol>
                <a:gridCol w="3370262">
                  <a:extLst>
                    <a:ext uri="{9D8B030D-6E8A-4147-A177-3AD203B41FA5}">
                      <a16:colId xmlns:a16="http://schemas.microsoft.com/office/drawing/2014/main" val="1239149094"/>
                    </a:ext>
                  </a:extLst>
                </a:gridCol>
              </a:tblGrid>
              <a:tr h="944880">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800" b="1" i="0" u="none" strike="noStrike" cap="none" normalizeH="0" baseline="0">
                          <a:ln>
                            <a:noFill/>
                          </a:ln>
                          <a:solidFill>
                            <a:srgbClr val="FFFFFF"/>
                          </a:solidFill>
                          <a:effectLst/>
                          <a:latin typeface="Tahoma" panose="020B0604030504040204" pitchFamily="34" charset="0"/>
                          <a:ea typeface="MS PGothic" panose="020B0600070205080204" pitchFamily="34" charset="-128"/>
                        </a:rPr>
                        <a:t>Attributs concurrentiels</a:t>
                      </a:r>
                      <a:endParaRPr kumimoji="0" lang="en-US" altLang="en-US" sz="2800" b="1" i="0" u="none" strike="noStrike" cap="none" normalizeH="0" baseline="0">
                        <a:ln>
                          <a:noFill/>
                        </a:ln>
                        <a:solidFill>
                          <a:srgbClr val="FFFFFF"/>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800" b="1" i="0" u="none" strike="noStrike" cap="none" normalizeH="0" baseline="0" dirty="0">
                          <a:ln>
                            <a:noFill/>
                          </a:ln>
                          <a:solidFill>
                            <a:srgbClr val="FFFFFF"/>
                          </a:solidFill>
                          <a:effectLst/>
                          <a:latin typeface="Tahoma" panose="020B0604030504040204" pitchFamily="34" charset="0"/>
                          <a:ea typeface="MS PGothic" panose="020B0600070205080204" pitchFamily="34" charset="-128"/>
                        </a:rPr>
                        <a:t>Compétences opérationnelles</a:t>
                      </a:r>
                      <a:endParaRPr kumimoji="0" lang="en-US" altLang="en-US" sz="2800" b="1" i="0" u="none" strike="noStrike" cap="none" normalizeH="0" baseline="0" dirty="0">
                        <a:ln>
                          <a:noFill/>
                        </a:ln>
                        <a:solidFill>
                          <a:srgbClr val="FFFFFF"/>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747609086"/>
                  </a:ext>
                </a:extLst>
              </a:tr>
              <a:tr h="633333">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Prix</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Coûts</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extLst>
                  <a:ext uri="{0D108BD9-81ED-4DB2-BD59-A6C34878D82A}">
                    <a16:rowId xmlns:a16="http://schemas.microsoft.com/office/drawing/2014/main" val="1717263541"/>
                  </a:ext>
                </a:extLst>
              </a:tr>
              <a:tr h="633333">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Temps de réponse</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Cycles et délais</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extLst>
                  <a:ext uri="{0D108BD9-81ED-4DB2-BD59-A6C34878D82A}">
                    <a16:rowId xmlns:a16="http://schemas.microsoft.com/office/drawing/2014/main" val="1737772594"/>
                  </a:ext>
                </a:extLst>
              </a:tr>
              <a:tr h="633333">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Variété, différenciation</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rPr>
                        <a:t>Flexibilité des procédés</a:t>
                      </a:r>
                      <a:endParaRPr kumimoji="0" lang="en-US" altLang="en-US" sz="2400" b="0" i="0" u="none" strike="noStrike" cap="none" normalizeH="0" baseline="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F5E1"/>
                    </a:solidFill>
                  </a:tcPr>
                </a:tc>
                <a:extLst>
                  <a:ext uri="{0D108BD9-81ED-4DB2-BD59-A6C34878D82A}">
                    <a16:rowId xmlns:a16="http://schemas.microsoft.com/office/drawing/2014/main" val="2724179062"/>
                  </a:ext>
                </a:extLst>
              </a:tr>
              <a:tr h="633333">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dirty="0">
                          <a:ln>
                            <a:noFill/>
                          </a:ln>
                          <a:solidFill>
                            <a:srgbClr val="000000"/>
                          </a:solidFill>
                          <a:effectLst/>
                          <a:latin typeface="Tahoma" panose="020B0604030504040204" pitchFamily="34" charset="0"/>
                          <a:ea typeface="MS PGothic" panose="020B0600070205080204" pitchFamily="34" charset="-128"/>
                        </a:rPr>
                        <a:t>Qualité (caractéristique)</a:t>
                      </a:r>
                      <a:endParaRPr kumimoji="0" lang="en-US" altLang="en-US" sz="2400" b="0" i="0" u="none" strike="noStrike" cap="none" normalizeH="0" baseline="0" dirty="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tc>
                  <a:txBody>
                    <a:bodyPr/>
                    <a:lstStyle>
                      <a:lvl1pPr>
                        <a:spcBef>
                          <a:spcPct val="20000"/>
                        </a:spcBef>
                        <a:buClr>
                          <a:schemeClr val="folHlink"/>
                        </a:buClr>
                        <a:buSzPct val="60000"/>
                        <a:buFont typeface="Wingdings" panose="05000000000000000000" pitchFamily="2" charset="2"/>
                        <a:defRPr sz="28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defRPr sz="24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defRPr sz="20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defRPr>
                          <a:solidFill>
                            <a:schemeClr val="tx1"/>
                          </a:solidFill>
                          <a:latin typeface="Tahoma" panose="020B060403050404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altLang="en-US" sz="2400" b="0" i="0" u="none" strike="noStrike" cap="none" normalizeH="0" baseline="0" dirty="0">
                          <a:ln>
                            <a:noFill/>
                          </a:ln>
                          <a:solidFill>
                            <a:srgbClr val="000000"/>
                          </a:solidFill>
                          <a:effectLst/>
                          <a:latin typeface="Tahoma" panose="020B0604030504040204" pitchFamily="34" charset="0"/>
                          <a:ea typeface="MS PGothic" panose="020B0600070205080204" pitchFamily="34" charset="-128"/>
                        </a:rPr>
                        <a:t>Technologie, innovation</a:t>
                      </a:r>
                      <a:endParaRPr kumimoji="0" lang="en-US" altLang="en-US" sz="2400" b="0" i="0" u="none" strike="noStrike" cap="none" normalizeH="0" baseline="0" dirty="0">
                        <a:ln>
                          <a:noFill/>
                        </a:ln>
                        <a:solidFill>
                          <a:srgbClr val="000000"/>
                        </a:solidFill>
                        <a:effectLst/>
                        <a:latin typeface="Tahoma" panose="020B0604030504040204" pitchFamily="34" charset="0"/>
                        <a:ea typeface="MS PGothic" panose="020B0600070205080204" pitchFamily="34" charset="-128"/>
                      </a:endParaRPr>
                    </a:p>
                  </a:txBody>
                  <a:tcPr marT="45723" marB="45723"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AF1"/>
                    </a:solidFill>
                  </a:tcPr>
                </a:tc>
                <a:extLst>
                  <a:ext uri="{0D108BD9-81ED-4DB2-BD59-A6C34878D82A}">
                    <a16:rowId xmlns:a16="http://schemas.microsoft.com/office/drawing/2014/main" val="1786533751"/>
                  </a:ext>
                </a:extLst>
              </a:tr>
            </a:tbl>
          </a:graphicData>
        </a:graphic>
      </p:graphicFrame>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F098215F-B37C-480D-AE75-9BE1137AEA71}"/>
              </a:ext>
            </a:extLst>
          </p:cNvPr>
          <p:cNvSpPr>
            <a:spLocks noGrp="1" noChangeArrowheads="1"/>
          </p:cNvSpPr>
          <p:nvPr>
            <p:ph type="title"/>
          </p:nvPr>
        </p:nvSpPr>
        <p:spPr>
          <a:xfrm>
            <a:off x="742950" y="328613"/>
            <a:ext cx="7772400" cy="901700"/>
          </a:xfrm>
        </p:spPr>
        <p:txBody>
          <a:bodyPr/>
          <a:lstStyle/>
          <a:p>
            <a:pPr eaLnBrk="1" hangingPunct="1"/>
            <a:r>
              <a:rPr lang="en-US" altLang="en-US"/>
              <a:t>Cycle de vie du produit (2009)</a:t>
            </a:r>
          </a:p>
        </p:txBody>
      </p:sp>
      <p:grpSp>
        <p:nvGrpSpPr>
          <p:cNvPr id="61443" name="Group 3">
            <a:extLst>
              <a:ext uri="{FF2B5EF4-FFF2-40B4-BE49-F238E27FC236}">
                <a16:creationId xmlns:a16="http://schemas.microsoft.com/office/drawing/2014/main" id="{1F4388B0-FCB9-40BE-AD24-7EAAFD32373F}"/>
              </a:ext>
            </a:extLst>
          </p:cNvPr>
          <p:cNvGrpSpPr>
            <a:grpSpLocks/>
          </p:cNvGrpSpPr>
          <p:nvPr/>
        </p:nvGrpSpPr>
        <p:grpSpPr bwMode="auto">
          <a:xfrm>
            <a:off x="1177925" y="1876425"/>
            <a:ext cx="7239000" cy="1600200"/>
            <a:chOff x="742" y="1358"/>
            <a:chExt cx="4560" cy="1008"/>
          </a:xfrm>
        </p:grpSpPr>
        <p:sp>
          <p:nvSpPr>
            <p:cNvPr id="61487" name="Text Box 4">
              <a:extLst>
                <a:ext uri="{FF2B5EF4-FFF2-40B4-BE49-F238E27FC236}">
                  <a16:creationId xmlns:a16="http://schemas.microsoft.com/office/drawing/2014/main" id="{13DB1209-709F-479D-B003-57D3191C1666}"/>
                </a:ext>
              </a:extLst>
            </p:cNvPr>
            <p:cNvSpPr txBox="1">
              <a:spLocks noChangeArrowheads="1"/>
            </p:cNvSpPr>
            <p:nvPr/>
          </p:nvSpPr>
          <p:spPr bwMode="auto">
            <a:xfrm>
              <a:off x="742" y="1358"/>
              <a:ext cx="1157" cy="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1400" b="1">
                  <a:latin typeface="Arial" panose="020B0604020202020204" pitchFamily="34" charset="0"/>
                </a:rPr>
                <a:t>Part de marché</a:t>
              </a:r>
            </a:p>
            <a:p>
              <a:pPr>
                <a:spcBef>
                  <a:spcPct val="0"/>
                </a:spcBef>
                <a:buClrTx/>
                <a:buSzTx/>
                <a:buFontTx/>
                <a:buNone/>
              </a:pPr>
              <a:endParaRPr lang="en-AU" altLang="en-US" sz="1400" b="1">
                <a:latin typeface="Arial" panose="020B0604020202020204" pitchFamily="34" charset="0"/>
              </a:endParaRPr>
            </a:p>
            <a:p>
              <a:pPr>
                <a:spcBef>
                  <a:spcPct val="0"/>
                </a:spcBef>
                <a:buClrTx/>
                <a:buSzTx/>
                <a:buFontTx/>
                <a:buNone/>
              </a:pPr>
              <a:r>
                <a:rPr lang="en-AU" altLang="en-US" sz="1400" b="1">
                  <a:latin typeface="Arial" panose="020B0604020202020204" pitchFamily="34" charset="0"/>
                </a:rPr>
                <a:t>Recherche, dévoppement, ingénierie sont critiques</a:t>
              </a:r>
            </a:p>
          </p:txBody>
        </p:sp>
        <p:sp>
          <p:nvSpPr>
            <p:cNvPr id="61488" name="Text Box 5">
              <a:extLst>
                <a:ext uri="{FF2B5EF4-FFF2-40B4-BE49-F238E27FC236}">
                  <a16:creationId xmlns:a16="http://schemas.microsoft.com/office/drawing/2014/main" id="{BD6236BD-71B1-46E0-8958-5C59DB599B86}"/>
                </a:ext>
              </a:extLst>
            </p:cNvPr>
            <p:cNvSpPr txBox="1">
              <a:spLocks noChangeArrowheads="1"/>
            </p:cNvSpPr>
            <p:nvPr/>
          </p:nvSpPr>
          <p:spPr bwMode="auto">
            <a:xfrm>
              <a:off x="1926" y="1358"/>
              <a:ext cx="1171" cy="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1400" b="1">
                  <a:latin typeface="Arial" panose="020B0604020202020204" pitchFamily="34" charset="0"/>
                </a:rPr>
                <a:t>Ajuster les prix, les caractéristiques, l’image</a:t>
              </a:r>
            </a:p>
            <a:p>
              <a:pPr>
                <a:spcBef>
                  <a:spcPct val="0"/>
                </a:spcBef>
                <a:buClrTx/>
                <a:buSzTx/>
                <a:buFontTx/>
                <a:buNone/>
              </a:pPr>
              <a:endParaRPr lang="en-AU" altLang="en-US" sz="1400" b="1">
                <a:latin typeface="Arial" panose="020B0604020202020204" pitchFamily="34" charset="0"/>
              </a:endParaRPr>
            </a:p>
            <a:p>
              <a:pPr>
                <a:spcBef>
                  <a:spcPct val="0"/>
                </a:spcBef>
                <a:buClrTx/>
                <a:buSzTx/>
                <a:buFontTx/>
                <a:buNone/>
              </a:pPr>
              <a:r>
                <a:rPr lang="en-AU" altLang="en-US" sz="1400" b="1">
                  <a:latin typeface="Arial" panose="020B0604020202020204" pitchFamily="34" charset="0"/>
                </a:rPr>
                <a:t>Solidifier la niche</a:t>
              </a:r>
            </a:p>
          </p:txBody>
        </p:sp>
        <p:sp>
          <p:nvSpPr>
            <p:cNvPr id="61489" name="Text Box 6">
              <a:extLst>
                <a:ext uri="{FF2B5EF4-FFF2-40B4-BE49-F238E27FC236}">
                  <a16:creationId xmlns:a16="http://schemas.microsoft.com/office/drawing/2014/main" id="{43E4BF87-776D-4C9A-B966-F179DE1FBC1D}"/>
                </a:ext>
              </a:extLst>
            </p:cNvPr>
            <p:cNvSpPr txBox="1">
              <a:spLocks noChangeArrowheads="1"/>
            </p:cNvSpPr>
            <p:nvPr/>
          </p:nvSpPr>
          <p:spPr bwMode="auto">
            <a:xfrm>
              <a:off x="3110" y="1358"/>
              <a:ext cx="1180" cy="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1400" b="1">
                  <a:latin typeface="Arial" panose="020B0604020202020204" pitchFamily="34" charset="0"/>
                </a:rPr>
                <a:t>Fixer les prix, les caractéristiques et l’image</a:t>
              </a:r>
            </a:p>
            <a:p>
              <a:pPr>
                <a:spcBef>
                  <a:spcPct val="0"/>
                </a:spcBef>
                <a:buClrTx/>
                <a:buSzTx/>
                <a:buFontTx/>
                <a:buNone/>
              </a:pPr>
              <a:endParaRPr lang="en-AU" altLang="en-US" sz="1400" b="1">
                <a:latin typeface="Arial" panose="020B0604020202020204" pitchFamily="34" charset="0"/>
              </a:endParaRPr>
            </a:p>
            <a:p>
              <a:pPr>
                <a:spcBef>
                  <a:spcPct val="0"/>
                </a:spcBef>
                <a:buClrTx/>
                <a:buSzTx/>
                <a:buFontTx/>
                <a:buNone/>
              </a:pPr>
              <a:r>
                <a:rPr lang="en-AU" altLang="en-US" sz="1400" b="1">
                  <a:latin typeface="Arial" panose="020B0604020202020204" pitchFamily="34" charset="0"/>
                </a:rPr>
                <a:t>Soutenir la part du et la position dans le marché</a:t>
              </a:r>
            </a:p>
          </p:txBody>
        </p:sp>
        <p:sp>
          <p:nvSpPr>
            <p:cNvPr id="61490" name="Text Box 7">
              <a:extLst>
                <a:ext uri="{FF2B5EF4-FFF2-40B4-BE49-F238E27FC236}">
                  <a16:creationId xmlns:a16="http://schemas.microsoft.com/office/drawing/2014/main" id="{F01F8BC6-145F-4D7C-8CCE-C594C0D62E25}"/>
                </a:ext>
              </a:extLst>
            </p:cNvPr>
            <p:cNvSpPr txBox="1">
              <a:spLocks noChangeArrowheads="1"/>
            </p:cNvSpPr>
            <p:nvPr/>
          </p:nvSpPr>
          <p:spPr bwMode="auto">
            <a:xfrm>
              <a:off x="4294" y="1358"/>
              <a:ext cx="100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1400" b="1">
                  <a:latin typeface="Arial" panose="020B0604020202020204" pitchFamily="34" charset="0"/>
                </a:rPr>
                <a:t>Contrôles des coûts</a:t>
              </a:r>
            </a:p>
          </p:txBody>
        </p:sp>
      </p:grpSp>
      <p:grpSp>
        <p:nvGrpSpPr>
          <p:cNvPr id="61444" name="Group 8">
            <a:extLst>
              <a:ext uri="{FF2B5EF4-FFF2-40B4-BE49-F238E27FC236}">
                <a16:creationId xmlns:a16="http://schemas.microsoft.com/office/drawing/2014/main" id="{48BA7CF9-440A-401B-9C79-A9051016C4E2}"/>
              </a:ext>
            </a:extLst>
          </p:cNvPr>
          <p:cNvGrpSpPr>
            <a:grpSpLocks/>
          </p:cNvGrpSpPr>
          <p:nvPr/>
        </p:nvGrpSpPr>
        <p:grpSpPr bwMode="auto">
          <a:xfrm>
            <a:off x="676275" y="1398588"/>
            <a:ext cx="7743825" cy="4608512"/>
            <a:chOff x="426" y="1057"/>
            <a:chExt cx="4878" cy="2903"/>
          </a:xfrm>
        </p:grpSpPr>
        <p:grpSp>
          <p:nvGrpSpPr>
            <p:cNvPr id="61472" name="Group 9">
              <a:extLst>
                <a:ext uri="{FF2B5EF4-FFF2-40B4-BE49-F238E27FC236}">
                  <a16:creationId xmlns:a16="http://schemas.microsoft.com/office/drawing/2014/main" id="{A10DF3FD-60F2-40D3-9148-50F4049692F3}"/>
                </a:ext>
              </a:extLst>
            </p:cNvPr>
            <p:cNvGrpSpPr>
              <a:grpSpLocks/>
            </p:cNvGrpSpPr>
            <p:nvPr/>
          </p:nvGrpSpPr>
          <p:grpSpPr bwMode="auto">
            <a:xfrm>
              <a:off x="426" y="1057"/>
              <a:ext cx="4878" cy="2903"/>
              <a:chOff x="426" y="1057"/>
              <a:chExt cx="4878" cy="2903"/>
            </a:xfrm>
          </p:grpSpPr>
          <p:grpSp>
            <p:nvGrpSpPr>
              <p:cNvPr id="61474" name="Group 10">
                <a:extLst>
                  <a:ext uri="{FF2B5EF4-FFF2-40B4-BE49-F238E27FC236}">
                    <a16:creationId xmlns:a16="http://schemas.microsoft.com/office/drawing/2014/main" id="{9EE63D2D-A8DF-42E5-8838-FBC02A90BBB8}"/>
                  </a:ext>
                </a:extLst>
              </p:cNvPr>
              <p:cNvGrpSpPr>
                <a:grpSpLocks/>
              </p:cNvGrpSpPr>
              <p:nvPr/>
            </p:nvGrpSpPr>
            <p:grpSpPr bwMode="auto">
              <a:xfrm>
                <a:off x="728" y="1360"/>
                <a:ext cx="4576" cy="2593"/>
                <a:chOff x="576" y="1728"/>
                <a:chExt cx="4576" cy="2176"/>
              </a:xfrm>
            </p:grpSpPr>
            <p:sp>
              <p:nvSpPr>
                <p:cNvPr id="61482" name="Line 11">
                  <a:extLst>
                    <a:ext uri="{FF2B5EF4-FFF2-40B4-BE49-F238E27FC236}">
                      <a16:creationId xmlns:a16="http://schemas.microsoft.com/office/drawing/2014/main" id="{E53BD6F6-6893-4818-B2D0-A42AA03590F4}"/>
                    </a:ext>
                  </a:extLst>
                </p:cNvPr>
                <p:cNvSpPr>
                  <a:spLocks noChangeShapeType="1"/>
                </p:cNvSpPr>
                <p:nvPr/>
              </p:nvSpPr>
              <p:spPr bwMode="auto">
                <a:xfrm>
                  <a:off x="576"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3" name="Line 12">
                  <a:extLst>
                    <a:ext uri="{FF2B5EF4-FFF2-40B4-BE49-F238E27FC236}">
                      <a16:creationId xmlns:a16="http://schemas.microsoft.com/office/drawing/2014/main" id="{0BACFC14-3860-432A-9443-E49F053C030D}"/>
                    </a:ext>
                  </a:extLst>
                </p:cNvPr>
                <p:cNvSpPr>
                  <a:spLocks noChangeShapeType="1"/>
                </p:cNvSpPr>
                <p:nvPr/>
              </p:nvSpPr>
              <p:spPr bwMode="auto">
                <a:xfrm>
                  <a:off x="1762"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4" name="Line 13">
                  <a:extLst>
                    <a:ext uri="{FF2B5EF4-FFF2-40B4-BE49-F238E27FC236}">
                      <a16:creationId xmlns:a16="http://schemas.microsoft.com/office/drawing/2014/main" id="{1A96BB69-685B-4EDE-8767-DAC9E18E9C5E}"/>
                    </a:ext>
                  </a:extLst>
                </p:cNvPr>
                <p:cNvSpPr>
                  <a:spLocks noChangeShapeType="1"/>
                </p:cNvSpPr>
                <p:nvPr/>
              </p:nvSpPr>
              <p:spPr bwMode="auto">
                <a:xfrm>
                  <a:off x="2949"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5" name="Line 14">
                  <a:extLst>
                    <a:ext uri="{FF2B5EF4-FFF2-40B4-BE49-F238E27FC236}">
                      <a16:creationId xmlns:a16="http://schemas.microsoft.com/office/drawing/2014/main" id="{138011C1-B67F-4A65-9EE3-3118B3680080}"/>
                    </a:ext>
                  </a:extLst>
                </p:cNvPr>
                <p:cNvSpPr>
                  <a:spLocks noChangeShapeType="1"/>
                </p:cNvSpPr>
                <p:nvPr/>
              </p:nvSpPr>
              <p:spPr bwMode="auto">
                <a:xfrm>
                  <a:off x="4136"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6" name="Line 15">
                  <a:extLst>
                    <a:ext uri="{FF2B5EF4-FFF2-40B4-BE49-F238E27FC236}">
                      <a16:creationId xmlns:a16="http://schemas.microsoft.com/office/drawing/2014/main" id="{E3C61E21-C172-41F0-B2F5-E14B6B29BD2F}"/>
                    </a:ext>
                  </a:extLst>
                </p:cNvPr>
                <p:cNvSpPr>
                  <a:spLocks noChangeShapeType="1"/>
                </p:cNvSpPr>
                <p:nvPr/>
              </p:nvSpPr>
              <p:spPr bwMode="auto">
                <a:xfrm>
                  <a:off x="5152"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61475" name="Group 16">
                <a:extLst>
                  <a:ext uri="{FF2B5EF4-FFF2-40B4-BE49-F238E27FC236}">
                    <a16:creationId xmlns:a16="http://schemas.microsoft.com/office/drawing/2014/main" id="{9F42F9FC-6E9D-44C8-B4FA-1BF1C89AF982}"/>
                  </a:ext>
                </a:extLst>
              </p:cNvPr>
              <p:cNvGrpSpPr>
                <a:grpSpLocks/>
              </p:cNvGrpSpPr>
              <p:nvPr/>
            </p:nvGrpSpPr>
            <p:grpSpPr bwMode="auto">
              <a:xfrm>
                <a:off x="728" y="1059"/>
                <a:ext cx="4568" cy="300"/>
                <a:chOff x="576" y="1235"/>
                <a:chExt cx="4568" cy="300"/>
              </a:xfrm>
            </p:grpSpPr>
            <p:sp>
              <p:nvSpPr>
                <p:cNvPr id="61477" name="Rectangle 17">
                  <a:extLst>
                    <a:ext uri="{FF2B5EF4-FFF2-40B4-BE49-F238E27FC236}">
                      <a16:creationId xmlns:a16="http://schemas.microsoft.com/office/drawing/2014/main" id="{80991FBC-44E7-4574-A0CA-7D72A8E3B049}"/>
                    </a:ext>
                  </a:extLst>
                </p:cNvPr>
                <p:cNvSpPr>
                  <a:spLocks noChangeArrowheads="1"/>
                </p:cNvSpPr>
                <p:nvPr/>
              </p:nvSpPr>
              <p:spPr bwMode="auto">
                <a:xfrm>
                  <a:off x="576" y="1239"/>
                  <a:ext cx="4568" cy="296"/>
                </a:xfrm>
                <a:prstGeom prst="rect">
                  <a:avLst/>
                </a:prstGeom>
                <a:solidFill>
                  <a:schemeClr val="tx2"/>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78" name="Text Box 18">
                  <a:extLst>
                    <a:ext uri="{FF2B5EF4-FFF2-40B4-BE49-F238E27FC236}">
                      <a16:creationId xmlns:a16="http://schemas.microsoft.com/office/drawing/2014/main" id="{01D8496A-A793-479A-9DB1-0EA92309E1F9}"/>
                    </a:ext>
                  </a:extLst>
                </p:cNvPr>
                <p:cNvSpPr txBox="1">
                  <a:spLocks noChangeArrowheads="1"/>
                </p:cNvSpPr>
                <p:nvPr/>
              </p:nvSpPr>
              <p:spPr bwMode="auto">
                <a:xfrm>
                  <a:off x="638" y="1254"/>
                  <a:ext cx="43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tabLst>
                      <a:tab pos="2603500" algn="ctr"/>
                      <a:tab pos="4572000" algn="ctr"/>
                      <a:tab pos="6273800" algn="ctr"/>
                    </a:tabLst>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tabLst>
                      <a:tab pos="2603500" algn="ctr"/>
                      <a:tab pos="4572000" algn="ctr"/>
                      <a:tab pos="6273800" algn="ctr"/>
                    </a:tabLst>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tabLst>
                      <a:tab pos="2603500" algn="ctr"/>
                      <a:tab pos="4572000" algn="ctr"/>
                      <a:tab pos="6273800" algn="ctr"/>
                    </a:tabLst>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2000" b="1">
                      <a:solidFill>
                        <a:schemeClr val="bg1"/>
                      </a:solidFill>
                      <a:latin typeface="Arial" panose="020B0604020202020204" pitchFamily="34" charset="0"/>
                    </a:rPr>
                    <a:t>Introduction	Croissance	Maturité	Déclin</a:t>
                  </a:r>
                </a:p>
              </p:txBody>
            </p:sp>
            <p:sp>
              <p:nvSpPr>
                <p:cNvPr id="61479" name="Line 19">
                  <a:extLst>
                    <a:ext uri="{FF2B5EF4-FFF2-40B4-BE49-F238E27FC236}">
                      <a16:creationId xmlns:a16="http://schemas.microsoft.com/office/drawing/2014/main" id="{08634F12-B90D-4CB0-B7D2-C173B6BAFF1A}"/>
                    </a:ext>
                  </a:extLst>
                </p:cNvPr>
                <p:cNvSpPr>
                  <a:spLocks noChangeShapeType="1"/>
                </p:cNvSpPr>
                <p:nvPr/>
              </p:nvSpPr>
              <p:spPr bwMode="auto">
                <a:xfrm>
                  <a:off x="1764"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0" name="Line 20">
                  <a:extLst>
                    <a:ext uri="{FF2B5EF4-FFF2-40B4-BE49-F238E27FC236}">
                      <a16:creationId xmlns:a16="http://schemas.microsoft.com/office/drawing/2014/main" id="{E871B468-5DD9-4959-8DD8-CC2EB322BC45}"/>
                    </a:ext>
                  </a:extLst>
                </p:cNvPr>
                <p:cNvSpPr>
                  <a:spLocks noChangeShapeType="1"/>
                </p:cNvSpPr>
                <p:nvPr/>
              </p:nvSpPr>
              <p:spPr bwMode="auto">
                <a:xfrm>
                  <a:off x="4135"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481" name="Line 21">
                  <a:extLst>
                    <a:ext uri="{FF2B5EF4-FFF2-40B4-BE49-F238E27FC236}">
                      <a16:creationId xmlns:a16="http://schemas.microsoft.com/office/drawing/2014/main" id="{09C155D2-4D7F-4034-AE89-9D5138E21F97}"/>
                    </a:ext>
                  </a:extLst>
                </p:cNvPr>
                <p:cNvSpPr>
                  <a:spLocks noChangeShapeType="1"/>
                </p:cNvSpPr>
                <p:nvPr/>
              </p:nvSpPr>
              <p:spPr bwMode="auto">
                <a:xfrm>
                  <a:off x="2948"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61476" name="Text Box 22">
                <a:extLst>
                  <a:ext uri="{FF2B5EF4-FFF2-40B4-BE49-F238E27FC236}">
                    <a16:creationId xmlns:a16="http://schemas.microsoft.com/office/drawing/2014/main" id="{90259AD3-85F1-44DE-B81A-B2BD0855AFD9}"/>
                  </a:ext>
                </a:extLst>
              </p:cNvPr>
              <p:cNvSpPr txBox="1">
                <a:spLocks noChangeArrowheads="1"/>
              </p:cNvSpPr>
              <p:nvPr/>
            </p:nvSpPr>
            <p:spPr bwMode="auto">
              <a:xfrm rot="-5400000">
                <a:off x="-875" y="2358"/>
                <a:ext cx="2903" cy="302"/>
              </a:xfrm>
              <a:prstGeom prst="rect">
                <a:avLst/>
              </a:prstGeom>
              <a:solidFill>
                <a:schemeClr val="tx2"/>
              </a:solidFill>
              <a:ln w="9525">
                <a:solidFill>
                  <a:schemeClr val="tx1"/>
                </a:solidFill>
                <a:miter lim="800000"/>
                <a:headEnd/>
                <a:tailEnd/>
              </a:ln>
            </p:spPr>
            <p:txBody>
              <a:bodyPr tIns="82800" bIns="82800">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spcBef>
                    <a:spcPct val="0"/>
                  </a:spcBef>
                  <a:buClrTx/>
                  <a:buSzTx/>
                  <a:buFontTx/>
                  <a:buNone/>
                </a:pPr>
                <a:r>
                  <a:rPr lang="en-AU" altLang="en-US" sz="2000" b="1">
                    <a:solidFill>
                      <a:schemeClr val="bg1"/>
                    </a:solidFill>
                    <a:latin typeface="Arial" panose="020B0604020202020204" pitchFamily="34" charset="0"/>
                  </a:rPr>
                  <a:t>Décisions</a:t>
                </a:r>
              </a:p>
            </p:txBody>
          </p:sp>
        </p:grpSp>
        <p:sp>
          <p:nvSpPr>
            <p:cNvPr id="61473" name="Line 23">
              <a:extLst>
                <a:ext uri="{FF2B5EF4-FFF2-40B4-BE49-F238E27FC236}">
                  <a16:creationId xmlns:a16="http://schemas.microsoft.com/office/drawing/2014/main" id="{121AAFE2-7DC9-4822-8247-5CBC362805EC}"/>
                </a:ext>
              </a:extLst>
            </p:cNvPr>
            <p:cNvSpPr>
              <a:spLocks noChangeShapeType="1"/>
            </p:cNvSpPr>
            <p:nvPr/>
          </p:nvSpPr>
          <p:spPr bwMode="auto">
            <a:xfrm>
              <a:off x="728" y="3952"/>
              <a:ext cx="457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61445" name="Group 52">
            <a:extLst>
              <a:ext uri="{FF2B5EF4-FFF2-40B4-BE49-F238E27FC236}">
                <a16:creationId xmlns:a16="http://schemas.microsoft.com/office/drawing/2014/main" id="{76E73CD9-BE64-465C-A754-8E332201E7D0}"/>
              </a:ext>
            </a:extLst>
          </p:cNvPr>
          <p:cNvGrpSpPr>
            <a:grpSpLocks/>
          </p:cNvGrpSpPr>
          <p:nvPr/>
        </p:nvGrpSpPr>
        <p:grpSpPr bwMode="auto">
          <a:xfrm>
            <a:off x="1085850" y="3695700"/>
            <a:ext cx="7334250" cy="2306638"/>
            <a:chOff x="684" y="2328"/>
            <a:chExt cx="4620" cy="1453"/>
          </a:xfrm>
        </p:grpSpPr>
        <p:sp>
          <p:nvSpPr>
            <p:cNvPr id="61447" name="Freeform 25">
              <a:extLst>
                <a:ext uri="{FF2B5EF4-FFF2-40B4-BE49-F238E27FC236}">
                  <a16:creationId xmlns:a16="http://schemas.microsoft.com/office/drawing/2014/main" id="{DD35C8E0-920C-482A-8C78-889847D193E6}"/>
                </a:ext>
              </a:extLst>
            </p:cNvPr>
            <p:cNvSpPr>
              <a:spLocks/>
            </p:cNvSpPr>
            <p:nvPr/>
          </p:nvSpPr>
          <p:spPr bwMode="auto">
            <a:xfrm>
              <a:off x="684" y="2368"/>
              <a:ext cx="4620" cy="1413"/>
            </a:xfrm>
            <a:custGeom>
              <a:avLst/>
              <a:gdLst>
                <a:gd name="T0" fmla="*/ 0 w 4620"/>
                <a:gd name="T1" fmla="*/ 1413 h 1413"/>
                <a:gd name="T2" fmla="*/ 27 w 4620"/>
                <a:gd name="T3" fmla="*/ 1377 h 1413"/>
                <a:gd name="T4" fmla="*/ 471 w 4620"/>
                <a:gd name="T5" fmla="*/ 1335 h 1413"/>
                <a:gd name="T6" fmla="*/ 660 w 4620"/>
                <a:gd name="T7" fmla="*/ 1302 h 1413"/>
                <a:gd name="T8" fmla="*/ 984 w 4620"/>
                <a:gd name="T9" fmla="*/ 1167 h 1413"/>
                <a:gd name="T10" fmla="*/ 1311 w 4620"/>
                <a:gd name="T11" fmla="*/ 972 h 1413"/>
                <a:gd name="T12" fmla="*/ 1614 w 4620"/>
                <a:gd name="T13" fmla="*/ 723 h 1413"/>
                <a:gd name="T14" fmla="*/ 1902 w 4620"/>
                <a:gd name="T15" fmla="*/ 477 h 1413"/>
                <a:gd name="T16" fmla="*/ 2145 w 4620"/>
                <a:gd name="T17" fmla="*/ 279 h 1413"/>
                <a:gd name="T18" fmla="*/ 2346 w 4620"/>
                <a:gd name="T19" fmla="*/ 141 h 1413"/>
                <a:gd name="T20" fmla="*/ 2754 w 4620"/>
                <a:gd name="T21" fmla="*/ 12 h 1413"/>
                <a:gd name="T22" fmla="*/ 3066 w 4620"/>
                <a:gd name="T23" fmla="*/ 0 h 1413"/>
                <a:gd name="T24" fmla="*/ 3390 w 4620"/>
                <a:gd name="T25" fmla="*/ 60 h 1413"/>
                <a:gd name="T26" fmla="*/ 3723 w 4620"/>
                <a:gd name="T27" fmla="*/ 225 h 1413"/>
                <a:gd name="T28" fmla="*/ 3978 w 4620"/>
                <a:gd name="T29" fmla="*/ 468 h 1413"/>
                <a:gd name="T30" fmla="*/ 4149 w 4620"/>
                <a:gd name="T31" fmla="*/ 708 h 1413"/>
                <a:gd name="T32" fmla="*/ 4311 w 4620"/>
                <a:gd name="T33" fmla="*/ 1017 h 1413"/>
                <a:gd name="T34" fmla="*/ 4452 w 4620"/>
                <a:gd name="T35" fmla="*/ 1209 h 1413"/>
                <a:gd name="T36" fmla="*/ 4548 w 4620"/>
                <a:gd name="T37" fmla="*/ 1254 h 1413"/>
                <a:gd name="T38" fmla="*/ 4620 w 4620"/>
                <a:gd name="T39" fmla="*/ 1269 h 1413"/>
                <a:gd name="T40" fmla="*/ 4620 w 4620"/>
                <a:gd name="T41" fmla="*/ 1404 h 1413"/>
                <a:gd name="T42" fmla="*/ 0 w 4620"/>
                <a:gd name="T43" fmla="*/ 1413 h 141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620"/>
                <a:gd name="T67" fmla="*/ 0 h 1413"/>
                <a:gd name="T68" fmla="*/ 4620 w 4620"/>
                <a:gd name="T69" fmla="*/ 1413 h 141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620" h="1413">
                  <a:moveTo>
                    <a:pt x="0" y="1413"/>
                  </a:moveTo>
                  <a:lnTo>
                    <a:pt x="27" y="1377"/>
                  </a:lnTo>
                  <a:lnTo>
                    <a:pt x="471" y="1335"/>
                  </a:lnTo>
                  <a:lnTo>
                    <a:pt x="660" y="1302"/>
                  </a:lnTo>
                  <a:lnTo>
                    <a:pt x="984" y="1167"/>
                  </a:lnTo>
                  <a:lnTo>
                    <a:pt x="1311" y="972"/>
                  </a:lnTo>
                  <a:lnTo>
                    <a:pt x="1614" y="723"/>
                  </a:lnTo>
                  <a:lnTo>
                    <a:pt x="1902" y="477"/>
                  </a:lnTo>
                  <a:lnTo>
                    <a:pt x="2145" y="279"/>
                  </a:lnTo>
                  <a:lnTo>
                    <a:pt x="2346" y="141"/>
                  </a:lnTo>
                  <a:lnTo>
                    <a:pt x="2754" y="12"/>
                  </a:lnTo>
                  <a:lnTo>
                    <a:pt x="3066" y="0"/>
                  </a:lnTo>
                  <a:lnTo>
                    <a:pt x="3390" y="60"/>
                  </a:lnTo>
                  <a:lnTo>
                    <a:pt x="3723" y="225"/>
                  </a:lnTo>
                  <a:lnTo>
                    <a:pt x="3978" y="468"/>
                  </a:lnTo>
                  <a:lnTo>
                    <a:pt x="4149" y="708"/>
                  </a:lnTo>
                  <a:lnTo>
                    <a:pt x="4311" y="1017"/>
                  </a:lnTo>
                  <a:lnTo>
                    <a:pt x="4452" y="1209"/>
                  </a:lnTo>
                  <a:lnTo>
                    <a:pt x="4548" y="1254"/>
                  </a:lnTo>
                  <a:lnTo>
                    <a:pt x="4620" y="1269"/>
                  </a:lnTo>
                  <a:lnTo>
                    <a:pt x="4620" y="1404"/>
                  </a:lnTo>
                  <a:lnTo>
                    <a:pt x="0" y="141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448" name="Line 41">
              <a:extLst>
                <a:ext uri="{FF2B5EF4-FFF2-40B4-BE49-F238E27FC236}">
                  <a16:creationId xmlns:a16="http://schemas.microsoft.com/office/drawing/2014/main" id="{A14C5260-339F-4F28-B0A7-B1ABB43928D3}"/>
                </a:ext>
              </a:extLst>
            </p:cNvPr>
            <p:cNvSpPr>
              <a:spLocks noChangeShapeType="1"/>
            </p:cNvSpPr>
            <p:nvPr/>
          </p:nvSpPr>
          <p:spPr bwMode="auto">
            <a:xfrm>
              <a:off x="1914" y="3439"/>
              <a:ext cx="0" cy="339"/>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61449" name="Text Box 27">
              <a:extLst>
                <a:ext uri="{FF2B5EF4-FFF2-40B4-BE49-F238E27FC236}">
                  <a16:creationId xmlns:a16="http://schemas.microsoft.com/office/drawing/2014/main" id="{821ABE8E-A6AB-4498-8A08-A757A5016578}"/>
                </a:ext>
              </a:extLst>
            </p:cNvPr>
            <p:cNvSpPr txBox="1">
              <a:spLocks noChangeArrowheads="1"/>
            </p:cNvSpPr>
            <p:nvPr/>
          </p:nvSpPr>
          <p:spPr bwMode="auto">
            <a:xfrm>
              <a:off x="849" y="2960"/>
              <a:ext cx="567" cy="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Ventes</a:t>
              </a:r>
            </a:p>
          </p:txBody>
        </p:sp>
        <p:sp>
          <p:nvSpPr>
            <p:cNvPr id="61450" name="Text Box 30">
              <a:extLst>
                <a:ext uri="{FF2B5EF4-FFF2-40B4-BE49-F238E27FC236}">
                  <a16:creationId xmlns:a16="http://schemas.microsoft.com/office/drawing/2014/main" id="{F34415B6-F959-492C-AF7D-61D17DD8BA8F}"/>
                </a:ext>
              </a:extLst>
            </p:cNvPr>
            <p:cNvSpPr txBox="1">
              <a:spLocks noChangeArrowheads="1"/>
            </p:cNvSpPr>
            <p:nvPr/>
          </p:nvSpPr>
          <p:spPr bwMode="auto">
            <a:xfrm>
              <a:off x="4496" y="2448"/>
              <a:ext cx="764" cy="18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CD-ROMs</a:t>
              </a:r>
            </a:p>
          </p:txBody>
        </p:sp>
        <p:sp>
          <p:nvSpPr>
            <p:cNvPr id="61451" name="Text Box 31">
              <a:extLst>
                <a:ext uri="{FF2B5EF4-FFF2-40B4-BE49-F238E27FC236}">
                  <a16:creationId xmlns:a16="http://schemas.microsoft.com/office/drawing/2014/main" id="{A4C2098D-311A-4889-BC15-5925C71B282F}"/>
                </a:ext>
              </a:extLst>
            </p:cNvPr>
            <p:cNvSpPr txBox="1">
              <a:spLocks noChangeArrowheads="1"/>
            </p:cNvSpPr>
            <p:nvPr/>
          </p:nvSpPr>
          <p:spPr bwMode="auto">
            <a:xfrm>
              <a:off x="4386" y="3320"/>
              <a:ext cx="624"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lnSpc>
                  <a:spcPct val="85000"/>
                </a:lnSpc>
                <a:spcBef>
                  <a:spcPct val="0"/>
                </a:spcBef>
                <a:buClrTx/>
                <a:buSzTx/>
                <a:buFontTx/>
                <a:buNone/>
              </a:pPr>
              <a:r>
                <a:rPr lang="en-AU" altLang="en-US" sz="1600" b="1">
                  <a:latin typeface="Arial" panose="020B0604020202020204" pitchFamily="34" charset="0"/>
                </a:rPr>
                <a:t>Analog TVs</a:t>
              </a:r>
            </a:p>
          </p:txBody>
        </p:sp>
        <p:sp>
          <p:nvSpPr>
            <p:cNvPr id="61452" name="Line 32">
              <a:extLst>
                <a:ext uri="{FF2B5EF4-FFF2-40B4-BE49-F238E27FC236}">
                  <a16:creationId xmlns:a16="http://schemas.microsoft.com/office/drawing/2014/main" id="{CA813B0F-23DC-47EE-9893-5A7CD57D1ED2}"/>
                </a:ext>
              </a:extLst>
            </p:cNvPr>
            <p:cNvSpPr>
              <a:spLocks noChangeShapeType="1"/>
            </p:cNvSpPr>
            <p:nvPr/>
          </p:nvSpPr>
          <p:spPr bwMode="auto">
            <a:xfrm>
              <a:off x="1159" y="3143"/>
              <a:ext cx="432" cy="348"/>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453" name="Oval 35">
              <a:extLst>
                <a:ext uri="{FF2B5EF4-FFF2-40B4-BE49-F238E27FC236}">
                  <a16:creationId xmlns:a16="http://schemas.microsoft.com/office/drawing/2014/main" id="{D6E743ED-3EC9-422B-941C-79CD059B100C}"/>
                </a:ext>
              </a:extLst>
            </p:cNvPr>
            <p:cNvSpPr>
              <a:spLocks noChangeArrowheads="1"/>
            </p:cNvSpPr>
            <p:nvPr/>
          </p:nvSpPr>
          <p:spPr bwMode="auto">
            <a:xfrm>
              <a:off x="1390" y="3575"/>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4" name="Oval 36">
              <a:extLst>
                <a:ext uri="{FF2B5EF4-FFF2-40B4-BE49-F238E27FC236}">
                  <a16:creationId xmlns:a16="http://schemas.microsoft.com/office/drawing/2014/main" id="{AA2E81F0-BBEE-4D50-80FD-1905FAF3DA05}"/>
                </a:ext>
              </a:extLst>
            </p:cNvPr>
            <p:cNvSpPr>
              <a:spLocks noChangeArrowheads="1"/>
            </p:cNvSpPr>
            <p:nvPr/>
          </p:nvSpPr>
          <p:spPr bwMode="auto">
            <a:xfrm>
              <a:off x="1863" y="3345"/>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5" name="Oval 37">
              <a:extLst>
                <a:ext uri="{FF2B5EF4-FFF2-40B4-BE49-F238E27FC236}">
                  <a16:creationId xmlns:a16="http://schemas.microsoft.com/office/drawing/2014/main" id="{EEDE2CBC-5725-49C2-85A6-0DF1C240FBA4}"/>
                </a:ext>
              </a:extLst>
            </p:cNvPr>
            <p:cNvSpPr>
              <a:spLocks noChangeArrowheads="1"/>
            </p:cNvSpPr>
            <p:nvPr/>
          </p:nvSpPr>
          <p:spPr bwMode="auto">
            <a:xfrm>
              <a:off x="2762" y="2580"/>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6" name="Oval 38">
              <a:extLst>
                <a:ext uri="{FF2B5EF4-FFF2-40B4-BE49-F238E27FC236}">
                  <a16:creationId xmlns:a16="http://schemas.microsoft.com/office/drawing/2014/main" id="{0F7A9242-302D-4CFC-910F-F08CC88E64AE}"/>
                </a:ext>
              </a:extLst>
            </p:cNvPr>
            <p:cNvSpPr>
              <a:spLocks noChangeArrowheads="1"/>
            </p:cNvSpPr>
            <p:nvPr/>
          </p:nvSpPr>
          <p:spPr bwMode="auto">
            <a:xfrm>
              <a:off x="3360" y="2328"/>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7" name="Oval 39">
              <a:extLst>
                <a:ext uri="{FF2B5EF4-FFF2-40B4-BE49-F238E27FC236}">
                  <a16:creationId xmlns:a16="http://schemas.microsoft.com/office/drawing/2014/main" id="{87754623-C46A-41CC-9741-8212043B11E4}"/>
                </a:ext>
              </a:extLst>
            </p:cNvPr>
            <p:cNvSpPr>
              <a:spLocks noChangeArrowheads="1"/>
            </p:cNvSpPr>
            <p:nvPr/>
          </p:nvSpPr>
          <p:spPr bwMode="auto">
            <a:xfrm>
              <a:off x="4016" y="2368"/>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8" name="Oval 40">
              <a:extLst>
                <a:ext uri="{FF2B5EF4-FFF2-40B4-BE49-F238E27FC236}">
                  <a16:creationId xmlns:a16="http://schemas.microsoft.com/office/drawing/2014/main" id="{73D6C631-A37D-4743-BC12-AC4339FD6F80}"/>
                </a:ext>
              </a:extLst>
            </p:cNvPr>
            <p:cNvSpPr>
              <a:spLocks noChangeArrowheads="1"/>
            </p:cNvSpPr>
            <p:nvPr/>
          </p:nvSpPr>
          <p:spPr bwMode="auto">
            <a:xfrm>
              <a:off x="4988" y="3417"/>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59" name="Line 42">
              <a:extLst>
                <a:ext uri="{FF2B5EF4-FFF2-40B4-BE49-F238E27FC236}">
                  <a16:creationId xmlns:a16="http://schemas.microsoft.com/office/drawing/2014/main" id="{A9800C03-68B0-4575-92F0-543FA1D5F2C0}"/>
                </a:ext>
              </a:extLst>
            </p:cNvPr>
            <p:cNvSpPr>
              <a:spLocks noChangeShapeType="1"/>
            </p:cNvSpPr>
            <p:nvPr/>
          </p:nvSpPr>
          <p:spPr bwMode="auto">
            <a:xfrm>
              <a:off x="3098" y="2516"/>
              <a:ext cx="11" cy="1260"/>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61460" name="Line 43">
              <a:extLst>
                <a:ext uri="{FF2B5EF4-FFF2-40B4-BE49-F238E27FC236}">
                  <a16:creationId xmlns:a16="http://schemas.microsoft.com/office/drawing/2014/main" id="{5981CE74-4518-442D-84F8-166B05216897}"/>
                </a:ext>
              </a:extLst>
            </p:cNvPr>
            <p:cNvSpPr>
              <a:spLocks noChangeShapeType="1"/>
            </p:cNvSpPr>
            <p:nvPr/>
          </p:nvSpPr>
          <p:spPr bwMode="auto">
            <a:xfrm>
              <a:off x="4289" y="2550"/>
              <a:ext cx="0" cy="1221"/>
            </a:xfrm>
            <a:prstGeom prst="line">
              <a:avLst/>
            </a:prstGeom>
            <a:noFill/>
            <a:ln w="2857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en-US"/>
            </a:p>
          </p:txBody>
        </p:sp>
        <p:sp>
          <p:nvSpPr>
            <p:cNvPr id="61461" name="Oval 44">
              <a:extLst>
                <a:ext uri="{FF2B5EF4-FFF2-40B4-BE49-F238E27FC236}">
                  <a16:creationId xmlns:a16="http://schemas.microsoft.com/office/drawing/2014/main" id="{496FED5C-6929-4731-8468-C8F8CCA3782E}"/>
                </a:ext>
              </a:extLst>
            </p:cNvPr>
            <p:cNvSpPr>
              <a:spLocks noChangeArrowheads="1"/>
            </p:cNvSpPr>
            <p:nvPr/>
          </p:nvSpPr>
          <p:spPr bwMode="auto">
            <a:xfrm>
              <a:off x="4344" y="2515"/>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62" name="Oval 45">
              <a:extLst>
                <a:ext uri="{FF2B5EF4-FFF2-40B4-BE49-F238E27FC236}">
                  <a16:creationId xmlns:a16="http://schemas.microsoft.com/office/drawing/2014/main" id="{06C58AEA-4FA3-4387-B5F9-FC29D670EDBA}"/>
                </a:ext>
              </a:extLst>
            </p:cNvPr>
            <p:cNvSpPr>
              <a:spLocks noChangeArrowheads="1"/>
            </p:cNvSpPr>
            <p:nvPr/>
          </p:nvSpPr>
          <p:spPr bwMode="auto">
            <a:xfrm>
              <a:off x="2193" y="3068"/>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63" name="Text Box 46">
              <a:extLst>
                <a:ext uri="{FF2B5EF4-FFF2-40B4-BE49-F238E27FC236}">
                  <a16:creationId xmlns:a16="http://schemas.microsoft.com/office/drawing/2014/main" id="{783472F7-9F81-48E6-B5C6-D11C79DC418D}"/>
                </a:ext>
              </a:extLst>
            </p:cNvPr>
            <p:cNvSpPr txBox="1">
              <a:spLocks noChangeArrowheads="1"/>
            </p:cNvSpPr>
            <p:nvPr/>
          </p:nvSpPr>
          <p:spPr bwMode="auto">
            <a:xfrm>
              <a:off x="2279" y="2539"/>
              <a:ext cx="46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US" altLang="en-US" sz="1600" b="1">
                  <a:latin typeface="Arial" panose="020B0604020202020204" pitchFamily="34" charset="0"/>
                </a:rPr>
                <a:t>iPods</a:t>
              </a:r>
            </a:p>
          </p:txBody>
        </p:sp>
        <p:sp>
          <p:nvSpPr>
            <p:cNvPr id="61464" name="Text Box 47">
              <a:extLst>
                <a:ext uri="{FF2B5EF4-FFF2-40B4-BE49-F238E27FC236}">
                  <a16:creationId xmlns:a16="http://schemas.microsoft.com/office/drawing/2014/main" id="{BD029E19-6BCB-4BFC-A72B-E028CE72E8DC}"/>
                </a:ext>
              </a:extLst>
            </p:cNvPr>
            <p:cNvSpPr txBox="1">
              <a:spLocks noChangeArrowheads="1"/>
            </p:cNvSpPr>
            <p:nvPr/>
          </p:nvSpPr>
          <p:spPr bwMode="auto">
            <a:xfrm>
              <a:off x="2002" y="3351"/>
              <a:ext cx="802"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Boeing 787</a:t>
              </a:r>
            </a:p>
          </p:txBody>
        </p:sp>
        <p:sp>
          <p:nvSpPr>
            <p:cNvPr id="61465" name="Oval 48">
              <a:extLst>
                <a:ext uri="{FF2B5EF4-FFF2-40B4-BE49-F238E27FC236}">
                  <a16:creationId xmlns:a16="http://schemas.microsoft.com/office/drawing/2014/main" id="{C262DC8B-9D71-45AB-89C3-3A8E5534704E}"/>
                </a:ext>
              </a:extLst>
            </p:cNvPr>
            <p:cNvSpPr>
              <a:spLocks noChangeArrowheads="1"/>
            </p:cNvSpPr>
            <p:nvPr/>
          </p:nvSpPr>
          <p:spPr bwMode="auto">
            <a:xfrm>
              <a:off x="2986" y="2444"/>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1466" name="Text Box 33">
              <a:extLst>
                <a:ext uri="{FF2B5EF4-FFF2-40B4-BE49-F238E27FC236}">
                  <a16:creationId xmlns:a16="http://schemas.microsoft.com/office/drawing/2014/main" id="{2D023141-EBF7-4408-8B40-B1CA9B8120E7}"/>
                </a:ext>
              </a:extLst>
            </p:cNvPr>
            <p:cNvSpPr txBox="1">
              <a:spLocks noChangeArrowheads="1"/>
            </p:cNvSpPr>
            <p:nvPr/>
          </p:nvSpPr>
          <p:spPr bwMode="auto">
            <a:xfrm>
              <a:off x="3010" y="2614"/>
              <a:ext cx="864" cy="32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LCD &amp; plasma TVs</a:t>
              </a:r>
            </a:p>
          </p:txBody>
        </p:sp>
        <p:sp>
          <p:nvSpPr>
            <p:cNvPr id="61467" name="Text Box 28">
              <a:extLst>
                <a:ext uri="{FF2B5EF4-FFF2-40B4-BE49-F238E27FC236}">
                  <a16:creationId xmlns:a16="http://schemas.microsoft.com/office/drawing/2014/main" id="{0D368562-A426-4DF7-B8BF-51737617B83F}"/>
                </a:ext>
              </a:extLst>
            </p:cNvPr>
            <p:cNvSpPr txBox="1">
              <a:spLocks noChangeArrowheads="1"/>
            </p:cNvSpPr>
            <p:nvPr/>
          </p:nvSpPr>
          <p:spPr bwMode="auto">
            <a:xfrm>
              <a:off x="1586" y="3583"/>
              <a:ext cx="690" cy="18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Twitter</a:t>
              </a:r>
            </a:p>
          </p:txBody>
        </p:sp>
        <p:sp>
          <p:nvSpPr>
            <p:cNvPr id="61468" name="Text Box 49">
              <a:extLst>
                <a:ext uri="{FF2B5EF4-FFF2-40B4-BE49-F238E27FC236}">
                  <a16:creationId xmlns:a16="http://schemas.microsoft.com/office/drawing/2014/main" id="{B8C7ACD1-BC8E-433B-A14E-A479C966EF89}"/>
                </a:ext>
              </a:extLst>
            </p:cNvPr>
            <p:cNvSpPr txBox="1">
              <a:spLocks noChangeArrowheads="1"/>
            </p:cNvSpPr>
            <p:nvPr/>
          </p:nvSpPr>
          <p:spPr bwMode="auto">
            <a:xfrm>
              <a:off x="2314" y="3071"/>
              <a:ext cx="602"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0"/>
                </a:spcBef>
                <a:buClrTx/>
                <a:buSzTx/>
                <a:buFontTx/>
                <a:buNone/>
              </a:pPr>
              <a:r>
                <a:rPr lang="en-AU" altLang="en-US" sz="1600" b="1">
                  <a:latin typeface="Arial" panose="020B0604020202020204" pitchFamily="34" charset="0"/>
                </a:rPr>
                <a:t>Avatars</a:t>
              </a:r>
            </a:p>
          </p:txBody>
        </p:sp>
        <p:sp>
          <p:nvSpPr>
            <p:cNvPr id="61469" name="Freeform 34">
              <a:extLst>
                <a:ext uri="{FF2B5EF4-FFF2-40B4-BE49-F238E27FC236}">
                  <a16:creationId xmlns:a16="http://schemas.microsoft.com/office/drawing/2014/main" id="{73BCA49C-587C-4134-AA2C-6FD4AECE21B7}"/>
                </a:ext>
              </a:extLst>
            </p:cNvPr>
            <p:cNvSpPr>
              <a:spLocks/>
            </p:cNvSpPr>
            <p:nvPr/>
          </p:nvSpPr>
          <p:spPr bwMode="auto">
            <a:xfrm>
              <a:off x="720" y="2368"/>
              <a:ext cx="4584" cy="1376"/>
            </a:xfrm>
            <a:custGeom>
              <a:avLst/>
              <a:gdLst>
                <a:gd name="T0" fmla="*/ 0 w 4584"/>
                <a:gd name="T1" fmla="*/ 1376 h 1376"/>
                <a:gd name="T2" fmla="*/ 688 w 4584"/>
                <a:gd name="T3" fmla="*/ 1280 h 1376"/>
                <a:gd name="T4" fmla="*/ 1320 w 4584"/>
                <a:gd name="T5" fmla="*/ 952 h 1376"/>
                <a:gd name="T6" fmla="*/ 1972 w 4584"/>
                <a:gd name="T7" fmla="*/ 384 h 1376"/>
                <a:gd name="T8" fmla="*/ 2372 w 4584"/>
                <a:gd name="T9" fmla="*/ 124 h 1376"/>
                <a:gd name="T10" fmla="*/ 2968 w 4584"/>
                <a:gd name="T11" fmla="*/ 0 h 1376"/>
                <a:gd name="T12" fmla="*/ 3560 w 4584"/>
                <a:gd name="T13" fmla="*/ 144 h 1376"/>
                <a:gd name="T14" fmla="*/ 3928 w 4584"/>
                <a:gd name="T15" fmla="*/ 440 h 1376"/>
                <a:gd name="T16" fmla="*/ 4148 w 4584"/>
                <a:gd name="T17" fmla="*/ 780 h 1376"/>
                <a:gd name="T18" fmla="*/ 4420 w 4584"/>
                <a:gd name="T19" fmla="*/ 1208 h 1376"/>
                <a:gd name="T20" fmla="*/ 4584 w 4584"/>
                <a:gd name="T21" fmla="*/ 1264 h 13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584"/>
                <a:gd name="T34" fmla="*/ 0 h 1376"/>
                <a:gd name="T35" fmla="*/ 4584 w 4584"/>
                <a:gd name="T36" fmla="*/ 1376 h 137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584" h="1376">
                  <a:moveTo>
                    <a:pt x="0" y="1376"/>
                  </a:moveTo>
                  <a:cubicBezTo>
                    <a:pt x="115" y="1360"/>
                    <a:pt x="468" y="1351"/>
                    <a:pt x="688" y="1280"/>
                  </a:cubicBezTo>
                  <a:cubicBezTo>
                    <a:pt x="908" y="1209"/>
                    <a:pt x="1106" y="1101"/>
                    <a:pt x="1320" y="952"/>
                  </a:cubicBezTo>
                  <a:cubicBezTo>
                    <a:pt x="1534" y="803"/>
                    <a:pt x="1797" y="522"/>
                    <a:pt x="1972" y="384"/>
                  </a:cubicBezTo>
                  <a:cubicBezTo>
                    <a:pt x="2147" y="246"/>
                    <a:pt x="2228" y="192"/>
                    <a:pt x="2372" y="124"/>
                  </a:cubicBezTo>
                  <a:cubicBezTo>
                    <a:pt x="2516" y="56"/>
                    <a:pt x="2748" y="0"/>
                    <a:pt x="2968" y="0"/>
                  </a:cubicBezTo>
                  <a:cubicBezTo>
                    <a:pt x="3188" y="0"/>
                    <a:pt x="3416" y="68"/>
                    <a:pt x="3560" y="144"/>
                  </a:cubicBezTo>
                  <a:cubicBezTo>
                    <a:pt x="3714" y="221"/>
                    <a:pt x="3864" y="368"/>
                    <a:pt x="3928" y="440"/>
                  </a:cubicBezTo>
                  <a:cubicBezTo>
                    <a:pt x="3992" y="512"/>
                    <a:pt x="4088" y="672"/>
                    <a:pt x="4148" y="780"/>
                  </a:cubicBezTo>
                  <a:cubicBezTo>
                    <a:pt x="4208" y="888"/>
                    <a:pt x="4348" y="1148"/>
                    <a:pt x="4420" y="1208"/>
                  </a:cubicBezTo>
                  <a:cubicBezTo>
                    <a:pt x="4492" y="1268"/>
                    <a:pt x="4550" y="1252"/>
                    <a:pt x="4584" y="1264"/>
                  </a:cubicBezTo>
                </a:path>
              </a:pathLst>
            </a:custGeom>
            <a:noFill/>
            <a:ln w="101600">
              <a:solidFill>
                <a:srgbClr val="175097"/>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1470" name="Text Box 50">
              <a:extLst>
                <a:ext uri="{FF2B5EF4-FFF2-40B4-BE49-F238E27FC236}">
                  <a16:creationId xmlns:a16="http://schemas.microsoft.com/office/drawing/2014/main" id="{F6F1685F-9969-4C73-A803-95139AD720CA}"/>
                </a:ext>
              </a:extLst>
            </p:cNvPr>
            <p:cNvSpPr txBox="1">
              <a:spLocks noChangeArrowheads="1"/>
            </p:cNvSpPr>
            <p:nvPr/>
          </p:nvSpPr>
          <p:spPr bwMode="auto">
            <a:xfrm>
              <a:off x="1750" y="2712"/>
              <a:ext cx="677" cy="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US" altLang="en-US" sz="1600" b="1">
                  <a:latin typeface="Arial" panose="020B0604020202020204" pitchFamily="34" charset="0"/>
                </a:rPr>
                <a:t>Xbox 360</a:t>
              </a:r>
            </a:p>
          </p:txBody>
        </p:sp>
        <p:sp>
          <p:nvSpPr>
            <p:cNvPr id="61471" name="Oval 51">
              <a:extLst>
                <a:ext uri="{FF2B5EF4-FFF2-40B4-BE49-F238E27FC236}">
                  <a16:creationId xmlns:a16="http://schemas.microsoft.com/office/drawing/2014/main" id="{5B0D4B97-AA00-4A13-B923-D3CFD7EE51F4}"/>
                </a:ext>
              </a:extLst>
            </p:cNvPr>
            <p:cNvSpPr>
              <a:spLocks noChangeArrowheads="1"/>
            </p:cNvSpPr>
            <p:nvPr/>
          </p:nvSpPr>
          <p:spPr bwMode="auto">
            <a:xfrm>
              <a:off x="2521" y="2780"/>
              <a:ext cx="128" cy="128"/>
            </a:xfrm>
            <a:prstGeom prst="ellipse">
              <a:avLst/>
            </a:prstGeom>
            <a:solidFill>
              <a:srgbClr val="175097"/>
            </a:solidFill>
            <a:ln w="9525">
              <a:solidFill>
                <a:srgbClr val="175097"/>
              </a:solidFill>
              <a:round/>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grpSp>
      <p:sp>
        <p:nvSpPr>
          <p:cNvPr id="61446" name="Slide Number Placeholder 1">
            <a:extLst>
              <a:ext uri="{FF2B5EF4-FFF2-40B4-BE49-F238E27FC236}">
                <a16:creationId xmlns:a16="http://schemas.microsoft.com/office/drawing/2014/main" id="{D7E3137B-4658-4435-B6E1-444ECE63A112}"/>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8D2D3157-18E3-4B0A-A8A1-548271870A8D}" type="slidenum">
              <a:rPr lang="en-US" altLang="en-US" sz="1400" smtClean="0"/>
              <a:pPr>
                <a:spcBef>
                  <a:spcPct val="0"/>
                </a:spcBef>
                <a:buClrTx/>
                <a:buSzTx/>
                <a:buFontTx/>
                <a:buNone/>
              </a:pPr>
              <a:t>4</a:t>
            </a:fld>
            <a:endParaRPr lang="en-US" altLang="en-US" sz="140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DAF5F4B6-3BFC-465A-883F-07FD3C2950D2}"/>
              </a:ext>
            </a:extLst>
          </p:cNvPr>
          <p:cNvSpPr>
            <a:spLocks noGrp="1" noChangeArrowheads="1"/>
          </p:cNvSpPr>
          <p:nvPr>
            <p:ph type="title"/>
          </p:nvPr>
        </p:nvSpPr>
        <p:spPr>
          <a:xfrm>
            <a:off x="685800" y="520700"/>
            <a:ext cx="7772400" cy="901700"/>
          </a:xfrm>
        </p:spPr>
        <p:txBody>
          <a:bodyPr/>
          <a:lstStyle/>
          <a:p>
            <a:pPr eaLnBrk="1" hangingPunct="1"/>
            <a:r>
              <a:rPr lang="en-US" altLang="en-US"/>
              <a:t>Cycle de vie du produit</a:t>
            </a:r>
          </a:p>
        </p:txBody>
      </p:sp>
      <p:sp>
        <p:nvSpPr>
          <p:cNvPr id="63491" name="Text Box 3">
            <a:extLst>
              <a:ext uri="{FF2B5EF4-FFF2-40B4-BE49-F238E27FC236}">
                <a16:creationId xmlns:a16="http://schemas.microsoft.com/office/drawing/2014/main" id="{4DE18A3E-ECEA-494F-AE51-3E5343D29E2B}"/>
              </a:ext>
            </a:extLst>
          </p:cNvPr>
          <p:cNvSpPr txBox="1">
            <a:spLocks noChangeArrowheads="1"/>
          </p:cNvSpPr>
          <p:nvPr/>
        </p:nvSpPr>
        <p:spPr bwMode="auto">
          <a:xfrm>
            <a:off x="1152525" y="1893888"/>
            <a:ext cx="1839913"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40000"/>
              </a:spcBef>
              <a:buClrTx/>
              <a:buSzTx/>
              <a:buFontTx/>
              <a:buNone/>
            </a:pPr>
            <a:r>
              <a:rPr lang="en-US" altLang="en-US" sz="1600" b="1">
                <a:latin typeface="Arial" panose="020B0604020202020204" pitchFamily="34" charset="0"/>
              </a:rPr>
              <a:t>Conception et développement du produit</a:t>
            </a:r>
          </a:p>
          <a:p>
            <a:pPr>
              <a:lnSpc>
                <a:spcPct val="85000"/>
              </a:lnSpc>
              <a:spcBef>
                <a:spcPct val="40000"/>
              </a:spcBef>
              <a:buClrTx/>
              <a:buSzTx/>
              <a:buFontTx/>
              <a:buNone/>
            </a:pPr>
            <a:r>
              <a:rPr lang="en-US" altLang="en-US" sz="1600" b="1">
                <a:latin typeface="Arial" panose="020B0604020202020204" pitchFamily="34" charset="0"/>
              </a:rPr>
              <a:t>Changements frequents aux procédés et produits</a:t>
            </a:r>
          </a:p>
          <a:p>
            <a:pPr>
              <a:lnSpc>
                <a:spcPct val="85000"/>
              </a:lnSpc>
              <a:spcBef>
                <a:spcPct val="40000"/>
              </a:spcBef>
              <a:buClrTx/>
              <a:buSzTx/>
              <a:buFontTx/>
              <a:buNone/>
            </a:pPr>
            <a:r>
              <a:rPr lang="en-US" altLang="en-US" sz="1600" b="1">
                <a:latin typeface="Arial" panose="020B0604020202020204" pitchFamily="34" charset="0"/>
              </a:rPr>
              <a:t>Coûts de production élevés</a:t>
            </a:r>
          </a:p>
          <a:p>
            <a:pPr>
              <a:lnSpc>
                <a:spcPct val="85000"/>
              </a:lnSpc>
              <a:spcBef>
                <a:spcPct val="40000"/>
              </a:spcBef>
              <a:buClrTx/>
              <a:buSzTx/>
              <a:buFontTx/>
              <a:buNone/>
            </a:pPr>
            <a:r>
              <a:rPr lang="en-US" altLang="en-US" sz="1600" b="1">
                <a:latin typeface="Arial" panose="020B0604020202020204" pitchFamily="34" charset="0"/>
              </a:rPr>
              <a:t>Disponibilité restreinte</a:t>
            </a:r>
          </a:p>
          <a:p>
            <a:pPr>
              <a:lnSpc>
                <a:spcPct val="85000"/>
              </a:lnSpc>
              <a:spcBef>
                <a:spcPct val="40000"/>
              </a:spcBef>
              <a:buClrTx/>
              <a:buSzTx/>
              <a:buFontTx/>
              <a:buNone/>
            </a:pPr>
            <a:r>
              <a:rPr lang="en-US" altLang="en-US" sz="1600" b="1">
                <a:latin typeface="Arial" panose="020B0604020202020204" pitchFamily="34" charset="0"/>
              </a:rPr>
              <a:t>Qualité</a:t>
            </a:r>
            <a:endParaRPr lang="en-AU" altLang="en-US" sz="1600" b="1">
              <a:latin typeface="Arial" panose="020B0604020202020204" pitchFamily="34" charset="0"/>
            </a:endParaRPr>
          </a:p>
        </p:txBody>
      </p:sp>
      <p:grpSp>
        <p:nvGrpSpPr>
          <p:cNvPr id="63492" name="Group 4">
            <a:extLst>
              <a:ext uri="{FF2B5EF4-FFF2-40B4-BE49-F238E27FC236}">
                <a16:creationId xmlns:a16="http://schemas.microsoft.com/office/drawing/2014/main" id="{FE26230F-62B8-4AEE-8C0F-241E30E96FCB}"/>
              </a:ext>
            </a:extLst>
          </p:cNvPr>
          <p:cNvGrpSpPr>
            <a:grpSpLocks/>
          </p:cNvGrpSpPr>
          <p:nvPr/>
        </p:nvGrpSpPr>
        <p:grpSpPr bwMode="auto">
          <a:xfrm>
            <a:off x="1085850" y="3759200"/>
            <a:ext cx="7334250" cy="2243138"/>
            <a:chOff x="684" y="2544"/>
            <a:chExt cx="4620" cy="1413"/>
          </a:xfrm>
        </p:grpSpPr>
        <p:sp>
          <p:nvSpPr>
            <p:cNvPr id="63511" name="Line 5">
              <a:extLst>
                <a:ext uri="{FF2B5EF4-FFF2-40B4-BE49-F238E27FC236}">
                  <a16:creationId xmlns:a16="http://schemas.microsoft.com/office/drawing/2014/main" id="{DD458334-0EAA-47D5-B4A9-FB5E683EEFCC}"/>
                </a:ext>
              </a:extLst>
            </p:cNvPr>
            <p:cNvSpPr>
              <a:spLocks noChangeShapeType="1"/>
            </p:cNvSpPr>
            <p:nvPr/>
          </p:nvSpPr>
          <p:spPr bwMode="auto">
            <a:xfrm>
              <a:off x="728" y="3952"/>
              <a:ext cx="4576" cy="0"/>
            </a:xfrm>
            <a:prstGeom prst="line">
              <a:avLst/>
            </a:prstGeom>
            <a:noFill/>
            <a:ln w="28575">
              <a:solidFill>
                <a:srgbClr val="175097"/>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12" name="Freeform 6">
              <a:extLst>
                <a:ext uri="{FF2B5EF4-FFF2-40B4-BE49-F238E27FC236}">
                  <a16:creationId xmlns:a16="http://schemas.microsoft.com/office/drawing/2014/main" id="{909368B2-3917-436A-A82B-27EEF5C27580}"/>
                </a:ext>
              </a:extLst>
            </p:cNvPr>
            <p:cNvSpPr>
              <a:spLocks/>
            </p:cNvSpPr>
            <p:nvPr/>
          </p:nvSpPr>
          <p:spPr bwMode="auto">
            <a:xfrm>
              <a:off x="684" y="2544"/>
              <a:ext cx="4620" cy="1413"/>
            </a:xfrm>
            <a:custGeom>
              <a:avLst/>
              <a:gdLst>
                <a:gd name="T0" fmla="*/ 0 w 4620"/>
                <a:gd name="T1" fmla="*/ 1413 h 1413"/>
                <a:gd name="T2" fmla="*/ 27 w 4620"/>
                <a:gd name="T3" fmla="*/ 1377 h 1413"/>
                <a:gd name="T4" fmla="*/ 471 w 4620"/>
                <a:gd name="T5" fmla="*/ 1335 h 1413"/>
                <a:gd name="T6" fmla="*/ 660 w 4620"/>
                <a:gd name="T7" fmla="*/ 1302 h 1413"/>
                <a:gd name="T8" fmla="*/ 984 w 4620"/>
                <a:gd name="T9" fmla="*/ 1167 h 1413"/>
                <a:gd name="T10" fmla="*/ 1311 w 4620"/>
                <a:gd name="T11" fmla="*/ 972 h 1413"/>
                <a:gd name="T12" fmla="*/ 1614 w 4620"/>
                <a:gd name="T13" fmla="*/ 723 h 1413"/>
                <a:gd name="T14" fmla="*/ 1902 w 4620"/>
                <a:gd name="T15" fmla="*/ 477 h 1413"/>
                <a:gd name="T16" fmla="*/ 2145 w 4620"/>
                <a:gd name="T17" fmla="*/ 279 h 1413"/>
                <a:gd name="T18" fmla="*/ 2346 w 4620"/>
                <a:gd name="T19" fmla="*/ 141 h 1413"/>
                <a:gd name="T20" fmla="*/ 2754 w 4620"/>
                <a:gd name="T21" fmla="*/ 12 h 1413"/>
                <a:gd name="T22" fmla="*/ 3066 w 4620"/>
                <a:gd name="T23" fmla="*/ 0 h 1413"/>
                <a:gd name="T24" fmla="*/ 3390 w 4620"/>
                <a:gd name="T25" fmla="*/ 60 h 1413"/>
                <a:gd name="T26" fmla="*/ 3723 w 4620"/>
                <a:gd name="T27" fmla="*/ 225 h 1413"/>
                <a:gd name="T28" fmla="*/ 3978 w 4620"/>
                <a:gd name="T29" fmla="*/ 468 h 1413"/>
                <a:gd name="T30" fmla="*/ 4149 w 4620"/>
                <a:gd name="T31" fmla="*/ 708 h 1413"/>
                <a:gd name="T32" fmla="*/ 4311 w 4620"/>
                <a:gd name="T33" fmla="*/ 1017 h 1413"/>
                <a:gd name="T34" fmla="*/ 4452 w 4620"/>
                <a:gd name="T35" fmla="*/ 1209 h 1413"/>
                <a:gd name="T36" fmla="*/ 4548 w 4620"/>
                <a:gd name="T37" fmla="*/ 1254 h 1413"/>
                <a:gd name="T38" fmla="*/ 4620 w 4620"/>
                <a:gd name="T39" fmla="*/ 1269 h 1413"/>
                <a:gd name="T40" fmla="*/ 4620 w 4620"/>
                <a:gd name="T41" fmla="*/ 1404 h 1413"/>
                <a:gd name="T42" fmla="*/ 0 w 4620"/>
                <a:gd name="T43" fmla="*/ 1413 h 141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620"/>
                <a:gd name="T67" fmla="*/ 0 h 1413"/>
                <a:gd name="T68" fmla="*/ 4620 w 4620"/>
                <a:gd name="T69" fmla="*/ 1413 h 141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620" h="1413">
                  <a:moveTo>
                    <a:pt x="0" y="1413"/>
                  </a:moveTo>
                  <a:lnTo>
                    <a:pt x="27" y="1377"/>
                  </a:lnTo>
                  <a:lnTo>
                    <a:pt x="471" y="1335"/>
                  </a:lnTo>
                  <a:lnTo>
                    <a:pt x="660" y="1302"/>
                  </a:lnTo>
                  <a:lnTo>
                    <a:pt x="984" y="1167"/>
                  </a:lnTo>
                  <a:lnTo>
                    <a:pt x="1311" y="972"/>
                  </a:lnTo>
                  <a:lnTo>
                    <a:pt x="1614" y="723"/>
                  </a:lnTo>
                  <a:lnTo>
                    <a:pt x="1902" y="477"/>
                  </a:lnTo>
                  <a:lnTo>
                    <a:pt x="2145" y="279"/>
                  </a:lnTo>
                  <a:lnTo>
                    <a:pt x="2346" y="141"/>
                  </a:lnTo>
                  <a:lnTo>
                    <a:pt x="2754" y="12"/>
                  </a:lnTo>
                  <a:lnTo>
                    <a:pt x="3066" y="0"/>
                  </a:lnTo>
                  <a:lnTo>
                    <a:pt x="3390" y="60"/>
                  </a:lnTo>
                  <a:lnTo>
                    <a:pt x="3723" y="225"/>
                  </a:lnTo>
                  <a:lnTo>
                    <a:pt x="3978" y="468"/>
                  </a:lnTo>
                  <a:lnTo>
                    <a:pt x="4149" y="708"/>
                  </a:lnTo>
                  <a:lnTo>
                    <a:pt x="4311" y="1017"/>
                  </a:lnTo>
                  <a:lnTo>
                    <a:pt x="4452" y="1209"/>
                  </a:lnTo>
                  <a:lnTo>
                    <a:pt x="4548" y="1254"/>
                  </a:lnTo>
                  <a:lnTo>
                    <a:pt x="4620" y="1269"/>
                  </a:lnTo>
                  <a:lnTo>
                    <a:pt x="4620" y="1404"/>
                  </a:lnTo>
                  <a:lnTo>
                    <a:pt x="0" y="1413"/>
                  </a:lnTo>
                  <a:close/>
                </a:path>
              </a:pathLst>
            </a:custGeom>
            <a:solidFill>
              <a:schemeClr val="accent1"/>
            </a:solidFill>
            <a:ln w="9525">
              <a:solidFill>
                <a:srgbClr val="175097"/>
              </a:solidFill>
              <a:round/>
              <a:headEnd/>
              <a:tailEnd/>
            </a:ln>
          </p:spPr>
          <p:txBody>
            <a:bodyPr/>
            <a:lstStyle/>
            <a:p>
              <a:endParaRPr lang="en-US"/>
            </a:p>
          </p:txBody>
        </p:sp>
        <p:sp>
          <p:nvSpPr>
            <p:cNvPr id="63513" name="Freeform 7">
              <a:extLst>
                <a:ext uri="{FF2B5EF4-FFF2-40B4-BE49-F238E27FC236}">
                  <a16:creationId xmlns:a16="http://schemas.microsoft.com/office/drawing/2014/main" id="{C01515B1-1C4E-4042-90DC-961A4DC78AE9}"/>
                </a:ext>
              </a:extLst>
            </p:cNvPr>
            <p:cNvSpPr>
              <a:spLocks/>
            </p:cNvSpPr>
            <p:nvPr/>
          </p:nvSpPr>
          <p:spPr bwMode="auto">
            <a:xfrm>
              <a:off x="720" y="2544"/>
              <a:ext cx="4584" cy="1376"/>
            </a:xfrm>
            <a:custGeom>
              <a:avLst/>
              <a:gdLst>
                <a:gd name="T0" fmla="*/ 0 w 4584"/>
                <a:gd name="T1" fmla="*/ 1376 h 1376"/>
                <a:gd name="T2" fmla="*/ 688 w 4584"/>
                <a:gd name="T3" fmla="*/ 1280 h 1376"/>
                <a:gd name="T4" fmla="*/ 1320 w 4584"/>
                <a:gd name="T5" fmla="*/ 952 h 1376"/>
                <a:gd name="T6" fmla="*/ 1972 w 4584"/>
                <a:gd name="T7" fmla="*/ 384 h 1376"/>
                <a:gd name="T8" fmla="*/ 2372 w 4584"/>
                <a:gd name="T9" fmla="*/ 124 h 1376"/>
                <a:gd name="T10" fmla="*/ 2968 w 4584"/>
                <a:gd name="T11" fmla="*/ 0 h 1376"/>
                <a:gd name="T12" fmla="*/ 3560 w 4584"/>
                <a:gd name="T13" fmla="*/ 144 h 1376"/>
                <a:gd name="T14" fmla="*/ 3928 w 4584"/>
                <a:gd name="T15" fmla="*/ 440 h 1376"/>
                <a:gd name="T16" fmla="*/ 4148 w 4584"/>
                <a:gd name="T17" fmla="*/ 780 h 1376"/>
                <a:gd name="T18" fmla="*/ 4420 w 4584"/>
                <a:gd name="T19" fmla="*/ 1208 h 1376"/>
                <a:gd name="T20" fmla="*/ 4584 w 4584"/>
                <a:gd name="T21" fmla="*/ 1264 h 137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584"/>
                <a:gd name="T34" fmla="*/ 0 h 1376"/>
                <a:gd name="T35" fmla="*/ 4584 w 4584"/>
                <a:gd name="T36" fmla="*/ 1376 h 137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584" h="1376">
                  <a:moveTo>
                    <a:pt x="0" y="1376"/>
                  </a:moveTo>
                  <a:cubicBezTo>
                    <a:pt x="115" y="1360"/>
                    <a:pt x="468" y="1351"/>
                    <a:pt x="688" y="1280"/>
                  </a:cubicBezTo>
                  <a:cubicBezTo>
                    <a:pt x="908" y="1209"/>
                    <a:pt x="1106" y="1101"/>
                    <a:pt x="1320" y="952"/>
                  </a:cubicBezTo>
                  <a:cubicBezTo>
                    <a:pt x="1534" y="803"/>
                    <a:pt x="1797" y="522"/>
                    <a:pt x="1972" y="384"/>
                  </a:cubicBezTo>
                  <a:cubicBezTo>
                    <a:pt x="2147" y="246"/>
                    <a:pt x="2228" y="192"/>
                    <a:pt x="2372" y="124"/>
                  </a:cubicBezTo>
                  <a:cubicBezTo>
                    <a:pt x="2516" y="56"/>
                    <a:pt x="2748" y="0"/>
                    <a:pt x="2968" y="0"/>
                  </a:cubicBezTo>
                  <a:cubicBezTo>
                    <a:pt x="3188" y="0"/>
                    <a:pt x="3416" y="68"/>
                    <a:pt x="3560" y="144"/>
                  </a:cubicBezTo>
                  <a:cubicBezTo>
                    <a:pt x="3714" y="221"/>
                    <a:pt x="3864" y="368"/>
                    <a:pt x="3928" y="440"/>
                  </a:cubicBezTo>
                  <a:cubicBezTo>
                    <a:pt x="3992" y="512"/>
                    <a:pt x="4088" y="672"/>
                    <a:pt x="4148" y="780"/>
                  </a:cubicBezTo>
                  <a:cubicBezTo>
                    <a:pt x="4208" y="888"/>
                    <a:pt x="4348" y="1148"/>
                    <a:pt x="4420" y="1208"/>
                  </a:cubicBezTo>
                  <a:cubicBezTo>
                    <a:pt x="4492" y="1268"/>
                    <a:pt x="4550" y="1252"/>
                    <a:pt x="4584" y="1264"/>
                  </a:cubicBezTo>
                </a:path>
              </a:pathLst>
            </a:custGeom>
            <a:solidFill>
              <a:schemeClr val="accent1"/>
            </a:solidFill>
            <a:ln w="101600">
              <a:solidFill>
                <a:srgbClr val="175097"/>
              </a:solidFill>
              <a:round/>
              <a:headEnd/>
              <a:tailEnd/>
            </a:ln>
          </p:spPr>
          <p:txBody>
            <a:bodyPr/>
            <a:lstStyle/>
            <a:p>
              <a:endParaRPr lang="en-US"/>
            </a:p>
          </p:txBody>
        </p:sp>
      </p:grpSp>
      <p:grpSp>
        <p:nvGrpSpPr>
          <p:cNvPr id="63493" name="Group 8">
            <a:extLst>
              <a:ext uri="{FF2B5EF4-FFF2-40B4-BE49-F238E27FC236}">
                <a16:creationId xmlns:a16="http://schemas.microsoft.com/office/drawing/2014/main" id="{9B3C21EA-6B5E-4E0E-878A-78A2B43A9563}"/>
              </a:ext>
            </a:extLst>
          </p:cNvPr>
          <p:cNvGrpSpPr>
            <a:grpSpLocks/>
          </p:cNvGrpSpPr>
          <p:nvPr/>
        </p:nvGrpSpPr>
        <p:grpSpPr bwMode="auto">
          <a:xfrm>
            <a:off x="676275" y="1398588"/>
            <a:ext cx="7743825" cy="4608512"/>
            <a:chOff x="426" y="1057"/>
            <a:chExt cx="4878" cy="2903"/>
          </a:xfrm>
        </p:grpSpPr>
        <p:grpSp>
          <p:nvGrpSpPr>
            <p:cNvPr id="63498" name="Group 9">
              <a:extLst>
                <a:ext uri="{FF2B5EF4-FFF2-40B4-BE49-F238E27FC236}">
                  <a16:creationId xmlns:a16="http://schemas.microsoft.com/office/drawing/2014/main" id="{2C297CF8-8EC3-4A4C-B1B7-9846C666C375}"/>
                </a:ext>
              </a:extLst>
            </p:cNvPr>
            <p:cNvGrpSpPr>
              <a:grpSpLocks/>
            </p:cNvGrpSpPr>
            <p:nvPr/>
          </p:nvGrpSpPr>
          <p:grpSpPr bwMode="auto">
            <a:xfrm>
              <a:off x="728" y="1360"/>
              <a:ext cx="4576" cy="2593"/>
              <a:chOff x="576" y="1728"/>
              <a:chExt cx="4576" cy="2176"/>
            </a:xfrm>
          </p:grpSpPr>
          <p:sp>
            <p:nvSpPr>
              <p:cNvPr id="63506" name="Line 10">
                <a:extLst>
                  <a:ext uri="{FF2B5EF4-FFF2-40B4-BE49-F238E27FC236}">
                    <a16:creationId xmlns:a16="http://schemas.microsoft.com/office/drawing/2014/main" id="{33C6CBF9-BE18-49D0-967F-B4D4DFD1E0E1}"/>
                  </a:ext>
                </a:extLst>
              </p:cNvPr>
              <p:cNvSpPr>
                <a:spLocks noChangeShapeType="1"/>
              </p:cNvSpPr>
              <p:nvPr/>
            </p:nvSpPr>
            <p:spPr bwMode="auto">
              <a:xfrm>
                <a:off x="576"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07" name="Line 11">
                <a:extLst>
                  <a:ext uri="{FF2B5EF4-FFF2-40B4-BE49-F238E27FC236}">
                    <a16:creationId xmlns:a16="http://schemas.microsoft.com/office/drawing/2014/main" id="{8B018F20-D159-48E4-891F-ABB63341F282}"/>
                  </a:ext>
                </a:extLst>
              </p:cNvPr>
              <p:cNvSpPr>
                <a:spLocks noChangeShapeType="1"/>
              </p:cNvSpPr>
              <p:nvPr/>
            </p:nvSpPr>
            <p:spPr bwMode="auto">
              <a:xfrm>
                <a:off x="1762"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08" name="Line 12">
                <a:extLst>
                  <a:ext uri="{FF2B5EF4-FFF2-40B4-BE49-F238E27FC236}">
                    <a16:creationId xmlns:a16="http://schemas.microsoft.com/office/drawing/2014/main" id="{9CEF7805-5785-4A22-A2DC-601D141BE0F3}"/>
                  </a:ext>
                </a:extLst>
              </p:cNvPr>
              <p:cNvSpPr>
                <a:spLocks noChangeShapeType="1"/>
              </p:cNvSpPr>
              <p:nvPr/>
            </p:nvSpPr>
            <p:spPr bwMode="auto">
              <a:xfrm>
                <a:off x="2949"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09" name="Line 13">
                <a:extLst>
                  <a:ext uri="{FF2B5EF4-FFF2-40B4-BE49-F238E27FC236}">
                    <a16:creationId xmlns:a16="http://schemas.microsoft.com/office/drawing/2014/main" id="{AE6FF818-C22E-4278-BB15-06F71A851700}"/>
                  </a:ext>
                </a:extLst>
              </p:cNvPr>
              <p:cNvSpPr>
                <a:spLocks noChangeShapeType="1"/>
              </p:cNvSpPr>
              <p:nvPr/>
            </p:nvSpPr>
            <p:spPr bwMode="auto">
              <a:xfrm>
                <a:off x="4136"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10" name="Line 14">
                <a:extLst>
                  <a:ext uri="{FF2B5EF4-FFF2-40B4-BE49-F238E27FC236}">
                    <a16:creationId xmlns:a16="http://schemas.microsoft.com/office/drawing/2014/main" id="{AA201BFE-37F4-490C-AB6F-6726B75B4EB9}"/>
                  </a:ext>
                </a:extLst>
              </p:cNvPr>
              <p:cNvSpPr>
                <a:spLocks noChangeShapeType="1"/>
              </p:cNvSpPr>
              <p:nvPr/>
            </p:nvSpPr>
            <p:spPr bwMode="auto">
              <a:xfrm>
                <a:off x="5152" y="1728"/>
                <a:ext cx="0" cy="21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63499" name="Group 15">
              <a:extLst>
                <a:ext uri="{FF2B5EF4-FFF2-40B4-BE49-F238E27FC236}">
                  <a16:creationId xmlns:a16="http://schemas.microsoft.com/office/drawing/2014/main" id="{9805564C-F6E8-4B5E-BC53-A0DFE5E9A557}"/>
                </a:ext>
              </a:extLst>
            </p:cNvPr>
            <p:cNvGrpSpPr>
              <a:grpSpLocks/>
            </p:cNvGrpSpPr>
            <p:nvPr/>
          </p:nvGrpSpPr>
          <p:grpSpPr bwMode="auto">
            <a:xfrm>
              <a:off x="728" y="1059"/>
              <a:ext cx="4568" cy="300"/>
              <a:chOff x="576" y="1235"/>
              <a:chExt cx="4568" cy="300"/>
            </a:xfrm>
          </p:grpSpPr>
          <p:sp>
            <p:nvSpPr>
              <p:cNvPr id="63501" name="Rectangle 16">
                <a:extLst>
                  <a:ext uri="{FF2B5EF4-FFF2-40B4-BE49-F238E27FC236}">
                    <a16:creationId xmlns:a16="http://schemas.microsoft.com/office/drawing/2014/main" id="{075E8F13-5FB5-4DD8-BE7A-815E09C9119D}"/>
                  </a:ext>
                </a:extLst>
              </p:cNvPr>
              <p:cNvSpPr>
                <a:spLocks noChangeArrowheads="1"/>
              </p:cNvSpPr>
              <p:nvPr/>
            </p:nvSpPr>
            <p:spPr bwMode="auto">
              <a:xfrm>
                <a:off x="576" y="1239"/>
                <a:ext cx="4568" cy="296"/>
              </a:xfrm>
              <a:prstGeom prst="rect">
                <a:avLst/>
              </a:prstGeom>
              <a:solidFill>
                <a:schemeClr val="tx2"/>
              </a:solidFill>
              <a:ln w="9525">
                <a:solidFill>
                  <a:schemeClr val="tx1"/>
                </a:solidFill>
                <a:miter lim="800000"/>
                <a:headEnd/>
                <a:tailEnd/>
              </a:ln>
            </p:spPr>
            <p:txBody>
              <a:bodyPr wrap="none" anchor="ct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endParaRPr lang="en-US" altLang="en-US" sz="2400">
                  <a:latin typeface="Arial" panose="020B0604020202020204" pitchFamily="34" charset="0"/>
                </a:endParaRPr>
              </a:p>
            </p:txBody>
          </p:sp>
          <p:sp>
            <p:nvSpPr>
              <p:cNvPr id="63502" name="Text Box 17">
                <a:extLst>
                  <a:ext uri="{FF2B5EF4-FFF2-40B4-BE49-F238E27FC236}">
                    <a16:creationId xmlns:a16="http://schemas.microsoft.com/office/drawing/2014/main" id="{2B0637D0-AA70-4E15-A5FD-808C03F4BDBF}"/>
                  </a:ext>
                </a:extLst>
              </p:cNvPr>
              <p:cNvSpPr txBox="1">
                <a:spLocks noChangeArrowheads="1"/>
              </p:cNvSpPr>
              <p:nvPr/>
            </p:nvSpPr>
            <p:spPr bwMode="auto">
              <a:xfrm>
                <a:off x="638" y="1254"/>
                <a:ext cx="4353" cy="2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60000"/>
                  <a:buFont typeface="Wingdings" panose="05000000000000000000" pitchFamily="2" charset="2"/>
                  <a:buChar char="n"/>
                  <a:tabLst>
                    <a:tab pos="2603500" algn="ctr"/>
                    <a:tab pos="4572000" algn="ctr"/>
                    <a:tab pos="6273800" algn="ctr"/>
                  </a:tabLst>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tabLst>
                    <a:tab pos="2603500" algn="ctr"/>
                    <a:tab pos="4572000" algn="ctr"/>
                    <a:tab pos="6273800" algn="ctr"/>
                  </a:tabLst>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tabLst>
                    <a:tab pos="2603500" algn="ctr"/>
                    <a:tab pos="4572000" algn="ctr"/>
                    <a:tab pos="6273800" algn="ctr"/>
                  </a:tabLst>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tabLst>
                    <a:tab pos="2603500" algn="ctr"/>
                    <a:tab pos="4572000" algn="ctr"/>
                    <a:tab pos="6273800" algn="ctr"/>
                  </a:tabLst>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r>
                  <a:rPr lang="en-AU" altLang="en-US" sz="2000" b="1">
                    <a:solidFill>
                      <a:schemeClr val="bg1"/>
                    </a:solidFill>
                    <a:latin typeface="Arial" panose="020B0604020202020204" pitchFamily="34" charset="0"/>
                  </a:rPr>
                  <a:t>Introduction	Croissance	Maturité	Déclin</a:t>
                </a:r>
              </a:p>
            </p:txBody>
          </p:sp>
          <p:sp>
            <p:nvSpPr>
              <p:cNvPr id="63503" name="Line 18">
                <a:extLst>
                  <a:ext uri="{FF2B5EF4-FFF2-40B4-BE49-F238E27FC236}">
                    <a16:creationId xmlns:a16="http://schemas.microsoft.com/office/drawing/2014/main" id="{1427F2BE-193F-4F62-A577-8346EFDACC48}"/>
                  </a:ext>
                </a:extLst>
              </p:cNvPr>
              <p:cNvSpPr>
                <a:spLocks noChangeShapeType="1"/>
              </p:cNvSpPr>
              <p:nvPr/>
            </p:nvSpPr>
            <p:spPr bwMode="auto">
              <a:xfrm>
                <a:off x="1764"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04" name="Line 19">
                <a:extLst>
                  <a:ext uri="{FF2B5EF4-FFF2-40B4-BE49-F238E27FC236}">
                    <a16:creationId xmlns:a16="http://schemas.microsoft.com/office/drawing/2014/main" id="{FF9D9774-F3B2-490E-A794-28F989039783}"/>
                  </a:ext>
                </a:extLst>
              </p:cNvPr>
              <p:cNvSpPr>
                <a:spLocks noChangeShapeType="1"/>
              </p:cNvSpPr>
              <p:nvPr/>
            </p:nvSpPr>
            <p:spPr bwMode="auto">
              <a:xfrm>
                <a:off x="4135"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3505" name="Line 20">
                <a:extLst>
                  <a:ext uri="{FF2B5EF4-FFF2-40B4-BE49-F238E27FC236}">
                    <a16:creationId xmlns:a16="http://schemas.microsoft.com/office/drawing/2014/main" id="{93DBAD43-7534-46F0-90B5-6DE13977DD6A}"/>
                  </a:ext>
                </a:extLst>
              </p:cNvPr>
              <p:cNvSpPr>
                <a:spLocks noChangeShapeType="1"/>
              </p:cNvSpPr>
              <p:nvPr/>
            </p:nvSpPr>
            <p:spPr bwMode="auto">
              <a:xfrm>
                <a:off x="2948" y="1235"/>
                <a:ext cx="0" cy="300"/>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63500" name="Text Box 21">
              <a:extLst>
                <a:ext uri="{FF2B5EF4-FFF2-40B4-BE49-F238E27FC236}">
                  <a16:creationId xmlns:a16="http://schemas.microsoft.com/office/drawing/2014/main" id="{272FBEC7-351F-4DB4-99B6-058B9573F532}"/>
                </a:ext>
              </a:extLst>
            </p:cNvPr>
            <p:cNvSpPr txBox="1">
              <a:spLocks noChangeArrowheads="1"/>
            </p:cNvSpPr>
            <p:nvPr/>
          </p:nvSpPr>
          <p:spPr bwMode="auto">
            <a:xfrm rot="-5400000">
              <a:off x="-875" y="2358"/>
              <a:ext cx="2903" cy="302"/>
            </a:xfrm>
            <a:prstGeom prst="rect">
              <a:avLst/>
            </a:prstGeom>
            <a:solidFill>
              <a:schemeClr val="tx2"/>
            </a:solidFill>
            <a:ln w="9525">
              <a:solidFill>
                <a:schemeClr val="tx1"/>
              </a:solidFill>
              <a:miter lim="800000"/>
              <a:headEnd/>
              <a:tailEnd/>
            </a:ln>
          </p:spPr>
          <p:txBody>
            <a:bodyPr tIns="82800" bIns="82800">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gn="ctr">
                <a:spcBef>
                  <a:spcPct val="0"/>
                </a:spcBef>
                <a:buClrTx/>
                <a:buSzTx/>
                <a:buFontTx/>
                <a:buNone/>
              </a:pPr>
              <a:r>
                <a:rPr lang="en-AU" altLang="en-US" sz="2000" b="1">
                  <a:solidFill>
                    <a:schemeClr val="bg1"/>
                  </a:solidFill>
                  <a:latin typeface="Arial" panose="020B0604020202020204" pitchFamily="34" charset="0"/>
                </a:rPr>
                <a:t>Opérations</a:t>
              </a:r>
            </a:p>
          </p:txBody>
        </p:sp>
      </p:grpSp>
      <p:sp>
        <p:nvSpPr>
          <p:cNvPr id="63494" name="Text Box 22">
            <a:extLst>
              <a:ext uri="{FF2B5EF4-FFF2-40B4-BE49-F238E27FC236}">
                <a16:creationId xmlns:a16="http://schemas.microsoft.com/office/drawing/2014/main" id="{8EF4C659-479E-4B1D-BC29-07F5C0B1DEAF}"/>
              </a:ext>
            </a:extLst>
          </p:cNvPr>
          <p:cNvSpPr txBox="1">
            <a:spLocks noChangeArrowheads="1"/>
          </p:cNvSpPr>
          <p:nvPr/>
        </p:nvSpPr>
        <p:spPr bwMode="auto">
          <a:xfrm>
            <a:off x="3032125" y="1893888"/>
            <a:ext cx="1893888"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40000"/>
              </a:spcBef>
              <a:buClrTx/>
              <a:buSzTx/>
              <a:buFontTx/>
              <a:buNone/>
            </a:pPr>
            <a:r>
              <a:rPr lang="en-US" altLang="en-US" sz="1600" b="1">
                <a:latin typeface="Arial" panose="020B0604020202020204" pitchFamily="34" charset="0"/>
              </a:rPr>
              <a:t>Prévisions critiques</a:t>
            </a:r>
          </a:p>
          <a:p>
            <a:pPr>
              <a:lnSpc>
                <a:spcPct val="85000"/>
              </a:lnSpc>
              <a:spcBef>
                <a:spcPct val="40000"/>
              </a:spcBef>
              <a:buClrTx/>
              <a:buSzTx/>
              <a:buFontTx/>
              <a:buNone/>
            </a:pPr>
            <a:r>
              <a:rPr lang="en-US" altLang="en-US" sz="1600" b="1">
                <a:latin typeface="Arial" panose="020B0604020202020204" pitchFamily="34" charset="0"/>
              </a:rPr>
              <a:t>Fiabilité du produit et des procédés</a:t>
            </a:r>
          </a:p>
          <a:p>
            <a:pPr>
              <a:lnSpc>
                <a:spcPct val="85000"/>
              </a:lnSpc>
              <a:spcBef>
                <a:spcPct val="40000"/>
              </a:spcBef>
              <a:buClrTx/>
              <a:buSzTx/>
              <a:buFontTx/>
              <a:buNone/>
            </a:pPr>
            <a:r>
              <a:rPr lang="en-US" altLang="en-US" sz="1600" b="1">
                <a:latin typeface="Arial" panose="020B0604020202020204" pitchFamily="34" charset="0"/>
              </a:rPr>
              <a:t>Améliorations et options</a:t>
            </a:r>
          </a:p>
          <a:p>
            <a:pPr>
              <a:lnSpc>
                <a:spcPct val="85000"/>
              </a:lnSpc>
              <a:spcBef>
                <a:spcPct val="40000"/>
              </a:spcBef>
              <a:buClrTx/>
              <a:buSzTx/>
              <a:buFontTx/>
              <a:buNone/>
            </a:pPr>
            <a:r>
              <a:rPr lang="en-US" altLang="en-US" sz="1600" b="1">
                <a:latin typeface="Arial" panose="020B0604020202020204" pitchFamily="34" charset="0"/>
              </a:rPr>
              <a:t>Accroître la capacité</a:t>
            </a:r>
          </a:p>
          <a:p>
            <a:pPr>
              <a:lnSpc>
                <a:spcPct val="85000"/>
              </a:lnSpc>
              <a:spcBef>
                <a:spcPct val="40000"/>
              </a:spcBef>
              <a:buClrTx/>
              <a:buSzTx/>
              <a:buFontTx/>
              <a:buNone/>
            </a:pPr>
            <a:r>
              <a:rPr lang="en-US" altLang="en-US" sz="1600" b="1">
                <a:latin typeface="Arial" panose="020B0604020202020204" pitchFamily="34" charset="0"/>
              </a:rPr>
              <a:t>Chaîne d’approvisionnement</a:t>
            </a:r>
            <a:endParaRPr lang="en-AU" altLang="en-US" sz="1600" b="1">
              <a:latin typeface="Arial" panose="020B0604020202020204" pitchFamily="34" charset="0"/>
            </a:endParaRPr>
          </a:p>
        </p:txBody>
      </p:sp>
      <p:sp>
        <p:nvSpPr>
          <p:cNvPr id="63495" name="Text Box 23">
            <a:extLst>
              <a:ext uri="{FF2B5EF4-FFF2-40B4-BE49-F238E27FC236}">
                <a16:creationId xmlns:a16="http://schemas.microsoft.com/office/drawing/2014/main" id="{CB0B0034-BBEF-4B4C-8C97-00755E528A4C}"/>
              </a:ext>
            </a:extLst>
          </p:cNvPr>
          <p:cNvSpPr txBox="1">
            <a:spLocks noChangeArrowheads="1"/>
          </p:cNvSpPr>
          <p:nvPr/>
        </p:nvSpPr>
        <p:spPr bwMode="auto">
          <a:xfrm>
            <a:off x="4924425" y="1893888"/>
            <a:ext cx="1866900" cy="185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40000"/>
              </a:spcBef>
              <a:buClrTx/>
              <a:buSzTx/>
              <a:buFontTx/>
              <a:buNone/>
            </a:pPr>
            <a:r>
              <a:rPr lang="en-US" altLang="en-US" sz="1600" b="1">
                <a:latin typeface="Arial" panose="020B0604020202020204" pitchFamily="34" charset="0"/>
              </a:rPr>
              <a:t>Standardisation</a:t>
            </a:r>
          </a:p>
          <a:p>
            <a:pPr>
              <a:lnSpc>
                <a:spcPct val="85000"/>
              </a:lnSpc>
              <a:spcBef>
                <a:spcPct val="40000"/>
              </a:spcBef>
              <a:buClrTx/>
              <a:buSzTx/>
              <a:buFontTx/>
              <a:buNone/>
            </a:pPr>
            <a:r>
              <a:rPr lang="en-US" altLang="en-US" sz="1600" b="1">
                <a:latin typeface="Arial" panose="020B0604020202020204" pitchFamily="34" charset="0"/>
              </a:rPr>
              <a:t>Petits changements</a:t>
            </a:r>
          </a:p>
          <a:p>
            <a:pPr>
              <a:lnSpc>
                <a:spcPct val="85000"/>
              </a:lnSpc>
              <a:spcBef>
                <a:spcPct val="40000"/>
              </a:spcBef>
              <a:buClrTx/>
              <a:buSzTx/>
              <a:buFontTx/>
              <a:buNone/>
            </a:pPr>
            <a:r>
              <a:rPr lang="fr-CA" altLang="en-US" sz="1600" b="1">
                <a:latin typeface="Arial" panose="020B0604020202020204" pitchFamily="34" charset="0"/>
              </a:rPr>
              <a:t>Optimisation de capacité</a:t>
            </a:r>
            <a:endParaRPr lang="en-US" altLang="en-US" sz="1600" b="1">
              <a:latin typeface="Arial" panose="020B0604020202020204" pitchFamily="34" charset="0"/>
            </a:endParaRPr>
          </a:p>
          <a:p>
            <a:pPr>
              <a:lnSpc>
                <a:spcPct val="85000"/>
              </a:lnSpc>
              <a:spcBef>
                <a:spcPct val="40000"/>
              </a:spcBef>
              <a:buClrTx/>
              <a:buSzTx/>
              <a:buFontTx/>
              <a:buNone/>
            </a:pPr>
            <a:r>
              <a:rPr lang="en-US" altLang="en-US" sz="1600" b="1">
                <a:latin typeface="Arial" panose="020B0604020202020204" pitchFamily="34" charset="0"/>
              </a:rPr>
              <a:t>Stabilisation des procédés</a:t>
            </a:r>
          </a:p>
        </p:txBody>
      </p:sp>
      <p:sp>
        <p:nvSpPr>
          <p:cNvPr id="63496" name="Text Box 24">
            <a:extLst>
              <a:ext uri="{FF2B5EF4-FFF2-40B4-BE49-F238E27FC236}">
                <a16:creationId xmlns:a16="http://schemas.microsoft.com/office/drawing/2014/main" id="{EAE0A8BD-C6D2-4ECD-B07D-D2A33B429003}"/>
              </a:ext>
            </a:extLst>
          </p:cNvPr>
          <p:cNvSpPr txBox="1">
            <a:spLocks noChangeArrowheads="1"/>
          </p:cNvSpPr>
          <p:nvPr/>
        </p:nvSpPr>
        <p:spPr bwMode="auto">
          <a:xfrm>
            <a:off x="6804025" y="1893888"/>
            <a:ext cx="1622425" cy="2271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lnSpc>
                <a:spcPct val="85000"/>
              </a:lnSpc>
              <a:spcBef>
                <a:spcPct val="40000"/>
              </a:spcBef>
              <a:buClrTx/>
              <a:buSzTx/>
              <a:buFontTx/>
              <a:buNone/>
            </a:pPr>
            <a:r>
              <a:rPr lang="en-US" altLang="en-US" sz="1600" b="1" dirty="0" err="1">
                <a:latin typeface="Arial" panose="020B0604020202020204" pitchFamily="34" charset="0"/>
              </a:rPr>
              <a:t>Peu</a:t>
            </a:r>
            <a:r>
              <a:rPr lang="en-US" altLang="en-US" sz="1600" b="1" dirty="0">
                <a:latin typeface="Arial" panose="020B0604020202020204" pitchFamily="34" charset="0"/>
              </a:rPr>
              <a:t> de </a:t>
            </a:r>
            <a:r>
              <a:rPr lang="en-US" altLang="en-US" sz="1600" b="1" dirty="0" err="1">
                <a:latin typeface="Arial" panose="020B0604020202020204" pitchFamily="34" charset="0"/>
              </a:rPr>
              <a:t>différenciation</a:t>
            </a:r>
            <a:endParaRPr lang="en-US" altLang="en-US" sz="1600" b="1" dirty="0">
              <a:latin typeface="Arial" panose="020B0604020202020204" pitchFamily="34" charset="0"/>
            </a:endParaRPr>
          </a:p>
          <a:p>
            <a:pPr>
              <a:lnSpc>
                <a:spcPct val="85000"/>
              </a:lnSpc>
              <a:spcBef>
                <a:spcPct val="40000"/>
              </a:spcBef>
              <a:buClrTx/>
              <a:buSzTx/>
              <a:buFontTx/>
              <a:buNone/>
            </a:pPr>
            <a:r>
              <a:rPr lang="en-US" altLang="en-US" sz="1600" b="1" dirty="0">
                <a:latin typeface="Arial" panose="020B0604020202020204" pitchFamily="34" charset="0"/>
              </a:rPr>
              <a:t>Minimization des </a:t>
            </a:r>
            <a:r>
              <a:rPr lang="en-US" altLang="en-US" sz="1600" b="1" dirty="0" err="1">
                <a:latin typeface="Arial" panose="020B0604020202020204" pitchFamily="34" charset="0"/>
              </a:rPr>
              <a:t>coûts</a:t>
            </a:r>
            <a:endParaRPr lang="en-US" altLang="en-US" sz="1600" b="1" dirty="0">
              <a:latin typeface="Arial" panose="020B0604020202020204" pitchFamily="34" charset="0"/>
            </a:endParaRPr>
          </a:p>
          <a:p>
            <a:pPr>
              <a:lnSpc>
                <a:spcPct val="85000"/>
              </a:lnSpc>
              <a:spcBef>
                <a:spcPct val="40000"/>
              </a:spcBef>
              <a:buClrTx/>
              <a:buSzTx/>
              <a:buFontTx/>
              <a:buNone/>
            </a:pPr>
            <a:r>
              <a:rPr lang="en-US" altLang="en-US" sz="1600" b="1" dirty="0" err="1">
                <a:latin typeface="Arial" panose="020B0604020202020204" pitchFamily="34" charset="0"/>
              </a:rPr>
              <a:t>Épuration</a:t>
            </a:r>
            <a:r>
              <a:rPr lang="en-US" altLang="en-US" sz="1600" b="1" dirty="0">
                <a:latin typeface="Arial" panose="020B0604020202020204" pitchFamily="34" charset="0"/>
              </a:rPr>
              <a:t> des items à </a:t>
            </a:r>
            <a:r>
              <a:rPr lang="en-US" altLang="en-US" sz="1600" b="1" dirty="0" err="1">
                <a:latin typeface="Arial" panose="020B0604020202020204" pitchFamily="34" charset="0"/>
              </a:rPr>
              <a:t>faible</a:t>
            </a:r>
            <a:r>
              <a:rPr lang="en-US" altLang="en-US" sz="1600" b="1" dirty="0">
                <a:latin typeface="Arial" panose="020B0604020202020204" pitchFamily="34" charset="0"/>
              </a:rPr>
              <a:t> </a:t>
            </a:r>
            <a:r>
              <a:rPr lang="en-US" altLang="en-US" sz="1600" b="1" dirty="0" err="1">
                <a:latin typeface="Arial" panose="020B0604020202020204" pitchFamily="34" charset="0"/>
              </a:rPr>
              <a:t>rendement</a:t>
            </a:r>
            <a:endParaRPr lang="en-US" altLang="en-US" sz="1600" b="1" dirty="0">
              <a:latin typeface="Arial" panose="020B0604020202020204" pitchFamily="34" charset="0"/>
            </a:endParaRPr>
          </a:p>
          <a:p>
            <a:pPr>
              <a:lnSpc>
                <a:spcPct val="85000"/>
              </a:lnSpc>
              <a:spcBef>
                <a:spcPct val="40000"/>
              </a:spcBef>
              <a:buClrTx/>
              <a:buSzTx/>
              <a:buFontTx/>
              <a:buNone/>
            </a:pPr>
            <a:r>
              <a:rPr lang="en-US" altLang="en-US" sz="1600" b="1" dirty="0" err="1">
                <a:latin typeface="Arial" panose="020B0604020202020204" pitchFamily="34" charset="0"/>
              </a:rPr>
              <a:t>Réduction</a:t>
            </a:r>
            <a:r>
              <a:rPr lang="en-US" altLang="en-US" sz="1600" b="1" dirty="0">
                <a:latin typeface="Arial" panose="020B0604020202020204" pitchFamily="34" charset="0"/>
              </a:rPr>
              <a:t> de </a:t>
            </a:r>
            <a:r>
              <a:rPr lang="en-US" altLang="en-US" sz="1600" b="1" dirty="0" err="1">
                <a:latin typeface="Arial" panose="020B0604020202020204" pitchFamily="34" charset="0"/>
              </a:rPr>
              <a:t>capacité</a:t>
            </a:r>
            <a:endParaRPr lang="en-AU" altLang="en-US" sz="1600" b="1" dirty="0">
              <a:latin typeface="Arial" panose="020B0604020202020204" pitchFamily="34" charset="0"/>
            </a:endParaRPr>
          </a:p>
        </p:txBody>
      </p:sp>
      <p:sp>
        <p:nvSpPr>
          <p:cNvPr id="63497" name="Slide Number Placeholder 1">
            <a:extLst>
              <a:ext uri="{FF2B5EF4-FFF2-40B4-BE49-F238E27FC236}">
                <a16:creationId xmlns:a16="http://schemas.microsoft.com/office/drawing/2014/main" id="{577A7052-3DFB-4EC4-8D78-5444255BB55C}"/>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851160A0-0B31-46BA-B89B-C59146C6F529}" type="slidenum">
              <a:rPr lang="en-US" altLang="en-US" sz="1400" smtClean="0"/>
              <a:pPr>
                <a:spcBef>
                  <a:spcPct val="0"/>
                </a:spcBef>
                <a:buClrTx/>
                <a:buSzTx/>
                <a:buFontTx/>
                <a:buNone/>
              </a:pPr>
              <a:t>5</a:t>
            </a:fld>
            <a:endParaRPr lang="en-US" altLang="en-US" sz="140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5">
            <a:extLst>
              <a:ext uri="{FF2B5EF4-FFF2-40B4-BE49-F238E27FC236}">
                <a16:creationId xmlns:a16="http://schemas.microsoft.com/office/drawing/2014/main" id="{C225B4B6-3582-4023-AFF1-8E4AC42ACCDD}"/>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ea typeface="MS PGothic" panose="020B0600070205080204" pitchFamily="34" charset="-128"/>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ea typeface="MS PGothic" panose="020B0600070205080204" pitchFamily="34" charset="-128"/>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ea typeface="MS PGothic" panose="020B0600070205080204" pitchFamily="34" charset="-128"/>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ea typeface="MS PGothic" panose="020B0600070205080204" pitchFamily="34" charset="-128"/>
              </a:defRPr>
            </a:lvl9pPr>
          </a:lstStyle>
          <a:p>
            <a:pPr>
              <a:spcBef>
                <a:spcPct val="0"/>
              </a:spcBef>
              <a:buClrTx/>
              <a:buSzTx/>
              <a:buFontTx/>
              <a:buNone/>
            </a:pPr>
            <a:fld id="{8981EC01-5888-46BE-A6A2-0478E7A5C3AC}" type="slidenum">
              <a:rPr lang="en-US" altLang="en-US" sz="1400" smtClean="0"/>
              <a:pPr>
                <a:spcBef>
                  <a:spcPct val="0"/>
                </a:spcBef>
                <a:buClrTx/>
                <a:buSzTx/>
                <a:buFontTx/>
                <a:buNone/>
              </a:pPr>
              <a:t>6</a:t>
            </a:fld>
            <a:endParaRPr lang="en-US" altLang="en-US" sz="1400"/>
          </a:p>
        </p:txBody>
      </p:sp>
      <p:sp>
        <p:nvSpPr>
          <p:cNvPr id="65539" name="Rectangle 2">
            <a:extLst>
              <a:ext uri="{FF2B5EF4-FFF2-40B4-BE49-F238E27FC236}">
                <a16:creationId xmlns:a16="http://schemas.microsoft.com/office/drawing/2014/main" id="{BBDB915D-87D8-4B06-BF5D-4672FDBD2E04}"/>
              </a:ext>
            </a:extLst>
          </p:cNvPr>
          <p:cNvSpPr>
            <a:spLocks noGrp="1" noChangeArrowheads="1"/>
          </p:cNvSpPr>
          <p:nvPr>
            <p:ph type="title"/>
          </p:nvPr>
        </p:nvSpPr>
        <p:spPr/>
        <p:txBody>
          <a:bodyPr/>
          <a:lstStyle/>
          <a:p>
            <a:pPr eaLnBrk="1" hangingPunct="1"/>
            <a:r>
              <a:rPr lang="fr-CA" altLang="en-US" dirty="0"/>
              <a:t>Rôle des opérations</a:t>
            </a:r>
          </a:p>
        </p:txBody>
      </p:sp>
      <p:sp>
        <p:nvSpPr>
          <p:cNvPr id="65540" name="Rectangle 3">
            <a:extLst>
              <a:ext uri="{FF2B5EF4-FFF2-40B4-BE49-F238E27FC236}">
                <a16:creationId xmlns:a16="http://schemas.microsoft.com/office/drawing/2014/main" id="{24E7FD73-65EB-43B8-9DC5-7227C5096ABE}"/>
              </a:ext>
            </a:extLst>
          </p:cNvPr>
          <p:cNvSpPr>
            <a:spLocks noGrp="1" noChangeArrowheads="1"/>
          </p:cNvSpPr>
          <p:nvPr>
            <p:ph type="body" idx="1"/>
          </p:nvPr>
        </p:nvSpPr>
        <p:spPr>
          <a:xfrm>
            <a:off x="838200" y="2017713"/>
            <a:ext cx="7696200" cy="4611687"/>
          </a:xfrm>
        </p:spPr>
        <p:txBody>
          <a:bodyPr/>
          <a:lstStyle/>
          <a:p>
            <a:pPr eaLnBrk="1" hangingPunct="1">
              <a:lnSpc>
                <a:spcPct val="80000"/>
              </a:lnSpc>
            </a:pPr>
            <a:r>
              <a:rPr lang="fr-CA" altLang="en-US" sz="2800">
                <a:hlinkClick r:id="rId3"/>
              </a:rPr>
              <a:t>https://www.aldi.us/en/new-to-aldi/shopping-at-aldi/</a:t>
            </a:r>
            <a:endParaRPr lang="fr-CA" altLang="en-US" sz="2800"/>
          </a:p>
          <a:p>
            <a:pPr eaLnBrk="1" hangingPunct="1">
              <a:lnSpc>
                <a:spcPct val="80000"/>
              </a:lnSpc>
              <a:buFont typeface="Wingdings" panose="05000000000000000000" pitchFamily="2" charset="2"/>
              <a:buNone/>
            </a:pPr>
            <a:endParaRPr lang="fr-CA" altLang="en-US" sz="2800"/>
          </a:p>
          <a:p>
            <a:pPr eaLnBrk="1" hangingPunct="1">
              <a:lnSpc>
                <a:spcPct val="80000"/>
              </a:lnSpc>
            </a:pPr>
            <a:endParaRPr lang="fr-CA" altLang="en-US" sz="2800"/>
          </a:p>
          <a:p>
            <a:pPr eaLnBrk="1" hangingPunct="1">
              <a:lnSpc>
                <a:spcPct val="80000"/>
              </a:lnSpc>
            </a:pPr>
            <a:r>
              <a:rPr lang="fr-CA" altLang="en-US" sz="2800">
                <a:hlinkClick r:id="rId4"/>
              </a:rPr>
              <a:t>http://www.wholefoodsmarket.com/mission-values/core-values</a:t>
            </a:r>
            <a:endParaRPr lang="fr-CA" altLang="en-US" sz="2800"/>
          </a:p>
          <a:p>
            <a:pPr eaLnBrk="1" hangingPunct="1">
              <a:lnSpc>
                <a:spcPct val="80000"/>
              </a:lnSpc>
            </a:pPr>
            <a:endParaRPr lang="fr-CA" altLang="en-US" sz="2800"/>
          </a:p>
          <a:p>
            <a:pPr eaLnBrk="1" hangingPunct="1">
              <a:lnSpc>
                <a:spcPct val="80000"/>
              </a:lnSpc>
            </a:pPr>
            <a:r>
              <a:rPr lang="fr-CA" altLang="en-US" sz="2800"/>
              <a:t>Comments les opérations de ces chaînes d’alimentation s’alignent-elles à leur mission?</a:t>
            </a:r>
            <a:endParaRPr lang="fr-CA" altLang="en-US" sz="2000"/>
          </a:p>
          <a:p>
            <a:pPr lvl="1" eaLnBrk="1" hangingPunct="1">
              <a:lnSpc>
                <a:spcPct val="80000"/>
              </a:lnSpc>
              <a:buFont typeface="Wingdings" panose="05000000000000000000" pitchFamily="2" charset="2"/>
              <a:buNone/>
            </a:pPr>
            <a:r>
              <a:rPr lang="fr-CA" altLang="en-US" sz="2400"/>
              <a:t> </a:t>
            </a:r>
          </a:p>
          <a:p>
            <a:pPr eaLnBrk="1" hangingPunct="1">
              <a:lnSpc>
                <a:spcPct val="80000"/>
              </a:lnSpc>
            </a:pPr>
            <a:endParaRPr lang="fr-CA" altLang="en-US" sz="280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2">
            <a:extLst>
              <a:ext uri="{FF2B5EF4-FFF2-40B4-BE49-F238E27FC236}">
                <a16:creationId xmlns:a16="http://schemas.microsoft.com/office/drawing/2014/main" id="{0FFD3948-2DB9-4341-A52E-16294753DCA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fld id="{813B98E1-CC02-4A62-86A1-B3551D4D0A50}" type="slidenum">
              <a:rPr lang="en-US" altLang="en-US" sz="1000" smtClean="0">
                <a:solidFill>
                  <a:schemeClr val="tx1"/>
                </a:solidFill>
              </a:rPr>
              <a:pPr>
                <a:spcBef>
                  <a:spcPct val="0"/>
                </a:spcBef>
                <a:buClrTx/>
                <a:buSzTx/>
                <a:buFontTx/>
                <a:buNone/>
              </a:pPr>
              <a:t>7</a:t>
            </a:fld>
            <a:endParaRPr lang="en-US" altLang="en-US" sz="1000" dirty="0">
              <a:solidFill>
                <a:schemeClr val="tx1"/>
              </a:solidFill>
            </a:endParaRPr>
          </a:p>
        </p:txBody>
      </p:sp>
      <p:sp>
        <p:nvSpPr>
          <p:cNvPr id="28675" name="Rectangle 2">
            <a:extLst>
              <a:ext uri="{FF2B5EF4-FFF2-40B4-BE49-F238E27FC236}">
                <a16:creationId xmlns:a16="http://schemas.microsoft.com/office/drawing/2014/main" id="{6D22FB09-8235-4962-9FB3-525FF9108E5E}"/>
              </a:ext>
            </a:extLst>
          </p:cNvPr>
          <p:cNvSpPr>
            <a:spLocks noChangeArrowheads="1"/>
          </p:cNvSpPr>
          <p:nvPr/>
        </p:nvSpPr>
        <p:spPr bwMode="auto">
          <a:xfrm>
            <a:off x="609600" y="152400"/>
            <a:ext cx="77724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lgn="ctr" eaLnBrk="1" hangingPunct="1">
              <a:spcBef>
                <a:spcPct val="0"/>
              </a:spcBef>
              <a:buClrTx/>
              <a:buSzTx/>
              <a:buFontTx/>
              <a:buNone/>
            </a:pPr>
            <a:r>
              <a:rPr lang="en-US" altLang="en-US" sz="4000" dirty="0">
                <a:solidFill>
                  <a:srgbClr val="CC3300"/>
                </a:solidFill>
              </a:rPr>
              <a:t>La </a:t>
            </a:r>
            <a:r>
              <a:rPr lang="en-US" altLang="en-US" sz="4000" dirty="0" err="1">
                <a:solidFill>
                  <a:srgbClr val="CC3300"/>
                </a:solidFill>
              </a:rPr>
              <a:t>fronti</a:t>
            </a:r>
            <a:r>
              <a:rPr lang="fr-CA" altLang="en-US" sz="4000" dirty="0">
                <a:solidFill>
                  <a:srgbClr val="CC3300"/>
                </a:solidFill>
              </a:rPr>
              <a:t>ère opérationnelle</a:t>
            </a:r>
            <a:endParaRPr lang="en-US" altLang="en-US" sz="4000" dirty="0">
              <a:solidFill>
                <a:srgbClr val="CC3300"/>
              </a:solidFill>
            </a:endParaRPr>
          </a:p>
        </p:txBody>
      </p:sp>
      <p:sp>
        <p:nvSpPr>
          <p:cNvPr id="28676" name="Rectangle 17">
            <a:extLst>
              <a:ext uri="{FF2B5EF4-FFF2-40B4-BE49-F238E27FC236}">
                <a16:creationId xmlns:a16="http://schemas.microsoft.com/office/drawing/2014/main" id="{38870A50-E7FC-4C09-BE09-6F36B6319F23}"/>
              </a:ext>
            </a:extLst>
          </p:cNvPr>
          <p:cNvSpPr>
            <a:spLocks noChangeArrowheads="1"/>
          </p:cNvSpPr>
          <p:nvPr/>
        </p:nvSpPr>
        <p:spPr bwMode="auto">
          <a:xfrm>
            <a:off x="711993" y="674359"/>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a:solidFill>
                  <a:schemeClr val="tx1"/>
                </a:solidFill>
              </a:rPr>
              <a:t>Position et direction </a:t>
            </a:r>
            <a:r>
              <a:rPr lang="en-US" altLang="en-US" sz="2400" dirty="0" err="1">
                <a:solidFill>
                  <a:schemeClr val="tx1"/>
                </a:solidFill>
              </a:rPr>
              <a:t>stratégique</a:t>
            </a:r>
            <a:r>
              <a:rPr lang="en-US" altLang="en-US" sz="2400" dirty="0">
                <a:solidFill>
                  <a:schemeClr val="tx1"/>
                </a:solidFill>
              </a:rPr>
              <a:t> </a:t>
            </a:r>
            <a:r>
              <a:rPr lang="en-US" altLang="en-US" sz="2400" dirty="0" err="1">
                <a:solidFill>
                  <a:schemeClr val="tx1"/>
                </a:solidFill>
              </a:rPr>
              <a:t>dans</a:t>
            </a:r>
            <a:r>
              <a:rPr lang="en-US" altLang="en-US" sz="2400" dirty="0">
                <a:solidFill>
                  <a:schemeClr val="tx1"/>
                </a:solidFill>
              </a:rPr>
              <a:t> </a:t>
            </a:r>
            <a:r>
              <a:rPr lang="en-US" altLang="en-US" sz="2400" dirty="0" err="1">
                <a:solidFill>
                  <a:schemeClr val="tx1"/>
                </a:solidFill>
              </a:rPr>
              <a:t>l’espace</a:t>
            </a:r>
            <a:r>
              <a:rPr lang="en-US" altLang="en-US" sz="2400" dirty="0">
                <a:solidFill>
                  <a:schemeClr val="tx1"/>
                </a:solidFill>
              </a:rPr>
              <a:t> </a:t>
            </a:r>
            <a:r>
              <a:rPr lang="en-US" altLang="en-US" sz="2400" dirty="0" err="1">
                <a:solidFill>
                  <a:schemeClr val="tx1"/>
                </a:solidFill>
              </a:rPr>
              <a:t>concurrentiel</a:t>
            </a:r>
            <a:r>
              <a:rPr lang="en-US" altLang="en-US" sz="2400" dirty="0">
                <a:solidFill>
                  <a:schemeClr val="tx1"/>
                </a:solidFill>
              </a:rPr>
              <a:t>. Par </a:t>
            </a:r>
            <a:r>
              <a:rPr lang="en-US" altLang="en-US" sz="2400" dirty="0" err="1">
                <a:solidFill>
                  <a:schemeClr val="tx1"/>
                </a:solidFill>
              </a:rPr>
              <a:t>exemple</a:t>
            </a:r>
            <a:r>
              <a:rPr lang="en-US" altLang="en-US" sz="2400" dirty="0">
                <a:solidFill>
                  <a:schemeClr val="tx1"/>
                </a:solidFill>
              </a:rPr>
              <a:t>: </a:t>
            </a:r>
            <a:r>
              <a:rPr lang="en-US" altLang="en-US" sz="2400" dirty="0" err="1">
                <a:solidFill>
                  <a:schemeClr val="tx1"/>
                </a:solidFill>
              </a:rPr>
              <a:t>Commodité</a:t>
            </a:r>
            <a:r>
              <a:rPr lang="en-US" altLang="en-US" sz="2400" dirty="0">
                <a:solidFill>
                  <a:schemeClr val="tx1"/>
                </a:solidFill>
              </a:rPr>
              <a:t> × </a:t>
            </a:r>
            <a:r>
              <a:rPr lang="en-US" altLang="en-US" sz="2400" dirty="0" err="1">
                <a:solidFill>
                  <a:schemeClr val="tx1"/>
                </a:solidFill>
              </a:rPr>
              <a:t>Coût</a:t>
            </a:r>
            <a:endParaRPr lang="en-US" altLang="en-US" sz="2400" dirty="0">
              <a:solidFill>
                <a:schemeClr val="tx1"/>
              </a:solidFill>
            </a:endParaRPr>
          </a:p>
        </p:txBody>
      </p:sp>
      <p:grpSp>
        <p:nvGrpSpPr>
          <p:cNvPr id="28677" name="Group 20">
            <a:extLst>
              <a:ext uri="{FF2B5EF4-FFF2-40B4-BE49-F238E27FC236}">
                <a16:creationId xmlns:a16="http://schemas.microsoft.com/office/drawing/2014/main" id="{F55D0382-29F1-45FE-90A1-74F9961B596B}"/>
              </a:ext>
            </a:extLst>
          </p:cNvPr>
          <p:cNvGrpSpPr>
            <a:grpSpLocks/>
          </p:cNvGrpSpPr>
          <p:nvPr/>
        </p:nvGrpSpPr>
        <p:grpSpPr bwMode="auto">
          <a:xfrm>
            <a:off x="711993" y="1897797"/>
            <a:ext cx="7125653" cy="4857010"/>
            <a:chOff x="864" y="1248"/>
            <a:chExt cx="3273" cy="2415"/>
          </a:xfrm>
        </p:grpSpPr>
        <p:sp>
          <p:nvSpPr>
            <p:cNvPr id="28678" name="Line 3">
              <a:extLst>
                <a:ext uri="{FF2B5EF4-FFF2-40B4-BE49-F238E27FC236}">
                  <a16:creationId xmlns:a16="http://schemas.microsoft.com/office/drawing/2014/main" id="{1E4C30C2-984D-4F94-A94F-E196099B9B91}"/>
                </a:ext>
              </a:extLst>
            </p:cNvPr>
            <p:cNvSpPr>
              <a:spLocks noChangeShapeType="1"/>
            </p:cNvSpPr>
            <p:nvPr/>
          </p:nvSpPr>
          <p:spPr bwMode="auto">
            <a:xfrm>
              <a:off x="1369" y="3338"/>
              <a:ext cx="2761" cy="0"/>
            </a:xfrm>
            <a:prstGeom prst="line">
              <a:avLst/>
            </a:prstGeom>
            <a:noFill/>
            <a:ln w="12700">
              <a:solidFill>
                <a:schemeClr val="tx1"/>
              </a:solidFill>
              <a:round/>
              <a:headEnd type="none" w="sm" len="sm"/>
              <a:tailEnd type="triangle" w="lg" len="lg"/>
            </a:ln>
            <a:extLst>
              <a:ext uri="{909E8E84-426E-40DD-AFC4-6F175D3DCCD1}">
                <a14:hiddenFill xmlns:a14="http://schemas.microsoft.com/office/drawing/2010/main">
                  <a:noFill/>
                </a14:hiddenFill>
              </a:ext>
            </a:extLst>
          </p:spPr>
          <p:txBody>
            <a:bodyPr wrap="none" anchor="ctr"/>
            <a:lstStyle/>
            <a:p>
              <a:endParaRPr lang="en-US"/>
            </a:p>
          </p:txBody>
        </p:sp>
        <p:sp>
          <p:nvSpPr>
            <p:cNvPr id="28679" name="Line 4">
              <a:extLst>
                <a:ext uri="{FF2B5EF4-FFF2-40B4-BE49-F238E27FC236}">
                  <a16:creationId xmlns:a16="http://schemas.microsoft.com/office/drawing/2014/main" id="{D9E441B0-8009-497B-B59B-9CF99F9C09A3}"/>
                </a:ext>
              </a:extLst>
            </p:cNvPr>
            <p:cNvSpPr>
              <a:spLocks noChangeShapeType="1"/>
            </p:cNvSpPr>
            <p:nvPr/>
          </p:nvSpPr>
          <p:spPr bwMode="auto">
            <a:xfrm flipV="1">
              <a:off x="1395" y="1566"/>
              <a:ext cx="0" cy="1784"/>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28680" name="Freeform 5">
              <a:extLst>
                <a:ext uri="{FF2B5EF4-FFF2-40B4-BE49-F238E27FC236}">
                  <a16:creationId xmlns:a16="http://schemas.microsoft.com/office/drawing/2014/main" id="{FA5CFD79-FAC1-4809-9093-EDF9A25E4C5F}"/>
                </a:ext>
              </a:extLst>
            </p:cNvPr>
            <p:cNvSpPr>
              <a:spLocks/>
            </p:cNvSpPr>
            <p:nvPr/>
          </p:nvSpPr>
          <p:spPr bwMode="auto">
            <a:xfrm>
              <a:off x="1355" y="1522"/>
              <a:ext cx="79" cy="58"/>
            </a:xfrm>
            <a:custGeom>
              <a:avLst/>
              <a:gdLst>
                <a:gd name="T0" fmla="*/ 0 w 79"/>
                <a:gd name="T1" fmla="*/ 57 h 58"/>
                <a:gd name="T2" fmla="*/ 78 w 79"/>
                <a:gd name="T3" fmla="*/ 57 h 58"/>
                <a:gd name="T4" fmla="*/ 40 w 79"/>
                <a:gd name="T5" fmla="*/ 0 h 58"/>
                <a:gd name="T6" fmla="*/ 0 w 79"/>
                <a:gd name="T7" fmla="*/ 57 h 58"/>
                <a:gd name="T8" fmla="*/ 0 60000 65536"/>
                <a:gd name="T9" fmla="*/ 0 60000 65536"/>
                <a:gd name="T10" fmla="*/ 0 60000 65536"/>
                <a:gd name="T11" fmla="*/ 0 60000 65536"/>
                <a:gd name="T12" fmla="*/ 0 w 79"/>
                <a:gd name="T13" fmla="*/ 0 h 58"/>
                <a:gd name="T14" fmla="*/ 79 w 79"/>
                <a:gd name="T15" fmla="*/ 58 h 58"/>
              </a:gdLst>
              <a:ahLst/>
              <a:cxnLst>
                <a:cxn ang="T8">
                  <a:pos x="T0" y="T1"/>
                </a:cxn>
                <a:cxn ang="T9">
                  <a:pos x="T2" y="T3"/>
                </a:cxn>
                <a:cxn ang="T10">
                  <a:pos x="T4" y="T5"/>
                </a:cxn>
                <a:cxn ang="T11">
                  <a:pos x="T6" y="T7"/>
                </a:cxn>
              </a:cxnLst>
              <a:rect l="T12" t="T13" r="T14" b="T15"/>
              <a:pathLst>
                <a:path w="79" h="58">
                  <a:moveTo>
                    <a:pt x="0" y="57"/>
                  </a:moveTo>
                  <a:lnTo>
                    <a:pt x="78" y="57"/>
                  </a:lnTo>
                  <a:lnTo>
                    <a:pt x="40" y="0"/>
                  </a:lnTo>
                  <a:lnTo>
                    <a:pt x="0" y="57"/>
                  </a:lnTo>
                </a:path>
              </a:pathLst>
            </a:custGeom>
            <a:solidFill>
              <a:schemeClr val="tx1"/>
            </a:solidFill>
            <a:ln w="12700" cap="rnd">
              <a:solidFill>
                <a:schemeClr val="tx1"/>
              </a:solidFill>
              <a:round/>
              <a:headEnd/>
              <a:tailEnd/>
            </a:ln>
          </p:spPr>
          <p:txBody>
            <a:bodyPr/>
            <a:lstStyle/>
            <a:p>
              <a:endParaRPr lang="en-US"/>
            </a:p>
          </p:txBody>
        </p:sp>
        <p:sp>
          <p:nvSpPr>
            <p:cNvPr id="28681" name="Arc 6">
              <a:extLst>
                <a:ext uri="{FF2B5EF4-FFF2-40B4-BE49-F238E27FC236}">
                  <a16:creationId xmlns:a16="http://schemas.microsoft.com/office/drawing/2014/main" id="{56E53C24-0C7B-4D5B-B197-E3EECD9DD2A1}"/>
                </a:ext>
              </a:extLst>
            </p:cNvPr>
            <p:cNvSpPr>
              <a:spLocks/>
            </p:cNvSpPr>
            <p:nvPr/>
          </p:nvSpPr>
          <p:spPr bwMode="auto">
            <a:xfrm>
              <a:off x="1408" y="1734"/>
              <a:ext cx="2156" cy="15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9525" cap="rnd">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8682" name="Rectangle 7">
              <a:extLst>
                <a:ext uri="{FF2B5EF4-FFF2-40B4-BE49-F238E27FC236}">
                  <a16:creationId xmlns:a16="http://schemas.microsoft.com/office/drawing/2014/main" id="{7124A7C2-A2F3-4AA3-BCCA-4E04E5758DA5}"/>
                </a:ext>
              </a:extLst>
            </p:cNvPr>
            <p:cNvSpPr>
              <a:spLocks noChangeArrowheads="1"/>
            </p:cNvSpPr>
            <p:nvPr/>
          </p:nvSpPr>
          <p:spPr bwMode="auto">
            <a:xfrm>
              <a:off x="3791" y="3456"/>
              <a:ext cx="346" cy="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lgn="ctr">
                <a:spcBef>
                  <a:spcPct val="0"/>
                </a:spcBef>
                <a:buClrTx/>
                <a:buSzTx/>
                <a:buFontTx/>
                <a:buNone/>
              </a:pPr>
              <a:r>
                <a:rPr lang="en-US" altLang="en-US" sz="2100" b="1" dirty="0" err="1">
                  <a:solidFill>
                    <a:schemeClr val="tx1"/>
                  </a:solidFill>
                </a:rPr>
                <a:t>Coût</a:t>
              </a:r>
              <a:endParaRPr lang="en-US" altLang="en-US" sz="2100" b="1" dirty="0">
                <a:solidFill>
                  <a:schemeClr val="tx1"/>
                </a:solidFill>
              </a:endParaRPr>
            </a:p>
          </p:txBody>
        </p:sp>
        <p:sp>
          <p:nvSpPr>
            <p:cNvPr id="28683" name="Rectangle 8">
              <a:extLst>
                <a:ext uri="{FF2B5EF4-FFF2-40B4-BE49-F238E27FC236}">
                  <a16:creationId xmlns:a16="http://schemas.microsoft.com/office/drawing/2014/main" id="{CA2B4667-8CB8-49C8-BB8F-4E3EC4B6DEAF}"/>
                </a:ext>
              </a:extLst>
            </p:cNvPr>
            <p:cNvSpPr>
              <a:spLocks noChangeArrowheads="1"/>
            </p:cNvSpPr>
            <p:nvPr/>
          </p:nvSpPr>
          <p:spPr bwMode="auto">
            <a:xfrm>
              <a:off x="864" y="1248"/>
              <a:ext cx="704" cy="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2100" b="1" dirty="0" err="1">
                  <a:solidFill>
                    <a:schemeClr val="tx1"/>
                  </a:solidFill>
                </a:rPr>
                <a:t>Commodité</a:t>
              </a:r>
              <a:endParaRPr lang="en-US" altLang="en-US" sz="2100" b="1" dirty="0">
                <a:solidFill>
                  <a:schemeClr val="tx1"/>
                </a:solidFill>
              </a:endParaRPr>
            </a:p>
          </p:txBody>
        </p:sp>
        <p:sp>
          <p:nvSpPr>
            <p:cNvPr id="28684" name="Rectangle 9">
              <a:extLst>
                <a:ext uri="{FF2B5EF4-FFF2-40B4-BE49-F238E27FC236}">
                  <a16:creationId xmlns:a16="http://schemas.microsoft.com/office/drawing/2014/main" id="{959324BB-0714-4DBC-A0E9-2BFECE67B514}"/>
                </a:ext>
              </a:extLst>
            </p:cNvPr>
            <p:cNvSpPr>
              <a:spLocks noChangeArrowheads="1"/>
            </p:cNvSpPr>
            <p:nvPr/>
          </p:nvSpPr>
          <p:spPr bwMode="auto">
            <a:xfrm>
              <a:off x="1749" y="2332"/>
              <a:ext cx="167" cy="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2100" b="1" i="1">
                  <a:solidFill>
                    <a:srgbClr val="009900"/>
                  </a:solidFill>
                </a:rPr>
                <a:t>B</a:t>
              </a:r>
            </a:p>
          </p:txBody>
        </p:sp>
        <p:sp>
          <p:nvSpPr>
            <p:cNvPr id="28685" name="Oval 10">
              <a:extLst>
                <a:ext uri="{FF2B5EF4-FFF2-40B4-BE49-F238E27FC236}">
                  <a16:creationId xmlns:a16="http://schemas.microsoft.com/office/drawing/2014/main" id="{DC08C430-FAB9-4ACA-96A6-933E059BF61E}"/>
                </a:ext>
              </a:extLst>
            </p:cNvPr>
            <p:cNvSpPr>
              <a:spLocks noChangeArrowheads="1"/>
            </p:cNvSpPr>
            <p:nvPr/>
          </p:nvSpPr>
          <p:spPr bwMode="auto">
            <a:xfrm>
              <a:off x="1728" y="2256"/>
              <a:ext cx="96" cy="96"/>
            </a:xfrm>
            <a:prstGeom prst="ellipse">
              <a:avLst/>
            </a:prstGeom>
            <a:solidFill>
              <a:srgbClr val="009900"/>
            </a:solidFill>
            <a:ln w="12700">
              <a:solidFill>
                <a:schemeClr val="tx1"/>
              </a:solidFill>
              <a:round/>
              <a:headEnd type="none" w="sm" len="sm"/>
              <a:tailEnd type="none" w="sm" len="sm"/>
            </a:ln>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28686" name="Line 11">
              <a:extLst>
                <a:ext uri="{FF2B5EF4-FFF2-40B4-BE49-F238E27FC236}">
                  <a16:creationId xmlns:a16="http://schemas.microsoft.com/office/drawing/2014/main" id="{54998797-D9D1-4168-9107-7A27EA0B14C2}"/>
                </a:ext>
              </a:extLst>
            </p:cNvPr>
            <p:cNvSpPr>
              <a:spLocks noChangeShapeType="1"/>
            </p:cNvSpPr>
            <p:nvPr/>
          </p:nvSpPr>
          <p:spPr bwMode="auto">
            <a:xfrm flipH="1" flipV="1">
              <a:off x="1647" y="1728"/>
              <a:ext cx="129" cy="480"/>
            </a:xfrm>
            <a:prstGeom prst="line">
              <a:avLst/>
            </a:prstGeom>
            <a:noFill/>
            <a:ln w="127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8687" name="Rectangle 12">
              <a:extLst>
                <a:ext uri="{FF2B5EF4-FFF2-40B4-BE49-F238E27FC236}">
                  <a16:creationId xmlns:a16="http://schemas.microsoft.com/office/drawing/2014/main" id="{2F40380B-D5F1-42B2-B41E-A00016F6BA0A}"/>
                </a:ext>
              </a:extLst>
            </p:cNvPr>
            <p:cNvSpPr>
              <a:spLocks noChangeArrowheads="1"/>
            </p:cNvSpPr>
            <p:nvPr/>
          </p:nvSpPr>
          <p:spPr bwMode="auto">
            <a:xfrm>
              <a:off x="2949" y="3052"/>
              <a:ext cx="166" cy="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2100" b="1" i="1">
                  <a:solidFill>
                    <a:srgbClr val="CC3300"/>
                  </a:solidFill>
                </a:rPr>
                <a:t>A</a:t>
              </a:r>
            </a:p>
          </p:txBody>
        </p:sp>
        <p:sp>
          <p:nvSpPr>
            <p:cNvPr id="28688" name="Oval 13">
              <a:extLst>
                <a:ext uri="{FF2B5EF4-FFF2-40B4-BE49-F238E27FC236}">
                  <a16:creationId xmlns:a16="http://schemas.microsoft.com/office/drawing/2014/main" id="{AEE5E8EE-0E71-49E3-9AA2-067BF430403D}"/>
                </a:ext>
              </a:extLst>
            </p:cNvPr>
            <p:cNvSpPr>
              <a:spLocks noChangeArrowheads="1"/>
            </p:cNvSpPr>
            <p:nvPr/>
          </p:nvSpPr>
          <p:spPr bwMode="auto">
            <a:xfrm>
              <a:off x="2928" y="2976"/>
              <a:ext cx="96" cy="96"/>
            </a:xfrm>
            <a:prstGeom prst="ellipse">
              <a:avLst/>
            </a:prstGeom>
            <a:solidFill>
              <a:srgbClr val="CC3300"/>
            </a:solidFill>
            <a:ln w="12700">
              <a:solidFill>
                <a:schemeClr val="tx1"/>
              </a:solidFill>
              <a:round/>
              <a:headEnd type="none" w="sm" len="sm"/>
              <a:tailEnd type="none" w="sm" len="sm"/>
            </a:ln>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28689" name="Line 14">
              <a:extLst>
                <a:ext uri="{FF2B5EF4-FFF2-40B4-BE49-F238E27FC236}">
                  <a16:creationId xmlns:a16="http://schemas.microsoft.com/office/drawing/2014/main" id="{4D6F5FFE-C21C-473B-8128-370FBC2318BF}"/>
                </a:ext>
              </a:extLst>
            </p:cNvPr>
            <p:cNvSpPr>
              <a:spLocks noChangeShapeType="1"/>
            </p:cNvSpPr>
            <p:nvPr/>
          </p:nvSpPr>
          <p:spPr bwMode="auto">
            <a:xfrm flipV="1">
              <a:off x="3024" y="2880"/>
              <a:ext cx="432" cy="96"/>
            </a:xfrm>
            <a:prstGeom prst="line">
              <a:avLst/>
            </a:prstGeom>
            <a:noFill/>
            <a:ln w="127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8690" name="Text Box 15">
              <a:extLst>
                <a:ext uri="{FF2B5EF4-FFF2-40B4-BE49-F238E27FC236}">
                  <a16:creationId xmlns:a16="http://schemas.microsoft.com/office/drawing/2014/main" id="{2DEB0FFF-1298-4EBF-B0D4-BB2E986C025B}"/>
                </a:ext>
              </a:extLst>
            </p:cNvPr>
            <p:cNvSpPr txBox="1">
              <a:spLocks noChangeArrowheads="1"/>
            </p:cNvSpPr>
            <p:nvPr/>
          </p:nvSpPr>
          <p:spPr bwMode="auto">
            <a:xfrm>
              <a:off x="1334" y="3329"/>
              <a:ext cx="332"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1800" b="1" dirty="0" err="1">
                  <a:solidFill>
                    <a:srgbClr val="FF0000"/>
                  </a:solidFill>
                </a:rPr>
                <a:t>Élevé</a:t>
              </a:r>
              <a:endParaRPr lang="en-US" altLang="en-US" sz="1800" b="1" dirty="0">
                <a:solidFill>
                  <a:srgbClr val="FF0000"/>
                </a:solidFill>
              </a:endParaRPr>
            </a:p>
          </p:txBody>
        </p:sp>
        <p:sp>
          <p:nvSpPr>
            <p:cNvPr id="28691" name="Text Box 16">
              <a:extLst>
                <a:ext uri="{FF2B5EF4-FFF2-40B4-BE49-F238E27FC236}">
                  <a16:creationId xmlns:a16="http://schemas.microsoft.com/office/drawing/2014/main" id="{53745EA8-31FC-4A94-AED5-AD97D81DADB1}"/>
                </a:ext>
              </a:extLst>
            </p:cNvPr>
            <p:cNvSpPr txBox="1">
              <a:spLocks noChangeArrowheads="1"/>
            </p:cNvSpPr>
            <p:nvPr/>
          </p:nvSpPr>
          <p:spPr bwMode="auto">
            <a:xfrm>
              <a:off x="3360" y="3312"/>
              <a:ext cx="368"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1800" b="1" dirty="0" err="1">
                  <a:solidFill>
                    <a:srgbClr val="FF0000"/>
                  </a:solidFill>
                </a:rPr>
                <a:t>Faible</a:t>
              </a:r>
              <a:endParaRPr lang="en-US" altLang="en-US" sz="1800" b="1" dirty="0">
                <a:solidFill>
                  <a:srgbClr val="FF0000"/>
                </a:solidFill>
              </a:endParaRPr>
            </a:p>
          </p:txBody>
        </p:sp>
        <p:sp>
          <p:nvSpPr>
            <p:cNvPr id="28692" name="Text Box 18">
              <a:extLst>
                <a:ext uri="{FF2B5EF4-FFF2-40B4-BE49-F238E27FC236}">
                  <a16:creationId xmlns:a16="http://schemas.microsoft.com/office/drawing/2014/main" id="{4AFAD77E-44DD-45FE-90D5-6850DC29B9BB}"/>
                </a:ext>
              </a:extLst>
            </p:cNvPr>
            <p:cNvSpPr txBox="1">
              <a:spLocks noChangeArrowheads="1"/>
            </p:cNvSpPr>
            <p:nvPr/>
          </p:nvSpPr>
          <p:spPr bwMode="auto">
            <a:xfrm>
              <a:off x="960" y="3072"/>
              <a:ext cx="368"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1800" b="1" dirty="0" err="1">
                  <a:solidFill>
                    <a:schemeClr val="tx1"/>
                  </a:solidFill>
                </a:rPr>
                <a:t>Faible</a:t>
              </a:r>
              <a:endParaRPr lang="en-US" altLang="en-US" sz="1800" b="1" dirty="0">
                <a:solidFill>
                  <a:schemeClr val="tx1"/>
                </a:solidFill>
              </a:endParaRPr>
            </a:p>
          </p:txBody>
        </p:sp>
        <p:sp>
          <p:nvSpPr>
            <p:cNvPr id="28693" name="Text Box 19">
              <a:extLst>
                <a:ext uri="{FF2B5EF4-FFF2-40B4-BE49-F238E27FC236}">
                  <a16:creationId xmlns:a16="http://schemas.microsoft.com/office/drawing/2014/main" id="{DE320C98-AAED-45D3-A3B9-D9401255D5C7}"/>
                </a:ext>
              </a:extLst>
            </p:cNvPr>
            <p:cNvSpPr txBox="1">
              <a:spLocks noChangeArrowheads="1"/>
            </p:cNvSpPr>
            <p:nvPr/>
          </p:nvSpPr>
          <p:spPr bwMode="auto">
            <a:xfrm>
              <a:off x="960" y="1584"/>
              <a:ext cx="379" cy="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1800" b="1" dirty="0" err="1">
                  <a:solidFill>
                    <a:schemeClr val="tx1"/>
                  </a:solidFill>
                </a:rPr>
                <a:t>Élevée</a:t>
              </a:r>
              <a:endParaRPr lang="en-US" altLang="en-US" sz="1800" b="1" dirty="0">
                <a:solidFill>
                  <a:schemeClr val="tx1"/>
                </a:solidFil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2">
            <a:extLst>
              <a:ext uri="{FF2B5EF4-FFF2-40B4-BE49-F238E27FC236}">
                <a16:creationId xmlns:a16="http://schemas.microsoft.com/office/drawing/2014/main" id="{024D245E-3F1E-4E00-A425-471317A8D29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fld id="{439863B2-C65D-40EE-9724-653025C0FDBD}" type="slidenum">
              <a:rPr lang="en-US" altLang="en-US" sz="1000" smtClean="0">
                <a:solidFill>
                  <a:schemeClr val="tx1"/>
                </a:solidFill>
              </a:rPr>
              <a:pPr>
                <a:spcBef>
                  <a:spcPct val="0"/>
                </a:spcBef>
                <a:buClrTx/>
                <a:buSzTx/>
                <a:buFontTx/>
                <a:buNone/>
              </a:pPr>
              <a:t>8</a:t>
            </a:fld>
            <a:endParaRPr lang="en-US" altLang="en-US" sz="1000">
              <a:solidFill>
                <a:schemeClr val="tx1"/>
              </a:solidFill>
            </a:endParaRPr>
          </a:p>
        </p:txBody>
      </p:sp>
      <p:sp>
        <p:nvSpPr>
          <p:cNvPr id="28675" name="Rectangle 2">
            <a:extLst>
              <a:ext uri="{FF2B5EF4-FFF2-40B4-BE49-F238E27FC236}">
                <a16:creationId xmlns:a16="http://schemas.microsoft.com/office/drawing/2014/main" id="{5A26E896-EF78-44F6-87AF-70949F9B2A2E}"/>
              </a:ext>
            </a:extLst>
          </p:cNvPr>
          <p:cNvSpPr>
            <a:spLocks noChangeArrowheads="1"/>
          </p:cNvSpPr>
          <p:nvPr/>
        </p:nvSpPr>
        <p:spPr bwMode="auto">
          <a:xfrm>
            <a:off x="838200" y="0"/>
            <a:ext cx="731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defRPr/>
            </a:pPr>
            <a:r>
              <a:rPr lang="en-US" altLang="en-US" sz="3200" dirty="0">
                <a:solidFill>
                  <a:srgbClr val="CC3300"/>
                </a:solidFill>
              </a:rPr>
              <a:t>La </a:t>
            </a:r>
            <a:r>
              <a:rPr lang="en-US" altLang="en-US" sz="3200" dirty="0" err="1">
                <a:solidFill>
                  <a:srgbClr val="CC3300"/>
                </a:solidFill>
              </a:rPr>
              <a:t>frontière</a:t>
            </a:r>
            <a:r>
              <a:rPr lang="en-US" altLang="en-US" sz="3200" dirty="0">
                <a:solidFill>
                  <a:srgbClr val="CC3300"/>
                </a:solidFill>
              </a:rPr>
              <a:t> </a:t>
            </a:r>
            <a:r>
              <a:rPr lang="en-US" altLang="en-US" sz="3200" dirty="0" err="1">
                <a:solidFill>
                  <a:srgbClr val="CC3300"/>
                </a:solidFill>
              </a:rPr>
              <a:t>opérationnelle</a:t>
            </a:r>
            <a:endParaRPr lang="en-US" altLang="en-US" sz="3200" dirty="0">
              <a:solidFill>
                <a:srgbClr val="CC3300"/>
              </a:solidFill>
            </a:endParaRPr>
          </a:p>
        </p:txBody>
      </p:sp>
      <p:sp>
        <p:nvSpPr>
          <p:cNvPr id="30724" name="Rectangle 12">
            <a:extLst>
              <a:ext uri="{FF2B5EF4-FFF2-40B4-BE49-F238E27FC236}">
                <a16:creationId xmlns:a16="http://schemas.microsoft.com/office/drawing/2014/main" id="{91F275AC-5265-4452-B7E8-CC577E58E8D2}"/>
              </a:ext>
            </a:extLst>
          </p:cNvPr>
          <p:cNvSpPr>
            <a:spLocks noChangeArrowheads="1"/>
          </p:cNvSpPr>
          <p:nvPr/>
        </p:nvSpPr>
        <p:spPr bwMode="auto">
          <a:xfrm>
            <a:off x="762000" y="533400"/>
            <a:ext cx="8382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err="1">
                <a:solidFill>
                  <a:schemeClr val="tx1"/>
                </a:solidFill>
              </a:rPr>
              <a:t>Courbe</a:t>
            </a:r>
            <a:r>
              <a:rPr lang="en-US" altLang="en-US" sz="2400" dirty="0">
                <a:solidFill>
                  <a:schemeClr val="tx1"/>
                </a:solidFill>
              </a:rPr>
              <a:t> “</a:t>
            </a:r>
            <a:r>
              <a:rPr lang="en-US" altLang="en-US" sz="2400" dirty="0" err="1">
                <a:solidFill>
                  <a:schemeClr val="tx1"/>
                </a:solidFill>
              </a:rPr>
              <a:t>minimale</a:t>
            </a:r>
            <a:r>
              <a:rPr lang="en-US" altLang="en-US" sz="2400" dirty="0">
                <a:solidFill>
                  <a:schemeClr val="tx1"/>
                </a:solidFill>
              </a:rPr>
              <a:t>” qui </a:t>
            </a:r>
            <a:r>
              <a:rPr lang="en-US" altLang="en-US" sz="2400" dirty="0" err="1">
                <a:solidFill>
                  <a:schemeClr val="tx1"/>
                </a:solidFill>
              </a:rPr>
              <a:t>enveloppe</a:t>
            </a:r>
            <a:r>
              <a:rPr lang="en-US" altLang="en-US" sz="2400" dirty="0">
                <a:solidFill>
                  <a:schemeClr val="tx1"/>
                </a:solidFill>
              </a:rPr>
              <a:t> les </a:t>
            </a:r>
            <a:r>
              <a:rPr lang="en-US" altLang="en-US" sz="2400" dirty="0" err="1">
                <a:solidFill>
                  <a:schemeClr val="tx1"/>
                </a:solidFill>
              </a:rPr>
              <a:t>firmes</a:t>
            </a:r>
            <a:r>
              <a:rPr lang="en-US" altLang="en-US" sz="2400" dirty="0">
                <a:solidFill>
                  <a:schemeClr val="tx1"/>
                </a:solidFill>
              </a:rPr>
              <a:t> </a:t>
            </a:r>
            <a:r>
              <a:rPr lang="en-US" altLang="en-US" sz="2400" dirty="0" err="1">
                <a:solidFill>
                  <a:schemeClr val="tx1"/>
                </a:solidFill>
              </a:rPr>
              <a:t>d’une</a:t>
            </a:r>
            <a:r>
              <a:rPr lang="en-US" altLang="en-US" sz="2400" dirty="0">
                <a:solidFill>
                  <a:schemeClr val="tx1"/>
                </a:solidFill>
              </a:rPr>
              <a:t> </a:t>
            </a:r>
            <a:r>
              <a:rPr lang="en-US" altLang="en-US" sz="2400" dirty="0" err="1">
                <a:solidFill>
                  <a:schemeClr val="tx1"/>
                </a:solidFill>
              </a:rPr>
              <a:t>même</a:t>
            </a:r>
            <a:r>
              <a:rPr lang="en-US" altLang="en-US" sz="2400" dirty="0">
                <a:solidFill>
                  <a:schemeClr val="tx1"/>
                </a:solidFill>
              </a:rPr>
              <a:t> </a:t>
            </a:r>
            <a:r>
              <a:rPr lang="en-US" altLang="en-US" sz="2400" dirty="0" err="1">
                <a:solidFill>
                  <a:schemeClr val="tx1"/>
                </a:solidFill>
              </a:rPr>
              <a:t>industrie</a:t>
            </a:r>
            <a:r>
              <a:rPr lang="en-US" altLang="en-US" sz="2400" dirty="0">
                <a:solidFill>
                  <a:schemeClr val="tx1"/>
                </a:solidFill>
              </a:rPr>
              <a:t>.</a:t>
            </a:r>
          </a:p>
        </p:txBody>
      </p:sp>
      <p:grpSp>
        <p:nvGrpSpPr>
          <p:cNvPr id="37" name="Group 36">
            <a:extLst>
              <a:ext uri="{FF2B5EF4-FFF2-40B4-BE49-F238E27FC236}">
                <a16:creationId xmlns:a16="http://schemas.microsoft.com/office/drawing/2014/main" id="{CF65E3C7-B4B2-4204-A736-07A230D51427}"/>
              </a:ext>
            </a:extLst>
          </p:cNvPr>
          <p:cNvGrpSpPr/>
          <p:nvPr/>
        </p:nvGrpSpPr>
        <p:grpSpPr>
          <a:xfrm>
            <a:off x="228600" y="2038139"/>
            <a:ext cx="7713730" cy="4520455"/>
            <a:chOff x="228600" y="1598402"/>
            <a:chExt cx="7713730" cy="4520455"/>
          </a:xfrm>
        </p:grpSpPr>
        <p:grpSp>
          <p:nvGrpSpPr>
            <p:cNvPr id="38" name="Group 25">
              <a:extLst>
                <a:ext uri="{FF2B5EF4-FFF2-40B4-BE49-F238E27FC236}">
                  <a16:creationId xmlns:a16="http://schemas.microsoft.com/office/drawing/2014/main" id="{73744744-176D-4232-89DA-3CB4D63D8317}"/>
                </a:ext>
              </a:extLst>
            </p:cNvPr>
            <p:cNvGrpSpPr>
              <a:grpSpLocks/>
            </p:cNvGrpSpPr>
            <p:nvPr/>
          </p:nvGrpSpPr>
          <p:grpSpPr bwMode="auto">
            <a:xfrm>
              <a:off x="228600" y="1598402"/>
              <a:ext cx="7713730" cy="4520455"/>
              <a:chOff x="672" y="1343"/>
              <a:chExt cx="4350" cy="2514"/>
            </a:xfrm>
          </p:grpSpPr>
          <p:sp>
            <p:nvSpPr>
              <p:cNvPr id="52" name="Line 3">
                <a:extLst>
                  <a:ext uri="{FF2B5EF4-FFF2-40B4-BE49-F238E27FC236}">
                    <a16:creationId xmlns:a16="http://schemas.microsoft.com/office/drawing/2014/main" id="{D88B0467-D3CF-4F38-9F7D-970014955020}"/>
                  </a:ext>
                </a:extLst>
              </p:cNvPr>
              <p:cNvSpPr>
                <a:spLocks noChangeShapeType="1"/>
              </p:cNvSpPr>
              <p:nvPr/>
            </p:nvSpPr>
            <p:spPr bwMode="auto">
              <a:xfrm flipH="1" flipV="1">
                <a:off x="1296" y="1632"/>
                <a:ext cx="3" cy="195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3" name="Freeform 4">
                <a:extLst>
                  <a:ext uri="{FF2B5EF4-FFF2-40B4-BE49-F238E27FC236}">
                    <a16:creationId xmlns:a16="http://schemas.microsoft.com/office/drawing/2014/main" id="{7E349FF2-5F14-4B08-8ADD-0ACEC10CB02E}"/>
                  </a:ext>
                </a:extLst>
              </p:cNvPr>
              <p:cNvSpPr>
                <a:spLocks/>
              </p:cNvSpPr>
              <p:nvPr/>
            </p:nvSpPr>
            <p:spPr bwMode="auto">
              <a:xfrm>
                <a:off x="1248" y="1632"/>
                <a:ext cx="79" cy="58"/>
              </a:xfrm>
              <a:custGeom>
                <a:avLst/>
                <a:gdLst>
                  <a:gd name="T0" fmla="*/ 0 w 79"/>
                  <a:gd name="T1" fmla="*/ 57 h 58"/>
                  <a:gd name="T2" fmla="*/ 78 w 79"/>
                  <a:gd name="T3" fmla="*/ 57 h 58"/>
                  <a:gd name="T4" fmla="*/ 40 w 79"/>
                  <a:gd name="T5" fmla="*/ 0 h 58"/>
                  <a:gd name="T6" fmla="*/ 0 w 79"/>
                  <a:gd name="T7" fmla="*/ 57 h 58"/>
                  <a:gd name="T8" fmla="*/ 0 60000 65536"/>
                  <a:gd name="T9" fmla="*/ 0 60000 65536"/>
                  <a:gd name="T10" fmla="*/ 0 60000 65536"/>
                  <a:gd name="T11" fmla="*/ 0 60000 65536"/>
                  <a:gd name="T12" fmla="*/ 0 w 79"/>
                  <a:gd name="T13" fmla="*/ 0 h 58"/>
                  <a:gd name="T14" fmla="*/ 79 w 79"/>
                  <a:gd name="T15" fmla="*/ 58 h 58"/>
                </a:gdLst>
                <a:ahLst/>
                <a:cxnLst>
                  <a:cxn ang="T8">
                    <a:pos x="T0" y="T1"/>
                  </a:cxn>
                  <a:cxn ang="T9">
                    <a:pos x="T2" y="T3"/>
                  </a:cxn>
                  <a:cxn ang="T10">
                    <a:pos x="T4" y="T5"/>
                  </a:cxn>
                  <a:cxn ang="T11">
                    <a:pos x="T6" y="T7"/>
                  </a:cxn>
                </a:cxnLst>
                <a:rect l="T12" t="T13" r="T14" b="T15"/>
                <a:pathLst>
                  <a:path w="79" h="58">
                    <a:moveTo>
                      <a:pt x="0" y="57"/>
                    </a:moveTo>
                    <a:lnTo>
                      <a:pt x="78" y="57"/>
                    </a:lnTo>
                    <a:lnTo>
                      <a:pt x="40" y="0"/>
                    </a:lnTo>
                    <a:lnTo>
                      <a:pt x="0" y="57"/>
                    </a:lnTo>
                  </a:path>
                </a:pathLst>
              </a:custGeom>
              <a:solidFill>
                <a:schemeClr val="tx1"/>
              </a:solidFill>
              <a:ln w="12700" cap="rnd">
                <a:solidFill>
                  <a:schemeClr val="tx1"/>
                </a:solidFill>
                <a:round/>
                <a:headEnd/>
                <a:tailEnd/>
              </a:ln>
            </p:spPr>
            <p:txBody>
              <a:bodyPr/>
              <a:lstStyle/>
              <a:p>
                <a:endParaRPr lang="en-US"/>
              </a:p>
            </p:txBody>
          </p:sp>
          <p:sp>
            <p:nvSpPr>
              <p:cNvPr id="54" name="Arc 5">
                <a:extLst>
                  <a:ext uri="{FF2B5EF4-FFF2-40B4-BE49-F238E27FC236}">
                    <a16:creationId xmlns:a16="http://schemas.microsoft.com/office/drawing/2014/main" id="{4110ADE5-209A-49E8-B362-7854F2170F1B}"/>
                  </a:ext>
                </a:extLst>
              </p:cNvPr>
              <p:cNvSpPr>
                <a:spLocks/>
              </p:cNvSpPr>
              <p:nvPr/>
            </p:nvSpPr>
            <p:spPr bwMode="auto">
              <a:xfrm>
                <a:off x="1312" y="1974"/>
                <a:ext cx="2156" cy="159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round/>
                    <a:headEnd type="none" w="sm" len="sm"/>
                    <a:tailEnd type="none" w="sm" len="sm"/>
                  </a14:hiddenLine>
                </a:ext>
              </a:extLst>
            </p:spPr>
            <p:txBody>
              <a:bodyPr wrap="none" anchor="ctr"/>
              <a:lstStyle/>
              <a:p>
                <a:endParaRPr lang="en-US"/>
              </a:p>
            </p:txBody>
          </p:sp>
          <p:sp>
            <p:nvSpPr>
              <p:cNvPr id="55" name="Arc 6">
                <a:extLst>
                  <a:ext uri="{FF2B5EF4-FFF2-40B4-BE49-F238E27FC236}">
                    <a16:creationId xmlns:a16="http://schemas.microsoft.com/office/drawing/2014/main" id="{79794F0D-BD5F-45A4-AD0C-0702D739AE9F}"/>
                  </a:ext>
                </a:extLst>
              </p:cNvPr>
              <p:cNvSpPr>
                <a:spLocks/>
              </p:cNvSpPr>
              <p:nvPr/>
            </p:nvSpPr>
            <p:spPr bwMode="auto">
              <a:xfrm>
                <a:off x="1312" y="1974"/>
                <a:ext cx="2156" cy="1612"/>
              </a:xfrm>
              <a:custGeom>
                <a:avLst/>
                <a:gdLst>
                  <a:gd name="T0" fmla="*/ 0 w 21600"/>
                  <a:gd name="T1" fmla="*/ 0 h 21843"/>
                  <a:gd name="T2" fmla="*/ 0 w 21600"/>
                  <a:gd name="T3" fmla="*/ 0 h 21843"/>
                  <a:gd name="T4" fmla="*/ 0 w 21600"/>
                  <a:gd name="T5" fmla="*/ 0 h 21843"/>
                  <a:gd name="T6" fmla="*/ 0 60000 65536"/>
                  <a:gd name="T7" fmla="*/ 0 60000 65536"/>
                  <a:gd name="T8" fmla="*/ 0 60000 65536"/>
                  <a:gd name="T9" fmla="*/ 0 w 21600"/>
                  <a:gd name="T10" fmla="*/ 0 h 21843"/>
                  <a:gd name="T11" fmla="*/ 21600 w 21600"/>
                  <a:gd name="T12" fmla="*/ 21843 h 21843"/>
                </a:gdLst>
                <a:ahLst/>
                <a:cxnLst>
                  <a:cxn ang="T6">
                    <a:pos x="T0" y="T1"/>
                  </a:cxn>
                  <a:cxn ang="T7">
                    <a:pos x="T2" y="T3"/>
                  </a:cxn>
                  <a:cxn ang="T8">
                    <a:pos x="T4" y="T5"/>
                  </a:cxn>
                </a:cxnLst>
                <a:rect l="T9" t="T10" r="T11" b="T12"/>
                <a:pathLst>
                  <a:path w="21600" h="21843" fill="none" extrusionOk="0">
                    <a:moveTo>
                      <a:pt x="-1" y="0"/>
                    </a:moveTo>
                    <a:cubicBezTo>
                      <a:pt x="11929" y="0"/>
                      <a:pt x="21600" y="9670"/>
                      <a:pt x="21600" y="21600"/>
                    </a:cubicBezTo>
                    <a:cubicBezTo>
                      <a:pt x="21600" y="21681"/>
                      <a:pt x="21599" y="21762"/>
                      <a:pt x="21598" y="21842"/>
                    </a:cubicBezTo>
                  </a:path>
                  <a:path w="21600" h="21843" stroke="0" extrusionOk="0">
                    <a:moveTo>
                      <a:pt x="-1" y="0"/>
                    </a:moveTo>
                    <a:cubicBezTo>
                      <a:pt x="11929" y="0"/>
                      <a:pt x="21600" y="9670"/>
                      <a:pt x="21600" y="21600"/>
                    </a:cubicBezTo>
                    <a:cubicBezTo>
                      <a:pt x="21600" y="21681"/>
                      <a:pt x="21599" y="21762"/>
                      <a:pt x="21598" y="21842"/>
                    </a:cubicBezTo>
                    <a:lnTo>
                      <a:pt x="0" y="21600"/>
                    </a:lnTo>
                    <a:lnTo>
                      <a:pt x="-1" y="0"/>
                    </a:lnTo>
                    <a:close/>
                  </a:path>
                </a:pathLst>
              </a:custGeom>
              <a:noFill/>
              <a:ln w="25400" cap="rnd">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6" name="Rectangle 7">
                <a:extLst>
                  <a:ext uri="{FF2B5EF4-FFF2-40B4-BE49-F238E27FC236}">
                    <a16:creationId xmlns:a16="http://schemas.microsoft.com/office/drawing/2014/main" id="{F8329669-375E-458D-A1A7-EF66A91F898A}"/>
                  </a:ext>
                </a:extLst>
              </p:cNvPr>
              <p:cNvSpPr>
                <a:spLocks noChangeArrowheads="1"/>
              </p:cNvSpPr>
              <p:nvPr/>
            </p:nvSpPr>
            <p:spPr bwMode="auto">
              <a:xfrm>
                <a:off x="672" y="1344"/>
                <a:ext cx="86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r>
                  <a:rPr lang="en-US" altLang="en-US" sz="2100" b="1" dirty="0" err="1">
                    <a:solidFill>
                      <a:schemeClr val="tx1"/>
                    </a:solidFill>
                  </a:rPr>
                  <a:t>Commodité</a:t>
                </a:r>
                <a:endParaRPr lang="en-US" altLang="en-US" sz="2100" b="1" dirty="0">
                  <a:solidFill>
                    <a:schemeClr val="tx1"/>
                  </a:solidFill>
                </a:endParaRPr>
              </a:p>
            </p:txBody>
          </p:sp>
          <p:sp>
            <p:nvSpPr>
              <p:cNvPr id="57" name="Rectangle 8">
                <a:extLst>
                  <a:ext uri="{FF2B5EF4-FFF2-40B4-BE49-F238E27FC236}">
                    <a16:creationId xmlns:a16="http://schemas.microsoft.com/office/drawing/2014/main" id="{2D7A6D7B-F7C1-4E20-977F-8886688C157A}"/>
                  </a:ext>
                </a:extLst>
              </p:cNvPr>
              <p:cNvSpPr>
                <a:spLocks noChangeArrowheads="1"/>
              </p:cNvSpPr>
              <p:nvPr/>
            </p:nvSpPr>
            <p:spPr bwMode="auto">
              <a:xfrm>
                <a:off x="3255" y="1343"/>
                <a:ext cx="1767"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lgn="ctr">
                  <a:spcBef>
                    <a:spcPct val="0"/>
                  </a:spcBef>
                  <a:buClrTx/>
                  <a:buSzTx/>
                  <a:buFontTx/>
                  <a:buNone/>
                </a:pPr>
                <a:r>
                  <a:rPr lang="en-US" altLang="en-US" sz="2400" b="1" dirty="0" err="1">
                    <a:solidFill>
                      <a:srgbClr val="CC3300"/>
                    </a:solidFill>
                  </a:rPr>
                  <a:t>Frontière</a:t>
                </a:r>
                <a:endParaRPr lang="en-US" altLang="en-US" sz="2400" b="1" dirty="0">
                  <a:solidFill>
                    <a:srgbClr val="CC3300"/>
                  </a:solidFill>
                </a:endParaRPr>
              </a:p>
            </p:txBody>
          </p:sp>
          <p:sp>
            <p:nvSpPr>
              <p:cNvPr id="58" name="Oval 9">
                <a:extLst>
                  <a:ext uri="{FF2B5EF4-FFF2-40B4-BE49-F238E27FC236}">
                    <a16:creationId xmlns:a16="http://schemas.microsoft.com/office/drawing/2014/main" id="{09C781F3-D108-4D4C-A16E-FA49F8BBF466}"/>
                  </a:ext>
                </a:extLst>
              </p:cNvPr>
              <p:cNvSpPr>
                <a:spLocks noChangeArrowheads="1"/>
              </p:cNvSpPr>
              <p:nvPr/>
            </p:nvSpPr>
            <p:spPr bwMode="auto">
              <a:xfrm>
                <a:off x="2698" y="2329"/>
                <a:ext cx="96" cy="100"/>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59" name="Oval 10">
                <a:extLst>
                  <a:ext uri="{FF2B5EF4-FFF2-40B4-BE49-F238E27FC236}">
                    <a16:creationId xmlns:a16="http://schemas.microsoft.com/office/drawing/2014/main" id="{ABF06D72-6D6F-4C50-9A32-0FB8D8ADE14B}"/>
                  </a:ext>
                </a:extLst>
              </p:cNvPr>
              <p:cNvSpPr>
                <a:spLocks noChangeArrowheads="1"/>
              </p:cNvSpPr>
              <p:nvPr/>
            </p:nvSpPr>
            <p:spPr bwMode="auto">
              <a:xfrm>
                <a:off x="2470" y="2179"/>
                <a:ext cx="97" cy="96"/>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60" name="Rectangle 11">
                <a:extLst>
                  <a:ext uri="{FF2B5EF4-FFF2-40B4-BE49-F238E27FC236}">
                    <a16:creationId xmlns:a16="http://schemas.microsoft.com/office/drawing/2014/main" id="{70BC230C-5645-489D-95E2-6B0FDE1314C3}"/>
                  </a:ext>
                </a:extLst>
              </p:cNvPr>
              <p:cNvSpPr>
                <a:spLocks noChangeArrowheads="1"/>
              </p:cNvSpPr>
              <p:nvPr/>
            </p:nvSpPr>
            <p:spPr bwMode="auto">
              <a:xfrm>
                <a:off x="4300" y="3456"/>
                <a:ext cx="42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defTabSz="76200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defTabSz="7620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defTabSz="7620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defTabSz="7620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defTabSz="7620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lgn="ctr">
                  <a:spcBef>
                    <a:spcPct val="0"/>
                  </a:spcBef>
                  <a:buClrTx/>
                  <a:buSzTx/>
                  <a:buFontTx/>
                  <a:buNone/>
                </a:pPr>
                <a:r>
                  <a:rPr lang="en-US" altLang="en-US" sz="2100" b="1" dirty="0" err="1">
                    <a:solidFill>
                      <a:schemeClr val="tx1"/>
                    </a:solidFill>
                  </a:rPr>
                  <a:t>Coût</a:t>
                </a:r>
                <a:endParaRPr lang="en-US" altLang="en-US" sz="2100" b="1" dirty="0">
                  <a:solidFill>
                    <a:schemeClr val="tx1"/>
                  </a:solidFill>
                </a:endParaRPr>
              </a:p>
            </p:txBody>
          </p:sp>
          <p:sp>
            <p:nvSpPr>
              <p:cNvPr id="61" name="Text Box 13">
                <a:extLst>
                  <a:ext uri="{FF2B5EF4-FFF2-40B4-BE49-F238E27FC236}">
                    <a16:creationId xmlns:a16="http://schemas.microsoft.com/office/drawing/2014/main" id="{6609427D-14B5-403C-9AE3-BB51EB99EBCD}"/>
                  </a:ext>
                </a:extLst>
              </p:cNvPr>
              <p:cNvSpPr txBox="1">
                <a:spLocks noChangeArrowheads="1"/>
              </p:cNvSpPr>
              <p:nvPr/>
            </p:nvSpPr>
            <p:spPr bwMode="auto">
              <a:xfrm>
                <a:off x="902" y="3338"/>
                <a:ext cx="537"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err="1">
                    <a:solidFill>
                      <a:schemeClr val="tx1"/>
                    </a:solidFill>
                  </a:rPr>
                  <a:t>Faible</a:t>
                </a:r>
                <a:endParaRPr lang="en-US" altLang="en-US" sz="2400" dirty="0">
                  <a:solidFill>
                    <a:schemeClr val="tx1"/>
                  </a:solidFill>
                </a:endParaRPr>
              </a:p>
            </p:txBody>
          </p:sp>
          <p:sp>
            <p:nvSpPr>
              <p:cNvPr id="62" name="Text Box 14">
                <a:extLst>
                  <a:ext uri="{FF2B5EF4-FFF2-40B4-BE49-F238E27FC236}">
                    <a16:creationId xmlns:a16="http://schemas.microsoft.com/office/drawing/2014/main" id="{BA484942-99CD-453B-B7D4-E62EBA2FAF32}"/>
                  </a:ext>
                </a:extLst>
              </p:cNvPr>
              <p:cNvSpPr txBox="1">
                <a:spLocks noChangeArrowheads="1"/>
              </p:cNvSpPr>
              <p:nvPr/>
            </p:nvSpPr>
            <p:spPr bwMode="auto">
              <a:xfrm>
                <a:off x="806" y="1802"/>
                <a:ext cx="57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err="1">
                    <a:solidFill>
                      <a:schemeClr val="tx1"/>
                    </a:solidFill>
                  </a:rPr>
                  <a:t>Élevée</a:t>
                </a:r>
                <a:endParaRPr lang="en-US" altLang="en-US" sz="2400" dirty="0">
                  <a:solidFill>
                    <a:schemeClr val="tx1"/>
                  </a:solidFill>
                </a:endParaRPr>
              </a:p>
            </p:txBody>
          </p:sp>
          <p:sp>
            <p:nvSpPr>
              <p:cNvPr id="63" name="Text Box 15">
                <a:extLst>
                  <a:ext uri="{FF2B5EF4-FFF2-40B4-BE49-F238E27FC236}">
                    <a16:creationId xmlns:a16="http://schemas.microsoft.com/office/drawing/2014/main" id="{02BEB8A8-3D5A-4244-9F6D-E3B5795ED2FE}"/>
                  </a:ext>
                </a:extLst>
              </p:cNvPr>
              <p:cNvSpPr txBox="1">
                <a:spLocks noChangeArrowheads="1"/>
              </p:cNvSpPr>
              <p:nvPr/>
            </p:nvSpPr>
            <p:spPr bwMode="auto">
              <a:xfrm>
                <a:off x="1392" y="3600"/>
                <a:ext cx="498"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err="1">
                    <a:solidFill>
                      <a:srgbClr val="FF0000"/>
                    </a:solidFill>
                  </a:rPr>
                  <a:t>Élevé</a:t>
                </a:r>
                <a:endParaRPr lang="en-US" altLang="en-US" sz="2400" dirty="0">
                  <a:solidFill>
                    <a:srgbClr val="FF0000"/>
                  </a:solidFill>
                </a:endParaRPr>
              </a:p>
            </p:txBody>
          </p:sp>
          <p:sp>
            <p:nvSpPr>
              <p:cNvPr id="64" name="Text Box 16">
                <a:extLst>
                  <a:ext uri="{FF2B5EF4-FFF2-40B4-BE49-F238E27FC236}">
                    <a16:creationId xmlns:a16="http://schemas.microsoft.com/office/drawing/2014/main" id="{7B29B3CF-EDFA-4B71-B68A-FFAC38A5E682}"/>
                  </a:ext>
                </a:extLst>
              </p:cNvPr>
              <p:cNvSpPr txBox="1">
                <a:spLocks noChangeArrowheads="1"/>
              </p:cNvSpPr>
              <p:nvPr/>
            </p:nvSpPr>
            <p:spPr bwMode="auto">
              <a:xfrm>
                <a:off x="3264" y="3552"/>
                <a:ext cx="537"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400" dirty="0" err="1">
                    <a:solidFill>
                      <a:srgbClr val="FF0000"/>
                    </a:solidFill>
                  </a:rPr>
                  <a:t>Faible</a:t>
                </a:r>
                <a:endParaRPr lang="en-US" altLang="en-US" sz="2400" dirty="0">
                  <a:solidFill>
                    <a:srgbClr val="FF0000"/>
                  </a:solidFill>
                </a:endParaRPr>
              </a:p>
            </p:txBody>
          </p:sp>
          <p:sp>
            <p:nvSpPr>
              <p:cNvPr id="65" name="Line 17">
                <a:extLst>
                  <a:ext uri="{FF2B5EF4-FFF2-40B4-BE49-F238E27FC236}">
                    <a16:creationId xmlns:a16="http://schemas.microsoft.com/office/drawing/2014/main" id="{5A611142-DAF4-4945-A50C-D2936FF7C482}"/>
                  </a:ext>
                </a:extLst>
              </p:cNvPr>
              <p:cNvSpPr>
                <a:spLocks noChangeShapeType="1"/>
              </p:cNvSpPr>
              <p:nvPr/>
            </p:nvSpPr>
            <p:spPr bwMode="auto">
              <a:xfrm>
                <a:off x="1296" y="3600"/>
                <a:ext cx="2928" cy="0"/>
              </a:xfrm>
              <a:prstGeom prst="line">
                <a:avLst/>
              </a:prstGeom>
              <a:noFill/>
              <a:ln w="9525">
                <a:solidFill>
                  <a:schemeClr val="tx1"/>
                </a:solidFill>
                <a:miter lim="800000"/>
                <a:headEnd/>
                <a:tailEnd type="triangle" w="lg" len="lg"/>
              </a:ln>
              <a:extLst>
                <a:ext uri="{909E8E84-426E-40DD-AFC4-6F175D3DCCD1}">
                  <a14:hiddenFill xmlns:a14="http://schemas.microsoft.com/office/drawing/2010/main">
                    <a:noFill/>
                  </a14:hiddenFill>
                </a:ext>
              </a:extLst>
            </p:spPr>
            <p:txBody>
              <a:bodyPr wrap="none"/>
              <a:lstStyle/>
              <a:p>
                <a:endParaRPr lang="en-US"/>
              </a:p>
            </p:txBody>
          </p:sp>
          <p:sp>
            <p:nvSpPr>
              <p:cNvPr id="66" name="Text Box 20">
                <a:extLst>
                  <a:ext uri="{FF2B5EF4-FFF2-40B4-BE49-F238E27FC236}">
                    <a16:creationId xmlns:a16="http://schemas.microsoft.com/office/drawing/2014/main" id="{62261F15-6345-4D6B-BA22-508D9FCC73FD}"/>
                  </a:ext>
                </a:extLst>
              </p:cNvPr>
              <p:cNvSpPr txBox="1">
                <a:spLocks noChangeArrowheads="1"/>
              </p:cNvSpPr>
              <p:nvPr/>
            </p:nvSpPr>
            <p:spPr bwMode="auto">
              <a:xfrm>
                <a:off x="3427" y="2975"/>
                <a:ext cx="1059" cy="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eaLnBrk="1" hangingPunct="1">
                  <a:spcBef>
                    <a:spcPct val="0"/>
                  </a:spcBef>
                  <a:buClrTx/>
                  <a:buSzTx/>
                  <a:buFontTx/>
                  <a:buNone/>
                </a:pPr>
                <a:r>
                  <a:rPr lang="en-US" altLang="en-US" sz="2000" dirty="0">
                    <a:solidFill>
                      <a:schemeClr val="tx1"/>
                    </a:solidFill>
                    <a:latin typeface="Arial Black" panose="020B0A04020102020204" pitchFamily="34" charset="0"/>
                    <a:sym typeface="Webdings" panose="05030102010509060703" pitchFamily="18" charset="2"/>
                  </a:rPr>
                  <a:t>WALMART</a:t>
                </a:r>
                <a:endParaRPr lang="en-US" altLang="en-US" sz="2000" dirty="0">
                  <a:solidFill>
                    <a:schemeClr val="tx1"/>
                  </a:solidFill>
                  <a:latin typeface="Arial Black" panose="020B0A04020102020204" pitchFamily="34" charset="0"/>
                </a:endParaRPr>
              </a:p>
            </p:txBody>
          </p:sp>
          <p:sp>
            <p:nvSpPr>
              <p:cNvPr id="67" name="Oval 22">
                <a:extLst>
                  <a:ext uri="{FF2B5EF4-FFF2-40B4-BE49-F238E27FC236}">
                    <a16:creationId xmlns:a16="http://schemas.microsoft.com/office/drawing/2014/main" id="{0F8AF028-8826-47DD-BBD0-63FDD8EDB103}"/>
                  </a:ext>
                </a:extLst>
              </p:cNvPr>
              <p:cNvSpPr>
                <a:spLocks noChangeArrowheads="1"/>
              </p:cNvSpPr>
              <p:nvPr/>
            </p:nvSpPr>
            <p:spPr bwMode="auto">
              <a:xfrm>
                <a:off x="3373" y="3234"/>
                <a:ext cx="108" cy="112"/>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68" name="Line 23">
                <a:extLst>
                  <a:ext uri="{FF2B5EF4-FFF2-40B4-BE49-F238E27FC236}">
                    <a16:creationId xmlns:a16="http://schemas.microsoft.com/office/drawing/2014/main" id="{0345C101-CDA1-41C3-959C-67681F883FEE}"/>
                  </a:ext>
                </a:extLst>
              </p:cNvPr>
              <p:cNvSpPr>
                <a:spLocks noChangeShapeType="1"/>
              </p:cNvSpPr>
              <p:nvPr/>
            </p:nvSpPr>
            <p:spPr bwMode="auto">
              <a:xfrm flipH="1">
                <a:off x="3264" y="1728"/>
                <a:ext cx="1392" cy="1056"/>
              </a:xfrm>
              <a:prstGeom prst="line">
                <a:avLst/>
              </a:prstGeom>
              <a:noFill/>
              <a:ln w="12700">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69" name="Line 24">
                <a:extLst>
                  <a:ext uri="{FF2B5EF4-FFF2-40B4-BE49-F238E27FC236}">
                    <a16:creationId xmlns:a16="http://schemas.microsoft.com/office/drawing/2014/main" id="{12DF6939-8A54-4282-B89C-DA4E4DAE7548}"/>
                  </a:ext>
                </a:extLst>
              </p:cNvPr>
              <p:cNvSpPr>
                <a:spLocks noChangeShapeType="1"/>
              </p:cNvSpPr>
              <p:nvPr/>
            </p:nvSpPr>
            <p:spPr bwMode="auto">
              <a:xfrm flipH="1">
                <a:off x="2391" y="1520"/>
                <a:ext cx="864" cy="672"/>
              </a:xfrm>
              <a:prstGeom prst="line">
                <a:avLst/>
              </a:prstGeom>
              <a:noFill/>
              <a:ln w="12700">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grpSp>
        <p:grpSp>
          <p:nvGrpSpPr>
            <p:cNvPr id="39" name="Group 38">
              <a:extLst>
                <a:ext uri="{FF2B5EF4-FFF2-40B4-BE49-F238E27FC236}">
                  <a16:creationId xmlns:a16="http://schemas.microsoft.com/office/drawing/2014/main" id="{6C269081-939C-4DE5-BB44-56A2B781BD5D}"/>
                </a:ext>
              </a:extLst>
            </p:cNvPr>
            <p:cNvGrpSpPr/>
            <p:nvPr/>
          </p:nvGrpSpPr>
          <p:grpSpPr>
            <a:xfrm>
              <a:off x="1358841" y="2190551"/>
              <a:ext cx="5070483" cy="3136438"/>
              <a:chOff x="1358841" y="2190551"/>
              <a:chExt cx="5070483" cy="3136438"/>
            </a:xfrm>
          </p:grpSpPr>
          <p:pic>
            <p:nvPicPr>
              <p:cNvPr id="40" name="Picture 39">
                <a:extLst>
                  <a:ext uri="{FF2B5EF4-FFF2-40B4-BE49-F238E27FC236}">
                    <a16:creationId xmlns:a16="http://schemas.microsoft.com/office/drawing/2014/main" id="{4384028D-2726-4480-82DB-58DF3FEDDF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8841" y="2798895"/>
                <a:ext cx="856946" cy="640918"/>
              </a:xfrm>
              <a:prstGeom prst="rect">
                <a:avLst/>
              </a:prstGeom>
            </p:spPr>
          </p:pic>
          <p:sp>
            <p:nvSpPr>
              <p:cNvPr id="41" name="Oval 10">
                <a:extLst>
                  <a:ext uri="{FF2B5EF4-FFF2-40B4-BE49-F238E27FC236}">
                    <a16:creationId xmlns:a16="http://schemas.microsoft.com/office/drawing/2014/main" id="{BC5FF8D3-833E-4064-AE2C-22D25CBE7F60}"/>
                  </a:ext>
                </a:extLst>
              </p:cNvPr>
              <p:cNvSpPr>
                <a:spLocks noChangeArrowheads="1"/>
              </p:cNvSpPr>
              <p:nvPr/>
            </p:nvSpPr>
            <p:spPr bwMode="auto">
              <a:xfrm>
                <a:off x="1735881" y="2669431"/>
                <a:ext cx="170234" cy="172619"/>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pic>
            <p:nvPicPr>
              <p:cNvPr id="42" name="Picture 41">
                <a:extLst>
                  <a:ext uri="{FF2B5EF4-FFF2-40B4-BE49-F238E27FC236}">
                    <a16:creationId xmlns:a16="http://schemas.microsoft.com/office/drawing/2014/main" id="{4B295A68-D59E-445D-9950-B2448B1189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98613" y="2974071"/>
                <a:ext cx="997325" cy="498663"/>
              </a:xfrm>
              <a:prstGeom prst="rect">
                <a:avLst/>
              </a:prstGeom>
            </p:spPr>
          </p:pic>
          <p:pic>
            <p:nvPicPr>
              <p:cNvPr id="43" name="Picture 42">
                <a:extLst>
                  <a:ext uri="{FF2B5EF4-FFF2-40B4-BE49-F238E27FC236}">
                    <a16:creationId xmlns:a16="http://schemas.microsoft.com/office/drawing/2014/main" id="{7244AC79-7AC0-4B2B-B5F5-1EADD953D8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2342" y="3531885"/>
                <a:ext cx="1331727" cy="213266"/>
              </a:xfrm>
              <a:prstGeom prst="rect">
                <a:avLst/>
              </a:prstGeom>
            </p:spPr>
          </p:pic>
          <p:pic>
            <p:nvPicPr>
              <p:cNvPr id="44" name="Picture 43">
                <a:extLst>
                  <a:ext uri="{FF2B5EF4-FFF2-40B4-BE49-F238E27FC236}">
                    <a16:creationId xmlns:a16="http://schemas.microsoft.com/office/drawing/2014/main" id="{E1BAEE23-82BB-47E3-A687-837489F633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03468" y="2646931"/>
                <a:ext cx="1179386" cy="576471"/>
              </a:xfrm>
              <a:prstGeom prst="rect">
                <a:avLst/>
              </a:prstGeom>
            </p:spPr>
          </p:pic>
          <p:sp>
            <p:nvSpPr>
              <p:cNvPr id="45" name="Oval 9">
                <a:extLst>
                  <a:ext uri="{FF2B5EF4-FFF2-40B4-BE49-F238E27FC236}">
                    <a16:creationId xmlns:a16="http://schemas.microsoft.com/office/drawing/2014/main" id="{D7A0F216-86FE-467F-A434-D223B1A90096}"/>
                  </a:ext>
                </a:extLst>
              </p:cNvPr>
              <p:cNvSpPr>
                <a:spLocks noChangeArrowheads="1"/>
              </p:cNvSpPr>
              <p:nvPr/>
            </p:nvSpPr>
            <p:spPr bwMode="auto">
              <a:xfrm>
                <a:off x="4232521" y="3688600"/>
                <a:ext cx="188068" cy="192838"/>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pic>
            <p:nvPicPr>
              <p:cNvPr id="46" name="Picture 45">
                <a:extLst>
                  <a:ext uri="{FF2B5EF4-FFF2-40B4-BE49-F238E27FC236}">
                    <a16:creationId xmlns:a16="http://schemas.microsoft.com/office/drawing/2014/main" id="{AEBF0F79-F3CE-43CB-832E-EBCFA2718DC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37838" y="4900437"/>
                <a:ext cx="1191486" cy="426552"/>
              </a:xfrm>
              <a:prstGeom prst="rect">
                <a:avLst/>
              </a:prstGeom>
            </p:spPr>
          </p:pic>
          <p:sp>
            <p:nvSpPr>
              <p:cNvPr id="47" name="Oval 22">
                <a:extLst>
                  <a:ext uri="{FF2B5EF4-FFF2-40B4-BE49-F238E27FC236}">
                    <a16:creationId xmlns:a16="http://schemas.microsoft.com/office/drawing/2014/main" id="{2D36392A-EA14-4F39-8CCD-D19F51DD77EE}"/>
                  </a:ext>
                </a:extLst>
              </p:cNvPr>
              <p:cNvSpPr>
                <a:spLocks noChangeArrowheads="1"/>
              </p:cNvSpPr>
              <p:nvPr/>
            </p:nvSpPr>
            <p:spPr bwMode="auto">
              <a:xfrm>
                <a:off x="4990087" y="4904011"/>
                <a:ext cx="191513" cy="201389"/>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sp>
            <p:nvSpPr>
              <p:cNvPr id="48" name="Oval 10">
                <a:extLst>
                  <a:ext uri="{FF2B5EF4-FFF2-40B4-BE49-F238E27FC236}">
                    <a16:creationId xmlns:a16="http://schemas.microsoft.com/office/drawing/2014/main" id="{EDB6AA27-0405-4FD0-B89E-B5EE3726C366}"/>
                  </a:ext>
                </a:extLst>
              </p:cNvPr>
              <p:cNvSpPr>
                <a:spLocks noChangeArrowheads="1"/>
              </p:cNvSpPr>
              <p:nvPr/>
            </p:nvSpPr>
            <p:spPr bwMode="auto">
              <a:xfrm>
                <a:off x="2667000" y="2836332"/>
                <a:ext cx="172007" cy="172619"/>
              </a:xfrm>
              <a:prstGeom prst="ellipse">
                <a:avLst/>
              </a:prstGeom>
              <a:noFill/>
              <a:ln w="12700">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2400">
                  <a:solidFill>
                    <a:schemeClr val="tx1"/>
                  </a:solidFill>
                </a:endParaRPr>
              </a:p>
            </p:txBody>
          </p:sp>
          <p:grpSp>
            <p:nvGrpSpPr>
              <p:cNvPr id="49" name="Group 48">
                <a:extLst>
                  <a:ext uri="{FF2B5EF4-FFF2-40B4-BE49-F238E27FC236}">
                    <a16:creationId xmlns:a16="http://schemas.microsoft.com/office/drawing/2014/main" id="{41311806-F4FA-46C8-A50A-F0174E9AA42E}"/>
                  </a:ext>
                </a:extLst>
              </p:cNvPr>
              <p:cNvGrpSpPr/>
              <p:nvPr/>
            </p:nvGrpSpPr>
            <p:grpSpPr>
              <a:xfrm>
                <a:off x="2246831" y="2190551"/>
                <a:ext cx="1185605" cy="544558"/>
                <a:chOff x="2246831" y="2190551"/>
                <a:chExt cx="1185605" cy="544558"/>
              </a:xfrm>
            </p:grpSpPr>
            <p:pic>
              <p:nvPicPr>
                <p:cNvPr id="50" name="Picture 49" descr="A picture containing clipart&#10;&#10;Description automatically generated">
                  <a:extLst>
                    <a:ext uri="{FF2B5EF4-FFF2-40B4-BE49-F238E27FC236}">
                      <a16:creationId xmlns:a16="http://schemas.microsoft.com/office/drawing/2014/main" id="{56698B83-DF44-4C47-B8EA-0DE5A23E78F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46831" y="2465921"/>
                  <a:ext cx="699189" cy="269188"/>
                </a:xfrm>
                <a:prstGeom prst="rect">
                  <a:avLst/>
                </a:prstGeom>
              </p:spPr>
            </p:pic>
            <p:pic>
              <p:nvPicPr>
                <p:cNvPr id="51" name="Picture 50">
                  <a:extLst>
                    <a:ext uri="{FF2B5EF4-FFF2-40B4-BE49-F238E27FC236}">
                      <a16:creationId xmlns:a16="http://schemas.microsoft.com/office/drawing/2014/main" id="{36D6A2D4-6EB3-41A5-BC0B-5E76368D23B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02562" y="2190551"/>
                  <a:ext cx="529874" cy="529874"/>
                </a:xfrm>
                <a:prstGeom prst="rect">
                  <a:avLst/>
                </a:prstGeom>
              </p:spPr>
            </p:pic>
          </p:grpSp>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lstStyle/>
          <a:p>
            <a:r>
              <a:rPr lang="en-US" dirty="0"/>
              <a:t>Les </a:t>
            </a:r>
            <a:r>
              <a:rPr lang="en-US" dirty="0" err="1"/>
              <a:t>procédés</a:t>
            </a:r>
            <a:r>
              <a:rPr lang="en-US" dirty="0"/>
              <a:t>: </a:t>
            </a:r>
            <a:r>
              <a:rPr lang="en-US" dirty="0" err="1"/>
              <a:t>séquences</a:t>
            </a:r>
            <a:r>
              <a:rPr lang="en-US" dirty="0"/>
              <a:t> </a:t>
            </a:r>
            <a:r>
              <a:rPr lang="en-US" dirty="0" err="1"/>
              <a:t>d’activités</a:t>
            </a:r>
            <a:r>
              <a:rPr lang="en-US" dirty="0"/>
              <a:t>/ </a:t>
            </a:r>
            <a:r>
              <a:rPr lang="en-US" dirty="0" err="1"/>
              <a:t>tâches</a:t>
            </a:r>
            <a:r>
              <a:rPr lang="en-US" dirty="0"/>
              <a:t> avec relation de </a:t>
            </a:r>
            <a:r>
              <a:rPr lang="en-US" dirty="0" err="1"/>
              <a:t>précédence</a:t>
            </a:r>
            <a:r>
              <a:rPr lang="en-US" dirty="0"/>
              <a:t>. </a:t>
            </a:r>
          </a:p>
        </p:txBody>
      </p:sp>
      <p:grpSp>
        <p:nvGrpSpPr>
          <p:cNvPr id="13316" name="Group 3"/>
          <p:cNvGrpSpPr>
            <a:grpSpLocks/>
          </p:cNvGrpSpPr>
          <p:nvPr/>
        </p:nvGrpSpPr>
        <p:grpSpPr bwMode="auto">
          <a:xfrm>
            <a:off x="609600" y="1447800"/>
            <a:ext cx="7466013" cy="5110163"/>
            <a:chOff x="374" y="720"/>
            <a:chExt cx="4703" cy="3219"/>
          </a:xfrm>
        </p:grpSpPr>
        <p:sp>
          <p:nvSpPr>
            <p:cNvPr id="13317" name="Rectangle 4"/>
            <p:cNvSpPr>
              <a:spLocks noChangeArrowheads="1"/>
            </p:cNvSpPr>
            <p:nvPr/>
          </p:nvSpPr>
          <p:spPr bwMode="auto">
            <a:xfrm>
              <a:off x="1592" y="1559"/>
              <a:ext cx="2392" cy="1576"/>
            </a:xfrm>
            <a:prstGeom prst="rect">
              <a:avLst/>
            </a:prstGeom>
            <a:solidFill>
              <a:srgbClr val="FFFFFF"/>
            </a:solidFill>
            <a:ln w="25400">
              <a:solidFill>
                <a:schemeClr val="tx1"/>
              </a:solidFill>
              <a:miter lim="800000"/>
              <a:headEnd/>
              <a:tailEnd/>
            </a:ln>
          </p:spPr>
          <p:txBody>
            <a:bodyPr wrap="none" anchor="ctr"/>
            <a:lstStyle/>
            <a:p>
              <a:endParaRPr lang="en-US"/>
            </a:p>
          </p:txBody>
        </p:sp>
        <p:sp>
          <p:nvSpPr>
            <p:cNvPr id="13318" name="Line 5"/>
            <p:cNvSpPr>
              <a:spLocks noChangeShapeType="1"/>
            </p:cNvSpPr>
            <p:nvPr/>
          </p:nvSpPr>
          <p:spPr bwMode="auto">
            <a:xfrm>
              <a:off x="2784" y="1296"/>
              <a:ext cx="0" cy="255"/>
            </a:xfrm>
            <a:prstGeom prst="line">
              <a:avLst/>
            </a:prstGeom>
            <a:noFill/>
            <a:ln w="12700">
              <a:solidFill>
                <a:schemeClr val="tx1"/>
              </a:solidFill>
              <a:prstDash val="dash"/>
              <a:round/>
              <a:headEnd type="none" w="sm" len="sm"/>
              <a:tailEnd type="stealth" w="med" len="lg"/>
            </a:ln>
          </p:spPr>
          <p:txBody>
            <a:bodyPr wrap="none" anchor="ctr"/>
            <a:lstStyle/>
            <a:p>
              <a:endParaRPr lang="en-US"/>
            </a:p>
          </p:txBody>
        </p:sp>
        <p:sp>
          <p:nvSpPr>
            <p:cNvPr id="13319" name="Line 6"/>
            <p:cNvSpPr>
              <a:spLocks noChangeShapeType="1"/>
            </p:cNvSpPr>
            <p:nvPr/>
          </p:nvSpPr>
          <p:spPr bwMode="auto">
            <a:xfrm flipV="1">
              <a:off x="2784" y="3144"/>
              <a:ext cx="0" cy="288"/>
            </a:xfrm>
            <a:prstGeom prst="line">
              <a:avLst/>
            </a:prstGeom>
            <a:noFill/>
            <a:ln w="12700">
              <a:solidFill>
                <a:schemeClr val="tx1"/>
              </a:solidFill>
              <a:round/>
              <a:headEnd type="none" w="sm" len="sm"/>
              <a:tailEnd type="stealth" w="med" len="lg"/>
            </a:ln>
          </p:spPr>
          <p:txBody>
            <a:bodyPr wrap="none" anchor="ctr"/>
            <a:lstStyle/>
            <a:p>
              <a:endParaRPr lang="en-US"/>
            </a:p>
          </p:txBody>
        </p:sp>
        <p:sp>
          <p:nvSpPr>
            <p:cNvPr id="13320" name="Rectangle 7"/>
            <p:cNvSpPr>
              <a:spLocks noChangeArrowheads="1"/>
            </p:cNvSpPr>
            <p:nvPr/>
          </p:nvSpPr>
          <p:spPr bwMode="auto">
            <a:xfrm>
              <a:off x="374" y="1872"/>
              <a:ext cx="910" cy="330"/>
            </a:xfrm>
            <a:prstGeom prst="rect">
              <a:avLst/>
            </a:prstGeom>
            <a:noFill/>
            <a:ln w="9525">
              <a:noFill/>
              <a:miter lim="800000"/>
              <a:headEnd/>
              <a:tailEnd/>
            </a:ln>
          </p:spPr>
          <p:txBody>
            <a:bodyPr wrap="none" lIns="92075" tIns="46038" rIns="92075" bIns="46038">
              <a:spAutoFit/>
            </a:bodyPr>
            <a:lstStyle/>
            <a:p>
              <a:r>
                <a:rPr lang="en-US" sz="2800" b="1" dirty="0"/>
                <a:t>Intrants</a:t>
              </a:r>
            </a:p>
          </p:txBody>
        </p:sp>
        <p:sp>
          <p:nvSpPr>
            <p:cNvPr id="13321" name="Rectangle 8"/>
            <p:cNvSpPr>
              <a:spLocks noChangeArrowheads="1"/>
            </p:cNvSpPr>
            <p:nvPr/>
          </p:nvSpPr>
          <p:spPr bwMode="auto">
            <a:xfrm>
              <a:off x="4118" y="1878"/>
              <a:ext cx="959" cy="330"/>
            </a:xfrm>
            <a:prstGeom prst="rect">
              <a:avLst/>
            </a:prstGeom>
            <a:noFill/>
            <a:ln w="9525">
              <a:noFill/>
              <a:miter lim="800000"/>
              <a:headEnd/>
              <a:tailEnd/>
            </a:ln>
          </p:spPr>
          <p:txBody>
            <a:bodyPr wrap="none" lIns="92075" tIns="46038" rIns="92075" bIns="46038">
              <a:spAutoFit/>
            </a:bodyPr>
            <a:lstStyle/>
            <a:p>
              <a:r>
                <a:rPr lang="en-US" sz="2800" b="1" dirty="0" err="1"/>
                <a:t>Extrants</a:t>
              </a:r>
              <a:endParaRPr lang="en-US" sz="2800" b="1" dirty="0"/>
            </a:p>
          </p:txBody>
        </p:sp>
        <p:sp>
          <p:nvSpPr>
            <p:cNvPr id="13322" name="Rectangle 9"/>
            <p:cNvSpPr>
              <a:spLocks noChangeArrowheads="1"/>
            </p:cNvSpPr>
            <p:nvPr/>
          </p:nvSpPr>
          <p:spPr bwMode="auto">
            <a:xfrm>
              <a:off x="4205" y="2165"/>
              <a:ext cx="773" cy="524"/>
            </a:xfrm>
            <a:prstGeom prst="rect">
              <a:avLst/>
            </a:prstGeom>
            <a:noFill/>
            <a:ln w="9525">
              <a:noFill/>
              <a:miter lim="800000"/>
              <a:headEnd/>
              <a:tailEnd/>
            </a:ln>
          </p:spPr>
          <p:txBody>
            <a:bodyPr wrap="none" lIns="92075" tIns="46038" rIns="92075" bIns="46038">
              <a:spAutoFit/>
            </a:bodyPr>
            <a:lstStyle/>
            <a:p>
              <a:pPr algn="ctr"/>
              <a:r>
                <a:rPr lang="en-US" dirty="0" err="1"/>
                <a:t>Biens</a:t>
              </a:r>
              <a:endParaRPr lang="en-US" dirty="0"/>
            </a:p>
            <a:p>
              <a:pPr algn="ctr"/>
              <a:r>
                <a:rPr lang="en-US" dirty="0"/>
                <a:t>Services</a:t>
              </a:r>
            </a:p>
          </p:txBody>
        </p:sp>
        <p:sp>
          <p:nvSpPr>
            <p:cNvPr id="13323" name="Rectangle 10"/>
            <p:cNvSpPr>
              <a:spLocks noChangeArrowheads="1"/>
            </p:cNvSpPr>
            <p:nvPr/>
          </p:nvSpPr>
          <p:spPr bwMode="auto">
            <a:xfrm>
              <a:off x="2102" y="3374"/>
              <a:ext cx="2014" cy="291"/>
            </a:xfrm>
            <a:prstGeom prst="rect">
              <a:avLst/>
            </a:prstGeom>
            <a:noFill/>
            <a:ln w="9525">
              <a:noFill/>
              <a:miter lim="800000"/>
              <a:headEnd/>
              <a:tailEnd/>
            </a:ln>
          </p:spPr>
          <p:txBody>
            <a:bodyPr wrap="none" lIns="92075" tIns="46038" rIns="92075" bIns="46038">
              <a:spAutoFit/>
            </a:bodyPr>
            <a:lstStyle/>
            <a:p>
              <a:r>
                <a:rPr lang="en-US" dirty="0"/>
                <a:t>Main d’oeuvre et capital</a:t>
              </a:r>
            </a:p>
          </p:txBody>
        </p:sp>
        <p:sp>
          <p:nvSpPr>
            <p:cNvPr id="13324" name="Rectangle 11"/>
            <p:cNvSpPr>
              <a:spLocks noChangeArrowheads="1"/>
            </p:cNvSpPr>
            <p:nvPr/>
          </p:nvSpPr>
          <p:spPr bwMode="auto">
            <a:xfrm>
              <a:off x="816" y="1056"/>
              <a:ext cx="1119" cy="518"/>
            </a:xfrm>
            <a:prstGeom prst="rect">
              <a:avLst/>
            </a:prstGeom>
            <a:noFill/>
            <a:ln w="9525">
              <a:noFill/>
              <a:miter lim="800000"/>
              <a:headEnd/>
              <a:tailEnd/>
            </a:ln>
          </p:spPr>
          <p:txBody>
            <a:bodyPr wrap="none" lIns="92075" tIns="46038" rIns="92075" bIns="46038">
              <a:spAutoFit/>
            </a:bodyPr>
            <a:lstStyle/>
            <a:p>
              <a:r>
                <a:rPr lang="en-US" b="1"/>
                <a:t>Information</a:t>
              </a:r>
              <a:endParaRPr lang="en-US"/>
            </a:p>
            <a:p>
              <a:r>
                <a:rPr lang="en-US"/>
                <a:t>structure</a:t>
              </a:r>
              <a:endParaRPr lang="en-US" i="1"/>
            </a:p>
          </p:txBody>
        </p:sp>
        <p:sp>
          <p:nvSpPr>
            <p:cNvPr id="13325" name="Rectangle 12"/>
            <p:cNvSpPr>
              <a:spLocks noChangeArrowheads="1"/>
            </p:cNvSpPr>
            <p:nvPr/>
          </p:nvSpPr>
          <p:spPr bwMode="auto">
            <a:xfrm>
              <a:off x="1841" y="1584"/>
              <a:ext cx="1828" cy="524"/>
            </a:xfrm>
            <a:prstGeom prst="rect">
              <a:avLst/>
            </a:prstGeom>
            <a:noFill/>
            <a:ln w="9525">
              <a:noFill/>
              <a:miter lim="800000"/>
              <a:headEnd/>
              <a:tailEnd/>
            </a:ln>
          </p:spPr>
          <p:txBody>
            <a:bodyPr wrap="none" lIns="92075" tIns="46038" rIns="92075" bIns="46038">
              <a:spAutoFit/>
            </a:bodyPr>
            <a:lstStyle/>
            <a:p>
              <a:pPr algn="ctr"/>
              <a:r>
                <a:rPr lang="en-US" dirty="0" err="1"/>
                <a:t>Réseau</a:t>
              </a:r>
              <a:r>
                <a:rPr lang="en-US" dirty="0"/>
                <a:t> des</a:t>
              </a:r>
            </a:p>
            <a:p>
              <a:pPr algn="ctr"/>
              <a:r>
                <a:rPr lang="en-US" b="1" dirty="0" err="1"/>
                <a:t>activités</a:t>
              </a:r>
              <a:r>
                <a:rPr lang="en-US" dirty="0"/>
                <a:t> et “</a:t>
              </a:r>
              <a:r>
                <a:rPr lang="en-US" b="1" dirty="0"/>
                <a:t>Buffers”</a:t>
              </a:r>
            </a:p>
          </p:txBody>
        </p:sp>
        <p:sp>
          <p:nvSpPr>
            <p:cNvPr id="13326" name="Rectangle 13"/>
            <p:cNvSpPr>
              <a:spLocks noChangeArrowheads="1"/>
            </p:cNvSpPr>
            <p:nvPr/>
          </p:nvSpPr>
          <p:spPr bwMode="auto">
            <a:xfrm>
              <a:off x="374" y="2261"/>
              <a:ext cx="1301" cy="640"/>
            </a:xfrm>
            <a:prstGeom prst="rect">
              <a:avLst/>
            </a:prstGeom>
            <a:noFill/>
            <a:ln w="9525">
              <a:noFill/>
              <a:miter lim="800000"/>
              <a:headEnd/>
              <a:tailEnd/>
            </a:ln>
          </p:spPr>
          <p:txBody>
            <a:bodyPr wrap="none" lIns="92075" tIns="46038" rIns="92075" bIns="46038">
              <a:spAutoFit/>
            </a:bodyPr>
            <a:lstStyle/>
            <a:p>
              <a:r>
                <a:rPr lang="en-US" dirty="0" err="1"/>
                <a:t>Unités</a:t>
              </a:r>
              <a:r>
                <a:rPr lang="en-US" dirty="0"/>
                <a:t> (de </a:t>
              </a:r>
              <a:r>
                <a:rPr lang="en-US" dirty="0" err="1"/>
                <a:t>flot</a:t>
              </a:r>
              <a:r>
                <a:rPr lang="en-US" dirty="0"/>
                <a:t>)</a:t>
              </a:r>
            </a:p>
            <a:p>
              <a:r>
                <a:rPr lang="en-US" sz="1800" dirty="0"/>
                <a:t>(clients, </a:t>
              </a:r>
              <a:r>
                <a:rPr lang="en-US" sz="1800" dirty="0" err="1"/>
                <a:t>données</a:t>
              </a:r>
              <a:r>
                <a:rPr lang="en-US" sz="1800" dirty="0"/>
                <a:t>, </a:t>
              </a:r>
            </a:p>
            <a:p>
              <a:r>
                <a:rPr lang="en-US" sz="1800" dirty="0" err="1"/>
                <a:t>materiaux</a:t>
              </a:r>
              <a:r>
                <a:rPr lang="en-US" sz="1800" dirty="0"/>
                <a:t>, $, etc.)</a:t>
              </a:r>
            </a:p>
          </p:txBody>
        </p:sp>
        <p:sp>
          <p:nvSpPr>
            <p:cNvPr id="13327" name="Freeform 14"/>
            <p:cNvSpPr>
              <a:spLocks/>
            </p:cNvSpPr>
            <p:nvPr/>
          </p:nvSpPr>
          <p:spPr bwMode="auto">
            <a:xfrm>
              <a:off x="3552" y="1023"/>
              <a:ext cx="1009" cy="769"/>
            </a:xfrm>
            <a:custGeom>
              <a:avLst/>
              <a:gdLst>
                <a:gd name="T0" fmla="*/ 1008 w 1009"/>
                <a:gd name="T1" fmla="*/ 768 h 769"/>
                <a:gd name="T2" fmla="*/ 1008 w 1009"/>
                <a:gd name="T3" fmla="*/ 0 h 769"/>
                <a:gd name="T4" fmla="*/ 0 w 1009"/>
                <a:gd name="T5" fmla="*/ 0 h 769"/>
                <a:gd name="T6" fmla="*/ 0 60000 65536"/>
                <a:gd name="T7" fmla="*/ 0 60000 65536"/>
                <a:gd name="T8" fmla="*/ 0 60000 65536"/>
                <a:gd name="T9" fmla="*/ 0 w 1009"/>
                <a:gd name="T10" fmla="*/ 0 h 769"/>
                <a:gd name="T11" fmla="*/ 1009 w 1009"/>
                <a:gd name="T12" fmla="*/ 769 h 769"/>
              </a:gdLst>
              <a:ahLst/>
              <a:cxnLst>
                <a:cxn ang="T6">
                  <a:pos x="T0" y="T1"/>
                </a:cxn>
                <a:cxn ang="T7">
                  <a:pos x="T2" y="T3"/>
                </a:cxn>
                <a:cxn ang="T8">
                  <a:pos x="T4" y="T5"/>
                </a:cxn>
              </a:cxnLst>
              <a:rect l="T9" t="T10" r="T11" b="T12"/>
              <a:pathLst>
                <a:path w="1009" h="769">
                  <a:moveTo>
                    <a:pt x="1008" y="768"/>
                  </a:moveTo>
                  <a:lnTo>
                    <a:pt x="1008" y="0"/>
                  </a:lnTo>
                  <a:lnTo>
                    <a:pt x="0" y="0"/>
                  </a:lnTo>
                </a:path>
              </a:pathLst>
            </a:custGeom>
            <a:noFill/>
            <a:ln w="12700" cap="rnd">
              <a:solidFill>
                <a:schemeClr val="tx1"/>
              </a:solidFill>
              <a:prstDash val="sysDot"/>
              <a:round/>
              <a:headEnd type="none" w="sm" len="sm"/>
              <a:tailEnd type="stealth" w="med" len="med"/>
            </a:ln>
          </p:spPr>
          <p:txBody>
            <a:bodyPr/>
            <a:lstStyle/>
            <a:p>
              <a:endParaRPr lang="en-US"/>
            </a:p>
          </p:txBody>
        </p:sp>
        <p:sp>
          <p:nvSpPr>
            <p:cNvPr id="13328" name="Rectangle 15"/>
            <p:cNvSpPr>
              <a:spLocks noChangeArrowheads="1"/>
            </p:cNvSpPr>
            <p:nvPr/>
          </p:nvSpPr>
          <p:spPr bwMode="auto">
            <a:xfrm>
              <a:off x="2246" y="3609"/>
              <a:ext cx="1179" cy="330"/>
            </a:xfrm>
            <a:prstGeom prst="rect">
              <a:avLst/>
            </a:prstGeom>
            <a:noFill/>
            <a:ln w="9525">
              <a:noFill/>
              <a:miter lim="800000"/>
              <a:headEnd/>
              <a:tailEnd/>
            </a:ln>
          </p:spPr>
          <p:txBody>
            <a:bodyPr wrap="none" lIns="92075" tIns="46038" rIns="92075" bIns="46038">
              <a:spAutoFit/>
            </a:bodyPr>
            <a:lstStyle/>
            <a:p>
              <a:r>
                <a:rPr lang="en-US" sz="2800" b="1" dirty="0" err="1"/>
                <a:t>Ressources</a:t>
              </a:r>
              <a:endParaRPr lang="en-US" sz="2800" b="1" dirty="0"/>
            </a:p>
          </p:txBody>
        </p:sp>
        <p:sp>
          <p:nvSpPr>
            <p:cNvPr id="13329" name="Rectangle 16"/>
            <p:cNvSpPr>
              <a:spLocks noChangeArrowheads="1"/>
            </p:cNvSpPr>
            <p:nvPr/>
          </p:nvSpPr>
          <p:spPr bwMode="auto">
            <a:xfrm>
              <a:off x="2068" y="2323"/>
              <a:ext cx="280" cy="184"/>
            </a:xfrm>
            <a:prstGeom prst="rect">
              <a:avLst/>
            </a:prstGeom>
            <a:solidFill>
              <a:schemeClr val="accent1"/>
            </a:solidFill>
            <a:ln w="12700">
              <a:solidFill>
                <a:schemeClr val="tx1"/>
              </a:solidFill>
              <a:miter lim="800000"/>
              <a:headEnd/>
              <a:tailEnd/>
            </a:ln>
          </p:spPr>
          <p:txBody>
            <a:bodyPr wrap="none" anchor="ctr"/>
            <a:lstStyle/>
            <a:p>
              <a:endParaRPr lang="en-US"/>
            </a:p>
          </p:txBody>
        </p:sp>
        <p:sp>
          <p:nvSpPr>
            <p:cNvPr id="13330" name="Rectangle 17"/>
            <p:cNvSpPr>
              <a:spLocks noChangeArrowheads="1"/>
            </p:cNvSpPr>
            <p:nvPr/>
          </p:nvSpPr>
          <p:spPr bwMode="auto">
            <a:xfrm>
              <a:off x="2644" y="2323"/>
              <a:ext cx="280" cy="184"/>
            </a:xfrm>
            <a:prstGeom prst="rect">
              <a:avLst/>
            </a:prstGeom>
            <a:solidFill>
              <a:schemeClr val="accent1"/>
            </a:solidFill>
            <a:ln w="12700">
              <a:solidFill>
                <a:schemeClr val="tx1"/>
              </a:solidFill>
              <a:miter lim="800000"/>
              <a:headEnd/>
              <a:tailEnd/>
            </a:ln>
          </p:spPr>
          <p:txBody>
            <a:bodyPr wrap="none" anchor="ctr"/>
            <a:lstStyle/>
            <a:p>
              <a:endParaRPr lang="en-US"/>
            </a:p>
          </p:txBody>
        </p:sp>
        <p:sp>
          <p:nvSpPr>
            <p:cNvPr id="13331" name="Rectangle 18"/>
            <p:cNvSpPr>
              <a:spLocks noChangeArrowheads="1"/>
            </p:cNvSpPr>
            <p:nvPr/>
          </p:nvSpPr>
          <p:spPr bwMode="auto">
            <a:xfrm>
              <a:off x="3220" y="2323"/>
              <a:ext cx="280" cy="184"/>
            </a:xfrm>
            <a:prstGeom prst="rect">
              <a:avLst/>
            </a:prstGeom>
            <a:solidFill>
              <a:schemeClr val="accent1"/>
            </a:solidFill>
            <a:ln w="12700">
              <a:solidFill>
                <a:schemeClr val="tx1"/>
              </a:solidFill>
              <a:miter lim="800000"/>
              <a:headEnd/>
              <a:tailEnd/>
            </a:ln>
          </p:spPr>
          <p:txBody>
            <a:bodyPr wrap="none" anchor="ctr"/>
            <a:lstStyle/>
            <a:p>
              <a:endParaRPr lang="en-US"/>
            </a:p>
          </p:txBody>
        </p:sp>
        <p:sp>
          <p:nvSpPr>
            <p:cNvPr id="13332" name="Rectangle 19"/>
            <p:cNvSpPr>
              <a:spLocks noChangeArrowheads="1"/>
            </p:cNvSpPr>
            <p:nvPr/>
          </p:nvSpPr>
          <p:spPr bwMode="auto">
            <a:xfrm>
              <a:off x="2644" y="2611"/>
              <a:ext cx="280" cy="184"/>
            </a:xfrm>
            <a:prstGeom prst="rect">
              <a:avLst/>
            </a:prstGeom>
            <a:solidFill>
              <a:schemeClr val="accent1"/>
            </a:solidFill>
            <a:ln w="12700">
              <a:solidFill>
                <a:schemeClr val="tx1"/>
              </a:solidFill>
              <a:miter lim="800000"/>
              <a:headEnd/>
              <a:tailEnd/>
            </a:ln>
          </p:spPr>
          <p:txBody>
            <a:bodyPr wrap="none" anchor="ctr"/>
            <a:lstStyle/>
            <a:p>
              <a:endParaRPr lang="en-US"/>
            </a:p>
          </p:txBody>
        </p:sp>
        <p:sp>
          <p:nvSpPr>
            <p:cNvPr id="13333" name="Freeform 20"/>
            <p:cNvSpPr>
              <a:spLocks/>
            </p:cNvSpPr>
            <p:nvPr/>
          </p:nvSpPr>
          <p:spPr bwMode="auto">
            <a:xfrm>
              <a:off x="2400" y="2319"/>
              <a:ext cx="193" cy="193"/>
            </a:xfrm>
            <a:custGeom>
              <a:avLst/>
              <a:gdLst>
                <a:gd name="T0" fmla="*/ 0 w 193"/>
                <a:gd name="T1" fmla="*/ 192 h 193"/>
                <a:gd name="T2" fmla="*/ 96 w 193"/>
                <a:gd name="T3" fmla="*/ 0 h 193"/>
                <a:gd name="T4" fmla="*/ 192 w 193"/>
                <a:gd name="T5" fmla="*/ 192 h 193"/>
                <a:gd name="T6" fmla="*/ 0 w 193"/>
                <a:gd name="T7" fmla="*/ 192 h 193"/>
                <a:gd name="T8" fmla="*/ 0 60000 65536"/>
                <a:gd name="T9" fmla="*/ 0 60000 65536"/>
                <a:gd name="T10" fmla="*/ 0 60000 65536"/>
                <a:gd name="T11" fmla="*/ 0 60000 65536"/>
                <a:gd name="T12" fmla="*/ 0 w 193"/>
                <a:gd name="T13" fmla="*/ 0 h 193"/>
                <a:gd name="T14" fmla="*/ 193 w 193"/>
                <a:gd name="T15" fmla="*/ 193 h 193"/>
              </a:gdLst>
              <a:ahLst/>
              <a:cxnLst>
                <a:cxn ang="T8">
                  <a:pos x="T0" y="T1"/>
                </a:cxn>
                <a:cxn ang="T9">
                  <a:pos x="T2" y="T3"/>
                </a:cxn>
                <a:cxn ang="T10">
                  <a:pos x="T4" y="T5"/>
                </a:cxn>
                <a:cxn ang="T11">
                  <a:pos x="T6" y="T7"/>
                </a:cxn>
              </a:cxnLst>
              <a:rect l="T12" t="T13" r="T14" b="T15"/>
              <a:pathLst>
                <a:path w="193" h="193">
                  <a:moveTo>
                    <a:pt x="0" y="192"/>
                  </a:moveTo>
                  <a:lnTo>
                    <a:pt x="96" y="0"/>
                  </a:lnTo>
                  <a:lnTo>
                    <a:pt x="192" y="192"/>
                  </a:lnTo>
                  <a:lnTo>
                    <a:pt x="0" y="192"/>
                  </a:lnTo>
                </a:path>
              </a:pathLst>
            </a:custGeom>
            <a:solidFill>
              <a:schemeClr val="accent1"/>
            </a:solidFill>
            <a:ln w="12700" cap="rnd">
              <a:solidFill>
                <a:schemeClr val="tx1"/>
              </a:solidFill>
              <a:round/>
              <a:headEnd/>
              <a:tailEnd/>
            </a:ln>
          </p:spPr>
          <p:txBody>
            <a:bodyPr/>
            <a:lstStyle/>
            <a:p>
              <a:endParaRPr lang="en-US"/>
            </a:p>
          </p:txBody>
        </p:sp>
        <p:sp>
          <p:nvSpPr>
            <p:cNvPr id="13334" name="Freeform 21"/>
            <p:cNvSpPr>
              <a:spLocks/>
            </p:cNvSpPr>
            <p:nvPr/>
          </p:nvSpPr>
          <p:spPr bwMode="auto">
            <a:xfrm>
              <a:off x="2976" y="2319"/>
              <a:ext cx="193" cy="193"/>
            </a:xfrm>
            <a:custGeom>
              <a:avLst/>
              <a:gdLst>
                <a:gd name="T0" fmla="*/ 0 w 193"/>
                <a:gd name="T1" fmla="*/ 192 h 193"/>
                <a:gd name="T2" fmla="*/ 96 w 193"/>
                <a:gd name="T3" fmla="*/ 0 h 193"/>
                <a:gd name="T4" fmla="*/ 192 w 193"/>
                <a:gd name="T5" fmla="*/ 192 h 193"/>
                <a:gd name="T6" fmla="*/ 0 w 193"/>
                <a:gd name="T7" fmla="*/ 192 h 193"/>
                <a:gd name="T8" fmla="*/ 0 60000 65536"/>
                <a:gd name="T9" fmla="*/ 0 60000 65536"/>
                <a:gd name="T10" fmla="*/ 0 60000 65536"/>
                <a:gd name="T11" fmla="*/ 0 60000 65536"/>
                <a:gd name="T12" fmla="*/ 0 w 193"/>
                <a:gd name="T13" fmla="*/ 0 h 193"/>
                <a:gd name="T14" fmla="*/ 193 w 193"/>
                <a:gd name="T15" fmla="*/ 193 h 193"/>
              </a:gdLst>
              <a:ahLst/>
              <a:cxnLst>
                <a:cxn ang="T8">
                  <a:pos x="T0" y="T1"/>
                </a:cxn>
                <a:cxn ang="T9">
                  <a:pos x="T2" y="T3"/>
                </a:cxn>
                <a:cxn ang="T10">
                  <a:pos x="T4" y="T5"/>
                </a:cxn>
                <a:cxn ang="T11">
                  <a:pos x="T6" y="T7"/>
                </a:cxn>
              </a:cxnLst>
              <a:rect l="T12" t="T13" r="T14" b="T15"/>
              <a:pathLst>
                <a:path w="193" h="193">
                  <a:moveTo>
                    <a:pt x="0" y="192"/>
                  </a:moveTo>
                  <a:lnTo>
                    <a:pt x="96" y="0"/>
                  </a:lnTo>
                  <a:lnTo>
                    <a:pt x="192" y="192"/>
                  </a:lnTo>
                  <a:lnTo>
                    <a:pt x="0" y="192"/>
                  </a:lnTo>
                </a:path>
              </a:pathLst>
            </a:custGeom>
            <a:solidFill>
              <a:schemeClr val="accent1"/>
            </a:solidFill>
            <a:ln w="12700" cap="rnd">
              <a:solidFill>
                <a:schemeClr val="tx1"/>
              </a:solidFill>
              <a:round/>
              <a:headEnd/>
              <a:tailEnd/>
            </a:ln>
          </p:spPr>
          <p:txBody>
            <a:bodyPr/>
            <a:lstStyle/>
            <a:p>
              <a:endParaRPr lang="en-US"/>
            </a:p>
          </p:txBody>
        </p:sp>
        <p:sp>
          <p:nvSpPr>
            <p:cNvPr id="13335" name="Freeform 22"/>
            <p:cNvSpPr>
              <a:spLocks/>
            </p:cNvSpPr>
            <p:nvPr/>
          </p:nvSpPr>
          <p:spPr bwMode="auto">
            <a:xfrm>
              <a:off x="2976" y="2607"/>
              <a:ext cx="193" cy="193"/>
            </a:xfrm>
            <a:custGeom>
              <a:avLst/>
              <a:gdLst>
                <a:gd name="T0" fmla="*/ 0 w 193"/>
                <a:gd name="T1" fmla="*/ 192 h 193"/>
                <a:gd name="T2" fmla="*/ 96 w 193"/>
                <a:gd name="T3" fmla="*/ 0 h 193"/>
                <a:gd name="T4" fmla="*/ 192 w 193"/>
                <a:gd name="T5" fmla="*/ 192 h 193"/>
                <a:gd name="T6" fmla="*/ 0 w 193"/>
                <a:gd name="T7" fmla="*/ 192 h 193"/>
                <a:gd name="T8" fmla="*/ 0 60000 65536"/>
                <a:gd name="T9" fmla="*/ 0 60000 65536"/>
                <a:gd name="T10" fmla="*/ 0 60000 65536"/>
                <a:gd name="T11" fmla="*/ 0 60000 65536"/>
                <a:gd name="T12" fmla="*/ 0 w 193"/>
                <a:gd name="T13" fmla="*/ 0 h 193"/>
                <a:gd name="T14" fmla="*/ 193 w 193"/>
                <a:gd name="T15" fmla="*/ 193 h 193"/>
              </a:gdLst>
              <a:ahLst/>
              <a:cxnLst>
                <a:cxn ang="T8">
                  <a:pos x="T0" y="T1"/>
                </a:cxn>
                <a:cxn ang="T9">
                  <a:pos x="T2" y="T3"/>
                </a:cxn>
                <a:cxn ang="T10">
                  <a:pos x="T4" y="T5"/>
                </a:cxn>
                <a:cxn ang="T11">
                  <a:pos x="T6" y="T7"/>
                </a:cxn>
              </a:cxnLst>
              <a:rect l="T12" t="T13" r="T14" b="T15"/>
              <a:pathLst>
                <a:path w="193" h="193">
                  <a:moveTo>
                    <a:pt x="0" y="192"/>
                  </a:moveTo>
                  <a:lnTo>
                    <a:pt x="96" y="0"/>
                  </a:lnTo>
                  <a:lnTo>
                    <a:pt x="192" y="192"/>
                  </a:lnTo>
                  <a:lnTo>
                    <a:pt x="0" y="192"/>
                  </a:lnTo>
                </a:path>
              </a:pathLst>
            </a:custGeom>
            <a:solidFill>
              <a:schemeClr val="accent1"/>
            </a:solidFill>
            <a:ln w="12700" cap="rnd">
              <a:solidFill>
                <a:schemeClr val="tx1"/>
              </a:solidFill>
              <a:round/>
              <a:headEnd/>
              <a:tailEnd/>
            </a:ln>
          </p:spPr>
          <p:txBody>
            <a:bodyPr/>
            <a:lstStyle/>
            <a:p>
              <a:endParaRPr lang="en-US"/>
            </a:p>
          </p:txBody>
        </p:sp>
        <p:sp>
          <p:nvSpPr>
            <p:cNvPr id="13336" name="Line 23"/>
            <p:cNvSpPr>
              <a:spLocks noChangeShapeType="1"/>
            </p:cNvSpPr>
            <p:nvPr/>
          </p:nvSpPr>
          <p:spPr bwMode="auto">
            <a:xfrm>
              <a:off x="2352" y="2415"/>
              <a:ext cx="9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37" name="Line 24"/>
            <p:cNvSpPr>
              <a:spLocks noChangeShapeType="1"/>
            </p:cNvSpPr>
            <p:nvPr/>
          </p:nvSpPr>
          <p:spPr bwMode="auto">
            <a:xfrm>
              <a:off x="2544" y="2415"/>
              <a:ext cx="9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38" name="Line 25"/>
            <p:cNvSpPr>
              <a:spLocks noChangeShapeType="1"/>
            </p:cNvSpPr>
            <p:nvPr/>
          </p:nvSpPr>
          <p:spPr bwMode="auto">
            <a:xfrm>
              <a:off x="2928" y="2415"/>
              <a:ext cx="9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39" name="Line 26"/>
            <p:cNvSpPr>
              <a:spLocks noChangeShapeType="1"/>
            </p:cNvSpPr>
            <p:nvPr/>
          </p:nvSpPr>
          <p:spPr bwMode="auto">
            <a:xfrm>
              <a:off x="3120" y="2415"/>
              <a:ext cx="9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0" name="Line 27"/>
            <p:cNvSpPr>
              <a:spLocks noChangeShapeType="1"/>
            </p:cNvSpPr>
            <p:nvPr/>
          </p:nvSpPr>
          <p:spPr bwMode="auto">
            <a:xfrm>
              <a:off x="3504" y="2415"/>
              <a:ext cx="672"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1" name="Line 28"/>
            <p:cNvSpPr>
              <a:spLocks noChangeShapeType="1"/>
            </p:cNvSpPr>
            <p:nvPr/>
          </p:nvSpPr>
          <p:spPr bwMode="auto">
            <a:xfrm>
              <a:off x="2544" y="2511"/>
              <a:ext cx="96" cy="192"/>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2" name="Line 29"/>
            <p:cNvSpPr>
              <a:spLocks noChangeShapeType="1"/>
            </p:cNvSpPr>
            <p:nvPr/>
          </p:nvSpPr>
          <p:spPr bwMode="auto">
            <a:xfrm>
              <a:off x="2928" y="2703"/>
              <a:ext cx="9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3" name="Line 30"/>
            <p:cNvSpPr>
              <a:spLocks noChangeShapeType="1"/>
            </p:cNvSpPr>
            <p:nvPr/>
          </p:nvSpPr>
          <p:spPr bwMode="auto">
            <a:xfrm flipV="1">
              <a:off x="3120" y="2511"/>
              <a:ext cx="96" cy="192"/>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4" name="Line 31"/>
            <p:cNvSpPr>
              <a:spLocks noChangeShapeType="1"/>
            </p:cNvSpPr>
            <p:nvPr/>
          </p:nvSpPr>
          <p:spPr bwMode="auto">
            <a:xfrm>
              <a:off x="1536" y="2422"/>
              <a:ext cx="528"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5" name="Rectangle 32"/>
            <p:cNvSpPr>
              <a:spLocks noChangeArrowheads="1"/>
            </p:cNvSpPr>
            <p:nvPr/>
          </p:nvSpPr>
          <p:spPr bwMode="auto">
            <a:xfrm>
              <a:off x="2179" y="720"/>
              <a:ext cx="1224" cy="601"/>
            </a:xfrm>
            <a:prstGeom prst="rect">
              <a:avLst/>
            </a:prstGeom>
            <a:noFill/>
            <a:ln w="9525">
              <a:noFill/>
              <a:miter lim="800000"/>
              <a:headEnd/>
              <a:tailEnd/>
            </a:ln>
          </p:spPr>
          <p:txBody>
            <a:bodyPr wrap="none" lIns="92075" tIns="46038" rIns="92075" bIns="46038">
              <a:spAutoFit/>
            </a:bodyPr>
            <a:lstStyle/>
            <a:p>
              <a:pPr algn="ctr"/>
              <a:r>
                <a:rPr lang="fr-CA" sz="2800" b="1" dirty="0"/>
                <a:t>Gestion du </a:t>
              </a:r>
            </a:p>
            <a:p>
              <a:pPr algn="ctr"/>
              <a:r>
                <a:rPr lang="fr-CA" sz="2800" b="1" dirty="0"/>
                <a:t>procédé</a:t>
              </a:r>
              <a:endParaRPr lang="en-US" sz="2800" b="1" dirty="0"/>
            </a:p>
          </p:txBody>
        </p:sp>
        <p:sp>
          <p:nvSpPr>
            <p:cNvPr id="13346" name="Line 33"/>
            <p:cNvSpPr>
              <a:spLocks noChangeShapeType="1"/>
            </p:cNvSpPr>
            <p:nvPr/>
          </p:nvSpPr>
          <p:spPr bwMode="auto">
            <a:xfrm>
              <a:off x="1536" y="2688"/>
              <a:ext cx="1056" cy="0"/>
            </a:xfrm>
            <a:prstGeom prst="line">
              <a:avLst/>
            </a:prstGeom>
            <a:noFill/>
            <a:ln w="12700">
              <a:solidFill>
                <a:schemeClr val="tx1"/>
              </a:solidFill>
              <a:round/>
              <a:headEnd type="none" w="sm" len="sm"/>
              <a:tailEnd type="stealth" w="med" len="med"/>
            </a:ln>
          </p:spPr>
          <p:txBody>
            <a:bodyPr wrap="none" anchor="ctr"/>
            <a:lstStyle/>
            <a:p>
              <a:endParaRPr lang="en-US"/>
            </a:p>
          </p:txBody>
        </p:sp>
        <p:sp>
          <p:nvSpPr>
            <p:cNvPr id="13347" name="Freeform 34"/>
            <p:cNvSpPr>
              <a:spLocks/>
            </p:cNvSpPr>
            <p:nvPr/>
          </p:nvSpPr>
          <p:spPr bwMode="auto">
            <a:xfrm flipH="1">
              <a:off x="816" y="1008"/>
              <a:ext cx="1009" cy="769"/>
            </a:xfrm>
            <a:custGeom>
              <a:avLst/>
              <a:gdLst>
                <a:gd name="T0" fmla="*/ 1008 w 1009"/>
                <a:gd name="T1" fmla="*/ 768 h 769"/>
                <a:gd name="T2" fmla="*/ 1008 w 1009"/>
                <a:gd name="T3" fmla="*/ 0 h 769"/>
                <a:gd name="T4" fmla="*/ 0 w 1009"/>
                <a:gd name="T5" fmla="*/ 0 h 769"/>
                <a:gd name="T6" fmla="*/ 0 60000 65536"/>
                <a:gd name="T7" fmla="*/ 0 60000 65536"/>
                <a:gd name="T8" fmla="*/ 0 60000 65536"/>
                <a:gd name="T9" fmla="*/ 0 w 1009"/>
                <a:gd name="T10" fmla="*/ 0 h 769"/>
                <a:gd name="T11" fmla="*/ 1009 w 1009"/>
                <a:gd name="T12" fmla="*/ 769 h 769"/>
              </a:gdLst>
              <a:ahLst/>
              <a:cxnLst>
                <a:cxn ang="T6">
                  <a:pos x="T0" y="T1"/>
                </a:cxn>
                <a:cxn ang="T7">
                  <a:pos x="T2" y="T3"/>
                </a:cxn>
                <a:cxn ang="T8">
                  <a:pos x="T4" y="T5"/>
                </a:cxn>
              </a:cxnLst>
              <a:rect l="T9" t="T10" r="T11" b="T12"/>
              <a:pathLst>
                <a:path w="1009" h="769">
                  <a:moveTo>
                    <a:pt x="1008" y="768"/>
                  </a:moveTo>
                  <a:lnTo>
                    <a:pt x="1008" y="0"/>
                  </a:lnTo>
                  <a:lnTo>
                    <a:pt x="0" y="0"/>
                  </a:lnTo>
                </a:path>
              </a:pathLst>
            </a:custGeom>
            <a:noFill/>
            <a:ln w="12700" cap="rnd">
              <a:solidFill>
                <a:schemeClr val="tx1"/>
              </a:solidFill>
              <a:prstDash val="sysDot"/>
              <a:round/>
              <a:headEnd type="none" w="sm" len="sm"/>
              <a:tailEnd type="stealth" w="med" len="med"/>
            </a:ln>
          </p:spPr>
          <p:txBody>
            <a:bodyPr/>
            <a:lstStyle/>
            <a:p>
              <a:endParaRPr lang="en-US"/>
            </a:p>
          </p:txBody>
        </p:sp>
        <p:sp>
          <p:nvSpPr>
            <p:cNvPr id="13348" name="Arc 35"/>
            <p:cNvSpPr>
              <a:spLocks/>
            </p:cNvSpPr>
            <p:nvPr/>
          </p:nvSpPr>
          <p:spPr bwMode="auto">
            <a:xfrm flipH="1">
              <a:off x="1776" y="1200"/>
              <a:ext cx="288" cy="3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a:solidFill>
                <a:schemeClr val="tx1"/>
              </a:solidFill>
              <a:prstDash val="dash"/>
              <a:round/>
              <a:headEnd type="triangle" w="med" len="med"/>
              <a:tailEnd/>
            </a:ln>
          </p:spPr>
          <p:txBody>
            <a:bodyPr wrap="none" anchor="ctr"/>
            <a:lstStyle/>
            <a:p>
              <a:endParaRPr lang="en-US"/>
            </a:p>
          </p:txBody>
        </p:sp>
      </p:grpSp>
    </p:spTree>
    <p:extLst>
      <p:ext uri="{BB962C8B-B14F-4D97-AF65-F5344CB8AC3E}">
        <p14:creationId xmlns:p14="http://schemas.microsoft.com/office/powerpoint/2010/main" val="50166164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4">
            <a:extLst>
              <a:ext uri="{FF2B5EF4-FFF2-40B4-BE49-F238E27FC236}">
                <a16:creationId xmlns:a16="http://schemas.microsoft.com/office/drawing/2014/main" id="{D4D19E9F-8473-4EE6-B1FC-60E31068D2C7}"/>
              </a:ext>
            </a:extLst>
          </p:cNvPr>
          <p:cNvSpPr>
            <a:spLocks noGrp="1"/>
          </p:cNvSpPr>
          <p:nvPr>
            <p:ph type="sldNum" sz="quarter" idx="11"/>
          </p:nvPr>
        </p:nvSpPr>
        <p:spPr bwMode="auto">
          <a:xfrm>
            <a:off x="7162800" y="6399213"/>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2075" tIns="46038" rIns="92075" bIns="46038" numCol="1" anchor="ctr" anchorCtr="0" compatLnSpc="1">
            <a:prstTxWarp prst="textNoShape">
              <a:avLst/>
            </a:prstTxWarp>
          </a:bodyPr>
          <a:lstStyle>
            <a:defPPr>
              <a:defRPr lang="en-US"/>
            </a:defPPr>
            <a:lvl1pPr algn="r" rtl="0" eaLnBrk="0" fontAlgn="base" hangingPunct="0">
              <a:spcBef>
                <a:spcPct val="0"/>
              </a:spcBef>
              <a:spcAft>
                <a:spcPct val="0"/>
              </a:spcAft>
              <a:defRPr sz="10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spcBef>
                <a:spcPct val="0"/>
              </a:spcBef>
              <a:buClrTx/>
              <a:buSzTx/>
              <a:buFontTx/>
              <a:buNone/>
              <a:defRPr/>
            </a:pPr>
            <a:fld id="{E816F969-B782-4FC7-8A86-74DEA8B1BEEB}" type="slidenum">
              <a:rPr lang="en-US" altLang="en-US" smtClean="0"/>
              <a:pPr>
                <a:spcBef>
                  <a:spcPct val="0"/>
                </a:spcBef>
                <a:buClrTx/>
                <a:buSzTx/>
                <a:buFontTx/>
                <a:buNone/>
                <a:defRPr/>
              </a:pPr>
              <a:t>10</a:t>
            </a:fld>
            <a:endParaRPr lang="en-US" altLang="en-US" sz="1000">
              <a:solidFill>
                <a:schemeClr val="tx1"/>
              </a:solidFill>
            </a:endParaRPr>
          </a:p>
        </p:txBody>
      </p:sp>
      <p:sp>
        <p:nvSpPr>
          <p:cNvPr id="18435" name="Rectangle 2">
            <a:extLst>
              <a:ext uri="{FF2B5EF4-FFF2-40B4-BE49-F238E27FC236}">
                <a16:creationId xmlns:a16="http://schemas.microsoft.com/office/drawing/2014/main" id="{CFA03E1C-5D1F-4E34-9979-96A67CB2583C}"/>
              </a:ext>
            </a:extLst>
          </p:cNvPr>
          <p:cNvSpPr>
            <a:spLocks noGrp="1" noChangeArrowheads="1"/>
          </p:cNvSpPr>
          <p:nvPr>
            <p:ph type="title"/>
          </p:nvPr>
        </p:nvSpPr>
        <p:spPr>
          <a:xfrm>
            <a:off x="381000" y="266700"/>
            <a:ext cx="7620000" cy="723900"/>
          </a:xfrm>
        </p:spPr>
        <p:txBody>
          <a:bodyPr/>
          <a:lstStyle/>
          <a:p>
            <a:pPr>
              <a:defRPr/>
            </a:pPr>
            <a:r>
              <a:rPr lang="en-US" altLang="en-US" dirty="0" err="1"/>
              <a:t>Définition</a:t>
            </a:r>
            <a:r>
              <a:rPr lang="en-US" altLang="en-US" dirty="0"/>
              <a:t> et </a:t>
            </a:r>
            <a:r>
              <a:rPr lang="en-US" altLang="en-US" dirty="0" err="1"/>
              <a:t>composantes</a:t>
            </a:r>
            <a:r>
              <a:rPr lang="en-US" altLang="en-US" dirty="0"/>
              <a:t> d’un </a:t>
            </a:r>
            <a:r>
              <a:rPr lang="en-US" altLang="en-US" dirty="0" err="1"/>
              <a:t>procédé</a:t>
            </a:r>
            <a:r>
              <a:rPr lang="en-US" altLang="en-US" dirty="0"/>
              <a:t>.</a:t>
            </a:r>
          </a:p>
        </p:txBody>
      </p:sp>
      <p:sp>
        <p:nvSpPr>
          <p:cNvPr id="18436" name="Rectangle 3">
            <a:extLst>
              <a:ext uri="{FF2B5EF4-FFF2-40B4-BE49-F238E27FC236}">
                <a16:creationId xmlns:a16="http://schemas.microsoft.com/office/drawing/2014/main" id="{27836D51-987D-4D29-8FEB-1BC490A28B31}"/>
              </a:ext>
            </a:extLst>
          </p:cNvPr>
          <p:cNvSpPr>
            <a:spLocks noGrp="1" noChangeArrowheads="1"/>
          </p:cNvSpPr>
          <p:nvPr>
            <p:ph type="body" idx="1"/>
          </p:nvPr>
        </p:nvSpPr>
        <p:spPr>
          <a:xfrm>
            <a:off x="397042" y="1142206"/>
            <a:ext cx="8261350" cy="5105400"/>
          </a:xfrm>
          <a:noFill/>
        </p:spPr>
        <p:txBody>
          <a:bodyPr/>
          <a:lstStyle/>
          <a:p>
            <a:r>
              <a:rPr lang="en-US" altLang="en-US" sz="1800" i="1" dirty="0" err="1"/>
              <a:t>Procédé</a:t>
            </a:r>
            <a:r>
              <a:rPr lang="en-US" altLang="en-US" sz="1800" i="1" dirty="0"/>
              <a:t>: Un ensemble de </a:t>
            </a:r>
            <a:r>
              <a:rPr lang="en-US" altLang="en-US" sz="1800" i="1" dirty="0" err="1"/>
              <a:t>tâches</a:t>
            </a:r>
            <a:r>
              <a:rPr lang="en-US" altLang="en-US" sz="1800" i="1" dirty="0"/>
              <a:t> </a:t>
            </a:r>
            <a:r>
              <a:rPr lang="en-US" altLang="en-US" sz="1800" i="1" dirty="0" err="1"/>
              <a:t>connectées</a:t>
            </a:r>
            <a:r>
              <a:rPr lang="en-US" altLang="en-US" sz="1800" i="1" dirty="0"/>
              <a:t> par des relations de precedence qui </a:t>
            </a:r>
            <a:r>
              <a:rPr lang="en-US" altLang="en-US" sz="1800" i="1" dirty="0" err="1"/>
              <a:t>ajoute</a:t>
            </a:r>
            <a:r>
              <a:rPr lang="en-US" altLang="en-US" sz="1800" i="1" dirty="0"/>
              <a:t> de la </a:t>
            </a:r>
            <a:r>
              <a:rPr lang="en-US" altLang="en-US" sz="1800" i="1" dirty="0" err="1"/>
              <a:t>valeur</a:t>
            </a:r>
            <a:r>
              <a:rPr lang="en-US" altLang="en-US" sz="1800" i="1" dirty="0"/>
              <a:t> aux </a:t>
            </a:r>
            <a:r>
              <a:rPr lang="en-US" altLang="en-US" sz="1800" i="1" dirty="0" err="1"/>
              <a:t>intrants</a:t>
            </a:r>
            <a:r>
              <a:rPr lang="en-US" altLang="en-US" sz="1800" i="1" dirty="0"/>
              <a:t> pour </a:t>
            </a:r>
            <a:r>
              <a:rPr lang="en-US" altLang="en-US" sz="1800" i="1" dirty="0" err="1"/>
              <a:t>créer</a:t>
            </a:r>
            <a:r>
              <a:rPr lang="en-US" altLang="en-US" sz="1800" i="1" dirty="0"/>
              <a:t> des </a:t>
            </a:r>
            <a:r>
              <a:rPr lang="en-US" altLang="en-US" sz="1800" i="1" dirty="0" err="1"/>
              <a:t>extrants</a:t>
            </a:r>
            <a:r>
              <a:rPr lang="en-US" altLang="en-US" sz="1800" i="1" dirty="0"/>
              <a:t>.</a:t>
            </a:r>
          </a:p>
          <a:p>
            <a:pPr lvl="1"/>
            <a:r>
              <a:rPr lang="en-US" altLang="en-US" sz="1800" dirty="0" err="1"/>
              <a:t>Limites</a:t>
            </a:r>
            <a:r>
              <a:rPr lang="en-US" altLang="en-US" sz="1800" dirty="0"/>
              <a:t> du </a:t>
            </a:r>
            <a:r>
              <a:rPr lang="en-US" altLang="en-US" sz="1800" dirty="0" err="1"/>
              <a:t>procédé</a:t>
            </a:r>
            <a:r>
              <a:rPr lang="en-US" altLang="en-US" sz="1800" dirty="0"/>
              <a:t> (</a:t>
            </a:r>
            <a:r>
              <a:rPr lang="en-US" altLang="en-US" sz="1800" dirty="0" err="1"/>
              <a:t>définir</a:t>
            </a:r>
            <a:r>
              <a:rPr lang="en-US" altLang="en-US" sz="1800" dirty="0"/>
              <a:t> “</a:t>
            </a:r>
            <a:r>
              <a:rPr lang="en-US" altLang="en-US" sz="1800" dirty="0" err="1"/>
              <a:t>intrants</a:t>
            </a:r>
            <a:r>
              <a:rPr lang="en-US" altLang="en-US" sz="1800" dirty="0"/>
              <a:t>” et “</a:t>
            </a:r>
            <a:r>
              <a:rPr lang="en-US" altLang="en-US" sz="1800" dirty="0" err="1"/>
              <a:t>extrants</a:t>
            </a:r>
            <a:r>
              <a:rPr lang="en-US" altLang="en-US" sz="1800" dirty="0"/>
              <a:t>”)</a:t>
            </a:r>
          </a:p>
          <a:p>
            <a:pPr lvl="2"/>
            <a:r>
              <a:rPr lang="fr-CA" altLang="en-US" sz="1800" dirty="0"/>
              <a:t>Un (ensemble de) poste(s) de travail entre deux activités, de l’entreprise complète à tout sous-ensemble connecté.</a:t>
            </a:r>
          </a:p>
          <a:p>
            <a:pPr lvl="2"/>
            <a:r>
              <a:rPr lang="fr-CA" altLang="en-US" sz="1800" dirty="0"/>
              <a:t>On les définit </a:t>
            </a:r>
            <a:r>
              <a:rPr lang="fr-FR" sz="1800" dirty="0"/>
              <a:t>en fonction des exigences de l'analyse.</a:t>
            </a:r>
            <a:endParaRPr lang="en-US" altLang="en-US" sz="1800" dirty="0"/>
          </a:p>
          <a:p>
            <a:pPr lvl="1"/>
            <a:r>
              <a:rPr lang="en-US" altLang="en-US" sz="1800" dirty="0" err="1"/>
              <a:t>Unités</a:t>
            </a:r>
            <a:r>
              <a:rPr lang="en-US" altLang="en-US" sz="1800" dirty="0"/>
              <a:t> de </a:t>
            </a:r>
            <a:r>
              <a:rPr lang="en-US" altLang="en-US" sz="1800" dirty="0" err="1"/>
              <a:t>flot</a:t>
            </a:r>
            <a:r>
              <a:rPr lang="en-US" altLang="en-US" sz="1800" dirty="0"/>
              <a:t> (</a:t>
            </a:r>
            <a:r>
              <a:rPr lang="en-US" altLang="en-US" sz="1800" dirty="0" err="1"/>
              <a:t>unité</a:t>
            </a:r>
            <a:r>
              <a:rPr lang="en-US" altLang="en-US" sz="1800" dirty="0"/>
              <a:t> de production, job, </a:t>
            </a:r>
            <a:r>
              <a:rPr lang="en-US" altLang="en-US" sz="1800" dirty="0" err="1"/>
              <a:t>commande</a:t>
            </a:r>
            <a:r>
              <a:rPr lang="en-US" altLang="en-US" sz="1800" dirty="0"/>
              <a:t>, client, …)</a:t>
            </a:r>
          </a:p>
          <a:p>
            <a:pPr lvl="1"/>
            <a:r>
              <a:rPr lang="en-US" altLang="en-US" sz="1800" dirty="0" err="1"/>
              <a:t>Activités</a:t>
            </a:r>
            <a:r>
              <a:rPr lang="en-US" altLang="en-US" sz="1800" dirty="0"/>
              <a:t> et tampons</a:t>
            </a:r>
          </a:p>
          <a:p>
            <a:pPr lvl="2"/>
            <a:r>
              <a:rPr lang="en-US" altLang="en-US" sz="1800" dirty="0"/>
              <a:t>Activité: </a:t>
            </a:r>
            <a:r>
              <a:rPr lang="en-US" altLang="en-US" sz="1800" dirty="0" err="1"/>
              <a:t>tâche</a:t>
            </a:r>
            <a:r>
              <a:rPr lang="en-US" altLang="en-US" sz="1800" dirty="0"/>
              <a:t>, </a:t>
            </a:r>
            <a:r>
              <a:rPr lang="en-US" altLang="en-US" sz="1800" dirty="0" err="1"/>
              <a:t>étape</a:t>
            </a:r>
            <a:r>
              <a:rPr lang="en-US" altLang="en-US" sz="1800" dirty="0"/>
              <a:t>, sous-</a:t>
            </a:r>
            <a:r>
              <a:rPr lang="en-US" altLang="en-US" sz="1800" dirty="0" err="1"/>
              <a:t>procédé</a:t>
            </a:r>
            <a:r>
              <a:rPr lang="en-US" altLang="en-US" sz="1800" dirty="0"/>
              <a:t> qui </a:t>
            </a:r>
            <a:r>
              <a:rPr lang="en-US" altLang="en-US" sz="1800" dirty="0" err="1"/>
              <a:t>ajoute</a:t>
            </a:r>
            <a:r>
              <a:rPr lang="en-US" altLang="en-US" sz="1800" dirty="0"/>
              <a:t> </a:t>
            </a:r>
            <a:r>
              <a:rPr lang="en-US" altLang="en-US" sz="1800" dirty="0" err="1"/>
              <a:t>une</a:t>
            </a:r>
            <a:r>
              <a:rPr lang="en-US" altLang="en-US" sz="1800" dirty="0"/>
              <a:t> </a:t>
            </a:r>
            <a:r>
              <a:rPr lang="en-US" altLang="en-US" sz="1800" dirty="0" err="1"/>
              <a:t>valeur</a:t>
            </a:r>
            <a:r>
              <a:rPr lang="en-US" altLang="en-US" sz="1800" dirty="0"/>
              <a:t> à </a:t>
            </a:r>
            <a:r>
              <a:rPr lang="en-US" altLang="en-US" sz="1800" dirty="0" err="1"/>
              <a:t>l’unité</a:t>
            </a:r>
            <a:r>
              <a:rPr lang="en-US" altLang="en-US" sz="1800" dirty="0"/>
              <a:t> de </a:t>
            </a:r>
            <a:r>
              <a:rPr lang="en-US" altLang="en-US" sz="1800" dirty="0" err="1"/>
              <a:t>flot</a:t>
            </a:r>
            <a:r>
              <a:rPr lang="en-US" altLang="en-US" sz="1800" dirty="0"/>
              <a:t>.</a:t>
            </a:r>
          </a:p>
          <a:p>
            <a:pPr lvl="2"/>
            <a:r>
              <a:rPr lang="en-US" altLang="en-US" sz="1800" dirty="0"/>
              <a:t>Relations de </a:t>
            </a:r>
            <a:r>
              <a:rPr lang="en-US" altLang="en-US" sz="1800" dirty="0" err="1"/>
              <a:t>précédence</a:t>
            </a:r>
            <a:endParaRPr lang="en-US" altLang="en-US" sz="1800" dirty="0"/>
          </a:p>
          <a:p>
            <a:pPr lvl="2"/>
            <a:r>
              <a:rPr lang="fr-CA" altLang="en-US" sz="1800" dirty="0"/>
              <a:t>Tampons: permet l’accumulation ou le stockage intermédiaire d’inventaire avant une tâche. Généralement à capacité limitée. À noter que les tampons n’ajoutent pas de valeur aux unités de flot.</a:t>
            </a:r>
            <a:endParaRPr lang="en-US" altLang="en-US" sz="1800" dirty="0"/>
          </a:p>
          <a:p>
            <a:pPr lvl="1"/>
            <a:r>
              <a:rPr lang="en-US" altLang="en-US" sz="1800" dirty="0" err="1"/>
              <a:t>Ressources</a:t>
            </a:r>
            <a:endParaRPr lang="en-US" altLang="en-US" sz="1800" dirty="0"/>
          </a:p>
          <a:p>
            <a:pPr lvl="2"/>
            <a:r>
              <a:rPr lang="en-US" altLang="en-US" sz="1800" dirty="0" err="1"/>
              <a:t>Humaines</a:t>
            </a:r>
            <a:r>
              <a:rPr lang="en-US" altLang="en-US" sz="1800" dirty="0"/>
              <a:t>, </a:t>
            </a:r>
            <a:r>
              <a:rPr lang="en-US" altLang="en-US" sz="1800" dirty="0" err="1"/>
              <a:t>capitales</a:t>
            </a:r>
            <a:r>
              <a:rPr lang="en-US" altLang="en-US" sz="1800" dirty="0"/>
              <a:t> and </a:t>
            </a:r>
            <a:r>
              <a:rPr lang="en-US" altLang="en-US" sz="1800" dirty="0" err="1"/>
              <a:t>opérationelles</a:t>
            </a:r>
            <a:r>
              <a:rPr lang="en-US" altLang="en-US" sz="1800" dirty="0"/>
              <a:t>.</a:t>
            </a:r>
          </a:p>
          <a:p>
            <a:pPr lvl="2"/>
            <a:r>
              <a:rPr lang="fr-CA" altLang="en-US" sz="1800" dirty="0"/>
              <a:t>Peuvent avoir un impact sur la capacité (Goulot d’étranglement)</a:t>
            </a:r>
            <a:endParaRPr lang="en-US" altLang="en-US" sz="1800" dirty="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569686" y="203200"/>
            <a:ext cx="7772400" cy="635000"/>
          </a:xfrm>
        </p:spPr>
        <p:txBody>
          <a:bodyPr/>
          <a:lstStyle/>
          <a:p>
            <a:r>
              <a:rPr lang="en-US" sz="3200" dirty="0"/>
              <a:t>Les types de </a:t>
            </a:r>
            <a:r>
              <a:rPr lang="en-US" sz="3200" dirty="0" err="1"/>
              <a:t>procédés</a:t>
            </a:r>
            <a:r>
              <a:rPr lang="en-US" sz="3200" dirty="0"/>
              <a:t>.</a:t>
            </a:r>
          </a:p>
        </p:txBody>
      </p:sp>
      <p:graphicFrame>
        <p:nvGraphicFramePr>
          <p:cNvPr id="4" name="Content Placeholder 2"/>
          <p:cNvGraphicFramePr>
            <a:graphicFrameLocks/>
          </p:cNvGraphicFramePr>
          <p:nvPr>
            <p:extLst>
              <p:ext uri="{D42A27DB-BD31-4B8C-83A1-F6EECF244321}">
                <p14:modId xmlns:p14="http://schemas.microsoft.com/office/powerpoint/2010/main" val="3909137139"/>
              </p:ext>
            </p:extLst>
          </p:nvPr>
        </p:nvGraphicFramePr>
        <p:xfrm>
          <a:off x="569686" y="838200"/>
          <a:ext cx="8345715" cy="4900314"/>
        </p:xfrm>
        <a:graphic>
          <a:graphicData uri="http://schemas.openxmlformats.org/drawingml/2006/table">
            <a:tbl>
              <a:tblPr firstRow="1" bandRow="1">
                <a:tableStyleId>{5C22544A-7EE6-4342-B048-85BDC9FD1C3A}</a:tableStyleId>
              </a:tblPr>
              <a:tblGrid>
                <a:gridCol w="1944914">
                  <a:extLst>
                    <a:ext uri="{9D8B030D-6E8A-4147-A177-3AD203B41FA5}">
                      <a16:colId xmlns:a16="http://schemas.microsoft.com/office/drawing/2014/main" val="20000"/>
                    </a:ext>
                  </a:extLst>
                </a:gridCol>
                <a:gridCol w="3618896">
                  <a:extLst>
                    <a:ext uri="{9D8B030D-6E8A-4147-A177-3AD203B41FA5}">
                      <a16:colId xmlns:a16="http://schemas.microsoft.com/office/drawing/2014/main" val="20001"/>
                    </a:ext>
                  </a:extLst>
                </a:gridCol>
                <a:gridCol w="2781905">
                  <a:extLst>
                    <a:ext uri="{9D8B030D-6E8A-4147-A177-3AD203B41FA5}">
                      <a16:colId xmlns:a16="http://schemas.microsoft.com/office/drawing/2014/main" val="20002"/>
                    </a:ext>
                  </a:extLst>
                </a:gridCol>
              </a:tblGrid>
              <a:tr h="945053">
                <a:tc>
                  <a:txBody>
                    <a:bodyPr/>
                    <a:lstStyle/>
                    <a:p>
                      <a:r>
                        <a:rPr lang="fr-CA" sz="2000" dirty="0">
                          <a:solidFill>
                            <a:schemeClr val="tx1"/>
                          </a:solidFill>
                        </a:rPr>
                        <a:t>Type</a:t>
                      </a:r>
                      <a:endParaRPr lang="en-US" sz="2000" dirty="0">
                        <a:solidFill>
                          <a:schemeClr val="tx1"/>
                        </a:solidFill>
                      </a:endParaRPr>
                    </a:p>
                  </a:txBody>
                  <a:tcPr marT="45728" marB="45728">
                    <a:solidFill>
                      <a:schemeClr val="bg1">
                        <a:lumMod val="95000"/>
                      </a:schemeClr>
                    </a:solidFill>
                  </a:tcPr>
                </a:tc>
                <a:tc>
                  <a:txBody>
                    <a:bodyPr/>
                    <a:lstStyle/>
                    <a:p>
                      <a:r>
                        <a:rPr lang="fr-CA" sz="2000" dirty="0">
                          <a:solidFill>
                            <a:schemeClr val="tx1"/>
                          </a:solidFill>
                        </a:rPr>
                        <a:t>Caractéristiques</a:t>
                      </a:r>
                      <a:endParaRPr lang="en-US" sz="2000" dirty="0">
                        <a:solidFill>
                          <a:schemeClr val="tx1"/>
                        </a:solidFill>
                      </a:endParaRPr>
                    </a:p>
                  </a:txBody>
                  <a:tcPr marT="45728" marB="45728">
                    <a:solidFill>
                      <a:schemeClr val="bg1">
                        <a:lumMod val="95000"/>
                      </a:schemeClr>
                    </a:solidFill>
                  </a:tcPr>
                </a:tc>
                <a:tc>
                  <a:txBody>
                    <a:bodyPr/>
                    <a:lstStyle/>
                    <a:p>
                      <a:r>
                        <a:rPr lang="fr-CA" sz="2000" dirty="0">
                          <a:solidFill>
                            <a:schemeClr val="tx1"/>
                          </a:solidFill>
                        </a:rPr>
                        <a:t>Exemples</a:t>
                      </a:r>
                      <a:endParaRPr lang="en-US" sz="2000" dirty="0">
                        <a:solidFill>
                          <a:schemeClr val="tx1"/>
                        </a:solidFill>
                      </a:endParaRPr>
                    </a:p>
                  </a:txBody>
                  <a:tcPr marT="45728" marB="45728">
                    <a:solidFill>
                      <a:schemeClr val="bg1">
                        <a:lumMod val="95000"/>
                      </a:schemeClr>
                    </a:solidFill>
                  </a:tcPr>
                </a:tc>
                <a:extLst>
                  <a:ext uri="{0D108BD9-81ED-4DB2-BD59-A6C34878D82A}">
                    <a16:rowId xmlns:a16="http://schemas.microsoft.com/office/drawing/2014/main" val="10000"/>
                  </a:ext>
                </a:extLst>
              </a:tr>
              <a:tr h="632893">
                <a:tc>
                  <a:txBody>
                    <a:bodyPr/>
                    <a:lstStyle/>
                    <a:p>
                      <a:r>
                        <a:rPr lang="fr-CA" sz="2000" dirty="0"/>
                        <a:t>Axé sur le produit</a:t>
                      </a:r>
                      <a:endParaRPr lang="en-US" sz="2000" dirty="0"/>
                    </a:p>
                  </a:txBody>
                  <a:tcPr marT="45728" marB="45728">
                    <a:solidFill>
                      <a:schemeClr val="bg1">
                        <a:lumMod val="95000"/>
                      </a:schemeClr>
                    </a:solidFill>
                  </a:tcPr>
                </a:tc>
                <a:tc>
                  <a:txBody>
                    <a:bodyPr/>
                    <a:lstStyle/>
                    <a:p>
                      <a:r>
                        <a:rPr lang="fr-CA" sz="2000" dirty="0"/>
                        <a:t>Usine spécifique</a:t>
                      </a:r>
                    </a:p>
                    <a:p>
                      <a:r>
                        <a:rPr lang="fr-CA" sz="2000" dirty="0"/>
                        <a:t>Haut volume, faible variété</a:t>
                      </a:r>
                    </a:p>
                    <a:p>
                      <a:r>
                        <a:rPr lang="fr-CA" sz="2000" dirty="0"/>
                        <a:t>Coût</a:t>
                      </a:r>
                      <a:r>
                        <a:rPr lang="fr-CA" sz="2000" baseline="0" dirty="0"/>
                        <a:t> fixe élevé, coût variable bas</a:t>
                      </a:r>
                      <a:endParaRPr lang="en-US" sz="2000" dirty="0"/>
                    </a:p>
                  </a:txBody>
                  <a:tcPr marT="45728" marB="45728">
                    <a:solidFill>
                      <a:schemeClr val="bg1">
                        <a:lumMod val="95000"/>
                      </a:schemeClr>
                    </a:solidFill>
                  </a:tcPr>
                </a:tc>
                <a:tc>
                  <a:txBody>
                    <a:bodyPr/>
                    <a:lstStyle/>
                    <a:p>
                      <a:r>
                        <a:rPr lang="fr-CA" sz="2000" baseline="0" dirty="0"/>
                        <a:t>sel, sucre, essence, chips, acier</a:t>
                      </a:r>
                      <a:endParaRPr lang="en-US" sz="2000" dirty="0"/>
                    </a:p>
                  </a:txBody>
                  <a:tcPr marT="45728" marB="45728">
                    <a:solidFill>
                      <a:schemeClr val="bg1">
                        <a:lumMod val="95000"/>
                      </a:schemeClr>
                    </a:solidFill>
                  </a:tcPr>
                </a:tc>
                <a:extLst>
                  <a:ext uri="{0D108BD9-81ED-4DB2-BD59-A6C34878D82A}">
                    <a16:rowId xmlns:a16="http://schemas.microsoft.com/office/drawing/2014/main" val="10001"/>
                  </a:ext>
                </a:extLst>
              </a:tr>
              <a:tr h="632893">
                <a:tc>
                  <a:txBody>
                    <a:bodyPr/>
                    <a:lstStyle/>
                    <a:p>
                      <a:r>
                        <a:rPr lang="fr-CA" sz="2000" dirty="0"/>
                        <a:t>Axé</a:t>
                      </a:r>
                      <a:r>
                        <a:rPr lang="fr-CA" sz="2000" baseline="0" dirty="0"/>
                        <a:t> sur le procédé</a:t>
                      </a:r>
                      <a:endParaRPr lang="en-US" sz="2000" dirty="0"/>
                    </a:p>
                  </a:txBody>
                  <a:tcPr marT="45728" marB="45728">
                    <a:solidFill>
                      <a:schemeClr val="bg1">
                        <a:lumMod val="95000"/>
                      </a:schemeClr>
                    </a:solidFill>
                  </a:tcPr>
                </a:tc>
                <a:tc>
                  <a:txBody>
                    <a:bodyPr/>
                    <a:lstStyle/>
                    <a:p>
                      <a:r>
                        <a:rPr lang="fr-CA" sz="2000" dirty="0"/>
                        <a:t>Volume bas, variété élevée, beaucoup de flexibilité, demande brisée, personnalisation</a:t>
                      </a:r>
                      <a:endParaRPr lang="en-US" sz="2000" dirty="0"/>
                    </a:p>
                  </a:txBody>
                  <a:tcPr marT="45728" marB="45728">
                    <a:solidFill>
                      <a:schemeClr val="bg1">
                        <a:lumMod val="95000"/>
                      </a:schemeClr>
                    </a:solidFill>
                  </a:tcPr>
                </a:tc>
                <a:tc>
                  <a:txBody>
                    <a:bodyPr/>
                    <a:lstStyle/>
                    <a:p>
                      <a:r>
                        <a:rPr lang="fr-CA" sz="2000" dirty="0"/>
                        <a:t>Urgences, mariages, invitations,</a:t>
                      </a:r>
                      <a:r>
                        <a:rPr lang="fr-CA" sz="2000" baseline="0" dirty="0"/>
                        <a:t> rénovations</a:t>
                      </a:r>
                      <a:endParaRPr lang="en-US" sz="2000" dirty="0"/>
                    </a:p>
                  </a:txBody>
                  <a:tcPr marT="45728" marB="45728">
                    <a:solidFill>
                      <a:schemeClr val="bg1">
                        <a:lumMod val="95000"/>
                      </a:schemeClr>
                    </a:solidFill>
                  </a:tcPr>
                </a:tc>
                <a:extLst>
                  <a:ext uri="{0D108BD9-81ED-4DB2-BD59-A6C34878D82A}">
                    <a16:rowId xmlns:a16="http://schemas.microsoft.com/office/drawing/2014/main" val="10002"/>
                  </a:ext>
                </a:extLst>
              </a:tr>
              <a:tr h="632893">
                <a:tc>
                  <a:txBody>
                    <a:bodyPr/>
                    <a:lstStyle/>
                    <a:p>
                      <a:r>
                        <a:rPr lang="fr-CA" sz="2000" dirty="0"/>
                        <a:t>Répétitifs</a:t>
                      </a:r>
                      <a:endParaRPr lang="en-US" sz="2000" dirty="0"/>
                    </a:p>
                  </a:txBody>
                  <a:tcPr marT="45728" marB="45728">
                    <a:solidFill>
                      <a:schemeClr val="bg1">
                        <a:lumMod val="95000"/>
                      </a:schemeClr>
                    </a:solidFill>
                  </a:tcPr>
                </a:tc>
                <a:tc>
                  <a:txBody>
                    <a:bodyPr/>
                    <a:lstStyle/>
                    <a:p>
                      <a:r>
                        <a:rPr lang="fr-CA" sz="2000" dirty="0"/>
                        <a:t>Lignes de montage, modularité</a:t>
                      </a:r>
                      <a:endParaRPr lang="en-US" sz="2000" dirty="0"/>
                    </a:p>
                  </a:txBody>
                  <a:tcPr marT="45728" marB="45728">
                    <a:solidFill>
                      <a:schemeClr val="bg1">
                        <a:lumMod val="95000"/>
                      </a:schemeClr>
                    </a:solidFill>
                  </a:tcPr>
                </a:tc>
                <a:tc>
                  <a:txBody>
                    <a:bodyPr/>
                    <a:lstStyle/>
                    <a:p>
                      <a:r>
                        <a:rPr lang="fr-CA" sz="2000" dirty="0"/>
                        <a:t>Automobiles, ordinateurs</a:t>
                      </a:r>
                      <a:endParaRPr lang="en-US" sz="2000" dirty="0"/>
                    </a:p>
                  </a:txBody>
                  <a:tcPr marT="45728" marB="45728">
                    <a:solidFill>
                      <a:schemeClr val="bg1">
                        <a:lumMod val="95000"/>
                      </a:schemeClr>
                    </a:solidFill>
                  </a:tcPr>
                </a:tc>
                <a:extLst>
                  <a:ext uri="{0D108BD9-81ED-4DB2-BD59-A6C34878D82A}">
                    <a16:rowId xmlns:a16="http://schemas.microsoft.com/office/drawing/2014/main" val="10003"/>
                  </a:ext>
                </a:extLst>
              </a:tr>
              <a:tr h="632893">
                <a:tc>
                  <a:txBody>
                    <a:bodyPr/>
                    <a:lstStyle/>
                    <a:p>
                      <a:r>
                        <a:rPr lang="fr-CA" sz="2000" dirty="0"/>
                        <a:t>Personnalisation massive</a:t>
                      </a:r>
                      <a:endParaRPr lang="en-US" sz="2000" dirty="0"/>
                    </a:p>
                  </a:txBody>
                  <a:tcPr marT="45728" marB="45728">
                    <a:solidFill>
                      <a:schemeClr val="bg1">
                        <a:lumMod val="95000"/>
                      </a:schemeClr>
                    </a:solidFill>
                  </a:tcPr>
                </a:tc>
                <a:tc>
                  <a:txBody>
                    <a:bodyPr/>
                    <a:lstStyle/>
                    <a:p>
                      <a:r>
                        <a:rPr lang="fr-CA" sz="2000" dirty="0"/>
                        <a:t>Conception</a:t>
                      </a:r>
                      <a:r>
                        <a:rPr lang="fr-CA" sz="2000" baseline="0" dirty="0"/>
                        <a:t> novatrice et rapide, inventaires et chaîne d’approvisionnement bien contrôlés.</a:t>
                      </a:r>
                      <a:endParaRPr lang="en-US" sz="2000" dirty="0"/>
                    </a:p>
                  </a:txBody>
                  <a:tcPr marT="45728" marB="45728">
                    <a:solidFill>
                      <a:schemeClr val="bg1">
                        <a:lumMod val="95000"/>
                      </a:schemeClr>
                    </a:solidFill>
                  </a:tcPr>
                </a:tc>
                <a:tc>
                  <a:txBody>
                    <a:bodyPr/>
                    <a:lstStyle/>
                    <a:p>
                      <a:r>
                        <a:rPr lang="fr-CA" sz="2000" dirty="0"/>
                        <a:t>Bar à salades, crème glacée, téléphones</a:t>
                      </a:r>
                      <a:r>
                        <a:rPr lang="fr-CA" sz="2000" baseline="0" dirty="0"/>
                        <a:t> intelligents, etc.</a:t>
                      </a:r>
                      <a:endParaRPr lang="en-US" sz="2000" dirty="0"/>
                    </a:p>
                  </a:txBody>
                  <a:tcPr marT="45728" marB="45728">
                    <a:solidFill>
                      <a:schemeClr val="bg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546240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103"/>
          <p:cNvSpPr>
            <a:spLocks noGrp="1" noChangeArrowheads="1"/>
          </p:cNvSpPr>
          <p:nvPr>
            <p:ph type="title"/>
          </p:nvPr>
        </p:nvSpPr>
        <p:spPr>
          <a:noFill/>
        </p:spPr>
        <p:txBody>
          <a:bodyPr/>
          <a:lstStyle/>
          <a:p>
            <a:r>
              <a:rPr lang="en-US" dirty="0" err="1"/>
              <a:t>Stratégie</a:t>
            </a:r>
            <a:r>
              <a:rPr lang="en-US" dirty="0"/>
              <a:t> &amp; </a:t>
            </a:r>
            <a:r>
              <a:rPr lang="en-US" dirty="0" err="1"/>
              <a:t>opérations</a:t>
            </a:r>
            <a:r>
              <a:rPr lang="en-US" dirty="0"/>
              <a:t>:</a:t>
            </a:r>
            <a:br>
              <a:rPr lang="en-US" dirty="0"/>
            </a:br>
            <a:r>
              <a:rPr lang="en-US" dirty="0"/>
              <a:t>	La </a:t>
            </a:r>
            <a:r>
              <a:rPr lang="en-US" dirty="0" err="1"/>
              <a:t>matrice</a:t>
            </a:r>
            <a:r>
              <a:rPr lang="en-US" dirty="0"/>
              <a:t> </a:t>
            </a:r>
            <a:r>
              <a:rPr lang="en-US" dirty="0" err="1"/>
              <a:t>Produits-Procédés</a:t>
            </a:r>
            <a:endParaRPr lang="en-US" dirty="0"/>
          </a:p>
        </p:txBody>
      </p:sp>
      <p:grpSp>
        <p:nvGrpSpPr>
          <p:cNvPr id="2" name="Group 1"/>
          <p:cNvGrpSpPr/>
          <p:nvPr/>
        </p:nvGrpSpPr>
        <p:grpSpPr>
          <a:xfrm>
            <a:off x="890588" y="1295400"/>
            <a:ext cx="7415213" cy="4879975"/>
            <a:chOff x="890588" y="1295400"/>
            <a:chExt cx="7415213" cy="4879975"/>
          </a:xfrm>
        </p:grpSpPr>
        <p:sp>
          <p:nvSpPr>
            <p:cNvPr id="15365" name="Rectangle 2051"/>
            <p:cNvSpPr>
              <a:spLocks noChangeArrowheads="1"/>
            </p:cNvSpPr>
            <p:nvPr/>
          </p:nvSpPr>
          <p:spPr bwMode="auto">
            <a:xfrm>
              <a:off x="890588" y="1295400"/>
              <a:ext cx="870431" cy="246221"/>
            </a:xfrm>
            <a:prstGeom prst="rect">
              <a:avLst/>
            </a:prstGeom>
            <a:noFill/>
            <a:ln w="9525">
              <a:noFill/>
              <a:miter lim="800000"/>
              <a:headEnd/>
              <a:tailEnd/>
            </a:ln>
          </p:spPr>
          <p:txBody>
            <a:bodyPr wrap="none" lIns="0" tIns="0" rIns="0" bIns="0">
              <a:spAutoFit/>
            </a:bodyPr>
            <a:lstStyle/>
            <a:p>
              <a:pPr defTabSz="762000"/>
              <a:r>
                <a:rPr lang="en-US" sz="1600" b="1" i="1" dirty="0" err="1">
                  <a:solidFill>
                    <a:srgbClr val="00279F"/>
                  </a:solidFill>
                </a:rPr>
                <a:t>Flexibilité</a:t>
              </a:r>
              <a:endParaRPr lang="en-US" dirty="0"/>
            </a:p>
          </p:txBody>
        </p:sp>
        <p:sp>
          <p:nvSpPr>
            <p:cNvPr id="15373" name="Rectangle 2059"/>
            <p:cNvSpPr>
              <a:spLocks noChangeArrowheads="1"/>
            </p:cNvSpPr>
            <p:nvPr/>
          </p:nvSpPr>
          <p:spPr bwMode="auto">
            <a:xfrm>
              <a:off x="6166054" y="2000252"/>
              <a:ext cx="1132041" cy="923330"/>
            </a:xfrm>
            <a:prstGeom prst="rect">
              <a:avLst/>
            </a:prstGeom>
            <a:noFill/>
            <a:ln w="9525">
              <a:noFill/>
              <a:miter lim="800000"/>
              <a:headEnd/>
              <a:tailEnd/>
            </a:ln>
          </p:spPr>
          <p:txBody>
            <a:bodyPr wrap="none" lIns="0" tIns="0" rIns="0" bIns="0">
              <a:spAutoFit/>
            </a:bodyPr>
            <a:lstStyle/>
            <a:p>
              <a:pPr defTabSz="762000"/>
              <a:r>
                <a:rPr lang="en-US" sz="1200" b="1" dirty="0">
                  <a:solidFill>
                    <a:srgbClr val="000000"/>
                  </a:solidFill>
                </a:rPr>
                <a:t>ATELIER </a:t>
              </a:r>
            </a:p>
            <a:p>
              <a:pPr defTabSz="762000"/>
              <a:r>
                <a:rPr lang="en-US" sz="1200" b="1" dirty="0">
                  <a:solidFill>
                    <a:srgbClr val="000000"/>
                  </a:solidFill>
                </a:rPr>
                <a:t>MULTIGAMME</a:t>
              </a:r>
            </a:p>
            <a:p>
              <a:pPr defTabSz="762000"/>
              <a:r>
                <a:rPr lang="fr-CA" sz="1200" i="1" dirty="0">
                  <a:solidFill>
                    <a:srgbClr val="000000"/>
                  </a:solidFill>
                </a:rPr>
                <a:t>P</a:t>
              </a:r>
              <a:r>
                <a:rPr lang="en-US" sz="1200" i="1" dirty="0" err="1">
                  <a:solidFill>
                    <a:srgbClr val="000000"/>
                  </a:solidFill>
                </a:rPr>
                <a:t>rocédé</a:t>
              </a:r>
              <a:endParaRPr lang="en-US" sz="1200" i="1" dirty="0">
                <a:solidFill>
                  <a:srgbClr val="000000"/>
                </a:solidFill>
              </a:endParaRPr>
            </a:p>
            <a:p>
              <a:pPr defTabSz="762000"/>
              <a:r>
                <a:rPr lang="fr-CA" sz="1200" i="1" dirty="0">
                  <a:solidFill>
                    <a:srgbClr val="000000"/>
                  </a:solidFill>
                </a:rPr>
                <a:t>-</a:t>
              </a:r>
              <a:r>
                <a:rPr lang="en-US" sz="1200" i="1" dirty="0" err="1">
                  <a:solidFill>
                    <a:srgbClr val="000000"/>
                  </a:solidFill>
                </a:rPr>
                <a:t>Urgences</a:t>
              </a:r>
              <a:endParaRPr lang="en-US" sz="1200" i="1" dirty="0">
                <a:solidFill>
                  <a:srgbClr val="000000"/>
                </a:solidFill>
              </a:endParaRPr>
            </a:p>
            <a:p>
              <a:pPr defTabSz="762000"/>
              <a:r>
                <a:rPr lang="fr-CA" sz="1200" i="1" dirty="0">
                  <a:solidFill>
                    <a:srgbClr val="000000"/>
                  </a:solidFill>
                </a:rPr>
                <a:t>-</a:t>
              </a:r>
              <a:r>
                <a:rPr lang="en-US" sz="1200" i="1" dirty="0">
                  <a:solidFill>
                    <a:srgbClr val="000000"/>
                  </a:solidFill>
                </a:rPr>
                <a:t>Plans </a:t>
              </a:r>
              <a:r>
                <a:rPr lang="en-US" sz="1200" i="1" dirty="0" err="1">
                  <a:solidFill>
                    <a:srgbClr val="000000"/>
                  </a:solidFill>
                </a:rPr>
                <a:t>d’archit</a:t>
              </a:r>
              <a:r>
                <a:rPr lang="en-US" sz="1200" i="1" dirty="0">
                  <a:solidFill>
                    <a:srgbClr val="000000"/>
                  </a:solidFill>
                </a:rPr>
                <a:t>.</a:t>
              </a:r>
              <a:endParaRPr lang="en-US" i="1" dirty="0"/>
            </a:p>
          </p:txBody>
        </p:sp>
        <p:sp>
          <p:nvSpPr>
            <p:cNvPr id="15375" name="Rectangle 2061"/>
            <p:cNvSpPr>
              <a:spLocks noChangeArrowheads="1"/>
            </p:cNvSpPr>
            <p:nvPr/>
          </p:nvSpPr>
          <p:spPr bwMode="auto">
            <a:xfrm>
              <a:off x="4906963" y="2995613"/>
              <a:ext cx="964110" cy="923330"/>
            </a:xfrm>
            <a:prstGeom prst="rect">
              <a:avLst/>
            </a:prstGeom>
            <a:noFill/>
            <a:ln w="9525">
              <a:noFill/>
              <a:miter lim="800000"/>
              <a:headEnd/>
              <a:tailEnd/>
            </a:ln>
          </p:spPr>
          <p:txBody>
            <a:bodyPr wrap="none" lIns="0" tIns="0" rIns="0" bIns="0">
              <a:spAutoFit/>
            </a:bodyPr>
            <a:lstStyle/>
            <a:p>
              <a:pPr defTabSz="762000"/>
              <a:r>
                <a:rPr lang="en-US" sz="1200" b="1" dirty="0">
                  <a:solidFill>
                    <a:srgbClr val="000000"/>
                  </a:solidFill>
                </a:rPr>
                <a:t>BATCH</a:t>
              </a:r>
            </a:p>
            <a:p>
              <a:pPr defTabSz="762000"/>
              <a:r>
                <a:rPr lang="fr-CA" sz="1200" i="1" dirty="0">
                  <a:solidFill>
                    <a:srgbClr val="000000"/>
                  </a:solidFill>
                </a:rPr>
                <a:t>Produit/Service</a:t>
              </a:r>
            </a:p>
            <a:p>
              <a:pPr defTabSz="762000"/>
              <a:r>
                <a:rPr lang="fr-CA" sz="1200" i="1" dirty="0">
                  <a:solidFill>
                    <a:srgbClr val="000000"/>
                  </a:solidFill>
                </a:rPr>
                <a:t>Répétitif</a:t>
              </a:r>
            </a:p>
            <a:p>
              <a:pPr defTabSz="762000"/>
              <a:r>
                <a:rPr lang="fr-CA" sz="1200" i="1" dirty="0">
                  <a:solidFill>
                    <a:srgbClr val="000000"/>
                  </a:solidFill>
                </a:rPr>
                <a:t>- Commandes</a:t>
              </a:r>
            </a:p>
            <a:p>
              <a:pPr defTabSz="762000"/>
              <a:r>
                <a:rPr lang="fr-CA" sz="1200" i="1" dirty="0">
                  <a:solidFill>
                    <a:srgbClr val="000000"/>
                  </a:solidFill>
                </a:rPr>
                <a:t>- Réparations</a:t>
              </a:r>
            </a:p>
          </p:txBody>
        </p:sp>
        <p:sp>
          <p:nvSpPr>
            <p:cNvPr id="15377" name="Rectangle 2063"/>
            <p:cNvSpPr>
              <a:spLocks noChangeArrowheads="1"/>
            </p:cNvSpPr>
            <p:nvPr/>
          </p:nvSpPr>
          <p:spPr bwMode="auto">
            <a:xfrm>
              <a:off x="3357562" y="3963988"/>
              <a:ext cx="1138237" cy="738664"/>
            </a:xfrm>
            <a:prstGeom prst="rect">
              <a:avLst/>
            </a:prstGeom>
            <a:noFill/>
            <a:ln w="9525">
              <a:noFill/>
              <a:miter lim="800000"/>
              <a:headEnd/>
              <a:tailEnd/>
            </a:ln>
          </p:spPr>
          <p:txBody>
            <a:bodyPr wrap="square" lIns="0" tIns="0" rIns="0" bIns="0">
              <a:spAutoFit/>
            </a:bodyPr>
            <a:lstStyle/>
            <a:p>
              <a:pPr defTabSz="762000"/>
              <a:r>
                <a:rPr lang="en-US" sz="1200" b="1" dirty="0">
                  <a:solidFill>
                    <a:srgbClr val="000000"/>
                  </a:solidFill>
                </a:rPr>
                <a:t>LIGNE DE </a:t>
              </a:r>
            </a:p>
            <a:p>
              <a:pPr defTabSz="762000"/>
              <a:r>
                <a:rPr lang="en-US" sz="1200" b="1" dirty="0">
                  <a:solidFill>
                    <a:srgbClr val="000000"/>
                  </a:solidFill>
                </a:rPr>
                <a:t>MONTAGE</a:t>
              </a:r>
            </a:p>
            <a:p>
              <a:pPr defTabSz="762000"/>
              <a:r>
                <a:rPr lang="fr-CA" sz="1200" i="1" dirty="0">
                  <a:solidFill>
                    <a:srgbClr val="000000"/>
                  </a:solidFill>
                </a:rPr>
                <a:t>P</a:t>
              </a:r>
              <a:r>
                <a:rPr lang="en-US" sz="1200" i="1" dirty="0" err="1">
                  <a:solidFill>
                    <a:srgbClr val="000000"/>
                  </a:solidFill>
                </a:rPr>
                <a:t>roduit</a:t>
              </a:r>
              <a:r>
                <a:rPr lang="en-US" sz="1200" i="1" dirty="0">
                  <a:solidFill>
                    <a:srgbClr val="000000"/>
                  </a:solidFill>
                </a:rPr>
                <a:t>- </a:t>
              </a:r>
              <a:r>
                <a:rPr lang="en-US" sz="1200" i="1" dirty="0" err="1">
                  <a:solidFill>
                    <a:srgbClr val="000000"/>
                  </a:solidFill>
                </a:rPr>
                <a:t>répétitifs</a:t>
              </a:r>
              <a:endParaRPr lang="en-US" sz="1200" i="1" dirty="0">
                <a:solidFill>
                  <a:srgbClr val="000000"/>
                </a:solidFill>
              </a:endParaRPr>
            </a:p>
            <a:p>
              <a:pPr defTabSz="762000"/>
              <a:r>
                <a:rPr lang="fr-CA" sz="1200" i="1" dirty="0">
                  <a:solidFill>
                    <a:srgbClr val="000000"/>
                  </a:solidFill>
                </a:rPr>
                <a:t>-</a:t>
              </a:r>
              <a:r>
                <a:rPr lang="en-US" sz="1200" i="1" dirty="0">
                  <a:solidFill>
                    <a:srgbClr val="000000"/>
                  </a:solidFill>
                </a:rPr>
                <a:t> automobiles</a:t>
              </a:r>
              <a:endParaRPr lang="en-US" dirty="0"/>
            </a:p>
          </p:txBody>
        </p:sp>
        <p:sp>
          <p:nvSpPr>
            <p:cNvPr id="15379" name="Rectangle 2065"/>
            <p:cNvSpPr>
              <a:spLocks noChangeArrowheads="1"/>
            </p:cNvSpPr>
            <p:nvPr/>
          </p:nvSpPr>
          <p:spPr bwMode="auto">
            <a:xfrm>
              <a:off x="2017713" y="5102225"/>
              <a:ext cx="865622" cy="553998"/>
            </a:xfrm>
            <a:prstGeom prst="rect">
              <a:avLst/>
            </a:prstGeom>
            <a:noFill/>
            <a:ln w="9525">
              <a:noFill/>
              <a:miter lim="800000"/>
              <a:headEnd/>
              <a:tailEnd/>
            </a:ln>
          </p:spPr>
          <p:txBody>
            <a:bodyPr wrap="none" lIns="0" tIns="0" rIns="0" bIns="0">
              <a:spAutoFit/>
            </a:bodyPr>
            <a:lstStyle/>
            <a:p>
              <a:pPr defTabSz="762000"/>
              <a:r>
                <a:rPr lang="en-US" sz="1200" b="1" dirty="0">
                  <a:solidFill>
                    <a:srgbClr val="000000"/>
                  </a:solidFill>
                </a:rPr>
                <a:t>CONTINUE </a:t>
              </a:r>
            </a:p>
            <a:p>
              <a:pPr defTabSz="762000"/>
              <a:r>
                <a:rPr lang="en-US" sz="1200" i="1" dirty="0" err="1">
                  <a:solidFill>
                    <a:srgbClr val="000000"/>
                  </a:solidFill>
                </a:rPr>
                <a:t>produit</a:t>
              </a:r>
              <a:endParaRPr lang="en-US" sz="1200" i="1" dirty="0">
                <a:solidFill>
                  <a:srgbClr val="000000"/>
                </a:solidFill>
              </a:endParaRPr>
            </a:p>
            <a:p>
              <a:pPr defTabSz="762000"/>
              <a:r>
                <a:rPr lang="fr-CA" sz="1200" i="1" dirty="0">
                  <a:solidFill>
                    <a:srgbClr val="000000"/>
                  </a:solidFill>
                </a:rPr>
                <a:t>-</a:t>
              </a:r>
              <a:r>
                <a:rPr lang="en-US" sz="1200" i="1" dirty="0">
                  <a:solidFill>
                    <a:srgbClr val="000000"/>
                  </a:solidFill>
                </a:rPr>
                <a:t> </a:t>
              </a:r>
              <a:r>
                <a:rPr lang="en-US" sz="1200" i="1" dirty="0" err="1">
                  <a:solidFill>
                    <a:srgbClr val="000000"/>
                  </a:solidFill>
                </a:rPr>
                <a:t>Raffinerie</a:t>
              </a:r>
              <a:endParaRPr lang="en-US" i="1" dirty="0"/>
            </a:p>
          </p:txBody>
        </p:sp>
        <p:sp>
          <p:nvSpPr>
            <p:cNvPr id="15382" name="Rectangle 2068"/>
            <p:cNvSpPr>
              <a:spLocks noChangeArrowheads="1"/>
            </p:cNvSpPr>
            <p:nvPr/>
          </p:nvSpPr>
          <p:spPr bwMode="auto">
            <a:xfrm>
              <a:off x="7543801" y="5911850"/>
              <a:ext cx="594393" cy="246221"/>
            </a:xfrm>
            <a:prstGeom prst="rect">
              <a:avLst/>
            </a:prstGeom>
            <a:noFill/>
            <a:ln w="9525">
              <a:noFill/>
              <a:miter lim="800000"/>
              <a:headEnd/>
              <a:tailEnd/>
            </a:ln>
          </p:spPr>
          <p:txBody>
            <a:bodyPr wrap="none" lIns="0" tIns="0" rIns="0" bIns="0">
              <a:spAutoFit/>
            </a:bodyPr>
            <a:lstStyle/>
            <a:p>
              <a:pPr defTabSz="762000"/>
              <a:r>
                <a:rPr lang="en-US" sz="1600" b="1" i="1" dirty="0" err="1">
                  <a:solidFill>
                    <a:srgbClr val="00279F"/>
                  </a:solidFill>
                </a:rPr>
                <a:t>Variété</a:t>
              </a:r>
              <a:endParaRPr lang="en-US" dirty="0"/>
            </a:p>
          </p:txBody>
        </p:sp>
        <p:sp>
          <p:nvSpPr>
            <p:cNvPr id="15383" name="Rectangle 2069"/>
            <p:cNvSpPr>
              <a:spLocks noChangeArrowheads="1"/>
            </p:cNvSpPr>
            <p:nvPr/>
          </p:nvSpPr>
          <p:spPr bwMode="auto">
            <a:xfrm>
              <a:off x="2311401" y="5959475"/>
              <a:ext cx="288541" cy="215444"/>
            </a:xfrm>
            <a:prstGeom prst="rect">
              <a:avLst/>
            </a:prstGeom>
            <a:noFill/>
            <a:ln w="9525">
              <a:noFill/>
              <a:miter lim="800000"/>
              <a:headEnd/>
              <a:tailEnd/>
            </a:ln>
          </p:spPr>
          <p:txBody>
            <a:bodyPr wrap="none" lIns="0" tIns="0" rIns="0" bIns="0">
              <a:spAutoFit/>
            </a:bodyPr>
            <a:lstStyle/>
            <a:p>
              <a:pPr defTabSz="762000"/>
              <a:r>
                <a:rPr lang="fr-CA" sz="1400" b="1" dirty="0">
                  <a:solidFill>
                    <a:srgbClr val="000000"/>
                  </a:solidFill>
                </a:rPr>
                <a:t>Peu</a:t>
              </a:r>
              <a:endParaRPr lang="en-US" sz="1400" b="1" dirty="0"/>
            </a:p>
          </p:txBody>
        </p:sp>
        <p:grpSp>
          <p:nvGrpSpPr>
            <p:cNvPr id="15397" name="Group 2083"/>
            <p:cNvGrpSpPr>
              <a:grpSpLocks/>
            </p:cNvGrpSpPr>
            <p:nvPr/>
          </p:nvGrpSpPr>
          <p:grpSpPr bwMode="auto">
            <a:xfrm rot="16200000">
              <a:off x="1914526" y="1995487"/>
              <a:ext cx="1722438" cy="1760538"/>
              <a:chOff x="3475" y="1482"/>
              <a:chExt cx="1085" cy="1109"/>
            </a:xfrm>
          </p:grpSpPr>
          <p:sp>
            <p:nvSpPr>
              <p:cNvPr id="15413" name="Freeform 2084" descr="Newsprint"/>
              <p:cNvSpPr>
                <a:spLocks/>
              </p:cNvSpPr>
              <p:nvPr/>
            </p:nvSpPr>
            <p:spPr bwMode="auto">
              <a:xfrm>
                <a:off x="3475" y="1507"/>
                <a:ext cx="1085" cy="1084"/>
              </a:xfrm>
              <a:custGeom>
                <a:avLst/>
                <a:gdLst>
                  <a:gd name="T0" fmla="*/ 261 w 2169"/>
                  <a:gd name="T1" fmla="*/ 254 h 2168"/>
                  <a:gd name="T2" fmla="*/ 266 w 2169"/>
                  <a:gd name="T3" fmla="*/ 246 h 2168"/>
                  <a:gd name="T4" fmla="*/ 269 w 2169"/>
                  <a:gd name="T5" fmla="*/ 238 h 2168"/>
                  <a:gd name="T6" fmla="*/ 271 w 2169"/>
                  <a:gd name="T7" fmla="*/ 228 h 2168"/>
                  <a:gd name="T8" fmla="*/ 272 w 2169"/>
                  <a:gd name="T9" fmla="*/ 217 h 2168"/>
                  <a:gd name="T10" fmla="*/ 270 w 2169"/>
                  <a:gd name="T11" fmla="*/ 205 h 2168"/>
                  <a:gd name="T12" fmla="*/ 268 w 2169"/>
                  <a:gd name="T13" fmla="*/ 193 h 2168"/>
                  <a:gd name="T14" fmla="*/ 264 w 2169"/>
                  <a:gd name="T15" fmla="*/ 180 h 2168"/>
                  <a:gd name="T16" fmla="*/ 258 w 2169"/>
                  <a:gd name="T17" fmla="*/ 166 h 2168"/>
                  <a:gd name="T18" fmla="*/ 252 w 2169"/>
                  <a:gd name="T19" fmla="*/ 152 h 2168"/>
                  <a:gd name="T20" fmla="*/ 244 w 2169"/>
                  <a:gd name="T21" fmla="*/ 138 h 2168"/>
                  <a:gd name="T22" fmla="*/ 235 w 2169"/>
                  <a:gd name="T23" fmla="*/ 124 h 2168"/>
                  <a:gd name="T24" fmla="*/ 224 w 2169"/>
                  <a:gd name="T25" fmla="*/ 110 h 2168"/>
                  <a:gd name="T26" fmla="*/ 213 w 2169"/>
                  <a:gd name="T27" fmla="*/ 96 h 2168"/>
                  <a:gd name="T28" fmla="*/ 201 w 2169"/>
                  <a:gd name="T29" fmla="*/ 83 h 2168"/>
                  <a:gd name="T30" fmla="*/ 188 w 2169"/>
                  <a:gd name="T31" fmla="*/ 70 h 2168"/>
                  <a:gd name="T32" fmla="*/ 175 w 2169"/>
                  <a:gd name="T33" fmla="*/ 58 h 2168"/>
                  <a:gd name="T34" fmla="*/ 161 w 2169"/>
                  <a:gd name="T35" fmla="*/ 47 h 2168"/>
                  <a:gd name="T36" fmla="*/ 147 w 2169"/>
                  <a:gd name="T37" fmla="*/ 37 h 2168"/>
                  <a:gd name="T38" fmla="*/ 133 w 2169"/>
                  <a:gd name="T39" fmla="*/ 27 h 2168"/>
                  <a:gd name="T40" fmla="*/ 119 w 2169"/>
                  <a:gd name="T41" fmla="*/ 19 h 2168"/>
                  <a:gd name="T42" fmla="*/ 105 w 2169"/>
                  <a:gd name="T43" fmla="*/ 13 h 2168"/>
                  <a:gd name="T44" fmla="*/ 91 w 2169"/>
                  <a:gd name="T45" fmla="*/ 7 h 2168"/>
                  <a:gd name="T46" fmla="*/ 78 w 2169"/>
                  <a:gd name="T47" fmla="*/ 3 h 2168"/>
                  <a:gd name="T48" fmla="*/ 66 w 2169"/>
                  <a:gd name="T49" fmla="*/ 1 h 2168"/>
                  <a:gd name="T50" fmla="*/ 54 w 2169"/>
                  <a:gd name="T51" fmla="*/ 0 h 2168"/>
                  <a:gd name="T52" fmla="*/ 43 w 2169"/>
                  <a:gd name="T53" fmla="*/ 1 h 2168"/>
                  <a:gd name="T54" fmla="*/ 33 w 2169"/>
                  <a:gd name="T55" fmla="*/ 2 h 2168"/>
                  <a:gd name="T56" fmla="*/ 25 w 2169"/>
                  <a:gd name="T57" fmla="*/ 6 h 2168"/>
                  <a:gd name="T58" fmla="*/ 17 w 2169"/>
                  <a:gd name="T59" fmla="*/ 10 h 2168"/>
                  <a:gd name="T60" fmla="*/ 11 w 2169"/>
                  <a:gd name="T61" fmla="*/ 17 h 2168"/>
                  <a:gd name="T62" fmla="*/ 6 w 2169"/>
                  <a:gd name="T63" fmla="*/ 24 h 2168"/>
                  <a:gd name="T64" fmla="*/ 3 w 2169"/>
                  <a:gd name="T65" fmla="*/ 33 h 2168"/>
                  <a:gd name="T66" fmla="*/ 1 w 2169"/>
                  <a:gd name="T67" fmla="*/ 42 h 2168"/>
                  <a:gd name="T68" fmla="*/ 0 w 2169"/>
                  <a:gd name="T69" fmla="*/ 53 h 2168"/>
                  <a:gd name="T70" fmla="*/ 2 w 2169"/>
                  <a:gd name="T71" fmla="*/ 66 h 2168"/>
                  <a:gd name="T72" fmla="*/ 4 w 2169"/>
                  <a:gd name="T73" fmla="*/ 77 h 2168"/>
                  <a:gd name="T74" fmla="*/ 8 w 2169"/>
                  <a:gd name="T75" fmla="*/ 90 h 2168"/>
                  <a:gd name="T76" fmla="*/ 14 w 2169"/>
                  <a:gd name="T77" fmla="*/ 104 h 2168"/>
                  <a:gd name="T78" fmla="*/ 20 w 2169"/>
                  <a:gd name="T79" fmla="*/ 118 h 2168"/>
                  <a:gd name="T80" fmla="*/ 28 w 2169"/>
                  <a:gd name="T81" fmla="*/ 133 h 2168"/>
                  <a:gd name="T82" fmla="*/ 37 w 2169"/>
                  <a:gd name="T83" fmla="*/ 147 h 2168"/>
                  <a:gd name="T84" fmla="*/ 48 w 2169"/>
                  <a:gd name="T85" fmla="*/ 161 h 2168"/>
                  <a:gd name="T86" fmla="*/ 59 w 2169"/>
                  <a:gd name="T87" fmla="*/ 174 h 2168"/>
                  <a:gd name="T88" fmla="*/ 71 w 2169"/>
                  <a:gd name="T89" fmla="*/ 187 h 2168"/>
                  <a:gd name="T90" fmla="*/ 84 w 2169"/>
                  <a:gd name="T91" fmla="*/ 200 h 2168"/>
                  <a:gd name="T92" fmla="*/ 97 w 2169"/>
                  <a:gd name="T93" fmla="*/ 212 h 2168"/>
                  <a:gd name="T94" fmla="*/ 111 w 2169"/>
                  <a:gd name="T95" fmla="*/ 223 h 2168"/>
                  <a:gd name="T96" fmla="*/ 124 w 2169"/>
                  <a:gd name="T97" fmla="*/ 234 h 2168"/>
                  <a:gd name="T98" fmla="*/ 139 w 2169"/>
                  <a:gd name="T99" fmla="*/ 243 h 2168"/>
                  <a:gd name="T100" fmla="*/ 153 w 2169"/>
                  <a:gd name="T101" fmla="*/ 251 h 2168"/>
                  <a:gd name="T102" fmla="*/ 167 w 2169"/>
                  <a:gd name="T103" fmla="*/ 258 h 2168"/>
                  <a:gd name="T104" fmla="*/ 181 w 2169"/>
                  <a:gd name="T105" fmla="*/ 264 h 2168"/>
                  <a:gd name="T106" fmla="*/ 194 w 2169"/>
                  <a:gd name="T107" fmla="*/ 268 h 2168"/>
                  <a:gd name="T108" fmla="*/ 206 w 2169"/>
                  <a:gd name="T109" fmla="*/ 270 h 2168"/>
                  <a:gd name="T110" fmla="*/ 218 w 2169"/>
                  <a:gd name="T111" fmla="*/ 271 h 2168"/>
                  <a:gd name="T112" fmla="*/ 229 w 2169"/>
                  <a:gd name="T113" fmla="*/ 271 h 2168"/>
                  <a:gd name="T114" fmla="*/ 239 w 2169"/>
                  <a:gd name="T115" fmla="*/ 269 h 2168"/>
                  <a:gd name="T116" fmla="*/ 247 w 2169"/>
                  <a:gd name="T117" fmla="*/ 265 h 2168"/>
                  <a:gd name="T118" fmla="*/ 255 w 2169"/>
                  <a:gd name="T119" fmla="*/ 261 h 21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69"/>
                  <a:gd name="T181" fmla="*/ 0 h 2168"/>
                  <a:gd name="T182" fmla="*/ 2169 w 2169"/>
                  <a:gd name="T183" fmla="*/ 2168 h 216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69" h="2168">
                    <a:moveTo>
                      <a:pt x="2059" y="2058"/>
                    </a:moveTo>
                    <a:lnTo>
                      <a:pt x="2083" y="2032"/>
                    </a:lnTo>
                    <a:lnTo>
                      <a:pt x="2103" y="2006"/>
                    </a:lnTo>
                    <a:lnTo>
                      <a:pt x="2121" y="1972"/>
                    </a:lnTo>
                    <a:lnTo>
                      <a:pt x="2137" y="1940"/>
                    </a:lnTo>
                    <a:lnTo>
                      <a:pt x="2149" y="1905"/>
                    </a:lnTo>
                    <a:lnTo>
                      <a:pt x="2159" y="1867"/>
                    </a:lnTo>
                    <a:lnTo>
                      <a:pt x="2163" y="1827"/>
                    </a:lnTo>
                    <a:lnTo>
                      <a:pt x="2169" y="1783"/>
                    </a:lnTo>
                    <a:lnTo>
                      <a:pt x="2169" y="1739"/>
                    </a:lnTo>
                    <a:lnTo>
                      <a:pt x="2165" y="1695"/>
                    </a:lnTo>
                    <a:lnTo>
                      <a:pt x="2159" y="1647"/>
                    </a:lnTo>
                    <a:lnTo>
                      <a:pt x="2149" y="1597"/>
                    </a:lnTo>
                    <a:lnTo>
                      <a:pt x="2139" y="1545"/>
                    </a:lnTo>
                    <a:lnTo>
                      <a:pt x="2125" y="1491"/>
                    </a:lnTo>
                    <a:lnTo>
                      <a:pt x="2107" y="1441"/>
                    </a:lnTo>
                    <a:lnTo>
                      <a:pt x="2087" y="1388"/>
                    </a:lnTo>
                    <a:lnTo>
                      <a:pt x="2063" y="1332"/>
                    </a:lnTo>
                    <a:lnTo>
                      <a:pt x="2039" y="1276"/>
                    </a:lnTo>
                    <a:lnTo>
                      <a:pt x="2011" y="1220"/>
                    </a:lnTo>
                    <a:lnTo>
                      <a:pt x="1981" y="1164"/>
                    </a:lnTo>
                    <a:lnTo>
                      <a:pt x="1947" y="1108"/>
                    </a:lnTo>
                    <a:lnTo>
                      <a:pt x="1911" y="1050"/>
                    </a:lnTo>
                    <a:lnTo>
                      <a:pt x="1873" y="992"/>
                    </a:lnTo>
                    <a:lnTo>
                      <a:pt x="1833" y="938"/>
                    </a:lnTo>
                    <a:lnTo>
                      <a:pt x="1791" y="881"/>
                    </a:lnTo>
                    <a:lnTo>
                      <a:pt x="1749" y="827"/>
                    </a:lnTo>
                    <a:lnTo>
                      <a:pt x="1704" y="771"/>
                    </a:lnTo>
                    <a:lnTo>
                      <a:pt x="1656" y="717"/>
                    </a:lnTo>
                    <a:lnTo>
                      <a:pt x="1606" y="665"/>
                    </a:lnTo>
                    <a:lnTo>
                      <a:pt x="1556" y="613"/>
                    </a:lnTo>
                    <a:lnTo>
                      <a:pt x="1504" y="563"/>
                    </a:lnTo>
                    <a:lnTo>
                      <a:pt x="1452" y="513"/>
                    </a:lnTo>
                    <a:lnTo>
                      <a:pt x="1398" y="465"/>
                    </a:lnTo>
                    <a:lnTo>
                      <a:pt x="1342" y="419"/>
                    </a:lnTo>
                    <a:lnTo>
                      <a:pt x="1288" y="378"/>
                    </a:lnTo>
                    <a:lnTo>
                      <a:pt x="1230" y="336"/>
                    </a:lnTo>
                    <a:lnTo>
                      <a:pt x="1176" y="296"/>
                    </a:lnTo>
                    <a:lnTo>
                      <a:pt x="1118" y="258"/>
                    </a:lnTo>
                    <a:lnTo>
                      <a:pt x="1060" y="222"/>
                    </a:lnTo>
                    <a:lnTo>
                      <a:pt x="1004" y="188"/>
                    </a:lnTo>
                    <a:lnTo>
                      <a:pt x="948" y="158"/>
                    </a:lnTo>
                    <a:lnTo>
                      <a:pt x="893" y="130"/>
                    </a:lnTo>
                    <a:lnTo>
                      <a:pt x="837" y="106"/>
                    </a:lnTo>
                    <a:lnTo>
                      <a:pt x="781" y="82"/>
                    </a:lnTo>
                    <a:lnTo>
                      <a:pt x="727" y="62"/>
                    </a:lnTo>
                    <a:lnTo>
                      <a:pt x="677" y="44"/>
                    </a:lnTo>
                    <a:lnTo>
                      <a:pt x="623" y="30"/>
                    </a:lnTo>
                    <a:lnTo>
                      <a:pt x="571" y="20"/>
                    </a:lnTo>
                    <a:lnTo>
                      <a:pt x="521" y="10"/>
                    </a:lnTo>
                    <a:lnTo>
                      <a:pt x="473" y="4"/>
                    </a:lnTo>
                    <a:lnTo>
                      <a:pt x="429" y="0"/>
                    </a:lnTo>
                    <a:lnTo>
                      <a:pt x="385" y="0"/>
                    </a:lnTo>
                    <a:lnTo>
                      <a:pt x="341" y="6"/>
                    </a:lnTo>
                    <a:lnTo>
                      <a:pt x="301" y="10"/>
                    </a:lnTo>
                    <a:lnTo>
                      <a:pt x="263" y="20"/>
                    </a:lnTo>
                    <a:lnTo>
                      <a:pt x="227" y="32"/>
                    </a:lnTo>
                    <a:lnTo>
                      <a:pt x="195" y="48"/>
                    </a:lnTo>
                    <a:lnTo>
                      <a:pt x="161" y="66"/>
                    </a:lnTo>
                    <a:lnTo>
                      <a:pt x="135" y="86"/>
                    </a:lnTo>
                    <a:lnTo>
                      <a:pt x="109" y="110"/>
                    </a:lnTo>
                    <a:lnTo>
                      <a:pt x="85" y="136"/>
                    </a:lnTo>
                    <a:lnTo>
                      <a:pt x="65" y="162"/>
                    </a:lnTo>
                    <a:lnTo>
                      <a:pt x="48" y="196"/>
                    </a:lnTo>
                    <a:lnTo>
                      <a:pt x="32" y="228"/>
                    </a:lnTo>
                    <a:lnTo>
                      <a:pt x="20" y="264"/>
                    </a:lnTo>
                    <a:lnTo>
                      <a:pt x="10" y="302"/>
                    </a:lnTo>
                    <a:lnTo>
                      <a:pt x="6" y="342"/>
                    </a:lnTo>
                    <a:lnTo>
                      <a:pt x="0" y="386"/>
                    </a:lnTo>
                    <a:lnTo>
                      <a:pt x="0" y="429"/>
                    </a:lnTo>
                    <a:lnTo>
                      <a:pt x="4" y="473"/>
                    </a:lnTo>
                    <a:lnTo>
                      <a:pt x="10" y="521"/>
                    </a:lnTo>
                    <a:lnTo>
                      <a:pt x="20" y="571"/>
                    </a:lnTo>
                    <a:lnTo>
                      <a:pt x="30" y="623"/>
                    </a:lnTo>
                    <a:lnTo>
                      <a:pt x="44" y="677"/>
                    </a:lnTo>
                    <a:lnTo>
                      <a:pt x="61" y="727"/>
                    </a:lnTo>
                    <a:lnTo>
                      <a:pt x="81" y="781"/>
                    </a:lnTo>
                    <a:lnTo>
                      <a:pt x="105" y="837"/>
                    </a:lnTo>
                    <a:lnTo>
                      <a:pt x="129" y="893"/>
                    </a:lnTo>
                    <a:lnTo>
                      <a:pt x="157" y="948"/>
                    </a:lnTo>
                    <a:lnTo>
                      <a:pt x="187" y="1004"/>
                    </a:lnTo>
                    <a:lnTo>
                      <a:pt x="221" y="1060"/>
                    </a:lnTo>
                    <a:lnTo>
                      <a:pt x="257" y="1118"/>
                    </a:lnTo>
                    <a:lnTo>
                      <a:pt x="295" y="1176"/>
                    </a:lnTo>
                    <a:lnTo>
                      <a:pt x="335" y="1230"/>
                    </a:lnTo>
                    <a:lnTo>
                      <a:pt x="377" y="1288"/>
                    </a:lnTo>
                    <a:lnTo>
                      <a:pt x="419" y="1342"/>
                    </a:lnTo>
                    <a:lnTo>
                      <a:pt x="465" y="1398"/>
                    </a:lnTo>
                    <a:lnTo>
                      <a:pt x="513" y="1451"/>
                    </a:lnTo>
                    <a:lnTo>
                      <a:pt x="563" y="1503"/>
                    </a:lnTo>
                    <a:lnTo>
                      <a:pt x="613" y="1555"/>
                    </a:lnTo>
                    <a:lnTo>
                      <a:pt x="665" y="1605"/>
                    </a:lnTo>
                    <a:lnTo>
                      <a:pt x="717" y="1655"/>
                    </a:lnTo>
                    <a:lnTo>
                      <a:pt x="771" y="1703"/>
                    </a:lnTo>
                    <a:lnTo>
                      <a:pt x="827" y="1749"/>
                    </a:lnTo>
                    <a:lnTo>
                      <a:pt x="881" y="1791"/>
                    </a:lnTo>
                    <a:lnTo>
                      <a:pt x="938" y="1833"/>
                    </a:lnTo>
                    <a:lnTo>
                      <a:pt x="992" y="1873"/>
                    </a:lnTo>
                    <a:lnTo>
                      <a:pt x="1050" y="1911"/>
                    </a:lnTo>
                    <a:lnTo>
                      <a:pt x="1108" y="1946"/>
                    </a:lnTo>
                    <a:lnTo>
                      <a:pt x="1164" y="1980"/>
                    </a:lnTo>
                    <a:lnTo>
                      <a:pt x="1220" y="2010"/>
                    </a:lnTo>
                    <a:lnTo>
                      <a:pt x="1276" y="2038"/>
                    </a:lnTo>
                    <a:lnTo>
                      <a:pt x="1332" y="2062"/>
                    </a:lnTo>
                    <a:lnTo>
                      <a:pt x="1388" y="2086"/>
                    </a:lnTo>
                    <a:lnTo>
                      <a:pt x="1442" y="2106"/>
                    </a:lnTo>
                    <a:lnTo>
                      <a:pt x="1492" y="2124"/>
                    </a:lnTo>
                    <a:lnTo>
                      <a:pt x="1546" y="2138"/>
                    </a:lnTo>
                    <a:lnTo>
                      <a:pt x="1598" y="2148"/>
                    </a:lnTo>
                    <a:lnTo>
                      <a:pt x="1648" y="2158"/>
                    </a:lnTo>
                    <a:lnTo>
                      <a:pt x="1696" y="2164"/>
                    </a:lnTo>
                    <a:lnTo>
                      <a:pt x="1740" y="2168"/>
                    </a:lnTo>
                    <a:lnTo>
                      <a:pt x="1783" y="2168"/>
                    </a:lnTo>
                    <a:lnTo>
                      <a:pt x="1827" y="2162"/>
                    </a:lnTo>
                    <a:lnTo>
                      <a:pt x="1867" y="2158"/>
                    </a:lnTo>
                    <a:lnTo>
                      <a:pt x="1905" y="2148"/>
                    </a:lnTo>
                    <a:lnTo>
                      <a:pt x="1941" y="2136"/>
                    </a:lnTo>
                    <a:lnTo>
                      <a:pt x="1973" y="2120"/>
                    </a:lnTo>
                    <a:lnTo>
                      <a:pt x="2007" y="2102"/>
                    </a:lnTo>
                    <a:lnTo>
                      <a:pt x="2033" y="2082"/>
                    </a:lnTo>
                    <a:lnTo>
                      <a:pt x="2059" y="2058"/>
                    </a:lnTo>
                    <a:close/>
                  </a:path>
                </a:pathLst>
              </a:custGeom>
              <a:noFill/>
              <a:ln w="12700">
                <a:solidFill>
                  <a:srgbClr val="000000"/>
                </a:solidFill>
                <a:prstDash val="sysDot"/>
                <a:round/>
                <a:headEnd/>
                <a:tailEnd/>
              </a:ln>
            </p:spPr>
            <p:txBody>
              <a:bodyPr/>
              <a:lstStyle/>
              <a:p>
                <a:endParaRPr lang="en-US"/>
              </a:p>
            </p:txBody>
          </p:sp>
          <p:sp>
            <p:nvSpPr>
              <p:cNvPr id="15414" name="Rectangle 2085" descr="Newsprint"/>
              <p:cNvSpPr>
                <a:spLocks noChangeArrowheads="1"/>
              </p:cNvSpPr>
              <p:nvPr/>
            </p:nvSpPr>
            <p:spPr bwMode="auto">
              <a:xfrm rot="2700000">
                <a:off x="3574" y="1899"/>
                <a:ext cx="990" cy="155"/>
              </a:xfrm>
              <a:prstGeom prst="rect">
                <a:avLst/>
              </a:prstGeom>
              <a:noFill/>
              <a:ln w="9525">
                <a:noFill/>
                <a:prstDash val="sysDot"/>
                <a:miter lim="800000"/>
                <a:headEnd/>
                <a:tailEnd/>
              </a:ln>
            </p:spPr>
            <p:txBody>
              <a:bodyPr wrap="none" lIns="0" tIns="0" rIns="0" bIns="0">
                <a:spAutoFit/>
              </a:bodyPr>
              <a:lstStyle/>
              <a:p>
                <a:pPr defTabSz="762000"/>
                <a:r>
                  <a:rPr lang="en-US" sz="1600" dirty="0" err="1">
                    <a:solidFill>
                      <a:srgbClr val="000000"/>
                    </a:solidFill>
                  </a:rPr>
                  <a:t>Coût</a:t>
                </a:r>
                <a:r>
                  <a:rPr lang="en-US" sz="1600" dirty="0">
                    <a:solidFill>
                      <a:srgbClr val="000000"/>
                    </a:solidFill>
                  </a:rPr>
                  <a:t> </a:t>
                </a:r>
                <a:r>
                  <a:rPr lang="en-US" sz="1600" dirty="0" err="1">
                    <a:solidFill>
                      <a:srgbClr val="000000"/>
                    </a:solidFill>
                  </a:rPr>
                  <a:t>d’opportunité</a:t>
                </a:r>
                <a:endParaRPr lang="en-US" dirty="0"/>
              </a:p>
            </p:txBody>
          </p:sp>
        </p:grpSp>
        <p:grpSp>
          <p:nvGrpSpPr>
            <p:cNvPr id="15398" name="Group 2087"/>
            <p:cNvGrpSpPr>
              <a:grpSpLocks/>
            </p:cNvGrpSpPr>
            <p:nvPr/>
          </p:nvGrpSpPr>
          <p:grpSpPr bwMode="auto">
            <a:xfrm rot="16200000">
              <a:off x="4779964" y="3959225"/>
              <a:ext cx="1722438" cy="1720850"/>
              <a:chOff x="1238" y="2218"/>
              <a:chExt cx="1085" cy="1084"/>
            </a:xfrm>
          </p:grpSpPr>
          <p:sp>
            <p:nvSpPr>
              <p:cNvPr id="15410" name="Freeform 2088" descr="Newsprint"/>
              <p:cNvSpPr>
                <a:spLocks/>
              </p:cNvSpPr>
              <p:nvPr/>
            </p:nvSpPr>
            <p:spPr bwMode="auto">
              <a:xfrm>
                <a:off x="1238" y="2218"/>
                <a:ext cx="1085" cy="1084"/>
              </a:xfrm>
              <a:custGeom>
                <a:avLst/>
                <a:gdLst>
                  <a:gd name="T0" fmla="*/ 261 w 2169"/>
                  <a:gd name="T1" fmla="*/ 254 h 2167"/>
                  <a:gd name="T2" fmla="*/ 266 w 2169"/>
                  <a:gd name="T3" fmla="*/ 247 h 2167"/>
                  <a:gd name="T4" fmla="*/ 269 w 2169"/>
                  <a:gd name="T5" fmla="*/ 238 h 2167"/>
                  <a:gd name="T6" fmla="*/ 271 w 2169"/>
                  <a:gd name="T7" fmla="*/ 229 h 2167"/>
                  <a:gd name="T8" fmla="*/ 272 w 2169"/>
                  <a:gd name="T9" fmla="*/ 218 h 2167"/>
                  <a:gd name="T10" fmla="*/ 270 w 2169"/>
                  <a:gd name="T11" fmla="*/ 206 h 2167"/>
                  <a:gd name="T12" fmla="*/ 268 w 2169"/>
                  <a:gd name="T13" fmla="*/ 194 h 2167"/>
                  <a:gd name="T14" fmla="*/ 264 w 2169"/>
                  <a:gd name="T15" fmla="*/ 181 h 2167"/>
                  <a:gd name="T16" fmla="*/ 258 w 2169"/>
                  <a:gd name="T17" fmla="*/ 167 h 2167"/>
                  <a:gd name="T18" fmla="*/ 252 w 2169"/>
                  <a:gd name="T19" fmla="*/ 153 h 2167"/>
                  <a:gd name="T20" fmla="*/ 244 w 2169"/>
                  <a:gd name="T21" fmla="*/ 139 h 2167"/>
                  <a:gd name="T22" fmla="*/ 235 w 2169"/>
                  <a:gd name="T23" fmla="*/ 124 h 2167"/>
                  <a:gd name="T24" fmla="*/ 224 w 2169"/>
                  <a:gd name="T25" fmla="*/ 110 h 2167"/>
                  <a:gd name="T26" fmla="*/ 213 w 2169"/>
                  <a:gd name="T27" fmla="*/ 97 h 2167"/>
                  <a:gd name="T28" fmla="*/ 201 w 2169"/>
                  <a:gd name="T29" fmla="*/ 83 h 2167"/>
                  <a:gd name="T30" fmla="*/ 188 w 2169"/>
                  <a:gd name="T31" fmla="*/ 71 h 2167"/>
                  <a:gd name="T32" fmla="*/ 175 w 2169"/>
                  <a:gd name="T33" fmla="*/ 59 h 2167"/>
                  <a:gd name="T34" fmla="*/ 161 w 2169"/>
                  <a:gd name="T35" fmla="*/ 48 h 2167"/>
                  <a:gd name="T36" fmla="*/ 148 w 2169"/>
                  <a:gd name="T37" fmla="*/ 37 h 2167"/>
                  <a:gd name="T38" fmla="*/ 133 w 2169"/>
                  <a:gd name="T39" fmla="*/ 28 h 2167"/>
                  <a:gd name="T40" fmla="*/ 119 w 2169"/>
                  <a:gd name="T41" fmla="*/ 20 h 2167"/>
                  <a:gd name="T42" fmla="*/ 105 w 2169"/>
                  <a:gd name="T43" fmla="*/ 14 h 2167"/>
                  <a:gd name="T44" fmla="*/ 91 w 2169"/>
                  <a:gd name="T45" fmla="*/ 8 h 2167"/>
                  <a:gd name="T46" fmla="*/ 78 w 2169"/>
                  <a:gd name="T47" fmla="*/ 4 h 2167"/>
                  <a:gd name="T48" fmla="*/ 66 w 2169"/>
                  <a:gd name="T49" fmla="*/ 2 h 2167"/>
                  <a:gd name="T50" fmla="*/ 54 w 2169"/>
                  <a:gd name="T51" fmla="*/ 0 h 2167"/>
                  <a:gd name="T52" fmla="*/ 43 w 2169"/>
                  <a:gd name="T53" fmla="*/ 1 h 2167"/>
                  <a:gd name="T54" fmla="*/ 33 w 2169"/>
                  <a:gd name="T55" fmla="*/ 3 h 2167"/>
                  <a:gd name="T56" fmla="*/ 25 w 2169"/>
                  <a:gd name="T57" fmla="*/ 6 h 2167"/>
                  <a:gd name="T58" fmla="*/ 17 w 2169"/>
                  <a:gd name="T59" fmla="*/ 11 h 2167"/>
                  <a:gd name="T60" fmla="*/ 11 w 2169"/>
                  <a:gd name="T61" fmla="*/ 17 h 2167"/>
                  <a:gd name="T62" fmla="*/ 6 w 2169"/>
                  <a:gd name="T63" fmla="*/ 25 h 2167"/>
                  <a:gd name="T64" fmla="*/ 3 w 2169"/>
                  <a:gd name="T65" fmla="*/ 33 h 2167"/>
                  <a:gd name="T66" fmla="*/ 1 w 2169"/>
                  <a:gd name="T67" fmla="*/ 43 h 2167"/>
                  <a:gd name="T68" fmla="*/ 0 w 2169"/>
                  <a:gd name="T69" fmla="*/ 54 h 2167"/>
                  <a:gd name="T70" fmla="*/ 2 w 2169"/>
                  <a:gd name="T71" fmla="*/ 66 h 2167"/>
                  <a:gd name="T72" fmla="*/ 4 w 2169"/>
                  <a:gd name="T73" fmla="*/ 78 h 2167"/>
                  <a:gd name="T74" fmla="*/ 8 w 2169"/>
                  <a:gd name="T75" fmla="*/ 91 h 2167"/>
                  <a:gd name="T76" fmla="*/ 14 w 2169"/>
                  <a:gd name="T77" fmla="*/ 105 h 2167"/>
                  <a:gd name="T78" fmla="*/ 20 w 2169"/>
                  <a:gd name="T79" fmla="*/ 119 h 2167"/>
                  <a:gd name="T80" fmla="*/ 28 w 2169"/>
                  <a:gd name="T81" fmla="*/ 133 h 2167"/>
                  <a:gd name="T82" fmla="*/ 37 w 2169"/>
                  <a:gd name="T83" fmla="*/ 147 h 2167"/>
                  <a:gd name="T84" fmla="*/ 48 w 2169"/>
                  <a:gd name="T85" fmla="*/ 161 h 2167"/>
                  <a:gd name="T86" fmla="*/ 59 w 2169"/>
                  <a:gd name="T87" fmla="*/ 175 h 2167"/>
                  <a:gd name="T88" fmla="*/ 71 w 2169"/>
                  <a:gd name="T89" fmla="*/ 188 h 2167"/>
                  <a:gd name="T90" fmla="*/ 84 w 2169"/>
                  <a:gd name="T91" fmla="*/ 201 h 2167"/>
                  <a:gd name="T92" fmla="*/ 97 w 2169"/>
                  <a:gd name="T93" fmla="*/ 213 h 2167"/>
                  <a:gd name="T94" fmla="*/ 111 w 2169"/>
                  <a:gd name="T95" fmla="*/ 224 h 2167"/>
                  <a:gd name="T96" fmla="*/ 125 w 2169"/>
                  <a:gd name="T97" fmla="*/ 234 h 2167"/>
                  <a:gd name="T98" fmla="*/ 139 w 2169"/>
                  <a:gd name="T99" fmla="*/ 244 h 2167"/>
                  <a:gd name="T100" fmla="*/ 153 w 2169"/>
                  <a:gd name="T101" fmla="*/ 252 h 2167"/>
                  <a:gd name="T102" fmla="*/ 167 w 2169"/>
                  <a:gd name="T103" fmla="*/ 258 h 2167"/>
                  <a:gd name="T104" fmla="*/ 181 w 2169"/>
                  <a:gd name="T105" fmla="*/ 264 h 2167"/>
                  <a:gd name="T106" fmla="*/ 194 w 2169"/>
                  <a:gd name="T107" fmla="*/ 268 h 2167"/>
                  <a:gd name="T108" fmla="*/ 206 w 2169"/>
                  <a:gd name="T109" fmla="*/ 270 h 2167"/>
                  <a:gd name="T110" fmla="*/ 218 w 2169"/>
                  <a:gd name="T111" fmla="*/ 271 h 2167"/>
                  <a:gd name="T112" fmla="*/ 229 w 2169"/>
                  <a:gd name="T113" fmla="*/ 271 h 2167"/>
                  <a:gd name="T114" fmla="*/ 239 w 2169"/>
                  <a:gd name="T115" fmla="*/ 269 h 2167"/>
                  <a:gd name="T116" fmla="*/ 247 w 2169"/>
                  <a:gd name="T117" fmla="*/ 265 h 2167"/>
                  <a:gd name="T118" fmla="*/ 255 w 2169"/>
                  <a:gd name="T119" fmla="*/ 261 h 216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69"/>
                  <a:gd name="T181" fmla="*/ 0 h 2167"/>
                  <a:gd name="T182" fmla="*/ 2169 w 2169"/>
                  <a:gd name="T183" fmla="*/ 2167 h 216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69" h="2167">
                    <a:moveTo>
                      <a:pt x="2060" y="2058"/>
                    </a:moveTo>
                    <a:lnTo>
                      <a:pt x="2084" y="2032"/>
                    </a:lnTo>
                    <a:lnTo>
                      <a:pt x="2104" y="2006"/>
                    </a:lnTo>
                    <a:lnTo>
                      <a:pt x="2121" y="1972"/>
                    </a:lnTo>
                    <a:lnTo>
                      <a:pt x="2137" y="1940"/>
                    </a:lnTo>
                    <a:lnTo>
                      <a:pt x="2149" y="1904"/>
                    </a:lnTo>
                    <a:lnTo>
                      <a:pt x="2159" y="1866"/>
                    </a:lnTo>
                    <a:lnTo>
                      <a:pt x="2163" y="1826"/>
                    </a:lnTo>
                    <a:lnTo>
                      <a:pt x="2169" y="1782"/>
                    </a:lnTo>
                    <a:lnTo>
                      <a:pt x="2169" y="1738"/>
                    </a:lnTo>
                    <a:lnTo>
                      <a:pt x="2165" y="1694"/>
                    </a:lnTo>
                    <a:lnTo>
                      <a:pt x="2159" y="1646"/>
                    </a:lnTo>
                    <a:lnTo>
                      <a:pt x="2149" y="1597"/>
                    </a:lnTo>
                    <a:lnTo>
                      <a:pt x="2139" y="1545"/>
                    </a:lnTo>
                    <a:lnTo>
                      <a:pt x="2125" y="1491"/>
                    </a:lnTo>
                    <a:lnTo>
                      <a:pt x="2108" y="1441"/>
                    </a:lnTo>
                    <a:lnTo>
                      <a:pt x="2088" y="1387"/>
                    </a:lnTo>
                    <a:lnTo>
                      <a:pt x="2064" y="1331"/>
                    </a:lnTo>
                    <a:lnTo>
                      <a:pt x="2040" y="1275"/>
                    </a:lnTo>
                    <a:lnTo>
                      <a:pt x="2012" y="1219"/>
                    </a:lnTo>
                    <a:lnTo>
                      <a:pt x="1982" y="1163"/>
                    </a:lnTo>
                    <a:lnTo>
                      <a:pt x="1948" y="1108"/>
                    </a:lnTo>
                    <a:lnTo>
                      <a:pt x="1912" y="1050"/>
                    </a:lnTo>
                    <a:lnTo>
                      <a:pt x="1874" y="992"/>
                    </a:lnTo>
                    <a:lnTo>
                      <a:pt x="1834" y="938"/>
                    </a:lnTo>
                    <a:lnTo>
                      <a:pt x="1792" y="880"/>
                    </a:lnTo>
                    <a:lnTo>
                      <a:pt x="1750" y="826"/>
                    </a:lnTo>
                    <a:lnTo>
                      <a:pt x="1704" y="770"/>
                    </a:lnTo>
                    <a:lnTo>
                      <a:pt x="1656" y="716"/>
                    </a:lnTo>
                    <a:lnTo>
                      <a:pt x="1606" y="664"/>
                    </a:lnTo>
                    <a:lnTo>
                      <a:pt x="1556" y="612"/>
                    </a:lnTo>
                    <a:lnTo>
                      <a:pt x="1504" y="563"/>
                    </a:lnTo>
                    <a:lnTo>
                      <a:pt x="1452" y="513"/>
                    </a:lnTo>
                    <a:lnTo>
                      <a:pt x="1398" y="465"/>
                    </a:lnTo>
                    <a:lnTo>
                      <a:pt x="1342" y="419"/>
                    </a:lnTo>
                    <a:lnTo>
                      <a:pt x="1288" y="377"/>
                    </a:lnTo>
                    <a:lnTo>
                      <a:pt x="1231" y="335"/>
                    </a:lnTo>
                    <a:lnTo>
                      <a:pt x="1177" y="295"/>
                    </a:lnTo>
                    <a:lnTo>
                      <a:pt x="1119" y="257"/>
                    </a:lnTo>
                    <a:lnTo>
                      <a:pt x="1061" y="221"/>
                    </a:lnTo>
                    <a:lnTo>
                      <a:pt x="1005" y="187"/>
                    </a:lnTo>
                    <a:lnTo>
                      <a:pt x="949" y="157"/>
                    </a:lnTo>
                    <a:lnTo>
                      <a:pt x="893" y="129"/>
                    </a:lnTo>
                    <a:lnTo>
                      <a:pt x="837" y="105"/>
                    </a:lnTo>
                    <a:lnTo>
                      <a:pt x="781" y="82"/>
                    </a:lnTo>
                    <a:lnTo>
                      <a:pt x="727" y="62"/>
                    </a:lnTo>
                    <a:lnTo>
                      <a:pt x="677" y="44"/>
                    </a:lnTo>
                    <a:lnTo>
                      <a:pt x="623" y="30"/>
                    </a:lnTo>
                    <a:lnTo>
                      <a:pt x="571" y="20"/>
                    </a:lnTo>
                    <a:lnTo>
                      <a:pt x="521" y="10"/>
                    </a:lnTo>
                    <a:lnTo>
                      <a:pt x="473" y="4"/>
                    </a:lnTo>
                    <a:lnTo>
                      <a:pt x="429" y="0"/>
                    </a:lnTo>
                    <a:lnTo>
                      <a:pt x="386" y="0"/>
                    </a:lnTo>
                    <a:lnTo>
                      <a:pt x="342" y="6"/>
                    </a:lnTo>
                    <a:lnTo>
                      <a:pt x="302" y="10"/>
                    </a:lnTo>
                    <a:lnTo>
                      <a:pt x="264" y="20"/>
                    </a:lnTo>
                    <a:lnTo>
                      <a:pt x="228" y="32"/>
                    </a:lnTo>
                    <a:lnTo>
                      <a:pt x="196" y="48"/>
                    </a:lnTo>
                    <a:lnTo>
                      <a:pt x="162" y="66"/>
                    </a:lnTo>
                    <a:lnTo>
                      <a:pt x="136" y="86"/>
                    </a:lnTo>
                    <a:lnTo>
                      <a:pt x="110" y="109"/>
                    </a:lnTo>
                    <a:lnTo>
                      <a:pt x="86" y="135"/>
                    </a:lnTo>
                    <a:lnTo>
                      <a:pt x="66" y="161"/>
                    </a:lnTo>
                    <a:lnTo>
                      <a:pt x="48" y="195"/>
                    </a:lnTo>
                    <a:lnTo>
                      <a:pt x="32" y="227"/>
                    </a:lnTo>
                    <a:lnTo>
                      <a:pt x="20" y="263"/>
                    </a:lnTo>
                    <a:lnTo>
                      <a:pt x="10" y="301"/>
                    </a:lnTo>
                    <a:lnTo>
                      <a:pt x="6" y="341"/>
                    </a:lnTo>
                    <a:lnTo>
                      <a:pt x="0" y="385"/>
                    </a:lnTo>
                    <a:lnTo>
                      <a:pt x="0" y="429"/>
                    </a:lnTo>
                    <a:lnTo>
                      <a:pt x="4" y="473"/>
                    </a:lnTo>
                    <a:lnTo>
                      <a:pt x="10" y="521"/>
                    </a:lnTo>
                    <a:lnTo>
                      <a:pt x="20" y="571"/>
                    </a:lnTo>
                    <a:lnTo>
                      <a:pt x="30" y="622"/>
                    </a:lnTo>
                    <a:lnTo>
                      <a:pt x="44" y="676"/>
                    </a:lnTo>
                    <a:lnTo>
                      <a:pt x="62" y="726"/>
                    </a:lnTo>
                    <a:lnTo>
                      <a:pt x="82" y="780"/>
                    </a:lnTo>
                    <a:lnTo>
                      <a:pt x="106" y="836"/>
                    </a:lnTo>
                    <a:lnTo>
                      <a:pt x="130" y="892"/>
                    </a:lnTo>
                    <a:lnTo>
                      <a:pt x="158" y="948"/>
                    </a:lnTo>
                    <a:lnTo>
                      <a:pt x="188" y="1004"/>
                    </a:lnTo>
                    <a:lnTo>
                      <a:pt x="222" y="1060"/>
                    </a:lnTo>
                    <a:lnTo>
                      <a:pt x="258" y="1118"/>
                    </a:lnTo>
                    <a:lnTo>
                      <a:pt x="296" y="1175"/>
                    </a:lnTo>
                    <a:lnTo>
                      <a:pt x="336" y="1229"/>
                    </a:lnTo>
                    <a:lnTo>
                      <a:pt x="378" y="1287"/>
                    </a:lnTo>
                    <a:lnTo>
                      <a:pt x="420" y="1341"/>
                    </a:lnTo>
                    <a:lnTo>
                      <a:pt x="465" y="1397"/>
                    </a:lnTo>
                    <a:lnTo>
                      <a:pt x="513" y="1451"/>
                    </a:lnTo>
                    <a:lnTo>
                      <a:pt x="563" y="1503"/>
                    </a:lnTo>
                    <a:lnTo>
                      <a:pt x="613" y="1555"/>
                    </a:lnTo>
                    <a:lnTo>
                      <a:pt x="665" y="1605"/>
                    </a:lnTo>
                    <a:lnTo>
                      <a:pt x="717" y="1654"/>
                    </a:lnTo>
                    <a:lnTo>
                      <a:pt x="771" y="1702"/>
                    </a:lnTo>
                    <a:lnTo>
                      <a:pt x="827" y="1748"/>
                    </a:lnTo>
                    <a:lnTo>
                      <a:pt x="881" y="1790"/>
                    </a:lnTo>
                    <a:lnTo>
                      <a:pt x="939" y="1832"/>
                    </a:lnTo>
                    <a:lnTo>
                      <a:pt x="993" y="1872"/>
                    </a:lnTo>
                    <a:lnTo>
                      <a:pt x="1051" y="1910"/>
                    </a:lnTo>
                    <a:lnTo>
                      <a:pt x="1109" y="1946"/>
                    </a:lnTo>
                    <a:lnTo>
                      <a:pt x="1165" y="1980"/>
                    </a:lnTo>
                    <a:lnTo>
                      <a:pt x="1221" y="2010"/>
                    </a:lnTo>
                    <a:lnTo>
                      <a:pt x="1276" y="2038"/>
                    </a:lnTo>
                    <a:lnTo>
                      <a:pt x="1332" y="2062"/>
                    </a:lnTo>
                    <a:lnTo>
                      <a:pt x="1388" y="2086"/>
                    </a:lnTo>
                    <a:lnTo>
                      <a:pt x="1442" y="2106"/>
                    </a:lnTo>
                    <a:lnTo>
                      <a:pt x="1492" y="2124"/>
                    </a:lnTo>
                    <a:lnTo>
                      <a:pt x="1546" y="2137"/>
                    </a:lnTo>
                    <a:lnTo>
                      <a:pt x="1598" y="2147"/>
                    </a:lnTo>
                    <a:lnTo>
                      <a:pt x="1648" y="2157"/>
                    </a:lnTo>
                    <a:lnTo>
                      <a:pt x="1696" y="2163"/>
                    </a:lnTo>
                    <a:lnTo>
                      <a:pt x="1740" y="2167"/>
                    </a:lnTo>
                    <a:lnTo>
                      <a:pt x="1784" y="2167"/>
                    </a:lnTo>
                    <a:lnTo>
                      <a:pt x="1828" y="2161"/>
                    </a:lnTo>
                    <a:lnTo>
                      <a:pt x="1868" y="2157"/>
                    </a:lnTo>
                    <a:lnTo>
                      <a:pt x="1906" y="2147"/>
                    </a:lnTo>
                    <a:lnTo>
                      <a:pt x="1942" y="2136"/>
                    </a:lnTo>
                    <a:lnTo>
                      <a:pt x="1974" y="2120"/>
                    </a:lnTo>
                    <a:lnTo>
                      <a:pt x="2008" y="2102"/>
                    </a:lnTo>
                    <a:lnTo>
                      <a:pt x="2034" y="2082"/>
                    </a:lnTo>
                    <a:lnTo>
                      <a:pt x="2060" y="2058"/>
                    </a:lnTo>
                    <a:close/>
                  </a:path>
                </a:pathLst>
              </a:custGeom>
              <a:noFill/>
              <a:ln w="12700">
                <a:solidFill>
                  <a:srgbClr val="000000"/>
                </a:solidFill>
                <a:prstDash val="sysDot"/>
                <a:round/>
                <a:headEnd/>
                <a:tailEnd/>
              </a:ln>
            </p:spPr>
            <p:txBody>
              <a:bodyPr/>
              <a:lstStyle/>
              <a:p>
                <a:endParaRPr lang="en-US"/>
              </a:p>
            </p:txBody>
          </p:sp>
          <p:sp>
            <p:nvSpPr>
              <p:cNvPr id="15411" name="Rectangle 2089" descr="Newsprint"/>
              <p:cNvSpPr>
                <a:spLocks noChangeArrowheads="1"/>
              </p:cNvSpPr>
              <p:nvPr/>
            </p:nvSpPr>
            <p:spPr bwMode="auto">
              <a:xfrm rot="2700000">
                <a:off x="1407" y="2716"/>
                <a:ext cx="804" cy="310"/>
              </a:xfrm>
              <a:prstGeom prst="rect">
                <a:avLst/>
              </a:prstGeom>
              <a:noFill/>
              <a:ln w="9525">
                <a:noFill/>
                <a:miter lim="800000"/>
                <a:headEnd/>
                <a:tailEnd/>
              </a:ln>
            </p:spPr>
            <p:txBody>
              <a:bodyPr wrap="square" lIns="0" tIns="0" rIns="0" bIns="0">
                <a:spAutoFit/>
              </a:bodyPr>
              <a:lstStyle/>
              <a:p>
                <a:pPr defTabSz="762000"/>
                <a:r>
                  <a:rPr lang="fr-CA" sz="1600" dirty="0"/>
                  <a:t>Coûts de </a:t>
                </a:r>
              </a:p>
              <a:p>
                <a:pPr defTabSz="762000"/>
                <a:r>
                  <a:rPr lang="fr-CA" sz="1600" dirty="0"/>
                  <a:t>défraiement</a:t>
                </a:r>
                <a:endParaRPr lang="en-US" sz="1600" dirty="0"/>
              </a:p>
            </p:txBody>
          </p:sp>
        </p:grpSp>
        <p:sp>
          <p:nvSpPr>
            <p:cNvPr id="15399" name="Rectangle 2091"/>
            <p:cNvSpPr>
              <a:spLocks noChangeArrowheads="1"/>
            </p:cNvSpPr>
            <p:nvPr/>
          </p:nvSpPr>
          <p:spPr bwMode="auto">
            <a:xfrm>
              <a:off x="5943601" y="1905000"/>
              <a:ext cx="1371600" cy="990600"/>
            </a:xfrm>
            <a:prstGeom prst="rect">
              <a:avLst/>
            </a:prstGeom>
            <a:noFill/>
            <a:ln w="12700">
              <a:solidFill>
                <a:schemeClr val="tx1"/>
              </a:solidFill>
              <a:miter lim="800000"/>
              <a:headEnd type="none" w="sm" len="sm"/>
              <a:tailEnd type="none" w="sm" len="sm"/>
            </a:ln>
          </p:spPr>
          <p:txBody>
            <a:bodyPr wrap="none" anchor="ctr"/>
            <a:lstStyle/>
            <a:p>
              <a:endParaRPr lang="en-US"/>
            </a:p>
          </p:txBody>
        </p:sp>
        <p:sp>
          <p:nvSpPr>
            <p:cNvPr id="15400" name="Rectangle 2092"/>
            <p:cNvSpPr>
              <a:spLocks noChangeArrowheads="1"/>
            </p:cNvSpPr>
            <p:nvPr/>
          </p:nvSpPr>
          <p:spPr bwMode="auto">
            <a:xfrm>
              <a:off x="4572001" y="2895600"/>
              <a:ext cx="1371600" cy="990600"/>
            </a:xfrm>
            <a:prstGeom prst="rect">
              <a:avLst/>
            </a:prstGeom>
            <a:noFill/>
            <a:ln w="12700">
              <a:solidFill>
                <a:schemeClr val="tx1"/>
              </a:solidFill>
              <a:miter lim="800000"/>
              <a:headEnd type="none" w="sm" len="sm"/>
              <a:tailEnd type="none" w="sm" len="sm"/>
            </a:ln>
          </p:spPr>
          <p:txBody>
            <a:bodyPr wrap="none" anchor="ctr"/>
            <a:lstStyle/>
            <a:p>
              <a:endParaRPr lang="en-US"/>
            </a:p>
          </p:txBody>
        </p:sp>
        <p:sp>
          <p:nvSpPr>
            <p:cNvPr id="15401" name="Rectangle 2093"/>
            <p:cNvSpPr>
              <a:spLocks noChangeArrowheads="1"/>
            </p:cNvSpPr>
            <p:nvPr/>
          </p:nvSpPr>
          <p:spPr bwMode="auto">
            <a:xfrm>
              <a:off x="3200401" y="3886200"/>
              <a:ext cx="1371600" cy="990600"/>
            </a:xfrm>
            <a:prstGeom prst="rect">
              <a:avLst/>
            </a:prstGeom>
            <a:noFill/>
            <a:ln w="12700">
              <a:solidFill>
                <a:schemeClr val="tx1"/>
              </a:solidFill>
              <a:miter lim="800000"/>
              <a:headEnd type="none" w="sm" len="sm"/>
              <a:tailEnd type="none" w="sm" len="sm"/>
            </a:ln>
          </p:spPr>
          <p:txBody>
            <a:bodyPr wrap="none" anchor="ctr"/>
            <a:lstStyle/>
            <a:p>
              <a:endParaRPr lang="en-US"/>
            </a:p>
          </p:txBody>
        </p:sp>
        <p:sp>
          <p:nvSpPr>
            <p:cNvPr id="15402" name="Rectangle 2094"/>
            <p:cNvSpPr>
              <a:spLocks noChangeArrowheads="1"/>
            </p:cNvSpPr>
            <p:nvPr/>
          </p:nvSpPr>
          <p:spPr bwMode="auto">
            <a:xfrm>
              <a:off x="1828801" y="4876800"/>
              <a:ext cx="1371600" cy="990600"/>
            </a:xfrm>
            <a:prstGeom prst="rect">
              <a:avLst/>
            </a:prstGeom>
            <a:noFill/>
            <a:ln w="12700">
              <a:solidFill>
                <a:schemeClr val="tx1"/>
              </a:solidFill>
              <a:miter lim="800000"/>
              <a:headEnd type="none" w="sm" len="sm"/>
              <a:tailEnd type="none" w="sm" len="sm"/>
            </a:ln>
          </p:spPr>
          <p:txBody>
            <a:bodyPr wrap="none" anchor="ctr"/>
            <a:lstStyle/>
            <a:p>
              <a:endParaRPr lang="en-US"/>
            </a:p>
          </p:txBody>
        </p:sp>
        <p:sp>
          <p:nvSpPr>
            <p:cNvPr id="15403" name="Line 2095"/>
            <p:cNvSpPr>
              <a:spLocks noChangeShapeType="1"/>
            </p:cNvSpPr>
            <p:nvPr/>
          </p:nvSpPr>
          <p:spPr bwMode="auto">
            <a:xfrm>
              <a:off x="1828801" y="5867400"/>
              <a:ext cx="6477000" cy="0"/>
            </a:xfrm>
            <a:prstGeom prst="line">
              <a:avLst/>
            </a:prstGeom>
            <a:noFill/>
            <a:ln w="12700">
              <a:solidFill>
                <a:schemeClr val="tx1"/>
              </a:solidFill>
              <a:round/>
              <a:headEnd type="none" w="sm" len="sm"/>
              <a:tailEnd type="triangle" w="med" len="med"/>
            </a:ln>
          </p:spPr>
          <p:txBody>
            <a:bodyPr wrap="none" anchor="ctr"/>
            <a:lstStyle/>
            <a:p>
              <a:endParaRPr lang="en-US"/>
            </a:p>
          </p:txBody>
        </p:sp>
        <p:sp>
          <p:nvSpPr>
            <p:cNvPr id="15404" name="Rectangle 2096"/>
            <p:cNvSpPr>
              <a:spLocks noChangeArrowheads="1"/>
            </p:cNvSpPr>
            <p:nvPr/>
          </p:nvSpPr>
          <p:spPr bwMode="auto">
            <a:xfrm>
              <a:off x="6553201" y="5959475"/>
              <a:ext cx="500063" cy="215900"/>
            </a:xfrm>
            <a:prstGeom prst="rect">
              <a:avLst/>
            </a:prstGeom>
            <a:noFill/>
            <a:ln w="9525">
              <a:noFill/>
              <a:miter lim="800000"/>
              <a:headEnd/>
              <a:tailEnd/>
            </a:ln>
          </p:spPr>
          <p:txBody>
            <a:bodyPr wrap="none" lIns="0" tIns="0" rIns="0" bIns="0">
              <a:spAutoFit/>
            </a:bodyPr>
            <a:lstStyle/>
            <a:p>
              <a:pPr defTabSz="762000"/>
              <a:r>
                <a:rPr lang="en-US" sz="1400" b="1" dirty="0" err="1">
                  <a:solidFill>
                    <a:srgbClr val="000000"/>
                  </a:solidFill>
                </a:rPr>
                <a:t>Élevée</a:t>
              </a:r>
              <a:endParaRPr lang="en-US" sz="1400" b="1" dirty="0"/>
            </a:p>
          </p:txBody>
        </p:sp>
        <p:sp>
          <p:nvSpPr>
            <p:cNvPr id="15405" name="Line 2097"/>
            <p:cNvSpPr>
              <a:spLocks noChangeShapeType="1"/>
            </p:cNvSpPr>
            <p:nvPr/>
          </p:nvSpPr>
          <p:spPr bwMode="auto">
            <a:xfrm flipV="1">
              <a:off x="1828800" y="1371600"/>
              <a:ext cx="0" cy="4495800"/>
            </a:xfrm>
            <a:prstGeom prst="line">
              <a:avLst/>
            </a:prstGeom>
            <a:noFill/>
            <a:ln w="12700">
              <a:solidFill>
                <a:schemeClr val="tx1"/>
              </a:solidFill>
              <a:round/>
              <a:headEnd type="none" w="sm" len="sm"/>
              <a:tailEnd type="triangle" w="med" len="med"/>
            </a:ln>
          </p:spPr>
          <p:txBody>
            <a:bodyPr wrap="none" anchor="ctr"/>
            <a:lstStyle/>
            <a:p>
              <a:endParaRPr lang="en-US"/>
            </a:p>
          </p:txBody>
        </p:sp>
        <p:sp>
          <p:nvSpPr>
            <p:cNvPr id="15406" name="Rectangle 2098"/>
            <p:cNvSpPr>
              <a:spLocks noChangeArrowheads="1"/>
            </p:cNvSpPr>
            <p:nvPr/>
          </p:nvSpPr>
          <p:spPr bwMode="auto">
            <a:xfrm>
              <a:off x="1219200" y="5562600"/>
              <a:ext cx="288541" cy="215444"/>
            </a:xfrm>
            <a:prstGeom prst="rect">
              <a:avLst/>
            </a:prstGeom>
            <a:noFill/>
            <a:ln w="9525">
              <a:noFill/>
              <a:miter lim="800000"/>
              <a:headEnd/>
              <a:tailEnd/>
            </a:ln>
          </p:spPr>
          <p:txBody>
            <a:bodyPr wrap="none" lIns="0" tIns="0" rIns="0" bIns="0">
              <a:spAutoFit/>
            </a:bodyPr>
            <a:lstStyle/>
            <a:p>
              <a:pPr defTabSz="762000"/>
              <a:r>
                <a:rPr lang="fr-CA" sz="1400" b="1" dirty="0"/>
                <a:t>Peu</a:t>
              </a:r>
              <a:endParaRPr lang="en-US" sz="1400" b="1" dirty="0"/>
            </a:p>
          </p:txBody>
        </p:sp>
        <p:sp>
          <p:nvSpPr>
            <p:cNvPr id="15407" name="Rectangle 2099"/>
            <p:cNvSpPr>
              <a:spLocks noChangeArrowheads="1"/>
            </p:cNvSpPr>
            <p:nvPr/>
          </p:nvSpPr>
          <p:spPr bwMode="auto">
            <a:xfrm>
              <a:off x="1143000" y="1905000"/>
              <a:ext cx="500137" cy="215444"/>
            </a:xfrm>
            <a:prstGeom prst="rect">
              <a:avLst/>
            </a:prstGeom>
            <a:noFill/>
            <a:ln w="9525">
              <a:noFill/>
              <a:miter lim="800000"/>
              <a:headEnd/>
              <a:tailEnd/>
            </a:ln>
          </p:spPr>
          <p:txBody>
            <a:bodyPr wrap="none" lIns="0" tIns="0" rIns="0" bIns="0">
              <a:spAutoFit/>
            </a:bodyPr>
            <a:lstStyle/>
            <a:p>
              <a:pPr defTabSz="762000"/>
              <a:r>
                <a:rPr lang="en-US" sz="1400" b="1" dirty="0" err="1">
                  <a:solidFill>
                    <a:srgbClr val="000000"/>
                  </a:solidFill>
                </a:rPr>
                <a:t>Élevée</a:t>
              </a:r>
              <a:endParaRPr lang="en-US" sz="1400" b="1" dirty="0"/>
            </a:p>
          </p:txBody>
        </p:sp>
        <p:sp>
          <p:nvSpPr>
            <p:cNvPr id="15408" name="Line 2100"/>
            <p:cNvSpPr>
              <a:spLocks noChangeShapeType="1"/>
            </p:cNvSpPr>
            <p:nvPr/>
          </p:nvSpPr>
          <p:spPr bwMode="auto">
            <a:xfrm>
              <a:off x="7315201" y="2895600"/>
              <a:ext cx="0" cy="2971800"/>
            </a:xfrm>
            <a:prstGeom prst="line">
              <a:avLst/>
            </a:prstGeom>
            <a:noFill/>
            <a:ln w="12700" cap="rnd">
              <a:solidFill>
                <a:schemeClr val="tx1"/>
              </a:solidFill>
              <a:prstDash val="sysDot"/>
              <a:round/>
              <a:headEnd type="none" w="sm" len="sm"/>
              <a:tailEnd type="none" w="sm" len="sm"/>
            </a:ln>
          </p:spPr>
          <p:txBody>
            <a:bodyPr wrap="none" anchor="ctr"/>
            <a:lstStyle/>
            <a:p>
              <a:endParaRPr lang="en-US"/>
            </a:p>
          </p:txBody>
        </p:sp>
        <p:sp>
          <p:nvSpPr>
            <p:cNvPr id="15409" name="Line 2101"/>
            <p:cNvSpPr>
              <a:spLocks noChangeShapeType="1"/>
            </p:cNvSpPr>
            <p:nvPr/>
          </p:nvSpPr>
          <p:spPr bwMode="auto">
            <a:xfrm flipH="1">
              <a:off x="1828801" y="1905000"/>
              <a:ext cx="4267200" cy="0"/>
            </a:xfrm>
            <a:prstGeom prst="line">
              <a:avLst/>
            </a:prstGeom>
            <a:noFill/>
            <a:ln w="12700" cap="rnd">
              <a:solidFill>
                <a:schemeClr val="tx1"/>
              </a:solidFill>
              <a:prstDash val="sysDot"/>
              <a:round/>
              <a:headEnd type="none" w="sm" len="sm"/>
              <a:tailEnd type="none" w="sm" len="sm"/>
            </a:ln>
          </p:spPr>
          <p:txBody>
            <a:bodyPr wrap="none" anchor="ctr"/>
            <a:lstStyle/>
            <a:p>
              <a:endParaRPr lang="en-US"/>
            </a:p>
          </p:txBody>
        </p:sp>
        <p:sp>
          <p:nvSpPr>
            <p:cNvPr id="3" name="TextBox 2"/>
            <p:cNvSpPr txBox="1"/>
            <p:nvPr/>
          </p:nvSpPr>
          <p:spPr>
            <a:xfrm>
              <a:off x="6233321" y="5104796"/>
              <a:ext cx="954087" cy="523220"/>
            </a:xfrm>
            <a:prstGeom prst="rect">
              <a:avLst/>
            </a:prstGeom>
            <a:noFill/>
            <a:ln>
              <a:solidFill>
                <a:schemeClr val="tx1"/>
              </a:solidFill>
            </a:ln>
          </p:spPr>
          <p:txBody>
            <a:bodyPr wrap="square" rtlCol="0">
              <a:spAutoFit/>
            </a:bodyPr>
            <a:lstStyle/>
            <a:p>
              <a:r>
                <a:rPr lang="fr-CA" sz="1400" b="1" dirty="0"/>
                <a:t>Pers. Massive</a:t>
              </a:r>
              <a:endParaRPr lang="en-US" sz="1400" b="1" dirty="0"/>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Une</a:t>
            </a:r>
            <a:r>
              <a:rPr lang="en-US" dirty="0" smtClean="0"/>
              <a:t> version </a:t>
            </a:r>
            <a:r>
              <a:rPr lang="en-US" dirty="0" err="1" smtClean="0"/>
              <a:t>simplif</a:t>
            </a:r>
            <a:r>
              <a:rPr lang="fr-CA" dirty="0" err="1" smtClean="0"/>
              <a:t>iée</a:t>
            </a:r>
            <a:r>
              <a:rPr lang="fr-CA" dirty="0" smtClean="0"/>
              <a:t> de la matrice P-P</a:t>
            </a:r>
            <a:endParaRPr lang="en-AU" dirty="0"/>
          </a:p>
        </p:txBody>
      </p:sp>
      <p:pic>
        <p:nvPicPr>
          <p:cNvPr id="5" name="Content Placeholder 4" descr="A graph comparing strategies based on Variety (flexibility) and Volume. The volume continuum ranges from Low Volume, to Repetitive Process, to High Volume. Categories on the Variety continuum are summarized below.&#10;• High Variety: one or few units per run (allows customization)&#10;• Changes in Modules: modest runs, standardized modules&#10;• Changes in Attributes (such as grade, quality, size, thickness, etc.): long runs only.&#10;The five strategies are plotted as summarized below, with the first four grouped together.&#10;• Process Focus. High variety, low volume. Projects, job shops (machine, print, hospitals, restaurants). Example: Arnold Palmer Hospital&#10;• Mass Customization. High variety, high volume. Difficult to achieve but huge rewards. Example: Dell Computer&#10;• Repetitive. Changes in modules, repetitive process. Autos, motorcycles, home appliances. Example: Harley-Davidson&#10;• Product Focus. Changes in attributes, high volume. Commercial baked goods, steel, glass, beer. Example: Frito-Lay&#10;"/>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33400" y="1752600"/>
            <a:ext cx="7963244" cy="3810000"/>
          </a:xfrm>
        </p:spPr>
      </p:pic>
    </p:spTree>
    <p:extLst>
      <p:ext uri="{BB962C8B-B14F-4D97-AF65-F5344CB8AC3E}">
        <p14:creationId xmlns:p14="http://schemas.microsoft.com/office/powerpoint/2010/main" val="3337552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Exemples</a:t>
            </a:r>
            <a:r>
              <a:rPr lang="en-CA" dirty="0" smtClean="0"/>
              <a:t> de types of </a:t>
            </a:r>
            <a:r>
              <a:rPr lang="en-CA" dirty="0" err="1" smtClean="0"/>
              <a:t>procédés</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7182" y="1416492"/>
            <a:ext cx="6387018" cy="5441508"/>
          </a:xfrm>
          <a:prstGeom prst="rect">
            <a:avLst/>
          </a:prstGeom>
        </p:spPr>
      </p:pic>
    </p:spTree>
    <p:extLst>
      <p:ext uri="{BB962C8B-B14F-4D97-AF65-F5344CB8AC3E}">
        <p14:creationId xmlns:p14="http://schemas.microsoft.com/office/powerpoint/2010/main" val="41529744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 </a:t>
            </a:r>
            <a:r>
              <a:rPr lang="en-US" dirty="0" err="1" smtClean="0"/>
              <a:t>exemple</a:t>
            </a:r>
            <a:r>
              <a:rPr lang="en-US" dirty="0" smtClean="0"/>
              <a:t> d’un </a:t>
            </a:r>
            <a:r>
              <a:rPr lang="en-US" dirty="0" err="1" smtClean="0"/>
              <a:t>procédé</a:t>
            </a:r>
            <a:r>
              <a:rPr lang="en-US" dirty="0" smtClean="0"/>
              <a:t> </a:t>
            </a:r>
            <a:r>
              <a:rPr lang="en-US" dirty="0" err="1" smtClean="0"/>
              <a:t>répétitif</a:t>
            </a:r>
            <a:endParaRPr lang="en-AU" dirty="0"/>
          </a:p>
        </p:txBody>
      </p:sp>
      <p:pic>
        <p:nvPicPr>
          <p:cNvPr id="4" name="Picture 3" descr="A process flow diagram shows the production process at Harley-Davidson’s York, Pennsylvania, assembly plant.&#10;The diagram shows “Frame tube bending,” leading to “Frame-building work cells,” which leads to “Frame Machining,” which further leads to “Hot-paint frame painting” on the assembly line. The “Incoming parts,” “Engine and transmissions (Engines arrive on a JIT schedule from a 10-station work cell in Milwaukee),” and “Hot-paint frame painting,” leads to “Oil tank work cell,” “ Shocks and forks,” “Handlebars,” “Fender work cell,” “Wheel work cell,” “Fuel tank work cell,” “Fluids and mufflers” and “Air cleaners,” in sequence mentioned, then it leads 28 tests and roller testing and eventually leads to “crating.” In less than 3 hours, 450 parts and subassemblies go into a Harley motorcycl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593" y="1513699"/>
            <a:ext cx="7190814" cy="4823042"/>
          </a:xfrm>
          <a:prstGeom prst="rect">
            <a:avLst/>
          </a:prstGeom>
        </p:spPr>
      </p:pic>
    </p:spTree>
    <p:extLst>
      <p:ext uri="{BB962C8B-B14F-4D97-AF65-F5344CB8AC3E}">
        <p14:creationId xmlns:p14="http://schemas.microsoft.com/office/powerpoint/2010/main" val="18293447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noFill/>
        </p:spPr>
        <p:txBody>
          <a:bodyPr/>
          <a:lstStyle/>
          <a:p>
            <a:r>
              <a:rPr lang="en-US" dirty="0"/>
              <a:t>Classification de </a:t>
            </a:r>
            <a:r>
              <a:rPr lang="en-US" dirty="0" err="1"/>
              <a:t>procédés</a:t>
            </a:r>
            <a:endParaRPr lang="en-US" dirty="0"/>
          </a:p>
        </p:txBody>
      </p:sp>
      <p:sp>
        <p:nvSpPr>
          <p:cNvPr id="16388" name="Rectangle 3"/>
          <p:cNvSpPr>
            <a:spLocks noGrp="1" noChangeArrowheads="1"/>
          </p:cNvSpPr>
          <p:nvPr>
            <p:ph type="body" idx="1"/>
          </p:nvPr>
        </p:nvSpPr>
        <p:spPr>
          <a:xfrm>
            <a:off x="457200" y="1447800"/>
            <a:ext cx="8261350" cy="4953000"/>
          </a:xfrm>
          <a:noFill/>
        </p:spPr>
        <p:txBody>
          <a:bodyPr/>
          <a:lstStyle/>
          <a:p>
            <a:pPr>
              <a:lnSpc>
                <a:spcPct val="150000"/>
              </a:lnSpc>
            </a:pPr>
            <a:r>
              <a:rPr lang="fr-CA" sz="1600" dirty="0"/>
              <a:t>Avec les types</a:t>
            </a:r>
          </a:p>
          <a:p>
            <a:pPr>
              <a:lnSpc>
                <a:spcPct val="150000"/>
              </a:lnSpc>
            </a:pPr>
            <a:r>
              <a:rPr lang="fr-CA" sz="1600" dirty="0"/>
              <a:t>Avec la matrice</a:t>
            </a:r>
            <a:endParaRPr lang="en-US" sz="1600" dirty="0"/>
          </a:p>
          <a:p>
            <a:pPr>
              <a:lnSpc>
                <a:spcPct val="150000"/>
              </a:lnSpc>
            </a:pPr>
            <a:r>
              <a:rPr lang="en-US" sz="1600" dirty="0"/>
              <a:t>Par </a:t>
            </a:r>
            <a:r>
              <a:rPr lang="en-US" sz="1600" dirty="0" err="1"/>
              <a:t>fonctionnalité</a:t>
            </a:r>
            <a:endParaRPr lang="en-US" sz="1600" dirty="0"/>
          </a:p>
          <a:p>
            <a:pPr>
              <a:lnSpc>
                <a:spcPct val="150000"/>
              </a:lnSpc>
            </a:pPr>
            <a:endParaRPr lang="en-US" sz="1600" dirty="0"/>
          </a:p>
          <a:p>
            <a:pPr>
              <a:lnSpc>
                <a:spcPct val="150000"/>
              </a:lnSpc>
            </a:pPr>
            <a:endParaRPr lang="en-US" sz="1600" dirty="0"/>
          </a:p>
          <a:p>
            <a:pPr>
              <a:lnSpc>
                <a:spcPct val="150000"/>
              </a:lnSpc>
            </a:pPr>
            <a:endParaRPr lang="en-US" sz="1600" dirty="0"/>
          </a:p>
          <a:p>
            <a:pPr>
              <a:lnSpc>
                <a:spcPct val="150000"/>
              </a:lnSpc>
            </a:pPr>
            <a:endParaRPr lang="en-US" sz="1600" dirty="0"/>
          </a:p>
          <a:p>
            <a:pPr>
              <a:lnSpc>
                <a:spcPct val="150000"/>
              </a:lnSpc>
            </a:pPr>
            <a:endParaRPr lang="en-US" sz="1600" dirty="0"/>
          </a:p>
          <a:p>
            <a:pPr lvl="1">
              <a:lnSpc>
                <a:spcPct val="150000"/>
              </a:lnSpc>
            </a:pPr>
            <a:endParaRPr lang="en-US" sz="1600" dirty="0"/>
          </a:p>
          <a:p>
            <a:pPr>
              <a:lnSpc>
                <a:spcPct val="150000"/>
              </a:lnSpc>
            </a:pPr>
            <a:r>
              <a:rPr lang="fr-CA" sz="1600" dirty="0"/>
              <a:t>En relation avec le consommateur</a:t>
            </a:r>
            <a:endParaRPr lang="en-US" sz="1600" dirty="0"/>
          </a:p>
          <a:p>
            <a:pPr lvl="1">
              <a:lnSpc>
                <a:spcPct val="150000"/>
              </a:lnSpc>
            </a:pPr>
            <a:r>
              <a:rPr lang="en-US" sz="1600" dirty="0" err="1"/>
              <a:t>Produit</a:t>
            </a:r>
            <a:r>
              <a:rPr lang="en-US" sz="1600" dirty="0"/>
              <a:t> pour </a:t>
            </a:r>
            <a:r>
              <a:rPr lang="en-US" sz="1600" dirty="0" err="1"/>
              <a:t>entrepôt</a:t>
            </a:r>
            <a:r>
              <a:rPr lang="en-US" sz="1600" dirty="0"/>
              <a:t> (</a:t>
            </a:r>
            <a:r>
              <a:rPr lang="en-US" sz="1600" dirty="0" err="1"/>
              <a:t>disponibilité</a:t>
            </a:r>
            <a:r>
              <a:rPr lang="en-US" sz="1600" dirty="0"/>
              <a:t> des </a:t>
            </a:r>
            <a:r>
              <a:rPr lang="en-US" sz="1600" dirty="0" err="1"/>
              <a:t>intrants</a:t>
            </a:r>
            <a:r>
              <a:rPr lang="en-US" sz="1600" dirty="0"/>
              <a:t>) vs </a:t>
            </a:r>
            <a:r>
              <a:rPr lang="en-US" sz="1600" dirty="0" err="1"/>
              <a:t>Produit</a:t>
            </a:r>
            <a:r>
              <a:rPr lang="en-US" sz="1600" dirty="0"/>
              <a:t> sur </a:t>
            </a:r>
            <a:r>
              <a:rPr lang="en-US" sz="1600" dirty="0" err="1"/>
              <a:t>commande</a:t>
            </a:r>
            <a:r>
              <a:rPr lang="en-US" sz="1600" dirty="0"/>
              <a:t> (</a:t>
            </a:r>
            <a:r>
              <a:rPr lang="en-US" sz="1600" dirty="0" err="1"/>
              <a:t>commandes</a:t>
            </a:r>
            <a:r>
              <a:rPr lang="en-US" sz="1600" dirty="0"/>
              <a:t>)</a:t>
            </a:r>
          </a:p>
        </p:txBody>
      </p:sp>
      <p:grpSp>
        <p:nvGrpSpPr>
          <p:cNvPr id="16389" name="Group 57"/>
          <p:cNvGrpSpPr>
            <a:grpSpLocks/>
          </p:cNvGrpSpPr>
          <p:nvPr/>
        </p:nvGrpSpPr>
        <p:grpSpPr bwMode="auto">
          <a:xfrm>
            <a:off x="533400" y="2778125"/>
            <a:ext cx="8382000" cy="2087563"/>
            <a:chOff x="336" y="1750"/>
            <a:chExt cx="5280" cy="1315"/>
          </a:xfrm>
        </p:grpSpPr>
        <p:grpSp>
          <p:nvGrpSpPr>
            <p:cNvPr id="16390" name="Group 56"/>
            <p:cNvGrpSpPr>
              <a:grpSpLocks/>
            </p:cNvGrpSpPr>
            <p:nvPr/>
          </p:nvGrpSpPr>
          <p:grpSpPr bwMode="auto">
            <a:xfrm>
              <a:off x="336" y="1750"/>
              <a:ext cx="2304" cy="1034"/>
              <a:chOff x="336" y="1750"/>
              <a:chExt cx="2304" cy="1034"/>
            </a:xfrm>
          </p:grpSpPr>
          <p:sp>
            <p:nvSpPr>
              <p:cNvPr id="16419" name="Rectangle 9" descr="80%"/>
              <p:cNvSpPr>
                <a:spLocks noChangeArrowheads="1"/>
              </p:cNvSpPr>
              <p:nvPr/>
            </p:nvSpPr>
            <p:spPr bwMode="auto">
              <a:xfrm>
                <a:off x="1035" y="1878"/>
                <a:ext cx="1254" cy="906"/>
              </a:xfrm>
              <a:prstGeom prst="rect">
                <a:avLst/>
              </a:prstGeom>
              <a:pattFill prst="pct80">
                <a:fgClr>
                  <a:schemeClr val="bg1"/>
                </a:fgClr>
                <a:bgClr>
                  <a:srgbClr val="618FFD"/>
                </a:bgClr>
              </a:pattFill>
              <a:ln w="12700">
                <a:solidFill>
                  <a:schemeClr val="tx1"/>
                </a:solidFill>
                <a:miter lim="800000"/>
                <a:headEnd/>
                <a:tailEnd/>
              </a:ln>
            </p:spPr>
            <p:txBody>
              <a:bodyPr wrap="none" anchor="ctr"/>
              <a:lstStyle/>
              <a:p>
                <a:endParaRPr lang="en-US"/>
              </a:p>
            </p:txBody>
          </p:sp>
          <p:sp>
            <p:nvSpPr>
              <p:cNvPr id="16420" name="Oval 10"/>
              <p:cNvSpPr>
                <a:spLocks noChangeArrowheads="1"/>
              </p:cNvSpPr>
              <p:nvPr/>
            </p:nvSpPr>
            <p:spPr bwMode="auto">
              <a:xfrm>
                <a:off x="1209" y="1966"/>
                <a:ext cx="254" cy="242"/>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21" name="Rectangle 11"/>
              <p:cNvSpPr>
                <a:spLocks noChangeArrowheads="1"/>
              </p:cNvSpPr>
              <p:nvPr/>
            </p:nvSpPr>
            <p:spPr bwMode="auto">
              <a:xfrm>
                <a:off x="1221" y="1963"/>
                <a:ext cx="218" cy="288"/>
              </a:xfrm>
              <a:prstGeom prst="rect">
                <a:avLst/>
              </a:prstGeom>
              <a:noFill/>
              <a:ln w="9525">
                <a:noFill/>
                <a:miter lim="800000"/>
                <a:headEnd/>
                <a:tailEnd/>
              </a:ln>
            </p:spPr>
            <p:txBody>
              <a:bodyPr lIns="92075" tIns="46038" rIns="92075" bIns="46038">
                <a:spAutoFit/>
              </a:bodyPr>
              <a:lstStyle/>
              <a:p>
                <a:pPr>
                  <a:spcBef>
                    <a:spcPct val="50000"/>
                  </a:spcBef>
                </a:pPr>
                <a:r>
                  <a:rPr lang="en-US"/>
                  <a:t>A</a:t>
                </a:r>
              </a:p>
            </p:txBody>
          </p:sp>
          <p:sp>
            <p:nvSpPr>
              <p:cNvPr id="16422" name="Oval 12"/>
              <p:cNvSpPr>
                <a:spLocks noChangeArrowheads="1"/>
              </p:cNvSpPr>
              <p:nvPr/>
            </p:nvSpPr>
            <p:spPr bwMode="auto">
              <a:xfrm>
                <a:off x="1905" y="1966"/>
                <a:ext cx="253" cy="242"/>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23" name="Rectangle 13"/>
              <p:cNvSpPr>
                <a:spLocks noChangeArrowheads="1"/>
              </p:cNvSpPr>
              <p:nvPr/>
            </p:nvSpPr>
            <p:spPr bwMode="auto">
              <a:xfrm>
                <a:off x="1918" y="1963"/>
                <a:ext cx="217" cy="288"/>
              </a:xfrm>
              <a:prstGeom prst="rect">
                <a:avLst/>
              </a:prstGeom>
              <a:noFill/>
              <a:ln w="9525">
                <a:noFill/>
                <a:miter lim="800000"/>
                <a:headEnd/>
                <a:tailEnd/>
              </a:ln>
            </p:spPr>
            <p:txBody>
              <a:bodyPr lIns="92075" tIns="46038" rIns="92075" bIns="46038">
                <a:spAutoFit/>
              </a:bodyPr>
              <a:lstStyle/>
              <a:p>
                <a:pPr>
                  <a:spcBef>
                    <a:spcPct val="50000"/>
                  </a:spcBef>
                </a:pPr>
                <a:r>
                  <a:rPr lang="en-US"/>
                  <a:t>B</a:t>
                </a:r>
              </a:p>
            </p:txBody>
          </p:sp>
          <p:sp>
            <p:nvSpPr>
              <p:cNvPr id="16424" name="Oval 14"/>
              <p:cNvSpPr>
                <a:spLocks noChangeArrowheads="1"/>
              </p:cNvSpPr>
              <p:nvPr/>
            </p:nvSpPr>
            <p:spPr bwMode="auto">
              <a:xfrm>
                <a:off x="1209" y="2464"/>
                <a:ext cx="254" cy="242"/>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25" name="Rectangle 15"/>
              <p:cNvSpPr>
                <a:spLocks noChangeArrowheads="1"/>
              </p:cNvSpPr>
              <p:nvPr/>
            </p:nvSpPr>
            <p:spPr bwMode="auto">
              <a:xfrm>
                <a:off x="1221" y="2461"/>
                <a:ext cx="218" cy="288"/>
              </a:xfrm>
              <a:prstGeom prst="rect">
                <a:avLst/>
              </a:prstGeom>
              <a:noFill/>
              <a:ln w="9525">
                <a:noFill/>
                <a:miter lim="800000"/>
                <a:headEnd/>
                <a:tailEnd/>
              </a:ln>
            </p:spPr>
            <p:txBody>
              <a:bodyPr lIns="92075" tIns="46038" rIns="92075" bIns="46038">
                <a:spAutoFit/>
              </a:bodyPr>
              <a:lstStyle/>
              <a:p>
                <a:pPr>
                  <a:spcBef>
                    <a:spcPct val="50000"/>
                  </a:spcBef>
                </a:pPr>
                <a:r>
                  <a:rPr lang="en-US"/>
                  <a:t>C</a:t>
                </a:r>
              </a:p>
            </p:txBody>
          </p:sp>
          <p:sp>
            <p:nvSpPr>
              <p:cNvPr id="16426" name="Oval 16"/>
              <p:cNvSpPr>
                <a:spLocks noChangeArrowheads="1"/>
              </p:cNvSpPr>
              <p:nvPr/>
            </p:nvSpPr>
            <p:spPr bwMode="auto">
              <a:xfrm>
                <a:off x="1905" y="2464"/>
                <a:ext cx="253" cy="242"/>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27" name="Rectangle 17"/>
              <p:cNvSpPr>
                <a:spLocks noChangeArrowheads="1"/>
              </p:cNvSpPr>
              <p:nvPr/>
            </p:nvSpPr>
            <p:spPr bwMode="auto">
              <a:xfrm>
                <a:off x="1918" y="2461"/>
                <a:ext cx="217" cy="288"/>
              </a:xfrm>
              <a:prstGeom prst="rect">
                <a:avLst/>
              </a:prstGeom>
              <a:noFill/>
              <a:ln w="9525">
                <a:noFill/>
                <a:miter lim="800000"/>
                <a:headEnd/>
                <a:tailEnd/>
              </a:ln>
            </p:spPr>
            <p:txBody>
              <a:bodyPr lIns="92075" tIns="46038" rIns="92075" bIns="46038">
                <a:spAutoFit/>
              </a:bodyPr>
              <a:lstStyle/>
              <a:p>
                <a:pPr>
                  <a:spcBef>
                    <a:spcPct val="50000"/>
                  </a:spcBef>
                </a:pPr>
                <a:r>
                  <a:rPr lang="en-US"/>
                  <a:t>D</a:t>
                </a:r>
              </a:p>
            </p:txBody>
          </p:sp>
          <p:sp>
            <p:nvSpPr>
              <p:cNvPr id="16428" name="Line 18"/>
              <p:cNvSpPr>
                <a:spLocks noChangeShapeType="1"/>
              </p:cNvSpPr>
              <p:nvPr/>
            </p:nvSpPr>
            <p:spPr bwMode="auto">
              <a:xfrm>
                <a:off x="466" y="2082"/>
                <a:ext cx="739"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29" name="Line 19"/>
              <p:cNvSpPr>
                <a:spLocks noChangeShapeType="1"/>
              </p:cNvSpPr>
              <p:nvPr/>
            </p:nvSpPr>
            <p:spPr bwMode="auto">
              <a:xfrm>
                <a:off x="1423" y="2165"/>
                <a:ext cx="478" cy="373"/>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30" name="Line 20"/>
              <p:cNvSpPr>
                <a:spLocks noChangeShapeType="1"/>
              </p:cNvSpPr>
              <p:nvPr/>
            </p:nvSpPr>
            <p:spPr bwMode="auto">
              <a:xfrm flipV="1">
                <a:off x="2031" y="2206"/>
                <a:ext cx="0" cy="249"/>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31" name="Line 21"/>
              <p:cNvSpPr>
                <a:spLocks noChangeShapeType="1"/>
              </p:cNvSpPr>
              <p:nvPr/>
            </p:nvSpPr>
            <p:spPr bwMode="auto">
              <a:xfrm>
                <a:off x="2162" y="2082"/>
                <a:ext cx="478"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32" name="Line 22"/>
              <p:cNvSpPr>
                <a:spLocks noChangeShapeType="1"/>
              </p:cNvSpPr>
              <p:nvPr/>
            </p:nvSpPr>
            <p:spPr bwMode="auto">
              <a:xfrm>
                <a:off x="466" y="2580"/>
                <a:ext cx="739"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33" name="Line 23"/>
              <p:cNvSpPr>
                <a:spLocks noChangeShapeType="1"/>
              </p:cNvSpPr>
              <p:nvPr/>
            </p:nvSpPr>
            <p:spPr bwMode="auto">
              <a:xfrm flipV="1">
                <a:off x="1423" y="2165"/>
                <a:ext cx="478" cy="332"/>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34" name="Rectangle 25"/>
              <p:cNvSpPr>
                <a:spLocks noChangeArrowheads="1"/>
              </p:cNvSpPr>
              <p:nvPr/>
            </p:nvSpPr>
            <p:spPr bwMode="auto">
              <a:xfrm>
                <a:off x="379" y="1750"/>
                <a:ext cx="696" cy="291"/>
              </a:xfrm>
              <a:prstGeom prst="rect">
                <a:avLst/>
              </a:prstGeom>
              <a:noFill/>
              <a:ln w="9525">
                <a:noFill/>
                <a:miter lim="800000"/>
                <a:headEnd/>
                <a:tailEnd/>
              </a:ln>
            </p:spPr>
            <p:txBody>
              <a:bodyPr lIns="92075" tIns="46038" rIns="92075" bIns="46038">
                <a:spAutoFit/>
              </a:bodyPr>
              <a:lstStyle/>
              <a:p>
                <a:pPr>
                  <a:spcBef>
                    <a:spcPct val="50000"/>
                  </a:spcBef>
                </a:pPr>
                <a:r>
                  <a:rPr lang="en-US" sz="1800" dirty="0"/>
                  <a:t>Prod</a:t>
                </a:r>
                <a:r>
                  <a:rPr lang="en-US" dirty="0"/>
                  <a:t> </a:t>
                </a:r>
                <a:r>
                  <a:rPr lang="en-US" sz="1800" dirty="0"/>
                  <a:t>1</a:t>
                </a:r>
              </a:p>
            </p:txBody>
          </p:sp>
          <p:sp>
            <p:nvSpPr>
              <p:cNvPr id="16435" name="Rectangle 26"/>
              <p:cNvSpPr>
                <a:spLocks noChangeArrowheads="1"/>
              </p:cNvSpPr>
              <p:nvPr/>
            </p:nvSpPr>
            <p:spPr bwMode="auto">
              <a:xfrm>
                <a:off x="336" y="2248"/>
                <a:ext cx="696" cy="291"/>
              </a:xfrm>
              <a:prstGeom prst="rect">
                <a:avLst/>
              </a:prstGeom>
              <a:noFill/>
              <a:ln w="9525">
                <a:noFill/>
                <a:miter lim="800000"/>
                <a:headEnd/>
                <a:tailEnd/>
              </a:ln>
            </p:spPr>
            <p:txBody>
              <a:bodyPr lIns="92075" tIns="46038" rIns="92075" bIns="46038">
                <a:spAutoFit/>
              </a:bodyPr>
              <a:lstStyle/>
              <a:p>
                <a:pPr>
                  <a:spcBef>
                    <a:spcPct val="50000"/>
                  </a:spcBef>
                </a:pPr>
                <a:r>
                  <a:rPr lang="en-US" sz="1800" dirty="0"/>
                  <a:t>Prod</a:t>
                </a:r>
                <a:r>
                  <a:rPr lang="en-US" dirty="0"/>
                  <a:t> </a:t>
                </a:r>
                <a:r>
                  <a:rPr lang="en-US" sz="1800" dirty="0"/>
                  <a:t>2</a:t>
                </a:r>
              </a:p>
            </p:txBody>
          </p:sp>
        </p:grpSp>
        <p:grpSp>
          <p:nvGrpSpPr>
            <p:cNvPr id="16391" name="Group 27"/>
            <p:cNvGrpSpPr>
              <a:grpSpLocks/>
            </p:cNvGrpSpPr>
            <p:nvPr/>
          </p:nvGrpSpPr>
          <p:grpSpPr bwMode="auto">
            <a:xfrm>
              <a:off x="2784" y="1823"/>
              <a:ext cx="2832" cy="768"/>
              <a:chOff x="2304" y="2736"/>
              <a:chExt cx="3072" cy="1004"/>
            </a:xfrm>
          </p:grpSpPr>
          <p:sp>
            <p:nvSpPr>
              <p:cNvPr id="16395" name="Rectangle 28" descr="75%"/>
              <p:cNvSpPr>
                <a:spLocks noChangeArrowheads="1"/>
              </p:cNvSpPr>
              <p:nvPr/>
            </p:nvSpPr>
            <p:spPr bwMode="auto">
              <a:xfrm>
                <a:off x="3028" y="2788"/>
                <a:ext cx="2104" cy="952"/>
              </a:xfrm>
              <a:prstGeom prst="rect">
                <a:avLst/>
              </a:prstGeom>
              <a:pattFill prst="pct75">
                <a:fgClr>
                  <a:schemeClr val="bg1"/>
                </a:fgClr>
                <a:bgClr>
                  <a:srgbClr val="618FFD"/>
                </a:bgClr>
              </a:pattFill>
              <a:ln w="12700">
                <a:solidFill>
                  <a:schemeClr val="tx1"/>
                </a:solidFill>
                <a:miter lim="800000"/>
                <a:headEnd/>
                <a:tailEnd/>
              </a:ln>
            </p:spPr>
            <p:txBody>
              <a:bodyPr wrap="none" anchor="ctr"/>
              <a:lstStyle/>
              <a:p>
                <a:endParaRPr lang="en-US"/>
              </a:p>
            </p:txBody>
          </p:sp>
          <p:sp>
            <p:nvSpPr>
              <p:cNvPr id="16396" name="Oval 29"/>
              <p:cNvSpPr>
                <a:spLocks noChangeArrowheads="1"/>
              </p:cNvSpPr>
              <p:nvPr/>
            </p:nvSpPr>
            <p:spPr bwMode="auto">
              <a:xfrm>
                <a:off x="3268" y="2890"/>
                <a:ext cx="280" cy="280"/>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397" name="Rectangle 30"/>
              <p:cNvSpPr>
                <a:spLocks noChangeArrowheads="1"/>
              </p:cNvSpPr>
              <p:nvPr/>
            </p:nvSpPr>
            <p:spPr bwMode="auto">
              <a:xfrm>
                <a:off x="3282" y="2800"/>
                <a:ext cx="240" cy="377"/>
              </a:xfrm>
              <a:prstGeom prst="rect">
                <a:avLst/>
              </a:prstGeom>
              <a:noFill/>
              <a:ln w="9525">
                <a:noFill/>
                <a:miter lim="800000"/>
                <a:headEnd/>
                <a:tailEnd/>
              </a:ln>
            </p:spPr>
            <p:txBody>
              <a:bodyPr lIns="92075" tIns="46038" rIns="92075" bIns="46038">
                <a:spAutoFit/>
              </a:bodyPr>
              <a:lstStyle/>
              <a:p>
                <a:pPr>
                  <a:spcBef>
                    <a:spcPct val="50000"/>
                  </a:spcBef>
                </a:pPr>
                <a:r>
                  <a:rPr lang="en-US" dirty="0"/>
                  <a:t>A</a:t>
                </a:r>
              </a:p>
            </p:txBody>
          </p:sp>
          <p:sp>
            <p:nvSpPr>
              <p:cNvPr id="16398" name="Oval 31"/>
              <p:cNvSpPr>
                <a:spLocks noChangeArrowheads="1"/>
              </p:cNvSpPr>
              <p:nvPr/>
            </p:nvSpPr>
            <p:spPr bwMode="auto">
              <a:xfrm>
                <a:off x="4036" y="2890"/>
                <a:ext cx="280" cy="280"/>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399" name="Rectangle 32"/>
              <p:cNvSpPr>
                <a:spLocks noChangeArrowheads="1"/>
              </p:cNvSpPr>
              <p:nvPr/>
            </p:nvSpPr>
            <p:spPr bwMode="auto">
              <a:xfrm>
                <a:off x="4050" y="2863"/>
                <a:ext cx="240" cy="377"/>
              </a:xfrm>
              <a:prstGeom prst="rect">
                <a:avLst/>
              </a:prstGeom>
              <a:noFill/>
              <a:ln w="9525">
                <a:noFill/>
                <a:miter lim="800000"/>
                <a:headEnd/>
                <a:tailEnd/>
              </a:ln>
            </p:spPr>
            <p:txBody>
              <a:bodyPr lIns="92075" tIns="46038" rIns="92075" bIns="46038">
                <a:spAutoFit/>
              </a:bodyPr>
              <a:lstStyle/>
              <a:p>
                <a:pPr>
                  <a:spcBef>
                    <a:spcPct val="50000"/>
                  </a:spcBef>
                </a:pPr>
                <a:r>
                  <a:rPr lang="en-US" dirty="0"/>
                  <a:t>D</a:t>
                </a:r>
              </a:p>
            </p:txBody>
          </p:sp>
          <p:sp>
            <p:nvSpPr>
              <p:cNvPr id="16400" name="Oval 33"/>
              <p:cNvSpPr>
                <a:spLocks noChangeArrowheads="1"/>
              </p:cNvSpPr>
              <p:nvPr/>
            </p:nvSpPr>
            <p:spPr bwMode="auto">
              <a:xfrm>
                <a:off x="4756" y="2890"/>
                <a:ext cx="280" cy="280"/>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01" name="Rectangle 34"/>
              <p:cNvSpPr>
                <a:spLocks noChangeArrowheads="1"/>
              </p:cNvSpPr>
              <p:nvPr/>
            </p:nvSpPr>
            <p:spPr bwMode="auto">
              <a:xfrm>
                <a:off x="4770" y="2825"/>
                <a:ext cx="240" cy="381"/>
              </a:xfrm>
              <a:prstGeom prst="rect">
                <a:avLst/>
              </a:prstGeom>
              <a:noFill/>
              <a:ln w="9525">
                <a:noFill/>
                <a:miter lim="800000"/>
                <a:headEnd/>
                <a:tailEnd/>
              </a:ln>
            </p:spPr>
            <p:txBody>
              <a:bodyPr lIns="92075" tIns="46038" rIns="92075" bIns="46038">
                <a:spAutoFit/>
              </a:bodyPr>
              <a:lstStyle/>
              <a:p>
                <a:pPr>
                  <a:spcBef>
                    <a:spcPct val="50000"/>
                  </a:spcBef>
                </a:pPr>
                <a:r>
                  <a:rPr lang="en-US" dirty="0">
                    <a:solidFill>
                      <a:srgbClr val="FF0000"/>
                    </a:solidFill>
                  </a:rPr>
                  <a:t>B</a:t>
                </a:r>
              </a:p>
            </p:txBody>
          </p:sp>
          <p:sp>
            <p:nvSpPr>
              <p:cNvPr id="16402" name="Line 35"/>
              <p:cNvSpPr>
                <a:spLocks noChangeShapeType="1"/>
              </p:cNvSpPr>
              <p:nvPr/>
            </p:nvSpPr>
            <p:spPr bwMode="auto">
              <a:xfrm>
                <a:off x="2400" y="3024"/>
                <a:ext cx="864"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03" name="Line 36"/>
              <p:cNvSpPr>
                <a:spLocks noChangeShapeType="1"/>
              </p:cNvSpPr>
              <p:nvPr/>
            </p:nvSpPr>
            <p:spPr bwMode="auto">
              <a:xfrm>
                <a:off x="3552" y="3024"/>
                <a:ext cx="480"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04" name="Line 37"/>
              <p:cNvSpPr>
                <a:spLocks noChangeShapeType="1"/>
              </p:cNvSpPr>
              <p:nvPr/>
            </p:nvSpPr>
            <p:spPr bwMode="auto">
              <a:xfrm>
                <a:off x="4320" y="3024"/>
                <a:ext cx="432"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05" name="Line 38"/>
              <p:cNvSpPr>
                <a:spLocks noChangeShapeType="1"/>
              </p:cNvSpPr>
              <p:nvPr/>
            </p:nvSpPr>
            <p:spPr bwMode="auto">
              <a:xfrm>
                <a:off x="5040" y="3024"/>
                <a:ext cx="336"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06" name="Oval 39"/>
              <p:cNvSpPr>
                <a:spLocks noChangeArrowheads="1"/>
              </p:cNvSpPr>
              <p:nvPr/>
            </p:nvSpPr>
            <p:spPr bwMode="auto">
              <a:xfrm>
                <a:off x="3268" y="3370"/>
                <a:ext cx="280" cy="280"/>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07" name="Rectangle 40"/>
              <p:cNvSpPr>
                <a:spLocks noChangeArrowheads="1"/>
              </p:cNvSpPr>
              <p:nvPr/>
            </p:nvSpPr>
            <p:spPr bwMode="auto">
              <a:xfrm>
                <a:off x="3241" y="3304"/>
                <a:ext cx="240" cy="377"/>
              </a:xfrm>
              <a:prstGeom prst="rect">
                <a:avLst/>
              </a:prstGeom>
              <a:noFill/>
              <a:ln w="9525">
                <a:noFill/>
                <a:miter lim="800000"/>
                <a:headEnd/>
                <a:tailEnd/>
              </a:ln>
            </p:spPr>
            <p:txBody>
              <a:bodyPr lIns="92075" tIns="46038" rIns="92075" bIns="46038">
                <a:spAutoFit/>
              </a:bodyPr>
              <a:lstStyle/>
              <a:p>
                <a:pPr>
                  <a:spcBef>
                    <a:spcPct val="50000"/>
                  </a:spcBef>
                </a:pPr>
                <a:r>
                  <a:rPr lang="en-US" dirty="0"/>
                  <a:t>C</a:t>
                </a:r>
              </a:p>
            </p:txBody>
          </p:sp>
          <p:sp>
            <p:nvSpPr>
              <p:cNvPr id="16408" name="Oval 41"/>
              <p:cNvSpPr>
                <a:spLocks noChangeArrowheads="1"/>
              </p:cNvSpPr>
              <p:nvPr/>
            </p:nvSpPr>
            <p:spPr bwMode="auto">
              <a:xfrm>
                <a:off x="4647" y="3370"/>
                <a:ext cx="280" cy="280"/>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409" name="Rectangle 42"/>
              <p:cNvSpPr>
                <a:spLocks noChangeArrowheads="1"/>
              </p:cNvSpPr>
              <p:nvPr/>
            </p:nvSpPr>
            <p:spPr bwMode="auto">
              <a:xfrm>
                <a:off x="4667" y="3326"/>
                <a:ext cx="240" cy="381"/>
              </a:xfrm>
              <a:prstGeom prst="rect">
                <a:avLst/>
              </a:prstGeom>
              <a:noFill/>
              <a:ln w="9525">
                <a:noFill/>
                <a:miter lim="800000"/>
                <a:headEnd/>
                <a:tailEnd/>
              </a:ln>
            </p:spPr>
            <p:txBody>
              <a:bodyPr lIns="92075" tIns="46038" rIns="92075" bIns="46038">
                <a:spAutoFit/>
              </a:bodyPr>
              <a:lstStyle/>
              <a:p>
                <a:pPr>
                  <a:spcBef>
                    <a:spcPct val="50000"/>
                  </a:spcBef>
                </a:pPr>
                <a:r>
                  <a:rPr lang="en-US" dirty="0">
                    <a:solidFill>
                      <a:srgbClr val="FF0000"/>
                    </a:solidFill>
                  </a:rPr>
                  <a:t>B</a:t>
                </a:r>
              </a:p>
            </p:txBody>
          </p:sp>
          <p:sp>
            <p:nvSpPr>
              <p:cNvPr id="16412" name="Line 45"/>
              <p:cNvSpPr>
                <a:spLocks noChangeShapeType="1"/>
              </p:cNvSpPr>
              <p:nvPr/>
            </p:nvSpPr>
            <p:spPr bwMode="auto">
              <a:xfrm>
                <a:off x="2400" y="3504"/>
                <a:ext cx="864"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13" name="Line 46"/>
              <p:cNvSpPr>
                <a:spLocks noChangeShapeType="1"/>
              </p:cNvSpPr>
              <p:nvPr/>
            </p:nvSpPr>
            <p:spPr bwMode="auto">
              <a:xfrm>
                <a:off x="3552" y="3499"/>
                <a:ext cx="1095" cy="8"/>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14" name="Line 47"/>
              <p:cNvSpPr>
                <a:spLocks noChangeShapeType="1"/>
              </p:cNvSpPr>
              <p:nvPr/>
            </p:nvSpPr>
            <p:spPr bwMode="auto">
              <a:xfrm>
                <a:off x="4944" y="3504"/>
                <a:ext cx="432" cy="0"/>
              </a:xfrm>
              <a:prstGeom prst="line">
                <a:avLst/>
              </a:prstGeom>
              <a:noFill/>
              <a:ln w="25400">
                <a:solidFill>
                  <a:schemeClr val="tx1"/>
                </a:solidFill>
                <a:round/>
                <a:headEnd type="none" w="sm" len="sm"/>
                <a:tailEnd type="stealth" w="med" len="lg"/>
              </a:ln>
            </p:spPr>
            <p:txBody>
              <a:bodyPr wrap="none" anchor="ctr"/>
              <a:lstStyle/>
              <a:p>
                <a:endParaRPr lang="en-US"/>
              </a:p>
            </p:txBody>
          </p:sp>
          <p:sp>
            <p:nvSpPr>
              <p:cNvPr id="16416" name="Rectangle 49"/>
              <p:cNvSpPr>
                <a:spLocks noChangeArrowheads="1"/>
              </p:cNvSpPr>
              <p:nvPr/>
            </p:nvSpPr>
            <p:spPr bwMode="auto">
              <a:xfrm>
                <a:off x="2304" y="2736"/>
                <a:ext cx="768" cy="381"/>
              </a:xfrm>
              <a:prstGeom prst="rect">
                <a:avLst/>
              </a:prstGeom>
              <a:noFill/>
              <a:ln w="9525">
                <a:noFill/>
                <a:miter lim="800000"/>
                <a:headEnd/>
                <a:tailEnd/>
              </a:ln>
            </p:spPr>
            <p:txBody>
              <a:bodyPr lIns="92075" tIns="46038" rIns="92075" bIns="46038">
                <a:spAutoFit/>
              </a:bodyPr>
              <a:lstStyle/>
              <a:p>
                <a:pPr>
                  <a:spcBef>
                    <a:spcPct val="50000"/>
                  </a:spcBef>
                </a:pPr>
                <a:r>
                  <a:rPr lang="en-US" sz="1800" dirty="0"/>
                  <a:t>Prod</a:t>
                </a:r>
                <a:r>
                  <a:rPr lang="en-US" dirty="0"/>
                  <a:t> </a:t>
                </a:r>
                <a:r>
                  <a:rPr lang="en-US" sz="1800" dirty="0"/>
                  <a:t>1</a:t>
                </a:r>
              </a:p>
            </p:txBody>
          </p:sp>
          <p:sp>
            <p:nvSpPr>
              <p:cNvPr id="16417" name="Rectangle 50"/>
              <p:cNvSpPr>
                <a:spLocks noChangeArrowheads="1"/>
              </p:cNvSpPr>
              <p:nvPr/>
            </p:nvSpPr>
            <p:spPr bwMode="auto">
              <a:xfrm>
                <a:off x="2304" y="3216"/>
                <a:ext cx="768" cy="376"/>
              </a:xfrm>
              <a:prstGeom prst="rect">
                <a:avLst/>
              </a:prstGeom>
              <a:noFill/>
              <a:ln w="9525">
                <a:noFill/>
                <a:miter lim="800000"/>
                <a:headEnd/>
                <a:tailEnd/>
              </a:ln>
            </p:spPr>
            <p:txBody>
              <a:bodyPr lIns="92075" tIns="46038" rIns="92075" bIns="46038">
                <a:spAutoFit/>
              </a:bodyPr>
              <a:lstStyle/>
              <a:p>
                <a:pPr>
                  <a:spcBef>
                    <a:spcPct val="50000"/>
                  </a:spcBef>
                </a:pPr>
                <a:r>
                  <a:rPr lang="en-US" sz="1800">
                    <a:solidFill>
                      <a:srgbClr val="FFFFFF"/>
                    </a:solidFill>
                  </a:rPr>
                  <a:t>Product</a:t>
                </a:r>
                <a:r>
                  <a:rPr lang="en-US">
                    <a:solidFill>
                      <a:srgbClr val="FFFFFF"/>
                    </a:solidFill>
                  </a:rPr>
                  <a:t> </a:t>
                </a:r>
                <a:r>
                  <a:rPr lang="en-US" sz="1800">
                    <a:solidFill>
                      <a:srgbClr val="FFFFFF"/>
                    </a:solidFill>
                  </a:rPr>
                  <a:t>2</a:t>
                </a:r>
              </a:p>
            </p:txBody>
          </p:sp>
          <p:sp>
            <p:nvSpPr>
              <p:cNvPr id="16418" name="Rectangle 51"/>
              <p:cNvSpPr>
                <a:spLocks noChangeArrowheads="1"/>
              </p:cNvSpPr>
              <p:nvPr/>
            </p:nvSpPr>
            <p:spPr bwMode="auto">
              <a:xfrm>
                <a:off x="2304" y="3216"/>
                <a:ext cx="768" cy="381"/>
              </a:xfrm>
              <a:prstGeom prst="rect">
                <a:avLst/>
              </a:prstGeom>
              <a:noFill/>
              <a:ln w="9525">
                <a:noFill/>
                <a:miter lim="800000"/>
                <a:headEnd/>
                <a:tailEnd/>
              </a:ln>
            </p:spPr>
            <p:txBody>
              <a:bodyPr lIns="92075" tIns="46038" rIns="92075" bIns="46038">
                <a:spAutoFit/>
              </a:bodyPr>
              <a:lstStyle/>
              <a:p>
                <a:pPr>
                  <a:spcBef>
                    <a:spcPct val="50000"/>
                  </a:spcBef>
                </a:pPr>
                <a:r>
                  <a:rPr lang="en-US" sz="1800" dirty="0"/>
                  <a:t>Prod</a:t>
                </a:r>
                <a:r>
                  <a:rPr lang="en-US" dirty="0"/>
                  <a:t> </a:t>
                </a:r>
                <a:r>
                  <a:rPr lang="en-US" sz="1800" dirty="0"/>
                  <a:t>2</a:t>
                </a:r>
              </a:p>
            </p:txBody>
          </p:sp>
        </p:grpSp>
        <p:grpSp>
          <p:nvGrpSpPr>
            <p:cNvPr id="16392" name="Group 52"/>
            <p:cNvGrpSpPr>
              <a:grpSpLocks/>
            </p:cNvGrpSpPr>
            <p:nvPr/>
          </p:nvGrpSpPr>
          <p:grpSpPr bwMode="auto">
            <a:xfrm>
              <a:off x="549" y="2832"/>
              <a:ext cx="3300" cy="233"/>
              <a:chOff x="690" y="2400"/>
              <a:chExt cx="3300" cy="233"/>
            </a:xfrm>
          </p:grpSpPr>
          <p:sp>
            <p:nvSpPr>
              <p:cNvPr id="16393" name="Oval 53"/>
              <p:cNvSpPr>
                <a:spLocks noChangeArrowheads="1"/>
              </p:cNvSpPr>
              <p:nvPr/>
            </p:nvSpPr>
            <p:spPr bwMode="auto">
              <a:xfrm>
                <a:off x="690" y="2424"/>
                <a:ext cx="184" cy="184"/>
              </a:xfrm>
              <a:prstGeom prst="ellipse">
                <a:avLst/>
              </a:prstGeom>
              <a:solidFill>
                <a:srgbClr val="FFFFFF"/>
              </a:solidFill>
              <a:ln w="12700">
                <a:solidFill>
                  <a:schemeClr val="tx1"/>
                </a:solidFill>
                <a:round/>
                <a:headEnd/>
                <a:tailEnd/>
              </a:ln>
            </p:spPr>
            <p:txBody>
              <a:bodyPr wrap="none" anchor="ctr"/>
              <a:lstStyle/>
              <a:p>
                <a:endParaRPr lang="en-US"/>
              </a:p>
            </p:txBody>
          </p:sp>
          <p:sp>
            <p:nvSpPr>
              <p:cNvPr id="16394" name="Text Box 54"/>
              <p:cNvSpPr txBox="1">
                <a:spLocks noChangeArrowheads="1"/>
              </p:cNvSpPr>
              <p:nvPr/>
            </p:nvSpPr>
            <p:spPr bwMode="auto">
              <a:xfrm>
                <a:off x="912" y="2400"/>
                <a:ext cx="3078" cy="233"/>
              </a:xfrm>
              <a:prstGeom prst="rect">
                <a:avLst/>
              </a:prstGeom>
              <a:noFill/>
              <a:ln w="12700">
                <a:noFill/>
                <a:miter lim="800000"/>
                <a:headEnd type="none" w="sm" len="sm"/>
                <a:tailEnd type="none" w="sm" len="sm"/>
              </a:ln>
            </p:spPr>
            <p:txBody>
              <a:bodyPr wrap="none">
                <a:spAutoFit/>
              </a:bodyPr>
              <a:lstStyle/>
              <a:p>
                <a:r>
                  <a:rPr lang="en-US" sz="1800" dirty="0"/>
                  <a:t>= </a:t>
                </a:r>
                <a:r>
                  <a:rPr lang="en-US" sz="1800" dirty="0" err="1"/>
                  <a:t>groupes</a:t>
                </a:r>
                <a:r>
                  <a:rPr lang="en-US" sz="1800" dirty="0"/>
                  <a:t> de </a:t>
                </a:r>
                <a:r>
                  <a:rPr lang="en-US" sz="1800" dirty="0" err="1"/>
                  <a:t>ressource</a:t>
                </a:r>
                <a:r>
                  <a:rPr lang="en-US" sz="1800" dirty="0"/>
                  <a:t>  (rayon X, </a:t>
                </a:r>
                <a:r>
                  <a:rPr lang="en-US" sz="1800" dirty="0" err="1"/>
                  <a:t>facturation</a:t>
                </a:r>
                <a:r>
                  <a:rPr lang="en-US" sz="1800" dirty="0"/>
                  <a:t>, etc.)</a:t>
                </a:r>
              </a:p>
            </p:txBody>
          </p:sp>
        </p:grpSp>
      </p:gr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a:noFill/>
        </p:spPr>
        <p:txBody>
          <a:bodyPr/>
          <a:lstStyle/>
          <a:p>
            <a:r>
              <a:rPr lang="en-US" dirty="0"/>
              <a:t>Le </a:t>
            </a:r>
            <a:r>
              <a:rPr lang="en-US" dirty="0" err="1"/>
              <a:t>rendement</a:t>
            </a:r>
            <a:r>
              <a:rPr lang="en-US" dirty="0"/>
              <a:t> d’un </a:t>
            </a:r>
            <a:r>
              <a:rPr lang="en-US" dirty="0" err="1"/>
              <a:t>procédé</a:t>
            </a:r>
            <a:r>
              <a:rPr lang="en-US" dirty="0"/>
              <a:t> depend de </a:t>
            </a:r>
            <a:r>
              <a:rPr lang="en-US" dirty="0" err="1"/>
              <a:t>sa</a:t>
            </a:r>
            <a:r>
              <a:rPr lang="en-US" dirty="0"/>
              <a:t> structure et de </a:t>
            </a:r>
            <a:r>
              <a:rPr lang="en-US" dirty="0" err="1"/>
              <a:t>sa</a:t>
            </a:r>
            <a:r>
              <a:rPr lang="en-US" dirty="0"/>
              <a:t> </a:t>
            </a:r>
            <a:r>
              <a:rPr lang="en-US" dirty="0" err="1"/>
              <a:t>gestion</a:t>
            </a:r>
            <a:r>
              <a:rPr lang="en-US" dirty="0"/>
              <a:t>.</a:t>
            </a:r>
          </a:p>
        </p:txBody>
      </p:sp>
      <p:sp>
        <p:nvSpPr>
          <p:cNvPr id="14340" name="Rectangle 3"/>
          <p:cNvSpPr>
            <a:spLocks noGrp="1" noChangeArrowheads="1"/>
          </p:cNvSpPr>
          <p:nvPr>
            <p:ph type="body" idx="1"/>
          </p:nvPr>
        </p:nvSpPr>
        <p:spPr>
          <a:xfrm>
            <a:off x="457200" y="1676400"/>
            <a:ext cx="8261350" cy="4495800"/>
          </a:xfrm>
          <a:noFill/>
        </p:spPr>
        <p:txBody>
          <a:bodyPr/>
          <a:lstStyle/>
          <a:p>
            <a:pPr lvl="1"/>
            <a:r>
              <a:rPr lang="en-US" dirty="0"/>
              <a:t>Intrants et </a:t>
            </a:r>
            <a:r>
              <a:rPr lang="en-US" dirty="0" err="1"/>
              <a:t>extrants</a:t>
            </a:r>
            <a:r>
              <a:rPr lang="en-US" dirty="0"/>
              <a:t> (</a:t>
            </a:r>
            <a:r>
              <a:rPr lang="en-US" dirty="0" err="1"/>
              <a:t>disponibilité</a:t>
            </a:r>
            <a:r>
              <a:rPr lang="en-US" dirty="0"/>
              <a:t>, </a:t>
            </a:r>
            <a:r>
              <a:rPr lang="en-US" dirty="0" err="1"/>
              <a:t>capacité</a:t>
            </a:r>
            <a:r>
              <a:rPr lang="en-US" dirty="0"/>
              <a:t>)</a:t>
            </a:r>
          </a:p>
          <a:p>
            <a:pPr lvl="1"/>
            <a:r>
              <a:rPr lang="en-US" dirty="0" err="1"/>
              <a:t>Unités</a:t>
            </a:r>
            <a:r>
              <a:rPr lang="en-US" dirty="0"/>
              <a:t> de </a:t>
            </a:r>
            <a:r>
              <a:rPr lang="en-US" dirty="0" err="1"/>
              <a:t>flot</a:t>
            </a:r>
            <a:r>
              <a:rPr lang="en-US" dirty="0"/>
              <a:t> (transformation </a:t>
            </a:r>
            <a:r>
              <a:rPr lang="en-US" dirty="0" err="1"/>
              <a:t>visée</a:t>
            </a:r>
            <a:r>
              <a:rPr lang="en-US" dirty="0"/>
              <a:t> par le </a:t>
            </a:r>
            <a:r>
              <a:rPr lang="en-US" dirty="0" err="1"/>
              <a:t>procédé</a:t>
            </a:r>
            <a:r>
              <a:rPr lang="en-US" dirty="0"/>
              <a:t>)</a:t>
            </a:r>
          </a:p>
          <a:p>
            <a:pPr lvl="1"/>
            <a:r>
              <a:rPr lang="en-US" dirty="0" err="1"/>
              <a:t>Réseau</a:t>
            </a:r>
            <a:r>
              <a:rPr lang="en-US" dirty="0"/>
              <a:t> de </a:t>
            </a:r>
            <a:r>
              <a:rPr lang="en-US" dirty="0" err="1"/>
              <a:t>tâches</a:t>
            </a:r>
            <a:r>
              <a:rPr lang="en-US" dirty="0"/>
              <a:t> et de zones-tampons (“buffers”)</a:t>
            </a:r>
          </a:p>
          <a:p>
            <a:pPr lvl="2"/>
            <a:r>
              <a:rPr lang="en-US" dirty="0"/>
              <a:t>Combien et </a:t>
            </a:r>
            <a:r>
              <a:rPr lang="en-US" dirty="0" err="1"/>
              <a:t>où</a:t>
            </a:r>
            <a:r>
              <a:rPr lang="en-US" dirty="0"/>
              <a:t>?</a:t>
            </a:r>
          </a:p>
          <a:p>
            <a:pPr lvl="2"/>
            <a:r>
              <a:rPr lang="en-US" dirty="0" err="1"/>
              <a:t>Hiérarchie</a:t>
            </a:r>
            <a:r>
              <a:rPr lang="en-US" dirty="0"/>
              <a:t> des relations de </a:t>
            </a:r>
            <a:r>
              <a:rPr lang="en-US" dirty="0" err="1"/>
              <a:t>précédence</a:t>
            </a:r>
            <a:endParaRPr lang="en-US" dirty="0"/>
          </a:p>
          <a:p>
            <a:pPr lvl="1"/>
            <a:r>
              <a:rPr lang="en-US" dirty="0"/>
              <a:t>Allocation des </a:t>
            </a:r>
            <a:r>
              <a:rPr lang="en-US" dirty="0" err="1"/>
              <a:t>ressources</a:t>
            </a:r>
            <a:endParaRPr lang="en-US" dirty="0"/>
          </a:p>
          <a:p>
            <a:pPr lvl="2"/>
            <a:r>
              <a:rPr lang="en-US" dirty="0"/>
              <a:t>Impact sur la </a:t>
            </a:r>
            <a:r>
              <a:rPr lang="en-US" dirty="0" err="1"/>
              <a:t>capacité</a:t>
            </a:r>
            <a:r>
              <a:rPr lang="en-US" dirty="0"/>
              <a:t> et le </a:t>
            </a:r>
            <a:r>
              <a:rPr lang="en-US" dirty="0" err="1"/>
              <a:t>taux</a:t>
            </a:r>
            <a:r>
              <a:rPr lang="en-US" dirty="0"/>
              <a:t> de production du </a:t>
            </a:r>
            <a:r>
              <a:rPr lang="en-US" dirty="0" err="1"/>
              <a:t>système</a:t>
            </a:r>
            <a:endParaRPr lang="en-US" dirty="0"/>
          </a:p>
          <a:p>
            <a:pPr lvl="1"/>
            <a:r>
              <a:rPr lang="fr-CA" i="1" dirty="0"/>
              <a:t>D</a:t>
            </a:r>
            <a:r>
              <a:rPr lang="en-US" i="1" dirty="0" err="1"/>
              <a:t>eux</a:t>
            </a:r>
            <a:r>
              <a:rPr lang="en-US" i="1" dirty="0"/>
              <a:t> concepts </a:t>
            </a:r>
            <a:r>
              <a:rPr lang="en-US" i="1" dirty="0" err="1"/>
              <a:t>fondamentaux</a:t>
            </a:r>
            <a:r>
              <a:rPr lang="en-US" i="1" dirty="0"/>
              <a:t>:</a:t>
            </a:r>
          </a:p>
          <a:p>
            <a:pPr lvl="2"/>
            <a:r>
              <a:rPr lang="fr-CA" i="1" dirty="0"/>
              <a:t>L</a:t>
            </a:r>
            <a:r>
              <a:rPr lang="en-US" i="1" dirty="0"/>
              <a:t>a </a:t>
            </a:r>
            <a:r>
              <a:rPr lang="en-US" i="1" dirty="0" err="1"/>
              <a:t>loi</a:t>
            </a:r>
            <a:r>
              <a:rPr lang="en-US" i="1" dirty="0"/>
              <a:t> de Little</a:t>
            </a:r>
          </a:p>
          <a:p>
            <a:pPr lvl="2"/>
            <a:r>
              <a:rPr lang="fr-CA" i="1" dirty="0"/>
              <a:t>L</a:t>
            </a:r>
            <a:r>
              <a:rPr lang="en-US" i="1" dirty="0"/>
              <a:t>e </a:t>
            </a:r>
            <a:r>
              <a:rPr lang="en-US" i="1" dirty="0" err="1"/>
              <a:t>goulot</a:t>
            </a:r>
            <a:r>
              <a:rPr lang="en-US" i="1" dirty="0"/>
              <a:t> </a:t>
            </a:r>
            <a:r>
              <a:rPr lang="en-US" i="1" dirty="0" err="1"/>
              <a:t>d’étranglement</a:t>
            </a:r>
            <a:endParaRPr lang="en-US" i="1"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381000" y="266700"/>
            <a:ext cx="7772400" cy="647700"/>
          </a:xfrm>
        </p:spPr>
        <p:txBody>
          <a:bodyPr/>
          <a:lstStyle/>
          <a:p>
            <a:r>
              <a:rPr lang="en-US" sz="3200" dirty="0" err="1"/>
              <a:t>Mesures</a:t>
            </a:r>
            <a:r>
              <a:rPr lang="en-US" sz="3200" dirty="0"/>
              <a:t> de performance d’un </a:t>
            </a:r>
            <a:r>
              <a:rPr lang="en-US" sz="3200" dirty="0" err="1"/>
              <a:t>procédé</a:t>
            </a:r>
            <a:endParaRPr lang="en-US" sz="3200" dirty="0"/>
          </a:p>
        </p:txBody>
      </p:sp>
      <p:sp>
        <p:nvSpPr>
          <p:cNvPr id="17412" name="Rectangle 3"/>
          <p:cNvSpPr>
            <a:spLocks noGrp="1" noChangeArrowheads="1"/>
          </p:cNvSpPr>
          <p:nvPr>
            <p:ph type="body" idx="1"/>
          </p:nvPr>
        </p:nvSpPr>
        <p:spPr/>
        <p:txBody>
          <a:bodyPr/>
          <a:lstStyle/>
          <a:p>
            <a:r>
              <a:rPr lang="en-US" dirty="0"/>
              <a:t>Temps de cycle (</a:t>
            </a:r>
            <a:r>
              <a:rPr lang="en-US" b="1" dirty="0"/>
              <a:t>T</a:t>
            </a:r>
            <a:r>
              <a:rPr lang="en-US" dirty="0"/>
              <a:t>)</a:t>
            </a:r>
          </a:p>
          <a:p>
            <a:r>
              <a:rPr lang="fr-CA" dirty="0"/>
              <a:t>Taux de production (</a:t>
            </a:r>
            <a:r>
              <a:rPr lang="fr-CA" b="1" dirty="0"/>
              <a:t>R</a:t>
            </a:r>
            <a:r>
              <a:rPr lang="fr-CA" dirty="0"/>
              <a:t>)</a:t>
            </a:r>
            <a:endParaRPr lang="en-US" dirty="0"/>
          </a:p>
          <a:p>
            <a:r>
              <a:rPr lang="en-US" dirty="0" err="1"/>
              <a:t>Inventaire</a:t>
            </a:r>
            <a:r>
              <a:rPr lang="en-US" dirty="0"/>
              <a:t> (</a:t>
            </a:r>
            <a:r>
              <a:rPr lang="en-US" b="1" dirty="0"/>
              <a:t>I</a:t>
            </a:r>
            <a:r>
              <a:rPr lang="en-US" dirty="0"/>
              <a:t>)</a:t>
            </a:r>
          </a:p>
          <a:p>
            <a:endParaRPr lang="en-US" dirty="0"/>
          </a:p>
          <a:p>
            <a:pPr>
              <a:buFont typeface="Monotype Sorts" pitchFamily="2" charset="2"/>
              <a:buNone/>
            </a:pPr>
            <a:endParaRPr lang="en-US" dirty="0"/>
          </a:p>
          <a:p>
            <a:r>
              <a:rPr lang="en-US" dirty="0" err="1"/>
              <a:t>Coûts</a:t>
            </a:r>
            <a:endParaRPr lang="en-US" dirty="0"/>
          </a:p>
          <a:p>
            <a:r>
              <a:rPr lang="en-US" dirty="0" err="1"/>
              <a:t>Qualité</a:t>
            </a:r>
            <a:endParaRPr lang="en-US"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a:extLst>
              <a:ext uri="{FF2B5EF4-FFF2-40B4-BE49-F238E27FC236}">
                <a16:creationId xmlns:a16="http://schemas.microsoft.com/office/drawing/2014/main" id="{CD374F64-2FD5-40D5-AB2E-D96E7AE9E4A9}"/>
              </a:ext>
            </a:extLst>
          </p:cNvPr>
          <p:cNvSpPr>
            <a:spLocks noGrp="1"/>
          </p:cNvSpPr>
          <p:nvPr>
            <p:ph type="sldNum" sz="quarter" idx="11"/>
          </p:nvPr>
        </p:nvSpPr>
        <p:spPr bwMode="auto">
          <a:xfrm>
            <a:off x="7162800" y="6399213"/>
            <a:ext cx="1905000" cy="45720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2075" tIns="46038" rIns="92075" bIns="46038" numCol="1" anchor="ctr" anchorCtr="0" compatLnSpc="1">
            <a:prstTxWarp prst="textNoShape">
              <a:avLst/>
            </a:prstTxWarp>
          </a:bodyPr>
          <a:lstStyle>
            <a:defPPr>
              <a:defRPr lang="en-US"/>
            </a:defPPr>
            <a:lvl1pPr algn="r" rtl="0" eaLnBrk="0" fontAlgn="base" hangingPunct="0">
              <a:spcBef>
                <a:spcPct val="0"/>
              </a:spcBef>
              <a:spcAft>
                <a:spcPct val="0"/>
              </a:spcAft>
              <a:defRPr sz="10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spcBef>
                <a:spcPct val="0"/>
              </a:spcBef>
              <a:buClrTx/>
              <a:buSzTx/>
              <a:buFontTx/>
              <a:buNone/>
              <a:defRPr/>
            </a:pPr>
            <a:fld id="{B5686537-A136-49F1-AC8F-C04B5BDCA2F4}" type="slidenum">
              <a:rPr lang="en-US" altLang="en-US" smtClean="0"/>
              <a:pPr>
                <a:spcBef>
                  <a:spcPct val="0"/>
                </a:spcBef>
                <a:buClrTx/>
                <a:buSzTx/>
                <a:buFontTx/>
                <a:buNone/>
                <a:defRPr/>
              </a:pPr>
              <a:t>19</a:t>
            </a:fld>
            <a:endParaRPr lang="en-US" altLang="en-US" sz="1000">
              <a:solidFill>
                <a:schemeClr val="tx1"/>
              </a:solidFill>
            </a:endParaRPr>
          </a:p>
        </p:txBody>
      </p:sp>
      <p:sp>
        <p:nvSpPr>
          <p:cNvPr id="20484" name="Rectangle 3">
            <a:extLst>
              <a:ext uri="{FF2B5EF4-FFF2-40B4-BE49-F238E27FC236}">
                <a16:creationId xmlns:a16="http://schemas.microsoft.com/office/drawing/2014/main" id="{26675469-4AD8-475B-B491-D0A04E988BEF}"/>
              </a:ext>
            </a:extLst>
          </p:cNvPr>
          <p:cNvSpPr>
            <a:spLocks noGrp="1" noChangeArrowheads="1"/>
          </p:cNvSpPr>
          <p:nvPr>
            <p:ph type="title"/>
          </p:nvPr>
        </p:nvSpPr>
        <p:spPr>
          <a:xfrm>
            <a:off x="381000" y="266700"/>
            <a:ext cx="8305800" cy="571500"/>
          </a:xfrm>
          <a:noFill/>
        </p:spPr>
        <p:txBody>
          <a:bodyPr/>
          <a:lstStyle/>
          <a:p>
            <a:r>
              <a:rPr lang="en-US" altLang="en-US" sz="3200" dirty="0" err="1"/>
              <a:t>Mesures</a:t>
            </a:r>
            <a:r>
              <a:rPr lang="en-US" altLang="en-US" sz="3200" dirty="0"/>
              <a:t> de performance d’un </a:t>
            </a:r>
            <a:r>
              <a:rPr lang="en-US" altLang="en-US" sz="3200" dirty="0" err="1"/>
              <a:t>procédé</a:t>
            </a:r>
            <a:endParaRPr lang="en-US" altLang="en-US" sz="3200" b="1" dirty="0">
              <a:solidFill>
                <a:schemeClr val="bg2"/>
              </a:solidFill>
            </a:endParaRPr>
          </a:p>
        </p:txBody>
      </p:sp>
      <p:grpSp>
        <p:nvGrpSpPr>
          <p:cNvPr id="35" name="Group 34"/>
          <p:cNvGrpSpPr/>
          <p:nvPr/>
        </p:nvGrpSpPr>
        <p:grpSpPr>
          <a:xfrm>
            <a:off x="457200" y="838200"/>
            <a:ext cx="7775575" cy="2475773"/>
            <a:chOff x="911225" y="1371600"/>
            <a:chExt cx="7775575" cy="2475773"/>
          </a:xfrm>
        </p:grpSpPr>
        <p:sp>
          <p:nvSpPr>
            <p:cNvPr id="36" name="Rectangle 2"/>
            <p:cNvSpPr>
              <a:spLocks noChangeArrowheads="1"/>
            </p:cNvSpPr>
            <p:nvPr/>
          </p:nvSpPr>
          <p:spPr bwMode="auto">
            <a:xfrm>
              <a:off x="3132138" y="1795463"/>
              <a:ext cx="2193925" cy="1089025"/>
            </a:xfrm>
            <a:prstGeom prst="rect">
              <a:avLst/>
            </a:prstGeom>
            <a:solidFill>
              <a:srgbClr val="FFFFFF"/>
            </a:solidFill>
            <a:ln w="12700">
              <a:solidFill>
                <a:schemeClr val="tx1"/>
              </a:solidFill>
              <a:miter lim="800000"/>
              <a:headEnd/>
              <a:tailEnd/>
            </a:ln>
          </p:spPr>
          <p:txBody>
            <a:bodyPr wrap="none" anchor="ctr"/>
            <a:lstStyle/>
            <a:p>
              <a:endParaRPr lang="en-US"/>
            </a:p>
          </p:txBody>
        </p:sp>
        <p:sp>
          <p:nvSpPr>
            <p:cNvPr id="37" name="Rectangle 5"/>
            <p:cNvSpPr>
              <a:spLocks noChangeArrowheads="1"/>
            </p:cNvSpPr>
            <p:nvPr/>
          </p:nvSpPr>
          <p:spPr bwMode="auto">
            <a:xfrm>
              <a:off x="3528046" y="1865313"/>
              <a:ext cx="1513235" cy="677751"/>
            </a:xfrm>
            <a:prstGeom prst="rect">
              <a:avLst/>
            </a:prstGeom>
            <a:noFill/>
            <a:ln w="9525">
              <a:noFill/>
              <a:miter lim="800000"/>
              <a:headEnd/>
              <a:tailEnd/>
            </a:ln>
          </p:spPr>
          <p:txBody>
            <a:bodyPr wrap="none" lIns="92075" tIns="46038" rIns="92075" bIns="46038">
              <a:spAutoFit/>
            </a:bodyPr>
            <a:lstStyle/>
            <a:p>
              <a:pPr algn="ctr"/>
              <a:r>
                <a:rPr lang="en-US" sz="2000" dirty="0" err="1">
                  <a:latin typeface="Book Antiqua" pitchFamily="18" charset="0"/>
                </a:rPr>
                <a:t>Inventaire</a:t>
              </a:r>
              <a:r>
                <a:rPr lang="en-US" sz="2000" b="1" dirty="0">
                  <a:latin typeface="Book Antiqua" pitchFamily="18" charset="0"/>
                </a:rPr>
                <a:t> </a:t>
              </a:r>
              <a:r>
                <a:rPr lang="en-US" sz="2000" b="1" i="1" dirty="0">
                  <a:latin typeface="Book Antiqua" pitchFamily="18" charset="0"/>
                </a:rPr>
                <a:t>I</a:t>
              </a:r>
              <a:endParaRPr lang="en-US" sz="2000" dirty="0">
                <a:latin typeface="Book Antiqua" pitchFamily="18" charset="0"/>
              </a:endParaRPr>
            </a:p>
            <a:p>
              <a:pPr algn="ctr"/>
              <a:r>
                <a:rPr lang="en-US" sz="1800" dirty="0">
                  <a:latin typeface="Book Antiqua" pitchFamily="18" charset="0"/>
                </a:rPr>
                <a:t>[</a:t>
              </a:r>
              <a:r>
                <a:rPr lang="en-US" sz="1800" dirty="0" err="1">
                  <a:latin typeface="Book Antiqua" pitchFamily="18" charset="0"/>
                </a:rPr>
                <a:t>unités</a:t>
              </a:r>
              <a:r>
                <a:rPr lang="en-US" sz="1800" dirty="0">
                  <a:latin typeface="Book Antiqua" pitchFamily="18" charset="0"/>
                </a:rPr>
                <a:t>]</a:t>
              </a:r>
            </a:p>
          </p:txBody>
        </p:sp>
        <p:sp>
          <p:nvSpPr>
            <p:cNvPr id="38" name="AutoShape 6"/>
            <p:cNvSpPr>
              <a:spLocks noChangeArrowheads="1"/>
            </p:cNvSpPr>
            <p:nvPr/>
          </p:nvSpPr>
          <p:spPr bwMode="auto">
            <a:xfrm>
              <a:off x="2787650" y="2346325"/>
              <a:ext cx="125413" cy="49213"/>
            </a:xfrm>
            <a:prstGeom prst="rightArrow">
              <a:avLst>
                <a:gd name="adj1" fmla="val 50000"/>
                <a:gd name="adj2" fmla="val 127430"/>
              </a:avLst>
            </a:prstGeom>
            <a:solidFill>
              <a:schemeClr val="accent1"/>
            </a:solidFill>
            <a:ln w="12700">
              <a:solidFill>
                <a:schemeClr val="tx1"/>
              </a:solidFill>
              <a:miter lim="800000"/>
              <a:headEnd/>
              <a:tailEnd/>
            </a:ln>
          </p:spPr>
          <p:txBody>
            <a:bodyPr wrap="none" anchor="ctr"/>
            <a:lstStyle/>
            <a:p>
              <a:endParaRPr lang="en-US"/>
            </a:p>
          </p:txBody>
        </p:sp>
        <p:sp>
          <p:nvSpPr>
            <p:cNvPr id="39" name="AutoShape 7"/>
            <p:cNvSpPr>
              <a:spLocks noChangeArrowheads="1"/>
            </p:cNvSpPr>
            <p:nvPr/>
          </p:nvSpPr>
          <p:spPr bwMode="auto">
            <a:xfrm>
              <a:off x="2581275" y="2101850"/>
              <a:ext cx="469900" cy="477838"/>
            </a:xfrm>
            <a:prstGeom prst="rightArrow">
              <a:avLst>
                <a:gd name="adj1" fmla="val 50000"/>
                <a:gd name="adj2" fmla="val 50005"/>
              </a:avLst>
            </a:prstGeom>
            <a:solidFill>
              <a:schemeClr val="accent1"/>
            </a:solidFill>
            <a:ln w="12700">
              <a:solidFill>
                <a:schemeClr val="tx1"/>
              </a:solidFill>
              <a:miter lim="800000"/>
              <a:headEnd/>
              <a:tailEnd/>
            </a:ln>
          </p:spPr>
          <p:txBody>
            <a:bodyPr wrap="none" anchor="ctr"/>
            <a:lstStyle/>
            <a:p>
              <a:endParaRPr lang="en-US"/>
            </a:p>
          </p:txBody>
        </p:sp>
        <p:sp>
          <p:nvSpPr>
            <p:cNvPr id="40" name="Rectangle 8"/>
            <p:cNvSpPr>
              <a:spLocks noChangeArrowheads="1"/>
            </p:cNvSpPr>
            <p:nvPr/>
          </p:nvSpPr>
          <p:spPr bwMode="auto">
            <a:xfrm>
              <a:off x="5486400" y="1371600"/>
              <a:ext cx="3200400" cy="646973"/>
            </a:xfrm>
            <a:prstGeom prst="rect">
              <a:avLst/>
            </a:prstGeom>
            <a:noFill/>
            <a:ln w="9525">
              <a:noFill/>
              <a:miter lim="800000"/>
              <a:headEnd/>
              <a:tailEnd/>
            </a:ln>
          </p:spPr>
          <p:txBody>
            <a:bodyPr lIns="92075" tIns="46038" rIns="92075" bIns="46038">
              <a:spAutoFit/>
            </a:bodyPr>
            <a:lstStyle/>
            <a:p>
              <a:r>
                <a:rPr lang="en-US" sz="1800" dirty="0" err="1">
                  <a:latin typeface="Book Antiqua" pitchFamily="18" charset="0"/>
                </a:rPr>
                <a:t>Taux</a:t>
              </a:r>
              <a:r>
                <a:rPr lang="en-US" sz="1800" dirty="0">
                  <a:latin typeface="Book Antiqua" pitchFamily="18" charset="0"/>
                </a:rPr>
                <a:t> de production </a:t>
              </a:r>
              <a:r>
                <a:rPr lang="en-US" sz="1800" b="1" dirty="0">
                  <a:latin typeface="Book Antiqua" pitchFamily="18" charset="0"/>
                </a:rPr>
                <a:t>R</a:t>
              </a:r>
              <a:r>
                <a:rPr lang="en-US" sz="1800" dirty="0">
                  <a:latin typeface="Book Antiqua" pitchFamily="18" charset="0"/>
                </a:rPr>
                <a:t> (</a:t>
              </a:r>
              <a:r>
                <a:rPr lang="en-US" sz="1800" dirty="0" err="1">
                  <a:latin typeface="Book Antiqua" pitchFamily="18" charset="0"/>
                </a:rPr>
                <a:t>en</a:t>
              </a:r>
              <a:r>
                <a:rPr lang="en-US" sz="1800" dirty="0">
                  <a:latin typeface="Book Antiqua" pitchFamily="18" charset="0"/>
                </a:rPr>
                <a:t> </a:t>
              </a:r>
              <a:r>
                <a:rPr lang="en-US" sz="1800" dirty="0" err="1">
                  <a:latin typeface="Book Antiqua" pitchFamily="18" charset="0"/>
                </a:rPr>
                <a:t>unités</a:t>
              </a:r>
              <a:r>
                <a:rPr lang="en-US" sz="1800" dirty="0">
                  <a:latin typeface="Book Antiqua" pitchFamily="18" charset="0"/>
                </a:rPr>
                <a:t>/</a:t>
              </a:r>
              <a:r>
                <a:rPr lang="en-US" sz="1800" dirty="0" err="1">
                  <a:latin typeface="Book Antiqua" pitchFamily="18" charset="0"/>
                </a:rPr>
                <a:t>hr</a:t>
              </a:r>
              <a:r>
                <a:rPr lang="en-US" sz="1800" dirty="0">
                  <a:latin typeface="Book Antiqua" pitchFamily="18" charset="0"/>
                </a:rPr>
                <a:t>, par </a:t>
              </a:r>
              <a:r>
                <a:rPr lang="en-US" sz="1800" dirty="0" err="1">
                  <a:latin typeface="Book Antiqua" pitchFamily="18" charset="0"/>
                </a:rPr>
                <a:t>exemple</a:t>
              </a:r>
              <a:r>
                <a:rPr lang="en-US" sz="1800" dirty="0">
                  <a:latin typeface="Book Antiqua" pitchFamily="18" charset="0"/>
                </a:rPr>
                <a:t>)</a:t>
              </a:r>
            </a:p>
          </p:txBody>
        </p:sp>
        <p:sp>
          <p:nvSpPr>
            <p:cNvPr id="41" name="AutoShape 9"/>
            <p:cNvSpPr>
              <a:spLocks noChangeArrowheads="1"/>
            </p:cNvSpPr>
            <p:nvPr/>
          </p:nvSpPr>
          <p:spPr bwMode="auto">
            <a:xfrm>
              <a:off x="5476875" y="2101850"/>
              <a:ext cx="469900" cy="477838"/>
            </a:xfrm>
            <a:prstGeom prst="rightArrow">
              <a:avLst>
                <a:gd name="adj1" fmla="val 50000"/>
                <a:gd name="adj2" fmla="val 50005"/>
              </a:avLst>
            </a:prstGeom>
            <a:solidFill>
              <a:schemeClr val="accent1"/>
            </a:solidFill>
            <a:ln w="12700">
              <a:solidFill>
                <a:schemeClr val="tx1"/>
              </a:solidFill>
              <a:miter lim="800000"/>
              <a:headEnd/>
              <a:tailEnd/>
            </a:ln>
          </p:spPr>
          <p:txBody>
            <a:bodyPr wrap="none" anchor="ctr"/>
            <a:lstStyle/>
            <a:p>
              <a:endParaRPr lang="en-US"/>
            </a:p>
          </p:txBody>
        </p:sp>
        <p:sp>
          <p:nvSpPr>
            <p:cNvPr id="42" name="AutoShape 10"/>
            <p:cNvSpPr>
              <a:spLocks noChangeArrowheads="1"/>
            </p:cNvSpPr>
            <p:nvPr/>
          </p:nvSpPr>
          <p:spPr bwMode="auto">
            <a:xfrm>
              <a:off x="3906838" y="2698750"/>
              <a:ext cx="166687"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3" name="AutoShape 11"/>
            <p:cNvSpPr>
              <a:spLocks noChangeArrowheads="1"/>
            </p:cNvSpPr>
            <p:nvPr/>
          </p:nvSpPr>
          <p:spPr bwMode="auto">
            <a:xfrm>
              <a:off x="4114800" y="2698750"/>
              <a:ext cx="166688"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4" name="AutoShape 12"/>
            <p:cNvSpPr>
              <a:spLocks noChangeArrowheads="1"/>
            </p:cNvSpPr>
            <p:nvPr/>
          </p:nvSpPr>
          <p:spPr bwMode="auto">
            <a:xfrm>
              <a:off x="4319588" y="2698750"/>
              <a:ext cx="166687"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5" name="AutoShape 13"/>
            <p:cNvSpPr>
              <a:spLocks noChangeArrowheads="1"/>
            </p:cNvSpPr>
            <p:nvPr/>
          </p:nvSpPr>
          <p:spPr bwMode="auto">
            <a:xfrm>
              <a:off x="4511675" y="2774950"/>
              <a:ext cx="123825" cy="1095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6" name="AutoShape 14"/>
            <p:cNvSpPr>
              <a:spLocks noChangeArrowheads="1"/>
            </p:cNvSpPr>
            <p:nvPr/>
          </p:nvSpPr>
          <p:spPr bwMode="auto">
            <a:xfrm>
              <a:off x="4718050" y="2774950"/>
              <a:ext cx="125413" cy="1095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7" name="AutoShape 15"/>
            <p:cNvSpPr>
              <a:spLocks noChangeArrowheads="1"/>
            </p:cNvSpPr>
            <p:nvPr/>
          </p:nvSpPr>
          <p:spPr bwMode="auto">
            <a:xfrm>
              <a:off x="4044950" y="2576513"/>
              <a:ext cx="166688"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8" name="AutoShape 16"/>
            <p:cNvSpPr>
              <a:spLocks noChangeArrowheads="1"/>
            </p:cNvSpPr>
            <p:nvPr/>
          </p:nvSpPr>
          <p:spPr bwMode="auto">
            <a:xfrm>
              <a:off x="4252913" y="2576513"/>
              <a:ext cx="165100"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49" name="AutoShape 17"/>
            <p:cNvSpPr>
              <a:spLocks noChangeArrowheads="1"/>
            </p:cNvSpPr>
            <p:nvPr/>
          </p:nvSpPr>
          <p:spPr bwMode="auto">
            <a:xfrm>
              <a:off x="4457700" y="2576513"/>
              <a:ext cx="166688"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0" name="AutoShape 18"/>
            <p:cNvSpPr>
              <a:spLocks noChangeArrowheads="1"/>
            </p:cNvSpPr>
            <p:nvPr/>
          </p:nvSpPr>
          <p:spPr bwMode="auto">
            <a:xfrm>
              <a:off x="4648200" y="2652713"/>
              <a:ext cx="125413" cy="1095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1" name="AutoShape 19"/>
            <p:cNvSpPr>
              <a:spLocks noChangeArrowheads="1"/>
            </p:cNvSpPr>
            <p:nvPr/>
          </p:nvSpPr>
          <p:spPr bwMode="auto">
            <a:xfrm>
              <a:off x="4183063" y="2454275"/>
              <a:ext cx="165100"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2" name="AutoShape 20"/>
            <p:cNvSpPr>
              <a:spLocks noChangeArrowheads="1"/>
            </p:cNvSpPr>
            <p:nvPr/>
          </p:nvSpPr>
          <p:spPr bwMode="auto">
            <a:xfrm>
              <a:off x="6097588" y="2284413"/>
              <a:ext cx="125412"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3" name="Rectangle 21"/>
            <p:cNvSpPr>
              <a:spLocks noChangeArrowheads="1"/>
            </p:cNvSpPr>
            <p:nvPr/>
          </p:nvSpPr>
          <p:spPr bwMode="auto">
            <a:xfrm>
              <a:off x="62198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dirty="0"/>
                <a:t>...</a:t>
              </a:r>
            </a:p>
          </p:txBody>
        </p:sp>
        <p:sp>
          <p:nvSpPr>
            <p:cNvPr id="54" name="AutoShape 22"/>
            <p:cNvSpPr>
              <a:spLocks noChangeArrowheads="1"/>
            </p:cNvSpPr>
            <p:nvPr/>
          </p:nvSpPr>
          <p:spPr bwMode="auto">
            <a:xfrm>
              <a:off x="6578600" y="2284413"/>
              <a:ext cx="125413"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5" name="Rectangle 23"/>
            <p:cNvSpPr>
              <a:spLocks noChangeArrowheads="1"/>
            </p:cNvSpPr>
            <p:nvPr/>
          </p:nvSpPr>
          <p:spPr bwMode="auto">
            <a:xfrm>
              <a:off x="67024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56" name="AutoShape 24"/>
            <p:cNvSpPr>
              <a:spLocks noChangeArrowheads="1"/>
            </p:cNvSpPr>
            <p:nvPr/>
          </p:nvSpPr>
          <p:spPr bwMode="auto">
            <a:xfrm>
              <a:off x="7061200" y="2284413"/>
              <a:ext cx="125413"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7" name="AutoShape 25"/>
            <p:cNvSpPr>
              <a:spLocks noChangeArrowheads="1"/>
            </p:cNvSpPr>
            <p:nvPr/>
          </p:nvSpPr>
          <p:spPr bwMode="auto">
            <a:xfrm>
              <a:off x="1357313" y="2208213"/>
              <a:ext cx="165100"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58" name="Rectangle 26"/>
            <p:cNvSpPr>
              <a:spLocks noChangeArrowheads="1"/>
            </p:cNvSpPr>
            <p:nvPr/>
          </p:nvSpPr>
          <p:spPr bwMode="auto">
            <a:xfrm>
              <a:off x="146367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59" name="AutoShape 27"/>
            <p:cNvSpPr>
              <a:spLocks noChangeArrowheads="1"/>
            </p:cNvSpPr>
            <p:nvPr/>
          </p:nvSpPr>
          <p:spPr bwMode="auto">
            <a:xfrm>
              <a:off x="1839913" y="2208213"/>
              <a:ext cx="166687"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60" name="Rectangle 28"/>
            <p:cNvSpPr>
              <a:spLocks noChangeArrowheads="1"/>
            </p:cNvSpPr>
            <p:nvPr/>
          </p:nvSpPr>
          <p:spPr bwMode="auto">
            <a:xfrm>
              <a:off x="194627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61" name="AutoShape 29"/>
            <p:cNvSpPr>
              <a:spLocks noChangeArrowheads="1"/>
            </p:cNvSpPr>
            <p:nvPr/>
          </p:nvSpPr>
          <p:spPr bwMode="auto">
            <a:xfrm>
              <a:off x="2320925" y="2208213"/>
              <a:ext cx="166688"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62" name="Rectangle 30"/>
            <p:cNvSpPr>
              <a:spLocks noChangeArrowheads="1"/>
            </p:cNvSpPr>
            <p:nvPr/>
          </p:nvSpPr>
          <p:spPr bwMode="auto">
            <a:xfrm>
              <a:off x="9112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63" name="Line 31"/>
            <p:cNvSpPr>
              <a:spLocks noChangeShapeType="1"/>
            </p:cNvSpPr>
            <p:nvPr/>
          </p:nvSpPr>
          <p:spPr bwMode="auto">
            <a:xfrm>
              <a:off x="3124200" y="3048000"/>
              <a:ext cx="2209800" cy="0"/>
            </a:xfrm>
            <a:prstGeom prst="line">
              <a:avLst/>
            </a:prstGeom>
            <a:noFill/>
            <a:ln w="12700">
              <a:solidFill>
                <a:schemeClr val="tx1"/>
              </a:solidFill>
              <a:prstDash val="lgDash"/>
              <a:round/>
              <a:headEnd type="stealth" w="med" len="lg"/>
              <a:tailEnd type="stealth" w="med" len="lg"/>
            </a:ln>
          </p:spPr>
          <p:txBody>
            <a:bodyPr wrap="none" anchor="ctr"/>
            <a:lstStyle/>
            <a:p>
              <a:endParaRPr lang="en-US"/>
            </a:p>
          </p:txBody>
        </p:sp>
        <p:sp>
          <p:nvSpPr>
            <p:cNvPr id="64" name="Rectangle 32"/>
            <p:cNvSpPr>
              <a:spLocks noChangeArrowheads="1"/>
            </p:cNvSpPr>
            <p:nvPr/>
          </p:nvSpPr>
          <p:spPr bwMode="auto">
            <a:xfrm>
              <a:off x="2743200" y="3200400"/>
              <a:ext cx="3276600" cy="646973"/>
            </a:xfrm>
            <a:prstGeom prst="rect">
              <a:avLst/>
            </a:prstGeom>
            <a:noFill/>
            <a:ln w="9525">
              <a:noFill/>
              <a:miter lim="800000"/>
              <a:headEnd/>
              <a:tailEnd/>
            </a:ln>
          </p:spPr>
          <p:txBody>
            <a:bodyPr lIns="92075" tIns="46038" rIns="92075" bIns="46038">
              <a:spAutoFit/>
            </a:bodyPr>
            <a:lstStyle/>
            <a:p>
              <a:pPr algn="ctr">
                <a:spcBef>
                  <a:spcPct val="50000"/>
                </a:spcBef>
              </a:pPr>
              <a:r>
                <a:rPr lang="en-US" sz="1800" b="1" dirty="0"/>
                <a:t>T</a:t>
              </a:r>
              <a:r>
                <a:rPr lang="en-US" sz="1800" dirty="0"/>
                <a:t>= Temps de cycle (h, m, s; jour, session, </a:t>
              </a:r>
              <a:r>
                <a:rPr lang="en-US" sz="1800" dirty="0" err="1"/>
                <a:t>année</a:t>
              </a:r>
              <a:r>
                <a:rPr lang="en-US" sz="1800" dirty="0"/>
                <a:t>…)</a:t>
              </a:r>
            </a:p>
          </p:txBody>
        </p:sp>
      </p:grpSp>
      <p:sp>
        <p:nvSpPr>
          <p:cNvPr id="65" name="Rectangle 3"/>
          <p:cNvSpPr>
            <a:spLocks noGrp="1" noChangeArrowheads="1"/>
          </p:cNvSpPr>
          <p:nvPr>
            <p:ph type="body" idx="1"/>
          </p:nvPr>
        </p:nvSpPr>
        <p:spPr>
          <a:xfrm>
            <a:off x="426508" y="3333023"/>
            <a:ext cx="7696200" cy="3066190"/>
          </a:xfrm>
        </p:spPr>
        <p:txBody>
          <a:bodyPr/>
          <a:lstStyle/>
          <a:p>
            <a:r>
              <a:rPr lang="en-US" dirty="0"/>
              <a:t>Temps de cycle (</a:t>
            </a:r>
            <a:r>
              <a:rPr lang="en-US" b="1" dirty="0"/>
              <a:t>T</a:t>
            </a:r>
            <a:r>
              <a:rPr lang="en-US" dirty="0"/>
              <a:t>)</a:t>
            </a:r>
          </a:p>
          <a:p>
            <a:r>
              <a:rPr lang="fr-CA" dirty="0"/>
              <a:t>Taux de production (</a:t>
            </a:r>
            <a:r>
              <a:rPr lang="fr-CA" b="1" dirty="0"/>
              <a:t>R</a:t>
            </a:r>
            <a:r>
              <a:rPr lang="fr-CA" dirty="0"/>
              <a:t>)</a:t>
            </a:r>
            <a:endParaRPr lang="en-US" dirty="0"/>
          </a:p>
          <a:p>
            <a:r>
              <a:rPr lang="en-US" dirty="0" err="1"/>
              <a:t>Inventaire</a:t>
            </a:r>
            <a:r>
              <a:rPr lang="en-US" dirty="0"/>
              <a:t> (</a:t>
            </a:r>
            <a:r>
              <a:rPr lang="en-US" b="1" dirty="0"/>
              <a:t>I</a:t>
            </a:r>
            <a:r>
              <a:rPr lang="en-US" dirty="0"/>
              <a:t>)</a:t>
            </a:r>
          </a:p>
          <a:p>
            <a:pPr marL="0" indent="0">
              <a:buNone/>
            </a:pPr>
            <a:endParaRPr lang="en-US" dirty="0"/>
          </a:p>
          <a:p>
            <a:r>
              <a:rPr lang="en-US" dirty="0" err="1"/>
              <a:t>Coûts</a:t>
            </a:r>
            <a:endParaRPr lang="en-US" dirty="0"/>
          </a:p>
          <a:p>
            <a:r>
              <a:rPr lang="en-US" dirty="0" err="1"/>
              <a:t>Qualité</a:t>
            </a:r>
            <a:endParaRPr lang="en-US"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3"/>
          <p:cNvSpPr>
            <a:spLocks noGrp="1" noChangeArrowheads="1"/>
          </p:cNvSpPr>
          <p:nvPr>
            <p:ph type="title"/>
          </p:nvPr>
        </p:nvSpPr>
        <p:spPr>
          <a:xfrm>
            <a:off x="381000" y="266700"/>
            <a:ext cx="8458200" cy="647700"/>
          </a:xfrm>
          <a:noFill/>
        </p:spPr>
        <p:txBody>
          <a:bodyPr/>
          <a:lstStyle/>
          <a:p>
            <a:r>
              <a:rPr lang="en-US" sz="3200" b="1" dirty="0" err="1">
                <a:solidFill>
                  <a:schemeClr val="bg2"/>
                </a:solidFill>
              </a:rPr>
              <a:t>Loi</a:t>
            </a:r>
            <a:r>
              <a:rPr lang="en-US" sz="3200" b="1" dirty="0">
                <a:solidFill>
                  <a:schemeClr val="bg2"/>
                </a:solidFill>
              </a:rPr>
              <a:t> de Little</a:t>
            </a:r>
          </a:p>
        </p:txBody>
      </p:sp>
      <p:sp>
        <p:nvSpPr>
          <p:cNvPr id="18437" name="Rectangle 4"/>
          <p:cNvSpPr>
            <a:spLocks noGrp="1" noChangeArrowheads="1"/>
          </p:cNvSpPr>
          <p:nvPr>
            <p:ph type="body" sz="half" idx="1"/>
          </p:nvPr>
        </p:nvSpPr>
        <p:spPr>
          <a:xfrm>
            <a:off x="457200" y="3962400"/>
            <a:ext cx="8001000" cy="914400"/>
          </a:xfrm>
          <a:solidFill>
            <a:srgbClr val="FFFFFF"/>
          </a:solidFill>
        </p:spPr>
        <p:txBody>
          <a:bodyPr/>
          <a:lstStyle/>
          <a:p>
            <a:r>
              <a:rPr lang="en-US" sz="2400" u="sng" dirty="0" err="1"/>
              <a:t>Loi</a:t>
            </a:r>
            <a:r>
              <a:rPr lang="en-US" sz="2400" u="sng" dirty="0"/>
              <a:t> de Little:</a:t>
            </a:r>
            <a:r>
              <a:rPr lang="en-US" sz="2400" dirty="0"/>
              <a:t> </a:t>
            </a:r>
            <a:r>
              <a:rPr lang="en-US" sz="2400" dirty="0" err="1">
                <a:solidFill>
                  <a:srgbClr val="FF0000"/>
                </a:solidFill>
              </a:rPr>
              <a:t>En</a:t>
            </a:r>
            <a:r>
              <a:rPr lang="en-US" sz="2400" dirty="0">
                <a:solidFill>
                  <a:srgbClr val="FF0000"/>
                </a:solidFill>
              </a:rPr>
              <a:t> </a:t>
            </a:r>
            <a:r>
              <a:rPr lang="en-US" sz="2400" dirty="0" err="1">
                <a:solidFill>
                  <a:srgbClr val="FF0000"/>
                </a:solidFill>
              </a:rPr>
              <a:t>moyenne</a:t>
            </a:r>
            <a:r>
              <a:rPr lang="en-US" sz="2400" dirty="0">
                <a:solidFill>
                  <a:srgbClr val="FF0000"/>
                </a:solidFill>
              </a:rPr>
              <a:t>,  </a:t>
            </a:r>
            <a:r>
              <a:rPr lang="en-US" sz="2400" b="1" dirty="0">
                <a:solidFill>
                  <a:srgbClr val="FF0000"/>
                </a:solidFill>
              </a:rPr>
              <a:t>R = I / T </a:t>
            </a:r>
          </a:p>
        </p:txBody>
      </p:sp>
      <p:grpSp>
        <p:nvGrpSpPr>
          <p:cNvPr id="2" name="Group 1"/>
          <p:cNvGrpSpPr/>
          <p:nvPr/>
        </p:nvGrpSpPr>
        <p:grpSpPr>
          <a:xfrm>
            <a:off x="911225" y="1371600"/>
            <a:ext cx="7775575" cy="2475773"/>
            <a:chOff x="911225" y="1371600"/>
            <a:chExt cx="7775575" cy="2475773"/>
          </a:xfrm>
        </p:grpSpPr>
        <p:sp>
          <p:nvSpPr>
            <p:cNvPr id="18435" name="Rectangle 2"/>
            <p:cNvSpPr>
              <a:spLocks noChangeArrowheads="1"/>
            </p:cNvSpPr>
            <p:nvPr/>
          </p:nvSpPr>
          <p:spPr bwMode="auto">
            <a:xfrm>
              <a:off x="3132138" y="1795463"/>
              <a:ext cx="2193925" cy="1089025"/>
            </a:xfrm>
            <a:prstGeom prst="rect">
              <a:avLst/>
            </a:prstGeom>
            <a:solidFill>
              <a:srgbClr val="FFFFFF"/>
            </a:solidFill>
            <a:ln w="12700">
              <a:solidFill>
                <a:schemeClr val="tx1"/>
              </a:solidFill>
              <a:miter lim="800000"/>
              <a:headEnd/>
              <a:tailEnd/>
            </a:ln>
          </p:spPr>
          <p:txBody>
            <a:bodyPr wrap="none" anchor="ctr"/>
            <a:lstStyle/>
            <a:p>
              <a:endParaRPr lang="en-US"/>
            </a:p>
          </p:txBody>
        </p:sp>
        <p:sp>
          <p:nvSpPr>
            <p:cNvPr id="18438" name="Rectangle 5"/>
            <p:cNvSpPr>
              <a:spLocks noChangeArrowheads="1"/>
            </p:cNvSpPr>
            <p:nvPr/>
          </p:nvSpPr>
          <p:spPr bwMode="auto">
            <a:xfrm>
              <a:off x="3528046" y="1865313"/>
              <a:ext cx="1513235" cy="677751"/>
            </a:xfrm>
            <a:prstGeom prst="rect">
              <a:avLst/>
            </a:prstGeom>
            <a:noFill/>
            <a:ln w="9525">
              <a:noFill/>
              <a:miter lim="800000"/>
              <a:headEnd/>
              <a:tailEnd/>
            </a:ln>
          </p:spPr>
          <p:txBody>
            <a:bodyPr wrap="none" lIns="92075" tIns="46038" rIns="92075" bIns="46038">
              <a:spAutoFit/>
            </a:bodyPr>
            <a:lstStyle/>
            <a:p>
              <a:pPr algn="ctr"/>
              <a:r>
                <a:rPr lang="en-US" sz="2000" dirty="0" err="1">
                  <a:latin typeface="Book Antiqua" pitchFamily="18" charset="0"/>
                </a:rPr>
                <a:t>Inventaire</a:t>
              </a:r>
              <a:r>
                <a:rPr lang="en-US" sz="2000" b="1" dirty="0">
                  <a:latin typeface="Book Antiqua" pitchFamily="18" charset="0"/>
                </a:rPr>
                <a:t> </a:t>
              </a:r>
              <a:r>
                <a:rPr lang="en-US" sz="2000" b="1" i="1" dirty="0">
                  <a:latin typeface="Book Antiqua" pitchFamily="18" charset="0"/>
                </a:rPr>
                <a:t>I</a:t>
              </a:r>
              <a:endParaRPr lang="en-US" sz="2000" dirty="0">
                <a:latin typeface="Book Antiqua" pitchFamily="18" charset="0"/>
              </a:endParaRPr>
            </a:p>
            <a:p>
              <a:pPr algn="ctr"/>
              <a:r>
                <a:rPr lang="en-US" sz="1800" dirty="0">
                  <a:latin typeface="Book Antiqua" pitchFamily="18" charset="0"/>
                </a:rPr>
                <a:t>[</a:t>
              </a:r>
              <a:r>
                <a:rPr lang="en-US" sz="1800" dirty="0" err="1">
                  <a:latin typeface="Book Antiqua" pitchFamily="18" charset="0"/>
                </a:rPr>
                <a:t>unités</a:t>
              </a:r>
              <a:r>
                <a:rPr lang="en-US" sz="1800" dirty="0">
                  <a:latin typeface="Book Antiqua" pitchFamily="18" charset="0"/>
                </a:rPr>
                <a:t>]</a:t>
              </a:r>
            </a:p>
          </p:txBody>
        </p:sp>
        <p:sp>
          <p:nvSpPr>
            <p:cNvPr id="18439" name="AutoShape 6"/>
            <p:cNvSpPr>
              <a:spLocks noChangeArrowheads="1"/>
            </p:cNvSpPr>
            <p:nvPr/>
          </p:nvSpPr>
          <p:spPr bwMode="auto">
            <a:xfrm>
              <a:off x="2787650" y="2346325"/>
              <a:ext cx="125413" cy="49213"/>
            </a:xfrm>
            <a:prstGeom prst="rightArrow">
              <a:avLst>
                <a:gd name="adj1" fmla="val 50000"/>
                <a:gd name="adj2" fmla="val 127430"/>
              </a:avLst>
            </a:prstGeom>
            <a:solidFill>
              <a:schemeClr val="accent1"/>
            </a:solidFill>
            <a:ln w="12700">
              <a:solidFill>
                <a:schemeClr val="tx1"/>
              </a:solidFill>
              <a:miter lim="800000"/>
              <a:headEnd/>
              <a:tailEnd/>
            </a:ln>
          </p:spPr>
          <p:txBody>
            <a:bodyPr wrap="none" anchor="ctr"/>
            <a:lstStyle/>
            <a:p>
              <a:endParaRPr lang="en-US"/>
            </a:p>
          </p:txBody>
        </p:sp>
        <p:sp>
          <p:nvSpPr>
            <p:cNvPr id="18440" name="AutoShape 7"/>
            <p:cNvSpPr>
              <a:spLocks noChangeArrowheads="1"/>
            </p:cNvSpPr>
            <p:nvPr/>
          </p:nvSpPr>
          <p:spPr bwMode="auto">
            <a:xfrm>
              <a:off x="2581275" y="2101850"/>
              <a:ext cx="469900" cy="477838"/>
            </a:xfrm>
            <a:prstGeom prst="rightArrow">
              <a:avLst>
                <a:gd name="adj1" fmla="val 50000"/>
                <a:gd name="adj2" fmla="val 50005"/>
              </a:avLst>
            </a:prstGeom>
            <a:solidFill>
              <a:schemeClr val="accent1"/>
            </a:solidFill>
            <a:ln w="12700">
              <a:solidFill>
                <a:schemeClr val="tx1"/>
              </a:solidFill>
              <a:miter lim="800000"/>
              <a:headEnd/>
              <a:tailEnd/>
            </a:ln>
          </p:spPr>
          <p:txBody>
            <a:bodyPr wrap="none" anchor="ctr"/>
            <a:lstStyle/>
            <a:p>
              <a:endParaRPr lang="en-US"/>
            </a:p>
          </p:txBody>
        </p:sp>
        <p:sp>
          <p:nvSpPr>
            <p:cNvPr id="18441" name="Rectangle 8"/>
            <p:cNvSpPr>
              <a:spLocks noChangeArrowheads="1"/>
            </p:cNvSpPr>
            <p:nvPr/>
          </p:nvSpPr>
          <p:spPr bwMode="auto">
            <a:xfrm>
              <a:off x="5486400" y="1371600"/>
              <a:ext cx="3200400" cy="646973"/>
            </a:xfrm>
            <a:prstGeom prst="rect">
              <a:avLst/>
            </a:prstGeom>
            <a:noFill/>
            <a:ln w="9525">
              <a:noFill/>
              <a:miter lim="800000"/>
              <a:headEnd/>
              <a:tailEnd/>
            </a:ln>
          </p:spPr>
          <p:txBody>
            <a:bodyPr lIns="92075" tIns="46038" rIns="92075" bIns="46038">
              <a:spAutoFit/>
            </a:bodyPr>
            <a:lstStyle/>
            <a:p>
              <a:r>
                <a:rPr lang="en-US" sz="1800" dirty="0" err="1">
                  <a:latin typeface="Book Antiqua" pitchFamily="18" charset="0"/>
                </a:rPr>
                <a:t>Taux</a:t>
              </a:r>
              <a:r>
                <a:rPr lang="en-US" sz="1800" dirty="0">
                  <a:latin typeface="Book Antiqua" pitchFamily="18" charset="0"/>
                </a:rPr>
                <a:t> de production </a:t>
              </a:r>
              <a:r>
                <a:rPr lang="en-US" sz="1800" b="1" dirty="0">
                  <a:latin typeface="Book Antiqua" pitchFamily="18" charset="0"/>
                </a:rPr>
                <a:t>R</a:t>
              </a:r>
              <a:r>
                <a:rPr lang="en-US" sz="1800" dirty="0">
                  <a:latin typeface="Book Antiqua" pitchFamily="18" charset="0"/>
                </a:rPr>
                <a:t> (</a:t>
              </a:r>
              <a:r>
                <a:rPr lang="en-US" sz="1800" dirty="0" err="1">
                  <a:latin typeface="Book Antiqua" pitchFamily="18" charset="0"/>
                </a:rPr>
                <a:t>en</a:t>
              </a:r>
              <a:r>
                <a:rPr lang="en-US" sz="1800" dirty="0">
                  <a:latin typeface="Book Antiqua" pitchFamily="18" charset="0"/>
                </a:rPr>
                <a:t> </a:t>
              </a:r>
              <a:r>
                <a:rPr lang="en-US" sz="1800" dirty="0" err="1">
                  <a:latin typeface="Book Antiqua" pitchFamily="18" charset="0"/>
                </a:rPr>
                <a:t>unités</a:t>
              </a:r>
              <a:r>
                <a:rPr lang="en-US" sz="1800" dirty="0">
                  <a:latin typeface="Book Antiqua" pitchFamily="18" charset="0"/>
                </a:rPr>
                <a:t>/</a:t>
              </a:r>
              <a:r>
                <a:rPr lang="en-US" sz="1800" dirty="0" err="1">
                  <a:latin typeface="Book Antiqua" pitchFamily="18" charset="0"/>
                </a:rPr>
                <a:t>hr</a:t>
              </a:r>
              <a:r>
                <a:rPr lang="en-US" sz="1800" dirty="0">
                  <a:latin typeface="Book Antiqua" pitchFamily="18" charset="0"/>
                </a:rPr>
                <a:t>)</a:t>
              </a:r>
            </a:p>
          </p:txBody>
        </p:sp>
        <p:sp>
          <p:nvSpPr>
            <p:cNvPr id="18442" name="AutoShape 9"/>
            <p:cNvSpPr>
              <a:spLocks noChangeArrowheads="1"/>
            </p:cNvSpPr>
            <p:nvPr/>
          </p:nvSpPr>
          <p:spPr bwMode="auto">
            <a:xfrm>
              <a:off x="5476875" y="2101850"/>
              <a:ext cx="469900" cy="477838"/>
            </a:xfrm>
            <a:prstGeom prst="rightArrow">
              <a:avLst>
                <a:gd name="adj1" fmla="val 50000"/>
                <a:gd name="adj2" fmla="val 50005"/>
              </a:avLst>
            </a:prstGeom>
            <a:solidFill>
              <a:schemeClr val="accent1"/>
            </a:solidFill>
            <a:ln w="12700">
              <a:solidFill>
                <a:schemeClr val="tx1"/>
              </a:solidFill>
              <a:miter lim="800000"/>
              <a:headEnd/>
              <a:tailEnd/>
            </a:ln>
          </p:spPr>
          <p:txBody>
            <a:bodyPr wrap="none" anchor="ctr"/>
            <a:lstStyle/>
            <a:p>
              <a:endParaRPr lang="en-US"/>
            </a:p>
          </p:txBody>
        </p:sp>
        <p:sp>
          <p:nvSpPr>
            <p:cNvPr id="18443" name="AutoShape 10"/>
            <p:cNvSpPr>
              <a:spLocks noChangeArrowheads="1"/>
            </p:cNvSpPr>
            <p:nvPr/>
          </p:nvSpPr>
          <p:spPr bwMode="auto">
            <a:xfrm>
              <a:off x="3906838" y="2698750"/>
              <a:ext cx="166687"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4" name="AutoShape 11"/>
            <p:cNvSpPr>
              <a:spLocks noChangeArrowheads="1"/>
            </p:cNvSpPr>
            <p:nvPr/>
          </p:nvSpPr>
          <p:spPr bwMode="auto">
            <a:xfrm>
              <a:off x="4114800" y="2698750"/>
              <a:ext cx="166688"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5" name="AutoShape 12"/>
            <p:cNvSpPr>
              <a:spLocks noChangeArrowheads="1"/>
            </p:cNvSpPr>
            <p:nvPr/>
          </p:nvSpPr>
          <p:spPr bwMode="auto">
            <a:xfrm>
              <a:off x="4319588" y="2698750"/>
              <a:ext cx="166687"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6" name="AutoShape 13"/>
            <p:cNvSpPr>
              <a:spLocks noChangeArrowheads="1"/>
            </p:cNvSpPr>
            <p:nvPr/>
          </p:nvSpPr>
          <p:spPr bwMode="auto">
            <a:xfrm>
              <a:off x="4511675" y="2774950"/>
              <a:ext cx="123825" cy="1095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7" name="AutoShape 14"/>
            <p:cNvSpPr>
              <a:spLocks noChangeArrowheads="1"/>
            </p:cNvSpPr>
            <p:nvPr/>
          </p:nvSpPr>
          <p:spPr bwMode="auto">
            <a:xfrm>
              <a:off x="4718050" y="2774950"/>
              <a:ext cx="125413" cy="1095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8" name="AutoShape 15"/>
            <p:cNvSpPr>
              <a:spLocks noChangeArrowheads="1"/>
            </p:cNvSpPr>
            <p:nvPr/>
          </p:nvSpPr>
          <p:spPr bwMode="auto">
            <a:xfrm>
              <a:off x="4044950" y="2576513"/>
              <a:ext cx="166688"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49" name="AutoShape 16"/>
            <p:cNvSpPr>
              <a:spLocks noChangeArrowheads="1"/>
            </p:cNvSpPr>
            <p:nvPr/>
          </p:nvSpPr>
          <p:spPr bwMode="auto">
            <a:xfrm>
              <a:off x="4252913" y="2576513"/>
              <a:ext cx="165100"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0" name="AutoShape 17"/>
            <p:cNvSpPr>
              <a:spLocks noChangeArrowheads="1"/>
            </p:cNvSpPr>
            <p:nvPr/>
          </p:nvSpPr>
          <p:spPr bwMode="auto">
            <a:xfrm>
              <a:off x="4457700" y="2576513"/>
              <a:ext cx="166688" cy="1603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1" name="AutoShape 18"/>
            <p:cNvSpPr>
              <a:spLocks noChangeArrowheads="1"/>
            </p:cNvSpPr>
            <p:nvPr/>
          </p:nvSpPr>
          <p:spPr bwMode="auto">
            <a:xfrm>
              <a:off x="4648200" y="2652713"/>
              <a:ext cx="125413" cy="109537"/>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2" name="AutoShape 19"/>
            <p:cNvSpPr>
              <a:spLocks noChangeArrowheads="1"/>
            </p:cNvSpPr>
            <p:nvPr/>
          </p:nvSpPr>
          <p:spPr bwMode="auto">
            <a:xfrm>
              <a:off x="4183063" y="2454275"/>
              <a:ext cx="165100" cy="160338"/>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3" name="AutoShape 20"/>
            <p:cNvSpPr>
              <a:spLocks noChangeArrowheads="1"/>
            </p:cNvSpPr>
            <p:nvPr/>
          </p:nvSpPr>
          <p:spPr bwMode="auto">
            <a:xfrm>
              <a:off x="6097588" y="2284413"/>
              <a:ext cx="125412"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4" name="Rectangle 21"/>
            <p:cNvSpPr>
              <a:spLocks noChangeArrowheads="1"/>
            </p:cNvSpPr>
            <p:nvPr/>
          </p:nvSpPr>
          <p:spPr bwMode="auto">
            <a:xfrm>
              <a:off x="62198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dirty="0"/>
                <a:t>...</a:t>
              </a:r>
            </a:p>
          </p:txBody>
        </p:sp>
        <p:sp>
          <p:nvSpPr>
            <p:cNvPr id="18455" name="AutoShape 22"/>
            <p:cNvSpPr>
              <a:spLocks noChangeArrowheads="1"/>
            </p:cNvSpPr>
            <p:nvPr/>
          </p:nvSpPr>
          <p:spPr bwMode="auto">
            <a:xfrm>
              <a:off x="6578600" y="2284413"/>
              <a:ext cx="125413"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6" name="Rectangle 23"/>
            <p:cNvSpPr>
              <a:spLocks noChangeArrowheads="1"/>
            </p:cNvSpPr>
            <p:nvPr/>
          </p:nvSpPr>
          <p:spPr bwMode="auto">
            <a:xfrm>
              <a:off x="67024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18457" name="AutoShape 24"/>
            <p:cNvSpPr>
              <a:spLocks noChangeArrowheads="1"/>
            </p:cNvSpPr>
            <p:nvPr/>
          </p:nvSpPr>
          <p:spPr bwMode="auto">
            <a:xfrm>
              <a:off x="7061200" y="2284413"/>
              <a:ext cx="125413" cy="1111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8" name="AutoShape 25"/>
            <p:cNvSpPr>
              <a:spLocks noChangeArrowheads="1"/>
            </p:cNvSpPr>
            <p:nvPr/>
          </p:nvSpPr>
          <p:spPr bwMode="auto">
            <a:xfrm>
              <a:off x="1357313" y="2208213"/>
              <a:ext cx="165100"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59" name="Rectangle 26"/>
            <p:cNvSpPr>
              <a:spLocks noChangeArrowheads="1"/>
            </p:cNvSpPr>
            <p:nvPr/>
          </p:nvSpPr>
          <p:spPr bwMode="auto">
            <a:xfrm>
              <a:off x="146367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18460" name="AutoShape 27"/>
            <p:cNvSpPr>
              <a:spLocks noChangeArrowheads="1"/>
            </p:cNvSpPr>
            <p:nvPr/>
          </p:nvSpPr>
          <p:spPr bwMode="auto">
            <a:xfrm>
              <a:off x="1839913" y="2208213"/>
              <a:ext cx="166687"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61" name="Rectangle 28"/>
            <p:cNvSpPr>
              <a:spLocks noChangeArrowheads="1"/>
            </p:cNvSpPr>
            <p:nvPr/>
          </p:nvSpPr>
          <p:spPr bwMode="auto">
            <a:xfrm>
              <a:off x="194627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18462" name="AutoShape 29"/>
            <p:cNvSpPr>
              <a:spLocks noChangeArrowheads="1"/>
            </p:cNvSpPr>
            <p:nvPr/>
          </p:nvSpPr>
          <p:spPr bwMode="auto">
            <a:xfrm>
              <a:off x="2320925" y="2208213"/>
              <a:ext cx="166688" cy="161925"/>
            </a:xfrm>
            <a:prstGeom prst="cube">
              <a:avLst>
                <a:gd name="adj" fmla="val 24995"/>
              </a:avLst>
            </a:prstGeom>
            <a:solidFill>
              <a:srgbClr val="EAEC5E"/>
            </a:solidFill>
            <a:ln w="12700">
              <a:solidFill>
                <a:schemeClr val="tx1"/>
              </a:solidFill>
              <a:miter lim="800000"/>
              <a:headEnd/>
              <a:tailEnd/>
            </a:ln>
          </p:spPr>
          <p:txBody>
            <a:bodyPr wrap="none" anchor="ctr"/>
            <a:lstStyle/>
            <a:p>
              <a:endParaRPr lang="en-US"/>
            </a:p>
          </p:txBody>
        </p:sp>
        <p:sp>
          <p:nvSpPr>
            <p:cNvPr id="18463" name="Rectangle 30"/>
            <p:cNvSpPr>
              <a:spLocks noChangeArrowheads="1"/>
            </p:cNvSpPr>
            <p:nvPr/>
          </p:nvSpPr>
          <p:spPr bwMode="auto">
            <a:xfrm>
              <a:off x="911225" y="2085975"/>
              <a:ext cx="533400" cy="457200"/>
            </a:xfrm>
            <a:prstGeom prst="rect">
              <a:avLst/>
            </a:prstGeom>
            <a:noFill/>
            <a:ln w="9525">
              <a:noFill/>
              <a:miter lim="800000"/>
              <a:headEnd/>
              <a:tailEnd/>
            </a:ln>
          </p:spPr>
          <p:txBody>
            <a:bodyPr lIns="92075" tIns="46038" rIns="92075" bIns="46038">
              <a:spAutoFit/>
            </a:bodyPr>
            <a:lstStyle/>
            <a:p>
              <a:pPr>
                <a:spcBef>
                  <a:spcPct val="50000"/>
                </a:spcBef>
              </a:pPr>
              <a:r>
                <a:rPr lang="en-US"/>
                <a:t>...</a:t>
              </a:r>
            </a:p>
          </p:txBody>
        </p:sp>
        <p:sp>
          <p:nvSpPr>
            <p:cNvPr id="18464" name="Line 31"/>
            <p:cNvSpPr>
              <a:spLocks noChangeShapeType="1"/>
            </p:cNvSpPr>
            <p:nvPr/>
          </p:nvSpPr>
          <p:spPr bwMode="auto">
            <a:xfrm>
              <a:off x="3124200" y="3048000"/>
              <a:ext cx="2209800" cy="0"/>
            </a:xfrm>
            <a:prstGeom prst="line">
              <a:avLst/>
            </a:prstGeom>
            <a:noFill/>
            <a:ln w="12700">
              <a:solidFill>
                <a:schemeClr val="tx1"/>
              </a:solidFill>
              <a:prstDash val="lgDash"/>
              <a:round/>
              <a:headEnd type="stealth" w="med" len="lg"/>
              <a:tailEnd type="stealth" w="med" len="lg"/>
            </a:ln>
          </p:spPr>
          <p:txBody>
            <a:bodyPr wrap="none" anchor="ctr"/>
            <a:lstStyle/>
            <a:p>
              <a:endParaRPr lang="en-US"/>
            </a:p>
          </p:txBody>
        </p:sp>
        <p:sp>
          <p:nvSpPr>
            <p:cNvPr id="18465" name="Rectangle 32"/>
            <p:cNvSpPr>
              <a:spLocks noChangeArrowheads="1"/>
            </p:cNvSpPr>
            <p:nvPr/>
          </p:nvSpPr>
          <p:spPr bwMode="auto">
            <a:xfrm>
              <a:off x="2743200" y="3200400"/>
              <a:ext cx="3276600" cy="646973"/>
            </a:xfrm>
            <a:prstGeom prst="rect">
              <a:avLst/>
            </a:prstGeom>
            <a:noFill/>
            <a:ln w="9525">
              <a:noFill/>
              <a:miter lim="800000"/>
              <a:headEnd/>
              <a:tailEnd/>
            </a:ln>
          </p:spPr>
          <p:txBody>
            <a:bodyPr lIns="92075" tIns="46038" rIns="92075" bIns="46038">
              <a:spAutoFit/>
            </a:bodyPr>
            <a:lstStyle/>
            <a:p>
              <a:pPr algn="ctr">
                <a:spcBef>
                  <a:spcPct val="50000"/>
                </a:spcBef>
              </a:pPr>
              <a:r>
                <a:rPr lang="en-US" sz="1800" b="1" dirty="0"/>
                <a:t>T</a:t>
              </a:r>
              <a:r>
                <a:rPr lang="en-US" sz="1800" dirty="0"/>
                <a:t>= Temps de cycle (h, m, s; jour, session, </a:t>
              </a:r>
              <a:r>
                <a:rPr lang="en-US" sz="1800" dirty="0" err="1"/>
                <a:t>année</a:t>
              </a:r>
              <a:r>
                <a:rPr lang="en-US" sz="1800" dirty="0"/>
                <a:t>…)</a:t>
              </a:r>
            </a:p>
          </p:txBody>
        </p:sp>
      </p:grpSp>
      <p:sp>
        <p:nvSpPr>
          <p:cNvPr id="18466" name="Text Box 33"/>
          <p:cNvSpPr txBox="1">
            <a:spLocks noChangeArrowheads="1"/>
          </p:cNvSpPr>
          <p:nvPr/>
        </p:nvSpPr>
        <p:spPr bwMode="auto">
          <a:xfrm>
            <a:off x="533400" y="4802915"/>
            <a:ext cx="8458200" cy="1569660"/>
          </a:xfrm>
          <a:prstGeom prst="rect">
            <a:avLst/>
          </a:prstGeom>
          <a:noFill/>
          <a:ln w="12700">
            <a:noFill/>
            <a:miter lim="800000"/>
            <a:headEnd type="none" w="sm" len="sm"/>
            <a:tailEnd type="none" w="sm" len="sm"/>
          </a:ln>
        </p:spPr>
        <p:txBody>
          <a:bodyPr wrap="square">
            <a:spAutoFit/>
          </a:bodyPr>
          <a:lstStyle/>
          <a:p>
            <a:r>
              <a:rPr lang="en-US" b="1" dirty="0">
                <a:solidFill>
                  <a:srgbClr val="FF0000"/>
                </a:solidFill>
              </a:rPr>
              <a:t>R = I / T	</a:t>
            </a:r>
            <a:r>
              <a:rPr lang="en-US" b="1" dirty="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US" b="1" dirty="0">
                <a:solidFill>
                  <a:srgbClr val="FF0000"/>
                </a:solidFill>
              </a:rPr>
              <a:t>I = RT		</a:t>
            </a:r>
            <a:r>
              <a:rPr lang="en-US" b="1" dirty="0">
                <a:solidFill>
                  <a:srgbClr val="FF0000"/>
                </a:solidFill>
                <a:latin typeface="Calibri" panose="020F0502020204030204" pitchFamily="34" charset="0"/>
                <a:cs typeface="Calibri" panose="020F0502020204030204" pitchFamily="34" charset="0"/>
                <a:sym typeface="Symbol" panose="05050102010706020507" pitchFamily="18" charset="2"/>
              </a:rPr>
              <a:t>	</a:t>
            </a:r>
            <a:r>
              <a:rPr lang="en-US" b="1" dirty="0">
                <a:solidFill>
                  <a:srgbClr val="FF0000"/>
                </a:solidFill>
              </a:rPr>
              <a:t>T = I / R</a:t>
            </a:r>
          </a:p>
          <a:p>
            <a:r>
              <a:rPr lang="en-US" dirty="0">
                <a:solidFill>
                  <a:srgbClr val="000000"/>
                </a:solidFill>
              </a:rPr>
              <a:t> </a:t>
            </a:r>
          </a:p>
          <a:p>
            <a:pPr marL="342900" indent="-342900">
              <a:buFontTx/>
              <a:buChar char="-"/>
            </a:pPr>
            <a:r>
              <a:rPr lang="en-US" dirty="0">
                <a:solidFill>
                  <a:srgbClr val="000000"/>
                </a:solidFill>
              </a:rPr>
              <a:t>La </a:t>
            </a:r>
            <a:r>
              <a:rPr lang="en-US" i="1" dirty="0">
                <a:solidFill>
                  <a:srgbClr val="000000"/>
                </a:solidFill>
              </a:rPr>
              <a:t>rotation </a:t>
            </a:r>
            <a:r>
              <a:rPr lang="en-US" i="1" dirty="0" err="1">
                <a:solidFill>
                  <a:srgbClr val="000000"/>
                </a:solidFill>
              </a:rPr>
              <a:t>d’inventaire</a:t>
            </a:r>
            <a:r>
              <a:rPr lang="en-US" i="1" dirty="0">
                <a:solidFill>
                  <a:srgbClr val="000000"/>
                </a:solidFill>
              </a:rPr>
              <a:t> </a:t>
            </a:r>
            <a:r>
              <a:rPr lang="en-US" dirty="0" err="1">
                <a:solidFill>
                  <a:srgbClr val="000000"/>
                </a:solidFill>
              </a:rPr>
              <a:t>est</a:t>
            </a:r>
            <a:r>
              <a:rPr lang="en-US" dirty="0">
                <a:solidFill>
                  <a:srgbClr val="000000"/>
                </a:solidFill>
              </a:rPr>
              <a:t> </a:t>
            </a:r>
            <a:r>
              <a:rPr lang="en-US" dirty="0" err="1">
                <a:solidFill>
                  <a:srgbClr val="000000"/>
                </a:solidFill>
              </a:rPr>
              <a:t>définie</a:t>
            </a:r>
            <a:r>
              <a:rPr lang="en-US" dirty="0">
                <a:solidFill>
                  <a:srgbClr val="000000"/>
                </a:solidFill>
              </a:rPr>
              <a:t> </a:t>
            </a:r>
            <a:r>
              <a:rPr lang="en-US" dirty="0" err="1">
                <a:solidFill>
                  <a:srgbClr val="000000"/>
                </a:solidFill>
              </a:rPr>
              <a:t>comme</a:t>
            </a:r>
            <a:r>
              <a:rPr lang="en-US" dirty="0">
                <a:solidFill>
                  <a:srgbClr val="000000"/>
                </a:solidFill>
              </a:rPr>
              <a:t> </a:t>
            </a:r>
            <a:r>
              <a:rPr lang="en-US" b="1" dirty="0">
                <a:solidFill>
                  <a:srgbClr val="000000"/>
                </a:solidFill>
              </a:rPr>
              <a:t>1 / T</a:t>
            </a:r>
            <a:r>
              <a:rPr lang="en-US" dirty="0">
                <a:solidFill>
                  <a:srgbClr val="000000"/>
                </a:solidFill>
              </a:rPr>
              <a:t> </a:t>
            </a:r>
            <a:r>
              <a:rPr lang="en-US" dirty="0" err="1">
                <a:solidFill>
                  <a:srgbClr val="000000"/>
                </a:solidFill>
              </a:rPr>
              <a:t>ou</a:t>
            </a:r>
            <a:r>
              <a:rPr lang="en-US" dirty="0">
                <a:solidFill>
                  <a:srgbClr val="000000"/>
                </a:solidFill>
              </a:rPr>
              <a:t> encore </a:t>
            </a:r>
            <a:r>
              <a:rPr lang="en-US" b="1" dirty="0">
                <a:solidFill>
                  <a:srgbClr val="000000"/>
                </a:solidFill>
              </a:rPr>
              <a:t>R / I</a:t>
            </a:r>
            <a:endParaRPr lang="en-US" dirty="0">
              <a:solidFill>
                <a:srgbClr val="000000"/>
              </a:solidFill>
            </a:endParaRPr>
          </a:p>
          <a:p>
            <a:pPr marL="342900" indent="-342900">
              <a:buFontTx/>
              <a:buChar char="-"/>
            </a:pPr>
            <a:r>
              <a:rPr lang="fr-CA" dirty="0">
                <a:solidFill>
                  <a:srgbClr val="000000"/>
                </a:solidFill>
              </a:rPr>
              <a:t>Les unités (</a:t>
            </a:r>
            <a:r>
              <a:rPr lang="fr-CA" b="1" dirty="0">
                <a:solidFill>
                  <a:srgbClr val="000000"/>
                </a:solidFill>
              </a:rPr>
              <a:t>I</a:t>
            </a:r>
            <a:r>
              <a:rPr lang="fr-CA" dirty="0">
                <a:solidFill>
                  <a:srgbClr val="000000"/>
                </a:solidFill>
              </a:rPr>
              <a:t>) </a:t>
            </a:r>
            <a:r>
              <a:rPr lang="en-US" dirty="0" err="1"/>
              <a:t>peuvent</a:t>
            </a:r>
            <a:r>
              <a:rPr lang="en-US" dirty="0"/>
              <a:t> </a:t>
            </a:r>
            <a:r>
              <a:rPr lang="en-US" dirty="0" err="1"/>
              <a:t>être</a:t>
            </a:r>
            <a:r>
              <a:rPr lang="en-US" dirty="0"/>
              <a:t> </a:t>
            </a:r>
            <a:r>
              <a:rPr lang="en-US" dirty="0" err="1"/>
              <a:t>mesurées</a:t>
            </a:r>
            <a:r>
              <a:rPr lang="en-US" dirty="0"/>
              <a:t> </a:t>
            </a:r>
            <a:r>
              <a:rPr lang="en-US" dirty="0" err="1"/>
              <a:t>en</a:t>
            </a:r>
            <a:r>
              <a:rPr lang="en-US" dirty="0"/>
              <a:t> $</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4">
            <a:extLst>
              <a:ext uri="{FF2B5EF4-FFF2-40B4-BE49-F238E27FC236}">
                <a16:creationId xmlns:a16="http://schemas.microsoft.com/office/drawing/2014/main" id="{1F6DAF11-2301-4508-B4CF-1DEB98598659}"/>
              </a:ext>
            </a:extLst>
          </p:cNvPr>
          <p:cNvSpPr>
            <a:spLocks noGrp="1"/>
          </p:cNvSpPr>
          <p:nvPr>
            <p:ph type="sldNum" sz="quarter"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fld id="{D2B62C31-5D8B-4E5C-A162-BB7C1C4593E2}" type="slidenum">
              <a:rPr lang="en-US" altLang="en-US" sz="1000" smtClean="0">
                <a:solidFill>
                  <a:schemeClr val="tx1"/>
                </a:solidFill>
              </a:rPr>
              <a:pPr>
                <a:spcBef>
                  <a:spcPct val="0"/>
                </a:spcBef>
                <a:buClrTx/>
                <a:buSzTx/>
                <a:buFontTx/>
                <a:buNone/>
              </a:pPr>
              <a:t>21</a:t>
            </a:fld>
            <a:endParaRPr lang="en-US" altLang="en-US" sz="1000">
              <a:solidFill>
                <a:schemeClr val="tx1"/>
              </a:solidFill>
            </a:endParaRPr>
          </a:p>
        </p:txBody>
      </p:sp>
      <p:sp>
        <p:nvSpPr>
          <p:cNvPr id="69635" name="Rectangle 2">
            <a:extLst>
              <a:ext uri="{FF2B5EF4-FFF2-40B4-BE49-F238E27FC236}">
                <a16:creationId xmlns:a16="http://schemas.microsoft.com/office/drawing/2014/main" id="{8D54ED13-383B-481B-8673-C40962051346}"/>
              </a:ext>
            </a:extLst>
          </p:cNvPr>
          <p:cNvSpPr>
            <a:spLocks noGrp="1" noChangeArrowheads="1"/>
          </p:cNvSpPr>
          <p:nvPr>
            <p:ph type="title"/>
          </p:nvPr>
        </p:nvSpPr>
        <p:spPr>
          <a:xfrm>
            <a:off x="381000" y="266700"/>
            <a:ext cx="7620000" cy="571500"/>
          </a:xfrm>
          <a:noFill/>
        </p:spPr>
        <p:txBody>
          <a:bodyPr/>
          <a:lstStyle/>
          <a:p>
            <a:r>
              <a:rPr lang="en-US" altLang="en-US" dirty="0" err="1"/>
              <a:t>Exercices</a:t>
            </a:r>
            <a:r>
              <a:rPr lang="en-US" altLang="en-US" dirty="0"/>
              <a:t> (</a:t>
            </a:r>
            <a:r>
              <a:rPr lang="en-US" altLang="en-US" dirty="0" err="1"/>
              <a:t>loi</a:t>
            </a:r>
            <a:r>
              <a:rPr lang="en-US" altLang="en-US" dirty="0"/>
              <a:t> de Little)</a:t>
            </a:r>
          </a:p>
        </p:txBody>
      </p:sp>
      <p:sp>
        <p:nvSpPr>
          <p:cNvPr id="69636" name="Rectangle 3">
            <a:extLst>
              <a:ext uri="{FF2B5EF4-FFF2-40B4-BE49-F238E27FC236}">
                <a16:creationId xmlns:a16="http://schemas.microsoft.com/office/drawing/2014/main" id="{CFFB933D-E1FA-4078-8724-B8785282D5CA}"/>
              </a:ext>
            </a:extLst>
          </p:cNvPr>
          <p:cNvSpPr>
            <a:spLocks noGrp="1" noChangeArrowheads="1"/>
          </p:cNvSpPr>
          <p:nvPr>
            <p:ph type="body" idx="1"/>
          </p:nvPr>
        </p:nvSpPr>
        <p:spPr>
          <a:xfrm>
            <a:off x="228600" y="838199"/>
            <a:ext cx="8534400" cy="5791201"/>
          </a:xfrm>
          <a:noFill/>
        </p:spPr>
        <p:txBody>
          <a:bodyPr/>
          <a:lstStyle/>
          <a:p>
            <a:r>
              <a:rPr lang="en-US" sz="1800" dirty="0" err="1">
                <a:solidFill>
                  <a:schemeClr val="bg2"/>
                </a:solidFill>
              </a:rPr>
              <a:t>Flot</a:t>
            </a:r>
            <a:r>
              <a:rPr lang="en-US" sz="1800" dirty="0">
                <a:solidFill>
                  <a:schemeClr val="bg2"/>
                </a:solidFill>
              </a:rPr>
              <a:t> de clients</a:t>
            </a:r>
            <a:r>
              <a:rPr lang="en-US" sz="1800" dirty="0"/>
              <a:t>: </a:t>
            </a:r>
            <a:r>
              <a:rPr lang="en-US" sz="1800" dirty="0" err="1"/>
              <a:t>Dans</a:t>
            </a:r>
            <a:r>
              <a:rPr lang="en-US" sz="1800" dirty="0"/>
              <a:t> </a:t>
            </a:r>
            <a:r>
              <a:rPr lang="en-US" sz="1800" dirty="0" err="1"/>
              <a:t>une</a:t>
            </a:r>
            <a:r>
              <a:rPr lang="en-US" sz="1800" dirty="0"/>
              <a:t> franchise Taco Bell, on </a:t>
            </a:r>
            <a:r>
              <a:rPr lang="en-US" sz="1800" dirty="0" err="1"/>
              <a:t>sert</a:t>
            </a:r>
            <a:r>
              <a:rPr lang="en-US" sz="1800" dirty="0"/>
              <a:t> </a:t>
            </a:r>
            <a:r>
              <a:rPr lang="en-US" sz="1800" dirty="0" err="1"/>
              <a:t>en</a:t>
            </a:r>
            <a:r>
              <a:rPr lang="en-US" sz="1800" dirty="0"/>
              <a:t> </a:t>
            </a:r>
            <a:r>
              <a:rPr lang="en-US" sz="1800" dirty="0" err="1"/>
              <a:t>moyenne</a:t>
            </a:r>
            <a:r>
              <a:rPr lang="en-US" sz="1800" dirty="0"/>
              <a:t> 1500 clients par jour (jour = 15 </a:t>
            </a:r>
            <a:r>
              <a:rPr lang="en-US" sz="1800" dirty="0" err="1"/>
              <a:t>heures</a:t>
            </a:r>
            <a:r>
              <a:rPr lang="en-US" sz="1800" dirty="0"/>
              <a:t>). On </a:t>
            </a:r>
            <a:r>
              <a:rPr lang="en-US" sz="1800" dirty="0" err="1"/>
              <a:t>dénombre</a:t>
            </a:r>
            <a:r>
              <a:rPr lang="en-US" sz="1800" dirty="0"/>
              <a:t> </a:t>
            </a:r>
            <a:r>
              <a:rPr lang="en-US" sz="1800" dirty="0" err="1"/>
              <a:t>en</a:t>
            </a:r>
            <a:r>
              <a:rPr lang="en-US" sz="1800" dirty="0"/>
              <a:t> </a:t>
            </a:r>
            <a:r>
              <a:rPr lang="en-US" sz="1800" dirty="0" err="1"/>
              <a:t>moyenne</a:t>
            </a:r>
            <a:r>
              <a:rPr lang="en-US" sz="1800" dirty="0"/>
              <a:t> 75 clients </a:t>
            </a:r>
            <a:r>
              <a:rPr lang="en-US" sz="1800" dirty="0" err="1"/>
              <a:t>dans</a:t>
            </a:r>
            <a:r>
              <a:rPr lang="en-US" sz="1800" dirty="0"/>
              <a:t> le restaurant (</a:t>
            </a:r>
            <a:r>
              <a:rPr lang="en-US" sz="1800" dirty="0" err="1"/>
              <a:t>en</a:t>
            </a:r>
            <a:r>
              <a:rPr lang="en-US" sz="1800" dirty="0"/>
              <a:t> </a:t>
            </a:r>
            <a:r>
              <a:rPr lang="en-US" sz="1800" dirty="0" err="1"/>
              <a:t>ligne</a:t>
            </a:r>
            <a:r>
              <a:rPr lang="en-US" sz="1800" dirty="0"/>
              <a:t> pour commander </a:t>
            </a:r>
            <a:r>
              <a:rPr lang="en-US" sz="1800" dirty="0" err="1"/>
              <a:t>ou</a:t>
            </a:r>
            <a:r>
              <a:rPr lang="en-US" sz="1800" dirty="0"/>
              <a:t> </a:t>
            </a:r>
            <a:r>
              <a:rPr lang="en-US" sz="1800" dirty="0" err="1"/>
              <a:t>recevoir</a:t>
            </a:r>
            <a:r>
              <a:rPr lang="en-US" sz="1800" dirty="0"/>
              <a:t> </a:t>
            </a:r>
            <a:r>
              <a:rPr lang="en-US" sz="1800" dirty="0" err="1"/>
              <a:t>leur</a:t>
            </a:r>
            <a:r>
              <a:rPr lang="en-US" sz="1800" dirty="0"/>
              <a:t> </a:t>
            </a:r>
            <a:r>
              <a:rPr lang="en-US" sz="1800" dirty="0" err="1"/>
              <a:t>commande</a:t>
            </a:r>
            <a:r>
              <a:rPr lang="en-US" sz="1800" dirty="0"/>
              <a:t>, qui </a:t>
            </a:r>
            <a:r>
              <a:rPr lang="en-US" sz="1800" dirty="0" err="1"/>
              <a:t>mangent</a:t>
            </a:r>
            <a:r>
              <a:rPr lang="en-US" sz="1800" dirty="0"/>
              <a:t>, etc.) </a:t>
            </a:r>
            <a:r>
              <a:rPr lang="en-US" sz="1800" dirty="0" err="1"/>
              <a:t>Calculer</a:t>
            </a:r>
            <a:r>
              <a:rPr lang="en-US" sz="1800" dirty="0"/>
              <a:t> le temps </a:t>
            </a:r>
            <a:r>
              <a:rPr lang="en-US" sz="1800" dirty="0" err="1"/>
              <a:t>moyen</a:t>
            </a:r>
            <a:r>
              <a:rPr lang="en-US" sz="1800" dirty="0"/>
              <a:t> d’un client </a:t>
            </a:r>
            <a:r>
              <a:rPr lang="en-US" sz="1800" dirty="0" err="1"/>
              <a:t>dans</a:t>
            </a:r>
            <a:r>
              <a:rPr lang="en-US" sz="1800" dirty="0"/>
              <a:t> le restaurant et </a:t>
            </a:r>
            <a:r>
              <a:rPr lang="en-US" sz="1800" dirty="0" err="1"/>
              <a:t>estimer</a:t>
            </a:r>
            <a:r>
              <a:rPr lang="en-US" sz="1800" dirty="0"/>
              <a:t> le </a:t>
            </a:r>
            <a:r>
              <a:rPr lang="en-US" sz="1800" dirty="0" err="1"/>
              <a:t>taux</a:t>
            </a:r>
            <a:r>
              <a:rPr lang="en-US" sz="1800" dirty="0"/>
              <a:t> de rotation de la </a:t>
            </a:r>
            <a:r>
              <a:rPr lang="en-US" sz="1800" dirty="0" err="1"/>
              <a:t>clientèle</a:t>
            </a:r>
            <a:r>
              <a:rPr lang="en-US" sz="1800" dirty="0"/>
              <a:t>.</a:t>
            </a:r>
          </a:p>
          <a:p>
            <a:r>
              <a:rPr lang="en-US" sz="1800" dirty="0" err="1">
                <a:solidFill>
                  <a:schemeClr val="bg2"/>
                </a:solidFill>
              </a:rPr>
              <a:t>Flot</a:t>
            </a:r>
            <a:r>
              <a:rPr lang="en-US" sz="1800" dirty="0">
                <a:solidFill>
                  <a:schemeClr val="bg2"/>
                </a:solidFill>
              </a:rPr>
              <a:t> de travail:</a:t>
            </a:r>
            <a:r>
              <a:rPr lang="en-US" sz="1800" dirty="0"/>
              <a:t> </a:t>
            </a:r>
            <a:r>
              <a:rPr lang="en-US" sz="1800" dirty="0" err="1"/>
              <a:t>L’assureur</a:t>
            </a:r>
            <a:r>
              <a:rPr lang="en-US" sz="1800" dirty="0"/>
              <a:t> Travelers </a:t>
            </a:r>
            <a:r>
              <a:rPr lang="en-US" sz="1800" dirty="0" err="1"/>
              <a:t>traite</a:t>
            </a:r>
            <a:r>
              <a:rPr lang="en-US" sz="1800" dirty="0"/>
              <a:t> 10 000 </a:t>
            </a:r>
            <a:r>
              <a:rPr lang="en-US" sz="1800" dirty="0" err="1"/>
              <a:t>réclamations</a:t>
            </a:r>
            <a:r>
              <a:rPr lang="en-US" sz="1800" dirty="0"/>
              <a:t> par </a:t>
            </a:r>
            <a:r>
              <a:rPr lang="en-US" sz="1800" dirty="0" err="1"/>
              <a:t>année</a:t>
            </a:r>
            <a:r>
              <a:rPr lang="en-US" sz="1800" dirty="0"/>
              <a:t>. Le temps </a:t>
            </a:r>
            <a:r>
              <a:rPr lang="en-US" sz="1800" dirty="0" err="1"/>
              <a:t>moyen</a:t>
            </a:r>
            <a:r>
              <a:rPr lang="en-US" sz="1800" dirty="0"/>
              <a:t> pour </a:t>
            </a:r>
            <a:r>
              <a:rPr lang="en-US" sz="1800" dirty="0" err="1"/>
              <a:t>traiter</a:t>
            </a:r>
            <a:r>
              <a:rPr lang="en-US" sz="1800" dirty="0"/>
              <a:t> </a:t>
            </a:r>
            <a:r>
              <a:rPr lang="en-US" sz="1800" dirty="0" err="1"/>
              <a:t>une</a:t>
            </a:r>
            <a:r>
              <a:rPr lang="en-US" sz="1800" dirty="0"/>
              <a:t> </a:t>
            </a:r>
            <a:r>
              <a:rPr lang="en-US" sz="1800" dirty="0" err="1"/>
              <a:t>réclamation</a:t>
            </a:r>
            <a:r>
              <a:rPr lang="en-US" sz="1800" dirty="0"/>
              <a:t> </a:t>
            </a:r>
            <a:r>
              <a:rPr lang="en-US" sz="1800" dirty="0" err="1"/>
              <a:t>est</a:t>
            </a:r>
            <a:r>
              <a:rPr lang="en-US" sz="1800" dirty="0"/>
              <a:t> 3 </a:t>
            </a:r>
            <a:r>
              <a:rPr lang="en-US" sz="1800" dirty="0" err="1"/>
              <a:t>semaines</a:t>
            </a:r>
            <a:r>
              <a:rPr lang="en-US" sz="1800" dirty="0"/>
              <a:t>. </a:t>
            </a:r>
            <a:r>
              <a:rPr lang="en-US" sz="1800" dirty="0" err="1"/>
              <a:t>En</a:t>
            </a:r>
            <a:r>
              <a:rPr lang="en-US" sz="1800" dirty="0"/>
              <a:t> </a:t>
            </a:r>
            <a:r>
              <a:rPr lang="en-US" sz="1800" dirty="0" err="1"/>
              <a:t>supposant</a:t>
            </a:r>
            <a:r>
              <a:rPr lang="en-US" sz="1800" dirty="0"/>
              <a:t> </a:t>
            </a:r>
            <a:r>
              <a:rPr lang="en-US" sz="1800" dirty="0" err="1"/>
              <a:t>qu’il</a:t>
            </a:r>
            <a:r>
              <a:rPr lang="en-US" sz="1800" dirty="0"/>
              <a:t> y a 50 </a:t>
            </a:r>
            <a:r>
              <a:rPr lang="en-US" sz="1800" dirty="0" err="1"/>
              <a:t>semaines</a:t>
            </a:r>
            <a:r>
              <a:rPr lang="en-US" sz="1800" dirty="0"/>
              <a:t> </a:t>
            </a:r>
            <a:r>
              <a:rPr lang="en-US" sz="1800" dirty="0" err="1"/>
              <a:t>dans</a:t>
            </a:r>
            <a:r>
              <a:rPr lang="en-US" sz="1800" dirty="0"/>
              <a:t> </a:t>
            </a:r>
            <a:r>
              <a:rPr lang="en-US" sz="1800" dirty="0" err="1"/>
              <a:t>une</a:t>
            </a:r>
            <a:r>
              <a:rPr lang="en-US" sz="1800" dirty="0"/>
              <a:t> </a:t>
            </a:r>
            <a:r>
              <a:rPr lang="en-US" sz="1800" dirty="0" err="1"/>
              <a:t>année</a:t>
            </a:r>
            <a:r>
              <a:rPr lang="en-US" sz="1800" dirty="0"/>
              <a:t>, </a:t>
            </a:r>
            <a:r>
              <a:rPr lang="en-US" sz="1800" dirty="0" err="1"/>
              <a:t>calculer</a:t>
            </a:r>
            <a:r>
              <a:rPr lang="en-US" sz="1800" dirty="0"/>
              <a:t> le </a:t>
            </a:r>
            <a:r>
              <a:rPr lang="en-US" sz="1800" dirty="0" err="1"/>
              <a:t>nombre</a:t>
            </a:r>
            <a:r>
              <a:rPr lang="en-US" sz="1800" dirty="0"/>
              <a:t> </a:t>
            </a:r>
            <a:r>
              <a:rPr lang="en-US" sz="1800" dirty="0" err="1"/>
              <a:t>moyen</a:t>
            </a:r>
            <a:r>
              <a:rPr lang="en-US" sz="1800" dirty="0"/>
              <a:t> de </a:t>
            </a:r>
            <a:r>
              <a:rPr lang="en-US" sz="1800" dirty="0" err="1"/>
              <a:t>réclamations</a:t>
            </a:r>
            <a:r>
              <a:rPr lang="en-US" sz="1800" dirty="0"/>
              <a:t> </a:t>
            </a:r>
            <a:r>
              <a:rPr lang="en-US" sz="1800" dirty="0" err="1"/>
              <a:t>en</a:t>
            </a:r>
            <a:r>
              <a:rPr lang="en-US" sz="1800" dirty="0"/>
              <a:t> </a:t>
            </a:r>
            <a:r>
              <a:rPr lang="en-US" sz="1800" dirty="0" err="1"/>
              <a:t>traitement</a:t>
            </a:r>
            <a:r>
              <a:rPr lang="en-US" sz="1800" dirty="0"/>
              <a:t>.</a:t>
            </a:r>
          </a:p>
          <a:p>
            <a:r>
              <a:rPr lang="en-US" sz="1800" dirty="0" err="1">
                <a:solidFill>
                  <a:schemeClr val="bg2"/>
                </a:solidFill>
              </a:rPr>
              <a:t>Flot</a:t>
            </a:r>
            <a:r>
              <a:rPr lang="en-US" sz="1800" dirty="0">
                <a:solidFill>
                  <a:schemeClr val="bg2"/>
                </a:solidFill>
              </a:rPr>
              <a:t> </a:t>
            </a:r>
            <a:r>
              <a:rPr lang="en-US" sz="1800" dirty="0" err="1">
                <a:solidFill>
                  <a:schemeClr val="bg2"/>
                </a:solidFill>
              </a:rPr>
              <a:t>d’approvisionnement</a:t>
            </a:r>
            <a:r>
              <a:rPr lang="en-US" sz="1800" dirty="0">
                <a:solidFill>
                  <a:schemeClr val="bg2"/>
                </a:solidFill>
              </a:rPr>
              <a:t>:</a:t>
            </a:r>
            <a:r>
              <a:rPr lang="en-US" sz="1800" dirty="0"/>
              <a:t> Un restaurant Wendy’s </a:t>
            </a:r>
            <a:r>
              <a:rPr lang="en-US" sz="1800" dirty="0" err="1"/>
              <a:t>traite</a:t>
            </a:r>
            <a:r>
              <a:rPr lang="en-US" sz="1800" dirty="0"/>
              <a:t> </a:t>
            </a:r>
            <a:r>
              <a:rPr lang="en-US" sz="1800" dirty="0" err="1"/>
              <a:t>en</a:t>
            </a:r>
            <a:r>
              <a:rPr lang="en-US" sz="1800" dirty="0"/>
              <a:t> </a:t>
            </a:r>
            <a:r>
              <a:rPr lang="en-US" sz="1800" dirty="0" err="1"/>
              <a:t>moyenne</a:t>
            </a:r>
            <a:r>
              <a:rPr lang="en-US" sz="1800" dirty="0"/>
              <a:t> 5 000 kg de </a:t>
            </a:r>
            <a:r>
              <a:rPr lang="en-US" sz="1800" dirty="0" err="1"/>
              <a:t>viande</a:t>
            </a:r>
            <a:r>
              <a:rPr lang="en-US" sz="1800" dirty="0"/>
              <a:t> </a:t>
            </a:r>
            <a:r>
              <a:rPr lang="en-US" sz="1800" dirty="0" err="1"/>
              <a:t>hachée</a:t>
            </a:r>
            <a:r>
              <a:rPr lang="en-US" sz="1800" dirty="0"/>
              <a:t> par </a:t>
            </a:r>
            <a:r>
              <a:rPr lang="en-US" sz="1800" dirty="0" err="1"/>
              <a:t>semaine</a:t>
            </a:r>
            <a:r>
              <a:rPr lang="en-US" sz="1800" dirty="0"/>
              <a:t>. Son </a:t>
            </a:r>
            <a:r>
              <a:rPr lang="en-US" sz="1800" dirty="0" err="1"/>
              <a:t>inventaire</a:t>
            </a:r>
            <a:r>
              <a:rPr lang="en-US" sz="1800" dirty="0"/>
              <a:t> </a:t>
            </a:r>
            <a:r>
              <a:rPr lang="en-US" sz="1800" dirty="0" err="1"/>
              <a:t>s’élève</a:t>
            </a:r>
            <a:r>
              <a:rPr lang="en-US" sz="1800" dirty="0"/>
              <a:t> à 2 500 kg. </a:t>
            </a:r>
            <a:r>
              <a:rPr lang="en-US" sz="1800" dirty="0" err="1"/>
              <a:t>Estimer</a:t>
            </a:r>
            <a:r>
              <a:rPr lang="en-US" sz="1800" dirty="0"/>
              <a:t> pour </a:t>
            </a:r>
            <a:r>
              <a:rPr lang="en-US" sz="1800" dirty="0" err="1"/>
              <a:t>ce</a:t>
            </a:r>
            <a:r>
              <a:rPr lang="en-US" sz="1800" dirty="0"/>
              <a:t> restaurant le temps de cycle de la </a:t>
            </a:r>
            <a:r>
              <a:rPr lang="en-US" sz="1800" dirty="0" err="1"/>
              <a:t>viande</a:t>
            </a:r>
            <a:r>
              <a:rPr lang="en-US" sz="1800" dirty="0"/>
              <a:t> </a:t>
            </a:r>
            <a:r>
              <a:rPr lang="en-US" sz="1800" dirty="0" err="1"/>
              <a:t>hachée</a:t>
            </a:r>
            <a:r>
              <a:rPr lang="en-US" sz="1800" dirty="0"/>
              <a:t> et son </a:t>
            </a:r>
            <a:r>
              <a:rPr lang="en-US" sz="1800" dirty="0" err="1"/>
              <a:t>taux</a:t>
            </a:r>
            <a:r>
              <a:rPr lang="en-US" sz="1800" dirty="0"/>
              <a:t> de rotation.</a:t>
            </a:r>
          </a:p>
          <a:p>
            <a:r>
              <a:rPr lang="en-US" sz="1800" dirty="0" err="1">
                <a:solidFill>
                  <a:schemeClr val="bg2"/>
                </a:solidFill>
              </a:rPr>
              <a:t>Flot</a:t>
            </a:r>
            <a:r>
              <a:rPr lang="en-US" sz="1800" dirty="0">
                <a:solidFill>
                  <a:schemeClr val="bg2"/>
                </a:solidFill>
              </a:rPr>
              <a:t> </a:t>
            </a:r>
            <a:r>
              <a:rPr lang="en-US" sz="1800" dirty="0" err="1">
                <a:solidFill>
                  <a:schemeClr val="bg2"/>
                </a:solidFill>
              </a:rPr>
              <a:t>d’encaisse</a:t>
            </a:r>
            <a:r>
              <a:rPr lang="en-US" sz="1800" dirty="0">
                <a:solidFill>
                  <a:schemeClr val="bg2"/>
                </a:solidFill>
              </a:rPr>
              <a:t>:</a:t>
            </a:r>
            <a:r>
              <a:rPr lang="en-US" sz="1800" dirty="0">
                <a:solidFill>
                  <a:schemeClr val="tx1"/>
                </a:solidFill>
              </a:rPr>
              <a:t> Samsung Canada vend 300M $ </a:t>
            </a:r>
            <a:r>
              <a:rPr lang="en-US" sz="1800" dirty="0" err="1">
                <a:solidFill>
                  <a:schemeClr val="tx1"/>
                </a:solidFill>
              </a:rPr>
              <a:t>d’équipement</a:t>
            </a:r>
            <a:r>
              <a:rPr lang="en-US" sz="1800" dirty="0">
                <a:solidFill>
                  <a:schemeClr val="tx1"/>
                </a:solidFill>
              </a:rPr>
              <a:t> portable par </a:t>
            </a:r>
            <a:r>
              <a:rPr lang="en-US" sz="1800" dirty="0" err="1">
                <a:solidFill>
                  <a:schemeClr val="tx1"/>
                </a:solidFill>
              </a:rPr>
              <a:t>année</a:t>
            </a:r>
            <a:r>
              <a:rPr lang="en-US" sz="1800" dirty="0">
                <a:solidFill>
                  <a:schemeClr val="tx1"/>
                </a:solidFill>
              </a:rPr>
              <a:t>. La </a:t>
            </a:r>
            <a:r>
              <a:rPr lang="en-US" sz="1800" dirty="0" err="1">
                <a:solidFill>
                  <a:schemeClr val="tx1"/>
                </a:solidFill>
              </a:rPr>
              <a:t>moyenne</a:t>
            </a:r>
            <a:r>
              <a:rPr lang="en-US" sz="1800" dirty="0">
                <a:solidFill>
                  <a:schemeClr val="tx1"/>
                </a:solidFill>
              </a:rPr>
              <a:t> du </a:t>
            </a:r>
            <a:r>
              <a:rPr lang="en-US" sz="1800" dirty="0" err="1">
                <a:solidFill>
                  <a:schemeClr val="tx1"/>
                </a:solidFill>
              </a:rPr>
              <a:t>compte</a:t>
            </a:r>
            <a:r>
              <a:rPr lang="en-US" sz="1800" dirty="0">
                <a:solidFill>
                  <a:schemeClr val="tx1"/>
                </a:solidFill>
              </a:rPr>
              <a:t>-client (“receivables”) pour </a:t>
            </a:r>
            <a:r>
              <a:rPr lang="en-US" sz="1800" dirty="0" err="1">
                <a:solidFill>
                  <a:schemeClr val="tx1"/>
                </a:solidFill>
              </a:rPr>
              <a:t>ce</a:t>
            </a:r>
            <a:r>
              <a:rPr lang="en-US" sz="1800" dirty="0">
                <a:solidFill>
                  <a:schemeClr val="tx1"/>
                </a:solidFill>
              </a:rPr>
              <a:t> </a:t>
            </a:r>
            <a:r>
              <a:rPr lang="en-US" sz="1800" dirty="0" err="1">
                <a:solidFill>
                  <a:schemeClr val="tx1"/>
                </a:solidFill>
              </a:rPr>
              <a:t>groupe</a:t>
            </a:r>
            <a:r>
              <a:rPr lang="en-US" sz="1800" dirty="0">
                <a:solidFill>
                  <a:schemeClr val="tx1"/>
                </a:solidFill>
              </a:rPr>
              <a:t> </a:t>
            </a:r>
            <a:r>
              <a:rPr lang="en-US" sz="1800" dirty="0" err="1">
                <a:solidFill>
                  <a:schemeClr val="tx1"/>
                </a:solidFill>
              </a:rPr>
              <a:t>est</a:t>
            </a:r>
            <a:r>
              <a:rPr lang="en-US" sz="1800" dirty="0">
                <a:solidFill>
                  <a:schemeClr val="tx1"/>
                </a:solidFill>
              </a:rPr>
              <a:t> 45M $. </a:t>
            </a:r>
            <a:r>
              <a:rPr lang="en-US" sz="1800" dirty="0" err="1">
                <a:solidFill>
                  <a:schemeClr val="tx1"/>
                </a:solidFill>
              </a:rPr>
              <a:t>Estimer</a:t>
            </a:r>
            <a:r>
              <a:rPr lang="en-US" sz="1800" dirty="0">
                <a:solidFill>
                  <a:schemeClr val="tx1"/>
                </a:solidFill>
              </a:rPr>
              <a:t> le temps </a:t>
            </a:r>
            <a:r>
              <a:rPr lang="en-US" sz="1800" dirty="0" err="1">
                <a:solidFill>
                  <a:schemeClr val="tx1"/>
                </a:solidFill>
              </a:rPr>
              <a:t>moyen</a:t>
            </a:r>
            <a:r>
              <a:rPr lang="en-US" sz="1800" dirty="0">
                <a:solidFill>
                  <a:schemeClr val="tx1"/>
                </a:solidFill>
              </a:rPr>
              <a:t> entre la </a:t>
            </a:r>
            <a:r>
              <a:rPr lang="en-US" sz="1800" dirty="0" err="1">
                <a:solidFill>
                  <a:schemeClr val="tx1"/>
                </a:solidFill>
              </a:rPr>
              <a:t>facturation</a:t>
            </a:r>
            <a:r>
              <a:rPr lang="en-US" sz="1800" dirty="0">
                <a:solidFill>
                  <a:schemeClr val="tx1"/>
                </a:solidFill>
              </a:rPr>
              <a:t> et la </a:t>
            </a:r>
            <a:r>
              <a:rPr lang="en-US" sz="1800" dirty="0" err="1">
                <a:solidFill>
                  <a:schemeClr val="tx1"/>
                </a:solidFill>
              </a:rPr>
              <a:t>réception</a:t>
            </a:r>
            <a:r>
              <a:rPr lang="en-US" sz="1800" dirty="0">
                <a:solidFill>
                  <a:schemeClr val="tx1"/>
                </a:solidFill>
              </a:rPr>
              <a:t> de </a:t>
            </a:r>
            <a:r>
              <a:rPr lang="en-US" sz="1800" dirty="0" err="1">
                <a:solidFill>
                  <a:schemeClr val="tx1"/>
                </a:solidFill>
              </a:rPr>
              <a:t>paiements</a:t>
            </a:r>
            <a:r>
              <a:rPr lang="en-US" sz="1800" dirty="0">
                <a:solidFill>
                  <a:schemeClr val="tx1"/>
                </a:solidFill>
              </a:rPr>
              <a:t>.</a:t>
            </a:r>
            <a:endParaRPr lang="en-US" sz="1800" dirty="0"/>
          </a:p>
          <a:p>
            <a:r>
              <a:rPr lang="en-US" sz="1800" dirty="0" err="1">
                <a:solidFill>
                  <a:schemeClr val="bg2">
                    <a:lumMod val="75000"/>
                  </a:schemeClr>
                </a:solidFill>
              </a:rPr>
              <a:t>Taux</a:t>
            </a:r>
            <a:r>
              <a:rPr lang="en-US" sz="1800" dirty="0">
                <a:solidFill>
                  <a:schemeClr val="bg2">
                    <a:lumMod val="75000"/>
                  </a:schemeClr>
                </a:solidFill>
              </a:rPr>
              <a:t> de rotation: </a:t>
            </a:r>
            <a:r>
              <a:rPr lang="en-US" sz="1800" dirty="0" err="1"/>
              <a:t>Une</a:t>
            </a:r>
            <a:r>
              <a:rPr lang="en-US" sz="1800" dirty="0"/>
              <a:t> </a:t>
            </a:r>
            <a:r>
              <a:rPr lang="en-US" sz="1800" dirty="0" err="1"/>
              <a:t>gestionnaire</a:t>
            </a:r>
            <a:r>
              <a:rPr lang="en-US" sz="1800" dirty="0"/>
              <a:t> chez Baxter </a:t>
            </a:r>
            <a:r>
              <a:rPr lang="en-US" sz="1800" dirty="0" err="1"/>
              <a:t>Pharmaceutiques</a:t>
            </a:r>
            <a:r>
              <a:rPr lang="en-US" sz="1800" dirty="0"/>
              <a:t> </a:t>
            </a:r>
            <a:r>
              <a:rPr lang="en-US" sz="1800" dirty="0" err="1"/>
              <a:t>prétend</a:t>
            </a:r>
            <a:r>
              <a:rPr lang="en-US" sz="1800" dirty="0"/>
              <a:t> que le </a:t>
            </a:r>
            <a:r>
              <a:rPr lang="en-US" sz="1800" dirty="0" err="1"/>
              <a:t>taux</a:t>
            </a:r>
            <a:r>
              <a:rPr lang="en-US" sz="1800" dirty="0"/>
              <a:t> de rotation de son </a:t>
            </a:r>
            <a:r>
              <a:rPr lang="en-US" sz="1800" dirty="0" err="1"/>
              <a:t>inventaire</a:t>
            </a:r>
            <a:r>
              <a:rPr lang="en-US" sz="1800" dirty="0"/>
              <a:t> </a:t>
            </a:r>
            <a:r>
              <a:rPr lang="en-US" sz="1800" dirty="0" err="1"/>
              <a:t>est</a:t>
            </a:r>
            <a:r>
              <a:rPr lang="en-US" sz="1800" dirty="0"/>
              <a:t> de 3 par an. Elle </a:t>
            </a:r>
            <a:r>
              <a:rPr lang="en-US" sz="1800" dirty="0" err="1"/>
              <a:t>prétend</a:t>
            </a:r>
            <a:r>
              <a:rPr lang="en-US" sz="1800" dirty="0"/>
              <a:t> </a:t>
            </a:r>
            <a:r>
              <a:rPr lang="en-US" sz="1800" dirty="0" err="1"/>
              <a:t>aussi</a:t>
            </a:r>
            <a:r>
              <a:rPr lang="en-US" sz="1800" dirty="0"/>
              <a:t> que tout </a:t>
            </a:r>
            <a:r>
              <a:rPr lang="en-US" sz="1800" dirty="0" err="1"/>
              <a:t>ce</a:t>
            </a:r>
            <a:r>
              <a:rPr lang="en-US" sz="1800" dirty="0"/>
              <a:t> que Baxter </a:t>
            </a:r>
            <a:r>
              <a:rPr lang="en-US" sz="1800" dirty="0" err="1"/>
              <a:t>reçoit</a:t>
            </a:r>
            <a:r>
              <a:rPr lang="en-US" sz="1800" dirty="0"/>
              <a:t> de </a:t>
            </a:r>
            <a:r>
              <a:rPr lang="en-US" sz="1800" dirty="0" err="1"/>
              <a:t>leur</a:t>
            </a:r>
            <a:r>
              <a:rPr lang="en-US" sz="1800" dirty="0"/>
              <a:t> </a:t>
            </a:r>
            <a:r>
              <a:rPr lang="en-US" sz="1800" dirty="0" err="1"/>
              <a:t>fournisseur</a:t>
            </a:r>
            <a:r>
              <a:rPr lang="en-US" sz="1800" dirty="0"/>
              <a:t> </a:t>
            </a:r>
            <a:r>
              <a:rPr lang="en-US" sz="1800" dirty="0" err="1"/>
              <a:t>est</a:t>
            </a:r>
            <a:r>
              <a:rPr lang="en-US" sz="1800" dirty="0"/>
              <a:t> </a:t>
            </a:r>
            <a:r>
              <a:rPr lang="en-US" sz="1800" dirty="0" err="1"/>
              <a:t>traité</a:t>
            </a:r>
            <a:r>
              <a:rPr lang="en-US" sz="1800" dirty="0"/>
              <a:t> et </a:t>
            </a:r>
            <a:r>
              <a:rPr lang="en-US" sz="1800" dirty="0" err="1"/>
              <a:t>acheminé</a:t>
            </a:r>
            <a:r>
              <a:rPr lang="en-US" sz="1800" dirty="0"/>
              <a:t> aux clients </a:t>
            </a:r>
            <a:r>
              <a:rPr lang="en-US" sz="1800" dirty="0" err="1"/>
              <a:t>en</a:t>
            </a:r>
            <a:r>
              <a:rPr lang="en-US" sz="1800" dirty="0"/>
              <a:t> </a:t>
            </a:r>
            <a:r>
              <a:rPr lang="en-US" sz="1800" dirty="0" err="1"/>
              <a:t>deça</a:t>
            </a:r>
            <a:r>
              <a:rPr lang="en-US" sz="1800" dirty="0"/>
              <a:t> de 6 </a:t>
            </a:r>
            <a:r>
              <a:rPr lang="en-US" sz="1800" dirty="0" err="1"/>
              <a:t>semaines</a:t>
            </a:r>
            <a:r>
              <a:rPr lang="en-US" sz="1800" dirty="0"/>
              <a:t>. </a:t>
            </a:r>
            <a:r>
              <a:rPr lang="en-US" sz="1800" dirty="0" err="1"/>
              <a:t>Ces</a:t>
            </a:r>
            <a:r>
              <a:rPr lang="en-US" sz="1800" dirty="0"/>
              <a:t> </a:t>
            </a:r>
            <a:r>
              <a:rPr lang="en-US" sz="1800" dirty="0" err="1"/>
              <a:t>deux</a:t>
            </a:r>
            <a:r>
              <a:rPr lang="en-US" sz="1800" dirty="0"/>
              <a:t> </a:t>
            </a:r>
            <a:r>
              <a:rPr lang="en-US" sz="1800" dirty="0" err="1"/>
              <a:t>déclarations</a:t>
            </a:r>
            <a:r>
              <a:rPr lang="en-US" sz="1800" dirty="0"/>
              <a:t> </a:t>
            </a:r>
            <a:r>
              <a:rPr lang="en-US" sz="1800" dirty="0" err="1"/>
              <a:t>sont-elles</a:t>
            </a:r>
            <a:r>
              <a:rPr lang="en-US" sz="1800" dirty="0"/>
              <a:t> compatibles?</a:t>
            </a:r>
          </a:p>
          <a:p>
            <a:pPr>
              <a:buFont typeface="Monotype Sorts" pitchFamily="2" charset="2"/>
              <a:buNone/>
            </a:pPr>
            <a:endParaRPr lang="fr-CA" altLang="en-US" sz="2000" dirty="0">
              <a:solidFill>
                <a:schemeClr val="bg2"/>
              </a:solidFill>
            </a:endParaRPr>
          </a:p>
          <a:p>
            <a:pPr>
              <a:buFont typeface="Monotype Sorts" pitchFamily="2" charset="2"/>
              <a:buNone/>
            </a:pPr>
            <a:endParaRPr lang="en-US" altLang="en-US" sz="2000" dirty="0">
              <a:solidFill>
                <a:schemeClr val="bg2"/>
              </a:solidFill>
            </a:endParaRPr>
          </a:p>
          <a:p>
            <a:pPr>
              <a:buFont typeface="Monotype Sorts" pitchFamily="2" charset="2"/>
              <a:buNone/>
            </a:pPr>
            <a:endParaRPr lang="en-US" altLang="en-US" sz="2000" dirty="0"/>
          </a:p>
        </p:txBody>
      </p:sp>
    </p:spTree>
    <p:extLst>
      <p:ext uri="{BB962C8B-B14F-4D97-AF65-F5344CB8AC3E}">
        <p14:creationId xmlns:p14="http://schemas.microsoft.com/office/powerpoint/2010/main" val="4054072794"/>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2"/>
          <p:cNvSpPr txBox="1">
            <a:spLocks noChangeArrowheads="1"/>
          </p:cNvSpPr>
          <p:nvPr/>
        </p:nvSpPr>
        <p:spPr bwMode="auto">
          <a:xfrm>
            <a:off x="685800" y="838200"/>
            <a:ext cx="7467600" cy="3908762"/>
          </a:xfrm>
          <a:prstGeom prst="rect">
            <a:avLst/>
          </a:prstGeom>
          <a:noFill/>
          <a:ln w="9525">
            <a:noFill/>
            <a:miter lim="800000"/>
            <a:headEnd/>
            <a:tailEnd/>
          </a:ln>
        </p:spPr>
        <p:txBody>
          <a:bodyPr>
            <a:spAutoFit/>
          </a:bodyPr>
          <a:lstStyle/>
          <a:p>
            <a:pPr eaLnBrk="1" hangingPunct="1"/>
            <a:r>
              <a:rPr lang="en-US" sz="3200" dirty="0" err="1">
                <a:solidFill>
                  <a:srgbClr val="FF0000"/>
                </a:solidFill>
              </a:rPr>
              <a:t>Exemple</a:t>
            </a:r>
            <a:r>
              <a:rPr lang="en-US" sz="3200" dirty="0">
                <a:solidFill>
                  <a:srgbClr val="FF0000"/>
                </a:solidFill>
              </a:rPr>
              <a:t>: MBPF Inc.</a:t>
            </a:r>
          </a:p>
          <a:p>
            <a:pPr eaLnBrk="1" hangingPunct="1"/>
            <a:endParaRPr lang="en-US" dirty="0"/>
          </a:p>
          <a:p>
            <a:pPr eaLnBrk="1" hangingPunct="1"/>
            <a:r>
              <a:rPr lang="en-US" dirty="0"/>
              <a:t>MBPF Inc. manufacture des garages </a:t>
            </a:r>
            <a:r>
              <a:rPr lang="en-US" dirty="0" err="1"/>
              <a:t>pré-fabriqués</a:t>
            </a:r>
            <a:r>
              <a:rPr lang="en-US" dirty="0"/>
              <a:t>. </a:t>
            </a:r>
          </a:p>
          <a:p>
            <a:pPr eaLnBrk="1" hangingPunct="1"/>
            <a:endParaRPr lang="en-US" dirty="0"/>
          </a:p>
          <a:p>
            <a:pPr eaLnBrk="1" hangingPunct="1"/>
            <a:r>
              <a:rPr lang="en-US" dirty="0" err="1"/>
              <a:t>Chaque</a:t>
            </a:r>
            <a:r>
              <a:rPr lang="en-US" dirty="0"/>
              <a:t> garage </a:t>
            </a:r>
            <a:r>
              <a:rPr lang="en-US" dirty="0" err="1"/>
              <a:t>est</a:t>
            </a:r>
            <a:r>
              <a:rPr lang="en-US" dirty="0"/>
              <a:t> </a:t>
            </a:r>
            <a:r>
              <a:rPr lang="en-US" dirty="0" err="1"/>
              <a:t>composé</a:t>
            </a:r>
            <a:r>
              <a:rPr lang="en-US" dirty="0"/>
              <a:t> d’un </a:t>
            </a:r>
            <a:r>
              <a:rPr lang="en-US" dirty="0" err="1"/>
              <a:t>toit</a:t>
            </a:r>
            <a:r>
              <a:rPr lang="en-US" dirty="0"/>
              <a:t> et </a:t>
            </a:r>
            <a:r>
              <a:rPr lang="en-US" dirty="0" err="1"/>
              <a:t>d’une</a:t>
            </a:r>
            <a:r>
              <a:rPr lang="en-US" dirty="0"/>
              <a:t> base. </a:t>
            </a:r>
            <a:r>
              <a:rPr lang="en-US" dirty="0" err="1"/>
              <a:t>Ils</a:t>
            </a:r>
            <a:r>
              <a:rPr lang="en-US" dirty="0"/>
              <a:t> </a:t>
            </a:r>
            <a:r>
              <a:rPr lang="en-US" dirty="0" err="1"/>
              <a:t>achètent</a:t>
            </a:r>
            <a:r>
              <a:rPr lang="en-US" dirty="0"/>
              <a:t> les bases </a:t>
            </a:r>
            <a:r>
              <a:rPr lang="en-US" dirty="0" err="1"/>
              <a:t>mais</a:t>
            </a:r>
            <a:r>
              <a:rPr lang="en-US" dirty="0"/>
              <a:t> </a:t>
            </a:r>
            <a:r>
              <a:rPr lang="en-US" dirty="0" err="1"/>
              <a:t>fabriquent</a:t>
            </a:r>
            <a:r>
              <a:rPr lang="en-US" dirty="0"/>
              <a:t> les </a:t>
            </a:r>
            <a:r>
              <a:rPr lang="en-US" dirty="0" err="1"/>
              <a:t>toits</a:t>
            </a:r>
            <a:r>
              <a:rPr lang="en-US" dirty="0"/>
              <a:t> à </a:t>
            </a:r>
            <a:r>
              <a:rPr lang="en-US" dirty="0" err="1"/>
              <a:t>l’interne</a:t>
            </a:r>
            <a:r>
              <a:rPr lang="en-US" dirty="0"/>
              <a:t> </a:t>
            </a:r>
            <a:r>
              <a:rPr lang="en-US" dirty="0" err="1"/>
              <a:t>en</a:t>
            </a:r>
            <a:r>
              <a:rPr lang="en-US" dirty="0"/>
              <a:t> se </a:t>
            </a:r>
            <a:r>
              <a:rPr lang="en-US" dirty="0" err="1"/>
              <a:t>procurant</a:t>
            </a:r>
            <a:r>
              <a:rPr lang="en-US" dirty="0"/>
              <a:t> de la </a:t>
            </a:r>
            <a:r>
              <a:rPr lang="en-US" dirty="0" err="1"/>
              <a:t>tôle</a:t>
            </a:r>
            <a:r>
              <a:rPr lang="en-US" dirty="0"/>
              <a:t> et les planches. On assemble </a:t>
            </a:r>
            <a:r>
              <a:rPr lang="en-US" dirty="0" err="1"/>
              <a:t>ensuite</a:t>
            </a:r>
            <a:r>
              <a:rPr lang="en-US" dirty="0"/>
              <a:t>  </a:t>
            </a:r>
            <a:r>
              <a:rPr lang="en-US" dirty="0" err="1"/>
              <a:t>toit</a:t>
            </a:r>
            <a:r>
              <a:rPr lang="en-US" dirty="0"/>
              <a:t> et base pour </a:t>
            </a:r>
            <a:r>
              <a:rPr lang="en-US" dirty="0" err="1"/>
              <a:t>obtenir</a:t>
            </a:r>
            <a:r>
              <a:rPr lang="en-US" dirty="0"/>
              <a:t> le </a:t>
            </a:r>
            <a:r>
              <a:rPr lang="en-US" dirty="0" err="1"/>
              <a:t>produit</a:t>
            </a:r>
            <a:r>
              <a:rPr lang="en-US" dirty="0"/>
              <a:t> </a:t>
            </a:r>
            <a:r>
              <a:rPr lang="en-US" dirty="0" err="1"/>
              <a:t>fini</a:t>
            </a:r>
            <a:r>
              <a:rPr lang="en-US" dirty="0"/>
              <a:t>. </a:t>
            </a:r>
          </a:p>
          <a:p>
            <a:pPr eaLnBrk="1" hangingPunct="1"/>
            <a:endParaRPr lang="en-US" dirty="0"/>
          </a:p>
          <a:p>
            <a:pPr eaLnBrk="1" hangingPunct="1"/>
            <a:r>
              <a:rPr lang="en-US" dirty="0"/>
              <a:t>But: </a:t>
            </a:r>
            <a:r>
              <a:rPr lang="en-US" dirty="0" err="1"/>
              <a:t>analyser</a:t>
            </a:r>
            <a:r>
              <a:rPr lang="en-US" dirty="0"/>
              <a:t> le “temps de </a:t>
            </a:r>
            <a:r>
              <a:rPr lang="en-US" dirty="0" err="1"/>
              <a:t>séjour</a:t>
            </a:r>
            <a:r>
              <a:rPr lang="en-US" dirty="0"/>
              <a:t>” d’un $ chez MBPF. </a:t>
            </a:r>
          </a:p>
        </p:txBody>
      </p:sp>
    </p:spTree>
    <p:extLst>
      <p:ext uri="{BB962C8B-B14F-4D97-AF65-F5344CB8AC3E}">
        <p14:creationId xmlns:p14="http://schemas.microsoft.com/office/powerpoint/2010/main" val="14537838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p:txBody>
          <a:bodyPr/>
          <a:lstStyle/>
          <a:p>
            <a:r>
              <a:rPr lang="en-US" sz="3200" b="1" dirty="0"/>
              <a:t>MBPF Inc.: </a:t>
            </a:r>
            <a:r>
              <a:rPr lang="en-US" sz="3200" b="1" dirty="0" err="1"/>
              <a:t>Déclarations</a:t>
            </a:r>
            <a:r>
              <a:rPr lang="en-US" sz="3200" b="1" dirty="0"/>
              <a:t> </a:t>
            </a:r>
            <a:r>
              <a:rPr lang="en-US" sz="3200" b="1" dirty="0" err="1"/>
              <a:t>consolidées</a:t>
            </a:r>
            <a:endParaRPr lang="en-US" sz="3200" b="1" dirty="0"/>
          </a:p>
        </p:txBody>
      </p:sp>
      <p:graphicFrame>
        <p:nvGraphicFramePr>
          <p:cNvPr id="1026" name="Object 3"/>
          <p:cNvGraphicFramePr>
            <a:graphicFrameLocks noChangeAspect="1"/>
          </p:cNvGraphicFramePr>
          <p:nvPr>
            <p:extLst>
              <p:ext uri="{D42A27DB-BD31-4B8C-83A1-F6EECF244321}">
                <p14:modId xmlns:p14="http://schemas.microsoft.com/office/powerpoint/2010/main" val="427559716"/>
              </p:ext>
            </p:extLst>
          </p:nvPr>
        </p:nvGraphicFramePr>
        <p:xfrm>
          <a:off x="685800" y="1508125"/>
          <a:ext cx="8074025" cy="4856163"/>
        </p:xfrm>
        <a:graphic>
          <a:graphicData uri="http://schemas.openxmlformats.org/presentationml/2006/ole">
            <mc:AlternateContent xmlns:mc="http://schemas.openxmlformats.org/markup-compatibility/2006">
              <mc:Choice xmlns:v="urn:schemas-microsoft-com:vml" Requires="v">
                <p:oleObj spid="_x0000_s19467" name="Document" r:id="rId4" imgW="7309899" imgH="4405057" progId="Word.Document.8">
                  <p:embed/>
                </p:oleObj>
              </mc:Choice>
              <mc:Fallback>
                <p:oleObj name="Document" r:id="rId4" imgW="7309899" imgH="4405057" progId="Word.Document.8">
                  <p:embed/>
                  <p:pic>
                    <p:nvPicPr>
                      <p:cNvPr id="1026" name="Object 3"/>
                      <p:cNvPicPr>
                        <a:picLocks noChangeAspect="1" noChangeArrowheads="1"/>
                      </p:cNvPicPr>
                      <p:nvPr/>
                    </p:nvPicPr>
                    <p:blipFill>
                      <a:blip r:embed="rId5"/>
                      <a:srcRect/>
                      <a:stretch>
                        <a:fillRect/>
                      </a:stretch>
                    </p:blipFill>
                    <p:spPr bwMode="auto">
                      <a:xfrm>
                        <a:off x="685800" y="1508125"/>
                        <a:ext cx="8074025" cy="48561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type="none" w="sm" len="sm"/>
                            <a:tailEnd type="none" w="sm" len="sm"/>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114750293"/>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2"/>
          <p:cNvSpPr>
            <a:spLocks noGrp="1" noChangeArrowheads="1"/>
          </p:cNvSpPr>
          <p:nvPr>
            <p:ph type="title"/>
          </p:nvPr>
        </p:nvSpPr>
        <p:spPr/>
        <p:txBody>
          <a:bodyPr/>
          <a:lstStyle/>
          <a:p>
            <a:r>
              <a:rPr lang="en-US" sz="3200" b="1" dirty="0"/>
              <a:t>MBPF Inc.: </a:t>
            </a:r>
            <a:r>
              <a:rPr lang="en-US" sz="3200" b="1" dirty="0" err="1"/>
              <a:t>Bilan</a:t>
            </a:r>
            <a:endParaRPr lang="en-US" sz="3200" b="1" dirty="0"/>
          </a:p>
        </p:txBody>
      </p:sp>
      <p:graphicFrame>
        <p:nvGraphicFramePr>
          <p:cNvPr id="2050" name="Object 3"/>
          <p:cNvGraphicFramePr>
            <a:graphicFrameLocks/>
          </p:cNvGraphicFramePr>
          <p:nvPr>
            <p:extLst>
              <p:ext uri="{D42A27DB-BD31-4B8C-83A1-F6EECF244321}">
                <p14:modId xmlns:p14="http://schemas.microsoft.com/office/powerpoint/2010/main" val="2471192104"/>
              </p:ext>
            </p:extLst>
          </p:nvPr>
        </p:nvGraphicFramePr>
        <p:xfrm>
          <a:off x="749300" y="1444625"/>
          <a:ext cx="6392863" cy="5257800"/>
        </p:xfrm>
        <a:graphic>
          <a:graphicData uri="http://schemas.openxmlformats.org/presentationml/2006/ole">
            <mc:AlternateContent xmlns:mc="http://schemas.openxmlformats.org/markup-compatibility/2006">
              <mc:Choice xmlns:v="urn:schemas-microsoft-com:vml" Requires="v">
                <p:oleObj spid="_x0000_s20491" name="Document" r:id="rId4" imgW="7311696" imgH="6030647" progId="Word.Document.8">
                  <p:embed/>
                </p:oleObj>
              </mc:Choice>
              <mc:Fallback>
                <p:oleObj name="Document" r:id="rId4" imgW="7311696" imgH="6030647" progId="Word.Document.8">
                  <p:embed/>
                  <p:pic>
                    <p:nvPicPr>
                      <p:cNvPr id="2050" name="Object 3"/>
                      <p:cNvPicPr preferRelativeResize="0">
                        <a:picLocks noChangeAspect="1" noChangeArrowheads="1"/>
                      </p:cNvPicPr>
                      <p:nvPr/>
                    </p:nvPicPr>
                    <p:blipFill>
                      <a:blip r:embed="rId5"/>
                      <a:srcRect/>
                      <a:stretch>
                        <a:fillRect/>
                      </a:stretch>
                    </p:blipFill>
                    <p:spPr bwMode="auto">
                      <a:xfrm>
                        <a:off x="749300" y="1444625"/>
                        <a:ext cx="6392863" cy="5257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type="none" w="sm" len="sm"/>
                            <a:tailEnd type="none" w="sm" len="sm"/>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218875569"/>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2"/>
          <p:cNvGraphicFramePr>
            <a:graphicFrameLocks noChangeAspect="1"/>
          </p:cNvGraphicFramePr>
          <p:nvPr>
            <p:extLst>
              <p:ext uri="{D42A27DB-BD31-4B8C-83A1-F6EECF244321}">
                <p14:modId xmlns:p14="http://schemas.microsoft.com/office/powerpoint/2010/main" val="604763576"/>
              </p:ext>
            </p:extLst>
          </p:nvPr>
        </p:nvGraphicFramePr>
        <p:xfrm>
          <a:off x="3613076" y="68038"/>
          <a:ext cx="5441950" cy="2473325"/>
        </p:xfrm>
        <a:graphic>
          <a:graphicData uri="http://schemas.openxmlformats.org/presentationml/2006/ole">
            <mc:AlternateContent xmlns:mc="http://schemas.openxmlformats.org/markup-compatibility/2006">
              <mc:Choice xmlns:v="urn:schemas-microsoft-com:vml" Requires="v">
                <p:oleObj spid="_x0000_s21515" name="Document" r:id="rId4" imgW="7318665" imgH="3333367" progId="Word.Document.8">
                  <p:embed/>
                </p:oleObj>
              </mc:Choice>
              <mc:Fallback>
                <p:oleObj name="Document" r:id="rId4" imgW="7318665" imgH="3333367" progId="Word.Document.8">
                  <p:embed/>
                  <p:pic>
                    <p:nvPicPr>
                      <p:cNvPr id="3074" name="Object 2"/>
                      <p:cNvPicPr>
                        <a:picLocks noChangeAspect="1" noChangeArrowheads="1"/>
                      </p:cNvPicPr>
                      <p:nvPr/>
                    </p:nvPicPr>
                    <p:blipFill>
                      <a:blip r:embed="rId5"/>
                      <a:srcRect/>
                      <a:stretch>
                        <a:fillRect/>
                      </a:stretch>
                    </p:blipFill>
                    <p:spPr bwMode="auto">
                      <a:xfrm>
                        <a:off x="3613076" y="68038"/>
                        <a:ext cx="5441950" cy="2473325"/>
                      </a:xfrm>
                      <a:prstGeom prst="rect">
                        <a:avLst/>
                      </a:prstGeom>
                      <a:solidFill>
                        <a:schemeClr val="bg1"/>
                      </a:solidFill>
                      <a:ln>
                        <a:noFill/>
                      </a:ln>
                      <a:effectLst/>
                      <a:extLst>
                        <a:ext uri="{91240B29-F687-4f45-9708-019B960494DF}">
                          <a14:hiddenLine xmlns="" xmlns:a14="http://schemas.microsoft.com/office/drawing/2010/main" w="12700">
                            <a:solidFill>
                              <a:schemeClr val="tx1"/>
                            </a:solidFill>
                            <a:miter lim="800000"/>
                            <a:headEnd type="none" w="sm" len="sm"/>
                            <a:tailEnd type="none" w="sm" len="sm"/>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3076" name="Group 3"/>
          <p:cNvGrpSpPr>
            <a:grpSpLocks/>
          </p:cNvGrpSpPr>
          <p:nvPr/>
        </p:nvGrpSpPr>
        <p:grpSpPr bwMode="auto">
          <a:xfrm>
            <a:off x="304800" y="2438400"/>
            <a:ext cx="8839200" cy="4191000"/>
            <a:chOff x="375" y="1344"/>
            <a:chExt cx="5166" cy="2196"/>
          </a:xfrm>
        </p:grpSpPr>
        <p:sp>
          <p:nvSpPr>
            <p:cNvPr id="3077" name="Rectangle 4"/>
            <p:cNvSpPr>
              <a:spLocks noChangeArrowheads="1"/>
            </p:cNvSpPr>
            <p:nvPr/>
          </p:nvSpPr>
          <p:spPr bwMode="auto">
            <a:xfrm>
              <a:off x="856" y="1679"/>
              <a:ext cx="4211" cy="1861"/>
            </a:xfrm>
            <a:prstGeom prst="rect">
              <a:avLst/>
            </a:prstGeom>
            <a:noFill/>
            <a:ln w="28575">
              <a:solidFill>
                <a:schemeClr val="tx1"/>
              </a:solidFill>
              <a:miter lim="800000"/>
              <a:headEnd/>
              <a:tailEnd/>
            </a:ln>
          </p:spPr>
          <p:txBody>
            <a:bodyPr wrap="none" anchor="ctr"/>
            <a:lstStyle/>
            <a:p>
              <a:endParaRPr lang="en-US"/>
            </a:p>
          </p:txBody>
        </p:sp>
        <p:sp>
          <p:nvSpPr>
            <p:cNvPr id="3078" name="Rectangle 5"/>
            <p:cNvSpPr>
              <a:spLocks noChangeArrowheads="1"/>
            </p:cNvSpPr>
            <p:nvPr/>
          </p:nvSpPr>
          <p:spPr bwMode="auto">
            <a:xfrm>
              <a:off x="1038" y="1899"/>
              <a:ext cx="545" cy="434"/>
            </a:xfrm>
            <a:prstGeom prst="rect">
              <a:avLst/>
            </a:prstGeom>
            <a:noFill/>
            <a:ln w="12700">
              <a:solidFill>
                <a:schemeClr val="tx1"/>
              </a:solidFill>
              <a:miter lim="800000"/>
              <a:headEnd/>
              <a:tailEnd/>
            </a:ln>
          </p:spPr>
          <p:txBody>
            <a:bodyPr wrap="none" anchor="ctr"/>
            <a:lstStyle/>
            <a:p>
              <a:endParaRPr lang="en-US"/>
            </a:p>
          </p:txBody>
        </p:sp>
        <p:sp>
          <p:nvSpPr>
            <p:cNvPr id="3079" name="Rectangle 6"/>
            <p:cNvSpPr>
              <a:spLocks noChangeArrowheads="1"/>
            </p:cNvSpPr>
            <p:nvPr/>
          </p:nvSpPr>
          <p:spPr bwMode="auto">
            <a:xfrm>
              <a:off x="1038" y="2886"/>
              <a:ext cx="545" cy="435"/>
            </a:xfrm>
            <a:prstGeom prst="rect">
              <a:avLst/>
            </a:prstGeom>
            <a:noFill/>
            <a:ln w="12700">
              <a:solidFill>
                <a:schemeClr val="tx1"/>
              </a:solidFill>
              <a:miter lim="800000"/>
              <a:headEnd/>
              <a:tailEnd/>
            </a:ln>
          </p:spPr>
          <p:txBody>
            <a:bodyPr wrap="none" anchor="ctr"/>
            <a:lstStyle/>
            <a:p>
              <a:endParaRPr lang="en-US"/>
            </a:p>
          </p:txBody>
        </p:sp>
        <p:sp>
          <p:nvSpPr>
            <p:cNvPr id="3080" name="Rectangle 7"/>
            <p:cNvSpPr>
              <a:spLocks noChangeArrowheads="1"/>
            </p:cNvSpPr>
            <p:nvPr/>
          </p:nvSpPr>
          <p:spPr bwMode="auto">
            <a:xfrm>
              <a:off x="2137" y="1899"/>
              <a:ext cx="545" cy="434"/>
            </a:xfrm>
            <a:prstGeom prst="rect">
              <a:avLst/>
            </a:prstGeom>
            <a:noFill/>
            <a:ln w="12700">
              <a:solidFill>
                <a:schemeClr val="tx1"/>
              </a:solidFill>
              <a:miter lim="800000"/>
              <a:headEnd/>
              <a:tailEnd/>
            </a:ln>
          </p:spPr>
          <p:txBody>
            <a:bodyPr wrap="none" anchor="ctr"/>
            <a:lstStyle/>
            <a:p>
              <a:endParaRPr lang="en-US"/>
            </a:p>
          </p:txBody>
        </p:sp>
        <p:sp>
          <p:nvSpPr>
            <p:cNvPr id="3081" name="Rectangle 8"/>
            <p:cNvSpPr>
              <a:spLocks noChangeArrowheads="1"/>
            </p:cNvSpPr>
            <p:nvPr/>
          </p:nvSpPr>
          <p:spPr bwMode="auto">
            <a:xfrm>
              <a:off x="3236" y="2447"/>
              <a:ext cx="545" cy="435"/>
            </a:xfrm>
            <a:prstGeom prst="rect">
              <a:avLst/>
            </a:prstGeom>
            <a:noFill/>
            <a:ln w="12700">
              <a:solidFill>
                <a:schemeClr val="tx1"/>
              </a:solidFill>
              <a:miter lim="800000"/>
              <a:headEnd/>
              <a:tailEnd/>
            </a:ln>
          </p:spPr>
          <p:txBody>
            <a:bodyPr wrap="none" anchor="ctr"/>
            <a:lstStyle/>
            <a:p>
              <a:endParaRPr lang="en-US"/>
            </a:p>
          </p:txBody>
        </p:sp>
        <p:sp>
          <p:nvSpPr>
            <p:cNvPr id="3082" name="Rectangle 9"/>
            <p:cNvSpPr>
              <a:spLocks noChangeArrowheads="1"/>
            </p:cNvSpPr>
            <p:nvPr/>
          </p:nvSpPr>
          <p:spPr bwMode="auto">
            <a:xfrm>
              <a:off x="4335" y="2447"/>
              <a:ext cx="545" cy="435"/>
            </a:xfrm>
            <a:prstGeom prst="rect">
              <a:avLst/>
            </a:prstGeom>
            <a:noFill/>
            <a:ln w="12700">
              <a:solidFill>
                <a:schemeClr val="tx1"/>
              </a:solidFill>
              <a:miter lim="800000"/>
              <a:headEnd/>
              <a:tailEnd/>
            </a:ln>
          </p:spPr>
          <p:txBody>
            <a:bodyPr wrap="none" anchor="ctr"/>
            <a:lstStyle/>
            <a:p>
              <a:endParaRPr lang="en-US"/>
            </a:p>
          </p:txBody>
        </p:sp>
        <p:sp>
          <p:nvSpPr>
            <p:cNvPr id="3083" name="Line 10"/>
            <p:cNvSpPr>
              <a:spLocks noChangeShapeType="1"/>
            </p:cNvSpPr>
            <p:nvPr/>
          </p:nvSpPr>
          <p:spPr bwMode="auto">
            <a:xfrm>
              <a:off x="1584" y="2114"/>
              <a:ext cx="50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84" name="Freeform 11"/>
            <p:cNvSpPr>
              <a:spLocks/>
            </p:cNvSpPr>
            <p:nvPr/>
          </p:nvSpPr>
          <p:spPr bwMode="auto">
            <a:xfrm>
              <a:off x="2082" y="2078"/>
              <a:ext cx="52" cy="74"/>
            </a:xfrm>
            <a:custGeom>
              <a:avLst/>
              <a:gdLst>
                <a:gd name="T0" fmla="*/ 0 w 52"/>
                <a:gd name="T1" fmla="*/ 0 h 74"/>
                <a:gd name="T2" fmla="*/ 0 w 52"/>
                <a:gd name="T3" fmla="*/ 73 h 74"/>
                <a:gd name="T4" fmla="*/ 51 w 52"/>
                <a:gd name="T5" fmla="*/ 36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6"/>
                  </a:lnTo>
                  <a:lnTo>
                    <a:pt x="0" y="0"/>
                  </a:lnTo>
                </a:path>
              </a:pathLst>
            </a:custGeom>
            <a:solidFill>
              <a:srgbClr val="000000"/>
            </a:solidFill>
            <a:ln w="12700" cap="rnd">
              <a:solidFill>
                <a:srgbClr val="00FF00"/>
              </a:solidFill>
              <a:round/>
              <a:headEnd/>
              <a:tailEnd/>
            </a:ln>
          </p:spPr>
          <p:txBody>
            <a:bodyPr/>
            <a:lstStyle/>
            <a:p>
              <a:endParaRPr lang="en-US"/>
            </a:p>
          </p:txBody>
        </p:sp>
        <p:sp>
          <p:nvSpPr>
            <p:cNvPr id="3085" name="Line 12"/>
            <p:cNvSpPr>
              <a:spLocks noChangeShapeType="1"/>
            </p:cNvSpPr>
            <p:nvPr/>
          </p:nvSpPr>
          <p:spPr bwMode="auto">
            <a:xfrm>
              <a:off x="2683" y="2114"/>
              <a:ext cx="21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86" name="Line 13"/>
            <p:cNvSpPr>
              <a:spLocks noChangeShapeType="1"/>
            </p:cNvSpPr>
            <p:nvPr/>
          </p:nvSpPr>
          <p:spPr bwMode="auto">
            <a:xfrm>
              <a:off x="1584" y="3102"/>
              <a:ext cx="1318"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87" name="Line 14"/>
            <p:cNvSpPr>
              <a:spLocks noChangeShapeType="1"/>
            </p:cNvSpPr>
            <p:nvPr/>
          </p:nvSpPr>
          <p:spPr bwMode="auto">
            <a:xfrm flipV="1">
              <a:off x="2902" y="2773"/>
              <a:ext cx="0" cy="329"/>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88" name="Line 15"/>
            <p:cNvSpPr>
              <a:spLocks noChangeShapeType="1"/>
            </p:cNvSpPr>
            <p:nvPr/>
          </p:nvSpPr>
          <p:spPr bwMode="auto">
            <a:xfrm>
              <a:off x="2902" y="2114"/>
              <a:ext cx="0" cy="439"/>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89" name="Line 16"/>
            <p:cNvSpPr>
              <a:spLocks noChangeShapeType="1"/>
            </p:cNvSpPr>
            <p:nvPr/>
          </p:nvSpPr>
          <p:spPr bwMode="auto">
            <a:xfrm>
              <a:off x="2902" y="2773"/>
              <a:ext cx="29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90" name="Freeform 17"/>
            <p:cNvSpPr>
              <a:spLocks/>
            </p:cNvSpPr>
            <p:nvPr/>
          </p:nvSpPr>
          <p:spPr bwMode="auto">
            <a:xfrm>
              <a:off x="3181" y="2736"/>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FF00"/>
              </a:solidFill>
              <a:round/>
              <a:headEnd/>
              <a:tailEnd/>
            </a:ln>
          </p:spPr>
          <p:txBody>
            <a:bodyPr/>
            <a:lstStyle/>
            <a:p>
              <a:endParaRPr lang="en-US"/>
            </a:p>
          </p:txBody>
        </p:sp>
        <p:sp>
          <p:nvSpPr>
            <p:cNvPr id="3091" name="Line 18"/>
            <p:cNvSpPr>
              <a:spLocks noChangeShapeType="1"/>
            </p:cNvSpPr>
            <p:nvPr/>
          </p:nvSpPr>
          <p:spPr bwMode="auto">
            <a:xfrm>
              <a:off x="2902" y="2553"/>
              <a:ext cx="29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92" name="Freeform 19"/>
            <p:cNvSpPr>
              <a:spLocks/>
            </p:cNvSpPr>
            <p:nvPr/>
          </p:nvSpPr>
          <p:spPr bwMode="auto">
            <a:xfrm>
              <a:off x="3181" y="2516"/>
              <a:ext cx="52" cy="75"/>
            </a:xfrm>
            <a:custGeom>
              <a:avLst/>
              <a:gdLst>
                <a:gd name="T0" fmla="*/ 0 w 52"/>
                <a:gd name="T1" fmla="*/ 0 h 75"/>
                <a:gd name="T2" fmla="*/ 0 w 52"/>
                <a:gd name="T3" fmla="*/ 74 h 75"/>
                <a:gd name="T4" fmla="*/ 51 w 52"/>
                <a:gd name="T5" fmla="*/ 37 h 75"/>
                <a:gd name="T6" fmla="*/ 0 w 52"/>
                <a:gd name="T7" fmla="*/ 0 h 75"/>
                <a:gd name="T8" fmla="*/ 0 60000 65536"/>
                <a:gd name="T9" fmla="*/ 0 60000 65536"/>
                <a:gd name="T10" fmla="*/ 0 60000 65536"/>
                <a:gd name="T11" fmla="*/ 0 60000 65536"/>
                <a:gd name="T12" fmla="*/ 0 w 52"/>
                <a:gd name="T13" fmla="*/ 0 h 75"/>
                <a:gd name="T14" fmla="*/ 52 w 52"/>
                <a:gd name="T15" fmla="*/ 75 h 75"/>
              </a:gdLst>
              <a:ahLst/>
              <a:cxnLst>
                <a:cxn ang="T8">
                  <a:pos x="T0" y="T1"/>
                </a:cxn>
                <a:cxn ang="T9">
                  <a:pos x="T2" y="T3"/>
                </a:cxn>
                <a:cxn ang="T10">
                  <a:pos x="T4" y="T5"/>
                </a:cxn>
                <a:cxn ang="T11">
                  <a:pos x="T6" y="T7"/>
                </a:cxn>
              </a:cxnLst>
              <a:rect l="T12" t="T13" r="T14" b="T15"/>
              <a:pathLst>
                <a:path w="52" h="75">
                  <a:moveTo>
                    <a:pt x="0" y="0"/>
                  </a:moveTo>
                  <a:lnTo>
                    <a:pt x="0" y="74"/>
                  </a:lnTo>
                  <a:lnTo>
                    <a:pt x="51" y="37"/>
                  </a:lnTo>
                  <a:lnTo>
                    <a:pt x="0" y="0"/>
                  </a:lnTo>
                </a:path>
              </a:pathLst>
            </a:custGeom>
            <a:solidFill>
              <a:srgbClr val="000000"/>
            </a:solidFill>
            <a:ln w="12700" cap="rnd">
              <a:solidFill>
                <a:srgbClr val="00FF00"/>
              </a:solidFill>
              <a:round/>
              <a:headEnd/>
              <a:tailEnd/>
            </a:ln>
          </p:spPr>
          <p:txBody>
            <a:bodyPr/>
            <a:lstStyle/>
            <a:p>
              <a:endParaRPr lang="en-US"/>
            </a:p>
          </p:txBody>
        </p:sp>
        <p:sp>
          <p:nvSpPr>
            <p:cNvPr id="3093" name="Line 20"/>
            <p:cNvSpPr>
              <a:spLocks noChangeShapeType="1"/>
            </p:cNvSpPr>
            <p:nvPr/>
          </p:nvSpPr>
          <p:spPr bwMode="auto">
            <a:xfrm>
              <a:off x="3782" y="2663"/>
              <a:ext cx="50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94" name="Freeform 21"/>
            <p:cNvSpPr>
              <a:spLocks/>
            </p:cNvSpPr>
            <p:nvPr/>
          </p:nvSpPr>
          <p:spPr bwMode="auto">
            <a:xfrm>
              <a:off x="4280" y="2626"/>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FF00"/>
              </a:solidFill>
              <a:round/>
              <a:headEnd/>
              <a:tailEnd/>
            </a:ln>
          </p:spPr>
          <p:txBody>
            <a:bodyPr/>
            <a:lstStyle/>
            <a:p>
              <a:endParaRPr lang="en-US"/>
            </a:p>
          </p:txBody>
        </p:sp>
        <p:sp>
          <p:nvSpPr>
            <p:cNvPr id="3095" name="Rectangle 22"/>
            <p:cNvSpPr>
              <a:spLocks noChangeArrowheads="1"/>
            </p:cNvSpPr>
            <p:nvPr/>
          </p:nvSpPr>
          <p:spPr bwMode="auto">
            <a:xfrm>
              <a:off x="922" y="2304"/>
              <a:ext cx="847" cy="307"/>
            </a:xfrm>
            <a:prstGeom prst="rect">
              <a:avLst/>
            </a:prstGeom>
            <a:noFill/>
            <a:ln w="9525">
              <a:noFill/>
              <a:miter lim="800000"/>
              <a:headEnd/>
              <a:tailEnd/>
            </a:ln>
          </p:spPr>
          <p:txBody>
            <a:bodyPr wrap="none" lIns="92075" tIns="46038" rIns="92075" bIns="46038">
              <a:spAutoFit/>
            </a:bodyPr>
            <a:lstStyle/>
            <a:p>
              <a:pPr algn="ctr"/>
              <a:r>
                <a:rPr lang="en-US" sz="1600" i="1" dirty="0" err="1"/>
                <a:t>Matières</a:t>
              </a:r>
              <a:r>
                <a:rPr lang="en-US" sz="1600" i="1" dirty="0"/>
                <a:t> Prem.</a:t>
              </a:r>
            </a:p>
            <a:p>
              <a:pPr algn="ctr"/>
              <a:r>
                <a:rPr lang="en-US" sz="1600" i="1" dirty="0"/>
                <a:t>(</a:t>
              </a:r>
              <a:r>
                <a:rPr lang="en-US" sz="1600" i="1" dirty="0" err="1"/>
                <a:t>toits</a:t>
              </a:r>
              <a:r>
                <a:rPr lang="en-US" sz="1600" i="1" dirty="0"/>
                <a:t>)</a:t>
              </a:r>
            </a:p>
          </p:txBody>
        </p:sp>
        <p:sp>
          <p:nvSpPr>
            <p:cNvPr id="3096" name="Rectangle 23"/>
            <p:cNvSpPr>
              <a:spLocks noChangeArrowheads="1"/>
            </p:cNvSpPr>
            <p:nvPr/>
          </p:nvSpPr>
          <p:spPr bwMode="auto">
            <a:xfrm>
              <a:off x="2070" y="2304"/>
              <a:ext cx="713" cy="307"/>
            </a:xfrm>
            <a:prstGeom prst="rect">
              <a:avLst/>
            </a:prstGeom>
            <a:noFill/>
            <a:ln w="9525">
              <a:noFill/>
              <a:miter lim="800000"/>
              <a:headEnd/>
              <a:tailEnd/>
            </a:ln>
          </p:spPr>
          <p:txBody>
            <a:bodyPr wrap="none" lIns="92075" tIns="46038" rIns="92075" bIns="46038">
              <a:spAutoFit/>
            </a:bodyPr>
            <a:lstStyle/>
            <a:p>
              <a:pPr algn="ctr"/>
              <a:r>
                <a:rPr lang="en-US" sz="1600" i="1" dirty="0"/>
                <a:t>Fabrication </a:t>
              </a:r>
            </a:p>
            <a:p>
              <a:pPr algn="ctr"/>
              <a:r>
                <a:rPr lang="en-US" sz="1600" i="1" dirty="0"/>
                <a:t>(</a:t>
              </a:r>
              <a:r>
                <a:rPr lang="en-US" sz="1600" i="1" dirty="0" err="1"/>
                <a:t>toits</a:t>
              </a:r>
              <a:r>
                <a:rPr lang="en-US" sz="1600" i="1" dirty="0"/>
                <a:t>)</a:t>
              </a:r>
            </a:p>
          </p:txBody>
        </p:sp>
        <p:sp>
          <p:nvSpPr>
            <p:cNvPr id="3097" name="Rectangle 24"/>
            <p:cNvSpPr>
              <a:spLocks noChangeArrowheads="1"/>
            </p:cNvSpPr>
            <p:nvPr/>
          </p:nvSpPr>
          <p:spPr bwMode="auto">
            <a:xfrm>
              <a:off x="3199" y="2880"/>
              <a:ext cx="682" cy="178"/>
            </a:xfrm>
            <a:prstGeom prst="rect">
              <a:avLst/>
            </a:prstGeom>
            <a:noFill/>
            <a:ln w="9525">
              <a:noFill/>
              <a:miter lim="800000"/>
              <a:headEnd/>
              <a:tailEnd/>
            </a:ln>
          </p:spPr>
          <p:txBody>
            <a:bodyPr wrap="none" lIns="92075" tIns="46038" rIns="92075" bIns="46038">
              <a:spAutoFit/>
            </a:bodyPr>
            <a:lstStyle/>
            <a:p>
              <a:r>
                <a:rPr lang="en-US" sz="1600" i="1" dirty="0"/>
                <a:t>Assemblage</a:t>
              </a:r>
            </a:p>
          </p:txBody>
        </p:sp>
        <p:sp>
          <p:nvSpPr>
            <p:cNvPr id="3098" name="Line 25"/>
            <p:cNvSpPr>
              <a:spLocks noChangeShapeType="1"/>
            </p:cNvSpPr>
            <p:nvPr/>
          </p:nvSpPr>
          <p:spPr bwMode="auto">
            <a:xfrm>
              <a:off x="375" y="2114"/>
              <a:ext cx="61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099" name="Freeform 26"/>
            <p:cNvSpPr>
              <a:spLocks/>
            </p:cNvSpPr>
            <p:nvPr/>
          </p:nvSpPr>
          <p:spPr bwMode="auto">
            <a:xfrm>
              <a:off x="983" y="2078"/>
              <a:ext cx="52" cy="74"/>
            </a:xfrm>
            <a:custGeom>
              <a:avLst/>
              <a:gdLst>
                <a:gd name="T0" fmla="*/ 0 w 52"/>
                <a:gd name="T1" fmla="*/ 0 h 74"/>
                <a:gd name="T2" fmla="*/ 0 w 52"/>
                <a:gd name="T3" fmla="*/ 73 h 74"/>
                <a:gd name="T4" fmla="*/ 51 w 52"/>
                <a:gd name="T5" fmla="*/ 36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6"/>
                  </a:lnTo>
                  <a:lnTo>
                    <a:pt x="0" y="0"/>
                  </a:lnTo>
                </a:path>
              </a:pathLst>
            </a:custGeom>
            <a:solidFill>
              <a:srgbClr val="000000"/>
            </a:solidFill>
            <a:ln w="12700" cap="rnd">
              <a:solidFill>
                <a:srgbClr val="00FF00"/>
              </a:solidFill>
              <a:round/>
              <a:headEnd/>
              <a:tailEnd/>
            </a:ln>
          </p:spPr>
          <p:txBody>
            <a:bodyPr/>
            <a:lstStyle/>
            <a:p>
              <a:endParaRPr lang="en-US"/>
            </a:p>
          </p:txBody>
        </p:sp>
        <p:sp>
          <p:nvSpPr>
            <p:cNvPr id="3100" name="Line 27"/>
            <p:cNvSpPr>
              <a:spLocks noChangeShapeType="1"/>
            </p:cNvSpPr>
            <p:nvPr/>
          </p:nvSpPr>
          <p:spPr bwMode="auto">
            <a:xfrm>
              <a:off x="375" y="3102"/>
              <a:ext cx="61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101" name="Freeform 28"/>
            <p:cNvSpPr>
              <a:spLocks/>
            </p:cNvSpPr>
            <p:nvPr/>
          </p:nvSpPr>
          <p:spPr bwMode="auto">
            <a:xfrm>
              <a:off x="983" y="3065"/>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FF00"/>
              </a:solidFill>
              <a:round/>
              <a:headEnd/>
              <a:tailEnd/>
            </a:ln>
          </p:spPr>
          <p:txBody>
            <a:bodyPr/>
            <a:lstStyle/>
            <a:p>
              <a:endParaRPr lang="en-US"/>
            </a:p>
          </p:txBody>
        </p:sp>
        <p:sp>
          <p:nvSpPr>
            <p:cNvPr id="3102" name="Line 29"/>
            <p:cNvSpPr>
              <a:spLocks noChangeShapeType="1"/>
            </p:cNvSpPr>
            <p:nvPr/>
          </p:nvSpPr>
          <p:spPr bwMode="auto">
            <a:xfrm>
              <a:off x="4881" y="2663"/>
              <a:ext cx="619"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3103" name="Freeform 30"/>
            <p:cNvSpPr>
              <a:spLocks/>
            </p:cNvSpPr>
            <p:nvPr/>
          </p:nvSpPr>
          <p:spPr bwMode="auto">
            <a:xfrm>
              <a:off x="5489" y="2626"/>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FF00"/>
              </a:solidFill>
              <a:round/>
              <a:headEnd/>
              <a:tailEnd/>
            </a:ln>
          </p:spPr>
          <p:txBody>
            <a:bodyPr/>
            <a:lstStyle/>
            <a:p>
              <a:endParaRPr lang="en-US"/>
            </a:p>
          </p:txBody>
        </p:sp>
        <p:sp>
          <p:nvSpPr>
            <p:cNvPr id="3104" name="Rectangle 31"/>
            <p:cNvSpPr>
              <a:spLocks noChangeArrowheads="1"/>
            </p:cNvSpPr>
            <p:nvPr/>
          </p:nvSpPr>
          <p:spPr bwMode="auto">
            <a:xfrm>
              <a:off x="1116" y="3321"/>
              <a:ext cx="389" cy="178"/>
            </a:xfrm>
            <a:prstGeom prst="rect">
              <a:avLst/>
            </a:prstGeom>
            <a:noFill/>
            <a:ln w="9525">
              <a:noFill/>
              <a:miter lim="800000"/>
              <a:headEnd/>
              <a:tailEnd/>
            </a:ln>
          </p:spPr>
          <p:txBody>
            <a:bodyPr wrap="none" lIns="92075" tIns="46038" rIns="92075" bIns="46038">
              <a:spAutoFit/>
            </a:bodyPr>
            <a:lstStyle/>
            <a:p>
              <a:r>
                <a:rPr lang="en-US" sz="1600" i="1" dirty="0"/>
                <a:t>Bases</a:t>
              </a:r>
            </a:p>
          </p:txBody>
        </p:sp>
        <p:sp>
          <p:nvSpPr>
            <p:cNvPr id="3105" name="Rectangle 32"/>
            <p:cNvSpPr>
              <a:spLocks noChangeArrowheads="1"/>
            </p:cNvSpPr>
            <p:nvPr/>
          </p:nvSpPr>
          <p:spPr bwMode="auto">
            <a:xfrm>
              <a:off x="4140" y="2880"/>
              <a:ext cx="756" cy="178"/>
            </a:xfrm>
            <a:prstGeom prst="rect">
              <a:avLst/>
            </a:prstGeom>
            <a:noFill/>
            <a:ln w="9525">
              <a:noFill/>
              <a:miter lim="800000"/>
              <a:headEnd/>
              <a:tailEnd/>
            </a:ln>
          </p:spPr>
          <p:txBody>
            <a:bodyPr wrap="none" lIns="92075" tIns="46038" rIns="92075" bIns="46038">
              <a:spAutoFit/>
            </a:bodyPr>
            <a:lstStyle/>
            <a:p>
              <a:r>
                <a:rPr lang="fr-CA" sz="1600" i="1" dirty="0"/>
                <a:t>Produits finis</a:t>
              </a:r>
              <a:endParaRPr lang="en-US" sz="1600" i="1" dirty="0"/>
            </a:p>
          </p:txBody>
        </p:sp>
        <p:sp>
          <p:nvSpPr>
            <p:cNvPr id="3106" name="Line 33"/>
            <p:cNvSpPr>
              <a:spLocks noChangeShapeType="1"/>
            </p:cNvSpPr>
            <p:nvPr/>
          </p:nvSpPr>
          <p:spPr bwMode="auto">
            <a:xfrm flipV="1">
              <a:off x="3488" y="1344"/>
              <a:ext cx="0" cy="1104"/>
            </a:xfrm>
            <a:prstGeom prst="line">
              <a:avLst/>
            </a:prstGeom>
            <a:noFill/>
            <a:ln w="12700">
              <a:solidFill>
                <a:schemeClr val="tx1"/>
              </a:solidFill>
              <a:round/>
              <a:headEnd type="stealth" w="med" len="lg"/>
              <a:tailEnd type="none" w="sm" len="sm"/>
            </a:ln>
          </p:spPr>
          <p:txBody>
            <a:bodyPr wrap="none" anchor="ctr"/>
            <a:lstStyle/>
            <a:p>
              <a:endParaRPr lang="en-US"/>
            </a:p>
          </p:txBody>
        </p:sp>
        <p:sp>
          <p:nvSpPr>
            <p:cNvPr id="3107" name="Line 34"/>
            <p:cNvSpPr>
              <a:spLocks noChangeShapeType="1"/>
            </p:cNvSpPr>
            <p:nvPr/>
          </p:nvSpPr>
          <p:spPr bwMode="auto">
            <a:xfrm>
              <a:off x="2383" y="1344"/>
              <a:ext cx="0" cy="528"/>
            </a:xfrm>
            <a:prstGeom prst="line">
              <a:avLst/>
            </a:prstGeom>
            <a:noFill/>
            <a:ln w="12700">
              <a:solidFill>
                <a:schemeClr val="tx1"/>
              </a:solidFill>
              <a:round/>
              <a:headEnd type="none" w="sm" len="sm"/>
              <a:tailEnd type="stealth" w="med" len="med"/>
            </a:ln>
          </p:spPr>
          <p:txBody>
            <a:bodyPr wrap="none" anchor="ctr"/>
            <a:lstStyle/>
            <a:p>
              <a:endParaRPr lang="en-US"/>
            </a:p>
          </p:txBody>
        </p:sp>
      </p:grpSp>
      <p:sp>
        <p:nvSpPr>
          <p:cNvPr id="35" name="Rectangle 47"/>
          <p:cNvSpPr>
            <a:spLocks noChangeArrowheads="1"/>
          </p:cNvSpPr>
          <p:nvPr/>
        </p:nvSpPr>
        <p:spPr bwMode="auto">
          <a:xfrm>
            <a:off x="339813" y="2188953"/>
            <a:ext cx="3529108" cy="584775"/>
          </a:xfrm>
          <a:prstGeom prst="rect">
            <a:avLst/>
          </a:prstGeom>
          <a:noFill/>
          <a:ln w="12700">
            <a:noFill/>
            <a:miter lim="800000"/>
            <a:headEnd type="none" w="sm" len="sm"/>
            <a:tailEnd type="none" w="sm" len="sm"/>
          </a:ln>
        </p:spPr>
        <p:txBody>
          <a:bodyPr wrap="none">
            <a:spAutoFit/>
          </a:bodyPr>
          <a:lstStyle/>
          <a:p>
            <a:r>
              <a:rPr lang="en-US" sz="3200" b="1" dirty="0">
                <a:solidFill>
                  <a:srgbClr val="FE022A"/>
                </a:solidFill>
              </a:rPr>
              <a:t>MBPF: Le </a:t>
            </a:r>
            <a:r>
              <a:rPr lang="en-US" sz="3200" b="1" dirty="0" err="1">
                <a:solidFill>
                  <a:srgbClr val="FE022A"/>
                </a:solidFill>
              </a:rPr>
              <a:t>procédé</a:t>
            </a:r>
            <a:endParaRPr lang="en-US" sz="3200" b="1" dirty="0">
              <a:solidFill>
                <a:srgbClr val="FE022A"/>
              </a:solidFill>
            </a:endParaRPr>
          </a:p>
        </p:txBody>
      </p:sp>
    </p:spTree>
    <p:extLst>
      <p:ext uri="{BB962C8B-B14F-4D97-AF65-F5344CB8AC3E}">
        <p14:creationId xmlns:p14="http://schemas.microsoft.com/office/powerpoint/2010/main" val="3520595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1" name="Group 2"/>
          <p:cNvGrpSpPr>
            <a:grpSpLocks/>
          </p:cNvGrpSpPr>
          <p:nvPr/>
        </p:nvGrpSpPr>
        <p:grpSpPr bwMode="auto">
          <a:xfrm>
            <a:off x="354013" y="1752600"/>
            <a:ext cx="8826500" cy="3867150"/>
            <a:chOff x="336" y="768"/>
            <a:chExt cx="5560" cy="2436"/>
          </a:xfrm>
        </p:grpSpPr>
        <p:sp>
          <p:nvSpPr>
            <p:cNvPr id="22533" name="Rectangle 3"/>
            <p:cNvSpPr>
              <a:spLocks noChangeArrowheads="1"/>
            </p:cNvSpPr>
            <p:nvPr/>
          </p:nvSpPr>
          <p:spPr bwMode="auto">
            <a:xfrm>
              <a:off x="969" y="1343"/>
              <a:ext cx="4211" cy="1861"/>
            </a:xfrm>
            <a:prstGeom prst="rect">
              <a:avLst/>
            </a:prstGeom>
            <a:noFill/>
            <a:ln w="28575">
              <a:solidFill>
                <a:srgbClr val="000000"/>
              </a:solidFill>
              <a:miter lim="800000"/>
              <a:headEnd/>
              <a:tailEnd/>
            </a:ln>
          </p:spPr>
          <p:txBody>
            <a:bodyPr wrap="none" anchor="ctr"/>
            <a:lstStyle/>
            <a:p>
              <a:endParaRPr lang="en-US"/>
            </a:p>
          </p:txBody>
        </p:sp>
        <p:sp>
          <p:nvSpPr>
            <p:cNvPr id="22534" name="Rectangle 4"/>
            <p:cNvSpPr>
              <a:spLocks noChangeArrowheads="1"/>
            </p:cNvSpPr>
            <p:nvPr/>
          </p:nvSpPr>
          <p:spPr bwMode="auto">
            <a:xfrm>
              <a:off x="1151" y="1563"/>
              <a:ext cx="545" cy="434"/>
            </a:xfrm>
            <a:prstGeom prst="rect">
              <a:avLst/>
            </a:prstGeom>
            <a:noFill/>
            <a:ln w="12700">
              <a:solidFill>
                <a:srgbClr val="000000"/>
              </a:solidFill>
              <a:miter lim="800000"/>
              <a:headEnd/>
              <a:tailEnd/>
            </a:ln>
          </p:spPr>
          <p:txBody>
            <a:bodyPr wrap="none" anchor="ctr"/>
            <a:lstStyle/>
            <a:p>
              <a:endParaRPr lang="en-US"/>
            </a:p>
          </p:txBody>
        </p:sp>
        <p:sp>
          <p:nvSpPr>
            <p:cNvPr id="22535" name="Rectangle 5"/>
            <p:cNvSpPr>
              <a:spLocks noChangeArrowheads="1"/>
            </p:cNvSpPr>
            <p:nvPr/>
          </p:nvSpPr>
          <p:spPr bwMode="auto">
            <a:xfrm>
              <a:off x="1151" y="2550"/>
              <a:ext cx="545" cy="435"/>
            </a:xfrm>
            <a:prstGeom prst="rect">
              <a:avLst/>
            </a:prstGeom>
            <a:noFill/>
            <a:ln w="12700">
              <a:solidFill>
                <a:srgbClr val="000000"/>
              </a:solidFill>
              <a:miter lim="800000"/>
              <a:headEnd/>
              <a:tailEnd/>
            </a:ln>
          </p:spPr>
          <p:txBody>
            <a:bodyPr wrap="none" anchor="ctr"/>
            <a:lstStyle/>
            <a:p>
              <a:endParaRPr lang="en-US"/>
            </a:p>
          </p:txBody>
        </p:sp>
        <p:sp>
          <p:nvSpPr>
            <p:cNvPr id="22536" name="Rectangle 6"/>
            <p:cNvSpPr>
              <a:spLocks noChangeArrowheads="1"/>
            </p:cNvSpPr>
            <p:nvPr/>
          </p:nvSpPr>
          <p:spPr bwMode="auto">
            <a:xfrm>
              <a:off x="2250" y="1563"/>
              <a:ext cx="545" cy="434"/>
            </a:xfrm>
            <a:prstGeom prst="rect">
              <a:avLst/>
            </a:prstGeom>
            <a:noFill/>
            <a:ln w="12700">
              <a:solidFill>
                <a:srgbClr val="000000"/>
              </a:solidFill>
              <a:miter lim="800000"/>
              <a:headEnd/>
              <a:tailEnd/>
            </a:ln>
          </p:spPr>
          <p:txBody>
            <a:bodyPr wrap="none" anchor="ctr"/>
            <a:lstStyle/>
            <a:p>
              <a:endParaRPr lang="en-US"/>
            </a:p>
          </p:txBody>
        </p:sp>
        <p:sp>
          <p:nvSpPr>
            <p:cNvPr id="22537" name="Rectangle 7"/>
            <p:cNvSpPr>
              <a:spLocks noChangeArrowheads="1"/>
            </p:cNvSpPr>
            <p:nvPr/>
          </p:nvSpPr>
          <p:spPr bwMode="auto">
            <a:xfrm>
              <a:off x="3349" y="2111"/>
              <a:ext cx="545" cy="435"/>
            </a:xfrm>
            <a:prstGeom prst="rect">
              <a:avLst/>
            </a:prstGeom>
            <a:noFill/>
            <a:ln w="12700">
              <a:solidFill>
                <a:srgbClr val="000000"/>
              </a:solidFill>
              <a:miter lim="800000"/>
              <a:headEnd/>
              <a:tailEnd/>
            </a:ln>
          </p:spPr>
          <p:txBody>
            <a:bodyPr wrap="none" anchor="ctr"/>
            <a:lstStyle/>
            <a:p>
              <a:endParaRPr lang="en-US"/>
            </a:p>
          </p:txBody>
        </p:sp>
        <p:sp>
          <p:nvSpPr>
            <p:cNvPr id="22538" name="Rectangle 8"/>
            <p:cNvSpPr>
              <a:spLocks noChangeArrowheads="1"/>
            </p:cNvSpPr>
            <p:nvPr/>
          </p:nvSpPr>
          <p:spPr bwMode="auto">
            <a:xfrm>
              <a:off x="4448" y="2111"/>
              <a:ext cx="545" cy="435"/>
            </a:xfrm>
            <a:prstGeom prst="rect">
              <a:avLst/>
            </a:prstGeom>
            <a:noFill/>
            <a:ln w="12700">
              <a:solidFill>
                <a:srgbClr val="000000"/>
              </a:solidFill>
              <a:miter lim="800000"/>
              <a:headEnd/>
              <a:tailEnd/>
            </a:ln>
          </p:spPr>
          <p:txBody>
            <a:bodyPr wrap="none" anchor="ctr"/>
            <a:lstStyle/>
            <a:p>
              <a:endParaRPr lang="en-US"/>
            </a:p>
          </p:txBody>
        </p:sp>
        <p:sp>
          <p:nvSpPr>
            <p:cNvPr id="22539" name="Line 9"/>
            <p:cNvSpPr>
              <a:spLocks noChangeShapeType="1"/>
            </p:cNvSpPr>
            <p:nvPr/>
          </p:nvSpPr>
          <p:spPr bwMode="auto">
            <a:xfrm>
              <a:off x="1697" y="1778"/>
              <a:ext cx="50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0" name="Freeform 10"/>
            <p:cNvSpPr>
              <a:spLocks/>
            </p:cNvSpPr>
            <p:nvPr/>
          </p:nvSpPr>
          <p:spPr bwMode="auto">
            <a:xfrm>
              <a:off x="2195" y="1742"/>
              <a:ext cx="52" cy="74"/>
            </a:xfrm>
            <a:custGeom>
              <a:avLst/>
              <a:gdLst>
                <a:gd name="T0" fmla="*/ 0 w 52"/>
                <a:gd name="T1" fmla="*/ 0 h 74"/>
                <a:gd name="T2" fmla="*/ 0 w 52"/>
                <a:gd name="T3" fmla="*/ 73 h 74"/>
                <a:gd name="T4" fmla="*/ 51 w 52"/>
                <a:gd name="T5" fmla="*/ 36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6"/>
                  </a:lnTo>
                  <a:lnTo>
                    <a:pt x="0" y="0"/>
                  </a:lnTo>
                </a:path>
              </a:pathLst>
            </a:custGeom>
            <a:solidFill>
              <a:srgbClr val="000000"/>
            </a:solidFill>
            <a:ln w="12700" cap="rnd">
              <a:solidFill>
                <a:srgbClr val="000000"/>
              </a:solidFill>
              <a:round/>
              <a:headEnd/>
              <a:tailEnd/>
            </a:ln>
          </p:spPr>
          <p:txBody>
            <a:bodyPr/>
            <a:lstStyle/>
            <a:p>
              <a:endParaRPr lang="en-US"/>
            </a:p>
          </p:txBody>
        </p:sp>
        <p:sp>
          <p:nvSpPr>
            <p:cNvPr id="22541" name="Line 11"/>
            <p:cNvSpPr>
              <a:spLocks noChangeShapeType="1"/>
            </p:cNvSpPr>
            <p:nvPr/>
          </p:nvSpPr>
          <p:spPr bwMode="auto">
            <a:xfrm>
              <a:off x="2796" y="1778"/>
              <a:ext cx="21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2" name="Line 12"/>
            <p:cNvSpPr>
              <a:spLocks noChangeShapeType="1"/>
            </p:cNvSpPr>
            <p:nvPr/>
          </p:nvSpPr>
          <p:spPr bwMode="auto">
            <a:xfrm>
              <a:off x="1697" y="2766"/>
              <a:ext cx="1318"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3" name="Line 13"/>
            <p:cNvSpPr>
              <a:spLocks noChangeShapeType="1"/>
            </p:cNvSpPr>
            <p:nvPr/>
          </p:nvSpPr>
          <p:spPr bwMode="auto">
            <a:xfrm flipV="1">
              <a:off x="3015" y="2437"/>
              <a:ext cx="0" cy="329"/>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4" name="Line 14"/>
            <p:cNvSpPr>
              <a:spLocks noChangeShapeType="1"/>
            </p:cNvSpPr>
            <p:nvPr/>
          </p:nvSpPr>
          <p:spPr bwMode="auto">
            <a:xfrm>
              <a:off x="3015" y="1778"/>
              <a:ext cx="0" cy="439"/>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5" name="Line 15"/>
            <p:cNvSpPr>
              <a:spLocks noChangeShapeType="1"/>
            </p:cNvSpPr>
            <p:nvPr/>
          </p:nvSpPr>
          <p:spPr bwMode="auto">
            <a:xfrm>
              <a:off x="3015" y="2437"/>
              <a:ext cx="290"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6" name="Freeform 16"/>
            <p:cNvSpPr>
              <a:spLocks/>
            </p:cNvSpPr>
            <p:nvPr/>
          </p:nvSpPr>
          <p:spPr bwMode="auto">
            <a:xfrm>
              <a:off x="3294" y="2400"/>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0000"/>
              </a:solidFill>
              <a:round/>
              <a:headEnd/>
              <a:tailEnd/>
            </a:ln>
          </p:spPr>
          <p:txBody>
            <a:bodyPr/>
            <a:lstStyle/>
            <a:p>
              <a:endParaRPr lang="en-US"/>
            </a:p>
          </p:txBody>
        </p:sp>
        <p:sp>
          <p:nvSpPr>
            <p:cNvPr id="22547" name="Line 17"/>
            <p:cNvSpPr>
              <a:spLocks noChangeShapeType="1"/>
            </p:cNvSpPr>
            <p:nvPr/>
          </p:nvSpPr>
          <p:spPr bwMode="auto">
            <a:xfrm>
              <a:off x="3015" y="2217"/>
              <a:ext cx="290"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48" name="Freeform 18"/>
            <p:cNvSpPr>
              <a:spLocks/>
            </p:cNvSpPr>
            <p:nvPr/>
          </p:nvSpPr>
          <p:spPr bwMode="auto">
            <a:xfrm>
              <a:off x="3294" y="2180"/>
              <a:ext cx="52" cy="75"/>
            </a:xfrm>
            <a:custGeom>
              <a:avLst/>
              <a:gdLst>
                <a:gd name="T0" fmla="*/ 0 w 52"/>
                <a:gd name="T1" fmla="*/ 0 h 75"/>
                <a:gd name="T2" fmla="*/ 0 w 52"/>
                <a:gd name="T3" fmla="*/ 74 h 75"/>
                <a:gd name="T4" fmla="*/ 51 w 52"/>
                <a:gd name="T5" fmla="*/ 37 h 75"/>
                <a:gd name="T6" fmla="*/ 0 w 52"/>
                <a:gd name="T7" fmla="*/ 0 h 75"/>
                <a:gd name="T8" fmla="*/ 0 60000 65536"/>
                <a:gd name="T9" fmla="*/ 0 60000 65536"/>
                <a:gd name="T10" fmla="*/ 0 60000 65536"/>
                <a:gd name="T11" fmla="*/ 0 60000 65536"/>
                <a:gd name="T12" fmla="*/ 0 w 52"/>
                <a:gd name="T13" fmla="*/ 0 h 75"/>
                <a:gd name="T14" fmla="*/ 52 w 52"/>
                <a:gd name="T15" fmla="*/ 75 h 75"/>
              </a:gdLst>
              <a:ahLst/>
              <a:cxnLst>
                <a:cxn ang="T8">
                  <a:pos x="T0" y="T1"/>
                </a:cxn>
                <a:cxn ang="T9">
                  <a:pos x="T2" y="T3"/>
                </a:cxn>
                <a:cxn ang="T10">
                  <a:pos x="T4" y="T5"/>
                </a:cxn>
                <a:cxn ang="T11">
                  <a:pos x="T6" y="T7"/>
                </a:cxn>
              </a:cxnLst>
              <a:rect l="T12" t="T13" r="T14" b="T15"/>
              <a:pathLst>
                <a:path w="52" h="75">
                  <a:moveTo>
                    <a:pt x="0" y="0"/>
                  </a:moveTo>
                  <a:lnTo>
                    <a:pt x="0" y="74"/>
                  </a:lnTo>
                  <a:lnTo>
                    <a:pt x="51" y="37"/>
                  </a:lnTo>
                  <a:lnTo>
                    <a:pt x="0" y="0"/>
                  </a:lnTo>
                </a:path>
              </a:pathLst>
            </a:custGeom>
            <a:solidFill>
              <a:srgbClr val="000000"/>
            </a:solidFill>
            <a:ln w="12700" cap="rnd">
              <a:solidFill>
                <a:srgbClr val="000000"/>
              </a:solidFill>
              <a:round/>
              <a:headEnd/>
              <a:tailEnd/>
            </a:ln>
          </p:spPr>
          <p:txBody>
            <a:bodyPr/>
            <a:lstStyle/>
            <a:p>
              <a:endParaRPr lang="en-US"/>
            </a:p>
          </p:txBody>
        </p:sp>
        <p:sp>
          <p:nvSpPr>
            <p:cNvPr id="22549" name="Line 19"/>
            <p:cNvSpPr>
              <a:spLocks noChangeShapeType="1"/>
            </p:cNvSpPr>
            <p:nvPr/>
          </p:nvSpPr>
          <p:spPr bwMode="auto">
            <a:xfrm>
              <a:off x="3895" y="2327"/>
              <a:ext cx="50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50" name="Freeform 20"/>
            <p:cNvSpPr>
              <a:spLocks/>
            </p:cNvSpPr>
            <p:nvPr/>
          </p:nvSpPr>
          <p:spPr bwMode="auto">
            <a:xfrm>
              <a:off x="4393" y="2290"/>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0000"/>
              </a:solidFill>
              <a:round/>
              <a:headEnd/>
              <a:tailEnd/>
            </a:ln>
          </p:spPr>
          <p:txBody>
            <a:bodyPr/>
            <a:lstStyle/>
            <a:p>
              <a:endParaRPr lang="en-US"/>
            </a:p>
          </p:txBody>
        </p:sp>
        <p:sp>
          <p:nvSpPr>
            <p:cNvPr id="22551" name="Rectangle 21"/>
            <p:cNvSpPr>
              <a:spLocks noChangeArrowheads="1"/>
            </p:cNvSpPr>
            <p:nvPr/>
          </p:nvSpPr>
          <p:spPr bwMode="auto">
            <a:xfrm>
              <a:off x="1014" y="1968"/>
              <a:ext cx="899" cy="369"/>
            </a:xfrm>
            <a:prstGeom prst="rect">
              <a:avLst/>
            </a:prstGeom>
            <a:noFill/>
            <a:ln w="9525">
              <a:noFill/>
              <a:miter lim="800000"/>
              <a:headEnd/>
              <a:tailEnd/>
            </a:ln>
          </p:spPr>
          <p:txBody>
            <a:bodyPr wrap="none" lIns="92075" tIns="46038" rIns="92075" bIns="46038">
              <a:spAutoFit/>
            </a:bodyPr>
            <a:lstStyle/>
            <a:p>
              <a:pPr algn="ctr"/>
              <a:r>
                <a:rPr lang="fr-CA" sz="1600" i="1" dirty="0">
                  <a:solidFill>
                    <a:srgbClr val="000000"/>
                  </a:solidFill>
                </a:rPr>
                <a:t>Matières </a:t>
              </a:r>
              <a:r>
                <a:rPr lang="fr-CA" sz="1600" i="1" dirty="0" err="1">
                  <a:solidFill>
                    <a:srgbClr val="000000"/>
                  </a:solidFill>
                </a:rPr>
                <a:t>prem</a:t>
              </a:r>
              <a:r>
                <a:rPr lang="fr-CA" sz="1600" i="1" dirty="0">
                  <a:solidFill>
                    <a:srgbClr val="000000"/>
                  </a:solidFill>
                </a:rPr>
                <a:t>.</a:t>
              </a:r>
              <a:endParaRPr lang="en-US" sz="1600" i="1" dirty="0">
                <a:solidFill>
                  <a:srgbClr val="000000"/>
                </a:solidFill>
              </a:endParaRPr>
            </a:p>
            <a:p>
              <a:pPr algn="ctr"/>
              <a:r>
                <a:rPr lang="en-US" sz="1600" i="1" dirty="0">
                  <a:solidFill>
                    <a:srgbClr val="000000"/>
                  </a:solidFill>
                </a:rPr>
                <a:t>(</a:t>
              </a:r>
              <a:r>
                <a:rPr lang="en-US" sz="1600" i="1" dirty="0" err="1">
                  <a:solidFill>
                    <a:srgbClr val="000000"/>
                  </a:solidFill>
                </a:rPr>
                <a:t>toits</a:t>
              </a:r>
              <a:r>
                <a:rPr lang="en-US" sz="1600" i="1" dirty="0">
                  <a:solidFill>
                    <a:srgbClr val="000000"/>
                  </a:solidFill>
                </a:rPr>
                <a:t>)</a:t>
              </a:r>
            </a:p>
          </p:txBody>
        </p:sp>
        <p:sp>
          <p:nvSpPr>
            <p:cNvPr id="22552" name="Rectangle 22"/>
            <p:cNvSpPr>
              <a:spLocks noChangeArrowheads="1"/>
            </p:cNvSpPr>
            <p:nvPr/>
          </p:nvSpPr>
          <p:spPr bwMode="auto">
            <a:xfrm>
              <a:off x="2156" y="1968"/>
              <a:ext cx="768" cy="369"/>
            </a:xfrm>
            <a:prstGeom prst="rect">
              <a:avLst/>
            </a:prstGeom>
            <a:noFill/>
            <a:ln w="9525">
              <a:noFill/>
              <a:miter lim="800000"/>
              <a:headEnd/>
              <a:tailEnd/>
            </a:ln>
          </p:spPr>
          <p:txBody>
            <a:bodyPr wrap="none" lIns="92075" tIns="46038" rIns="92075" bIns="46038">
              <a:spAutoFit/>
            </a:bodyPr>
            <a:lstStyle/>
            <a:p>
              <a:pPr algn="ctr"/>
              <a:r>
                <a:rPr lang="en-US" sz="1600" i="1" dirty="0">
                  <a:solidFill>
                    <a:srgbClr val="000000"/>
                  </a:solidFill>
                </a:rPr>
                <a:t>Fabrication </a:t>
              </a:r>
            </a:p>
            <a:p>
              <a:pPr algn="ctr"/>
              <a:r>
                <a:rPr lang="en-US" sz="1600" i="1" dirty="0">
                  <a:solidFill>
                    <a:srgbClr val="000000"/>
                  </a:solidFill>
                </a:rPr>
                <a:t>(</a:t>
              </a:r>
              <a:r>
                <a:rPr lang="en-US" sz="1600" i="1" dirty="0" err="1">
                  <a:solidFill>
                    <a:srgbClr val="000000"/>
                  </a:solidFill>
                </a:rPr>
                <a:t>toits</a:t>
              </a:r>
              <a:r>
                <a:rPr lang="en-US" sz="1600" i="1" dirty="0">
                  <a:solidFill>
                    <a:srgbClr val="000000"/>
                  </a:solidFill>
                </a:rPr>
                <a:t>)</a:t>
              </a:r>
            </a:p>
          </p:txBody>
        </p:sp>
        <p:sp>
          <p:nvSpPr>
            <p:cNvPr id="22553" name="Rectangle 23"/>
            <p:cNvSpPr>
              <a:spLocks noChangeArrowheads="1"/>
            </p:cNvSpPr>
            <p:nvPr/>
          </p:nvSpPr>
          <p:spPr bwMode="auto">
            <a:xfrm>
              <a:off x="2205" y="768"/>
              <a:ext cx="649"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$60.2/an</a:t>
              </a:r>
            </a:p>
            <a:p>
              <a:endParaRPr lang="en-US" sz="1900" dirty="0">
                <a:solidFill>
                  <a:srgbClr val="000000"/>
                </a:solidFill>
              </a:endParaRPr>
            </a:p>
          </p:txBody>
        </p:sp>
        <p:sp>
          <p:nvSpPr>
            <p:cNvPr id="22554" name="Rectangle 24"/>
            <p:cNvSpPr>
              <a:spLocks noChangeArrowheads="1"/>
            </p:cNvSpPr>
            <p:nvPr/>
          </p:nvSpPr>
          <p:spPr bwMode="auto">
            <a:xfrm>
              <a:off x="3312" y="2544"/>
              <a:ext cx="735" cy="214"/>
            </a:xfrm>
            <a:prstGeom prst="rect">
              <a:avLst/>
            </a:prstGeom>
            <a:noFill/>
            <a:ln w="9525">
              <a:noFill/>
              <a:miter lim="800000"/>
              <a:headEnd/>
              <a:tailEnd/>
            </a:ln>
          </p:spPr>
          <p:txBody>
            <a:bodyPr wrap="none" lIns="92075" tIns="46038" rIns="92075" bIns="46038">
              <a:spAutoFit/>
            </a:bodyPr>
            <a:lstStyle/>
            <a:p>
              <a:r>
                <a:rPr lang="en-US" sz="1600" i="1" dirty="0">
                  <a:solidFill>
                    <a:srgbClr val="000000"/>
                  </a:solidFill>
                </a:rPr>
                <a:t>Assemblage</a:t>
              </a:r>
            </a:p>
          </p:txBody>
        </p:sp>
        <p:sp>
          <p:nvSpPr>
            <p:cNvPr id="22555" name="Rectangle 25"/>
            <p:cNvSpPr>
              <a:spLocks noChangeArrowheads="1"/>
            </p:cNvSpPr>
            <p:nvPr/>
          </p:nvSpPr>
          <p:spPr bwMode="auto">
            <a:xfrm>
              <a:off x="3264" y="768"/>
              <a:ext cx="649"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$25.3/an</a:t>
              </a:r>
            </a:p>
            <a:p>
              <a:endParaRPr lang="en-US" sz="1900" dirty="0">
                <a:solidFill>
                  <a:srgbClr val="000000"/>
                </a:solidFill>
              </a:endParaRPr>
            </a:p>
          </p:txBody>
        </p:sp>
        <p:sp>
          <p:nvSpPr>
            <p:cNvPr id="22556" name="Line 26"/>
            <p:cNvSpPr>
              <a:spLocks noChangeShapeType="1"/>
            </p:cNvSpPr>
            <p:nvPr/>
          </p:nvSpPr>
          <p:spPr bwMode="auto">
            <a:xfrm>
              <a:off x="488" y="1778"/>
              <a:ext cx="61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57" name="Freeform 27"/>
            <p:cNvSpPr>
              <a:spLocks/>
            </p:cNvSpPr>
            <p:nvPr/>
          </p:nvSpPr>
          <p:spPr bwMode="auto">
            <a:xfrm>
              <a:off x="1096" y="1742"/>
              <a:ext cx="52" cy="74"/>
            </a:xfrm>
            <a:custGeom>
              <a:avLst/>
              <a:gdLst>
                <a:gd name="T0" fmla="*/ 0 w 52"/>
                <a:gd name="T1" fmla="*/ 0 h 74"/>
                <a:gd name="T2" fmla="*/ 0 w 52"/>
                <a:gd name="T3" fmla="*/ 73 h 74"/>
                <a:gd name="T4" fmla="*/ 51 w 52"/>
                <a:gd name="T5" fmla="*/ 36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6"/>
                  </a:lnTo>
                  <a:lnTo>
                    <a:pt x="0" y="0"/>
                  </a:lnTo>
                </a:path>
              </a:pathLst>
            </a:custGeom>
            <a:solidFill>
              <a:srgbClr val="000000"/>
            </a:solidFill>
            <a:ln w="12700" cap="rnd">
              <a:solidFill>
                <a:srgbClr val="000000"/>
              </a:solidFill>
              <a:round/>
              <a:headEnd/>
              <a:tailEnd/>
            </a:ln>
          </p:spPr>
          <p:txBody>
            <a:bodyPr/>
            <a:lstStyle/>
            <a:p>
              <a:endParaRPr lang="en-US"/>
            </a:p>
          </p:txBody>
        </p:sp>
        <p:sp>
          <p:nvSpPr>
            <p:cNvPr id="22558" name="Line 28"/>
            <p:cNvSpPr>
              <a:spLocks noChangeShapeType="1"/>
            </p:cNvSpPr>
            <p:nvPr/>
          </p:nvSpPr>
          <p:spPr bwMode="auto">
            <a:xfrm>
              <a:off x="488" y="2766"/>
              <a:ext cx="61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59" name="Freeform 29"/>
            <p:cNvSpPr>
              <a:spLocks/>
            </p:cNvSpPr>
            <p:nvPr/>
          </p:nvSpPr>
          <p:spPr bwMode="auto">
            <a:xfrm>
              <a:off x="1096" y="2729"/>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0000"/>
              </a:solidFill>
              <a:round/>
              <a:headEnd/>
              <a:tailEnd/>
            </a:ln>
          </p:spPr>
          <p:txBody>
            <a:bodyPr/>
            <a:lstStyle/>
            <a:p>
              <a:endParaRPr lang="en-US"/>
            </a:p>
          </p:txBody>
        </p:sp>
        <p:sp>
          <p:nvSpPr>
            <p:cNvPr id="22560" name="Line 30"/>
            <p:cNvSpPr>
              <a:spLocks noChangeShapeType="1"/>
            </p:cNvSpPr>
            <p:nvPr/>
          </p:nvSpPr>
          <p:spPr bwMode="auto">
            <a:xfrm>
              <a:off x="4994" y="2327"/>
              <a:ext cx="619"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2561" name="Freeform 31"/>
            <p:cNvSpPr>
              <a:spLocks/>
            </p:cNvSpPr>
            <p:nvPr/>
          </p:nvSpPr>
          <p:spPr bwMode="auto">
            <a:xfrm>
              <a:off x="5602" y="2290"/>
              <a:ext cx="52" cy="74"/>
            </a:xfrm>
            <a:custGeom>
              <a:avLst/>
              <a:gdLst>
                <a:gd name="T0" fmla="*/ 0 w 52"/>
                <a:gd name="T1" fmla="*/ 0 h 74"/>
                <a:gd name="T2" fmla="*/ 0 w 52"/>
                <a:gd name="T3" fmla="*/ 73 h 74"/>
                <a:gd name="T4" fmla="*/ 51 w 52"/>
                <a:gd name="T5" fmla="*/ 37 h 74"/>
                <a:gd name="T6" fmla="*/ 0 w 52"/>
                <a:gd name="T7" fmla="*/ 0 h 74"/>
                <a:gd name="T8" fmla="*/ 0 60000 65536"/>
                <a:gd name="T9" fmla="*/ 0 60000 65536"/>
                <a:gd name="T10" fmla="*/ 0 60000 65536"/>
                <a:gd name="T11" fmla="*/ 0 60000 65536"/>
                <a:gd name="T12" fmla="*/ 0 w 52"/>
                <a:gd name="T13" fmla="*/ 0 h 74"/>
                <a:gd name="T14" fmla="*/ 52 w 52"/>
                <a:gd name="T15" fmla="*/ 74 h 74"/>
              </a:gdLst>
              <a:ahLst/>
              <a:cxnLst>
                <a:cxn ang="T8">
                  <a:pos x="T0" y="T1"/>
                </a:cxn>
                <a:cxn ang="T9">
                  <a:pos x="T2" y="T3"/>
                </a:cxn>
                <a:cxn ang="T10">
                  <a:pos x="T4" y="T5"/>
                </a:cxn>
                <a:cxn ang="T11">
                  <a:pos x="T6" y="T7"/>
                </a:cxn>
              </a:cxnLst>
              <a:rect l="T12" t="T13" r="T14" b="T15"/>
              <a:pathLst>
                <a:path w="52" h="74">
                  <a:moveTo>
                    <a:pt x="0" y="0"/>
                  </a:moveTo>
                  <a:lnTo>
                    <a:pt x="0" y="73"/>
                  </a:lnTo>
                  <a:lnTo>
                    <a:pt x="51" y="37"/>
                  </a:lnTo>
                  <a:lnTo>
                    <a:pt x="0" y="0"/>
                  </a:lnTo>
                </a:path>
              </a:pathLst>
            </a:custGeom>
            <a:solidFill>
              <a:srgbClr val="000000"/>
            </a:solidFill>
            <a:ln w="12700" cap="rnd">
              <a:solidFill>
                <a:srgbClr val="000000"/>
              </a:solidFill>
              <a:round/>
              <a:headEnd/>
              <a:tailEnd/>
            </a:ln>
          </p:spPr>
          <p:txBody>
            <a:bodyPr/>
            <a:lstStyle/>
            <a:p>
              <a:endParaRPr lang="en-US"/>
            </a:p>
          </p:txBody>
        </p:sp>
        <p:sp>
          <p:nvSpPr>
            <p:cNvPr id="22562" name="Rectangle 32"/>
            <p:cNvSpPr>
              <a:spLocks noChangeArrowheads="1"/>
            </p:cNvSpPr>
            <p:nvPr/>
          </p:nvSpPr>
          <p:spPr bwMode="auto">
            <a:xfrm>
              <a:off x="1194" y="2977"/>
              <a:ext cx="419" cy="214"/>
            </a:xfrm>
            <a:prstGeom prst="rect">
              <a:avLst/>
            </a:prstGeom>
            <a:noFill/>
            <a:ln w="9525">
              <a:noFill/>
              <a:miter lim="800000"/>
              <a:headEnd/>
              <a:tailEnd/>
            </a:ln>
          </p:spPr>
          <p:txBody>
            <a:bodyPr wrap="none" lIns="92075" tIns="46038" rIns="92075" bIns="46038">
              <a:spAutoFit/>
            </a:bodyPr>
            <a:lstStyle/>
            <a:p>
              <a:r>
                <a:rPr lang="en-US" sz="1600" i="1" dirty="0">
                  <a:solidFill>
                    <a:srgbClr val="000000"/>
                  </a:solidFill>
                </a:rPr>
                <a:t>Bases</a:t>
              </a:r>
            </a:p>
          </p:txBody>
        </p:sp>
        <p:sp>
          <p:nvSpPr>
            <p:cNvPr id="22563" name="Rectangle 33"/>
            <p:cNvSpPr>
              <a:spLocks noChangeArrowheads="1"/>
            </p:cNvSpPr>
            <p:nvPr/>
          </p:nvSpPr>
          <p:spPr bwMode="auto">
            <a:xfrm>
              <a:off x="4253" y="2544"/>
              <a:ext cx="815" cy="214"/>
            </a:xfrm>
            <a:prstGeom prst="rect">
              <a:avLst/>
            </a:prstGeom>
            <a:noFill/>
            <a:ln w="9525">
              <a:noFill/>
              <a:miter lim="800000"/>
              <a:headEnd/>
              <a:tailEnd/>
            </a:ln>
          </p:spPr>
          <p:txBody>
            <a:bodyPr wrap="none" lIns="92075" tIns="46038" rIns="92075" bIns="46038">
              <a:spAutoFit/>
            </a:bodyPr>
            <a:lstStyle/>
            <a:p>
              <a:r>
                <a:rPr lang="fr-CA" sz="1600" i="1" dirty="0">
                  <a:solidFill>
                    <a:srgbClr val="000000"/>
                  </a:solidFill>
                </a:rPr>
                <a:t>Produits finis</a:t>
              </a:r>
              <a:endParaRPr lang="en-US" sz="1600" i="1" dirty="0">
                <a:solidFill>
                  <a:srgbClr val="000000"/>
                </a:solidFill>
              </a:endParaRPr>
            </a:p>
          </p:txBody>
        </p:sp>
        <p:sp>
          <p:nvSpPr>
            <p:cNvPr id="22564" name="Rectangle 34"/>
            <p:cNvSpPr>
              <a:spLocks noChangeArrowheads="1"/>
            </p:cNvSpPr>
            <p:nvPr/>
          </p:nvSpPr>
          <p:spPr bwMode="auto">
            <a:xfrm>
              <a:off x="1213" y="1662"/>
              <a:ext cx="382" cy="240"/>
            </a:xfrm>
            <a:prstGeom prst="rect">
              <a:avLst/>
            </a:prstGeom>
            <a:noFill/>
            <a:ln w="9525">
              <a:noFill/>
              <a:miter lim="800000"/>
              <a:headEnd/>
              <a:tailEnd/>
            </a:ln>
          </p:spPr>
          <p:txBody>
            <a:bodyPr wrap="none" lIns="92075" tIns="46038" rIns="92075" bIns="46038">
              <a:spAutoFit/>
            </a:bodyPr>
            <a:lstStyle/>
            <a:p>
              <a:r>
                <a:rPr lang="en-US" sz="1900">
                  <a:solidFill>
                    <a:srgbClr val="000000"/>
                  </a:solidFill>
                </a:rPr>
                <a:t>$6.5</a:t>
              </a:r>
            </a:p>
          </p:txBody>
        </p:sp>
        <p:sp>
          <p:nvSpPr>
            <p:cNvPr id="22565" name="Rectangle 35"/>
            <p:cNvSpPr>
              <a:spLocks noChangeArrowheads="1"/>
            </p:cNvSpPr>
            <p:nvPr/>
          </p:nvSpPr>
          <p:spPr bwMode="auto">
            <a:xfrm>
              <a:off x="336" y="1553"/>
              <a:ext cx="649" cy="243"/>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$50.1/an</a:t>
              </a:r>
            </a:p>
          </p:txBody>
        </p:sp>
        <p:sp>
          <p:nvSpPr>
            <p:cNvPr id="22566" name="Rectangle 36"/>
            <p:cNvSpPr>
              <a:spLocks noChangeArrowheads="1"/>
            </p:cNvSpPr>
            <p:nvPr/>
          </p:nvSpPr>
          <p:spPr bwMode="auto">
            <a:xfrm>
              <a:off x="336" y="2540"/>
              <a:ext cx="649" cy="243"/>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$40.2/an</a:t>
              </a:r>
            </a:p>
          </p:txBody>
        </p:sp>
        <p:sp>
          <p:nvSpPr>
            <p:cNvPr id="22567" name="Rectangle 37"/>
            <p:cNvSpPr>
              <a:spLocks noChangeArrowheads="1"/>
            </p:cNvSpPr>
            <p:nvPr/>
          </p:nvSpPr>
          <p:spPr bwMode="auto">
            <a:xfrm>
              <a:off x="1214" y="2650"/>
              <a:ext cx="382" cy="240"/>
            </a:xfrm>
            <a:prstGeom prst="rect">
              <a:avLst/>
            </a:prstGeom>
            <a:noFill/>
            <a:ln w="9525">
              <a:noFill/>
              <a:miter lim="800000"/>
              <a:headEnd/>
              <a:tailEnd/>
            </a:ln>
          </p:spPr>
          <p:txBody>
            <a:bodyPr wrap="none" lIns="92075" tIns="46038" rIns="92075" bIns="46038">
              <a:spAutoFit/>
            </a:bodyPr>
            <a:lstStyle/>
            <a:p>
              <a:r>
                <a:rPr lang="en-US" sz="1900">
                  <a:solidFill>
                    <a:srgbClr val="000000"/>
                  </a:solidFill>
                </a:rPr>
                <a:t>$8.6</a:t>
              </a:r>
            </a:p>
          </p:txBody>
        </p:sp>
        <p:sp>
          <p:nvSpPr>
            <p:cNvPr id="22568" name="Rectangle 38"/>
            <p:cNvSpPr>
              <a:spLocks noChangeArrowheads="1"/>
            </p:cNvSpPr>
            <p:nvPr/>
          </p:nvSpPr>
          <p:spPr bwMode="auto">
            <a:xfrm>
              <a:off x="2312" y="1662"/>
              <a:ext cx="458" cy="240"/>
            </a:xfrm>
            <a:prstGeom prst="rect">
              <a:avLst/>
            </a:prstGeom>
            <a:noFill/>
            <a:ln w="9525">
              <a:noFill/>
              <a:miter lim="800000"/>
              <a:headEnd/>
              <a:tailEnd/>
            </a:ln>
          </p:spPr>
          <p:txBody>
            <a:bodyPr wrap="none" lIns="92075" tIns="46038" rIns="92075" bIns="46038">
              <a:spAutoFit/>
            </a:bodyPr>
            <a:lstStyle/>
            <a:p>
              <a:r>
                <a:rPr lang="en-US" sz="1900">
                  <a:solidFill>
                    <a:srgbClr val="000000"/>
                  </a:solidFill>
                </a:rPr>
                <a:t>$15.1</a:t>
              </a:r>
            </a:p>
          </p:txBody>
        </p:sp>
        <p:sp>
          <p:nvSpPr>
            <p:cNvPr id="22569" name="Rectangle 39"/>
            <p:cNvSpPr>
              <a:spLocks noChangeArrowheads="1"/>
            </p:cNvSpPr>
            <p:nvPr/>
          </p:nvSpPr>
          <p:spPr bwMode="auto">
            <a:xfrm>
              <a:off x="3412" y="2210"/>
              <a:ext cx="458" cy="240"/>
            </a:xfrm>
            <a:prstGeom prst="rect">
              <a:avLst/>
            </a:prstGeom>
            <a:noFill/>
            <a:ln w="9525">
              <a:noFill/>
              <a:miter lim="800000"/>
              <a:headEnd/>
              <a:tailEnd/>
            </a:ln>
          </p:spPr>
          <p:txBody>
            <a:bodyPr wrap="none" lIns="92075" tIns="46038" rIns="92075" bIns="46038">
              <a:spAutoFit/>
            </a:bodyPr>
            <a:lstStyle/>
            <a:p>
              <a:r>
                <a:rPr lang="en-US" sz="1900">
                  <a:solidFill>
                    <a:srgbClr val="000000"/>
                  </a:solidFill>
                </a:rPr>
                <a:t>$10.6</a:t>
              </a:r>
            </a:p>
          </p:txBody>
        </p:sp>
        <p:sp>
          <p:nvSpPr>
            <p:cNvPr id="22570" name="Rectangle 40"/>
            <p:cNvSpPr>
              <a:spLocks noChangeArrowheads="1"/>
            </p:cNvSpPr>
            <p:nvPr/>
          </p:nvSpPr>
          <p:spPr bwMode="auto">
            <a:xfrm>
              <a:off x="2861" y="1552"/>
              <a:ext cx="720"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$110.3/an</a:t>
              </a:r>
            </a:p>
            <a:p>
              <a:endParaRPr lang="en-US" sz="1900" dirty="0">
                <a:solidFill>
                  <a:srgbClr val="000000"/>
                </a:solidFill>
              </a:endParaRPr>
            </a:p>
          </p:txBody>
        </p:sp>
        <p:sp>
          <p:nvSpPr>
            <p:cNvPr id="22571" name="Rectangle 41"/>
            <p:cNvSpPr>
              <a:spLocks noChangeArrowheads="1"/>
            </p:cNvSpPr>
            <p:nvPr/>
          </p:nvSpPr>
          <p:spPr bwMode="auto">
            <a:xfrm>
              <a:off x="2752" y="2759"/>
              <a:ext cx="649"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$40.2/an</a:t>
              </a:r>
            </a:p>
            <a:p>
              <a:endParaRPr lang="en-US" sz="1900" dirty="0">
                <a:solidFill>
                  <a:srgbClr val="000000"/>
                </a:solidFill>
              </a:endParaRPr>
            </a:p>
          </p:txBody>
        </p:sp>
        <p:sp>
          <p:nvSpPr>
            <p:cNvPr id="22572" name="Rectangle 42"/>
            <p:cNvSpPr>
              <a:spLocks noChangeArrowheads="1"/>
            </p:cNvSpPr>
            <p:nvPr/>
          </p:nvSpPr>
          <p:spPr bwMode="auto">
            <a:xfrm>
              <a:off x="3840" y="2100"/>
              <a:ext cx="726"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$175.8/an</a:t>
              </a:r>
            </a:p>
            <a:p>
              <a:endParaRPr lang="en-US" sz="1900" dirty="0">
                <a:solidFill>
                  <a:srgbClr val="000000"/>
                </a:solidFill>
              </a:endParaRPr>
            </a:p>
          </p:txBody>
        </p:sp>
        <p:sp>
          <p:nvSpPr>
            <p:cNvPr id="22573" name="Rectangle 43"/>
            <p:cNvSpPr>
              <a:spLocks noChangeArrowheads="1"/>
            </p:cNvSpPr>
            <p:nvPr/>
          </p:nvSpPr>
          <p:spPr bwMode="auto">
            <a:xfrm>
              <a:off x="4511" y="2210"/>
              <a:ext cx="382" cy="240"/>
            </a:xfrm>
            <a:prstGeom prst="rect">
              <a:avLst/>
            </a:prstGeom>
            <a:noFill/>
            <a:ln w="9525">
              <a:noFill/>
              <a:miter lim="800000"/>
              <a:headEnd/>
              <a:tailEnd/>
            </a:ln>
          </p:spPr>
          <p:txBody>
            <a:bodyPr wrap="none" lIns="92075" tIns="46038" rIns="92075" bIns="46038">
              <a:spAutoFit/>
            </a:bodyPr>
            <a:lstStyle/>
            <a:p>
              <a:r>
                <a:rPr lang="en-US" sz="1900">
                  <a:solidFill>
                    <a:srgbClr val="000000"/>
                  </a:solidFill>
                </a:rPr>
                <a:t>$9.8</a:t>
              </a:r>
            </a:p>
          </p:txBody>
        </p:sp>
        <p:sp>
          <p:nvSpPr>
            <p:cNvPr id="22574" name="Rectangle 44"/>
            <p:cNvSpPr>
              <a:spLocks noChangeArrowheads="1"/>
            </p:cNvSpPr>
            <p:nvPr/>
          </p:nvSpPr>
          <p:spPr bwMode="auto">
            <a:xfrm>
              <a:off x="5170" y="2100"/>
              <a:ext cx="726" cy="427"/>
            </a:xfrm>
            <a:prstGeom prst="rect">
              <a:avLst/>
            </a:prstGeom>
            <a:noFill/>
            <a:ln w="9525">
              <a:noFill/>
              <a:miter lim="800000"/>
              <a:headEnd/>
              <a:tailEnd/>
            </a:ln>
          </p:spPr>
          <p:txBody>
            <a:bodyPr wrap="none" lIns="92075" tIns="46038" rIns="92075" bIns="46038">
              <a:spAutoFit/>
            </a:bodyPr>
            <a:lstStyle/>
            <a:p>
              <a:r>
                <a:rPr lang="en-US" sz="1900" dirty="0">
                  <a:solidFill>
                    <a:srgbClr val="000000"/>
                  </a:solidFill>
                </a:rPr>
                <a:t>$175.8/an</a:t>
              </a:r>
            </a:p>
            <a:p>
              <a:endParaRPr lang="en-US" sz="1900" dirty="0">
                <a:solidFill>
                  <a:srgbClr val="000000"/>
                </a:solidFill>
              </a:endParaRPr>
            </a:p>
          </p:txBody>
        </p:sp>
        <p:sp>
          <p:nvSpPr>
            <p:cNvPr id="22575" name="Line 45"/>
            <p:cNvSpPr>
              <a:spLocks noChangeShapeType="1"/>
            </p:cNvSpPr>
            <p:nvPr/>
          </p:nvSpPr>
          <p:spPr bwMode="auto">
            <a:xfrm flipV="1">
              <a:off x="3601" y="1008"/>
              <a:ext cx="0" cy="1104"/>
            </a:xfrm>
            <a:prstGeom prst="line">
              <a:avLst/>
            </a:prstGeom>
            <a:noFill/>
            <a:ln w="12700">
              <a:solidFill>
                <a:schemeClr val="tx1"/>
              </a:solidFill>
              <a:round/>
              <a:headEnd type="stealth" w="med" len="lg"/>
              <a:tailEnd type="none" w="sm" len="sm"/>
            </a:ln>
          </p:spPr>
          <p:txBody>
            <a:bodyPr wrap="none" anchor="ctr"/>
            <a:lstStyle/>
            <a:p>
              <a:endParaRPr lang="en-US"/>
            </a:p>
          </p:txBody>
        </p:sp>
        <p:sp>
          <p:nvSpPr>
            <p:cNvPr id="22576" name="Line 46"/>
            <p:cNvSpPr>
              <a:spLocks noChangeShapeType="1"/>
            </p:cNvSpPr>
            <p:nvPr/>
          </p:nvSpPr>
          <p:spPr bwMode="auto">
            <a:xfrm>
              <a:off x="2496" y="1008"/>
              <a:ext cx="0" cy="528"/>
            </a:xfrm>
            <a:prstGeom prst="line">
              <a:avLst/>
            </a:prstGeom>
            <a:noFill/>
            <a:ln w="12700">
              <a:solidFill>
                <a:schemeClr val="tx1"/>
              </a:solidFill>
              <a:round/>
              <a:headEnd type="none" w="sm" len="sm"/>
              <a:tailEnd type="stealth" w="med" len="med"/>
            </a:ln>
          </p:spPr>
          <p:txBody>
            <a:bodyPr wrap="none" anchor="ctr"/>
            <a:lstStyle/>
            <a:p>
              <a:endParaRPr lang="en-US"/>
            </a:p>
          </p:txBody>
        </p:sp>
      </p:grpSp>
      <p:sp>
        <p:nvSpPr>
          <p:cNvPr id="22532" name="Rectangle 47"/>
          <p:cNvSpPr>
            <a:spLocks noChangeArrowheads="1"/>
          </p:cNvSpPr>
          <p:nvPr/>
        </p:nvSpPr>
        <p:spPr bwMode="auto">
          <a:xfrm>
            <a:off x="457200" y="228600"/>
            <a:ext cx="6516528" cy="1323439"/>
          </a:xfrm>
          <a:prstGeom prst="rect">
            <a:avLst/>
          </a:prstGeom>
          <a:noFill/>
          <a:ln w="12700">
            <a:noFill/>
            <a:miter lim="800000"/>
            <a:headEnd type="none" w="sm" len="sm"/>
            <a:tailEnd type="none" w="sm" len="sm"/>
          </a:ln>
        </p:spPr>
        <p:txBody>
          <a:bodyPr wrap="none">
            <a:spAutoFit/>
          </a:bodyPr>
          <a:lstStyle/>
          <a:p>
            <a:r>
              <a:rPr lang="en-US" sz="3200" b="1" dirty="0">
                <a:solidFill>
                  <a:srgbClr val="FE022A"/>
                </a:solidFill>
              </a:rPr>
              <a:t>MBPF: Le </a:t>
            </a:r>
            <a:r>
              <a:rPr lang="en-US" sz="3200" b="1" dirty="0" err="1">
                <a:solidFill>
                  <a:srgbClr val="FE022A"/>
                </a:solidFill>
              </a:rPr>
              <a:t>procédé</a:t>
            </a:r>
            <a:endParaRPr lang="en-US" sz="3200" b="1" dirty="0">
              <a:solidFill>
                <a:srgbClr val="FE022A"/>
              </a:solidFill>
            </a:endParaRPr>
          </a:p>
          <a:p>
            <a:r>
              <a:rPr lang="fr-CA" dirty="0"/>
              <a:t>Flèches:	Coût des marchandises vendues (R)</a:t>
            </a:r>
          </a:p>
          <a:p>
            <a:r>
              <a:rPr lang="fr-CA" dirty="0"/>
              <a:t>Boîtes:		Inventaire (I)</a:t>
            </a:r>
            <a:endParaRPr lang="en-US" dirty="0"/>
          </a:p>
        </p:txBody>
      </p:sp>
    </p:spTree>
    <p:extLst>
      <p:ext uri="{BB962C8B-B14F-4D97-AF65-F5344CB8AC3E}">
        <p14:creationId xmlns:p14="http://schemas.microsoft.com/office/powerpoint/2010/main" val="270346922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r>
              <a:rPr lang="en-US" sz="3200" b="1" dirty="0" err="1"/>
              <a:t>Dérivation</a:t>
            </a:r>
            <a:r>
              <a:rPr lang="en-US" sz="3200" b="1" dirty="0"/>
              <a:t> des temps de cycle (T)</a:t>
            </a:r>
          </a:p>
        </p:txBody>
      </p:sp>
      <p:graphicFrame>
        <p:nvGraphicFramePr>
          <p:cNvPr id="4098" name="Object 3"/>
          <p:cNvGraphicFramePr>
            <a:graphicFrameLocks noChangeAspect="1"/>
          </p:cNvGraphicFramePr>
          <p:nvPr>
            <p:extLst>
              <p:ext uri="{D42A27DB-BD31-4B8C-83A1-F6EECF244321}">
                <p14:modId xmlns:p14="http://schemas.microsoft.com/office/powerpoint/2010/main" val="882214667"/>
              </p:ext>
            </p:extLst>
          </p:nvPr>
        </p:nvGraphicFramePr>
        <p:xfrm>
          <a:off x="355599" y="1524000"/>
          <a:ext cx="12293061" cy="3200400"/>
        </p:xfrm>
        <a:graphic>
          <a:graphicData uri="http://schemas.openxmlformats.org/presentationml/2006/ole">
            <mc:AlternateContent xmlns:mc="http://schemas.openxmlformats.org/markup-compatibility/2006">
              <mc:Choice xmlns:v="urn:schemas-microsoft-com:vml" Requires="v">
                <p:oleObj spid="_x0000_s22540" name="Document" r:id="rId4" imgW="7309833" imgH="1907665" progId="Word.Document.8">
                  <p:embed/>
                </p:oleObj>
              </mc:Choice>
              <mc:Fallback>
                <p:oleObj name="Document" r:id="rId4" imgW="7309833" imgH="1907665" progId="Word.Document.8">
                  <p:embed/>
                  <p:pic>
                    <p:nvPicPr>
                      <p:cNvPr id="4098" name="Object 3"/>
                      <p:cNvPicPr>
                        <a:picLocks noChangeAspect="1" noChangeArrowheads="1"/>
                      </p:cNvPicPr>
                      <p:nvPr/>
                    </p:nvPicPr>
                    <p:blipFill>
                      <a:blip r:embed="rId5"/>
                      <a:srcRect/>
                      <a:stretch>
                        <a:fillRect/>
                      </a:stretch>
                    </p:blipFill>
                    <p:spPr bwMode="auto">
                      <a:xfrm>
                        <a:off x="355599" y="1524000"/>
                        <a:ext cx="12293061" cy="3200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type="none" w="sm" len="sm"/>
                            <a:tailEnd type="none" w="sm" len="sm"/>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0822838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Line 2"/>
          <p:cNvSpPr>
            <a:spLocks noChangeShapeType="1"/>
          </p:cNvSpPr>
          <p:nvPr/>
        </p:nvSpPr>
        <p:spPr bwMode="auto">
          <a:xfrm flipH="1">
            <a:off x="1060450" y="1752600"/>
            <a:ext cx="6350" cy="3868738"/>
          </a:xfrm>
          <a:prstGeom prst="line">
            <a:avLst/>
          </a:prstGeom>
          <a:noFill/>
          <a:ln w="12700">
            <a:solidFill>
              <a:srgbClr val="000000"/>
            </a:solidFill>
            <a:round/>
            <a:headEnd type="stealth" w="med" len="lg"/>
            <a:tailEnd type="none" w="sm" len="sm"/>
          </a:ln>
        </p:spPr>
        <p:txBody>
          <a:bodyPr wrap="none" anchor="ctr"/>
          <a:lstStyle/>
          <a:p>
            <a:endParaRPr lang="en-US"/>
          </a:p>
        </p:txBody>
      </p:sp>
      <p:sp>
        <p:nvSpPr>
          <p:cNvPr id="23556" name="Line 3"/>
          <p:cNvSpPr>
            <a:spLocks noChangeShapeType="1"/>
          </p:cNvSpPr>
          <p:nvPr/>
        </p:nvSpPr>
        <p:spPr bwMode="auto">
          <a:xfrm>
            <a:off x="1060450" y="5632450"/>
            <a:ext cx="7007225" cy="0"/>
          </a:xfrm>
          <a:prstGeom prst="line">
            <a:avLst/>
          </a:prstGeom>
          <a:noFill/>
          <a:ln w="12700">
            <a:solidFill>
              <a:srgbClr val="000000"/>
            </a:solidFill>
            <a:round/>
            <a:headEnd type="none" w="sm" len="sm"/>
            <a:tailEnd type="none" w="sm" len="sm"/>
          </a:ln>
        </p:spPr>
        <p:txBody>
          <a:bodyPr wrap="none" anchor="ctr"/>
          <a:lstStyle/>
          <a:p>
            <a:endParaRPr lang="en-US"/>
          </a:p>
        </p:txBody>
      </p:sp>
      <p:sp>
        <p:nvSpPr>
          <p:cNvPr id="23557" name="Line 4"/>
          <p:cNvSpPr>
            <a:spLocks noChangeShapeType="1"/>
          </p:cNvSpPr>
          <p:nvPr/>
        </p:nvSpPr>
        <p:spPr bwMode="auto">
          <a:xfrm>
            <a:off x="966788" y="5057775"/>
            <a:ext cx="2260600" cy="0"/>
          </a:xfrm>
          <a:prstGeom prst="line">
            <a:avLst/>
          </a:prstGeom>
          <a:noFill/>
          <a:ln w="12700" cap="rnd">
            <a:solidFill>
              <a:srgbClr val="000000"/>
            </a:solidFill>
            <a:prstDash val="sysDot"/>
            <a:round/>
            <a:headEnd type="none" w="sm" len="sm"/>
            <a:tailEnd type="none" w="sm" len="sm"/>
          </a:ln>
        </p:spPr>
        <p:txBody>
          <a:bodyPr wrap="none" anchor="ctr"/>
          <a:lstStyle/>
          <a:p>
            <a:endParaRPr lang="en-US"/>
          </a:p>
        </p:txBody>
      </p:sp>
      <p:sp>
        <p:nvSpPr>
          <p:cNvPr id="23558" name="Line 5"/>
          <p:cNvSpPr>
            <a:spLocks noChangeShapeType="1"/>
          </p:cNvSpPr>
          <p:nvPr/>
        </p:nvSpPr>
        <p:spPr bwMode="auto">
          <a:xfrm>
            <a:off x="966788" y="4327525"/>
            <a:ext cx="3346450" cy="0"/>
          </a:xfrm>
          <a:prstGeom prst="line">
            <a:avLst/>
          </a:prstGeom>
          <a:noFill/>
          <a:ln w="12700" cap="rnd">
            <a:solidFill>
              <a:srgbClr val="000000"/>
            </a:solidFill>
            <a:prstDash val="sysDot"/>
            <a:round/>
            <a:headEnd type="none" w="sm" len="sm"/>
            <a:tailEnd type="none" w="sm" len="sm"/>
          </a:ln>
        </p:spPr>
        <p:txBody>
          <a:bodyPr wrap="none" anchor="ctr"/>
          <a:lstStyle/>
          <a:p>
            <a:endParaRPr lang="en-US"/>
          </a:p>
        </p:txBody>
      </p:sp>
      <p:sp>
        <p:nvSpPr>
          <p:cNvPr id="23559" name="Line 6"/>
          <p:cNvSpPr>
            <a:spLocks noChangeShapeType="1"/>
          </p:cNvSpPr>
          <p:nvPr/>
        </p:nvSpPr>
        <p:spPr bwMode="auto">
          <a:xfrm>
            <a:off x="966788" y="3560763"/>
            <a:ext cx="5353050" cy="0"/>
          </a:xfrm>
          <a:prstGeom prst="line">
            <a:avLst/>
          </a:prstGeom>
          <a:noFill/>
          <a:ln w="12700" cap="rnd">
            <a:solidFill>
              <a:srgbClr val="000000"/>
            </a:solidFill>
            <a:prstDash val="sysDot"/>
            <a:round/>
            <a:headEnd type="none" w="sm" len="sm"/>
            <a:tailEnd type="none" w="sm" len="sm"/>
          </a:ln>
        </p:spPr>
        <p:txBody>
          <a:bodyPr wrap="none" anchor="ctr"/>
          <a:lstStyle/>
          <a:p>
            <a:endParaRPr lang="en-US"/>
          </a:p>
        </p:txBody>
      </p:sp>
      <p:sp>
        <p:nvSpPr>
          <p:cNvPr id="23560" name="Line 7"/>
          <p:cNvSpPr>
            <a:spLocks noChangeShapeType="1"/>
          </p:cNvSpPr>
          <p:nvPr/>
        </p:nvSpPr>
        <p:spPr bwMode="auto">
          <a:xfrm>
            <a:off x="966788" y="2679700"/>
            <a:ext cx="5880100" cy="0"/>
          </a:xfrm>
          <a:prstGeom prst="line">
            <a:avLst/>
          </a:prstGeom>
          <a:noFill/>
          <a:ln w="12700" cap="rnd">
            <a:solidFill>
              <a:srgbClr val="000000"/>
            </a:solidFill>
            <a:prstDash val="sysDot"/>
            <a:round/>
            <a:headEnd type="none" w="sm" len="sm"/>
            <a:tailEnd type="none" w="sm" len="sm"/>
          </a:ln>
        </p:spPr>
        <p:txBody>
          <a:bodyPr wrap="none" anchor="ctr"/>
          <a:lstStyle/>
          <a:p>
            <a:endParaRPr lang="en-US"/>
          </a:p>
        </p:txBody>
      </p:sp>
      <p:sp>
        <p:nvSpPr>
          <p:cNvPr id="23561" name="Rectangle 8"/>
          <p:cNvSpPr>
            <a:spLocks noChangeArrowheads="1"/>
          </p:cNvSpPr>
          <p:nvPr/>
        </p:nvSpPr>
        <p:spPr bwMode="auto">
          <a:xfrm>
            <a:off x="1098550" y="1524000"/>
            <a:ext cx="961802" cy="646973"/>
          </a:xfrm>
          <a:prstGeom prst="rect">
            <a:avLst/>
          </a:prstGeom>
          <a:noFill/>
          <a:ln w="9525">
            <a:noFill/>
            <a:miter lim="800000"/>
            <a:headEnd/>
            <a:tailEnd/>
          </a:ln>
        </p:spPr>
        <p:txBody>
          <a:bodyPr wrap="none" lIns="92075" tIns="46038" rIns="92075" bIns="46038">
            <a:spAutoFit/>
          </a:bodyPr>
          <a:lstStyle/>
          <a:p>
            <a:r>
              <a:rPr lang="en-US" sz="1800" b="1" dirty="0" err="1"/>
              <a:t>Taux</a:t>
            </a:r>
            <a:r>
              <a:rPr lang="en-US" sz="1800" b="1" dirty="0"/>
              <a:t> </a:t>
            </a:r>
            <a:r>
              <a:rPr lang="en-US" sz="1800" b="1" i="1" dirty="0"/>
              <a:t>R</a:t>
            </a:r>
          </a:p>
          <a:p>
            <a:r>
              <a:rPr lang="en-US" sz="1800" b="1" dirty="0"/>
              <a:t>($/sem.)</a:t>
            </a:r>
          </a:p>
        </p:txBody>
      </p:sp>
      <p:sp>
        <p:nvSpPr>
          <p:cNvPr id="23562" name="Freeform 9"/>
          <p:cNvSpPr>
            <a:spLocks/>
          </p:cNvSpPr>
          <p:nvPr/>
        </p:nvSpPr>
        <p:spPr bwMode="auto">
          <a:xfrm>
            <a:off x="2971800" y="5029200"/>
            <a:ext cx="1276350" cy="609600"/>
          </a:xfrm>
          <a:custGeom>
            <a:avLst/>
            <a:gdLst>
              <a:gd name="T0" fmla="*/ 0 w 900"/>
              <a:gd name="T1" fmla="*/ 0 h 438"/>
              <a:gd name="T2" fmla="*/ 2147483647 w 900"/>
              <a:gd name="T3" fmla="*/ 0 h 438"/>
              <a:gd name="T4" fmla="*/ 2147483647 w 900"/>
              <a:gd name="T5" fmla="*/ 2147483647 h 438"/>
              <a:gd name="T6" fmla="*/ 0 w 900"/>
              <a:gd name="T7" fmla="*/ 2147483647 h 438"/>
              <a:gd name="T8" fmla="*/ 0 w 900"/>
              <a:gd name="T9" fmla="*/ 0 h 438"/>
              <a:gd name="T10" fmla="*/ 0 60000 65536"/>
              <a:gd name="T11" fmla="*/ 0 60000 65536"/>
              <a:gd name="T12" fmla="*/ 0 60000 65536"/>
              <a:gd name="T13" fmla="*/ 0 60000 65536"/>
              <a:gd name="T14" fmla="*/ 0 60000 65536"/>
              <a:gd name="T15" fmla="*/ 0 w 900"/>
              <a:gd name="T16" fmla="*/ 0 h 438"/>
              <a:gd name="T17" fmla="*/ 900 w 900"/>
              <a:gd name="T18" fmla="*/ 438 h 438"/>
            </a:gdLst>
            <a:ahLst/>
            <a:cxnLst>
              <a:cxn ang="T10">
                <a:pos x="T0" y="T1"/>
              </a:cxn>
              <a:cxn ang="T11">
                <a:pos x="T2" y="T3"/>
              </a:cxn>
              <a:cxn ang="T12">
                <a:pos x="T4" y="T5"/>
              </a:cxn>
              <a:cxn ang="T13">
                <a:pos x="T6" y="T7"/>
              </a:cxn>
              <a:cxn ang="T14">
                <a:pos x="T8" y="T9"/>
              </a:cxn>
            </a:cxnLst>
            <a:rect l="T15" t="T16" r="T17" b="T18"/>
            <a:pathLst>
              <a:path w="900" h="438">
                <a:moveTo>
                  <a:pt x="0" y="0"/>
                </a:moveTo>
                <a:lnTo>
                  <a:pt x="899" y="0"/>
                </a:lnTo>
                <a:lnTo>
                  <a:pt x="899" y="437"/>
                </a:lnTo>
                <a:lnTo>
                  <a:pt x="0" y="437"/>
                </a:lnTo>
                <a:lnTo>
                  <a:pt x="0" y="0"/>
                </a:lnTo>
              </a:path>
            </a:pathLst>
          </a:custGeom>
          <a:solidFill>
            <a:srgbClr val="CCFFFF"/>
          </a:solidFill>
          <a:ln w="12700" cap="rnd">
            <a:solidFill>
              <a:srgbClr val="000000"/>
            </a:solidFill>
            <a:round/>
            <a:headEnd/>
            <a:tailEnd/>
          </a:ln>
        </p:spPr>
        <p:txBody>
          <a:bodyPr/>
          <a:lstStyle/>
          <a:p>
            <a:endParaRPr lang="en-US"/>
          </a:p>
        </p:txBody>
      </p:sp>
      <p:sp>
        <p:nvSpPr>
          <p:cNvPr id="23563" name="Freeform 10"/>
          <p:cNvSpPr>
            <a:spLocks/>
          </p:cNvSpPr>
          <p:nvPr/>
        </p:nvSpPr>
        <p:spPr bwMode="auto">
          <a:xfrm>
            <a:off x="4267200" y="4327525"/>
            <a:ext cx="1150938" cy="1304925"/>
          </a:xfrm>
          <a:custGeom>
            <a:avLst/>
            <a:gdLst>
              <a:gd name="T0" fmla="*/ 0 w 829"/>
              <a:gd name="T1" fmla="*/ 0 h 995"/>
              <a:gd name="T2" fmla="*/ 2147483647 w 829"/>
              <a:gd name="T3" fmla="*/ 0 h 995"/>
              <a:gd name="T4" fmla="*/ 2147483647 w 829"/>
              <a:gd name="T5" fmla="*/ 2147483647 h 995"/>
              <a:gd name="T6" fmla="*/ 0 w 829"/>
              <a:gd name="T7" fmla="*/ 2147483647 h 995"/>
              <a:gd name="T8" fmla="*/ 0 w 829"/>
              <a:gd name="T9" fmla="*/ 0 h 995"/>
              <a:gd name="T10" fmla="*/ 0 60000 65536"/>
              <a:gd name="T11" fmla="*/ 0 60000 65536"/>
              <a:gd name="T12" fmla="*/ 0 60000 65536"/>
              <a:gd name="T13" fmla="*/ 0 60000 65536"/>
              <a:gd name="T14" fmla="*/ 0 60000 65536"/>
              <a:gd name="T15" fmla="*/ 0 w 829"/>
              <a:gd name="T16" fmla="*/ 0 h 995"/>
              <a:gd name="T17" fmla="*/ 829 w 829"/>
              <a:gd name="T18" fmla="*/ 995 h 995"/>
            </a:gdLst>
            <a:ahLst/>
            <a:cxnLst>
              <a:cxn ang="T10">
                <a:pos x="T0" y="T1"/>
              </a:cxn>
              <a:cxn ang="T11">
                <a:pos x="T2" y="T3"/>
              </a:cxn>
              <a:cxn ang="T12">
                <a:pos x="T4" y="T5"/>
              </a:cxn>
              <a:cxn ang="T13">
                <a:pos x="T6" y="T7"/>
              </a:cxn>
              <a:cxn ang="T14">
                <a:pos x="T8" y="T9"/>
              </a:cxn>
            </a:cxnLst>
            <a:rect l="T15" t="T16" r="T17" b="T18"/>
            <a:pathLst>
              <a:path w="829" h="995">
                <a:moveTo>
                  <a:pt x="0" y="0"/>
                </a:moveTo>
                <a:lnTo>
                  <a:pt x="828" y="0"/>
                </a:lnTo>
                <a:lnTo>
                  <a:pt x="828" y="994"/>
                </a:lnTo>
                <a:lnTo>
                  <a:pt x="0" y="994"/>
                </a:lnTo>
                <a:lnTo>
                  <a:pt x="0" y="0"/>
                </a:lnTo>
              </a:path>
            </a:pathLst>
          </a:custGeom>
          <a:solidFill>
            <a:srgbClr val="FFFF99"/>
          </a:solidFill>
          <a:ln w="12700" cap="rnd">
            <a:solidFill>
              <a:srgbClr val="000000"/>
            </a:solidFill>
            <a:round/>
            <a:headEnd/>
            <a:tailEnd/>
          </a:ln>
        </p:spPr>
        <p:txBody>
          <a:bodyPr/>
          <a:lstStyle/>
          <a:p>
            <a:endParaRPr lang="en-US"/>
          </a:p>
        </p:txBody>
      </p:sp>
      <p:sp>
        <p:nvSpPr>
          <p:cNvPr id="23564" name="Freeform 11"/>
          <p:cNvSpPr>
            <a:spLocks/>
          </p:cNvSpPr>
          <p:nvPr/>
        </p:nvSpPr>
        <p:spPr bwMode="auto">
          <a:xfrm>
            <a:off x="5416550" y="3557588"/>
            <a:ext cx="719138" cy="2074862"/>
          </a:xfrm>
          <a:custGeom>
            <a:avLst/>
            <a:gdLst>
              <a:gd name="T0" fmla="*/ 0 w 507"/>
              <a:gd name="T1" fmla="*/ 0 h 1582"/>
              <a:gd name="T2" fmla="*/ 2147483647 w 507"/>
              <a:gd name="T3" fmla="*/ 0 h 1582"/>
              <a:gd name="T4" fmla="*/ 2147483647 w 507"/>
              <a:gd name="T5" fmla="*/ 2147483647 h 1582"/>
              <a:gd name="T6" fmla="*/ 0 w 507"/>
              <a:gd name="T7" fmla="*/ 2147483647 h 1582"/>
              <a:gd name="T8" fmla="*/ 0 w 507"/>
              <a:gd name="T9" fmla="*/ 0 h 1582"/>
              <a:gd name="T10" fmla="*/ 0 60000 65536"/>
              <a:gd name="T11" fmla="*/ 0 60000 65536"/>
              <a:gd name="T12" fmla="*/ 0 60000 65536"/>
              <a:gd name="T13" fmla="*/ 0 60000 65536"/>
              <a:gd name="T14" fmla="*/ 0 60000 65536"/>
              <a:gd name="T15" fmla="*/ 0 w 507"/>
              <a:gd name="T16" fmla="*/ 0 h 1582"/>
              <a:gd name="T17" fmla="*/ 507 w 507"/>
              <a:gd name="T18" fmla="*/ 1582 h 1582"/>
            </a:gdLst>
            <a:ahLst/>
            <a:cxnLst>
              <a:cxn ang="T10">
                <a:pos x="T0" y="T1"/>
              </a:cxn>
              <a:cxn ang="T11">
                <a:pos x="T2" y="T3"/>
              </a:cxn>
              <a:cxn ang="T12">
                <a:pos x="T4" y="T5"/>
              </a:cxn>
              <a:cxn ang="T13">
                <a:pos x="T6" y="T7"/>
              </a:cxn>
              <a:cxn ang="T14">
                <a:pos x="T8" y="T9"/>
              </a:cxn>
            </a:cxnLst>
            <a:rect l="T15" t="T16" r="T17" b="T18"/>
            <a:pathLst>
              <a:path w="507" h="1582">
                <a:moveTo>
                  <a:pt x="0" y="0"/>
                </a:moveTo>
                <a:lnTo>
                  <a:pt x="506" y="0"/>
                </a:lnTo>
                <a:lnTo>
                  <a:pt x="506" y="1581"/>
                </a:lnTo>
                <a:lnTo>
                  <a:pt x="0" y="1581"/>
                </a:lnTo>
                <a:lnTo>
                  <a:pt x="0" y="0"/>
                </a:lnTo>
              </a:path>
            </a:pathLst>
          </a:custGeom>
          <a:solidFill>
            <a:srgbClr val="FFFFFF"/>
          </a:solidFill>
          <a:ln w="12700" cap="rnd">
            <a:solidFill>
              <a:srgbClr val="000000"/>
            </a:solidFill>
            <a:round/>
            <a:headEnd/>
            <a:tailEnd/>
          </a:ln>
        </p:spPr>
        <p:txBody>
          <a:bodyPr/>
          <a:lstStyle/>
          <a:p>
            <a:endParaRPr lang="en-US"/>
          </a:p>
        </p:txBody>
      </p:sp>
      <p:sp>
        <p:nvSpPr>
          <p:cNvPr id="23565" name="Freeform 12"/>
          <p:cNvSpPr>
            <a:spLocks/>
          </p:cNvSpPr>
          <p:nvPr/>
        </p:nvSpPr>
        <p:spPr bwMode="auto">
          <a:xfrm>
            <a:off x="6134100" y="3557588"/>
            <a:ext cx="714375" cy="2074862"/>
          </a:xfrm>
          <a:custGeom>
            <a:avLst/>
            <a:gdLst>
              <a:gd name="T0" fmla="*/ 0 w 504"/>
              <a:gd name="T1" fmla="*/ 0 h 1582"/>
              <a:gd name="T2" fmla="*/ 2147483647 w 504"/>
              <a:gd name="T3" fmla="*/ 0 h 1582"/>
              <a:gd name="T4" fmla="*/ 2147483647 w 504"/>
              <a:gd name="T5" fmla="*/ 2147483647 h 1582"/>
              <a:gd name="T6" fmla="*/ 0 w 504"/>
              <a:gd name="T7" fmla="*/ 2147483647 h 1582"/>
              <a:gd name="T8" fmla="*/ 0 w 504"/>
              <a:gd name="T9" fmla="*/ 0 h 1582"/>
              <a:gd name="T10" fmla="*/ 0 60000 65536"/>
              <a:gd name="T11" fmla="*/ 0 60000 65536"/>
              <a:gd name="T12" fmla="*/ 0 60000 65536"/>
              <a:gd name="T13" fmla="*/ 0 60000 65536"/>
              <a:gd name="T14" fmla="*/ 0 60000 65536"/>
              <a:gd name="T15" fmla="*/ 0 w 504"/>
              <a:gd name="T16" fmla="*/ 0 h 1582"/>
              <a:gd name="T17" fmla="*/ 504 w 504"/>
              <a:gd name="T18" fmla="*/ 1582 h 1582"/>
            </a:gdLst>
            <a:ahLst/>
            <a:cxnLst>
              <a:cxn ang="T10">
                <a:pos x="T0" y="T1"/>
              </a:cxn>
              <a:cxn ang="T11">
                <a:pos x="T2" y="T3"/>
              </a:cxn>
              <a:cxn ang="T12">
                <a:pos x="T4" y="T5"/>
              </a:cxn>
              <a:cxn ang="T13">
                <a:pos x="T6" y="T7"/>
              </a:cxn>
              <a:cxn ang="T14">
                <a:pos x="T8" y="T9"/>
              </a:cxn>
            </a:cxnLst>
            <a:rect l="T15" t="T16" r="T17" b="T18"/>
            <a:pathLst>
              <a:path w="504" h="1582">
                <a:moveTo>
                  <a:pt x="0" y="0"/>
                </a:moveTo>
                <a:lnTo>
                  <a:pt x="500" y="0"/>
                </a:lnTo>
                <a:lnTo>
                  <a:pt x="503" y="1581"/>
                </a:lnTo>
                <a:lnTo>
                  <a:pt x="0" y="1581"/>
                </a:lnTo>
                <a:lnTo>
                  <a:pt x="0" y="0"/>
                </a:lnTo>
              </a:path>
            </a:pathLst>
          </a:custGeom>
          <a:solidFill>
            <a:srgbClr val="FFCC99"/>
          </a:solidFill>
          <a:ln w="12700" cap="rnd">
            <a:solidFill>
              <a:srgbClr val="000000"/>
            </a:solidFill>
            <a:round/>
            <a:headEnd/>
            <a:tailEnd/>
          </a:ln>
        </p:spPr>
        <p:txBody>
          <a:bodyPr/>
          <a:lstStyle/>
          <a:p>
            <a:endParaRPr lang="en-US"/>
          </a:p>
        </p:txBody>
      </p:sp>
      <p:sp>
        <p:nvSpPr>
          <p:cNvPr id="23566" name="Freeform 13"/>
          <p:cNvSpPr>
            <a:spLocks/>
          </p:cNvSpPr>
          <p:nvPr/>
        </p:nvSpPr>
        <p:spPr bwMode="auto">
          <a:xfrm>
            <a:off x="6846888" y="2662238"/>
            <a:ext cx="1281112" cy="2970212"/>
          </a:xfrm>
          <a:custGeom>
            <a:avLst/>
            <a:gdLst>
              <a:gd name="T0" fmla="*/ 0 w 903"/>
              <a:gd name="T1" fmla="*/ 0 h 2265"/>
              <a:gd name="T2" fmla="*/ 2147483647 w 903"/>
              <a:gd name="T3" fmla="*/ 0 h 2265"/>
              <a:gd name="T4" fmla="*/ 2147483647 w 903"/>
              <a:gd name="T5" fmla="*/ 2147483647 h 2265"/>
              <a:gd name="T6" fmla="*/ 0 w 903"/>
              <a:gd name="T7" fmla="*/ 2147483647 h 2265"/>
              <a:gd name="T8" fmla="*/ 0 w 903"/>
              <a:gd name="T9" fmla="*/ 0 h 2265"/>
              <a:gd name="T10" fmla="*/ 0 60000 65536"/>
              <a:gd name="T11" fmla="*/ 0 60000 65536"/>
              <a:gd name="T12" fmla="*/ 0 60000 65536"/>
              <a:gd name="T13" fmla="*/ 0 60000 65536"/>
              <a:gd name="T14" fmla="*/ 0 60000 65536"/>
              <a:gd name="T15" fmla="*/ 0 w 903"/>
              <a:gd name="T16" fmla="*/ 0 h 2265"/>
              <a:gd name="T17" fmla="*/ 903 w 903"/>
              <a:gd name="T18" fmla="*/ 2265 h 2265"/>
            </a:gdLst>
            <a:ahLst/>
            <a:cxnLst>
              <a:cxn ang="T10">
                <a:pos x="T0" y="T1"/>
              </a:cxn>
              <a:cxn ang="T11">
                <a:pos x="T2" y="T3"/>
              </a:cxn>
              <a:cxn ang="T12">
                <a:pos x="T4" y="T5"/>
              </a:cxn>
              <a:cxn ang="T13">
                <a:pos x="T6" y="T7"/>
              </a:cxn>
              <a:cxn ang="T14">
                <a:pos x="T8" y="T9"/>
              </a:cxn>
            </a:cxnLst>
            <a:rect l="T15" t="T16" r="T17" b="T18"/>
            <a:pathLst>
              <a:path w="903" h="2265">
                <a:moveTo>
                  <a:pt x="0" y="0"/>
                </a:moveTo>
                <a:lnTo>
                  <a:pt x="902" y="0"/>
                </a:lnTo>
                <a:lnTo>
                  <a:pt x="902" y="2264"/>
                </a:lnTo>
                <a:lnTo>
                  <a:pt x="0" y="2264"/>
                </a:lnTo>
                <a:lnTo>
                  <a:pt x="0" y="0"/>
                </a:lnTo>
              </a:path>
            </a:pathLst>
          </a:custGeom>
          <a:solidFill>
            <a:schemeClr val="hlink"/>
          </a:solidFill>
          <a:ln w="12700" cap="rnd">
            <a:solidFill>
              <a:srgbClr val="000000"/>
            </a:solidFill>
            <a:round/>
            <a:headEnd/>
            <a:tailEnd/>
          </a:ln>
        </p:spPr>
        <p:txBody>
          <a:bodyPr/>
          <a:lstStyle/>
          <a:p>
            <a:endParaRPr lang="en-US"/>
          </a:p>
        </p:txBody>
      </p:sp>
      <p:sp>
        <p:nvSpPr>
          <p:cNvPr id="23567" name="Freeform 14"/>
          <p:cNvSpPr>
            <a:spLocks/>
          </p:cNvSpPr>
          <p:nvPr/>
        </p:nvSpPr>
        <p:spPr bwMode="auto">
          <a:xfrm>
            <a:off x="1066800" y="5181600"/>
            <a:ext cx="1906588" cy="452438"/>
          </a:xfrm>
          <a:custGeom>
            <a:avLst/>
            <a:gdLst>
              <a:gd name="T0" fmla="*/ 0 w 1342"/>
              <a:gd name="T1" fmla="*/ 0 h 345"/>
              <a:gd name="T2" fmla="*/ 2147483647 w 1342"/>
              <a:gd name="T3" fmla="*/ 0 h 345"/>
              <a:gd name="T4" fmla="*/ 2147483647 w 1342"/>
              <a:gd name="T5" fmla="*/ 2147483647 h 345"/>
              <a:gd name="T6" fmla="*/ 0 w 1342"/>
              <a:gd name="T7" fmla="*/ 2147483647 h 345"/>
              <a:gd name="T8" fmla="*/ 0 w 1342"/>
              <a:gd name="T9" fmla="*/ 0 h 345"/>
              <a:gd name="T10" fmla="*/ 0 60000 65536"/>
              <a:gd name="T11" fmla="*/ 0 60000 65536"/>
              <a:gd name="T12" fmla="*/ 0 60000 65536"/>
              <a:gd name="T13" fmla="*/ 0 60000 65536"/>
              <a:gd name="T14" fmla="*/ 0 60000 65536"/>
              <a:gd name="T15" fmla="*/ 0 w 1342"/>
              <a:gd name="T16" fmla="*/ 0 h 345"/>
              <a:gd name="T17" fmla="*/ 1342 w 1342"/>
              <a:gd name="T18" fmla="*/ 345 h 345"/>
            </a:gdLst>
            <a:ahLst/>
            <a:cxnLst>
              <a:cxn ang="T10">
                <a:pos x="T0" y="T1"/>
              </a:cxn>
              <a:cxn ang="T11">
                <a:pos x="T2" y="T3"/>
              </a:cxn>
              <a:cxn ang="T12">
                <a:pos x="T4" y="T5"/>
              </a:cxn>
              <a:cxn ang="T13">
                <a:pos x="T6" y="T7"/>
              </a:cxn>
              <a:cxn ang="T14">
                <a:pos x="T8" y="T9"/>
              </a:cxn>
            </a:cxnLst>
            <a:rect l="T15" t="T16" r="T17" b="T18"/>
            <a:pathLst>
              <a:path w="1342" h="345">
                <a:moveTo>
                  <a:pt x="0" y="0"/>
                </a:moveTo>
                <a:lnTo>
                  <a:pt x="1341" y="0"/>
                </a:lnTo>
                <a:lnTo>
                  <a:pt x="1341" y="344"/>
                </a:lnTo>
                <a:lnTo>
                  <a:pt x="0" y="344"/>
                </a:lnTo>
                <a:lnTo>
                  <a:pt x="0" y="0"/>
                </a:lnTo>
              </a:path>
            </a:pathLst>
          </a:custGeom>
          <a:solidFill>
            <a:schemeClr val="hlink"/>
          </a:solidFill>
          <a:ln w="12700" cap="rnd">
            <a:solidFill>
              <a:srgbClr val="000000"/>
            </a:solidFill>
            <a:round/>
            <a:headEnd/>
            <a:tailEnd/>
          </a:ln>
        </p:spPr>
        <p:txBody>
          <a:bodyPr/>
          <a:lstStyle/>
          <a:p>
            <a:endParaRPr lang="en-US"/>
          </a:p>
        </p:txBody>
      </p:sp>
      <p:sp>
        <p:nvSpPr>
          <p:cNvPr id="23568" name="Rectangle 15"/>
          <p:cNvSpPr>
            <a:spLocks noChangeArrowheads="1"/>
          </p:cNvSpPr>
          <p:nvPr/>
        </p:nvSpPr>
        <p:spPr bwMode="auto">
          <a:xfrm>
            <a:off x="457200" y="4884738"/>
            <a:ext cx="539750" cy="336550"/>
          </a:xfrm>
          <a:prstGeom prst="rect">
            <a:avLst/>
          </a:prstGeom>
          <a:noFill/>
          <a:ln w="9525">
            <a:noFill/>
            <a:miter lim="800000"/>
            <a:headEnd/>
            <a:tailEnd/>
          </a:ln>
        </p:spPr>
        <p:txBody>
          <a:bodyPr wrap="none" lIns="92075" tIns="46038" rIns="92075" bIns="46038">
            <a:spAutoFit/>
          </a:bodyPr>
          <a:lstStyle/>
          <a:p>
            <a:r>
              <a:rPr lang="en-US" sz="1600"/>
              <a:t>0.96</a:t>
            </a:r>
          </a:p>
        </p:txBody>
      </p:sp>
      <p:sp>
        <p:nvSpPr>
          <p:cNvPr id="23569" name="Rectangle 16"/>
          <p:cNvSpPr>
            <a:spLocks noChangeArrowheads="1"/>
          </p:cNvSpPr>
          <p:nvPr/>
        </p:nvSpPr>
        <p:spPr bwMode="auto">
          <a:xfrm>
            <a:off x="6191250" y="5949950"/>
            <a:ext cx="1936750" cy="677751"/>
          </a:xfrm>
          <a:prstGeom prst="rect">
            <a:avLst/>
          </a:prstGeom>
          <a:noFill/>
          <a:ln w="9525">
            <a:noFill/>
            <a:miter lim="800000"/>
            <a:headEnd/>
            <a:tailEnd/>
          </a:ln>
        </p:spPr>
        <p:txBody>
          <a:bodyPr lIns="92075" tIns="46038" rIns="92075" bIns="46038">
            <a:spAutoFit/>
          </a:bodyPr>
          <a:lstStyle/>
          <a:p>
            <a:r>
              <a:rPr lang="en-US" sz="1900" b="1" dirty="0"/>
              <a:t>Temps de cycle </a:t>
            </a:r>
            <a:r>
              <a:rPr lang="en-US" sz="1900" b="1" i="1" dirty="0"/>
              <a:t> T</a:t>
            </a:r>
            <a:r>
              <a:rPr lang="en-US" sz="1900" b="1" dirty="0"/>
              <a:t> (sem.)</a:t>
            </a:r>
          </a:p>
        </p:txBody>
      </p:sp>
      <p:sp>
        <p:nvSpPr>
          <p:cNvPr id="23570" name="Rectangle 17"/>
          <p:cNvSpPr>
            <a:spLocks noChangeArrowheads="1"/>
          </p:cNvSpPr>
          <p:nvPr/>
        </p:nvSpPr>
        <p:spPr bwMode="auto">
          <a:xfrm>
            <a:off x="6858000" y="3505200"/>
            <a:ext cx="1260475" cy="779463"/>
          </a:xfrm>
          <a:prstGeom prst="rect">
            <a:avLst/>
          </a:prstGeom>
          <a:noFill/>
          <a:ln w="9525">
            <a:noFill/>
            <a:miter lim="800000"/>
            <a:headEnd/>
            <a:tailEnd/>
          </a:ln>
        </p:spPr>
        <p:txBody>
          <a:bodyPr lIns="92075" tIns="46038" rIns="92075" bIns="46038">
            <a:spAutoFit/>
          </a:bodyPr>
          <a:lstStyle/>
          <a:p>
            <a:pPr>
              <a:spcBef>
                <a:spcPct val="50000"/>
              </a:spcBef>
            </a:pPr>
            <a:r>
              <a:rPr lang="en-US" sz="1800" b="1" dirty="0" err="1"/>
              <a:t>Comptes</a:t>
            </a:r>
            <a:r>
              <a:rPr lang="en-US" sz="1800" b="1" dirty="0"/>
              <a:t> à</a:t>
            </a:r>
          </a:p>
          <a:p>
            <a:pPr>
              <a:spcBef>
                <a:spcPct val="50000"/>
              </a:spcBef>
            </a:pPr>
            <a:r>
              <a:rPr lang="en-US" sz="1800" b="1" dirty="0" err="1"/>
              <a:t>recevoir</a:t>
            </a:r>
            <a:endParaRPr lang="en-US" sz="1800" b="1" dirty="0"/>
          </a:p>
        </p:txBody>
      </p:sp>
      <p:sp>
        <p:nvSpPr>
          <p:cNvPr id="23571" name="Rectangle 18"/>
          <p:cNvSpPr>
            <a:spLocks noChangeArrowheads="1"/>
          </p:cNvSpPr>
          <p:nvPr/>
        </p:nvSpPr>
        <p:spPr bwMode="auto">
          <a:xfrm>
            <a:off x="6083300" y="4487863"/>
            <a:ext cx="884238" cy="631584"/>
          </a:xfrm>
          <a:prstGeom prst="rect">
            <a:avLst/>
          </a:prstGeom>
          <a:noFill/>
          <a:ln w="9525">
            <a:noFill/>
            <a:miter lim="800000"/>
            <a:headEnd/>
            <a:tailEnd/>
          </a:ln>
        </p:spPr>
        <p:txBody>
          <a:bodyPr lIns="92075" tIns="46038" rIns="92075" bIns="46038">
            <a:spAutoFit/>
          </a:bodyPr>
          <a:lstStyle/>
          <a:p>
            <a:pPr>
              <a:spcBef>
                <a:spcPct val="50000"/>
              </a:spcBef>
            </a:pPr>
            <a:r>
              <a:rPr lang="en-US" sz="1400" b="1" dirty="0" err="1"/>
              <a:t>Produits</a:t>
            </a:r>
            <a:endParaRPr lang="en-US" sz="1400" b="1" dirty="0"/>
          </a:p>
          <a:p>
            <a:pPr>
              <a:spcBef>
                <a:spcPct val="50000"/>
              </a:spcBef>
            </a:pPr>
            <a:r>
              <a:rPr lang="en-US" sz="1400" b="1" dirty="0"/>
              <a:t>finis</a:t>
            </a:r>
            <a:endParaRPr lang="en-US" sz="1800" b="1" dirty="0"/>
          </a:p>
        </p:txBody>
      </p:sp>
      <p:sp>
        <p:nvSpPr>
          <p:cNvPr id="23572" name="Rectangle 19"/>
          <p:cNvSpPr>
            <a:spLocks noChangeArrowheads="1"/>
          </p:cNvSpPr>
          <p:nvPr/>
        </p:nvSpPr>
        <p:spPr bwMode="auto">
          <a:xfrm rot="-5400000">
            <a:off x="5152232" y="4156438"/>
            <a:ext cx="1187450" cy="646973"/>
          </a:xfrm>
          <a:prstGeom prst="rect">
            <a:avLst/>
          </a:prstGeom>
          <a:noFill/>
          <a:ln w="9525">
            <a:noFill/>
            <a:miter lim="800000"/>
            <a:headEnd/>
            <a:tailEnd/>
          </a:ln>
        </p:spPr>
        <p:txBody>
          <a:bodyPr lIns="92075" tIns="46038" rIns="92075" bIns="46038">
            <a:spAutoFit/>
          </a:bodyPr>
          <a:lstStyle/>
          <a:p>
            <a:pPr>
              <a:spcBef>
                <a:spcPct val="50000"/>
              </a:spcBef>
            </a:pPr>
            <a:r>
              <a:rPr lang="en-US" sz="1800" b="1" dirty="0"/>
              <a:t>Assemblage</a:t>
            </a:r>
          </a:p>
        </p:txBody>
      </p:sp>
      <p:sp>
        <p:nvSpPr>
          <p:cNvPr id="23573" name="Rectangle 20"/>
          <p:cNvSpPr>
            <a:spLocks noChangeArrowheads="1"/>
          </p:cNvSpPr>
          <p:nvPr/>
        </p:nvSpPr>
        <p:spPr bwMode="auto">
          <a:xfrm>
            <a:off x="4191000" y="4865688"/>
            <a:ext cx="1295400" cy="336550"/>
          </a:xfrm>
          <a:prstGeom prst="rect">
            <a:avLst/>
          </a:prstGeom>
          <a:noFill/>
          <a:ln w="9525">
            <a:noFill/>
            <a:miter lim="800000"/>
            <a:headEnd/>
            <a:tailEnd/>
          </a:ln>
        </p:spPr>
        <p:txBody>
          <a:bodyPr lIns="92075" tIns="46038" rIns="92075" bIns="46038">
            <a:spAutoFit/>
          </a:bodyPr>
          <a:lstStyle/>
          <a:p>
            <a:pPr>
              <a:spcBef>
                <a:spcPct val="50000"/>
              </a:spcBef>
            </a:pPr>
            <a:r>
              <a:rPr lang="en-US" sz="1600" b="1"/>
              <a:t>Fabrication</a:t>
            </a:r>
          </a:p>
        </p:txBody>
      </p:sp>
      <p:sp>
        <p:nvSpPr>
          <p:cNvPr id="23574" name="Rectangle 21"/>
          <p:cNvSpPr>
            <a:spLocks noChangeArrowheads="1"/>
          </p:cNvSpPr>
          <p:nvPr/>
        </p:nvSpPr>
        <p:spPr bwMode="auto">
          <a:xfrm>
            <a:off x="2895600" y="5181600"/>
            <a:ext cx="1486561" cy="339196"/>
          </a:xfrm>
          <a:prstGeom prst="rect">
            <a:avLst/>
          </a:prstGeom>
          <a:noFill/>
          <a:ln w="9525">
            <a:noFill/>
            <a:miter lim="800000"/>
            <a:headEnd/>
            <a:tailEnd/>
          </a:ln>
        </p:spPr>
        <p:txBody>
          <a:bodyPr wrap="none" lIns="92075" tIns="46038" rIns="92075" bIns="46038">
            <a:spAutoFit/>
          </a:bodyPr>
          <a:lstStyle/>
          <a:p>
            <a:r>
              <a:rPr lang="fr-CA" sz="1600" b="1" dirty="0" err="1"/>
              <a:t>Matieres</a:t>
            </a:r>
            <a:r>
              <a:rPr lang="fr-CA" sz="1600" b="1" dirty="0"/>
              <a:t> Prem</a:t>
            </a:r>
            <a:endParaRPr lang="en-US" sz="1800" b="1" dirty="0"/>
          </a:p>
        </p:txBody>
      </p:sp>
      <p:sp>
        <p:nvSpPr>
          <p:cNvPr id="23575" name="Rectangle 22"/>
          <p:cNvSpPr>
            <a:spLocks noChangeArrowheads="1"/>
          </p:cNvSpPr>
          <p:nvPr/>
        </p:nvSpPr>
        <p:spPr bwMode="auto">
          <a:xfrm>
            <a:off x="1143000" y="5181600"/>
            <a:ext cx="737381" cy="369974"/>
          </a:xfrm>
          <a:prstGeom prst="rect">
            <a:avLst/>
          </a:prstGeom>
          <a:noFill/>
          <a:ln w="9525">
            <a:noFill/>
            <a:miter lim="800000"/>
            <a:headEnd/>
            <a:tailEnd/>
          </a:ln>
        </p:spPr>
        <p:txBody>
          <a:bodyPr wrap="none" lIns="92075" tIns="46038" rIns="92075" bIns="46038">
            <a:spAutoFit/>
          </a:bodyPr>
          <a:lstStyle/>
          <a:p>
            <a:r>
              <a:rPr lang="fr-CA" sz="1800" b="1" dirty="0"/>
              <a:t>Bases</a:t>
            </a:r>
            <a:endParaRPr lang="en-US" sz="1800" b="1" dirty="0"/>
          </a:p>
        </p:txBody>
      </p:sp>
      <p:sp>
        <p:nvSpPr>
          <p:cNvPr id="23576" name="Rectangle 23"/>
          <p:cNvSpPr>
            <a:spLocks noChangeArrowheads="1"/>
          </p:cNvSpPr>
          <p:nvPr/>
        </p:nvSpPr>
        <p:spPr bwMode="auto">
          <a:xfrm>
            <a:off x="762000" y="5638800"/>
            <a:ext cx="7092950" cy="336550"/>
          </a:xfrm>
          <a:prstGeom prst="rect">
            <a:avLst/>
          </a:prstGeom>
          <a:noFill/>
          <a:ln w="9525">
            <a:noFill/>
            <a:miter lim="800000"/>
            <a:headEnd/>
            <a:tailEnd/>
          </a:ln>
        </p:spPr>
        <p:txBody>
          <a:bodyPr wrap="none" lIns="92075" tIns="46038" rIns="92075" bIns="46038">
            <a:spAutoFit/>
          </a:bodyPr>
          <a:lstStyle/>
          <a:p>
            <a:r>
              <a:rPr lang="en-US" sz="1600"/>
              <a:t>	11.12		6.75	    7.12	     3.14	2.90	   5.80</a:t>
            </a:r>
          </a:p>
        </p:txBody>
      </p:sp>
      <p:sp>
        <p:nvSpPr>
          <p:cNvPr id="23577" name="Rectangle 24"/>
          <p:cNvSpPr>
            <a:spLocks noChangeArrowheads="1"/>
          </p:cNvSpPr>
          <p:nvPr/>
        </p:nvSpPr>
        <p:spPr bwMode="auto">
          <a:xfrm>
            <a:off x="460375" y="5241925"/>
            <a:ext cx="539750" cy="336550"/>
          </a:xfrm>
          <a:prstGeom prst="rect">
            <a:avLst/>
          </a:prstGeom>
          <a:noFill/>
          <a:ln w="9525">
            <a:noFill/>
            <a:miter lim="800000"/>
            <a:headEnd/>
            <a:tailEnd/>
          </a:ln>
        </p:spPr>
        <p:txBody>
          <a:bodyPr wrap="none" lIns="92075" tIns="46038" rIns="92075" bIns="46038">
            <a:spAutoFit/>
          </a:bodyPr>
          <a:lstStyle/>
          <a:p>
            <a:r>
              <a:rPr lang="en-US" sz="1600"/>
              <a:t>0.77</a:t>
            </a:r>
          </a:p>
        </p:txBody>
      </p:sp>
      <p:sp>
        <p:nvSpPr>
          <p:cNvPr id="23578" name="Rectangle 25"/>
          <p:cNvSpPr>
            <a:spLocks noChangeArrowheads="1"/>
          </p:cNvSpPr>
          <p:nvPr/>
        </p:nvSpPr>
        <p:spPr bwMode="auto">
          <a:xfrm>
            <a:off x="457200" y="4254500"/>
            <a:ext cx="539750" cy="336550"/>
          </a:xfrm>
          <a:prstGeom prst="rect">
            <a:avLst/>
          </a:prstGeom>
          <a:noFill/>
          <a:ln w="9525">
            <a:noFill/>
            <a:miter lim="800000"/>
            <a:headEnd/>
            <a:tailEnd/>
          </a:ln>
        </p:spPr>
        <p:txBody>
          <a:bodyPr wrap="none" lIns="92075" tIns="46038" rIns="92075" bIns="46038">
            <a:spAutoFit/>
          </a:bodyPr>
          <a:lstStyle/>
          <a:p>
            <a:r>
              <a:rPr lang="en-US" sz="1600"/>
              <a:t>2.12</a:t>
            </a:r>
          </a:p>
        </p:txBody>
      </p:sp>
      <p:sp>
        <p:nvSpPr>
          <p:cNvPr id="23579" name="Rectangle 26"/>
          <p:cNvSpPr>
            <a:spLocks noChangeArrowheads="1"/>
          </p:cNvSpPr>
          <p:nvPr/>
        </p:nvSpPr>
        <p:spPr bwMode="auto">
          <a:xfrm>
            <a:off x="457200" y="3436938"/>
            <a:ext cx="539750" cy="336550"/>
          </a:xfrm>
          <a:prstGeom prst="rect">
            <a:avLst/>
          </a:prstGeom>
          <a:noFill/>
          <a:ln w="9525">
            <a:noFill/>
            <a:miter lim="800000"/>
            <a:headEnd/>
            <a:tailEnd/>
          </a:ln>
        </p:spPr>
        <p:txBody>
          <a:bodyPr wrap="none" lIns="92075" tIns="46038" rIns="92075" bIns="46038">
            <a:spAutoFit/>
          </a:bodyPr>
          <a:lstStyle/>
          <a:p>
            <a:r>
              <a:rPr lang="en-US" sz="1600"/>
              <a:t>3.38</a:t>
            </a:r>
          </a:p>
        </p:txBody>
      </p:sp>
      <p:sp>
        <p:nvSpPr>
          <p:cNvPr id="23580" name="Rectangle 27"/>
          <p:cNvSpPr>
            <a:spLocks noChangeArrowheads="1"/>
          </p:cNvSpPr>
          <p:nvPr/>
        </p:nvSpPr>
        <p:spPr bwMode="auto">
          <a:xfrm>
            <a:off x="525463" y="2555875"/>
            <a:ext cx="438150" cy="336550"/>
          </a:xfrm>
          <a:prstGeom prst="rect">
            <a:avLst/>
          </a:prstGeom>
          <a:noFill/>
          <a:ln w="9525">
            <a:noFill/>
            <a:miter lim="800000"/>
            <a:headEnd/>
            <a:tailEnd/>
          </a:ln>
        </p:spPr>
        <p:txBody>
          <a:bodyPr wrap="none" lIns="92075" tIns="46038" rIns="92075" bIns="46038">
            <a:spAutoFit/>
          </a:bodyPr>
          <a:lstStyle/>
          <a:p>
            <a:r>
              <a:rPr lang="en-US" sz="1600"/>
              <a:t>5.0</a:t>
            </a:r>
          </a:p>
        </p:txBody>
      </p:sp>
      <p:sp>
        <p:nvSpPr>
          <p:cNvPr id="29" name="Rectangle 47"/>
          <p:cNvSpPr>
            <a:spLocks noChangeArrowheads="1"/>
          </p:cNvSpPr>
          <p:nvPr/>
        </p:nvSpPr>
        <p:spPr bwMode="auto">
          <a:xfrm>
            <a:off x="457200" y="228600"/>
            <a:ext cx="8077917" cy="954107"/>
          </a:xfrm>
          <a:prstGeom prst="rect">
            <a:avLst/>
          </a:prstGeom>
          <a:noFill/>
          <a:ln w="12700">
            <a:noFill/>
            <a:miter lim="800000"/>
            <a:headEnd type="none" w="sm" len="sm"/>
            <a:tailEnd type="none" w="sm" len="sm"/>
          </a:ln>
        </p:spPr>
        <p:txBody>
          <a:bodyPr wrap="none">
            <a:spAutoFit/>
          </a:bodyPr>
          <a:lstStyle/>
          <a:p>
            <a:r>
              <a:rPr lang="en-US" sz="3200" b="1" dirty="0">
                <a:solidFill>
                  <a:srgbClr val="FE022A"/>
                </a:solidFill>
              </a:rPr>
              <a:t>MBPF: </a:t>
            </a:r>
            <a:r>
              <a:rPr lang="en-US" sz="3200" b="1" dirty="0" err="1">
                <a:solidFill>
                  <a:srgbClr val="FE022A"/>
                </a:solidFill>
              </a:rPr>
              <a:t>Analyse</a:t>
            </a:r>
            <a:r>
              <a:rPr lang="en-US" sz="3200" b="1" dirty="0">
                <a:solidFill>
                  <a:srgbClr val="FE022A"/>
                </a:solidFill>
              </a:rPr>
              <a:t> des temps de cycle</a:t>
            </a:r>
          </a:p>
          <a:p>
            <a:r>
              <a:rPr lang="fr-CA" dirty="0"/>
              <a:t>NB: Comptes à recevoir: R= 250, I = 27.9 </a:t>
            </a:r>
            <a:r>
              <a:rPr lang="fr-CA" dirty="0">
                <a:sym typeface="Symbol" panose="05050102010706020507" pitchFamily="18" charset="2"/>
              </a:rPr>
              <a:t> T = 52*(27.9/250)</a:t>
            </a:r>
            <a:endParaRPr lang="fr-CA" dirty="0"/>
          </a:p>
        </p:txBody>
      </p:sp>
    </p:spTree>
    <p:extLst>
      <p:ext uri="{BB962C8B-B14F-4D97-AF65-F5344CB8AC3E}">
        <p14:creationId xmlns:p14="http://schemas.microsoft.com/office/powerpoint/2010/main" val="3474417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4"/>
          <p:cNvSpPr>
            <a:spLocks noGrp="1"/>
          </p:cNvSpPr>
          <p:nvPr>
            <p:ph type="sldNum" sz="quarter"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0"/>
              </a:spcBef>
              <a:buClrTx/>
              <a:buSzTx/>
              <a:buFontTx/>
              <a:buNone/>
            </a:pPr>
            <a:endParaRPr lang="en-US" altLang="en-US" sz="1000" dirty="0">
              <a:solidFill>
                <a:schemeClr val="tx1"/>
              </a:solidFill>
            </a:endParaRPr>
          </a:p>
        </p:txBody>
      </p:sp>
      <p:sp>
        <p:nvSpPr>
          <p:cNvPr id="14339" name="Rectangle 2"/>
          <p:cNvSpPr>
            <a:spLocks noGrp="1" noChangeArrowheads="1"/>
          </p:cNvSpPr>
          <p:nvPr>
            <p:ph type="title"/>
          </p:nvPr>
        </p:nvSpPr>
        <p:spPr>
          <a:xfrm>
            <a:off x="381000" y="266700"/>
            <a:ext cx="7620000" cy="647700"/>
          </a:xfrm>
          <a:noFill/>
        </p:spPr>
        <p:txBody>
          <a:bodyPr/>
          <a:lstStyle/>
          <a:p>
            <a:r>
              <a:rPr lang="en-US" altLang="en-US" dirty="0"/>
              <a:t>Illustration: </a:t>
            </a:r>
            <a:r>
              <a:rPr lang="en-US" altLang="en-US" dirty="0" err="1"/>
              <a:t>urgence</a:t>
            </a:r>
            <a:r>
              <a:rPr lang="en-US" altLang="en-US" dirty="0"/>
              <a:t> d’un </a:t>
            </a:r>
            <a:r>
              <a:rPr lang="en-US" altLang="en-US" dirty="0" err="1"/>
              <a:t>hôpital</a:t>
            </a:r>
            <a:r>
              <a:rPr lang="en-US" altLang="en-US" dirty="0"/>
              <a:t> </a:t>
            </a:r>
          </a:p>
        </p:txBody>
      </p:sp>
      <p:pic>
        <p:nvPicPr>
          <p:cNvPr id="1434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225" y="990600"/>
            <a:ext cx="7854520" cy="558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828717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a:noFill/>
        </p:spPr>
        <p:txBody>
          <a:bodyPr/>
          <a:lstStyle/>
          <a:p>
            <a:r>
              <a:rPr lang="en-US" dirty="0" err="1"/>
              <a:t>Deux</a:t>
            </a:r>
            <a:r>
              <a:rPr lang="en-US" dirty="0"/>
              <a:t> concepts </a:t>
            </a:r>
            <a:r>
              <a:rPr lang="en-US" dirty="0" err="1"/>
              <a:t>fondamentaux</a:t>
            </a:r>
            <a:r>
              <a:rPr lang="en-US" dirty="0"/>
              <a:t> </a:t>
            </a:r>
            <a:r>
              <a:rPr lang="en-US" dirty="0" err="1"/>
              <a:t>dans</a:t>
            </a:r>
            <a:r>
              <a:rPr lang="en-US" dirty="0"/>
              <a:t> la </a:t>
            </a:r>
            <a:r>
              <a:rPr lang="en-US" dirty="0" err="1"/>
              <a:t>gestion</a:t>
            </a:r>
            <a:r>
              <a:rPr lang="en-US" dirty="0"/>
              <a:t> des </a:t>
            </a:r>
            <a:r>
              <a:rPr lang="en-US" dirty="0" err="1"/>
              <a:t>procédés</a:t>
            </a:r>
            <a:r>
              <a:rPr lang="en-US" dirty="0"/>
              <a:t>. </a:t>
            </a:r>
          </a:p>
        </p:txBody>
      </p:sp>
      <p:sp>
        <p:nvSpPr>
          <p:cNvPr id="14340" name="Rectangle 3"/>
          <p:cNvSpPr>
            <a:spLocks noGrp="1" noChangeArrowheads="1"/>
          </p:cNvSpPr>
          <p:nvPr>
            <p:ph type="body" idx="1"/>
          </p:nvPr>
        </p:nvSpPr>
        <p:spPr>
          <a:xfrm>
            <a:off x="457200" y="1676400"/>
            <a:ext cx="8261350" cy="4495800"/>
          </a:xfrm>
          <a:noFill/>
        </p:spPr>
        <p:txBody>
          <a:bodyPr/>
          <a:lstStyle/>
          <a:p>
            <a:pPr lvl="1"/>
            <a:r>
              <a:rPr lang="en-US" dirty="0">
                <a:solidFill>
                  <a:schemeClr val="bg1">
                    <a:lumMod val="50000"/>
                  </a:schemeClr>
                </a:solidFill>
              </a:rPr>
              <a:t>Intrants et </a:t>
            </a:r>
            <a:r>
              <a:rPr lang="en-US" dirty="0" err="1">
                <a:solidFill>
                  <a:schemeClr val="bg1">
                    <a:lumMod val="50000"/>
                  </a:schemeClr>
                </a:solidFill>
              </a:rPr>
              <a:t>extrants</a:t>
            </a:r>
            <a:r>
              <a:rPr lang="en-US" dirty="0">
                <a:solidFill>
                  <a:schemeClr val="bg1">
                    <a:lumMod val="50000"/>
                  </a:schemeClr>
                </a:solidFill>
              </a:rPr>
              <a:t> (</a:t>
            </a:r>
            <a:r>
              <a:rPr lang="en-US" dirty="0" err="1">
                <a:solidFill>
                  <a:schemeClr val="bg1">
                    <a:lumMod val="50000"/>
                  </a:schemeClr>
                </a:solidFill>
              </a:rPr>
              <a:t>disponibilité</a:t>
            </a:r>
            <a:r>
              <a:rPr lang="en-US" dirty="0">
                <a:solidFill>
                  <a:schemeClr val="bg1">
                    <a:lumMod val="50000"/>
                  </a:schemeClr>
                </a:solidFill>
              </a:rPr>
              <a:t>, </a:t>
            </a:r>
            <a:r>
              <a:rPr lang="en-US" dirty="0" err="1">
                <a:solidFill>
                  <a:schemeClr val="bg1">
                    <a:lumMod val="50000"/>
                  </a:schemeClr>
                </a:solidFill>
              </a:rPr>
              <a:t>capacité</a:t>
            </a:r>
            <a:r>
              <a:rPr lang="en-US" dirty="0">
                <a:solidFill>
                  <a:schemeClr val="bg1">
                    <a:lumMod val="50000"/>
                  </a:schemeClr>
                </a:solidFill>
              </a:rPr>
              <a:t>)</a:t>
            </a:r>
          </a:p>
          <a:p>
            <a:pPr lvl="1"/>
            <a:r>
              <a:rPr lang="en-US" dirty="0" err="1">
                <a:solidFill>
                  <a:schemeClr val="bg1">
                    <a:lumMod val="50000"/>
                  </a:schemeClr>
                </a:solidFill>
              </a:rPr>
              <a:t>Unités</a:t>
            </a:r>
            <a:r>
              <a:rPr lang="en-US" dirty="0">
                <a:solidFill>
                  <a:schemeClr val="bg1">
                    <a:lumMod val="50000"/>
                  </a:schemeClr>
                </a:solidFill>
              </a:rPr>
              <a:t> de </a:t>
            </a:r>
            <a:r>
              <a:rPr lang="en-US" dirty="0" err="1">
                <a:solidFill>
                  <a:schemeClr val="bg1">
                    <a:lumMod val="50000"/>
                  </a:schemeClr>
                </a:solidFill>
              </a:rPr>
              <a:t>flot</a:t>
            </a:r>
            <a:r>
              <a:rPr lang="en-US" dirty="0">
                <a:solidFill>
                  <a:schemeClr val="bg1">
                    <a:lumMod val="50000"/>
                  </a:schemeClr>
                </a:solidFill>
              </a:rPr>
              <a:t> (transformation </a:t>
            </a:r>
            <a:r>
              <a:rPr lang="en-US" dirty="0" err="1">
                <a:solidFill>
                  <a:schemeClr val="bg1">
                    <a:lumMod val="50000"/>
                  </a:schemeClr>
                </a:solidFill>
              </a:rPr>
              <a:t>visée</a:t>
            </a:r>
            <a:r>
              <a:rPr lang="en-US" dirty="0">
                <a:solidFill>
                  <a:schemeClr val="bg1">
                    <a:lumMod val="50000"/>
                  </a:schemeClr>
                </a:solidFill>
              </a:rPr>
              <a:t> par le </a:t>
            </a:r>
            <a:r>
              <a:rPr lang="en-US" dirty="0" err="1">
                <a:solidFill>
                  <a:schemeClr val="bg1">
                    <a:lumMod val="50000"/>
                  </a:schemeClr>
                </a:solidFill>
              </a:rPr>
              <a:t>procédé</a:t>
            </a:r>
            <a:r>
              <a:rPr lang="en-US" dirty="0">
                <a:solidFill>
                  <a:schemeClr val="bg1">
                    <a:lumMod val="50000"/>
                  </a:schemeClr>
                </a:solidFill>
              </a:rPr>
              <a:t>)</a:t>
            </a:r>
          </a:p>
          <a:p>
            <a:pPr lvl="1"/>
            <a:r>
              <a:rPr lang="en-US" dirty="0" err="1">
                <a:solidFill>
                  <a:schemeClr val="bg1">
                    <a:lumMod val="50000"/>
                  </a:schemeClr>
                </a:solidFill>
              </a:rPr>
              <a:t>Réseau</a:t>
            </a:r>
            <a:r>
              <a:rPr lang="en-US" dirty="0">
                <a:solidFill>
                  <a:schemeClr val="bg1">
                    <a:lumMod val="50000"/>
                  </a:schemeClr>
                </a:solidFill>
              </a:rPr>
              <a:t> de </a:t>
            </a:r>
            <a:r>
              <a:rPr lang="en-US" dirty="0" err="1">
                <a:solidFill>
                  <a:schemeClr val="bg1">
                    <a:lumMod val="50000"/>
                  </a:schemeClr>
                </a:solidFill>
              </a:rPr>
              <a:t>tâches</a:t>
            </a:r>
            <a:r>
              <a:rPr lang="en-US" dirty="0">
                <a:solidFill>
                  <a:schemeClr val="bg1">
                    <a:lumMod val="50000"/>
                  </a:schemeClr>
                </a:solidFill>
              </a:rPr>
              <a:t> et de zones-tampons (“buffers”)</a:t>
            </a:r>
          </a:p>
          <a:p>
            <a:pPr lvl="2"/>
            <a:r>
              <a:rPr lang="en-US" dirty="0">
                <a:solidFill>
                  <a:schemeClr val="bg1">
                    <a:lumMod val="50000"/>
                  </a:schemeClr>
                </a:solidFill>
              </a:rPr>
              <a:t>Combien et </a:t>
            </a:r>
            <a:r>
              <a:rPr lang="en-US" dirty="0" err="1">
                <a:solidFill>
                  <a:schemeClr val="bg1">
                    <a:lumMod val="50000"/>
                  </a:schemeClr>
                </a:solidFill>
              </a:rPr>
              <a:t>où</a:t>
            </a:r>
            <a:r>
              <a:rPr lang="en-US" dirty="0">
                <a:solidFill>
                  <a:schemeClr val="bg1">
                    <a:lumMod val="50000"/>
                  </a:schemeClr>
                </a:solidFill>
              </a:rPr>
              <a:t>?</a:t>
            </a:r>
          </a:p>
          <a:p>
            <a:pPr lvl="2"/>
            <a:r>
              <a:rPr lang="en-US" dirty="0" err="1">
                <a:solidFill>
                  <a:schemeClr val="bg1">
                    <a:lumMod val="50000"/>
                  </a:schemeClr>
                </a:solidFill>
              </a:rPr>
              <a:t>Hiérarchie</a:t>
            </a:r>
            <a:r>
              <a:rPr lang="en-US" dirty="0">
                <a:solidFill>
                  <a:schemeClr val="bg1">
                    <a:lumMod val="50000"/>
                  </a:schemeClr>
                </a:solidFill>
              </a:rPr>
              <a:t> des relations de </a:t>
            </a:r>
            <a:r>
              <a:rPr lang="en-US" dirty="0" err="1">
                <a:solidFill>
                  <a:schemeClr val="bg1">
                    <a:lumMod val="50000"/>
                  </a:schemeClr>
                </a:solidFill>
              </a:rPr>
              <a:t>précédence</a:t>
            </a:r>
            <a:endParaRPr lang="en-US" dirty="0">
              <a:solidFill>
                <a:schemeClr val="bg1">
                  <a:lumMod val="50000"/>
                </a:schemeClr>
              </a:solidFill>
            </a:endParaRPr>
          </a:p>
          <a:p>
            <a:pPr lvl="1"/>
            <a:r>
              <a:rPr lang="en-US" dirty="0">
                <a:solidFill>
                  <a:schemeClr val="bg1">
                    <a:lumMod val="50000"/>
                  </a:schemeClr>
                </a:solidFill>
              </a:rPr>
              <a:t>Allocation des </a:t>
            </a:r>
            <a:r>
              <a:rPr lang="en-US" dirty="0" err="1">
                <a:solidFill>
                  <a:schemeClr val="bg1">
                    <a:lumMod val="50000"/>
                  </a:schemeClr>
                </a:solidFill>
              </a:rPr>
              <a:t>ressources</a:t>
            </a:r>
            <a:endParaRPr lang="en-US" dirty="0">
              <a:solidFill>
                <a:schemeClr val="bg1">
                  <a:lumMod val="50000"/>
                </a:schemeClr>
              </a:solidFill>
            </a:endParaRPr>
          </a:p>
          <a:p>
            <a:pPr lvl="2"/>
            <a:r>
              <a:rPr lang="en-US" dirty="0">
                <a:solidFill>
                  <a:schemeClr val="bg1">
                    <a:lumMod val="50000"/>
                  </a:schemeClr>
                </a:solidFill>
              </a:rPr>
              <a:t>Impact sur la </a:t>
            </a:r>
            <a:r>
              <a:rPr lang="en-US" dirty="0" err="1">
                <a:solidFill>
                  <a:schemeClr val="bg1">
                    <a:lumMod val="50000"/>
                  </a:schemeClr>
                </a:solidFill>
              </a:rPr>
              <a:t>capacité</a:t>
            </a:r>
            <a:r>
              <a:rPr lang="en-US" dirty="0">
                <a:solidFill>
                  <a:schemeClr val="bg1">
                    <a:lumMod val="50000"/>
                  </a:schemeClr>
                </a:solidFill>
              </a:rPr>
              <a:t> et le </a:t>
            </a:r>
            <a:r>
              <a:rPr lang="en-US" dirty="0" err="1">
                <a:solidFill>
                  <a:schemeClr val="bg1">
                    <a:lumMod val="50000"/>
                  </a:schemeClr>
                </a:solidFill>
              </a:rPr>
              <a:t>taux</a:t>
            </a:r>
            <a:r>
              <a:rPr lang="en-US" dirty="0">
                <a:solidFill>
                  <a:schemeClr val="bg1">
                    <a:lumMod val="50000"/>
                  </a:schemeClr>
                </a:solidFill>
              </a:rPr>
              <a:t> de production du </a:t>
            </a:r>
            <a:r>
              <a:rPr lang="en-US" dirty="0" err="1">
                <a:solidFill>
                  <a:schemeClr val="bg1">
                    <a:lumMod val="50000"/>
                  </a:schemeClr>
                </a:solidFill>
              </a:rPr>
              <a:t>système</a:t>
            </a:r>
            <a:endParaRPr lang="en-US" dirty="0">
              <a:solidFill>
                <a:schemeClr val="bg1">
                  <a:lumMod val="50000"/>
                </a:schemeClr>
              </a:solidFill>
            </a:endParaRPr>
          </a:p>
          <a:p>
            <a:pPr lvl="1"/>
            <a:r>
              <a:rPr lang="fr-CA" b="1" i="1" dirty="0"/>
              <a:t>D</a:t>
            </a:r>
            <a:r>
              <a:rPr lang="en-US" b="1" i="1" dirty="0" err="1"/>
              <a:t>eux</a:t>
            </a:r>
            <a:r>
              <a:rPr lang="en-US" b="1" i="1" dirty="0"/>
              <a:t> concepts </a:t>
            </a:r>
            <a:r>
              <a:rPr lang="en-US" b="1" i="1" dirty="0" err="1"/>
              <a:t>fondamentaux</a:t>
            </a:r>
            <a:r>
              <a:rPr lang="en-US" b="1" i="1" dirty="0"/>
              <a:t>:</a:t>
            </a:r>
          </a:p>
          <a:p>
            <a:pPr lvl="2"/>
            <a:r>
              <a:rPr lang="fr-CA" b="1" i="1" dirty="0"/>
              <a:t>L</a:t>
            </a:r>
            <a:r>
              <a:rPr lang="en-US" b="1" i="1" dirty="0"/>
              <a:t>a </a:t>
            </a:r>
            <a:r>
              <a:rPr lang="en-US" b="1" i="1" dirty="0" err="1"/>
              <a:t>loi</a:t>
            </a:r>
            <a:r>
              <a:rPr lang="en-US" b="1" i="1" dirty="0"/>
              <a:t> de Little</a:t>
            </a:r>
          </a:p>
          <a:p>
            <a:pPr lvl="2"/>
            <a:r>
              <a:rPr lang="fr-CA" b="1" i="1" dirty="0"/>
              <a:t>L</a:t>
            </a:r>
            <a:r>
              <a:rPr lang="en-US" b="1" i="1" dirty="0" err="1"/>
              <a:t>es</a:t>
            </a:r>
            <a:r>
              <a:rPr lang="en-US" b="1" i="1" dirty="0"/>
              <a:t> </a:t>
            </a:r>
            <a:r>
              <a:rPr lang="en-US" b="1" i="1" dirty="0" err="1"/>
              <a:t>goulots</a:t>
            </a:r>
            <a:r>
              <a:rPr lang="en-US" b="1" i="1" dirty="0"/>
              <a:t> </a:t>
            </a:r>
            <a:r>
              <a:rPr lang="en-US" b="1" i="1" dirty="0" err="1"/>
              <a:t>d’étranglement</a:t>
            </a:r>
            <a:endParaRPr lang="en-US" b="1" i="1" dirty="0"/>
          </a:p>
        </p:txBody>
      </p:sp>
    </p:spTree>
    <p:extLst>
      <p:ext uri="{BB962C8B-B14F-4D97-AF65-F5344CB8AC3E}">
        <p14:creationId xmlns:p14="http://schemas.microsoft.com/office/powerpoint/2010/main" val="1346453113"/>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914400" y="228600"/>
            <a:ext cx="6172200" cy="461665"/>
          </a:xfrm>
          <a:prstGeom prst="rect">
            <a:avLst/>
          </a:prstGeom>
          <a:noFill/>
        </p:spPr>
        <p:txBody>
          <a:bodyPr wrap="square" rtlCol="0">
            <a:spAutoFit/>
          </a:bodyPr>
          <a:lstStyle/>
          <a:p>
            <a:r>
              <a:rPr lang="fr-CA" dirty="0"/>
              <a:t>Exemple: une cafétéria d’école</a:t>
            </a:r>
            <a:endParaRPr lang="en-US" dirty="0"/>
          </a:p>
        </p:txBody>
      </p:sp>
      <p:graphicFrame>
        <p:nvGraphicFramePr>
          <p:cNvPr id="36" name="Table 35"/>
          <p:cNvGraphicFramePr>
            <a:graphicFrameLocks noGrp="1"/>
          </p:cNvGraphicFramePr>
          <p:nvPr>
            <p:extLst>
              <p:ext uri="{D42A27DB-BD31-4B8C-83A1-F6EECF244321}">
                <p14:modId xmlns:p14="http://schemas.microsoft.com/office/powerpoint/2010/main" val="2680740781"/>
              </p:ext>
            </p:extLst>
          </p:nvPr>
        </p:nvGraphicFramePr>
        <p:xfrm>
          <a:off x="990600" y="685800"/>
          <a:ext cx="6096000" cy="2225040"/>
        </p:xfrm>
        <a:graphic>
          <a:graphicData uri="http://schemas.openxmlformats.org/drawingml/2006/table">
            <a:tbl>
              <a:tblPr firstRow="1" bandRow="1">
                <a:tableStyleId>{5C22544A-7EE6-4342-B048-85BDC9FD1C3A}</a:tableStyleId>
              </a:tblPr>
              <a:tblGrid>
                <a:gridCol w="15240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5240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370840">
                <a:tc>
                  <a:txBody>
                    <a:bodyPr/>
                    <a:lstStyle/>
                    <a:p>
                      <a:r>
                        <a:rPr lang="en-US" dirty="0" err="1">
                          <a:solidFill>
                            <a:schemeClr val="tx1"/>
                          </a:solidFill>
                        </a:rPr>
                        <a:t>Ressource</a:t>
                      </a:r>
                      <a:endParaRPr lang="en-US" dirty="0">
                        <a:solidFill>
                          <a:schemeClr val="tx1"/>
                        </a:solidFill>
                      </a:endParaRPr>
                    </a:p>
                  </a:txBody>
                  <a:tcPr>
                    <a:solidFill>
                      <a:schemeClr val="bg1">
                        <a:lumMod val="85000"/>
                      </a:schemeClr>
                    </a:solidFill>
                  </a:tcPr>
                </a:tc>
                <a:tc>
                  <a:txBody>
                    <a:bodyPr/>
                    <a:lstStyle/>
                    <a:p>
                      <a:r>
                        <a:rPr lang="en-US" dirty="0" err="1">
                          <a:solidFill>
                            <a:schemeClr val="tx1"/>
                          </a:solidFill>
                        </a:rPr>
                        <a:t>Rôle</a:t>
                      </a:r>
                      <a:endParaRPr lang="en-US" dirty="0">
                        <a:solidFill>
                          <a:schemeClr val="tx1"/>
                        </a:solidFill>
                      </a:endParaRPr>
                    </a:p>
                  </a:txBody>
                  <a:tcPr>
                    <a:solidFill>
                      <a:schemeClr val="bg1">
                        <a:lumMod val="85000"/>
                      </a:schemeClr>
                    </a:solidFill>
                  </a:tcPr>
                </a:tc>
                <a:tc>
                  <a:txBody>
                    <a:bodyPr/>
                    <a:lstStyle/>
                    <a:p>
                      <a:r>
                        <a:rPr lang="en-US" dirty="0">
                          <a:solidFill>
                            <a:schemeClr val="tx1"/>
                          </a:solidFill>
                        </a:rPr>
                        <a:t>Min. / lunch</a:t>
                      </a:r>
                    </a:p>
                  </a:txBody>
                  <a:tcPr>
                    <a:solidFill>
                      <a:schemeClr val="bg1">
                        <a:lumMod val="85000"/>
                      </a:schemeClr>
                    </a:solidFill>
                  </a:tcPr>
                </a:tc>
                <a:tc>
                  <a:txBody>
                    <a:bodyPr/>
                    <a:lstStyle/>
                    <a:p>
                      <a:r>
                        <a:rPr lang="en-US" dirty="0" err="1">
                          <a:solidFill>
                            <a:schemeClr val="tx1"/>
                          </a:solidFill>
                        </a:rPr>
                        <a:t>Taux</a:t>
                      </a:r>
                      <a:r>
                        <a:rPr lang="en-US" dirty="0">
                          <a:solidFill>
                            <a:schemeClr val="tx1"/>
                          </a:solidFill>
                        </a:rPr>
                        <a:t> (/</a:t>
                      </a:r>
                      <a:r>
                        <a:rPr lang="en-US" dirty="0" err="1">
                          <a:solidFill>
                            <a:schemeClr val="tx1"/>
                          </a:solidFill>
                        </a:rPr>
                        <a:t>heure</a:t>
                      </a:r>
                      <a:r>
                        <a:rPr lang="en-US" dirty="0">
                          <a:solidFill>
                            <a:schemeClr val="tx1"/>
                          </a:solidFill>
                        </a:rPr>
                        <a:t>)</a:t>
                      </a:r>
                    </a:p>
                  </a:txBody>
                  <a:tcPr>
                    <a:solidFill>
                      <a:schemeClr val="bg1">
                        <a:lumMod val="85000"/>
                      </a:schemeClr>
                    </a:solidFill>
                  </a:tcPr>
                </a:tc>
                <a:extLst>
                  <a:ext uri="{0D108BD9-81ED-4DB2-BD59-A6C34878D82A}">
                    <a16:rowId xmlns:a16="http://schemas.microsoft.com/office/drawing/2014/main" val="10000"/>
                  </a:ext>
                </a:extLst>
              </a:tr>
              <a:tr h="370840">
                <a:tc>
                  <a:txBody>
                    <a:bodyPr/>
                    <a:lstStyle/>
                    <a:p>
                      <a:r>
                        <a:rPr lang="en-US" dirty="0">
                          <a:solidFill>
                            <a:schemeClr val="tx1"/>
                          </a:solidFill>
                        </a:rPr>
                        <a:t>Eric</a:t>
                      </a:r>
                    </a:p>
                  </a:txBody>
                  <a:tcPr>
                    <a:solidFill>
                      <a:schemeClr val="bg1">
                        <a:lumMod val="85000"/>
                      </a:schemeClr>
                    </a:solidFill>
                  </a:tcPr>
                </a:tc>
                <a:tc>
                  <a:txBody>
                    <a:bodyPr/>
                    <a:lstStyle/>
                    <a:p>
                      <a:r>
                        <a:rPr lang="en-US" dirty="0" err="1">
                          <a:solidFill>
                            <a:schemeClr val="tx1"/>
                          </a:solidFill>
                        </a:rPr>
                        <a:t>Prép</a:t>
                      </a:r>
                      <a:r>
                        <a:rPr lang="en-US" dirty="0">
                          <a:solidFill>
                            <a:schemeClr val="tx1"/>
                          </a:solidFill>
                        </a:rPr>
                        <a:t> </a:t>
                      </a:r>
                      <a:r>
                        <a:rPr lang="en-US" dirty="0" err="1">
                          <a:solidFill>
                            <a:schemeClr val="tx1"/>
                          </a:solidFill>
                        </a:rPr>
                        <a:t>Ingr</a:t>
                      </a:r>
                      <a:r>
                        <a:rPr lang="en-US" dirty="0">
                          <a:solidFill>
                            <a:schemeClr val="tx1"/>
                          </a:solidFill>
                        </a:rPr>
                        <a:t>.</a:t>
                      </a:r>
                    </a:p>
                  </a:txBody>
                  <a:tcPr>
                    <a:solidFill>
                      <a:schemeClr val="bg1">
                        <a:lumMod val="85000"/>
                      </a:schemeClr>
                    </a:solidFill>
                  </a:tcPr>
                </a:tc>
                <a:tc>
                  <a:txBody>
                    <a:bodyPr/>
                    <a:lstStyle/>
                    <a:p>
                      <a:pPr algn="ctr"/>
                      <a:r>
                        <a:rPr lang="en-US" dirty="0">
                          <a:solidFill>
                            <a:schemeClr val="tx1"/>
                          </a:solidFill>
                        </a:rPr>
                        <a:t>3</a:t>
                      </a:r>
                    </a:p>
                  </a:txBody>
                  <a:tcPr>
                    <a:solidFill>
                      <a:schemeClr val="bg1">
                        <a:lumMod val="85000"/>
                      </a:schemeClr>
                    </a:solidFill>
                  </a:tcPr>
                </a:tc>
                <a:tc>
                  <a:txBody>
                    <a:bodyPr/>
                    <a:lstStyle/>
                    <a:p>
                      <a:r>
                        <a:rPr lang="en-US" dirty="0">
                          <a:solidFill>
                            <a:schemeClr val="tx1"/>
                          </a:solidFill>
                        </a:rPr>
                        <a:t>20 (= 60/3)</a:t>
                      </a:r>
                    </a:p>
                  </a:txBody>
                  <a:tcPr>
                    <a:solidFill>
                      <a:schemeClr val="bg1">
                        <a:lumMod val="85000"/>
                      </a:schemeClr>
                    </a:solidFill>
                  </a:tcPr>
                </a:tc>
                <a:extLst>
                  <a:ext uri="{0D108BD9-81ED-4DB2-BD59-A6C34878D82A}">
                    <a16:rowId xmlns:a16="http://schemas.microsoft.com/office/drawing/2014/main" val="10001"/>
                  </a:ext>
                </a:extLst>
              </a:tr>
              <a:tr h="370840">
                <a:tc>
                  <a:txBody>
                    <a:bodyPr/>
                    <a:lstStyle/>
                    <a:p>
                      <a:r>
                        <a:rPr lang="en-US" dirty="0">
                          <a:solidFill>
                            <a:schemeClr val="tx1"/>
                          </a:solidFill>
                        </a:rPr>
                        <a:t>Kenny</a:t>
                      </a:r>
                    </a:p>
                  </a:txBody>
                  <a:tcPr>
                    <a:solidFill>
                      <a:schemeClr val="bg1">
                        <a:lumMod val="85000"/>
                      </a:schemeClr>
                    </a:solidFill>
                  </a:tcPr>
                </a:tc>
                <a:tc>
                  <a:txBody>
                    <a:bodyPr/>
                    <a:lstStyle/>
                    <a:p>
                      <a:r>
                        <a:rPr lang="en-US" dirty="0" err="1">
                          <a:solidFill>
                            <a:schemeClr val="tx1"/>
                          </a:solidFill>
                        </a:rPr>
                        <a:t>Cuit</a:t>
                      </a:r>
                      <a:r>
                        <a:rPr lang="en-US" dirty="0">
                          <a:solidFill>
                            <a:schemeClr val="tx1"/>
                          </a:solidFill>
                        </a:rPr>
                        <a:t> </a:t>
                      </a:r>
                      <a:r>
                        <a:rPr lang="en-US" dirty="0" err="1">
                          <a:solidFill>
                            <a:schemeClr val="tx1"/>
                          </a:solidFill>
                        </a:rPr>
                        <a:t>Ingr</a:t>
                      </a:r>
                      <a:r>
                        <a:rPr lang="en-US" dirty="0">
                          <a:solidFill>
                            <a:schemeClr val="tx1"/>
                          </a:solidFill>
                        </a:rPr>
                        <a:t>.</a:t>
                      </a:r>
                    </a:p>
                  </a:txBody>
                  <a:tcPr>
                    <a:solidFill>
                      <a:schemeClr val="bg1">
                        <a:lumMod val="85000"/>
                      </a:schemeClr>
                    </a:solidFill>
                  </a:tcPr>
                </a:tc>
                <a:tc>
                  <a:txBody>
                    <a:bodyPr/>
                    <a:lstStyle/>
                    <a:p>
                      <a:pPr algn="ctr"/>
                      <a:r>
                        <a:rPr lang="en-US" dirty="0">
                          <a:solidFill>
                            <a:schemeClr val="tx1"/>
                          </a:solidFill>
                        </a:rPr>
                        <a:t>3</a:t>
                      </a:r>
                    </a:p>
                  </a:txBody>
                  <a:tcPr>
                    <a:solidFill>
                      <a:schemeClr val="bg1">
                        <a:lumMod val="85000"/>
                      </a:schemeClr>
                    </a:solidFill>
                  </a:tcPr>
                </a:tc>
                <a:tc>
                  <a:txBody>
                    <a:bodyPr/>
                    <a:lstStyle/>
                    <a:p>
                      <a:r>
                        <a:rPr lang="en-US" dirty="0">
                          <a:solidFill>
                            <a:schemeClr val="tx1"/>
                          </a:solidFill>
                        </a:rPr>
                        <a:t>20</a:t>
                      </a:r>
                    </a:p>
                  </a:txBody>
                  <a:tcPr>
                    <a:solidFill>
                      <a:schemeClr val="bg1">
                        <a:lumMod val="85000"/>
                      </a:schemeClr>
                    </a:solidFill>
                  </a:tcPr>
                </a:tc>
                <a:extLst>
                  <a:ext uri="{0D108BD9-81ED-4DB2-BD59-A6C34878D82A}">
                    <a16:rowId xmlns:a16="http://schemas.microsoft.com/office/drawing/2014/main" val="10002"/>
                  </a:ext>
                </a:extLst>
              </a:tr>
              <a:tr h="370840">
                <a:tc>
                  <a:txBody>
                    <a:bodyPr/>
                    <a:lstStyle/>
                    <a:p>
                      <a:r>
                        <a:rPr lang="en-US" dirty="0">
                          <a:solidFill>
                            <a:schemeClr val="tx1"/>
                          </a:solidFill>
                        </a:rPr>
                        <a:t>Kyle</a:t>
                      </a:r>
                    </a:p>
                  </a:txBody>
                  <a:tcPr>
                    <a:solidFill>
                      <a:schemeClr val="bg1">
                        <a:lumMod val="85000"/>
                      </a:schemeClr>
                    </a:solidFill>
                  </a:tcPr>
                </a:tc>
                <a:tc>
                  <a:txBody>
                    <a:bodyPr/>
                    <a:lstStyle/>
                    <a:p>
                      <a:r>
                        <a:rPr lang="en-US" dirty="0" err="1">
                          <a:solidFill>
                            <a:schemeClr val="tx1"/>
                          </a:solidFill>
                        </a:rPr>
                        <a:t>Obtient</a:t>
                      </a:r>
                      <a:r>
                        <a:rPr lang="en-US" baseline="0" dirty="0">
                          <a:solidFill>
                            <a:schemeClr val="tx1"/>
                          </a:solidFill>
                        </a:rPr>
                        <a:t> </a:t>
                      </a:r>
                      <a:r>
                        <a:rPr lang="en-US" baseline="0" dirty="0" err="1">
                          <a:solidFill>
                            <a:schemeClr val="tx1"/>
                          </a:solidFill>
                        </a:rPr>
                        <a:t>lég</a:t>
                      </a:r>
                      <a:r>
                        <a:rPr lang="en-US" baseline="0" dirty="0">
                          <a:solidFill>
                            <a:schemeClr val="tx1"/>
                          </a:solidFill>
                        </a:rPr>
                        <a:t>.</a:t>
                      </a:r>
                      <a:endParaRPr lang="en-US" dirty="0">
                        <a:solidFill>
                          <a:schemeClr val="tx1"/>
                        </a:solidFill>
                      </a:endParaRPr>
                    </a:p>
                  </a:txBody>
                  <a:tcPr>
                    <a:solidFill>
                      <a:schemeClr val="bg1">
                        <a:lumMod val="85000"/>
                      </a:schemeClr>
                    </a:solidFill>
                  </a:tcPr>
                </a:tc>
                <a:tc>
                  <a:txBody>
                    <a:bodyPr/>
                    <a:lstStyle/>
                    <a:p>
                      <a:pPr algn="ctr"/>
                      <a:r>
                        <a:rPr lang="en-US" dirty="0">
                          <a:solidFill>
                            <a:schemeClr val="tx1"/>
                          </a:solidFill>
                        </a:rPr>
                        <a:t>1</a:t>
                      </a:r>
                    </a:p>
                  </a:txBody>
                  <a:tcPr>
                    <a:solidFill>
                      <a:schemeClr val="bg1">
                        <a:lumMod val="85000"/>
                      </a:schemeClr>
                    </a:solidFill>
                  </a:tcPr>
                </a:tc>
                <a:tc>
                  <a:txBody>
                    <a:bodyPr/>
                    <a:lstStyle/>
                    <a:p>
                      <a:r>
                        <a:rPr lang="en-US" dirty="0">
                          <a:solidFill>
                            <a:schemeClr val="tx1"/>
                          </a:solidFill>
                        </a:rPr>
                        <a:t>60</a:t>
                      </a:r>
                    </a:p>
                  </a:txBody>
                  <a:tcPr>
                    <a:solidFill>
                      <a:schemeClr val="bg1">
                        <a:lumMod val="85000"/>
                      </a:schemeClr>
                    </a:solidFill>
                  </a:tcPr>
                </a:tc>
                <a:extLst>
                  <a:ext uri="{0D108BD9-81ED-4DB2-BD59-A6C34878D82A}">
                    <a16:rowId xmlns:a16="http://schemas.microsoft.com/office/drawing/2014/main" val="10003"/>
                  </a:ext>
                </a:extLst>
              </a:tr>
              <a:tr h="370840">
                <a:tc>
                  <a:txBody>
                    <a:bodyPr/>
                    <a:lstStyle/>
                    <a:p>
                      <a:r>
                        <a:rPr lang="en-US" dirty="0">
                          <a:solidFill>
                            <a:schemeClr val="tx1"/>
                          </a:solidFill>
                        </a:rPr>
                        <a:t>Stan</a:t>
                      </a:r>
                    </a:p>
                  </a:txBody>
                  <a:tcPr>
                    <a:solidFill>
                      <a:schemeClr val="bg1">
                        <a:lumMod val="85000"/>
                      </a:schemeClr>
                    </a:solidFill>
                  </a:tcPr>
                </a:tc>
                <a:tc>
                  <a:txBody>
                    <a:bodyPr/>
                    <a:lstStyle/>
                    <a:p>
                      <a:r>
                        <a:rPr lang="en-US" dirty="0" err="1">
                          <a:solidFill>
                            <a:schemeClr val="tx1"/>
                          </a:solidFill>
                        </a:rPr>
                        <a:t>Prép</a:t>
                      </a:r>
                      <a:r>
                        <a:rPr lang="en-US" dirty="0">
                          <a:solidFill>
                            <a:schemeClr val="tx1"/>
                          </a:solidFill>
                        </a:rPr>
                        <a:t>. </a:t>
                      </a:r>
                      <a:r>
                        <a:rPr lang="en-US" dirty="0" err="1">
                          <a:solidFill>
                            <a:schemeClr val="tx1"/>
                          </a:solidFill>
                        </a:rPr>
                        <a:t>lég</a:t>
                      </a:r>
                      <a:r>
                        <a:rPr lang="en-US" dirty="0">
                          <a:solidFill>
                            <a:schemeClr val="tx1"/>
                          </a:solidFill>
                        </a:rPr>
                        <a:t>.</a:t>
                      </a:r>
                    </a:p>
                  </a:txBody>
                  <a:tcPr>
                    <a:solidFill>
                      <a:schemeClr val="bg1">
                        <a:lumMod val="85000"/>
                      </a:schemeClr>
                    </a:solidFill>
                  </a:tcPr>
                </a:tc>
                <a:tc>
                  <a:txBody>
                    <a:bodyPr/>
                    <a:lstStyle/>
                    <a:p>
                      <a:pPr algn="ctr"/>
                      <a:r>
                        <a:rPr lang="en-US" dirty="0">
                          <a:solidFill>
                            <a:schemeClr val="tx1"/>
                          </a:solidFill>
                        </a:rPr>
                        <a:t>4</a:t>
                      </a:r>
                    </a:p>
                  </a:txBody>
                  <a:tcPr>
                    <a:solidFill>
                      <a:schemeClr val="bg1">
                        <a:lumMod val="85000"/>
                      </a:schemeClr>
                    </a:solidFill>
                  </a:tcPr>
                </a:tc>
                <a:tc>
                  <a:txBody>
                    <a:bodyPr/>
                    <a:lstStyle/>
                    <a:p>
                      <a:r>
                        <a:rPr lang="en-US" dirty="0">
                          <a:solidFill>
                            <a:schemeClr val="tx1"/>
                          </a:solidFill>
                        </a:rPr>
                        <a:t>15</a:t>
                      </a:r>
                    </a:p>
                  </a:txBody>
                  <a:tcPr>
                    <a:solidFill>
                      <a:schemeClr val="bg1">
                        <a:lumMod val="85000"/>
                      </a:schemeClr>
                    </a:solidFill>
                  </a:tcPr>
                </a:tc>
                <a:extLst>
                  <a:ext uri="{0D108BD9-81ED-4DB2-BD59-A6C34878D82A}">
                    <a16:rowId xmlns:a16="http://schemas.microsoft.com/office/drawing/2014/main" val="10004"/>
                  </a:ext>
                </a:extLst>
              </a:tr>
              <a:tr h="370840">
                <a:tc>
                  <a:txBody>
                    <a:bodyPr/>
                    <a:lstStyle/>
                    <a:p>
                      <a:r>
                        <a:rPr lang="en-US" dirty="0">
                          <a:solidFill>
                            <a:schemeClr val="tx1"/>
                          </a:solidFill>
                        </a:rPr>
                        <a:t>Chef</a:t>
                      </a:r>
                    </a:p>
                  </a:txBody>
                  <a:tcPr>
                    <a:solidFill>
                      <a:schemeClr val="bg1">
                        <a:lumMod val="85000"/>
                      </a:schemeClr>
                    </a:solidFill>
                  </a:tcPr>
                </a:tc>
                <a:tc>
                  <a:txBody>
                    <a:bodyPr/>
                    <a:lstStyle/>
                    <a:p>
                      <a:r>
                        <a:rPr lang="en-US" dirty="0">
                          <a:solidFill>
                            <a:schemeClr val="tx1"/>
                          </a:solidFill>
                        </a:rPr>
                        <a:t>Assemble/CQ</a:t>
                      </a:r>
                    </a:p>
                  </a:txBody>
                  <a:tcPr>
                    <a:solidFill>
                      <a:schemeClr val="bg1">
                        <a:lumMod val="85000"/>
                      </a:schemeClr>
                    </a:solidFill>
                  </a:tcPr>
                </a:tc>
                <a:tc>
                  <a:txBody>
                    <a:bodyPr/>
                    <a:lstStyle/>
                    <a:p>
                      <a:pPr algn="ctr"/>
                      <a:r>
                        <a:rPr lang="en-US" dirty="0">
                          <a:solidFill>
                            <a:schemeClr val="tx1"/>
                          </a:solidFill>
                        </a:rPr>
                        <a:t>2</a:t>
                      </a:r>
                    </a:p>
                  </a:txBody>
                  <a:tcPr>
                    <a:solidFill>
                      <a:schemeClr val="bg1">
                        <a:lumMod val="85000"/>
                      </a:schemeClr>
                    </a:solidFill>
                  </a:tcPr>
                </a:tc>
                <a:tc>
                  <a:txBody>
                    <a:bodyPr/>
                    <a:lstStyle/>
                    <a:p>
                      <a:r>
                        <a:rPr lang="en-US" dirty="0">
                          <a:solidFill>
                            <a:schemeClr val="tx1"/>
                          </a:solidFill>
                        </a:rPr>
                        <a:t>30</a:t>
                      </a:r>
                    </a:p>
                  </a:txBody>
                  <a:tcPr>
                    <a:solidFill>
                      <a:schemeClr val="bg1">
                        <a:lumMod val="85000"/>
                      </a:schemeClr>
                    </a:solidFill>
                  </a:tcPr>
                </a:tc>
                <a:extLst>
                  <a:ext uri="{0D108BD9-81ED-4DB2-BD59-A6C34878D82A}">
                    <a16:rowId xmlns:a16="http://schemas.microsoft.com/office/drawing/2014/main" val="10005"/>
                  </a:ext>
                </a:extLst>
              </a:tr>
            </a:tbl>
          </a:graphicData>
        </a:graphic>
      </p:graphicFrame>
      <p:grpSp>
        <p:nvGrpSpPr>
          <p:cNvPr id="30" name="Group 29"/>
          <p:cNvGrpSpPr/>
          <p:nvPr/>
        </p:nvGrpSpPr>
        <p:grpSpPr>
          <a:xfrm>
            <a:off x="1002453" y="3276600"/>
            <a:ext cx="6465147" cy="3097354"/>
            <a:chOff x="419100" y="2940996"/>
            <a:chExt cx="5811131" cy="2763045"/>
          </a:xfrm>
        </p:grpSpPr>
        <p:sp>
          <p:nvSpPr>
            <p:cNvPr id="31" name="Rectangle 5"/>
            <p:cNvSpPr>
              <a:spLocks noChangeArrowheads="1"/>
            </p:cNvSpPr>
            <p:nvPr/>
          </p:nvSpPr>
          <p:spPr bwMode="auto">
            <a:xfrm>
              <a:off x="1765841"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2" name="Rectangle 6"/>
            <p:cNvSpPr>
              <a:spLocks noChangeArrowheads="1"/>
            </p:cNvSpPr>
            <p:nvPr/>
          </p:nvSpPr>
          <p:spPr bwMode="auto">
            <a:xfrm>
              <a:off x="1765841" y="4479684"/>
              <a:ext cx="747953" cy="678145"/>
            </a:xfrm>
            <a:prstGeom prst="rect">
              <a:avLst/>
            </a:prstGeom>
            <a:noFill/>
            <a:ln w="12700">
              <a:solidFill>
                <a:schemeClr val="tx1"/>
              </a:solidFill>
              <a:miter lim="800000"/>
              <a:headEnd/>
              <a:tailEnd/>
            </a:ln>
          </p:spPr>
          <p:txBody>
            <a:bodyPr wrap="none" anchor="ctr"/>
            <a:lstStyle/>
            <a:p>
              <a:endParaRPr lang="en-US"/>
            </a:p>
          </p:txBody>
        </p:sp>
        <p:sp>
          <p:nvSpPr>
            <p:cNvPr id="33" name="Rectangle 7"/>
            <p:cNvSpPr>
              <a:spLocks noChangeArrowheads="1"/>
            </p:cNvSpPr>
            <p:nvPr/>
          </p:nvSpPr>
          <p:spPr bwMode="auto">
            <a:xfrm>
              <a:off x="3274100"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4" name="Rectangle 8"/>
            <p:cNvSpPr>
              <a:spLocks noChangeArrowheads="1"/>
            </p:cNvSpPr>
            <p:nvPr/>
          </p:nvSpPr>
          <p:spPr bwMode="auto">
            <a:xfrm>
              <a:off x="4782358" y="3795303"/>
              <a:ext cx="747953" cy="678145"/>
            </a:xfrm>
            <a:prstGeom prst="rect">
              <a:avLst/>
            </a:prstGeom>
            <a:noFill/>
            <a:ln w="12700">
              <a:solidFill>
                <a:schemeClr val="tx1"/>
              </a:solidFill>
              <a:miter lim="800000"/>
              <a:headEnd/>
              <a:tailEnd/>
            </a:ln>
          </p:spPr>
          <p:txBody>
            <a:bodyPr wrap="none" anchor="ctr"/>
            <a:lstStyle/>
            <a:p>
              <a:endParaRPr lang="en-US"/>
            </a:p>
          </p:txBody>
        </p:sp>
        <p:sp>
          <p:nvSpPr>
            <p:cNvPr id="37" name="Rectangle 9"/>
            <p:cNvSpPr>
              <a:spLocks noChangeArrowheads="1"/>
            </p:cNvSpPr>
            <p:nvPr/>
          </p:nvSpPr>
          <p:spPr bwMode="auto">
            <a:xfrm>
              <a:off x="3361815" y="4441079"/>
              <a:ext cx="747953" cy="678145"/>
            </a:xfrm>
            <a:prstGeom prst="rect">
              <a:avLst/>
            </a:prstGeom>
            <a:noFill/>
            <a:ln w="12700">
              <a:solidFill>
                <a:schemeClr val="tx1"/>
              </a:solidFill>
              <a:miter lim="800000"/>
              <a:headEnd/>
              <a:tailEnd/>
            </a:ln>
          </p:spPr>
          <p:txBody>
            <a:bodyPr wrap="none" anchor="ctr"/>
            <a:lstStyle/>
            <a:p>
              <a:endParaRPr lang="en-US"/>
            </a:p>
          </p:txBody>
        </p:sp>
        <p:sp>
          <p:nvSpPr>
            <p:cNvPr id="38" name="Line 12"/>
            <p:cNvSpPr>
              <a:spLocks noChangeShapeType="1"/>
            </p:cNvSpPr>
            <p:nvPr/>
          </p:nvSpPr>
          <p:spPr bwMode="auto">
            <a:xfrm>
              <a:off x="4023426" y="3276171"/>
              <a:ext cx="300553"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44" name="Line 15"/>
            <p:cNvSpPr>
              <a:spLocks noChangeShapeType="1"/>
            </p:cNvSpPr>
            <p:nvPr/>
          </p:nvSpPr>
          <p:spPr bwMode="auto">
            <a:xfrm>
              <a:off x="4323979" y="3276171"/>
              <a:ext cx="0" cy="684381"/>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49" name="Line 20"/>
            <p:cNvSpPr>
              <a:spLocks noChangeShapeType="1"/>
            </p:cNvSpPr>
            <p:nvPr/>
          </p:nvSpPr>
          <p:spPr bwMode="auto">
            <a:xfrm>
              <a:off x="5531684" y="4132037"/>
              <a:ext cx="698547" cy="0"/>
            </a:xfrm>
            <a:prstGeom prst="line">
              <a:avLst/>
            </a:prstGeom>
            <a:noFill/>
            <a:ln w="25400">
              <a:solidFill>
                <a:schemeClr val="tx1"/>
              </a:solidFill>
              <a:round/>
              <a:headEnd type="none" w="sm" len="sm"/>
              <a:tailEnd type="triangle" w="lg" len="med"/>
            </a:ln>
          </p:spPr>
          <p:txBody>
            <a:bodyPr wrap="none" anchor="ctr"/>
            <a:lstStyle/>
            <a:p>
              <a:endParaRPr lang="en-US"/>
            </a:p>
          </p:txBody>
        </p:sp>
        <p:sp>
          <p:nvSpPr>
            <p:cNvPr id="50" name="Rectangle 22"/>
            <p:cNvSpPr>
              <a:spLocks noChangeArrowheads="1"/>
            </p:cNvSpPr>
            <p:nvPr/>
          </p:nvSpPr>
          <p:spPr bwMode="auto">
            <a:xfrm>
              <a:off x="1723009" y="3572372"/>
              <a:ext cx="936549" cy="522232"/>
            </a:xfrm>
            <a:prstGeom prst="rect">
              <a:avLst/>
            </a:prstGeom>
            <a:noFill/>
            <a:ln w="9525">
              <a:noFill/>
              <a:miter lim="800000"/>
              <a:headEnd/>
              <a:tailEnd/>
            </a:ln>
          </p:spPr>
          <p:txBody>
            <a:bodyPr wrap="none" lIns="92075" tIns="46038" rIns="92075" bIns="46038">
              <a:spAutoFit/>
            </a:bodyPr>
            <a:lstStyle/>
            <a:p>
              <a:pPr algn="ctr"/>
              <a:r>
                <a:rPr lang="en-US" sz="1600" i="1" dirty="0" err="1"/>
                <a:t>Prép</a:t>
              </a:r>
              <a:r>
                <a:rPr lang="en-US" sz="1600" i="1" dirty="0"/>
                <a:t> </a:t>
              </a:r>
              <a:r>
                <a:rPr lang="en-US" sz="1600" i="1" dirty="0" err="1"/>
                <a:t>ingr</a:t>
              </a:r>
              <a:endParaRPr lang="en-US" sz="1600" i="1" dirty="0"/>
            </a:p>
            <a:p>
              <a:pPr algn="ctr"/>
              <a:r>
                <a:rPr lang="en-US" sz="1600" i="1" dirty="0"/>
                <a:t>(Eric, 3m)</a:t>
              </a:r>
            </a:p>
          </p:txBody>
        </p:sp>
        <p:sp>
          <p:nvSpPr>
            <p:cNvPr id="51" name="Rectangle 23"/>
            <p:cNvSpPr>
              <a:spLocks noChangeArrowheads="1"/>
            </p:cNvSpPr>
            <p:nvPr/>
          </p:nvSpPr>
          <p:spPr bwMode="auto">
            <a:xfrm>
              <a:off x="3154180" y="3572372"/>
              <a:ext cx="1033085" cy="522232"/>
            </a:xfrm>
            <a:prstGeom prst="rect">
              <a:avLst/>
            </a:prstGeom>
            <a:noFill/>
            <a:ln w="9525">
              <a:noFill/>
              <a:miter lim="800000"/>
              <a:headEnd/>
              <a:tailEnd/>
            </a:ln>
          </p:spPr>
          <p:txBody>
            <a:bodyPr wrap="none" lIns="92075" tIns="46038" rIns="92075" bIns="46038">
              <a:spAutoFit/>
            </a:bodyPr>
            <a:lstStyle/>
            <a:p>
              <a:pPr algn="ctr"/>
              <a:r>
                <a:rPr lang="en-US" sz="1600" i="1" dirty="0" err="1"/>
                <a:t>Cuit</a:t>
              </a:r>
              <a:r>
                <a:rPr lang="en-US" sz="1600" i="1" dirty="0"/>
                <a:t> </a:t>
              </a:r>
              <a:r>
                <a:rPr lang="en-US" sz="1600" i="1" dirty="0" err="1"/>
                <a:t>ingr</a:t>
              </a:r>
              <a:endParaRPr lang="en-US" sz="1600" i="1" dirty="0"/>
            </a:p>
            <a:p>
              <a:pPr algn="ctr"/>
              <a:r>
                <a:rPr lang="en-US" sz="1600" i="1" dirty="0"/>
                <a:t>(Kenny 3m)</a:t>
              </a:r>
            </a:p>
          </p:txBody>
        </p:sp>
        <p:sp>
          <p:nvSpPr>
            <p:cNvPr id="52" name="Rectangle 24"/>
            <p:cNvSpPr>
              <a:spLocks noChangeArrowheads="1"/>
            </p:cNvSpPr>
            <p:nvPr/>
          </p:nvSpPr>
          <p:spPr bwMode="auto">
            <a:xfrm>
              <a:off x="4731580" y="4470330"/>
              <a:ext cx="1045309" cy="478205"/>
            </a:xfrm>
            <a:prstGeom prst="rect">
              <a:avLst/>
            </a:prstGeom>
            <a:noFill/>
            <a:ln w="9525">
              <a:noFill/>
              <a:miter lim="800000"/>
              <a:headEnd/>
              <a:tailEnd/>
            </a:ln>
          </p:spPr>
          <p:txBody>
            <a:bodyPr wrap="none" lIns="92075" tIns="46038" rIns="92075" bIns="46038">
              <a:spAutoFit/>
            </a:bodyPr>
            <a:lstStyle/>
            <a:p>
              <a:r>
                <a:rPr lang="en-US" sz="1600" i="1" dirty="0"/>
                <a:t>Assemble/CQ</a:t>
              </a:r>
            </a:p>
            <a:p>
              <a:r>
                <a:rPr lang="en-US" sz="1600" i="1" dirty="0"/>
                <a:t>(Chef 2m)</a:t>
              </a:r>
            </a:p>
          </p:txBody>
        </p:sp>
        <p:sp>
          <p:nvSpPr>
            <p:cNvPr id="53" name="Line 27"/>
            <p:cNvSpPr>
              <a:spLocks noChangeShapeType="1"/>
            </p:cNvSpPr>
            <p:nvPr/>
          </p:nvSpPr>
          <p:spPr bwMode="auto">
            <a:xfrm>
              <a:off x="1274762" y="481454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4" name="Rectangle 31"/>
            <p:cNvSpPr>
              <a:spLocks noChangeArrowheads="1"/>
            </p:cNvSpPr>
            <p:nvPr/>
          </p:nvSpPr>
          <p:spPr bwMode="auto">
            <a:xfrm>
              <a:off x="1702594" y="5181809"/>
              <a:ext cx="900527" cy="522232"/>
            </a:xfrm>
            <a:prstGeom prst="rect">
              <a:avLst/>
            </a:prstGeom>
            <a:noFill/>
            <a:ln w="9525">
              <a:noFill/>
              <a:miter lim="800000"/>
              <a:headEnd/>
              <a:tailEnd/>
            </a:ln>
          </p:spPr>
          <p:txBody>
            <a:bodyPr wrap="none" lIns="92075" tIns="46038" rIns="92075" bIns="46038">
              <a:spAutoFit/>
            </a:bodyPr>
            <a:lstStyle/>
            <a:p>
              <a:r>
                <a:rPr lang="en-US" sz="1600" i="1" dirty="0" err="1"/>
                <a:t>Obt</a:t>
              </a:r>
              <a:r>
                <a:rPr lang="en-US" sz="1600" i="1" dirty="0"/>
                <a:t> </a:t>
              </a:r>
              <a:r>
                <a:rPr lang="en-US" sz="1600" i="1" dirty="0" err="1"/>
                <a:t>lég</a:t>
              </a:r>
              <a:r>
                <a:rPr lang="en-US" sz="1600" i="1" dirty="0"/>
                <a:t>. </a:t>
              </a:r>
            </a:p>
            <a:p>
              <a:r>
                <a:rPr lang="en-US" sz="1600" i="1" dirty="0"/>
                <a:t>(Kyle 1m)</a:t>
              </a:r>
            </a:p>
          </p:txBody>
        </p:sp>
        <p:sp>
          <p:nvSpPr>
            <p:cNvPr id="55" name="Rectangle 32"/>
            <p:cNvSpPr>
              <a:spLocks noChangeArrowheads="1"/>
            </p:cNvSpPr>
            <p:nvPr/>
          </p:nvSpPr>
          <p:spPr bwMode="auto">
            <a:xfrm>
              <a:off x="3300696" y="5125771"/>
              <a:ext cx="794589" cy="478205"/>
            </a:xfrm>
            <a:prstGeom prst="rect">
              <a:avLst/>
            </a:prstGeom>
            <a:noFill/>
            <a:ln w="9525">
              <a:noFill/>
              <a:miter lim="800000"/>
              <a:headEnd/>
              <a:tailEnd/>
            </a:ln>
          </p:spPr>
          <p:txBody>
            <a:bodyPr wrap="none" lIns="92075" tIns="46038" rIns="92075" bIns="46038">
              <a:spAutoFit/>
            </a:bodyPr>
            <a:lstStyle/>
            <a:p>
              <a:r>
                <a:rPr lang="en-US" sz="1600" i="1" dirty="0" err="1"/>
                <a:t>Cuit</a:t>
              </a:r>
              <a:r>
                <a:rPr lang="en-US" sz="1600" i="1" dirty="0"/>
                <a:t> </a:t>
              </a:r>
              <a:r>
                <a:rPr lang="en-US" sz="1600" i="1" dirty="0" err="1"/>
                <a:t>lég</a:t>
              </a:r>
              <a:r>
                <a:rPr lang="en-US" sz="1600" i="1" dirty="0"/>
                <a:t>.</a:t>
              </a:r>
            </a:p>
            <a:p>
              <a:r>
                <a:rPr lang="en-US" sz="1600" i="1" dirty="0"/>
                <a:t>(Stan 4m)</a:t>
              </a:r>
            </a:p>
          </p:txBody>
        </p:sp>
        <p:sp>
          <p:nvSpPr>
            <p:cNvPr id="56" name="Line 27"/>
            <p:cNvSpPr>
              <a:spLocks noChangeShapeType="1"/>
            </p:cNvSpPr>
            <p:nvPr/>
          </p:nvSpPr>
          <p:spPr bwMode="auto">
            <a:xfrm>
              <a:off x="2520705" y="481454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7" name="Line 27"/>
            <p:cNvSpPr>
              <a:spLocks noChangeShapeType="1"/>
            </p:cNvSpPr>
            <p:nvPr/>
          </p:nvSpPr>
          <p:spPr bwMode="auto">
            <a:xfrm>
              <a:off x="4400833" y="4441079"/>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8" name="Line 27"/>
            <p:cNvSpPr>
              <a:spLocks noChangeShapeType="1"/>
            </p:cNvSpPr>
            <p:nvPr/>
          </p:nvSpPr>
          <p:spPr bwMode="auto">
            <a:xfrm flipH="1" flipV="1">
              <a:off x="4400833" y="4441079"/>
              <a:ext cx="6152" cy="435714"/>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59" name="Line 27"/>
            <p:cNvSpPr>
              <a:spLocks noChangeShapeType="1"/>
            </p:cNvSpPr>
            <p:nvPr/>
          </p:nvSpPr>
          <p:spPr bwMode="auto">
            <a:xfrm>
              <a:off x="4095240" y="4876792"/>
              <a:ext cx="305594"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0" name="Line 27"/>
            <p:cNvSpPr>
              <a:spLocks noChangeShapeType="1"/>
            </p:cNvSpPr>
            <p:nvPr/>
          </p:nvSpPr>
          <p:spPr bwMode="auto">
            <a:xfrm>
              <a:off x="2506152" y="325842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1" name="Line 27"/>
            <p:cNvSpPr>
              <a:spLocks noChangeShapeType="1"/>
            </p:cNvSpPr>
            <p:nvPr/>
          </p:nvSpPr>
          <p:spPr bwMode="auto">
            <a:xfrm>
              <a:off x="1274763" y="325842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2" name="Line 27"/>
            <p:cNvSpPr>
              <a:spLocks noChangeShapeType="1"/>
            </p:cNvSpPr>
            <p:nvPr/>
          </p:nvSpPr>
          <p:spPr bwMode="auto">
            <a:xfrm flipH="1" flipV="1">
              <a:off x="1274763" y="3258427"/>
              <a:ext cx="0" cy="155612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3" name="Line 27"/>
            <p:cNvSpPr>
              <a:spLocks noChangeShapeType="1"/>
            </p:cNvSpPr>
            <p:nvPr/>
          </p:nvSpPr>
          <p:spPr bwMode="auto">
            <a:xfrm>
              <a:off x="419100" y="4005365"/>
              <a:ext cx="849511"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4" name="Line 27"/>
            <p:cNvSpPr>
              <a:spLocks noChangeShapeType="1"/>
            </p:cNvSpPr>
            <p:nvPr/>
          </p:nvSpPr>
          <p:spPr bwMode="auto">
            <a:xfrm>
              <a:off x="4343400" y="3962400"/>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grpSp>
    </p:spTree>
    <p:extLst>
      <p:ext uri="{BB962C8B-B14F-4D97-AF65-F5344CB8AC3E}">
        <p14:creationId xmlns:p14="http://schemas.microsoft.com/office/powerpoint/2010/main" val="29625337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914400" y="228600"/>
            <a:ext cx="4876800" cy="457200"/>
          </a:xfrm>
          <a:prstGeom prst="rect">
            <a:avLst/>
          </a:prstGeom>
          <a:noFill/>
        </p:spPr>
        <p:txBody>
          <a:bodyPr wrap="square" rtlCol="0">
            <a:spAutoFit/>
          </a:bodyPr>
          <a:lstStyle/>
          <a:p>
            <a:r>
              <a:rPr lang="en-US" dirty="0"/>
              <a:t>La </a:t>
            </a:r>
            <a:r>
              <a:rPr lang="en-US" dirty="0" err="1"/>
              <a:t>cafétéria</a:t>
            </a:r>
            <a:r>
              <a:rPr lang="en-US" dirty="0"/>
              <a:t>…</a:t>
            </a:r>
          </a:p>
        </p:txBody>
      </p:sp>
      <p:sp>
        <p:nvSpPr>
          <p:cNvPr id="30" name="TextBox 29"/>
          <p:cNvSpPr txBox="1"/>
          <p:nvPr/>
        </p:nvSpPr>
        <p:spPr>
          <a:xfrm>
            <a:off x="6434677" y="2186738"/>
            <a:ext cx="2697247" cy="1815882"/>
          </a:xfrm>
          <a:prstGeom prst="rect">
            <a:avLst/>
          </a:prstGeom>
          <a:solidFill>
            <a:schemeClr val="bg2">
              <a:lumMod val="20000"/>
              <a:lumOff val="80000"/>
            </a:schemeClr>
          </a:solidFill>
        </p:spPr>
        <p:txBody>
          <a:bodyPr wrap="square" rtlCol="0">
            <a:spAutoFit/>
          </a:bodyPr>
          <a:lstStyle/>
          <a:p>
            <a:r>
              <a:rPr lang="fr-CA" sz="1600" dirty="0">
                <a:latin typeface="Garamond" pitchFamily="18" charset="0"/>
              </a:rPr>
              <a:t>Temps de cycle = Longueur du c</a:t>
            </a:r>
            <a:r>
              <a:rPr lang="en-US" sz="1600" dirty="0">
                <a:latin typeface="Garamond" pitchFamily="18" charset="0"/>
              </a:rPr>
              <a:t>hemin critique (</a:t>
            </a:r>
            <a:r>
              <a:rPr lang="en-US" sz="1600" dirty="0" err="1">
                <a:latin typeface="Garamond" pitchFamily="18" charset="0"/>
              </a:rPr>
              <a:t>celui</a:t>
            </a:r>
            <a:r>
              <a:rPr lang="en-US" sz="1600" dirty="0">
                <a:latin typeface="Garamond" pitchFamily="18" charset="0"/>
              </a:rPr>
              <a:t> du haut)</a:t>
            </a:r>
          </a:p>
          <a:p>
            <a:r>
              <a:rPr lang="en-US" sz="1600" dirty="0" err="1">
                <a:latin typeface="Garamond" pitchFamily="18" charset="0"/>
              </a:rPr>
              <a:t>Tâches</a:t>
            </a:r>
            <a:r>
              <a:rPr lang="en-US" sz="1600" dirty="0">
                <a:latin typeface="Garamond" pitchFamily="18" charset="0"/>
              </a:rPr>
              <a:t> critiques:</a:t>
            </a:r>
          </a:p>
          <a:p>
            <a:r>
              <a:rPr lang="en-US" sz="1600" dirty="0">
                <a:latin typeface="Garamond" pitchFamily="18" charset="0"/>
              </a:rPr>
              <a:t>Prep </a:t>
            </a:r>
            <a:r>
              <a:rPr lang="en-US" sz="1600" dirty="0" err="1">
                <a:latin typeface="Garamond" pitchFamily="18" charset="0"/>
              </a:rPr>
              <a:t>ingr</a:t>
            </a:r>
            <a:r>
              <a:rPr lang="en-US" sz="1600" dirty="0">
                <a:latin typeface="Garamond" pitchFamily="18" charset="0"/>
              </a:rPr>
              <a:t>., </a:t>
            </a:r>
            <a:r>
              <a:rPr lang="en-US" sz="1600" dirty="0" err="1">
                <a:latin typeface="Garamond" pitchFamily="18" charset="0"/>
              </a:rPr>
              <a:t>Cuit</a:t>
            </a:r>
            <a:r>
              <a:rPr lang="en-US" sz="1600" dirty="0">
                <a:latin typeface="Garamond" pitchFamily="18" charset="0"/>
              </a:rPr>
              <a:t> </a:t>
            </a:r>
            <a:r>
              <a:rPr lang="en-US" sz="1600" dirty="0" err="1">
                <a:latin typeface="Garamond" pitchFamily="18" charset="0"/>
              </a:rPr>
              <a:t>ingr</a:t>
            </a:r>
            <a:r>
              <a:rPr lang="en-US" sz="1600" dirty="0">
                <a:latin typeface="Garamond" pitchFamily="18" charset="0"/>
              </a:rPr>
              <a:t>., Assemble/CQ</a:t>
            </a:r>
          </a:p>
          <a:p>
            <a:r>
              <a:rPr lang="en-US" sz="1600" dirty="0">
                <a:latin typeface="Garamond" pitchFamily="18" charset="0"/>
                <a:sym typeface="Symbol" panose="05050102010706020507" pitchFamily="18" charset="2"/>
              </a:rPr>
              <a:t> </a:t>
            </a:r>
            <a:r>
              <a:rPr lang="en-US" sz="1600" dirty="0">
                <a:latin typeface="Garamond" pitchFamily="18" charset="0"/>
              </a:rPr>
              <a:t>Temps de cycle = 3+3+2=</a:t>
            </a:r>
          </a:p>
          <a:p>
            <a:r>
              <a:rPr lang="en-US" sz="1600" dirty="0">
                <a:latin typeface="Garamond" pitchFamily="18" charset="0"/>
              </a:rPr>
              <a:t>8 minutes</a:t>
            </a:r>
          </a:p>
        </p:txBody>
      </p:sp>
      <p:graphicFrame>
        <p:nvGraphicFramePr>
          <p:cNvPr id="31" name="Table 30"/>
          <p:cNvGraphicFramePr>
            <a:graphicFrameLocks noGrp="1"/>
          </p:cNvGraphicFramePr>
          <p:nvPr>
            <p:extLst>
              <p:ext uri="{D42A27DB-BD31-4B8C-83A1-F6EECF244321}">
                <p14:modId xmlns:p14="http://schemas.microsoft.com/office/powerpoint/2010/main" val="139351154"/>
              </p:ext>
            </p:extLst>
          </p:nvPr>
        </p:nvGraphicFramePr>
        <p:xfrm>
          <a:off x="990600" y="685800"/>
          <a:ext cx="4953000" cy="1828800"/>
        </p:xfrm>
        <a:graphic>
          <a:graphicData uri="http://schemas.openxmlformats.org/drawingml/2006/table">
            <a:tbl>
              <a:tblPr firstRow="1" bandRow="1">
                <a:tableStyleId>{5C22544A-7EE6-4342-B048-85BDC9FD1C3A}</a:tableStyleId>
              </a:tblPr>
              <a:tblGrid>
                <a:gridCol w="1238250">
                  <a:extLst>
                    <a:ext uri="{9D8B030D-6E8A-4147-A177-3AD203B41FA5}">
                      <a16:colId xmlns:a16="http://schemas.microsoft.com/office/drawing/2014/main" val="20000"/>
                    </a:ext>
                  </a:extLst>
                </a:gridCol>
                <a:gridCol w="12382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1238250">
                  <a:extLst>
                    <a:ext uri="{9D8B030D-6E8A-4147-A177-3AD203B41FA5}">
                      <a16:colId xmlns:a16="http://schemas.microsoft.com/office/drawing/2014/main" val="20003"/>
                    </a:ext>
                  </a:extLst>
                </a:gridCol>
              </a:tblGrid>
              <a:tr h="262341">
                <a:tc>
                  <a:txBody>
                    <a:bodyPr/>
                    <a:lstStyle/>
                    <a:p>
                      <a:r>
                        <a:rPr lang="en-US" sz="1400" dirty="0" err="1">
                          <a:solidFill>
                            <a:schemeClr val="tx1"/>
                          </a:solidFill>
                        </a:rPr>
                        <a:t>Ressource</a:t>
                      </a:r>
                      <a:endParaRPr lang="en-US" sz="1400" dirty="0">
                        <a:solidFill>
                          <a:schemeClr val="tx1"/>
                        </a:solidFill>
                      </a:endParaRPr>
                    </a:p>
                  </a:txBody>
                  <a:tcPr>
                    <a:solidFill>
                      <a:schemeClr val="bg1">
                        <a:lumMod val="85000"/>
                      </a:schemeClr>
                    </a:solidFill>
                  </a:tcPr>
                </a:tc>
                <a:tc>
                  <a:txBody>
                    <a:bodyPr/>
                    <a:lstStyle/>
                    <a:p>
                      <a:r>
                        <a:rPr lang="en-US" sz="1400" dirty="0" err="1">
                          <a:solidFill>
                            <a:schemeClr val="tx1"/>
                          </a:solidFill>
                        </a:rPr>
                        <a:t>Rôle</a:t>
                      </a:r>
                      <a:endParaRPr lang="en-US" sz="1400" dirty="0">
                        <a:solidFill>
                          <a:schemeClr val="tx1"/>
                        </a:solidFill>
                      </a:endParaRPr>
                    </a:p>
                  </a:txBody>
                  <a:tcPr>
                    <a:solidFill>
                      <a:schemeClr val="bg1">
                        <a:lumMod val="85000"/>
                      </a:schemeClr>
                    </a:solidFill>
                  </a:tcPr>
                </a:tc>
                <a:tc>
                  <a:txBody>
                    <a:bodyPr/>
                    <a:lstStyle/>
                    <a:p>
                      <a:r>
                        <a:rPr lang="en-US" sz="1400" dirty="0">
                          <a:solidFill>
                            <a:schemeClr val="tx1"/>
                          </a:solidFill>
                        </a:rPr>
                        <a:t>Min. / lunch</a:t>
                      </a:r>
                    </a:p>
                  </a:txBody>
                  <a:tcPr>
                    <a:solidFill>
                      <a:schemeClr val="bg1">
                        <a:lumMod val="85000"/>
                      </a:schemeClr>
                    </a:solidFill>
                  </a:tcPr>
                </a:tc>
                <a:tc>
                  <a:txBody>
                    <a:bodyPr/>
                    <a:lstStyle/>
                    <a:p>
                      <a:r>
                        <a:rPr lang="en-US" sz="1400" dirty="0" err="1">
                          <a:solidFill>
                            <a:schemeClr val="tx1"/>
                          </a:solidFill>
                        </a:rPr>
                        <a:t>Taux</a:t>
                      </a:r>
                      <a:r>
                        <a:rPr lang="en-US" sz="1400" dirty="0">
                          <a:solidFill>
                            <a:schemeClr val="tx1"/>
                          </a:solidFill>
                        </a:rPr>
                        <a:t> (/</a:t>
                      </a:r>
                      <a:r>
                        <a:rPr lang="en-US" sz="1400" dirty="0" err="1">
                          <a:solidFill>
                            <a:schemeClr val="tx1"/>
                          </a:solidFill>
                        </a:rPr>
                        <a:t>heure</a:t>
                      </a:r>
                      <a:r>
                        <a:rPr lang="en-US" sz="1400" dirty="0">
                          <a:solidFill>
                            <a:schemeClr val="tx1"/>
                          </a:solidFill>
                        </a:rPr>
                        <a:t>)</a:t>
                      </a:r>
                    </a:p>
                  </a:txBody>
                  <a:tcPr>
                    <a:solidFill>
                      <a:schemeClr val="bg1">
                        <a:lumMod val="85000"/>
                      </a:schemeClr>
                    </a:solidFill>
                  </a:tcPr>
                </a:tc>
                <a:extLst>
                  <a:ext uri="{0D108BD9-81ED-4DB2-BD59-A6C34878D82A}">
                    <a16:rowId xmlns:a16="http://schemas.microsoft.com/office/drawing/2014/main" val="10000"/>
                  </a:ext>
                </a:extLst>
              </a:tr>
              <a:tr h="262341">
                <a:tc>
                  <a:txBody>
                    <a:bodyPr/>
                    <a:lstStyle/>
                    <a:p>
                      <a:r>
                        <a:rPr lang="en-US" sz="1400" dirty="0">
                          <a:solidFill>
                            <a:schemeClr val="tx1"/>
                          </a:solidFill>
                        </a:rPr>
                        <a:t>Eric</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 </a:t>
                      </a:r>
                      <a:r>
                        <a:rPr lang="en-US" sz="1400" dirty="0" err="1">
                          <a:solidFill>
                            <a:schemeClr val="tx1"/>
                          </a:solidFill>
                        </a:rPr>
                        <a:t>Ingr</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3</a:t>
                      </a:r>
                    </a:p>
                  </a:txBody>
                  <a:tcPr>
                    <a:solidFill>
                      <a:schemeClr val="bg1">
                        <a:lumMod val="85000"/>
                      </a:schemeClr>
                    </a:solidFill>
                  </a:tcPr>
                </a:tc>
                <a:tc>
                  <a:txBody>
                    <a:bodyPr/>
                    <a:lstStyle/>
                    <a:p>
                      <a:r>
                        <a:rPr lang="en-US" sz="1400" dirty="0">
                          <a:solidFill>
                            <a:schemeClr val="tx1"/>
                          </a:solidFill>
                        </a:rPr>
                        <a:t>20 (= 60/3)</a:t>
                      </a:r>
                    </a:p>
                  </a:txBody>
                  <a:tcPr>
                    <a:solidFill>
                      <a:schemeClr val="bg1">
                        <a:lumMod val="85000"/>
                      </a:schemeClr>
                    </a:solidFill>
                  </a:tcPr>
                </a:tc>
                <a:extLst>
                  <a:ext uri="{0D108BD9-81ED-4DB2-BD59-A6C34878D82A}">
                    <a16:rowId xmlns:a16="http://schemas.microsoft.com/office/drawing/2014/main" val="10001"/>
                  </a:ext>
                </a:extLst>
              </a:tr>
              <a:tr h="262341">
                <a:tc>
                  <a:txBody>
                    <a:bodyPr/>
                    <a:lstStyle/>
                    <a:p>
                      <a:r>
                        <a:rPr lang="en-US" sz="1400" dirty="0">
                          <a:solidFill>
                            <a:schemeClr val="tx1"/>
                          </a:solidFill>
                        </a:rPr>
                        <a:t>Kenny</a:t>
                      </a:r>
                    </a:p>
                  </a:txBody>
                  <a:tcPr>
                    <a:solidFill>
                      <a:schemeClr val="bg1">
                        <a:lumMod val="85000"/>
                      </a:schemeClr>
                    </a:solidFill>
                  </a:tcPr>
                </a:tc>
                <a:tc>
                  <a:txBody>
                    <a:bodyPr/>
                    <a:lstStyle/>
                    <a:p>
                      <a:r>
                        <a:rPr lang="en-US" sz="1400" dirty="0" err="1">
                          <a:solidFill>
                            <a:schemeClr val="tx1"/>
                          </a:solidFill>
                        </a:rPr>
                        <a:t>Cuit</a:t>
                      </a:r>
                      <a:r>
                        <a:rPr lang="en-US" sz="1400" dirty="0">
                          <a:solidFill>
                            <a:schemeClr val="tx1"/>
                          </a:solidFill>
                        </a:rPr>
                        <a:t> </a:t>
                      </a:r>
                      <a:r>
                        <a:rPr lang="en-US" sz="1400" dirty="0" err="1">
                          <a:solidFill>
                            <a:schemeClr val="tx1"/>
                          </a:solidFill>
                        </a:rPr>
                        <a:t>Ingr</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3</a:t>
                      </a:r>
                    </a:p>
                  </a:txBody>
                  <a:tcPr>
                    <a:solidFill>
                      <a:schemeClr val="bg1">
                        <a:lumMod val="85000"/>
                      </a:schemeClr>
                    </a:solidFill>
                  </a:tcPr>
                </a:tc>
                <a:tc>
                  <a:txBody>
                    <a:bodyPr/>
                    <a:lstStyle/>
                    <a:p>
                      <a:r>
                        <a:rPr lang="en-US" sz="1400" dirty="0">
                          <a:solidFill>
                            <a:schemeClr val="tx1"/>
                          </a:solidFill>
                        </a:rPr>
                        <a:t>20</a:t>
                      </a:r>
                    </a:p>
                  </a:txBody>
                  <a:tcPr>
                    <a:solidFill>
                      <a:schemeClr val="bg1">
                        <a:lumMod val="85000"/>
                      </a:schemeClr>
                    </a:solidFill>
                  </a:tcPr>
                </a:tc>
                <a:extLst>
                  <a:ext uri="{0D108BD9-81ED-4DB2-BD59-A6C34878D82A}">
                    <a16:rowId xmlns:a16="http://schemas.microsoft.com/office/drawing/2014/main" val="10002"/>
                  </a:ext>
                </a:extLst>
              </a:tr>
              <a:tr h="262341">
                <a:tc>
                  <a:txBody>
                    <a:bodyPr/>
                    <a:lstStyle/>
                    <a:p>
                      <a:r>
                        <a:rPr lang="en-US" sz="1400" dirty="0">
                          <a:solidFill>
                            <a:schemeClr val="tx1"/>
                          </a:solidFill>
                        </a:rPr>
                        <a:t>Kyle</a:t>
                      </a:r>
                    </a:p>
                  </a:txBody>
                  <a:tcPr>
                    <a:solidFill>
                      <a:schemeClr val="bg1">
                        <a:lumMod val="85000"/>
                      </a:schemeClr>
                    </a:solidFill>
                  </a:tcPr>
                </a:tc>
                <a:tc>
                  <a:txBody>
                    <a:bodyPr/>
                    <a:lstStyle/>
                    <a:p>
                      <a:r>
                        <a:rPr lang="en-US" sz="1400" dirty="0" err="1">
                          <a:solidFill>
                            <a:schemeClr val="tx1"/>
                          </a:solidFill>
                        </a:rPr>
                        <a:t>Obtient</a:t>
                      </a:r>
                      <a:r>
                        <a:rPr lang="en-US" sz="1400" baseline="0" dirty="0">
                          <a:solidFill>
                            <a:schemeClr val="tx1"/>
                          </a:solidFill>
                        </a:rPr>
                        <a:t> </a:t>
                      </a:r>
                      <a:r>
                        <a:rPr lang="en-US" sz="1400" baseline="0" dirty="0" err="1">
                          <a:solidFill>
                            <a:schemeClr val="tx1"/>
                          </a:solidFill>
                        </a:rPr>
                        <a:t>lég</a:t>
                      </a:r>
                      <a:r>
                        <a:rPr lang="en-US" sz="1400" baseline="0" dirty="0">
                          <a:solidFill>
                            <a:schemeClr val="tx1"/>
                          </a:solidFill>
                        </a:rPr>
                        <a:t>.</a:t>
                      </a:r>
                      <a:endParaRPr lang="en-US" sz="1400" dirty="0">
                        <a:solidFill>
                          <a:schemeClr val="tx1"/>
                        </a:solidFill>
                      </a:endParaRPr>
                    </a:p>
                  </a:txBody>
                  <a:tcPr>
                    <a:solidFill>
                      <a:schemeClr val="bg1">
                        <a:lumMod val="85000"/>
                      </a:schemeClr>
                    </a:solidFill>
                  </a:tcPr>
                </a:tc>
                <a:tc>
                  <a:txBody>
                    <a:bodyPr/>
                    <a:lstStyle/>
                    <a:p>
                      <a:pPr algn="ctr"/>
                      <a:r>
                        <a:rPr lang="en-US" sz="1400" dirty="0">
                          <a:solidFill>
                            <a:schemeClr val="tx1"/>
                          </a:solidFill>
                        </a:rPr>
                        <a:t>1</a:t>
                      </a:r>
                    </a:p>
                  </a:txBody>
                  <a:tcPr>
                    <a:solidFill>
                      <a:schemeClr val="bg1">
                        <a:lumMod val="85000"/>
                      </a:schemeClr>
                    </a:solidFill>
                  </a:tcPr>
                </a:tc>
                <a:tc>
                  <a:txBody>
                    <a:bodyPr/>
                    <a:lstStyle/>
                    <a:p>
                      <a:r>
                        <a:rPr lang="en-US" sz="1400" dirty="0">
                          <a:solidFill>
                            <a:schemeClr val="tx1"/>
                          </a:solidFill>
                        </a:rPr>
                        <a:t>60</a:t>
                      </a:r>
                    </a:p>
                  </a:txBody>
                  <a:tcPr>
                    <a:solidFill>
                      <a:schemeClr val="bg1">
                        <a:lumMod val="85000"/>
                      </a:schemeClr>
                    </a:solidFill>
                  </a:tcPr>
                </a:tc>
                <a:extLst>
                  <a:ext uri="{0D108BD9-81ED-4DB2-BD59-A6C34878D82A}">
                    <a16:rowId xmlns:a16="http://schemas.microsoft.com/office/drawing/2014/main" val="10003"/>
                  </a:ext>
                </a:extLst>
              </a:tr>
              <a:tr h="262341">
                <a:tc>
                  <a:txBody>
                    <a:bodyPr/>
                    <a:lstStyle/>
                    <a:p>
                      <a:r>
                        <a:rPr lang="en-US" sz="1400" dirty="0">
                          <a:solidFill>
                            <a:schemeClr val="tx1"/>
                          </a:solidFill>
                        </a:rPr>
                        <a:t>Stan</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 </a:t>
                      </a:r>
                      <a:r>
                        <a:rPr lang="en-US" sz="1400" dirty="0" err="1">
                          <a:solidFill>
                            <a:schemeClr val="tx1"/>
                          </a:solidFill>
                        </a:rPr>
                        <a:t>lég</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4</a:t>
                      </a:r>
                    </a:p>
                  </a:txBody>
                  <a:tcPr>
                    <a:solidFill>
                      <a:schemeClr val="bg1">
                        <a:lumMod val="85000"/>
                      </a:schemeClr>
                    </a:solidFill>
                  </a:tcPr>
                </a:tc>
                <a:tc>
                  <a:txBody>
                    <a:bodyPr/>
                    <a:lstStyle/>
                    <a:p>
                      <a:r>
                        <a:rPr lang="en-US" sz="1400" dirty="0">
                          <a:solidFill>
                            <a:schemeClr val="tx1"/>
                          </a:solidFill>
                        </a:rPr>
                        <a:t>15</a:t>
                      </a:r>
                    </a:p>
                  </a:txBody>
                  <a:tcPr>
                    <a:solidFill>
                      <a:schemeClr val="bg1">
                        <a:lumMod val="85000"/>
                      </a:schemeClr>
                    </a:solidFill>
                  </a:tcPr>
                </a:tc>
                <a:extLst>
                  <a:ext uri="{0D108BD9-81ED-4DB2-BD59-A6C34878D82A}">
                    <a16:rowId xmlns:a16="http://schemas.microsoft.com/office/drawing/2014/main" val="10004"/>
                  </a:ext>
                </a:extLst>
              </a:tr>
              <a:tr h="262341">
                <a:tc>
                  <a:txBody>
                    <a:bodyPr/>
                    <a:lstStyle/>
                    <a:p>
                      <a:r>
                        <a:rPr lang="en-US" sz="1400" dirty="0">
                          <a:solidFill>
                            <a:schemeClr val="tx1"/>
                          </a:solidFill>
                        </a:rPr>
                        <a:t>Chef</a:t>
                      </a:r>
                    </a:p>
                  </a:txBody>
                  <a:tcPr>
                    <a:solidFill>
                      <a:schemeClr val="bg1">
                        <a:lumMod val="85000"/>
                      </a:schemeClr>
                    </a:solidFill>
                  </a:tcPr>
                </a:tc>
                <a:tc>
                  <a:txBody>
                    <a:bodyPr/>
                    <a:lstStyle/>
                    <a:p>
                      <a:r>
                        <a:rPr lang="en-US" sz="1400" dirty="0">
                          <a:solidFill>
                            <a:schemeClr val="tx1"/>
                          </a:solidFill>
                        </a:rPr>
                        <a:t>Assemble/CQ</a:t>
                      </a:r>
                    </a:p>
                  </a:txBody>
                  <a:tcPr>
                    <a:solidFill>
                      <a:schemeClr val="bg1">
                        <a:lumMod val="85000"/>
                      </a:schemeClr>
                    </a:solidFill>
                  </a:tcPr>
                </a:tc>
                <a:tc>
                  <a:txBody>
                    <a:bodyPr/>
                    <a:lstStyle/>
                    <a:p>
                      <a:pPr algn="ctr"/>
                      <a:r>
                        <a:rPr lang="en-US" sz="1400" dirty="0">
                          <a:solidFill>
                            <a:schemeClr val="tx1"/>
                          </a:solidFill>
                        </a:rPr>
                        <a:t>2</a:t>
                      </a:r>
                    </a:p>
                  </a:txBody>
                  <a:tcPr>
                    <a:solidFill>
                      <a:schemeClr val="bg1">
                        <a:lumMod val="85000"/>
                      </a:schemeClr>
                    </a:solidFill>
                  </a:tcPr>
                </a:tc>
                <a:tc>
                  <a:txBody>
                    <a:bodyPr/>
                    <a:lstStyle/>
                    <a:p>
                      <a:r>
                        <a:rPr lang="en-US" sz="1400" dirty="0">
                          <a:solidFill>
                            <a:schemeClr val="tx1"/>
                          </a:solidFill>
                        </a:rPr>
                        <a:t>30</a:t>
                      </a:r>
                    </a:p>
                  </a:txBody>
                  <a:tcPr>
                    <a:solidFill>
                      <a:schemeClr val="bg1">
                        <a:lumMod val="85000"/>
                      </a:schemeClr>
                    </a:solidFill>
                  </a:tcPr>
                </a:tc>
                <a:extLst>
                  <a:ext uri="{0D108BD9-81ED-4DB2-BD59-A6C34878D82A}">
                    <a16:rowId xmlns:a16="http://schemas.microsoft.com/office/drawing/2014/main" val="10005"/>
                  </a:ext>
                </a:extLst>
              </a:tr>
            </a:tbl>
          </a:graphicData>
        </a:graphic>
      </p:graphicFrame>
      <p:grpSp>
        <p:nvGrpSpPr>
          <p:cNvPr id="2" name="Group 1"/>
          <p:cNvGrpSpPr/>
          <p:nvPr/>
        </p:nvGrpSpPr>
        <p:grpSpPr>
          <a:xfrm>
            <a:off x="419100" y="2940996"/>
            <a:ext cx="5811131" cy="2719018"/>
            <a:chOff x="419100" y="2940996"/>
            <a:chExt cx="5811131" cy="2719018"/>
          </a:xfrm>
        </p:grpSpPr>
        <p:sp>
          <p:nvSpPr>
            <p:cNvPr id="33" name="Rectangle 5"/>
            <p:cNvSpPr>
              <a:spLocks noChangeArrowheads="1"/>
            </p:cNvSpPr>
            <p:nvPr/>
          </p:nvSpPr>
          <p:spPr bwMode="auto">
            <a:xfrm>
              <a:off x="1765841"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4" name="Rectangle 6"/>
            <p:cNvSpPr>
              <a:spLocks noChangeArrowheads="1"/>
            </p:cNvSpPr>
            <p:nvPr/>
          </p:nvSpPr>
          <p:spPr bwMode="auto">
            <a:xfrm>
              <a:off x="1765841" y="4479684"/>
              <a:ext cx="747953" cy="678145"/>
            </a:xfrm>
            <a:prstGeom prst="rect">
              <a:avLst/>
            </a:prstGeom>
            <a:noFill/>
            <a:ln w="12700">
              <a:solidFill>
                <a:schemeClr val="tx1"/>
              </a:solidFill>
              <a:miter lim="800000"/>
              <a:headEnd/>
              <a:tailEnd/>
            </a:ln>
          </p:spPr>
          <p:txBody>
            <a:bodyPr wrap="none" anchor="ctr"/>
            <a:lstStyle/>
            <a:p>
              <a:endParaRPr lang="en-US"/>
            </a:p>
          </p:txBody>
        </p:sp>
        <p:sp>
          <p:nvSpPr>
            <p:cNvPr id="37" name="Rectangle 7"/>
            <p:cNvSpPr>
              <a:spLocks noChangeArrowheads="1"/>
            </p:cNvSpPr>
            <p:nvPr/>
          </p:nvSpPr>
          <p:spPr bwMode="auto">
            <a:xfrm>
              <a:off x="3274100"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8" name="Rectangle 8"/>
            <p:cNvSpPr>
              <a:spLocks noChangeArrowheads="1"/>
            </p:cNvSpPr>
            <p:nvPr/>
          </p:nvSpPr>
          <p:spPr bwMode="auto">
            <a:xfrm>
              <a:off x="4782358" y="3795303"/>
              <a:ext cx="747953" cy="678145"/>
            </a:xfrm>
            <a:prstGeom prst="rect">
              <a:avLst/>
            </a:prstGeom>
            <a:noFill/>
            <a:ln w="12700">
              <a:solidFill>
                <a:schemeClr val="tx1"/>
              </a:solidFill>
              <a:miter lim="800000"/>
              <a:headEnd/>
              <a:tailEnd/>
            </a:ln>
          </p:spPr>
          <p:txBody>
            <a:bodyPr wrap="none" anchor="ctr"/>
            <a:lstStyle/>
            <a:p>
              <a:endParaRPr lang="en-US"/>
            </a:p>
          </p:txBody>
        </p:sp>
        <p:sp>
          <p:nvSpPr>
            <p:cNvPr id="44" name="Rectangle 9"/>
            <p:cNvSpPr>
              <a:spLocks noChangeArrowheads="1"/>
            </p:cNvSpPr>
            <p:nvPr/>
          </p:nvSpPr>
          <p:spPr bwMode="auto">
            <a:xfrm>
              <a:off x="3361815" y="4441079"/>
              <a:ext cx="747953" cy="678145"/>
            </a:xfrm>
            <a:prstGeom prst="rect">
              <a:avLst/>
            </a:prstGeom>
            <a:noFill/>
            <a:ln w="12700">
              <a:solidFill>
                <a:schemeClr val="tx1"/>
              </a:solidFill>
              <a:miter lim="800000"/>
              <a:headEnd/>
              <a:tailEnd/>
            </a:ln>
          </p:spPr>
          <p:txBody>
            <a:bodyPr wrap="none" anchor="ctr"/>
            <a:lstStyle/>
            <a:p>
              <a:endParaRPr lang="en-US"/>
            </a:p>
          </p:txBody>
        </p:sp>
        <p:sp>
          <p:nvSpPr>
            <p:cNvPr id="48" name="Line 12"/>
            <p:cNvSpPr>
              <a:spLocks noChangeShapeType="1"/>
            </p:cNvSpPr>
            <p:nvPr/>
          </p:nvSpPr>
          <p:spPr bwMode="auto">
            <a:xfrm>
              <a:off x="4023426" y="3276171"/>
              <a:ext cx="300553"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49" name="Line 15"/>
            <p:cNvSpPr>
              <a:spLocks noChangeShapeType="1"/>
            </p:cNvSpPr>
            <p:nvPr/>
          </p:nvSpPr>
          <p:spPr bwMode="auto">
            <a:xfrm>
              <a:off x="4323979" y="3276171"/>
              <a:ext cx="0" cy="684381"/>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52" name="Line 20"/>
            <p:cNvSpPr>
              <a:spLocks noChangeShapeType="1"/>
            </p:cNvSpPr>
            <p:nvPr/>
          </p:nvSpPr>
          <p:spPr bwMode="auto">
            <a:xfrm>
              <a:off x="5531684" y="4132037"/>
              <a:ext cx="698547" cy="0"/>
            </a:xfrm>
            <a:prstGeom prst="line">
              <a:avLst/>
            </a:prstGeom>
            <a:noFill/>
            <a:ln w="25400">
              <a:solidFill>
                <a:schemeClr val="tx1"/>
              </a:solidFill>
              <a:round/>
              <a:headEnd type="none" w="sm" len="sm"/>
              <a:tailEnd type="triangle" w="lg" len="med"/>
            </a:ln>
          </p:spPr>
          <p:txBody>
            <a:bodyPr wrap="none" anchor="ctr"/>
            <a:lstStyle/>
            <a:p>
              <a:endParaRPr lang="en-US"/>
            </a:p>
          </p:txBody>
        </p:sp>
        <p:sp>
          <p:nvSpPr>
            <p:cNvPr id="54" name="Rectangle 22"/>
            <p:cNvSpPr>
              <a:spLocks noChangeArrowheads="1"/>
            </p:cNvSpPr>
            <p:nvPr/>
          </p:nvSpPr>
          <p:spPr bwMode="auto">
            <a:xfrm>
              <a:off x="1777917" y="3572372"/>
              <a:ext cx="826732" cy="478205"/>
            </a:xfrm>
            <a:prstGeom prst="rect">
              <a:avLst/>
            </a:prstGeom>
            <a:noFill/>
            <a:ln w="9525">
              <a:noFill/>
              <a:miter lim="800000"/>
              <a:headEnd/>
              <a:tailEnd/>
            </a:ln>
          </p:spPr>
          <p:txBody>
            <a:bodyPr wrap="none" lIns="92075" tIns="46038" rIns="92075" bIns="46038">
              <a:spAutoFit/>
            </a:bodyPr>
            <a:lstStyle/>
            <a:p>
              <a:pPr algn="ctr"/>
              <a:r>
                <a:rPr lang="en-US" sz="1600" i="1" dirty="0" err="1"/>
                <a:t>Prép</a:t>
              </a:r>
              <a:r>
                <a:rPr lang="en-US" sz="1600" i="1" dirty="0"/>
                <a:t> </a:t>
              </a:r>
              <a:r>
                <a:rPr lang="en-US" sz="1600" i="1" dirty="0" err="1"/>
                <a:t>Ingr</a:t>
              </a:r>
              <a:endParaRPr lang="en-US" sz="1600" i="1" dirty="0"/>
            </a:p>
            <a:p>
              <a:pPr algn="ctr"/>
              <a:r>
                <a:rPr lang="en-US" sz="1600" i="1" dirty="0"/>
                <a:t>(Eric, 3m)</a:t>
              </a:r>
            </a:p>
          </p:txBody>
        </p:sp>
        <p:sp>
          <p:nvSpPr>
            <p:cNvPr id="55" name="Rectangle 23"/>
            <p:cNvSpPr>
              <a:spLocks noChangeArrowheads="1"/>
            </p:cNvSpPr>
            <p:nvPr/>
          </p:nvSpPr>
          <p:spPr bwMode="auto">
            <a:xfrm>
              <a:off x="3209783" y="3572372"/>
              <a:ext cx="921878" cy="478205"/>
            </a:xfrm>
            <a:prstGeom prst="rect">
              <a:avLst/>
            </a:prstGeom>
            <a:noFill/>
            <a:ln w="9525">
              <a:noFill/>
              <a:miter lim="800000"/>
              <a:headEnd/>
              <a:tailEnd/>
            </a:ln>
          </p:spPr>
          <p:txBody>
            <a:bodyPr wrap="none" lIns="92075" tIns="46038" rIns="92075" bIns="46038">
              <a:spAutoFit/>
            </a:bodyPr>
            <a:lstStyle/>
            <a:p>
              <a:pPr algn="ctr"/>
              <a:r>
                <a:rPr lang="en-US" sz="1600" i="1" dirty="0" err="1"/>
                <a:t>Cuit</a:t>
              </a:r>
              <a:r>
                <a:rPr lang="en-US" sz="1600" i="1" dirty="0"/>
                <a:t> </a:t>
              </a:r>
              <a:r>
                <a:rPr lang="en-US" sz="1600" i="1" dirty="0" err="1"/>
                <a:t>Ingr</a:t>
              </a:r>
              <a:endParaRPr lang="en-US" sz="1600" i="1" dirty="0"/>
            </a:p>
            <a:p>
              <a:pPr algn="ctr"/>
              <a:r>
                <a:rPr lang="en-US" sz="1600" i="1" dirty="0"/>
                <a:t>(Kenny 3m)</a:t>
              </a:r>
            </a:p>
          </p:txBody>
        </p:sp>
        <p:sp>
          <p:nvSpPr>
            <p:cNvPr id="56" name="Rectangle 24"/>
            <p:cNvSpPr>
              <a:spLocks noChangeArrowheads="1"/>
            </p:cNvSpPr>
            <p:nvPr/>
          </p:nvSpPr>
          <p:spPr bwMode="auto">
            <a:xfrm>
              <a:off x="4731580" y="4470330"/>
              <a:ext cx="1045309" cy="478205"/>
            </a:xfrm>
            <a:prstGeom prst="rect">
              <a:avLst/>
            </a:prstGeom>
            <a:noFill/>
            <a:ln w="9525">
              <a:noFill/>
              <a:miter lim="800000"/>
              <a:headEnd/>
              <a:tailEnd/>
            </a:ln>
          </p:spPr>
          <p:txBody>
            <a:bodyPr wrap="none" lIns="92075" tIns="46038" rIns="92075" bIns="46038">
              <a:spAutoFit/>
            </a:bodyPr>
            <a:lstStyle/>
            <a:p>
              <a:r>
                <a:rPr lang="en-US" sz="1600" i="1" dirty="0"/>
                <a:t>Assemble/CQ</a:t>
              </a:r>
            </a:p>
            <a:p>
              <a:r>
                <a:rPr lang="en-US" sz="1600" i="1" dirty="0"/>
                <a:t>(Chef 2m)</a:t>
              </a:r>
            </a:p>
          </p:txBody>
        </p:sp>
        <p:sp>
          <p:nvSpPr>
            <p:cNvPr id="57" name="Line 27"/>
            <p:cNvSpPr>
              <a:spLocks noChangeShapeType="1"/>
            </p:cNvSpPr>
            <p:nvPr/>
          </p:nvSpPr>
          <p:spPr bwMode="auto">
            <a:xfrm>
              <a:off x="1274762" y="481454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8" name="Rectangle 31"/>
            <p:cNvSpPr>
              <a:spLocks noChangeArrowheads="1"/>
            </p:cNvSpPr>
            <p:nvPr/>
          </p:nvSpPr>
          <p:spPr bwMode="auto">
            <a:xfrm>
              <a:off x="1702594" y="5181809"/>
              <a:ext cx="812589" cy="478205"/>
            </a:xfrm>
            <a:prstGeom prst="rect">
              <a:avLst/>
            </a:prstGeom>
            <a:noFill/>
            <a:ln w="9525">
              <a:noFill/>
              <a:miter lim="800000"/>
              <a:headEnd/>
              <a:tailEnd/>
            </a:ln>
          </p:spPr>
          <p:txBody>
            <a:bodyPr wrap="none" lIns="92075" tIns="46038" rIns="92075" bIns="46038">
              <a:spAutoFit/>
            </a:bodyPr>
            <a:lstStyle/>
            <a:p>
              <a:r>
                <a:rPr lang="en-US" sz="1600" i="1" dirty="0" err="1"/>
                <a:t>Obt</a:t>
              </a:r>
              <a:r>
                <a:rPr lang="en-US" sz="1600" i="1" dirty="0"/>
                <a:t>. </a:t>
              </a:r>
              <a:r>
                <a:rPr lang="en-US" sz="1600" i="1" dirty="0" err="1"/>
                <a:t>Lég</a:t>
              </a:r>
              <a:r>
                <a:rPr lang="en-US" sz="1600" i="1" dirty="0"/>
                <a:t>. </a:t>
              </a:r>
            </a:p>
            <a:p>
              <a:r>
                <a:rPr lang="en-US" sz="1600" i="1" dirty="0"/>
                <a:t>(Kyle 1m)</a:t>
              </a:r>
            </a:p>
          </p:txBody>
        </p:sp>
        <p:sp>
          <p:nvSpPr>
            <p:cNvPr id="59" name="Rectangle 32"/>
            <p:cNvSpPr>
              <a:spLocks noChangeArrowheads="1"/>
            </p:cNvSpPr>
            <p:nvPr/>
          </p:nvSpPr>
          <p:spPr bwMode="auto">
            <a:xfrm>
              <a:off x="3300696" y="5125771"/>
              <a:ext cx="794589" cy="478205"/>
            </a:xfrm>
            <a:prstGeom prst="rect">
              <a:avLst/>
            </a:prstGeom>
            <a:noFill/>
            <a:ln w="9525">
              <a:noFill/>
              <a:miter lim="800000"/>
              <a:headEnd/>
              <a:tailEnd/>
            </a:ln>
          </p:spPr>
          <p:txBody>
            <a:bodyPr wrap="none" lIns="92075" tIns="46038" rIns="92075" bIns="46038">
              <a:spAutoFit/>
            </a:bodyPr>
            <a:lstStyle/>
            <a:p>
              <a:r>
                <a:rPr lang="en-US" sz="1600" i="1" dirty="0" err="1"/>
                <a:t>Cuit</a:t>
              </a:r>
              <a:r>
                <a:rPr lang="en-US" sz="1600" i="1" dirty="0"/>
                <a:t> </a:t>
              </a:r>
              <a:r>
                <a:rPr lang="en-US" sz="1600" i="1" dirty="0" err="1"/>
                <a:t>lég</a:t>
              </a:r>
              <a:r>
                <a:rPr lang="en-US" sz="1600" i="1" dirty="0"/>
                <a:t>.</a:t>
              </a:r>
            </a:p>
            <a:p>
              <a:r>
                <a:rPr lang="en-US" sz="1600" i="1" dirty="0"/>
                <a:t>(Stan 4m)</a:t>
              </a:r>
            </a:p>
          </p:txBody>
        </p:sp>
        <p:sp>
          <p:nvSpPr>
            <p:cNvPr id="60" name="Line 27"/>
            <p:cNvSpPr>
              <a:spLocks noChangeShapeType="1"/>
            </p:cNvSpPr>
            <p:nvPr/>
          </p:nvSpPr>
          <p:spPr bwMode="auto">
            <a:xfrm>
              <a:off x="2520705" y="481454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1" name="Line 27"/>
            <p:cNvSpPr>
              <a:spLocks noChangeShapeType="1"/>
            </p:cNvSpPr>
            <p:nvPr/>
          </p:nvSpPr>
          <p:spPr bwMode="auto">
            <a:xfrm>
              <a:off x="4400833" y="4441079"/>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2" name="Line 27"/>
            <p:cNvSpPr>
              <a:spLocks noChangeShapeType="1"/>
            </p:cNvSpPr>
            <p:nvPr/>
          </p:nvSpPr>
          <p:spPr bwMode="auto">
            <a:xfrm flipH="1" flipV="1">
              <a:off x="4400833" y="4441079"/>
              <a:ext cx="6152" cy="435714"/>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3" name="Line 27"/>
            <p:cNvSpPr>
              <a:spLocks noChangeShapeType="1"/>
            </p:cNvSpPr>
            <p:nvPr/>
          </p:nvSpPr>
          <p:spPr bwMode="auto">
            <a:xfrm>
              <a:off x="4095240" y="4876792"/>
              <a:ext cx="305594"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4" name="Line 27"/>
            <p:cNvSpPr>
              <a:spLocks noChangeShapeType="1"/>
            </p:cNvSpPr>
            <p:nvPr/>
          </p:nvSpPr>
          <p:spPr bwMode="auto">
            <a:xfrm>
              <a:off x="2506152" y="325842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5" name="Line 27"/>
            <p:cNvSpPr>
              <a:spLocks noChangeShapeType="1"/>
            </p:cNvSpPr>
            <p:nvPr/>
          </p:nvSpPr>
          <p:spPr bwMode="auto">
            <a:xfrm>
              <a:off x="1274763" y="325842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6" name="Line 27"/>
            <p:cNvSpPr>
              <a:spLocks noChangeShapeType="1"/>
            </p:cNvSpPr>
            <p:nvPr/>
          </p:nvSpPr>
          <p:spPr bwMode="auto">
            <a:xfrm flipH="1" flipV="1">
              <a:off x="1274763" y="3258427"/>
              <a:ext cx="0" cy="155612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7" name="Line 27"/>
            <p:cNvSpPr>
              <a:spLocks noChangeShapeType="1"/>
            </p:cNvSpPr>
            <p:nvPr/>
          </p:nvSpPr>
          <p:spPr bwMode="auto">
            <a:xfrm>
              <a:off x="419100" y="4005365"/>
              <a:ext cx="849511"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36" name="Line 27"/>
            <p:cNvSpPr>
              <a:spLocks noChangeShapeType="1"/>
            </p:cNvSpPr>
            <p:nvPr/>
          </p:nvSpPr>
          <p:spPr bwMode="auto">
            <a:xfrm>
              <a:off x="4343400" y="3962400"/>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grpSp>
      <p:sp>
        <p:nvSpPr>
          <p:cNvPr id="29" name="TextBox 28"/>
          <p:cNvSpPr txBox="1"/>
          <p:nvPr/>
        </p:nvSpPr>
        <p:spPr>
          <a:xfrm>
            <a:off x="6434677" y="4441079"/>
            <a:ext cx="2697247" cy="2062103"/>
          </a:xfrm>
          <a:prstGeom prst="rect">
            <a:avLst/>
          </a:prstGeom>
          <a:solidFill>
            <a:srgbClr val="A2FFA3"/>
          </a:solidFill>
        </p:spPr>
        <p:txBody>
          <a:bodyPr wrap="square" rtlCol="0">
            <a:spAutoFit/>
          </a:bodyPr>
          <a:lstStyle/>
          <a:p>
            <a:r>
              <a:rPr lang="fr-CA" sz="1600" dirty="0">
                <a:latin typeface="Garamond" pitchFamily="18" charset="0"/>
              </a:rPr>
              <a:t>Capacité du système = capacité du </a:t>
            </a:r>
            <a:r>
              <a:rPr lang="fr-CA" sz="1600" i="1" dirty="0">
                <a:latin typeface="Garamond" pitchFamily="18" charset="0"/>
              </a:rPr>
              <a:t>goulot d’étranglement</a:t>
            </a:r>
            <a:endParaRPr lang="en-US" sz="1600" i="1" dirty="0">
              <a:latin typeface="Garamond" pitchFamily="18" charset="0"/>
            </a:endParaRPr>
          </a:p>
          <a:p>
            <a:r>
              <a:rPr lang="en-US" sz="1600" dirty="0" err="1">
                <a:latin typeface="Garamond" pitchFamily="18" charset="0"/>
              </a:rPr>
              <a:t>Goulot</a:t>
            </a:r>
            <a:r>
              <a:rPr lang="en-US" sz="1600" dirty="0">
                <a:latin typeface="Garamond" pitchFamily="18" charset="0"/>
              </a:rPr>
              <a:t>: Stan (4m/</a:t>
            </a:r>
            <a:r>
              <a:rPr lang="en-US" sz="1600" dirty="0" err="1">
                <a:latin typeface="Garamond" pitchFamily="18" charset="0"/>
              </a:rPr>
              <a:t>unité</a:t>
            </a:r>
            <a:r>
              <a:rPr lang="en-US" sz="1600" dirty="0">
                <a:latin typeface="Garamond" pitchFamily="18" charset="0"/>
              </a:rPr>
              <a:t>)</a:t>
            </a:r>
          </a:p>
          <a:p>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procédé</a:t>
            </a:r>
            <a:r>
              <a:rPr lang="en-US" sz="1600" dirty="0">
                <a:latin typeface="Garamond" pitchFamily="18" charset="0"/>
              </a:rPr>
              <a:t> = 15 </a:t>
            </a:r>
            <a:r>
              <a:rPr lang="en-US" sz="1600" dirty="0" err="1">
                <a:latin typeface="Garamond" pitchFamily="18" charset="0"/>
              </a:rPr>
              <a:t>lunchs</a:t>
            </a:r>
            <a:r>
              <a:rPr lang="en-US" sz="1600" dirty="0">
                <a:latin typeface="Garamond" pitchFamily="18" charset="0"/>
              </a:rPr>
              <a:t>/</a:t>
            </a:r>
            <a:r>
              <a:rPr lang="en-US" sz="1600" dirty="0" err="1">
                <a:latin typeface="Garamond" pitchFamily="18" charset="0"/>
              </a:rPr>
              <a:t>heure</a:t>
            </a:r>
            <a:endParaRPr lang="en-US" sz="1600" dirty="0">
              <a:latin typeface="Garamond" pitchFamily="18" charset="0"/>
            </a:endParaRPr>
          </a:p>
          <a:p>
            <a:endParaRPr lang="en-US" sz="1600" dirty="0">
              <a:latin typeface="Garamond" pitchFamily="18" charset="0"/>
            </a:endParaRPr>
          </a:p>
          <a:p>
            <a:r>
              <a:rPr lang="en-US" sz="1600" dirty="0">
                <a:latin typeface="Garamond" pitchFamily="18" charset="0"/>
              </a:rPr>
              <a:t>NB: Le </a:t>
            </a:r>
            <a:r>
              <a:rPr lang="en-US" sz="1600" dirty="0" err="1">
                <a:latin typeface="Garamond" pitchFamily="18" charset="0"/>
              </a:rPr>
              <a:t>goulot</a:t>
            </a:r>
            <a:r>
              <a:rPr lang="en-US" sz="1600" dirty="0">
                <a:latin typeface="Garamond" pitchFamily="18" charset="0"/>
              </a:rPr>
              <a:t> </a:t>
            </a:r>
            <a:r>
              <a:rPr lang="en-US" sz="1600" dirty="0" err="1">
                <a:latin typeface="Garamond" pitchFamily="18" charset="0"/>
              </a:rPr>
              <a:t>n’est</a:t>
            </a:r>
            <a:r>
              <a:rPr lang="en-US" sz="1600" dirty="0">
                <a:latin typeface="Garamond" pitchFamily="18" charset="0"/>
              </a:rPr>
              <a:t> pas sur le </a:t>
            </a:r>
            <a:r>
              <a:rPr lang="en-US" sz="1600" dirty="0" err="1">
                <a:latin typeface="Garamond" pitchFamily="18" charset="0"/>
              </a:rPr>
              <a:t>chemin</a:t>
            </a:r>
            <a:r>
              <a:rPr lang="en-US" sz="1600" dirty="0">
                <a:latin typeface="Garamond" pitchFamily="18" charset="0"/>
              </a:rPr>
              <a:t> critique.</a:t>
            </a:r>
          </a:p>
        </p:txBody>
      </p:sp>
    </p:spTree>
    <p:extLst>
      <p:ext uri="{BB962C8B-B14F-4D97-AF65-F5344CB8AC3E}">
        <p14:creationId xmlns:p14="http://schemas.microsoft.com/office/powerpoint/2010/main" val="37949764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914400" y="228600"/>
            <a:ext cx="8229600" cy="461665"/>
          </a:xfrm>
          <a:prstGeom prst="rect">
            <a:avLst/>
          </a:prstGeom>
          <a:solidFill>
            <a:schemeClr val="tx2">
              <a:lumMod val="20000"/>
              <a:lumOff val="80000"/>
            </a:schemeClr>
          </a:solidFill>
        </p:spPr>
        <p:txBody>
          <a:bodyPr wrap="square" rtlCol="0">
            <a:spAutoFit/>
          </a:bodyPr>
          <a:lstStyle/>
          <a:p>
            <a:r>
              <a:rPr lang="fr-CA" dirty="0"/>
              <a:t>Éric veut qu’on « tue » Kenny, il peut faire les 2 tâches en 5 min.</a:t>
            </a:r>
            <a:endParaRPr lang="en-US" dirty="0"/>
          </a:p>
        </p:txBody>
      </p:sp>
      <p:sp>
        <p:nvSpPr>
          <p:cNvPr id="30" name="TextBox 29"/>
          <p:cNvSpPr txBox="1"/>
          <p:nvPr/>
        </p:nvSpPr>
        <p:spPr>
          <a:xfrm>
            <a:off x="6434677" y="2895600"/>
            <a:ext cx="2694840" cy="830997"/>
          </a:xfrm>
          <a:prstGeom prst="rect">
            <a:avLst/>
          </a:prstGeom>
          <a:solidFill>
            <a:schemeClr val="bg2">
              <a:lumMod val="20000"/>
              <a:lumOff val="80000"/>
            </a:schemeClr>
          </a:solidFill>
        </p:spPr>
        <p:txBody>
          <a:bodyPr wrap="square" rtlCol="0">
            <a:spAutoFit/>
          </a:bodyPr>
          <a:lstStyle/>
          <a:p>
            <a:r>
              <a:rPr lang="en-US" sz="1600" dirty="0" err="1">
                <a:latin typeface="Garamond" pitchFamily="18" charset="0"/>
              </a:rPr>
              <a:t>Chemin</a:t>
            </a:r>
            <a:r>
              <a:rPr lang="en-US" sz="1600" dirty="0">
                <a:latin typeface="Garamond" pitchFamily="18" charset="0"/>
              </a:rPr>
              <a:t> critique: les </a:t>
            </a:r>
            <a:r>
              <a:rPr lang="en-US" sz="1600" dirty="0" err="1">
                <a:latin typeface="Garamond" pitchFamily="18" charset="0"/>
              </a:rPr>
              <a:t>deux</a:t>
            </a:r>
            <a:endParaRPr lang="en-US" sz="1600" dirty="0">
              <a:latin typeface="Garamond" pitchFamily="18" charset="0"/>
            </a:endParaRPr>
          </a:p>
          <a:p>
            <a:r>
              <a:rPr lang="en-US" sz="1600" dirty="0">
                <a:latin typeface="Garamond" pitchFamily="18" charset="0"/>
              </a:rPr>
              <a:t>Temps de cycle </a:t>
            </a:r>
            <a:r>
              <a:rPr lang="en-US" sz="1600" dirty="0" err="1">
                <a:latin typeface="Garamond" pitchFamily="18" charset="0"/>
              </a:rPr>
              <a:t>s’est</a:t>
            </a:r>
            <a:r>
              <a:rPr lang="en-US" sz="1600" dirty="0">
                <a:latin typeface="Garamond" pitchFamily="18" charset="0"/>
              </a:rPr>
              <a:t> </a:t>
            </a:r>
            <a:r>
              <a:rPr lang="en-US" sz="1600" dirty="0" err="1">
                <a:latin typeface="Garamond" pitchFamily="18" charset="0"/>
              </a:rPr>
              <a:t>amélioré</a:t>
            </a:r>
            <a:r>
              <a:rPr lang="en-US" sz="1600" dirty="0">
                <a:latin typeface="Garamond" pitchFamily="18" charset="0"/>
              </a:rPr>
              <a:t>:</a:t>
            </a:r>
          </a:p>
          <a:p>
            <a:r>
              <a:rPr lang="en-US" sz="1600" dirty="0">
                <a:latin typeface="Garamond" pitchFamily="18" charset="0"/>
              </a:rPr>
              <a:t>5+2 =7 minutes</a:t>
            </a:r>
          </a:p>
        </p:txBody>
      </p:sp>
      <p:graphicFrame>
        <p:nvGraphicFramePr>
          <p:cNvPr id="31" name="Table 30"/>
          <p:cNvGraphicFramePr>
            <a:graphicFrameLocks noGrp="1"/>
          </p:cNvGraphicFramePr>
          <p:nvPr>
            <p:extLst>
              <p:ext uri="{D42A27DB-BD31-4B8C-83A1-F6EECF244321}">
                <p14:modId xmlns:p14="http://schemas.microsoft.com/office/powerpoint/2010/main" val="1248978891"/>
              </p:ext>
            </p:extLst>
          </p:nvPr>
        </p:nvGraphicFramePr>
        <p:xfrm>
          <a:off x="990600" y="685800"/>
          <a:ext cx="4953000" cy="2042160"/>
        </p:xfrm>
        <a:graphic>
          <a:graphicData uri="http://schemas.openxmlformats.org/drawingml/2006/table">
            <a:tbl>
              <a:tblPr firstRow="1" bandRow="1">
                <a:tableStyleId>{5C22544A-7EE6-4342-B048-85BDC9FD1C3A}</a:tableStyleId>
              </a:tblPr>
              <a:tblGrid>
                <a:gridCol w="1238250">
                  <a:extLst>
                    <a:ext uri="{9D8B030D-6E8A-4147-A177-3AD203B41FA5}">
                      <a16:colId xmlns:a16="http://schemas.microsoft.com/office/drawing/2014/main" val="20000"/>
                    </a:ext>
                  </a:extLst>
                </a:gridCol>
                <a:gridCol w="12382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1238250">
                  <a:extLst>
                    <a:ext uri="{9D8B030D-6E8A-4147-A177-3AD203B41FA5}">
                      <a16:colId xmlns:a16="http://schemas.microsoft.com/office/drawing/2014/main" val="20003"/>
                    </a:ext>
                  </a:extLst>
                </a:gridCol>
              </a:tblGrid>
              <a:tr h="262341">
                <a:tc>
                  <a:txBody>
                    <a:bodyPr/>
                    <a:lstStyle/>
                    <a:p>
                      <a:r>
                        <a:rPr lang="en-US" sz="1400" dirty="0" err="1">
                          <a:solidFill>
                            <a:schemeClr val="tx1"/>
                          </a:solidFill>
                        </a:rPr>
                        <a:t>Ressource</a:t>
                      </a:r>
                      <a:endParaRPr lang="en-US" sz="1400" dirty="0">
                        <a:solidFill>
                          <a:schemeClr val="tx1"/>
                        </a:solidFill>
                      </a:endParaRPr>
                    </a:p>
                  </a:txBody>
                  <a:tcPr>
                    <a:solidFill>
                      <a:schemeClr val="bg1">
                        <a:lumMod val="85000"/>
                      </a:schemeClr>
                    </a:solidFill>
                  </a:tcPr>
                </a:tc>
                <a:tc>
                  <a:txBody>
                    <a:bodyPr/>
                    <a:lstStyle/>
                    <a:p>
                      <a:r>
                        <a:rPr lang="en-US" sz="1400" dirty="0" err="1">
                          <a:solidFill>
                            <a:schemeClr val="tx1"/>
                          </a:solidFill>
                        </a:rPr>
                        <a:t>Rôle</a:t>
                      </a:r>
                      <a:endParaRPr lang="en-US" sz="1400" dirty="0">
                        <a:solidFill>
                          <a:schemeClr val="tx1"/>
                        </a:solidFill>
                      </a:endParaRPr>
                    </a:p>
                  </a:txBody>
                  <a:tcPr>
                    <a:solidFill>
                      <a:schemeClr val="bg1">
                        <a:lumMod val="85000"/>
                      </a:schemeClr>
                    </a:solidFill>
                  </a:tcPr>
                </a:tc>
                <a:tc>
                  <a:txBody>
                    <a:bodyPr/>
                    <a:lstStyle/>
                    <a:p>
                      <a:r>
                        <a:rPr lang="en-US" sz="1400" dirty="0">
                          <a:solidFill>
                            <a:schemeClr val="tx1"/>
                          </a:solidFill>
                        </a:rPr>
                        <a:t>Min. / lunch</a:t>
                      </a:r>
                    </a:p>
                  </a:txBody>
                  <a:tcPr>
                    <a:solidFill>
                      <a:schemeClr val="bg1">
                        <a:lumMod val="85000"/>
                      </a:schemeClr>
                    </a:solidFill>
                  </a:tcPr>
                </a:tc>
                <a:tc>
                  <a:txBody>
                    <a:bodyPr/>
                    <a:lstStyle/>
                    <a:p>
                      <a:r>
                        <a:rPr lang="en-US" sz="1400" dirty="0" err="1">
                          <a:solidFill>
                            <a:schemeClr val="tx1"/>
                          </a:solidFill>
                        </a:rPr>
                        <a:t>Taux</a:t>
                      </a:r>
                      <a:r>
                        <a:rPr lang="en-US" sz="1400" dirty="0">
                          <a:solidFill>
                            <a:schemeClr val="tx1"/>
                          </a:solidFill>
                        </a:rPr>
                        <a:t> (/</a:t>
                      </a:r>
                      <a:r>
                        <a:rPr lang="en-US" sz="1400" dirty="0" err="1">
                          <a:solidFill>
                            <a:schemeClr val="tx1"/>
                          </a:solidFill>
                        </a:rPr>
                        <a:t>heure</a:t>
                      </a:r>
                      <a:r>
                        <a:rPr lang="en-US" sz="1400" dirty="0">
                          <a:solidFill>
                            <a:schemeClr val="tx1"/>
                          </a:solidFill>
                        </a:rPr>
                        <a:t>)</a:t>
                      </a:r>
                    </a:p>
                  </a:txBody>
                  <a:tcPr>
                    <a:solidFill>
                      <a:schemeClr val="bg1">
                        <a:lumMod val="85000"/>
                      </a:schemeClr>
                    </a:solidFill>
                  </a:tcPr>
                </a:tc>
                <a:extLst>
                  <a:ext uri="{0D108BD9-81ED-4DB2-BD59-A6C34878D82A}">
                    <a16:rowId xmlns:a16="http://schemas.microsoft.com/office/drawing/2014/main" val="10000"/>
                  </a:ext>
                </a:extLst>
              </a:tr>
              <a:tr h="262341">
                <a:tc>
                  <a:txBody>
                    <a:bodyPr/>
                    <a:lstStyle/>
                    <a:p>
                      <a:r>
                        <a:rPr lang="en-US" sz="1400" dirty="0">
                          <a:solidFill>
                            <a:schemeClr val="tx1"/>
                          </a:solidFill>
                        </a:rPr>
                        <a:t>Eric</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a:t>
                      </a:r>
                      <a:r>
                        <a:rPr lang="en-US" sz="1400" dirty="0" err="1">
                          <a:solidFill>
                            <a:schemeClr val="tx1"/>
                          </a:solidFill>
                        </a:rPr>
                        <a:t>Cuit</a:t>
                      </a:r>
                      <a:r>
                        <a:rPr lang="en-US" sz="1400" dirty="0">
                          <a:solidFill>
                            <a:schemeClr val="tx1"/>
                          </a:solidFill>
                        </a:rPr>
                        <a:t> </a:t>
                      </a:r>
                      <a:r>
                        <a:rPr lang="en-US" sz="1400" dirty="0" err="1">
                          <a:solidFill>
                            <a:schemeClr val="tx1"/>
                          </a:solidFill>
                        </a:rPr>
                        <a:t>Ingr</a:t>
                      </a:r>
                      <a:r>
                        <a:rPr lang="en-US" sz="1400" dirty="0">
                          <a:solidFill>
                            <a:schemeClr val="tx1"/>
                          </a:solidFill>
                        </a:rPr>
                        <a:t>.</a:t>
                      </a:r>
                    </a:p>
                  </a:txBody>
                  <a:tcPr>
                    <a:solidFill>
                      <a:schemeClr val="bg1">
                        <a:lumMod val="85000"/>
                      </a:schemeClr>
                    </a:solidFill>
                  </a:tcPr>
                </a:tc>
                <a:tc>
                  <a:txBody>
                    <a:bodyPr/>
                    <a:lstStyle/>
                    <a:p>
                      <a:pPr algn="ctr"/>
                      <a:r>
                        <a:rPr lang="en-US" sz="1400" strike="sngStrike" baseline="0" dirty="0">
                          <a:solidFill>
                            <a:schemeClr val="tx1"/>
                          </a:solidFill>
                        </a:rPr>
                        <a:t>3</a:t>
                      </a:r>
                      <a:r>
                        <a:rPr lang="en-US" sz="1400" dirty="0">
                          <a:solidFill>
                            <a:schemeClr val="tx1"/>
                          </a:solidFill>
                        </a:rPr>
                        <a:t> 5</a:t>
                      </a:r>
                    </a:p>
                  </a:txBody>
                  <a:tcPr>
                    <a:solidFill>
                      <a:schemeClr val="bg1">
                        <a:lumMod val="85000"/>
                      </a:schemeClr>
                    </a:solidFill>
                  </a:tcPr>
                </a:tc>
                <a:tc>
                  <a:txBody>
                    <a:bodyPr/>
                    <a:lstStyle/>
                    <a:p>
                      <a:r>
                        <a:rPr lang="en-US" sz="1400" strike="sngStrike" baseline="0" dirty="0">
                          <a:solidFill>
                            <a:schemeClr val="tx1"/>
                          </a:solidFill>
                        </a:rPr>
                        <a:t>20</a:t>
                      </a:r>
                      <a:r>
                        <a:rPr lang="en-US" sz="1400" dirty="0">
                          <a:solidFill>
                            <a:schemeClr val="tx1"/>
                          </a:solidFill>
                        </a:rPr>
                        <a:t> 12</a:t>
                      </a:r>
                    </a:p>
                  </a:txBody>
                  <a:tcPr>
                    <a:solidFill>
                      <a:schemeClr val="bg1">
                        <a:lumMod val="85000"/>
                      </a:schemeClr>
                    </a:solidFill>
                  </a:tcPr>
                </a:tc>
                <a:extLst>
                  <a:ext uri="{0D108BD9-81ED-4DB2-BD59-A6C34878D82A}">
                    <a16:rowId xmlns:a16="http://schemas.microsoft.com/office/drawing/2014/main" val="10001"/>
                  </a:ext>
                </a:extLst>
              </a:tr>
              <a:tr h="262341">
                <a:tc>
                  <a:txBody>
                    <a:bodyPr/>
                    <a:lstStyle/>
                    <a:p>
                      <a:r>
                        <a:rPr lang="en-US" sz="1400" strike="sngStrike" baseline="0" dirty="0">
                          <a:solidFill>
                            <a:schemeClr val="tx1"/>
                          </a:solidFill>
                        </a:rPr>
                        <a:t>Kenny</a:t>
                      </a:r>
                    </a:p>
                  </a:txBody>
                  <a:tcPr>
                    <a:solidFill>
                      <a:schemeClr val="bg1">
                        <a:lumMod val="85000"/>
                      </a:schemeClr>
                    </a:solidFill>
                  </a:tcPr>
                </a:tc>
                <a:tc>
                  <a:txBody>
                    <a:bodyPr/>
                    <a:lstStyle/>
                    <a:p>
                      <a:r>
                        <a:rPr lang="en-US" sz="1400" strike="sngStrike" baseline="0" dirty="0" err="1">
                          <a:solidFill>
                            <a:schemeClr val="tx1"/>
                          </a:solidFill>
                        </a:rPr>
                        <a:t>Cuit</a:t>
                      </a:r>
                      <a:r>
                        <a:rPr lang="en-US" sz="1400" strike="sngStrike" baseline="0" dirty="0">
                          <a:solidFill>
                            <a:schemeClr val="tx1"/>
                          </a:solidFill>
                        </a:rPr>
                        <a:t> </a:t>
                      </a:r>
                      <a:r>
                        <a:rPr lang="en-US" sz="1400" strike="sngStrike" baseline="0" dirty="0" err="1">
                          <a:solidFill>
                            <a:schemeClr val="tx1"/>
                          </a:solidFill>
                        </a:rPr>
                        <a:t>Ingr</a:t>
                      </a:r>
                      <a:r>
                        <a:rPr lang="en-US" sz="1400" strike="sngStrike" baseline="0" dirty="0">
                          <a:solidFill>
                            <a:schemeClr val="tx1"/>
                          </a:solidFill>
                        </a:rPr>
                        <a:t>.</a:t>
                      </a:r>
                    </a:p>
                  </a:txBody>
                  <a:tcPr>
                    <a:solidFill>
                      <a:schemeClr val="bg1">
                        <a:lumMod val="85000"/>
                      </a:schemeClr>
                    </a:solidFill>
                  </a:tcPr>
                </a:tc>
                <a:tc>
                  <a:txBody>
                    <a:bodyPr/>
                    <a:lstStyle/>
                    <a:p>
                      <a:pPr algn="ctr"/>
                      <a:r>
                        <a:rPr lang="en-US" sz="1400" strike="sngStrike" baseline="0" dirty="0">
                          <a:solidFill>
                            <a:schemeClr val="tx1"/>
                          </a:solidFill>
                        </a:rPr>
                        <a:t>3</a:t>
                      </a:r>
                    </a:p>
                  </a:txBody>
                  <a:tcPr>
                    <a:solidFill>
                      <a:schemeClr val="bg1">
                        <a:lumMod val="85000"/>
                      </a:schemeClr>
                    </a:solidFill>
                  </a:tcPr>
                </a:tc>
                <a:tc>
                  <a:txBody>
                    <a:bodyPr/>
                    <a:lstStyle/>
                    <a:p>
                      <a:r>
                        <a:rPr lang="en-US" sz="1400" strike="sngStrike" baseline="0" dirty="0">
                          <a:solidFill>
                            <a:schemeClr val="tx1"/>
                          </a:solidFill>
                        </a:rPr>
                        <a:t>20</a:t>
                      </a:r>
                    </a:p>
                  </a:txBody>
                  <a:tcPr>
                    <a:solidFill>
                      <a:schemeClr val="bg1">
                        <a:lumMod val="85000"/>
                      </a:schemeClr>
                    </a:solidFill>
                  </a:tcPr>
                </a:tc>
                <a:extLst>
                  <a:ext uri="{0D108BD9-81ED-4DB2-BD59-A6C34878D82A}">
                    <a16:rowId xmlns:a16="http://schemas.microsoft.com/office/drawing/2014/main" val="10002"/>
                  </a:ext>
                </a:extLst>
              </a:tr>
              <a:tr h="262341">
                <a:tc>
                  <a:txBody>
                    <a:bodyPr/>
                    <a:lstStyle/>
                    <a:p>
                      <a:r>
                        <a:rPr lang="en-US" sz="1400" dirty="0">
                          <a:solidFill>
                            <a:schemeClr val="tx1"/>
                          </a:solidFill>
                        </a:rPr>
                        <a:t>Kyle</a:t>
                      </a:r>
                    </a:p>
                  </a:txBody>
                  <a:tcPr>
                    <a:solidFill>
                      <a:schemeClr val="bg1">
                        <a:lumMod val="85000"/>
                      </a:schemeClr>
                    </a:solidFill>
                  </a:tcPr>
                </a:tc>
                <a:tc>
                  <a:txBody>
                    <a:bodyPr/>
                    <a:lstStyle/>
                    <a:p>
                      <a:r>
                        <a:rPr lang="en-US" sz="1400" dirty="0" err="1">
                          <a:solidFill>
                            <a:schemeClr val="tx1"/>
                          </a:solidFill>
                        </a:rPr>
                        <a:t>Obtient</a:t>
                      </a:r>
                      <a:r>
                        <a:rPr lang="en-US" sz="1400" baseline="0" dirty="0">
                          <a:solidFill>
                            <a:schemeClr val="tx1"/>
                          </a:solidFill>
                        </a:rPr>
                        <a:t> </a:t>
                      </a:r>
                      <a:r>
                        <a:rPr lang="en-US" sz="1400" baseline="0" dirty="0" err="1">
                          <a:solidFill>
                            <a:schemeClr val="tx1"/>
                          </a:solidFill>
                        </a:rPr>
                        <a:t>lég</a:t>
                      </a:r>
                      <a:r>
                        <a:rPr lang="en-US" sz="1400" baseline="0" dirty="0">
                          <a:solidFill>
                            <a:schemeClr val="tx1"/>
                          </a:solidFill>
                        </a:rPr>
                        <a:t>.</a:t>
                      </a:r>
                      <a:endParaRPr lang="en-US" sz="1400" dirty="0">
                        <a:solidFill>
                          <a:schemeClr val="tx1"/>
                        </a:solidFill>
                      </a:endParaRPr>
                    </a:p>
                  </a:txBody>
                  <a:tcPr>
                    <a:solidFill>
                      <a:schemeClr val="bg1">
                        <a:lumMod val="85000"/>
                      </a:schemeClr>
                    </a:solidFill>
                  </a:tcPr>
                </a:tc>
                <a:tc>
                  <a:txBody>
                    <a:bodyPr/>
                    <a:lstStyle/>
                    <a:p>
                      <a:pPr algn="ctr"/>
                      <a:r>
                        <a:rPr lang="en-US" sz="1400" dirty="0">
                          <a:solidFill>
                            <a:schemeClr val="tx1"/>
                          </a:solidFill>
                        </a:rPr>
                        <a:t>1</a:t>
                      </a:r>
                    </a:p>
                  </a:txBody>
                  <a:tcPr>
                    <a:solidFill>
                      <a:schemeClr val="bg1">
                        <a:lumMod val="85000"/>
                      </a:schemeClr>
                    </a:solidFill>
                  </a:tcPr>
                </a:tc>
                <a:tc>
                  <a:txBody>
                    <a:bodyPr/>
                    <a:lstStyle/>
                    <a:p>
                      <a:r>
                        <a:rPr lang="en-US" sz="1400" dirty="0">
                          <a:solidFill>
                            <a:schemeClr val="tx1"/>
                          </a:solidFill>
                        </a:rPr>
                        <a:t>60</a:t>
                      </a:r>
                    </a:p>
                  </a:txBody>
                  <a:tcPr>
                    <a:solidFill>
                      <a:schemeClr val="bg1">
                        <a:lumMod val="85000"/>
                      </a:schemeClr>
                    </a:solidFill>
                  </a:tcPr>
                </a:tc>
                <a:extLst>
                  <a:ext uri="{0D108BD9-81ED-4DB2-BD59-A6C34878D82A}">
                    <a16:rowId xmlns:a16="http://schemas.microsoft.com/office/drawing/2014/main" val="10003"/>
                  </a:ext>
                </a:extLst>
              </a:tr>
              <a:tr h="262341">
                <a:tc>
                  <a:txBody>
                    <a:bodyPr/>
                    <a:lstStyle/>
                    <a:p>
                      <a:r>
                        <a:rPr lang="en-US" sz="1400" dirty="0">
                          <a:solidFill>
                            <a:schemeClr val="tx1"/>
                          </a:solidFill>
                        </a:rPr>
                        <a:t>Stan</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 </a:t>
                      </a:r>
                      <a:r>
                        <a:rPr lang="en-US" sz="1400" dirty="0" err="1">
                          <a:solidFill>
                            <a:schemeClr val="tx1"/>
                          </a:solidFill>
                        </a:rPr>
                        <a:t>lég</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4</a:t>
                      </a:r>
                    </a:p>
                  </a:txBody>
                  <a:tcPr>
                    <a:solidFill>
                      <a:schemeClr val="bg1">
                        <a:lumMod val="85000"/>
                      </a:schemeClr>
                    </a:solidFill>
                  </a:tcPr>
                </a:tc>
                <a:tc>
                  <a:txBody>
                    <a:bodyPr/>
                    <a:lstStyle/>
                    <a:p>
                      <a:r>
                        <a:rPr lang="en-US" sz="1400" dirty="0">
                          <a:solidFill>
                            <a:schemeClr val="tx1"/>
                          </a:solidFill>
                        </a:rPr>
                        <a:t>15</a:t>
                      </a:r>
                    </a:p>
                  </a:txBody>
                  <a:tcPr>
                    <a:solidFill>
                      <a:schemeClr val="bg1">
                        <a:lumMod val="85000"/>
                      </a:schemeClr>
                    </a:solidFill>
                  </a:tcPr>
                </a:tc>
                <a:extLst>
                  <a:ext uri="{0D108BD9-81ED-4DB2-BD59-A6C34878D82A}">
                    <a16:rowId xmlns:a16="http://schemas.microsoft.com/office/drawing/2014/main" val="10004"/>
                  </a:ext>
                </a:extLst>
              </a:tr>
              <a:tr h="262341">
                <a:tc>
                  <a:txBody>
                    <a:bodyPr/>
                    <a:lstStyle/>
                    <a:p>
                      <a:r>
                        <a:rPr lang="en-US" sz="1400" dirty="0">
                          <a:solidFill>
                            <a:schemeClr val="tx1"/>
                          </a:solidFill>
                        </a:rPr>
                        <a:t>Chef</a:t>
                      </a:r>
                    </a:p>
                  </a:txBody>
                  <a:tcPr>
                    <a:solidFill>
                      <a:schemeClr val="bg1">
                        <a:lumMod val="85000"/>
                      </a:schemeClr>
                    </a:solidFill>
                  </a:tcPr>
                </a:tc>
                <a:tc>
                  <a:txBody>
                    <a:bodyPr/>
                    <a:lstStyle/>
                    <a:p>
                      <a:r>
                        <a:rPr lang="en-US" sz="1400" dirty="0">
                          <a:solidFill>
                            <a:schemeClr val="tx1"/>
                          </a:solidFill>
                        </a:rPr>
                        <a:t>Assemble/CQ</a:t>
                      </a:r>
                    </a:p>
                  </a:txBody>
                  <a:tcPr>
                    <a:solidFill>
                      <a:schemeClr val="bg1">
                        <a:lumMod val="85000"/>
                      </a:schemeClr>
                    </a:solidFill>
                  </a:tcPr>
                </a:tc>
                <a:tc>
                  <a:txBody>
                    <a:bodyPr/>
                    <a:lstStyle/>
                    <a:p>
                      <a:pPr algn="ctr"/>
                      <a:r>
                        <a:rPr lang="en-US" sz="1400" dirty="0">
                          <a:solidFill>
                            <a:schemeClr val="tx1"/>
                          </a:solidFill>
                        </a:rPr>
                        <a:t>2</a:t>
                      </a:r>
                    </a:p>
                  </a:txBody>
                  <a:tcPr>
                    <a:solidFill>
                      <a:schemeClr val="bg1">
                        <a:lumMod val="85000"/>
                      </a:schemeClr>
                    </a:solidFill>
                  </a:tcPr>
                </a:tc>
                <a:tc>
                  <a:txBody>
                    <a:bodyPr/>
                    <a:lstStyle/>
                    <a:p>
                      <a:r>
                        <a:rPr lang="en-US" sz="1400" dirty="0">
                          <a:solidFill>
                            <a:schemeClr val="tx1"/>
                          </a:solidFill>
                        </a:rPr>
                        <a:t>30</a:t>
                      </a:r>
                    </a:p>
                  </a:txBody>
                  <a:tcPr>
                    <a:solidFill>
                      <a:schemeClr val="bg1">
                        <a:lumMod val="85000"/>
                      </a:schemeClr>
                    </a:solidFill>
                  </a:tcPr>
                </a:tc>
                <a:extLst>
                  <a:ext uri="{0D108BD9-81ED-4DB2-BD59-A6C34878D82A}">
                    <a16:rowId xmlns:a16="http://schemas.microsoft.com/office/drawing/2014/main" val="10005"/>
                  </a:ext>
                </a:extLst>
              </a:tr>
            </a:tbl>
          </a:graphicData>
        </a:graphic>
      </p:graphicFrame>
      <p:grpSp>
        <p:nvGrpSpPr>
          <p:cNvPr id="2" name="Group 1"/>
          <p:cNvGrpSpPr/>
          <p:nvPr/>
        </p:nvGrpSpPr>
        <p:grpSpPr>
          <a:xfrm>
            <a:off x="419100" y="2940996"/>
            <a:ext cx="5811131" cy="2719018"/>
            <a:chOff x="419100" y="2940996"/>
            <a:chExt cx="5811131" cy="2719018"/>
          </a:xfrm>
        </p:grpSpPr>
        <p:sp>
          <p:nvSpPr>
            <p:cNvPr id="33" name="Rectangle 5"/>
            <p:cNvSpPr>
              <a:spLocks noChangeArrowheads="1"/>
            </p:cNvSpPr>
            <p:nvPr/>
          </p:nvSpPr>
          <p:spPr bwMode="auto">
            <a:xfrm>
              <a:off x="1765841"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4" name="Rectangle 6"/>
            <p:cNvSpPr>
              <a:spLocks noChangeArrowheads="1"/>
            </p:cNvSpPr>
            <p:nvPr/>
          </p:nvSpPr>
          <p:spPr bwMode="auto">
            <a:xfrm>
              <a:off x="1765841" y="4479684"/>
              <a:ext cx="747953" cy="678145"/>
            </a:xfrm>
            <a:prstGeom prst="rect">
              <a:avLst/>
            </a:prstGeom>
            <a:noFill/>
            <a:ln w="12700">
              <a:solidFill>
                <a:schemeClr val="tx1"/>
              </a:solidFill>
              <a:miter lim="800000"/>
              <a:headEnd/>
              <a:tailEnd/>
            </a:ln>
          </p:spPr>
          <p:txBody>
            <a:bodyPr wrap="none" anchor="ctr"/>
            <a:lstStyle/>
            <a:p>
              <a:endParaRPr lang="en-US"/>
            </a:p>
          </p:txBody>
        </p:sp>
        <p:sp>
          <p:nvSpPr>
            <p:cNvPr id="37" name="Rectangle 7"/>
            <p:cNvSpPr>
              <a:spLocks noChangeArrowheads="1"/>
            </p:cNvSpPr>
            <p:nvPr/>
          </p:nvSpPr>
          <p:spPr bwMode="auto">
            <a:xfrm>
              <a:off x="3274100"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8" name="Rectangle 8"/>
            <p:cNvSpPr>
              <a:spLocks noChangeArrowheads="1"/>
            </p:cNvSpPr>
            <p:nvPr/>
          </p:nvSpPr>
          <p:spPr bwMode="auto">
            <a:xfrm>
              <a:off x="4782358" y="3795303"/>
              <a:ext cx="747953" cy="678145"/>
            </a:xfrm>
            <a:prstGeom prst="rect">
              <a:avLst/>
            </a:prstGeom>
            <a:noFill/>
            <a:ln w="12700">
              <a:solidFill>
                <a:schemeClr val="tx1"/>
              </a:solidFill>
              <a:miter lim="800000"/>
              <a:headEnd/>
              <a:tailEnd/>
            </a:ln>
          </p:spPr>
          <p:txBody>
            <a:bodyPr wrap="none" anchor="ctr"/>
            <a:lstStyle/>
            <a:p>
              <a:endParaRPr lang="en-US"/>
            </a:p>
          </p:txBody>
        </p:sp>
        <p:sp>
          <p:nvSpPr>
            <p:cNvPr id="44" name="Rectangle 9"/>
            <p:cNvSpPr>
              <a:spLocks noChangeArrowheads="1"/>
            </p:cNvSpPr>
            <p:nvPr/>
          </p:nvSpPr>
          <p:spPr bwMode="auto">
            <a:xfrm>
              <a:off x="3361815" y="4441079"/>
              <a:ext cx="747953" cy="678145"/>
            </a:xfrm>
            <a:prstGeom prst="rect">
              <a:avLst/>
            </a:prstGeom>
            <a:noFill/>
            <a:ln w="12700">
              <a:solidFill>
                <a:schemeClr val="tx1"/>
              </a:solidFill>
              <a:miter lim="800000"/>
              <a:headEnd/>
              <a:tailEnd/>
            </a:ln>
          </p:spPr>
          <p:txBody>
            <a:bodyPr wrap="none" anchor="ctr"/>
            <a:lstStyle/>
            <a:p>
              <a:endParaRPr lang="en-US"/>
            </a:p>
          </p:txBody>
        </p:sp>
        <p:sp>
          <p:nvSpPr>
            <p:cNvPr id="48" name="Line 12"/>
            <p:cNvSpPr>
              <a:spLocks noChangeShapeType="1"/>
            </p:cNvSpPr>
            <p:nvPr/>
          </p:nvSpPr>
          <p:spPr bwMode="auto">
            <a:xfrm>
              <a:off x="4023426" y="3276171"/>
              <a:ext cx="300553"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49" name="Line 15"/>
            <p:cNvSpPr>
              <a:spLocks noChangeShapeType="1"/>
            </p:cNvSpPr>
            <p:nvPr/>
          </p:nvSpPr>
          <p:spPr bwMode="auto">
            <a:xfrm>
              <a:off x="4323979" y="3276171"/>
              <a:ext cx="0" cy="684381"/>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50" name="Line 18"/>
            <p:cNvSpPr>
              <a:spLocks noChangeShapeType="1"/>
            </p:cNvSpPr>
            <p:nvPr/>
          </p:nvSpPr>
          <p:spPr bwMode="auto">
            <a:xfrm>
              <a:off x="4326580" y="3960552"/>
              <a:ext cx="481572"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2" name="Line 20"/>
            <p:cNvSpPr>
              <a:spLocks noChangeShapeType="1"/>
            </p:cNvSpPr>
            <p:nvPr/>
          </p:nvSpPr>
          <p:spPr bwMode="auto">
            <a:xfrm>
              <a:off x="5531684" y="4132037"/>
              <a:ext cx="698547"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4" name="Rectangle 22"/>
            <p:cNvSpPr>
              <a:spLocks noChangeArrowheads="1"/>
            </p:cNvSpPr>
            <p:nvPr/>
          </p:nvSpPr>
          <p:spPr bwMode="auto">
            <a:xfrm>
              <a:off x="1618210" y="3572372"/>
              <a:ext cx="1146148" cy="585418"/>
            </a:xfrm>
            <a:prstGeom prst="rect">
              <a:avLst/>
            </a:prstGeom>
            <a:noFill/>
            <a:ln w="9525">
              <a:noFill/>
              <a:miter lim="800000"/>
              <a:headEnd/>
              <a:tailEnd/>
            </a:ln>
          </p:spPr>
          <p:txBody>
            <a:bodyPr wrap="none" lIns="92075" tIns="46038" rIns="92075" bIns="46038">
              <a:spAutoFit/>
            </a:bodyPr>
            <a:lstStyle/>
            <a:p>
              <a:pPr algn="ctr"/>
              <a:r>
                <a:rPr lang="en-US" sz="1600" i="1" dirty="0" err="1"/>
                <a:t>Prép</a:t>
              </a:r>
              <a:r>
                <a:rPr lang="en-US" sz="1600" i="1" dirty="0"/>
                <a:t> et </a:t>
              </a:r>
              <a:r>
                <a:rPr lang="en-US" sz="1600" i="1" dirty="0" err="1"/>
                <a:t>cuit</a:t>
              </a:r>
              <a:endParaRPr lang="en-US" sz="1600" i="1" dirty="0"/>
            </a:p>
            <a:p>
              <a:pPr algn="ctr"/>
              <a:r>
                <a:rPr lang="en-US" sz="1600" i="1" dirty="0"/>
                <a:t>(Eric, </a:t>
              </a:r>
              <a:r>
                <a:rPr lang="en-US" sz="1600" i="1" strike="sngStrike" dirty="0"/>
                <a:t>3</a:t>
              </a:r>
              <a:r>
                <a:rPr lang="en-US" sz="1600" i="1" dirty="0"/>
                <a:t>5m)</a:t>
              </a:r>
            </a:p>
          </p:txBody>
        </p:sp>
        <p:sp>
          <p:nvSpPr>
            <p:cNvPr id="55" name="Rectangle 23"/>
            <p:cNvSpPr>
              <a:spLocks noChangeArrowheads="1"/>
            </p:cNvSpPr>
            <p:nvPr/>
          </p:nvSpPr>
          <p:spPr bwMode="auto">
            <a:xfrm>
              <a:off x="3096045" y="3572372"/>
              <a:ext cx="1149354" cy="585418"/>
            </a:xfrm>
            <a:prstGeom prst="rect">
              <a:avLst/>
            </a:prstGeom>
            <a:noFill/>
            <a:ln w="9525">
              <a:noFill/>
              <a:miter lim="800000"/>
              <a:headEnd/>
              <a:tailEnd/>
            </a:ln>
          </p:spPr>
          <p:txBody>
            <a:bodyPr wrap="none" lIns="92075" tIns="46038" rIns="92075" bIns="46038">
              <a:spAutoFit/>
            </a:bodyPr>
            <a:lstStyle/>
            <a:p>
              <a:pPr algn="ctr"/>
              <a:r>
                <a:rPr lang="en-US" sz="1600" i="1" strike="sngStrike" dirty="0" err="1"/>
                <a:t>Cuit</a:t>
              </a:r>
              <a:r>
                <a:rPr lang="en-US" sz="1600" i="1" strike="sngStrike" dirty="0"/>
                <a:t> </a:t>
              </a:r>
              <a:r>
                <a:rPr lang="en-US" sz="1600" i="1" strike="sngStrike" dirty="0" err="1"/>
                <a:t>Ingr</a:t>
              </a:r>
              <a:endParaRPr lang="en-US" sz="1600" i="1" strike="sngStrike" dirty="0"/>
            </a:p>
            <a:p>
              <a:pPr algn="ctr"/>
              <a:r>
                <a:rPr lang="en-US" sz="1600" i="1" strike="sngStrike" dirty="0"/>
                <a:t>(Kenny 3m)</a:t>
              </a:r>
            </a:p>
          </p:txBody>
        </p:sp>
        <p:sp>
          <p:nvSpPr>
            <p:cNvPr id="56" name="Rectangle 24"/>
            <p:cNvSpPr>
              <a:spLocks noChangeArrowheads="1"/>
            </p:cNvSpPr>
            <p:nvPr/>
          </p:nvSpPr>
          <p:spPr bwMode="auto">
            <a:xfrm>
              <a:off x="4731580" y="4470330"/>
              <a:ext cx="1045309" cy="478205"/>
            </a:xfrm>
            <a:prstGeom prst="rect">
              <a:avLst/>
            </a:prstGeom>
            <a:noFill/>
            <a:ln w="9525">
              <a:noFill/>
              <a:miter lim="800000"/>
              <a:headEnd/>
              <a:tailEnd/>
            </a:ln>
          </p:spPr>
          <p:txBody>
            <a:bodyPr wrap="none" lIns="92075" tIns="46038" rIns="92075" bIns="46038">
              <a:spAutoFit/>
            </a:bodyPr>
            <a:lstStyle/>
            <a:p>
              <a:r>
                <a:rPr lang="en-US" sz="1600" i="1" dirty="0"/>
                <a:t>Assemble/CQ</a:t>
              </a:r>
            </a:p>
            <a:p>
              <a:r>
                <a:rPr lang="en-US" sz="1600" i="1" dirty="0"/>
                <a:t>(Chef 2m)</a:t>
              </a:r>
            </a:p>
          </p:txBody>
        </p:sp>
        <p:sp>
          <p:nvSpPr>
            <p:cNvPr id="57" name="Line 27"/>
            <p:cNvSpPr>
              <a:spLocks noChangeShapeType="1"/>
            </p:cNvSpPr>
            <p:nvPr/>
          </p:nvSpPr>
          <p:spPr bwMode="auto">
            <a:xfrm>
              <a:off x="1274762" y="481454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8" name="Rectangle 31"/>
            <p:cNvSpPr>
              <a:spLocks noChangeArrowheads="1"/>
            </p:cNvSpPr>
            <p:nvPr/>
          </p:nvSpPr>
          <p:spPr bwMode="auto">
            <a:xfrm>
              <a:off x="1702594" y="5181809"/>
              <a:ext cx="812589" cy="478205"/>
            </a:xfrm>
            <a:prstGeom prst="rect">
              <a:avLst/>
            </a:prstGeom>
            <a:noFill/>
            <a:ln w="9525">
              <a:noFill/>
              <a:miter lim="800000"/>
              <a:headEnd/>
              <a:tailEnd/>
            </a:ln>
          </p:spPr>
          <p:txBody>
            <a:bodyPr wrap="none" lIns="92075" tIns="46038" rIns="92075" bIns="46038">
              <a:spAutoFit/>
            </a:bodyPr>
            <a:lstStyle/>
            <a:p>
              <a:r>
                <a:rPr lang="en-US" sz="1600" i="1" dirty="0" err="1"/>
                <a:t>Obt</a:t>
              </a:r>
              <a:r>
                <a:rPr lang="en-US" sz="1600" i="1" dirty="0"/>
                <a:t>. </a:t>
              </a:r>
              <a:r>
                <a:rPr lang="en-US" sz="1600" i="1" dirty="0" err="1"/>
                <a:t>Lég</a:t>
              </a:r>
              <a:r>
                <a:rPr lang="en-US" sz="1600" i="1" dirty="0"/>
                <a:t>. </a:t>
              </a:r>
            </a:p>
            <a:p>
              <a:r>
                <a:rPr lang="en-US" sz="1600" i="1" dirty="0"/>
                <a:t>(Kyle 1m)</a:t>
              </a:r>
            </a:p>
          </p:txBody>
        </p:sp>
        <p:sp>
          <p:nvSpPr>
            <p:cNvPr id="59" name="Rectangle 32"/>
            <p:cNvSpPr>
              <a:spLocks noChangeArrowheads="1"/>
            </p:cNvSpPr>
            <p:nvPr/>
          </p:nvSpPr>
          <p:spPr bwMode="auto">
            <a:xfrm>
              <a:off x="3300696" y="5125771"/>
              <a:ext cx="794589" cy="478205"/>
            </a:xfrm>
            <a:prstGeom prst="rect">
              <a:avLst/>
            </a:prstGeom>
            <a:noFill/>
            <a:ln w="9525">
              <a:noFill/>
              <a:miter lim="800000"/>
              <a:headEnd/>
              <a:tailEnd/>
            </a:ln>
          </p:spPr>
          <p:txBody>
            <a:bodyPr wrap="none" lIns="92075" tIns="46038" rIns="92075" bIns="46038">
              <a:spAutoFit/>
            </a:bodyPr>
            <a:lstStyle/>
            <a:p>
              <a:r>
                <a:rPr lang="en-US" sz="1600" i="1" dirty="0" err="1"/>
                <a:t>Cuit</a:t>
              </a:r>
              <a:r>
                <a:rPr lang="en-US" sz="1600" i="1" dirty="0"/>
                <a:t> </a:t>
              </a:r>
              <a:r>
                <a:rPr lang="en-US" sz="1600" i="1" dirty="0" err="1"/>
                <a:t>lég</a:t>
              </a:r>
              <a:r>
                <a:rPr lang="en-US" sz="1600" i="1" dirty="0"/>
                <a:t>.</a:t>
              </a:r>
            </a:p>
            <a:p>
              <a:r>
                <a:rPr lang="en-US" sz="1600" i="1" dirty="0"/>
                <a:t>(Stan 4m)</a:t>
              </a:r>
            </a:p>
          </p:txBody>
        </p:sp>
        <p:sp>
          <p:nvSpPr>
            <p:cNvPr id="60" name="Line 27"/>
            <p:cNvSpPr>
              <a:spLocks noChangeShapeType="1"/>
            </p:cNvSpPr>
            <p:nvPr/>
          </p:nvSpPr>
          <p:spPr bwMode="auto">
            <a:xfrm>
              <a:off x="2520705" y="481454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1" name="Line 27"/>
            <p:cNvSpPr>
              <a:spLocks noChangeShapeType="1"/>
            </p:cNvSpPr>
            <p:nvPr/>
          </p:nvSpPr>
          <p:spPr bwMode="auto">
            <a:xfrm>
              <a:off x="4400833" y="4441079"/>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2" name="Line 27"/>
            <p:cNvSpPr>
              <a:spLocks noChangeShapeType="1"/>
            </p:cNvSpPr>
            <p:nvPr/>
          </p:nvSpPr>
          <p:spPr bwMode="auto">
            <a:xfrm flipH="1" flipV="1">
              <a:off x="4400833" y="4441079"/>
              <a:ext cx="6152" cy="435714"/>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3" name="Line 27"/>
            <p:cNvSpPr>
              <a:spLocks noChangeShapeType="1"/>
            </p:cNvSpPr>
            <p:nvPr/>
          </p:nvSpPr>
          <p:spPr bwMode="auto">
            <a:xfrm>
              <a:off x="4095240" y="4876792"/>
              <a:ext cx="305594"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4" name="Line 27"/>
            <p:cNvSpPr>
              <a:spLocks noChangeShapeType="1"/>
            </p:cNvSpPr>
            <p:nvPr/>
          </p:nvSpPr>
          <p:spPr bwMode="auto">
            <a:xfrm>
              <a:off x="2506152" y="3258426"/>
              <a:ext cx="1589088"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5" name="Line 27"/>
            <p:cNvSpPr>
              <a:spLocks noChangeShapeType="1"/>
            </p:cNvSpPr>
            <p:nvPr/>
          </p:nvSpPr>
          <p:spPr bwMode="auto">
            <a:xfrm>
              <a:off x="1274763" y="325842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6" name="Line 27"/>
            <p:cNvSpPr>
              <a:spLocks noChangeShapeType="1"/>
            </p:cNvSpPr>
            <p:nvPr/>
          </p:nvSpPr>
          <p:spPr bwMode="auto">
            <a:xfrm flipH="1" flipV="1">
              <a:off x="1274763" y="3258427"/>
              <a:ext cx="0" cy="155612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7" name="Line 27"/>
            <p:cNvSpPr>
              <a:spLocks noChangeShapeType="1"/>
            </p:cNvSpPr>
            <p:nvPr/>
          </p:nvSpPr>
          <p:spPr bwMode="auto">
            <a:xfrm>
              <a:off x="419100" y="4005365"/>
              <a:ext cx="849511" cy="0"/>
            </a:xfrm>
            <a:prstGeom prst="line">
              <a:avLst/>
            </a:prstGeom>
            <a:noFill/>
            <a:ln w="25400">
              <a:solidFill>
                <a:schemeClr val="tx1"/>
              </a:solidFill>
              <a:round/>
              <a:headEnd type="none" w="sm" len="sm"/>
              <a:tailEnd type="none" w="lg" len="lg"/>
            </a:ln>
          </p:spPr>
          <p:txBody>
            <a:bodyPr wrap="none" anchor="ctr"/>
            <a:lstStyle/>
            <a:p>
              <a:endParaRPr lang="en-US"/>
            </a:p>
          </p:txBody>
        </p:sp>
      </p:grpSp>
      <p:sp>
        <p:nvSpPr>
          <p:cNvPr id="29" name="TextBox 28"/>
          <p:cNvSpPr txBox="1"/>
          <p:nvPr/>
        </p:nvSpPr>
        <p:spPr>
          <a:xfrm>
            <a:off x="6398701" y="3906606"/>
            <a:ext cx="2697247" cy="2554545"/>
          </a:xfrm>
          <a:prstGeom prst="rect">
            <a:avLst/>
          </a:prstGeom>
          <a:solidFill>
            <a:srgbClr val="A2FFA3"/>
          </a:solidFill>
        </p:spPr>
        <p:txBody>
          <a:bodyPr wrap="square" rtlCol="0">
            <a:spAutoFit/>
          </a:bodyPr>
          <a:lstStyle/>
          <a:p>
            <a:r>
              <a:rPr lang="en-US" sz="1600" dirty="0" err="1">
                <a:latin typeface="Garamond" pitchFamily="18" charset="0"/>
              </a:rPr>
              <a:t>Mais</a:t>
            </a:r>
            <a:r>
              <a:rPr lang="en-US" sz="1600" dirty="0">
                <a:latin typeface="Garamond" pitchFamily="18" charset="0"/>
              </a:rPr>
              <a:t> la </a:t>
            </a:r>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goulot</a:t>
            </a:r>
            <a:r>
              <a:rPr lang="en-US" sz="1600" dirty="0">
                <a:latin typeface="Garamond" pitchFamily="18" charset="0"/>
              </a:rPr>
              <a:t> </a:t>
            </a:r>
            <a:r>
              <a:rPr lang="en-US" sz="1600" dirty="0" err="1">
                <a:latin typeface="Garamond" pitchFamily="18" charset="0"/>
              </a:rPr>
              <a:t>s’est</a:t>
            </a:r>
            <a:r>
              <a:rPr lang="en-US" sz="1600" dirty="0">
                <a:latin typeface="Garamond" pitchFamily="18" charset="0"/>
              </a:rPr>
              <a:t> </a:t>
            </a:r>
            <a:r>
              <a:rPr lang="en-US" sz="1600" dirty="0" err="1">
                <a:solidFill>
                  <a:srgbClr val="FF0000"/>
                </a:solidFill>
                <a:latin typeface="Garamond" pitchFamily="18" charset="0"/>
              </a:rPr>
              <a:t>détériorée</a:t>
            </a:r>
            <a:r>
              <a:rPr lang="en-US" sz="1600" dirty="0">
                <a:solidFill>
                  <a:srgbClr val="FF0000"/>
                </a:solidFill>
                <a:latin typeface="Garamond" pitchFamily="18" charset="0"/>
              </a:rPr>
              <a:t> !</a:t>
            </a:r>
            <a:r>
              <a:rPr lang="en-US" sz="1600" dirty="0">
                <a:latin typeface="Garamond" pitchFamily="18" charset="0"/>
              </a:rPr>
              <a:t> </a:t>
            </a:r>
            <a:r>
              <a:rPr lang="en-US" sz="1600" dirty="0" err="1">
                <a:latin typeface="Garamond" pitchFamily="18" charset="0"/>
              </a:rPr>
              <a:t>Éric</a:t>
            </a:r>
            <a:r>
              <a:rPr lang="en-US" sz="1600" dirty="0">
                <a:latin typeface="Garamond" pitchFamily="18" charset="0"/>
              </a:rPr>
              <a:t> (5m/</a:t>
            </a:r>
            <a:r>
              <a:rPr lang="en-US" sz="1600" dirty="0" err="1">
                <a:latin typeface="Garamond" pitchFamily="18" charset="0"/>
              </a:rPr>
              <a:t>unité</a:t>
            </a:r>
            <a:r>
              <a:rPr lang="en-US" sz="1600" dirty="0">
                <a:latin typeface="Garamond" pitchFamily="18" charset="0"/>
              </a:rPr>
              <a:t>) </a:t>
            </a:r>
            <a:r>
              <a:rPr lang="en-US" sz="1600" dirty="0" err="1">
                <a:latin typeface="Garamond" pitchFamily="18" charset="0"/>
              </a:rPr>
              <a:t>plutôt</a:t>
            </a:r>
            <a:r>
              <a:rPr lang="en-US" sz="1600" dirty="0">
                <a:latin typeface="Garamond" pitchFamily="18" charset="0"/>
              </a:rPr>
              <a:t> que Stan à 4m/unite.</a:t>
            </a:r>
          </a:p>
          <a:p>
            <a:endParaRPr lang="en-US" sz="1600" dirty="0">
              <a:latin typeface="Garamond" pitchFamily="18" charset="0"/>
            </a:endParaRPr>
          </a:p>
          <a:p>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procédé</a:t>
            </a:r>
            <a:r>
              <a:rPr lang="en-US" sz="1600" dirty="0">
                <a:latin typeface="Garamond" pitchFamily="18" charset="0"/>
              </a:rPr>
              <a:t> = De 15 à 12 </a:t>
            </a:r>
            <a:r>
              <a:rPr lang="en-US" sz="1600" dirty="0" err="1">
                <a:latin typeface="Garamond" pitchFamily="18" charset="0"/>
              </a:rPr>
              <a:t>lunchs</a:t>
            </a:r>
            <a:r>
              <a:rPr lang="en-US" sz="1600" dirty="0">
                <a:latin typeface="Garamond" pitchFamily="18" charset="0"/>
              </a:rPr>
              <a:t>/</a:t>
            </a:r>
            <a:r>
              <a:rPr lang="en-US" sz="1600" dirty="0" err="1">
                <a:latin typeface="Garamond" pitchFamily="18" charset="0"/>
              </a:rPr>
              <a:t>heure</a:t>
            </a:r>
            <a:endParaRPr lang="en-US" sz="1600" dirty="0">
              <a:latin typeface="Garamond" pitchFamily="18" charset="0"/>
            </a:endParaRPr>
          </a:p>
          <a:p>
            <a:endParaRPr lang="en-US" sz="1600" dirty="0">
              <a:latin typeface="Garamond" pitchFamily="18" charset="0"/>
            </a:endParaRPr>
          </a:p>
          <a:p>
            <a:r>
              <a:rPr lang="en-US" sz="1600" dirty="0">
                <a:latin typeface="Garamond" pitchFamily="18" charset="0"/>
              </a:rPr>
              <a:t>NB: </a:t>
            </a:r>
            <a:r>
              <a:rPr lang="en-US" sz="1600" dirty="0" err="1">
                <a:latin typeface="Garamond" pitchFamily="18" charset="0"/>
              </a:rPr>
              <a:t>Accélérer</a:t>
            </a:r>
            <a:r>
              <a:rPr lang="en-US" sz="1600" dirty="0">
                <a:latin typeface="Garamond" pitchFamily="18" charset="0"/>
              </a:rPr>
              <a:t> </a:t>
            </a:r>
            <a:r>
              <a:rPr lang="en-US" sz="1600" dirty="0" err="1">
                <a:latin typeface="Garamond" pitchFamily="18" charset="0"/>
              </a:rPr>
              <a:t>une</a:t>
            </a:r>
            <a:r>
              <a:rPr lang="en-US" sz="1600" dirty="0">
                <a:latin typeface="Garamond" pitchFamily="18" charset="0"/>
              </a:rPr>
              <a:t> </a:t>
            </a:r>
            <a:r>
              <a:rPr lang="en-US" sz="1600" dirty="0" err="1">
                <a:latin typeface="Garamond" pitchFamily="18" charset="0"/>
              </a:rPr>
              <a:t>tâche</a:t>
            </a:r>
            <a:r>
              <a:rPr lang="en-US" sz="1600" dirty="0">
                <a:latin typeface="Garamond" pitchFamily="18" charset="0"/>
              </a:rPr>
              <a:t> critique </a:t>
            </a:r>
            <a:r>
              <a:rPr lang="en-US" sz="1600" dirty="0" err="1">
                <a:latin typeface="Garamond" pitchFamily="18" charset="0"/>
              </a:rPr>
              <a:t>peut</a:t>
            </a:r>
            <a:r>
              <a:rPr lang="en-US" sz="1600" dirty="0">
                <a:latin typeface="Garamond" pitchFamily="18" charset="0"/>
              </a:rPr>
              <a:t> </a:t>
            </a:r>
            <a:r>
              <a:rPr lang="en-US" sz="1600" dirty="0" err="1">
                <a:latin typeface="Garamond" pitchFamily="18" charset="0"/>
              </a:rPr>
              <a:t>détériorer</a:t>
            </a:r>
            <a:r>
              <a:rPr lang="en-US" sz="1600" dirty="0">
                <a:latin typeface="Garamond" pitchFamily="18" charset="0"/>
              </a:rPr>
              <a:t> la </a:t>
            </a:r>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procédé</a:t>
            </a:r>
            <a:r>
              <a:rPr lang="en-US" sz="1600" dirty="0">
                <a:latin typeface="Garamond" pitchFamily="18" charset="0"/>
              </a:rPr>
              <a:t>.</a:t>
            </a:r>
          </a:p>
        </p:txBody>
      </p:sp>
    </p:spTree>
    <p:extLst>
      <p:ext uri="{BB962C8B-B14F-4D97-AF65-F5344CB8AC3E}">
        <p14:creationId xmlns:p14="http://schemas.microsoft.com/office/powerpoint/2010/main" val="18580613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446753" y="3453825"/>
            <a:ext cx="2697247" cy="584775"/>
          </a:xfrm>
          <a:prstGeom prst="rect">
            <a:avLst/>
          </a:prstGeom>
          <a:solidFill>
            <a:schemeClr val="bg2">
              <a:lumMod val="20000"/>
              <a:lumOff val="80000"/>
            </a:schemeClr>
          </a:solidFill>
        </p:spPr>
        <p:txBody>
          <a:bodyPr wrap="square" rtlCol="0">
            <a:spAutoFit/>
          </a:bodyPr>
          <a:lstStyle/>
          <a:p>
            <a:r>
              <a:rPr lang="en-US" sz="1600" dirty="0">
                <a:latin typeface="Garamond" pitchFamily="18" charset="0"/>
              </a:rPr>
              <a:t>Temps de cycle:</a:t>
            </a:r>
          </a:p>
          <a:p>
            <a:r>
              <a:rPr lang="en-US" sz="1600" dirty="0">
                <a:latin typeface="Garamond" pitchFamily="18" charset="0"/>
              </a:rPr>
              <a:t>8 minutes</a:t>
            </a:r>
          </a:p>
        </p:txBody>
      </p:sp>
      <p:graphicFrame>
        <p:nvGraphicFramePr>
          <p:cNvPr id="31" name="Table 30"/>
          <p:cNvGraphicFramePr>
            <a:graphicFrameLocks noGrp="1"/>
          </p:cNvGraphicFramePr>
          <p:nvPr>
            <p:extLst>
              <p:ext uri="{D42A27DB-BD31-4B8C-83A1-F6EECF244321}">
                <p14:modId xmlns:p14="http://schemas.microsoft.com/office/powerpoint/2010/main" val="1682293332"/>
              </p:ext>
            </p:extLst>
          </p:nvPr>
        </p:nvGraphicFramePr>
        <p:xfrm>
          <a:off x="990600" y="685800"/>
          <a:ext cx="4953000" cy="1828800"/>
        </p:xfrm>
        <a:graphic>
          <a:graphicData uri="http://schemas.openxmlformats.org/drawingml/2006/table">
            <a:tbl>
              <a:tblPr firstRow="1" bandRow="1">
                <a:tableStyleId>{5C22544A-7EE6-4342-B048-85BDC9FD1C3A}</a:tableStyleId>
              </a:tblPr>
              <a:tblGrid>
                <a:gridCol w="1238250">
                  <a:extLst>
                    <a:ext uri="{9D8B030D-6E8A-4147-A177-3AD203B41FA5}">
                      <a16:colId xmlns:a16="http://schemas.microsoft.com/office/drawing/2014/main" val="20000"/>
                    </a:ext>
                  </a:extLst>
                </a:gridCol>
                <a:gridCol w="1238250">
                  <a:extLst>
                    <a:ext uri="{9D8B030D-6E8A-4147-A177-3AD203B41FA5}">
                      <a16:colId xmlns:a16="http://schemas.microsoft.com/office/drawing/2014/main" val="20001"/>
                    </a:ext>
                  </a:extLst>
                </a:gridCol>
                <a:gridCol w="1238250">
                  <a:extLst>
                    <a:ext uri="{9D8B030D-6E8A-4147-A177-3AD203B41FA5}">
                      <a16:colId xmlns:a16="http://schemas.microsoft.com/office/drawing/2014/main" val="20002"/>
                    </a:ext>
                  </a:extLst>
                </a:gridCol>
                <a:gridCol w="1238250">
                  <a:extLst>
                    <a:ext uri="{9D8B030D-6E8A-4147-A177-3AD203B41FA5}">
                      <a16:colId xmlns:a16="http://schemas.microsoft.com/office/drawing/2014/main" val="20003"/>
                    </a:ext>
                  </a:extLst>
                </a:gridCol>
              </a:tblGrid>
              <a:tr h="262341">
                <a:tc>
                  <a:txBody>
                    <a:bodyPr/>
                    <a:lstStyle/>
                    <a:p>
                      <a:r>
                        <a:rPr lang="en-US" sz="1400" dirty="0" err="1">
                          <a:solidFill>
                            <a:schemeClr val="tx1"/>
                          </a:solidFill>
                        </a:rPr>
                        <a:t>Ressource</a:t>
                      </a:r>
                      <a:endParaRPr lang="en-US" sz="1400" dirty="0">
                        <a:solidFill>
                          <a:schemeClr val="tx1"/>
                        </a:solidFill>
                      </a:endParaRPr>
                    </a:p>
                  </a:txBody>
                  <a:tcPr>
                    <a:solidFill>
                      <a:schemeClr val="bg1">
                        <a:lumMod val="85000"/>
                      </a:schemeClr>
                    </a:solidFill>
                  </a:tcPr>
                </a:tc>
                <a:tc>
                  <a:txBody>
                    <a:bodyPr/>
                    <a:lstStyle/>
                    <a:p>
                      <a:r>
                        <a:rPr lang="en-US" sz="1400" dirty="0" err="1">
                          <a:solidFill>
                            <a:schemeClr val="tx1"/>
                          </a:solidFill>
                        </a:rPr>
                        <a:t>Rôle</a:t>
                      </a:r>
                      <a:endParaRPr lang="en-US" sz="1400" dirty="0">
                        <a:solidFill>
                          <a:schemeClr val="tx1"/>
                        </a:solidFill>
                      </a:endParaRPr>
                    </a:p>
                  </a:txBody>
                  <a:tcPr>
                    <a:solidFill>
                      <a:schemeClr val="bg1">
                        <a:lumMod val="85000"/>
                      </a:schemeClr>
                    </a:solidFill>
                  </a:tcPr>
                </a:tc>
                <a:tc>
                  <a:txBody>
                    <a:bodyPr/>
                    <a:lstStyle/>
                    <a:p>
                      <a:r>
                        <a:rPr lang="en-US" sz="1400" dirty="0">
                          <a:solidFill>
                            <a:schemeClr val="tx1"/>
                          </a:solidFill>
                        </a:rPr>
                        <a:t>Min. / lunch</a:t>
                      </a:r>
                    </a:p>
                  </a:txBody>
                  <a:tcPr>
                    <a:solidFill>
                      <a:schemeClr val="bg1">
                        <a:lumMod val="85000"/>
                      </a:schemeClr>
                    </a:solidFill>
                  </a:tcPr>
                </a:tc>
                <a:tc>
                  <a:txBody>
                    <a:bodyPr/>
                    <a:lstStyle/>
                    <a:p>
                      <a:r>
                        <a:rPr lang="en-US" sz="1400" dirty="0" err="1">
                          <a:solidFill>
                            <a:schemeClr val="tx1"/>
                          </a:solidFill>
                        </a:rPr>
                        <a:t>Taux</a:t>
                      </a:r>
                      <a:r>
                        <a:rPr lang="en-US" sz="1400" dirty="0">
                          <a:solidFill>
                            <a:schemeClr val="tx1"/>
                          </a:solidFill>
                        </a:rPr>
                        <a:t> (/</a:t>
                      </a:r>
                      <a:r>
                        <a:rPr lang="en-US" sz="1400" dirty="0" err="1">
                          <a:solidFill>
                            <a:schemeClr val="tx1"/>
                          </a:solidFill>
                        </a:rPr>
                        <a:t>heure</a:t>
                      </a:r>
                      <a:r>
                        <a:rPr lang="en-US" sz="1400" dirty="0">
                          <a:solidFill>
                            <a:schemeClr val="tx1"/>
                          </a:solidFill>
                        </a:rPr>
                        <a:t>)</a:t>
                      </a:r>
                    </a:p>
                  </a:txBody>
                  <a:tcPr>
                    <a:solidFill>
                      <a:schemeClr val="bg1">
                        <a:lumMod val="85000"/>
                      </a:schemeClr>
                    </a:solidFill>
                  </a:tcPr>
                </a:tc>
                <a:extLst>
                  <a:ext uri="{0D108BD9-81ED-4DB2-BD59-A6C34878D82A}">
                    <a16:rowId xmlns:a16="http://schemas.microsoft.com/office/drawing/2014/main" val="10000"/>
                  </a:ext>
                </a:extLst>
              </a:tr>
              <a:tr h="262341">
                <a:tc>
                  <a:txBody>
                    <a:bodyPr/>
                    <a:lstStyle/>
                    <a:p>
                      <a:r>
                        <a:rPr lang="en-US" sz="1400" dirty="0">
                          <a:solidFill>
                            <a:schemeClr val="tx1"/>
                          </a:solidFill>
                        </a:rPr>
                        <a:t>Eric</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 </a:t>
                      </a:r>
                      <a:r>
                        <a:rPr lang="en-US" sz="1400" dirty="0" err="1">
                          <a:solidFill>
                            <a:schemeClr val="tx1"/>
                          </a:solidFill>
                        </a:rPr>
                        <a:t>Ingr</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3</a:t>
                      </a:r>
                    </a:p>
                  </a:txBody>
                  <a:tcPr>
                    <a:solidFill>
                      <a:schemeClr val="bg1">
                        <a:lumMod val="85000"/>
                      </a:schemeClr>
                    </a:solidFill>
                  </a:tcPr>
                </a:tc>
                <a:tc>
                  <a:txBody>
                    <a:bodyPr/>
                    <a:lstStyle/>
                    <a:p>
                      <a:r>
                        <a:rPr lang="en-US" sz="1400" dirty="0">
                          <a:solidFill>
                            <a:schemeClr val="tx1"/>
                          </a:solidFill>
                        </a:rPr>
                        <a:t>20 (= 60/3)</a:t>
                      </a:r>
                    </a:p>
                  </a:txBody>
                  <a:tcPr>
                    <a:solidFill>
                      <a:schemeClr val="bg1">
                        <a:lumMod val="85000"/>
                      </a:schemeClr>
                    </a:solidFill>
                  </a:tcPr>
                </a:tc>
                <a:extLst>
                  <a:ext uri="{0D108BD9-81ED-4DB2-BD59-A6C34878D82A}">
                    <a16:rowId xmlns:a16="http://schemas.microsoft.com/office/drawing/2014/main" val="10001"/>
                  </a:ext>
                </a:extLst>
              </a:tr>
              <a:tr h="262341">
                <a:tc>
                  <a:txBody>
                    <a:bodyPr/>
                    <a:lstStyle/>
                    <a:p>
                      <a:r>
                        <a:rPr lang="en-US" sz="1400" dirty="0">
                          <a:solidFill>
                            <a:schemeClr val="tx1"/>
                          </a:solidFill>
                        </a:rPr>
                        <a:t>Kenny</a:t>
                      </a:r>
                    </a:p>
                  </a:txBody>
                  <a:tcPr>
                    <a:solidFill>
                      <a:schemeClr val="bg1">
                        <a:lumMod val="85000"/>
                      </a:schemeClr>
                    </a:solidFill>
                  </a:tcPr>
                </a:tc>
                <a:tc>
                  <a:txBody>
                    <a:bodyPr/>
                    <a:lstStyle/>
                    <a:p>
                      <a:r>
                        <a:rPr lang="en-US" sz="1400" dirty="0" err="1">
                          <a:solidFill>
                            <a:schemeClr val="tx1"/>
                          </a:solidFill>
                        </a:rPr>
                        <a:t>Cuit</a:t>
                      </a:r>
                      <a:r>
                        <a:rPr lang="en-US" sz="1400" dirty="0">
                          <a:solidFill>
                            <a:schemeClr val="tx1"/>
                          </a:solidFill>
                        </a:rPr>
                        <a:t> </a:t>
                      </a:r>
                      <a:r>
                        <a:rPr lang="en-US" sz="1400" dirty="0" err="1">
                          <a:solidFill>
                            <a:schemeClr val="tx1"/>
                          </a:solidFill>
                        </a:rPr>
                        <a:t>Ingr</a:t>
                      </a:r>
                      <a:r>
                        <a:rPr lang="en-US" sz="1400" dirty="0">
                          <a:solidFill>
                            <a:schemeClr val="tx1"/>
                          </a:solidFill>
                        </a:rPr>
                        <a:t>.</a:t>
                      </a:r>
                    </a:p>
                  </a:txBody>
                  <a:tcPr>
                    <a:solidFill>
                      <a:schemeClr val="bg1">
                        <a:lumMod val="85000"/>
                      </a:schemeClr>
                    </a:solidFill>
                  </a:tcPr>
                </a:tc>
                <a:tc>
                  <a:txBody>
                    <a:bodyPr/>
                    <a:lstStyle/>
                    <a:p>
                      <a:pPr algn="ctr"/>
                      <a:r>
                        <a:rPr lang="en-US" sz="1400" dirty="0">
                          <a:solidFill>
                            <a:schemeClr val="tx1"/>
                          </a:solidFill>
                        </a:rPr>
                        <a:t>3</a:t>
                      </a:r>
                    </a:p>
                  </a:txBody>
                  <a:tcPr>
                    <a:solidFill>
                      <a:schemeClr val="bg1">
                        <a:lumMod val="85000"/>
                      </a:schemeClr>
                    </a:solidFill>
                  </a:tcPr>
                </a:tc>
                <a:tc>
                  <a:txBody>
                    <a:bodyPr/>
                    <a:lstStyle/>
                    <a:p>
                      <a:r>
                        <a:rPr lang="en-US" sz="1400" dirty="0">
                          <a:solidFill>
                            <a:schemeClr val="tx1"/>
                          </a:solidFill>
                        </a:rPr>
                        <a:t>20</a:t>
                      </a:r>
                    </a:p>
                  </a:txBody>
                  <a:tcPr>
                    <a:solidFill>
                      <a:schemeClr val="bg1">
                        <a:lumMod val="85000"/>
                      </a:schemeClr>
                    </a:solidFill>
                  </a:tcPr>
                </a:tc>
                <a:extLst>
                  <a:ext uri="{0D108BD9-81ED-4DB2-BD59-A6C34878D82A}">
                    <a16:rowId xmlns:a16="http://schemas.microsoft.com/office/drawing/2014/main" val="10002"/>
                  </a:ext>
                </a:extLst>
              </a:tr>
              <a:tr h="262341">
                <a:tc>
                  <a:txBody>
                    <a:bodyPr/>
                    <a:lstStyle/>
                    <a:p>
                      <a:r>
                        <a:rPr lang="en-US" sz="1400" dirty="0">
                          <a:solidFill>
                            <a:schemeClr val="tx1"/>
                          </a:solidFill>
                        </a:rPr>
                        <a:t>Kyle</a:t>
                      </a:r>
                    </a:p>
                  </a:txBody>
                  <a:tcPr>
                    <a:solidFill>
                      <a:schemeClr val="bg1">
                        <a:lumMod val="85000"/>
                      </a:schemeClr>
                    </a:solidFill>
                  </a:tcPr>
                </a:tc>
                <a:tc>
                  <a:txBody>
                    <a:bodyPr/>
                    <a:lstStyle/>
                    <a:p>
                      <a:r>
                        <a:rPr lang="en-US" sz="1400" dirty="0" err="1">
                          <a:solidFill>
                            <a:schemeClr val="tx1"/>
                          </a:solidFill>
                        </a:rPr>
                        <a:t>Obtient</a:t>
                      </a:r>
                      <a:r>
                        <a:rPr lang="en-US" sz="1400" baseline="0" dirty="0">
                          <a:solidFill>
                            <a:schemeClr val="tx1"/>
                          </a:solidFill>
                        </a:rPr>
                        <a:t> </a:t>
                      </a:r>
                      <a:r>
                        <a:rPr lang="en-US" sz="1400" baseline="0" dirty="0" err="1">
                          <a:solidFill>
                            <a:schemeClr val="tx1"/>
                          </a:solidFill>
                        </a:rPr>
                        <a:t>lég</a:t>
                      </a:r>
                      <a:r>
                        <a:rPr lang="en-US" sz="1400" baseline="0" dirty="0">
                          <a:solidFill>
                            <a:schemeClr val="tx1"/>
                          </a:solidFill>
                        </a:rPr>
                        <a:t>.</a:t>
                      </a:r>
                      <a:endParaRPr lang="en-US" sz="1400" dirty="0">
                        <a:solidFill>
                          <a:schemeClr val="tx1"/>
                        </a:solidFill>
                      </a:endParaRPr>
                    </a:p>
                  </a:txBody>
                  <a:tcPr>
                    <a:solidFill>
                      <a:schemeClr val="bg1">
                        <a:lumMod val="85000"/>
                      </a:schemeClr>
                    </a:solidFill>
                  </a:tcPr>
                </a:tc>
                <a:tc>
                  <a:txBody>
                    <a:bodyPr/>
                    <a:lstStyle/>
                    <a:p>
                      <a:pPr algn="ctr"/>
                      <a:r>
                        <a:rPr lang="en-US" sz="1400" dirty="0">
                          <a:solidFill>
                            <a:schemeClr val="tx1"/>
                          </a:solidFill>
                        </a:rPr>
                        <a:t>1</a:t>
                      </a:r>
                    </a:p>
                  </a:txBody>
                  <a:tcPr>
                    <a:solidFill>
                      <a:schemeClr val="bg1">
                        <a:lumMod val="85000"/>
                      </a:schemeClr>
                    </a:solidFill>
                  </a:tcPr>
                </a:tc>
                <a:tc>
                  <a:txBody>
                    <a:bodyPr/>
                    <a:lstStyle/>
                    <a:p>
                      <a:r>
                        <a:rPr lang="en-US" sz="1400" dirty="0">
                          <a:solidFill>
                            <a:schemeClr val="tx1"/>
                          </a:solidFill>
                        </a:rPr>
                        <a:t>60</a:t>
                      </a:r>
                    </a:p>
                  </a:txBody>
                  <a:tcPr>
                    <a:solidFill>
                      <a:schemeClr val="bg1">
                        <a:lumMod val="85000"/>
                      </a:schemeClr>
                    </a:solidFill>
                  </a:tcPr>
                </a:tc>
                <a:extLst>
                  <a:ext uri="{0D108BD9-81ED-4DB2-BD59-A6C34878D82A}">
                    <a16:rowId xmlns:a16="http://schemas.microsoft.com/office/drawing/2014/main" val="10003"/>
                  </a:ext>
                </a:extLst>
              </a:tr>
              <a:tr h="262341">
                <a:tc>
                  <a:txBody>
                    <a:bodyPr/>
                    <a:lstStyle/>
                    <a:p>
                      <a:r>
                        <a:rPr lang="en-US" sz="1400" dirty="0">
                          <a:solidFill>
                            <a:schemeClr val="tx1"/>
                          </a:solidFill>
                        </a:rPr>
                        <a:t>Stan</a:t>
                      </a:r>
                    </a:p>
                  </a:txBody>
                  <a:tcPr>
                    <a:solidFill>
                      <a:schemeClr val="bg1">
                        <a:lumMod val="85000"/>
                      </a:schemeClr>
                    </a:solidFill>
                  </a:tcPr>
                </a:tc>
                <a:tc>
                  <a:txBody>
                    <a:bodyPr/>
                    <a:lstStyle/>
                    <a:p>
                      <a:r>
                        <a:rPr lang="en-US" sz="1400" dirty="0" err="1">
                          <a:solidFill>
                            <a:schemeClr val="tx1"/>
                          </a:solidFill>
                        </a:rPr>
                        <a:t>Prép</a:t>
                      </a:r>
                      <a:r>
                        <a:rPr lang="en-US" sz="1400" dirty="0">
                          <a:solidFill>
                            <a:schemeClr val="tx1"/>
                          </a:solidFill>
                        </a:rPr>
                        <a:t>. </a:t>
                      </a:r>
                      <a:r>
                        <a:rPr lang="en-US" sz="1400" dirty="0" err="1">
                          <a:solidFill>
                            <a:schemeClr val="tx1"/>
                          </a:solidFill>
                        </a:rPr>
                        <a:t>lég</a:t>
                      </a:r>
                      <a:r>
                        <a:rPr lang="en-US" sz="1400" dirty="0">
                          <a:solidFill>
                            <a:schemeClr val="tx1"/>
                          </a:solidFill>
                        </a:rPr>
                        <a:t>.</a:t>
                      </a:r>
                    </a:p>
                  </a:txBody>
                  <a:tcPr>
                    <a:solidFill>
                      <a:schemeClr val="bg1">
                        <a:lumMod val="85000"/>
                      </a:schemeClr>
                    </a:solidFill>
                  </a:tcPr>
                </a:tc>
                <a:tc>
                  <a:txBody>
                    <a:bodyPr/>
                    <a:lstStyle/>
                    <a:p>
                      <a:pPr algn="ctr"/>
                      <a:r>
                        <a:rPr lang="en-US" sz="1400" strike="sngStrike" baseline="0" dirty="0">
                          <a:solidFill>
                            <a:schemeClr val="tx1"/>
                          </a:solidFill>
                        </a:rPr>
                        <a:t>4 </a:t>
                      </a:r>
                      <a:r>
                        <a:rPr lang="en-US" sz="1400" strike="noStrike" baseline="0" dirty="0">
                          <a:solidFill>
                            <a:srgbClr val="FF0000"/>
                          </a:solidFill>
                        </a:rPr>
                        <a:t>3</a:t>
                      </a:r>
                    </a:p>
                  </a:txBody>
                  <a:tcPr>
                    <a:solidFill>
                      <a:schemeClr val="bg1">
                        <a:lumMod val="85000"/>
                      </a:schemeClr>
                    </a:solidFill>
                  </a:tcPr>
                </a:tc>
                <a:tc>
                  <a:txBody>
                    <a:bodyPr/>
                    <a:lstStyle/>
                    <a:p>
                      <a:r>
                        <a:rPr lang="en-US" sz="1400" strike="sngStrike" baseline="0" dirty="0">
                          <a:solidFill>
                            <a:schemeClr val="tx1"/>
                          </a:solidFill>
                        </a:rPr>
                        <a:t>15</a:t>
                      </a:r>
                      <a:r>
                        <a:rPr lang="en-US" sz="1400" dirty="0">
                          <a:solidFill>
                            <a:schemeClr val="tx1"/>
                          </a:solidFill>
                        </a:rPr>
                        <a:t> 20</a:t>
                      </a:r>
                    </a:p>
                  </a:txBody>
                  <a:tcPr>
                    <a:solidFill>
                      <a:schemeClr val="bg1">
                        <a:lumMod val="85000"/>
                      </a:schemeClr>
                    </a:solidFill>
                  </a:tcPr>
                </a:tc>
                <a:extLst>
                  <a:ext uri="{0D108BD9-81ED-4DB2-BD59-A6C34878D82A}">
                    <a16:rowId xmlns:a16="http://schemas.microsoft.com/office/drawing/2014/main" val="10004"/>
                  </a:ext>
                </a:extLst>
              </a:tr>
              <a:tr h="262341">
                <a:tc>
                  <a:txBody>
                    <a:bodyPr/>
                    <a:lstStyle/>
                    <a:p>
                      <a:r>
                        <a:rPr lang="en-US" sz="1400" dirty="0">
                          <a:solidFill>
                            <a:schemeClr val="tx1"/>
                          </a:solidFill>
                        </a:rPr>
                        <a:t>Chef</a:t>
                      </a:r>
                    </a:p>
                  </a:txBody>
                  <a:tcPr>
                    <a:solidFill>
                      <a:schemeClr val="bg1">
                        <a:lumMod val="85000"/>
                      </a:schemeClr>
                    </a:solidFill>
                  </a:tcPr>
                </a:tc>
                <a:tc>
                  <a:txBody>
                    <a:bodyPr/>
                    <a:lstStyle/>
                    <a:p>
                      <a:r>
                        <a:rPr lang="en-US" sz="1400" dirty="0">
                          <a:solidFill>
                            <a:schemeClr val="tx1"/>
                          </a:solidFill>
                        </a:rPr>
                        <a:t>Assemble/CQ</a:t>
                      </a:r>
                    </a:p>
                  </a:txBody>
                  <a:tcPr>
                    <a:solidFill>
                      <a:schemeClr val="bg1">
                        <a:lumMod val="85000"/>
                      </a:schemeClr>
                    </a:solidFill>
                  </a:tcPr>
                </a:tc>
                <a:tc>
                  <a:txBody>
                    <a:bodyPr/>
                    <a:lstStyle/>
                    <a:p>
                      <a:pPr algn="ctr"/>
                      <a:r>
                        <a:rPr lang="en-US" sz="1400" dirty="0">
                          <a:solidFill>
                            <a:schemeClr val="tx1"/>
                          </a:solidFill>
                        </a:rPr>
                        <a:t>2</a:t>
                      </a:r>
                    </a:p>
                  </a:txBody>
                  <a:tcPr>
                    <a:solidFill>
                      <a:schemeClr val="bg1">
                        <a:lumMod val="85000"/>
                      </a:schemeClr>
                    </a:solidFill>
                  </a:tcPr>
                </a:tc>
                <a:tc>
                  <a:txBody>
                    <a:bodyPr/>
                    <a:lstStyle/>
                    <a:p>
                      <a:r>
                        <a:rPr lang="en-US" sz="1400" dirty="0">
                          <a:solidFill>
                            <a:schemeClr val="tx1"/>
                          </a:solidFill>
                        </a:rPr>
                        <a:t>30</a:t>
                      </a:r>
                    </a:p>
                  </a:txBody>
                  <a:tcPr>
                    <a:solidFill>
                      <a:schemeClr val="bg1">
                        <a:lumMod val="85000"/>
                      </a:schemeClr>
                    </a:solidFill>
                  </a:tcPr>
                </a:tc>
                <a:extLst>
                  <a:ext uri="{0D108BD9-81ED-4DB2-BD59-A6C34878D82A}">
                    <a16:rowId xmlns:a16="http://schemas.microsoft.com/office/drawing/2014/main" val="10005"/>
                  </a:ext>
                </a:extLst>
              </a:tr>
            </a:tbl>
          </a:graphicData>
        </a:graphic>
      </p:graphicFrame>
      <p:grpSp>
        <p:nvGrpSpPr>
          <p:cNvPr id="2" name="Group 1"/>
          <p:cNvGrpSpPr/>
          <p:nvPr/>
        </p:nvGrpSpPr>
        <p:grpSpPr>
          <a:xfrm>
            <a:off x="419100" y="2940996"/>
            <a:ext cx="5811131" cy="2770193"/>
            <a:chOff x="419100" y="2940996"/>
            <a:chExt cx="5811131" cy="2770193"/>
          </a:xfrm>
        </p:grpSpPr>
        <p:sp>
          <p:nvSpPr>
            <p:cNvPr id="33" name="Rectangle 5"/>
            <p:cNvSpPr>
              <a:spLocks noChangeArrowheads="1"/>
            </p:cNvSpPr>
            <p:nvPr/>
          </p:nvSpPr>
          <p:spPr bwMode="auto">
            <a:xfrm>
              <a:off x="1765841"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4" name="Rectangle 6"/>
            <p:cNvSpPr>
              <a:spLocks noChangeArrowheads="1"/>
            </p:cNvSpPr>
            <p:nvPr/>
          </p:nvSpPr>
          <p:spPr bwMode="auto">
            <a:xfrm>
              <a:off x="1765841" y="4479684"/>
              <a:ext cx="747953" cy="678145"/>
            </a:xfrm>
            <a:prstGeom prst="rect">
              <a:avLst/>
            </a:prstGeom>
            <a:noFill/>
            <a:ln w="12700">
              <a:solidFill>
                <a:schemeClr val="tx1"/>
              </a:solidFill>
              <a:miter lim="800000"/>
              <a:headEnd/>
              <a:tailEnd/>
            </a:ln>
          </p:spPr>
          <p:txBody>
            <a:bodyPr wrap="none" anchor="ctr"/>
            <a:lstStyle/>
            <a:p>
              <a:endParaRPr lang="en-US"/>
            </a:p>
          </p:txBody>
        </p:sp>
        <p:sp>
          <p:nvSpPr>
            <p:cNvPr id="37" name="Rectangle 7"/>
            <p:cNvSpPr>
              <a:spLocks noChangeArrowheads="1"/>
            </p:cNvSpPr>
            <p:nvPr/>
          </p:nvSpPr>
          <p:spPr bwMode="auto">
            <a:xfrm>
              <a:off x="3274100" y="2940996"/>
              <a:ext cx="747953" cy="676586"/>
            </a:xfrm>
            <a:prstGeom prst="rect">
              <a:avLst/>
            </a:prstGeom>
            <a:noFill/>
            <a:ln w="12700">
              <a:solidFill>
                <a:schemeClr val="tx1"/>
              </a:solidFill>
              <a:miter lim="800000"/>
              <a:headEnd/>
              <a:tailEnd/>
            </a:ln>
          </p:spPr>
          <p:txBody>
            <a:bodyPr wrap="none" anchor="ctr"/>
            <a:lstStyle/>
            <a:p>
              <a:endParaRPr lang="en-US"/>
            </a:p>
          </p:txBody>
        </p:sp>
        <p:sp>
          <p:nvSpPr>
            <p:cNvPr id="38" name="Rectangle 8"/>
            <p:cNvSpPr>
              <a:spLocks noChangeArrowheads="1"/>
            </p:cNvSpPr>
            <p:nvPr/>
          </p:nvSpPr>
          <p:spPr bwMode="auto">
            <a:xfrm>
              <a:off x="4782358" y="3795303"/>
              <a:ext cx="747953" cy="678145"/>
            </a:xfrm>
            <a:prstGeom prst="rect">
              <a:avLst/>
            </a:prstGeom>
            <a:noFill/>
            <a:ln w="12700">
              <a:solidFill>
                <a:schemeClr val="tx1"/>
              </a:solidFill>
              <a:miter lim="800000"/>
              <a:headEnd/>
              <a:tailEnd/>
            </a:ln>
          </p:spPr>
          <p:txBody>
            <a:bodyPr wrap="none" anchor="ctr"/>
            <a:lstStyle/>
            <a:p>
              <a:endParaRPr lang="en-US"/>
            </a:p>
          </p:txBody>
        </p:sp>
        <p:sp>
          <p:nvSpPr>
            <p:cNvPr id="44" name="Rectangle 9"/>
            <p:cNvSpPr>
              <a:spLocks noChangeArrowheads="1"/>
            </p:cNvSpPr>
            <p:nvPr/>
          </p:nvSpPr>
          <p:spPr bwMode="auto">
            <a:xfrm>
              <a:off x="3361815" y="4441079"/>
              <a:ext cx="747953" cy="678145"/>
            </a:xfrm>
            <a:prstGeom prst="rect">
              <a:avLst/>
            </a:prstGeom>
            <a:noFill/>
            <a:ln w="12700">
              <a:solidFill>
                <a:schemeClr val="tx1"/>
              </a:solidFill>
              <a:miter lim="800000"/>
              <a:headEnd/>
              <a:tailEnd/>
            </a:ln>
          </p:spPr>
          <p:txBody>
            <a:bodyPr wrap="none" anchor="ctr"/>
            <a:lstStyle/>
            <a:p>
              <a:endParaRPr lang="en-US"/>
            </a:p>
          </p:txBody>
        </p:sp>
        <p:sp>
          <p:nvSpPr>
            <p:cNvPr id="48" name="Line 12"/>
            <p:cNvSpPr>
              <a:spLocks noChangeShapeType="1"/>
            </p:cNvSpPr>
            <p:nvPr/>
          </p:nvSpPr>
          <p:spPr bwMode="auto">
            <a:xfrm>
              <a:off x="4023426" y="3276171"/>
              <a:ext cx="300553" cy="0"/>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49" name="Line 15"/>
            <p:cNvSpPr>
              <a:spLocks noChangeShapeType="1"/>
            </p:cNvSpPr>
            <p:nvPr/>
          </p:nvSpPr>
          <p:spPr bwMode="auto">
            <a:xfrm>
              <a:off x="4323979" y="3276171"/>
              <a:ext cx="0" cy="684381"/>
            </a:xfrm>
            <a:prstGeom prst="line">
              <a:avLst/>
            </a:prstGeom>
            <a:noFill/>
            <a:ln w="25400">
              <a:solidFill>
                <a:schemeClr val="tx1"/>
              </a:solidFill>
              <a:round/>
              <a:headEnd type="none" w="sm" len="sm"/>
              <a:tailEnd type="none" w="sm" len="sm"/>
            </a:ln>
          </p:spPr>
          <p:txBody>
            <a:bodyPr wrap="none" anchor="ctr"/>
            <a:lstStyle/>
            <a:p>
              <a:endParaRPr lang="en-US"/>
            </a:p>
          </p:txBody>
        </p:sp>
        <p:sp>
          <p:nvSpPr>
            <p:cNvPr id="50" name="Line 18"/>
            <p:cNvSpPr>
              <a:spLocks noChangeShapeType="1"/>
            </p:cNvSpPr>
            <p:nvPr/>
          </p:nvSpPr>
          <p:spPr bwMode="auto">
            <a:xfrm>
              <a:off x="4317702" y="3960552"/>
              <a:ext cx="481572"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2" name="Line 20"/>
            <p:cNvSpPr>
              <a:spLocks noChangeShapeType="1"/>
            </p:cNvSpPr>
            <p:nvPr/>
          </p:nvSpPr>
          <p:spPr bwMode="auto">
            <a:xfrm>
              <a:off x="5531684" y="4132037"/>
              <a:ext cx="698547"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4" name="Rectangle 22"/>
            <p:cNvSpPr>
              <a:spLocks noChangeArrowheads="1"/>
            </p:cNvSpPr>
            <p:nvPr/>
          </p:nvSpPr>
          <p:spPr bwMode="auto">
            <a:xfrm>
              <a:off x="1777917" y="3572372"/>
              <a:ext cx="826732" cy="478205"/>
            </a:xfrm>
            <a:prstGeom prst="rect">
              <a:avLst/>
            </a:prstGeom>
            <a:noFill/>
            <a:ln w="9525">
              <a:noFill/>
              <a:miter lim="800000"/>
              <a:headEnd/>
              <a:tailEnd/>
            </a:ln>
          </p:spPr>
          <p:txBody>
            <a:bodyPr wrap="none" lIns="92075" tIns="46038" rIns="92075" bIns="46038">
              <a:spAutoFit/>
            </a:bodyPr>
            <a:lstStyle/>
            <a:p>
              <a:pPr algn="ctr"/>
              <a:r>
                <a:rPr lang="en-US" sz="1600" i="1" dirty="0" err="1"/>
                <a:t>Prép</a:t>
              </a:r>
              <a:r>
                <a:rPr lang="en-US" sz="1600" i="1" dirty="0"/>
                <a:t> </a:t>
              </a:r>
              <a:r>
                <a:rPr lang="en-US" sz="1600" i="1" dirty="0" err="1"/>
                <a:t>Ingr</a:t>
              </a:r>
              <a:endParaRPr lang="en-US" sz="1600" i="1" dirty="0"/>
            </a:p>
            <a:p>
              <a:pPr algn="ctr"/>
              <a:r>
                <a:rPr lang="en-US" sz="1600" i="1" dirty="0"/>
                <a:t>(Eric, 3m)</a:t>
              </a:r>
            </a:p>
          </p:txBody>
        </p:sp>
        <p:sp>
          <p:nvSpPr>
            <p:cNvPr id="55" name="Rectangle 23"/>
            <p:cNvSpPr>
              <a:spLocks noChangeArrowheads="1"/>
            </p:cNvSpPr>
            <p:nvPr/>
          </p:nvSpPr>
          <p:spPr bwMode="auto">
            <a:xfrm>
              <a:off x="3209783" y="3572372"/>
              <a:ext cx="921878" cy="478205"/>
            </a:xfrm>
            <a:prstGeom prst="rect">
              <a:avLst/>
            </a:prstGeom>
            <a:noFill/>
            <a:ln w="9525">
              <a:noFill/>
              <a:miter lim="800000"/>
              <a:headEnd/>
              <a:tailEnd/>
            </a:ln>
          </p:spPr>
          <p:txBody>
            <a:bodyPr wrap="none" lIns="92075" tIns="46038" rIns="92075" bIns="46038">
              <a:spAutoFit/>
            </a:bodyPr>
            <a:lstStyle/>
            <a:p>
              <a:pPr algn="ctr"/>
              <a:r>
                <a:rPr lang="en-US" sz="1600" i="1" dirty="0" err="1"/>
                <a:t>Cuit</a:t>
              </a:r>
              <a:r>
                <a:rPr lang="en-US" sz="1600" i="1" dirty="0"/>
                <a:t> </a:t>
              </a:r>
              <a:r>
                <a:rPr lang="en-US" sz="1600" i="1" dirty="0" err="1"/>
                <a:t>Ingr</a:t>
              </a:r>
              <a:endParaRPr lang="en-US" sz="1600" i="1" dirty="0"/>
            </a:p>
            <a:p>
              <a:pPr algn="ctr"/>
              <a:r>
                <a:rPr lang="en-US" sz="1600" i="1" dirty="0"/>
                <a:t>(Kenny 3m)</a:t>
              </a:r>
            </a:p>
          </p:txBody>
        </p:sp>
        <p:sp>
          <p:nvSpPr>
            <p:cNvPr id="56" name="Rectangle 24"/>
            <p:cNvSpPr>
              <a:spLocks noChangeArrowheads="1"/>
            </p:cNvSpPr>
            <p:nvPr/>
          </p:nvSpPr>
          <p:spPr bwMode="auto">
            <a:xfrm>
              <a:off x="4731580" y="4470331"/>
              <a:ext cx="1045309" cy="478205"/>
            </a:xfrm>
            <a:prstGeom prst="rect">
              <a:avLst/>
            </a:prstGeom>
            <a:noFill/>
            <a:ln w="9525">
              <a:noFill/>
              <a:miter lim="800000"/>
              <a:headEnd/>
              <a:tailEnd/>
            </a:ln>
          </p:spPr>
          <p:txBody>
            <a:bodyPr wrap="none" lIns="92075" tIns="46038" rIns="92075" bIns="46038">
              <a:spAutoFit/>
            </a:bodyPr>
            <a:lstStyle/>
            <a:p>
              <a:r>
                <a:rPr lang="en-US" sz="1600" i="1" dirty="0"/>
                <a:t>Assemble/CQ</a:t>
              </a:r>
            </a:p>
            <a:p>
              <a:r>
                <a:rPr lang="en-US" sz="1600" i="1" dirty="0"/>
                <a:t>(Chef 2m)</a:t>
              </a:r>
            </a:p>
          </p:txBody>
        </p:sp>
        <p:sp>
          <p:nvSpPr>
            <p:cNvPr id="57" name="Line 27"/>
            <p:cNvSpPr>
              <a:spLocks noChangeShapeType="1"/>
            </p:cNvSpPr>
            <p:nvPr/>
          </p:nvSpPr>
          <p:spPr bwMode="auto">
            <a:xfrm>
              <a:off x="1274762" y="4814548"/>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58" name="Rectangle 31"/>
            <p:cNvSpPr>
              <a:spLocks noChangeArrowheads="1"/>
            </p:cNvSpPr>
            <p:nvPr/>
          </p:nvSpPr>
          <p:spPr bwMode="auto">
            <a:xfrm>
              <a:off x="1702594" y="5181809"/>
              <a:ext cx="812589" cy="478205"/>
            </a:xfrm>
            <a:prstGeom prst="rect">
              <a:avLst/>
            </a:prstGeom>
            <a:noFill/>
            <a:ln w="9525">
              <a:noFill/>
              <a:miter lim="800000"/>
              <a:headEnd/>
              <a:tailEnd/>
            </a:ln>
          </p:spPr>
          <p:txBody>
            <a:bodyPr wrap="none" lIns="92075" tIns="46038" rIns="92075" bIns="46038">
              <a:spAutoFit/>
            </a:bodyPr>
            <a:lstStyle/>
            <a:p>
              <a:r>
                <a:rPr lang="en-US" sz="1600" i="1" dirty="0" err="1"/>
                <a:t>Obt</a:t>
              </a:r>
              <a:r>
                <a:rPr lang="en-US" sz="1600" i="1" dirty="0"/>
                <a:t>. </a:t>
              </a:r>
              <a:r>
                <a:rPr lang="en-US" sz="1600" i="1" dirty="0" err="1"/>
                <a:t>Lég</a:t>
              </a:r>
              <a:r>
                <a:rPr lang="en-US" sz="1600" i="1" dirty="0"/>
                <a:t>. </a:t>
              </a:r>
            </a:p>
            <a:p>
              <a:r>
                <a:rPr lang="en-US" sz="1600" i="1" dirty="0"/>
                <a:t>(Kyle 1m)</a:t>
              </a:r>
            </a:p>
          </p:txBody>
        </p:sp>
        <p:sp>
          <p:nvSpPr>
            <p:cNvPr id="59" name="Rectangle 32"/>
            <p:cNvSpPr>
              <a:spLocks noChangeArrowheads="1"/>
            </p:cNvSpPr>
            <p:nvPr/>
          </p:nvSpPr>
          <p:spPr bwMode="auto">
            <a:xfrm>
              <a:off x="3300696" y="5125771"/>
              <a:ext cx="990656" cy="585418"/>
            </a:xfrm>
            <a:prstGeom prst="rect">
              <a:avLst/>
            </a:prstGeom>
            <a:noFill/>
            <a:ln w="9525">
              <a:noFill/>
              <a:miter lim="800000"/>
              <a:headEnd/>
              <a:tailEnd/>
            </a:ln>
          </p:spPr>
          <p:txBody>
            <a:bodyPr wrap="none" lIns="92075" tIns="46038" rIns="92075" bIns="46038">
              <a:spAutoFit/>
            </a:bodyPr>
            <a:lstStyle/>
            <a:p>
              <a:r>
                <a:rPr lang="en-US" sz="1600" i="1" dirty="0" err="1"/>
                <a:t>Cuit</a:t>
              </a:r>
              <a:r>
                <a:rPr lang="en-US" sz="1600" i="1" dirty="0"/>
                <a:t> </a:t>
              </a:r>
              <a:r>
                <a:rPr lang="en-US" sz="1600" i="1" dirty="0" err="1"/>
                <a:t>lég</a:t>
              </a:r>
              <a:r>
                <a:rPr lang="en-US" sz="1600" i="1" dirty="0"/>
                <a:t>.</a:t>
              </a:r>
            </a:p>
            <a:p>
              <a:r>
                <a:rPr lang="en-US" sz="1600" i="1" dirty="0"/>
                <a:t>(Stan </a:t>
              </a:r>
              <a:r>
                <a:rPr lang="en-US" sz="1600" i="1" dirty="0">
                  <a:solidFill>
                    <a:srgbClr val="FF0000"/>
                  </a:solidFill>
                </a:rPr>
                <a:t>3</a:t>
              </a:r>
              <a:r>
                <a:rPr lang="en-US" sz="1600" i="1" dirty="0"/>
                <a:t>m)</a:t>
              </a:r>
            </a:p>
          </p:txBody>
        </p:sp>
        <p:sp>
          <p:nvSpPr>
            <p:cNvPr id="60" name="Line 27"/>
            <p:cNvSpPr>
              <a:spLocks noChangeShapeType="1"/>
            </p:cNvSpPr>
            <p:nvPr/>
          </p:nvSpPr>
          <p:spPr bwMode="auto">
            <a:xfrm>
              <a:off x="2520705" y="4814548"/>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1" name="Line 27"/>
            <p:cNvSpPr>
              <a:spLocks noChangeShapeType="1"/>
            </p:cNvSpPr>
            <p:nvPr/>
          </p:nvSpPr>
          <p:spPr bwMode="auto">
            <a:xfrm>
              <a:off x="4400833" y="4441079"/>
              <a:ext cx="421679"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2" name="Line 27"/>
            <p:cNvSpPr>
              <a:spLocks noChangeShapeType="1"/>
            </p:cNvSpPr>
            <p:nvPr/>
          </p:nvSpPr>
          <p:spPr bwMode="auto">
            <a:xfrm flipH="1" flipV="1">
              <a:off x="4400833" y="4441079"/>
              <a:ext cx="6152" cy="435714"/>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3" name="Line 27"/>
            <p:cNvSpPr>
              <a:spLocks noChangeShapeType="1"/>
            </p:cNvSpPr>
            <p:nvPr/>
          </p:nvSpPr>
          <p:spPr bwMode="auto">
            <a:xfrm>
              <a:off x="4095240" y="4876792"/>
              <a:ext cx="305594" cy="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4" name="Line 27"/>
            <p:cNvSpPr>
              <a:spLocks noChangeShapeType="1"/>
            </p:cNvSpPr>
            <p:nvPr/>
          </p:nvSpPr>
          <p:spPr bwMode="auto">
            <a:xfrm>
              <a:off x="2506152" y="3258427"/>
              <a:ext cx="849511" cy="0"/>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5" name="Line 27"/>
            <p:cNvSpPr>
              <a:spLocks noChangeShapeType="1"/>
            </p:cNvSpPr>
            <p:nvPr/>
          </p:nvSpPr>
          <p:spPr bwMode="auto">
            <a:xfrm>
              <a:off x="1274763" y="3258427"/>
              <a:ext cx="497965" cy="1871"/>
            </a:xfrm>
            <a:prstGeom prst="line">
              <a:avLst/>
            </a:prstGeom>
            <a:noFill/>
            <a:ln w="25400">
              <a:solidFill>
                <a:schemeClr val="tx1"/>
              </a:solidFill>
              <a:round/>
              <a:headEnd type="none" w="sm" len="sm"/>
              <a:tailEnd type="triangle" w="lg" len="lg"/>
            </a:ln>
          </p:spPr>
          <p:txBody>
            <a:bodyPr wrap="none" anchor="ctr"/>
            <a:lstStyle/>
            <a:p>
              <a:endParaRPr lang="en-US"/>
            </a:p>
          </p:txBody>
        </p:sp>
        <p:sp>
          <p:nvSpPr>
            <p:cNvPr id="66" name="Line 27"/>
            <p:cNvSpPr>
              <a:spLocks noChangeShapeType="1"/>
            </p:cNvSpPr>
            <p:nvPr/>
          </p:nvSpPr>
          <p:spPr bwMode="auto">
            <a:xfrm flipH="1" flipV="1">
              <a:off x="1274763" y="3258427"/>
              <a:ext cx="0" cy="1556120"/>
            </a:xfrm>
            <a:prstGeom prst="line">
              <a:avLst/>
            </a:prstGeom>
            <a:noFill/>
            <a:ln w="25400">
              <a:solidFill>
                <a:schemeClr val="tx1"/>
              </a:solidFill>
              <a:round/>
              <a:headEnd type="none" w="sm" len="sm"/>
              <a:tailEnd type="none" w="lg" len="lg"/>
            </a:ln>
          </p:spPr>
          <p:txBody>
            <a:bodyPr wrap="none" anchor="ctr"/>
            <a:lstStyle/>
            <a:p>
              <a:endParaRPr lang="en-US"/>
            </a:p>
          </p:txBody>
        </p:sp>
        <p:sp>
          <p:nvSpPr>
            <p:cNvPr id="67" name="Line 27"/>
            <p:cNvSpPr>
              <a:spLocks noChangeShapeType="1"/>
            </p:cNvSpPr>
            <p:nvPr/>
          </p:nvSpPr>
          <p:spPr bwMode="auto">
            <a:xfrm>
              <a:off x="419100" y="4005365"/>
              <a:ext cx="849511" cy="0"/>
            </a:xfrm>
            <a:prstGeom prst="line">
              <a:avLst/>
            </a:prstGeom>
            <a:noFill/>
            <a:ln w="25400">
              <a:solidFill>
                <a:schemeClr val="tx1"/>
              </a:solidFill>
              <a:round/>
              <a:headEnd type="none" w="sm" len="sm"/>
              <a:tailEnd type="none" w="lg" len="lg"/>
            </a:ln>
          </p:spPr>
          <p:txBody>
            <a:bodyPr wrap="none" anchor="ctr"/>
            <a:lstStyle/>
            <a:p>
              <a:endParaRPr lang="en-US"/>
            </a:p>
          </p:txBody>
        </p:sp>
      </p:grpSp>
      <p:sp>
        <p:nvSpPr>
          <p:cNvPr id="36" name="TextBox 35"/>
          <p:cNvSpPr txBox="1"/>
          <p:nvPr/>
        </p:nvSpPr>
        <p:spPr>
          <a:xfrm>
            <a:off x="914400" y="228600"/>
            <a:ext cx="8229600" cy="461665"/>
          </a:xfrm>
          <a:prstGeom prst="rect">
            <a:avLst/>
          </a:prstGeom>
          <a:solidFill>
            <a:schemeClr val="tx2">
              <a:lumMod val="20000"/>
              <a:lumOff val="80000"/>
            </a:schemeClr>
          </a:solidFill>
        </p:spPr>
        <p:txBody>
          <a:bodyPr wrap="square" rtlCol="0">
            <a:spAutoFit/>
          </a:bodyPr>
          <a:lstStyle/>
          <a:p>
            <a:r>
              <a:rPr lang="fr-CA" dirty="0"/>
              <a:t>Reviens Kenny! Stan peut accomplir sa tâche en 3 minutes!</a:t>
            </a:r>
            <a:endParaRPr lang="en-US" dirty="0"/>
          </a:p>
        </p:txBody>
      </p:sp>
      <p:sp>
        <p:nvSpPr>
          <p:cNvPr id="29" name="TextBox 28"/>
          <p:cNvSpPr txBox="1"/>
          <p:nvPr/>
        </p:nvSpPr>
        <p:spPr>
          <a:xfrm>
            <a:off x="6450322" y="4244876"/>
            <a:ext cx="2697247" cy="2308324"/>
          </a:xfrm>
          <a:prstGeom prst="rect">
            <a:avLst/>
          </a:prstGeom>
          <a:solidFill>
            <a:srgbClr val="A2FFA3"/>
          </a:solidFill>
        </p:spPr>
        <p:txBody>
          <a:bodyPr wrap="square" rtlCol="0">
            <a:spAutoFit/>
          </a:bodyPr>
          <a:lstStyle/>
          <a:p>
            <a:r>
              <a:rPr lang="en-US" sz="1600" dirty="0" err="1">
                <a:latin typeface="Garamond" pitchFamily="18" charset="0"/>
              </a:rPr>
              <a:t>Goulots</a:t>
            </a:r>
            <a:r>
              <a:rPr lang="en-US" sz="1600" dirty="0">
                <a:latin typeface="Garamond" pitchFamily="18" charset="0"/>
              </a:rPr>
              <a:t>: </a:t>
            </a:r>
            <a:r>
              <a:rPr lang="en-US" sz="1600" dirty="0">
                <a:solidFill>
                  <a:srgbClr val="FF0000"/>
                </a:solidFill>
                <a:latin typeface="Garamond" pitchFamily="18" charset="0"/>
              </a:rPr>
              <a:t>Stan, </a:t>
            </a:r>
            <a:r>
              <a:rPr lang="en-US" sz="1600" dirty="0" err="1">
                <a:solidFill>
                  <a:srgbClr val="FF0000"/>
                </a:solidFill>
                <a:latin typeface="Garamond" pitchFamily="18" charset="0"/>
              </a:rPr>
              <a:t>Éric</a:t>
            </a:r>
            <a:r>
              <a:rPr lang="en-US" sz="1600" dirty="0">
                <a:solidFill>
                  <a:srgbClr val="FF0000"/>
                </a:solidFill>
                <a:latin typeface="Garamond" pitchFamily="18" charset="0"/>
              </a:rPr>
              <a:t> et Kenny</a:t>
            </a:r>
            <a:r>
              <a:rPr lang="en-US" sz="1600" dirty="0">
                <a:latin typeface="Garamond" pitchFamily="18" charset="0"/>
              </a:rPr>
              <a:t> (3m/</a:t>
            </a:r>
            <a:r>
              <a:rPr lang="en-US" sz="1600" dirty="0" err="1">
                <a:latin typeface="Garamond" pitchFamily="18" charset="0"/>
              </a:rPr>
              <a:t>unité</a:t>
            </a:r>
            <a:r>
              <a:rPr lang="en-US" sz="1600" dirty="0">
                <a:latin typeface="Garamond" pitchFamily="18" charset="0"/>
              </a:rPr>
              <a:t>)</a:t>
            </a:r>
          </a:p>
          <a:p>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procédé</a:t>
            </a:r>
            <a:r>
              <a:rPr lang="en-US" sz="1600" dirty="0">
                <a:latin typeface="Garamond" pitchFamily="18" charset="0"/>
              </a:rPr>
              <a:t> = 20 </a:t>
            </a:r>
            <a:r>
              <a:rPr lang="en-US" sz="1600" dirty="0" err="1">
                <a:latin typeface="Garamond" pitchFamily="18" charset="0"/>
              </a:rPr>
              <a:t>lunchs</a:t>
            </a:r>
            <a:r>
              <a:rPr lang="en-US" sz="1600" dirty="0">
                <a:latin typeface="Garamond" pitchFamily="18" charset="0"/>
              </a:rPr>
              <a:t>/</a:t>
            </a:r>
            <a:r>
              <a:rPr lang="en-US" sz="1600" dirty="0" err="1">
                <a:latin typeface="Garamond" pitchFamily="18" charset="0"/>
              </a:rPr>
              <a:t>heure</a:t>
            </a:r>
            <a:endParaRPr lang="en-US" sz="1600" dirty="0">
              <a:latin typeface="Garamond" pitchFamily="18" charset="0"/>
            </a:endParaRPr>
          </a:p>
          <a:p>
            <a:endParaRPr lang="en-US" sz="1600" dirty="0">
              <a:latin typeface="Garamond" pitchFamily="18" charset="0"/>
            </a:endParaRPr>
          </a:p>
          <a:p>
            <a:r>
              <a:rPr lang="en-US" sz="1600" dirty="0">
                <a:latin typeface="Garamond" pitchFamily="18" charset="0"/>
              </a:rPr>
              <a:t>NB: Pour augmenter la </a:t>
            </a:r>
            <a:r>
              <a:rPr lang="en-US" sz="1600" dirty="0" err="1">
                <a:latin typeface="Garamond" pitchFamily="18" charset="0"/>
              </a:rPr>
              <a:t>capacité</a:t>
            </a:r>
            <a:r>
              <a:rPr lang="en-US" sz="1600" dirty="0">
                <a:latin typeface="Garamond" pitchFamily="18" charset="0"/>
              </a:rPr>
              <a:t> du </a:t>
            </a:r>
            <a:r>
              <a:rPr lang="en-US" sz="1600" dirty="0" err="1">
                <a:latin typeface="Garamond" pitchFamily="18" charset="0"/>
              </a:rPr>
              <a:t>procédé</a:t>
            </a:r>
            <a:r>
              <a:rPr lang="en-US" sz="1600" dirty="0">
                <a:latin typeface="Garamond" pitchFamily="18" charset="0"/>
              </a:rPr>
              <a:t>, on </a:t>
            </a:r>
            <a:r>
              <a:rPr lang="en-US" sz="1600" dirty="0" err="1">
                <a:latin typeface="Garamond" pitchFamily="18" charset="0"/>
              </a:rPr>
              <a:t>doit</a:t>
            </a:r>
            <a:r>
              <a:rPr lang="en-US" sz="1600" dirty="0">
                <a:latin typeface="Garamond" pitchFamily="18" charset="0"/>
              </a:rPr>
              <a:t> </a:t>
            </a:r>
            <a:r>
              <a:rPr lang="en-US" sz="1600" b="1" dirty="0">
                <a:latin typeface="Garamond" pitchFamily="18" charset="0"/>
              </a:rPr>
              <a:t>se </a:t>
            </a:r>
            <a:r>
              <a:rPr lang="en-US" sz="1600" b="1" dirty="0" err="1">
                <a:latin typeface="Garamond" pitchFamily="18" charset="0"/>
              </a:rPr>
              <a:t>concentrer</a:t>
            </a:r>
            <a:r>
              <a:rPr lang="en-US" sz="1600" b="1" dirty="0">
                <a:latin typeface="Garamond" pitchFamily="18" charset="0"/>
              </a:rPr>
              <a:t> sur les </a:t>
            </a:r>
            <a:r>
              <a:rPr lang="en-US" sz="1600" b="1" dirty="0" err="1">
                <a:latin typeface="Garamond" pitchFamily="18" charset="0"/>
              </a:rPr>
              <a:t>goulots</a:t>
            </a:r>
            <a:r>
              <a:rPr lang="en-US" sz="1600" b="1" dirty="0">
                <a:latin typeface="Garamond" pitchFamily="18" charset="0"/>
              </a:rPr>
              <a:t> </a:t>
            </a:r>
            <a:r>
              <a:rPr lang="en-US" sz="1600" b="1" dirty="0" err="1">
                <a:latin typeface="Garamond" pitchFamily="18" charset="0"/>
              </a:rPr>
              <a:t>d’étranglement</a:t>
            </a:r>
            <a:r>
              <a:rPr lang="en-US" sz="1600" b="1" dirty="0">
                <a:latin typeface="Garamond" pitchFamily="18" charset="0"/>
              </a:rPr>
              <a:t>.</a:t>
            </a:r>
          </a:p>
        </p:txBody>
      </p:sp>
    </p:spTree>
    <p:extLst>
      <p:ext uri="{BB962C8B-B14F-4D97-AF65-F5344CB8AC3E}">
        <p14:creationId xmlns:p14="http://schemas.microsoft.com/office/powerpoint/2010/main" val="5031339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381000" y="266700"/>
            <a:ext cx="7772400" cy="723900"/>
          </a:xfrm>
        </p:spPr>
        <p:txBody>
          <a:bodyPr/>
          <a:lstStyle/>
          <a:p>
            <a:r>
              <a:rPr lang="en-US" i="1" dirty="0"/>
              <a:t>Pizza </a:t>
            </a:r>
            <a:r>
              <a:rPr lang="en-US" i="1" dirty="0" err="1"/>
              <a:t>Pazza</a:t>
            </a:r>
            <a:r>
              <a:rPr lang="en-US" dirty="0"/>
              <a:t> </a:t>
            </a:r>
          </a:p>
        </p:txBody>
      </p:sp>
      <p:sp>
        <p:nvSpPr>
          <p:cNvPr id="2" name="TextBox 1"/>
          <p:cNvSpPr txBox="1"/>
          <p:nvPr/>
        </p:nvSpPr>
        <p:spPr>
          <a:xfrm>
            <a:off x="533400" y="1219200"/>
            <a:ext cx="8382000" cy="4832092"/>
          </a:xfrm>
          <a:prstGeom prst="rect">
            <a:avLst/>
          </a:prstGeom>
          <a:noFill/>
        </p:spPr>
        <p:txBody>
          <a:bodyPr wrap="square" rtlCol="0">
            <a:spAutoFit/>
          </a:bodyPr>
          <a:lstStyle/>
          <a:p>
            <a:r>
              <a:rPr lang="fr-CA" u="sng" dirty="0">
                <a:latin typeface="Arial Narrow" panose="020B0606020202030204" pitchFamily="34" charset="0"/>
              </a:rPr>
              <a:t>Résumé du contexte </a:t>
            </a:r>
            <a:r>
              <a:rPr lang="fr-CA" dirty="0">
                <a:latin typeface="Arial Narrow" panose="020B0606020202030204" pitchFamily="34" charset="0"/>
              </a:rPr>
              <a:t>(voir détails dans le fichier Word)</a:t>
            </a:r>
          </a:p>
          <a:p>
            <a:endParaRPr lang="fr-CA" dirty="0">
              <a:latin typeface="Arial Narrow" panose="020B0606020202030204" pitchFamily="34" charset="0"/>
            </a:endParaRPr>
          </a:p>
          <a:p>
            <a:r>
              <a:rPr lang="fr-CA" sz="2000" dirty="0">
                <a:latin typeface="Arial Narrow" panose="020B0606020202030204" pitchFamily="34" charset="0"/>
              </a:rPr>
              <a:t>Jean et </a:t>
            </a:r>
            <a:r>
              <a:rPr lang="fr-CA" sz="2000" dirty="0" err="1">
                <a:latin typeface="Arial Narrow" panose="020B0606020202030204" pitchFamily="34" charset="0"/>
              </a:rPr>
              <a:t>Jacline</a:t>
            </a:r>
            <a:r>
              <a:rPr lang="fr-CA" sz="2000" dirty="0">
                <a:latin typeface="Arial Narrow" panose="020B0606020202030204" pitchFamily="34" charset="0"/>
              </a:rPr>
              <a:t> possèdent et opèrent une pizzeria à Avon, en banlieue de Paris. Ils ne produisent qu’une sorte de (petite) pizza qui est très populaire. Les pizzas sont préparées et cuites sur demande. On suppose:</a:t>
            </a:r>
          </a:p>
          <a:p>
            <a:endParaRPr lang="fr-CA" sz="2000" dirty="0">
              <a:latin typeface="Arial Narrow" panose="020B0606020202030204" pitchFamily="34" charset="0"/>
            </a:endParaRPr>
          </a:p>
          <a:p>
            <a:r>
              <a:rPr lang="fr-CA" sz="2000" dirty="0">
                <a:latin typeface="Arial Narrow" panose="020B0606020202030204" pitchFamily="34" charset="0"/>
              </a:rPr>
              <a:t>- Chaque commande est pour deux pizzas. </a:t>
            </a:r>
          </a:p>
          <a:p>
            <a:r>
              <a:rPr lang="fr-CA" sz="2000" dirty="0">
                <a:latin typeface="Arial Narrow" panose="020B0606020202030204" pitchFamily="34" charset="0"/>
              </a:rPr>
              <a:t>- Les commandes sont saisies électroniquement.</a:t>
            </a:r>
          </a:p>
          <a:p>
            <a:r>
              <a:rPr lang="fr-CA" sz="2000" dirty="0">
                <a:latin typeface="Arial Narrow" panose="020B0606020202030204" pitchFamily="34" charset="0"/>
              </a:rPr>
              <a:t>- Les clients passent chercher leur commande (on ne livre pas et on ne mange pas à la pizzeria)</a:t>
            </a:r>
          </a:p>
          <a:p>
            <a:r>
              <a:rPr lang="fr-CA" sz="2000" dirty="0">
                <a:latin typeface="Arial Narrow" panose="020B0606020202030204" pitchFamily="34" charset="0"/>
              </a:rPr>
              <a:t>- La pizzeria opère en soirée, à partir de 7PM et, à cette heure, il y  a déjà plusieurs commandes d’affichées à l’écran.</a:t>
            </a:r>
          </a:p>
          <a:p>
            <a:endParaRPr lang="fr-CA" sz="2000" dirty="0">
              <a:latin typeface="Arial Narrow" panose="020B0606020202030204" pitchFamily="34" charset="0"/>
            </a:endParaRPr>
          </a:p>
          <a:p>
            <a:r>
              <a:rPr lang="fr-CA" sz="2000" dirty="0">
                <a:latin typeface="Arial Narrow" panose="020B0606020202030204" pitchFamily="34" charset="0"/>
              </a:rPr>
              <a:t>- On suppose aussi quelques autres détails. Le procédé est détaillé dans la diapo suivante.</a:t>
            </a:r>
          </a:p>
        </p:txBody>
      </p:sp>
    </p:spTree>
    <p:extLst>
      <p:ext uri="{BB962C8B-B14F-4D97-AF65-F5344CB8AC3E}">
        <p14:creationId xmlns:p14="http://schemas.microsoft.com/office/powerpoint/2010/main" val="3093101902"/>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381000" y="266700"/>
            <a:ext cx="7772400" cy="679449"/>
          </a:xfrm>
        </p:spPr>
        <p:txBody>
          <a:bodyPr/>
          <a:lstStyle/>
          <a:p>
            <a:r>
              <a:rPr lang="en-US" sz="3200" i="1" dirty="0">
                <a:solidFill>
                  <a:srgbClr val="CC0000"/>
                </a:solidFill>
              </a:rPr>
              <a:t>Pizza </a:t>
            </a:r>
            <a:r>
              <a:rPr lang="en-US" sz="3200" i="1" dirty="0" err="1">
                <a:solidFill>
                  <a:srgbClr val="CC0000"/>
                </a:solidFill>
              </a:rPr>
              <a:t>Pazza</a:t>
            </a:r>
            <a:r>
              <a:rPr lang="en-US" sz="3200" i="1" dirty="0">
                <a:solidFill>
                  <a:srgbClr val="CC0000"/>
                </a:solidFill>
              </a:rPr>
              <a:t>: </a:t>
            </a:r>
            <a:r>
              <a:rPr lang="en-US" sz="3200" dirty="0">
                <a:solidFill>
                  <a:srgbClr val="CC0000"/>
                </a:solidFill>
              </a:rPr>
              <a:t>  </a:t>
            </a:r>
            <a:r>
              <a:rPr lang="en-US" sz="3200" dirty="0" err="1">
                <a:solidFill>
                  <a:srgbClr val="CC0000"/>
                </a:solidFill>
              </a:rPr>
              <a:t>Diagramme</a:t>
            </a:r>
            <a:r>
              <a:rPr lang="en-US" sz="3200" dirty="0">
                <a:solidFill>
                  <a:srgbClr val="CC0000"/>
                </a:solidFill>
              </a:rPr>
              <a:t> de </a:t>
            </a:r>
            <a:r>
              <a:rPr lang="en-US" sz="3200" dirty="0" err="1">
                <a:solidFill>
                  <a:srgbClr val="CC0000"/>
                </a:solidFill>
              </a:rPr>
              <a:t>flots</a:t>
            </a:r>
            <a:endParaRPr lang="en-US" sz="3200" dirty="0">
              <a:solidFill>
                <a:srgbClr val="CC0000"/>
              </a:solidFill>
            </a:endParaRPr>
          </a:p>
        </p:txBody>
      </p:sp>
      <p:grpSp>
        <p:nvGrpSpPr>
          <p:cNvPr id="2" name="Group 3"/>
          <p:cNvGrpSpPr>
            <a:grpSpLocks/>
          </p:cNvGrpSpPr>
          <p:nvPr/>
        </p:nvGrpSpPr>
        <p:grpSpPr bwMode="auto">
          <a:xfrm>
            <a:off x="376238" y="2497138"/>
            <a:ext cx="8286750" cy="2838449"/>
            <a:chOff x="237" y="1399"/>
            <a:chExt cx="5220" cy="1788"/>
          </a:xfrm>
        </p:grpSpPr>
        <p:sp>
          <p:nvSpPr>
            <p:cNvPr id="26639" name="Rectangle 4"/>
            <p:cNvSpPr>
              <a:spLocks noChangeArrowheads="1"/>
            </p:cNvSpPr>
            <p:nvPr/>
          </p:nvSpPr>
          <p:spPr bwMode="auto">
            <a:xfrm>
              <a:off x="424" y="1469"/>
              <a:ext cx="241"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début</a:t>
              </a:r>
              <a:endParaRPr lang="en-US" dirty="0"/>
            </a:p>
          </p:txBody>
        </p:sp>
        <p:sp>
          <p:nvSpPr>
            <p:cNvPr id="26640" name="Rectangle 5"/>
            <p:cNvSpPr>
              <a:spLocks noChangeArrowheads="1"/>
            </p:cNvSpPr>
            <p:nvPr/>
          </p:nvSpPr>
          <p:spPr bwMode="auto">
            <a:xfrm>
              <a:off x="865" y="1469"/>
              <a:ext cx="499"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Commande</a:t>
              </a:r>
              <a:endParaRPr lang="en-US" dirty="0"/>
            </a:p>
          </p:txBody>
        </p:sp>
        <p:sp>
          <p:nvSpPr>
            <p:cNvPr id="26641" name="Rectangle 6"/>
            <p:cNvSpPr>
              <a:spLocks noChangeArrowheads="1"/>
            </p:cNvSpPr>
            <p:nvPr/>
          </p:nvSpPr>
          <p:spPr bwMode="auto">
            <a:xfrm>
              <a:off x="2040" y="1469"/>
              <a:ext cx="505"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Sauce </a:t>
              </a:r>
              <a:r>
                <a:rPr lang="en-US" sz="1200" dirty="0" err="1">
                  <a:solidFill>
                    <a:srgbClr val="000000"/>
                  </a:solidFill>
                  <a:latin typeface="Arial" charset="0"/>
                </a:rPr>
                <a:t>Prép</a:t>
              </a:r>
              <a:endParaRPr lang="en-US" dirty="0"/>
            </a:p>
          </p:txBody>
        </p:sp>
        <p:sp>
          <p:nvSpPr>
            <p:cNvPr id="26642" name="Rectangle 7"/>
            <p:cNvSpPr>
              <a:spLocks noChangeArrowheads="1"/>
            </p:cNvSpPr>
            <p:nvPr/>
          </p:nvSpPr>
          <p:spPr bwMode="auto">
            <a:xfrm>
              <a:off x="3219" y="1469"/>
              <a:ext cx="430"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Pâte</a:t>
              </a:r>
              <a:r>
                <a:rPr lang="en-US" sz="1200" dirty="0">
                  <a:solidFill>
                    <a:srgbClr val="000000"/>
                  </a:solidFill>
                  <a:latin typeface="Arial" charset="0"/>
                </a:rPr>
                <a:t> </a:t>
              </a:r>
              <a:r>
                <a:rPr lang="en-US" sz="1200" dirty="0" err="1">
                  <a:solidFill>
                    <a:srgbClr val="000000"/>
                  </a:solidFill>
                  <a:latin typeface="Arial" charset="0"/>
                </a:rPr>
                <a:t>Prép</a:t>
              </a:r>
              <a:endParaRPr lang="en-US" dirty="0"/>
            </a:p>
          </p:txBody>
        </p:sp>
        <p:sp>
          <p:nvSpPr>
            <p:cNvPr id="26643" name="Rectangle 8"/>
            <p:cNvSpPr>
              <a:spLocks noChangeArrowheads="1"/>
            </p:cNvSpPr>
            <p:nvPr/>
          </p:nvSpPr>
          <p:spPr bwMode="auto">
            <a:xfrm>
              <a:off x="4506" y="1469"/>
              <a:ext cx="327"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Étalage</a:t>
              </a:r>
              <a:endParaRPr lang="en-US" dirty="0"/>
            </a:p>
          </p:txBody>
        </p:sp>
        <p:sp>
          <p:nvSpPr>
            <p:cNvPr id="26644" name="Rectangle 9"/>
            <p:cNvSpPr>
              <a:spLocks noChangeArrowheads="1"/>
            </p:cNvSpPr>
            <p:nvPr/>
          </p:nvSpPr>
          <p:spPr bwMode="auto">
            <a:xfrm>
              <a:off x="237" y="1747"/>
              <a:ext cx="576"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Temps </a:t>
              </a:r>
              <a:r>
                <a:rPr lang="en-US" sz="1200" dirty="0" err="1">
                  <a:solidFill>
                    <a:srgbClr val="000000"/>
                  </a:solidFill>
                  <a:latin typeface="Arial" charset="0"/>
                </a:rPr>
                <a:t>tâche</a:t>
              </a:r>
              <a:r>
                <a:rPr lang="en-US" sz="1200" dirty="0">
                  <a:solidFill>
                    <a:srgbClr val="000000"/>
                  </a:solidFill>
                  <a:latin typeface="Arial" charset="0"/>
                </a:rPr>
                <a:t>:</a:t>
              </a:r>
              <a:endParaRPr lang="en-US" dirty="0"/>
            </a:p>
          </p:txBody>
        </p:sp>
        <p:sp>
          <p:nvSpPr>
            <p:cNvPr id="26645" name="Rectangle 10"/>
            <p:cNvSpPr>
              <a:spLocks noChangeArrowheads="1"/>
            </p:cNvSpPr>
            <p:nvPr/>
          </p:nvSpPr>
          <p:spPr bwMode="auto">
            <a:xfrm>
              <a:off x="2267" y="1747"/>
              <a:ext cx="53" cy="115"/>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2</a:t>
              </a:r>
              <a:endParaRPr lang="en-US" dirty="0"/>
            </a:p>
          </p:txBody>
        </p:sp>
        <p:sp>
          <p:nvSpPr>
            <p:cNvPr id="26646" name="Rectangle 11"/>
            <p:cNvSpPr>
              <a:spLocks noChangeArrowheads="1"/>
            </p:cNvSpPr>
            <p:nvPr/>
          </p:nvSpPr>
          <p:spPr bwMode="auto">
            <a:xfrm>
              <a:off x="3451" y="1747"/>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3</a:t>
              </a:r>
              <a:endParaRPr lang="en-US"/>
            </a:p>
          </p:txBody>
        </p:sp>
        <p:sp>
          <p:nvSpPr>
            <p:cNvPr id="26647" name="Rectangle 12"/>
            <p:cNvSpPr>
              <a:spLocks noChangeArrowheads="1"/>
            </p:cNvSpPr>
            <p:nvPr/>
          </p:nvSpPr>
          <p:spPr bwMode="auto">
            <a:xfrm>
              <a:off x="4635" y="1747"/>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a:t>
              </a:r>
              <a:endParaRPr lang="en-US"/>
            </a:p>
          </p:txBody>
        </p:sp>
        <p:sp>
          <p:nvSpPr>
            <p:cNvPr id="26648" name="Rectangle 13"/>
            <p:cNvSpPr>
              <a:spLocks noChangeArrowheads="1"/>
            </p:cNvSpPr>
            <p:nvPr/>
          </p:nvSpPr>
          <p:spPr bwMode="auto">
            <a:xfrm>
              <a:off x="237" y="1861"/>
              <a:ext cx="489"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Ressource</a:t>
              </a:r>
              <a:r>
                <a:rPr lang="en-US" sz="1200" dirty="0">
                  <a:solidFill>
                    <a:srgbClr val="000000"/>
                  </a:solidFill>
                  <a:latin typeface="Arial" charset="0"/>
                </a:rPr>
                <a:t>:</a:t>
              </a:r>
              <a:endParaRPr lang="en-US" dirty="0"/>
            </a:p>
          </p:txBody>
        </p:sp>
        <p:sp>
          <p:nvSpPr>
            <p:cNvPr id="26649" name="Rectangle 14"/>
            <p:cNvSpPr>
              <a:spLocks noChangeArrowheads="1"/>
            </p:cNvSpPr>
            <p:nvPr/>
          </p:nvSpPr>
          <p:spPr bwMode="auto">
            <a:xfrm>
              <a:off x="2189" y="1861"/>
              <a:ext cx="207" cy="115"/>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Jean</a:t>
              </a:r>
              <a:endParaRPr lang="en-US" dirty="0"/>
            </a:p>
          </p:txBody>
        </p:sp>
        <p:sp>
          <p:nvSpPr>
            <p:cNvPr id="26650" name="Rectangle 15"/>
            <p:cNvSpPr>
              <a:spLocks noChangeArrowheads="1"/>
            </p:cNvSpPr>
            <p:nvPr/>
          </p:nvSpPr>
          <p:spPr bwMode="auto">
            <a:xfrm>
              <a:off x="3373" y="1861"/>
              <a:ext cx="207"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Jean</a:t>
              </a:r>
              <a:endParaRPr lang="en-US"/>
            </a:p>
          </p:txBody>
        </p:sp>
        <p:sp>
          <p:nvSpPr>
            <p:cNvPr id="26651" name="Rectangle 16"/>
            <p:cNvSpPr>
              <a:spLocks noChangeArrowheads="1"/>
            </p:cNvSpPr>
            <p:nvPr/>
          </p:nvSpPr>
          <p:spPr bwMode="auto">
            <a:xfrm>
              <a:off x="4442" y="1861"/>
              <a:ext cx="563"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Jean, Plaque</a:t>
              </a:r>
              <a:endParaRPr lang="en-US" dirty="0"/>
            </a:p>
          </p:txBody>
        </p:sp>
        <p:sp>
          <p:nvSpPr>
            <p:cNvPr id="26652" name="Rectangle 17"/>
            <p:cNvSpPr>
              <a:spLocks noChangeArrowheads="1"/>
            </p:cNvSpPr>
            <p:nvPr/>
          </p:nvSpPr>
          <p:spPr bwMode="auto">
            <a:xfrm>
              <a:off x="237" y="1976"/>
              <a:ext cx="485"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Max Batch:</a:t>
              </a:r>
              <a:endParaRPr lang="en-US" dirty="0"/>
            </a:p>
          </p:txBody>
        </p:sp>
        <p:sp>
          <p:nvSpPr>
            <p:cNvPr id="26653" name="Rectangle 18"/>
            <p:cNvSpPr>
              <a:spLocks noChangeArrowheads="1"/>
            </p:cNvSpPr>
            <p:nvPr/>
          </p:nvSpPr>
          <p:spPr bwMode="auto">
            <a:xfrm>
              <a:off x="2267" y="1976"/>
              <a:ext cx="53" cy="115"/>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3</a:t>
              </a:r>
              <a:endParaRPr lang="en-US" dirty="0"/>
            </a:p>
          </p:txBody>
        </p:sp>
        <p:sp>
          <p:nvSpPr>
            <p:cNvPr id="26654" name="Rectangle 19"/>
            <p:cNvSpPr>
              <a:spLocks noChangeArrowheads="1"/>
            </p:cNvSpPr>
            <p:nvPr/>
          </p:nvSpPr>
          <p:spPr bwMode="auto">
            <a:xfrm>
              <a:off x="3451" y="1976"/>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3</a:t>
              </a:r>
              <a:endParaRPr lang="en-US"/>
            </a:p>
          </p:txBody>
        </p:sp>
        <p:sp>
          <p:nvSpPr>
            <p:cNvPr id="26655" name="Rectangle 20"/>
            <p:cNvSpPr>
              <a:spLocks noChangeArrowheads="1"/>
            </p:cNvSpPr>
            <p:nvPr/>
          </p:nvSpPr>
          <p:spPr bwMode="auto">
            <a:xfrm>
              <a:off x="4635" y="1976"/>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a:t>
              </a:r>
              <a:endParaRPr lang="en-US"/>
            </a:p>
          </p:txBody>
        </p:sp>
        <p:sp>
          <p:nvSpPr>
            <p:cNvPr id="26656" name="Rectangle 21"/>
            <p:cNvSpPr>
              <a:spLocks noChangeArrowheads="1"/>
            </p:cNvSpPr>
            <p:nvPr/>
          </p:nvSpPr>
          <p:spPr bwMode="auto">
            <a:xfrm>
              <a:off x="438" y="2559"/>
              <a:ext cx="102"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fin</a:t>
              </a:r>
              <a:endParaRPr lang="en-US" dirty="0"/>
            </a:p>
          </p:txBody>
        </p:sp>
        <p:sp>
          <p:nvSpPr>
            <p:cNvPr id="26657" name="Rectangle 22"/>
            <p:cNvSpPr>
              <a:spLocks noChangeArrowheads="1"/>
            </p:cNvSpPr>
            <p:nvPr/>
          </p:nvSpPr>
          <p:spPr bwMode="auto">
            <a:xfrm>
              <a:off x="916" y="2559"/>
              <a:ext cx="408" cy="116"/>
            </a:xfrm>
            <a:prstGeom prst="rect">
              <a:avLst/>
            </a:prstGeom>
            <a:noFill/>
            <a:ln w="9525">
              <a:noFill/>
              <a:miter lim="800000"/>
              <a:headEnd/>
              <a:tailEnd/>
            </a:ln>
          </p:spPr>
          <p:txBody>
            <a:bodyPr wrap="none" lIns="0" tIns="0" rIns="0" bIns="0">
              <a:spAutoFit/>
            </a:bodyPr>
            <a:lstStyle/>
            <a:p>
              <a:r>
                <a:rPr lang="fr-CA" sz="1200" dirty="0">
                  <a:solidFill>
                    <a:srgbClr val="000000"/>
                  </a:solidFill>
                  <a:latin typeface="Arial" charset="0"/>
                </a:rPr>
                <a:t>Paiement</a:t>
              </a:r>
              <a:endParaRPr lang="en-US" dirty="0"/>
            </a:p>
          </p:txBody>
        </p:sp>
        <p:sp>
          <p:nvSpPr>
            <p:cNvPr id="26658" name="Rectangle 23"/>
            <p:cNvSpPr>
              <a:spLocks noChangeArrowheads="1"/>
            </p:cNvSpPr>
            <p:nvPr/>
          </p:nvSpPr>
          <p:spPr bwMode="auto">
            <a:xfrm>
              <a:off x="2094" y="2498"/>
              <a:ext cx="420"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Emboîte</a:t>
              </a:r>
              <a:r>
                <a:rPr lang="en-US" sz="1200" dirty="0">
                  <a:solidFill>
                    <a:srgbClr val="000000"/>
                  </a:solidFill>
                  <a:latin typeface="Arial" charset="0"/>
                </a:rPr>
                <a:t>- </a:t>
              </a:r>
              <a:endParaRPr lang="en-US" dirty="0"/>
            </a:p>
          </p:txBody>
        </p:sp>
        <p:sp>
          <p:nvSpPr>
            <p:cNvPr id="26659" name="Rectangle 24"/>
            <p:cNvSpPr>
              <a:spLocks noChangeArrowheads="1"/>
            </p:cNvSpPr>
            <p:nvPr/>
          </p:nvSpPr>
          <p:spPr bwMode="auto">
            <a:xfrm>
              <a:off x="2185" y="2621"/>
              <a:ext cx="215"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ment</a:t>
              </a:r>
              <a:endParaRPr lang="en-US" dirty="0"/>
            </a:p>
          </p:txBody>
        </p:sp>
        <p:sp>
          <p:nvSpPr>
            <p:cNvPr id="26660" name="Rectangle 25"/>
            <p:cNvSpPr>
              <a:spLocks noChangeArrowheads="1"/>
            </p:cNvSpPr>
            <p:nvPr/>
          </p:nvSpPr>
          <p:spPr bwMode="auto">
            <a:xfrm>
              <a:off x="3367" y="2559"/>
              <a:ext cx="348"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Cuisson</a:t>
              </a:r>
              <a:endParaRPr lang="en-US" dirty="0"/>
            </a:p>
          </p:txBody>
        </p:sp>
        <p:sp>
          <p:nvSpPr>
            <p:cNvPr id="26661" name="Rectangle 26"/>
            <p:cNvSpPr>
              <a:spLocks noChangeArrowheads="1"/>
            </p:cNvSpPr>
            <p:nvPr/>
          </p:nvSpPr>
          <p:spPr bwMode="auto">
            <a:xfrm>
              <a:off x="4420" y="2498"/>
              <a:ext cx="607" cy="116"/>
            </a:xfrm>
            <a:prstGeom prst="rect">
              <a:avLst/>
            </a:prstGeom>
            <a:noFill/>
            <a:ln w="9525">
              <a:noFill/>
              <a:miter lim="800000"/>
              <a:headEnd/>
              <a:tailEnd/>
            </a:ln>
          </p:spPr>
          <p:txBody>
            <a:bodyPr wrap="none" lIns="0" tIns="0" rIns="0" bIns="0">
              <a:spAutoFit/>
            </a:bodyPr>
            <a:lstStyle/>
            <a:p>
              <a:r>
                <a:rPr lang="fr-CA" sz="1200" dirty="0">
                  <a:solidFill>
                    <a:srgbClr val="000000"/>
                  </a:solidFill>
                  <a:latin typeface="Arial" charset="0"/>
                </a:rPr>
                <a:t>Enfournement</a:t>
              </a:r>
              <a:endParaRPr lang="en-US" dirty="0"/>
            </a:p>
          </p:txBody>
        </p:sp>
        <p:sp>
          <p:nvSpPr>
            <p:cNvPr id="26662" name="Rectangle 27"/>
            <p:cNvSpPr>
              <a:spLocks noChangeArrowheads="1"/>
            </p:cNvSpPr>
            <p:nvPr/>
          </p:nvSpPr>
          <p:spPr bwMode="auto">
            <a:xfrm>
              <a:off x="4552" y="2621"/>
              <a:ext cx="397"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Minuterie</a:t>
              </a:r>
              <a:endParaRPr lang="en-US" dirty="0"/>
            </a:p>
          </p:txBody>
        </p:sp>
        <p:sp>
          <p:nvSpPr>
            <p:cNvPr id="26663" name="Rectangle 28"/>
            <p:cNvSpPr>
              <a:spLocks noChangeArrowheads="1"/>
            </p:cNvSpPr>
            <p:nvPr/>
          </p:nvSpPr>
          <p:spPr bwMode="auto">
            <a:xfrm>
              <a:off x="237" y="2843"/>
              <a:ext cx="549"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Temps </a:t>
              </a:r>
              <a:r>
                <a:rPr lang="en-US" sz="1200" dirty="0" err="1">
                  <a:solidFill>
                    <a:srgbClr val="000000"/>
                  </a:solidFill>
                  <a:latin typeface="Arial" charset="0"/>
                </a:rPr>
                <a:t>tâche</a:t>
              </a:r>
              <a:endParaRPr lang="en-US" dirty="0"/>
            </a:p>
          </p:txBody>
        </p:sp>
        <p:sp>
          <p:nvSpPr>
            <p:cNvPr id="26664" name="Rectangle 29"/>
            <p:cNvSpPr>
              <a:spLocks noChangeArrowheads="1"/>
            </p:cNvSpPr>
            <p:nvPr/>
          </p:nvSpPr>
          <p:spPr bwMode="auto">
            <a:xfrm>
              <a:off x="1084" y="2843"/>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2</a:t>
              </a:r>
              <a:endParaRPr lang="en-US"/>
            </a:p>
          </p:txBody>
        </p:sp>
        <p:sp>
          <p:nvSpPr>
            <p:cNvPr id="26665" name="Rectangle 30"/>
            <p:cNvSpPr>
              <a:spLocks noChangeArrowheads="1"/>
            </p:cNvSpPr>
            <p:nvPr/>
          </p:nvSpPr>
          <p:spPr bwMode="auto">
            <a:xfrm>
              <a:off x="2267" y="2843"/>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a:t>
              </a:r>
              <a:endParaRPr lang="en-US"/>
            </a:p>
          </p:txBody>
        </p:sp>
        <p:sp>
          <p:nvSpPr>
            <p:cNvPr id="26666" name="Rectangle 31"/>
            <p:cNvSpPr>
              <a:spLocks noChangeArrowheads="1"/>
            </p:cNvSpPr>
            <p:nvPr/>
          </p:nvSpPr>
          <p:spPr bwMode="auto">
            <a:xfrm>
              <a:off x="3423" y="2843"/>
              <a:ext cx="106"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15</a:t>
              </a:r>
              <a:endParaRPr lang="en-US"/>
            </a:p>
          </p:txBody>
        </p:sp>
        <p:sp>
          <p:nvSpPr>
            <p:cNvPr id="26667" name="Rectangle 32"/>
            <p:cNvSpPr>
              <a:spLocks noChangeArrowheads="1"/>
            </p:cNvSpPr>
            <p:nvPr/>
          </p:nvSpPr>
          <p:spPr bwMode="auto">
            <a:xfrm>
              <a:off x="4635" y="2843"/>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a:t>
              </a:r>
              <a:endParaRPr lang="en-US"/>
            </a:p>
          </p:txBody>
        </p:sp>
        <p:sp>
          <p:nvSpPr>
            <p:cNvPr id="26668" name="Rectangle 33"/>
            <p:cNvSpPr>
              <a:spLocks noChangeArrowheads="1"/>
            </p:cNvSpPr>
            <p:nvPr/>
          </p:nvSpPr>
          <p:spPr bwMode="auto">
            <a:xfrm>
              <a:off x="237" y="2957"/>
              <a:ext cx="489" cy="11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Ressource</a:t>
              </a:r>
              <a:r>
                <a:rPr lang="en-US" sz="1200" dirty="0">
                  <a:solidFill>
                    <a:srgbClr val="000000"/>
                  </a:solidFill>
                  <a:latin typeface="Arial" charset="0"/>
                </a:rPr>
                <a:t>:</a:t>
              </a:r>
              <a:endParaRPr lang="en-US" dirty="0"/>
            </a:p>
          </p:txBody>
        </p:sp>
        <p:sp>
          <p:nvSpPr>
            <p:cNvPr id="26669" name="Rectangle 34"/>
            <p:cNvSpPr>
              <a:spLocks noChangeArrowheads="1"/>
            </p:cNvSpPr>
            <p:nvPr/>
          </p:nvSpPr>
          <p:spPr bwMode="auto">
            <a:xfrm>
              <a:off x="903" y="2957"/>
              <a:ext cx="408"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Jaqueline</a:t>
              </a:r>
              <a:endParaRPr lang="en-US"/>
            </a:p>
          </p:txBody>
        </p:sp>
        <p:sp>
          <p:nvSpPr>
            <p:cNvPr id="26670" name="Rectangle 35"/>
            <p:cNvSpPr>
              <a:spLocks noChangeArrowheads="1"/>
            </p:cNvSpPr>
            <p:nvPr/>
          </p:nvSpPr>
          <p:spPr bwMode="auto">
            <a:xfrm>
              <a:off x="1974" y="2957"/>
              <a:ext cx="766"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Jaqueline, Plaque</a:t>
              </a:r>
              <a:endParaRPr lang="en-US" dirty="0"/>
            </a:p>
          </p:txBody>
        </p:sp>
        <p:sp>
          <p:nvSpPr>
            <p:cNvPr id="26671" name="Rectangle 36"/>
            <p:cNvSpPr>
              <a:spLocks noChangeArrowheads="1"/>
            </p:cNvSpPr>
            <p:nvPr/>
          </p:nvSpPr>
          <p:spPr bwMode="auto">
            <a:xfrm>
              <a:off x="3248" y="2957"/>
              <a:ext cx="548"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Four, Plaque</a:t>
              </a:r>
              <a:endParaRPr lang="en-US" dirty="0"/>
            </a:p>
          </p:txBody>
        </p:sp>
        <p:sp>
          <p:nvSpPr>
            <p:cNvPr id="26672" name="Rectangle 37"/>
            <p:cNvSpPr>
              <a:spLocks noChangeArrowheads="1"/>
            </p:cNvSpPr>
            <p:nvPr/>
          </p:nvSpPr>
          <p:spPr bwMode="auto">
            <a:xfrm>
              <a:off x="4198" y="2957"/>
              <a:ext cx="1015"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Jaqueline, Four, Plaque</a:t>
              </a:r>
              <a:endParaRPr lang="en-US" dirty="0"/>
            </a:p>
          </p:txBody>
        </p:sp>
        <p:sp>
          <p:nvSpPr>
            <p:cNvPr id="26673" name="Rectangle 38"/>
            <p:cNvSpPr>
              <a:spLocks noChangeArrowheads="1"/>
            </p:cNvSpPr>
            <p:nvPr/>
          </p:nvSpPr>
          <p:spPr bwMode="auto">
            <a:xfrm>
              <a:off x="237" y="3071"/>
              <a:ext cx="485" cy="11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Max Batch:</a:t>
              </a:r>
              <a:endParaRPr lang="en-US" dirty="0"/>
            </a:p>
          </p:txBody>
        </p:sp>
        <p:sp>
          <p:nvSpPr>
            <p:cNvPr id="26674" name="Rectangle 39"/>
            <p:cNvSpPr>
              <a:spLocks noChangeArrowheads="1"/>
            </p:cNvSpPr>
            <p:nvPr/>
          </p:nvSpPr>
          <p:spPr bwMode="auto">
            <a:xfrm>
              <a:off x="1084" y="3071"/>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3</a:t>
              </a:r>
              <a:endParaRPr lang="en-US"/>
            </a:p>
          </p:txBody>
        </p:sp>
        <p:sp>
          <p:nvSpPr>
            <p:cNvPr id="26675" name="Rectangle 40"/>
            <p:cNvSpPr>
              <a:spLocks noChangeArrowheads="1"/>
            </p:cNvSpPr>
            <p:nvPr/>
          </p:nvSpPr>
          <p:spPr bwMode="auto">
            <a:xfrm>
              <a:off x="2267" y="3071"/>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1</a:t>
              </a:r>
              <a:endParaRPr lang="en-US"/>
            </a:p>
          </p:txBody>
        </p:sp>
        <p:sp>
          <p:nvSpPr>
            <p:cNvPr id="26676" name="Rectangle 41"/>
            <p:cNvSpPr>
              <a:spLocks noChangeArrowheads="1"/>
            </p:cNvSpPr>
            <p:nvPr/>
          </p:nvSpPr>
          <p:spPr bwMode="auto">
            <a:xfrm>
              <a:off x="3451" y="3071"/>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2</a:t>
              </a:r>
              <a:endParaRPr lang="en-US"/>
            </a:p>
          </p:txBody>
        </p:sp>
        <p:sp>
          <p:nvSpPr>
            <p:cNvPr id="26677" name="Rectangle 42"/>
            <p:cNvSpPr>
              <a:spLocks noChangeArrowheads="1"/>
            </p:cNvSpPr>
            <p:nvPr/>
          </p:nvSpPr>
          <p:spPr bwMode="auto">
            <a:xfrm>
              <a:off x="4635" y="3071"/>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Arial" charset="0"/>
                </a:rPr>
                <a:t>2</a:t>
              </a:r>
              <a:endParaRPr lang="en-US"/>
            </a:p>
          </p:txBody>
        </p:sp>
        <p:sp>
          <p:nvSpPr>
            <p:cNvPr id="26678" name="Rectangle 43"/>
            <p:cNvSpPr>
              <a:spLocks noChangeArrowheads="1"/>
            </p:cNvSpPr>
            <p:nvPr/>
          </p:nvSpPr>
          <p:spPr bwMode="auto">
            <a:xfrm>
              <a:off x="820" y="1399"/>
              <a:ext cx="592" cy="23"/>
            </a:xfrm>
            <a:prstGeom prst="rect">
              <a:avLst/>
            </a:prstGeom>
            <a:solidFill>
              <a:srgbClr val="000000"/>
            </a:solidFill>
            <a:ln w="9525">
              <a:noFill/>
              <a:miter lim="800000"/>
              <a:headEnd/>
              <a:tailEnd/>
            </a:ln>
          </p:spPr>
          <p:txBody>
            <a:bodyPr/>
            <a:lstStyle/>
            <a:p>
              <a:endParaRPr lang="en-US"/>
            </a:p>
          </p:txBody>
        </p:sp>
        <p:sp>
          <p:nvSpPr>
            <p:cNvPr id="26679" name="Rectangle 44"/>
            <p:cNvSpPr>
              <a:spLocks noChangeArrowheads="1"/>
            </p:cNvSpPr>
            <p:nvPr/>
          </p:nvSpPr>
          <p:spPr bwMode="auto">
            <a:xfrm>
              <a:off x="2004" y="1399"/>
              <a:ext cx="592" cy="23"/>
            </a:xfrm>
            <a:prstGeom prst="rect">
              <a:avLst/>
            </a:prstGeom>
            <a:solidFill>
              <a:srgbClr val="000000"/>
            </a:solidFill>
            <a:ln w="9525">
              <a:noFill/>
              <a:miter lim="800000"/>
              <a:headEnd/>
              <a:tailEnd/>
            </a:ln>
          </p:spPr>
          <p:txBody>
            <a:bodyPr/>
            <a:lstStyle/>
            <a:p>
              <a:endParaRPr lang="en-US"/>
            </a:p>
          </p:txBody>
        </p:sp>
        <p:sp>
          <p:nvSpPr>
            <p:cNvPr id="26680" name="Rectangle 45"/>
            <p:cNvSpPr>
              <a:spLocks noChangeArrowheads="1"/>
            </p:cNvSpPr>
            <p:nvPr/>
          </p:nvSpPr>
          <p:spPr bwMode="auto">
            <a:xfrm>
              <a:off x="3188" y="1399"/>
              <a:ext cx="591" cy="23"/>
            </a:xfrm>
            <a:prstGeom prst="rect">
              <a:avLst/>
            </a:prstGeom>
            <a:solidFill>
              <a:srgbClr val="000000"/>
            </a:solidFill>
            <a:ln w="9525">
              <a:noFill/>
              <a:miter lim="800000"/>
              <a:headEnd/>
              <a:tailEnd/>
            </a:ln>
          </p:spPr>
          <p:txBody>
            <a:bodyPr/>
            <a:lstStyle/>
            <a:p>
              <a:endParaRPr lang="en-US"/>
            </a:p>
          </p:txBody>
        </p:sp>
        <p:sp>
          <p:nvSpPr>
            <p:cNvPr id="26681" name="Rectangle 46"/>
            <p:cNvSpPr>
              <a:spLocks noChangeArrowheads="1"/>
            </p:cNvSpPr>
            <p:nvPr/>
          </p:nvSpPr>
          <p:spPr bwMode="auto">
            <a:xfrm>
              <a:off x="820" y="1622"/>
              <a:ext cx="592" cy="24"/>
            </a:xfrm>
            <a:prstGeom prst="rect">
              <a:avLst/>
            </a:prstGeom>
            <a:solidFill>
              <a:srgbClr val="000000"/>
            </a:solidFill>
            <a:ln w="9525">
              <a:noFill/>
              <a:miter lim="800000"/>
              <a:headEnd/>
              <a:tailEnd/>
            </a:ln>
          </p:spPr>
          <p:txBody>
            <a:bodyPr/>
            <a:lstStyle/>
            <a:p>
              <a:endParaRPr lang="en-US"/>
            </a:p>
          </p:txBody>
        </p:sp>
        <p:sp>
          <p:nvSpPr>
            <p:cNvPr id="26682" name="Rectangle 47"/>
            <p:cNvSpPr>
              <a:spLocks noChangeArrowheads="1"/>
            </p:cNvSpPr>
            <p:nvPr/>
          </p:nvSpPr>
          <p:spPr bwMode="auto">
            <a:xfrm>
              <a:off x="2004" y="1622"/>
              <a:ext cx="592" cy="24"/>
            </a:xfrm>
            <a:prstGeom prst="rect">
              <a:avLst/>
            </a:prstGeom>
            <a:solidFill>
              <a:srgbClr val="000000"/>
            </a:solidFill>
            <a:ln w="9525">
              <a:noFill/>
              <a:miter lim="800000"/>
              <a:headEnd/>
              <a:tailEnd/>
            </a:ln>
          </p:spPr>
          <p:txBody>
            <a:bodyPr/>
            <a:lstStyle/>
            <a:p>
              <a:endParaRPr lang="en-US"/>
            </a:p>
          </p:txBody>
        </p:sp>
        <p:sp>
          <p:nvSpPr>
            <p:cNvPr id="26683" name="Rectangle 48"/>
            <p:cNvSpPr>
              <a:spLocks noChangeArrowheads="1"/>
            </p:cNvSpPr>
            <p:nvPr/>
          </p:nvSpPr>
          <p:spPr bwMode="auto">
            <a:xfrm>
              <a:off x="3188" y="1622"/>
              <a:ext cx="591" cy="24"/>
            </a:xfrm>
            <a:prstGeom prst="rect">
              <a:avLst/>
            </a:prstGeom>
            <a:solidFill>
              <a:srgbClr val="000000"/>
            </a:solidFill>
            <a:ln w="9525">
              <a:noFill/>
              <a:miter lim="800000"/>
              <a:headEnd/>
              <a:tailEnd/>
            </a:ln>
          </p:spPr>
          <p:txBody>
            <a:bodyPr/>
            <a:lstStyle/>
            <a:p>
              <a:endParaRPr lang="en-US"/>
            </a:p>
          </p:txBody>
        </p:sp>
        <p:sp>
          <p:nvSpPr>
            <p:cNvPr id="26684" name="Rectangle 49"/>
            <p:cNvSpPr>
              <a:spLocks noChangeArrowheads="1"/>
            </p:cNvSpPr>
            <p:nvPr/>
          </p:nvSpPr>
          <p:spPr bwMode="auto">
            <a:xfrm>
              <a:off x="797" y="1399"/>
              <a:ext cx="23" cy="247"/>
            </a:xfrm>
            <a:prstGeom prst="rect">
              <a:avLst/>
            </a:prstGeom>
            <a:solidFill>
              <a:srgbClr val="000000"/>
            </a:solidFill>
            <a:ln w="9525">
              <a:noFill/>
              <a:miter lim="800000"/>
              <a:headEnd/>
              <a:tailEnd/>
            </a:ln>
          </p:spPr>
          <p:txBody>
            <a:bodyPr/>
            <a:lstStyle/>
            <a:p>
              <a:endParaRPr lang="en-US"/>
            </a:p>
          </p:txBody>
        </p:sp>
        <p:sp>
          <p:nvSpPr>
            <p:cNvPr id="26685" name="Rectangle 50"/>
            <p:cNvSpPr>
              <a:spLocks noChangeArrowheads="1"/>
            </p:cNvSpPr>
            <p:nvPr/>
          </p:nvSpPr>
          <p:spPr bwMode="auto">
            <a:xfrm>
              <a:off x="1389" y="1422"/>
              <a:ext cx="23" cy="224"/>
            </a:xfrm>
            <a:prstGeom prst="rect">
              <a:avLst/>
            </a:prstGeom>
            <a:solidFill>
              <a:srgbClr val="000000"/>
            </a:solidFill>
            <a:ln w="9525">
              <a:noFill/>
              <a:miter lim="800000"/>
              <a:headEnd/>
              <a:tailEnd/>
            </a:ln>
          </p:spPr>
          <p:txBody>
            <a:bodyPr/>
            <a:lstStyle/>
            <a:p>
              <a:endParaRPr lang="en-US"/>
            </a:p>
          </p:txBody>
        </p:sp>
        <p:sp>
          <p:nvSpPr>
            <p:cNvPr id="26686" name="Rectangle 51"/>
            <p:cNvSpPr>
              <a:spLocks noChangeArrowheads="1"/>
            </p:cNvSpPr>
            <p:nvPr/>
          </p:nvSpPr>
          <p:spPr bwMode="auto">
            <a:xfrm>
              <a:off x="820" y="2482"/>
              <a:ext cx="592" cy="23"/>
            </a:xfrm>
            <a:prstGeom prst="rect">
              <a:avLst/>
            </a:prstGeom>
            <a:solidFill>
              <a:srgbClr val="000000"/>
            </a:solidFill>
            <a:ln w="9525">
              <a:noFill/>
              <a:miter lim="800000"/>
              <a:headEnd/>
              <a:tailEnd/>
            </a:ln>
          </p:spPr>
          <p:txBody>
            <a:bodyPr/>
            <a:lstStyle/>
            <a:p>
              <a:endParaRPr lang="en-US"/>
            </a:p>
          </p:txBody>
        </p:sp>
        <p:sp>
          <p:nvSpPr>
            <p:cNvPr id="26687" name="Rectangle 52"/>
            <p:cNvSpPr>
              <a:spLocks noChangeArrowheads="1"/>
            </p:cNvSpPr>
            <p:nvPr/>
          </p:nvSpPr>
          <p:spPr bwMode="auto">
            <a:xfrm>
              <a:off x="1981" y="1399"/>
              <a:ext cx="23" cy="247"/>
            </a:xfrm>
            <a:prstGeom prst="rect">
              <a:avLst/>
            </a:prstGeom>
            <a:solidFill>
              <a:srgbClr val="000000"/>
            </a:solidFill>
            <a:ln w="9525">
              <a:noFill/>
              <a:miter lim="800000"/>
              <a:headEnd/>
              <a:tailEnd/>
            </a:ln>
          </p:spPr>
          <p:txBody>
            <a:bodyPr/>
            <a:lstStyle/>
            <a:p>
              <a:endParaRPr lang="en-US"/>
            </a:p>
          </p:txBody>
        </p:sp>
        <p:sp>
          <p:nvSpPr>
            <p:cNvPr id="26688" name="Rectangle 53"/>
            <p:cNvSpPr>
              <a:spLocks noChangeArrowheads="1"/>
            </p:cNvSpPr>
            <p:nvPr/>
          </p:nvSpPr>
          <p:spPr bwMode="auto">
            <a:xfrm>
              <a:off x="2573" y="1422"/>
              <a:ext cx="23" cy="224"/>
            </a:xfrm>
            <a:prstGeom prst="rect">
              <a:avLst/>
            </a:prstGeom>
            <a:solidFill>
              <a:srgbClr val="000000"/>
            </a:solidFill>
            <a:ln w="9525">
              <a:noFill/>
              <a:miter lim="800000"/>
              <a:headEnd/>
              <a:tailEnd/>
            </a:ln>
          </p:spPr>
          <p:txBody>
            <a:bodyPr/>
            <a:lstStyle/>
            <a:p>
              <a:endParaRPr lang="en-US"/>
            </a:p>
          </p:txBody>
        </p:sp>
        <p:sp>
          <p:nvSpPr>
            <p:cNvPr id="26689" name="Rectangle 54"/>
            <p:cNvSpPr>
              <a:spLocks noChangeArrowheads="1"/>
            </p:cNvSpPr>
            <p:nvPr/>
          </p:nvSpPr>
          <p:spPr bwMode="auto">
            <a:xfrm>
              <a:off x="2004" y="2482"/>
              <a:ext cx="592" cy="23"/>
            </a:xfrm>
            <a:prstGeom prst="rect">
              <a:avLst/>
            </a:prstGeom>
            <a:solidFill>
              <a:srgbClr val="000000"/>
            </a:solidFill>
            <a:ln w="9525">
              <a:noFill/>
              <a:miter lim="800000"/>
              <a:headEnd/>
              <a:tailEnd/>
            </a:ln>
          </p:spPr>
          <p:txBody>
            <a:bodyPr/>
            <a:lstStyle/>
            <a:p>
              <a:endParaRPr lang="en-US"/>
            </a:p>
          </p:txBody>
        </p:sp>
        <p:sp>
          <p:nvSpPr>
            <p:cNvPr id="26690" name="Rectangle 55"/>
            <p:cNvSpPr>
              <a:spLocks noChangeArrowheads="1"/>
            </p:cNvSpPr>
            <p:nvPr/>
          </p:nvSpPr>
          <p:spPr bwMode="auto">
            <a:xfrm>
              <a:off x="3164" y="1399"/>
              <a:ext cx="24" cy="247"/>
            </a:xfrm>
            <a:prstGeom prst="rect">
              <a:avLst/>
            </a:prstGeom>
            <a:solidFill>
              <a:srgbClr val="000000"/>
            </a:solidFill>
            <a:ln w="9525">
              <a:noFill/>
              <a:miter lim="800000"/>
              <a:headEnd/>
              <a:tailEnd/>
            </a:ln>
          </p:spPr>
          <p:txBody>
            <a:bodyPr/>
            <a:lstStyle/>
            <a:p>
              <a:endParaRPr lang="en-US"/>
            </a:p>
          </p:txBody>
        </p:sp>
        <p:sp>
          <p:nvSpPr>
            <p:cNvPr id="26691" name="Rectangle 56"/>
            <p:cNvSpPr>
              <a:spLocks noChangeArrowheads="1"/>
            </p:cNvSpPr>
            <p:nvPr/>
          </p:nvSpPr>
          <p:spPr bwMode="auto">
            <a:xfrm>
              <a:off x="3756" y="1422"/>
              <a:ext cx="23" cy="224"/>
            </a:xfrm>
            <a:prstGeom prst="rect">
              <a:avLst/>
            </a:prstGeom>
            <a:solidFill>
              <a:srgbClr val="000000"/>
            </a:solidFill>
            <a:ln w="9525">
              <a:noFill/>
              <a:miter lim="800000"/>
              <a:headEnd/>
              <a:tailEnd/>
            </a:ln>
          </p:spPr>
          <p:txBody>
            <a:bodyPr/>
            <a:lstStyle/>
            <a:p>
              <a:endParaRPr lang="en-US"/>
            </a:p>
          </p:txBody>
        </p:sp>
        <p:sp>
          <p:nvSpPr>
            <p:cNvPr id="26692" name="Rectangle 57"/>
            <p:cNvSpPr>
              <a:spLocks noChangeArrowheads="1"/>
            </p:cNvSpPr>
            <p:nvPr/>
          </p:nvSpPr>
          <p:spPr bwMode="auto">
            <a:xfrm>
              <a:off x="3188" y="2482"/>
              <a:ext cx="591" cy="23"/>
            </a:xfrm>
            <a:prstGeom prst="rect">
              <a:avLst/>
            </a:prstGeom>
            <a:solidFill>
              <a:srgbClr val="000000"/>
            </a:solidFill>
            <a:ln w="9525">
              <a:noFill/>
              <a:miter lim="800000"/>
              <a:headEnd/>
              <a:tailEnd/>
            </a:ln>
          </p:spPr>
          <p:txBody>
            <a:bodyPr/>
            <a:lstStyle/>
            <a:p>
              <a:endParaRPr lang="en-US"/>
            </a:p>
          </p:txBody>
        </p:sp>
        <p:sp>
          <p:nvSpPr>
            <p:cNvPr id="26693" name="Rectangle 58"/>
            <p:cNvSpPr>
              <a:spLocks noChangeArrowheads="1"/>
            </p:cNvSpPr>
            <p:nvPr/>
          </p:nvSpPr>
          <p:spPr bwMode="auto">
            <a:xfrm>
              <a:off x="4348" y="1399"/>
              <a:ext cx="23" cy="247"/>
            </a:xfrm>
            <a:prstGeom prst="rect">
              <a:avLst/>
            </a:prstGeom>
            <a:solidFill>
              <a:srgbClr val="000000"/>
            </a:solidFill>
            <a:ln w="9525">
              <a:noFill/>
              <a:miter lim="800000"/>
              <a:headEnd/>
              <a:tailEnd/>
            </a:ln>
          </p:spPr>
          <p:txBody>
            <a:bodyPr/>
            <a:lstStyle/>
            <a:p>
              <a:endParaRPr lang="en-US"/>
            </a:p>
          </p:txBody>
        </p:sp>
        <p:sp>
          <p:nvSpPr>
            <p:cNvPr id="26694" name="Rectangle 59"/>
            <p:cNvSpPr>
              <a:spLocks noChangeArrowheads="1"/>
            </p:cNvSpPr>
            <p:nvPr/>
          </p:nvSpPr>
          <p:spPr bwMode="auto">
            <a:xfrm>
              <a:off x="4940" y="1422"/>
              <a:ext cx="23" cy="224"/>
            </a:xfrm>
            <a:prstGeom prst="rect">
              <a:avLst/>
            </a:prstGeom>
            <a:solidFill>
              <a:srgbClr val="000000"/>
            </a:solidFill>
            <a:ln w="9525">
              <a:noFill/>
              <a:miter lim="800000"/>
              <a:headEnd/>
              <a:tailEnd/>
            </a:ln>
          </p:spPr>
          <p:txBody>
            <a:bodyPr/>
            <a:lstStyle/>
            <a:p>
              <a:endParaRPr lang="en-US"/>
            </a:p>
          </p:txBody>
        </p:sp>
        <p:sp>
          <p:nvSpPr>
            <p:cNvPr id="26695" name="Rectangle 60"/>
            <p:cNvSpPr>
              <a:spLocks noChangeArrowheads="1"/>
            </p:cNvSpPr>
            <p:nvPr/>
          </p:nvSpPr>
          <p:spPr bwMode="auto">
            <a:xfrm>
              <a:off x="820" y="2718"/>
              <a:ext cx="592" cy="23"/>
            </a:xfrm>
            <a:prstGeom prst="rect">
              <a:avLst/>
            </a:prstGeom>
            <a:solidFill>
              <a:srgbClr val="000000"/>
            </a:solidFill>
            <a:ln w="9525">
              <a:noFill/>
              <a:miter lim="800000"/>
              <a:headEnd/>
              <a:tailEnd/>
            </a:ln>
          </p:spPr>
          <p:txBody>
            <a:bodyPr/>
            <a:lstStyle/>
            <a:p>
              <a:endParaRPr lang="en-US"/>
            </a:p>
          </p:txBody>
        </p:sp>
        <p:sp>
          <p:nvSpPr>
            <p:cNvPr id="26696" name="Rectangle 61"/>
            <p:cNvSpPr>
              <a:spLocks noChangeArrowheads="1"/>
            </p:cNvSpPr>
            <p:nvPr/>
          </p:nvSpPr>
          <p:spPr bwMode="auto">
            <a:xfrm>
              <a:off x="2004" y="2718"/>
              <a:ext cx="592" cy="23"/>
            </a:xfrm>
            <a:prstGeom prst="rect">
              <a:avLst/>
            </a:prstGeom>
            <a:solidFill>
              <a:srgbClr val="000000"/>
            </a:solidFill>
            <a:ln w="9525">
              <a:noFill/>
              <a:miter lim="800000"/>
              <a:headEnd/>
              <a:tailEnd/>
            </a:ln>
          </p:spPr>
          <p:txBody>
            <a:bodyPr/>
            <a:lstStyle/>
            <a:p>
              <a:endParaRPr lang="en-US"/>
            </a:p>
          </p:txBody>
        </p:sp>
        <p:sp>
          <p:nvSpPr>
            <p:cNvPr id="26697" name="Rectangle 62"/>
            <p:cNvSpPr>
              <a:spLocks noChangeArrowheads="1"/>
            </p:cNvSpPr>
            <p:nvPr/>
          </p:nvSpPr>
          <p:spPr bwMode="auto">
            <a:xfrm>
              <a:off x="3188" y="2718"/>
              <a:ext cx="591" cy="23"/>
            </a:xfrm>
            <a:prstGeom prst="rect">
              <a:avLst/>
            </a:prstGeom>
            <a:solidFill>
              <a:srgbClr val="000000"/>
            </a:solidFill>
            <a:ln w="9525">
              <a:noFill/>
              <a:miter lim="800000"/>
              <a:headEnd/>
              <a:tailEnd/>
            </a:ln>
          </p:spPr>
          <p:txBody>
            <a:bodyPr/>
            <a:lstStyle/>
            <a:p>
              <a:endParaRPr lang="en-US"/>
            </a:p>
          </p:txBody>
        </p:sp>
        <p:sp>
          <p:nvSpPr>
            <p:cNvPr id="26698" name="Rectangle 63"/>
            <p:cNvSpPr>
              <a:spLocks noChangeArrowheads="1"/>
            </p:cNvSpPr>
            <p:nvPr/>
          </p:nvSpPr>
          <p:spPr bwMode="auto">
            <a:xfrm>
              <a:off x="797" y="2482"/>
              <a:ext cx="23" cy="259"/>
            </a:xfrm>
            <a:prstGeom prst="rect">
              <a:avLst/>
            </a:prstGeom>
            <a:solidFill>
              <a:srgbClr val="000000"/>
            </a:solidFill>
            <a:ln w="9525">
              <a:noFill/>
              <a:miter lim="800000"/>
              <a:headEnd/>
              <a:tailEnd/>
            </a:ln>
          </p:spPr>
          <p:txBody>
            <a:bodyPr/>
            <a:lstStyle/>
            <a:p>
              <a:endParaRPr lang="en-US"/>
            </a:p>
          </p:txBody>
        </p:sp>
        <p:sp>
          <p:nvSpPr>
            <p:cNvPr id="26699" name="Rectangle 64"/>
            <p:cNvSpPr>
              <a:spLocks noChangeArrowheads="1"/>
            </p:cNvSpPr>
            <p:nvPr/>
          </p:nvSpPr>
          <p:spPr bwMode="auto">
            <a:xfrm>
              <a:off x="1389" y="2505"/>
              <a:ext cx="23" cy="236"/>
            </a:xfrm>
            <a:prstGeom prst="rect">
              <a:avLst/>
            </a:prstGeom>
            <a:solidFill>
              <a:srgbClr val="000000"/>
            </a:solidFill>
            <a:ln w="9525">
              <a:noFill/>
              <a:miter lim="800000"/>
              <a:headEnd/>
              <a:tailEnd/>
            </a:ln>
          </p:spPr>
          <p:txBody>
            <a:bodyPr/>
            <a:lstStyle/>
            <a:p>
              <a:endParaRPr lang="en-US"/>
            </a:p>
          </p:txBody>
        </p:sp>
        <p:sp>
          <p:nvSpPr>
            <p:cNvPr id="26700" name="Rectangle 65"/>
            <p:cNvSpPr>
              <a:spLocks noChangeArrowheads="1"/>
            </p:cNvSpPr>
            <p:nvPr/>
          </p:nvSpPr>
          <p:spPr bwMode="auto">
            <a:xfrm>
              <a:off x="1981" y="2482"/>
              <a:ext cx="23" cy="259"/>
            </a:xfrm>
            <a:prstGeom prst="rect">
              <a:avLst/>
            </a:prstGeom>
            <a:solidFill>
              <a:srgbClr val="000000"/>
            </a:solidFill>
            <a:ln w="9525">
              <a:noFill/>
              <a:miter lim="800000"/>
              <a:headEnd/>
              <a:tailEnd/>
            </a:ln>
          </p:spPr>
          <p:txBody>
            <a:bodyPr/>
            <a:lstStyle/>
            <a:p>
              <a:endParaRPr lang="en-US"/>
            </a:p>
          </p:txBody>
        </p:sp>
        <p:sp>
          <p:nvSpPr>
            <p:cNvPr id="26701" name="Rectangle 66"/>
            <p:cNvSpPr>
              <a:spLocks noChangeArrowheads="1"/>
            </p:cNvSpPr>
            <p:nvPr/>
          </p:nvSpPr>
          <p:spPr bwMode="auto">
            <a:xfrm>
              <a:off x="2573" y="2505"/>
              <a:ext cx="23" cy="236"/>
            </a:xfrm>
            <a:prstGeom prst="rect">
              <a:avLst/>
            </a:prstGeom>
            <a:solidFill>
              <a:srgbClr val="000000"/>
            </a:solidFill>
            <a:ln w="9525">
              <a:noFill/>
              <a:miter lim="800000"/>
              <a:headEnd/>
              <a:tailEnd/>
            </a:ln>
          </p:spPr>
          <p:txBody>
            <a:bodyPr/>
            <a:lstStyle/>
            <a:p>
              <a:endParaRPr lang="en-US"/>
            </a:p>
          </p:txBody>
        </p:sp>
        <p:sp>
          <p:nvSpPr>
            <p:cNvPr id="26702" name="Rectangle 67"/>
            <p:cNvSpPr>
              <a:spLocks noChangeArrowheads="1"/>
            </p:cNvSpPr>
            <p:nvPr/>
          </p:nvSpPr>
          <p:spPr bwMode="auto">
            <a:xfrm>
              <a:off x="3164" y="2482"/>
              <a:ext cx="24" cy="259"/>
            </a:xfrm>
            <a:prstGeom prst="rect">
              <a:avLst/>
            </a:prstGeom>
            <a:solidFill>
              <a:srgbClr val="000000"/>
            </a:solidFill>
            <a:ln w="9525">
              <a:noFill/>
              <a:miter lim="800000"/>
              <a:headEnd/>
              <a:tailEnd/>
            </a:ln>
          </p:spPr>
          <p:txBody>
            <a:bodyPr/>
            <a:lstStyle/>
            <a:p>
              <a:endParaRPr lang="en-US"/>
            </a:p>
          </p:txBody>
        </p:sp>
        <p:sp>
          <p:nvSpPr>
            <p:cNvPr id="26703" name="Rectangle 68"/>
            <p:cNvSpPr>
              <a:spLocks noChangeArrowheads="1"/>
            </p:cNvSpPr>
            <p:nvPr/>
          </p:nvSpPr>
          <p:spPr bwMode="auto">
            <a:xfrm>
              <a:off x="3756" y="2505"/>
              <a:ext cx="23" cy="236"/>
            </a:xfrm>
            <a:prstGeom prst="rect">
              <a:avLst/>
            </a:prstGeom>
            <a:solidFill>
              <a:srgbClr val="000000"/>
            </a:solidFill>
            <a:ln w="9525">
              <a:noFill/>
              <a:miter lim="800000"/>
              <a:headEnd/>
              <a:tailEnd/>
            </a:ln>
          </p:spPr>
          <p:txBody>
            <a:bodyPr/>
            <a:lstStyle/>
            <a:p>
              <a:endParaRPr lang="en-US"/>
            </a:p>
          </p:txBody>
        </p:sp>
        <p:sp>
          <p:nvSpPr>
            <p:cNvPr id="26704" name="Rectangle 69"/>
            <p:cNvSpPr>
              <a:spLocks noChangeArrowheads="1"/>
            </p:cNvSpPr>
            <p:nvPr/>
          </p:nvSpPr>
          <p:spPr bwMode="auto">
            <a:xfrm>
              <a:off x="4348" y="2482"/>
              <a:ext cx="23" cy="259"/>
            </a:xfrm>
            <a:prstGeom prst="rect">
              <a:avLst/>
            </a:prstGeom>
            <a:solidFill>
              <a:srgbClr val="000000"/>
            </a:solidFill>
            <a:ln w="9525">
              <a:noFill/>
              <a:miter lim="800000"/>
              <a:headEnd/>
              <a:tailEnd/>
            </a:ln>
          </p:spPr>
          <p:txBody>
            <a:bodyPr/>
            <a:lstStyle/>
            <a:p>
              <a:endParaRPr lang="en-US"/>
            </a:p>
          </p:txBody>
        </p:sp>
        <p:sp>
          <p:nvSpPr>
            <p:cNvPr id="26705" name="Rectangle 70"/>
            <p:cNvSpPr>
              <a:spLocks noChangeArrowheads="1"/>
            </p:cNvSpPr>
            <p:nvPr/>
          </p:nvSpPr>
          <p:spPr bwMode="auto">
            <a:xfrm>
              <a:off x="4940" y="2505"/>
              <a:ext cx="23" cy="236"/>
            </a:xfrm>
            <a:prstGeom prst="rect">
              <a:avLst/>
            </a:prstGeom>
            <a:solidFill>
              <a:srgbClr val="000000"/>
            </a:solidFill>
            <a:ln w="9525">
              <a:noFill/>
              <a:miter lim="800000"/>
              <a:headEnd/>
              <a:tailEnd/>
            </a:ln>
          </p:spPr>
          <p:txBody>
            <a:bodyPr/>
            <a:lstStyle/>
            <a:p>
              <a:endParaRPr lang="en-US"/>
            </a:p>
          </p:txBody>
        </p:sp>
        <p:sp>
          <p:nvSpPr>
            <p:cNvPr id="26706" name="Rectangle 71"/>
            <p:cNvSpPr>
              <a:spLocks noChangeArrowheads="1"/>
            </p:cNvSpPr>
            <p:nvPr/>
          </p:nvSpPr>
          <p:spPr bwMode="auto">
            <a:xfrm>
              <a:off x="4371" y="1399"/>
              <a:ext cx="592" cy="23"/>
            </a:xfrm>
            <a:prstGeom prst="rect">
              <a:avLst/>
            </a:prstGeom>
            <a:solidFill>
              <a:srgbClr val="000000"/>
            </a:solidFill>
            <a:ln w="9525">
              <a:noFill/>
              <a:miter lim="800000"/>
              <a:headEnd/>
              <a:tailEnd/>
            </a:ln>
          </p:spPr>
          <p:txBody>
            <a:bodyPr/>
            <a:lstStyle/>
            <a:p>
              <a:endParaRPr lang="en-US"/>
            </a:p>
          </p:txBody>
        </p:sp>
        <p:sp>
          <p:nvSpPr>
            <p:cNvPr id="26707" name="Rectangle 72"/>
            <p:cNvSpPr>
              <a:spLocks noChangeArrowheads="1"/>
            </p:cNvSpPr>
            <p:nvPr/>
          </p:nvSpPr>
          <p:spPr bwMode="auto">
            <a:xfrm>
              <a:off x="4371" y="1622"/>
              <a:ext cx="592" cy="24"/>
            </a:xfrm>
            <a:prstGeom prst="rect">
              <a:avLst/>
            </a:prstGeom>
            <a:solidFill>
              <a:srgbClr val="000000"/>
            </a:solidFill>
            <a:ln w="9525">
              <a:noFill/>
              <a:miter lim="800000"/>
              <a:headEnd/>
              <a:tailEnd/>
            </a:ln>
          </p:spPr>
          <p:txBody>
            <a:bodyPr/>
            <a:lstStyle/>
            <a:p>
              <a:endParaRPr lang="en-US"/>
            </a:p>
          </p:txBody>
        </p:sp>
        <p:sp>
          <p:nvSpPr>
            <p:cNvPr id="26708" name="Rectangle 73"/>
            <p:cNvSpPr>
              <a:spLocks noChangeArrowheads="1"/>
            </p:cNvSpPr>
            <p:nvPr/>
          </p:nvSpPr>
          <p:spPr bwMode="auto">
            <a:xfrm>
              <a:off x="4371" y="2482"/>
              <a:ext cx="592" cy="23"/>
            </a:xfrm>
            <a:prstGeom prst="rect">
              <a:avLst/>
            </a:prstGeom>
            <a:solidFill>
              <a:srgbClr val="000000"/>
            </a:solidFill>
            <a:ln w="9525">
              <a:noFill/>
              <a:miter lim="800000"/>
              <a:headEnd/>
              <a:tailEnd/>
            </a:ln>
          </p:spPr>
          <p:txBody>
            <a:bodyPr/>
            <a:lstStyle/>
            <a:p>
              <a:endParaRPr lang="en-US"/>
            </a:p>
          </p:txBody>
        </p:sp>
        <p:sp>
          <p:nvSpPr>
            <p:cNvPr id="26709" name="Rectangle 74"/>
            <p:cNvSpPr>
              <a:spLocks noChangeArrowheads="1"/>
            </p:cNvSpPr>
            <p:nvPr/>
          </p:nvSpPr>
          <p:spPr bwMode="auto">
            <a:xfrm>
              <a:off x="4371" y="2718"/>
              <a:ext cx="592" cy="23"/>
            </a:xfrm>
            <a:prstGeom prst="rect">
              <a:avLst/>
            </a:prstGeom>
            <a:solidFill>
              <a:srgbClr val="000000"/>
            </a:solidFill>
            <a:ln w="9525">
              <a:noFill/>
              <a:miter lim="800000"/>
              <a:headEnd/>
              <a:tailEnd/>
            </a:ln>
          </p:spPr>
          <p:txBody>
            <a:bodyPr/>
            <a:lstStyle/>
            <a:p>
              <a:endParaRPr lang="en-US"/>
            </a:p>
          </p:txBody>
        </p:sp>
        <p:sp>
          <p:nvSpPr>
            <p:cNvPr id="26710" name="Line 75"/>
            <p:cNvSpPr>
              <a:spLocks noChangeShapeType="1"/>
            </p:cNvSpPr>
            <p:nvPr/>
          </p:nvSpPr>
          <p:spPr bwMode="auto">
            <a:xfrm>
              <a:off x="1848" y="1524"/>
              <a:ext cx="58" cy="1"/>
            </a:xfrm>
            <a:prstGeom prst="line">
              <a:avLst/>
            </a:prstGeom>
            <a:noFill/>
            <a:ln w="1588">
              <a:solidFill>
                <a:srgbClr val="000000"/>
              </a:solidFill>
              <a:prstDash val="sysDot"/>
              <a:round/>
              <a:headEnd/>
              <a:tailEnd/>
            </a:ln>
          </p:spPr>
          <p:txBody>
            <a:bodyPr/>
            <a:lstStyle/>
            <a:p>
              <a:endParaRPr lang="en-US"/>
            </a:p>
          </p:txBody>
        </p:sp>
        <p:sp>
          <p:nvSpPr>
            <p:cNvPr id="26711" name="Freeform 76"/>
            <p:cNvSpPr>
              <a:spLocks/>
            </p:cNvSpPr>
            <p:nvPr/>
          </p:nvSpPr>
          <p:spPr bwMode="auto">
            <a:xfrm>
              <a:off x="1906" y="1495"/>
              <a:ext cx="36" cy="49"/>
            </a:xfrm>
            <a:custGeom>
              <a:avLst/>
              <a:gdLst>
                <a:gd name="T0" fmla="*/ 36 w 36"/>
                <a:gd name="T1" fmla="*/ 24 h 49"/>
                <a:gd name="T2" fmla="*/ 0 w 36"/>
                <a:gd name="T3" fmla="*/ 49 h 49"/>
                <a:gd name="T4" fmla="*/ 0 w 36"/>
                <a:gd name="T5" fmla="*/ 0 h 49"/>
                <a:gd name="T6" fmla="*/ 36 w 36"/>
                <a:gd name="T7" fmla="*/ 24 h 49"/>
                <a:gd name="T8" fmla="*/ 0 60000 65536"/>
                <a:gd name="T9" fmla="*/ 0 60000 65536"/>
                <a:gd name="T10" fmla="*/ 0 60000 65536"/>
                <a:gd name="T11" fmla="*/ 0 60000 65536"/>
                <a:gd name="T12" fmla="*/ 0 w 36"/>
                <a:gd name="T13" fmla="*/ 0 h 49"/>
                <a:gd name="T14" fmla="*/ 36 w 36"/>
                <a:gd name="T15" fmla="*/ 49 h 49"/>
              </a:gdLst>
              <a:ahLst/>
              <a:cxnLst>
                <a:cxn ang="T8">
                  <a:pos x="T0" y="T1"/>
                </a:cxn>
                <a:cxn ang="T9">
                  <a:pos x="T2" y="T3"/>
                </a:cxn>
                <a:cxn ang="T10">
                  <a:pos x="T4" y="T5"/>
                </a:cxn>
                <a:cxn ang="T11">
                  <a:pos x="T6" y="T7"/>
                </a:cxn>
              </a:cxnLst>
              <a:rect l="T12" t="T13" r="T14" b="T15"/>
              <a:pathLst>
                <a:path w="36" h="49">
                  <a:moveTo>
                    <a:pt x="36" y="24"/>
                  </a:moveTo>
                  <a:lnTo>
                    <a:pt x="0" y="49"/>
                  </a:lnTo>
                  <a:lnTo>
                    <a:pt x="0" y="0"/>
                  </a:lnTo>
                  <a:lnTo>
                    <a:pt x="36" y="24"/>
                  </a:lnTo>
                  <a:close/>
                </a:path>
              </a:pathLst>
            </a:custGeom>
            <a:solidFill>
              <a:srgbClr val="000000"/>
            </a:solidFill>
            <a:ln w="1588">
              <a:solidFill>
                <a:srgbClr val="000000"/>
              </a:solidFill>
              <a:round/>
              <a:headEnd/>
              <a:tailEnd/>
            </a:ln>
          </p:spPr>
          <p:txBody>
            <a:bodyPr/>
            <a:lstStyle/>
            <a:p>
              <a:endParaRPr lang="en-US"/>
            </a:p>
          </p:txBody>
        </p:sp>
        <p:sp>
          <p:nvSpPr>
            <p:cNvPr id="26712" name="Line 77"/>
            <p:cNvSpPr>
              <a:spLocks noChangeShapeType="1"/>
            </p:cNvSpPr>
            <p:nvPr/>
          </p:nvSpPr>
          <p:spPr bwMode="auto">
            <a:xfrm>
              <a:off x="1409" y="1524"/>
              <a:ext cx="104" cy="1"/>
            </a:xfrm>
            <a:prstGeom prst="line">
              <a:avLst/>
            </a:prstGeom>
            <a:noFill/>
            <a:ln w="1588">
              <a:solidFill>
                <a:srgbClr val="000000"/>
              </a:solidFill>
              <a:prstDash val="sysDot"/>
              <a:round/>
              <a:headEnd/>
              <a:tailEnd/>
            </a:ln>
          </p:spPr>
          <p:txBody>
            <a:bodyPr/>
            <a:lstStyle/>
            <a:p>
              <a:endParaRPr lang="en-US"/>
            </a:p>
          </p:txBody>
        </p:sp>
        <p:sp>
          <p:nvSpPr>
            <p:cNvPr id="26713" name="Freeform 78"/>
            <p:cNvSpPr>
              <a:spLocks/>
            </p:cNvSpPr>
            <p:nvPr/>
          </p:nvSpPr>
          <p:spPr bwMode="auto">
            <a:xfrm>
              <a:off x="1513" y="1495"/>
              <a:ext cx="35" cy="49"/>
            </a:xfrm>
            <a:custGeom>
              <a:avLst/>
              <a:gdLst>
                <a:gd name="T0" fmla="*/ 35 w 35"/>
                <a:gd name="T1" fmla="*/ 24 h 49"/>
                <a:gd name="T2" fmla="*/ 0 w 35"/>
                <a:gd name="T3" fmla="*/ 49 h 49"/>
                <a:gd name="T4" fmla="*/ 0 w 35"/>
                <a:gd name="T5" fmla="*/ 0 h 49"/>
                <a:gd name="T6" fmla="*/ 35 w 35"/>
                <a:gd name="T7" fmla="*/ 24 h 49"/>
                <a:gd name="T8" fmla="*/ 0 60000 65536"/>
                <a:gd name="T9" fmla="*/ 0 60000 65536"/>
                <a:gd name="T10" fmla="*/ 0 60000 65536"/>
                <a:gd name="T11" fmla="*/ 0 60000 65536"/>
                <a:gd name="T12" fmla="*/ 0 w 35"/>
                <a:gd name="T13" fmla="*/ 0 h 49"/>
                <a:gd name="T14" fmla="*/ 35 w 35"/>
                <a:gd name="T15" fmla="*/ 49 h 49"/>
              </a:gdLst>
              <a:ahLst/>
              <a:cxnLst>
                <a:cxn ang="T8">
                  <a:pos x="T0" y="T1"/>
                </a:cxn>
                <a:cxn ang="T9">
                  <a:pos x="T2" y="T3"/>
                </a:cxn>
                <a:cxn ang="T10">
                  <a:pos x="T4" y="T5"/>
                </a:cxn>
                <a:cxn ang="T11">
                  <a:pos x="T6" y="T7"/>
                </a:cxn>
              </a:cxnLst>
              <a:rect l="T12" t="T13" r="T14" b="T15"/>
              <a:pathLst>
                <a:path w="35" h="49">
                  <a:moveTo>
                    <a:pt x="35" y="24"/>
                  </a:moveTo>
                  <a:lnTo>
                    <a:pt x="0" y="49"/>
                  </a:lnTo>
                  <a:lnTo>
                    <a:pt x="0" y="0"/>
                  </a:lnTo>
                  <a:lnTo>
                    <a:pt x="35" y="24"/>
                  </a:lnTo>
                  <a:close/>
                </a:path>
              </a:pathLst>
            </a:custGeom>
            <a:solidFill>
              <a:srgbClr val="000000"/>
            </a:solidFill>
            <a:ln w="1588">
              <a:solidFill>
                <a:srgbClr val="000000"/>
              </a:solidFill>
              <a:round/>
              <a:headEnd/>
              <a:tailEnd/>
            </a:ln>
          </p:spPr>
          <p:txBody>
            <a:bodyPr/>
            <a:lstStyle/>
            <a:p>
              <a:endParaRPr lang="en-US"/>
            </a:p>
          </p:txBody>
        </p:sp>
        <p:sp>
          <p:nvSpPr>
            <p:cNvPr id="26714" name="Freeform 79"/>
            <p:cNvSpPr>
              <a:spLocks/>
            </p:cNvSpPr>
            <p:nvPr/>
          </p:nvSpPr>
          <p:spPr bwMode="auto">
            <a:xfrm>
              <a:off x="2704" y="1405"/>
              <a:ext cx="326" cy="223"/>
            </a:xfrm>
            <a:custGeom>
              <a:avLst/>
              <a:gdLst>
                <a:gd name="T0" fmla="*/ 162 w 326"/>
                <a:gd name="T1" fmla="*/ 0 h 223"/>
                <a:gd name="T2" fmla="*/ 326 w 326"/>
                <a:gd name="T3" fmla="*/ 223 h 223"/>
                <a:gd name="T4" fmla="*/ 0 w 326"/>
                <a:gd name="T5" fmla="*/ 223 h 223"/>
                <a:gd name="T6" fmla="*/ 162 w 326"/>
                <a:gd name="T7" fmla="*/ 0 h 223"/>
                <a:gd name="T8" fmla="*/ 0 60000 65536"/>
                <a:gd name="T9" fmla="*/ 0 60000 65536"/>
                <a:gd name="T10" fmla="*/ 0 60000 65536"/>
                <a:gd name="T11" fmla="*/ 0 60000 65536"/>
                <a:gd name="T12" fmla="*/ 0 w 326"/>
                <a:gd name="T13" fmla="*/ 0 h 223"/>
                <a:gd name="T14" fmla="*/ 326 w 326"/>
                <a:gd name="T15" fmla="*/ 223 h 223"/>
              </a:gdLst>
              <a:ahLst/>
              <a:cxnLst>
                <a:cxn ang="T8">
                  <a:pos x="T0" y="T1"/>
                </a:cxn>
                <a:cxn ang="T9">
                  <a:pos x="T2" y="T3"/>
                </a:cxn>
                <a:cxn ang="T10">
                  <a:pos x="T4" y="T5"/>
                </a:cxn>
                <a:cxn ang="T11">
                  <a:pos x="T6" y="T7"/>
                </a:cxn>
              </a:cxnLst>
              <a:rect l="T12" t="T13" r="T14" b="T15"/>
              <a:pathLst>
                <a:path w="326" h="223">
                  <a:moveTo>
                    <a:pt x="162" y="0"/>
                  </a:moveTo>
                  <a:lnTo>
                    <a:pt x="326" y="223"/>
                  </a:lnTo>
                  <a:lnTo>
                    <a:pt x="0" y="223"/>
                  </a:lnTo>
                  <a:lnTo>
                    <a:pt x="162" y="0"/>
                  </a:lnTo>
                  <a:close/>
                </a:path>
              </a:pathLst>
            </a:custGeom>
            <a:solidFill>
              <a:srgbClr val="FFFFFF"/>
            </a:solidFill>
            <a:ln w="1588">
              <a:solidFill>
                <a:srgbClr val="FF0000"/>
              </a:solidFill>
              <a:round/>
              <a:headEnd/>
              <a:tailEnd/>
            </a:ln>
          </p:spPr>
          <p:txBody>
            <a:bodyPr/>
            <a:lstStyle/>
            <a:p>
              <a:endParaRPr lang="en-US"/>
            </a:p>
          </p:txBody>
        </p:sp>
        <p:grpSp>
          <p:nvGrpSpPr>
            <p:cNvPr id="26715" name="Group 80"/>
            <p:cNvGrpSpPr>
              <a:grpSpLocks/>
            </p:cNvGrpSpPr>
            <p:nvPr/>
          </p:nvGrpSpPr>
          <p:grpSpPr bwMode="auto">
            <a:xfrm>
              <a:off x="2571" y="1496"/>
              <a:ext cx="201" cy="63"/>
              <a:chOff x="2571" y="1496"/>
              <a:chExt cx="201" cy="63"/>
            </a:xfrm>
          </p:grpSpPr>
          <p:sp>
            <p:nvSpPr>
              <p:cNvPr id="26756" name="Line 81"/>
              <p:cNvSpPr>
                <a:spLocks noChangeShapeType="1"/>
              </p:cNvSpPr>
              <p:nvPr/>
            </p:nvSpPr>
            <p:spPr bwMode="auto">
              <a:xfrm>
                <a:off x="2571" y="1527"/>
                <a:ext cx="109" cy="1"/>
              </a:xfrm>
              <a:prstGeom prst="line">
                <a:avLst/>
              </a:prstGeom>
              <a:noFill/>
              <a:ln w="14288">
                <a:solidFill>
                  <a:srgbClr val="000000"/>
                </a:solidFill>
                <a:round/>
                <a:headEnd/>
                <a:tailEnd/>
              </a:ln>
            </p:spPr>
            <p:txBody>
              <a:bodyPr/>
              <a:lstStyle/>
              <a:p>
                <a:endParaRPr lang="en-US"/>
              </a:p>
            </p:txBody>
          </p:sp>
          <p:sp>
            <p:nvSpPr>
              <p:cNvPr id="26757" name="Freeform 82"/>
              <p:cNvSpPr>
                <a:spLocks/>
              </p:cNvSpPr>
              <p:nvPr/>
            </p:nvSpPr>
            <p:spPr bwMode="auto">
              <a:xfrm>
                <a:off x="2677" y="1496"/>
                <a:ext cx="95" cy="63"/>
              </a:xfrm>
              <a:custGeom>
                <a:avLst/>
                <a:gdLst>
                  <a:gd name="T0" fmla="*/ 0 w 95"/>
                  <a:gd name="T1" fmla="*/ 63 h 63"/>
                  <a:gd name="T2" fmla="*/ 95 w 95"/>
                  <a:gd name="T3" fmla="*/ 31 h 63"/>
                  <a:gd name="T4" fmla="*/ 0 w 95"/>
                  <a:gd name="T5" fmla="*/ 0 h 63"/>
                  <a:gd name="T6" fmla="*/ 0 w 95"/>
                  <a:gd name="T7" fmla="*/ 63 h 63"/>
                  <a:gd name="T8" fmla="*/ 0 60000 65536"/>
                  <a:gd name="T9" fmla="*/ 0 60000 65536"/>
                  <a:gd name="T10" fmla="*/ 0 60000 65536"/>
                  <a:gd name="T11" fmla="*/ 0 60000 65536"/>
                  <a:gd name="T12" fmla="*/ 0 w 95"/>
                  <a:gd name="T13" fmla="*/ 0 h 63"/>
                  <a:gd name="T14" fmla="*/ 95 w 95"/>
                  <a:gd name="T15" fmla="*/ 63 h 63"/>
                </a:gdLst>
                <a:ahLst/>
                <a:cxnLst>
                  <a:cxn ang="T8">
                    <a:pos x="T0" y="T1"/>
                  </a:cxn>
                  <a:cxn ang="T9">
                    <a:pos x="T2" y="T3"/>
                  </a:cxn>
                  <a:cxn ang="T10">
                    <a:pos x="T4" y="T5"/>
                  </a:cxn>
                  <a:cxn ang="T11">
                    <a:pos x="T6" y="T7"/>
                  </a:cxn>
                </a:cxnLst>
                <a:rect l="T12" t="T13" r="T14" b="T15"/>
                <a:pathLst>
                  <a:path w="95" h="63">
                    <a:moveTo>
                      <a:pt x="0" y="63"/>
                    </a:moveTo>
                    <a:lnTo>
                      <a:pt x="95" y="31"/>
                    </a:lnTo>
                    <a:lnTo>
                      <a:pt x="0" y="0"/>
                    </a:lnTo>
                    <a:lnTo>
                      <a:pt x="0" y="63"/>
                    </a:lnTo>
                    <a:close/>
                  </a:path>
                </a:pathLst>
              </a:custGeom>
              <a:solidFill>
                <a:srgbClr val="000000"/>
              </a:solidFill>
              <a:ln w="9525">
                <a:noFill/>
                <a:round/>
                <a:headEnd/>
                <a:tailEnd/>
              </a:ln>
            </p:spPr>
            <p:txBody>
              <a:bodyPr/>
              <a:lstStyle/>
              <a:p>
                <a:endParaRPr lang="en-US"/>
              </a:p>
            </p:txBody>
          </p:sp>
        </p:grpSp>
        <p:grpSp>
          <p:nvGrpSpPr>
            <p:cNvPr id="26716" name="Group 83"/>
            <p:cNvGrpSpPr>
              <a:grpSpLocks/>
            </p:cNvGrpSpPr>
            <p:nvPr/>
          </p:nvGrpSpPr>
          <p:grpSpPr bwMode="auto">
            <a:xfrm>
              <a:off x="2963" y="1504"/>
              <a:ext cx="200" cy="62"/>
              <a:chOff x="2963" y="1504"/>
              <a:chExt cx="200" cy="62"/>
            </a:xfrm>
          </p:grpSpPr>
          <p:sp>
            <p:nvSpPr>
              <p:cNvPr id="26754" name="Line 84"/>
              <p:cNvSpPr>
                <a:spLocks noChangeShapeType="1"/>
              </p:cNvSpPr>
              <p:nvPr/>
            </p:nvSpPr>
            <p:spPr bwMode="auto">
              <a:xfrm>
                <a:off x="2963" y="1534"/>
                <a:ext cx="109" cy="1"/>
              </a:xfrm>
              <a:prstGeom prst="line">
                <a:avLst/>
              </a:prstGeom>
              <a:noFill/>
              <a:ln w="14288">
                <a:solidFill>
                  <a:srgbClr val="000000"/>
                </a:solidFill>
                <a:round/>
                <a:headEnd/>
                <a:tailEnd/>
              </a:ln>
            </p:spPr>
            <p:txBody>
              <a:bodyPr/>
              <a:lstStyle/>
              <a:p>
                <a:endParaRPr lang="en-US"/>
              </a:p>
            </p:txBody>
          </p:sp>
          <p:sp>
            <p:nvSpPr>
              <p:cNvPr id="26755" name="Freeform 85"/>
              <p:cNvSpPr>
                <a:spLocks/>
              </p:cNvSpPr>
              <p:nvPr/>
            </p:nvSpPr>
            <p:spPr bwMode="auto">
              <a:xfrm>
                <a:off x="3069" y="1504"/>
                <a:ext cx="94" cy="62"/>
              </a:xfrm>
              <a:custGeom>
                <a:avLst/>
                <a:gdLst>
                  <a:gd name="T0" fmla="*/ 0 w 94"/>
                  <a:gd name="T1" fmla="*/ 62 h 62"/>
                  <a:gd name="T2" fmla="*/ 94 w 94"/>
                  <a:gd name="T3" fmla="*/ 31 h 62"/>
                  <a:gd name="T4" fmla="*/ 0 w 94"/>
                  <a:gd name="T5" fmla="*/ 0 h 62"/>
                  <a:gd name="T6" fmla="*/ 0 w 94"/>
                  <a:gd name="T7" fmla="*/ 62 h 62"/>
                  <a:gd name="T8" fmla="*/ 0 60000 65536"/>
                  <a:gd name="T9" fmla="*/ 0 60000 65536"/>
                  <a:gd name="T10" fmla="*/ 0 60000 65536"/>
                  <a:gd name="T11" fmla="*/ 0 60000 65536"/>
                  <a:gd name="T12" fmla="*/ 0 w 94"/>
                  <a:gd name="T13" fmla="*/ 0 h 62"/>
                  <a:gd name="T14" fmla="*/ 94 w 94"/>
                  <a:gd name="T15" fmla="*/ 62 h 62"/>
                </a:gdLst>
                <a:ahLst/>
                <a:cxnLst>
                  <a:cxn ang="T8">
                    <a:pos x="T0" y="T1"/>
                  </a:cxn>
                  <a:cxn ang="T9">
                    <a:pos x="T2" y="T3"/>
                  </a:cxn>
                  <a:cxn ang="T10">
                    <a:pos x="T4" y="T5"/>
                  </a:cxn>
                  <a:cxn ang="T11">
                    <a:pos x="T6" y="T7"/>
                  </a:cxn>
                </a:cxnLst>
                <a:rect l="T12" t="T13" r="T14" b="T15"/>
                <a:pathLst>
                  <a:path w="94" h="62">
                    <a:moveTo>
                      <a:pt x="0" y="62"/>
                    </a:moveTo>
                    <a:lnTo>
                      <a:pt x="94" y="31"/>
                    </a:lnTo>
                    <a:lnTo>
                      <a:pt x="0" y="0"/>
                    </a:lnTo>
                    <a:lnTo>
                      <a:pt x="0" y="62"/>
                    </a:lnTo>
                    <a:close/>
                  </a:path>
                </a:pathLst>
              </a:custGeom>
              <a:solidFill>
                <a:srgbClr val="000000"/>
              </a:solidFill>
              <a:ln w="9525">
                <a:noFill/>
                <a:round/>
                <a:headEnd/>
                <a:tailEnd/>
              </a:ln>
            </p:spPr>
            <p:txBody>
              <a:bodyPr/>
              <a:lstStyle/>
              <a:p>
                <a:endParaRPr lang="en-US"/>
              </a:p>
            </p:txBody>
          </p:sp>
        </p:grpSp>
        <p:sp>
          <p:nvSpPr>
            <p:cNvPr id="26717" name="Freeform 86"/>
            <p:cNvSpPr>
              <a:spLocks/>
            </p:cNvSpPr>
            <p:nvPr/>
          </p:nvSpPr>
          <p:spPr bwMode="auto">
            <a:xfrm>
              <a:off x="3902" y="1405"/>
              <a:ext cx="326" cy="223"/>
            </a:xfrm>
            <a:custGeom>
              <a:avLst/>
              <a:gdLst>
                <a:gd name="T0" fmla="*/ 163 w 326"/>
                <a:gd name="T1" fmla="*/ 0 h 223"/>
                <a:gd name="T2" fmla="*/ 326 w 326"/>
                <a:gd name="T3" fmla="*/ 223 h 223"/>
                <a:gd name="T4" fmla="*/ 0 w 326"/>
                <a:gd name="T5" fmla="*/ 223 h 223"/>
                <a:gd name="T6" fmla="*/ 163 w 326"/>
                <a:gd name="T7" fmla="*/ 0 h 223"/>
                <a:gd name="T8" fmla="*/ 0 60000 65536"/>
                <a:gd name="T9" fmla="*/ 0 60000 65536"/>
                <a:gd name="T10" fmla="*/ 0 60000 65536"/>
                <a:gd name="T11" fmla="*/ 0 60000 65536"/>
                <a:gd name="T12" fmla="*/ 0 w 326"/>
                <a:gd name="T13" fmla="*/ 0 h 223"/>
                <a:gd name="T14" fmla="*/ 326 w 326"/>
                <a:gd name="T15" fmla="*/ 223 h 223"/>
              </a:gdLst>
              <a:ahLst/>
              <a:cxnLst>
                <a:cxn ang="T8">
                  <a:pos x="T0" y="T1"/>
                </a:cxn>
                <a:cxn ang="T9">
                  <a:pos x="T2" y="T3"/>
                </a:cxn>
                <a:cxn ang="T10">
                  <a:pos x="T4" y="T5"/>
                </a:cxn>
                <a:cxn ang="T11">
                  <a:pos x="T6" y="T7"/>
                </a:cxn>
              </a:cxnLst>
              <a:rect l="T12" t="T13" r="T14" b="T15"/>
              <a:pathLst>
                <a:path w="326" h="223">
                  <a:moveTo>
                    <a:pt x="163" y="0"/>
                  </a:moveTo>
                  <a:lnTo>
                    <a:pt x="326" y="223"/>
                  </a:lnTo>
                  <a:lnTo>
                    <a:pt x="0" y="223"/>
                  </a:lnTo>
                  <a:lnTo>
                    <a:pt x="163" y="0"/>
                  </a:lnTo>
                  <a:close/>
                </a:path>
              </a:pathLst>
            </a:custGeom>
            <a:solidFill>
              <a:srgbClr val="FFFFFF"/>
            </a:solidFill>
            <a:ln w="1588">
              <a:solidFill>
                <a:srgbClr val="FF0000"/>
              </a:solidFill>
              <a:round/>
              <a:headEnd/>
              <a:tailEnd/>
            </a:ln>
          </p:spPr>
          <p:txBody>
            <a:bodyPr/>
            <a:lstStyle/>
            <a:p>
              <a:endParaRPr lang="en-US"/>
            </a:p>
          </p:txBody>
        </p:sp>
        <p:grpSp>
          <p:nvGrpSpPr>
            <p:cNvPr id="26718" name="Group 87"/>
            <p:cNvGrpSpPr>
              <a:grpSpLocks/>
            </p:cNvGrpSpPr>
            <p:nvPr/>
          </p:nvGrpSpPr>
          <p:grpSpPr bwMode="auto">
            <a:xfrm>
              <a:off x="3769" y="1496"/>
              <a:ext cx="201" cy="63"/>
              <a:chOff x="3769" y="1496"/>
              <a:chExt cx="201" cy="63"/>
            </a:xfrm>
          </p:grpSpPr>
          <p:sp>
            <p:nvSpPr>
              <p:cNvPr id="26752" name="Line 88"/>
              <p:cNvSpPr>
                <a:spLocks noChangeShapeType="1"/>
              </p:cNvSpPr>
              <p:nvPr/>
            </p:nvSpPr>
            <p:spPr bwMode="auto">
              <a:xfrm>
                <a:off x="3769" y="1527"/>
                <a:ext cx="109" cy="1"/>
              </a:xfrm>
              <a:prstGeom prst="line">
                <a:avLst/>
              </a:prstGeom>
              <a:noFill/>
              <a:ln w="14288">
                <a:solidFill>
                  <a:srgbClr val="000000"/>
                </a:solidFill>
                <a:round/>
                <a:headEnd/>
                <a:tailEnd/>
              </a:ln>
            </p:spPr>
            <p:txBody>
              <a:bodyPr/>
              <a:lstStyle/>
              <a:p>
                <a:endParaRPr lang="en-US"/>
              </a:p>
            </p:txBody>
          </p:sp>
          <p:sp>
            <p:nvSpPr>
              <p:cNvPr id="26753" name="Freeform 89"/>
              <p:cNvSpPr>
                <a:spLocks/>
              </p:cNvSpPr>
              <p:nvPr/>
            </p:nvSpPr>
            <p:spPr bwMode="auto">
              <a:xfrm>
                <a:off x="3875" y="1496"/>
                <a:ext cx="95" cy="63"/>
              </a:xfrm>
              <a:custGeom>
                <a:avLst/>
                <a:gdLst>
                  <a:gd name="T0" fmla="*/ 0 w 95"/>
                  <a:gd name="T1" fmla="*/ 63 h 63"/>
                  <a:gd name="T2" fmla="*/ 95 w 95"/>
                  <a:gd name="T3" fmla="*/ 31 h 63"/>
                  <a:gd name="T4" fmla="*/ 0 w 95"/>
                  <a:gd name="T5" fmla="*/ 0 h 63"/>
                  <a:gd name="T6" fmla="*/ 0 w 95"/>
                  <a:gd name="T7" fmla="*/ 63 h 63"/>
                  <a:gd name="T8" fmla="*/ 0 60000 65536"/>
                  <a:gd name="T9" fmla="*/ 0 60000 65536"/>
                  <a:gd name="T10" fmla="*/ 0 60000 65536"/>
                  <a:gd name="T11" fmla="*/ 0 60000 65536"/>
                  <a:gd name="T12" fmla="*/ 0 w 95"/>
                  <a:gd name="T13" fmla="*/ 0 h 63"/>
                  <a:gd name="T14" fmla="*/ 95 w 95"/>
                  <a:gd name="T15" fmla="*/ 63 h 63"/>
                </a:gdLst>
                <a:ahLst/>
                <a:cxnLst>
                  <a:cxn ang="T8">
                    <a:pos x="T0" y="T1"/>
                  </a:cxn>
                  <a:cxn ang="T9">
                    <a:pos x="T2" y="T3"/>
                  </a:cxn>
                  <a:cxn ang="T10">
                    <a:pos x="T4" y="T5"/>
                  </a:cxn>
                  <a:cxn ang="T11">
                    <a:pos x="T6" y="T7"/>
                  </a:cxn>
                </a:cxnLst>
                <a:rect l="T12" t="T13" r="T14" b="T15"/>
                <a:pathLst>
                  <a:path w="95" h="63">
                    <a:moveTo>
                      <a:pt x="0" y="63"/>
                    </a:moveTo>
                    <a:lnTo>
                      <a:pt x="95" y="31"/>
                    </a:lnTo>
                    <a:lnTo>
                      <a:pt x="0" y="0"/>
                    </a:lnTo>
                    <a:lnTo>
                      <a:pt x="0" y="63"/>
                    </a:lnTo>
                    <a:close/>
                  </a:path>
                </a:pathLst>
              </a:custGeom>
              <a:solidFill>
                <a:srgbClr val="000000"/>
              </a:solidFill>
              <a:ln w="9525">
                <a:noFill/>
                <a:round/>
                <a:headEnd/>
                <a:tailEnd/>
              </a:ln>
            </p:spPr>
            <p:txBody>
              <a:bodyPr/>
              <a:lstStyle/>
              <a:p>
                <a:endParaRPr lang="en-US"/>
              </a:p>
            </p:txBody>
          </p:sp>
        </p:grpSp>
        <p:grpSp>
          <p:nvGrpSpPr>
            <p:cNvPr id="26719" name="Group 90"/>
            <p:cNvGrpSpPr>
              <a:grpSpLocks/>
            </p:cNvGrpSpPr>
            <p:nvPr/>
          </p:nvGrpSpPr>
          <p:grpSpPr bwMode="auto">
            <a:xfrm>
              <a:off x="4161" y="1504"/>
              <a:ext cx="200" cy="62"/>
              <a:chOff x="4161" y="1504"/>
              <a:chExt cx="200" cy="62"/>
            </a:xfrm>
          </p:grpSpPr>
          <p:sp>
            <p:nvSpPr>
              <p:cNvPr id="26750" name="Line 91"/>
              <p:cNvSpPr>
                <a:spLocks noChangeShapeType="1"/>
              </p:cNvSpPr>
              <p:nvPr/>
            </p:nvSpPr>
            <p:spPr bwMode="auto">
              <a:xfrm>
                <a:off x="4161" y="1534"/>
                <a:ext cx="109" cy="1"/>
              </a:xfrm>
              <a:prstGeom prst="line">
                <a:avLst/>
              </a:prstGeom>
              <a:noFill/>
              <a:ln w="14288">
                <a:solidFill>
                  <a:srgbClr val="000000"/>
                </a:solidFill>
                <a:round/>
                <a:headEnd/>
                <a:tailEnd/>
              </a:ln>
            </p:spPr>
            <p:txBody>
              <a:bodyPr/>
              <a:lstStyle/>
              <a:p>
                <a:endParaRPr lang="en-US"/>
              </a:p>
            </p:txBody>
          </p:sp>
          <p:sp>
            <p:nvSpPr>
              <p:cNvPr id="26751" name="Freeform 92"/>
              <p:cNvSpPr>
                <a:spLocks/>
              </p:cNvSpPr>
              <p:nvPr/>
            </p:nvSpPr>
            <p:spPr bwMode="auto">
              <a:xfrm>
                <a:off x="4267" y="1504"/>
                <a:ext cx="94" cy="62"/>
              </a:xfrm>
              <a:custGeom>
                <a:avLst/>
                <a:gdLst>
                  <a:gd name="T0" fmla="*/ 0 w 94"/>
                  <a:gd name="T1" fmla="*/ 62 h 62"/>
                  <a:gd name="T2" fmla="*/ 94 w 94"/>
                  <a:gd name="T3" fmla="*/ 31 h 62"/>
                  <a:gd name="T4" fmla="*/ 0 w 94"/>
                  <a:gd name="T5" fmla="*/ 0 h 62"/>
                  <a:gd name="T6" fmla="*/ 0 w 94"/>
                  <a:gd name="T7" fmla="*/ 62 h 62"/>
                  <a:gd name="T8" fmla="*/ 0 60000 65536"/>
                  <a:gd name="T9" fmla="*/ 0 60000 65536"/>
                  <a:gd name="T10" fmla="*/ 0 60000 65536"/>
                  <a:gd name="T11" fmla="*/ 0 60000 65536"/>
                  <a:gd name="T12" fmla="*/ 0 w 94"/>
                  <a:gd name="T13" fmla="*/ 0 h 62"/>
                  <a:gd name="T14" fmla="*/ 94 w 94"/>
                  <a:gd name="T15" fmla="*/ 62 h 62"/>
                </a:gdLst>
                <a:ahLst/>
                <a:cxnLst>
                  <a:cxn ang="T8">
                    <a:pos x="T0" y="T1"/>
                  </a:cxn>
                  <a:cxn ang="T9">
                    <a:pos x="T2" y="T3"/>
                  </a:cxn>
                  <a:cxn ang="T10">
                    <a:pos x="T4" y="T5"/>
                  </a:cxn>
                  <a:cxn ang="T11">
                    <a:pos x="T6" y="T7"/>
                  </a:cxn>
                </a:cxnLst>
                <a:rect l="T12" t="T13" r="T14" b="T15"/>
                <a:pathLst>
                  <a:path w="94" h="62">
                    <a:moveTo>
                      <a:pt x="0" y="62"/>
                    </a:moveTo>
                    <a:lnTo>
                      <a:pt x="94" y="31"/>
                    </a:lnTo>
                    <a:lnTo>
                      <a:pt x="0" y="0"/>
                    </a:lnTo>
                    <a:lnTo>
                      <a:pt x="0" y="62"/>
                    </a:lnTo>
                    <a:close/>
                  </a:path>
                </a:pathLst>
              </a:custGeom>
              <a:solidFill>
                <a:srgbClr val="000000"/>
              </a:solidFill>
              <a:ln w="9525">
                <a:noFill/>
                <a:round/>
                <a:headEnd/>
                <a:tailEnd/>
              </a:ln>
            </p:spPr>
            <p:txBody>
              <a:bodyPr/>
              <a:lstStyle/>
              <a:p>
                <a:endParaRPr lang="en-US"/>
              </a:p>
            </p:txBody>
          </p:sp>
        </p:grpSp>
        <p:sp>
          <p:nvSpPr>
            <p:cNvPr id="26720" name="Freeform 93"/>
            <p:cNvSpPr>
              <a:spLocks/>
            </p:cNvSpPr>
            <p:nvPr/>
          </p:nvSpPr>
          <p:spPr bwMode="auto">
            <a:xfrm>
              <a:off x="5131" y="1748"/>
              <a:ext cx="326" cy="223"/>
            </a:xfrm>
            <a:custGeom>
              <a:avLst/>
              <a:gdLst>
                <a:gd name="T0" fmla="*/ 162 w 326"/>
                <a:gd name="T1" fmla="*/ 0 h 223"/>
                <a:gd name="T2" fmla="*/ 326 w 326"/>
                <a:gd name="T3" fmla="*/ 223 h 223"/>
                <a:gd name="T4" fmla="*/ 0 w 326"/>
                <a:gd name="T5" fmla="*/ 223 h 223"/>
                <a:gd name="T6" fmla="*/ 162 w 326"/>
                <a:gd name="T7" fmla="*/ 0 h 223"/>
                <a:gd name="T8" fmla="*/ 0 60000 65536"/>
                <a:gd name="T9" fmla="*/ 0 60000 65536"/>
                <a:gd name="T10" fmla="*/ 0 60000 65536"/>
                <a:gd name="T11" fmla="*/ 0 60000 65536"/>
                <a:gd name="T12" fmla="*/ 0 w 326"/>
                <a:gd name="T13" fmla="*/ 0 h 223"/>
                <a:gd name="T14" fmla="*/ 326 w 326"/>
                <a:gd name="T15" fmla="*/ 223 h 223"/>
              </a:gdLst>
              <a:ahLst/>
              <a:cxnLst>
                <a:cxn ang="T8">
                  <a:pos x="T0" y="T1"/>
                </a:cxn>
                <a:cxn ang="T9">
                  <a:pos x="T2" y="T3"/>
                </a:cxn>
                <a:cxn ang="T10">
                  <a:pos x="T4" y="T5"/>
                </a:cxn>
                <a:cxn ang="T11">
                  <a:pos x="T6" y="T7"/>
                </a:cxn>
              </a:cxnLst>
              <a:rect l="T12" t="T13" r="T14" b="T15"/>
              <a:pathLst>
                <a:path w="326" h="223">
                  <a:moveTo>
                    <a:pt x="162" y="0"/>
                  </a:moveTo>
                  <a:lnTo>
                    <a:pt x="326" y="223"/>
                  </a:lnTo>
                  <a:lnTo>
                    <a:pt x="0" y="223"/>
                  </a:lnTo>
                  <a:lnTo>
                    <a:pt x="162" y="0"/>
                  </a:lnTo>
                  <a:close/>
                </a:path>
              </a:pathLst>
            </a:custGeom>
            <a:solidFill>
              <a:srgbClr val="FFFFFF"/>
            </a:solidFill>
            <a:ln w="1588">
              <a:solidFill>
                <a:srgbClr val="FF0000"/>
              </a:solidFill>
              <a:round/>
              <a:headEnd/>
              <a:tailEnd/>
            </a:ln>
          </p:spPr>
          <p:txBody>
            <a:bodyPr/>
            <a:lstStyle/>
            <a:p>
              <a:endParaRPr lang="en-US"/>
            </a:p>
          </p:txBody>
        </p:sp>
        <p:grpSp>
          <p:nvGrpSpPr>
            <p:cNvPr id="26721" name="Group 94"/>
            <p:cNvGrpSpPr>
              <a:grpSpLocks/>
            </p:cNvGrpSpPr>
            <p:nvPr/>
          </p:nvGrpSpPr>
          <p:grpSpPr bwMode="auto">
            <a:xfrm>
              <a:off x="4953" y="1519"/>
              <a:ext cx="320" cy="237"/>
              <a:chOff x="4953" y="1519"/>
              <a:chExt cx="320" cy="237"/>
            </a:xfrm>
          </p:grpSpPr>
          <p:sp>
            <p:nvSpPr>
              <p:cNvPr id="26748" name="Line 95"/>
              <p:cNvSpPr>
                <a:spLocks noChangeShapeType="1"/>
              </p:cNvSpPr>
              <p:nvPr/>
            </p:nvSpPr>
            <p:spPr bwMode="auto">
              <a:xfrm>
                <a:off x="4953" y="1519"/>
                <a:ext cx="246" cy="183"/>
              </a:xfrm>
              <a:prstGeom prst="line">
                <a:avLst/>
              </a:prstGeom>
              <a:noFill/>
              <a:ln w="14288">
                <a:solidFill>
                  <a:srgbClr val="000000"/>
                </a:solidFill>
                <a:round/>
                <a:headEnd/>
                <a:tailEnd/>
              </a:ln>
            </p:spPr>
            <p:txBody>
              <a:bodyPr/>
              <a:lstStyle/>
              <a:p>
                <a:endParaRPr lang="en-US"/>
              </a:p>
            </p:txBody>
          </p:sp>
          <p:sp>
            <p:nvSpPr>
              <p:cNvPr id="26749" name="Freeform 96"/>
              <p:cNvSpPr>
                <a:spLocks/>
              </p:cNvSpPr>
              <p:nvPr/>
            </p:nvSpPr>
            <p:spPr bwMode="auto">
              <a:xfrm>
                <a:off x="5177" y="1674"/>
                <a:ext cx="96" cy="82"/>
              </a:xfrm>
              <a:custGeom>
                <a:avLst/>
                <a:gdLst>
                  <a:gd name="T0" fmla="*/ 0 w 96"/>
                  <a:gd name="T1" fmla="*/ 50 h 82"/>
                  <a:gd name="T2" fmla="*/ 96 w 96"/>
                  <a:gd name="T3" fmla="*/ 82 h 82"/>
                  <a:gd name="T4" fmla="*/ 38 w 96"/>
                  <a:gd name="T5" fmla="*/ 0 h 82"/>
                  <a:gd name="T6" fmla="*/ 0 w 96"/>
                  <a:gd name="T7" fmla="*/ 50 h 82"/>
                  <a:gd name="T8" fmla="*/ 0 60000 65536"/>
                  <a:gd name="T9" fmla="*/ 0 60000 65536"/>
                  <a:gd name="T10" fmla="*/ 0 60000 65536"/>
                  <a:gd name="T11" fmla="*/ 0 60000 65536"/>
                  <a:gd name="T12" fmla="*/ 0 w 96"/>
                  <a:gd name="T13" fmla="*/ 0 h 82"/>
                  <a:gd name="T14" fmla="*/ 96 w 96"/>
                  <a:gd name="T15" fmla="*/ 82 h 82"/>
                </a:gdLst>
                <a:ahLst/>
                <a:cxnLst>
                  <a:cxn ang="T8">
                    <a:pos x="T0" y="T1"/>
                  </a:cxn>
                  <a:cxn ang="T9">
                    <a:pos x="T2" y="T3"/>
                  </a:cxn>
                  <a:cxn ang="T10">
                    <a:pos x="T4" y="T5"/>
                  </a:cxn>
                  <a:cxn ang="T11">
                    <a:pos x="T6" y="T7"/>
                  </a:cxn>
                </a:cxnLst>
                <a:rect l="T12" t="T13" r="T14" b="T15"/>
                <a:pathLst>
                  <a:path w="96" h="82">
                    <a:moveTo>
                      <a:pt x="0" y="50"/>
                    </a:moveTo>
                    <a:lnTo>
                      <a:pt x="96" y="82"/>
                    </a:lnTo>
                    <a:lnTo>
                      <a:pt x="38" y="0"/>
                    </a:lnTo>
                    <a:lnTo>
                      <a:pt x="0" y="50"/>
                    </a:lnTo>
                    <a:close/>
                  </a:path>
                </a:pathLst>
              </a:custGeom>
              <a:solidFill>
                <a:srgbClr val="000000"/>
              </a:solidFill>
              <a:ln w="9525">
                <a:noFill/>
                <a:round/>
                <a:headEnd/>
                <a:tailEnd/>
              </a:ln>
            </p:spPr>
            <p:txBody>
              <a:bodyPr/>
              <a:lstStyle/>
              <a:p>
                <a:endParaRPr lang="en-US"/>
              </a:p>
            </p:txBody>
          </p:sp>
        </p:grpSp>
        <p:grpSp>
          <p:nvGrpSpPr>
            <p:cNvPr id="26722" name="Group 97"/>
            <p:cNvGrpSpPr>
              <a:grpSpLocks/>
            </p:cNvGrpSpPr>
            <p:nvPr/>
          </p:nvGrpSpPr>
          <p:grpSpPr bwMode="auto">
            <a:xfrm>
              <a:off x="4970" y="1971"/>
              <a:ext cx="353" cy="555"/>
              <a:chOff x="4954" y="1971"/>
              <a:chExt cx="369" cy="358"/>
            </a:xfrm>
          </p:grpSpPr>
          <p:sp>
            <p:nvSpPr>
              <p:cNvPr id="26746" name="Line 98"/>
              <p:cNvSpPr>
                <a:spLocks noChangeShapeType="1"/>
              </p:cNvSpPr>
              <p:nvPr/>
            </p:nvSpPr>
            <p:spPr bwMode="auto">
              <a:xfrm flipH="1">
                <a:off x="5018" y="1971"/>
                <a:ext cx="305" cy="296"/>
              </a:xfrm>
              <a:prstGeom prst="line">
                <a:avLst/>
              </a:prstGeom>
              <a:noFill/>
              <a:ln w="14288">
                <a:solidFill>
                  <a:srgbClr val="000000"/>
                </a:solidFill>
                <a:round/>
                <a:headEnd/>
                <a:tailEnd/>
              </a:ln>
            </p:spPr>
            <p:txBody>
              <a:bodyPr/>
              <a:lstStyle/>
              <a:p>
                <a:endParaRPr lang="en-US"/>
              </a:p>
            </p:txBody>
          </p:sp>
          <p:sp>
            <p:nvSpPr>
              <p:cNvPr id="26747" name="Freeform 99"/>
              <p:cNvSpPr>
                <a:spLocks/>
              </p:cNvSpPr>
              <p:nvPr/>
            </p:nvSpPr>
            <p:spPr bwMode="auto">
              <a:xfrm>
                <a:off x="4954" y="2242"/>
                <a:ext cx="90" cy="87"/>
              </a:xfrm>
              <a:custGeom>
                <a:avLst/>
                <a:gdLst>
                  <a:gd name="T0" fmla="*/ 47 w 90"/>
                  <a:gd name="T1" fmla="*/ 0 h 87"/>
                  <a:gd name="T2" fmla="*/ 0 w 90"/>
                  <a:gd name="T3" fmla="*/ 87 h 87"/>
                  <a:gd name="T4" fmla="*/ 90 w 90"/>
                  <a:gd name="T5" fmla="*/ 45 h 87"/>
                  <a:gd name="T6" fmla="*/ 47 w 90"/>
                  <a:gd name="T7" fmla="*/ 0 h 87"/>
                  <a:gd name="T8" fmla="*/ 0 60000 65536"/>
                  <a:gd name="T9" fmla="*/ 0 60000 65536"/>
                  <a:gd name="T10" fmla="*/ 0 60000 65536"/>
                  <a:gd name="T11" fmla="*/ 0 60000 65536"/>
                  <a:gd name="T12" fmla="*/ 0 w 90"/>
                  <a:gd name="T13" fmla="*/ 0 h 87"/>
                  <a:gd name="T14" fmla="*/ 90 w 90"/>
                  <a:gd name="T15" fmla="*/ 87 h 87"/>
                </a:gdLst>
                <a:ahLst/>
                <a:cxnLst>
                  <a:cxn ang="T8">
                    <a:pos x="T0" y="T1"/>
                  </a:cxn>
                  <a:cxn ang="T9">
                    <a:pos x="T2" y="T3"/>
                  </a:cxn>
                  <a:cxn ang="T10">
                    <a:pos x="T4" y="T5"/>
                  </a:cxn>
                  <a:cxn ang="T11">
                    <a:pos x="T6" y="T7"/>
                  </a:cxn>
                </a:cxnLst>
                <a:rect l="T12" t="T13" r="T14" b="T15"/>
                <a:pathLst>
                  <a:path w="90" h="87">
                    <a:moveTo>
                      <a:pt x="47" y="0"/>
                    </a:moveTo>
                    <a:lnTo>
                      <a:pt x="0" y="87"/>
                    </a:lnTo>
                    <a:lnTo>
                      <a:pt x="90" y="45"/>
                    </a:lnTo>
                    <a:lnTo>
                      <a:pt x="47" y="0"/>
                    </a:lnTo>
                    <a:close/>
                  </a:path>
                </a:pathLst>
              </a:custGeom>
              <a:solidFill>
                <a:srgbClr val="000000"/>
              </a:solidFill>
              <a:ln w="9525">
                <a:noFill/>
                <a:round/>
                <a:headEnd/>
                <a:tailEnd/>
              </a:ln>
            </p:spPr>
            <p:txBody>
              <a:bodyPr/>
              <a:lstStyle/>
              <a:p>
                <a:endParaRPr lang="en-US"/>
              </a:p>
            </p:txBody>
          </p:sp>
        </p:grpSp>
        <p:grpSp>
          <p:nvGrpSpPr>
            <p:cNvPr id="26723" name="Group 100"/>
            <p:cNvGrpSpPr>
              <a:grpSpLocks/>
            </p:cNvGrpSpPr>
            <p:nvPr/>
          </p:nvGrpSpPr>
          <p:grpSpPr bwMode="auto">
            <a:xfrm>
              <a:off x="3762" y="2592"/>
              <a:ext cx="585" cy="62"/>
              <a:chOff x="3762" y="2312"/>
              <a:chExt cx="585" cy="62"/>
            </a:xfrm>
          </p:grpSpPr>
          <p:sp>
            <p:nvSpPr>
              <p:cNvPr id="26744" name="Line 101"/>
              <p:cNvSpPr>
                <a:spLocks noChangeShapeType="1"/>
              </p:cNvSpPr>
              <p:nvPr/>
            </p:nvSpPr>
            <p:spPr bwMode="auto">
              <a:xfrm flipH="1">
                <a:off x="3820" y="2342"/>
                <a:ext cx="527" cy="1"/>
              </a:xfrm>
              <a:prstGeom prst="line">
                <a:avLst/>
              </a:prstGeom>
              <a:noFill/>
              <a:ln w="14288">
                <a:solidFill>
                  <a:srgbClr val="000000"/>
                </a:solidFill>
                <a:round/>
                <a:headEnd/>
                <a:tailEnd/>
              </a:ln>
            </p:spPr>
            <p:txBody>
              <a:bodyPr/>
              <a:lstStyle/>
              <a:p>
                <a:endParaRPr lang="en-US"/>
              </a:p>
            </p:txBody>
          </p:sp>
          <p:sp>
            <p:nvSpPr>
              <p:cNvPr id="26745" name="Freeform 102"/>
              <p:cNvSpPr>
                <a:spLocks/>
              </p:cNvSpPr>
              <p:nvPr/>
            </p:nvSpPr>
            <p:spPr bwMode="auto">
              <a:xfrm>
                <a:off x="3762" y="2312"/>
                <a:ext cx="62" cy="62"/>
              </a:xfrm>
              <a:custGeom>
                <a:avLst/>
                <a:gdLst>
                  <a:gd name="T0" fmla="*/ 62 w 62"/>
                  <a:gd name="T1" fmla="*/ 0 h 62"/>
                  <a:gd name="T2" fmla="*/ 0 w 62"/>
                  <a:gd name="T3" fmla="*/ 32 h 62"/>
                  <a:gd name="T4" fmla="*/ 62 w 62"/>
                  <a:gd name="T5" fmla="*/ 62 h 62"/>
                  <a:gd name="T6" fmla="*/ 62 w 62"/>
                  <a:gd name="T7" fmla="*/ 0 h 62"/>
                  <a:gd name="T8" fmla="*/ 0 60000 65536"/>
                  <a:gd name="T9" fmla="*/ 0 60000 65536"/>
                  <a:gd name="T10" fmla="*/ 0 60000 65536"/>
                  <a:gd name="T11" fmla="*/ 0 60000 65536"/>
                  <a:gd name="T12" fmla="*/ 0 w 62"/>
                  <a:gd name="T13" fmla="*/ 0 h 62"/>
                  <a:gd name="T14" fmla="*/ 62 w 62"/>
                  <a:gd name="T15" fmla="*/ 62 h 62"/>
                </a:gdLst>
                <a:ahLst/>
                <a:cxnLst>
                  <a:cxn ang="T8">
                    <a:pos x="T0" y="T1"/>
                  </a:cxn>
                  <a:cxn ang="T9">
                    <a:pos x="T2" y="T3"/>
                  </a:cxn>
                  <a:cxn ang="T10">
                    <a:pos x="T4" y="T5"/>
                  </a:cxn>
                  <a:cxn ang="T11">
                    <a:pos x="T6" y="T7"/>
                  </a:cxn>
                </a:cxnLst>
                <a:rect l="T12" t="T13" r="T14" b="T15"/>
                <a:pathLst>
                  <a:path w="62" h="62">
                    <a:moveTo>
                      <a:pt x="62" y="0"/>
                    </a:moveTo>
                    <a:lnTo>
                      <a:pt x="0" y="32"/>
                    </a:lnTo>
                    <a:lnTo>
                      <a:pt x="62" y="62"/>
                    </a:lnTo>
                    <a:lnTo>
                      <a:pt x="62" y="0"/>
                    </a:lnTo>
                    <a:close/>
                  </a:path>
                </a:pathLst>
              </a:custGeom>
              <a:solidFill>
                <a:srgbClr val="000000"/>
              </a:solidFill>
              <a:ln w="9525">
                <a:noFill/>
                <a:round/>
                <a:headEnd/>
                <a:tailEnd/>
              </a:ln>
            </p:spPr>
            <p:txBody>
              <a:bodyPr/>
              <a:lstStyle/>
              <a:p>
                <a:endParaRPr lang="en-US"/>
              </a:p>
            </p:txBody>
          </p:sp>
        </p:grpSp>
        <p:grpSp>
          <p:nvGrpSpPr>
            <p:cNvPr id="26724" name="Group 103"/>
            <p:cNvGrpSpPr>
              <a:grpSpLocks/>
            </p:cNvGrpSpPr>
            <p:nvPr/>
          </p:nvGrpSpPr>
          <p:grpSpPr bwMode="auto">
            <a:xfrm>
              <a:off x="2593" y="2585"/>
              <a:ext cx="200" cy="62"/>
              <a:chOff x="2593" y="2305"/>
              <a:chExt cx="200" cy="62"/>
            </a:xfrm>
          </p:grpSpPr>
          <p:sp>
            <p:nvSpPr>
              <p:cNvPr id="26742" name="Line 104"/>
              <p:cNvSpPr>
                <a:spLocks noChangeShapeType="1"/>
              </p:cNvSpPr>
              <p:nvPr/>
            </p:nvSpPr>
            <p:spPr bwMode="auto">
              <a:xfrm>
                <a:off x="2684" y="2335"/>
                <a:ext cx="109" cy="1"/>
              </a:xfrm>
              <a:prstGeom prst="line">
                <a:avLst/>
              </a:prstGeom>
              <a:noFill/>
              <a:ln w="14288">
                <a:solidFill>
                  <a:srgbClr val="000000"/>
                </a:solidFill>
                <a:round/>
                <a:headEnd/>
                <a:tailEnd/>
              </a:ln>
            </p:spPr>
            <p:txBody>
              <a:bodyPr/>
              <a:lstStyle/>
              <a:p>
                <a:endParaRPr lang="en-US"/>
              </a:p>
            </p:txBody>
          </p:sp>
          <p:sp>
            <p:nvSpPr>
              <p:cNvPr id="26743" name="Freeform 105"/>
              <p:cNvSpPr>
                <a:spLocks/>
              </p:cNvSpPr>
              <p:nvPr/>
            </p:nvSpPr>
            <p:spPr bwMode="auto">
              <a:xfrm>
                <a:off x="2593" y="2305"/>
                <a:ext cx="95" cy="62"/>
              </a:xfrm>
              <a:custGeom>
                <a:avLst/>
                <a:gdLst>
                  <a:gd name="T0" fmla="*/ 95 w 95"/>
                  <a:gd name="T1" fmla="*/ 0 h 62"/>
                  <a:gd name="T2" fmla="*/ 0 w 95"/>
                  <a:gd name="T3" fmla="*/ 30 h 62"/>
                  <a:gd name="T4" fmla="*/ 95 w 95"/>
                  <a:gd name="T5" fmla="*/ 62 h 62"/>
                  <a:gd name="T6" fmla="*/ 95 w 95"/>
                  <a:gd name="T7" fmla="*/ 0 h 62"/>
                  <a:gd name="T8" fmla="*/ 0 60000 65536"/>
                  <a:gd name="T9" fmla="*/ 0 60000 65536"/>
                  <a:gd name="T10" fmla="*/ 0 60000 65536"/>
                  <a:gd name="T11" fmla="*/ 0 60000 65536"/>
                  <a:gd name="T12" fmla="*/ 0 w 95"/>
                  <a:gd name="T13" fmla="*/ 0 h 62"/>
                  <a:gd name="T14" fmla="*/ 95 w 95"/>
                  <a:gd name="T15" fmla="*/ 62 h 62"/>
                </a:gdLst>
                <a:ahLst/>
                <a:cxnLst>
                  <a:cxn ang="T8">
                    <a:pos x="T0" y="T1"/>
                  </a:cxn>
                  <a:cxn ang="T9">
                    <a:pos x="T2" y="T3"/>
                  </a:cxn>
                  <a:cxn ang="T10">
                    <a:pos x="T4" y="T5"/>
                  </a:cxn>
                  <a:cxn ang="T11">
                    <a:pos x="T6" y="T7"/>
                  </a:cxn>
                </a:cxnLst>
                <a:rect l="T12" t="T13" r="T14" b="T15"/>
                <a:pathLst>
                  <a:path w="95" h="62">
                    <a:moveTo>
                      <a:pt x="95" y="0"/>
                    </a:moveTo>
                    <a:lnTo>
                      <a:pt x="0" y="30"/>
                    </a:lnTo>
                    <a:lnTo>
                      <a:pt x="95" y="62"/>
                    </a:lnTo>
                    <a:lnTo>
                      <a:pt x="95" y="0"/>
                    </a:lnTo>
                    <a:close/>
                  </a:path>
                </a:pathLst>
              </a:custGeom>
              <a:solidFill>
                <a:srgbClr val="000000"/>
              </a:solidFill>
              <a:ln w="9525">
                <a:noFill/>
                <a:round/>
                <a:headEnd/>
                <a:tailEnd/>
              </a:ln>
            </p:spPr>
            <p:txBody>
              <a:bodyPr/>
              <a:lstStyle/>
              <a:p>
                <a:endParaRPr lang="en-US"/>
              </a:p>
            </p:txBody>
          </p:sp>
        </p:grpSp>
        <p:sp>
          <p:nvSpPr>
            <p:cNvPr id="26725" name="Freeform 106"/>
            <p:cNvSpPr>
              <a:spLocks/>
            </p:cNvSpPr>
            <p:nvPr/>
          </p:nvSpPr>
          <p:spPr bwMode="auto">
            <a:xfrm>
              <a:off x="2726" y="2495"/>
              <a:ext cx="326" cy="221"/>
            </a:xfrm>
            <a:custGeom>
              <a:avLst/>
              <a:gdLst>
                <a:gd name="T0" fmla="*/ 162 w 326"/>
                <a:gd name="T1" fmla="*/ 0 h 221"/>
                <a:gd name="T2" fmla="*/ 326 w 326"/>
                <a:gd name="T3" fmla="*/ 221 h 221"/>
                <a:gd name="T4" fmla="*/ 0 w 326"/>
                <a:gd name="T5" fmla="*/ 221 h 221"/>
                <a:gd name="T6" fmla="*/ 162 w 326"/>
                <a:gd name="T7" fmla="*/ 0 h 221"/>
                <a:gd name="T8" fmla="*/ 0 60000 65536"/>
                <a:gd name="T9" fmla="*/ 0 60000 65536"/>
                <a:gd name="T10" fmla="*/ 0 60000 65536"/>
                <a:gd name="T11" fmla="*/ 0 60000 65536"/>
                <a:gd name="T12" fmla="*/ 0 w 326"/>
                <a:gd name="T13" fmla="*/ 0 h 221"/>
                <a:gd name="T14" fmla="*/ 326 w 326"/>
                <a:gd name="T15" fmla="*/ 221 h 221"/>
              </a:gdLst>
              <a:ahLst/>
              <a:cxnLst>
                <a:cxn ang="T8">
                  <a:pos x="T0" y="T1"/>
                </a:cxn>
                <a:cxn ang="T9">
                  <a:pos x="T2" y="T3"/>
                </a:cxn>
                <a:cxn ang="T10">
                  <a:pos x="T4" y="T5"/>
                </a:cxn>
                <a:cxn ang="T11">
                  <a:pos x="T6" y="T7"/>
                </a:cxn>
              </a:cxnLst>
              <a:rect l="T12" t="T13" r="T14" b="T15"/>
              <a:pathLst>
                <a:path w="326" h="221">
                  <a:moveTo>
                    <a:pt x="162" y="0"/>
                  </a:moveTo>
                  <a:lnTo>
                    <a:pt x="326" y="221"/>
                  </a:lnTo>
                  <a:lnTo>
                    <a:pt x="0" y="221"/>
                  </a:lnTo>
                  <a:lnTo>
                    <a:pt x="162" y="0"/>
                  </a:lnTo>
                  <a:close/>
                </a:path>
              </a:pathLst>
            </a:custGeom>
            <a:solidFill>
              <a:srgbClr val="FFFFFF"/>
            </a:solidFill>
            <a:ln w="1588">
              <a:solidFill>
                <a:srgbClr val="FF0000"/>
              </a:solidFill>
              <a:round/>
              <a:headEnd/>
              <a:tailEnd/>
            </a:ln>
          </p:spPr>
          <p:txBody>
            <a:bodyPr/>
            <a:lstStyle/>
            <a:p>
              <a:endParaRPr lang="en-US"/>
            </a:p>
          </p:txBody>
        </p:sp>
        <p:grpSp>
          <p:nvGrpSpPr>
            <p:cNvPr id="26726" name="Group 107"/>
            <p:cNvGrpSpPr>
              <a:grpSpLocks/>
            </p:cNvGrpSpPr>
            <p:nvPr/>
          </p:nvGrpSpPr>
          <p:grpSpPr bwMode="auto">
            <a:xfrm>
              <a:off x="2986" y="2592"/>
              <a:ext cx="199" cy="62"/>
              <a:chOff x="2986" y="2312"/>
              <a:chExt cx="199" cy="62"/>
            </a:xfrm>
          </p:grpSpPr>
          <p:sp>
            <p:nvSpPr>
              <p:cNvPr id="26740" name="Line 108"/>
              <p:cNvSpPr>
                <a:spLocks noChangeShapeType="1"/>
              </p:cNvSpPr>
              <p:nvPr/>
            </p:nvSpPr>
            <p:spPr bwMode="auto">
              <a:xfrm>
                <a:off x="3076" y="2342"/>
                <a:ext cx="109" cy="1"/>
              </a:xfrm>
              <a:prstGeom prst="line">
                <a:avLst/>
              </a:prstGeom>
              <a:noFill/>
              <a:ln w="14288">
                <a:solidFill>
                  <a:srgbClr val="000000"/>
                </a:solidFill>
                <a:round/>
                <a:headEnd/>
                <a:tailEnd/>
              </a:ln>
            </p:spPr>
            <p:txBody>
              <a:bodyPr/>
              <a:lstStyle/>
              <a:p>
                <a:endParaRPr lang="en-US"/>
              </a:p>
            </p:txBody>
          </p:sp>
          <p:sp>
            <p:nvSpPr>
              <p:cNvPr id="26741" name="Freeform 109"/>
              <p:cNvSpPr>
                <a:spLocks/>
              </p:cNvSpPr>
              <p:nvPr/>
            </p:nvSpPr>
            <p:spPr bwMode="auto">
              <a:xfrm>
                <a:off x="2986" y="2312"/>
                <a:ext cx="95" cy="62"/>
              </a:xfrm>
              <a:custGeom>
                <a:avLst/>
                <a:gdLst>
                  <a:gd name="T0" fmla="*/ 95 w 95"/>
                  <a:gd name="T1" fmla="*/ 0 h 62"/>
                  <a:gd name="T2" fmla="*/ 0 w 95"/>
                  <a:gd name="T3" fmla="*/ 32 h 62"/>
                  <a:gd name="T4" fmla="*/ 95 w 95"/>
                  <a:gd name="T5" fmla="*/ 62 h 62"/>
                  <a:gd name="T6" fmla="*/ 95 w 95"/>
                  <a:gd name="T7" fmla="*/ 0 h 62"/>
                  <a:gd name="T8" fmla="*/ 0 60000 65536"/>
                  <a:gd name="T9" fmla="*/ 0 60000 65536"/>
                  <a:gd name="T10" fmla="*/ 0 60000 65536"/>
                  <a:gd name="T11" fmla="*/ 0 60000 65536"/>
                  <a:gd name="T12" fmla="*/ 0 w 95"/>
                  <a:gd name="T13" fmla="*/ 0 h 62"/>
                  <a:gd name="T14" fmla="*/ 95 w 95"/>
                  <a:gd name="T15" fmla="*/ 62 h 62"/>
                </a:gdLst>
                <a:ahLst/>
                <a:cxnLst>
                  <a:cxn ang="T8">
                    <a:pos x="T0" y="T1"/>
                  </a:cxn>
                  <a:cxn ang="T9">
                    <a:pos x="T2" y="T3"/>
                  </a:cxn>
                  <a:cxn ang="T10">
                    <a:pos x="T4" y="T5"/>
                  </a:cxn>
                  <a:cxn ang="T11">
                    <a:pos x="T6" y="T7"/>
                  </a:cxn>
                </a:cxnLst>
                <a:rect l="T12" t="T13" r="T14" b="T15"/>
                <a:pathLst>
                  <a:path w="95" h="62">
                    <a:moveTo>
                      <a:pt x="95" y="0"/>
                    </a:moveTo>
                    <a:lnTo>
                      <a:pt x="0" y="32"/>
                    </a:lnTo>
                    <a:lnTo>
                      <a:pt x="95" y="62"/>
                    </a:lnTo>
                    <a:lnTo>
                      <a:pt x="95" y="0"/>
                    </a:lnTo>
                    <a:close/>
                  </a:path>
                </a:pathLst>
              </a:custGeom>
              <a:solidFill>
                <a:srgbClr val="000000"/>
              </a:solidFill>
              <a:ln w="9525">
                <a:noFill/>
                <a:round/>
                <a:headEnd/>
                <a:tailEnd/>
              </a:ln>
            </p:spPr>
            <p:txBody>
              <a:bodyPr/>
              <a:lstStyle/>
              <a:p>
                <a:endParaRPr lang="en-US"/>
              </a:p>
            </p:txBody>
          </p:sp>
        </p:grpSp>
        <p:grpSp>
          <p:nvGrpSpPr>
            <p:cNvPr id="26727" name="Group 110"/>
            <p:cNvGrpSpPr>
              <a:grpSpLocks/>
            </p:cNvGrpSpPr>
            <p:nvPr/>
          </p:nvGrpSpPr>
          <p:grpSpPr bwMode="auto">
            <a:xfrm>
              <a:off x="619" y="2586"/>
              <a:ext cx="198" cy="62"/>
              <a:chOff x="619" y="2306"/>
              <a:chExt cx="198" cy="62"/>
            </a:xfrm>
          </p:grpSpPr>
          <p:sp>
            <p:nvSpPr>
              <p:cNvPr id="26738" name="Line 111"/>
              <p:cNvSpPr>
                <a:spLocks noChangeShapeType="1"/>
              </p:cNvSpPr>
              <p:nvPr/>
            </p:nvSpPr>
            <p:spPr bwMode="auto">
              <a:xfrm>
                <a:off x="709" y="2337"/>
                <a:ext cx="108" cy="1"/>
              </a:xfrm>
              <a:prstGeom prst="line">
                <a:avLst/>
              </a:prstGeom>
              <a:noFill/>
              <a:ln w="14288">
                <a:solidFill>
                  <a:srgbClr val="000000"/>
                </a:solidFill>
                <a:round/>
                <a:headEnd/>
                <a:tailEnd/>
              </a:ln>
            </p:spPr>
            <p:txBody>
              <a:bodyPr/>
              <a:lstStyle/>
              <a:p>
                <a:endParaRPr lang="en-US"/>
              </a:p>
            </p:txBody>
          </p:sp>
          <p:sp>
            <p:nvSpPr>
              <p:cNvPr id="26739" name="Freeform 112"/>
              <p:cNvSpPr>
                <a:spLocks/>
              </p:cNvSpPr>
              <p:nvPr/>
            </p:nvSpPr>
            <p:spPr bwMode="auto">
              <a:xfrm>
                <a:off x="619" y="2306"/>
                <a:ext cx="94" cy="62"/>
              </a:xfrm>
              <a:custGeom>
                <a:avLst/>
                <a:gdLst>
                  <a:gd name="T0" fmla="*/ 94 w 94"/>
                  <a:gd name="T1" fmla="*/ 0 h 62"/>
                  <a:gd name="T2" fmla="*/ 0 w 94"/>
                  <a:gd name="T3" fmla="*/ 32 h 62"/>
                  <a:gd name="T4" fmla="*/ 94 w 94"/>
                  <a:gd name="T5" fmla="*/ 62 h 62"/>
                  <a:gd name="T6" fmla="*/ 94 w 94"/>
                  <a:gd name="T7" fmla="*/ 0 h 62"/>
                  <a:gd name="T8" fmla="*/ 0 60000 65536"/>
                  <a:gd name="T9" fmla="*/ 0 60000 65536"/>
                  <a:gd name="T10" fmla="*/ 0 60000 65536"/>
                  <a:gd name="T11" fmla="*/ 0 60000 65536"/>
                  <a:gd name="T12" fmla="*/ 0 w 94"/>
                  <a:gd name="T13" fmla="*/ 0 h 62"/>
                  <a:gd name="T14" fmla="*/ 94 w 94"/>
                  <a:gd name="T15" fmla="*/ 62 h 62"/>
                </a:gdLst>
                <a:ahLst/>
                <a:cxnLst>
                  <a:cxn ang="T8">
                    <a:pos x="T0" y="T1"/>
                  </a:cxn>
                  <a:cxn ang="T9">
                    <a:pos x="T2" y="T3"/>
                  </a:cxn>
                  <a:cxn ang="T10">
                    <a:pos x="T4" y="T5"/>
                  </a:cxn>
                  <a:cxn ang="T11">
                    <a:pos x="T6" y="T7"/>
                  </a:cxn>
                </a:cxnLst>
                <a:rect l="T12" t="T13" r="T14" b="T15"/>
                <a:pathLst>
                  <a:path w="94" h="62">
                    <a:moveTo>
                      <a:pt x="94" y="0"/>
                    </a:moveTo>
                    <a:lnTo>
                      <a:pt x="0" y="32"/>
                    </a:lnTo>
                    <a:lnTo>
                      <a:pt x="94" y="62"/>
                    </a:lnTo>
                    <a:lnTo>
                      <a:pt x="94" y="0"/>
                    </a:lnTo>
                    <a:close/>
                  </a:path>
                </a:pathLst>
              </a:custGeom>
              <a:solidFill>
                <a:srgbClr val="000000"/>
              </a:solidFill>
              <a:ln w="9525">
                <a:noFill/>
                <a:round/>
                <a:headEnd/>
                <a:tailEnd/>
              </a:ln>
            </p:spPr>
            <p:txBody>
              <a:bodyPr/>
              <a:lstStyle/>
              <a:p>
                <a:endParaRPr lang="en-US"/>
              </a:p>
            </p:txBody>
          </p:sp>
        </p:grpSp>
        <p:grpSp>
          <p:nvGrpSpPr>
            <p:cNvPr id="26728" name="Group 113"/>
            <p:cNvGrpSpPr>
              <a:grpSpLocks/>
            </p:cNvGrpSpPr>
            <p:nvPr/>
          </p:nvGrpSpPr>
          <p:grpSpPr bwMode="auto">
            <a:xfrm>
              <a:off x="1403" y="2592"/>
              <a:ext cx="199" cy="62"/>
              <a:chOff x="1403" y="2312"/>
              <a:chExt cx="199" cy="62"/>
            </a:xfrm>
          </p:grpSpPr>
          <p:sp>
            <p:nvSpPr>
              <p:cNvPr id="26736" name="Line 114"/>
              <p:cNvSpPr>
                <a:spLocks noChangeShapeType="1"/>
              </p:cNvSpPr>
              <p:nvPr/>
            </p:nvSpPr>
            <p:spPr bwMode="auto">
              <a:xfrm>
                <a:off x="1493" y="2342"/>
                <a:ext cx="109" cy="1"/>
              </a:xfrm>
              <a:prstGeom prst="line">
                <a:avLst/>
              </a:prstGeom>
              <a:noFill/>
              <a:ln w="14288">
                <a:solidFill>
                  <a:srgbClr val="000000"/>
                </a:solidFill>
                <a:round/>
                <a:headEnd/>
                <a:tailEnd/>
              </a:ln>
            </p:spPr>
            <p:txBody>
              <a:bodyPr/>
              <a:lstStyle/>
              <a:p>
                <a:endParaRPr lang="en-US"/>
              </a:p>
            </p:txBody>
          </p:sp>
          <p:sp>
            <p:nvSpPr>
              <p:cNvPr id="26737" name="Freeform 115"/>
              <p:cNvSpPr>
                <a:spLocks/>
              </p:cNvSpPr>
              <p:nvPr/>
            </p:nvSpPr>
            <p:spPr bwMode="auto">
              <a:xfrm>
                <a:off x="1403" y="2312"/>
                <a:ext cx="94" cy="62"/>
              </a:xfrm>
              <a:custGeom>
                <a:avLst/>
                <a:gdLst>
                  <a:gd name="T0" fmla="*/ 94 w 94"/>
                  <a:gd name="T1" fmla="*/ 0 h 62"/>
                  <a:gd name="T2" fmla="*/ 0 w 94"/>
                  <a:gd name="T3" fmla="*/ 32 h 62"/>
                  <a:gd name="T4" fmla="*/ 94 w 94"/>
                  <a:gd name="T5" fmla="*/ 62 h 62"/>
                  <a:gd name="T6" fmla="*/ 94 w 94"/>
                  <a:gd name="T7" fmla="*/ 0 h 62"/>
                  <a:gd name="T8" fmla="*/ 0 60000 65536"/>
                  <a:gd name="T9" fmla="*/ 0 60000 65536"/>
                  <a:gd name="T10" fmla="*/ 0 60000 65536"/>
                  <a:gd name="T11" fmla="*/ 0 60000 65536"/>
                  <a:gd name="T12" fmla="*/ 0 w 94"/>
                  <a:gd name="T13" fmla="*/ 0 h 62"/>
                  <a:gd name="T14" fmla="*/ 94 w 94"/>
                  <a:gd name="T15" fmla="*/ 62 h 62"/>
                </a:gdLst>
                <a:ahLst/>
                <a:cxnLst>
                  <a:cxn ang="T8">
                    <a:pos x="T0" y="T1"/>
                  </a:cxn>
                  <a:cxn ang="T9">
                    <a:pos x="T2" y="T3"/>
                  </a:cxn>
                  <a:cxn ang="T10">
                    <a:pos x="T4" y="T5"/>
                  </a:cxn>
                  <a:cxn ang="T11">
                    <a:pos x="T6" y="T7"/>
                  </a:cxn>
                </a:cxnLst>
                <a:rect l="T12" t="T13" r="T14" b="T15"/>
                <a:pathLst>
                  <a:path w="94" h="62">
                    <a:moveTo>
                      <a:pt x="94" y="0"/>
                    </a:moveTo>
                    <a:lnTo>
                      <a:pt x="0" y="32"/>
                    </a:lnTo>
                    <a:lnTo>
                      <a:pt x="94" y="62"/>
                    </a:lnTo>
                    <a:lnTo>
                      <a:pt x="94" y="0"/>
                    </a:lnTo>
                    <a:close/>
                  </a:path>
                </a:pathLst>
              </a:custGeom>
              <a:solidFill>
                <a:srgbClr val="000000"/>
              </a:solidFill>
              <a:ln w="9525">
                <a:noFill/>
                <a:round/>
                <a:headEnd/>
                <a:tailEnd/>
              </a:ln>
            </p:spPr>
            <p:txBody>
              <a:bodyPr/>
              <a:lstStyle/>
              <a:p>
                <a:endParaRPr lang="en-US"/>
              </a:p>
            </p:txBody>
          </p:sp>
        </p:grpSp>
        <p:sp>
          <p:nvSpPr>
            <p:cNvPr id="26729" name="Freeform 116"/>
            <p:cNvSpPr>
              <a:spLocks/>
            </p:cNvSpPr>
            <p:nvPr/>
          </p:nvSpPr>
          <p:spPr bwMode="auto">
            <a:xfrm>
              <a:off x="1535" y="2501"/>
              <a:ext cx="326" cy="223"/>
            </a:xfrm>
            <a:custGeom>
              <a:avLst/>
              <a:gdLst>
                <a:gd name="T0" fmla="*/ 162 w 326"/>
                <a:gd name="T1" fmla="*/ 0 h 223"/>
                <a:gd name="T2" fmla="*/ 326 w 326"/>
                <a:gd name="T3" fmla="*/ 223 h 223"/>
                <a:gd name="T4" fmla="*/ 0 w 326"/>
                <a:gd name="T5" fmla="*/ 223 h 223"/>
                <a:gd name="T6" fmla="*/ 162 w 326"/>
                <a:gd name="T7" fmla="*/ 0 h 223"/>
                <a:gd name="T8" fmla="*/ 0 60000 65536"/>
                <a:gd name="T9" fmla="*/ 0 60000 65536"/>
                <a:gd name="T10" fmla="*/ 0 60000 65536"/>
                <a:gd name="T11" fmla="*/ 0 60000 65536"/>
                <a:gd name="T12" fmla="*/ 0 w 326"/>
                <a:gd name="T13" fmla="*/ 0 h 223"/>
                <a:gd name="T14" fmla="*/ 326 w 326"/>
                <a:gd name="T15" fmla="*/ 223 h 223"/>
              </a:gdLst>
              <a:ahLst/>
              <a:cxnLst>
                <a:cxn ang="T8">
                  <a:pos x="T0" y="T1"/>
                </a:cxn>
                <a:cxn ang="T9">
                  <a:pos x="T2" y="T3"/>
                </a:cxn>
                <a:cxn ang="T10">
                  <a:pos x="T4" y="T5"/>
                </a:cxn>
                <a:cxn ang="T11">
                  <a:pos x="T6" y="T7"/>
                </a:cxn>
              </a:cxnLst>
              <a:rect l="T12" t="T13" r="T14" b="T15"/>
              <a:pathLst>
                <a:path w="326" h="223">
                  <a:moveTo>
                    <a:pt x="162" y="0"/>
                  </a:moveTo>
                  <a:lnTo>
                    <a:pt x="326" y="223"/>
                  </a:lnTo>
                  <a:lnTo>
                    <a:pt x="0" y="223"/>
                  </a:lnTo>
                  <a:lnTo>
                    <a:pt x="162" y="0"/>
                  </a:lnTo>
                  <a:close/>
                </a:path>
              </a:pathLst>
            </a:custGeom>
            <a:solidFill>
              <a:srgbClr val="FFFFFF"/>
            </a:solidFill>
            <a:ln w="1588">
              <a:solidFill>
                <a:srgbClr val="FF0000"/>
              </a:solidFill>
              <a:round/>
              <a:headEnd/>
              <a:tailEnd/>
            </a:ln>
          </p:spPr>
          <p:txBody>
            <a:bodyPr/>
            <a:lstStyle/>
            <a:p>
              <a:endParaRPr lang="en-US"/>
            </a:p>
          </p:txBody>
        </p:sp>
        <p:grpSp>
          <p:nvGrpSpPr>
            <p:cNvPr id="26730" name="Group 117"/>
            <p:cNvGrpSpPr>
              <a:grpSpLocks/>
            </p:cNvGrpSpPr>
            <p:nvPr/>
          </p:nvGrpSpPr>
          <p:grpSpPr bwMode="auto">
            <a:xfrm>
              <a:off x="1794" y="2599"/>
              <a:ext cx="200" cy="62"/>
              <a:chOff x="1794" y="2319"/>
              <a:chExt cx="200" cy="62"/>
            </a:xfrm>
          </p:grpSpPr>
          <p:sp>
            <p:nvSpPr>
              <p:cNvPr id="26734" name="Line 118"/>
              <p:cNvSpPr>
                <a:spLocks noChangeShapeType="1"/>
              </p:cNvSpPr>
              <p:nvPr/>
            </p:nvSpPr>
            <p:spPr bwMode="auto">
              <a:xfrm>
                <a:off x="1885" y="2350"/>
                <a:ext cx="109" cy="1"/>
              </a:xfrm>
              <a:prstGeom prst="line">
                <a:avLst/>
              </a:prstGeom>
              <a:noFill/>
              <a:ln w="14288">
                <a:solidFill>
                  <a:srgbClr val="000000"/>
                </a:solidFill>
                <a:round/>
                <a:headEnd/>
                <a:tailEnd/>
              </a:ln>
            </p:spPr>
            <p:txBody>
              <a:bodyPr/>
              <a:lstStyle/>
              <a:p>
                <a:endParaRPr lang="en-US"/>
              </a:p>
            </p:txBody>
          </p:sp>
          <p:sp>
            <p:nvSpPr>
              <p:cNvPr id="26735" name="Freeform 119"/>
              <p:cNvSpPr>
                <a:spLocks/>
              </p:cNvSpPr>
              <p:nvPr/>
            </p:nvSpPr>
            <p:spPr bwMode="auto">
              <a:xfrm>
                <a:off x="1794" y="2319"/>
                <a:ext cx="96" cy="62"/>
              </a:xfrm>
              <a:custGeom>
                <a:avLst/>
                <a:gdLst>
                  <a:gd name="T0" fmla="*/ 96 w 96"/>
                  <a:gd name="T1" fmla="*/ 0 h 62"/>
                  <a:gd name="T2" fmla="*/ 0 w 96"/>
                  <a:gd name="T3" fmla="*/ 31 h 62"/>
                  <a:gd name="T4" fmla="*/ 96 w 96"/>
                  <a:gd name="T5" fmla="*/ 62 h 62"/>
                  <a:gd name="T6" fmla="*/ 96 w 96"/>
                  <a:gd name="T7" fmla="*/ 0 h 62"/>
                  <a:gd name="T8" fmla="*/ 0 60000 65536"/>
                  <a:gd name="T9" fmla="*/ 0 60000 65536"/>
                  <a:gd name="T10" fmla="*/ 0 60000 65536"/>
                  <a:gd name="T11" fmla="*/ 0 60000 65536"/>
                  <a:gd name="T12" fmla="*/ 0 w 96"/>
                  <a:gd name="T13" fmla="*/ 0 h 62"/>
                  <a:gd name="T14" fmla="*/ 96 w 96"/>
                  <a:gd name="T15" fmla="*/ 62 h 62"/>
                </a:gdLst>
                <a:ahLst/>
                <a:cxnLst>
                  <a:cxn ang="T8">
                    <a:pos x="T0" y="T1"/>
                  </a:cxn>
                  <a:cxn ang="T9">
                    <a:pos x="T2" y="T3"/>
                  </a:cxn>
                  <a:cxn ang="T10">
                    <a:pos x="T4" y="T5"/>
                  </a:cxn>
                  <a:cxn ang="T11">
                    <a:pos x="T6" y="T7"/>
                  </a:cxn>
                </a:cxnLst>
                <a:rect l="T12" t="T13" r="T14" b="T15"/>
                <a:pathLst>
                  <a:path w="96" h="62">
                    <a:moveTo>
                      <a:pt x="96" y="0"/>
                    </a:moveTo>
                    <a:lnTo>
                      <a:pt x="0" y="31"/>
                    </a:lnTo>
                    <a:lnTo>
                      <a:pt x="96" y="62"/>
                    </a:lnTo>
                    <a:lnTo>
                      <a:pt x="96" y="0"/>
                    </a:lnTo>
                    <a:close/>
                  </a:path>
                </a:pathLst>
              </a:custGeom>
              <a:solidFill>
                <a:srgbClr val="000000"/>
              </a:solidFill>
              <a:ln w="9525">
                <a:noFill/>
                <a:round/>
                <a:headEnd/>
                <a:tailEnd/>
              </a:ln>
            </p:spPr>
            <p:txBody>
              <a:bodyPr/>
              <a:lstStyle/>
              <a:p>
                <a:endParaRPr lang="en-US"/>
              </a:p>
            </p:txBody>
          </p:sp>
        </p:grpSp>
        <p:sp>
          <p:nvSpPr>
            <p:cNvPr id="26731" name="Text Box 120"/>
            <p:cNvSpPr txBox="1">
              <a:spLocks noChangeArrowheads="1"/>
            </p:cNvSpPr>
            <p:nvPr/>
          </p:nvSpPr>
          <p:spPr bwMode="auto">
            <a:xfrm>
              <a:off x="2823" y="2802"/>
              <a:ext cx="164" cy="173"/>
            </a:xfrm>
            <a:prstGeom prst="rect">
              <a:avLst/>
            </a:prstGeom>
            <a:noFill/>
            <a:ln w="12700">
              <a:noFill/>
              <a:miter lim="800000"/>
              <a:headEnd type="none" w="sm" len="sm"/>
              <a:tailEnd type="none" w="sm" len="sm"/>
            </a:ln>
          </p:spPr>
          <p:txBody>
            <a:bodyPr wrap="none">
              <a:spAutoFit/>
            </a:bodyPr>
            <a:lstStyle/>
            <a:p>
              <a:r>
                <a:rPr lang="en-US" sz="1200"/>
                <a:t>3</a:t>
              </a:r>
            </a:p>
          </p:txBody>
        </p:sp>
        <p:sp>
          <p:nvSpPr>
            <p:cNvPr id="26732" name="Text Box 121"/>
            <p:cNvSpPr txBox="1">
              <a:spLocks noChangeArrowheads="1"/>
            </p:cNvSpPr>
            <p:nvPr/>
          </p:nvSpPr>
          <p:spPr bwMode="auto">
            <a:xfrm>
              <a:off x="2742" y="2574"/>
              <a:ext cx="362" cy="194"/>
            </a:xfrm>
            <a:prstGeom prst="rect">
              <a:avLst/>
            </a:prstGeom>
            <a:noFill/>
            <a:ln w="12700">
              <a:noFill/>
              <a:miter lim="800000"/>
              <a:headEnd type="none" w="sm" len="sm"/>
              <a:tailEnd type="none" w="sm" len="sm"/>
            </a:ln>
          </p:spPr>
          <p:txBody>
            <a:bodyPr wrap="none">
              <a:spAutoFit/>
            </a:bodyPr>
            <a:lstStyle/>
            <a:p>
              <a:r>
                <a:rPr lang="en-US" sz="1400" dirty="0"/>
                <a:t>repos</a:t>
              </a:r>
            </a:p>
          </p:txBody>
        </p:sp>
        <p:sp>
          <p:nvSpPr>
            <p:cNvPr id="26733" name="Freeform 122"/>
            <p:cNvSpPr>
              <a:spLocks/>
            </p:cNvSpPr>
            <p:nvPr/>
          </p:nvSpPr>
          <p:spPr bwMode="auto">
            <a:xfrm>
              <a:off x="1529" y="1417"/>
              <a:ext cx="326" cy="223"/>
            </a:xfrm>
            <a:custGeom>
              <a:avLst/>
              <a:gdLst>
                <a:gd name="T0" fmla="*/ 162 w 326"/>
                <a:gd name="T1" fmla="*/ 0 h 223"/>
                <a:gd name="T2" fmla="*/ 326 w 326"/>
                <a:gd name="T3" fmla="*/ 223 h 223"/>
                <a:gd name="T4" fmla="*/ 0 w 326"/>
                <a:gd name="T5" fmla="*/ 223 h 223"/>
                <a:gd name="T6" fmla="*/ 162 w 326"/>
                <a:gd name="T7" fmla="*/ 0 h 223"/>
                <a:gd name="T8" fmla="*/ 0 60000 65536"/>
                <a:gd name="T9" fmla="*/ 0 60000 65536"/>
                <a:gd name="T10" fmla="*/ 0 60000 65536"/>
                <a:gd name="T11" fmla="*/ 0 60000 65536"/>
                <a:gd name="T12" fmla="*/ 0 w 326"/>
                <a:gd name="T13" fmla="*/ 0 h 223"/>
                <a:gd name="T14" fmla="*/ 326 w 326"/>
                <a:gd name="T15" fmla="*/ 223 h 223"/>
              </a:gdLst>
              <a:ahLst/>
              <a:cxnLst>
                <a:cxn ang="T8">
                  <a:pos x="T0" y="T1"/>
                </a:cxn>
                <a:cxn ang="T9">
                  <a:pos x="T2" y="T3"/>
                </a:cxn>
                <a:cxn ang="T10">
                  <a:pos x="T4" y="T5"/>
                </a:cxn>
                <a:cxn ang="T11">
                  <a:pos x="T6" y="T7"/>
                </a:cxn>
              </a:cxnLst>
              <a:rect l="T12" t="T13" r="T14" b="T15"/>
              <a:pathLst>
                <a:path w="326" h="223">
                  <a:moveTo>
                    <a:pt x="162" y="0"/>
                  </a:moveTo>
                  <a:lnTo>
                    <a:pt x="326" y="223"/>
                  </a:lnTo>
                  <a:lnTo>
                    <a:pt x="0" y="223"/>
                  </a:lnTo>
                  <a:lnTo>
                    <a:pt x="162" y="0"/>
                  </a:lnTo>
                  <a:close/>
                </a:path>
              </a:pathLst>
            </a:custGeom>
            <a:solidFill>
              <a:srgbClr val="FFFFFF"/>
            </a:solidFill>
            <a:ln w="1588">
              <a:solidFill>
                <a:srgbClr val="FF0000"/>
              </a:solidFill>
              <a:round/>
              <a:headEnd/>
              <a:tailEnd/>
            </a:ln>
          </p:spPr>
          <p:txBody>
            <a:bodyPr/>
            <a:lstStyle/>
            <a:p>
              <a:endParaRPr lang="en-US"/>
            </a:p>
          </p:txBody>
        </p:sp>
      </p:grpSp>
      <p:grpSp>
        <p:nvGrpSpPr>
          <p:cNvPr id="15" name="Group 123"/>
          <p:cNvGrpSpPr>
            <a:grpSpLocks/>
          </p:cNvGrpSpPr>
          <p:nvPr/>
        </p:nvGrpSpPr>
        <p:grpSpPr bwMode="auto">
          <a:xfrm>
            <a:off x="304800" y="3733800"/>
            <a:ext cx="7081838" cy="2085975"/>
            <a:chOff x="233" y="2087"/>
            <a:chExt cx="4461" cy="1314"/>
          </a:xfrm>
        </p:grpSpPr>
        <p:sp>
          <p:nvSpPr>
            <p:cNvPr id="26630" name="Rectangle 124"/>
            <p:cNvSpPr>
              <a:spLocks noChangeArrowheads="1"/>
            </p:cNvSpPr>
            <p:nvPr/>
          </p:nvSpPr>
          <p:spPr bwMode="auto">
            <a:xfrm>
              <a:off x="233" y="2087"/>
              <a:ext cx="618" cy="233"/>
            </a:xfrm>
            <a:prstGeom prst="rect">
              <a:avLst/>
            </a:prstGeom>
            <a:noFill/>
            <a:ln w="9525">
              <a:noFill/>
              <a:miter lim="800000"/>
              <a:headEnd/>
              <a:tailEnd/>
            </a:ln>
          </p:spPr>
          <p:txBody>
            <a:bodyPr lIns="0" tIns="0" rIns="0" bIns="0">
              <a:spAutoFit/>
            </a:bodyPr>
            <a:lstStyle/>
            <a:p>
              <a:r>
                <a:rPr lang="en-US" sz="1200" b="1" dirty="0" err="1">
                  <a:solidFill>
                    <a:srgbClr val="CC0000"/>
                  </a:solidFill>
                  <a:latin typeface="Arial" charset="0"/>
                </a:rPr>
                <a:t>Commande</a:t>
              </a:r>
              <a:r>
                <a:rPr lang="en-US" sz="1200" b="1" dirty="0">
                  <a:solidFill>
                    <a:srgbClr val="CC0000"/>
                  </a:solidFill>
                  <a:latin typeface="Arial" charset="0"/>
                </a:rPr>
                <a:t> de 2 pizzas:</a:t>
              </a:r>
              <a:endParaRPr lang="en-US" b="1" dirty="0">
                <a:solidFill>
                  <a:srgbClr val="CC0000"/>
                </a:solidFill>
              </a:endParaRPr>
            </a:p>
          </p:txBody>
        </p:sp>
        <p:sp>
          <p:nvSpPr>
            <p:cNvPr id="26631" name="Rectangle 125"/>
            <p:cNvSpPr>
              <a:spLocks noChangeArrowheads="1"/>
            </p:cNvSpPr>
            <p:nvPr/>
          </p:nvSpPr>
          <p:spPr bwMode="auto">
            <a:xfrm>
              <a:off x="2273" y="211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2</a:t>
              </a:r>
              <a:endParaRPr lang="en-US" b="1">
                <a:solidFill>
                  <a:srgbClr val="CC0000"/>
                </a:solidFill>
              </a:endParaRPr>
            </a:p>
          </p:txBody>
        </p:sp>
        <p:sp>
          <p:nvSpPr>
            <p:cNvPr id="26632" name="Rectangle 126"/>
            <p:cNvSpPr>
              <a:spLocks noChangeArrowheads="1"/>
            </p:cNvSpPr>
            <p:nvPr/>
          </p:nvSpPr>
          <p:spPr bwMode="auto">
            <a:xfrm>
              <a:off x="3457" y="211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3</a:t>
              </a:r>
              <a:endParaRPr lang="en-US" b="1">
                <a:solidFill>
                  <a:srgbClr val="CC0000"/>
                </a:solidFill>
              </a:endParaRPr>
            </a:p>
          </p:txBody>
        </p:sp>
        <p:sp>
          <p:nvSpPr>
            <p:cNvPr id="26633" name="Rectangle 127"/>
            <p:cNvSpPr>
              <a:spLocks noChangeArrowheads="1"/>
            </p:cNvSpPr>
            <p:nvPr/>
          </p:nvSpPr>
          <p:spPr bwMode="auto">
            <a:xfrm>
              <a:off x="4641" y="211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2</a:t>
              </a:r>
              <a:endParaRPr lang="en-US" b="1">
                <a:solidFill>
                  <a:srgbClr val="CC0000"/>
                </a:solidFill>
              </a:endParaRPr>
            </a:p>
          </p:txBody>
        </p:sp>
        <p:sp>
          <p:nvSpPr>
            <p:cNvPr id="26634" name="Rectangle 128"/>
            <p:cNvSpPr>
              <a:spLocks noChangeArrowheads="1"/>
            </p:cNvSpPr>
            <p:nvPr/>
          </p:nvSpPr>
          <p:spPr bwMode="auto">
            <a:xfrm>
              <a:off x="234" y="3168"/>
              <a:ext cx="618" cy="233"/>
            </a:xfrm>
            <a:prstGeom prst="rect">
              <a:avLst/>
            </a:prstGeom>
            <a:noFill/>
            <a:ln w="9525">
              <a:noFill/>
              <a:miter lim="800000"/>
              <a:headEnd/>
              <a:tailEnd/>
            </a:ln>
          </p:spPr>
          <p:txBody>
            <a:bodyPr lIns="0" tIns="0" rIns="0" bIns="0">
              <a:spAutoFit/>
            </a:bodyPr>
            <a:lstStyle/>
            <a:p>
              <a:r>
                <a:rPr lang="en-US" sz="1200" b="1" dirty="0" err="1">
                  <a:solidFill>
                    <a:srgbClr val="CC0000"/>
                  </a:solidFill>
                  <a:latin typeface="Arial" charset="0"/>
                </a:rPr>
                <a:t>Commande</a:t>
              </a:r>
              <a:r>
                <a:rPr lang="en-US" sz="1200" b="1" dirty="0">
                  <a:solidFill>
                    <a:srgbClr val="CC0000"/>
                  </a:solidFill>
                  <a:latin typeface="Arial" charset="0"/>
                </a:rPr>
                <a:t> de 2 pizzas:</a:t>
              </a:r>
              <a:endParaRPr lang="en-US" b="1" dirty="0">
                <a:solidFill>
                  <a:srgbClr val="CC0000"/>
                </a:solidFill>
              </a:endParaRPr>
            </a:p>
          </p:txBody>
        </p:sp>
        <p:sp>
          <p:nvSpPr>
            <p:cNvPr id="26635" name="Rectangle 129"/>
            <p:cNvSpPr>
              <a:spLocks noChangeArrowheads="1"/>
            </p:cNvSpPr>
            <p:nvPr/>
          </p:nvSpPr>
          <p:spPr bwMode="auto">
            <a:xfrm>
              <a:off x="1080" y="324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2</a:t>
              </a:r>
              <a:endParaRPr lang="en-US" b="1">
                <a:solidFill>
                  <a:srgbClr val="CC0000"/>
                </a:solidFill>
              </a:endParaRPr>
            </a:p>
          </p:txBody>
        </p:sp>
        <p:sp>
          <p:nvSpPr>
            <p:cNvPr id="26636" name="Rectangle 130"/>
            <p:cNvSpPr>
              <a:spLocks noChangeArrowheads="1"/>
            </p:cNvSpPr>
            <p:nvPr/>
          </p:nvSpPr>
          <p:spPr bwMode="auto">
            <a:xfrm>
              <a:off x="2263" y="324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2</a:t>
              </a:r>
              <a:endParaRPr lang="en-US" b="1">
                <a:solidFill>
                  <a:srgbClr val="CC0000"/>
                </a:solidFill>
              </a:endParaRPr>
            </a:p>
          </p:txBody>
        </p:sp>
        <p:sp>
          <p:nvSpPr>
            <p:cNvPr id="26637" name="Rectangle 131"/>
            <p:cNvSpPr>
              <a:spLocks noChangeArrowheads="1"/>
            </p:cNvSpPr>
            <p:nvPr/>
          </p:nvSpPr>
          <p:spPr bwMode="auto">
            <a:xfrm>
              <a:off x="3447" y="3247"/>
              <a:ext cx="106"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15</a:t>
              </a:r>
              <a:endParaRPr lang="en-US" b="1">
                <a:solidFill>
                  <a:srgbClr val="CC0000"/>
                </a:solidFill>
              </a:endParaRPr>
            </a:p>
          </p:txBody>
        </p:sp>
        <p:sp>
          <p:nvSpPr>
            <p:cNvPr id="26638" name="Rectangle 132"/>
            <p:cNvSpPr>
              <a:spLocks noChangeArrowheads="1"/>
            </p:cNvSpPr>
            <p:nvPr/>
          </p:nvSpPr>
          <p:spPr bwMode="auto">
            <a:xfrm>
              <a:off x="4631" y="3247"/>
              <a:ext cx="53" cy="115"/>
            </a:xfrm>
            <a:prstGeom prst="rect">
              <a:avLst/>
            </a:prstGeom>
            <a:noFill/>
            <a:ln w="9525">
              <a:noFill/>
              <a:miter lim="800000"/>
              <a:headEnd/>
              <a:tailEnd/>
            </a:ln>
          </p:spPr>
          <p:txBody>
            <a:bodyPr wrap="none" lIns="0" tIns="0" rIns="0" bIns="0">
              <a:spAutoFit/>
            </a:bodyPr>
            <a:lstStyle/>
            <a:p>
              <a:r>
                <a:rPr lang="en-US" sz="1200" b="1">
                  <a:solidFill>
                    <a:srgbClr val="CC0000"/>
                  </a:solidFill>
                  <a:latin typeface="Arial" charset="0"/>
                </a:rPr>
                <a:t>1</a:t>
              </a:r>
              <a:endParaRPr lang="en-US" b="1">
                <a:solidFill>
                  <a:srgbClr val="CC0000"/>
                </a:solidFill>
              </a:endParaRPr>
            </a:p>
          </p:txBody>
        </p:sp>
      </p:grpSp>
      <p:sp>
        <p:nvSpPr>
          <p:cNvPr id="133" name="Rectangle 10"/>
          <p:cNvSpPr>
            <a:spLocks noChangeArrowheads="1"/>
          </p:cNvSpPr>
          <p:nvPr/>
        </p:nvSpPr>
        <p:spPr bwMode="auto">
          <a:xfrm>
            <a:off x="1647825" y="3048000"/>
            <a:ext cx="84960" cy="184666"/>
          </a:xfrm>
          <a:prstGeom prst="rect">
            <a:avLst/>
          </a:prstGeom>
          <a:noFill/>
          <a:ln w="9525">
            <a:noFill/>
            <a:miter lim="800000"/>
            <a:headEnd/>
            <a:tailEnd/>
          </a:ln>
        </p:spPr>
        <p:txBody>
          <a:bodyPr wrap="none" lIns="0" tIns="0" rIns="0" bIns="0">
            <a:spAutoFit/>
          </a:bodyPr>
          <a:lstStyle/>
          <a:p>
            <a:r>
              <a:rPr lang="en-US" sz="1200" dirty="0">
                <a:solidFill>
                  <a:srgbClr val="000000"/>
                </a:solidFill>
                <a:latin typeface="Arial" charset="0"/>
              </a:rPr>
              <a:t>0</a:t>
            </a:r>
            <a:endParaRPr lang="en-US" dirty="0"/>
          </a:p>
        </p:txBody>
      </p:sp>
      <p:sp>
        <p:nvSpPr>
          <p:cNvPr id="134" name="Rectangle 14"/>
          <p:cNvSpPr>
            <a:spLocks noChangeArrowheads="1"/>
          </p:cNvSpPr>
          <p:nvPr/>
        </p:nvSpPr>
        <p:spPr bwMode="auto">
          <a:xfrm>
            <a:off x="1524000" y="3246438"/>
            <a:ext cx="833562" cy="184666"/>
          </a:xfrm>
          <a:prstGeom prst="rect">
            <a:avLst/>
          </a:prstGeom>
          <a:noFill/>
          <a:ln w="9525">
            <a:noFill/>
            <a:miter lim="800000"/>
            <a:headEnd/>
            <a:tailEnd/>
          </a:ln>
        </p:spPr>
        <p:txBody>
          <a:bodyPr wrap="none" lIns="0" tIns="0" rIns="0" bIns="0">
            <a:spAutoFit/>
          </a:bodyPr>
          <a:lstStyle/>
          <a:p>
            <a:r>
              <a:rPr lang="en-US" sz="1200" dirty="0" err="1">
                <a:solidFill>
                  <a:srgbClr val="000000"/>
                </a:solidFill>
                <a:latin typeface="Arial" charset="0"/>
              </a:rPr>
              <a:t>électronique</a:t>
            </a:r>
            <a:endParaRPr lang="en-US" dirty="0"/>
          </a:p>
        </p:txBody>
      </p:sp>
      <p:sp>
        <p:nvSpPr>
          <p:cNvPr id="135" name="Rectangle 18"/>
          <p:cNvSpPr>
            <a:spLocks noChangeArrowheads="1"/>
          </p:cNvSpPr>
          <p:nvPr/>
        </p:nvSpPr>
        <p:spPr bwMode="auto">
          <a:xfrm>
            <a:off x="1647825" y="3411537"/>
            <a:ext cx="205184" cy="184666"/>
          </a:xfrm>
          <a:prstGeom prst="rect">
            <a:avLst/>
          </a:prstGeom>
          <a:noFill/>
          <a:ln w="9525">
            <a:noFill/>
            <a:miter lim="800000"/>
            <a:headEnd/>
            <a:tailEnd/>
          </a:ln>
        </p:spPr>
        <p:txBody>
          <a:bodyPr wrap="none" lIns="0" tIns="0" rIns="0" bIns="0">
            <a:spAutoFit/>
          </a:bodyPr>
          <a:lstStyle/>
          <a:p>
            <a:r>
              <a:rPr lang="fr-CA" sz="1200" dirty="0">
                <a:solidFill>
                  <a:srgbClr val="000000"/>
                </a:solidFill>
                <a:latin typeface="Arial" charset="0"/>
              </a:rPr>
              <a:t>s/o</a:t>
            </a:r>
            <a:endParaRPr lang="en-US" dirty="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33400" y="0"/>
            <a:ext cx="7772400" cy="1143000"/>
          </a:xfrm>
        </p:spPr>
        <p:txBody>
          <a:bodyPr/>
          <a:lstStyle/>
          <a:p>
            <a:r>
              <a:rPr lang="en-US" dirty="0">
                <a:solidFill>
                  <a:srgbClr val="CC0000"/>
                </a:solidFill>
              </a:rPr>
              <a:t>Temps de cycle et </a:t>
            </a:r>
            <a:r>
              <a:rPr lang="en-US" dirty="0" err="1">
                <a:solidFill>
                  <a:srgbClr val="CC0000"/>
                </a:solidFill>
              </a:rPr>
              <a:t>capacité</a:t>
            </a:r>
            <a:endParaRPr lang="en-US" dirty="0">
              <a:solidFill>
                <a:srgbClr val="CC0000"/>
              </a:solidFill>
            </a:endParaRPr>
          </a:p>
        </p:txBody>
      </p:sp>
      <p:sp>
        <p:nvSpPr>
          <p:cNvPr id="27652" name="Rectangle 3"/>
          <p:cNvSpPr>
            <a:spLocks noGrp="1" noChangeArrowheads="1"/>
          </p:cNvSpPr>
          <p:nvPr>
            <p:ph type="body" idx="1"/>
          </p:nvPr>
        </p:nvSpPr>
        <p:spPr>
          <a:xfrm>
            <a:off x="381000" y="1371600"/>
            <a:ext cx="7772400" cy="4114800"/>
          </a:xfrm>
        </p:spPr>
        <p:txBody>
          <a:bodyPr/>
          <a:lstStyle/>
          <a:p>
            <a:pPr marL="0" indent="0">
              <a:lnSpc>
                <a:spcPct val="90000"/>
              </a:lnSpc>
              <a:buNone/>
            </a:pPr>
            <a:r>
              <a:rPr lang="en-US" sz="2000" dirty="0">
                <a:solidFill>
                  <a:schemeClr val="bg2">
                    <a:lumMod val="75000"/>
                  </a:schemeClr>
                </a:solidFill>
                <a:cs typeface="Times New Roman" pitchFamily="18" charset="0"/>
              </a:rPr>
              <a:t>S’ils </a:t>
            </a:r>
            <a:r>
              <a:rPr lang="en-US" sz="2000" dirty="0" err="1">
                <a:solidFill>
                  <a:schemeClr val="bg2">
                    <a:lumMod val="75000"/>
                  </a:schemeClr>
                </a:solidFill>
                <a:cs typeface="Times New Roman" pitchFamily="18" charset="0"/>
              </a:rPr>
              <a:t>commencent</a:t>
            </a:r>
            <a:r>
              <a:rPr lang="en-US" sz="2000" dirty="0">
                <a:solidFill>
                  <a:schemeClr val="bg2">
                    <a:lumMod val="75000"/>
                  </a:schemeClr>
                </a:solidFill>
                <a:cs typeface="Times New Roman" pitchFamily="18" charset="0"/>
              </a:rPr>
              <a:t> à </a:t>
            </a:r>
            <a:r>
              <a:rPr lang="en-US" sz="2000" dirty="0" err="1">
                <a:solidFill>
                  <a:schemeClr val="bg2">
                    <a:lumMod val="75000"/>
                  </a:schemeClr>
                </a:solidFill>
                <a:cs typeface="Times New Roman" pitchFamily="18" charset="0"/>
              </a:rPr>
              <a:t>travailler</a:t>
            </a:r>
            <a:r>
              <a:rPr lang="en-US" sz="2000" dirty="0">
                <a:solidFill>
                  <a:schemeClr val="bg2">
                    <a:lumMod val="75000"/>
                  </a:schemeClr>
                </a:solidFill>
                <a:cs typeface="Times New Roman" pitchFamily="18" charset="0"/>
              </a:rPr>
              <a:t> à 7PM, à </a:t>
            </a:r>
            <a:r>
              <a:rPr lang="en-US" sz="2000" dirty="0" err="1">
                <a:solidFill>
                  <a:schemeClr val="bg2">
                    <a:lumMod val="75000"/>
                  </a:schemeClr>
                </a:solidFill>
                <a:cs typeface="Times New Roman" pitchFamily="18" charset="0"/>
              </a:rPr>
              <a:t>quelle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heure</a:t>
            </a:r>
            <a:r>
              <a:rPr lang="en-US" sz="2000" dirty="0">
                <a:solidFill>
                  <a:schemeClr val="bg2">
                    <a:lumMod val="75000"/>
                  </a:schemeClr>
                </a:solidFill>
                <a:cs typeface="Times New Roman" pitchFamily="18" charset="0"/>
              </a:rPr>
              <a:t> la première </a:t>
            </a:r>
            <a:r>
              <a:rPr lang="en-US" sz="2000" dirty="0" err="1">
                <a:solidFill>
                  <a:schemeClr val="bg2">
                    <a:lumMod val="75000"/>
                  </a:schemeClr>
                </a:solidFill>
                <a:cs typeface="Times New Roman" pitchFamily="18" charset="0"/>
              </a:rPr>
              <a:t>commande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est-elle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prête</a:t>
            </a:r>
            <a:r>
              <a:rPr lang="en-US" sz="2000" dirty="0">
                <a:solidFill>
                  <a:schemeClr val="bg2">
                    <a:lumMod val="75000"/>
                  </a:schemeClr>
                </a:solidFill>
                <a:cs typeface="Times New Roman" pitchFamily="18" charset="0"/>
              </a:rPr>
              <a:t>? La </a:t>
            </a:r>
            <a:r>
              <a:rPr lang="en-US" sz="2000" dirty="0" err="1">
                <a:solidFill>
                  <a:schemeClr val="bg2">
                    <a:lumMod val="75000"/>
                  </a:schemeClr>
                </a:solidFill>
                <a:cs typeface="Times New Roman" pitchFamily="18" charset="0"/>
              </a:rPr>
              <a:t>deuxième</a:t>
            </a:r>
            <a:r>
              <a:rPr lang="en-US" sz="2000" dirty="0">
                <a:solidFill>
                  <a:schemeClr val="bg2">
                    <a:lumMod val="75000"/>
                  </a:schemeClr>
                </a:solidFill>
                <a:cs typeface="Times New Roman" pitchFamily="18" charset="0"/>
              </a:rPr>
              <a:t>? La </a:t>
            </a:r>
            <a:r>
              <a:rPr lang="en-US" sz="2000" dirty="0" err="1">
                <a:solidFill>
                  <a:schemeClr val="bg2">
                    <a:lumMod val="75000"/>
                  </a:schemeClr>
                </a:solidFill>
                <a:cs typeface="Times New Roman" pitchFamily="18" charset="0"/>
              </a:rPr>
              <a:t>troisième</a:t>
            </a:r>
            <a:r>
              <a:rPr lang="en-US" sz="2000" dirty="0">
                <a:solidFill>
                  <a:schemeClr val="bg2">
                    <a:lumMod val="75000"/>
                  </a:schemeClr>
                </a:solidFill>
                <a:cs typeface="Times New Roman" pitchFamily="18" charset="0"/>
              </a:rPr>
              <a:t>? Sans </a:t>
            </a:r>
            <a:r>
              <a:rPr lang="en-US" sz="2000" dirty="0" err="1">
                <a:solidFill>
                  <a:schemeClr val="bg2">
                    <a:lumMod val="75000"/>
                  </a:schemeClr>
                </a:solidFill>
                <a:cs typeface="Times New Roman" pitchFamily="18" charset="0"/>
              </a:rPr>
              <a:t>dépenser</a:t>
            </a:r>
            <a:r>
              <a:rPr lang="en-US" sz="2000" dirty="0">
                <a:solidFill>
                  <a:schemeClr val="bg2">
                    <a:lumMod val="75000"/>
                  </a:schemeClr>
                </a:solidFill>
                <a:cs typeface="Times New Roman" pitchFamily="18" charset="0"/>
              </a:rPr>
              <a:t>, comment </a:t>
            </a:r>
            <a:r>
              <a:rPr lang="en-US" sz="2000" dirty="0" err="1">
                <a:solidFill>
                  <a:schemeClr val="bg2">
                    <a:lumMod val="75000"/>
                  </a:schemeClr>
                </a:solidFill>
                <a:cs typeface="Times New Roman" pitchFamily="18" charset="0"/>
              </a:rPr>
              <a:t>pourrait</a:t>
            </a:r>
            <a:r>
              <a:rPr lang="en-US" sz="2000" dirty="0">
                <a:solidFill>
                  <a:schemeClr val="bg2">
                    <a:lumMod val="75000"/>
                  </a:schemeClr>
                </a:solidFill>
                <a:cs typeface="Times New Roman" pitchFamily="18" charset="0"/>
              </a:rPr>
              <a:t>-on </a:t>
            </a:r>
            <a:r>
              <a:rPr lang="en-US" sz="2000" dirty="0" err="1">
                <a:solidFill>
                  <a:schemeClr val="bg2">
                    <a:lumMod val="75000"/>
                  </a:schemeClr>
                </a:solidFill>
                <a:cs typeface="Times New Roman" pitchFamily="18" charset="0"/>
              </a:rPr>
              <a:t>réduire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ces</a:t>
            </a:r>
            <a:r>
              <a:rPr lang="en-US" sz="2000" dirty="0">
                <a:solidFill>
                  <a:schemeClr val="bg2">
                    <a:lumMod val="75000"/>
                  </a:schemeClr>
                </a:solidFill>
                <a:cs typeface="Times New Roman" pitchFamily="18" charset="0"/>
              </a:rPr>
              <a:t> temps de </a:t>
            </a:r>
            <a:r>
              <a:rPr lang="en-US" sz="2000" dirty="0" err="1">
                <a:solidFill>
                  <a:schemeClr val="bg2">
                    <a:lumMod val="75000"/>
                  </a:schemeClr>
                </a:solidFill>
                <a:cs typeface="Times New Roman" pitchFamily="18" charset="0"/>
              </a:rPr>
              <a:t>réponse</a:t>
            </a:r>
            <a:r>
              <a:rPr lang="en-US" sz="2000" dirty="0">
                <a:solidFill>
                  <a:schemeClr val="bg2">
                    <a:lumMod val="75000"/>
                  </a:schemeClr>
                </a:solidFill>
                <a:cs typeface="Times New Roman" pitchFamily="18" charset="0"/>
              </a:rPr>
              <a:t>? </a:t>
            </a:r>
          </a:p>
          <a:p>
            <a:pPr marL="533400" indent="-533400">
              <a:lnSpc>
                <a:spcPct val="90000"/>
              </a:lnSpc>
              <a:buFont typeface="Monotype Sorts" pitchFamily="2" charset="2"/>
              <a:buAutoNum type="arabicPeriod" startAt="2"/>
            </a:pPr>
            <a:endParaRPr lang="en-US" sz="2000" dirty="0">
              <a:solidFill>
                <a:schemeClr val="bg2">
                  <a:lumMod val="75000"/>
                </a:schemeClr>
              </a:solidFill>
              <a:cs typeface="Times New Roman" pitchFamily="18" charset="0"/>
            </a:endParaRPr>
          </a:p>
          <a:p>
            <a:pPr marL="0" indent="0">
              <a:lnSpc>
                <a:spcPct val="90000"/>
              </a:lnSpc>
              <a:buNone/>
            </a:pPr>
            <a:r>
              <a:rPr lang="en-US" sz="2000" dirty="0" err="1">
                <a:solidFill>
                  <a:schemeClr val="bg2">
                    <a:lumMod val="75000"/>
                  </a:schemeClr>
                </a:solidFill>
                <a:cs typeface="Times New Roman" pitchFamily="18" charset="0"/>
              </a:rPr>
              <a:t>Quel</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est</a:t>
            </a:r>
            <a:r>
              <a:rPr lang="en-US" sz="2000" dirty="0">
                <a:solidFill>
                  <a:schemeClr val="bg2">
                    <a:lumMod val="75000"/>
                  </a:schemeClr>
                </a:solidFill>
                <a:cs typeface="Times New Roman" pitchFamily="18" charset="0"/>
              </a:rPr>
              <a:t> le </a:t>
            </a:r>
            <a:r>
              <a:rPr lang="en-US" sz="2000" dirty="0" err="1">
                <a:solidFill>
                  <a:schemeClr val="bg2">
                    <a:lumMod val="75000"/>
                  </a:schemeClr>
                </a:solidFill>
                <a:cs typeface="Times New Roman" pitchFamily="18" charset="0"/>
              </a:rPr>
              <a:t>nombre</a:t>
            </a:r>
            <a:r>
              <a:rPr lang="en-US" sz="2000" dirty="0">
                <a:solidFill>
                  <a:schemeClr val="bg2">
                    <a:lumMod val="75000"/>
                  </a:schemeClr>
                </a:solidFill>
                <a:cs typeface="Times New Roman" pitchFamily="18" charset="0"/>
              </a:rPr>
              <a:t> maximal de </a:t>
            </a:r>
            <a:r>
              <a:rPr lang="en-US" sz="2000" dirty="0" err="1">
                <a:solidFill>
                  <a:schemeClr val="bg2">
                    <a:lumMod val="75000"/>
                  </a:schemeClr>
                </a:solidFill>
                <a:cs typeface="Times New Roman" pitchFamily="18" charset="0"/>
              </a:rPr>
              <a:t>commandes</a:t>
            </a:r>
            <a:r>
              <a:rPr lang="en-US" sz="2000" dirty="0">
                <a:solidFill>
                  <a:schemeClr val="bg2">
                    <a:lumMod val="75000"/>
                  </a:schemeClr>
                </a:solidFill>
                <a:cs typeface="Times New Roman" pitchFamily="18" charset="0"/>
              </a:rPr>
              <a:t> par </a:t>
            </a:r>
            <a:r>
              <a:rPr lang="en-US" sz="2000" dirty="0" err="1">
                <a:solidFill>
                  <a:schemeClr val="bg2">
                    <a:lumMod val="75000"/>
                  </a:schemeClr>
                </a:solidFill>
                <a:cs typeface="Times New Roman" pitchFamily="18" charset="0"/>
              </a:rPr>
              <a:t>heure</a:t>
            </a:r>
            <a:r>
              <a:rPr lang="en-US" sz="2000" dirty="0">
                <a:solidFill>
                  <a:schemeClr val="bg2">
                    <a:lumMod val="75000"/>
                  </a:schemeClr>
                </a:solidFill>
                <a:cs typeface="Times New Roman" pitchFamily="18" charset="0"/>
              </a:rPr>
              <a:t> que Pizza </a:t>
            </a:r>
            <a:r>
              <a:rPr lang="en-US" sz="2000" dirty="0" err="1">
                <a:solidFill>
                  <a:schemeClr val="bg2">
                    <a:lumMod val="75000"/>
                  </a:schemeClr>
                </a:solidFill>
                <a:cs typeface="Times New Roman" pitchFamily="18" charset="0"/>
              </a:rPr>
              <a:t>Pazza</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peut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satisfaire</a:t>
            </a:r>
            <a:r>
              <a:rPr lang="en-US" sz="2000" dirty="0">
                <a:solidFill>
                  <a:schemeClr val="bg2">
                    <a:lumMod val="75000"/>
                  </a:schemeClr>
                </a:solidFill>
                <a:cs typeface="Times New Roman" pitchFamily="18" charset="0"/>
              </a:rPr>
              <a:t>?</a:t>
            </a:r>
          </a:p>
          <a:p>
            <a:pPr marL="0" indent="0">
              <a:lnSpc>
                <a:spcPct val="90000"/>
              </a:lnSpc>
              <a:buNone/>
            </a:pPr>
            <a:endParaRPr lang="en-US" sz="2000" dirty="0">
              <a:solidFill>
                <a:schemeClr val="bg2">
                  <a:lumMod val="75000"/>
                </a:schemeClr>
              </a:solidFill>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0" y="0"/>
            <a:ext cx="8458200" cy="1143000"/>
          </a:xfrm>
          <a:noFill/>
        </p:spPr>
        <p:txBody>
          <a:bodyPr/>
          <a:lstStyle/>
          <a:p>
            <a:r>
              <a:rPr lang="en-US" sz="3200" dirty="0" err="1">
                <a:solidFill>
                  <a:srgbClr val="CC0000"/>
                </a:solidFill>
              </a:rPr>
              <a:t>Mesurer</a:t>
            </a:r>
            <a:r>
              <a:rPr lang="en-US" sz="3200" dirty="0">
                <a:solidFill>
                  <a:srgbClr val="CC0000"/>
                </a:solidFill>
              </a:rPr>
              <a:t> la </a:t>
            </a:r>
            <a:r>
              <a:rPr lang="en-US" sz="3200" dirty="0" err="1">
                <a:solidFill>
                  <a:srgbClr val="CC0000"/>
                </a:solidFill>
              </a:rPr>
              <a:t>capacité</a:t>
            </a:r>
            <a:endParaRPr lang="en-US" sz="3200" dirty="0">
              <a:solidFill>
                <a:srgbClr val="CC0000"/>
              </a:solidFill>
            </a:endParaRPr>
          </a:p>
        </p:txBody>
      </p:sp>
      <p:graphicFrame>
        <p:nvGraphicFramePr>
          <p:cNvPr id="6146" name="Object 3"/>
          <p:cNvGraphicFramePr>
            <a:graphicFrameLocks noGrp="1"/>
          </p:cNvGraphicFramePr>
          <p:nvPr>
            <p:ph type="tbl" idx="1"/>
            <p:extLst>
              <p:ext uri="{D42A27DB-BD31-4B8C-83A1-F6EECF244321}">
                <p14:modId xmlns:p14="http://schemas.microsoft.com/office/powerpoint/2010/main" val="1428485344"/>
              </p:ext>
            </p:extLst>
          </p:nvPr>
        </p:nvGraphicFramePr>
        <p:xfrm>
          <a:off x="155575" y="1554163"/>
          <a:ext cx="7816850" cy="4659312"/>
        </p:xfrm>
        <a:graphic>
          <a:graphicData uri="http://schemas.openxmlformats.org/presentationml/2006/ole">
            <mc:AlternateContent xmlns:mc="http://schemas.openxmlformats.org/markup-compatibility/2006">
              <mc:Choice xmlns:v="urn:schemas-microsoft-com:vml" Requires="v">
                <p:oleObj spid="_x0000_s6234" name="Document" r:id="rId4" imgW="9049291" imgH="5394578" progId="Word.Document.8">
                  <p:embed/>
                </p:oleObj>
              </mc:Choice>
              <mc:Fallback>
                <p:oleObj name="Document" r:id="rId4" imgW="9049291" imgH="5394578" progId="Word.Document.8">
                  <p:embed/>
                  <p:pic>
                    <p:nvPicPr>
                      <p:cNvPr id="0" name="Object 3"/>
                      <p:cNvPicPr>
                        <a:picLocks noChangeArrowheads="1"/>
                      </p:cNvPicPr>
                      <p:nvPr/>
                    </p:nvPicPr>
                    <p:blipFill>
                      <a:blip r:embed="rId5"/>
                      <a:srcRect/>
                      <a:stretch>
                        <a:fillRect/>
                      </a:stretch>
                    </p:blipFill>
                    <p:spPr bwMode="auto">
                      <a:xfrm>
                        <a:off x="155575" y="1554163"/>
                        <a:ext cx="7816850" cy="4659312"/>
                      </a:xfrm>
                      <a:prstGeom prst="rect">
                        <a:avLst/>
                      </a:prstGeom>
                      <a:noFill/>
                    </p:spPr>
                  </p:pic>
                </p:oleObj>
              </mc:Fallback>
            </mc:AlternateContent>
          </a:graphicData>
        </a:graphic>
      </p:graphicFrame>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0" y="0"/>
            <a:ext cx="8458200" cy="1143000"/>
          </a:xfrm>
          <a:noFill/>
        </p:spPr>
        <p:txBody>
          <a:bodyPr/>
          <a:lstStyle/>
          <a:p>
            <a:r>
              <a:rPr lang="en-US" sz="3200" dirty="0" err="1">
                <a:solidFill>
                  <a:srgbClr val="CC0000"/>
                </a:solidFill>
              </a:rPr>
              <a:t>Mesurer</a:t>
            </a:r>
            <a:r>
              <a:rPr lang="en-US" sz="3200" dirty="0">
                <a:solidFill>
                  <a:srgbClr val="CC0000"/>
                </a:solidFill>
              </a:rPr>
              <a:t> la </a:t>
            </a:r>
            <a:r>
              <a:rPr lang="en-US" sz="3200" dirty="0" err="1">
                <a:solidFill>
                  <a:srgbClr val="CC0000"/>
                </a:solidFill>
              </a:rPr>
              <a:t>capacité</a:t>
            </a:r>
            <a:endParaRPr lang="en-US" sz="3200" dirty="0">
              <a:solidFill>
                <a:srgbClr val="CC0000"/>
              </a:solidFill>
            </a:endParaRPr>
          </a:p>
        </p:txBody>
      </p:sp>
      <p:graphicFrame>
        <p:nvGraphicFramePr>
          <p:cNvPr id="6146" name="Object 3"/>
          <p:cNvGraphicFramePr>
            <a:graphicFrameLocks noGrp="1"/>
          </p:cNvGraphicFramePr>
          <p:nvPr>
            <p:ph type="tbl" idx="1"/>
            <p:extLst>
              <p:ext uri="{D42A27DB-BD31-4B8C-83A1-F6EECF244321}">
                <p14:modId xmlns:p14="http://schemas.microsoft.com/office/powerpoint/2010/main" val="1750159809"/>
              </p:ext>
            </p:extLst>
          </p:nvPr>
        </p:nvGraphicFramePr>
        <p:xfrm>
          <a:off x="146050" y="1554163"/>
          <a:ext cx="7947025" cy="4845050"/>
        </p:xfrm>
        <a:graphic>
          <a:graphicData uri="http://schemas.openxmlformats.org/presentationml/2006/ole">
            <mc:AlternateContent xmlns:mc="http://schemas.openxmlformats.org/markup-compatibility/2006">
              <mc:Choice xmlns:v="urn:schemas-microsoft-com:vml" Requires="v">
                <p:oleObj spid="_x0000_s12369" name="Document" r:id="rId4" imgW="9427703" imgH="5748159" progId="Word.Document.8">
                  <p:embed/>
                </p:oleObj>
              </mc:Choice>
              <mc:Fallback>
                <p:oleObj name="Document" r:id="rId4" imgW="9427703" imgH="5748159" progId="Word.Document.8">
                  <p:embed/>
                  <p:pic>
                    <p:nvPicPr>
                      <p:cNvPr id="0" name=""/>
                      <p:cNvPicPr>
                        <a:picLocks noChangeArrowheads="1"/>
                      </p:cNvPicPr>
                      <p:nvPr/>
                    </p:nvPicPr>
                    <p:blipFill>
                      <a:blip r:embed="rId5"/>
                      <a:srcRect/>
                      <a:stretch>
                        <a:fillRect/>
                      </a:stretch>
                    </p:blipFill>
                    <p:spPr bwMode="auto">
                      <a:xfrm>
                        <a:off x="146050" y="1554163"/>
                        <a:ext cx="7947025" cy="4845050"/>
                      </a:xfrm>
                      <a:prstGeom prst="rect">
                        <a:avLst/>
                      </a:prstGeom>
                      <a:noFill/>
                    </p:spPr>
                  </p:pic>
                </p:oleObj>
              </mc:Fallback>
            </mc:AlternateContent>
          </a:graphicData>
        </a:graphic>
      </p:graphicFrame>
      <p:sp>
        <p:nvSpPr>
          <p:cNvPr id="4" name="Right Brace 3"/>
          <p:cNvSpPr/>
          <p:nvPr/>
        </p:nvSpPr>
        <p:spPr bwMode="auto">
          <a:xfrm>
            <a:off x="5401736" y="2514600"/>
            <a:ext cx="304800" cy="2819400"/>
          </a:xfrm>
          <a:prstGeom prst="rightBrace">
            <a:avLst/>
          </a:prstGeom>
          <a:noFill/>
          <a:ln w="254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pitchFamily="18" charset="0"/>
            </a:endParaRPr>
          </a:p>
        </p:txBody>
      </p:sp>
      <p:sp>
        <p:nvSpPr>
          <p:cNvPr id="5" name="Rectangle 5">
            <a:extLst>
              <a:ext uri="{FF2B5EF4-FFF2-40B4-BE49-F238E27FC236}">
                <a16:creationId xmlns:a16="http://schemas.microsoft.com/office/drawing/2014/main" id="{91BE1879-7BCB-4F3F-A53C-B7C77B34CB27}"/>
              </a:ext>
            </a:extLst>
          </p:cNvPr>
          <p:cNvSpPr>
            <a:spLocks noChangeArrowheads="1"/>
          </p:cNvSpPr>
          <p:nvPr/>
        </p:nvSpPr>
        <p:spPr bwMode="auto">
          <a:xfrm>
            <a:off x="199495" y="6095999"/>
            <a:ext cx="8224838"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lr>
                <a:schemeClr val="accent1"/>
              </a:buClr>
              <a:buSzPct val="75000"/>
              <a:buFont typeface="Monotype Sorts" pitchFamily="2" charset="2"/>
              <a:buChar char="u"/>
              <a:defRPr sz="2800">
                <a:solidFill>
                  <a:srgbClr val="000000"/>
                </a:solidFill>
                <a:latin typeface="Times New Roman" panose="02020603050405020304" pitchFamily="18" charset="0"/>
              </a:defRPr>
            </a:lvl1pPr>
            <a:lvl2pPr marL="742950" indent="-285750">
              <a:spcBef>
                <a:spcPct val="20000"/>
              </a:spcBef>
              <a:buClr>
                <a:srgbClr val="000000"/>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rgbClr val="000000"/>
                </a:solidFill>
                <a:latin typeface="Times New Roman" panose="02020603050405020304" pitchFamily="18" charset="0"/>
              </a:defRPr>
            </a:lvl3pPr>
            <a:lvl4pPr marL="1600200" indent="-228600">
              <a:spcBef>
                <a:spcPct val="20000"/>
              </a:spcBef>
              <a:buClr>
                <a:schemeClr val="tx1"/>
              </a:buClr>
              <a:buSzPct val="65000"/>
              <a:buFont typeface="Monotype Sorts" pitchFamily="2" charset="2"/>
              <a:buChar char="u"/>
              <a:defRPr>
                <a:solidFill>
                  <a:srgbClr val="000000"/>
                </a:solidFill>
                <a:latin typeface="Times New Roman" panose="02020603050405020304" pitchFamily="18" charset="0"/>
              </a:defRPr>
            </a:lvl4pPr>
            <a:lvl5pPr marL="2057400" indent="-228600">
              <a:spcBef>
                <a:spcPct val="20000"/>
              </a:spcBef>
              <a:buClr>
                <a:schemeClr val="tx1"/>
              </a:buClr>
              <a:buSzPct val="100000"/>
              <a:buChar char="–"/>
              <a:defRPr sz="1600">
                <a:solidFill>
                  <a:srgbClr val="000000"/>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rgbClr val="000000"/>
                </a:solidFill>
                <a:latin typeface="Times New Roman" panose="02020603050405020304" pitchFamily="18" charset="0"/>
              </a:defRPr>
            </a:lvl9pPr>
          </a:lstStyle>
          <a:p>
            <a:pPr>
              <a:spcBef>
                <a:spcPct val="50000"/>
              </a:spcBef>
              <a:buClrTx/>
              <a:buSzTx/>
              <a:buFontTx/>
              <a:buNone/>
            </a:pPr>
            <a:r>
              <a:rPr lang="en-US" altLang="en-US" sz="2000" baseline="30000" dirty="0">
                <a:solidFill>
                  <a:schemeClr val="tx1"/>
                </a:solidFill>
              </a:rPr>
              <a:t>*</a:t>
            </a:r>
            <a:r>
              <a:rPr lang="en-US" altLang="en-US" sz="2000" dirty="0">
                <a:solidFill>
                  <a:schemeClr val="tx1"/>
                </a:solidFill>
              </a:rPr>
              <a:t> On </a:t>
            </a:r>
            <a:r>
              <a:rPr lang="en-US" altLang="en-US" sz="2000" dirty="0" err="1">
                <a:solidFill>
                  <a:schemeClr val="tx1"/>
                </a:solidFill>
              </a:rPr>
              <a:t>conclut</a:t>
            </a:r>
            <a:r>
              <a:rPr lang="en-US" altLang="en-US" sz="2000" dirty="0">
                <a:solidFill>
                  <a:schemeClr val="tx1"/>
                </a:solidFill>
              </a:rPr>
              <a:t> </a:t>
            </a:r>
            <a:r>
              <a:rPr lang="en-US" altLang="en-US" sz="2000" dirty="0" err="1">
                <a:solidFill>
                  <a:schemeClr val="tx1"/>
                </a:solidFill>
              </a:rPr>
              <a:t>donc</a:t>
            </a:r>
            <a:r>
              <a:rPr lang="en-US" altLang="en-US" sz="2000" dirty="0">
                <a:solidFill>
                  <a:schemeClr val="tx1"/>
                </a:solidFill>
              </a:rPr>
              <a:t> que le </a:t>
            </a:r>
            <a:r>
              <a:rPr lang="en-US" altLang="en-US" sz="2000" i="1" dirty="0">
                <a:solidFill>
                  <a:schemeClr val="tx1"/>
                </a:solidFill>
              </a:rPr>
              <a:t>four</a:t>
            </a:r>
            <a:r>
              <a:rPr lang="en-US" altLang="en-US" sz="2000" dirty="0">
                <a:solidFill>
                  <a:schemeClr val="tx1"/>
                </a:solidFill>
              </a:rPr>
              <a:t> </a:t>
            </a:r>
            <a:r>
              <a:rPr lang="en-US" altLang="en-US" sz="2000" dirty="0" err="1">
                <a:solidFill>
                  <a:schemeClr val="tx1"/>
                </a:solidFill>
              </a:rPr>
              <a:t>est</a:t>
            </a:r>
            <a:r>
              <a:rPr lang="en-US" altLang="en-US" sz="2000" dirty="0">
                <a:solidFill>
                  <a:schemeClr val="tx1"/>
                </a:solidFill>
              </a:rPr>
              <a:t> le </a:t>
            </a:r>
            <a:r>
              <a:rPr lang="en-US" altLang="en-US" sz="2000" dirty="0" err="1">
                <a:solidFill>
                  <a:schemeClr val="tx1"/>
                </a:solidFill>
              </a:rPr>
              <a:t>goulot</a:t>
            </a:r>
            <a:r>
              <a:rPr lang="en-US" altLang="en-US" sz="2000" dirty="0">
                <a:solidFill>
                  <a:schemeClr val="tx1"/>
                </a:solidFill>
              </a:rPr>
              <a:t> </a:t>
            </a:r>
            <a:r>
              <a:rPr lang="en-US" altLang="en-US" sz="2000" dirty="0" err="1">
                <a:solidFill>
                  <a:schemeClr val="tx1"/>
                </a:solidFill>
              </a:rPr>
              <a:t>d’étranglement</a:t>
            </a:r>
            <a:r>
              <a:rPr lang="en-US" altLang="en-US" sz="2000" dirty="0">
                <a:solidFill>
                  <a:schemeClr val="tx1"/>
                </a:solidFill>
              </a:rPr>
              <a:t>.</a:t>
            </a:r>
          </a:p>
        </p:txBody>
      </p:sp>
    </p:spTree>
    <p:extLst>
      <p:ext uri="{BB962C8B-B14F-4D97-AF65-F5344CB8AC3E}">
        <p14:creationId xmlns:p14="http://schemas.microsoft.com/office/powerpoint/2010/main" val="930806366"/>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a:xfrm>
            <a:off x="0" y="0"/>
            <a:ext cx="8458200" cy="1143000"/>
          </a:xfrm>
          <a:noFill/>
        </p:spPr>
        <p:txBody>
          <a:bodyPr/>
          <a:lstStyle/>
          <a:p>
            <a:r>
              <a:rPr lang="en-US" sz="3200" dirty="0" err="1">
                <a:solidFill>
                  <a:srgbClr val="CC0000"/>
                </a:solidFill>
              </a:rPr>
              <a:t>Utilisation</a:t>
            </a:r>
            <a:r>
              <a:rPr lang="en-US" sz="3200" dirty="0">
                <a:solidFill>
                  <a:srgbClr val="CC0000"/>
                </a:solidFill>
              </a:rPr>
              <a:t> et </a:t>
            </a:r>
            <a:r>
              <a:rPr lang="en-US" sz="3200" dirty="0" err="1">
                <a:solidFill>
                  <a:srgbClr val="CC0000"/>
                </a:solidFill>
              </a:rPr>
              <a:t>efficacité</a:t>
            </a:r>
            <a:r>
              <a:rPr lang="en-US" sz="3200" dirty="0">
                <a:solidFill>
                  <a:srgbClr val="CC0000"/>
                </a:solidFill>
              </a:rPr>
              <a:t> </a:t>
            </a:r>
            <a:r>
              <a:rPr lang="en-US" sz="3200" dirty="0" err="1">
                <a:solidFill>
                  <a:srgbClr val="CC0000"/>
                </a:solidFill>
              </a:rPr>
              <a:t>d’une</a:t>
            </a:r>
            <a:r>
              <a:rPr lang="en-US" sz="3200" dirty="0">
                <a:solidFill>
                  <a:srgbClr val="CC0000"/>
                </a:solidFill>
              </a:rPr>
              <a:t> resource</a:t>
            </a:r>
          </a:p>
        </p:txBody>
      </p:sp>
      <p:sp>
        <p:nvSpPr>
          <p:cNvPr id="3" name="TextBox 2"/>
          <p:cNvSpPr txBox="1"/>
          <p:nvPr/>
        </p:nvSpPr>
        <p:spPr>
          <a:xfrm>
            <a:off x="457200" y="1371600"/>
            <a:ext cx="7086600" cy="4893647"/>
          </a:xfrm>
          <a:prstGeom prst="rect">
            <a:avLst/>
          </a:prstGeom>
          <a:noFill/>
        </p:spPr>
        <p:txBody>
          <a:bodyPr wrap="square" rtlCol="0">
            <a:spAutoFit/>
          </a:bodyPr>
          <a:lstStyle/>
          <a:p>
            <a:r>
              <a:rPr lang="fr-CA" dirty="0"/>
              <a:t>(Chapitre S7, p. 294)</a:t>
            </a:r>
          </a:p>
          <a:p>
            <a:r>
              <a:rPr lang="fr-CA" dirty="0"/>
              <a:t/>
            </a:r>
            <a:br>
              <a:rPr lang="fr-CA" dirty="0"/>
            </a:br>
            <a:r>
              <a:rPr lang="fr-CA" dirty="0"/>
              <a:t>L’utilisation est définie comme étant</a:t>
            </a:r>
          </a:p>
          <a:p>
            <a:r>
              <a:rPr lang="fr-CA" dirty="0"/>
              <a:t>	Capacité (ou output) réel / capacité théorique</a:t>
            </a:r>
          </a:p>
          <a:p>
            <a:endParaRPr lang="fr-CA" dirty="0"/>
          </a:p>
          <a:p>
            <a:r>
              <a:rPr lang="fr-CA" dirty="0"/>
              <a:t>L’efficacité est définie comme étant</a:t>
            </a:r>
          </a:p>
          <a:p>
            <a:r>
              <a:rPr lang="fr-CA" dirty="0"/>
              <a:t>	Capacité (ou output) réel / capacité utile</a:t>
            </a:r>
          </a:p>
          <a:p>
            <a:endParaRPr lang="fr-CA" dirty="0"/>
          </a:p>
          <a:p>
            <a:pPr marL="457200" indent="-457200">
              <a:buAutoNum type="arabicPeriod"/>
            </a:pPr>
            <a:r>
              <a:rPr lang="fr-CA" dirty="0"/>
              <a:t>La capacité utile est la capacité théorique moins les temps requis pour l’entretien, les mises-à-jour, etc.</a:t>
            </a:r>
          </a:p>
          <a:p>
            <a:pPr marL="457200" indent="-457200">
              <a:buAutoNum type="arabicPeriod"/>
            </a:pPr>
            <a:endParaRPr lang="fr-CA" dirty="0"/>
          </a:p>
          <a:p>
            <a:pPr marL="457200" indent="-457200">
              <a:buAutoNum type="arabicPeriod"/>
            </a:pPr>
            <a:r>
              <a:rPr lang="fr-CA" dirty="0"/>
              <a:t>NB: Utilisation ≤ Efficacité </a:t>
            </a:r>
          </a:p>
          <a:p>
            <a:r>
              <a:rPr lang="fr-CA" dirty="0"/>
              <a:t>	</a:t>
            </a:r>
            <a:endParaRPr lang="en-US" dirty="0"/>
          </a:p>
        </p:txBody>
      </p:sp>
    </p:spTree>
    <p:extLst>
      <p:ext uri="{BB962C8B-B14F-4D97-AF65-F5344CB8AC3E}">
        <p14:creationId xmlns:p14="http://schemas.microsoft.com/office/powerpoint/2010/main" val="1888169010"/>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r>
              <a:rPr lang="en-US" dirty="0" err="1">
                <a:solidFill>
                  <a:srgbClr val="CC3300"/>
                </a:solidFill>
              </a:rPr>
              <a:t>Analyse</a:t>
            </a:r>
            <a:r>
              <a:rPr lang="en-US" dirty="0">
                <a:solidFill>
                  <a:srgbClr val="CC3300"/>
                </a:solidFill>
              </a:rPr>
              <a:t> de </a:t>
            </a:r>
            <a:r>
              <a:rPr lang="en-US" dirty="0" err="1">
                <a:solidFill>
                  <a:srgbClr val="CC3300"/>
                </a:solidFill>
              </a:rPr>
              <a:t>capacité</a:t>
            </a:r>
            <a:endParaRPr lang="en-US" dirty="0">
              <a:solidFill>
                <a:srgbClr val="CC3300"/>
              </a:solidFill>
            </a:endParaRPr>
          </a:p>
        </p:txBody>
      </p:sp>
      <p:sp>
        <p:nvSpPr>
          <p:cNvPr id="30724" name="Rectangle 3"/>
          <p:cNvSpPr>
            <a:spLocks noGrp="1" noChangeArrowheads="1"/>
          </p:cNvSpPr>
          <p:nvPr>
            <p:ph type="body" idx="1"/>
          </p:nvPr>
        </p:nvSpPr>
        <p:spPr>
          <a:xfrm>
            <a:off x="457200" y="1676400"/>
            <a:ext cx="8305800" cy="4495800"/>
          </a:xfrm>
        </p:spPr>
        <p:txBody>
          <a:bodyPr/>
          <a:lstStyle/>
          <a:p>
            <a:pPr marL="0" indent="0">
              <a:buNone/>
            </a:pPr>
            <a:r>
              <a:rPr lang="en-US" sz="1800" dirty="0">
                <a:solidFill>
                  <a:schemeClr val="bg2">
                    <a:lumMod val="75000"/>
                  </a:schemeClr>
                </a:solidFill>
                <a:cs typeface="Times New Roman" pitchFamily="18" charset="0"/>
              </a:rPr>
              <a:t>Supposer </a:t>
            </a:r>
            <a:r>
              <a:rPr lang="en-US" sz="1800" dirty="0" err="1">
                <a:solidFill>
                  <a:schemeClr val="bg2">
                    <a:lumMod val="75000"/>
                  </a:schemeClr>
                </a:solidFill>
                <a:cs typeface="Times New Roman" pitchFamily="18" charset="0"/>
              </a:rPr>
              <a:t>qu’il</a:t>
            </a:r>
            <a:r>
              <a:rPr lang="en-US" sz="1800" dirty="0">
                <a:solidFill>
                  <a:schemeClr val="bg2">
                    <a:lumMod val="75000"/>
                  </a:schemeClr>
                </a:solidFill>
                <a:cs typeface="Times New Roman" pitchFamily="18" charset="0"/>
              </a:rPr>
              <a:t> y a 4 </a:t>
            </a:r>
            <a:r>
              <a:rPr lang="en-US" sz="1800" dirty="0" err="1">
                <a:solidFill>
                  <a:schemeClr val="bg2">
                    <a:lumMod val="75000"/>
                  </a:schemeClr>
                </a:solidFill>
                <a:cs typeface="Times New Roman" pitchFamily="18" charset="0"/>
              </a:rPr>
              <a:t>commandes</a:t>
            </a:r>
            <a:r>
              <a:rPr lang="en-US" sz="1800" dirty="0">
                <a:solidFill>
                  <a:schemeClr val="bg2">
                    <a:lumMod val="75000"/>
                  </a:schemeClr>
                </a:solidFill>
                <a:cs typeface="Times New Roman" pitchFamily="18" charset="0"/>
              </a:rPr>
              <a:t> qui </a:t>
            </a:r>
            <a:r>
              <a:rPr lang="en-US" sz="1800" dirty="0" err="1">
                <a:solidFill>
                  <a:schemeClr val="bg2">
                    <a:lumMod val="75000"/>
                  </a:schemeClr>
                </a:solidFill>
                <a:cs typeface="Times New Roman" pitchFamily="18" charset="0"/>
              </a:rPr>
              <a:t>attendent</a:t>
            </a:r>
            <a:r>
              <a:rPr lang="en-US" sz="1800" dirty="0">
                <a:solidFill>
                  <a:schemeClr val="bg2">
                    <a:lumMod val="75000"/>
                  </a:schemeClr>
                </a:solidFill>
                <a:cs typeface="Times New Roman" pitchFamily="18" charset="0"/>
              </a:rPr>
              <a:t>. Jean </a:t>
            </a:r>
            <a:r>
              <a:rPr lang="en-US" sz="1800" dirty="0" err="1">
                <a:solidFill>
                  <a:schemeClr val="bg2">
                    <a:lumMod val="75000"/>
                  </a:schemeClr>
                </a:solidFill>
                <a:cs typeface="Times New Roman" pitchFamily="18" charset="0"/>
              </a:rPr>
              <a:t>vient</a:t>
            </a:r>
            <a:r>
              <a:rPr lang="en-US" sz="1800" dirty="0">
                <a:solidFill>
                  <a:schemeClr val="bg2">
                    <a:lumMod val="75000"/>
                  </a:schemeClr>
                </a:solidFill>
                <a:cs typeface="Times New Roman" pitchFamily="18" charset="0"/>
              </a:rPr>
              <a:t> tout </a:t>
            </a:r>
            <a:r>
              <a:rPr lang="en-US" sz="1800" dirty="0" err="1">
                <a:solidFill>
                  <a:schemeClr val="bg2">
                    <a:lumMod val="75000"/>
                  </a:schemeClr>
                </a:solidFill>
                <a:cs typeface="Times New Roman" pitchFamily="18" charset="0"/>
              </a:rPr>
              <a:t>juste</a:t>
            </a:r>
            <a:r>
              <a:rPr lang="en-US" sz="1800" dirty="0">
                <a:solidFill>
                  <a:schemeClr val="bg2">
                    <a:lumMod val="75000"/>
                  </a:schemeClr>
                </a:solidFill>
                <a:cs typeface="Times New Roman" pitchFamily="18" charset="0"/>
              </a:rPr>
              <a:t> de commencer à </a:t>
            </a:r>
            <a:r>
              <a:rPr lang="en-US" sz="1800" dirty="0" err="1">
                <a:solidFill>
                  <a:schemeClr val="bg2">
                    <a:lumMod val="75000"/>
                  </a:schemeClr>
                </a:solidFill>
                <a:cs typeface="Times New Roman" pitchFamily="18" charset="0"/>
              </a:rPr>
              <a:t>mélanger</a:t>
            </a:r>
            <a:r>
              <a:rPr lang="en-US" sz="1800" dirty="0">
                <a:solidFill>
                  <a:schemeClr val="bg2">
                    <a:lumMod val="75000"/>
                  </a:schemeClr>
                </a:solidFill>
                <a:cs typeface="Times New Roman" pitchFamily="18" charset="0"/>
              </a:rPr>
              <a:t> la sauce pour </a:t>
            </a:r>
            <a:r>
              <a:rPr lang="en-US" sz="1800" dirty="0" err="1">
                <a:solidFill>
                  <a:schemeClr val="bg2">
                    <a:lumMod val="75000"/>
                  </a:schemeClr>
                </a:solidFill>
                <a:cs typeface="Times New Roman" pitchFamily="18" charset="0"/>
              </a:rPr>
              <a:t>une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cinquième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commande</a:t>
            </a:r>
            <a:r>
              <a:rPr lang="en-US" sz="1800" dirty="0">
                <a:solidFill>
                  <a:schemeClr val="bg2">
                    <a:lumMod val="75000"/>
                  </a:schemeClr>
                </a:solidFill>
                <a:cs typeface="Times New Roman" pitchFamily="18" charset="0"/>
              </a:rPr>
              <a:t>, et </a:t>
            </a:r>
            <a:r>
              <a:rPr lang="en-US" sz="1800" dirty="0" err="1">
                <a:solidFill>
                  <a:schemeClr val="bg2">
                    <a:lumMod val="75000"/>
                  </a:schemeClr>
                </a:solidFill>
                <a:cs typeface="Times New Roman" pitchFamily="18" charset="0"/>
              </a:rPr>
              <a:t>Jacline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s’apprête</a:t>
            </a:r>
            <a:r>
              <a:rPr lang="en-US" sz="1800" dirty="0">
                <a:solidFill>
                  <a:schemeClr val="bg2">
                    <a:lumMod val="75000"/>
                  </a:schemeClr>
                </a:solidFill>
                <a:cs typeface="Times New Roman" pitchFamily="18" charset="0"/>
              </a:rPr>
              <a:t> à </a:t>
            </a:r>
            <a:r>
              <a:rPr lang="en-US" sz="1800" dirty="0" err="1">
                <a:solidFill>
                  <a:schemeClr val="bg2">
                    <a:lumMod val="75000"/>
                  </a:schemeClr>
                </a:solidFill>
                <a:cs typeface="Times New Roman" pitchFamily="18" charset="0"/>
              </a:rPr>
              <a:t>mettre</a:t>
            </a:r>
            <a:r>
              <a:rPr lang="en-US" sz="1800" dirty="0">
                <a:solidFill>
                  <a:schemeClr val="bg2">
                    <a:lumMod val="75000"/>
                  </a:schemeClr>
                </a:solidFill>
                <a:cs typeface="Times New Roman" pitchFamily="18" charset="0"/>
              </a:rPr>
              <a:t> au four </a:t>
            </a:r>
            <a:r>
              <a:rPr lang="en-US" sz="1800" dirty="0" err="1">
                <a:solidFill>
                  <a:schemeClr val="bg2">
                    <a:lumMod val="75000"/>
                  </a:schemeClr>
                </a:solidFill>
                <a:cs typeface="Times New Roman" pitchFamily="18" charset="0"/>
              </a:rPr>
              <a:t>une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sixième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commande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Une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septième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commande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apparaît</a:t>
            </a:r>
            <a:r>
              <a:rPr lang="en-US" sz="1800" dirty="0">
                <a:solidFill>
                  <a:schemeClr val="bg2">
                    <a:lumMod val="75000"/>
                  </a:schemeClr>
                </a:solidFill>
                <a:cs typeface="Times New Roman" pitchFamily="18" charset="0"/>
              </a:rPr>
              <a:t> à </a:t>
            </a:r>
            <a:r>
              <a:rPr lang="en-US" sz="1800" dirty="0" err="1">
                <a:solidFill>
                  <a:schemeClr val="bg2">
                    <a:lumMod val="75000"/>
                  </a:schemeClr>
                </a:solidFill>
                <a:cs typeface="Times New Roman" pitchFamily="18" charset="0"/>
              </a:rPr>
              <a:t>l’écran</a:t>
            </a:r>
            <a:r>
              <a:rPr lang="en-US" sz="1800" dirty="0">
                <a:solidFill>
                  <a:schemeClr val="bg2">
                    <a:lumMod val="75000"/>
                  </a:schemeClr>
                </a:solidFill>
                <a:cs typeface="Times New Roman" pitchFamily="18" charset="0"/>
              </a:rPr>
              <a:t>. À </a:t>
            </a:r>
            <a:r>
              <a:rPr lang="en-US" sz="1800" dirty="0" err="1">
                <a:solidFill>
                  <a:schemeClr val="bg2">
                    <a:lumMod val="75000"/>
                  </a:schemeClr>
                </a:solidFill>
                <a:cs typeface="Times New Roman" pitchFamily="18" charset="0"/>
              </a:rPr>
              <a:t>quelle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heure</a:t>
            </a:r>
            <a:r>
              <a:rPr lang="en-US" sz="1800" dirty="0">
                <a:solidFill>
                  <a:schemeClr val="bg2">
                    <a:lumMod val="75000"/>
                  </a:schemeClr>
                </a:solidFill>
                <a:cs typeface="Times New Roman" pitchFamily="18" charset="0"/>
              </a:rPr>
              <a:t> sera-t-</a:t>
            </a:r>
            <a:r>
              <a:rPr lang="en-US" sz="1800" dirty="0" err="1">
                <a:solidFill>
                  <a:schemeClr val="bg2">
                    <a:lumMod val="75000"/>
                  </a:schemeClr>
                </a:solidFill>
                <a:cs typeface="Times New Roman" pitchFamily="18" charset="0"/>
              </a:rPr>
              <a:t>elle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prête</a:t>
            </a:r>
            <a:r>
              <a:rPr lang="en-US" sz="1800" dirty="0">
                <a:solidFill>
                  <a:schemeClr val="bg2">
                    <a:lumMod val="75000"/>
                  </a:schemeClr>
                </a:solidFill>
                <a:cs typeface="Times New Roman" pitchFamily="18" charset="0"/>
              </a:rPr>
              <a:t>?</a:t>
            </a:r>
          </a:p>
          <a:p>
            <a:pPr marL="0" indent="0">
              <a:buNone/>
            </a:pPr>
            <a:r>
              <a:rPr lang="fr-CA" sz="1800" i="1" dirty="0">
                <a:cs typeface="Times New Roman" pitchFamily="18" charset="0"/>
              </a:rPr>
              <a:t>Indice: dans combien de minutes la 7</a:t>
            </a:r>
            <a:r>
              <a:rPr lang="fr-CA" sz="1800" i="1" baseline="30000" dirty="0">
                <a:cs typeface="Times New Roman" pitchFamily="18" charset="0"/>
              </a:rPr>
              <a:t>e</a:t>
            </a:r>
            <a:r>
              <a:rPr lang="fr-CA" sz="1800" i="1" dirty="0">
                <a:cs typeface="Times New Roman" pitchFamily="18" charset="0"/>
              </a:rPr>
              <a:t> commande sera-t-elle mise en four ?</a:t>
            </a:r>
            <a:endParaRPr lang="en-US" sz="1800" i="1" dirty="0">
              <a:cs typeface="Times New Roman" pitchFamily="18" charset="0"/>
            </a:endParaRPr>
          </a:p>
          <a:p>
            <a:pPr marL="0" indent="0">
              <a:buNone/>
            </a:pPr>
            <a:endParaRPr lang="en-US" sz="1800" dirty="0">
              <a:solidFill>
                <a:schemeClr val="bg2">
                  <a:lumMod val="75000"/>
                </a:schemeClr>
              </a:solidFill>
              <a:cs typeface="Times New Roman" pitchFamily="18" charset="0"/>
            </a:endParaRPr>
          </a:p>
          <a:p>
            <a:pPr marL="0" indent="0">
              <a:buNone/>
            </a:pPr>
            <a:r>
              <a:rPr lang="en-US" sz="1800" dirty="0">
                <a:solidFill>
                  <a:schemeClr val="bg2">
                    <a:lumMod val="75000"/>
                  </a:schemeClr>
                </a:solidFill>
                <a:cs typeface="Times New Roman" pitchFamily="18" charset="0"/>
              </a:rPr>
              <a:t>Combien de plaques de </a:t>
            </a:r>
            <a:r>
              <a:rPr lang="en-US" sz="1800" dirty="0" err="1">
                <a:solidFill>
                  <a:schemeClr val="bg2">
                    <a:lumMod val="75000"/>
                  </a:schemeClr>
                </a:solidFill>
                <a:cs typeface="Times New Roman" pitchFamily="18" charset="0"/>
              </a:rPr>
              <a:t>cuisson</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faut-il</a:t>
            </a:r>
            <a:r>
              <a:rPr lang="en-US" sz="1800" dirty="0">
                <a:solidFill>
                  <a:schemeClr val="bg2">
                    <a:lumMod val="75000"/>
                  </a:schemeClr>
                </a:solidFill>
                <a:cs typeface="Times New Roman" pitchFamily="18" charset="0"/>
              </a:rPr>
              <a:t> au minimum pour </a:t>
            </a:r>
            <a:r>
              <a:rPr lang="en-US" sz="1800" dirty="0" err="1">
                <a:solidFill>
                  <a:schemeClr val="bg2">
                    <a:lumMod val="75000"/>
                  </a:schemeClr>
                </a:solidFill>
                <a:cs typeface="Times New Roman" pitchFamily="18" charset="0"/>
              </a:rPr>
              <a:t>s’assurer</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qu’aucune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commande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est</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en</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attente</a:t>
            </a:r>
            <a:r>
              <a:rPr lang="en-US" sz="1800" dirty="0">
                <a:solidFill>
                  <a:schemeClr val="bg2">
                    <a:lumMod val="75000"/>
                  </a:schemeClr>
                </a:solidFill>
                <a:cs typeface="Times New Roman" pitchFamily="18" charset="0"/>
              </a:rPr>
              <a:t> de plaques?</a:t>
            </a:r>
          </a:p>
          <a:p>
            <a:pPr marL="0" indent="0">
              <a:buNone/>
            </a:pPr>
            <a:r>
              <a:rPr lang="fr-CA" sz="1800" i="1" dirty="0">
                <a:cs typeface="Times New Roman" pitchFamily="18" charset="0"/>
              </a:rPr>
              <a:t>Indice: ajouter « paires de plaques » au tableau et compléter les calculs.</a:t>
            </a:r>
            <a:endParaRPr lang="en-US" sz="1800" i="1" dirty="0">
              <a:cs typeface="Times New Roman" pitchFamily="18" charset="0"/>
            </a:endParaRPr>
          </a:p>
          <a:p>
            <a:pPr marL="533400" indent="-533400">
              <a:buFont typeface="Monotype Sorts" pitchFamily="2" charset="2"/>
              <a:buAutoNum type="arabicPeriod"/>
            </a:pPr>
            <a:endParaRPr lang="en-US" sz="1800" dirty="0">
              <a:cs typeface="Times New Roman" pitchFamily="18" charset="0"/>
            </a:endParaRPr>
          </a:p>
          <a:p>
            <a:pPr marL="0" indent="0">
              <a:buNone/>
            </a:pPr>
            <a:r>
              <a:rPr lang="en-US" sz="1800" dirty="0">
                <a:solidFill>
                  <a:schemeClr val="bg2">
                    <a:lumMod val="75000"/>
                  </a:schemeClr>
                </a:solidFill>
                <a:cs typeface="Times New Roman" pitchFamily="18" charset="0"/>
              </a:rPr>
              <a:t>Si </a:t>
            </a:r>
            <a:r>
              <a:rPr lang="en-US" sz="1800" dirty="0" err="1">
                <a:solidFill>
                  <a:schemeClr val="bg2">
                    <a:lumMod val="75000"/>
                  </a:schemeClr>
                </a:solidFill>
                <a:cs typeface="Times New Roman" pitchFamily="18" charset="0"/>
              </a:rPr>
              <a:t>Jacline</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est</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malade</a:t>
            </a:r>
            <a:r>
              <a:rPr lang="en-US" sz="1800" dirty="0">
                <a:solidFill>
                  <a:schemeClr val="bg2">
                    <a:lumMod val="75000"/>
                  </a:schemeClr>
                </a:solidFill>
                <a:cs typeface="Times New Roman" pitchFamily="18" charset="0"/>
              </a:rPr>
              <a:t> et </a:t>
            </a:r>
            <a:r>
              <a:rPr lang="en-US" sz="1800" dirty="0" err="1">
                <a:solidFill>
                  <a:schemeClr val="bg2">
                    <a:lumMod val="75000"/>
                  </a:schemeClr>
                </a:solidFill>
                <a:cs typeface="Times New Roman" pitchFamily="18" charset="0"/>
              </a:rPr>
              <a:t>n’entre</a:t>
            </a:r>
            <a:r>
              <a:rPr lang="en-US" sz="1800" dirty="0">
                <a:solidFill>
                  <a:schemeClr val="bg2">
                    <a:lumMod val="75000"/>
                  </a:schemeClr>
                </a:solidFill>
                <a:cs typeface="Times New Roman" pitchFamily="18" charset="0"/>
              </a:rPr>
              <a:t> pas </a:t>
            </a:r>
            <a:r>
              <a:rPr lang="en-US" sz="1800" dirty="0" err="1">
                <a:solidFill>
                  <a:schemeClr val="bg2">
                    <a:lumMod val="75000"/>
                  </a:schemeClr>
                </a:solidFill>
                <a:cs typeface="Times New Roman" pitchFamily="18" charset="0"/>
              </a:rPr>
              <a:t>travailler</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quel</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est</a:t>
            </a:r>
            <a:r>
              <a:rPr lang="en-US" sz="1800" dirty="0">
                <a:solidFill>
                  <a:schemeClr val="bg2">
                    <a:lumMod val="75000"/>
                  </a:schemeClr>
                </a:solidFill>
                <a:cs typeface="Times New Roman" pitchFamily="18" charset="0"/>
              </a:rPr>
              <a:t> le maximum de </a:t>
            </a:r>
            <a:r>
              <a:rPr lang="en-US" sz="1800" dirty="0" err="1">
                <a:solidFill>
                  <a:schemeClr val="bg2">
                    <a:lumMod val="75000"/>
                  </a:schemeClr>
                </a:solidFill>
                <a:cs typeface="Times New Roman" pitchFamily="18" charset="0"/>
              </a:rPr>
              <a:t>commandes</a:t>
            </a:r>
            <a:r>
              <a:rPr lang="en-US" sz="1800" dirty="0">
                <a:solidFill>
                  <a:schemeClr val="bg2">
                    <a:lumMod val="75000"/>
                  </a:schemeClr>
                </a:solidFill>
                <a:cs typeface="Times New Roman" pitchFamily="18" charset="0"/>
              </a:rPr>
              <a:t> que Pizza </a:t>
            </a:r>
            <a:r>
              <a:rPr lang="en-US" sz="1800" dirty="0" err="1">
                <a:solidFill>
                  <a:schemeClr val="bg2">
                    <a:lumMod val="75000"/>
                  </a:schemeClr>
                </a:solidFill>
                <a:cs typeface="Times New Roman" pitchFamily="18" charset="0"/>
              </a:rPr>
              <a:t>Pazza</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peut</a:t>
            </a:r>
            <a:r>
              <a:rPr lang="en-US" sz="1800" dirty="0">
                <a:solidFill>
                  <a:schemeClr val="bg2">
                    <a:lumMod val="75000"/>
                  </a:schemeClr>
                </a:solidFill>
                <a:cs typeface="Times New Roman" pitchFamily="18" charset="0"/>
              </a:rPr>
              <a:t> </a:t>
            </a:r>
            <a:r>
              <a:rPr lang="en-US" sz="1800" dirty="0" err="1">
                <a:solidFill>
                  <a:schemeClr val="bg2">
                    <a:lumMod val="75000"/>
                  </a:schemeClr>
                </a:solidFill>
                <a:cs typeface="Times New Roman" pitchFamily="18" charset="0"/>
              </a:rPr>
              <a:t>remplir</a:t>
            </a:r>
            <a:r>
              <a:rPr lang="en-US" sz="1800" dirty="0">
                <a:solidFill>
                  <a:schemeClr val="bg2">
                    <a:lumMod val="75000"/>
                  </a:schemeClr>
                </a:solidFill>
                <a:cs typeface="Times New Roman" pitchFamily="18" charset="0"/>
              </a:rPr>
              <a:t> par </a:t>
            </a:r>
            <a:r>
              <a:rPr lang="en-US" sz="1800" dirty="0" err="1">
                <a:solidFill>
                  <a:schemeClr val="bg2">
                    <a:lumMod val="75000"/>
                  </a:schemeClr>
                </a:solidFill>
                <a:cs typeface="Times New Roman" pitchFamily="18" charset="0"/>
              </a:rPr>
              <a:t>heure</a:t>
            </a:r>
            <a:r>
              <a:rPr lang="en-US" sz="1800" dirty="0">
                <a:solidFill>
                  <a:schemeClr val="bg2">
                    <a:lumMod val="75000"/>
                  </a:schemeClr>
                </a:solidFill>
                <a:cs typeface="Times New Roman" pitchFamily="18" charset="0"/>
              </a:rPr>
              <a:t>? </a:t>
            </a:r>
          </a:p>
          <a:p>
            <a:pPr marL="0" indent="0">
              <a:buNone/>
            </a:pPr>
            <a:r>
              <a:rPr lang="fr-CA" sz="1800" i="1" dirty="0">
                <a:cs typeface="Times New Roman" pitchFamily="18" charset="0"/>
              </a:rPr>
              <a:t>Indice: la seule option pour poursuivre les opérations est d’assigner les tâches de </a:t>
            </a:r>
            <a:r>
              <a:rPr lang="fr-CA" sz="1800" i="1" dirty="0" err="1">
                <a:cs typeface="Times New Roman" pitchFamily="18" charset="0"/>
              </a:rPr>
              <a:t>Jaqueline</a:t>
            </a:r>
            <a:r>
              <a:rPr lang="fr-CA" sz="1800" i="1" dirty="0">
                <a:cs typeface="Times New Roman" pitchFamily="18" charset="0"/>
              </a:rPr>
              <a:t> à Jean. Modifier le tableau en conséquence.</a:t>
            </a:r>
            <a:endParaRPr lang="en-US" sz="1800" i="1" dirty="0">
              <a:cs typeface="Times New Roman" pitchFamily="18" charset="0"/>
            </a:endParaRPr>
          </a:p>
          <a:p>
            <a:pPr marL="0" indent="0">
              <a:buNone/>
            </a:pPr>
            <a:endParaRPr lang="en-US" sz="1800" dirty="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0" y="0"/>
            <a:ext cx="9144000" cy="1104900"/>
          </a:xfrm>
          <a:noFill/>
        </p:spPr>
        <p:txBody>
          <a:bodyPr anchor="ctr"/>
          <a:lstStyle/>
          <a:p>
            <a:r>
              <a:rPr lang="en-US" dirty="0" err="1">
                <a:solidFill>
                  <a:srgbClr val="CC3300"/>
                </a:solidFill>
              </a:rPr>
              <a:t>Salaires</a:t>
            </a:r>
            <a:r>
              <a:rPr lang="en-US" dirty="0">
                <a:solidFill>
                  <a:srgbClr val="CC3300"/>
                </a:solidFill>
              </a:rPr>
              <a:t> et </a:t>
            </a:r>
            <a:r>
              <a:rPr lang="en-US" dirty="0" err="1">
                <a:solidFill>
                  <a:srgbClr val="CC3300"/>
                </a:solidFill>
              </a:rPr>
              <a:t>rabais</a:t>
            </a:r>
            <a:r>
              <a:rPr lang="en-US" dirty="0">
                <a:solidFill>
                  <a:srgbClr val="CC3300"/>
                </a:solidFill>
              </a:rPr>
              <a:t> sur volume</a:t>
            </a:r>
          </a:p>
        </p:txBody>
      </p:sp>
      <p:sp>
        <p:nvSpPr>
          <p:cNvPr id="31748" name="Rectangle 3"/>
          <p:cNvSpPr>
            <a:spLocks noGrp="1" noChangeArrowheads="1"/>
          </p:cNvSpPr>
          <p:nvPr>
            <p:ph type="body" idx="1"/>
          </p:nvPr>
        </p:nvSpPr>
        <p:spPr>
          <a:xfrm>
            <a:off x="228600" y="1121832"/>
            <a:ext cx="8458200" cy="5507567"/>
          </a:xfrm>
          <a:noFill/>
        </p:spPr>
        <p:txBody>
          <a:bodyPr/>
          <a:lstStyle/>
          <a:p>
            <a:pPr marL="0" indent="0">
              <a:lnSpc>
                <a:spcPct val="90000"/>
              </a:lnSpc>
              <a:buNone/>
            </a:pPr>
            <a:r>
              <a:rPr lang="en-US" sz="2000" dirty="0">
                <a:cs typeface="Times New Roman" pitchFamily="18" charset="0"/>
              </a:rPr>
              <a:t>Supposer que Jean et </a:t>
            </a:r>
            <a:r>
              <a:rPr lang="en-US" sz="2000" dirty="0" err="1">
                <a:cs typeface="Times New Roman" pitchFamily="18" charset="0"/>
              </a:rPr>
              <a:t>Jacline</a:t>
            </a:r>
            <a:r>
              <a:rPr lang="en-US" sz="2000" dirty="0">
                <a:cs typeface="Times New Roman" pitchFamily="18" charset="0"/>
              </a:rPr>
              <a:t> </a:t>
            </a:r>
            <a:r>
              <a:rPr lang="en-US" sz="2000" dirty="0" err="1">
                <a:cs typeface="Times New Roman" pitchFamily="18" charset="0"/>
              </a:rPr>
              <a:t>embauchent</a:t>
            </a:r>
            <a:r>
              <a:rPr lang="en-US" sz="2000" dirty="0">
                <a:cs typeface="Times New Roman" pitchFamily="18" charset="0"/>
              </a:rPr>
              <a:t> </a:t>
            </a:r>
            <a:r>
              <a:rPr lang="en-US" sz="2000" dirty="0" err="1">
                <a:cs typeface="Times New Roman" pitchFamily="18" charset="0"/>
              </a:rPr>
              <a:t>deux</a:t>
            </a:r>
            <a:r>
              <a:rPr lang="en-US" sz="2000" dirty="0">
                <a:cs typeface="Times New Roman" pitchFamily="18" charset="0"/>
              </a:rPr>
              <a:t> </a:t>
            </a:r>
            <a:r>
              <a:rPr lang="en-US" sz="2000" dirty="0" err="1">
                <a:cs typeface="Times New Roman" pitchFamily="18" charset="0"/>
              </a:rPr>
              <a:t>employés</a:t>
            </a:r>
            <a:r>
              <a:rPr lang="en-US" sz="2000" dirty="0">
                <a:cs typeface="Times New Roman" pitchFamily="18" charset="0"/>
              </a:rPr>
              <a:t> qui </a:t>
            </a:r>
            <a:r>
              <a:rPr lang="en-US" sz="2000" dirty="0" err="1">
                <a:cs typeface="Times New Roman" pitchFamily="18" charset="0"/>
              </a:rPr>
              <a:t>s’acquiteront</a:t>
            </a:r>
            <a:r>
              <a:rPr lang="en-US" sz="2000" dirty="0">
                <a:cs typeface="Times New Roman" pitchFamily="18" charset="0"/>
              </a:rPr>
              <a:t> de </a:t>
            </a:r>
            <a:r>
              <a:rPr lang="en-US" sz="2000" dirty="0" err="1">
                <a:cs typeface="Times New Roman" pitchFamily="18" charset="0"/>
              </a:rPr>
              <a:t>leur</a:t>
            </a:r>
            <a:r>
              <a:rPr lang="en-US" sz="2000" dirty="0">
                <a:cs typeface="Times New Roman" pitchFamily="18" charset="0"/>
              </a:rPr>
              <a:t> </a:t>
            </a:r>
            <a:r>
              <a:rPr lang="en-US" sz="2000" dirty="0" err="1">
                <a:cs typeface="Times New Roman" pitchFamily="18" charset="0"/>
              </a:rPr>
              <a:t>tâche</a:t>
            </a:r>
            <a:r>
              <a:rPr lang="en-US" sz="2000" dirty="0">
                <a:cs typeface="Times New Roman" pitchFamily="18" charset="0"/>
              </a:rPr>
              <a:t> respective. </a:t>
            </a:r>
            <a:r>
              <a:rPr lang="en-US" sz="2000" dirty="0" err="1">
                <a:cs typeface="Times New Roman" pitchFamily="18" charset="0"/>
              </a:rPr>
              <a:t>Chacun</a:t>
            </a:r>
            <a:r>
              <a:rPr lang="en-US" sz="2000" dirty="0">
                <a:cs typeface="Times New Roman" pitchFamily="18" charset="0"/>
              </a:rPr>
              <a:t> </a:t>
            </a:r>
            <a:r>
              <a:rPr lang="en-US" sz="2000" dirty="0" err="1">
                <a:cs typeface="Times New Roman" pitchFamily="18" charset="0"/>
              </a:rPr>
              <a:t>est</a:t>
            </a:r>
            <a:r>
              <a:rPr lang="en-US" sz="2000" dirty="0">
                <a:cs typeface="Times New Roman" pitchFamily="18" charset="0"/>
              </a:rPr>
              <a:t> </a:t>
            </a:r>
            <a:r>
              <a:rPr lang="en-US" sz="2000" dirty="0" err="1">
                <a:cs typeface="Times New Roman" pitchFamily="18" charset="0"/>
              </a:rPr>
              <a:t>payé</a:t>
            </a:r>
            <a:r>
              <a:rPr lang="en-US" sz="2000" dirty="0">
                <a:cs typeface="Times New Roman" pitchFamily="18" charset="0"/>
              </a:rPr>
              <a:t> €8 </a:t>
            </a:r>
            <a:r>
              <a:rPr lang="en-US" sz="2000" dirty="0" err="1">
                <a:cs typeface="Times New Roman" pitchFamily="18" charset="0"/>
              </a:rPr>
              <a:t>l’heure</a:t>
            </a:r>
            <a:r>
              <a:rPr lang="en-US" sz="2000" dirty="0">
                <a:cs typeface="Times New Roman" pitchFamily="18" charset="0"/>
              </a:rPr>
              <a:t>. </a:t>
            </a:r>
            <a:r>
              <a:rPr lang="en-US" sz="2000" dirty="0">
                <a:solidFill>
                  <a:schemeClr val="bg2">
                    <a:lumMod val="75000"/>
                  </a:schemeClr>
                </a:solidFill>
                <a:cs typeface="Times New Roman" pitchFamily="18" charset="0"/>
              </a:rPr>
              <a:t>Quelle </a:t>
            </a:r>
            <a:r>
              <a:rPr lang="en-US" sz="2000" dirty="0" err="1">
                <a:solidFill>
                  <a:schemeClr val="bg2">
                    <a:lumMod val="75000"/>
                  </a:schemeClr>
                </a:solidFill>
                <a:cs typeface="Times New Roman" pitchFamily="18" charset="0"/>
              </a:rPr>
              <a:t>est</a:t>
            </a:r>
            <a:r>
              <a:rPr lang="en-US" sz="2000" dirty="0">
                <a:solidFill>
                  <a:schemeClr val="bg2">
                    <a:lumMod val="75000"/>
                  </a:schemeClr>
                </a:solidFill>
                <a:cs typeface="Times New Roman" pitchFamily="18" charset="0"/>
              </a:rPr>
              <a:t> la contribution au profit (revenue – </a:t>
            </a:r>
            <a:r>
              <a:rPr lang="en-US" sz="2000" dirty="0" err="1">
                <a:solidFill>
                  <a:schemeClr val="bg2">
                    <a:lumMod val="75000"/>
                  </a:schemeClr>
                </a:solidFill>
                <a:cs typeface="Times New Roman" pitchFamily="18" charset="0"/>
              </a:rPr>
              <a:t>coût</a:t>
            </a:r>
            <a:r>
              <a:rPr lang="en-US" sz="2000" dirty="0">
                <a:solidFill>
                  <a:schemeClr val="bg2">
                    <a:lumMod val="75000"/>
                  </a:schemeClr>
                </a:solidFill>
                <a:cs typeface="Times New Roman" pitchFamily="18" charset="0"/>
              </a:rPr>
              <a:t> variable) </a:t>
            </a:r>
            <a:r>
              <a:rPr lang="en-US" sz="2000" dirty="0" err="1">
                <a:solidFill>
                  <a:schemeClr val="bg2">
                    <a:lumMod val="75000"/>
                  </a:schemeClr>
                </a:solidFill>
                <a:cs typeface="Times New Roman" pitchFamily="18" charset="0"/>
              </a:rPr>
              <a:t>générée</a:t>
            </a:r>
            <a:r>
              <a:rPr lang="en-US" sz="2000" dirty="0">
                <a:solidFill>
                  <a:schemeClr val="bg2">
                    <a:lumMod val="75000"/>
                  </a:schemeClr>
                </a:solidFill>
                <a:cs typeface="Times New Roman" pitchFamily="18" charset="0"/>
              </a:rPr>
              <a:t> par </a:t>
            </a:r>
            <a:r>
              <a:rPr lang="en-US" sz="2000" dirty="0" err="1">
                <a:solidFill>
                  <a:schemeClr val="bg2">
                    <a:lumMod val="75000"/>
                  </a:schemeClr>
                </a:solidFill>
                <a:cs typeface="Times New Roman" pitchFamily="18" charset="0"/>
              </a:rPr>
              <a:t>heure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d’exploitation</a:t>
            </a:r>
            <a:r>
              <a:rPr lang="en-US" sz="2000" dirty="0">
                <a:solidFill>
                  <a:schemeClr val="bg2">
                    <a:lumMod val="75000"/>
                  </a:schemeClr>
                </a:solidFill>
                <a:cs typeface="Times New Roman" pitchFamily="18" charset="0"/>
              </a:rPr>
              <a:t> du </a:t>
            </a:r>
            <a:r>
              <a:rPr lang="en-US" sz="2000" dirty="0" err="1">
                <a:solidFill>
                  <a:schemeClr val="bg2">
                    <a:lumMod val="75000"/>
                  </a:schemeClr>
                </a:solidFill>
                <a:cs typeface="Times New Roman" pitchFamily="18" charset="0"/>
              </a:rPr>
              <a:t>procédé</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si</a:t>
            </a:r>
            <a:r>
              <a:rPr lang="en-US" sz="2000" dirty="0">
                <a:solidFill>
                  <a:schemeClr val="bg2">
                    <a:lumMod val="75000"/>
                  </a:schemeClr>
                </a:solidFill>
                <a:cs typeface="Times New Roman" pitchFamily="18" charset="0"/>
              </a:rPr>
              <a:t> le prix de </a:t>
            </a:r>
            <a:r>
              <a:rPr lang="en-US" sz="2000" dirty="0" err="1">
                <a:solidFill>
                  <a:schemeClr val="bg2">
                    <a:lumMod val="75000"/>
                  </a:schemeClr>
                </a:solidFill>
                <a:cs typeface="Times New Roman" pitchFamily="18" charset="0"/>
              </a:rPr>
              <a:t>vente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d’une</a:t>
            </a:r>
            <a:r>
              <a:rPr lang="en-US" sz="2000" dirty="0">
                <a:solidFill>
                  <a:schemeClr val="bg2">
                    <a:lumMod val="75000"/>
                  </a:schemeClr>
                </a:solidFill>
                <a:cs typeface="Times New Roman" pitchFamily="18" charset="0"/>
              </a:rPr>
              <a:t> pizza </a:t>
            </a:r>
            <a:r>
              <a:rPr lang="en-US" sz="2000" dirty="0" err="1">
                <a:solidFill>
                  <a:schemeClr val="bg2">
                    <a:lumMod val="75000"/>
                  </a:schemeClr>
                </a:solidFill>
                <a:cs typeface="Times New Roman" pitchFamily="18" charset="0"/>
              </a:rPr>
              <a:t>est</a:t>
            </a:r>
            <a:r>
              <a:rPr lang="en-US" sz="2000" dirty="0">
                <a:solidFill>
                  <a:schemeClr val="bg2">
                    <a:lumMod val="75000"/>
                  </a:schemeClr>
                </a:solidFill>
                <a:cs typeface="Times New Roman" pitchFamily="18" charset="0"/>
              </a:rPr>
              <a:t> €5? </a:t>
            </a:r>
            <a:r>
              <a:rPr lang="en-US" sz="2000" dirty="0" err="1">
                <a:solidFill>
                  <a:schemeClr val="bg2">
                    <a:lumMod val="75000"/>
                  </a:schemeClr>
                </a:solidFill>
                <a:cs typeface="Times New Roman" pitchFamily="18" charset="0"/>
              </a:rPr>
              <a:t>Quel</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est</a:t>
            </a:r>
            <a:r>
              <a:rPr lang="en-US" sz="2000" dirty="0">
                <a:solidFill>
                  <a:schemeClr val="bg2">
                    <a:lumMod val="75000"/>
                  </a:schemeClr>
                </a:solidFill>
                <a:cs typeface="Times New Roman" pitchFamily="18" charset="0"/>
              </a:rPr>
              <a:t> le prix de </a:t>
            </a:r>
            <a:r>
              <a:rPr lang="en-US" sz="2000" dirty="0" err="1">
                <a:solidFill>
                  <a:schemeClr val="bg2">
                    <a:lumMod val="75000"/>
                  </a:schemeClr>
                </a:solidFill>
                <a:cs typeface="Times New Roman" pitchFamily="18" charset="0"/>
              </a:rPr>
              <a:t>vente</a:t>
            </a:r>
            <a:r>
              <a:rPr lang="en-US" sz="2000" dirty="0">
                <a:solidFill>
                  <a:schemeClr val="bg2">
                    <a:lumMod val="75000"/>
                  </a:schemeClr>
                </a:solidFill>
                <a:cs typeface="Times New Roman" pitchFamily="18" charset="0"/>
              </a:rPr>
              <a:t> minimum (au </a:t>
            </a:r>
            <a:r>
              <a:rPr lang="en-US" sz="2000" dirty="0" err="1">
                <a:solidFill>
                  <a:schemeClr val="bg2">
                    <a:lumMod val="75000"/>
                  </a:schemeClr>
                </a:solidFill>
                <a:cs typeface="Times New Roman" pitchFamily="18" charset="0"/>
              </a:rPr>
              <a:t>seuil</a:t>
            </a:r>
            <a:r>
              <a:rPr lang="en-US" sz="2000" dirty="0">
                <a:solidFill>
                  <a:schemeClr val="bg2">
                    <a:lumMod val="75000"/>
                  </a:schemeClr>
                </a:solidFill>
                <a:cs typeface="Times New Roman" pitchFamily="18" charset="0"/>
              </a:rPr>
              <a:t> de </a:t>
            </a:r>
            <a:r>
              <a:rPr lang="en-US" sz="2000" dirty="0" err="1">
                <a:solidFill>
                  <a:schemeClr val="bg2">
                    <a:lumMod val="75000"/>
                  </a:schemeClr>
                </a:solidFill>
                <a:cs typeface="Times New Roman" pitchFamily="18" charset="0"/>
              </a:rPr>
              <a:t>rentabilité</a:t>
            </a:r>
            <a:r>
              <a:rPr lang="en-US" sz="2000" dirty="0">
                <a:solidFill>
                  <a:schemeClr val="bg2">
                    <a:lumMod val="75000"/>
                  </a:schemeClr>
                </a:solidFill>
                <a:cs typeface="Times New Roman" pitchFamily="18" charset="0"/>
              </a:rPr>
              <a:t>)?</a:t>
            </a:r>
            <a:r>
              <a:rPr lang="en-US" sz="2000" dirty="0">
                <a:cs typeface="Times New Roman" pitchFamily="18" charset="0"/>
              </a:rPr>
              <a:t> Supposer que le </a:t>
            </a:r>
            <a:r>
              <a:rPr lang="en-US" sz="2000" dirty="0" err="1">
                <a:cs typeface="Times New Roman" pitchFamily="18" charset="0"/>
              </a:rPr>
              <a:t>coût</a:t>
            </a:r>
            <a:r>
              <a:rPr lang="en-US" sz="2000" dirty="0">
                <a:cs typeface="Times New Roman" pitchFamily="18" charset="0"/>
              </a:rPr>
              <a:t> variable </a:t>
            </a:r>
            <a:r>
              <a:rPr lang="en-US" sz="2000" dirty="0" err="1">
                <a:cs typeface="Times New Roman" pitchFamily="18" charset="0"/>
              </a:rPr>
              <a:t>d’une</a:t>
            </a:r>
            <a:r>
              <a:rPr lang="en-US" sz="2000" dirty="0">
                <a:cs typeface="Times New Roman" pitchFamily="18" charset="0"/>
              </a:rPr>
              <a:t> pizza </a:t>
            </a:r>
            <a:r>
              <a:rPr lang="en-US" sz="2000" dirty="0" err="1">
                <a:cs typeface="Times New Roman" pitchFamily="18" charset="0"/>
              </a:rPr>
              <a:t>égale</a:t>
            </a:r>
            <a:r>
              <a:rPr lang="en-US" sz="2000" dirty="0">
                <a:cs typeface="Times New Roman" pitchFamily="18" charset="0"/>
              </a:rPr>
              <a:t> le </a:t>
            </a:r>
            <a:r>
              <a:rPr lang="en-US" sz="2000" dirty="0" err="1">
                <a:cs typeface="Times New Roman" pitchFamily="18" charset="0"/>
              </a:rPr>
              <a:t>coût</a:t>
            </a:r>
            <a:r>
              <a:rPr lang="en-US" sz="2000" dirty="0">
                <a:cs typeface="Times New Roman" pitchFamily="18" charset="0"/>
              </a:rPr>
              <a:t> des </a:t>
            </a:r>
            <a:r>
              <a:rPr lang="en-US" sz="2000" dirty="0" err="1">
                <a:cs typeface="Times New Roman" pitchFamily="18" charset="0"/>
              </a:rPr>
              <a:t>ingrédients</a:t>
            </a:r>
            <a:r>
              <a:rPr lang="en-US" sz="2000" dirty="0">
                <a:cs typeface="Times New Roman" pitchFamily="18" charset="0"/>
              </a:rPr>
              <a:t> (€1,20) + le </a:t>
            </a:r>
            <a:r>
              <a:rPr lang="en-US" sz="2000" dirty="0" err="1">
                <a:cs typeface="Times New Roman" pitchFamily="18" charset="0"/>
              </a:rPr>
              <a:t>coût</a:t>
            </a:r>
            <a:r>
              <a:rPr lang="en-US" sz="2000" dirty="0">
                <a:cs typeface="Times New Roman" pitchFamily="18" charset="0"/>
              </a:rPr>
              <a:t> de la </a:t>
            </a:r>
            <a:r>
              <a:rPr lang="en-US" sz="2000" dirty="0" err="1">
                <a:cs typeface="Times New Roman" pitchFamily="18" charset="0"/>
              </a:rPr>
              <a:t>boîte</a:t>
            </a:r>
            <a:r>
              <a:rPr lang="en-US" sz="2000" dirty="0">
                <a:cs typeface="Times New Roman" pitchFamily="18" charset="0"/>
              </a:rPr>
              <a:t> (€0,20).</a:t>
            </a:r>
          </a:p>
          <a:p>
            <a:pPr marL="0" indent="0">
              <a:lnSpc>
                <a:spcPct val="90000"/>
              </a:lnSpc>
              <a:buNone/>
            </a:pPr>
            <a:endParaRPr lang="fr-CA" sz="2000" dirty="0">
              <a:cs typeface="Times New Roman" pitchFamily="18" charset="0"/>
            </a:endParaRPr>
          </a:p>
          <a:p>
            <a:pPr marL="0" indent="0">
              <a:lnSpc>
                <a:spcPct val="90000"/>
              </a:lnSpc>
              <a:buNone/>
            </a:pPr>
            <a:r>
              <a:rPr lang="fr-CA" sz="2000" i="1" dirty="0">
                <a:cs typeface="Times New Roman" pitchFamily="18" charset="0"/>
              </a:rPr>
              <a:t>Indice: </a:t>
            </a:r>
            <a:br>
              <a:rPr lang="fr-CA" sz="2000" i="1" dirty="0">
                <a:cs typeface="Times New Roman" pitchFamily="18" charset="0"/>
              </a:rPr>
            </a:br>
            <a:r>
              <a:rPr lang="fr-CA" sz="2000" i="1" dirty="0">
                <a:cs typeface="Times New Roman" pitchFamily="18" charset="0"/>
              </a:rPr>
              <a:t>Revenu par heure = 2 pizzas / commande * 3,75 commandes / heure * prix de vente d’une pizza.</a:t>
            </a:r>
            <a:endParaRPr lang="en-US" i="1" dirty="0"/>
          </a:p>
          <a:p>
            <a:pPr marL="0" indent="0">
              <a:lnSpc>
                <a:spcPct val="90000"/>
              </a:lnSpc>
              <a:buNone/>
            </a:pPr>
            <a:endParaRPr lang="fr-CA" sz="2400" dirty="0">
              <a:cs typeface="Times New Roman" pitchFamily="18" charset="0"/>
            </a:endParaRPr>
          </a:p>
          <a:p>
            <a:pPr marL="0" indent="0">
              <a:lnSpc>
                <a:spcPct val="90000"/>
              </a:lnSpc>
              <a:buNone/>
            </a:pPr>
            <a:r>
              <a:rPr lang="en-US" sz="2000" dirty="0" err="1">
                <a:solidFill>
                  <a:schemeClr val="bg2">
                    <a:lumMod val="75000"/>
                  </a:schemeClr>
                </a:solidFill>
                <a:cs typeface="Times New Roman" pitchFamily="18" charset="0"/>
              </a:rPr>
              <a:t>Devrait</a:t>
            </a:r>
            <a:r>
              <a:rPr lang="en-US" sz="2000" dirty="0">
                <a:solidFill>
                  <a:schemeClr val="bg2">
                    <a:lumMod val="75000"/>
                  </a:schemeClr>
                </a:solidFill>
                <a:cs typeface="Times New Roman" pitchFamily="18" charset="0"/>
              </a:rPr>
              <a:t>-on </a:t>
            </a:r>
            <a:r>
              <a:rPr lang="en-US" sz="2000" dirty="0" err="1">
                <a:solidFill>
                  <a:schemeClr val="bg2">
                    <a:lumMod val="75000"/>
                  </a:schemeClr>
                </a:solidFill>
                <a:cs typeface="Times New Roman" pitchFamily="18" charset="0"/>
              </a:rPr>
              <a:t>offrir</a:t>
            </a:r>
            <a:r>
              <a:rPr lang="en-US" sz="2000" dirty="0">
                <a:solidFill>
                  <a:schemeClr val="bg2">
                    <a:lumMod val="75000"/>
                  </a:schemeClr>
                </a:solidFill>
                <a:cs typeface="Times New Roman" pitchFamily="18" charset="0"/>
              </a:rPr>
              <a:t> un </a:t>
            </a:r>
            <a:r>
              <a:rPr lang="en-US" sz="2000" dirty="0" err="1">
                <a:solidFill>
                  <a:schemeClr val="bg2">
                    <a:lumMod val="75000"/>
                  </a:schemeClr>
                </a:solidFill>
                <a:cs typeface="Times New Roman" pitchFamily="18" charset="0"/>
              </a:rPr>
              <a:t>rabais</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si</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une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commande</a:t>
            </a:r>
            <a:r>
              <a:rPr lang="en-US" sz="2000" dirty="0">
                <a:solidFill>
                  <a:schemeClr val="bg2">
                    <a:lumMod val="75000"/>
                  </a:schemeClr>
                </a:solidFill>
                <a:cs typeface="Times New Roman" pitchFamily="18" charset="0"/>
              </a:rPr>
              <a:t> a trois pizzas? Si </a:t>
            </a:r>
            <a:r>
              <a:rPr lang="en-US" sz="2000" dirty="0" err="1">
                <a:solidFill>
                  <a:schemeClr val="bg2">
                    <a:lumMod val="75000"/>
                  </a:schemeClr>
                </a:solidFill>
                <a:cs typeface="Times New Roman" pitchFamily="18" charset="0"/>
              </a:rPr>
              <a:t>oui</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combien</a:t>
            </a:r>
            <a:r>
              <a:rPr lang="en-US" sz="2000" dirty="0">
                <a:solidFill>
                  <a:schemeClr val="bg2">
                    <a:lumMod val="75000"/>
                  </a:schemeClr>
                </a:solidFill>
                <a:cs typeface="Times New Roman" pitchFamily="18" charset="0"/>
              </a:rPr>
              <a:t>?</a:t>
            </a:r>
            <a:r>
              <a:rPr lang="en-US" sz="2400" dirty="0">
                <a:solidFill>
                  <a:schemeClr val="bg2">
                    <a:lumMod val="75000"/>
                  </a:schemeClr>
                </a:solidFill>
              </a:rPr>
              <a:t> </a:t>
            </a:r>
          </a:p>
          <a:p>
            <a:pPr marL="0" indent="0">
              <a:lnSpc>
                <a:spcPct val="90000"/>
              </a:lnSpc>
              <a:buNone/>
            </a:pPr>
            <a:endParaRPr lang="fr-CA" sz="2400" dirty="0"/>
          </a:p>
          <a:p>
            <a:pPr marL="0" lvl="0" indent="0">
              <a:lnSpc>
                <a:spcPct val="90000"/>
              </a:lnSpc>
              <a:buClr>
                <a:srgbClr val="F57B49"/>
              </a:buClr>
              <a:buNone/>
            </a:pPr>
            <a:r>
              <a:rPr lang="fr-CA" sz="2000" i="1" dirty="0">
                <a:cs typeface="Times New Roman" pitchFamily="18" charset="0"/>
              </a:rPr>
              <a:t>Indice: </a:t>
            </a:r>
            <a:br>
              <a:rPr lang="fr-CA" sz="2000" i="1" dirty="0">
                <a:cs typeface="Times New Roman" pitchFamily="18" charset="0"/>
              </a:rPr>
            </a:br>
            <a:r>
              <a:rPr lang="fr-CA" sz="2000" i="1" dirty="0">
                <a:cs typeface="Times New Roman" pitchFamily="18" charset="0"/>
              </a:rPr>
              <a:t>Quel est l’impact une commande de 3 pizzas sur la capacité du procédé ?</a:t>
            </a:r>
            <a:endParaRPr lang="en-US" sz="24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a:xfrm>
            <a:off x="304800" y="228600"/>
            <a:ext cx="8610600" cy="1104900"/>
          </a:xfrm>
          <a:noFill/>
        </p:spPr>
        <p:txBody>
          <a:bodyPr anchor="ctr"/>
          <a:lstStyle/>
          <a:p>
            <a:r>
              <a:rPr lang="en-US" dirty="0">
                <a:solidFill>
                  <a:srgbClr val="CC3300"/>
                </a:solidFill>
              </a:rPr>
              <a:t>Un </a:t>
            </a:r>
            <a:r>
              <a:rPr lang="en-US" dirty="0" err="1">
                <a:solidFill>
                  <a:srgbClr val="CC3300"/>
                </a:solidFill>
              </a:rPr>
              <a:t>deuxième</a:t>
            </a:r>
            <a:r>
              <a:rPr lang="en-US" dirty="0">
                <a:solidFill>
                  <a:srgbClr val="CC3300"/>
                </a:solidFill>
              </a:rPr>
              <a:t> four ? Un </a:t>
            </a:r>
            <a:r>
              <a:rPr lang="en-US" dirty="0" err="1">
                <a:solidFill>
                  <a:srgbClr val="CC3300"/>
                </a:solidFill>
              </a:rPr>
              <a:t>troisième</a:t>
            </a:r>
            <a:r>
              <a:rPr lang="en-US" dirty="0">
                <a:solidFill>
                  <a:srgbClr val="CC3300"/>
                </a:solidFill>
              </a:rPr>
              <a:t> ?</a:t>
            </a:r>
          </a:p>
        </p:txBody>
      </p:sp>
      <p:sp>
        <p:nvSpPr>
          <p:cNvPr id="32772" name="Rectangle 3"/>
          <p:cNvSpPr>
            <a:spLocks noGrp="1" noChangeArrowheads="1"/>
          </p:cNvSpPr>
          <p:nvPr>
            <p:ph type="body" idx="1"/>
          </p:nvPr>
        </p:nvSpPr>
        <p:spPr>
          <a:xfrm>
            <a:off x="0" y="1524000"/>
            <a:ext cx="8763000" cy="4114800"/>
          </a:xfrm>
          <a:noFill/>
        </p:spPr>
        <p:txBody>
          <a:bodyPr/>
          <a:lstStyle/>
          <a:p>
            <a:pPr marL="0" indent="0">
              <a:lnSpc>
                <a:spcPct val="90000"/>
              </a:lnSpc>
              <a:buNone/>
            </a:pPr>
            <a:r>
              <a:rPr lang="en-US" sz="2000" dirty="0">
                <a:solidFill>
                  <a:schemeClr val="bg2">
                    <a:lumMod val="75000"/>
                  </a:schemeClr>
                </a:solidFill>
                <a:cs typeface="Times New Roman" pitchFamily="18" charset="0"/>
              </a:rPr>
              <a:t>Les pizzas </a:t>
            </a:r>
            <a:r>
              <a:rPr lang="en-US" sz="2000" dirty="0" err="1">
                <a:solidFill>
                  <a:schemeClr val="bg2">
                    <a:lumMod val="75000"/>
                  </a:schemeClr>
                </a:solidFill>
                <a:cs typeface="Times New Roman" pitchFamily="18" charset="0"/>
              </a:rPr>
              <a:t>sont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devenues</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tellement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populaires</a:t>
            </a:r>
            <a:r>
              <a:rPr lang="en-US" sz="2000" dirty="0">
                <a:solidFill>
                  <a:schemeClr val="bg2">
                    <a:lumMod val="75000"/>
                  </a:schemeClr>
                </a:solidFill>
                <a:cs typeface="Times New Roman" pitchFamily="18" charset="0"/>
              </a:rPr>
              <a:t> que J&amp;J </a:t>
            </a:r>
            <a:r>
              <a:rPr lang="en-US" sz="2000" dirty="0" err="1">
                <a:solidFill>
                  <a:schemeClr val="bg2">
                    <a:lumMod val="75000"/>
                  </a:schemeClr>
                </a:solidFill>
                <a:cs typeface="Times New Roman" pitchFamily="18" charset="0"/>
              </a:rPr>
              <a:t>croient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maintenant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qu’ils</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pourraient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facilement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en</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vendre</a:t>
            </a:r>
            <a:r>
              <a:rPr lang="en-US" sz="2000" dirty="0">
                <a:solidFill>
                  <a:schemeClr val="bg2">
                    <a:lumMod val="75000"/>
                  </a:schemeClr>
                </a:solidFill>
                <a:cs typeface="Times New Roman" pitchFamily="18" charset="0"/>
              </a:rPr>
              <a:t> 20 par </a:t>
            </a:r>
            <a:r>
              <a:rPr lang="en-US" sz="2000" dirty="0" err="1">
                <a:solidFill>
                  <a:schemeClr val="bg2">
                    <a:lumMod val="75000"/>
                  </a:schemeClr>
                </a:solidFill>
                <a:cs typeface="Times New Roman" pitchFamily="18" charset="0"/>
              </a:rPr>
              <a:t>heure</a:t>
            </a:r>
            <a:r>
              <a:rPr lang="en-US" sz="2000" dirty="0">
                <a:solidFill>
                  <a:schemeClr val="bg2">
                    <a:lumMod val="75000"/>
                  </a:schemeClr>
                </a:solidFill>
                <a:cs typeface="Times New Roman" pitchFamily="18" charset="0"/>
              </a:rPr>
              <a:t>. Pour augmenter la </a:t>
            </a:r>
            <a:r>
              <a:rPr lang="en-US" sz="2000" dirty="0" err="1">
                <a:solidFill>
                  <a:schemeClr val="bg2">
                    <a:lumMod val="75000"/>
                  </a:schemeClr>
                </a:solidFill>
                <a:cs typeface="Times New Roman" pitchFamily="18" charset="0"/>
              </a:rPr>
              <a:t>capacité</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ils</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pensent</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louer</a:t>
            </a:r>
            <a:r>
              <a:rPr lang="en-US" sz="2000" dirty="0">
                <a:solidFill>
                  <a:schemeClr val="bg2">
                    <a:lumMod val="75000"/>
                  </a:schemeClr>
                </a:solidFill>
                <a:cs typeface="Times New Roman" pitchFamily="18" charset="0"/>
              </a:rPr>
              <a:t> un </a:t>
            </a:r>
            <a:r>
              <a:rPr lang="en-US" sz="2000" dirty="0" err="1">
                <a:solidFill>
                  <a:schemeClr val="bg2">
                    <a:lumMod val="75000"/>
                  </a:schemeClr>
                </a:solidFill>
                <a:cs typeface="Times New Roman" pitchFamily="18" charset="0"/>
              </a:rPr>
              <a:t>deuxième</a:t>
            </a:r>
            <a:r>
              <a:rPr lang="en-US" sz="2000" dirty="0">
                <a:solidFill>
                  <a:schemeClr val="bg2">
                    <a:lumMod val="75000"/>
                  </a:schemeClr>
                </a:solidFill>
                <a:cs typeface="Times New Roman" pitchFamily="18" charset="0"/>
              </a:rPr>
              <a:t> four, </a:t>
            </a:r>
            <a:r>
              <a:rPr lang="en-US" sz="2000" dirty="0" err="1">
                <a:solidFill>
                  <a:schemeClr val="bg2">
                    <a:lumMod val="75000"/>
                  </a:schemeClr>
                </a:solidFill>
                <a:cs typeface="Times New Roman" pitchFamily="18" charset="0"/>
              </a:rPr>
              <a:t>ce</a:t>
            </a:r>
            <a:r>
              <a:rPr lang="en-US" sz="2000" dirty="0">
                <a:solidFill>
                  <a:schemeClr val="bg2">
                    <a:lumMod val="75000"/>
                  </a:schemeClr>
                </a:solidFill>
                <a:cs typeface="Times New Roman" pitchFamily="18" charset="0"/>
              </a:rPr>
              <a:t> qui </a:t>
            </a:r>
            <a:r>
              <a:rPr lang="en-US" sz="2000" dirty="0" err="1">
                <a:solidFill>
                  <a:schemeClr val="bg2">
                    <a:lumMod val="75000"/>
                  </a:schemeClr>
                </a:solidFill>
                <a:cs typeface="Times New Roman" pitchFamily="18" charset="0"/>
              </a:rPr>
              <a:t>leur</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coûterait</a:t>
            </a:r>
            <a:r>
              <a:rPr lang="en-US" sz="2000" dirty="0">
                <a:solidFill>
                  <a:schemeClr val="bg2">
                    <a:lumMod val="75000"/>
                  </a:schemeClr>
                </a:solidFill>
                <a:cs typeface="Times New Roman" pitchFamily="18" charset="0"/>
              </a:rPr>
              <a:t> €10 par </a:t>
            </a:r>
            <a:r>
              <a:rPr lang="en-US" sz="2000" dirty="0" err="1">
                <a:solidFill>
                  <a:schemeClr val="bg2">
                    <a:lumMod val="75000"/>
                  </a:schemeClr>
                </a:solidFill>
                <a:cs typeface="Times New Roman" pitchFamily="18" charset="0"/>
              </a:rPr>
              <a:t>heure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d’exploitation</a:t>
            </a:r>
            <a:r>
              <a:rPr lang="en-US" sz="2000" dirty="0">
                <a:solidFill>
                  <a:schemeClr val="bg2">
                    <a:lumMod val="75000"/>
                  </a:schemeClr>
                </a:solidFill>
                <a:cs typeface="Times New Roman" pitchFamily="18" charset="0"/>
              </a:rPr>
              <a:t>. Si le </a:t>
            </a:r>
            <a:r>
              <a:rPr lang="en-US" sz="2000" dirty="0" err="1">
                <a:solidFill>
                  <a:schemeClr val="bg2">
                    <a:lumMod val="75000"/>
                  </a:schemeClr>
                </a:solidFill>
                <a:cs typeface="Times New Roman" pitchFamily="18" charset="0"/>
              </a:rPr>
              <a:t>reste</a:t>
            </a:r>
            <a:r>
              <a:rPr lang="en-US" sz="2000" dirty="0">
                <a:solidFill>
                  <a:schemeClr val="bg2">
                    <a:lumMod val="75000"/>
                  </a:schemeClr>
                </a:solidFill>
                <a:cs typeface="Times New Roman" pitchFamily="18" charset="0"/>
              </a:rPr>
              <a:t> du </a:t>
            </a:r>
            <a:r>
              <a:rPr lang="en-US" sz="2000" dirty="0" err="1">
                <a:solidFill>
                  <a:schemeClr val="bg2">
                    <a:lumMod val="75000"/>
                  </a:schemeClr>
                </a:solidFill>
                <a:cs typeface="Times New Roman" pitchFamily="18" charset="0"/>
              </a:rPr>
              <a:t>procédé</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demeure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inchangé</a:t>
            </a:r>
            <a:r>
              <a:rPr lang="en-US" sz="2000" dirty="0">
                <a:solidFill>
                  <a:schemeClr val="bg2">
                    <a:lumMod val="75000"/>
                  </a:schemeClr>
                </a:solidFill>
                <a:cs typeface="Times New Roman" pitchFamily="18" charset="0"/>
              </a:rPr>
              <a:t>, et que Jean et </a:t>
            </a:r>
            <a:r>
              <a:rPr lang="en-US" sz="2000" dirty="0" err="1">
                <a:solidFill>
                  <a:schemeClr val="bg2">
                    <a:lumMod val="75000"/>
                  </a:schemeClr>
                </a:solidFill>
                <a:cs typeface="Times New Roman" pitchFamily="18" charset="0"/>
              </a:rPr>
              <a:t>Jacline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s’occupent</a:t>
            </a:r>
            <a:r>
              <a:rPr lang="en-US" sz="2000" dirty="0">
                <a:solidFill>
                  <a:schemeClr val="bg2">
                    <a:lumMod val="75000"/>
                  </a:schemeClr>
                </a:solidFill>
                <a:cs typeface="Times New Roman" pitchFamily="18" charset="0"/>
              </a:rPr>
              <a:t> des </a:t>
            </a:r>
            <a:r>
              <a:rPr lang="en-US" sz="2000" dirty="0" err="1">
                <a:solidFill>
                  <a:schemeClr val="bg2">
                    <a:lumMod val="75000"/>
                  </a:schemeClr>
                </a:solidFill>
                <a:cs typeface="Times New Roman" pitchFamily="18" charset="0"/>
              </a:rPr>
              <a:t>tâches</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croyez-vous</a:t>
            </a:r>
            <a:r>
              <a:rPr lang="en-US" sz="2000" dirty="0">
                <a:solidFill>
                  <a:schemeClr val="bg2">
                    <a:lumMod val="75000"/>
                  </a:schemeClr>
                </a:solidFill>
                <a:cs typeface="Times New Roman" pitchFamily="18" charset="0"/>
              </a:rPr>
              <a:t> que la location d’un </a:t>
            </a:r>
            <a:r>
              <a:rPr lang="en-US" sz="2000" dirty="0" err="1">
                <a:solidFill>
                  <a:schemeClr val="bg2">
                    <a:lumMod val="75000"/>
                  </a:schemeClr>
                </a:solidFill>
                <a:cs typeface="Times New Roman" pitchFamily="18" charset="0"/>
              </a:rPr>
              <a:t>deuxième</a:t>
            </a:r>
            <a:r>
              <a:rPr lang="en-US" sz="2000" dirty="0">
                <a:solidFill>
                  <a:schemeClr val="bg2">
                    <a:lumMod val="75000"/>
                  </a:schemeClr>
                </a:solidFill>
                <a:cs typeface="Times New Roman" pitchFamily="18" charset="0"/>
              </a:rPr>
              <a:t> four à </a:t>
            </a:r>
            <a:r>
              <a:rPr lang="en-US" sz="2000" dirty="0" err="1">
                <a:solidFill>
                  <a:schemeClr val="bg2">
                    <a:lumMod val="75000"/>
                  </a:schemeClr>
                </a:solidFill>
                <a:cs typeface="Times New Roman" pitchFamily="18" charset="0"/>
              </a:rPr>
              <a:t>ce</a:t>
            </a:r>
            <a:r>
              <a:rPr lang="en-US" sz="2000" dirty="0">
                <a:solidFill>
                  <a:schemeClr val="bg2">
                    <a:lumMod val="75000"/>
                  </a:schemeClr>
                </a:solidFill>
                <a:cs typeface="Times New Roman" pitchFamily="18" charset="0"/>
              </a:rPr>
              <a:t> prix </a:t>
            </a:r>
            <a:r>
              <a:rPr lang="en-US" sz="2000" dirty="0" err="1">
                <a:solidFill>
                  <a:schemeClr val="bg2">
                    <a:lumMod val="75000"/>
                  </a:schemeClr>
                </a:solidFill>
                <a:cs typeface="Times New Roman" pitchFamily="18" charset="0"/>
              </a:rPr>
              <a:t>en</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vaut</a:t>
            </a:r>
            <a:r>
              <a:rPr lang="en-US" sz="2000" dirty="0">
                <a:solidFill>
                  <a:schemeClr val="bg2">
                    <a:lumMod val="75000"/>
                  </a:schemeClr>
                </a:solidFill>
                <a:cs typeface="Times New Roman" pitchFamily="18" charset="0"/>
              </a:rPr>
              <a:t> la </a:t>
            </a:r>
            <a:r>
              <a:rPr lang="en-US" sz="2000" dirty="0" err="1">
                <a:solidFill>
                  <a:schemeClr val="bg2">
                    <a:lumMod val="75000"/>
                  </a:schemeClr>
                </a:solidFill>
                <a:cs typeface="Times New Roman" pitchFamily="18" charset="0"/>
              </a:rPr>
              <a:t>peine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Recalculer</a:t>
            </a:r>
            <a:r>
              <a:rPr lang="en-US" sz="2000" dirty="0">
                <a:solidFill>
                  <a:schemeClr val="bg2">
                    <a:lumMod val="75000"/>
                  </a:schemeClr>
                </a:solidFill>
                <a:cs typeface="Times New Roman" pitchFamily="18" charset="0"/>
              </a:rPr>
              <a:t> les contributions au profit avec un </a:t>
            </a:r>
            <a:r>
              <a:rPr lang="en-US" sz="2000" dirty="0" err="1">
                <a:solidFill>
                  <a:schemeClr val="bg2">
                    <a:lumMod val="75000"/>
                  </a:schemeClr>
                </a:solidFill>
                <a:cs typeface="Times New Roman" pitchFamily="18" charset="0"/>
              </a:rPr>
              <a:t>deuxième</a:t>
            </a:r>
            <a:r>
              <a:rPr lang="en-US" sz="2000" dirty="0">
                <a:solidFill>
                  <a:schemeClr val="bg2">
                    <a:lumMod val="75000"/>
                  </a:schemeClr>
                </a:solidFill>
                <a:cs typeface="Times New Roman" pitchFamily="18" charset="0"/>
              </a:rPr>
              <a:t> four.</a:t>
            </a:r>
          </a:p>
          <a:p>
            <a:pPr marL="0" indent="0">
              <a:lnSpc>
                <a:spcPct val="90000"/>
              </a:lnSpc>
              <a:buNone/>
            </a:pPr>
            <a:endParaRPr lang="en-US" sz="2000" dirty="0">
              <a:cs typeface="Times New Roman" pitchFamily="18" charset="0"/>
            </a:endParaRPr>
          </a:p>
          <a:p>
            <a:pPr marL="0" indent="0">
              <a:lnSpc>
                <a:spcPct val="90000"/>
              </a:lnSpc>
              <a:buNone/>
            </a:pPr>
            <a:r>
              <a:rPr lang="en-US" sz="2000" i="1" dirty="0" err="1">
                <a:cs typeface="Times New Roman" pitchFamily="18" charset="0"/>
              </a:rPr>
              <a:t>Indice</a:t>
            </a:r>
            <a:r>
              <a:rPr lang="en-US" sz="2000" i="1" dirty="0">
                <a:cs typeface="Times New Roman" pitchFamily="18" charset="0"/>
              </a:rPr>
              <a:t>: </a:t>
            </a:r>
            <a:r>
              <a:rPr lang="en-US" sz="2000" i="1" dirty="0" err="1">
                <a:cs typeface="Times New Roman" pitchFamily="18" charset="0"/>
              </a:rPr>
              <a:t>Redéterminer</a:t>
            </a:r>
            <a:r>
              <a:rPr lang="en-US" sz="2000" i="1" dirty="0">
                <a:cs typeface="Times New Roman" pitchFamily="18" charset="0"/>
              </a:rPr>
              <a:t> la </a:t>
            </a:r>
            <a:r>
              <a:rPr lang="en-US" sz="2000" i="1" dirty="0" err="1">
                <a:cs typeface="Times New Roman" pitchFamily="18" charset="0"/>
              </a:rPr>
              <a:t>capacité</a:t>
            </a:r>
            <a:r>
              <a:rPr lang="en-US" sz="2000" i="1" dirty="0">
                <a:cs typeface="Times New Roman" pitchFamily="18" charset="0"/>
              </a:rPr>
              <a:t> du </a:t>
            </a:r>
            <a:r>
              <a:rPr lang="en-US" sz="2000" i="1" dirty="0" err="1">
                <a:cs typeface="Times New Roman" pitchFamily="18" charset="0"/>
              </a:rPr>
              <a:t>système</a:t>
            </a:r>
            <a:r>
              <a:rPr lang="en-US" sz="2000" i="1" dirty="0">
                <a:cs typeface="Times New Roman" pitchFamily="18" charset="0"/>
              </a:rPr>
              <a:t> à </a:t>
            </a:r>
            <a:r>
              <a:rPr lang="en-US" sz="2000" i="1" dirty="0" err="1">
                <a:cs typeface="Times New Roman" pitchFamily="18" charset="0"/>
              </a:rPr>
              <a:t>l’aide</a:t>
            </a:r>
            <a:r>
              <a:rPr lang="en-US" sz="2000" i="1" dirty="0">
                <a:cs typeface="Times New Roman" pitchFamily="18" charset="0"/>
              </a:rPr>
              <a:t> du tableau.</a:t>
            </a:r>
          </a:p>
          <a:p>
            <a:pPr marL="0" indent="0">
              <a:lnSpc>
                <a:spcPct val="90000"/>
              </a:lnSpc>
              <a:buNone/>
            </a:pPr>
            <a:endParaRPr lang="en-US" sz="2000" dirty="0">
              <a:cs typeface="Times New Roman" pitchFamily="18" charset="0"/>
            </a:endParaRPr>
          </a:p>
          <a:p>
            <a:pPr marL="0" indent="0">
              <a:lnSpc>
                <a:spcPct val="90000"/>
              </a:lnSpc>
              <a:buNone/>
            </a:pPr>
            <a:r>
              <a:rPr lang="en-US" sz="2000" dirty="0" err="1">
                <a:solidFill>
                  <a:schemeClr val="bg2">
                    <a:lumMod val="75000"/>
                  </a:schemeClr>
                </a:solidFill>
                <a:cs typeface="Times New Roman" pitchFamily="18" charset="0"/>
              </a:rPr>
              <a:t>Refaire</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l’analyse</a:t>
            </a:r>
            <a:r>
              <a:rPr lang="en-US" sz="2000" dirty="0">
                <a:solidFill>
                  <a:schemeClr val="bg2">
                    <a:lumMod val="75000"/>
                  </a:schemeClr>
                </a:solidFill>
                <a:cs typeface="Times New Roman" pitchFamily="18" charset="0"/>
              </a:rPr>
              <a:t> ci-</a:t>
            </a:r>
            <a:r>
              <a:rPr lang="en-US" sz="2000" dirty="0" err="1">
                <a:solidFill>
                  <a:schemeClr val="bg2">
                    <a:lumMod val="75000"/>
                  </a:schemeClr>
                </a:solidFill>
                <a:cs typeface="Times New Roman" pitchFamily="18" charset="0"/>
              </a:rPr>
              <a:t>dessus</a:t>
            </a:r>
            <a:r>
              <a:rPr lang="en-US" sz="2000" dirty="0">
                <a:solidFill>
                  <a:schemeClr val="bg2">
                    <a:lumMod val="75000"/>
                  </a:schemeClr>
                </a:solidFill>
                <a:cs typeface="Times New Roman" pitchFamily="18" charset="0"/>
              </a:rPr>
              <a:t> avec un </a:t>
            </a:r>
            <a:r>
              <a:rPr lang="en-US" sz="2000" dirty="0" err="1">
                <a:solidFill>
                  <a:schemeClr val="bg2">
                    <a:lumMod val="75000"/>
                  </a:schemeClr>
                </a:solidFill>
                <a:cs typeface="Times New Roman" pitchFamily="18" charset="0"/>
              </a:rPr>
              <a:t>troisième</a:t>
            </a:r>
            <a:r>
              <a:rPr lang="en-US" sz="2000" dirty="0">
                <a:solidFill>
                  <a:schemeClr val="bg2">
                    <a:lumMod val="75000"/>
                  </a:schemeClr>
                </a:solidFill>
                <a:cs typeface="Times New Roman" pitchFamily="18" charset="0"/>
              </a:rPr>
              <a:t> four. La location d’un </a:t>
            </a:r>
            <a:r>
              <a:rPr lang="en-US" sz="2000" dirty="0" err="1">
                <a:solidFill>
                  <a:schemeClr val="bg2">
                    <a:lumMod val="75000"/>
                  </a:schemeClr>
                </a:solidFill>
                <a:cs typeface="Times New Roman" pitchFamily="18" charset="0"/>
              </a:rPr>
              <a:t>troisième</a:t>
            </a:r>
            <a:r>
              <a:rPr lang="en-US" sz="2000" dirty="0">
                <a:solidFill>
                  <a:schemeClr val="bg2">
                    <a:lumMod val="75000"/>
                  </a:schemeClr>
                </a:solidFill>
                <a:cs typeface="Times New Roman" pitchFamily="18" charset="0"/>
              </a:rPr>
              <a:t> four </a:t>
            </a:r>
            <a:r>
              <a:rPr lang="en-US" sz="2000" dirty="0" err="1">
                <a:solidFill>
                  <a:schemeClr val="bg2">
                    <a:lumMod val="75000"/>
                  </a:schemeClr>
                </a:solidFill>
                <a:cs typeface="Times New Roman" pitchFamily="18" charset="0"/>
              </a:rPr>
              <a:t>en</a:t>
            </a:r>
            <a:r>
              <a:rPr lang="en-US" sz="2000" dirty="0">
                <a:solidFill>
                  <a:schemeClr val="bg2">
                    <a:lumMod val="75000"/>
                  </a:schemeClr>
                </a:solidFill>
                <a:cs typeface="Times New Roman" pitchFamily="18" charset="0"/>
              </a:rPr>
              <a:t> </a:t>
            </a:r>
            <a:r>
              <a:rPr lang="en-US" sz="2000" dirty="0" err="1">
                <a:solidFill>
                  <a:schemeClr val="bg2">
                    <a:lumMod val="75000"/>
                  </a:schemeClr>
                </a:solidFill>
                <a:cs typeface="Times New Roman" pitchFamily="18" charset="0"/>
              </a:rPr>
              <a:t>vaut-elle</a:t>
            </a:r>
            <a:r>
              <a:rPr lang="en-US" sz="2000" dirty="0">
                <a:solidFill>
                  <a:schemeClr val="bg2">
                    <a:lumMod val="75000"/>
                  </a:schemeClr>
                </a:solidFill>
                <a:cs typeface="Times New Roman" pitchFamily="18" charset="0"/>
              </a:rPr>
              <a:t> la </a:t>
            </a:r>
            <a:r>
              <a:rPr lang="en-US" sz="2000" dirty="0" err="1">
                <a:solidFill>
                  <a:schemeClr val="bg2">
                    <a:lumMod val="75000"/>
                  </a:schemeClr>
                </a:solidFill>
                <a:cs typeface="Times New Roman" pitchFamily="18" charset="0"/>
              </a:rPr>
              <a:t>peine</a:t>
            </a:r>
            <a:r>
              <a:rPr lang="en-US" sz="2000" dirty="0">
                <a:solidFill>
                  <a:schemeClr val="bg2">
                    <a:lumMod val="75000"/>
                  </a:schemeClr>
                </a:solidFill>
                <a:cs typeface="Times New Roman" pitchFamily="18" charset="0"/>
              </a:rPr>
              <a:t> ?</a:t>
            </a:r>
            <a:endParaRPr lang="en-US" sz="2400" dirty="0">
              <a:solidFill>
                <a:schemeClr val="bg2">
                  <a:lumMod val="75000"/>
                </a:schemeClr>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p:nvPr>
        </p:nvSpPr>
        <p:spPr>
          <a:xfrm>
            <a:off x="381000" y="266700"/>
            <a:ext cx="7772400" cy="723900"/>
          </a:xfrm>
          <a:noFill/>
        </p:spPr>
        <p:txBody>
          <a:bodyPr/>
          <a:lstStyle/>
          <a:p>
            <a:r>
              <a:rPr lang="en-US" dirty="0" err="1"/>
              <a:t>Ajout</a:t>
            </a:r>
            <a:r>
              <a:rPr lang="en-US" dirty="0"/>
              <a:t> au menu: pizza Chicago-style</a:t>
            </a:r>
          </a:p>
        </p:txBody>
      </p:sp>
      <p:sp>
        <p:nvSpPr>
          <p:cNvPr id="37892" name="Rectangle 3"/>
          <p:cNvSpPr>
            <a:spLocks noGrp="1" noChangeArrowheads="1"/>
          </p:cNvSpPr>
          <p:nvPr>
            <p:ph type="body" idx="1"/>
          </p:nvPr>
        </p:nvSpPr>
        <p:spPr>
          <a:xfrm>
            <a:off x="381000" y="1600200"/>
            <a:ext cx="8382000" cy="4495800"/>
          </a:xfrm>
          <a:noFill/>
        </p:spPr>
        <p:txBody>
          <a:bodyPr/>
          <a:lstStyle/>
          <a:p>
            <a:pPr>
              <a:buFont typeface="Monotype Sorts" pitchFamily="2" charset="2"/>
              <a:buNone/>
            </a:pPr>
            <a:r>
              <a:rPr lang="fr-CA" sz="2400" u="sng" dirty="0"/>
              <a:t>Suppositions</a:t>
            </a:r>
          </a:p>
          <a:p>
            <a:pPr>
              <a:buFont typeface="Monotype Sorts" pitchFamily="2" charset="2"/>
              <a:buNone/>
            </a:pPr>
            <a:r>
              <a:rPr lang="fr-CA" sz="2400" dirty="0"/>
              <a:t>- Prix de vente pour c</a:t>
            </a:r>
            <a:r>
              <a:rPr lang="en-US" sz="2400" dirty="0" err="1"/>
              <a:t>roûte</a:t>
            </a:r>
            <a:r>
              <a:rPr lang="en-US" sz="2400" dirty="0"/>
              <a:t> mince:	</a:t>
            </a:r>
            <a:r>
              <a:rPr lang="en-US" sz="2400" dirty="0">
                <a:cs typeface="Times New Roman" pitchFamily="18" charset="0"/>
              </a:rPr>
              <a:t>€</a:t>
            </a:r>
            <a:r>
              <a:rPr lang="en-US" sz="2400" dirty="0"/>
              <a:t>5/pizza</a:t>
            </a:r>
          </a:p>
          <a:p>
            <a:pPr>
              <a:buFont typeface="Monotype Sorts" pitchFamily="2" charset="2"/>
              <a:buNone/>
            </a:pPr>
            <a:r>
              <a:rPr lang="en-US" sz="2400" dirty="0"/>
              <a:t>- </a:t>
            </a:r>
            <a:r>
              <a:rPr lang="en-US" sz="2400" dirty="0" err="1"/>
              <a:t>Coût</a:t>
            </a:r>
            <a:r>
              <a:rPr lang="en-US" sz="2400" dirty="0"/>
              <a:t> variable:			</a:t>
            </a:r>
            <a:r>
              <a:rPr lang="en-US" sz="2400" dirty="0">
                <a:cs typeface="Times New Roman" pitchFamily="18" charset="0"/>
              </a:rPr>
              <a:t>€1,40</a:t>
            </a:r>
            <a:r>
              <a:rPr lang="en-US" sz="2400" dirty="0"/>
              <a:t>/pizza</a:t>
            </a:r>
          </a:p>
          <a:p>
            <a:pPr>
              <a:buFont typeface="Monotype Sorts" pitchFamily="2" charset="2"/>
              <a:buNone/>
            </a:pPr>
            <a:endParaRPr lang="en-US" sz="2400" dirty="0"/>
          </a:p>
          <a:p>
            <a:pPr>
              <a:buFont typeface="Monotype Sorts" pitchFamily="2" charset="2"/>
              <a:buNone/>
            </a:pPr>
            <a:r>
              <a:rPr lang="en-US" sz="2400" dirty="0"/>
              <a:t>- Prix de </a:t>
            </a:r>
            <a:r>
              <a:rPr lang="en-US" sz="2400" dirty="0" err="1"/>
              <a:t>vente</a:t>
            </a:r>
            <a:r>
              <a:rPr lang="en-US" sz="2400" dirty="0"/>
              <a:t> pour Chicago-style:	</a:t>
            </a:r>
            <a:r>
              <a:rPr lang="en-US" sz="2400" dirty="0">
                <a:cs typeface="Times New Roman" pitchFamily="18" charset="0"/>
              </a:rPr>
              <a:t>€7</a:t>
            </a:r>
            <a:r>
              <a:rPr lang="en-US" sz="2400" dirty="0"/>
              <a:t>,50/pizza</a:t>
            </a:r>
          </a:p>
          <a:p>
            <a:pPr>
              <a:buNone/>
            </a:pPr>
            <a:r>
              <a:rPr lang="en-US" sz="2400" dirty="0"/>
              <a:t>- </a:t>
            </a:r>
            <a:r>
              <a:rPr lang="en-US" sz="2400" dirty="0" err="1"/>
              <a:t>Coût</a:t>
            </a:r>
            <a:r>
              <a:rPr lang="en-US" sz="2400" dirty="0"/>
              <a:t> variable :		 	</a:t>
            </a:r>
            <a:r>
              <a:rPr lang="en-US" sz="2400" dirty="0">
                <a:cs typeface="Times New Roman" pitchFamily="18" charset="0"/>
              </a:rPr>
              <a:t>€2</a:t>
            </a:r>
            <a:r>
              <a:rPr lang="en-US" sz="2400" dirty="0"/>
              <a:t>,20/pizza </a:t>
            </a:r>
          </a:p>
          <a:p>
            <a:pPr>
              <a:buFont typeface="Monotype Sorts" pitchFamily="2" charset="2"/>
              <a:buNone/>
            </a:pPr>
            <a:endParaRPr lang="fr-CA" sz="2400" b="1" dirty="0"/>
          </a:p>
          <a:p>
            <a:pPr>
              <a:buFont typeface="Monotype Sorts" pitchFamily="2" charset="2"/>
              <a:buNone/>
            </a:pPr>
            <a:r>
              <a:rPr lang="fr-CA" sz="2400" dirty="0"/>
              <a:t>- Procédé pour Chicago-style (voir diapo suivante)</a:t>
            </a:r>
            <a:endParaRPr lang="en-US" sz="2400" dirty="0"/>
          </a:p>
        </p:txBody>
      </p:sp>
      <p:sp>
        <p:nvSpPr>
          <p:cNvPr id="37893" name="Text Box 4"/>
          <p:cNvSpPr txBox="1">
            <a:spLocks noChangeArrowheads="1"/>
          </p:cNvSpPr>
          <p:nvPr/>
        </p:nvSpPr>
        <p:spPr bwMode="auto">
          <a:xfrm>
            <a:off x="406400" y="5181600"/>
            <a:ext cx="8153400" cy="830997"/>
          </a:xfrm>
          <a:prstGeom prst="rect">
            <a:avLst/>
          </a:prstGeom>
          <a:noFill/>
          <a:ln w="12700">
            <a:noFill/>
            <a:miter lim="800000"/>
            <a:headEnd type="none" w="sm" len="sm"/>
            <a:tailEnd type="none" w="sm" len="sm"/>
          </a:ln>
        </p:spPr>
        <p:txBody>
          <a:bodyPr>
            <a:spAutoFit/>
          </a:bodyPr>
          <a:lstStyle/>
          <a:p>
            <a:pPr eaLnBrk="1" hangingPunct="1">
              <a:spcBef>
                <a:spcPct val="20000"/>
              </a:spcBef>
            </a:pPr>
            <a:r>
              <a:rPr lang="en-US" dirty="0">
                <a:solidFill>
                  <a:schemeClr val="bg2">
                    <a:lumMod val="75000"/>
                  </a:schemeClr>
                </a:solidFill>
              </a:rPr>
              <a:t>Pour un client qui </a:t>
            </a:r>
            <a:r>
              <a:rPr lang="en-US" dirty="0" err="1">
                <a:solidFill>
                  <a:schemeClr val="bg2">
                    <a:lumMod val="75000"/>
                  </a:schemeClr>
                </a:solidFill>
              </a:rPr>
              <a:t>hésite</a:t>
            </a:r>
            <a:r>
              <a:rPr lang="en-US" dirty="0">
                <a:solidFill>
                  <a:schemeClr val="bg2">
                    <a:lumMod val="75000"/>
                  </a:schemeClr>
                </a:solidFill>
              </a:rPr>
              <a:t> entre les </a:t>
            </a:r>
            <a:r>
              <a:rPr lang="en-US" dirty="0" err="1">
                <a:solidFill>
                  <a:schemeClr val="bg2">
                    <a:lumMod val="75000"/>
                  </a:schemeClr>
                </a:solidFill>
              </a:rPr>
              <a:t>deux</a:t>
            </a:r>
            <a:r>
              <a:rPr lang="en-US" dirty="0">
                <a:solidFill>
                  <a:schemeClr val="bg2">
                    <a:lumMod val="75000"/>
                  </a:schemeClr>
                </a:solidFill>
              </a:rPr>
              <a:t> options, </a:t>
            </a:r>
            <a:r>
              <a:rPr lang="en-US" dirty="0" err="1">
                <a:solidFill>
                  <a:schemeClr val="bg2">
                    <a:lumMod val="75000"/>
                  </a:schemeClr>
                </a:solidFill>
              </a:rPr>
              <a:t>laquelle</a:t>
            </a:r>
            <a:r>
              <a:rPr lang="en-US" dirty="0">
                <a:solidFill>
                  <a:schemeClr val="bg2">
                    <a:lumMod val="75000"/>
                  </a:schemeClr>
                </a:solidFill>
              </a:rPr>
              <a:t> Jaqueline </a:t>
            </a:r>
            <a:r>
              <a:rPr lang="en-US" dirty="0" err="1">
                <a:solidFill>
                  <a:schemeClr val="bg2">
                    <a:lumMod val="75000"/>
                  </a:schemeClr>
                </a:solidFill>
              </a:rPr>
              <a:t>devrait-elle</a:t>
            </a:r>
            <a:r>
              <a:rPr lang="en-US" dirty="0">
                <a:solidFill>
                  <a:schemeClr val="bg2">
                    <a:lumMod val="75000"/>
                  </a:schemeClr>
                </a:solidFill>
              </a:rPr>
              <a:t> </a:t>
            </a:r>
            <a:r>
              <a:rPr lang="en-US" dirty="0" err="1">
                <a:solidFill>
                  <a:schemeClr val="bg2">
                    <a:lumMod val="75000"/>
                  </a:schemeClr>
                </a:solidFill>
              </a:rPr>
              <a:t>suggérer</a:t>
            </a:r>
            <a:r>
              <a:rPr lang="en-US" dirty="0">
                <a:solidFill>
                  <a:schemeClr val="bg2">
                    <a:lumMod val="75000"/>
                  </a:schemeClr>
                </a:solidFill>
              </a:rPr>
              <a:t>?</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a:noFill/>
        </p:spPr>
        <p:txBody>
          <a:bodyPr/>
          <a:lstStyle/>
          <a:p>
            <a:r>
              <a:rPr lang="fr-CA" dirty="0"/>
              <a:t>Analyse multi-produits</a:t>
            </a:r>
            <a:endParaRPr lang="en-US" dirty="0"/>
          </a:p>
        </p:txBody>
      </p:sp>
      <p:graphicFrame>
        <p:nvGraphicFramePr>
          <p:cNvPr id="11266" name="Object 3"/>
          <p:cNvGraphicFramePr>
            <a:graphicFrameLocks noGrp="1"/>
          </p:cNvGraphicFramePr>
          <p:nvPr>
            <p:ph type="body" idx="1"/>
            <p:extLst>
              <p:ext uri="{D42A27DB-BD31-4B8C-83A1-F6EECF244321}">
                <p14:modId xmlns:p14="http://schemas.microsoft.com/office/powerpoint/2010/main" val="4281807554"/>
              </p:ext>
            </p:extLst>
          </p:nvPr>
        </p:nvGraphicFramePr>
        <p:xfrm>
          <a:off x="349250" y="1295400"/>
          <a:ext cx="8101013" cy="3902075"/>
        </p:xfrm>
        <a:graphic>
          <a:graphicData uri="http://schemas.openxmlformats.org/presentationml/2006/ole">
            <mc:AlternateContent xmlns:mc="http://schemas.openxmlformats.org/markup-compatibility/2006">
              <mc:Choice xmlns:v="urn:schemas-microsoft-com:vml" Requires="v">
                <p:oleObj spid="_x0000_s11355" name="Document" r:id="rId4" imgW="7892400" imgH="3801458" progId="Word.Document.8">
                  <p:embed/>
                </p:oleObj>
              </mc:Choice>
              <mc:Fallback>
                <p:oleObj name="Document" r:id="rId4" imgW="7892400" imgH="3801458" progId="Word.Document.8">
                  <p:embed/>
                  <p:pic>
                    <p:nvPicPr>
                      <p:cNvPr id="0" name="Object 3"/>
                      <p:cNvPicPr>
                        <a:picLocks noChangeArrowheads="1"/>
                      </p:cNvPicPr>
                      <p:nvPr/>
                    </p:nvPicPr>
                    <p:blipFill>
                      <a:blip r:embed="rId5"/>
                      <a:srcRect/>
                      <a:stretch>
                        <a:fillRect/>
                      </a:stretch>
                    </p:blipFill>
                    <p:spPr bwMode="auto">
                      <a:xfrm>
                        <a:off x="349250" y="1295400"/>
                        <a:ext cx="8101013" cy="3902075"/>
                      </a:xfrm>
                      <a:prstGeom prst="rect">
                        <a:avLst/>
                      </a:prstGeom>
                      <a:noFill/>
                    </p:spPr>
                  </p:pic>
                </p:oleObj>
              </mc:Fallback>
            </mc:AlternateContent>
          </a:graphicData>
        </a:graphic>
      </p:graphicFrame>
      <p:sp>
        <p:nvSpPr>
          <p:cNvPr id="4" name="Text Box 4"/>
          <p:cNvSpPr txBox="1">
            <a:spLocks noChangeArrowheads="1"/>
          </p:cNvSpPr>
          <p:nvPr/>
        </p:nvSpPr>
        <p:spPr bwMode="auto">
          <a:xfrm>
            <a:off x="406400" y="5181600"/>
            <a:ext cx="8153400" cy="830997"/>
          </a:xfrm>
          <a:prstGeom prst="rect">
            <a:avLst/>
          </a:prstGeom>
          <a:noFill/>
          <a:ln w="12700">
            <a:noFill/>
            <a:miter lim="800000"/>
            <a:headEnd type="none" w="sm" len="sm"/>
            <a:tailEnd type="none" w="sm" len="sm"/>
          </a:ln>
        </p:spPr>
        <p:txBody>
          <a:bodyPr>
            <a:spAutoFit/>
          </a:bodyPr>
          <a:lstStyle/>
          <a:p>
            <a:pPr eaLnBrk="1" hangingPunct="1">
              <a:spcBef>
                <a:spcPct val="20000"/>
              </a:spcBef>
            </a:pPr>
            <a:r>
              <a:rPr lang="en-US" dirty="0">
                <a:solidFill>
                  <a:schemeClr val="bg2">
                    <a:lumMod val="75000"/>
                  </a:schemeClr>
                </a:solidFill>
              </a:rPr>
              <a:t>Question: Pour un client qui </a:t>
            </a:r>
            <a:r>
              <a:rPr lang="en-US" dirty="0" err="1">
                <a:solidFill>
                  <a:schemeClr val="bg2">
                    <a:lumMod val="75000"/>
                  </a:schemeClr>
                </a:solidFill>
              </a:rPr>
              <a:t>hésite</a:t>
            </a:r>
            <a:r>
              <a:rPr lang="en-US" dirty="0">
                <a:solidFill>
                  <a:schemeClr val="bg2">
                    <a:lumMod val="75000"/>
                  </a:schemeClr>
                </a:solidFill>
              </a:rPr>
              <a:t> entre les </a:t>
            </a:r>
            <a:r>
              <a:rPr lang="en-US" dirty="0" err="1">
                <a:solidFill>
                  <a:schemeClr val="bg2">
                    <a:lumMod val="75000"/>
                  </a:schemeClr>
                </a:solidFill>
              </a:rPr>
              <a:t>deux</a:t>
            </a:r>
            <a:r>
              <a:rPr lang="en-US" dirty="0">
                <a:solidFill>
                  <a:schemeClr val="bg2">
                    <a:lumMod val="75000"/>
                  </a:schemeClr>
                </a:solidFill>
              </a:rPr>
              <a:t> options, </a:t>
            </a:r>
            <a:r>
              <a:rPr lang="en-US" dirty="0" err="1">
                <a:solidFill>
                  <a:schemeClr val="bg2">
                    <a:lumMod val="75000"/>
                  </a:schemeClr>
                </a:solidFill>
              </a:rPr>
              <a:t>laquelle</a:t>
            </a:r>
            <a:r>
              <a:rPr lang="en-US" dirty="0">
                <a:solidFill>
                  <a:schemeClr val="bg2">
                    <a:lumMod val="75000"/>
                  </a:schemeClr>
                </a:solidFill>
              </a:rPr>
              <a:t> Jaqueline </a:t>
            </a:r>
            <a:r>
              <a:rPr lang="en-US" dirty="0" err="1">
                <a:solidFill>
                  <a:schemeClr val="bg2">
                    <a:lumMod val="75000"/>
                  </a:schemeClr>
                </a:solidFill>
              </a:rPr>
              <a:t>devrait-elle</a:t>
            </a:r>
            <a:r>
              <a:rPr lang="en-US" dirty="0">
                <a:solidFill>
                  <a:schemeClr val="bg2">
                    <a:lumMod val="75000"/>
                  </a:schemeClr>
                </a:solidFill>
              </a:rPr>
              <a:t> </a:t>
            </a:r>
            <a:r>
              <a:rPr lang="en-US" dirty="0" err="1">
                <a:solidFill>
                  <a:schemeClr val="bg2">
                    <a:lumMod val="75000"/>
                  </a:schemeClr>
                </a:solidFill>
              </a:rPr>
              <a:t>suggérer</a:t>
            </a:r>
            <a:r>
              <a:rPr lang="en-US" dirty="0">
                <a:solidFill>
                  <a:schemeClr val="bg2">
                    <a:lumMod val="75000"/>
                  </a:schemeClr>
                </a:solidFill>
              </a:rPr>
              <a:t>?</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noFill/>
        </p:spPr>
        <p:txBody>
          <a:bodyPr/>
          <a:lstStyle/>
          <a:p>
            <a:r>
              <a:rPr lang="en-US" dirty="0" err="1"/>
              <a:t>Analyse</a:t>
            </a:r>
            <a:r>
              <a:rPr lang="en-US" dirty="0"/>
              <a:t> multi-</a:t>
            </a:r>
            <a:r>
              <a:rPr lang="en-US" dirty="0" err="1"/>
              <a:t>produits</a:t>
            </a:r>
            <a:endParaRPr lang="en-US" dirty="0"/>
          </a:p>
        </p:txBody>
      </p:sp>
      <p:sp>
        <p:nvSpPr>
          <p:cNvPr id="38916" name="Rectangle 3"/>
          <p:cNvSpPr>
            <a:spLocks noGrp="1" noChangeArrowheads="1"/>
          </p:cNvSpPr>
          <p:nvPr>
            <p:ph type="body" idx="1"/>
          </p:nvPr>
        </p:nvSpPr>
        <p:spPr>
          <a:xfrm>
            <a:off x="457200" y="1676400"/>
            <a:ext cx="8261350" cy="4419600"/>
          </a:xfrm>
          <a:noFill/>
        </p:spPr>
        <p:txBody>
          <a:bodyPr/>
          <a:lstStyle/>
          <a:p>
            <a:pPr>
              <a:buFont typeface="Monotype Sorts" pitchFamily="2" charset="2"/>
              <a:buNone/>
            </a:pPr>
            <a:r>
              <a:rPr lang="en-US" dirty="0"/>
              <a:t>Marge pour </a:t>
            </a:r>
            <a:r>
              <a:rPr lang="en-US" dirty="0" err="1"/>
              <a:t>croûte</a:t>
            </a:r>
            <a:r>
              <a:rPr lang="en-US" dirty="0"/>
              <a:t> mince		= </a:t>
            </a:r>
            <a:r>
              <a:rPr lang="en-US" sz="2400" dirty="0">
                <a:cs typeface="Times New Roman" pitchFamily="18" charset="0"/>
              </a:rPr>
              <a:t>€</a:t>
            </a:r>
            <a:r>
              <a:rPr lang="en-US" dirty="0"/>
              <a:t> 3,60 (= 5 – 1,40)</a:t>
            </a:r>
          </a:p>
          <a:p>
            <a:pPr>
              <a:buFont typeface="Monotype Sorts" pitchFamily="2" charset="2"/>
              <a:buNone/>
            </a:pPr>
            <a:r>
              <a:rPr lang="en-US" dirty="0"/>
              <a:t>Marge pour Chicago-style	= </a:t>
            </a:r>
            <a:r>
              <a:rPr lang="en-US" sz="2400" dirty="0">
                <a:cs typeface="Times New Roman" pitchFamily="18" charset="0"/>
              </a:rPr>
              <a:t>€</a:t>
            </a:r>
            <a:r>
              <a:rPr lang="en-US" dirty="0"/>
              <a:t> 5,30 (= 7,5 – 2,2)</a:t>
            </a:r>
          </a:p>
          <a:p>
            <a:pPr>
              <a:buFont typeface="Monotype Sorts" pitchFamily="2" charset="2"/>
              <a:buNone/>
            </a:pPr>
            <a:endParaRPr lang="en-US" dirty="0"/>
          </a:p>
          <a:p>
            <a:pPr>
              <a:buNone/>
            </a:pPr>
            <a:r>
              <a:rPr lang="en-US" i="1" dirty="0"/>
              <a:t>Marge par minute </a:t>
            </a:r>
            <a:r>
              <a:rPr lang="en-US" dirty="0"/>
              <a:t>du four (</a:t>
            </a:r>
            <a:r>
              <a:rPr lang="en-US" dirty="0" err="1"/>
              <a:t>goulot</a:t>
            </a:r>
            <a:r>
              <a:rPr lang="en-US" dirty="0"/>
              <a:t> </a:t>
            </a:r>
            <a:r>
              <a:rPr lang="en-US" dirty="0" err="1"/>
              <a:t>d’étr</a:t>
            </a:r>
            <a:r>
              <a:rPr lang="en-US" dirty="0"/>
              <a:t>.) pour </a:t>
            </a:r>
            <a:r>
              <a:rPr lang="en-US" dirty="0" err="1"/>
              <a:t>croûte</a:t>
            </a:r>
            <a:r>
              <a:rPr lang="en-US" dirty="0"/>
              <a:t> mince: 3.60</a:t>
            </a:r>
            <a:r>
              <a:rPr lang="en-US" dirty="0">
                <a:cs typeface="Times New Roman" pitchFamily="18" charset="0"/>
              </a:rPr>
              <a:t>×2</a:t>
            </a:r>
            <a:r>
              <a:rPr lang="en-US" dirty="0"/>
              <a:t> / 16 =	</a:t>
            </a:r>
            <a:r>
              <a:rPr lang="en-US" dirty="0">
                <a:solidFill>
                  <a:srgbClr val="FF0000"/>
                </a:solidFill>
                <a:cs typeface="Times New Roman" pitchFamily="18" charset="0"/>
              </a:rPr>
              <a:t>€ 0,</a:t>
            </a:r>
            <a:r>
              <a:rPr lang="en-US" dirty="0">
                <a:solidFill>
                  <a:srgbClr val="FF0000"/>
                </a:solidFill>
              </a:rPr>
              <a:t>450</a:t>
            </a:r>
          </a:p>
          <a:p>
            <a:pPr>
              <a:buFont typeface="Monotype Sorts" pitchFamily="2" charset="2"/>
              <a:buNone/>
            </a:pPr>
            <a:r>
              <a:rPr lang="en-US" i="1" dirty="0"/>
              <a:t>Marge par minute </a:t>
            </a:r>
            <a:r>
              <a:rPr lang="en-US" dirty="0"/>
              <a:t>du four pour Chicago-style= </a:t>
            </a:r>
            <a:br>
              <a:rPr lang="en-US" dirty="0"/>
            </a:br>
            <a:r>
              <a:rPr lang="en-US" dirty="0"/>
              <a:t>5.30</a:t>
            </a:r>
            <a:r>
              <a:rPr lang="en-US" dirty="0">
                <a:cs typeface="Times New Roman" pitchFamily="18" charset="0"/>
              </a:rPr>
              <a:t>×2</a:t>
            </a:r>
            <a:r>
              <a:rPr lang="en-US" dirty="0"/>
              <a:t> / 24 =		</a:t>
            </a:r>
            <a:r>
              <a:rPr lang="en-US" sz="2400" dirty="0">
                <a:solidFill>
                  <a:srgbClr val="FF0000"/>
                </a:solidFill>
                <a:cs typeface="Times New Roman" pitchFamily="18" charset="0"/>
              </a:rPr>
              <a:t>€</a:t>
            </a:r>
            <a:r>
              <a:rPr lang="en-US" dirty="0">
                <a:solidFill>
                  <a:srgbClr val="FF0000"/>
                </a:solidFill>
              </a:rPr>
              <a:t> 0,4417</a:t>
            </a:r>
          </a:p>
          <a:p>
            <a:pPr>
              <a:buFont typeface="Monotype Sorts" pitchFamily="2" charset="2"/>
              <a:buNone/>
            </a:pPr>
            <a:r>
              <a:rPr lang="fr-CA" dirty="0"/>
              <a:t>Mesure clé: </a:t>
            </a:r>
            <a:r>
              <a:rPr lang="fr-CA" i="1" dirty="0">
                <a:solidFill>
                  <a:schemeClr val="tx1"/>
                </a:solidFill>
              </a:rPr>
              <a:t>Marge par minute d’utilisation du goulot d’étranglement</a:t>
            </a:r>
            <a:endParaRPr lang="en-US" i="1" dirty="0">
              <a:solidFill>
                <a:schemeClr val="tx1"/>
              </a:solidFill>
            </a:endParaRPr>
          </a:p>
        </p:txBody>
      </p:sp>
    </p:spTree>
    <p:extLst>
      <p:ext uri="{BB962C8B-B14F-4D97-AF65-F5344CB8AC3E}">
        <p14:creationId xmlns:p14="http://schemas.microsoft.com/office/powerpoint/2010/main" val="3215298786"/>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381000" y="266700"/>
            <a:ext cx="7772400" cy="571500"/>
          </a:xfrm>
          <a:noFill/>
        </p:spPr>
        <p:txBody>
          <a:bodyPr/>
          <a:lstStyle/>
          <a:p>
            <a:r>
              <a:rPr lang="en-US" dirty="0" err="1"/>
              <a:t>Deux</a:t>
            </a:r>
            <a:r>
              <a:rPr lang="en-US" dirty="0"/>
              <a:t> </a:t>
            </a:r>
            <a:r>
              <a:rPr lang="en-US" dirty="0" err="1"/>
              <a:t>autres</a:t>
            </a:r>
            <a:r>
              <a:rPr lang="en-US" dirty="0"/>
              <a:t> </a:t>
            </a:r>
            <a:r>
              <a:rPr lang="en-US" dirty="0" err="1"/>
              <a:t>exemples</a:t>
            </a:r>
            <a:r>
              <a:rPr lang="en-US" dirty="0"/>
              <a:t> (7S, pp 300-301)</a:t>
            </a:r>
          </a:p>
        </p:txBody>
      </p:sp>
      <p:grpSp>
        <p:nvGrpSpPr>
          <p:cNvPr id="4" name="Group 3"/>
          <p:cNvGrpSpPr/>
          <p:nvPr/>
        </p:nvGrpSpPr>
        <p:grpSpPr>
          <a:xfrm>
            <a:off x="228600" y="941387"/>
            <a:ext cx="8696325" cy="2898775"/>
            <a:chOff x="304800" y="1066800"/>
            <a:chExt cx="8696325" cy="2898775"/>
          </a:xfrm>
        </p:grpSpPr>
        <p:grpSp>
          <p:nvGrpSpPr>
            <p:cNvPr id="5" name="Group 32"/>
            <p:cNvGrpSpPr>
              <a:grpSpLocks/>
            </p:cNvGrpSpPr>
            <p:nvPr/>
          </p:nvGrpSpPr>
          <p:grpSpPr bwMode="auto">
            <a:xfrm>
              <a:off x="304800" y="1981200"/>
              <a:ext cx="8696325" cy="1984375"/>
              <a:chOff x="158" y="2334"/>
              <a:chExt cx="5478" cy="1250"/>
            </a:xfrm>
          </p:grpSpPr>
          <p:sp>
            <p:nvSpPr>
              <p:cNvPr id="6" name="Freeform 24"/>
              <p:cNvSpPr>
                <a:spLocks/>
              </p:cNvSpPr>
              <p:nvPr/>
            </p:nvSpPr>
            <p:spPr bwMode="auto">
              <a:xfrm>
                <a:off x="1232" y="2488"/>
                <a:ext cx="216" cy="744"/>
              </a:xfrm>
              <a:custGeom>
                <a:avLst/>
                <a:gdLst/>
                <a:ahLst/>
                <a:cxnLst>
                  <a:cxn ang="0">
                    <a:pos x="216" y="0"/>
                  </a:cxn>
                  <a:cxn ang="0">
                    <a:pos x="0" y="0"/>
                  </a:cxn>
                  <a:cxn ang="0">
                    <a:pos x="0" y="744"/>
                  </a:cxn>
                  <a:cxn ang="0">
                    <a:pos x="216" y="744"/>
                  </a:cxn>
                </a:cxnLst>
                <a:rect l="0" t="0" r="r" b="b"/>
                <a:pathLst>
                  <a:path w="216" h="744">
                    <a:moveTo>
                      <a:pt x="216" y="0"/>
                    </a:moveTo>
                    <a:lnTo>
                      <a:pt x="0" y="0"/>
                    </a:lnTo>
                    <a:lnTo>
                      <a:pt x="0" y="744"/>
                    </a:lnTo>
                    <a:lnTo>
                      <a:pt x="216" y="744"/>
                    </a:lnTo>
                  </a:path>
                </a:pathLst>
              </a:custGeom>
              <a:noFill/>
              <a:ln w="38100" cmpd="sng">
                <a:solidFill>
                  <a:srgbClr val="24BDB2"/>
                </a:solidFill>
                <a:round/>
                <a:headEnd type="triangle" w="med" len="med"/>
                <a:tailEnd type="triangle" w="med" len="med"/>
              </a:ln>
              <a:effectLst/>
            </p:spPr>
            <p:txBody>
              <a:bodyPr/>
              <a:lstStyle/>
              <a:p>
                <a:endParaRPr lang="en-US"/>
              </a:p>
            </p:txBody>
          </p:sp>
          <p:sp>
            <p:nvSpPr>
              <p:cNvPr id="7" name="Line 25"/>
              <p:cNvSpPr>
                <a:spLocks noChangeShapeType="1"/>
              </p:cNvSpPr>
              <p:nvPr/>
            </p:nvSpPr>
            <p:spPr bwMode="auto">
              <a:xfrm>
                <a:off x="968" y="2864"/>
                <a:ext cx="256" cy="0"/>
              </a:xfrm>
              <a:prstGeom prst="line">
                <a:avLst/>
              </a:prstGeom>
              <a:noFill/>
              <a:ln w="38100">
                <a:solidFill>
                  <a:srgbClr val="24BDB2"/>
                </a:solidFill>
                <a:round/>
                <a:headEnd/>
                <a:tailEnd/>
              </a:ln>
              <a:effectLst/>
            </p:spPr>
            <p:txBody>
              <a:bodyPr/>
              <a:lstStyle/>
              <a:p>
                <a:endParaRPr lang="en-US"/>
              </a:p>
            </p:txBody>
          </p:sp>
          <p:sp>
            <p:nvSpPr>
              <p:cNvPr id="8" name="Freeform 26"/>
              <p:cNvSpPr>
                <a:spLocks/>
              </p:cNvSpPr>
              <p:nvPr/>
            </p:nvSpPr>
            <p:spPr bwMode="auto">
              <a:xfrm flipH="1">
                <a:off x="4264" y="2480"/>
                <a:ext cx="216" cy="744"/>
              </a:xfrm>
              <a:custGeom>
                <a:avLst/>
                <a:gdLst/>
                <a:ahLst/>
                <a:cxnLst>
                  <a:cxn ang="0">
                    <a:pos x="216" y="0"/>
                  </a:cxn>
                  <a:cxn ang="0">
                    <a:pos x="0" y="0"/>
                  </a:cxn>
                  <a:cxn ang="0">
                    <a:pos x="0" y="744"/>
                  </a:cxn>
                  <a:cxn ang="0">
                    <a:pos x="216" y="744"/>
                  </a:cxn>
                </a:cxnLst>
                <a:rect l="0" t="0" r="r" b="b"/>
                <a:pathLst>
                  <a:path w="216" h="744">
                    <a:moveTo>
                      <a:pt x="216" y="0"/>
                    </a:moveTo>
                    <a:lnTo>
                      <a:pt x="0" y="0"/>
                    </a:lnTo>
                    <a:lnTo>
                      <a:pt x="0" y="744"/>
                    </a:lnTo>
                    <a:lnTo>
                      <a:pt x="216" y="744"/>
                    </a:lnTo>
                  </a:path>
                </a:pathLst>
              </a:custGeom>
              <a:noFill/>
              <a:ln w="38100" cmpd="sng">
                <a:solidFill>
                  <a:srgbClr val="24BDB2"/>
                </a:solidFill>
                <a:round/>
                <a:headEnd type="none" w="med" len="med"/>
                <a:tailEnd type="none" w="med" len="med"/>
              </a:ln>
              <a:effectLst/>
            </p:spPr>
            <p:txBody>
              <a:bodyPr/>
              <a:lstStyle/>
              <a:p>
                <a:endParaRPr lang="en-US"/>
              </a:p>
            </p:txBody>
          </p:sp>
          <p:sp>
            <p:nvSpPr>
              <p:cNvPr id="9" name="Line 27"/>
              <p:cNvSpPr>
                <a:spLocks noChangeShapeType="1"/>
              </p:cNvSpPr>
              <p:nvPr/>
            </p:nvSpPr>
            <p:spPr bwMode="auto">
              <a:xfrm>
                <a:off x="4480" y="2864"/>
                <a:ext cx="312" cy="0"/>
              </a:xfrm>
              <a:prstGeom prst="line">
                <a:avLst/>
              </a:prstGeom>
              <a:noFill/>
              <a:ln w="38100">
                <a:solidFill>
                  <a:srgbClr val="24BDB2"/>
                </a:solidFill>
                <a:round/>
                <a:headEnd/>
                <a:tailEnd type="triangle" w="med" len="med"/>
              </a:ln>
              <a:effectLst/>
            </p:spPr>
            <p:txBody>
              <a:bodyPr/>
              <a:lstStyle/>
              <a:p>
                <a:endParaRPr lang="en-US"/>
              </a:p>
            </p:txBody>
          </p:sp>
          <p:grpSp>
            <p:nvGrpSpPr>
              <p:cNvPr id="10" name="Group 23"/>
              <p:cNvGrpSpPr>
                <a:grpSpLocks/>
              </p:cNvGrpSpPr>
              <p:nvPr/>
            </p:nvGrpSpPr>
            <p:grpSpPr bwMode="auto">
              <a:xfrm>
                <a:off x="4543" y="2710"/>
                <a:ext cx="1093" cy="497"/>
                <a:chOff x="4543" y="2334"/>
                <a:chExt cx="1093" cy="497"/>
              </a:xfrm>
            </p:grpSpPr>
            <p:sp>
              <p:nvSpPr>
                <p:cNvPr id="31" name="Text Box 9"/>
                <p:cNvSpPr txBox="1">
                  <a:spLocks noChangeArrowheads="1"/>
                </p:cNvSpPr>
                <p:nvPr/>
              </p:nvSpPr>
              <p:spPr bwMode="auto">
                <a:xfrm>
                  <a:off x="4770" y="2334"/>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err="1"/>
                    <a:t>Emballage</a:t>
                  </a:r>
                  <a:endParaRPr lang="en-US" sz="1600" b="1" dirty="0"/>
                </a:p>
              </p:txBody>
            </p:sp>
            <p:sp>
              <p:nvSpPr>
                <p:cNvPr id="32" name="Text Box 14"/>
                <p:cNvSpPr txBox="1">
                  <a:spLocks noChangeArrowheads="1"/>
                </p:cNvSpPr>
                <p:nvPr/>
              </p:nvSpPr>
              <p:spPr bwMode="auto">
                <a:xfrm>
                  <a:off x="4543" y="2639"/>
                  <a:ext cx="1093" cy="192"/>
                </a:xfrm>
                <a:prstGeom prst="rect">
                  <a:avLst/>
                </a:prstGeom>
                <a:noFill/>
                <a:ln w="9525">
                  <a:noFill/>
                  <a:miter lim="800000"/>
                  <a:headEnd/>
                  <a:tailEnd/>
                </a:ln>
                <a:effectLst/>
              </p:spPr>
              <p:txBody>
                <a:bodyPr wrap="none">
                  <a:spAutoFit/>
                </a:bodyPr>
                <a:lstStyle/>
                <a:p>
                  <a:r>
                    <a:rPr lang="en-US" sz="1400" b="1"/>
                    <a:t>37.5 sec/sandwich</a:t>
                  </a:r>
                </a:p>
              </p:txBody>
            </p:sp>
          </p:grpSp>
          <p:grpSp>
            <p:nvGrpSpPr>
              <p:cNvPr id="11" name="Group 22"/>
              <p:cNvGrpSpPr>
                <a:grpSpLocks/>
              </p:cNvGrpSpPr>
              <p:nvPr/>
            </p:nvGrpSpPr>
            <p:grpSpPr bwMode="auto">
              <a:xfrm>
                <a:off x="158" y="2710"/>
                <a:ext cx="1000" cy="497"/>
                <a:chOff x="158" y="2334"/>
                <a:chExt cx="1000" cy="497"/>
              </a:xfrm>
            </p:grpSpPr>
            <p:sp>
              <p:nvSpPr>
                <p:cNvPr id="29" name="Text Box 5"/>
                <p:cNvSpPr txBox="1">
                  <a:spLocks noChangeArrowheads="1"/>
                </p:cNvSpPr>
                <p:nvPr/>
              </p:nvSpPr>
              <p:spPr bwMode="auto">
                <a:xfrm>
                  <a:off x="338" y="2334"/>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a:t>Comm.</a:t>
                  </a:r>
                </a:p>
              </p:txBody>
            </p:sp>
            <p:sp>
              <p:nvSpPr>
                <p:cNvPr id="30" name="Text Box 10"/>
                <p:cNvSpPr txBox="1">
                  <a:spLocks noChangeArrowheads="1"/>
                </p:cNvSpPr>
                <p:nvPr/>
              </p:nvSpPr>
              <p:spPr bwMode="auto">
                <a:xfrm>
                  <a:off x="158" y="2639"/>
                  <a:ext cx="1000" cy="192"/>
                </a:xfrm>
                <a:prstGeom prst="rect">
                  <a:avLst/>
                </a:prstGeom>
                <a:noFill/>
                <a:ln w="9525">
                  <a:noFill/>
                  <a:miter lim="800000"/>
                  <a:headEnd/>
                  <a:tailEnd/>
                </a:ln>
                <a:effectLst/>
              </p:spPr>
              <p:txBody>
                <a:bodyPr wrap="none">
                  <a:spAutoFit/>
                </a:bodyPr>
                <a:lstStyle/>
                <a:p>
                  <a:r>
                    <a:rPr lang="en-US" sz="1400" b="1"/>
                    <a:t>30 sec/sandwich</a:t>
                  </a:r>
                </a:p>
              </p:txBody>
            </p:sp>
          </p:grpSp>
          <p:sp>
            <p:nvSpPr>
              <p:cNvPr id="12" name="Line 28"/>
              <p:cNvSpPr>
                <a:spLocks noChangeShapeType="1"/>
              </p:cNvSpPr>
              <p:nvPr/>
            </p:nvSpPr>
            <p:spPr bwMode="auto">
              <a:xfrm>
                <a:off x="2064" y="2488"/>
                <a:ext cx="472" cy="0"/>
              </a:xfrm>
              <a:prstGeom prst="line">
                <a:avLst/>
              </a:prstGeom>
              <a:noFill/>
              <a:ln w="38100">
                <a:solidFill>
                  <a:srgbClr val="24BDB2"/>
                </a:solidFill>
                <a:round/>
                <a:headEnd/>
                <a:tailEnd type="triangle" w="med" len="med"/>
              </a:ln>
              <a:effectLst/>
            </p:spPr>
            <p:txBody>
              <a:bodyPr/>
              <a:lstStyle/>
              <a:p>
                <a:endParaRPr lang="en-US"/>
              </a:p>
            </p:txBody>
          </p:sp>
          <p:sp>
            <p:nvSpPr>
              <p:cNvPr id="13" name="Line 29"/>
              <p:cNvSpPr>
                <a:spLocks noChangeShapeType="1"/>
              </p:cNvSpPr>
              <p:nvPr/>
            </p:nvSpPr>
            <p:spPr bwMode="auto">
              <a:xfrm>
                <a:off x="3190" y="3240"/>
                <a:ext cx="472" cy="0"/>
              </a:xfrm>
              <a:prstGeom prst="line">
                <a:avLst/>
              </a:prstGeom>
              <a:noFill/>
              <a:ln w="38100">
                <a:solidFill>
                  <a:srgbClr val="24BDB2"/>
                </a:solidFill>
                <a:round/>
                <a:headEnd/>
                <a:tailEnd type="triangle" w="med" len="med"/>
              </a:ln>
              <a:effectLst/>
            </p:spPr>
            <p:txBody>
              <a:bodyPr/>
              <a:lstStyle/>
              <a:p>
                <a:endParaRPr lang="en-US"/>
              </a:p>
            </p:txBody>
          </p:sp>
          <p:sp>
            <p:nvSpPr>
              <p:cNvPr id="14" name="Line 30"/>
              <p:cNvSpPr>
                <a:spLocks noChangeShapeType="1"/>
              </p:cNvSpPr>
              <p:nvPr/>
            </p:nvSpPr>
            <p:spPr bwMode="auto">
              <a:xfrm>
                <a:off x="3190" y="2496"/>
                <a:ext cx="472" cy="0"/>
              </a:xfrm>
              <a:prstGeom prst="line">
                <a:avLst/>
              </a:prstGeom>
              <a:noFill/>
              <a:ln w="38100">
                <a:solidFill>
                  <a:srgbClr val="24BDB2"/>
                </a:solidFill>
                <a:round/>
                <a:headEnd/>
                <a:tailEnd type="triangle" w="med" len="med"/>
              </a:ln>
              <a:effectLst/>
            </p:spPr>
            <p:txBody>
              <a:bodyPr/>
              <a:lstStyle/>
              <a:p>
                <a:endParaRPr lang="en-US"/>
              </a:p>
            </p:txBody>
          </p:sp>
          <p:sp>
            <p:nvSpPr>
              <p:cNvPr id="15" name="Line 31"/>
              <p:cNvSpPr>
                <a:spLocks noChangeShapeType="1"/>
              </p:cNvSpPr>
              <p:nvPr/>
            </p:nvSpPr>
            <p:spPr bwMode="auto">
              <a:xfrm>
                <a:off x="2086" y="3232"/>
                <a:ext cx="472" cy="0"/>
              </a:xfrm>
              <a:prstGeom prst="line">
                <a:avLst/>
              </a:prstGeom>
              <a:noFill/>
              <a:ln w="38100">
                <a:solidFill>
                  <a:srgbClr val="24BDB2"/>
                </a:solidFill>
                <a:round/>
                <a:headEnd/>
                <a:tailEnd type="triangle" w="med" len="med"/>
              </a:ln>
              <a:effectLst/>
            </p:spPr>
            <p:txBody>
              <a:bodyPr/>
              <a:lstStyle/>
              <a:p>
                <a:endParaRPr lang="en-US"/>
              </a:p>
            </p:txBody>
          </p:sp>
          <p:grpSp>
            <p:nvGrpSpPr>
              <p:cNvPr id="16" name="Group 21"/>
              <p:cNvGrpSpPr>
                <a:grpSpLocks/>
              </p:cNvGrpSpPr>
              <p:nvPr/>
            </p:nvGrpSpPr>
            <p:grpSpPr bwMode="auto">
              <a:xfrm>
                <a:off x="1282" y="2334"/>
                <a:ext cx="3180" cy="1250"/>
                <a:chOff x="1282" y="2334"/>
                <a:chExt cx="3180" cy="1250"/>
              </a:xfrm>
            </p:grpSpPr>
            <p:sp>
              <p:nvSpPr>
                <p:cNvPr id="17" name="Text Box 6"/>
                <p:cNvSpPr txBox="1">
                  <a:spLocks noChangeArrowheads="1"/>
                </p:cNvSpPr>
                <p:nvPr/>
              </p:nvSpPr>
              <p:spPr bwMode="auto">
                <a:xfrm>
                  <a:off x="1462" y="2334"/>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a:t>Pain</a:t>
                  </a:r>
                </a:p>
              </p:txBody>
            </p:sp>
            <p:sp>
              <p:nvSpPr>
                <p:cNvPr id="18" name="Text Box 7"/>
                <p:cNvSpPr txBox="1">
                  <a:spLocks noChangeArrowheads="1"/>
                </p:cNvSpPr>
                <p:nvPr/>
              </p:nvSpPr>
              <p:spPr bwMode="auto">
                <a:xfrm>
                  <a:off x="2547" y="2334"/>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err="1"/>
                    <a:t>Ingrédients</a:t>
                  </a:r>
                  <a:endParaRPr lang="en-US" sz="1600" b="1" dirty="0"/>
                </a:p>
              </p:txBody>
            </p:sp>
            <p:sp>
              <p:nvSpPr>
                <p:cNvPr id="19" name="Text Box 8"/>
                <p:cNvSpPr txBox="1">
                  <a:spLocks noChangeArrowheads="1"/>
                </p:cNvSpPr>
                <p:nvPr/>
              </p:nvSpPr>
              <p:spPr bwMode="auto">
                <a:xfrm>
                  <a:off x="3643" y="2334"/>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a:t>Toast</a:t>
                  </a:r>
                </a:p>
              </p:txBody>
            </p:sp>
            <p:sp>
              <p:nvSpPr>
                <p:cNvPr id="20" name="Text Box 11"/>
                <p:cNvSpPr txBox="1">
                  <a:spLocks noChangeArrowheads="1"/>
                </p:cNvSpPr>
                <p:nvPr/>
              </p:nvSpPr>
              <p:spPr bwMode="auto">
                <a:xfrm>
                  <a:off x="1282" y="3391"/>
                  <a:ext cx="1000" cy="192"/>
                </a:xfrm>
                <a:prstGeom prst="rect">
                  <a:avLst/>
                </a:prstGeom>
                <a:noFill/>
                <a:ln w="9525">
                  <a:noFill/>
                  <a:miter lim="800000"/>
                  <a:headEnd/>
                  <a:tailEnd/>
                </a:ln>
                <a:effectLst/>
              </p:spPr>
              <p:txBody>
                <a:bodyPr wrap="none">
                  <a:spAutoFit/>
                </a:bodyPr>
                <a:lstStyle/>
                <a:p>
                  <a:r>
                    <a:rPr lang="en-US" sz="1400" b="1"/>
                    <a:t>15 sec/sandwich</a:t>
                  </a:r>
                </a:p>
              </p:txBody>
            </p:sp>
            <p:sp>
              <p:nvSpPr>
                <p:cNvPr id="21" name="Text Box 12"/>
                <p:cNvSpPr txBox="1">
                  <a:spLocks noChangeArrowheads="1"/>
                </p:cNvSpPr>
                <p:nvPr/>
              </p:nvSpPr>
              <p:spPr bwMode="auto">
                <a:xfrm>
                  <a:off x="2366" y="3392"/>
                  <a:ext cx="1000" cy="192"/>
                </a:xfrm>
                <a:prstGeom prst="rect">
                  <a:avLst/>
                </a:prstGeom>
                <a:noFill/>
                <a:ln w="9525">
                  <a:noFill/>
                  <a:miter lim="800000"/>
                  <a:headEnd/>
                  <a:tailEnd/>
                </a:ln>
                <a:effectLst/>
              </p:spPr>
              <p:txBody>
                <a:bodyPr wrap="none">
                  <a:spAutoFit/>
                </a:bodyPr>
                <a:lstStyle/>
                <a:p>
                  <a:r>
                    <a:rPr lang="en-US" sz="1400" b="1"/>
                    <a:t>20 sec/sandwich</a:t>
                  </a:r>
                </a:p>
              </p:txBody>
            </p:sp>
            <p:sp>
              <p:nvSpPr>
                <p:cNvPr id="22" name="Text Box 13"/>
                <p:cNvSpPr txBox="1">
                  <a:spLocks noChangeArrowheads="1"/>
                </p:cNvSpPr>
                <p:nvPr/>
              </p:nvSpPr>
              <p:spPr bwMode="auto">
                <a:xfrm>
                  <a:off x="3462" y="3391"/>
                  <a:ext cx="1000" cy="192"/>
                </a:xfrm>
                <a:prstGeom prst="rect">
                  <a:avLst/>
                </a:prstGeom>
                <a:noFill/>
                <a:ln w="9525">
                  <a:noFill/>
                  <a:miter lim="800000"/>
                  <a:headEnd/>
                  <a:tailEnd/>
                </a:ln>
                <a:effectLst/>
              </p:spPr>
              <p:txBody>
                <a:bodyPr wrap="none">
                  <a:spAutoFit/>
                </a:bodyPr>
                <a:lstStyle/>
                <a:p>
                  <a:r>
                    <a:rPr lang="en-US" sz="1400" b="1"/>
                    <a:t>40 sec/sandwich</a:t>
                  </a:r>
                </a:p>
              </p:txBody>
            </p:sp>
            <p:sp>
              <p:nvSpPr>
                <p:cNvPr id="23" name="Text Box 15"/>
                <p:cNvSpPr txBox="1">
                  <a:spLocks noChangeArrowheads="1"/>
                </p:cNvSpPr>
                <p:nvPr/>
              </p:nvSpPr>
              <p:spPr bwMode="auto">
                <a:xfrm>
                  <a:off x="1462" y="3082"/>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a:t>Pain</a:t>
                  </a:r>
                </a:p>
              </p:txBody>
            </p:sp>
            <p:sp>
              <p:nvSpPr>
                <p:cNvPr id="24" name="Text Box 16"/>
                <p:cNvSpPr txBox="1">
                  <a:spLocks noChangeArrowheads="1"/>
                </p:cNvSpPr>
                <p:nvPr/>
              </p:nvSpPr>
              <p:spPr bwMode="auto">
                <a:xfrm>
                  <a:off x="2547" y="3082"/>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dirty="0" err="1"/>
                    <a:t>Ingrédients</a:t>
                  </a:r>
                  <a:endParaRPr lang="en-US" sz="1600" b="1" dirty="0"/>
                </a:p>
              </p:txBody>
            </p:sp>
            <p:sp>
              <p:nvSpPr>
                <p:cNvPr id="25" name="Text Box 17"/>
                <p:cNvSpPr txBox="1">
                  <a:spLocks noChangeArrowheads="1"/>
                </p:cNvSpPr>
                <p:nvPr/>
              </p:nvSpPr>
              <p:spPr bwMode="auto">
                <a:xfrm>
                  <a:off x="3643" y="3082"/>
                  <a:ext cx="635" cy="304"/>
                </a:xfrm>
                <a:prstGeom prst="rect">
                  <a:avLst/>
                </a:prstGeom>
                <a:noFill/>
                <a:ln w="19050">
                  <a:solidFill>
                    <a:schemeClr val="tx1"/>
                  </a:solidFill>
                  <a:miter lim="800000"/>
                  <a:headEnd/>
                  <a:tailEnd/>
                </a:ln>
                <a:effectLst/>
              </p:spPr>
              <p:txBody>
                <a:bodyPr wrap="none" lIns="162000" tIns="118800" rIns="162000" bIns="118800"/>
                <a:lstStyle/>
                <a:p>
                  <a:pPr algn="ctr"/>
                  <a:r>
                    <a:rPr lang="en-US" sz="1600" b="1"/>
                    <a:t>Toast</a:t>
                  </a:r>
                </a:p>
              </p:txBody>
            </p:sp>
            <p:sp>
              <p:nvSpPr>
                <p:cNvPr id="26" name="Text Box 18"/>
                <p:cNvSpPr txBox="1">
                  <a:spLocks noChangeArrowheads="1"/>
                </p:cNvSpPr>
                <p:nvPr/>
              </p:nvSpPr>
              <p:spPr bwMode="auto">
                <a:xfrm>
                  <a:off x="1282" y="2639"/>
                  <a:ext cx="1000" cy="192"/>
                </a:xfrm>
                <a:prstGeom prst="rect">
                  <a:avLst/>
                </a:prstGeom>
                <a:noFill/>
                <a:ln w="9525">
                  <a:noFill/>
                  <a:miter lim="800000"/>
                  <a:headEnd/>
                  <a:tailEnd/>
                </a:ln>
                <a:effectLst/>
              </p:spPr>
              <p:txBody>
                <a:bodyPr wrap="none">
                  <a:spAutoFit/>
                </a:bodyPr>
                <a:lstStyle/>
                <a:p>
                  <a:r>
                    <a:rPr lang="en-US" sz="1400" b="1" dirty="0"/>
                    <a:t>15 sec/sandwich</a:t>
                  </a:r>
                </a:p>
              </p:txBody>
            </p:sp>
            <p:sp>
              <p:nvSpPr>
                <p:cNvPr id="27" name="Text Box 19"/>
                <p:cNvSpPr txBox="1">
                  <a:spLocks noChangeArrowheads="1"/>
                </p:cNvSpPr>
                <p:nvPr/>
              </p:nvSpPr>
              <p:spPr bwMode="auto">
                <a:xfrm>
                  <a:off x="2366" y="2639"/>
                  <a:ext cx="1000" cy="192"/>
                </a:xfrm>
                <a:prstGeom prst="rect">
                  <a:avLst/>
                </a:prstGeom>
                <a:noFill/>
                <a:ln w="9525">
                  <a:noFill/>
                  <a:miter lim="800000"/>
                  <a:headEnd/>
                  <a:tailEnd/>
                </a:ln>
                <a:effectLst/>
              </p:spPr>
              <p:txBody>
                <a:bodyPr wrap="none">
                  <a:spAutoFit/>
                </a:bodyPr>
                <a:lstStyle/>
                <a:p>
                  <a:r>
                    <a:rPr lang="en-US" sz="1400" b="1"/>
                    <a:t>20 sec/sandwich</a:t>
                  </a:r>
                </a:p>
              </p:txBody>
            </p:sp>
            <p:sp>
              <p:nvSpPr>
                <p:cNvPr id="28" name="Text Box 20"/>
                <p:cNvSpPr txBox="1">
                  <a:spLocks noChangeArrowheads="1"/>
                </p:cNvSpPr>
                <p:nvPr/>
              </p:nvSpPr>
              <p:spPr bwMode="auto">
                <a:xfrm>
                  <a:off x="3462" y="2639"/>
                  <a:ext cx="1000" cy="192"/>
                </a:xfrm>
                <a:prstGeom prst="rect">
                  <a:avLst/>
                </a:prstGeom>
                <a:noFill/>
                <a:ln w="9525">
                  <a:noFill/>
                  <a:miter lim="800000"/>
                  <a:headEnd/>
                  <a:tailEnd/>
                </a:ln>
                <a:effectLst/>
              </p:spPr>
              <p:txBody>
                <a:bodyPr wrap="none">
                  <a:spAutoFit/>
                </a:bodyPr>
                <a:lstStyle/>
                <a:p>
                  <a:r>
                    <a:rPr lang="en-US" sz="1400" b="1"/>
                    <a:t>40 sec/sandwich</a:t>
                  </a:r>
                </a:p>
              </p:txBody>
            </p:sp>
          </p:grpSp>
        </p:grpSp>
        <p:sp>
          <p:nvSpPr>
            <p:cNvPr id="3" name="TextBox 2"/>
            <p:cNvSpPr txBox="1"/>
            <p:nvPr/>
          </p:nvSpPr>
          <p:spPr>
            <a:xfrm>
              <a:off x="533400" y="1066800"/>
              <a:ext cx="4038600" cy="461665"/>
            </a:xfrm>
            <a:prstGeom prst="rect">
              <a:avLst/>
            </a:prstGeom>
            <a:noFill/>
          </p:spPr>
          <p:txBody>
            <a:bodyPr wrap="square" rtlCol="0">
              <a:spAutoFit/>
            </a:bodyPr>
            <a:lstStyle/>
            <a:p>
              <a:r>
                <a:rPr lang="fr-CA" dirty="0">
                  <a:solidFill>
                    <a:schemeClr val="bg2"/>
                  </a:solidFill>
                </a:rPr>
                <a:t>Sandwicherie</a:t>
              </a:r>
              <a:endParaRPr lang="en-US" dirty="0">
                <a:solidFill>
                  <a:schemeClr val="bg2"/>
                </a:solidFill>
              </a:endParaRPr>
            </a:p>
          </p:txBody>
        </p:sp>
      </p:grpSp>
      <p:grpSp>
        <p:nvGrpSpPr>
          <p:cNvPr id="33" name="Group 32"/>
          <p:cNvGrpSpPr/>
          <p:nvPr/>
        </p:nvGrpSpPr>
        <p:grpSpPr>
          <a:xfrm>
            <a:off x="228600" y="3947261"/>
            <a:ext cx="8736013" cy="2913914"/>
            <a:chOff x="228600" y="3947261"/>
            <a:chExt cx="8736013" cy="2913914"/>
          </a:xfrm>
        </p:grpSpPr>
        <p:sp>
          <p:nvSpPr>
            <p:cNvPr id="38" name="TextBox 37"/>
            <p:cNvSpPr txBox="1"/>
            <p:nvPr/>
          </p:nvSpPr>
          <p:spPr>
            <a:xfrm>
              <a:off x="228600" y="3947261"/>
              <a:ext cx="4038600" cy="461665"/>
            </a:xfrm>
            <a:prstGeom prst="rect">
              <a:avLst/>
            </a:prstGeom>
            <a:noFill/>
          </p:spPr>
          <p:txBody>
            <a:bodyPr wrap="square" rtlCol="0">
              <a:spAutoFit/>
            </a:bodyPr>
            <a:lstStyle/>
            <a:p>
              <a:r>
                <a:rPr lang="fr-CA" dirty="0">
                  <a:solidFill>
                    <a:schemeClr val="bg2"/>
                  </a:solidFill>
                </a:rPr>
                <a:t>Clinique dentaire</a:t>
              </a:r>
              <a:endParaRPr lang="en-US" dirty="0">
                <a:solidFill>
                  <a:schemeClr val="bg2"/>
                </a:solidFill>
              </a:endParaRPr>
            </a:p>
          </p:txBody>
        </p:sp>
        <p:grpSp>
          <p:nvGrpSpPr>
            <p:cNvPr id="66" name="Group 43"/>
            <p:cNvGrpSpPr>
              <a:grpSpLocks/>
            </p:cNvGrpSpPr>
            <p:nvPr/>
          </p:nvGrpSpPr>
          <p:grpSpPr bwMode="auto">
            <a:xfrm>
              <a:off x="304800" y="4278312"/>
              <a:ext cx="8659813" cy="2582863"/>
              <a:chOff x="256" y="2156"/>
              <a:chExt cx="5455" cy="1627"/>
            </a:xfrm>
          </p:grpSpPr>
          <p:sp>
            <p:nvSpPr>
              <p:cNvPr id="67" name="Line 17"/>
              <p:cNvSpPr>
                <a:spLocks noChangeShapeType="1"/>
              </p:cNvSpPr>
              <p:nvPr/>
            </p:nvSpPr>
            <p:spPr bwMode="auto">
              <a:xfrm>
                <a:off x="897" y="2871"/>
                <a:ext cx="207" cy="1"/>
              </a:xfrm>
              <a:prstGeom prst="line">
                <a:avLst/>
              </a:prstGeom>
              <a:noFill/>
              <a:ln w="38100">
                <a:solidFill>
                  <a:srgbClr val="24BDB2"/>
                </a:solidFill>
                <a:round/>
                <a:headEnd/>
                <a:tailEnd type="triangle" w="med" len="med"/>
              </a:ln>
              <a:effectLst/>
            </p:spPr>
            <p:txBody>
              <a:bodyPr/>
              <a:lstStyle/>
              <a:p>
                <a:endParaRPr lang="en-US"/>
              </a:p>
            </p:txBody>
          </p:sp>
          <p:grpSp>
            <p:nvGrpSpPr>
              <p:cNvPr id="68" name="Group 33"/>
              <p:cNvGrpSpPr>
                <a:grpSpLocks/>
              </p:cNvGrpSpPr>
              <p:nvPr/>
            </p:nvGrpSpPr>
            <p:grpSpPr bwMode="auto">
              <a:xfrm>
                <a:off x="2536" y="2416"/>
                <a:ext cx="480" cy="912"/>
                <a:chOff x="968" y="2488"/>
                <a:chExt cx="480" cy="744"/>
              </a:xfrm>
            </p:grpSpPr>
            <p:sp>
              <p:nvSpPr>
                <p:cNvPr id="95" name="Freeform 5"/>
                <p:cNvSpPr>
                  <a:spLocks/>
                </p:cNvSpPr>
                <p:nvPr/>
              </p:nvSpPr>
              <p:spPr bwMode="auto">
                <a:xfrm>
                  <a:off x="1232" y="2488"/>
                  <a:ext cx="216" cy="744"/>
                </a:xfrm>
                <a:custGeom>
                  <a:avLst/>
                  <a:gdLst/>
                  <a:ahLst/>
                  <a:cxnLst>
                    <a:cxn ang="0">
                      <a:pos x="216" y="0"/>
                    </a:cxn>
                    <a:cxn ang="0">
                      <a:pos x="0" y="0"/>
                    </a:cxn>
                    <a:cxn ang="0">
                      <a:pos x="0" y="744"/>
                    </a:cxn>
                    <a:cxn ang="0">
                      <a:pos x="216" y="744"/>
                    </a:cxn>
                  </a:cxnLst>
                  <a:rect l="0" t="0" r="r" b="b"/>
                  <a:pathLst>
                    <a:path w="216" h="744">
                      <a:moveTo>
                        <a:pt x="216" y="0"/>
                      </a:moveTo>
                      <a:lnTo>
                        <a:pt x="0" y="0"/>
                      </a:lnTo>
                      <a:lnTo>
                        <a:pt x="0" y="744"/>
                      </a:lnTo>
                      <a:lnTo>
                        <a:pt x="216" y="744"/>
                      </a:lnTo>
                    </a:path>
                  </a:pathLst>
                </a:custGeom>
                <a:noFill/>
                <a:ln w="38100" cmpd="sng">
                  <a:solidFill>
                    <a:srgbClr val="24BDB2"/>
                  </a:solidFill>
                  <a:round/>
                  <a:headEnd type="triangle" w="med" len="med"/>
                  <a:tailEnd type="triangle" w="med" len="med"/>
                </a:ln>
                <a:effectLst/>
              </p:spPr>
              <p:txBody>
                <a:bodyPr/>
                <a:lstStyle/>
                <a:p>
                  <a:endParaRPr lang="en-US"/>
                </a:p>
              </p:txBody>
            </p:sp>
            <p:sp>
              <p:nvSpPr>
                <p:cNvPr id="96" name="Line 6"/>
                <p:cNvSpPr>
                  <a:spLocks noChangeShapeType="1"/>
                </p:cNvSpPr>
                <p:nvPr/>
              </p:nvSpPr>
              <p:spPr bwMode="auto">
                <a:xfrm>
                  <a:off x="968" y="2864"/>
                  <a:ext cx="256" cy="0"/>
                </a:xfrm>
                <a:prstGeom prst="line">
                  <a:avLst/>
                </a:prstGeom>
                <a:noFill/>
                <a:ln w="38100">
                  <a:solidFill>
                    <a:srgbClr val="24BDB2"/>
                  </a:solidFill>
                  <a:round/>
                  <a:headEnd/>
                  <a:tailEnd/>
                </a:ln>
                <a:effectLst/>
              </p:spPr>
              <p:txBody>
                <a:bodyPr/>
                <a:lstStyle/>
                <a:p>
                  <a:endParaRPr lang="en-US"/>
                </a:p>
              </p:txBody>
            </p:sp>
          </p:grpSp>
          <p:sp>
            <p:nvSpPr>
              <p:cNvPr id="69" name="Freeform 7"/>
              <p:cNvSpPr>
                <a:spLocks/>
              </p:cNvSpPr>
              <p:nvPr/>
            </p:nvSpPr>
            <p:spPr bwMode="auto">
              <a:xfrm flipH="1">
                <a:off x="3672" y="2416"/>
                <a:ext cx="216" cy="912"/>
              </a:xfrm>
              <a:custGeom>
                <a:avLst/>
                <a:gdLst/>
                <a:ahLst/>
                <a:cxnLst>
                  <a:cxn ang="0">
                    <a:pos x="216" y="0"/>
                  </a:cxn>
                  <a:cxn ang="0">
                    <a:pos x="0" y="0"/>
                  </a:cxn>
                  <a:cxn ang="0">
                    <a:pos x="0" y="744"/>
                  </a:cxn>
                  <a:cxn ang="0">
                    <a:pos x="216" y="744"/>
                  </a:cxn>
                </a:cxnLst>
                <a:rect l="0" t="0" r="r" b="b"/>
                <a:pathLst>
                  <a:path w="216" h="744">
                    <a:moveTo>
                      <a:pt x="216" y="0"/>
                    </a:moveTo>
                    <a:lnTo>
                      <a:pt x="0" y="0"/>
                    </a:lnTo>
                    <a:lnTo>
                      <a:pt x="0" y="744"/>
                    </a:lnTo>
                    <a:lnTo>
                      <a:pt x="216" y="744"/>
                    </a:lnTo>
                  </a:path>
                </a:pathLst>
              </a:custGeom>
              <a:noFill/>
              <a:ln w="38100" cmpd="sng">
                <a:solidFill>
                  <a:srgbClr val="24BDB2"/>
                </a:solidFill>
                <a:round/>
                <a:headEnd type="none" w="med" len="med"/>
                <a:tailEnd type="none" w="med" len="med"/>
              </a:ln>
              <a:effectLst/>
            </p:spPr>
            <p:txBody>
              <a:bodyPr/>
              <a:lstStyle/>
              <a:p>
                <a:endParaRPr lang="en-US"/>
              </a:p>
            </p:txBody>
          </p:sp>
          <p:sp>
            <p:nvSpPr>
              <p:cNvPr id="70" name="Line 8"/>
              <p:cNvSpPr>
                <a:spLocks noChangeShapeType="1"/>
              </p:cNvSpPr>
              <p:nvPr/>
            </p:nvSpPr>
            <p:spPr bwMode="auto">
              <a:xfrm>
                <a:off x="3896" y="2887"/>
                <a:ext cx="216" cy="0"/>
              </a:xfrm>
              <a:prstGeom prst="line">
                <a:avLst/>
              </a:prstGeom>
              <a:noFill/>
              <a:ln w="38100">
                <a:solidFill>
                  <a:srgbClr val="24BDB2"/>
                </a:solidFill>
                <a:round/>
                <a:headEnd/>
                <a:tailEnd type="triangle" w="med" len="med"/>
              </a:ln>
              <a:effectLst/>
            </p:spPr>
            <p:txBody>
              <a:bodyPr/>
              <a:lstStyle/>
              <a:p>
                <a:endParaRPr lang="en-US"/>
              </a:p>
            </p:txBody>
          </p:sp>
          <p:grpSp>
            <p:nvGrpSpPr>
              <p:cNvPr id="71" name="Group 38"/>
              <p:cNvGrpSpPr>
                <a:grpSpLocks/>
              </p:cNvGrpSpPr>
              <p:nvPr/>
            </p:nvGrpSpPr>
            <p:grpSpPr bwMode="auto">
              <a:xfrm>
                <a:off x="4952" y="2612"/>
                <a:ext cx="759" cy="715"/>
                <a:chOff x="4952" y="2756"/>
                <a:chExt cx="759" cy="715"/>
              </a:xfrm>
            </p:grpSpPr>
            <p:sp>
              <p:nvSpPr>
                <p:cNvPr id="93" name="Text Box 10"/>
                <p:cNvSpPr txBox="1">
                  <a:spLocks noChangeArrowheads="1"/>
                </p:cNvSpPr>
                <p:nvPr/>
              </p:nvSpPr>
              <p:spPr bwMode="auto">
                <a:xfrm>
                  <a:off x="4957"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fr-CA" sz="1600" b="1" dirty="0"/>
                    <a:t>Paiement</a:t>
                  </a:r>
                  <a:endParaRPr lang="en-US" sz="1600" b="1" dirty="0"/>
                </a:p>
              </p:txBody>
            </p:sp>
            <p:sp>
              <p:nvSpPr>
                <p:cNvPr id="94" name="Text Box 11"/>
                <p:cNvSpPr txBox="1">
                  <a:spLocks noChangeArrowheads="1"/>
                </p:cNvSpPr>
                <p:nvPr/>
              </p:nvSpPr>
              <p:spPr bwMode="auto">
                <a:xfrm>
                  <a:off x="4952" y="3277"/>
                  <a:ext cx="759" cy="194"/>
                </a:xfrm>
                <a:prstGeom prst="rect">
                  <a:avLst/>
                </a:prstGeom>
                <a:noFill/>
                <a:ln w="9525">
                  <a:noFill/>
                  <a:miter lim="800000"/>
                  <a:headEnd/>
                  <a:tailEnd/>
                </a:ln>
                <a:effectLst/>
              </p:spPr>
              <p:txBody>
                <a:bodyPr wrap="none">
                  <a:spAutoFit/>
                </a:bodyPr>
                <a:lstStyle/>
                <a:p>
                  <a:r>
                    <a:rPr lang="en-US" sz="1400" b="1" dirty="0"/>
                    <a:t>6 min/patient</a:t>
                  </a:r>
                </a:p>
              </p:txBody>
            </p:sp>
          </p:grpSp>
          <p:grpSp>
            <p:nvGrpSpPr>
              <p:cNvPr id="72" name="Group 35"/>
              <p:cNvGrpSpPr>
                <a:grpSpLocks/>
              </p:cNvGrpSpPr>
              <p:nvPr/>
            </p:nvGrpSpPr>
            <p:grpSpPr bwMode="auto">
              <a:xfrm>
                <a:off x="256" y="2612"/>
                <a:ext cx="759" cy="715"/>
                <a:chOff x="568" y="2756"/>
                <a:chExt cx="759" cy="715"/>
              </a:xfrm>
            </p:grpSpPr>
            <p:sp>
              <p:nvSpPr>
                <p:cNvPr id="91" name="Text Box 13"/>
                <p:cNvSpPr txBox="1">
                  <a:spLocks noChangeArrowheads="1"/>
                </p:cNvSpPr>
                <p:nvPr/>
              </p:nvSpPr>
              <p:spPr bwMode="auto">
                <a:xfrm>
                  <a:off x="572"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err="1"/>
                    <a:t>Réception</a:t>
                  </a:r>
                  <a:endParaRPr lang="en-US" sz="1600" b="1" dirty="0"/>
                </a:p>
              </p:txBody>
            </p:sp>
            <p:sp>
              <p:nvSpPr>
                <p:cNvPr id="92" name="Text Box 14"/>
                <p:cNvSpPr txBox="1">
                  <a:spLocks noChangeArrowheads="1"/>
                </p:cNvSpPr>
                <p:nvPr/>
              </p:nvSpPr>
              <p:spPr bwMode="auto">
                <a:xfrm>
                  <a:off x="568" y="3277"/>
                  <a:ext cx="759" cy="194"/>
                </a:xfrm>
                <a:prstGeom prst="rect">
                  <a:avLst/>
                </a:prstGeom>
                <a:noFill/>
                <a:ln w="9525">
                  <a:noFill/>
                  <a:miter lim="800000"/>
                  <a:headEnd/>
                  <a:tailEnd/>
                </a:ln>
                <a:effectLst/>
              </p:spPr>
              <p:txBody>
                <a:bodyPr wrap="none">
                  <a:spAutoFit/>
                </a:bodyPr>
                <a:lstStyle/>
                <a:p>
                  <a:r>
                    <a:rPr lang="en-US" sz="1400" b="1" dirty="0"/>
                    <a:t>2 min/patient</a:t>
                  </a:r>
                </a:p>
              </p:txBody>
            </p:sp>
          </p:grpSp>
          <p:sp>
            <p:nvSpPr>
              <p:cNvPr id="73" name="Line 15"/>
              <p:cNvSpPr>
                <a:spLocks noChangeShapeType="1"/>
              </p:cNvSpPr>
              <p:nvPr/>
            </p:nvSpPr>
            <p:spPr bwMode="auto">
              <a:xfrm>
                <a:off x="1736" y="2871"/>
                <a:ext cx="216" cy="1"/>
              </a:xfrm>
              <a:prstGeom prst="line">
                <a:avLst/>
              </a:prstGeom>
              <a:noFill/>
              <a:ln w="38100">
                <a:solidFill>
                  <a:srgbClr val="24BDB2"/>
                </a:solidFill>
                <a:round/>
                <a:headEnd/>
                <a:tailEnd type="triangle" w="med" len="med"/>
              </a:ln>
              <a:effectLst/>
            </p:spPr>
            <p:txBody>
              <a:bodyPr/>
              <a:lstStyle/>
              <a:p>
                <a:endParaRPr lang="en-US"/>
              </a:p>
            </p:txBody>
          </p:sp>
          <p:sp>
            <p:nvSpPr>
              <p:cNvPr id="74" name="Line 16"/>
              <p:cNvSpPr>
                <a:spLocks noChangeShapeType="1"/>
              </p:cNvSpPr>
              <p:nvPr/>
            </p:nvSpPr>
            <p:spPr bwMode="auto">
              <a:xfrm>
                <a:off x="4750" y="2871"/>
                <a:ext cx="210" cy="1"/>
              </a:xfrm>
              <a:prstGeom prst="line">
                <a:avLst/>
              </a:prstGeom>
              <a:noFill/>
              <a:ln w="38100">
                <a:solidFill>
                  <a:srgbClr val="24BDB2"/>
                </a:solidFill>
                <a:round/>
                <a:headEnd/>
                <a:tailEnd type="triangle" w="med" len="med"/>
              </a:ln>
              <a:effectLst/>
            </p:spPr>
            <p:txBody>
              <a:bodyPr/>
              <a:lstStyle/>
              <a:p>
                <a:endParaRPr lang="en-US"/>
              </a:p>
            </p:txBody>
          </p:sp>
          <p:grpSp>
            <p:nvGrpSpPr>
              <p:cNvPr id="75" name="Group 37"/>
              <p:cNvGrpSpPr>
                <a:grpSpLocks/>
              </p:cNvGrpSpPr>
              <p:nvPr/>
            </p:nvGrpSpPr>
            <p:grpSpPr bwMode="auto">
              <a:xfrm>
                <a:off x="1949" y="2612"/>
                <a:ext cx="759" cy="715"/>
                <a:chOff x="2458" y="2756"/>
                <a:chExt cx="759" cy="715"/>
              </a:xfrm>
            </p:grpSpPr>
            <p:sp>
              <p:nvSpPr>
                <p:cNvPr id="89" name="Text Box 21"/>
                <p:cNvSpPr txBox="1">
                  <a:spLocks noChangeArrowheads="1"/>
                </p:cNvSpPr>
                <p:nvPr/>
              </p:nvSpPr>
              <p:spPr bwMode="auto">
                <a:xfrm>
                  <a:off x="2463"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a:t>Rayon X,</a:t>
                  </a:r>
                </a:p>
                <a:p>
                  <a:pPr algn="ctr"/>
                  <a:r>
                    <a:rPr lang="en-US" sz="1600" b="1" dirty="0" err="1"/>
                    <a:t>Dévelop</a:t>
                  </a:r>
                  <a:r>
                    <a:rPr lang="en-US" sz="1600" b="1" dirty="0"/>
                    <a:t>.</a:t>
                  </a:r>
                </a:p>
              </p:txBody>
            </p:sp>
            <p:sp>
              <p:nvSpPr>
                <p:cNvPr id="90" name="Text Box 23"/>
                <p:cNvSpPr txBox="1">
                  <a:spLocks noChangeArrowheads="1"/>
                </p:cNvSpPr>
                <p:nvPr/>
              </p:nvSpPr>
              <p:spPr bwMode="auto">
                <a:xfrm>
                  <a:off x="2458" y="3277"/>
                  <a:ext cx="759" cy="194"/>
                </a:xfrm>
                <a:prstGeom prst="rect">
                  <a:avLst/>
                </a:prstGeom>
                <a:noFill/>
                <a:ln w="9525">
                  <a:noFill/>
                  <a:miter lim="800000"/>
                  <a:headEnd/>
                  <a:tailEnd/>
                </a:ln>
                <a:effectLst/>
              </p:spPr>
              <p:txBody>
                <a:bodyPr wrap="none">
                  <a:spAutoFit/>
                </a:bodyPr>
                <a:lstStyle/>
                <a:p>
                  <a:r>
                    <a:rPr lang="en-US" sz="1400" b="1" dirty="0"/>
                    <a:t>4 min/patient</a:t>
                  </a:r>
                </a:p>
              </p:txBody>
            </p:sp>
          </p:grpSp>
          <p:grpSp>
            <p:nvGrpSpPr>
              <p:cNvPr id="76" name="Group 39"/>
              <p:cNvGrpSpPr>
                <a:grpSpLocks/>
              </p:cNvGrpSpPr>
              <p:nvPr/>
            </p:nvGrpSpPr>
            <p:grpSpPr bwMode="auto">
              <a:xfrm>
                <a:off x="4105" y="2612"/>
                <a:ext cx="759" cy="715"/>
                <a:chOff x="4232" y="2156"/>
                <a:chExt cx="759" cy="715"/>
              </a:xfrm>
            </p:grpSpPr>
            <p:sp>
              <p:nvSpPr>
                <p:cNvPr id="87" name="Text Box 25"/>
                <p:cNvSpPr txBox="1">
                  <a:spLocks noChangeArrowheads="1"/>
                </p:cNvSpPr>
                <p:nvPr/>
              </p:nvSpPr>
              <p:spPr bwMode="auto">
                <a:xfrm>
                  <a:off x="4232" y="2677"/>
                  <a:ext cx="759" cy="194"/>
                </a:xfrm>
                <a:prstGeom prst="rect">
                  <a:avLst/>
                </a:prstGeom>
                <a:noFill/>
                <a:ln w="9525">
                  <a:noFill/>
                  <a:miter lim="800000"/>
                  <a:headEnd/>
                  <a:tailEnd/>
                </a:ln>
                <a:effectLst/>
              </p:spPr>
              <p:txBody>
                <a:bodyPr wrap="none">
                  <a:spAutoFit/>
                </a:bodyPr>
                <a:lstStyle/>
                <a:p>
                  <a:r>
                    <a:rPr lang="en-US" sz="1400" b="1" dirty="0"/>
                    <a:t>8 min/patient</a:t>
                  </a:r>
                </a:p>
              </p:txBody>
            </p:sp>
            <p:sp>
              <p:nvSpPr>
                <p:cNvPr id="88" name="Text Box 27"/>
                <p:cNvSpPr txBox="1">
                  <a:spLocks noChangeArrowheads="1"/>
                </p:cNvSpPr>
                <p:nvPr/>
              </p:nvSpPr>
              <p:spPr bwMode="auto">
                <a:xfrm>
                  <a:off x="4237" y="21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err="1"/>
                    <a:t>Dentiste</a:t>
                  </a:r>
                  <a:endParaRPr lang="en-US" sz="1600" b="1" dirty="0"/>
                </a:p>
              </p:txBody>
            </p:sp>
          </p:grpSp>
          <p:grpSp>
            <p:nvGrpSpPr>
              <p:cNvPr id="77" name="Group 36"/>
              <p:cNvGrpSpPr>
                <a:grpSpLocks/>
              </p:cNvGrpSpPr>
              <p:nvPr/>
            </p:nvGrpSpPr>
            <p:grpSpPr bwMode="auto">
              <a:xfrm>
                <a:off x="1102" y="2612"/>
                <a:ext cx="759" cy="715"/>
                <a:chOff x="1458" y="2756"/>
                <a:chExt cx="759" cy="715"/>
              </a:xfrm>
            </p:grpSpPr>
            <p:sp>
              <p:nvSpPr>
                <p:cNvPr id="85" name="Text Box 20"/>
                <p:cNvSpPr txBox="1">
                  <a:spLocks noChangeArrowheads="1"/>
                </p:cNvSpPr>
                <p:nvPr/>
              </p:nvSpPr>
              <p:spPr bwMode="auto">
                <a:xfrm>
                  <a:off x="1462"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a:t>Rayon X, </a:t>
                  </a:r>
                </a:p>
                <a:p>
                  <a:pPr algn="ctr"/>
                  <a:r>
                    <a:rPr lang="en-US" sz="1600" b="1" dirty="0" err="1"/>
                    <a:t>prise</a:t>
                  </a:r>
                  <a:endParaRPr lang="en-US" sz="1600" b="1" dirty="0"/>
                </a:p>
              </p:txBody>
            </p:sp>
            <p:sp>
              <p:nvSpPr>
                <p:cNvPr id="86" name="Text Box 29"/>
                <p:cNvSpPr txBox="1">
                  <a:spLocks noChangeArrowheads="1"/>
                </p:cNvSpPr>
                <p:nvPr/>
              </p:nvSpPr>
              <p:spPr bwMode="auto">
                <a:xfrm>
                  <a:off x="1458" y="3277"/>
                  <a:ext cx="759" cy="194"/>
                </a:xfrm>
                <a:prstGeom prst="rect">
                  <a:avLst/>
                </a:prstGeom>
                <a:noFill/>
                <a:ln w="9525">
                  <a:noFill/>
                  <a:miter lim="800000"/>
                  <a:headEnd/>
                  <a:tailEnd/>
                </a:ln>
                <a:effectLst/>
              </p:spPr>
              <p:txBody>
                <a:bodyPr wrap="none">
                  <a:spAutoFit/>
                </a:bodyPr>
                <a:lstStyle/>
                <a:p>
                  <a:r>
                    <a:rPr lang="en-US" sz="1400" b="1" dirty="0"/>
                    <a:t>2 min/patient</a:t>
                  </a:r>
                </a:p>
              </p:txBody>
            </p:sp>
          </p:grpSp>
          <p:grpSp>
            <p:nvGrpSpPr>
              <p:cNvPr id="78" name="Group 42"/>
              <p:cNvGrpSpPr>
                <a:grpSpLocks/>
              </p:cNvGrpSpPr>
              <p:nvPr/>
            </p:nvGrpSpPr>
            <p:grpSpPr bwMode="auto">
              <a:xfrm>
                <a:off x="2996" y="2156"/>
                <a:ext cx="815" cy="1627"/>
                <a:chOff x="3368" y="2156"/>
                <a:chExt cx="815" cy="1627"/>
              </a:xfrm>
            </p:grpSpPr>
            <p:grpSp>
              <p:nvGrpSpPr>
                <p:cNvPr id="79" name="Group 40"/>
                <p:cNvGrpSpPr>
                  <a:grpSpLocks/>
                </p:cNvGrpSpPr>
                <p:nvPr/>
              </p:nvGrpSpPr>
              <p:grpSpPr bwMode="auto">
                <a:xfrm>
                  <a:off x="3399" y="3068"/>
                  <a:ext cx="759" cy="715"/>
                  <a:chOff x="3154" y="2756"/>
                  <a:chExt cx="759" cy="715"/>
                </a:xfrm>
              </p:grpSpPr>
              <p:sp>
                <p:nvSpPr>
                  <p:cNvPr id="83" name="Text Box 24"/>
                  <p:cNvSpPr txBox="1">
                    <a:spLocks noChangeArrowheads="1"/>
                  </p:cNvSpPr>
                  <p:nvPr/>
                </p:nvSpPr>
                <p:spPr bwMode="auto">
                  <a:xfrm>
                    <a:off x="3154" y="3277"/>
                    <a:ext cx="759" cy="194"/>
                  </a:xfrm>
                  <a:prstGeom prst="rect">
                    <a:avLst/>
                  </a:prstGeom>
                  <a:noFill/>
                  <a:ln w="9525">
                    <a:noFill/>
                    <a:miter lim="800000"/>
                    <a:headEnd/>
                    <a:tailEnd/>
                  </a:ln>
                  <a:effectLst/>
                </p:spPr>
                <p:txBody>
                  <a:bodyPr wrap="none">
                    <a:spAutoFit/>
                  </a:bodyPr>
                  <a:lstStyle/>
                  <a:p>
                    <a:r>
                      <a:rPr lang="en-US" sz="1400" b="1" dirty="0"/>
                      <a:t>5 min/patient</a:t>
                    </a:r>
                  </a:p>
                </p:txBody>
              </p:sp>
              <p:sp>
                <p:nvSpPr>
                  <p:cNvPr id="84" name="Text Box 26"/>
                  <p:cNvSpPr txBox="1">
                    <a:spLocks noChangeArrowheads="1"/>
                  </p:cNvSpPr>
                  <p:nvPr/>
                </p:nvSpPr>
                <p:spPr bwMode="auto">
                  <a:xfrm>
                    <a:off x="3158"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a:t>Rayon X,</a:t>
                    </a:r>
                  </a:p>
                  <a:p>
                    <a:pPr algn="ctr"/>
                    <a:r>
                      <a:rPr lang="fr-CA" sz="1600" b="1" dirty="0"/>
                      <a:t>Analyse</a:t>
                    </a:r>
                    <a:endParaRPr lang="en-US" sz="1600" b="1" dirty="0"/>
                  </a:p>
                </p:txBody>
              </p:sp>
            </p:grpSp>
            <p:grpSp>
              <p:nvGrpSpPr>
                <p:cNvPr id="80" name="Group 41"/>
                <p:cNvGrpSpPr>
                  <a:grpSpLocks/>
                </p:cNvGrpSpPr>
                <p:nvPr/>
              </p:nvGrpSpPr>
              <p:grpSpPr bwMode="auto">
                <a:xfrm>
                  <a:off x="3368" y="2156"/>
                  <a:ext cx="815" cy="715"/>
                  <a:chOff x="3582" y="2756"/>
                  <a:chExt cx="815" cy="715"/>
                </a:xfrm>
              </p:grpSpPr>
              <p:sp>
                <p:nvSpPr>
                  <p:cNvPr id="81" name="Text Box 22"/>
                  <p:cNvSpPr txBox="1">
                    <a:spLocks noChangeArrowheads="1"/>
                  </p:cNvSpPr>
                  <p:nvPr/>
                </p:nvSpPr>
                <p:spPr bwMode="auto">
                  <a:xfrm>
                    <a:off x="3617" y="2756"/>
                    <a:ext cx="635" cy="530"/>
                  </a:xfrm>
                  <a:prstGeom prst="rect">
                    <a:avLst/>
                  </a:prstGeom>
                  <a:noFill/>
                  <a:ln w="19050">
                    <a:solidFill>
                      <a:schemeClr val="tx1"/>
                    </a:solidFill>
                    <a:miter lim="800000"/>
                    <a:headEnd/>
                    <a:tailEnd/>
                  </a:ln>
                  <a:effectLst/>
                </p:spPr>
                <p:txBody>
                  <a:bodyPr wrap="none" lIns="162000" tIns="118800" rIns="162000" bIns="118800" anchor="ctr" anchorCtr="1"/>
                  <a:lstStyle/>
                  <a:p>
                    <a:pPr algn="ctr"/>
                    <a:r>
                      <a:rPr lang="en-US" sz="1600" b="1" dirty="0" err="1"/>
                      <a:t>Nettoyage</a:t>
                    </a:r>
                    <a:endParaRPr lang="en-US" sz="1600" b="1" dirty="0"/>
                  </a:p>
                </p:txBody>
              </p:sp>
              <p:sp>
                <p:nvSpPr>
                  <p:cNvPr id="82" name="Text Box 30"/>
                  <p:cNvSpPr txBox="1">
                    <a:spLocks noChangeArrowheads="1"/>
                  </p:cNvSpPr>
                  <p:nvPr/>
                </p:nvSpPr>
                <p:spPr bwMode="auto">
                  <a:xfrm>
                    <a:off x="3582" y="3277"/>
                    <a:ext cx="815" cy="194"/>
                  </a:xfrm>
                  <a:prstGeom prst="rect">
                    <a:avLst/>
                  </a:prstGeom>
                  <a:noFill/>
                  <a:ln w="9525">
                    <a:noFill/>
                    <a:miter lim="800000"/>
                    <a:headEnd/>
                    <a:tailEnd/>
                  </a:ln>
                  <a:effectLst/>
                </p:spPr>
                <p:txBody>
                  <a:bodyPr wrap="none">
                    <a:spAutoFit/>
                  </a:bodyPr>
                  <a:lstStyle/>
                  <a:p>
                    <a:r>
                      <a:rPr lang="en-US" sz="1400" b="1" dirty="0"/>
                      <a:t>24 min/patient</a:t>
                    </a:r>
                  </a:p>
                </p:txBody>
              </p:sp>
            </p:grpSp>
          </p:grpSp>
        </p:grpSp>
      </p:grpSp>
    </p:spTree>
    <p:extLst>
      <p:ext uri="{BB962C8B-B14F-4D97-AF65-F5344CB8AC3E}">
        <p14:creationId xmlns:p14="http://schemas.microsoft.com/office/powerpoint/2010/main" val="2410076566"/>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noFill/>
        </p:spPr>
        <p:txBody>
          <a:bodyPr/>
          <a:lstStyle/>
          <a:p>
            <a:r>
              <a:rPr lang="en-US" dirty="0"/>
              <a:t>Pour </a:t>
            </a:r>
            <a:r>
              <a:rPr lang="en-US" dirty="0" err="1"/>
              <a:t>améliorer</a:t>
            </a:r>
            <a:r>
              <a:rPr lang="en-US" dirty="0"/>
              <a:t> la </a:t>
            </a:r>
            <a:r>
              <a:rPr lang="en-US" dirty="0" err="1"/>
              <a:t>capacité</a:t>
            </a:r>
            <a:endParaRPr lang="en-US" dirty="0"/>
          </a:p>
        </p:txBody>
      </p:sp>
      <p:sp>
        <p:nvSpPr>
          <p:cNvPr id="35844" name="Rectangle 3"/>
          <p:cNvSpPr>
            <a:spLocks noGrp="1" noChangeArrowheads="1"/>
          </p:cNvSpPr>
          <p:nvPr>
            <p:ph type="body" idx="1"/>
          </p:nvPr>
        </p:nvSpPr>
        <p:spPr>
          <a:xfrm>
            <a:off x="345831" y="1524000"/>
            <a:ext cx="8261350" cy="4495800"/>
          </a:xfrm>
          <a:noFill/>
        </p:spPr>
        <p:txBody>
          <a:bodyPr/>
          <a:lstStyle/>
          <a:p>
            <a:pPr>
              <a:lnSpc>
                <a:spcPct val="150000"/>
              </a:lnSpc>
            </a:pPr>
            <a:r>
              <a:rPr lang="en-US" sz="2400" dirty="0" err="1"/>
              <a:t>Alléger</a:t>
            </a:r>
            <a:r>
              <a:rPr lang="en-US" sz="2400" dirty="0"/>
              <a:t> le (les) </a:t>
            </a:r>
            <a:r>
              <a:rPr lang="en-US" sz="2400" i="1" dirty="0" err="1"/>
              <a:t>goulots</a:t>
            </a:r>
            <a:r>
              <a:rPr lang="en-US" sz="2400" i="1" dirty="0"/>
              <a:t> </a:t>
            </a:r>
            <a:r>
              <a:rPr lang="en-US" sz="2400" i="1" dirty="0" err="1"/>
              <a:t>d’étranglement</a:t>
            </a:r>
            <a:endParaRPr lang="en-US" sz="2400" i="1" dirty="0"/>
          </a:p>
          <a:p>
            <a:pPr lvl="1">
              <a:lnSpc>
                <a:spcPct val="80000"/>
              </a:lnSpc>
            </a:pPr>
            <a:r>
              <a:rPr lang="fr-FR" sz="2000" dirty="0"/>
              <a:t>Travailler intelligemment</a:t>
            </a:r>
          </a:p>
          <a:p>
            <a:pPr lvl="1">
              <a:lnSpc>
                <a:spcPct val="80000"/>
              </a:lnSpc>
            </a:pPr>
            <a:r>
              <a:rPr lang="fr-FR" sz="2000" dirty="0"/>
              <a:t>Travailler rapidement</a:t>
            </a:r>
          </a:p>
          <a:p>
            <a:pPr lvl="1">
              <a:lnSpc>
                <a:spcPct val="80000"/>
              </a:lnSpc>
            </a:pPr>
            <a:r>
              <a:rPr lang="fr-FR" sz="2000" dirty="0"/>
              <a:t>Bien le faire la première fois</a:t>
            </a:r>
          </a:p>
          <a:p>
            <a:pPr lvl="1">
              <a:lnSpc>
                <a:spcPct val="80000"/>
              </a:lnSpc>
            </a:pPr>
            <a:r>
              <a:rPr lang="fr-FR" sz="2000" dirty="0"/>
              <a:t>Ajuster le menu des produits offerts</a:t>
            </a:r>
          </a:p>
          <a:p>
            <a:pPr>
              <a:lnSpc>
                <a:spcPct val="150000"/>
              </a:lnSpc>
            </a:pPr>
            <a:r>
              <a:rPr lang="en-US" sz="2400" dirty="0" err="1"/>
              <a:t>Rediriger</a:t>
            </a:r>
            <a:r>
              <a:rPr lang="en-US" sz="2400" dirty="0"/>
              <a:t> le travail des </a:t>
            </a:r>
            <a:r>
              <a:rPr lang="en-US" sz="2400" dirty="0" err="1"/>
              <a:t>goulots</a:t>
            </a:r>
            <a:r>
              <a:rPr lang="en-US" sz="2400" dirty="0"/>
              <a:t> </a:t>
            </a:r>
            <a:r>
              <a:rPr lang="en-US" sz="2400" dirty="0" err="1"/>
              <a:t>d’étranglement</a:t>
            </a:r>
            <a:endParaRPr lang="en-US" sz="2400" dirty="0"/>
          </a:p>
          <a:p>
            <a:pPr lvl="1">
              <a:lnSpc>
                <a:spcPct val="80000"/>
              </a:lnSpc>
            </a:pPr>
            <a:r>
              <a:rPr lang="en-US" sz="2000" dirty="0" err="1"/>
              <a:t>Vers</a:t>
            </a:r>
            <a:r>
              <a:rPr lang="en-US" sz="2000" dirty="0"/>
              <a:t> des </a:t>
            </a:r>
            <a:r>
              <a:rPr lang="en-US" sz="2000" dirty="0" err="1"/>
              <a:t>ressources</a:t>
            </a:r>
            <a:r>
              <a:rPr lang="en-US" sz="2000" dirty="0"/>
              <a:t> sous-</a:t>
            </a:r>
            <a:r>
              <a:rPr lang="en-US" sz="2000" dirty="0" err="1"/>
              <a:t>utilisées</a:t>
            </a:r>
            <a:r>
              <a:rPr lang="en-US" sz="2000" dirty="0"/>
              <a:t> </a:t>
            </a:r>
            <a:r>
              <a:rPr lang="en-US" sz="2000" dirty="0" err="1"/>
              <a:t>ou</a:t>
            </a:r>
            <a:r>
              <a:rPr lang="en-US" sz="2000" dirty="0"/>
              <a:t> un tiers </a:t>
            </a:r>
            <a:r>
              <a:rPr lang="en-US" sz="2000" dirty="0" err="1"/>
              <a:t>parti</a:t>
            </a:r>
            <a:r>
              <a:rPr lang="en-US" sz="2000" dirty="0"/>
              <a:t>.</a:t>
            </a:r>
          </a:p>
          <a:p>
            <a:r>
              <a:rPr lang="en-US" sz="2400" dirty="0"/>
              <a:t>Bien </a:t>
            </a:r>
            <a:r>
              <a:rPr lang="en-US" sz="2400" dirty="0" err="1"/>
              <a:t>gérer</a:t>
            </a:r>
            <a:r>
              <a:rPr lang="en-US" sz="2400" dirty="0"/>
              <a:t> les </a:t>
            </a:r>
            <a:r>
              <a:rPr lang="en-US" sz="2400" dirty="0" err="1"/>
              <a:t>goulots</a:t>
            </a:r>
            <a:r>
              <a:rPr lang="en-US" sz="2400" dirty="0"/>
              <a:t> </a:t>
            </a:r>
            <a:r>
              <a:rPr lang="en-US" sz="2400" dirty="0" err="1"/>
              <a:t>d’étranglement</a:t>
            </a:r>
            <a:r>
              <a:rPr lang="en-US" sz="2400" dirty="0"/>
              <a:t>, </a:t>
            </a:r>
            <a:r>
              <a:rPr lang="en-US" sz="2400" dirty="0" err="1"/>
              <a:t>ils</a:t>
            </a:r>
            <a:r>
              <a:rPr lang="en-US" sz="2400" dirty="0"/>
              <a:t> </a:t>
            </a:r>
            <a:r>
              <a:rPr lang="en-US" sz="2400" dirty="0" err="1"/>
              <a:t>déterminent</a:t>
            </a:r>
            <a:r>
              <a:rPr lang="en-US" sz="2400" dirty="0"/>
              <a:t> la </a:t>
            </a:r>
            <a:r>
              <a:rPr lang="en-US" sz="2400" dirty="0" err="1"/>
              <a:t>capacité</a:t>
            </a:r>
            <a:r>
              <a:rPr lang="en-US" sz="2400" dirty="0"/>
              <a:t> de </a:t>
            </a:r>
            <a:r>
              <a:rPr lang="en-US" sz="2400" dirty="0" err="1"/>
              <a:t>toute</a:t>
            </a:r>
            <a:r>
              <a:rPr lang="en-US" sz="2400" dirty="0"/>
              <a:t> </a:t>
            </a:r>
            <a:r>
              <a:rPr lang="en-US" sz="2400" dirty="0" err="1"/>
              <a:t>l’opération</a:t>
            </a:r>
            <a:r>
              <a:rPr lang="en-US" sz="2400" dirty="0"/>
              <a:t>.</a:t>
            </a:r>
            <a:endParaRPr lang="en-US" sz="2000" dirty="0"/>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noFill/>
        </p:spPr>
        <p:txBody>
          <a:bodyPr/>
          <a:lstStyle/>
          <a:p>
            <a:r>
              <a:rPr lang="fr-CA" dirty="0"/>
              <a:t>Gestion des goulots.</a:t>
            </a:r>
            <a:endParaRPr lang="en-US" dirty="0"/>
          </a:p>
        </p:txBody>
      </p:sp>
      <p:sp>
        <p:nvSpPr>
          <p:cNvPr id="36868" name="Rectangle 3"/>
          <p:cNvSpPr>
            <a:spLocks noGrp="1" noChangeArrowheads="1"/>
          </p:cNvSpPr>
          <p:nvPr>
            <p:ph type="body" idx="1"/>
          </p:nvPr>
        </p:nvSpPr>
        <p:spPr>
          <a:xfrm>
            <a:off x="0" y="1524000"/>
            <a:ext cx="8991600" cy="5181600"/>
          </a:xfrm>
          <a:noFill/>
        </p:spPr>
        <p:txBody>
          <a:bodyPr/>
          <a:lstStyle/>
          <a:p>
            <a:pPr>
              <a:lnSpc>
                <a:spcPct val="140000"/>
              </a:lnSpc>
            </a:pPr>
            <a:r>
              <a:rPr lang="en-US" dirty="0" err="1"/>
              <a:t>N’augmenter</a:t>
            </a:r>
            <a:r>
              <a:rPr lang="en-US" dirty="0"/>
              <a:t> la </a:t>
            </a:r>
            <a:r>
              <a:rPr lang="en-US" dirty="0" err="1"/>
              <a:t>capacité</a:t>
            </a:r>
            <a:r>
              <a:rPr lang="en-US" dirty="0"/>
              <a:t> que des </a:t>
            </a:r>
            <a:r>
              <a:rPr lang="en-US" dirty="0" err="1"/>
              <a:t>goulots</a:t>
            </a:r>
            <a:endParaRPr lang="en-US" dirty="0"/>
          </a:p>
          <a:p>
            <a:pPr lvl="1">
              <a:lnSpc>
                <a:spcPct val="90000"/>
              </a:lnSpc>
            </a:pPr>
            <a:r>
              <a:rPr lang="en-US" dirty="0" err="1"/>
              <a:t>Leur</a:t>
            </a:r>
            <a:r>
              <a:rPr lang="en-US" dirty="0"/>
              <a:t> temps </a:t>
            </a:r>
            <a:r>
              <a:rPr lang="en-US" dirty="0" err="1"/>
              <a:t>est</a:t>
            </a:r>
            <a:r>
              <a:rPr lang="en-US" dirty="0"/>
              <a:t> </a:t>
            </a:r>
            <a:r>
              <a:rPr lang="en-US" dirty="0" err="1"/>
              <a:t>précieux</a:t>
            </a:r>
            <a:r>
              <a:rPr lang="en-US" dirty="0"/>
              <a:t>, </a:t>
            </a:r>
            <a:r>
              <a:rPr lang="en-US" dirty="0" err="1"/>
              <a:t>il</a:t>
            </a:r>
            <a:r>
              <a:rPr lang="en-US" dirty="0"/>
              <a:t> ne </a:t>
            </a:r>
            <a:r>
              <a:rPr lang="en-US" dirty="0" err="1"/>
              <a:t>devrait</a:t>
            </a:r>
            <a:r>
              <a:rPr lang="en-US" dirty="0"/>
              <a:t> pas </a:t>
            </a:r>
            <a:r>
              <a:rPr lang="en-US" dirty="0" err="1"/>
              <a:t>être</a:t>
            </a:r>
            <a:r>
              <a:rPr lang="en-US" dirty="0"/>
              <a:t> </a:t>
            </a:r>
            <a:r>
              <a:rPr lang="en-US" dirty="0" err="1"/>
              <a:t>gaspillé</a:t>
            </a:r>
            <a:endParaRPr lang="en-US" dirty="0"/>
          </a:p>
          <a:p>
            <a:pPr lvl="2">
              <a:lnSpc>
                <a:spcPct val="90000"/>
              </a:lnSpc>
            </a:pPr>
            <a:r>
              <a:rPr lang="en-US" dirty="0"/>
              <a:t>Le </a:t>
            </a:r>
            <a:r>
              <a:rPr lang="en-US" dirty="0" err="1"/>
              <a:t>goulot</a:t>
            </a:r>
            <a:r>
              <a:rPr lang="en-US" dirty="0"/>
              <a:t> </a:t>
            </a:r>
            <a:r>
              <a:rPr lang="en-US" dirty="0" err="1"/>
              <a:t>est</a:t>
            </a:r>
            <a:r>
              <a:rPr lang="en-US" dirty="0"/>
              <a:t> </a:t>
            </a:r>
            <a:r>
              <a:rPr lang="en-US" dirty="0" err="1"/>
              <a:t>typiquement</a:t>
            </a:r>
            <a:r>
              <a:rPr lang="en-US" dirty="0"/>
              <a:t> </a:t>
            </a:r>
            <a:r>
              <a:rPr lang="en-US" dirty="0" err="1"/>
              <a:t>dispendieux</a:t>
            </a:r>
            <a:r>
              <a:rPr lang="en-US" dirty="0"/>
              <a:t>.</a:t>
            </a:r>
          </a:p>
          <a:p>
            <a:pPr lvl="1">
              <a:lnSpc>
                <a:spcPct val="90000"/>
              </a:lnSpc>
              <a:buFontTx/>
              <a:buNone/>
            </a:pPr>
            <a:r>
              <a:rPr lang="en-US" dirty="0"/>
              <a:t>-	</a:t>
            </a:r>
            <a:r>
              <a:rPr lang="en-US" dirty="0" err="1"/>
              <a:t>Travailler</a:t>
            </a:r>
            <a:r>
              <a:rPr lang="en-US" dirty="0"/>
              <a:t> à </a:t>
            </a:r>
            <a:r>
              <a:rPr lang="en-US" dirty="0" err="1"/>
              <a:t>leur</a:t>
            </a:r>
            <a:r>
              <a:rPr lang="en-US" dirty="0"/>
              <a:t> </a:t>
            </a:r>
            <a:r>
              <a:rPr lang="en-US" dirty="0" err="1"/>
              <a:t>disponibilité</a:t>
            </a:r>
            <a:endParaRPr lang="en-US" dirty="0"/>
          </a:p>
          <a:p>
            <a:pPr lvl="2">
              <a:lnSpc>
                <a:spcPct val="90000"/>
              </a:lnSpc>
            </a:pPr>
            <a:r>
              <a:rPr lang="en-US" dirty="0" err="1"/>
              <a:t>Éliminer</a:t>
            </a:r>
            <a:r>
              <a:rPr lang="en-US" dirty="0"/>
              <a:t> </a:t>
            </a:r>
            <a:r>
              <a:rPr lang="en-US" dirty="0" err="1"/>
              <a:t>ce</a:t>
            </a:r>
            <a:r>
              <a:rPr lang="en-US" dirty="0"/>
              <a:t> qui </a:t>
            </a:r>
            <a:r>
              <a:rPr lang="en-US" dirty="0" err="1"/>
              <a:t>n’ajoute</a:t>
            </a:r>
            <a:r>
              <a:rPr lang="en-US" dirty="0"/>
              <a:t> </a:t>
            </a:r>
            <a:r>
              <a:rPr lang="en-US" dirty="0" err="1"/>
              <a:t>aucune</a:t>
            </a:r>
            <a:r>
              <a:rPr lang="en-US" dirty="0"/>
              <a:t> </a:t>
            </a:r>
            <a:r>
              <a:rPr lang="en-US" dirty="0" err="1"/>
              <a:t>valeur</a:t>
            </a:r>
            <a:r>
              <a:rPr lang="en-US" dirty="0"/>
              <a:t> des </a:t>
            </a:r>
            <a:r>
              <a:rPr lang="en-US" dirty="0" err="1"/>
              <a:t>goulots</a:t>
            </a:r>
            <a:endParaRPr lang="en-US" dirty="0"/>
          </a:p>
          <a:p>
            <a:pPr lvl="2">
              <a:lnSpc>
                <a:spcPct val="90000"/>
              </a:lnSpc>
            </a:pPr>
            <a:r>
              <a:rPr lang="en-US" dirty="0" err="1"/>
              <a:t>synchroniser</a:t>
            </a:r>
            <a:r>
              <a:rPr lang="en-US" dirty="0"/>
              <a:t> les </a:t>
            </a:r>
            <a:r>
              <a:rPr lang="en-US" dirty="0" err="1"/>
              <a:t>flots</a:t>
            </a:r>
            <a:r>
              <a:rPr lang="en-US" dirty="0"/>
              <a:t> </a:t>
            </a:r>
            <a:r>
              <a:rPr lang="en-US" dirty="0" err="1"/>
              <a:t>vers</a:t>
            </a:r>
            <a:r>
              <a:rPr lang="en-US" dirty="0"/>
              <a:t> et du </a:t>
            </a:r>
            <a:r>
              <a:rPr lang="en-US" dirty="0" err="1"/>
              <a:t>goulot</a:t>
            </a:r>
            <a:endParaRPr lang="en-US" dirty="0"/>
          </a:p>
          <a:p>
            <a:pPr lvl="3">
              <a:lnSpc>
                <a:spcPct val="90000"/>
              </a:lnSpc>
            </a:pPr>
            <a:r>
              <a:rPr lang="en-US" dirty="0" err="1"/>
              <a:t>Réduire</a:t>
            </a:r>
            <a:r>
              <a:rPr lang="en-US" dirty="0"/>
              <a:t> les vides et les </a:t>
            </a:r>
            <a:r>
              <a:rPr lang="en-US" dirty="0" err="1"/>
              <a:t>blocages</a:t>
            </a:r>
            <a:r>
              <a:rPr lang="en-US" dirty="0"/>
              <a:t>.</a:t>
            </a:r>
          </a:p>
          <a:p>
            <a:pPr lvl="1">
              <a:lnSpc>
                <a:spcPct val="90000"/>
              </a:lnSpc>
            </a:pPr>
            <a:r>
              <a:rPr lang="en-US" dirty="0" err="1"/>
              <a:t>Améliorer</a:t>
            </a:r>
            <a:r>
              <a:rPr lang="en-US" dirty="0"/>
              <a:t> </a:t>
            </a:r>
            <a:r>
              <a:rPr lang="en-US" dirty="0" err="1"/>
              <a:t>leur</a:t>
            </a:r>
            <a:r>
              <a:rPr lang="en-US" dirty="0"/>
              <a:t> </a:t>
            </a:r>
            <a:r>
              <a:rPr lang="en-US" dirty="0" err="1"/>
              <a:t>flexibilité</a:t>
            </a:r>
            <a:endParaRPr lang="en-US" dirty="0"/>
          </a:p>
          <a:p>
            <a:pPr lvl="1">
              <a:lnSpc>
                <a:spcPct val="90000"/>
              </a:lnSpc>
            </a:pPr>
            <a:r>
              <a:rPr lang="fr-CA" dirty="0">
                <a:solidFill>
                  <a:srgbClr val="FF0000"/>
                </a:solidFill>
              </a:rPr>
              <a:t>Attention</a:t>
            </a:r>
            <a:r>
              <a:rPr lang="fr-CA" dirty="0"/>
              <a:t>: En ajoutant de la capacité à une ressource qui est un goulot, il est possible qu’une tierce ressource devienne le goulot (par exemple, le 3</a:t>
            </a:r>
            <a:r>
              <a:rPr lang="fr-CA" baseline="30000" dirty="0"/>
              <a:t>e</a:t>
            </a:r>
            <a:r>
              <a:rPr lang="fr-CA" dirty="0"/>
              <a:t> four).</a:t>
            </a:r>
            <a:endParaRPr lang="en-US" dirty="0"/>
          </a:p>
        </p:txBody>
      </p:sp>
    </p:spTree>
    <p:extLst>
      <p:ext uri="{BB962C8B-B14F-4D97-AF65-F5344CB8AC3E}">
        <p14:creationId xmlns:p14="http://schemas.microsoft.com/office/powerpoint/2010/main" val="3503828194"/>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ChangeArrowheads="1"/>
          </p:cNvSpPr>
          <p:nvPr>
            <p:ph type="title"/>
          </p:nvPr>
        </p:nvSpPr>
        <p:spPr>
          <a:xfrm>
            <a:off x="152400" y="266700"/>
            <a:ext cx="8534400" cy="1104900"/>
          </a:xfrm>
          <a:noFill/>
        </p:spPr>
        <p:txBody>
          <a:bodyPr/>
          <a:lstStyle/>
          <a:p>
            <a:r>
              <a:rPr lang="en-US" dirty="0"/>
              <a:t>Résumé: </a:t>
            </a:r>
            <a:r>
              <a:rPr lang="en-US" dirty="0" err="1"/>
              <a:t>Analyse</a:t>
            </a:r>
            <a:r>
              <a:rPr lang="en-US" dirty="0"/>
              <a:t> des </a:t>
            </a:r>
            <a:r>
              <a:rPr lang="en-US" dirty="0" err="1"/>
              <a:t>procédés</a:t>
            </a:r>
            <a:endParaRPr lang="en-US" dirty="0"/>
          </a:p>
        </p:txBody>
      </p:sp>
      <p:sp>
        <p:nvSpPr>
          <p:cNvPr id="39940" name="Rectangle 3"/>
          <p:cNvSpPr>
            <a:spLocks noGrp="1" noChangeArrowheads="1"/>
          </p:cNvSpPr>
          <p:nvPr>
            <p:ph type="body" idx="1"/>
          </p:nvPr>
        </p:nvSpPr>
        <p:spPr>
          <a:xfrm>
            <a:off x="304800" y="1295400"/>
            <a:ext cx="8413750" cy="5334000"/>
          </a:xfrm>
          <a:noFill/>
        </p:spPr>
        <p:txBody>
          <a:bodyPr/>
          <a:lstStyle/>
          <a:p>
            <a:r>
              <a:rPr lang="en-US" sz="2400" dirty="0" err="1"/>
              <a:t>Mesures</a:t>
            </a:r>
            <a:r>
              <a:rPr lang="en-US" sz="2400" dirty="0"/>
              <a:t>: </a:t>
            </a:r>
          </a:p>
          <a:p>
            <a:pPr lvl="1"/>
            <a:r>
              <a:rPr lang="fr-CA" dirty="0"/>
              <a:t>Temps, inventaire, taux de production</a:t>
            </a:r>
          </a:p>
          <a:p>
            <a:pPr lvl="1"/>
            <a:r>
              <a:rPr lang="fr-CA" dirty="0"/>
              <a:t>Loi de Little</a:t>
            </a:r>
          </a:p>
          <a:p>
            <a:endParaRPr lang="fr-CA" sz="2400" dirty="0"/>
          </a:p>
          <a:p>
            <a:r>
              <a:rPr lang="fr-CA" sz="2400" dirty="0"/>
              <a:t>Applications</a:t>
            </a:r>
            <a:endParaRPr lang="en-US" sz="2400" dirty="0"/>
          </a:p>
          <a:p>
            <a:pPr lvl="1"/>
            <a:r>
              <a:rPr lang="en-US" dirty="0"/>
              <a:t>Temps de cycle </a:t>
            </a:r>
            <a:r>
              <a:rPr lang="en-US" dirty="0">
                <a:sym typeface="Symbol" pitchFamily="18" charset="2"/>
              </a:rPr>
              <a:t></a:t>
            </a:r>
            <a:r>
              <a:rPr lang="en-US" dirty="0"/>
              <a:t> </a:t>
            </a:r>
            <a:r>
              <a:rPr lang="en-US" dirty="0" err="1"/>
              <a:t>tâches</a:t>
            </a:r>
            <a:r>
              <a:rPr lang="en-US" dirty="0"/>
              <a:t> critiques, </a:t>
            </a:r>
            <a:r>
              <a:rPr lang="en-US" dirty="0" err="1"/>
              <a:t>tâches</a:t>
            </a:r>
            <a:r>
              <a:rPr lang="en-US" dirty="0"/>
              <a:t> </a:t>
            </a:r>
            <a:r>
              <a:rPr lang="en-US" dirty="0" err="1"/>
              <a:t>en</a:t>
            </a:r>
            <a:r>
              <a:rPr lang="en-US" dirty="0"/>
              <a:t> </a:t>
            </a:r>
            <a:r>
              <a:rPr lang="en-US" dirty="0" err="1"/>
              <a:t>parallèle</a:t>
            </a:r>
            <a:r>
              <a:rPr lang="en-US" dirty="0"/>
              <a:t> </a:t>
            </a:r>
          </a:p>
          <a:p>
            <a:pPr lvl="1"/>
            <a:r>
              <a:rPr lang="en-US" dirty="0" err="1"/>
              <a:t>Capacité</a:t>
            </a:r>
            <a:r>
              <a:rPr lang="en-US" dirty="0"/>
              <a:t> </a:t>
            </a:r>
            <a:r>
              <a:rPr lang="en-US" dirty="0">
                <a:sym typeface="Symbol" pitchFamily="18" charset="2"/>
              </a:rPr>
              <a:t></a:t>
            </a:r>
            <a:r>
              <a:rPr lang="en-US" dirty="0"/>
              <a:t> </a:t>
            </a:r>
            <a:r>
              <a:rPr lang="en-US" dirty="0" err="1"/>
              <a:t>goulots</a:t>
            </a:r>
            <a:r>
              <a:rPr lang="en-US" dirty="0"/>
              <a:t> </a:t>
            </a:r>
            <a:r>
              <a:rPr lang="en-US" dirty="0" err="1"/>
              <a:t>d’étranglement</a:t>
            </a:r>
            <a:endParaRPr lang="en-US" dirty="0"/>
          </a:p>
          <a:p>
            <a:pPr marL="0" indent="0">
              <a:buNone/>
            </a:pPr>
            <a:endParaRPr lang="en-US" sz="2400" dirty="0"/>
          </a:p>
          <a:p>
            <a:r>
              <a:rPr lang="en-US" sz="2400" dirty="0"/>
              <a:t>Amélioration</a:t>
            </a:r>
          </a:p>
          <a:p>
            <a:pPr lvl="1"/>
            <a:r>
              <a:rPr lang="en-US" dirty="0"/>
              <a:t>Temps de cycle </a:t>
            </a:r>
            <a:r>
              <a:rPr lang="en-US" dirty="0">
                <a:sym typeface="Symbol" pitchFamily="18" charset="2"/>
              </a:rPr>
              <a:t></a:t>
            </a:r>
            <a:r>
              <a:rPr lang="en-US" dirty="0"/>
              <a:t> </a:t>
            </a:r>
            <a:r>
              <a:rPr lang="en-US" dirty="0" err="1"/>
              <a:t>gérer</a:t>
            </a:r>
            <a:r>
              <a:rPr lang="en-US" dirty="0"/>
              <a:t> les </a:t>
            </a:r>
            <a:r>
              <a:rPr lang="en-US" dirty="0" err="1"/>
              <a:t>activités</a:t>
            </a:r>
            <a:r>
              <a:rPr lang="en-US" dirty="0"/>
              <a:t> critiques</a:t>
            </a:r>
          </a:p>
          <a:p>
            <a:pPr lvl="1"/>
            <a:r>
              <a:rPr lang="en-US" dirty="0" err="1"/>
              <a:t>Capacité</a:t>
            </a:r>
            <a:r>
              <a:rPr lang="en-US"/>
              <a:t> </a:t>
            </a:r>
            <a:r>
              <a:rPr lang="en-US">
                <a:sym typeface="Symbol" pitchFamily="18" charset="2"/>
              </a:rPr>
              <a:t> </a:t>
            </a:r>
            <a:r>
              <a:rPr lang="en-US">
                <a:sym typeface="Wingdings" pitchFamily="2" charset="2"/>
              </a:rPr>
              <a:t> </a:t>
            </a:r>
            <a:r>
              <a:rPr lang="en-US" dirty="0" err="1">
                <a:sym typeface="Wingdings" pitchFamily="2" charset="2"/>
              </a:rPr>
              <a:t>gérer</a:t>
            </a:r>
            <a:r>
              <a:rPr lang="en-US" dirty="0">
                <a:sym typeface="Wingdings" pitchFamily="2" charset="2"/>
              </a:rPr>
              <a:t> les </a:t>
            </a:r>
            <a:r>
              <a:rPr lang="en-US" dirty="0" err="1"/>
              <a:t>goulots</a:t>
            </a:r>
            <a:r>
              <a:rPr lang="en-US" dirty="0"/>
              <a:t> </a:t>
            </a:r>
            <a:r>
              <a:rPr lang="en-US" dirty="0" err="1"/>
              <a:t>d’étranglement</a:t>
            </a:r>
            <a:endParaRPr lang="en-US" dirty="0">
              <a:sym typeface="Wingdings" pitchFamily="2" charset="2"/>
            </a:endParaRPr>
          </a:p>
        </p:txBody>
      </p:sp>
    </p:spTree>
  </p:cSld>
  <p:clrMapOvr>
    <a:masterClrMapping/>
  </p:clrMapOvr>
  <p:transition/>
</p:sld>
</file>

<file path=ppt/theme/theme1.xml><?xml version="1.0" encoding="utf-8"?>
<a:theme xmlns:a="http://schemas.openxmlformats.org/drawingml/2006/main" name="sidebars">
  <a:themeElements>
    <a:clrScheme name="">
      <a:dk1>
        <a:srgbClr val="000000"/>
      </a:dk1>
      <a:lt1>
        <a:srgbClr val="FFFFFF"/>
      </a:lt1>
      <a:dk2>
        <a:srgbClr val="FFFF00"/>
      </a:dk2>
      <a:lt2>
        <a:srgbClr val="00279F"/>
      </a:lt2>
      <a:accent1>
        <a:srgbClr val="F57B49"/>
      </a:accent1>
      <a:accent2>
        <a:srgbClr val="FF00FF"/>
      </a:accent2>
      <a:accent3>
        <a:srgbClr val="FFFFFF"/>
      </a:accent3>
      <a:accent4>
        <a:srgbClr val="000000"/>
      </a:accent4>
      <a:accent5>
        <a:srgbClr val="F9BFB1"/>
      </a:accent5>
      <a:accent6>
        <a:srgbClr val="E700E7"/>
      </a:accent6>
      <a:hlink>
        <a:srgbClr val="FF0000"/>
      </a:hlink>
      <a:folHlink>
        <a:srgbClr val="919191"/>
      </a:folHlink>
    </a:clrScheme>
    <a:fontScheme name="sidebar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sidebars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idebar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sidebars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idebars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idebars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idebars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sidebars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CA" sz="18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c:\msoffice\powerpnt\template\sldshow\sidebars.ppt</Template>
  <TotalTime>3529</TotalTime>
  <Pages>17</Pages>
  <Words>3000</Words>
  <Application>Microsoft Office PowerPoint</Application>
  <PresentationFormat>On-screen Show (4:3)</PresentationFormat>
  <Paragraphs>758</Paragraphs>
  <Slides>50</Slides>
  <Notes>48</Notes>
  <HiddenSlides>0</HiddenSlides>
  <MMClips>0</MMClips>
  <ScaleCrop>false</ScaleCrop>
  <HeadingPairs>
    <vt:vector size="8" baseType="variant">
      <vt:variant>
        <vt:lpstr>Fonts Used</vt:lpstr>
      </vt:variant>
      <vt:variant>
        <vt:i4>13</vt:i4>
      </vt:variant>
      <vt:variant>
        <vt:lpstr>Theme</vt:lpstr>
      </vt:variant>
      <vt:variant>
        <vt:i4>2</vt:i4>
      </vt:variant>
      <vt:variant>
        <vt:lpstr>Embedded OLE Servers</vt:lpstr>
      </vt:variant>
      <vt:variant>
        <vt:i4>1</vt:i4>
      </vt:variant>
      <vt:variant>
        <vt:lpstr>Slide Titles</vt:lpstr>
      </vt:variant>
      <vt:variant>
        <vt:i4>50</vt:i4>
      </vt:variant>
    </vt:vector>
  </HeadingPairs>
  <TitlesOfParts>
    <vt:vector size="66" baseType="lpstr">
      <vt:lpstr>MS PGothic</vt:lpstr>
      <vt:lpstr>Arial</vt:lpstr>
      <vt:lpstr>Arial Black</vt:lpstr>
      <vt:lpstr>Arial Narrow</vt:lpstr>
      <vt:lpstr>Book Antiqua</vt:lpstr>
      <vt:lpstr>Calibri</vt:lpstr>
      <vt:lpstr>Garamond</vt:lpstr>
      <vt:lpstr>Monotype Sorts</vt:lpstr>
      <vt:lpstr>Symbol</vt:lpstr>
      <vt:lpstr>Tahoma</vt:lpstr>
      <vt:lpstr>Times New Roman</vt:lpstr>
      <vt:lpstr>Webdings</vt:lpstr>
      <vt:lpstr>Wingdings</vt:lpstr>
      <vt:lpstr>sidebars</vt:lpstr>
      <vt:lpstr>Blends</vt:lpstr>
      <vt:lpstr>Document</vt:lpstr>
      <vt:lpstr>PowerPoint Presentation</vt:lpstr>
      <vt:lpstr>Mission, stratégie, tactique</vt:lpstr>
      <vt:lpstr>Alignement des opérations à la stratégie.</vt:lpstr>
      <vt:lpstr>Cycle de vie du produit (2009)</vt:lpstr>
      <vt:lpstr>Cycle de vie du produit</vt:lpstr>
      <vt:lpstr>Rôle des opérations</vt:lpstr>
      <vt:lpstr>PowerPoint Presentation</vt:lpstr>
      <vt:lpstr>PowerPoint Presentation</vt:lpstr>
      <vt:lpstr>Les procédés: séquences d’activités/ tâches avec relation de précédence. </vt:lpstr>
      <vt:lpstr>Définition et composantes d’un procédé.</vt:lpstr>
      <vt:lpstr>Les types de procédés.</vt:lpstr>
      <vt:lpstr>Stratégie &amp; opérations:  La matrice Produits-Procédés</vt:lpstr>
      <vt:lpstr>Une version simplifiée de la matrice P-P</vt:lpstr>
      <vt:lpstr>Exemples de types of procédés</vt:lpstr>
      <vt:lpstr>Un exemple d’un procédé répétitif</vt:lpstr>
      <vt:lpstr>Classification de procédés</vt:lpstr>
      <vt:lpstr>Le rendement d’un procédé depend de sa structure et de sa gestion.</vt:lpstr>
      <vt:lpstr>Mesures de performance d’un procédé</vt:lpstr>
      <vt:lpstr>Mesures de performance d’un procédé</vt:lpstr>
      <vt:lpstr>Loi de Little</vt:lpstr>
      <vt:lpstr>Exercices (loi de Little)</vt:lpstr>
      <vt:lpstr>PowerPoint Presentation</vt:lpstr>
      <vt:lpstr>MBPF Inc.: Déclarations consolidées</vt:lpstr>
      <vt:lpstr>MBPF Inc.: Bilan</vt:lpstr>
      <vt:lpstr>PowerPoint Presentation</vt:lpstr>
      <vt:lpstr>PowerPoint Presentation</vt:lpstr>
      <vt:lpstr>Dérivation des temps de cycle (T)</vt:lpstr>
      <vt:lpstr>PowerPoint Presentation</vt:lpstr>
      <vt:lpstr>Illustration: urgence d’un hôpital </vt:lpstr>
      <vt:lpstr>Deux concepts fondamentaux dans la gestion des procédés. </vt:lpstr>
      <vt:lpstr>PowerPoint Presentation</vt:lpstr>
      <vt:lpstr>PowerPoint Presentation</vt:lpstr>
      <vt:lpstr>PowerPoint Presentation</vt:lpstr>
      <vt:lpstr>PowerPoint Presentation</vt:lpstr>
      <vt:lpstr>Pizza Pazza </vt:lpstr>
      <vt:lpstr>Pizza Pazza:   Diagramme de flots</vt:lpstr>
      <vt:lpstr>Temps de cycle et capacité</vt:lpstr>
      <vt:lpstr>Mesurer la capacité</vt:lpstr>
      <vt:lpstr>Mesurer la capacité</vt:lpstr>
      <vt:lpstr>Utilisation et efficacité d’une resource</vt:lpstr>
      <vt:lpstr>Analyse de capacité</vt:lpstr>
      <vt:lpstr>Salaires et rabais sur volume</vt:lpstr>
      <vt:lpstr>Un deuxième four ? Un troisième ?</vt:lpstr>
      <vt:lpstr>Ajout au menu: pizza Chicago-style</vt:lpstr>
      <vt:lpstr>Analyse multi-produits</vt:lpstr>
      <vt:lpstr>Analyse multi-produits</vt:lpstr>
      <vt:lpstr>Deux autres exemples (7S, pp 300-301)</vt:lpstr>
      <vt:lpstr>Pour améliorer la capacité</vt:lpstr>
      <vt:lpstr>Gestion des goulots.</vt:lpstr>
      <vt:lpstr>Résumé: Analyse des procédés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1</dc:title>
  <dc:subject>Handouts</dc:subject>
  <dc:creator>Jan van Mieghem</dc:creator>
  <cp:keywords/>
  <dc:description>Based on Sunil's slides</dc:description>
  <cp:lastModifiedBy>%USERNAME%</cp:lastModifiedBy>
  <cp:revision>256</cp:revision>
  <cp:lastPrinted>2019-09-08T16:07:42Z</cp:lastPrinted>
  <dcterms:created xsi:type="dcterms:W3CDTF">2010-04-11T21:51:11Z</dcterms:created>
  <dcterms:modified xsi:type="dcterms:W3CDTF">2019-09-08T16:09:56Z</dcterms:modified>
</cp:coreProperties>
</file>