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99154F-C08E-4C68-9C79-6128925E178E}" type="datetimeFigureOut">
              <a:rPr lang="en-US" smtClean="0"/>
              <a:t>11/10/2011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E987F0-6A88-4792-BBAB-18973077D92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987F0-6A88-4792-BBAB-18973077D92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987F0-6A88-4792-BBAB-18973077D92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987F0-6A88-4792-BBAB-18973077D92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987F0-6A88-4792-BBAB-18973077D92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987F0-6A88-4792-BBAB-18973077D92E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987F0-6A88-4792-BBAB-18973077D92E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987F0-6A88-4792-BBAB-18973077D92E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987F0-6A88-4792-BBAB-18973077D92E}" type="slidenum">
              <a:rPr lang="en-US" smtClean="0"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987F0-6A88-4792-BBAB-18973077D92E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987F0-6A88-4792-BBAB-18973077D92E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987F0-6A88-4792-BBAB-18973077D92E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987F0-6A88-4792-BBAB-18973077D92E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987F0-6A88-4792-BBAB-18973077D92E}" type="slidenum">
              <a:rPr lang="en-US" smtClean="0"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987F0-6A88-4792-BBAB-18973077D92E}" type="slidenum">
              <a:rPr lang="en-US" smtClean="0"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987F0-6A88-4792-BBAB-18973077D92E}" type="slidenum">
              <a:rPr lang="en-US" smtClean="0"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987F0-6A88-4792-BBAB-18973077D92E}" type="slidenum">
              <a:rPr lang="en-US" smtClean="0"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987F0-6A88-4792-BBAB-18973077D92E}" type="slidenum">
              <a:rPr lang="en-US" smtClean="0"/>
              <a:t>17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FCC23DD-CD0E-46AC-9A0B-0E5CE9FE15EF}" type="datetimeFigureOut">
              <a:rPr lang="en-US" smtClean="0"/>
              <a:t>11/10/2011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B8B74F0-3FE8-4336-AF5C-3087FC52D3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CC23DD-CD0E-46AC-9A0B-0E5CE9FE15EF}" type="datetimeFigureOut">
              <a:rPr lang="en-US" smtClean="0"/>
              <a:t>11/10/2011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8B74F0-3FE8-4336-AF5C-3087FC52D3C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CC23DD-CD0E-46AC-9A0B-0E5CE9FE15EF}" type="datetimeFigureOut">
              <a:rPr lang="en-US" smtClean="0"/>
              <a:t>11/10/2011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8B74F0-3FE8-4336-AF5C-3087FC52D3C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CC23DD-CD0E-46AC-9A0B-0E5CE9FE15EF}" type="datetimeFigureOut">
              <a:rPr lang="en-US" smtClean="0"/>
              <a:t>11/10/2011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8B74F0-3FE8-4336-AF5C-3087FC52D3C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CC23DD-CD0E-46AC-9A0B-0E5CE9FE15EF}" type="datetimeFigureOut">
              <a:rPr lang="en-US" smtClean="0"/>
              <a:t>11/10/2011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8B74F0-3FE8-4336-AF5C-3087FC52D3C5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CC23DD-CD0E-46AC-9A0B-0E5CE9FE15EF}" type="datetimeFigureOut">
              <a:rPr lang="en-US" smtClean="0"/>
              <a:t>11/10/2011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8B74F0-3FE8-4336-AF5C-3087FC52D3C5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CC23DD-CD0E-46AC-9A0B-0E5CE9FE15EF}" type="datetimeFigureOut">
              <a:rPr lang="en-US" smtClean="0"/>
              <a:t>11/10/2011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8B74F0-3FE8-4336-AF5C-3087FC52D3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FCC23DD-CD0E-46AC-9A0B-0E5CE9FE15EF}" type="datetimeFigureOut">
              <a:rPr lang="en-US" smtClean="0"/>
              <a:t>11/10/2011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8B74F0-3FE8-4336-AF5C-3087FC52D3C5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FCC23DD-CD0E-46AC-9A0B-0E5CE9FE15EF}" type="datetimeFigureOut">
              <a:rPr lang="en-US" smtClean="0"/>
              <a:t>11/10/2011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B8B74F0-3FE8-4336-AF5C-3087FC52D3C5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CC23DD-CD0E-46AC-9A0B-0E5CE9FE15EF}" type="datetimeFigureOut">
              <a:rPr lang="en-US" smtClean="0"/>
              <a:t>11/10/2011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8B74F0-3FE8-4336-AF5C-3087FC52D3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CC23DD-CD0E-46AC-9A0B-0E5CE9FE15EF}" type="datetimeFigureOut">
              <a:rPr lang="en-US" smtClean="0"/>
              <a:t>11/10/2011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8B74F0-3FE8-4336-AF5C-3087FC52D3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FCC23DD-CD0E-46AC-9A0B-0E5CE9FE15EF}" type="datetimeFigureOut">
              <a:rPr lang="en-US" smtClean="0"/>
              <a:t>11/10/2011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B8B74F0-3FE8-4336-AF5C-3087FC52D3C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Fahrenheit 451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Ray Bradbury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b="1" dirty="0" smtClean="0"/>
              <a:t>Dominated by mass media</a:t>
            </a:r>
          </a:p>
          <a:p>
            <a:r>
              <a:rPr lang="en-US" sz="2200" dirty="0" smtClean="0"/>
              <a:t>Fake world of television has taken over daily life.</a:t>
            </a:r>
          </a:p>
          <a:p>
            <a:pPr lvl="1"/>
            <a:r>
              <a:rPr lang="en-US" sz="2200" dirty="0" smtClean="0"/>
              <a:t>Mildred wants a fourth television wall so that she can literally live inside the television: “If we had a fourth wall, why it’d be just like this room wasn’t ours, but all kinds of exotic people’s rooms” (20-21).</a:t>
            </a:r>
          </a:p>
          <a:p>
            <a:pPr lvl="1"/>
            <a:r>
              <a:rPr lang="en-US" sz="2200" dirty="0" smtClean="0"/>
              <a:t>Escape from self – parallels Mildred’s suicide attempt.</a:t>
            </a:r>
          </a:p>
          <a:p>
            <a:pPr lvl="1"/>
            <a:r>
              <a:rPr lang="en-US" sz="2200" dirty="0" smtClean="0"/>
              <a:t>TV characters become a surrogate family (44).</a:t>
            </a:r>
          </a:p>
          <a:p>
            <a:pPr lvl="2"/>
            <a:r>
              <a:rPr lang="en-US" sz="2200" dirty="0" smtClean="0"/>
              <a:t>Compare with the </a:t>
            </a:r>
            <a:r>
              <a:rPr lang="en-US" sz="2200" dirty="0" err="1" smtClean="0"/>
              <a:t>McClellans</a:t>
            </a:r>
            <a:r>
              <a:rPr lang="en-US" sz="2200" dirty="0" smtClean="0"/>
              <a:t>: real extended family engaged in conversations.</a:t>
            </a:r>
          </a:p>
          <a:p>
            <a:pPr lvl="2"/>
            <a:r>
              <a:rPr lang="en-US" sz="2200" dirty="0" smtClean="0"/>
              <a:t>TV takes over running the household – raises children (96).</a:t>
            </a:r>
          </a:p>
          <a:p>
            <a:pPr lvl="1"/>
            <a:endParaRPr lang="en-US" sz="22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Society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690872"/>
          </a:xfrm>
        </p:spPr>
        <p:txBody>
          <a:bodyPr>
            <a:noAutofit/>
          </a:bodyPr>
          <a:lstStyle/>
          <a:p>
            <a:r>
              <a:rPr lang="en-US" sz="2200" dirty="0" smtClean="0"/>
              <a:t>Mildred is participating in the television show: “They write the script with one part missing.  It’s a new idea.  The homemaker, that’s me, is the missing part.  When it comes time for the missing lines, they all look at me out the three walls and I say the lines” (20).</a:t>
            </a:r>
          </a:p>
          <a:p>
            <a:r>
              <a:rPr lang="en-US" sz="2200" dirty="0" smtClean="0"/>
              <a:t>Audience’s responses have been pre-scripted and are completely standardized.</a:t>
            </a:r>
          </a:p>
          <a:p>
            <a:r>
              <a:rPr lang="en-US" sz="2200" dirty="0" smtClean="0"/>
              <a:t>The teleplay is a </a:t>
            </a:r>
            <a:r>
              <a:rPr lang="en-US" sz="2200" b="1" dirty="0" smtClean="0"/>
              <a:t>readerly</a:t>
            </a:r>
            <a:r>
              <a:rPr lang="en-US" sz="2200" dirty="0" smtClean="0"/>
              <a:t> text rather that a </a:t>
            </a:r>
            <a:r>
              <a:rPr lang="en-US" sz="2200" b="1" dirty="0" smtClean="0"/>
              <a:t>writerly</a:t>
            </a:r>
            <a:r>
              <a:rPr lang="en-US" sz="2200" dirty="0" smtClean="0"/>
              <a:t> one.</a:t>
            </a:r>
          </a:p>
          <a:p>
            <a:pPr lvl="1"/>
            <a:r>
              <a:rPr lang="en-US" sz="2200" dirty="0" smtClean="0"/>
              <a:t>Roland Barthes: “The writerly text is </a:t>
            </a:r>
            <a:r>
              <a:rPr lang="en-US" sz="2200" i="1" dirty="0" smtClean="0"/>
              <a:t>ourselves writing</a:t>
            </a:r>
            <a:r>
              <a:rPr lang="en-US" sz="2200" dirty="0" smtClean="0"/>
              <a:t> … But the readerly texts? They are products” (</a:t>
            </a:r>
            <a:r>
              <a:rPr lang="en-US" sz="2200" u="sng" dirty="0" smtClean="0"/>
              <a:t>S/Z</a:t>
            </a:r>
            <a:r>
              <a:rPr lang="en-US" sz="2200" dirty="0" smtClean="0"/>
              <a:t> 5).</a:t>
            </a:r>
          </a:p>
          <a:p>
            <a:r>
              <a:rPr lang="en-US" sz="2200" dirty="0" smtClean="0"/>
              <a:t>What is the play actually about?</a:t>
            </a:r>
          </a:p>
          <a:p>
            <a:pPr lvl="1"/>
            <a:r>
              <a:rPr lang="en-US" sz="2200" dirty="0" smtClean="0"/>
              <a:t>Nothing: “There are these people named Bob and Ruth and Helen” (20).</a:t>
            </a:r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Mass Media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With all aspects of society taken over by television, society has become a spectacle.</a:t>
            </a:r>
          </a:p>
          <a:p>
            <a:r>
              <a:rPr lang="en-US" sz="2200" dirty="0" smtClean="0"/>
              <a:t>Politics: President Noble vs. Hubert Hoag</a:t>
            </a:r>
          </a:p>
          <a:p>
            <a:pPr lvl="1"/>
            <a:r>
              <a:rPr lang="en-US" sz="2200" dirty="0" smtClean="0"/>
              <a:t>Television has made politics utterly superficial.</a:t>
            </a:r>
          </a:p>
          <a:p>
            <a:pPr lvl="1"/>
            <a:r>
              <a:rPr lang="en-US" sz="2200" dirty="0" smtClean="0"/>
              <a:t>Mrs. Bowles: “I voted last election, same as everyone, and I laid it one the line for President Noble.  I think he’s the nicest-looking man ever became president” (96).</a:t>
            </a:r>
          </a:p>
          <a:p>
            <a:pPr lvl="1"/>
            <a:r>
              <a:rPr lang="en-US" sz="2200" dirty="0" smtClean="0"/>
              <a:t>Opponent, Hubert Hoag, is short and scruffy – implication that the election is rigged: Hoag’s party is the “Outs”.</a:t>
            </a:r>
          </a:p>
          <a:p>
            <a:pPr lvl="1"/>
            <a:r>
              <a:rPr lang="en-US" sz="2200" dirty="0" smtClean="0"/>
              <a:t>Anticipation of the Kennedy-Nixon debates of 1960.</a:t>
            </a:r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Mass Media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ebate_nixon_kennedy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33400" y="1295400"/>
            <a:ext cx="4853719" cy="38862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Mass Media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486400" y="1371600"/>
            <a:ext cx="3505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“It was that TV would prove so entirely in Kennedy’s </a:t>
            </a:r>
            <a:r>
              <a:rPr lang="en-US" sz="2400" dirty="0" err="1" smtClean="0"/>
              <a:t>favour</a:t>
            </a:r>
            <a:r>
              <a:rPr lang="en-US" sz="2400" dirty="0" smtClean="0"/>
              <a:t> that he would win the election.  Without TV, Nixon had it made.”</a:t>
            </a:r>
          </a:p>
          <a:p>
            <a:endParaRPr lang="en-US" sz="2400" dirty="0" smtClean="0"/>
          </a:p>
          <a:p>
            <a:r>
              <a:rPr lang="en-US" sz="2400" dirty="0" smtClean="0"/>
              <a:t>- Marshall McLuhan, </a:t>
            </a:r>
            <a:r>
              <a:rPr lang="en-US" sz="2400" u="sng" dirty="0" smtClean="0"/>
              <a:t>Understanding Media</a:t>
            </a:r>
            <a:r>
              <a:rPr lang="en-US" sz="2400" dirty="0" smtClean="0"/>
              <a:t> (1964), 287.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200" dirty="0" smtClean="0"/>
              <a:t>The threat of imminent war is discussed as if it were just another television show.</a:t>
            </a:r>
          </a:p>
          <a:p>
            <a:r>
              <a:rPr lang="en-US" sz="2200" dirty="0" smtClean="0"/>
              <a:t>Mrs. Phelps: “It’s always someone else’s husband that dies, they say” (94).</a:t>
            </a:r>
          </a:p>
          <a:p>
            <a:r>
              <a:rPr lang="en-US" sz="2200" dirty="0" smtClean="0"/>
              <a:t>Since war is experienced through media, it creates a perceived distance between it and the audience: it’s something that happens to somebody else. </a:t>
            </a:r>
          </a:p>
          <a:p>
            <a:pPr lvl="1"/>
            <a:r>
              <a:rPr lang="en-US" sz="2200" dirty="0" smtClean="0"/>
              <a:t>Frequent bomber flights are just background noise.</a:t>
            </a:r>
          </a:p>
          <a:p>
            <a:r>
              <a:rPr lang="en-US" sz="2200" dirty="0" smtClean="0"/>
              <a:t>Discussion of war opens up a moment for possible genuine conversation: Mrs. Phelps mentions remarrying should her husband be killed.</a:t>
            </a:r>
          </a:p>
          <a:p>
            <a:pPr lvl="1"/>
            <a:r>
              <a:rPr lang="en-US" sz="2200" dirty="0" smtClean="0"/>
              <a:t>But this is immediately cut off when it instead reminds Mildred of a television show (95).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Mass Media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200" dirty="0" smtClean="0"/>
              <a:t>The criminal justice system is just spectacle.</a:t>
            </a:r>
          </a:p>
          <a:p>
            <a:pPr lvl="1"/>
            <a:r>
              <a:rPr lang="en-US" sz="2200" dirty="0" smtClean="0"/>
              <a:t>Role of the firemen is just to provide a theatrical display of state power.</a:t>
            </a:r>
          </a:p>
          <a:p>
            <a:pPr lvl="2"/>
            <a:r>
              <a:rPr lang="en-US" sz="2200" dirty="0" smtClean="0"/>
              <a:t>Faber: “You firemen provide the circus now and then at which buildings are set off and crowds gather for the pretty blaze, but it’s a small sideshow indeed, and hardly necessary to keep things in line” (87).</a:t>
            </a:r>
          </a:p>
          <a:p>
            <a:pPr lvl="1"/>
            <a:r>
              <a:rPr lang="en-US" sz="2200" dirty="0" err="1" smtClean="0"/>
              <a:t>Montag’s</a:t>
            </a:r>
            <a:r>
              <a:rPr lang="en-US" sz="2200" dirty="0" smtClean="0"/>
              <a:t> chase and execution is essentially a crime show to be consumed by the masses in their TV parlors.</a:t>
            </a:r>
          </a:p>
          <a:p>
            <a:pPr lvl="2"/>
            <a:r>
              <a:rPr lang="en-US" sz="2200" dirty="0" err="1" smtClean="0"/>
              <a:t>Montag</a:t>
            </a:r>
            <a:r>
              <a:rPr lang="en-US" sz="2200" dirty="0" smtClean="0"/>
              <a:t> watches his own chase and is distanced from the events: “It seemed so remote, and no part of him; it was a play apart and separate, wondrous to watch, not without its strange pleasure” (134).</a:t>
            </a:r>
          </a:p>
          <a:p>
            <a:pPr lvl="1"/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Mass Media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Unlike Mildred in the teleplay, however, </a:t>
            </a:r>
            <a:r>
              <a:rPr lang="en-US" sz="2200" dirty="0" err="1" smtClean="0"/>
              <a:t>Montag</a:t>
            </a:r>
            <a:r>
              <a:rPr lang="en-US" sz="2200" dirty="0" smtClean="0"/>
              <a:t> doesn’t play the part as scripted, so a stand-in is unknowingly recruited and executed in his place.</a:t>
            </a:r>
          </a:p>
          <a:p>
            <a:r>
              <a:rPr lang="en-US" sz="2200" dirty="0" smtClean="0"/>
              <a:t>Fulfills the narrative of the medium.</a:t>
            </a:r>
          </a:p>
          <a:p>
            <a:r>
              <a:rPr lang="en-US" sz="2200" dirty="0" smtClean="0"/>
              <a:t>Granger: “They’re faking. … They know they can hold their audience only so long.  The show’s got to have a snap ending, quick!” (148).</a:t>
            </a:r>
          </a:p>
          <a:p>
            <a:r>
              <a:rPr lang="en-US" sz="2200" dirty="0" smtClean="0"/>
              <a:t>Executed man’s face is blurred: “They scramble it enough to let the imagination take over” (150).</a:t>
            </a:r>
          </a:p>
          <a:p>
            <a:pPr lvl="1"/>
            <a:r>
              <a:rPr lang="en-US" sz="2200" dirty="0" smtClean="0"/>
              <a:t>But this is no writerly text: the imagination’s response too is pre-scribed – it’s to be seen as </a:t>
            </a:r>
            <a:r>
              <a:rPr lang="en-US" sz="2200" dirty="0" err="1" smtClean="0"/>
              <a:t>Montag</a:t>
            </a:r>
            <a:r>
              <a:rPr lang="en-US" sz="2200" dirty="0" smtClean="0"/>
              <a:t>.</a:t>
            </a:r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Mass Media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err="1" smtClean="0"/>
              <a:t>Montag’s</a:t>
            </a:r>
            <a:r>
              <a:rPr lang="en-US" sz="2200" dirty="0" smtClean="0"/>
              <a:t> complaint to Faber: “Nobody listens any more.  I can’t talk to the walls because they’re yelling at </a:t>
            </a:r>
            <a:r>
              <a:rPr lang="en-US" sz="2200" i="1" dirty="0" smtClean="0"/>
              <a:t>me</a:t>
            </a:r>
            <a:r>
              <a:rPr lang="en-US" sz="2200" dirty="0" smtClean="0"/>
              <a:t>.  I can’t talk to my wife; she listens to the </a:t>
            </a:r>
            <a:r>
              <a:rPr lang="en-US" sz="2200" i="1" dirty="0" smtClean="0"/>
              <a:t>walls</a:t>
            </a:r>
            <a:r>
              <a:rPr lang="en-US" sz="2200" dirty="0" smtClean="0"/>
              <a:t>.  I </a:t>
            </a:r>
            <a:r>
              <a:rPr lang="en-US" sz="2200" dirty="0" smtClean="0"/>
              <a:t>j</a:t>
            </a:r>
            <a:r>
              <a:rPr lang="en-US" sz="2200" dirty="0" smtClean="0"/>
              <a:t>ust want someone to hear what I say” (82).</a:t>
            </a:r>
          </a:p>
          <a:p>
            <a:r>
              <a:rPr lang="en-US" sz="2200" dirty="0" err="1" smtClean="0"/>
              <a:t>Montag’s</a:t>
            </a:r>
            <a:r>
              <a:rPr lang="en-US" sz="2200" dirty="0" smtClean="0"/>
              <a:t> estrangement from his wife is indicated when he first enters the bedroom: described as “cold” like a “mausoleum” and with “the windows tightly shut” it is “a tomb world where no sound from the great city could penetrate” (11).</a:t>
            </a:r>
          </a:p>
          <a:p>
            <a:r>
              <a:rPr lang="en-US" sz="2200" dirty="0" smtClean="0"/>
              <a:t>Isolation symbolized by the “Sea Shell” ear buds.</a:t>
            </a:r>
          </a:p>
          <a:p>
            <a:r>
              <a:rPr lang="en-US" sz="2200" dirty="0" err="1" smtClean="0"/>
              <a:t>Montag</a:t>
            </a:r>
            <a:r>
              <a:rPr lang="en-US" sz="2200" dirty="0" smtClean="0"/>
              <a:t> and Mildred can’t remember how they met.</a:t>
            </a:r>
          </a:p>
          <a:p>
            <a:r>
              <a:rPr lang="en-US" sz="2200" dirty="0" smtClean="0"/>
              <a:t>Estrangement glimpsed in the other families: mothers hate their children, couldn’t care if their husbands died.</a:t>
            </a:r>
          </a:p>
          <a:p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Alienation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No genuine individual communication.</a:t>
            </a:r>
          </a:p>
          <a:p>
            <a:r>
              <a:rPr lang="en-US" sz="2200" dirty="0" smtClean="0"/>
              <a:t>This is what sets Clarisse apart – she talks to </a:t>
            </a:r>
            <a:r>
              <a:rPr lang="en-US" sz="2200" dirty="0" err="1" smtClean="0"/>
              <a:t>Montag</a:t>
            </a:r>
            <a:r>
              <a:rPr lang="en-US" sz="2200" dirty="0" smtClean="0"/>
              <a:t> in a way that genuinely connects with him.</a:t>
            </a:r>
          </a:p>
          <a:p>
            <a:pPr lvl="1"/>
            <a:r>
              <a:rPr lang="en-US" sz="2200" dirty="0" smtClean="0"/>
              <a:t>Ironically, this capacity for feeling and contemplation is what deems her “antisocial” (29).</a:t>
            </a:r>
          </a:p>
          <a:p>
            <a:r>
              <a:rPr lang="en-US" sz="2200" dirty="0" smtClean="0"/>
              <a:t>Clarisse’s simple question – “Are you happy?” (10) – is the catalyst for </a:t>
            </a:r>
            <a:r>
              <a:rPr lang="en-US" sz="2200" dirty="0" err="1" smtClean="0"/>
              <a:t>Montag’s</a:t>
            </a:r>
            <a:r>
              <a:rPr lang="en-US" sz="2200" dirty="0" smtClean="0"/>
              <a:t> awakening: it is an attempt to forge a deeper interpersonal relationship.</a:t>
            </a:r>
          </a:p>
          <a:p>
            <a:r>
              <a:rPr lang="en-US" sz="2200" dirty="0" smtClean="0"/>
              <a:t>Comparison to Mildred: “she talked about this and that and it was only words”.</a:t>
            </a:r>
          </a:p>
          <a:p>
            <a:pPr lvl="1"/>
            <a:r>
              <a:rPr lang="en-US" sz="2200" dirty="0" smtClean="0"/>
              <a:t>Words without any thought or feeling: what Orwell would term “</a:t>
            </a:r>
            <a:r>
              <a:rPr lang="en-US" sz="2200" dirty="0" err="1" smtClean="0"/>
              <a:t>duckspeak</a:t>
            </a:r>
            <a:r>
              <a:rPr lang="en-US" sz="2200" dirty="0" smtClean="0"/>
              <a:t>”.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Alienation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200" dirty="0" smtClean="0"/>
              <a:t>Return to Oral Culture.</a:t>
            </a:r>
          </a:p>
          <a:p>
            <a:r>
              <a:rPr lang="en-US" sz="2200" dirty="0" smtClean="0"/>
              <a:t>Literature has been preserved in the memories of the Harvard Hoboes.</a:t>
            </a:r>
          </a:p>
          <a:p>
            <a:r>
              <a:rPr lang="en-US" sz="2200" dirty="0" smtClean="0"/>
              <a:t>With the demise of literature comes a reawakening of memory.</a:t>
            </a:r>
          </a:p>
          <a:p>
            <a:pPr lvl="1"/>
            <a:r>
              <a:rPr lang="en-US" sz="2200" dirty="0" smtClean="0"/>
              <a:t>Granger: “All of us have photographic memories, but spend a lifetime learning how to block off all the things that are really </a:t>
            </a:r>
            <a:r>
              <a:rPr lang="en-US" sz="2200" i="1" dirty="0" smtClean="0"/>
              <a:t>in</a:t>
            </a:r>
            <a:r>
              <a:rPr lang="en-US" sz="2200" dirty="0" smtClean="0"/>
              <a:t> there” (151).</a:t>
            </a:r>
          </a:p>
          <a:p>
            <a:r>
              <a:rPr lang="en-US" sz="2200" dirty="0" smtClean="0"/>
              <a:t>Reversal of the identification of book with individual person.</a:t>
            </a:r>
          </a:p>
          <a:p>
            <a:pPr lvl="1"/>
            <a:r>
              <a:rPr lang="en-US" sz="2200" dirty="0" smtClean="0"/>
              <a:t>Rather than the book representing the author, now the reader represents the book – Granger: “</a:t>
            </a:r>
            <a:r>
              <a:rPr lang="en-US" sz="2200" i="1" dirty="0" smtClean="0"/>
              <a:t>I</a:t>
            </a:r>
            <a:r>
              <a:rPr lang="en-US" sz="2200" dirty="0" smtClean="0"/>
              <a:t> am Plato’s </a:t>
            </a:r>
            <a:r>
              <a:rPr lang="en-US" sz="2200" u="sng" dirty="0" smtClean="0"/>
              <a:t>Republic</a:t>
            </a:r>
            <a:r>
              <a:rPr lang="en-US" sz="2200" dirty="0" smtClean="0"/>
              <a:t>.  Like to read Marcus Aurelius? Mr. Simmons is Marcus” (151).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Remaking Society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Authors and their texts are the product of their readers.</a:t>
            </a:r>
          </a:p>
          <a:p>
            <a:pPr lvl="1"/>
            <a:r>
              <a:rPr lang="en-US" sz="2200" dirty="0" smtClean="0"/>
              <a:t>James Joyce: “My consumers, are they not my producers?”</a:t>
            </a:r>
          </a:p>
          <a:p>
            <a:pPr lvl="1"/>
            <a:r>
              <a:rPr lang="en-US" sz="2200" dirty="0" smtClean="0"/>
              <a:t>Text is produced by the reader’s activity with and within the text.</a:t>
            </a:r>
          </a:p>
          <a:p>
            <a:pPr lvl="2"/>
            <a:r>
              <a:rPr lang="en-US" sz="2200" dirty="0" smtClean="0"/>
              <a:t>Random Cloud: “The struggle for the text is </a:t>
            </a:r>
            <a:r>
              <a:rPr lang="en-US" sz="2200" dirty="0" err="1" smtClean="0"/>
              <a:t>tne</a:t>
            </a:r>
            <a:r>
              <a:rPr lang="en-US" sz="2200" dirty="0" smtClean="0"/>
              <a:t> text.”</a:t>
            </a:r>
          </a:p>
          <a:p>
            <a:pPr lvl="2"/>
            <a:r>
              <a:rPr lang="en-US" sz="2200" dirty="0" smtClean="0"/>
              <a:t>Roland Barthes: “The reader is the space on which all the quotations that make up a writing are inscribed without any of them being lost; a text’s unity lies not in its origin, but in its destination. … The birth of the reader must be at the cost of the death of the Author” (“The Death Of The Author”148).</a:t>
            </a:r>
          </a:p>
          <a:p>
            <a:pPr lvl="2"/>
            <a:r>
              <a:rPr lang="en-US" sz="2200" dirty="0" smtClean="0"/>
              <a:t>“Why is the writerly our value? Because the goal of literary production (of literature as work) is to make the reader no longer a consumer, but a producer of the text” (</a:t>
            </a:r>
            <a:r>
              <a:rPr lang="en-US" sz="2200" u="sng" dirty="0" smtClean="0"/>
              <a:t>S/Z</a:t>
            </a:r>
            <a:r>
              <a:rPr lang="en-US" sz="2200" dirty="0" smtClean="0"/>
              <a:t> 4).</a:t>
            </a:r>
          </a:p>
          <a:p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Remaking Society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/>
              <a:t>Symbology</a:t>
            </a:r>
            <a:r>
              <a:rPr lang="en-US" b="1" dirty="0" smtClean="0"/>
              <a:t> of Fire</a:t>
            </a:r>
          </a:p>
          <a:p>
            <a:r>
              <a:rPr lang="en-US" dirty="0" smtClean="0"/>
              <a:t>Salamander: </a:t>
            </a:r>
          </a:p>
          <a:p>
            <a:pPr lvl="1"/>
            <a:r>
              <a:rPr lang="en-US" dirty="0" smtClean="0"/>
              <a:t>Not the actual amphibian, but the legendary beast that was said to live in fire.</a:t>
            </a:r>
          </a:p>
          <a:p>
            <a:pPr lvl="1"/>
            <a:r>
              <a:rPr lang="en-US" dirty="0" smtClean="0"/>
              <a:t>Symbolizes the ability to resist destruction in fire.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Remaking Society</a:t>
            </a:r>
            <a:endParaRPr lang="en-US" dirty="0"/>
          </a:p>
        </p:txBody>
      </p:sp>
      <p:pic>
        <p:nvPicPr>
          <p:cNvPr id="4" name="Picture 3" descr="salamander alchem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3657600"/>
            <a:ext cx="2971800" cy="29447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Phoenix</a:t>
            </a:r>
          </a:p>
          <a:p>
            <a:pPr lvl="1"/>
            <a:r>
              <a:rPr lang="en-US" dirty="0" smtClean="0"/>
              <a:t>Legendary bird that would periodically die in fire, and then be reborn from its own ashes.</a:t>
            </a:r>
          </a:p>
          <a:p>
            <a:pPr lvl="1"/>
            <a:r>
              <a:rPr lang="en-US" dirty="0" smtClean="0"/>
              <a:t>Symbol of rebirth through destruction.</a:t>
            </a:r>
          </a:p>
          <a:p>
            <a:pPr lvl="1"/>
            <a:r>
              <a:rPr lang="en-US" dirty="0" smtClean="0"/>
              <a:t>“In monumental statuary, in pyramids of stone, and as mummies, the Egyptians sought eternal life; it seems only natural, then, that it should be Egypt where the myth of an immortal, periodic bird was born” (Borges 157).</a:t>
            </a:r>
          </a:p>
          <a:p>
            <a:pPr lvl="1"/>
            <a:r>
              <a:rPr lang="en-US" dirty="0" smtClean="0"/>
              <a:t>In the Firemen’s view, their stable, happy society is a phoenix born from the ashes of books.</a:t>
            </a:r>
          </a:p>
          <a:p>
            <a:pPr lvl="1"/>
            <a:r>
              <a:rPr lang="en-US" dirty="0" smtClean="0"/>
              <a:t>However, this society is also subject to fiery death in the atomic bombing.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Remaking Society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200" dirty="0" smtClean="0"/>
              <a:t>Possible rebirth opened up by the destruction of the nuclear war – a new re-</a:t>
            </a:r>
            <a:r>
              <a:rPr lang="en-US" sz="2200" dirty="0" err="1" smtClean="0"/>
              <a:t>literatized</a:t>
            </a:r>
            <a:r>
              <a:rPr lang="en-US" sz="2200" dirty="0" smtClean="0"/>
              <a:t> society will presumably be reborn from these ashes.</a:t>
            </a:r>
          </a:p>
          <a:p>
            <a:pPr lvl="1"/>
            <a:r>
              <a:rPr lang="en-US" sz="2200" dirty="0" smtClean="0"/>
              <a:t>Predicted by Faber (89).</a:t>
            </a:r>
          </a:p>
          <a:p>
            <a:r>
              <a:rPr lang="en-US" sz="2200" dirty="0" err="1" smtClean="0"/>
              <a:t>Montag</a:t>
            </a:r>
            <a:r>
              <a:rPr lang="en-US" sz="2200" dirty="0" smtClean="0"/>
              <a:t> sees the exploded city as a phoenix: “And in that instant saw the city, instead of the bombs, in the air.  They had displaced each other” (160).</a:t>
            </a:r>
          </a:p>
          <a:p>
            <a:r>
              <a:rPr lang="en-US" sz="2200" dirty="0" smtClean="0"/>
              <a:t>Granger: awareness of history will enable them to break the cycle: “Someday we’ll stop making the goddamn funeral pyres and jumping in the middle of them” (163).</a:t>
            </a:r>
          </a:p>
          <a:p>
            <a:r>
              <a:rPr lang="en-US" sz="2200" dirty="0" smtClean="0"/>
              <a:t>Fire as destructive force: likened to entropy (141).</a:t>
            </a:r>
          </a:p>
          <a:p>
            <a:r>
              <a:rPr lang="en-US" sz="2200" dirty="0" smtClean="0"/>
              <a:t>Phoenix symbolizes how destruction is necessary part of the universe.</a:t>
            </a:r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Remaking Society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Montag</a:t>
            </a:r>
            <a:r>
              <a:rPr lang="en-US" dirty="0" smtClean="0"/>
              <a:t> as Phoenix:</a:t>
            </a:r>
          </a:p>
          <a:p>
            <a:pPr lvl="1"/>
            <a:r>
              <a:rPr lang="en-US" dirty="0" smtClean="0"/>
              <a:t>Initial catalyst is Clarisse – presents him with a vision of genuine human connection.</a:t>
            </a:r>
          </a:p>
          <a:p>
            <a:pPr lvl="1"/>
            <a:r>
              <a:rPr lang="en-US" dirty="0" smtClean="0"/>
              <a:t>Sedition furthered by Faber.</a:t>
            </a:r>
          </a:p>
          <a:p>
            <a:pPr lvl="2"/>
            <a:r>
              <a:rPr lang="en-US" dirty="0" err="1" smtClean="0"/>
              <a:t>Montag</a:t>
            </a:r>
            <a:r>
              <a:rPr lang="en-US" dirty="0" smtClean="0"/>
              <a:t> – named after a paper company</a:t>
            </a:r>
          </a:p>
          <a:p>
            <a:pPr lvl="2"/>
            <a:r>
              <a:rPr lang="en-US" dirty="0" smtClean="0"/>
              <a:t>Faber – named after a pencil manufacturer</a:t>
            </a:r>
          </a:p>
          <a:p>
            <a:pPr lvl="3"/>
            <a:r>
              <a:rPr lang="en-US" dirty="0" smtClean="0"/>
              <a:t>Also: possibly a reference to the publishing company Faber &amp; Faber</a:t>
            </a:r>
          </a:p>
          <a:p>
            <a:pPr lvl="3"/>
            <a:r>
              <a:rPr lang="en-US" dirty="0" smtClean="0"/>
              <a:t>“</a:t>
            </a:r>
            <a:r>
              <a:rPr lang="en-US" i="1" dirty="0" err="1" smtClean="0"/>
              <a:t>faber</a:t>
            </a:r>
            <a:r>
              <a:rPr lang="en-US" dirty="0" smtClean="0"/>
              <a:t>” – Latin for “artisan” or “workman” – same root as “fabricate”, “fabric” – text(</a:t>
            </a:r>
            <a:r>
              <a:rPr lang="en-US" dirty="0" err="1" smtClean="0"/>
              <a:t>ile</a:t>
            </a:r>
            <a:r>
              <a:rPr lang="en-US" dirty="0" smtClean="0"/>
              <a:t>)</a:t>
            </a:r>
          </a:p>
          <a:p>
            <a:pPr lvl="3"/>
            <a:r>
              <a:rPr lang="en-US" dirty="0" smtClean="0"/>
              <a:t>Similar etymology to “</a:t>
            </a:r>
            <a:r>
              <a:rPr lang="en-US" i="1" dirty="0" err="1" smtClean="0"/>
              <a:t>poesis</a:t>
            </a:r>
            <a:r>
              <a:rPr lang="en-US" dirty="0" smtClean="0"/>
              <a:t>” (“making”) – root of “poetry”</a:t>
            </a:r>
          </a:p>
          <a:p>
            <a:pPr lvl="1"/>
            <a:r>
              <a:rPr lang="en-US" dirty="0" err="1" smtClean="0"/>
              <a:t>Montag</a:t>
            </a:r>
            <a:r>
              <a:rPr lang="en-US" dirty="0" smtClean="0"/>
              <a:t> is the blank slate upon which Faber can inscribe his ideas.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Remaking Society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200" dirty="0" smtClean="0"/>
              <a:t>When he is caught being a reader, the process becomes irreversible.</a:t>
            </a:r>
          </a:p>
          <a:p>
            <a:r>
              <a:rPr lang="en-US" sz="2200" dirty="0" err="1" smtClean="0"/>
              <a:t>Montag</a:t>
            </a:r>
            <a:r>
              <a:rPr lang="en-US" sz="2200" dirty="0" smtClean="0"/>
              <a:t> burns away his former life – destroys home and Captain Beatty.</a:t>
            </a:r>
          </a:p>
          <a:p>
            <a:r>
              <a:rPr lang="en-US" sz="2200" dirty="0" smtClean="0"/>
              <a:t>But this destruction opens up the possibility of rebirth when he jumps in the river and emerges a new man (in Faber’s clothes).</a:t>
            </a:r>
          </a:p>
          <a:p>
            <a:r>
              <a:rPr lang="en-US" sz="2200" dirty="0" smtClean="0"/>
              <a:t>When he joins the Harvard Hoboes, he becomes a man of letters.</a:t>
            </a:r>
          </a:p>
          <a:p>
            <a:r>
              <a:rPr lang="en-US" sz="2200" dirty="0" smtClean="0"/>
              <a:t>He becomes the Book of Ecclesiastes and the Book of Revelations.</a:t>
            </a:r>
          </a:p>
          <a:p>
            <a:pPr lvl="1"/>
            <a:r>
              <a:rPr lang="en-US" sz="2200" dirty="0" smtClean="0"/>
              <a:t>Revelation: describes the rebirth of the world after the Apocalypse.</a:t>
            </a:r>
          </a:p>
          <a:p>
            <a:pPr lvl="1"/>
            <a:r>
              <a:rPr lang="en-US" sz="2200" dirty="0" smtClean="0"/>
              <a:t>Ecclesiastes: describes the best way of life in light of the fact that all will die.</a:t>
            </a:r>
          </a:p>
          <a:p>
            <a:pPr lvl="1"/>
            <a:r>
              <a:rPr lang="en-US" sz="2200" dirty="0" smtClean="0"/>
              <a:t> Final lines: “And the leaves of the tree were for the healing of nations” (165).</a:t>
            </a:r>
          </a:p>
          <a:p>
            <a:pPr lvl="1"/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Remaking Society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78</TotalTime>
  <Words>1774</Words>
  <Application>Microsoft Office PowerPoint</Application>
  <PresentationFormat>On-screen Show (4:3)</PresentationFormat>
  <Paragraphs>129</Paragraphs>
  <Slides>17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Concourse</vt:lpstr>
      <vt:lpstr>Fahrenheit 451</vt:lpstr>
      <vt:lpstr>Society</vt:lpstr>
      <vt:lpstr>Mass Media</vt:lpstr>
      <vt:lpstr>Mass Media</vt:lpstr>
      <vt:lpstr>Mass Media</vt:lpstr>
      <vt:lpstr>Mass Media</vt:lpstr>
      <vt:lpstr>Mass Media</vt:lpstr>
      <vt:lpstr>Mass Media</vt:lpstr>
      <vt:lpstr>Alienation</vt:lpstr>
      <vt:lpstr>Alienation</vt:lpstr>
      <vt:lpstr>Remaking Society</vt:lpstr>
      <vt:lpstr>Remaking Society</vt:lpstr>
      <vt:lpstr>Remaking Society</vt:lpstr>
      <vt:lpstr>Remaking Society</vt:lpstr>
      <vt:lpstr>Remaking Society</vt:lpstr>
      <vt:lpstr>Remaking Society</vt:lpstr>
      <vt:lpstr>Remaking Society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Fahrenheit 451</dc:title>
  <dc:creator>Michael Phillips</dc:creator>
  <cp:lastModifiedBy>Michael Phillips</cp:lastModifiedBy>
  <cp:revision>19</cp:revision>
  <dcterms:created xsi:type="dcterms:W3CDTF">2011-11-10T19:17:18Z</dcterms:created>
  <dcterms:modified xsi:type="dcterms:W3CDTF">2011-11-10T20:35:30Z</dcterms:modified>
</cp:coreProperties>
</file>