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handoutMasterIdLst>
    <p:handoutMasterId r:id="rId24"/>
  </p:handoutMasterIdLst>
  <p:sldIdLst>
    <p:sldId id="256" r:id="rId2"/>
    <p:sldId id="261" r:id="rId3"/>
    <p:sldId id="263" r:id="rId4"/>
    <p:sldId id="264" r:id="rId5"/>
    <p:sldId id="265" r:id="rId6"/>
    <p:sldId id="267" r:id="rId7"/>
    <p:sldId id="260" r:id="rId8"/>
    <p:sldId id="268" r:id="rId9"/>
    <p:sldId id="269" r:id="rId10"/>
    <p:sldId id="270" r:id="rId11"/>
    <p:sldId id="271" r:id="rId12"/>
    <p:sldId id="258" r:id="rId13"/>
    <p:sldId id="259" r:id="rId14"/>
    <p:sldId id="272" r:id="rId15"/>
    <p:sldId id="273" r:id="rId16"/>
    <p:sldId id="274" r:id="rId17"/>
    <p:sldId id="278" r:id="rId18"/>
    <p:sldId id="277" r:id="rId19"/>
    <p:sldId id="275" r:id="rId20"/>
    <p:sldId id="279" r:id="rId21"/>
    <p:sldId id="280"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55" autoAdjust="0"/>
    <p:restoredTop sz="86425" autoAdjust="0"/>
  </p:normalViewPr>
  <p:slideViewPr>
    <p:cSldViewPr>
      <p:cViewPr varScale="1">
        <p:scale>
          <a:sx n="75" d="100"/>
          <a:sy n="75" d="100"/>
        </p:scale>
        <p:origin x="-360" y="-96"/>
      </p:cViewPr>
      <p:guideLst>
        <p:guide orient="horz" pos="2160"/>
        <p:guide pos="2880"/>
      </p:guideLst>
    </p:cSldViewPr>
  </p:slideViewPr>
  <p:outlineViewPr>
    <p:cViewPr>
      <p:scale>
        <a:sx n="33" d="100"/>
        <a:sy n="33" d="100"/>
      </p:scale>
      <p:origin x="0" y="9654"/>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6" d="100"/>
          <a:sy n="66" d="100"/>
        </p:scale>
        <p:origin x="-2040" y="-11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F1820F9-1B9A-4C30-8CEB-CC60F22CA3D3}" type="datetimeFigureOut">
              <a:rPr lang="en-US" smtClean="0"/>
              <a:pPr/>
              <a:t>9/3/2013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C5CF89A-8EAA-4015-BB0B-DA9FAEA8BEBD}" type="slidenum">
              <a:rPr lang="en-US" smtClean="0"/>
              <a:pPr/>
              <a:t>‹#›</a:t>
            </a:fld>
            <a:endParaRPr lang="en-US"/>
          </a:p>
        </p:txBody>
      </p:sp>
    </p:spTree>
    <p:extLst>
      <p:ext uri="{BB962C8B-B14F-4D97-AF65-F5344CB8AC3E}">
        <p14:creationId xmlns="" xmlns:p14="http://schemas.microsoft.com/office/powerpoint/2010/main" val="2975562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16B960E-1C72-4B71-BC63-CFD4AD493B8C}" type="datetimeFigureOut">
              <a:rPr lang="en-US" smtClean="0"/>
              <a:pPr/>
              <a:t>9/3/2013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57AE32A-AA7D-469E-855C-DC8182E3583F}" type="slidenum">
              <a:rPr lang="en-US" smtClean="0"/>
              <a:pPr/>
              <a:t>‹#›</a:t>
            </a:fld>
            <a:endParaRPr lang="en-US"/>
          </a:p>
        </p:txBody>
      </p:sp>
    </p:spTree>
    <p:extLst>
      <p:ext uri="{BB962C8B-B14F-4D97-AF65-F5344CB8AC3E}">
        <p14:creationId xmlns="" xmlns:p14="http://schemas.microsoft.com/office/powerpoint/2010/main" val="10626996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b="1" kern="1200" dirty="0" smtClean="0">
                <a:solidFill>
                  <a:schemeClr val="tx1"/>
                </a:solidFill>
                <a:latin typeface="+mn-lt"/>
                <a:ea typeface="+mn-ea"/>
                <a:cs typeface="+mn-cs"/>
              </a:rPr>
              <a:t>Moving towards IFRS</a:t>
            </a:r>
            <a:endParaRPr lang="en-US" sz="1200" kern="1200" dirty="0" smtClean="0">
              <a:solidFill>
                <a:schemeClr val="tx1"/>
              </a:solidFill>
              <a:latin typeface="+mn-lt"/>
              <a:ea typeface="+mn-ea"/>
              <a:cs typeface="+mn-cs"/>
            </a:endParaRPr>
          </a:p>
          <a:p>
            <a:r>
              <a:rPr lang="en-US" sz="1200" b="1" kern="1200" dirty="0" smtClean="0">
                <a:solidFill>
                  <a:schemeClr val="tx1"/>
                </a:solidFill>
                <a:latin typeface="+mn-lt"/>
                <a:ea typeface="+mn-ea"/>
                <a:cs typeface="+mn-cs"/>
              </a:rPr>
              <a:t>Some Important differences with “old </a:t>
            </a:r>
            <a:r>
              <a:rPr lang="en-US" sz="1200" b="1" kern="1200" dirty="0" err="1" smtClean="0">
                <a:solidFill>
                  <a:schemeClr val="tx1"/>
                </a:solidFill>
                <a:latin typeface="+mn-lt"/>
                <a:ea typeface="+mn-ea"/>
                <a:cs typeface="+mn-cs"/>
              </a:rPr>
              <a:t>gaap</a:t>
            </a:r>
            <a:r>
              <a:rPr lang="en-US" sz="1200" b="1" kern="120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underlying substance and economic reality and not merely the legal form of transactions and events.</a:t>
            </a:r>
          </a:p>
          <a:p>
            <a:r>
              <a:rPr lang="en-US" sz="1200" kern="1200" dirty="0" smtClean="0">
                <a:solidFill>
                  <a:schemeClr val="tx1"/>
                </a:solidFill>
                <a:latin typeface="+mn-lt"/>
                <a:ea typeface="+mn-ea"/>
                <a:cs typeface="+mn-cs"/>
              </a:rPr>
              <a:t>Revenue is now called Income.</a:t>
            </a:r>
          </a:p>
          <a:p>
            <a:r>
              <a:rPr lang="en-US" sz="1200" kern="1200" dirty="0" smtClean="0">
                <a:solidFill>
                  <a:schemeClr val="tx1"/>
                </a:solidFill>
                <a:latin typeface="+mn-lt"/>
                <a:ea typeface="+mn-ea"/>
                <a:cs typeface="+mn-cs"/>
              </a:rPr>
              <a:t>Conservatism =Prudence.</a:t>
            </a:r>
          </a:p>
        </p:txBody>
      </p:sp>
      <p:sp>
        <p:nvSpPr>
          <p:cNvPr id="4" name="Slide Number Placeholder 3"/>
          <p:cNvSpPr>
            <a:spLocks noGrp="1"/>
          </p:cNvSpPr>
          <p:nvPr>
            <p:ph type="sldNum" sz="quarter" idx="10"/>
          </p:nvPr>
        </p:nvSpPr>
        <p:spPr/>
        <p:txBody>
          <a:bodyPr/>
          <a:lstStyle/>
          <a:p>
            <a:fld id="{257AE32A-AA7D-469E-855C-DC8182E3583F}" type="slidenum">
              <a:rPr lang="en-US" smtClean="0"/>
              <a:pPr/>
              <a:t>1</a:t>
            </a:fld>
            <a:endParaRPr lang="en-US"/>
          </a:p>
        </p:txBody>
      </p:sp>
    </p:spTree>
    <p:extLst>
      <p:ext uri="{BB962C8B-B14F-4D97-AF65-F5344CB8AC3E}">
        <p14:creationId xmlns="" xmlns:p14="http://schemas.microsoft.com/office/powerpoint/2010/main" val="1487854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57AE32A-AA7D-469E-855C-DC8182E3583F}" type="slidenum">
              <a:rPr lang="en-US" smtClean="0"/>
              <a:pPr/>
              <a:t>2</a:t>
            </a:fld>
            <a:endParaRPr lang="en-US"/>
          </a:p>
        </p:txBody>
      </p:sp>
    </p:spTree>
    <p:extLst>
      <p:ext uri="{BB962C8B-B14F-4D97-AF65-F5344CB8AC3E}">
        <p14:creationId xmlns="" xmlns:p14="http://schemas.microsoft.com/office/powerpoint/2010/main" val="41452387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7AE32A-AA7D-469E-855C-DC8182E3583F}" type="slidenum">
              <a:rPr lang="en-US" smtClean="0"/>
              <a:pPr/>
              <a:t>8</a:t>
            </a:fld>
            <a:endParaRPr lang="en-US"/>
          </a:p>
        </p:txBody>
      </p:sp>
    </p:spTree>
    <p:extLst>
      <p:ext uri="{BB962C8B-B14F-4D97-AF65-F5344CB8AC3E}">
        <p14:creationId xmlns="" xmlns:p14="http://schemas.microsoft.com/office/powerpoint/2010/main" val="1929093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7AE32A-AA7D-469E-855C-DC8182E3583F}" type="slidenum">
              <a:rPr lang="en-US" smtClean="0"/>
              <a:pPr/>
              <a:t>20</a:t>
            </a:fld>
            <a:endParaRPr lang="en-US"/>
          </a:p>
        </p:txBody>
      </p:sp>
    </p:spTree>
    <p:extLst>
      <p:ext uri="{BB962C8B-B14F-4D97-AF65-F5344CB8AC3E}">
        <p14:creationId xmlns="" xmlns:p14="http://schemas.microsoft.com/office/powerpoint/2010/main" val="1928827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0B5E7A-0310-4C81-A216-1C12B38799DC}" type="datetimeFigureOut">
              <a:rPr lang="en-US" smtClean="0"/>
              <a:pPr/>
              <a:t>9/3/2013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976298-7349-4B0E-92F3-C3A9FEB0712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0B5E7A-0310-4C81-A216-1C12B38799DC}" type="datetimeFigureOut">
              <a:rPr lang="en-US" smtClean="0"/>
              <a:pPr/>
              <a:t>9/3/2013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976298-7349-4B0E-92F3-C3A9FEB0712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0B5E7A-0310-4C81-A216-1C12B38799DC}" type="datetimeFigureOut">
              <a:rPr lang="en-US" smtClean="0"/>
              <a:pPr/>
              <a:t>9/3/2013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976298-7349-4B0E-92F3-C3A9FEB0712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0B5E7A-0310-4C81-A216-1C12B38799DC}" type="datetimeFigureOut">
              <a:rPr lang="en-US" smtClean="0"/>
              <a:pPr/>
              <a:t>9/3/2013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976298-7349-4B0E-92F3-C3A9FEB0712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0B5E7A-0310-4C81-A216-1C12B38799DC}" type="datetimeFigureOut">
              <a:rPr lang="en-US" smtClean="0"/>
              <a:pPr/>
              <a:t>9/3/2013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976298-7349-4B0E-92F3-C3A9FEB0712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0B5E7A-0310-4C81-A216-1C12B38799DC}" type="datetimeFigureOut">
              <a:rPr lang="en-US" smtClean="0"/>
              <a:pPr/>
              <a:t>9/3/2013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976298-7349-4B0E-92F3-C3A9FEB0712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0B5E7A-0310-4C81-A216-1C12B38799DC}" type="datetimeFigureOut">
              <a:rPr lang="en-US" smtClean="0"/>
              <a:pPr/>
              <a:t>9/3/2013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0976298-7349-4B0E-92F3-C3A9FEB0712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0B5E7A-0310-4C81-A216-1C12B38799DC}" type="datetimeFigureOut">
              <a:rPr lang="en-US" smtClean="0"/>
              <a:pPr/>
              <a:t>9/3/2013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976298-7349-4B0E-92F3-C3A9FEB0712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0B5E7A-0310-4C81-A216-1C12B38799DC}" type="datetimeFigureOut">
              <a:rPr lang="en-US" smtClean="0"/>
              <a:pPr/>
              <a:t>9/3/2013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976298-7349-4B0E-92F3-C3A9FEB0712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0B5E7A-0310-4C81-A216-1C12B38799DC}" type="datetimeFigureOut">
              <a:rPr lang="en-US" smtClean="0"/>
              <a:pPr/>
              <a:t>9/3/2013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976298-7349-4B0E-92F3-C3A9FEB0712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0B5E7A-0310-4C81-A216-1C12B38799DC}" type="datetimeFigureOut">
              <a:rPr lang="en-US" smtClean="0"/>
              <a:pPr/>
              <a:t>9/3/2013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976298-7349-4B0E-92F3-C3A9FEB0712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0B5E7A-0310-4C81-A216-1C12B38799DC}" type="datetimeFigureOut">
              <a:rPr lang="en-US" smtClean="0"/>
              <a:pPr/>
              <a:t>9/3/2013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976298-7349-4B0E-92F3-C3A9FEB0712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z="4000" b="1" dirty="0" err="1" smtClean="0"/>
              <a:t>Acco</a:t>
            </a:r>
            <a:r>
              <a:rPr lang="en-US" sz="4000" b="1" dirty="0" smtClean="0"/>
              <a:t> </a:t>
            </a:r>
            <a:r>
              <a:rPr lang="en-US" sz="4000" b="1" dirty="0"/>
              <a:t>310  </a:t>
            </a:r>
            <a:r>
              <a:rPr lang="en-US" sz="4000" dirty="0" smtClean="0"/>
              <a:t/>
            </a:r>
            <a:br>
              <a:rPr lang="en-US" sz="4000" dirty="0" smtClean="0"/>
            </a:br>
            <a:r>
              <a:rPr lang="en-US" sz="4000" b="1" i="1" dirty="0" smtClean="0"/>
              <a:t>WENDY ROSCOE, </a:t>
            </a:r>
            <a:r>
              <a:rPr lang="en-US" sz="4000" b="1" i="1" dirty="0" smtClean="0"/>
              <a:t>CPA, </a:t>
            </a:r>
            <a:r>
              <a:rPr lang="en-US" sz="4000" b="1" i="1" smtClean="0"/>
              <a:t>CA Auditor</a:t>
            </a:r>
            <a:r>
              <a:rPr lang="en-US" sz="4000" b="1" i="1" dirty="0" smtClean="0"/>
              <a:t/>
            </a:r>
            <a:br>
              <a:rPr lang="en-US" sz="4000" b="1" i="1" dirty="0" smtClean="0"/>
            </a:br>
            <a:r>
              <a:rPr lang="en-US" sz="4000" b="1" dirty="0" smtClean="0"/>
              <a:t>Fall 2013</a:t>
            </a:r>
            <a:endParaRPr lang="en-US" sz="4000" dirty="0"/>
          </a:p>
        </p:txBody>
      </p:sp>
      <p:sp>
        <p:nvSpPr>
          <p:cNvPr id="3" name="Subtitle 2"/>
          <p:cNvSpPr>
            <a:spLocks noGrp="1"/>
          </p:cNvSpPr>
          <p:nvPr>
            <p:ph type="subTitle" idx="1"/>
          </p:nvPr>
        </p:nvSpPr>
        <p:spPr/>
        <p:txBody>
          <a:bodyPr>
            <a:normAutofit/>
          </a:bodyPr>
          <a:lstStyle/>
          <a:p>
            <a:pPr rtl="0" eaLnBrk="1" latinLnBrk="0" hangingPunct="1"/>
            <a:r>
              <a:rPr lang="en-US" b="1" dirty="0" smtClean="0">
                <a:solidFill>
                  <a:schemeClr val="tx1"/>
                </a:solidFill>
              </a:rPr>
              <a:t>Lecture 1</a:t>
            </a:r>
          </a:p>
          <a:p>
            <a:pPr rtl="0" eaLnBrk="1" latinLnBrk="0" hangingPunct="1"/>
            <a:endParaRPr lang="en-US"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Today’s Class</a:t>
            </a:r>
            <a:endParaRPr lang="en-US" b="1" dirty="0"/>
          </a:p>
        </p:txBody>
      </p:sp>
      <p:sp>
        <p:nvSpPr>
          <p:cNvPr id="3" name="Content Placeholder 2"/>
          <p:cNvSpPr>
            <a:spLocks noGrp="1"/>
          </p:cNvSpPr>
          <p:nvPr>
            <p:ph idx="1"/>
          </p:nvPr>
        </p:nvSpPr>
        <p:spPr/>
        <p:txBody>
          <a:bodyPr>
            <a:normAutofit lnSpcReduction="10000"/>
          </a:bodyPr>
          <a:lstStyle/>
          <a:p>
            <a:r>
              <a:rPr lang="en-US" dirty="0" smtClean="0"/>
              <a:t>Course Outline and Expectations</a:t>
            </a:r>
          </a:p>
          <a:p>
            <a:r>
              <a:rPr lang="en-US" dirty="0" smtClean="0"/>
              <a:t>Using the Handbook Online</a:t>
            </a:r>
          </a:p>
          <a:p>
            <a:r>
              <a:rPr lang="en-US" dirty="0" smtClean="0"/>
              <a:t>User Needs and Objectives</a:t>
            </a:r>
          </a:p>
          <a:p>
            <a:r>
              <a:rPr lang="en-US" dirty="0" smtClean="0"/>
              <a:t>Need for GAAP</a:t>
            </a:r>
          </a:p>
          <a:p>
            <a:r>
              <a:rPr lang="en-US" dirty="0" smtClean="0"/>
              <a:t>Professional Judgment</a:t>
            </a:r>
          </a:p>
          <a:p>
            <a:r>
              <a:rPr lang="en-US" dirty="0" smtClean="0"/>
              <a:t>IFRS/IAS and ASPE</a:t>
            </a:r>
          </a:p>
          <a:p>
            <a:r>
              <a:rPr lang="en-US" dirty="0" smtClean="0"/>
              <a:t>Conceptual Framework (and details)</a:t>
            </a:r>
          </a:p>
          <a:p>
            <a:r>
              <a:rPr lang="en-US" dirty="0" smtClean="0"/>
              <a:t>Mini Case</a:t>
            </a:r>
          </a:p>
          <a:p>
            <a:endParaRPr lang="en-US" dirty="0" smtClean="0"/>
          </a:p>
          <a:p>
            <a:pPr marL="971550" lvl="1" indent="-514350">
              <a:buNone/>
            </a:pPr>
            <a:endParaRPr lang="en-US" dirty="0" smtClean="0"/>
          </a:p>
          <a:p>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User Needs and Objective</a:t>
            </a:r>
            <a:r>
              <a:rPr lang="en-US" dirty="0" smtClean="0"/>
              <a:t>s</a:t>
            </a:r>
            <a:endParaRPr lang="en-US" dirty="0"/>
          </a:p>
        </p:txBody>
      </p:sp>
      <p:sp>
        <p:nvSpPr>
          <p:cNvPr id="3" name="Content Placeholder 2"/>
          <p:cNvSpPr>
            <a:spLocks noGrp="1"/>
          </p:cNvSpPr>
          <p:nvPr>
            <p:ph idx="1"/>
          </p:nvPr>
        </p:nvSpPr>
        <p:spPr/>
        <p:txBody>
          <a:bodyPr/>
          <a:lstStyle/>
          <a:p>
            <a:pPr lvl="0"/>
            <a:r>
              <a:rPr lang="en-US" dirty="0"/>
              <a:t>The objective of the financial statements “is to provide information about the financial position, performance and changes in financial position of an entity that is useful to a wide range of users in making economic decisions.” </a:t>
            </a:r>
          </a:p>
          <a:p>
            <a:r>
              <a:rPr lang="en-US" dirty="0" smtClean="0"/>
              <a:t>This is also “The Conceptual Framework”</a:t>
            </a:r>
          </a:p>
          <a:p>
            <a:endParaRPr lang="en-US" dirty="0" smtClean="0"/>
          </a:p>
          <a:p>
            <a:endParaRPr lang="en-US"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User Needs</a:t>
            </a:r>
            <a:endParaRPr lang="en-US" b="1" dirty="0"/>
          </a:p>
        </p:txBody>
      </p:sp>
      <p:sp>
        <p:nvSpPr>
          <p:cNvPr id="3" name="Content Placeholder 2"/>
          <p:cNvSpPr>
            <a:spLocks noGrp="1"/>
          </p:cNvSpPr>
          <p:nvPr>
            <p:ph idx="1"/>
          </p:nvPr>
        </p:nvSpPr>
        <p:spPr/>
        <p:txBody>
          <a:bodyPr>
            <a:normAutofit/>
          </a:bodyPr>
          <a:lstStyle/>
          <a:p>
            <a:r>
              <a:rPr lang="en-US" dirty="0" smtClean="0"/>
              <a:t>Who are these people?</a:t>
            </a:r>
            <a:endParaRPr lang="en-US" dirty="0"/>
          </a:p>
          <a:p>
            <a:pPr lvl="0"/>
            <a:r>
              <a:rPr lang="en-US" dirty="0"/>
              <a:t>Diverse</a:t>
            </a:r>
          </a:p>
          <a:p>
            <a:pPr lvl="0"/>
            <a:r>
              <a:rPr lang="en-US" dirty="0"/>
              <a:t>Can one set of financial statements meet all needs?</a:t>
            </a:r>
          </a:p>
          <a:p>
            <a:pPr lvl="0"/>
            <a:r>
              <a:rPr lang="en-US" dirty="0"/>
              <a:t>Should there be more than one set of statements?</a:t>
            </a:r>
          </a:p>
          <a:p>
            <a:pPr lvl="0"/>
            <a:r>
              <a:rPr lang="en-US" dirty="0"/>
              <a:t>Many common needs- many different too!</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What do they Need?</a:t>
            </a:r>
            <a:endParaRPr lang="en-US" b="1" dirty="0"/>
          </a:p>
        </p:txBody>
      </p:sp>
      <p:sp>
        <p:nvSpPr>
          <p:cNvPr id="3" name="Content Placeholder 2"/>
          <p:cNvSpPr>
            <a:spLocks noGrp="1"/>
          </p:cNvSpPr>
          <p:nvPr>
            <p:ph idx="1"/>
          </p:nvPr>
        </p:nvSpPr>
        <p:spPr/>
        <p:txBody>
          <a:bodyPr/>
          <a:lstStyle/>
          <a:p>
            <a:pPr lvl="0"/>
            <a:r>
              <a:rPr lang="en-US" dirty="0" smtClean="0"/>
              <a:t>To make economic decisions and to evaluate stewardship</a:t>
            </a:r>
          </a:p>
          <a:p>
            <a:pPr lvl="0"/>
            <a:r>
              <a:rPr lang="en-US" dirty="0" smtClean="0"/>
              <a:t>Therefore financial </a:t>
            </a:r>
            <a:r>
              <a:rPr lang="en-US" dirty="0"/>
              <a:t>information must</a:t>
            </a:r>
            <a:endParaRPr lang="en-US" sz="2400" dirty="0"/>
          </a:p>
          <a:p>
            <a:pPr lvl="1"/>
            <a:r>
              <a:rPr lang="en-US" dirty="0"/>
              <a:t>Faithfully represent economic reality</a:t>
            </a:r>
            <a:endParaRPr lang="en-US" sz="2000" dirty="0"/>
          </a:p>
          <a:p>
            <a:pPr lvl="1"/>
            <a:r>
              <a:rPr lang="en-US" dirty="0" smtClean="0"/>
              <a:t>Be </a:t>
            </a:r>
            <a:r>
              <a:rPr lang="en-US" dirty="0"/>
              <a:t>consistent with a clear framework</a:t>
            </a:r>
            <a:endParaRPr lang="en-US" sz="2000" dirty="0"/>
          </a:p>
          <a:p>
            <a:pPr lvl="1"/>
            <a:r>
              <a:rPr lang="en-US" dirty="0"/>
              <a:t>Apply to most </a:t>
            </a:r>
            <a:r>
              <a:rPr lang="en-US" dirty="0" smtClean="0"/>
              <a:t>situations (one size fits all)</a:t>
            </a:r>
            <a:endParaRPr lang="en-US" sz="2000" dirty="0"/>
          </a:p>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Standards Help</a:t>
            </a:r>
            <a:endParaRPr lang="en-US" b="1" dirty="0"/>
          </a:p>
        </p:txBody>
      </p:sp>
      <p:sp>
        <p:nvSpPr>
          <p:cNvPr id="3" name="Content Placeholder 2"/>
          <p:cNvSpPr>
            <a:spLocks noGrp="1"/>
          </p:cNvSpPr>
          <p:nvPr>
            <p:ph idx="1"/>
          </p:nvPr>
        </p:nvSpPr>
        <p:spPr/>
        <p:txBody>
          <a:bodyPr>
            <a:normAutofit/>
          </a:bodyPr>
          <a:lstStyle/>
          <a:p>
            <a:pPr lvl="0"/>
            <a:r>
              <a:rPr lang="en-US" dirty="0" smtClean="0"/>
              <a:t>Risk </a:t>
            </a:r>
            <a:r>
              <a:rPr lang="en-US" dirty="0"/>
              <a:t>reduction</a:t>
            </a:r>
          </a:p>
          <a:p>
            <a:pPr lvl="0"/>
            <a:r>
              <a:rPr lang="en-US" dirty="0"/>
              <a:t>Global comparability</a:t>
            </a:r>
          </a:p>
          <a:p>
            <a:pPr lvl="0"/>
            <a:r>
              <a:rPr lang="en-US" dirty="0"/>
              <a:t>Careful procedures</a:t>
            </a:r>
          </a:p>
          <a:p>
            <a:pPr lvl="0"/>
            <a:r>
              <a:rPr lang="en-US" dirty="0"/>
              <a:t>Efficient-save work</a:t>
            </a:r>
          </a:p>
          <a:p>
            <a:pPr lvl="0"/>
            <a:r>
              <a:rPr lang="en-US" dirty="0"/>
              <a:t>Official stance (when subject to criticism)</a:t>
            </a:r>
          </a:p>
          <a:p>
            <a:pPr lvl="0"/>
            <a:r>
              <a:rPr lang="en-US" dirty="0"/>
              <a:t>Dynamic environment- need to rely on consensus of experts</a:t>
            </a:r>
          </a:p>
          <a:p>
            <a:endParaRPr lang="en-US" dirty="0"/>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Some Good, More Better?</a:t>
            </a:r>
            <a:endParaRPr lang="en-US" b="1" dirty="0"/>
          </a:p>
        </p:txBody>
      </p:sp>
      <p:sp>
        <p:nvSpPr>
          <p:cNvPr id="3" name="Content Placeholder 2"/>
          <p:cNvSpPr>
            <a:spLocks noGrp="1"/>
          </p:cNvSpPr>
          <p:nvPr>
            <p:ph idx="1"/>
          </p:nvPr>
        </p:nvSpPr>
        <p:spPr/>
        <p:txBody>
          <a:bodyPr/>
          <a:lstStyle/>
          <a:p>
            <a:r>
              <a:rPr lang="en-US" dirty="0" smtClean="0"/>
              <a:t>Perfection </a:t>
            </a:r>
            <a:r>
              <a:rPr lang="en-US" dirty="0"/>
              <a:t>Impossible</a:t>
            </a:r>
          </a:p>
          <a:p>
            <a:r>
              <a:rPr lang="en-US" dirty="0" smtClean="0"/>
              <a:t>Must incorporate Professional Judgment</a:t>
            </a:r>
          </a:p>
          <a:p>
            <a:r>
              <a:rPr lang="en-US" dirty="0" smtClean="0"/>
              <a:t>What’s </a:t>
            </a:r>
            <a:r>
              <a:rPr lang="en-US" dirty="0"/>
              <a:t>that</a:t>
            </a:r>
            <a:r>
              <a:rPr lang="en-US" dirty="0" smtClean="0"/>
              <a:t>?</a:t>
            </a:r>
          </a:p>
          <a:p>
            <a:pPr lvl="1"/>
            <a:r>
              <a:rPr lang="en-US" dirty="0" smtClean="0"/>
              <a:t>Everything you learned since the day you were born……..</a:t>
            </a:r>
            <a:endParaRPr lang="en-US" dirty="0"/>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Professional Judgment</a:t>
            </a:r>
            <a:endParaRPr lang="en-US" b="1" dirty="0"/>
          </a:p>
        </p:txBody>
      </p:sp>
      <p:sp>
        <p:nvSpPr>
          <p:cNvPr id="3" name="Content Placeholder 2"/>
          <p:cNvSpPr>
            <a:spLocks noGrp="1"/>
          </p:cNvSpPr>
          <p:nvPr>
            <p:ph idx="1"/>
          </p:nvPr>
        </p:nvSpPr>
        <p:spPr/>
        <p:txBody>
          <a:bodyPr/>
          <a:lstStyle/>
          <a:p>
            <a:r>
              <a:rPr lang="en-US" i="1" dirty="0"/>
              <a:t>“…the process of reaching a decision on a financial reporting issue can be described as PJ when it is analytical, based on experience and knowledge (including knowledge of one’s own limitations and relevant standards), objective, carried out with </a:t>
            </a:r>
            <a:r>
              <a:rPr lang="en-US" i="1" dirty="0" smtClean="0"/>
              <a:t>integrity </a:t>
            </a:r>
            <a:r>
              <a:rPr lang="en-US" i="1" dirty="0"/>
              <a:t>and recognition of responsibility to those affected by its </a:t>
            </a:r>
            <a:r>
              <a:rPr lang="en-US" i="1" dirty="0" smtClean="0"/>
              <a:t>consequences…</a:t>
            </a:r>
          </a:p>
          <a:p>
            <a:endParaRPr lang="en-US" dirty="0"/>
          </a:p>
          <a:p>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PJ continued</a:t>
            </a:r>
            <a:endParaRPr lang="en-US" b="1" dirty="0"/>
          </a:p>
        </p:txBody>
      </p:sp>
      <p:sp>
        <p:nvSpPr>
          <p:cNvPr id="3" name="Content Placeholder 2"/>
          <p:cNvSpPr>
            <a:spLocks noGrp="1"/>
          </p:cNvSpPr>
          <p:nvPr>
            <p:ph idx="1"/>
          </p:nvPr>
        </p:nvSpPr>
        <p:spPr/>
        <p:txBody>
          <a:bodyPr>
            <a:normAutofit/>
          </a:bodyPr>
          <a:lstStyle/>
          <a:p>
            <a:r>
              <a:rPr lang="en-US" b="1" dirty="0"/>
              <a:t>…</a:t>
            </a:r>
            <a:r>
              <a:rPr lang="en-US" i="1" dirty="0"/>
              <a:t>most valuable in complex, ill–defined or dynamic situations, especially when standards are incomplete and should normally involve consultation with other knowledgeable people, identification of potential consequences and documentation of the analytical processes leading to the decision”</a:t>
            </a:r>
          </a:p>
          <a:p>
            <a:r>
              <a:rPr lang="en-US" i="1" dirty="0" smtClean="0"/>
              <a:t>GAAP </a:t>
            </a:r>
            <a:r>
              <a:rPr lang="en-US" i="1" dirty="0"/>
              <a:t>is a matter of </a:t>
            </a:r>
            <a:r>
              <a:rPr lang="en-US" i="1" dirty="0" smtClean="0"/>
              <a:t>PJ</a:t>
            </a:r>
          </a:p>
          <a:p>
            <a:endParaRPr lang="en-US" dirty="0"/>
          </a:p>
          <a:p>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Examples of PJ in Handbook</a:t>
            </a:r>
            <a:endParaRPr lang="en-US" b="1" dirty="0"/>
          </a:p>
        </p:txBody>
      </p:sp>
      <p:sp>
        <p:nvSpPr>
          <p:cNvPr id="3" name="Content Placeholder 2"/>
          <p:cNvSpPr>
            <a:spLocks noGrp="1"/>
          </p:cNvSpPr>
          <p:nvPr>
            <p:ph idx="1"/>
          </p:nvPr>
        </p:nvSpPr>
        <p:spPr/>
        <p:txBody>
          <a:bodyPr>
            <a:normAutofit/>
          </a:bodyPr>
          <a:lstStyle/>
          <a:p>
            <a:r>
              <a:rPr lang="en-US" sz="2400" dirty="0" smtClean="0"/>
              <a:t>….Professional </a:t>
            </a:r>
            <a:r>
              <a:rPr lang="en-US" sz="2400" dirty="0"/>
              <a:t>judgment is required in evaluating……..</a:t>
            </a:r>
          </a:p>
          <a:p>
            <a:r>
              <a:rPr lang="en-US" sz="2400" dirty="0" smtClean="0"/>
              <a:t>….should </a:t>
            </a:r>
            <a:r>
              <a:rPr lang="en-US" sz="2400" dirty="0"/>
              <a:t>be……….</a:t>
            </a:r>
          </a:p>
          <a:p>
            <a:r>
              <a:rPr lang="en-US" sz="2400" dirty="0" smtClean="0"/>
              <a:t>….or</a:t>
            </a:r>
            <a:r>
              <a:rPr lang="en-US" sz="2400" dirty="0"/>
              <a:t>……</a:t>
            </a:r>
          </a:p>
          <a:p>
            <a:r>
              <a:rPr lang="en-US" sz="2400" dirty="0" smtClean="0"/>
              <a:t>….where </a:t>
            </a:r>
            <a:r>
              <a:rPr lang="en-US" sz="2400" dirty="0"/>
              <a:t>appropriate……….</a:t>
            </a:r>
          </a:p>
          <a:p>
            <a:r>
              <a:rPr lang="en-US" sz="2400" dirty="0"/>
              <a:t>….where practicable</a:t>
            </a:r>
            <a:r>
              <a:rPr lang="en-US" sz="2400" dirty="0" smtClean="0"/>
              <a:t>………</a:t>
            </a:r>
            <a:endParaRPr lang="en-US" sz="2400" dirty="0"/>
          </a:p>
          <a:p>
            <a:r>
              <a:rPr lang="en-US" sz="2400" dirty="0" smtClean="0"/>
              <a:t>….abnormal</a:t>
            </a:r>
            <a:r>
              <a:rPr lang="en-US" sz="2400" dirty="0"/>
              <a:t>……….</a:t>
            </a:r>
          </a:p>
          <a:p>
            <a:r>
              <a:rPr lang="en-US" sz="2400" dirty="0" smtClean="0"/>
              <a:t>....normal…………</a:t>
            </a:r>
          </a:p>
          <a:p>
            <a:r>
              <a:rPr lang="en-US" sz="2400" dirty="0" smtClean="0"/>
              <a:t>All depends on situation………hmmm</a:t>
            </a:r>
          </a:p>
          <a:p>
            <a:r>
              <a:rPr lang="en-US" sz="2400" dirty="0" smtClean="0"/>
              <a:t>Remember Nortel?</a:t>
            </a:r>
          </a:p>
          <a:p>
            <a:endParaRPr lang="en-US" sz="2000" b="1" dirty="0" smtClean="0"/>
          </a:p>
          <a:p>
            <a:endParaRPr lang="en-US" dirty="0"/>
          </a:p>
          <a:p>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PJ = Problem Solved?</a:t>
            </a:r>
            <a:endParaRPr lang="en-US" b="1" dirty="0"/>
          </a:p>
        </p:txBody>
      </p:sp>
      <p:sp>
        <p:nvSpPr>
          <p:cNvPr id="3" name="Content Placeholder 2"/>
          <p:cNvSpPr>
            <a:spLocks noGrp="1"/>
          </p:cNvSpPr>
          <p:nvPr>
            <p:ph idx="1"/>
          </p:nvPr>
        </p:nvSpPr>
        <p:spPr/>
        <p:txBody>
          <a:bodyPr/>
          <a:lstStyle/>
          <a:p>
            <a:pPr lvl="0"/>
            <a:r>
              <a:rPr lang="en-US" dirty="0" smtClean="0"/>
              <a:t>Somewhat, but-</a:t>
            </a:r>
          </a:p>
          <a:p>
            <a:pPr lvl="0"/>
            <a:r>
              <a:rPr lang="en-US" dirty="0" smtClean="0"/>
              <a:t>Impractical </a:t>
            </a:r>
            <a:r>
              <a:rPr lang="en-US" dirty="0"/>
              <a:t>(impossible) to cover every situation</a:t>
            </a:r>
          </a:p>
          <a:p>
            <a:pPr lvl="0"/>
            <a:r>
              <a:rPr lang="en-US" dirty="0"/>
              <a:t>Estimates and allocations</a:t>
            </a:r>
          </a:p>
          <a:p>
            <a:pPr lvl="0"/>
            <a:r>
              <a:rPr lang="en-US" dirty="0"/>
              <a:t>Enterprises are sly devils</a:t>
            </a:r>
          </a:p>
          <a:p>
            <a:pPr lvl="0"/>
            <a:r>
              <a:rPr lang="en-US" dirty="0"/>
              <a:t>Management </a:t>
            </a:r>
            <a:r>
              <a:rPr lang="en-US" dirty="0" smtClean="0"/>
              <a:t>bias</a:t>
            </a:r>
          </a:p>
          <a:p>
            <a:pPr lvl="0"/>
            <a:endParaRPr lang="en-US" dirty="0"/>
          </a:p>
          <a:p>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IFRS</a:t>
            </a:r>
            <a:r>
              <a:rPr lang="en-US" b="1" baseline="0" dirty="0" smtClean="0"/>
              <a:t> / </a:t>
            </a:r>
            <a:r>
              <a:rPr lang="en-US" b="1" dirty="0" smtClean="0"/>
              <a:t>IAS </a:t>
            </a:r>
            <a:r>
              <a:rPr lang="en-US" b="1" baseline="0" dirty="0" smtClean="0"/>
              <a:t>now GAAP for public corps</a:t>
            </a:r>
            <a:endParaRPr lang="en-US" b="1" dirty="0"/>
          </a:p>
        </p:txBody>
      </p:sp>
      <p:sp>
        <p:nvSpPr>
          <p:cNvPr id="3" name="Content Placeholder 2"/>
          <p:cNvSpPr>
            <a:spLocks noGrp="1"/>
          </p:cNvSpPr>
          <p:nvPr>
            <p:ph idx="1"/>
          </p:nvPr>
        </p:nvSpPr>
        <p:spPr/>
        <p:txBody>
          <a:bodyPr/>
          <a:lstStyle/>
          <a:p>
            <a:pPr rtl="0" eaLnBrk="1" latinLnBrk="0" hangingPunct="1"/>
            <a:r>
              <a:rPr lang="en-US" dirty="0" smtClean="0"/>
              <a:t>Global comparability</a:t>
            </a:r>
          </a:p>
          <a:p>
            <a:pPr rtl="0" eaLnBrk="1" latinLnBrk="0" hangingPunct="1"/>
            <a:r>
              <a:rPr lang="en-US" dirty="0" smtClean="0"/>
              <a:t>Global resource allocation</a:t>
            </a:r>
          </a:p>
          <a:p>
            <a:pPr rtl="0" eaLnBrk="1" latinLnBrk="0" hangingPunct="1"/>
            <a:r>
              <a:rPr lang="en-US" dirty="0" smtClean="0"/>
              <a:t>Economy</a:t>
            </a:r>
          </a:p>
          <a:p>
            <a:pPr rtl="0" eaLnBrk="1" latinLnBrk="0" hangingPunct="1"/>
            <a:r>
              <a:rPr lang="en-US" dirty="0" smtClean="0"/>
              <a:t>Incorporates some PJ</a:t>
            </a:r>
          </a:p>
          <a:p>
            <a:pPr rtl="0" eaLnBrk="1" latinLnBrk="0" hangingPunct="1"/>
            <a:endParaRPr lang="en-US"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Some </a:t>
            </a:r>
            <a:r>
              <a:rPr lang="en-US" b="1" dirty="0"/>
              <a:t>M</a:t>
            </a:r>
            <a:r>
              <a:rPr lang="en-US" b="1" dirty="0" smtClean="0"/>
              <a:t>ajor Differences- for those who knew the before</a:t>
            </a:r>
            <a:endParaRPr lang="en-US" b="1" dirty="0"/>
          </a:p>
        </p:txBody>
      </p:sp>
      <p:sp>
        <p:nvSpPr>
          <p:cNvPr id="3" name="Content Placeholder 2"/>
          <p:cNvSpPr>
            <a:spLocks noGrp="1"/>
          </p:cNvSpPr>
          <p:nvPr>
            <p:ph idx="1"/>
          </p:nvPr>
        </p:nvSpPr>
        <p:spPr bwMode="black"/>
        <p:txBody>
          <a:bodyPr>
            <a:normAutofit lnSpcReduction="10000"/>
          </a:bodyPr>
          <a:lstStyle/>
          <a:p>
            <a:pPr rtl="0" eaLnBrk="1" latinLnBrk="0" hangingPunct="1"/>
            <a:r>
              <a:rPr lang="en-US" sz="3500" kern="1200" dirty="0" smtClean="0"/>
              <a:t>Minor change to the definition of income and expenses </a:t>
            </a:r>
            <a:endParaRPr lang="en-US" sz="3500" dirty="0" smtClean="0"/>
          </a:p>
          <a:p>
            <a:pPr rtl="0" eaLnBrk="1" latinLnBrk="0" hangingPunct="1"/>
            <a:r>
              <a:rPr lang="en-US" sz="3500" kern="1200" dirty="0" smtClean="0"/>
              <a:t>income includes revenues and gains</a:t>
            </a:r>
            <a:endParaRPr lang="en-US" sz="3500" dirty="0" smtClean="0"/>
          </a:p>
          <a:p>
            <a:pPr rtl="0" eaLnBrk="1" latinLnBrk="0" hangingPunct="1"/>
            <a:r>
              <a:rPr lang="en-US" sz="3500" kern="1200" dirty="0" smtClean="0"/>
              <a:t>expenses includes losses.</a:t>
            </a:r>
            <a:endParaRPr lang="en-US" sz="3500" dirty="0" smtClean="0"/>
          </a:p>
          <a:p>
            <a:pPr rtl="0" eaLnBrk="1" latinLnBrk="0" hangingPunct="1"/>
            <a:r>
              <a:rPr lang="en-US" sz="3500" kern="1200" dirty="0" smtClean="0">
                <a:ea typeface="+mn-ea"/>
                <a:cs typeface="+mn-cs"/>
              </a:rPr>
              <a:t>Balance sheet approach is prevalent</a:t>
            </a:r>
          </a:p>
          <a:p>
            <a:pPr lvl="0"/>
            <a:r>
              <a:rPr lang="en-US" sz="3500" kern="1200" dirty="0" smtClean="0">
                <a:ea typeface="+mj-ea"/>
                <a:cs typeface="+mj-cs"/>
              </a:rPr>
              <a:t>statement of generally accepted </a:t>
            </a:r>
            <a:r>
              <a:rPr lang="en-US" sz="3500" kern="1200" dirty="0" smtClean="0">
                <a:solidFill>
                  <a:schemeClr val="tx1"/>
                </a:solidFill>
                <a:ea typeface="+mj-ea"/>
                <a:cs typeface="+mj-cs"/>
              </a:rPr>
              <a:t>theoretical principles which form the frame of reference</a:t>
            </a:r>
          </a:p>
          <a:p>
            <a:pPr lvl="0"/>
            <a:endParaRPr lang="en-US" sz="4400" kern="1200" dirty="0" smtClean="0">
              <a:solidFill>
                <a:schemeClr val="tx1"/>
              </a:solidFill>
              <a:latin typeface="+mj-lt"/>
              <a:ea typeface="+mj-ea"/>
              <a:cs typeface="+mj-cs"/>
            </a:endParaRPr>
          </a:p>
          <a:p>
            <a:pPr lvl="0"/>
            <a:endParaRPr lang="en-US" sz="4400" kern="1200" dirty="0" smtClean="0">
              <a:solidFill>
                <a:schemeClr val="tx1"/>
              </a:solidFill>
              <a:latin typeface="+mj-lt"/>
              <a:ea typeface="+mj-ea"/>
              <a:cs typeface="+mj-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Conceptual Framework</a:t>
            </a:r>
            <a:br>
              <a:rPr lang="en-US" b="1" dirty="0" smtClean="0"/>
            </a:br>
            <a:r>
              <a:rPr lang="en-US" b="1" dirty="0" smtClean="0"/>
              <a:t>Underlying Assumptions</a:t>
            </a:r>
            <a:endParaRPr lang="en-US" b="1" dirty="0"/>
          </a:p>
        </p:txBody>
      </p:sp>
      <p:sp>
        <p:nvSpPr>
          <p:cNvPr id="3" name="Content Placeholder 2"/>
          <p:cNvSpPr>
            <a:spLocks noGrp="1"/>
          </p:cNvSpPr>
          <p:nvPr>
            <p:ph idx="1"/>
          </p:nvPr>
        </p:nvSpPr>
        <p:spPr/>
        <p:txBody>
          <a:bodyPr>
            <a:normAutofit/>
          </a:bodyPr>
          <a:lstStyle/>
          <a:p>
            <a:r>
              <a:rPr lang="en-US" dirty="0" smtClean="0"/>
              <a:t>Accrual basis</a:t>
            </a:r>
          </a:p>
          <a:p>
            <a:pPr lvl="1"/>
            <a:r>
              <a:rPr lang="en-US" dirty="0" smtClean="0"/>
              <a:t>Record transactions when they occur/ not when cash/cash equivalent happens</a:t>
            </a:r>
          </a:p>
          <a:p>
            <a:pPr lvl="1"/>
            <a:r>
              <a:rPr lang="en-US" dirty="0" smtClean="0"/>
              <a:t>Record in period to which transaction relates</a:t>
            </a:r>
            <a:endParaRPr lang="en-US" dirty="0"/>
          </a:p>
          <a:p>
            <a:r>
              <a:rPr lang="en-US" dirty="0" smtClean="0"/>
              <a:t>Going </a:t>
            </a:r>
            <a:r>
              <a:rPr lang="en-US" dirty="0"/>
              <a:t>concern</a:t>
            </a:r>
          </a:p>
          <a:p>
            <a:pPr lvl="1"/>
            <a:r>
              <a:rPr lang="en-US" dirty="0" smtClean="0"/>
              <a:t>Assumption that the entity will </a:t>
            </a:r>
            <a:r>
              <a:rPr lang="en-US" dirty="0"/>
              <a:t>continue in operation for the foreseeable </a:t>
            </a:r>
            <a:r>
              <a:rPr lang="en-US" dirty="0" smtClean="0"/>
              <a:t>future</a:t>
            </a:r>
          </a:p>
          <a:p>
            <a:pPr lvl="1"/>
            <a:endParaRPr lang="en-US" dirty="0"/>
          </a:p>
          <a:p>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Assumption that F/S Useful</a:t>
            </a:r>
            <a:br>
              <a:rPr lang="en-US" b="1" dirty="0" smtClean="0"/>
            </a:br>
            <a:r>
              <a:rPr lang="en-US" sz="2700" b="1" dirty="0" smtClean="0"/>
              <a:t>Qualitative Characteristics</a:t>
            </a:r>
            <a:endParaRPr lang="en-US" sz="2700" b="1" dirty="0"/>
          </a:p>
        </p:txBody>
      </p:sp>
      <p:sp>
        <p:nvSpPr>
          <p:cNvPr id="3" name="Content Placeholder 2"/>
          <p:cNvSpPr>
            <a:spLocks noGrp="1"/>
          </p:cNvSpPr>
          <p:nvPr>
            <p:ph idx="1"/>
          </p:nvPr>
        </p:nvSpPr>
        <p:spPr/>
        <p:txBody>
          <a:bodyPr>
            <a:normAutofit/>
          </a:bodyPr>
          <a:lstStyle/>
          <a:p>
            <a:r>
              <a:rPr lang="en-US" dirty="0" smtClean="0"/>
              <a:t>Understandability</a:t>
            </a:r>
            <a:endParaRPr lang="en-US" dirty="0"/>
          </a:p>
          <a:p>
            <a:r>
              <a:rPr lang="en-US" dirty="0" smtClean="0"/>
              <a:t>Comparability</a:t>
            </a:r>
            <a:endParaRPr lang="en-US" dirty="0"/>
          </a:p>
          <a:p>
            <a:r>
              <a:rPr lang="en-US" dirty="0"/>
              <a:t>Relevance (including materiality) </a:t>
            </a:r>
          </a:p>
          <a:p>
            <a:r>
              <a:rPr lang="en-US" dirty="0"/>
              <a:t>Reliability (i.e., faithful representation, substance over form, neutrality, </a:t>
            </a:r>
            <a:r>
              <a:rPr lang="en-US" dirty="0" smtClean="0"/>
              <a:t>prudence ? ( no </a:t>
            </a:r>
            <a:r>
              <a:rPr lang="en-US" smtClean="0"/>
              <a:t>longer explicitly stated </a:t>
            </a:r>
            <a:r>
              <a:rPr lang="en-US" dirty="0" smtClean="0"/>
              <a:t>but possibly still expected), completeness)</a:t>
            </a:r>
          </a:p>
          <a:p>
            <a:r>
              <a:rPr lang="en-US" dirty="0" smtClean="0"/>
              <a:t>A trade-off</a:t>
            </a:r>
          </a:p>
          <a:p>
            <a:endParaRPr lang="en-US" dirty="0" smtClean="0"/>
          </a:p>
          <a:p>
            <a:endParaRPr lang="en-US" dirty="0"/>
          </a:p>
          <a:p>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Recognition of F/S Elements</a:t>
            </a:r>
            <a:endParaRPr lang="en-US" b="1" dirty="0"/>
          </a:p>
        </p:txBody>
      </p:sp>
      <p:sp>
        <p:nvSpPr>
          <p:cNvPr id="3" name="Content Placeholder 2"/>
          <p:cNvSpPr>
            <a:spLocks noGrp="1"/>
          </p:cNvSpPr>
          <p:nvPr>
            <p:ph idx="1"/>
          </p:nvPr>
        </p:nvSpPr>
        <p:spPr/>
        <p:txBody>
          <a:bodyPr>
            <a:normAutofit fontScale="92500" lnSpcReduction="20000"/>
          </a:bodyPr>
          <a:lstStyle/>
          <a:p>
            <a:r>
              <a:rPr lang="en-US" dirty="0" smtClean="0"/>
              <a:t>must always consider </a:t>
            </a:r>
            <a:r>
              <a:rPr lang="en-US" dirty="0"/>
              <a:t>the underlying substance and economic reality and not merely the legal </a:t>
            </a:r>
            <a:r>
              <a:rPr lang="en-US" dirty="0" smtClean="0"/>
              <a:t>form</a:t>
            </a:r>
          </a:p>
          <a:p>
            <a:r>
              <a:rPr lang="en-US" dirty="0" smtClean="0"/>
              <a:t>The </a:t>
            </a:r>
            <a:r>
              <a:rPr lang="en-US" dirty="0"/>
              <a:t>balance sheet approach to recognition will be used</a:t>
            </a:r>
          </a:p>
          <a:p>
            <a:pPr lvl="1"/>
            <a:r>
              <a:rPr lang="en-US" dirty="0"/>
              <a:t>“Income is </a:t>
            </a:r>
            <a:r>
              <a:rPr lang="en-US" dirty="0" smtClean="0"/>
              <a:t>recognized </a:t>
            </a:r>
            <a:r>
              <a:rPr lang="en-US" dirty="0"/>
              <a:t>in the income statement when an increase in future economic benefit related to an increase in an asset or a decrease of a liability has arisen that can be measured reliably</a:t>
            </a:r>
            <a:r>
              <a:rPr lang="en-US" dirty="0" smtClean="0"/>
              <a:t>.”</a:t>
            </a:r>
            <a:endParaRPr lang="en-US" sz="4000" dirty="0"/>
          </a:p>
          <a:p>
            <a:pPr lvl="1"/>
            <a:r>
              <a:rPr lang="en-US" dirty="0"/>
              <a:t>Recognition of </a:t>
            </a:r>
            <a:r>
              <a:rPr lang="en-US" dirty="0" smtClean="0"/>
              <a:t>income occurs </a:t>
            </a:r>
            <a:r>
              <a:rPr lang="en-US" dirty="0"/>
              <a:t>simultaneously with the recognition of increases in assets or decreases in liabilities</a:t>
            </a:r>
            <a:r>
              <a:rPr lang="en-US" dirty="0" smtClean="0"/>
              <a:t>.</a:t>
            </a:r>
          </a:p>
          <a:p>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Measurement Basis</a:t>
            </a:r>
            <a:endParaRPr lang="en-US" b="1" dirty="0"/>
          </a:p>
        </p:txBody>
      </p:sp>
      <p:sp>
        <p:nvSpPr>
          <p:cNvPr id="3" name="Content Placeholder 2"/>
          <p:cNvSpPr>
            <a:spLocks noGrp="1"/>
          </p:cNvSpPr>
          <p:nvPr>
            <p:ph idx="1"/>
          </p:nvPr>
        </p:nvSpPr>
        <p:spPr/>
        <p:txBody>
          <a:bodyPr>
            <a:normAutofit/>
          </a:bodyPr>
          <a:lstStyle/>
          <a:p>
            <a:r>
              <a:rPr lang="en-US" dirty="0" smtClean="0"/>
              <a:t>Money $$$?</a:t>
            </a:r>
            <a:endParaRPr lang="en-US" dirty="0"/>
          </a:p>
          <a:p>
            <a:r>
              <a:rPr lang="en-US" dirty="0"/>
              <a:t>Historical </a:t>
            </a:r>
            <a:r>
              <a:rPr lang="en-US" dirty="0" smtClean="0"/>
              <a:t>cost</a:t>
            </a:r>
            <a:endParaRPr lang="en-US" dirty="0"/>
          </a:p>
          <a:p>
            <a:r>
              <a:rPr lang="en-US" dirty="0"/>
              <a:t>Current </a:t>
            </a:r>
            <a:r>
              <a:rPr lang="en-US" dirty="0" smtClean="0"/>
              <a:t>cost</a:t>
            </a:r>
            <a:endParaRPr lang="en-US" dirty="0"/>
          </a:p>
          <a:p>
            <a:r>
              <a:rPr lang="en-US" dirty="0" smtClean="0"/>
              <a:t>Realizable </a:t>
            </a:r>
            <a:r>
              <a:rPr lang="en-US" dirty="0"/>
              <a:t>(settlement) </a:t>
            </a:r>
            <a:r>
              <a:rPr lang="en-US" dirty="0" smtClean="0"/>
              <a:t>value</a:t>
            </a:r>
            <a:r>
              <a:rPr lang="en-US" dirty="0"/>
              <a:t> </a:t>
            </a:r>
            <a:r>
              <a:rPr lang="en-US" dirty="0" smtClean="0"/>
              <a:t>(fair value?) </a:t>
            </a:r>
            <a:endParaRPr lang="en-US" dirty="0"/>
          </a:p>
          <a:p>
            <a:r>
              <a:rPr lang="en-US" dirty="0"/>
              <a:t>Present </a:t>
            </a:r>
            <a:r>
              <a:rPr lang="en-US" dirty="0" smtClean="0"/>
              <a:t>value</a:t>
            </a:r>
            <a:endParaRPr lang="en-US" dirty="0"/>
          </a:p>
          <a:p>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Elements of F/S</a:t>
            </a:r>
            <a:endParaRPr lang="en-US" b="1" dirty="0"/>
          </a:p>
        </p:txBody>
      </p:sp>
      <p:sp>
        <p:nvSpPr>
          <p:cNvPr id="3" name="Content Placeholder 2"/>
          <p:cNvSpPr>
            <a:spLocks noGrp="1"/>
          </p:cNvSpPr>
          <p:nvPr>
            <p:ph idx="1"/>
          </p:nvPr>
        </p:nvSpPr>
        <p:spPr/>
        <p:txBody>
          <a:bodyPr>
            <a:normAutofit fontScale="77500" lnSpcReduction="20000"/>
          </a:bodyPr>
          <a:lstStyle/>
          <a:p>
            <a:r>
              <a:rPr lang="en-US" sz="3600" dirty="0" smtClean="0"/>
              <a:t>Assets</a:t>
            </a:r>
            <a:endParaRPr lang="en-US" sz="3600" dirty="0"/>
          </a:p>
          <a:p>
            <a:pPr lvl="1"/>
            <a:r>
              <a:rPr lang="en-US" dirty="0" smtClean="0"/>
              <a:t>resource </a:t>
            </a:r>
            <a:r>
              <a:rPr lang="en-US" dirty="0"/>
              <a:t>controlled by the entity as a result of past events and from which future economic benefits are expected to flow to the </a:t>
            </a:r>
            <a:r>
              <a:rPr lang="en-US" dirty="0" smtClean="0"/>
              <a:t>entity</a:t>
            </a:r>
          </a:p>
          <a:p>
            <a:pPr lvl="1"/>
            <a:r>
              <a:rPr lang="en-US" dirty="0" smtClean="0"/>
              <a:t>Need not possess title</a:t>
            </a:r>
            <a:endParaRPr lang="en-US" dirty="0"/>
          </a:p>
          <a:p>
            <a:r>
              <a:rPr lang="en-US" dirty="0" smtClean="0"/>
              <a:t>Liabilities</a:t>
            </a:r>
          </a:p>
          <a:p>
            <a:pPr lvl="1"/>
            <a:r>
              <a:rPr lang="en-US" dirty="0" smtClean="0"/>
              <a:t>defined </a:t>
            </a:r>
            <a:r>
              <a:rPr lang="en-US" dirty="0"/>
              <a:t>as a present obligation of the entity arising from past events, the settlement of which is expected to result in an outflow from the entity of resources embodying economic </a:t>
            </a:r>
            <a:r>
              <a:rPr lang="en-US" dirty="0" smtClean="0"/>
              <a:t>benefits</a:t>
            </a:r>
            <a:endParaRPr lang="en-US" dirty="0"/>
          </a:p>
          <a:p>
            <a:pPr lvl="1"/>
            <a:r>
              <a:rPr lang="en-US" dirty="0" smtClean="0"/>
              <a:t>Need not be a legal liability</a:t>
            </a:r>
            <a:endParaRPr lang="en-US" dirty="0"/>
          </a:p>
          <a:p>
            <a:r>
              <a:rPr lang="en-US" dirty="0" smtClean="0"/>
              <a:t>Equity</a:t>
            </a:r>
            <a:endParaRPr lang="en-US" dirty="0"/>
          </a:p>
          <a:p>
            <a:pPr lvl="1"/>
            <a:r>
              <a:rPr lang="en-US" dirty="0" smtClean="0"/>
              <a:t>Equity </a:t>
            </a:r>
            <a:r>
              <a:rPr lang="en-US" dirty="0"/>
              <a:t>is the residual interest in the assets of the entity after deducting all its </a:t>
            </a:r>
            <a:r>
              <a:rPr lang="en-US" dirty="0" smtClean="0"/>
              <a:t>liabilities</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lnSpcReduction="20000"/>
          </a:bodyPr>
          <a:lstStyle/>
          <a:p>
            <a:r>
              <a:rPr lang="en-US" dirty="0"/>
              <a:t>Income</a:t>
            </a:r>
          </a:p>
          <a:p>
            <a:pPr lvl="1"/>
            <a:r>
              <a:rPr lang="en-US" dirty="0"/>
              <a:t>“Income is increases in economic benefit during the accounting period in the form of inflows or enhancements of assets or decreases of liabilities that result in increases in equity, other than those relating to contributions from equity participants</a:t>
            </a:r>
            <a:r>
              <a:rPr lang="en-US" dirty="0" smtClean="0"/>
              <a:t>.”</a:t>
            </a:r>
            <a:r>
              <a:rPr lang="en-US" dirty="0"/>
              <a:t> </a:t>
            </a:r>
          </a:p>
          <a:p>
            <a:r>
              <a:rPr lang="en-US" dirty="0"/>
              <a:t>Expenses</a:t>
            </a:r>
          </a:p>
          <a:p>
            <a:pPr lvl="1"/>
            <a:r>
              <a:rPr lang="en-US" dirty="0"/>
              <a:t>“Expenses are decreases in economic benefits during the accounting period in the form of outflows or depletions of assets or </a:t>
            </a:r>
            <a:r>
              <a:rPr lang="en-US" dirty="0" smtClean="0"/>
              <a:t>the incurrence </a:t>
            </a:r>
            <a:r>
              <a:rPr lang="en-US" dirty="0"/>
              <a:t>of liabilities that result in decreases in equity, other than those relating to distributions to equity participants.”</a:t>
            </a:r>
          </a:p>
          <a:p>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i="1" dirty="0" smtClean="0"/>
              <a:t>FINANCIAL STATEMENTS (IAS 1)</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Applies </a:t>
            </a:r>
            <a:r>
              <a:rPr lang="en-US" dirty="0"/>
              <a:t>to general purpose financial statements</a:t>
            </a:r>
          </a:p>
          <a:p>
            <a:r>
              <a:rPr lang="en-US" dirty="0"/>
              <a:t>IAS 1 states that an entity may use titles for the statements other than those used in the Standard</a:t>
            </a:r>
            <a:r>
              <a:rPr lang="en-US" dirty="0" smtClean="0"/>
              <a:t>.</a:t>
            </a:r>
            <a:endParaRPr lang="en-US" dirty="0"/>
          </a:p>
          <a:p>
            <a:r>
              <a:rPr lang="en-US" dirty="0"/>
              <a:t>Balance Sheet = Statement of Financial Position.</a:t>
            </a:r>
          </a:p>
          <a:p>
            <a:r>
              <a:rPr lang="en-US" dirty="0"/>
              <a:t>The Statement of changes in equity or the statement of </a:t>
            </a:r>
            <a:r>
              <a:rPr lang="en-US" dirty="0" smtClean="0"/>
              <a:t>recognized </a:t>
            </a:r>
            <a:r>
              <a:rPr lang="en-US" dirty="0"/>
              <a:t>income </a:t>
            </a:r>
            <a:r>
              <a:rPr lang="en-US" dirty="0" smtClean="0"/>
              <a:t> </a:t>
            </a:r>
            <a:r>
              <a:rPr lang="en-US" dirty="0"/>
              <a:t>and expense replaces the statement of retained earnings.</a:t>
            </a:r>
          </a:p>
          <a:p>
            <a:r>
              <a:rPr lang="en-US" dirty="0"/>
              <a:t>The cash flow statement is called the Statement of Cash Flows</a:t>
            </a:r>
            <a:r>
              <a:rPr lang="en-US" dirty="0" smtClean="0"/>
              <a:t>.</a:t>
            </a:r>
            <a:endParaRPr lang="en-US" dirty="0"/>
          </a:p>
          <a:p>
            <a:r>
              <a:rPr lang="en-US" dirty="0"/>
              <a:t>Financial statements should be prepared on an annual </a:t>
            </a:r>
            <a:r>
              <a:rPr lang="en-US" dirty="0" smtClean="0"/>
              <a:t>basis </a:t>
            </a:r>
            <a:r>
              <a:rPr lang="en-US" dirty="0"/>
              <a:t>or:</a:t>
            </a:r>
          </a:p>
          <a:p>
            <a:pPr lvl="1"/>
            <a:r>
              <a:rPr lang="en-US" dirty="0" smtClean="0"/>
              <a:t> </a:t>
            </a:r>
            <a:r>
              <a:rPr lang="en-US" dirty="0"/>
              <a:t>The reason for using a longer or shorter period; </a:t>
            </a:r>
          </a:p>
          <a:p>
            <a:pPr lvl="1"/>
            <a:r>
              <a:rPr lang="en-US" dirty="0" smtClean="0"/>
              <a:t> </a:t>
            </a:r>
            <a:r>
              <a:rPr lang="en-US" dirty="0"/>
              <a:t>The period covered by the financial statements; and</a:t>
            </a:r>
          </a:p>
          <a:p>
            <a:pPr lvl="1"/>
            <a:r>
              <a:rPr lang="en-US" dirty="0" smtClean="0"/>
              <a:t> </a:t>
            </a:r>
            <a:r>
              <a:rPr lang="en-US" dirty="0"/>
              <a:t>the fact that comparative amounts for the statement of comprehensive income, statement of changes in equity, statement of cash flows and related notes are not entirely comparable</a:t>
            </a:r>
            <a:r>
              <a:rPr lang="en-US" dirty="0" smtClean="0"/>
              <a:t>.</a:t>
            </a:r>
          </a:p>
          <a:p>
            <a:endParaRPr lang="en-US" dirty="0"/>
          </a:p>
          <a:p>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r>
              <a:rPr lang="en-US" sz="2400" dirty="0" smtClean="0"/>
              <a:t>The components of financial statements </a:t>
            </a:r>
          </a:p>
          <a:p>
            <a:pPr lvl="1"/>
            <a:r>
              <a:rPr lang="en-US" sz="2400" dirty="0" smtClean="0"/>
              <a:t>a statement of financial position; (Balance Sheet)</a:t>
            </a:r>
          </a:p>
          <a:p>
            <a:pPr lvl="1"/>
            <a:r>
              <a:rPr lang="en-US" sz="2400" dirty="0" smtClean="0"/>
              <a:t>a statement of income and comprehensive income;</a:t>
            </a:r>
          </a:p>
          <a:p>
            <a:pPr lvl="1"/>
            <a:r>
              <a:rPr lang="en-US" sz="2400" dirty="0" smtClean="0"/>
              <a:t>a statement of changes in equity; (Statement of Retained Earnings)</a:t>
            </a:r>
          </a:p>
          <a:p>
            <a:pPr lvl="1"/>
            <a:r>
              <a:rPr lang="en-US" sz="2400" dirty="0" smtClean="0"/>
              <a:t>a statement of cash flows; and</a:t>
            </a:r>
          </a:p>
          <a:p>
            <a:pPr lvl="1"/>
            <a:r>
              <a:rPr lang="en-US" sz="2400" dirty="0" smtClean="0"/>
              <a:t>notes which consist of a summary of significant accounting policies and other explanatory information</a:t>
            </a:r>
          </a:p>
          <a:p>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TotalTime>
  <Words>976</Words>
  <Application>Microsoft Office PowerPoint</Application>
  <PresentationFormat>On-screen Show (4:3)</PresentationFormat>
  <Paragraphs>135</Paragraphs>
  <Slides>21</Slides>
  <Notes>4</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Acco 310   WENDY ROSCOE, CPA, CA Auditor Fall 2013</vt:lpstr>
      <vt:lpstr>Today’s Class</vt:lpstr>
      <vt:lpstr>User Needs and Objectives</vt:lpstr>
      <vt:lpstr>User Needs</vt:lpstr>
      <vt:lpstr>What do they Need?</vt:lpstr>
      <vt:lpstr>Standards Help</vt:lpstr>
      <vt:lpstr>Some Good, More Better?</vt:lpstr>
      <vt:lpstr>Professional Judgment</vt:lpstr>
      <vt:lpstr>PJ continued</vt:lpstr>
      <vt:lpstr>Examples of PJ in Handbook</vt:lpstr>
      <vt:lpstr>PJ = Problem Solved?</vt:lpstr>
      <vt:lpstr>IFRS / IAS now GAAP for public corps</vt:lpstr>
      <vt:lpstr>Some Major Differences- for those who knew the before</vt:lpstr>
      <vt:lpstr>Conceptual Framework Underlying Assumptions</vt:lpstr>
      <vt:lpstr>Assumption that F/S Useful Qualitative Characteristics</vt:lpstr>
      <vt:lpstr>Recognition of F/S Elements</vt:lpstr>
      <vt:lpstr>Measurement Basis</vt:lpstr>
      <vt:lpstr>Elements of F/S</vt:lpstr>
      <vt:lpstr>Slide 19</vt:lpstr>
      <vt:lpstr>FINANCIAL STATEMENTS (IAS 1) </vt:lpstr>
      <vt:lpstr> </vt:lpstr>
    </vt:vector>
  </TitlesOfParts>
  <Company>Concordia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Acco 310   WENDY ROSCOE, CA Fall 2009</dc:title>
  <dc:creator>wroscoe</dc:creator>
  <cp:lastModifiedBy>wendy</cp:lastModifiedBy>
  <cp:revision>22</cp:revision>
  <dcterms:created xsi:type="dcterms:W3CDTF">2009-09-03T20:56:42Z</dcterms:created>
  <dcterms:modified xsi:type="dcterms:W3CDTF">2013-09-03T17:52:32Z</dcterms:modified>
</cp:coreProperties>
</file>