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89" r:id="rId2"/>
    <p:sldId id="270" r:id="rId3"/>
    <p:sldId id="370" r:id="rId4"/>
    <p:sldId id="412" r:id="rId5"/>
    <p:sldId id="408" r:id="rId6"/>
    <p:sldId id="445" r:id="rId7"/>
    <p:sldId id="446" r:id="rId8"/>
    <p:sldId id="447" r:id="rId9"/>
    <p:sldId id="449" r:id="rId10"/>
    <p:sldId id="448" r:id="rId11"/>
    <p:sldId id="417" r:id="rId12"/>
    <p:sldId id="418" r:id="rId13"/>
    <p:sldId id="419" r:id="rId14"/>
    <p:sldId id="413" r:id="rId15"/>
    <p:sldId id="420" r:id="rId16"/>
    <p:sldId id="421" r:id="rId17"/>
    <p:sldId id="422" r:id="rId18"/>
    <p:sldId id="424" r:id="rId19"/>
    <p:sldId id="425" r:id="rId20"/>
    <p:sldId id="426" r:id="rId21"/>
    <p:sldId id="427" r:id="rId22"/>
    <p:sldId id="428" r:id="rId23"/>
    <p:sldId id="429" r:id="rId24"/>
    <p:sldId id="430" r:id="rId25"/>
    <p:sldId id="414" r:id="rId26"/>
    <p:sldId id="436" r:id="rId27"/>
    <p:sldId id="437" r:id="rId28"/>
    <p:sldId id="438" r:id="rId29"/>
    <p:sldId id="439" r:id="rId30"/>
    <p:sldId id="431" r:id="rId31"/>
    <p:sldId id="440" r:id="rId32"/>
    <p:sldId id="432" r:id="rId33"/>
    <p:sldId id="442" r:id="rId34"/>
    <p:sldId id="441" r:id="rId35"/>
    <p:sldId id="444" r:id="rId36"/>
    <p:sldId id="433" r:id="rId37"/>
    <p:sldId id="450" r:id="rId38"/>
    <p:sldId id="434" r:id="rId39"/>
    <p:sldId id="451" r:id="rId40"/>
    <p:sldId id="452" r:id="rId41"/>
    <p:sldId id="453" r:id="rId42"/>
    <p:sldId id="435" r:id="rId43"/>
    <p:sldId id="415" r:id="rId44"/>
    <p:sldId id="416" r:id="rId45"/>
    <p:sldId id="31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p:scale>
          <a:sx n="66" d="100"/>
          <a:sy n="66" d="100"/>
        </p:scale>
        <p:origin x="414" y="9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E40DC1-828E-EA44-ACBC-C710EC5960CA}" type="datetimeFigureOut">
              <a:rPr lang="en-US" smtClean="0"/>
              <a:t>11/8/2019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76D8B7-89A3-C547-8730-71C2DC0AA4B4}" type="slidenum">
              <a:rPr lang="en-US" smtClean="0"/>
              <a:t>‹#›</a:t>
            </a:fld>
            <a:endParaRPr lang="en-US"/>
          </a:p>
        </p:txBody>
      </p:sp>
    </p:spTree>
    <p:extLst>
      <p:ext uri="{BB962C8B-B14F-4D97-AF65-F5344CB8AC3E}">
        <p14:creationId xmlns:p14="http://schemas.microsoft.com/office/powerpoint/2010/main" val="990725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2019-11-08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135308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2019-11-08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817617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36D384-8563-40BF-A90B-CA94A7DFDDE1}" type="datetimeFigureOut">
              <a:rPr lang="en-CA" smtClean="0"/>
              <a:t>2019-11-08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079699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6B36D384-8563-40BF-A90B-CA94A7DFDDE1}" type="datetimeFigureOut">
              <a:rPr lang="en-CA" smtClean="0"/>
              <a:t>2019-11-08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4030738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B36D384-8563-40BF-A90B-CA94A7DFDDE1}" type="datetimeFigureOut">
              <a:rPr lang="en-CA" smtClean="0"/>
              <a:t>2019-11-08</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672435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6B36D384-8563-40BF-A90B-CA94A7DFDDE1}" type="datetimeFigureOut">
              <a:rPr lang="en-CA" smtClean="0"/>
              <a:t>2019-11-08</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846909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36D384-8563-40BF-A90B-CA94A7DFDDE1}" type="datetimeFigureOut">
              <a:rPr lang="en-CA" smtClean="0"/>
              <a:t>2019-11-08</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769747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36D384-8563-40BF-A90B-CA94A7DFDDE1}" type="datetimeFigureOut">
              <a:rPr lang="en-CA" smtClean="0"/>
              <a:t>2019-11-08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1718813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36D384-8563-40BF-A90B-CA94A7DFDDE1}" type="datetimeFigureOut">
              <a:rPr lang="en-CA" smtClean="0"/>
              <a:t>2019-11-08</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132973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2019-11-08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1764025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2019-11-08</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177031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36D384-8563-40BF-A90B-CA94A7DFDDE1}" type="datetimeFigureOut">
              <a:rPr lang="en-CA" smtClean="0"/>
              <a:t>2019-11-08</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EA7A09-5AD7-4514-BC6B-F5E274BABCCF}" type="slidenum">
              <a:rPr lang="en-CA" smtClean="0"/>
              <a:t>‹#›</a:t>
            </a:fld>
            <a:endParaRPr lang="en-CA"/>
          </a:p>
        </p:txBody>
      </p:sp>
    </p:spTree>
    <p:extLst>
      <p:ext uri="{BB962C8B-B14F-4D97-AF65-F5344CB8AC3E}">
        <p14:creationId xmlns:p14="http://schemas.microsoft.com/office/powerpoint/2010/main" val="3217748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389811" y="2267448"/>
            <a:ext cx="9413966" cy="3262432"/>
          </a:xfrm>
          <a:prstGeom prst="rect">
            <a:avLst/>
          </a:prstGeom>
          <a:noFill/>
        </p:spPr>
        <p:txBody>
          <a:bodyPr wrap="square" rtlCol="0" anchor="ctr">
            <a:spAutoFit/>
          </a:bodyPr>
          <a:lstStyle/>
          <a:p>
            <a:pPr algn="ctr"/>
            <a:r>
              <a:rPr lang="en-US" sz="6000" dirty="0" smtClean="0">
                <a:latin typeface="Arial" panose="020B0604020202020204" pitchFamily="34" charset="0"/>
                <a:cs typeface="Arial" panose="020B0604020202020204" pitchFamily="34" charset="0"/>
              </a:rPr>
              <a:t>ADM3745</a:t>
            </a:r>
          </a:p>
          <a:p>
            <a:pPr algn="ctr"/>
            <a:r>
              <a:rPr lang="en-US" sz="6000" dirty="0" smtClean="0">
                <a:latin typeface="Arial" panose="020B0604020202020204" pitchFamily="34" charset="0"/>
                <a:cs typeface="Arial" panose="020B0604020202020204" pitchFamily="34" charset="0"/>
              </a:rPr>
              <a:t>Fiscalité I</a:t>
            </a:r>
          </a:p>
          <a:p>
            <a:pPr algn="ctr"/>
            <a:endParaRPr lang="en-US" sz="4000" dirty="0" smtClean="0">
              <a:latin typeface="Arial" panose="020B0604020202020204" pitchFamily="34" charset="0"/>
              <a:cs typeface="Arial" panose="020B0604020202020204" pitchFamily="34" charset="0"/>
            </a:endParaRPr>
          </a:p>
          <a:p>
            <a:pPr algn="ctr"/>
            <a:r>
              <a:rPr lang="fr-CA" sz="4600" dirty="0" smtClean="0">
                <a:latin typeface="Arial" panose="020B0604020202020204" pitchFamily="34" charset="0"/>
                <a:cs typeface="Arial" panose="020B0604020202020204" pitchFamily="34" charset="0"/>
              </a:rPr>
              <a:t>Cours</a:t>
            </a:r>
            <a:r>
              <a:rPr lang="en-US" sz="4600" dirty="0" smtClean="0">
                <a:latin typeface="Arial" panose="020B0604020202020204" pitchFamily="34" charset="0"/>
                <a:cs typeface="Arial" panose="020B0604020202020204" pitchFamily="34" charset="0"/>
              </a:rPr>
              <a:t> 8</a:t>
            </a:r>
            <a:endParaRPr lang="en-US" sz="4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37882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2864419"/>
            <a:ext cx="9579427" cy="2554545"/>
          </a:xfrm>
          <a:prstGeom prst="rect">
            <a:avLst/>
          </a:prstGeom>
          <a:noFill/>
        </p:spPr>
        <p:txBody>
          <a:bodyPr wrap="square" rtlCol="0" anchor="ctr">
            <a:spAutoFit/>
          </a:bodyPr>
          <a:lstStyle/>
          <a:p>
            <a:pPr algn="ctr"/>
            <a:r>
              <a:rPr lang="fr-CA" sz="4000" b="1" dirty="0" smtClean="0">
                <a:latin typeface="Arial" panose="020B0604020202020204" pitchFamily="34" charset="0"/>
                <a:cs typeface="Arial" panose="020B0604020202020204" pitchFamily="34" charset="0"/>
              </a:rPr>
              <a:t>Ordre du jour :</a:t>
            </a:r>
            <a:endParaRPr lang="fr-CA" sz="4000" b="1" dirty="0">
              <a:latin typeface="Arial" panose="020B0604020202020204" pitchFamily="34" charset="0"/>
              <a:cs typeface="Arial" panose="020B0604020202020204" pitchFamily="34" charset="0"/>
            </a:endParaRPr>
          </a:p>
          <a:p>
            <a:pPr algn="ctr"/>
            <a:endParaRPr lang="fr-CA" sz="4000" b="1" dirty="0" smtClean="0">
              <a:latin typeface="Arial" panose="020B0604020202020204" pitchFamily="34" charset="0"/>
              <a:cs typeface="Arial" panose="020B0604020202020204" pitchFamily="34" charset="0"/>
            </a:endParaRPr>
          </a:p>
          <a:p>
            <a:r>
              <a:rPr lang="fr-CA" sz="4000" dirty="0" smtClean="0">
                <a:latin typeface="Arial" panose="020B0604020202020204" pitchFamily="34" charset="0"/>
                <a:cs typeface="Arial" panose="020B0604020202020204" pitchFamily="34" charset="0"/>
              </a:rPr>
              <a:t>A) Revenu d’entreprise ou de bien (suite)</a:t>
            </a:r>
          </a:p>
          <a:p>
            <a:r>
              <a:rPr lang="fr-CA" sz="4000" dirty="0" smtClean="0">
                <a:latin typeface="Arial" panose="020B0604020202020204" pitchFamily="34" charset="0"/>
                <a:cs typeface="Arial" panose="020B0604020202020204" pitchFamily="34" charset="0"/>
              </a:rPr>
              <a:t>B) </a:t>
            </a:r>
            <a:r>
              <a:rPr lang="fr-CA" sz="4000" dirty="0">
                <a:latin typeface="Arial" panose="020B0604020202020204" pitchFamily="34" charset="0"/>
                <a:cs typeface="Arial" panose="020B0604020202020204" pitchFamily="34" charset="0"/>
              </a:rPr>
              <a:t>Revenu imposable d’un </a:t>
            </a:r>
            <a:r>
              <a:rPr lang="fr-CA" sz="4000" dirty="0" smtClean="0">
                <a:latin typeface="Arial" panose="020B0604020202020204" pitchFamily="34" charset="0"/>
                <a:cs typeface="Arial" panose="020B0604020202020204" pitchFamily="34" charset="0"/>
              </a:rPr>
              <a:t>particulier</a:t>
            </a:r>
            <a:endParaRPr lang="fr-CA"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4861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3289821"/>
            <a:ext cx="9579427" cy="1323439"/>
          </a:xfrm>
          <a:prstGeom prst="rect">
            <a:avLst/>
          </a:prstGeom>
          <a:noFill/>
        </p:spPr>
        <p:txBody>
          <a:bodyPr wrap="square" rtlCol="0" anchor="ctr">
            <a:spAutoFit/>
          </a:bodyPr>
          <a:lstStyle/>
          <a:p>
            <a:pPr algn="ctr"/>
            <a:r>
              <a:rPr lang="fr-CA" sz="4000" b="1" dirty="0" smtClean="0">
                <a:latin typeface="Arial" panose="020B0604020202020204" pitchFamily="34" charset="0"/>
                <a:cs typeface="Arial" panose="020B0604020202020204" pitchFamily="34" charset="0"/>
              </a:rPr>
              <a:t>CHAPITRE F :</a:t>
            </a:r>
          </a:p>
          <a:p>
            <a:pPr algn="ctr"/>
            <a:r>
              <a:rPr lang="fr-CA" sz="4000" b="1" dirty="0" smtClean="0">
                <a:latin typeface="Arial" panose="020B0604020202020204" pitchFamily="34" charset="0"/>
                <a:cs typeface="Arial" panose="020B0604020202020204" pitchFamily="34" charset="0"/>
              </a:rPr>
              <a:t>Revenu imposable d’un particulier</a:t>
            </a:r>
            <a:endParaRPr lang="fr-CA" sz="4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815195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2453577"/>
            <a:ext cx="9579427" cy="3170099"/>
          </a:xfrm>
          <a:prstGeom prst="rect">
            <a:avLst/>
          </a:prstGeom>
          <a:noFill/>
        </p:spPr>
        <p:txBody>
          <a:bodyPr wrap="square" rtlCol="0" anchor="ctr">
            <a:spAutoFit/>
          </a:bodyPr>
          <a:lstStyle/>
          <a:p>
            <a:pPr marL="742950" indent="-742950">
              <a:buAutoNum type="arabicPeriod"/>
            </a:pPr>
            <a:r>
              <a:rPr lang="fr-CA" sz="4000" b="1" dirty="0" smtClean="0">
                <a:latin typeface="Arial" panose="020B0604020202020204" pitchFamily="34" charset="0"/>
                <a:cs typeface="Arial" panose="020B0604020202020204" pitchFamily="34" charset="0"/>
              </a:rPr>
              <a:t>Introduction</a:t>
            </a:r>
          </a:p>
          <a:p>
            <a:pPr marL="742950" indent="-742950">
              <a:buAutoNum type="arabicPeriod"/>
            </a:pPr>
            <a:r>
              <a:rPr lang="fr-CA" sz="4000" b="1" dirty="0" smtClean="0">
                <a:latin typeface="Arial" panose="020B0604020202020204" pitchFamily="34" charset="0"/>
                <a:cs typeface="Arial" panose="020B0604020202020204" pitchFamily="34" charset="0"/>
              </a:rPr>
              <a:t>Déductions permises</a:t>
            </a:r>
          </a:p>
          <a:p>
            <a:pPr marL="742950" indent="-742950">
              <a:buAutoNum type="arabicPeriod"/>
            </a:pPr>
            <a:r>
              <a:rPr lang="fr-CA" sz="4000" b="1" dirty="0" smtClean="0">
                <a:latin typeface="Arial" panose="020B0604020202020204" pitchFamily="34" charset="0"/>
                <a:cs typeface="Arial" panose="020B0604020202020204" pitchFamily="34" charset="0"/>
              </a:rPr>
              <a:t>Pertes reportées</a:t>
            </a:r>
          </a:p>
          <a:p>
            <a:pPr marL="742950" indent="-742950">
              <a:buAutoNum type="arabicPeriod"/>
            </a:pPr>
            <a:r>
              <a:rPr lang="fr-CA" sz="4000" b="1" dirty="0" smtClean="0">
                <a:latin typeface="Arial" panose="020B0604020202020204" pitchFamily="34" charset="0"/>
                <a:cs typeface="Arial" panose="020B0604020202020204" pitchFamily="34" charset="0"/>
              </a:rPr>
              <a:t>Déduction pour gains en capital</a:t>
            </a:r>
          </a:p>
          <a:p>
            <a:pPr marL="742950" indent="-742950">
              <a:buAutoNum type="arabicPeriod"/>
            </a:pPr>
            <a:r>
              <a:rPr lang="fr-CA" sz="4000" b="1" dirty="0" smtClean="0">
                <a:latin typeface="Arial" panose="020B0604020202020204" pitchFamily="34" charset="0"/>
                <a:cs typeface="Arial" panose="020B0604020202020204" pitchFamily="34" charset="0"/>
              </a:rPr>
              <a:t>Habitants de régions éloignées</a:t>
            </a:r>
          </a:p>
        </p:txBody>
      </p:sp>
    </p:spTree>
    <p:extLst>
      <p:ext uri="{BB962C8B-B14F-4D97-AF65-F5344CB8AC3E}">
        <p14:creationId xmlns:p14="http://schemas.microsoft.com/office/powerpoint/2010/main" val="11574215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920270"/>
            <a:ext cx="10707879" cy="4278094"/>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1. Introduction</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charset="0"/>
              <a:buChar char="•"/>
            </a:pPr>
            <a:r>
              <a:rPr lang="fr-CA" sz="3000" dirty="0" smtClean="0">
                <a:latin typeface="Arial" panose="020B0604020202020204" pitchFamily="34" charset="0"/>
                <a:cs typeface="Arial" panose="020B0604020202020204" pitchFamily="34" charset="0"/>
              </a:rPr>
              <a:t>Toute personne doit payer un impôt sur son revenu </a:t>
            </a:r>
            <a:r>
              <a:rPr lang="fr-CA" sz="3000" dirty="0" smtClean="0">
                <a:latin typeface="Arial" panose="020B0604020202020204" pitchFamily="34" charset="0"/>
                <a:cs typeface="Arial" panose="020B0604020202020204" pitchFamily="34" charset="0"/>
              </a:rPr>
              <a:t>imposable (et non son revenu net).</a:t>
            </a:r>
          </a:p>
          <a:p>
            <a:pPr marL="457200" indent="-457200">
              <a:buFont typeface="Arial" charset="0"/>
              <a:buChar char="•"/>
            </a:pPr>
            <a:r>
              <a:rPr lang="fr-CA" sz="3000" dirty="0" smtClean="0">
                <a:latin typeface="Arial" panose="020B0604020202020204" pitchFamily="34" charset="0"/>
                <a:cs typeface="Arial" panose="020B0604020202020204" pitchFamily="34" charset="0"/>
              </a:rPr>
              <a:t>L’article 3 nous permet le calcul du </a:t>
            </a:r>
            <a:r>
              <a:rPr lang="fr-CA" sz="3000" b="1" dirty="0" smtClean="0">
                <a:latin typeface="Arial" panose="020B0604020202020204" pitchFamily="34" charset="0"/>
                <a:cs typeface="Arial" panose="020B0604020202020204" pitchFamily="34" charset="0"/>
              </a:rPr>
              <a:t>revenu net</a:t>
            </a:r>
            <a:r>
              <a:rPr lang="fr-CA" sz="3000" dirty="0" smtClean="0">
                <a:latin typeface="Arial" panose="020B0604020202020204" pitchFamily="34" charset="0"/>
                <a:cs typeface="Arial" panose="020B0604020202020204" pitchFamily="34" charset="0"/>
              </a:rPr>
              <a:t>.</a:t>
            </a:r>
          </a:p>
          <a:p>
            <a:pPr marL="457200" indent="-457200">
              <a:buFont typeface="Arial" charset="0"/>
              <a:buChar char="•"/>
            </a:pPr>
            <a:r>
              <a:rPr lang="fr-CA" sz="3000" dirty="0" smtClean="0">
                <a:latin typeface="Arial" panose="020B0604020202020204" pitchFamily="34" charset="0"/>
                <a:cs typeface="Arial" panose="020B0604020202020204" pitchFamily="34" charset="0"/>
              </a:rPr>
              <a:t>Les articles 110 à 114.2 permettent la détermination du </a:t>
            </a:r>
            <a:r>
              <a:rPr lang="fr-CA" sz="3000" b="1" dirty="0" smtClean="0">
                <a:latin typeface="Arial" panose="020B0604020202020204" pitchFamily="34" charset="0"/>
                <a:cs typeface="Arial" panose="020B0604020202020204" pitchFamily="34" charset="0"/>
              </a:rPr>
              <a:t>revenu imposable</a:t>
            </a:r>
            <a:r>
              <a:rPr lang="fr-CA" sz="3000" dirty="0" smtClean="0">
                <a:latin typeface="Arial" panose="020B0604020202020204" pitchFamily="34" charset="0"/>
                <a:cs typeface="Arial" panose="020B0604020202020204" pitchFamily="34" charset="0"/>
              </a:rPr>
              <a:t>.</a:t>
            </a:r>
          </a:p>
          <a:p>
            <a:pPr marL="457200" indent="-457200">
              <a:buFont typeface="Arial" charset="0"/>
              <a:buChar char="•"/>
            </a:pPr>
            <a:r>
              <a:rPr lang="fr-CA" sz="3000" dirty="0" smtClean="0">
                <a:latin typeface="Arial" panose="020B0604020202020204" pitchFamily="34" charset="0"/>
                <a:cs typeface="Arial" panose="020B0604020202020204" pitchFamily="34" charset="0"/>
              </a:rPr>
              <a:t>Les articles 110 à 114.2 s’appliquent à </a:t>
            </a:r>
            <a:r>
              <a:rPr lang="fr-CA" sz="3000" i="1" dirty="0" smtClean="0">
                <a:latin typeface="Arial" panose="020B0604020202020204" pitchFamily="34" charset="0"/>
                <a:cs typeface="Arial" panose="020B0604020202020204" pitchFamily="34" charset="0"/>
              </a:rPr>
              <a:t>tous </a:t>
            </a:r>
            <a:r>
              <a:rPr lang="fr-CA" sz="3000" dirty="0" smtClean="0">
                <a:latin typeface="Arial" panose="020B0604020202020204" pitchFamily="34" charset="0"/>
                <a:cs typeface="Arial" panose="020B0604020202020204" pitchFamily="34" charset="0"/>
              </a:rPr>
              <a:t>les contribuables (autant les sociétés que les particuliers).</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99150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1626359"/>
            <a:ext cx="9579427" cy="4955203"/>
          </a:xfrm>
          <a:prstGeom prst="rect">
            <a:avLst/>
          </a:prstGeom>
          <a:noFill/>
        </p:spPr>
        <p:txBody>
          <a:bodyPr wrap="square" rtlCol="0" anchor="ctr">
            <a:spAutoFit/>
          </a:bodyPr>
          <a:lstStyle/>
          <a:p>
            <a:pPr algn="ctr"/>
            <a:r>
              <a:rPr lang="fr-CA" sz="2600" b="1" dirty="0" smtClean="0">
                <a:latin typeface="Arial" panose="020B0604020202020204" pitchFamily="34" charset="0"/>
                <a:cs typeface="Arial" panose="020B0604020202020204" pitchFamily="34" charset="0"/>
              </a:rPr>
              <a:t>Article de base : Qui et quoi imposer?</a:t>
            </a:r>
          </a:p>
          <a:p>
            <a:pPr algn="ctr"/>
            <a:endParaRPr lang="fr-CA" sz="2600" b="1" dirty="0" smtClean="0">
              <a:latin typeface="Arial" panose="020B0604020202020204" pitchFamily="34" charset="0"/>
              <a:cs typeface="Arial" panose="020B0604020202020204" pitchFamily="34" charset="0"/>
            </a:endParaRPr>
          </a:p>
          <a:p>
            <a:r>
              <a:rPr lang="fr-FR" sz="2600" dirty="0" smtClean="0">
                <a:latin typeface="Arial" panose="020B0604020202020204" pitchFamily="34" charset="0"/>
                <a:cs typeface="Arial" panose="020B0604020202020204" pitchFamily="34" charset="0"/>
              </a:rPr>
              <a:t>2(1</a:t>
            </a:r>
            <a:r>
              <a:rPr lang="fr-FR" sz="2600" dirty="0">
                <a:latin typeface="Arial" panose="020B0604020202020204" pitchFamily="34" charset="0"/>
                <a:cs typeface="Arial" panose="020B0604020202020204" pitchFamily="34" charset="0"/>
              </a:rPr>
              <a:t>) Un impôt sur le revenu doit être payé, ainsi qu’il est prévu par la présente loi, pour chaque </a:t>
            </a:r>
            <a:r>
              <a:rPr lang="fr-FR" sz="2600" b="1" dirty="0">
                <a:latin typeface="Arial" panose="020B0604020202020204" pitchFamily="34" charset="0"/>
                <a:cs typeface="Arial" panose="020B0604020202020204" pitchFamily="34" charset="0"/>
              </a:rPr>
              <a:t>année d’imposition</a:t>
            </a:r>
            <a:r>
              <a:rPr lang="fr-FR" sz="2600" dirty="0">
                <a:latin typeface="Arial" panose="020B0604020202020204" pitchFamily="34" charset="0"/>
                <a:cs typeface="Arial" panose="020B0604020202020204" pitchFamily="34" charset="0"/>
              </a:rPr>
              <a:t>, sur le revenu imposable de toute </a:t>
            </a:r>
            <a:r>
              <a:rPr lang="fr-FR" sz="2600" b="1" dirty="0">
                <a:latin typeface="Arial" panose="020B0604020202020204" pitchFamily="34" charset="0"/>
                <a:cs typeface="Arial" panose="020B0604020202020204" pitchFamily="34" charset="0"/>
              </a:rPr>
              <a:t>personne résidant au Canada </a:t>
            </a:r>
            <a:r>
              <a:rPr lang="fr-FR" sz="2600" dirty="0">
                <a:latin typeface="Arial" panose="020B0604020202020204" pitchFamily="34" charset="0"/>
                <a:cs typeface="Arial" panose="020B0604020202020204" pitchFamily="34" charset="0"/>
              </a:rPr>
              <a:t>à un moment donné au cours de l’année</a:t>
            </a:r>
            <a:r>
              <a:rPr lang="fr-FR" sz="2600" dirty="0" smtClean="0">
                <a:latin typeface="Arial" panose="020B0604020202020204" pitchFamily="34" charset="0"/>
                <a:cs typeface="Arial" panose="020B0604020202020204" pitchFamily="34" charset="0"/>
              </a:rPr>
              <a:t>.</a:t>
            </a:r>
          </a:p>
          <a:p>
            <a:endParaRPr lang="fr-FR" sz="2600" dirty="0">
              <a:latin typeface="Arial" panose="020B0604020202020204" pitchFamily="34" charset="0"/>
              <a:cs typeface="Arial" panose="020B0604020202020204" pitchFamily="34" charset="0"/>
            </a:endParaRPr>
          </a:p>
          <a:p>
            <a:r>
              <a:rPr lang="fr-FR" sz="2600" dirty="0" smtClean="0">
                <a:latin typeface="Arial" panose="020B0604020202020204" pitchFamily="34" charset="0"/>
                <a:cs typeface="Arial" panose="020B0604020202020204" pitchFamily="34" charset="0"/>
              </a:rPr>
              <a:t>2(2</a:t>
            </a:r>
            <a:r>
              <a:rPr lang="fr-FR" sz="2600" dirty="0">
                <a:latin typeface="Arial" panose="020B0604020202020204" pitchFamily="34" charset="0"/>
                <a:cs typeface="Arial" panose="020B0604020202020204" pitchFamily="34" charset="0"/>
              </a:rPr>
              <a:t>) Le </a:t>
            </a:r>
            <a:r>
              <a:rPr lang="fr-FR" sz="2600" b="1" dirty="0">
                <a:latin typeface="Arial" panose="020B0604020202020204" pitchFamily="34" charset="0"/>
                <a:cs typeface="Arial" panose="020B0604020202020204" pitchFamily="34" charset="0"/>
              </a:rPr>
              <a:t>revenu imposable </a:t>
            </a:r>
            <a:r>
              <a:rPr lang="fr-FR" sz="2600" dirty="0">
                <a:latin typeface="Arial" panose="020B0604020202020204" pitchFamily="34" charset="0"/>
                <a:cs typeface="Arial" panose="020B0604020202020204" pitchFamily="34" charset="0"/>
              </a:rPr>
              <a:t>d’un contribuable pour une année d’imposition est son </a:t>
            </a:r>
            <a:r>
              <a:rPr lang="fr-FR" sz="2600" b="1" dirty="0">
                <a:latin typeface="Arial" panose="020B0604020202020204" pitchFamily="34" charset="0"/>
                <a:cs typeface="Arial" panose="020B0604020202020204" pitchFamily="34" charset="0"/>
              </a:rPr>
              <a:t>revenu </a:t>
            </a:r>
            <a:r>
              <a:rPr lang="fr-FR" sz="2600" dirty="0">
                <a:latin typeface="Arial" panose="020B0604020202020204" pitchFamily="34" charset="0"/>
                <a:cs typeface="Arial" panose="020B0604020202020204" pitchFamily="34" charset="0"/>
              </a:rPr>
              <a:t>pour l’année plus les </a:t>
            </a:r>
            <a:r>
              <a:rPr lang="fr-FR" sz="2600" b="1" dirty="0">
                <a:latin typeface="Arial" panose="020B0604020202020204" pitchFamily="34" charset="0"/>
                <a:cs typeface="Arial" panose="020B0604020202020204" pitchFamily="34" charset="0"/>
              </a:rPr>
              <a:t>ajouts prévus à la section C </a:t>
            </a:r>
            <a:r>
              <a:rPr lang="fr-FR" sz="2600" dirty="0">
                <a:latin typeface="Arial" panose="020B0604020202020204" pitchFamily="34" charset="0"/>
                <a:cs typeface="Arial" panose="020B0604020202020204" pitchFamily="34" charset="0"/>
              </a:rPr>
              <a:t>et moins les </a:t>
            </a:r>
            <a:r>
              <a:rPr lang="fr-FR" sz="2600" b="1" dirty="0">
                <a:latin typeface="Arial" panose="020B0604020202020204" pitchFamily="34" charset="0"/>
                <a:cs typeface="Arial" panose="020B0604020202020204" pitchFamily="34" charset="0"/>
              </a:rPr>
              <a:t>déductions</a:t>
            </a:r>
            <a:r>
              <a:rPr lang="fr-FR" sz="2600" dirty="0">
                <a:latin typeface="Arial" panose="020B0604020202020204" pitchFamily="34" charset="0"/>
                <a:cs typeface="Arial" panose="020B0604020202020204" pitchFamily="34" charset="0"/>
              </a:rPr>
              <a:t> qui y sont permises.</a:t>
            </a:r>
          </a:p>
          <a:p>
            <a:pPr algn="r"/>
            <a:endParaRPr lang="fr-CA" sz="1500" i="1" dirty="0" smtClean="0">
              <a:latin typeface="Arial" panose="020B0604020202020204" pitchFamily="34" charset="0"/>
              <a:cs typeface="Arial" panose="020B0604020202020204" pitchFamily="34" charset="0"/>
            </a:endParaRPr>
          </a:p>
          <a:p>
            <a:pPr algn="r"/>
            <a:r>
              <a:rPr lang="fr-CA" sz="1500" i="1" dirty="0" smtClean="0">
                <a:latin typeface="Arial" panose="020B0604020202020204" pitchFamily="34" charset="0"/>
                <a:cs typeface="Arial" panose="020B0604020202020204" pitchFamily="34" charset="0"/>
              </a:rPr>
              <a:t>Loi de l’impôt sur le revenu</a:t>
            </a:r>
            <a:r>
              <a:rPr lang="fr-CA" sz="1500" dirty="0" smtClean="0">
                <a:latin typeface="Arial" panose="020B0604020202020204" pitchFamily="34" charset="0"/>
                <a:cs typeface="Arial" panose="020B0604020202020204" pitchFamily="34" charset="0"/>
              </a:rPr>
              <a:t>, L.R.C. (1985), ch. 1 (5</a:t>
            </a:r>
            <a:r>
              <a:rPr lang="fr-CA" sz="1500" baseline="30000" dirty="0" smtClean="0">
                <a:latin typeface="Arial" panose="020B0604020202020204" pitchFamily="34" charset="0"/>
                <a:cs typeface="Arial" panose="020B0604020202020204" pitchFamily="34" charset="0"/>
              </a:rPr>
              <a:t>e</a:t>
            </a:r>
            <a:r>
              <a:rPr lang="fr-CA" sz="1500" dirty="0" smtClean="0">
                <a:latin typeface="Arial" panose="020B0604020202020204" pitchFamily="34" charset="0"/>
                <a:cs typeface="Arial" panose="020B0604020202020204" pitchFamily="34" charset="0"/>
              </a:rPr>
              <a:t> suppl.)</a:t>
            </a:r>
            <a:endParaRPr lang="fr-CA" sz="1500" i="1" dirty="0" smtClean="0">
              <a:latin typeface="Arial" panose="020B0604020202020204" pitchFamily="34" charset="0"/>
              <a:cs typeface="Arial" panose="020B0604020202020204" pitchFamily="34" charset="0"/>
            </a:endParaRPr>
          </a:p>
        </p:txBody>
      </p:sp>
      <p:sp>
        <p:nvSpPr>
          <p:cNvPr id="4" name="Rectangle 3"/>
          <p:cNvSpPr/>
          <p:nvPr/>
        </p:nvSpPr>
        <p:spPr>
          <a:xfrm>
            <a:off x="949234" y="2534194"/>
            <a:ext cx="10371909" cy="3492137"/>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4931351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22121" y="1686286"/>
            <a:ext cx="9520941" cy="5171713"/>
          </a:xfrm>
        </p:spPr>
        <p:txBody>
          <a:bodyPr>
            <a:normAutofit fontScale="70000" lnSpcReduction="20000"/>
          </a:bodyPr>
          <a:lstStyle/>
          <a:p>
            <a:pPr marL="0" indent="0" algn="ctr">
              <a:buNone/>
            </a:pPr>
            <a:r>
              <a:rPr lang="fr-CA" sz="2600" b="1" dirty="0" smtClean="0">
                <a:latin typeface="Arial" panose="020B0604020202020204" pitchFamily="34" charset="0"/>
                <a:cs typeface="Arial" panose="020B0604020202020204" pitchFamily="34" charset="0"/>
              </a:rPr>
              <a:t>Calcul du revenu : Article 3</a:t>
            </a:r>
          </a:p>
          <a:p>
            <a:pPr marL="0" indent="0">
              <a:buNone/>
            </a:pPr>
            <a:endParaRPr lang="fr-CA" sz="2600" dirty="0" smtClean="0">
              <a:latin typeface="Arial" panose="020B0604020202020204" pitchFamily="34" charset="0"/>
              <a:cs typeface="Arial" panose="020B0604020202020204" pitchFamily="34" charset="0"/>
            </a:endParaRPr>
          </a:p>
          <a:p>
            <a:pPr marL="0" indent="0">
              <a:buNone/>
            </a:pPr>
            <a:r>
              <a:rPr lang="fr-CA" sz="2000" b="1" dirty="0" smtClean="0">
                <a:latin typeface="Arial" panose="020B0604020202020204" pitchFamily="34" charset="0"/>
                <a:cs typeface="Arial" panose="020B0604020202020204" pitchFamily="34" charset="0"/>
              </a:rPr>
              <a:t>3a) </a:t>
            </a:r>
            <a:r>
              <a:rPr lang="fr-CA" sz="2000" dirty="0" smtClean="0">
                <a:latin typeface="Arial" panose="020B0604020202020204" pitchFamily="34" charset="0"/>
                <a:cs typeface="Arial" panose="020B0604020202020204" pitchFamily="34" charset="0"/>
              </a:rPr>
              <a:t>	Revenu de charges et d’emplois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     	Revenus d’entreprises						+</a:t>
            </a:r>
          </a:p>
          <a:p>
            <a:pPr marL="0" indent="0">
              <a:buNone/>
            </a:pPr>
            <a:r>
              <a:rPr lang="fr-CA" sz="2000" dirty="0" smtClean="0">
                <a:latin typeface="Arial" panose="020B0604020202020204" pitchFamily="34" charset="0"/>
                <a:cs typeface="Arial" panose="020B0604020202020204" pitchFamily="34" charset="0"/>
              </a:rPr>
              <a:t>      	Revenus de biens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     	Autres revenus*						+</a:t>
            </a:r>
          </a:p>
          <a:p>
            <a:pPr marL="0" indent="0">
              <a:buNone/>
            </a:pPr>
            <a:r>
              <a:rPr lang="fr-CA" sz="2000" b="1" dirty="0" smtClean="0">
                <a:latin typeface="Arial" panose="020B0604020202020204" pitchFamily="34" charset="0"/>
                <a:cs typeface="Arial" panose="020B0604020202020204" pitchFamily="34" charset="0"/>
              </a:rPr>
              <a:t>3b) </a:t>
            </a:r>
            <a:r>
              <a:rPr lang="fr-CA" sz="2000" dirty="0" smtClean="0">
                <a:latin typeface="Arial" panose="020B0604020202020204" pitchFamily="34" charset="0"/>
                <a:cs typeface="Arial" panose="020B0604020202020204" pitchFamily="34" charset="0"/>
              </a:rPr>
              <a:t>	Gain en capital imposables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Gain net imposable sur bien meuble déterminé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Moins </a:t>
            </a:r>
            <a:r>
              <a:rPr lang="fr-CA" sz="2000" dirty="0" smtClean="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Pertes </a:t>
            </a:r>
            <a:r>
              <a:rPr lang="fr-CA" sz="2000" dirty="0" smtClean="0">
                <a:latin typeface="Arial" panose="020B0604020202020204" pitchFamily="34" charset="0"/>
                <a:cs typeface="Arial" panose="020B0604020202020204" pitchFamily="34" charset="0"/>
              </a:rPr>
              <a:t>en capital déductibles*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Moins : Pertes déductibles au titre d’un placement d’entreprise		–</a:t>
            </a:r>
          </a:p>
          <a:p>
            <a:pPr marL="0" indent="0">
              <a:buNone/>
            </a:pPr>
            <a:r>
              <a:rPr lang="fr-CA" sz="2000" b="1" dirty="0" smtClean="0">
                <a:latin typeface="Arial" panose="020B0604020202020204" pitchFamily="34" charset="0"/>
                <a:cs typeface="Arial" panose="020B0604020202020204" pitchFamily="34" charset="0"/>
              </a:rPr>
              <a:t>3c)</a:t>
            </a:r>
            <a:r>
              <a:rPr lang="fr-CA" sz="2000" dirty="0" smtClean="0">
                <a:latin typeface="Arial" panose="020B0604020202020204" pitchFamily="34" charset="0"/>
                <a:cs typeface="Arial" panose="020B0604020202020204" pitchFamily="34" charset="0"/>
              </a:rPr>
              <a:t>	Déductions de la sous-section e)					–</a:t>
            </a:r>
          </a:p>
          <a:p>
            <a:pPr marL="0" indent="0">
              <a:buNone/>
            </a:pPr>
            <a:r>
              <a:rPr lang="fr-CA" sz="2000" b="1" dirty="0" smtClean="0">
                <a:latin typeface="Arial" panose="020B0604020202020204" pitchFamily="34" charset="0"/>
                <a:cs typeface="Arial" panose="020B0604020202020204" pitchFamily="34" charset="0"/>
              </a:rPr>
              <a:t>3d) </a:t>
            </a:r>
            <a:r>
              <a:rPr lang="fr-CA" sz="2000" dirty="0" smtClean="0">
                <a:latin typeface="Arial" panose="020B0604020202020204" pitchFamily="34" charset="0"/>
                <a:cs typeface="Arial" panose="020B0604020202020204" pitchFamily="34" charset="0"/>
              </a:rPr>
              <a:t>	Pertes de charges et d’emplois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Pertes d’entreprises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Pertes de biens						–</a:t>
            </a:r>
          </a:p>
          <a:p>
            <a:pPr marL="0" indent="0">
              <a:buNone/>
            </a:pPr>
            <a:r>
              <a:rPr lang="fr-CA" sz="2000" dirty="0">
                <a:latin typeface="Arial" panose="020B0604020202020204" pitchFamily="34" charset="0"/>
                <a:cs typeface="Arial" panose="020B0604020202020204" pitchFamily="34" charset="0"/>
              </a:rPr>
              <a:t>	</a:t>
            </a:r>
            <a:r>
              <a:rPr lang="fr-CA" sz="2000" dirty="0" smtClean="0">
                <a:latin typeface="Arial" panose="020B0604020202020204" pitchFamily="34" charset="0"/>
                <a:cs typeface="Arial" panose="020B0604020202020204" pitchFamily="34" charset="0"/>
              </a:rPr>
              <a:t>Pertes déductibles au titre d’un placement d’entreprise			–</a:t>
            </a:r>
          </a:p>
          <a:p>
            <a:pPr marL="0" indent="0">
              <a:buNone/>
            </a:pPr>
            <a:endParaRPr lang="fr-CA" sz="2000" dirty="0" smtClean="0">
              <a:latin typeface="Arial" panose="020B0604020202020204" pitchFamily="34" charset="0"/>
              <a:cs typeface="Arial" panose="020B0604020202020204" pitchFamily="34" charset="0"/>
            </a:endParaRPr>
          </a:p>
          <a:p>
            <a:pPr marL="0" indent="0">
              <a:buNone/>
            </a:pPr>
            <a:r>
              <a:rPr lang="fr-CA" sz="2000" b="1" dirty="0" smtClean="0">
                <a:latin typeface="Arial" panose="020B0604020202020204" pitchFamily="34" charset="0"/>
                <a:cs typeface="Arial" panose="020B0604020202020204" pitchFamily="34" charset="0"/>
              </a:rPr>
              <a:t>3e) 	Revenu (net) de l’année 		</a:t>
            </a:r>
            <a:r>
              <a:rPr lang="fr-CA" sz="2000" dirty="0" smtClean="0">
                <a:latin typeface="Arial" panose="020B0604020202020204" pitchFamily="34" charset="0"/>
                <a:cs typeface="Arial" panose="020B0604020202020204" pitchFamily="34" charset="0"/>
              </a:rPr>
              <a:t>			=</a:t>
            </a:r>
          </a:p>
          <a:p>
            <a:pPr marL="0" indent="0">
              <a:buNone/>
            </a:pPr>
            <a:r>
              <a:rPr lang="fr-CA" sz="2000" b="1" dirty="0" smtClean="0">
                <a:latin typeface="Arial" panose="020B0604020202020204" pitchFamily="34" charset="0"/>
                <a:cs typeface="Arial" panose="020B0604020202020204" pitchFamily="34" charset="0"/>
              </a:rPr>
              <a:t>3f) </a:t>
            </a:r>
            <a:r>
              <a:rPr lang="fr-CA" sz="2000" dirty="0" smtClean="0">
                <a:latin typeface="Arial" panose="020B0604020202020204" pitchFamily="34" charset="0"/>
                <a:cs typeface="Arial" panose="020B0604020202020204" pitchFamily="34" charset="0"/>
              </a:rPr>
              <a:t>	Revenu = 0 si 3e) est négatif</a:t>
            </a:r>
            <a:endParaRPr lang="fr-CA" sz="2000" dirty="0">
              <a:latin typeface="Arial" panose="020B0604020202020204" pitchFamily="34" charset="0"/>
              <a:cs typeface="Arial" panose="020B0604020202020204" pitchFamily="34" charset="0"/>
            </a:endParaRPr>
          </a:p>
          <a:p>
            <a:endParaRPr lang="fr-CA" dirty="0"/>
          </a:p>
        </p:txBody>
      </p:sp>
      <p:pic>
        <p:nvPicPr>
          <p:cNvPr id="4"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68735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1170920" cy="4522924"/>
          </a:xfrm>
        </p:spPr>
        <p:txBody>
          <a:bodyPr>
            <a:normAutofit fontScale="92500" lnSpcReduction="20000"/>
          </a:bodyPr>
          <a:lstStyle/>
          <a:p>
            <a:pPr marL="0" indent="0" algn="ctr">
              <a:buNone/>
            </a:pPr>
            <a:r>
              <a:rPr lang="fr-CA" sz="2600" b="1" dirty="0" smtClean="0">
                <a:latin typeface="Arial" panose="020B0604020202020204" pitchFamily="34" charset="0"/>
                <a:cs typeface="Arial" panose="020B0604020202020204" pitchFamily="34" charset="0"/>
              </a:rPr>
              <a:t>EXEMPLE</a:t>
            </a:r>
          </a:p>
          <a:p>
            <a:pPr marL="0" indent="0">
              <a:buNone/>
            </a:pPr>
            <a:endParaRPr lang="fr-CA" sz="2600" dirty="0" smtClean="0">
              <a:latin typeface="Arial" panose="020B0604020202020204" pitchFamily="34" charset="0"/>
              <a:cs typeface="Arial" panose="020B0604020202020204" pitchFamily="34" charset="0"/>
            </a:endParaRPr>
          </a:p>
          <a:p>
            <a:pPr marL="0" indent="0">
              <a:buNone/>
            </a:pPr>
            <a:r>
              <a:rPr lang="fr-CA" dirty="0" smtClean="0"/>
              <a:t>Calculez le revenu (net) selon les informations suivantes :</a:t>
            </a:r>
          </a:p>
          <a:p>
            <a:r>
              <a:rPr lang="fr-CA" dirty="0" smtClean="0"/>
              <a:t>Revenu agricole : 2 000 $</a:t>
            </a:r>
          </a:p>
          <a:p>
            <a:r>
              <a:rPr lang="fr-CA" dirty="0" smtClean="0"/>
              <a:t>Revenu d’emploi : 53 000 $</a:t>
            </a:r>
          </a:p>
          <a:p>
            <a:r>
              <a:rPr lang="fr-CA" dirty="0" smtClean="0"/>
              <a:t>Revenu d’entreprise : 28 000 $</a:t>
            </a:r>
          </a:p>
          <a:p>
            <a:r>
              <a:rPr lang="fr-CA" dirty="0" smtClean="0"/>
              <a:t>Perte de l’opération d’une boutique de cadeaux : 2 000 $</a:t>
            </a:r>
          </a:p>
          <a:p>
            <a:r>
              <a:rPr lang="fr-CA" dirty="0" smtClean="0"/>
              <a:t>Revenu d’intérêt : 7 000 $</a:t>
            </a:r>
          </a:p>
          <a:p>
            <a:r>
              <a:rPr lang="fr-CA" dirty="0" smtClean="0"/>
              <a:t>Gain en capital imposable (vente d’actions) : 5 000 $</a:t>
            </a:r>
          </a:p>
          <a:p>
            <a:r>
              <a:rPr lang="fr-CA" dirty="0" smtClean="0"/>
              <a:t>Perte en capital déductible (vente d’un terrain) : 9 000 $</a:t>
            </a:r>
          </a:p>
          <a:p>
            <a:r>
              <a:rPr lang="fr-CA" dirty="0" smtClean="0"/>
              <a:t>Versements à un régime d’épargne-retraite : 2 000 $</a:t>
            </a:r>
            <a:endParaRPr lang="fr-CA" dirty="0"/>
          </a:p>
        </p:txBody>
      </p:sp>
      <p:pic>
        <p:nvPicPr>
          <p:cNvPr id="4"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5872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63700"/>
            <a:ext cx="11170920" cy="5054600"/>
          </a:xfrm>
        </p:spPr>
        <p:txBody>
          <a:bodyPr>
            <a:normAutofit fontScale="55000" lnSpcReduction="20000"/>
          </a:bodyPr>
          <a:lstStyle/>
          <a:p>
            <a:pPr marL="0" indent="0" algn="ctr">
              <a:buNone/>
            </a:pPr>
            <a:r>
              <a:rPr lang="fr-CA" sz="3600" b="1" dirty="0" smtClean="0">
                <a:latin typeface="Arial" panose="020B0604020202020204" pitchFamily="34" charset="0"/>
                <a:cs typeface="Arial" panose="020B0604020202020204" pitchFamily="34" charset="0"/>
              </a:rPr>
              <a:t>SOLUTION</a:t>
            </a:r>
          </a:p>
          <a:p>
            <a:pPr marL="0" indent="0" algn="ctr">
              <a:buNone/>
            </a:pPr>
            <a:endParaRPr lang="fr-CA" sz="3300" b="1" dirty="0">
              <a:latin typeface="Arial" panose="020B0604020202020204" pitchFamily="34" charset="0"/>
              <a:cs typeface="Arial" panose="020B0604020202020204" pitchFamily="34" charset="0"/>
            </a:endParaRPr>
          </a:p>
          <a:p>
            <a:pPr marL="0" indent="0">
              <a:buNone/>
            </a:pPr>
            <a:r>
              <a:rPr lang="fr-CA" sz="3300" b="1" dirty="0">
                <a:latin typeface="Arial" panose="020B0604020202020204" pitchFamily="34" charset="0"/>
                <a:cs typeface="Arial" panose="020B0604020202020204" pitchFamily="34" charset="0"/>
              </a:rPr>
              <a:t>3a) </a:t>
            </a:r>
            <a:r>
              <a:rPr lang="fr-CA" sz="3300" dirty="0">
                <a:latin typeface="Arial" panose="020B0604020202020204" pitchFamily="34" charset="0"/>
                <a:cs typeface="Arial" panose="020B0604020202020204" pitchFamily="34" charset="0"/>
              </a:rPr>
              <a:t>	Revenu de charges et d’emplois				</a:t>
            </a:r>
            <a:r>
              <a:rPr lang="fr-CA" sz="3300" dirty="0" smtClean="0">
                <a:latin typeface="Arial" panose="020B0604020202020204" pitchFamily="34" charset="0"/>
                <a:cs typeface="Arial" panose="020B0604020202020204" pitchFamily="34" charset="0"/>
              </a:rPr>
              <a:t>=       </a:t>
            </a:r>
            <a:r>
              <a:rPr lang="fr-CA" sz="3300" dirty="0">
                <a:latin typeface="Arial" panose="020B0604020202020204" pitchFamily="34" charset="0"/>
                <a:cs typeface="Arial" panose="020B0604020202020204" pitchFamily="34" charset="0"/>
              </a:rPr>
              <a:t>	</a:t>
            </a:r>
            <a:endParaRPr lang="fr-CA" sz="3300" dirty="0" smtClean="0">
              <a:latin typeface="Arial" panose="020B0604020202020204" pitchFamily="34" charset="0"/>
              <a:cs typeface="Arial" panose="020B0604020202020204" pitchFamily="34" charset="0"/>
            </a:endParaRPr>
          </a:p>
          <a:p>
            <a:pPr marL="0" indent="0">
              <a:buNone/>
            </a:pPr>
            <a:r>
              <a:rPr lang="fr-CA" sz="3300" dirty="0">
                <a:latin typeface="Arial" panose="020B0604020202020204" pitchFamily="34" charset="0"/>
                <a:cs typeface="Arial" panose="020B0604020202020204" pitchFamily="34" charset="0"/>
              </a:rPr>
              <a:t>	</a:t>
            </a:r>
            <a:r>
              <a:rPr lang="fr-CA" sz="3300" dirty="0" smtClean="0">
                <a:latin typeface="Arial" panose="020B0604020202020204" pitchFamily="34" charset="0"/>
                <a:cs typeface="Arial" panose="020B0604020202020204" pitchFamily="34" charset="0"/>
              </a:rPr>
              <a:t>Revenus </a:t>
            </a:r>
            <a:r>
              <a:rPr lang="fr-CA" sz="3300" dirty="0">
                <a:latin typeface="Arial" panose="020B0604020202020204" pitchFamily="34" charset="0"/>
                <a:cs typeface="Arial" panose="020B0604020202020204" pitchFamily="34" charset="0"/>
              </a:rPr>
              <a:t>d’entreprises			</a:t>
            </a:r>
            <a:r>
              <a:rPr lang="fr-CA" sz="3300" dirty="0" smtClean="0">
                <a:latin typeface="Arial" panose="020B0604020202020204" pitchFamily="34" charset="0"/>
                <a:cs typeface="Arial" panose="020B0604020202020204" pitchFamily="34" charset="0"/>
              </a:rPr>
              <a:t>		= </a:t>
            </a:r>
          </a:p>
          <a:p>
            <a:pPr marL="0" indent="0">
              <a:buNone/>
            </a:pPr>
            <a:r>
              <a:rPr lang="fr-CA" sz="3300" dirty="0">
                <a:latin typeface="Arial" panose="020B0604020202020204" pitchFamily="34" charset="0"/>
                <a:cs typeface="Arial" panose="020B0604020202020204" pitchFamily="34" charset="0"/>
              </a:rPr>
              <a:t>	</a:t>
            </a:r>
            <a:r>
              <a:rPr lang="fr-CA" sz="3300" dirty="0" smtClean="0">
                <a:latin typeface="Arial" panose="020B0604020202020204" pitchFamily="34" charset="0"/>
                <a:cs typeface="Arial" panose="020B0604020202020204" pitchFamily="34" charset="0"/>
              </a:rPr>
              <a:t>Revenus </a:t>
            </a:r>
            <a:r>
              <a:rPr lang="fr-CA" sz="3300" dirty="0">
                <a:latin typeface="Arial" panose="020B0604020202020204" pitchFamily="34" charset="0"/>
                <a:cs typeface="Arial" panose="020B0604020202020204" pitchFamily="34" charset="0"/>
              </a:rPr>
              <a:t>de biens					</a:t>
            </a:r>
            <a:r>
              <a:rPr lang="fr-CA" sz="3300" dirty="0" smtClean="0">
                <a:latin typeface="Arial" panose="020B0604020202020204" pitchFamily="34" charset="0"/>
                <a:cs typeface="Arial" panose="020B0604020202020204" pitchFamily="34" charset="0"/>
              </a:rPr>
              <a:t>= </a:t>
            </a:r>
          </a:p>
          <a:p>
            <a:pPr marL="0" indent="0">
              <a:buNone/>
            </a:pPr>
            <a:r>
              <a:rPr lang="fr-CA" sz="3300" dirty="0">
                <a:latin typeface="Arial" panose="020B0604020202020204" pitchFamily="34" charset="0"/>
                <a:cs typeface="Arial" panose="020B0604020202020204" pitchFamily="34" charset="0"/>
              </a:rPr>
              <a:t>	</a:t>
            </a:r>
            <a:r>
              <a:rPr lang="fr-CA" sz="3300" dirty="0" smtClean="0">
                <a:latin typeface="Arial" panose="020B0604020202020204" pitchFamily="34" charset="0"/>
                <a:cs typeface="Arial" panose="020B0604020202020204" pitchFamily="34" charset="0"/>
              </a:rPr>
              <a:t>Autres </a:t>
            </a:r>
            <a:r>
              <a:rPr lang="fr-CA" sz="3300" dirty="0">
                <a:latin typeface="Arial" panose="020B0604020202020204" pitchFamily="34" charset="0"/>
                <a:cs typeface="Arial" panose="020B0604020202020204" pitchFamily="34" charset="0"/>
              </a:rPr>
              <a:t>revenus</a:t>
            </a:r>
            <a:r>
              <a:rPr lang="fr-CA" sz="3300" dirty="0" smtClean="0">
                <a:latin typeface="Arial" panose="020B0604020202020204" pitchFamily="34" charset="0"/>
                <a:cs typeface="Arial" panose="020B0604020202020204" pitchFamily="34" charset="0"/>
              </a:rPr>
              <a:t>*						= </a:t>
            </a:r>
            <a:r>
              <a:rPr lang="fr-CA" sz="3300" dirty="0">
                <a:latin typeface="Arial" panose="020B0604020202020204" pitchFamily="34" charset="0"/>
                <a:cs typeface="Arial" panose="020B0604020202020204" pitchFamily="34" charset="0"/>
              </a:rPr>
              <a:t>				</a:t>
            </a:r>
          </a:p>
          <a:p>
            <a:pPr marL="0" indent="0">
              <a:buNone/>
            </a:pPr>
            <a:r>
              <a:rPr lang="fr-CA" sz="3300" b="1" dirty="0">
                <a:latin typeface="Arial" panose="020B0604020202020204" pitchFamily="34" charset="0"/>
                <a:cs typeface="Arial" panose="020B0604020202020204" pitchFamily="34" charset="0"/>
              </a:rPr>
              <a:t>3b) </a:t>
            </a:r>
            <a:r>
              <a:rPr lang="fr-CA" sz="3300" dirty="0">
                <a:latin typeface="Arial" panose="020B0604020202020204" pitchFamily="34" charset="0"/>
                <a:cs typeface="Arial" panose="020B0604020202020204" pitchFamily="34" charset="0"/>
              </a:rPr>
              <a:t>	Gain en capital imposables				</a:t>
            </a:r>
            <a:r>
              <a:rPr lang="fr-CA" sz="3300" dirty="0" smtClean="0">
                <a:latin typeface="Arial" panose="020B0604020202020204" pitchFamily="34" charset="0"/>
                <a:cs typeface="Arial" panose="020B0604020202020204" pitchFamily="34" charset="0"/>
              </a:rPr>
              <a:t>= </a:t>
            </a:r>
            <a:r>
              <a:rPr lang="fr-CA" sz="3300" dirty="0">
                <a:latin typeface="Arial" panose="020B0604020202020204" pitchFamily="34" charset="0"/>
                <a:cs typeface="Arial" panose="020B0604020202020204" pitchFamily="34" charset="0"/>
              </a:rPr>
              <a:t>	</a:t>
            </a:r>
            <a:endParaRPr lang="fr-CA" sz="3300" dirty="0" smtClean="0">
              <a:latin typeface="Arial" panose="020B0604020202020204" pitchFamily="34" charset="0"/>
              <a:cs typeface="Arial" panose="020B0604020202020204" pitchFamily="34" charset="0"/>
            </a:endParaRPr>
          </a:p>
          <a:p>
            <a:pPr marL="0" indent="0">
              <a:buNone/>
            </a:pPr>
            <a:r>
              <a:rPr lang="fr-CA" sz="3300" dirty="0" smtClean="0">
                <a:latin typeface="Arial" panose="020B0604020202020204" pitchFamily="34" charset="0"/>
                <a:cs typeface="Arial" panose="020B0604020202020204" pitchFamily="34" charset="0"/>
              </a:rPr>
              <a:t>	Moins : Pertes </a:t>
            </a:r>
            <a:r>
              <a:rPr lang="fr-CA" sz="3300" dirty="0">
                <a:latin typeface="Arial" panose="020B0604020202020204" pitchFamily="34" charset="0"/>
                <a:cs typeface="Arial" panose="020B0604020202020204" pitchFamily="34" charset="0"/>
              </a:rPr>
              <a:t>en capital déductibles*			</a:t>
            </a:r>
            <a:r>
              <a:rPr lang="fr-CA" sz="3300" dirty="0" smtClean="0">
                <a:latin typeface="Arial" panose="020B0604020202020204" pitchFamily="34" charset="0"/>
                <a:cs typeface="Arial" panose="020B0604020202020204" pitchFamily="34" charset="0"/>
              </a:rPr>
              <a:t>= </a:t>
            </a:r>
            <a:endParaRPr lang="fr-CA" sz="3300" dirty="0">
              <a:latin typeface="Arial" panose="020B0604020202020204" pitchFamily="34" charset="0"/>
              <a:cs typeface="Arial" panose="020B0604020202020204" pitchFamily="34" charset="0"/>
            </a:endParaRPr>
          </a:p>
          <a:p>
            <a:pPr marL="0" indent="0">
              <a:buNone/>
            </a:pPr>
            <a:r>
              <a:rPr lang="fr-CA" sz="3300" b="1" dirty="0">
                <a:latin typeface="Arial" panose="020B0604020202020204" pitchFamily="34" charset="0"/>
                <a:cs typeface="Arial" panose="020B0604020202020204" pitchFamily="34" charset="0"/>
              </a:rPr>
              <a:t>3c)</a:t>
            </a:r>
            <a:r>
              <a:rPr lang="fr-CA" sz="3300" dirty="0">
                <a:latin typeface="Arial" panose="020B0604020202020204" pitchFamily="34" charset="0"/>
                <a:cs typeface="Arial" panose="020B0604020202020204" pitchFamily="34" charset="0"/>
              </a:rPr>
              <a:t>	</a:t>
            </a:r>
            <a:r>
              <a:rPr lang="fr-CA" sz="3300" dirty="0" smtClean="0">
                <a:latin typeface="Arial" panose="020B0604020202020204" pitchFamily="34" charset="0"/>
                <a:cs typeface="Arial" panose="020B0604020202020204" pitchFamily="34" charset="0"/>
              </a:rPr>
              <a:t>Déductions </a:t>
            </a:r>
            <a:r>
              <a:rPr lang="fr-CA" sz="3300" dirty="0">
                <a:latin typeface="Arial" panose="020B0604020202020204" pitchFamily="34" charset="0"/>
                <a:cs typeface="Arial" panose="020B0604020202020204" pitchFamily="34" charset="0"/>
              </a:rPr>
              <a:t>de la sous-section e) </a:t>
            </a:r>
            <a:r>
              <a:rPr lang="fr-CA" sz="3300" dirty="0" smtClean="0">
                <a:latin typeface="Arial" panose="020B0604020202020204" pitchFamily="34" charset="0"/>
                <a:cs typeface="Arial" panose="020B0604020202020204" pitchFamily="34" charset="0"/>
              </a:rPr>
              <a:t>				=</a:t>
            </a:r>
            <a:r>
              <a:rPr lang="fr-CA" sz="3300" dirty="0">
                <a:latin typeface="Arial" panose="020B0604020202020204" pitchFamily="34" charset="0"/>
                <a:cs typeface="Arial" panose="020B0604020202020204" pitchFamily="34" charset="0"/>
              </a:rPr>
              <a:t>			</a:t>
            </a:r>
          </a:p>
          <a:p>
            <a:pPr marL="0" indent="0">
              <a:buNone/>
            </a:pPr>
            <a:r>
              <a:rPr lang="fr-CA" sz="3300" b="1" dirty="0">
                <a:latin typeface="Arial" panose="020B0604020202020204" pitchFamily="34" charset="0"/>
                <a:cs typeface="Arial" panose="020B0604020202020204" pitchFamily="34" charset="0"/>
              </a:rPr>
              <a:t>3d) </a:t>
            </a:r>
            <a:r>
              <a:rPr lang="fr-CA" sz="3300" dirty="0">
                <a:latin typeface="Arial" panose="020B0604020202020204" pitchFamily="34" charset="0"/>
                <a:cs typeface="Arial" panose="020B0604020202020204" pitchFamily="34" charset="0"/>
              </a:rPr>
              <a:t>	Pertes de charges et d’emplois				</a:t>
            </a:r>
            <a:r>
              <a:rPr lang="fr-CA" sz="3300" dirty="0" smtClean="0">
                <a:latin typeface="Arial" panose="020B0604020202020204" pitchFamily="34" charset="0"/>
                <a:cs typeface="Arial" panose="020B0604020202020204" pitchFamily="34" charset="0"/>
              </a:rPr>
              <a:t>=</a:t>
            </a:r>
            <a:endParaRPr lang="fr-CA" sz="3300" dirty="0">
              <a:latin typeface="Arial" panose="020B0604020202020204" pitchFamily="34" charset="0"/>
              <a:cs typeface="Arial" panose="020B0604020202020204" pitchFamily="34" charset="0"/>
            </a:endParaRPr>
          </a:p>
          <a:p>
            <a:pPr marL="0" indent="0">
              <a:buNone/>
            </a:pPr>
            <a:r>
              <a:rPr lang="fr-CA" sz="3300" dirty="0">
                <a:latin typeface="Arial" panose="020B0604020202020204" pitchFamily="34" charset="0"/>
                <a:cs typeface="Arial" panose="020B0604020202020204" pitchFamily="34" charset="0"/>
              </a:rPr>
              <a:t>	Pertes d’entreprises					</a:t>
            </a:r>
            <a:r>
              <a:rPr lang="fr-CA" sz="3300" dirty="0" smtClean="0">
                <a:latin typeface="Arial" panose="020B0604020202020204" pitchFamily="34" charset="0"/>
                <a:cs typeface="Arial" panose="020B0604020202020204" pitchFamily="34" charset="0"/>
              </a:rPr>
              <a:t>=</a:t>
            </a:r>
            <a:endParaRPr lang="fr-CA" sz="3300" dirty="0">
              <a:latin typeface="Arial" panose="020B0604020202020204" pitchFamily="34" charset="0"/>
              <a:cs typeface="Arial" panose="020B0604020202020204" pitchFamily="34" charset="0"/>
            </a:endParaRPr>
          </a:p>
          <a:p>
            <a:pPr marL="0" indent="0">
              <a:buNone/>
            </a:pPr>
            <a:r>
              <a:rPr lang="fr-CA" sz="3300" dirty="0">
                <a:latin typeface="Arial" panose="020B0604020202020204" pitchFamily="34" charset="0"/>
                <a:cs typeface="Arial" panose="020B0604020202020204" pitchFamily="34" charset="0"/>
              </a:rPr>
              <a:t>	Pertes de biens						</a:t>
            </a:r>
            <a:r>
              <a:rPr lang="fr-CA" sz="3300" dirty="0" smtClean="0">
                <a:latin typeface="Arial" panose="020B0604020202020204" pitchFamily="34" charset="0"/>
                <a:cs typeface="Arial" panose="020B0604020202020204" pitchFamily="34" charset="0"/>
              </a:rPr>
              <a:t>=</a:t>
            </a:r>
            <a:endParaRPr lang="fr-CA" sz="3300" dirty="0">
              <a:latin typeface="Arial" panose="020B0604020202020204" pitchFamily="34" charset="0"/>
              <a:cs typeface="Arial" panose="020B0604020202020204" pitchFamily="34" charset="0"/>
            </a:endParaRPr>
          </a:p>
          <a:p>
            <a:pPr marL="0" indent="0">
              <a:buNone/>
            </a:pPr>
            <a:r>
              <a:rPr lang="fr-CA" sz="3300" dirty="0">
                <a:latin typeface="Arial" panose="020B0604020202020204" pitchFamily="34" charset="0"/>
                <a:cs typeface="Arial" panose="020B0604020202020204" pitchFamily="34" charset="0"/>
              </a:rPr>
              <a:t>	Pertes déductibles au titre d’un placement d’entreprise	</a:t>
            </a:r>
            <a:r>
              <a:rPr lang="fr-CA" sz="3300" dirty="0" smtClean="0">
                <a:latin typeface="Arial" panose="020B0604020202020204" pitchFamily="34" charset="0"/>
                <a:cs typeface="Arial" panose="020B0604020202020204" pitchFamily="34" charset="0"/>
              </a:rPr>
              <a:t>=</a:t>
            </a:r>
            <a:endParaRPr lang="fr-CA" sz="3300" dirty="0">
              <a:latin typeface="Arial" panose="020B0604020202020204" pitchFamily="34" charset="0"/>
              <a:cs typeface="Arial" panose="020B0604020202020204" pitchFamily="34" charset="0"/>
            </a:endParaRPr>
          </a:p>
          <a:p>
            <a:pPr marL="0" indent="0">
              <a:buNone/>
            </a:pPr>
            <a:r>
              <a:rPr lang="fr-CA" sz="3300" b="1" dirty="0" smtClean="0">
                <a:latin typeface="Arial" panose="020B0604020202020204" pitchFamily="34" charset="0"/>
                <a:cs typeface="Arial" panose="020B0604020202020204" pitchFamily="34" charset="0"/>
              </a:rPr>
              <a:t>3e</a:t>
            </a:r>
            <a:r>
              <a:rPr lang="fr-CA" sz="3300" b="1" dirty="0">
                <a:latin typeface="Arial" panose="020B0604020202020204" pitchFamily="34" charset="0"/>
                <a:cs typeface="Arial" panose="020B0604020202020204" pitchFamily="34" charset="0"/>
              </a:rPr>
              <a:t>) 	</a:t>
            </a:r>
            <a:r>
              <a:rPr lang="fr-CA" sz="3300" b="1" dirty="0" smtClean="0">
                <a:latin typeface="Arial" panose="020B0604020202020204" pitchFamily="34" charset="0"/>
                <a:cs typeface="Arial" panose="020B0604020202020204" pitchFamily="34" charset="0"/>
              </a:rPr>
              <a:t>Revenu net de l’année					=</a:t>
            </a:r>
            <a:r>
              <a:rPr lang="fr-CA" sz="3300" b="1" dirty="0">
                <a:latin typeface="Arial" panose="020B0604020202020204" pitchFamily="34" charset="0"/>
                <a:cs typeface="Arial" panose="020B0604020202020204" pitchFamily="34" charset="0"/>
              </a:rPr>
              <a:t>	</a:t>
            </a:r>
            <a:r>
              <a:rPr lang="fr-CA" sz="2500" b="1" dirty="0">
                <a:latin typeface="Arial" panose="020B0604020202020204" pitchFamily="34" charset="0"/>
                <a:cs typeface="Arial" panose="020B0604020202020204" pitchFamily="34" charset="0"/>
              </a:rPr>
              <a:t>	</a:t>
            </a:r>
            <a:r>
              <a:rPr lang="fr-CA" sz="2500" dirty="0">
                <a:latin typeface="Arial" panose="020B0604020202020204" pitchFamily="34" charset="0"/>
                <a:cs typeface="Arial" panose="020B0604020202020204" pitchFamily="34" charset="0"/>
              </a:rPr>
              <a:t>			</a:t>
            </a:r>
            <a:endParaRPr lang="fr-CA" sz="2600" dirty="0" smtClean="0">
              <a:latin typeface="Arial" panose="020B0604020202020204" pitchFamily="34" charset="0"/>
              <a:cs typeface="Arial" panose="020B0604020202020204" pitchFamily="34" charset="0"/>
            </a:endParaRPr>
          </a:p>
        </p:txBody>
      </p:sp>
      <p:pic>
        <p:nvPicPr>
          <p:cNvPr id="4"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07435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3938683"/>
            <a:ext cx="9579427" cy="707886"/>
          </a:xfrm>
          <a:prstGeom prst="rect">
            <a:avLst/>
          </a:prstGeom>
          <a:noFill/>
        </p:spPr>
        <p:txBody>
          <a:bodyPr wrap="square" rtlCol="0" anchor="ctr">
            <a:spAutoFit/>
          </a:bodyPr>
          <a:lstStyle/>
          <a:p>
            <a:pPr algn="ctr"/>
            <a:r>
              <a:rPr lang="fr-CA" sz="4000" b="1" dirty="0" smtClean="0">
                <a:latin typeface="Arial" panose="020B0604020202020204" pitchFamily="34" charset="0"/>
                <a:cs typeface="Arial" panose="020B0604020202020204" pitchFamily="34" charset="0"/>
              </a:rPr>
              <a:t>Calcul du revenu imposable</a:t>
            </a:r>
            <a:endParaRPr lang="fr-CA" sz="4000" b="1"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15594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3782318"/>
            <a:ext cx="10707879" cy="553998"/>
          </a:xfrm>
          <a:prstGeom prst="rect">
            <a:avLst/>
          </a:prstGeom>
          <a:noFill/>
        </p:spPr>
        <p:txBody>
          <a:bodyPr wrap="square" rtlCol="0" anchor="ctr">
            <a:spAutoFit/>
          </a:bodyPr>
          <a:lstStyle/>
          <a:p>
            <a:pPr algn="ctr"/>
            <a:endParaRPr lang="fr-CA" sz="3000" dirty="0" smtClean="0">
              <a:latin typeface="Arial" panose="020B0604020202020204" pitchFamily="34" charset="0"/>
              <a:cs typeface="Arial" panose="020B0604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868083901"/>
              </p:ext>
            </p:extLst>
          </p:nvPr>
        </p:nvGraphicFramePr>
        <p:xfrm>
          <a:off x="546100" y="1676400"/>
          <a:ext cx="11290300" cy="4846320"/>
        </p:xfrm>
        <a:graphic>
          <a:graphicData uri="http://schemas.openxmlformats.org/drawingml/2006/table">
            <a:tbl>
              <a:tblPr firstRow="1" bandRow="1">
                <a:tableStyleId>{5C22544A-7EE6-4342-B048-85BDC9FD1C3A}</a:tableStyleId>
              </a:tblPr>
              <a:tblGrid>
                <a:gridCol w="1854200">
                  <a:extLst>
                    <a:ext uri="{9D8B030D-6E8A-4147-A177-3AD203B41FA5}">
                      <a16:colId xmlns:a16="http://schemas.microsoft.com/office/drawing/2014/main" val="2317921375"/>
                    </a:ext>
                  </a:extLst>
                </a:gridCol>
                <a:gridCol w="3790950">
                  <a:extLst>
                    <a:ext uri="{9D8B030D-6E8A-4147-A177-3AD203B41FA5}">
                      <a16:colId xmlns:a16="http://schemas.microsoft.com/office/drawing/2014/main" val="2505826565"/>
                    </a:ext>
                  </a:extLst>
                </a:gridCol>
                <a:gridCol w="2822575">
                  <a:extLst>
                    <a:ext uri="{9D8B030D-6E8A-4147-A177-3AD203B41FA5}">
                      <a16:colId xmlns:a16="http://schemas.microsoft.com/office/drawing/2014/main" val="1181763840"/>
                    </a:ext>
                  </a:extLst>
                </a:gridCol>
                <a:gridCol w="2822575">
                  <a:extLst>
                    <a:ext uri="{9D8B030D-6E8A-4147-A177-3AD203B41FA5}">
                      <a16:colId xmlns:a16="http://schemas.microsoft.com/office/drawing/2014/main" val="2787963082"/>
                    </a:ext>
                  </a:extLst>
                </a:gridCol>
              </a:tblGrid>
              <a:tr h="336006">
                <a:tc>
                  <a:txBody>
                    <a:bodyPr/>
                    <a:lstStyle/>
                    <a:p>
                      <a:pPr algn="ctr"/>
                      <a:r>
                        <a:rPr lang="fr-CA" noProof="0" dirty="0" smtClean="0">
                          <a:latin typeface="Arial" panose="020B0604020202020204" pitchFamily="34" charset="0"/>
                          <a:cs typeface="Arial" panose="020B0604020202020204" pitchFamily="34" charset="0"/>
                        </a:rPr>
                        <a:t>Articles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Déductions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Particulier</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Société</a:t>
                      </a: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400501692"/>
                  </a:ext>
                </a:extLst>
              </a:tr>
              <a:tr h="588010">
                <a:tc>
                  <a:txBody>
                    <a:bodyPr/>
                    <a:lstStyle/>
                    <a:p>
                      <a:pPr algn="ctr"/>
                      <a:r>
                        <a:rPr lang="fr-CA" noProof="0" dirty="0" smtClean="0">
                          <a:latin typeface="Arial" panose="020B0604020202020204" pitchFamily="34" charset="0"/>
                          <a:cs typeface="Arial" panose="020B0604020202020204" pitchFamily="34" charset="0"/>
                        </a:rPr>
                        <a:t>110</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Options d’achat d’actions accordées aux employés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26300625"/>
                  </a:ext>
                </a:extLst>
              </a:tr>
              <a:tr h="336006">
                <a:tc>
                  <a:txBody>
                    <a:bodyPr/>
                    <a:lstStyle/>
                    <a:p>
                      <a:pPr algn="ct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Déduction des paiements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190342122"/>
                  </a:ext>
                </a:extLst>
              </a:tr>
              <a:tr h="336006">
                <a:tc>
                  <a:txBody>
                    <a:bodyPr/>
                    <a:lstStyle/>
                    <a:p>
                      <a:pPr algn="ct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Soutien financier</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88135951"/>
                  </a:ext>
                </a:extLst>
              </a:tr>
              <a:tr h="336006">
                <a:tc>
                  <a:txBody>
                    <a:bodyPr/>
                    <a:lstStyle/>
                    <a:p>
                      <a:pPr algn="ct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Don par un religieux</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568625884"/>
                  </a:ext>
                </a:extLst>
              </a:tr>
              <a:tr h="336006">
                <a:tc>
                  <a:txBody>
                    <a:bodyPr/>
                    <a:lstStyle/>
                    <a:p>
                      <a:pPr algn="ct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Impôt de la PARTIE VI.1</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26579272"/>
                  </a:ext>
                </a:extLst>
              </a:tr>
              <a:tr h="588010">
                <a:tc>
                  <a:txBody>
                    <a:bodyPr/>
                    <a:lstStyle/>
                    <a:p>
                      <a:pPr algn="ctr"/>
                      <a:r>
                        <a:rPr lang="fr-CA" noProof="0" dirty="0" smtClean="0">
                          <a:latin typeface="Arial" panose="020B0604020202020204" pitchFamily="34" charset="0"/>
                          <a:cs typeface="Arial" panose="020B0604020202020204" pitchFamily="34" charset="0"/>
                        </a:rPr>
                        <a:t>110.1</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Déductions pour dons applicables aux sociétés</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73282155"/>
                  </a:ext>
                </a:extLst>
              </a:tr>
              <a:tr h="336006">
                <a:tc>
                  <a:txBody>
                    <a:bodyPr/>
                    <a:lstStyle/>
                    <a:p>
                      <a:pPr algn="ctr"/>
                      <a:r>
                        <a:rPr lang="fr-CA" noProof="0" dirty="0" smtClean="0">
                          <a:latin typeface="Arial" panose="020B0604020202020204" pitchFamily="34" charset="0"/>
                          <a:cs typeface="Arial" panose="020B0604020202020204" pitchFamily="34" charset="0"/>
                        </a:rPr>
                        <a:t>110.2</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Paiements</a:t>
                      </a:r>
                      <a:r>
                        <a:rPr lang="fr-CA" baseline="0" noProof="0" dirty="0" smtClean="0">
                          <a:latin typeface="Arial" panose="020B0604020202020204" pitchFamily="34" charset="0"/>
                          <a:cs typeface="Arial" panose="020B0604020202020204" pitchFamily="34" charset="0"/>
                        </a:rPr>
                        <a:t> forfaitaires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600646439"/>
                  </a:ext>
                </a:extLst>
              </a:tr>
              <a:tr h="336006">
                <a:tc>
                  <a:txBody>
                    <a:bodyPr/>
                    <a:lstStyle/>
                    <a:p>
                      <a:pPr algn="ctr"/>
                      <a:r>
                        <a:rPr lang="fr-CA" noProof="0" dirty="0" smtClean="0">
                          <a:latin typeface="Arial" panose="020B0604020202020204" pitchFamily="34" charset="0"/>
                          <a:cs typeface="Arial" panose="020B0604020202020204" pitchFamily="34" charset="0"/>
                        </a:rPr>
                        <a:t>110.5</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Ajout concernant la déduction pour impôt étranger</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092579632"/>
                  </a:ext>
                </a:extLst>
              </a:tr>
              <a:tr h="336006">
                <a:tc>
                  <a:txBody>
                    <a:bodyPr/>
                    <a:lstStyle/>
                    <a:p>
                      <a:pPr algn="ctr"/>
                      <a:r>
                        <a:rPr lang="fr-CA" noProof="0" dirty="0" smtClean="0">
                          <a:latin typeface="Arial" panose="020B0604020202020204" pitchFamily="34" charset="0"/>
                          <a:cs typeface="Arial" panose="020B0604020202020204" pitchFamily="34" charset="0"/>
                        </a:rPr>
                        <a:t>110.6</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Déduction pour gains en capital</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0195923"/>
                  </a:ext>
                </a:extLst>
              </a:tr>
              <a:tr h="336006">
                <a:tc>
                  <a:txBody>
                    <a:bodyPr/>
                    <a:lstStyle/>
                    <a:p>
                      <a:pPr algn="ctr"/>
                      <a:r>
                        <a:rPr lang="fr-CA" noProof="0" dirty="0" smtClean="0">
                          <a:latin typeface="Arial" panose="020B0604020202020204" pitchFamily="34" charset="0"/>
                          <a:cs typeface="Arial" panose="020B0604020202020204" pitchFamily="34" charset="0"/>
                        </a:rPr>
                        <a:t>110.7</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Habitants de régions éloignées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001870196"/>
                  </a:ext>
                </a:extLst>
              </a:tr>
            </a:tbl>
          </a:graphicData>
        </a:graphic>
      </p:graphicFrame>
    </p:spTree>
    <p:extLst>
      <p:ext uri="{BB962C8B-B14F-4D97-AF65-F5344CB8AC3E}">
        <p14:creationId xmlns:p14="http://schemas.microsoft.com/office/powerpoint/2010/main" val="18154285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3782318"/>
            <a:ext cx="10707879" cy="553998"/>
          </a:xfrm>
          <a:prstGeom prst="rect">
            <a:avLst/>
          </a:prstGeom>
          <a:noFill/>
        </p:spPr>
        <p:txBody>
          <a:bodyPr wrap="square" rtlCol="0" anchor="ctr">
            <a:spAutoFit/>
          </a:bodyPr>
          <a:lstStyle/>
          <a:p>
            <a:pPr algn="ctr"/>
            <a:endParaRPr lang="fr-CA" sz="3000" dirty="0" smtClean="0">
              <a:latin typeface="Arial" panose="020B0604020202020204" pitchFamily="34" charset="0"/>
              <a:cs typeface="Arial" panose="020B0604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865312696"/>
              </p:ext>
            </p:extLst>
          </p:nvPr>
        </p:nvGraphicFramePr>
        <p:xfrm>
          <a:off x="546100" y="1676400"/>
          <a:ext cx="11290300" cy="4154170"/>
        </p:xfrm>
        <a:graphic>
          <a:graphicData uri="http://schemas.openxmlformats.org/drawingml/2006/table">
            <a:tbl>
              <a:tblPr firstRow="1" bandRow="1">
                <a:tableStyleId>{5C22544A-7EE6-4342-B048-85BDC9FD1C3A}</a:tableStyleId>
              </a:tblPr>
              <a:tblGrid>
                <a:gridCol w="1854200">
                  <a:extLst>
                    <a:ext uri="{9D8B030D-6E8A-4147-A177-3AD203B41FA5}">
                      <a16:colId xmlns:a16="http://schemas.microsoft.com/office/drawing/2014/main" val="2317921375"/>
                    </a:ext>
                  </a:extLst>
                </a:gridCol>
                <a:gridCol w="3790950">
                  <a:extLst>
                    <a:ext uri="{9D8B030D-6E8A-4147-A177-3AD203B41FA5}">
                      <a16:colId xmlns:a16="http://schemas.microsoft.com/office/drawing/2014/main" val="2505826565"/>
                    </a:ext>
                  </a:extLst>
                </a:gridCol>
                <a:gridCol w="2822575">
                  <a:extLst>
                    <a:ext uri="{9D8B030D-6E8A-4147-A177-3AD203B41FA5}">
                      <a16:colId xmlns:a16="http://schemas.microsoft.com/office/drawing/2014/main" val="1181763840"/>
                    </a:ext>
                  </a:extLst>
                </a:gridCol>
                <a:gridCol w="2822575">
                  <a:extLst>
                    <a:ext uri="{9D8B030D-6E8A-4147-A177-3AD203B41FA5}">
                      <a16:colId xmlns:a16="http://schemas.microsoft.com/office/drawing/2014/main" val="2787963082"/>
                    </a:ext>
                  </a:extLst>
                </a:gridCol>
              </a:tblGrid>
              <a:tr h="336006">
                <a:tc>
                  <a:txBody>
                    <a:bodyPr/>
                    <a:lstStyle/>
                    <a:p>
                      <a:pPr algn="ctr"/>
                      <a:r>
                        <a:rPr lang="fr-CA" noProof="0" dirty="0" smtClean="0">
                          <a:latin typeface="Arial" panose="020B0604020202020204" pitchFamily="34" charset="0"/>
                          <a:cs typeface="Arial" panose="020B0604020202020204" pitchFamily="34" charset="0"/>
                        </a:rPr>
                        <a:t>Articles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Déductions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Particulier</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Société</a:t>
                      </a: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400501692"/>
                  </a:ext>
                </a:extLst>
              </a:tr>
              <a:tr h="588010">
                <a:tc>
                  <a:txBody>
                    <a:bodyPr/>
                    <a:lstStyle/>
                    <a:p>
                      <a:pPr algn="ctr"/>
                      <a:r>
                        <a:rPr lang="fr-CA" noProof="0" dirty="0" smtClean="0">
                          <a:latin typeface="Arial" panose="020B0604020202020204" pitchFamily="34" charset="0"/>
                          <a:cs typeface="Arial" panose="020B0604020202020204" pitchFamily="34" charset="0"/>
                        </a:rPr>
                        <a:t>111</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Pertes reportées</a:t>
                      </a:r>
                      <a:r>
                        <a:rPr lang="fr-CA" baseline="0" noProof="0" dirty="0" smtClean="0">
                          <a:latin typeface="Arial" panose="020B0604020202020204" pitchFamily="34" charset="0"/>
                          <a:cs typeface="Arial" panose="020B0604020202020204" pitchFamily="34" charset="0"/>
                        </a:rPr>
                        <a:t> déductibles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26300625"/>
                  </a:ext>
                </a:extLst>
              </a:tr>
              <a:tr h="336006">
                <a:tc>
                  <a:txBody>
                    <a:bodyPr/>
                    <a:lstStyle/>
                    <a:p>
                      <a:pPr algn="ctr"/>
                      <a:r>
                        <a:rPr lang="fr-CA" noProof="0" dirty="0" smtClean="0">
                          <a:latin typeface="Arial" panose="020B0604020202020204" pitchFamily="34" charset="0"/>
                          <a:cs typeface="Arial" panose="020B0604020202020204" pitchFamily="34" charset="0"/>
                        </a:rPr>
                        <a:t>111.1</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Ordre d’application des déductions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190342122"/>
                  </a:ext>
                </a:extLst>
              </a:tr>
              <a:tr h="336006">
                <a:tc>
                  <a:txBody>
                    <a:bodyPr/>
                    <a:lstStyle/>
                    <a:p>
                      <a:pPr algn="ctr"/>
                      <a:r>
                        <a:rPr lang="fr-CA" noProof="0" dirty="0" smtClean="0">
                          <a:latin typeface="Arial" panose="020B0604020202020204" pitchFamily="34" charset="0"/>
                          <a:cs typeface="Arial" panose="020B0604020202020204" pitchFamily="34" charset="0"/>
                        </a:rPr>
                        <a:t>112</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Dividendes imposables reçus par une société résidant au Canada</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88135951"/>
                  </a:ext>
                </a:extLst>
              </a:tr>
              <a:tr h="336006">
                <a:tc>
                  <a:txBody>
                    <a:bodyPr/>
                    <a:lstStyle/>
                    <a:p>
                      <a:pPr algn="ctr"/>
                      <a:r>
                        <a:rPr lang="fr-CA" noProof="0" dirty="0" smtClean="0">
                          <a:latin typeface="Arial" panose="020B0604020202020204" pitchFamily="34" charset="0"/>
                          <a:cs typeface="Arial" panose="020B0604020202020204" pitchFamily="34" charset="0"/>
                        </a:rPr>
                        <a:t>113</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Dividendes reçus d’une société étrangère affiliée</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568625884"/>
                  </a:ext>
                </a:extLst>
              </a:tr>
              <a:tr h="336006">
                <a:tc>
                  <a:txBody>
                    <a:bodyPr/>
                    <a:lstStyle/>
                    <a:p>
                      <a:pPr algn="ctr"/>
                      <a:r>
                        <a:rPr lang="fr-CA" noProof="0" dirty="0" smtClean="0">
                          <a:latin typeface="Arial" panose="020B0604020202020204" pitchFamily="34" charset="0"/>
                          <a:cs typeface="Arial" panose="020B0604020202020204" pitchFamily="34" charset="0"/>
                        </a:rPr>
                        <a:t>114</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Particulier résidant au Canada pendant une partie de l’année seulement</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26579272"/>
                  </a:ext>
                </a:extLst>
              </a:tr>
              <a:tr h="588010">
                <a:tc>
                  <a:txBody>
                    <a:bodyPr/>
                    <a:lstStyle/>
                    <a:p>
                      <a:pPr algn="ctr"/>
                      <a:r>
                        <a:rPr lang="fr-CA" noProof="0" dirty="0" smtClean="0">
                          <a:latin typeface="Arial" panose="020B0604020202020204" pitchFamily="34" charset="0"/>
                          <a:cs typeface="Arial" panose="020B0604020202020204" pitchFamily="34" charset="0"/>
                        </a:rPr>
                        <a:t>114.2</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Déductions dans</a:t>
                      </a:r>
                      <a:r>
                        <a:rPr lang="fr-CA" baseline="0" noProof="0" dirty="0" smtClean="0">
                          <a:latin typeface="Arial" panose="020B0604020202020204" pitchFamily="34" charset="0"/>
                          <a:cs typeface="Arial" panose="020B0604020202020204" pitchFamily="34" charset="0"/>
                        </a:rPr>
                        <a:t> des déclarations distinctes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X</a:t>
                      </a:r>
                      <a:endParaRPr lang="fr-CA" noProof="0" dirty="0">
                        <a:latin typeface="Arial" panose="020B0604020202020204" pitchFamily="34" charset="0"/>
                        <a:cs typeface="Arial" panose="020B0604020202020204" pitchFamily="34" charset="0"/>
                      </a:endParaRPr>
                    </a:p>
                  </a:txBody>
                  <a:tcPr/>
                </a:tc>
                <a:tc>
                  <a:txBody>
                    <a:bodyPr/>
                    <a:lstStyle/>
                    <a:p>
                      <a:pPr algn="ct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73282155"/>
                  </a:ext>
                </a:extLst>
              </a:tr>
            </a:tbl>
          </a:graphicData>
        </a:graphic>
      </p:graphicFrame>
    </p:spTree>
    <p:extLst>
      <p:ext uri="{BB962C8B-B14F-4D97-AF65-F5344CB8AC3E}">
        <p14:creationId xmlns:p14="http://schemas.microsoft.com/office/powerpoint/2010/main" val="36947294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857154" y="1612933"/>
            <a:ext cx="11131646" cy="5016758"/>
          </a:xfrm>
          <a:prstGeom prst="rect">
            <a:avLst/>
          </a:prstGeom>
          <a:noFill/>
        </p:spPr>
        <p:txBody>
          <a:bodyPr wrap="square" rtlCol="0" anchor="ctr">
            <a:spAutoFit/>
          </a:bodyPr>
          <a:lstStyle/>
          <a:p>
            <a:pPr algn="ctr"/>
            <a:r>
              <a:rPr lang="fr-CA" sz="2000" b="1" dirty="0" smtClean="0">
                <a:latin typeface="Arial" panose="020B0604020202020204" pitchFamily="34" charset="0"/>
                <a:cs typeface="Arial" panose="020B0604020202020204" pitchFamily="34" charset="0"/>
              </a:rPr>
              <a:t>Calcul du revenu imposable : </a:t>
            </a:r>
            <a:r>
              <a:rPr lang="fr-CA" sz="2000" b="1" u="sng" dirty="0" smtClean="0">
                <a:latin typeface="Arial" panose="020B0604020202020204" pitchFamily="34" charset="0"/>
                <a:cs typeface="Arial" panose="020B0604020202020204" pitchFamily="34" charset="0"/>
              </a:rPr>
              <a:t>Ordre d’application établi</a:t>
            </a:r>
            <a:endParaRPr lang="fr-CA" sz="2000" b="1" u="sng" dirty="0">
              <a:latin typeface="Arial" panose="020B0604020202020204" pitchFamily="34" charset="0"/>
              <a:cs typeface="Arial" panose="020B0604020202020204" pitchFamily="34" charset="0"/>
            </a:endParaRPr>
          </a:p>
          <a:p>
            <a:endParaRPr lang="fr-CA" sz="1500" b="1" dirty="0" smtClean="0">
              <a:solidFill>
                <a:srgbClr val="FF0000"/>
              </a:solidFill>
              <a:latin typeface="Arial" panose="020B0604020202020204" pitchFamily="34" charset="0"/>
              <a:cs typeface="Arial" panose="020B0604020202020204" pitchFamily="34" charset="0"/>
            </a:endParaRPr>
          </a:p>
          <a:p>
            <a:r>
              <a:rPr lang="fr-CA" sz="1500" b="1" dirty="0" smtClean="0">
                <a:solidFill>
                  <a:srgbClr val="FF0000"/>
                </a:solidFill>
                <a:latin typeface="Arial" panose="020B0604020202020204" pitchFamily="34" charset="0"/>
                <a:cs typeface="Arial" panose="020B0604020202020204" pitchFamily="34" charset="0"/>
              </a:rPr>
              <a:t>Revenu net </a:t>
            </a:r>
            <a:r>
              <a:rPr lang="fr-CA" sz="1500" b="1" dirty="0" smtClean="0">
                <a:latin typeface="Arial" panose="020B0604020202020204" pitchFamily="34" charset="0"/>
                <a:cs typeface="Arial" panose="020B0604020202020204" pitchFamily="34" charset="0"/>
              </a:rPr>
              <a:t>de l’année (art. 3)								</a:t>
            </a:r>
            <a:r>
              <a:rPr lang="fr-CA" sz="1500" dirty="0" smtClean="0">
                <a:latin typeface="Arial" panose="020B0604020202020204" pitchFamily="34" charset="0"/>
                <a:cs typeface="Arial" panose="020B0604020202020204" pitchFamily="34" charset="0"/>
              </a:rPr>
              <a:t>+</a:t>
            </a:r>
            <a:endParaRPr lang="fr-CA" sz="1500" b="1" dirty="0" smtClean="0">
              <a:latin typeface="Arial" panose="020B0604020202020204" pitchFamily="34" charset="0"/>
              <a:cs typeface="Arial" panose="020B0604020202020204" pitchFamily="34" charset="0"/>
            </a:endParaRPr>
          </a:p>
          <a:p>
            <a:r>
              <a:rPr lang="fr-CA" sz="1500" b="1" dirty="0" smtClean="0">
                <a:latin typeface="Arial" panose="020B0604020202020204" pitchFamily="34" charset="0"/>
                <a:cs typeface="Arial" panose="020B0604020202020204" pitchFamily="34" charset="0"/>
              </a:rPr>
              <a:t>Déductions :</a:t>
            </a:r>
          </a:p>
          <a:p>
            <a:endParaRPr lang="fr-CA" sz="1500" b="1" dirty="0">
              <a:latin typeface="Arial" panose="020B0604020202020204" pitchFamily="34" charset="0"/>
              <a:cs typeface="Arial" panose="020B0604020202020204" pitchFamily="34" charset="0"/>
            </a:endParaRPr>
          </a:p>
          <a:p>
            <a:pPr marL="514350" indent="-514350">
              <a:buAutoNum type="alphaUcParenR"/>
            </a:pPr>
            <a:r>
              <a:rPr lang="fr-CA" sz="1500" b="1" dirty="0" smtClean="0">
                <a:latin typeface="Arial" panose="020B0604020202020204" pitchFamily="34" charset="0"/>
                <a:cs typeface="Arial" panose="020B0604020202020204" pitchFamily="34" charset="0"/>
              </a:rPr>
              <a:t>Articles 110 et 110.2						</a:t>
            </a:r>
          </a:p>
          <a:p>
            <a:pPr marL="971550" lvl="1" indent="-514350">
              <a:buFont typeface="Arial" panose="020B0604020202020204" pitchFamily="34" charset="0"/>
              <a:buChar char="•"/>
            </a:pPr>
            <a:r>
              <a:rPr lang="fr-CA" sz="1500" dirty="0" smtClean="0">
                <a:latin typeface="Arial" panose="020B0604020202020204" pitchFamily="34" charset="0"/>
                <a:cs typeface="Arial" panose="020B0604020202020204" pitchFamily="34" charset="0"/>
              </a:rPr>
              <a:t>Options d’achat d’actions				 			– </a:t>
            </a:r>
          </a:p>
          <a:p>
            <a:pPr marL="971550" lvl="1" indent="-514350">
              <a:buFont typeface="Arial" panose="020B0604020202020204" pitchFamily="34" charset="0"/>
              <a:buChar char="•"/>
            </a:pPr>
            <a:r>
              <a:rPr lang="fr-CA" sz="1500" dirty="0" smtClean="0">
                <a:latin typeface="Arial" panose="020B0604020202020204" pitchFamily="34" charset="0"/>
                <a:cs typeface="Arial" panose="020B0604020202020204" pitchFamily="34" charset="0"/>
              </a:rPr>
              <a:t>Déduction des paiements </a:t>
            </a:r>
          </a:p>
          <a:p>
            <a:pPr marL="971550" lvl="1" indent="-514350">
              <a:buFont typeface="Arial" panose="020B0604020202020204" pitchFamily="34" charset="0"/>
              <a:buChar char="•"/>
            </a:pPr>
            <a:r>
              <a:rPr lang="fr-CA" sz="1500" dirty="0" smtClean="0">
                <a:latin typeface="Arial" panose="020B0604020202020204" pitchFamily="34" charset="0"/>
                <a:cs typeface="Arial" panose="020B0604020202020204" pitchFamily="34" charset="0"/>
              </a:rPr>
              <a:t>Don par un religieux								– 	</a:t>
            </a:r>
          </a:p>
          <a:p>
            <a:pPr marL="971550" lvl="1" indent="-514350">
              <a:buFont typeface="Arial" panose="020B0604020202020204" pitchFamily="34" charset="0"/>
              <a:buChar char="•"/>
            </a:pPr>
            <a:r>
              <a:rPr lang="fr-CA" sz="1500" dirty="0" smtClean="0">
                <a:latin typeface="Arial" panose="020B0604020202020204" pitchFamily="34" charset="0"/>
                <a:cs typeface="Arial" panose="020B0604020202020204" pitchFamily="34" charset="0"/>
              </a:rPr>
              <a:t>Paiements forfaitaires							–</a:t>
            </a:r>
            <a:endParaRPr lang="fr-CA" sz="1500" dirty="0">
              <a:latin typeface="Arial" panose="020B0604020202020204" pitchFamily="34" charset="0"/>
              <a:cs typeface="Arial" panose="020B0604020202020204" pitchFamily="34" charset="0"/>
            </a:endParaRPr>
          </a:p>
          <a:p>
            <a:pPr marL="514350" indent="-514350">
              <a:buAutoNum type="alphaUcParenR"/>
            </a:pPr>
            <a:r>
              <a:rPr lang="fr-CA" sz="1500" b="1" dirty="0" smtClean="0">
                <a:latin typeface="Arial" panose="020B0604020202020204" pitchFamily="34" charset="0"/>
                <a:cs typeface="Arial" panose="020B0604020202020204" pitchFamily="34" charset="0"/>
              </a:rPr>
              <a:t>Article 111</a:t>
            </a:r>
          </a:p>
          <a:p>
            <a:pPr marL="971550" lvl="1" indent="-514350">
              <a:buFont typeface="Arial" panose="020B0604020202020204" pitchFamily="34" charset="0"/>
              <a:buChar char="•"/>
            </a:pPr>
            <a:r>
              <a:rPr lang="fr-CA" sz="1500" dirty="0" smtClean="0">
                <a:latin typeface="Arial" panose="020B0604020202020204" pitchFamily="34" charset="0"/>
                <a:cs typeface="Arial" panose="020B0604020202020204" pitchFamily="34" charset="0"/>
              </a:rPr>
              <a:t>Perte autre qu’en capital </a:t>
            </a:r>
            <a:r>
              <a:rPr lang="fr-CA" sz="1500" b="1" dirty="0" smtClean="0">
                <a:latin typeface="Arial" panose="020B0604020202020204" pitchFamily="34" charset="0"/>
                <a:cs typeface="Arial" panose="020B0604020202020204" pitchFamily="34" charset="0"/>
              </a:rPr>
              <a:t>reportée						</a:t>
            </a:r>
            <a:r>
              <a:rPr lang="fr-CA" sz="1500" dirty="0" smtClean="0">
                <a:latin typeface="Arial" panose="020B0604020202020204" pitchFamily="34" charset="0"/>
                <a:cs typeface="Arial" panose="020B0604020202020204" pitchFamily="34" charset="0"/>
              </a:rPr>
              <a:t>–</a:t>
            </a:r>
            <a:endParaRPr lang="fr-CA" sz="1500" b="1" dirty="0" smtClean="0">
              <a:latin typeface="Arial" panose="020B0604020202020204" pitchFamily="34" charset="0"/>
              <a:cs typeface="Arial" panose="020B0604020202020204" pitchFamily="34" charset="0"/>
            </a:endParaRPr>
          </a:p>
          <a:p>
            <a:pPr marL="971550" lvl="1" indent="-514350">
              <a:buFont typeface="Arial" panose="020B0604020202020204" pitchFamily="34" charset="0"/>
              <a:buChar char="•"/>
            </a:pPr>
            <a:r>
              <a:rPr lang="fr-CA" sz="1500" dirty="0" smtClean="0">
                <a:latin typeface="Arial" panose="020B0604020202020204" pitchFamily="34" charset="0"/>
                <a:cs typeface="Arial" panose="020B0604020202020204" pitchFamily="34" charset="0"/>
              </a:rPr>
              <a:t>Perte en capital (nette) </a:t>
            </a:r>
            <a:r>
              <a:rPr lang="fr-CA" sz="1500" b="1" dirty="0" smtClean="0">
                <a:latin typeface="Arial" panose="020B0604020202020204" pitchFamily="34" charset="0"/>
                <a:cs typeface="Arial" panose="020B0604020202020204" pitchFamily="34" charset="0"/>
              </a:rPr>
              <a:t>reportée						</a:t>
            </a:r>
            <a:r>
              <a:rPr lang="fr-CA" sz="1500" dirty="0" smtClean="0">
                <a:latin typeface="Arial" panose="020B0604020202020204" pitchFamily="34" charset="0"/>
                <a:cs typeface="Arial" panose="020B0604020202020204" pitchFamily="34" charset="0"/>
              </a:rPr>
              <a:t>–</a:t>
            </a:r>
            <a:endParaRPr lang="fr-CA" sz="1500" b="1" dirty="0" smtClean="0">
              <a:latin typeface="Arial" panose="020B0604020202020204" pitchFamily="34" charset="0"/>
              <a:cs typeface="Arial" panose="020B0604020202020204" pitchFamily="34" charset="0"/>
            </a:endParaRPr>
          </a:p>
          <a:p>
            <a:pPr marL="971550" lvl="1" indent="-514350">
              <a:buFont typeface="Arial" panose="020B0604020202020204" pitchFamily="34" charset="0"/>
              <a:buChar char="•"/>
            </a:pPr>
            <a:r>
              <a:rPr lang="fr-CA" sz="1500" dirty="0" smtClean="0">
                <a:latin typeface="Arial" panose="020B0604020202020204" pitchFamily="34" charset="0"/>
                <a:cs typeface="Arial" panose="020B0604020202020204" pitchFamily="34" charset="0"/>
              </a:rPr>
              <a:t>Perte agricole </a:t>
            </a:r>
            <a:r>
              <a:rPr lang="fr-CA" sz="1500" b="1" dirty="0" smtClean="0">
                <a:latin typeface="Arial" panose="020B0604020202020204" pitchFamily="34" charset="0"/>
                <a:cs typeface="Arial" panose="020B0604020202020204" pitchFamily="34" charset="0"/>
              </a:rPr>
              <a:t>reportée							</a:t>
            </a:r>
            <a:r>
              <a:rPr lang="fr-CA" sz="1500" dirty="0" smtClean="0">
                <a:latin typeface="Arial" panose="020B0604020202020204" pitchFamily="34" charset="0"/>
                <a:cs typeface="Arial" panose="020B0604020202020204" pitchFamily="34" charset="0"/>
              </a:rPr>
              <a:t>–</a:t>
            </a:r>
            <a:endParaRPr lang="fr-CA" sz="1500" b="1" dirty="0" smtClean="0">
              <a:latin typeface="Arial" panose="020B0604020202020204" pitchFamily="34" charset="0"/>
              <a:cs typeface="Arial" panose="020B0604020202020204" pitchFamily="34" charset="0"/>
            </a:endParaRPr>
          </a:p>
          <a:p>
            <a:pPr marL="971550" lvl="1" indent="-514350">
              <a:buFont typeface="Arial" panose="020B0604020202020204" pitchFamily="34" charset="0"/>
              <a:buChar char="•"/>
            </a:pPr>
            <a:r>
              <a:rPr lang="fr-CA" sz="1500" dirty="0" smtClean="0">
                <a:latin typeface="Arial" panose="020B0604020202020204" pitchFamily="34" charset="0"/>
                <a:cs typeface="Arial" panose="020B0604020202020204" pitchFamily="34" charset="0"/>
              </a:rPr>
              <a:t>Perte agricole restreinte </a:t>
            </a:r>
            <a:r>
              <a:rPr lang="fr-CA" sz="1500" b="1" dirty="0" smtClean="0">
                <a:latin typeface="Arial" panose="020B0604020202020204" pitchFamily="34" charset="0"/>
                <a:cs typeface="Arial" panose="020B0604020202020204" pitchFamily="34" charset="0"/>
              </a:rPr>
              <a:t>reportée						</a:t>
            </a:r>
            <a:r>
              <a:rPr lang="fr-CA" sz="1500" dirty="0" smtClean="0">
                <a:latin typeface="Arial" panose="020B0604020202020204" pitchFamily="34" charset="0"/>
                <a:cs typeface="Arial" panose="020B0604020202020204" pitchFamily="34" charset="0"/>
              </a:rPr>
              <a:t>–</a:t>
            </a:r>
            <a:endParaRPr lang="fr-CA" sz="1500" b="1" dirty="0" smtClean="0">
              <a:latin typeface="Arial" panose="020B0604020202020204" pitchFamily="34" charset="0"/>
              <a:cs typeface="Arial" panose="020B0604020202020204" pitchFamily="34" charset="0"/>
            </a:endParaRPr>
          </a:p>
          <a:p>
            <a:pPr marL="971550" lvl="1" indent="-514350">
              <a:buFont typeface="Arial" panose="020B0604020202020204" pitchFamily="34" charset="0"/>
              <a:buChar char="•"/>
            </a:pPr>
            <a:r>
              <a:rPr lang="fr-CA" sz="1500" dirty="0" smtClean="0">
                <a:latin typeface="Arial" panose="020B0604020202020204" pitchFamily="34" charset="0"/>
                <a:cs typeface="Arial" panose="020B0604020202020204" pitchFamily="34" charset="0"/>
              </a:rPr>
              <a:t>Perte comme commanditaire </a:t>
            </a:r>
            <a:r>
              <a:rPr lang="fr-CA" sz="1500" b="1" dirty="0" smtClean="0">
                <a:latin typeface="Arial" panose="020B0604020202020204" pitchFamily="34" charset="0"/>
                <a:cs typeface="Arial" panose="020B0604020202020204" pitchFamily="34" charset="0"/>
              </a:rPr>
              <a:t>reportée						</a:t>
            </a:r>
            <a:r>
              <a:rPr lang="fr-CA" sz="1500" dirty="0" smtClean="0">
                <a:latin typeface="Arial" panose="020B0604020202020204" pitchFamily="34" charset="0"/>
                <a:cs typeface="Arial" panose="020B0604020202020204" pitchFamily="34" charset="0"/>
              </a:rPr>
              <a:t>–</a:t>
            </a:r>
            <a:endParaRPr lang="fr-CA" sz="1500" dirty="0">
              <a:latin typeface="Arial" panose="020B0604020202020204" pitchFamily="34" charset="0"/>
              <a:cs typeface="Arial" panose="020B0604020202020204" pitchFamily="34" charset="0"/>
            </a:endParaRPr>
          </a:p>
          <a:p>
            <a:pPr marL="514350" indent="-514350">
              <a:buAutoNum type="alphaUcParenR"/>
            </a:pPr>
            <a:r>
              <a:rPr lang="fr-CA" sz="1500" b="1" dirty="0" smtClean="0">
                <a:latin typeface="Arial" panose="020B0604020202020204" pitchFamily="34" charset="0"/>
                <a:cs typeface="Arial" panose="020B0604020202020204" pitchFamily="34" charset="0"/>
              </a:rPr>
              <a:t>Article 110.6</a:t>
            </a:r>
          </a:p>
          <a:p>
            <a:pPr marL="971550" lvl="1" indent="-514350">
              <a:buFont typeface="Arial" panose="020B0604020202020204" pitchFamily="34" charset="0"/>
              <a:buChar char="•"/>
            </a:pPr>
            <a:r>
              <a:rPr lang="fr-CA" sz="1500" dirty="0" smtClean="0">
                <a:latin typeface="Arial" panose="020B0604020202020204" pitchFamily="34" charset="0"/>
                <a:cs typeface="Arial" panose="020B0604020202020204" pitchFamily="34" charset="0"/>
              </a:rPr>
              <a:t>Déduction pour gains en capital							–</a:t>
            </a:r>
            <a:endParaRPr lang="fr-CA" sz="1500" dirty="0">
              <a:latin typeface="Arial" panose="020B0604020202020204" pitchFamily="34" charset="0"/>
              <a:cs typeface="Arial" panose="020B0604020202020204" pitchFamily="34" charset="0"/>
            </a:endParaRPr>
          </a:p>
          <a:p>
            <a:pPr marL="514350" indent="-514350">
              <a:buAutoNum type="alphaUcParenR"/>
            </a:pPr>
            <a:r>
              <a:rPr lang="fr-CA" sz="1500" b="1" dirty="0" smtClean="0">
                <a:latin typeface="Arial" panose="020B0604020202020204" pitchFamily="34" charset="0"/>
                <a:cs typeface="Arial" panose="020B0604020202020204" pitchFamily="34" charset="0"/>
              </a:rPr>
              <a:t>Article 110.7</a:t>
            </a:r>
          </a:p>
          <a:p>
            <a:pPr marL="971550" lvl="1" indent="-514350">
              <a:buFont typeface="Arial" panose="020B0604020202020204" pitchFamily="34" charset="0"/>
              <a:buChar char="•"/>
            </a:pPr>
            <a:r>
              <a:rPr lang="fr-CA" sz="1500" dirty="0" smtClean="0">
                <a:latin typeface="Arial" panose="020B0604020202020204" pitchFamily="34" charset="0"/>
                <a:cs typeface="Arial" panose="020B0604020202020204" pitchFamily="34" charset="0"/>
              </a:rPr>
              <a:t>Déduction accordée aux habitants de régions éloignées				–</a:t>
            </a:r>
            <a:endParaRPr lang="fr-CA" sz="1500" dirty="0">
              <a:latin typeface="Arial" panose="020B0604020202020204" pitchFamily="34" charset="0"/>
              <a:cs typeface="Arial" panose="020B0604020202020204" pitchFamily="34" charset="0"/>
            </a:endParaRPr>
          </a:p>
          <a:p>
            <a:r>
              <a:rPr lang="fr-CA" sz="1500" b="1" dirty="0" smtClean="0">
                <a:solidFill>
                  <a:srgbClr val="FF0000"/>
                </a:solidFill>
                <a:latin typeface="Arial" panose="020B0604020202020204" pitchFamily="34" charset="0"/>
                <a:cs typeface="Arial" panose="020B0604020202020204" pitchFamily="34" charset="0"/>
              </a:rPr>
              <a:t>Revenu imposable </a:t>
            </a:r>
            <a:r>
              <a:rPr lang="fr-CA" sz="1500" b="1" dirty="0" smtClean="0">
                <a:latin typeface="Arial" panose="020B0604020202020204" pitchFamily="34" charset="0"/>
                <a:cs typeface="Arial" panose="020B0604020202020204" pitchFamily="34" charset="0"/>
              </a:rPr>
              <a:t>de l’année								=</a:t>
            </a:r>
            <a:endParaRPr lang="fr-CA" sz="1500" b="1"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99194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566599"/>
            <a:ext cx="10707879" cy="2985433"/>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2. Déductions </a:t>
            </a:r>
            <a:r>
              <a:rPr lang="fr-CA" sz="3600" b="1" dirty="0" smtClean="0">
                <a:latin typeface="Arial" panose="020B0604020202020204" pitchFamily="34" charset="0"/>
                <a:cs typeface="Arial" panose="020B0604020202020204" pitchFamily="34" charset="0"/>
              </a:rPr>
              <a:t>permises : </a:t>
            </a:r>
            <a:r>
              <a:rPr lang="fr-CA" sz="3600" b="1" u="sng" dirty="0" smtClean="0">
                <a:latin typeface="Arial" panose="020B0604020202020204" pitchFamily="34" charset="0"/>
                <a:cs typeface="Arial" panose="020B0604020202020204" pitchFamily="34" charset="0"/>
              </a:rPr>
              <a:t>Pas d’ordre d’application établi</a:t>
            </a:r>
            <a:endParaRPr lang="fr-CA" sz="3600" b="1" u="sng"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Il n’y a pas d’ordre d’application établi en ce qui concerne les déductions dans une catégorie particulières de déductions permises. </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35839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874105"/>
            <a:ext cx="10707879" cy="4370427"/>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Déduction pour options d’achat d’actions accordées aux employés</a:t>
            </a:r>
            <a:endParaRPr lang="fr-CA" sz="3600" b="1" u="sng"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Un employé d’une société bénéficie d’un avantage lorsqu’il acquiert des actions en vertu d’un régime d’options d’achat d’actions. (L’avantage est la différence entre le prix payé et la juste valeur marchande des actions à la date de la levée de l’option. Voir les diapositives à cet égard pour un exemple.)</a:t>
            </a:r>
          </a:p>
        </p:txBody>
      </p:sp>
    </p:spTree>
    <p:extLst>
      <p:ext uri="{BB962C8B-B14F-4D97-AF65-F5344CB8AC3E}">
        <p14:creationId xmlns:p14="http://schemas.microsoft.com/office/powerpoint/2010/main" val="27909924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728743"/>
            <a:ext cx="10707879" cy="5016758"/>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Déduction pour options d’achat d’actions accordées aux employés</a:t>
            </a:r>
            <a:endParaRPr lang="fr-CA" sz="3600" b="1" u="sng"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La Loi permet une déduction égale à </a:t>
            </a:r>
            <a:r>
              <a:rPr lang="fr-CA" sz="2400" b="1" dirty="0" smtClean="0">
                <a:latin typeface="Arial" panose="020B0604020202020204" pitchFamily="34" charset="0"/>
                <a:cs typeface="Arial" panose="020B0604020202020204" pitchFamily="34" charset="0"/>
              </a:rPr>
              <a:t>la moitié </a:t>
            </a:r>
            <a:r>
              <a:rPr lang="fr-CA" sz="2400" dirty="0" smtClean="0">
                <a:latin typeface="Arial" panose="020B0604020202020204" pitchFamily="34" charset="0"/>
                <a:cs typeface="Arial" panose="020B0604020202020204" pitchFamily="34" charset="0"/>
              </a:rPr>
              <a:t>de l’avantage sous certaines conditions :</a:t>
            </a:r>
          </a:p>
          <a:p>
            <a:pPr marL="1371600" lvl="2" indent="-457200">
              <a:buFont typeface="Courier New" panose="02070309020205020404" pitchFamily="49" charset="0"/>
              <a:buChar char="o"/>
            </a:pPr>
            <a:r>
              <a:rPr lang="fr-CA" sz="2400" dirty="0" smtClean="0">
                <a:latin typeface="Arial" panose="020B0604020202020204" pitchFamily="34" charset="0"/>
                <a:cs typeface="Arial" panose="020B0604020202020204" pitchFamily="34" charset="0"/>
              </a:rPr>
              <a:t>Lorsque l’option est accordée, les options sont égales ou inférieures à leur juste valeur marchande (sur le marché) ET</a:t>
            </a:r>
          </a:p>
          <a:p>
            <a:pPr marL="1371600" lvl="2" indent="-457200">
              <a:buFont typeface="Courier New" panose="02070309020205020404" pitchFamily="49" charset="0"/>
              <a:buChar char="o"/>
            </a:pPr>
            <a:r>
              <a:rPr lang="fr-CA" sz="2400" dirty="0" smtClean="0">
                <a:latin typeface="Arial" panose="020B0604020202020204" pitchFamily="34" charset="0"/>
                <a:cs typeface="Arial" panose="020B0604020202020204" pitchFamily="34" charset="0"/>
              </a:rPr>
              <a:t>Les actions rencontrent les critères dans le règlement 6204 (de façon générale, ce sont des actions ordinaires) ET</a:t>
            </a:r>
          </a:p>
          <a:p>
            <a:pPr marL="1371600" lvl="2" indent="-457200">
              <a:buFont typeface="Courier New" panose="02070309020205020404" pitchFamily="49" charset="0"/>
              <a:buChar char="o"/>
            </a:pPr>
            <a:r>
              <a:rPr lang="fr-CA" sz="2400" dirty="0" smtClean="0">
                <a:latin typeface="Arial" panose="020B0604020202020204" pitchFamily="34" charset="0"/>
                <a:cs typeface="Arial" panose="020B0604020202020204" pitchFamily="34" charset="0"/>
              </a:rPr>
              <a:t>L’employé ne doit avoir aucun lien de dépendance avec l’employeur.</a:t>
            </a:r>
          </a:p>
          <a:p>
            <a:pPr marL="1371600" lvl="2" indent="-457200">
              <a:buFont typeface="Courier New" panose="02070309020205020404" pitchFamily="49" charset="0"/>
              <a:buChar char="o"/>
            </a:pP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9223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144241"/>
            <a:ext cx="10707879" cy="4185761"/>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Déduction pour options d’achat d’actions accordées aux employés</a:t>
            </a:r>
            <a:endParaRPr lang="fr-CA" sz="3600" b="1" u="sng"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La Loi permet aussi une déduction égale à </a:t>
            </a:r>
            <a:r>
              <a:rPr lang="fr-CA" sz="2400" b="1" dirty="0" smtClean="0">
                <a:latin typeface="Arial" panose="020B0604020202020204" pitchFamily="34" charset="0"/>
                <a:cs typeface="Arial" panose="020B0604020202020204" pitchFamily="34" charset="0"/>
              </a:rPr>
              <a:t>la moitié </a:t>
            </a:r>
            <a:r>
              <a:rPr lang="fr-CA" sz="2400" dirty="0" smtClean="0">
                <a:latin typeface="Arial" panose="020B0604020202020204" pitchFamily="34" charset="0"/>
                <a:cs typeface="Arial" panose="020B0604020202020204" pitchFamily="34" charset="0"/>
              </a:rPr>
              <a:t>de l’avantage dans d’autres situations :</a:t>
            </a:r>
          </a:p>
          <a:p>
            <a:pPr marL="1371600" lvl="2" indent="-457200">
              <a:buFont typeface="Courier New" panose="02070309020205020404" pitchFamily="49" charset="0"/>
              <a:buChar char="o"/>
            </a:pPr>
            <a:r>
              <a:rPr lang="fr-CA" sz="2400" dirty="0" smtClean="0">
                <a:latin typeface="Arial" panose="020B0604020202020204" pitchFamily="34" charset="0"/>
                <a:cs typeface="Arial" panose="020B0604020202020204" pitchFamily="34" charset="0"/>
              </a:rPr>
              <a:t>La personne est décédée et la fiducie acquiert les actions la première année suivant le décès.</a:t>
            </a:r>
          </a:p>
          <a:p>
            <a:pPr marL="1371600" lvl="2" indent="-457200">
              <a:buFont typeface="Courier New" panose="02070309020205020404" pitchFamily="49" charset="0"/>
              <a:buChar char="o"/>
            </a:pPr>
            <a:r>
              <a:rPr lang="fr-CA" sz="2400" dirty="0" smtClean="0">
                <a:latin typeface="Arial" panose="020B0604020202020204" pitchFamily="34" charset="0"/>
                <a:cs typeface="Arial" panose="020B0604020202020204" pitchFamily="34" charset="0"/>
              </a:rPr>
              <a:t>Les actions sont émises par une société privée sous contrôle canadien (SPCC) à un employé n’ayant aucun lien de dépendance avec elle et il les conserve par la suite pendant au moins 2 ans.</a:t>
            </a:r>
          </a:p>
        </p:txBody>
      </p:sp>
    </p:spTree>
    <p:extLst>
      <p:ext uri="{BB962C8B-B14F-4D97-AF65-F5344CB8AC3E}">
        <p14:creationId xmlns:p14="http://schemas.microsoft.com/office/powerpoint/2010/main" val="31328558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7471" y="1488043"/>
            <a:ext cx="11258646" cy="5293757"/>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Déduction </a:t>
            </a:r>
            <a:r>
              <a:rPr lang="fr-CA" sz="3600" b="1" dirty="0" smtClean="0">
                <a:solidFill>
                  <a:srgbClr val="FF0000"/>
                </a:solidFill>
                <a:latin typeface="Arial" panose="020B0604020202020204" pitchFamily="34" charset="0"/>
                <a:cs typeface="Arial" panose="020B0604020202020204" pitchFamily="34" charset="0"/>
              </a:rPr>
              <a:t>additionnelle</a:t>
            </a:r>
            <a:r>
              <a:rPr lang="fr-CA" sz="3600" b="1" dirty="0" smtClean="0">
                <a:latin typeface="Arial" panose="020B0604020202020204" pitchFamily="34" charset="0"/>
                <a:cs typeface="Arial" panose="020B0604020202020204" pitchFamily="34" charset="0"/>
              </a:rPr>
              <a:t> pour options d’achat d’actions accordées aux employés</a:t>
            </a:r>
            <a:endParaRPr lang="fr-CA" sz="3600" b="1" u="sng"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Une déduction additionnelle de 50 % s’applique lorsque les actions acquises par un particulier sont donnés (ou le produit est donné) à des </a:t>
            </a:r>
            <a:r>
              <a:rPr lang="fr-CA" sz="2400" b="1" dirty="0" smtClean="0">
                <a:latin typeface="Arial" panose="020B0604020202020204" pitchFamily="34" charset="0"/>
                <a:cs typeface="Arial" panose="020B0604020202020204" pitchFamily="34" charset="0"/>
              </a:rPr>
              <a:t>organismes publics </a:t>
            </a:r>
            <a:r>
              <a:rPr lang="fr-CA" sz="2400" dirty="0" smtClean="0">
                <a:latin typeface="Arial" panose="020B0604020202020204" pitchFamily="34" charset="0"/>
                <a:cs typeface="Arial" panose="020B0604020202020204" pitchFamily="34" charset="0"/>
              </a:rPr>
              <a:t>de bienfaisance reconnu ou à des </a:t>
            </a:r>
            <a:r>
              <a:rPr lang="fr-CA" sz="2400" b="1" dirty="0" smtClean="0">
                <a:latin typeface="Arial" panose="020B0604020202020204" pitchFamily="34" charset="0"/>
                <a:cs typeface="Arial" panose="020B0604020202020204" pitchFamily="34" charset="0"/>
              </a:rPr>
              <a:t>fondations privées </a:t>
            </a:r>
            <a:r>
              <a:rPr lang="fr-CA" sz="2400" dirty="0" smtClean="0">
                <a:latin typeface="Arial" panose="020B0604020202020204" pitchFamily="34" charset="0"/>
                <a:cs typeface="Arial" panose="020B0604020202020204" pitchFamily="34" charset="0"/>
              </a:rPr>
              <a:t>la même année qu’elles sont acquises.</a:t>
            </a: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Les mêmes conditions s’appliquent :</a:t>
            </a:r>
          </a:p>
          <a:p>
            <a:pPr marL="1371600" lvl="2" indent="-457200">
              <a:buFont typeface="Courier New" panose="02070309020205020404" pitchFamily="49" charset="0"/>
              <a:buChar char="o"/>
            </a:pPr>
            <a:r>
              <a:rPr lang="fr-CA" sz="2400" dirty="0">
                <a:latin typeface="Arial" panose="020B0604020202020204" pitchFamily="34" charset="0"/>
                <a:cs typeface="Arial" panose="020B0604020202020204" pitchFamily="34" charset="0"/>
              </a:rPr>
              <a:t>Lorsque l’option est accordée, les options sont égales ou inférieures à leur juste valeur marchande (sur le marché) ET</a:t>
            </a:r>
          </a:p>
          <a:p>
            <a:pPr marL="1371600" lvl="2" indent="-457200">
              <a:buFont typeface="Courier New" panose="02070309020205020404" pitchFamily="49" charset="0"/>
              <a:buChar char="o"/>
            </a:pPr>
            <a:r>
              <a:rPr lang="fr-CA" sz="2400" dirty="0">
                <a:latin typeface="Arial" panose="020B0604020202020204" pitchFamily="34" charset="0"/>
                <a:cs typeface="Arial" panose="020B0604020202020204" pitchFamily="34" charset="0"/>
              </a:rPr>
              <a:t>Les actions rencontrent les critères dans le règlement 6204 (de façon générale, ce sont des actions ordinaires) ET</a:t>
            </a:r>
          </a:p>
          <a:p>
            <a:pPr marL="1371600" lvl="2" indent="-457200">
              <a:buFont typeface="Courier New" panose="02070309020205020404" pitchFamily="49" charset="0"/>
              <a:buChar char="o"/>
            </a:pPr>
            <a:r>
              <a:rPr lang="fr-CA" sz="2400" dirty="0">
                <a:latin typeface="Arial" panose="020B0604020202020204" pitchFamily="34" charset="0"/>
                <a:cs typeface="Arial" panose="020B0604020202020204" pitchFamily="34" charset="0"/>
              </a:rPr>
              <a:t>L’employé ne doit avoir aucun lien de dépendance avec l’employeur</a:t>
            </a:r>
            <a:r>
              <a:rPr lang="fr-CA" sz="2400" dirty="0" smtClean="0">
                <a:latin typeface="Arial" panose="020B0604020202020204" pitchFamily="34" charset="0"/>
                <a:cs typeface="Arial" panose="020B0604020202020204" pitchFamily="34" charset="0"/>
              </a:rPr>
              <a:t>.</a:t>
            </a:r>
            <a:endParaRPr lang="fr-CA"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884024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7471" y="2596038"/>
            <a:ext cx="11258646" cy="3077766"/>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Déduction </a:t>
            </a:r>
            <a:r>
              <a:rPr lang="fr-CA" sz="3600" b="1" dirty="0" smtClean="0">
                <a:solidFill>
                  <a:srgbClr val="FF0000"/>
                </a:solidFill>
                <a:latin typeface="Arial" panose="020B0604020202020204" pitchFamily="34" charset="0"/>
                <a:cs typeface="Arial" panose="020B0604020202020204" pitchFamily="34" charset="0"/>
              </a:rPr>
              <a:t>additionnelle</a:t>
            </a:r>
            <a:r>
              <a:rPr lang="fr-CA" sz="3600" b="1" dirty="0" smtClean="0">
                <a:latin typeface="Arial" panose="020B0604020202020204" pitchFamily="34" charset="0"/>
                <a:cs typeface="Arial" panose="020B0604020202020204" pitchFamily="34" charset="0"/>
              </a:rPr>
              <a:t> pour options d’achat d’actions accordées aux employés</a:t>
            </a:r>
            <a:endParaRPr lang="fr-CA" sz="3600" b="1" u="sng"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Des règles particulières s’appliquent pour éviter des abus des situations précédemment décrites.</a:t>
            </a: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La déduction additionnelle permet l’annulation à </a:t>
            </a:r>
            <a:r>
              <a:rPr lang="fr-CA" sz="2400" u="sng" dirty="0" smtClean="0">
                <a:latin typeface="Arial" panose="020B0604020202020204" pitchFamily="34" charset="0"/>
                <a:cs typeface="Arial" panose="020B0604020202020204" pitchFamily="34" charset="0"/>
              </a:rPr>
              <a:t>100 %</a:t>
            </a:r>
            <a:r>
              <a:rPr lang="fr-CA" sz="2400" dirty="0" smtClean="0">
                <a:latin typeface="Arial" panose="020B0604020202020204" pitchFamily="34" charset="0"/>
                <a:cs typeface="Arial" panose="020B0604020202020204" pitchFamily="34" charset="0"/>
              </a:rPr>
              <a:t> de l’inclusion de l’avantage dans le revenu.</a:t>
            </a:r>
            <a:endParaRPr lang="fr-CA"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06750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7471" y="2503705"/>
            <a:ext cx="11258646" cy="3262432"/>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Déductio</a:t>
            </a:r>
            <a:r>
              <a:rPr lang="fr-CA" sz="3600" b="1" dirty="0" smtClean="0">
                <a:latin typeface="Arial" panose="020B0604020202020204" pitchFamily="34" charset="0"/>
                <a:cs typeface="Arial" panose="020B0604020202020204" pitchFamily="34" charset="0"/>
              </a:rPr>
              <a:t>n de certains paiements</a:t>
            </a: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400" u="sng" dirty="0" smtClean="0">
                <a:latin typeface="Arial" panose="020B0604020202020204" pitchFamily="34" charset="0"/>
                <a:cs typeface="Arial" panose="020B0604020202020204" pitchFamily="34" charset="0"/>
              </a:rPr>
              <a:t>Rappel</a:t>
            </a:r>
            <a:r>
              <a:rPr lang="fr-CA" sz="2400" dirty="0" smtClean="0">
                <a:latin typeface="Arial" panose="020B0604020202020204" pitchFamily="34" charset="0"/>
                <a:cs typeface="Arial" panose="020B0604020202020204" pitchFamily="34" charset="0"/>
              </a:rPr>
              <a:t> : Certains paiements doivent (explicitement, d’après la Loi) être inclus dans le revenu d’un particulier.</a:t>
            </a: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Ces paiements entre dans le calcul du revenu à l’article 3, soit le calcul du </a:t>
            </a:r>
            <a:r>
              <a:rPr lang="fr-CA" sz="2400" b="1" dirty="0" smtClean="0">
                <a:latin typeface="Arial" panose="020B0604020202020204" pitchFamily="34" charset="0"/>
                <a:cs typeface="Arial" panose="020B0604020202020204" pitchFamily="34" charset="0"/>
              </a:rPr>
              <a:t>revenu net</a:t>
            </a:r>
            <a:r>
              <a:rPr lang="fr-CA" sz="2400"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Certains d’entre eux ne sont pas imposables. Ainsi, même s’ils rentrent dans le calcul du revenu net, ils doivent ensuite être déduits. </a:t>
            </a:r>
          </a:p>
        </p:txBody>
      </p:sp>
    </p:spTree>
    <p:extLst>
      <p:ext uri="{BB962C8B-B14F-4D97-AF65-F5344CB8AC3E}">
        <p14:creationId xmlns:p14="http://schemas.microsoft.com/office/powerpoint/2010/main" val="5355183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7471" y="1414244"/>
            <a:ext cx="11258646" cy="5847755"/>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Déductio</a:t>
            </a:r>
            <a:r>
              <a:rPr lang="fr-CA" sz="3600" b="1" dirty="0" smtClean="0">
                <a:latin typeface="Arial" panose="020B0604020202020204" pitchFamily="34" charset="0"/>
                <a:cs typeface="Arial" panose="020B0604020202020204" pitchFamily="34" charset="0"/>
              </a:rPr>
              <a:t>n de certains paiements</a:t>
            </a:r>
          </a:p>
          <a:p>
            <a:pPr algn="ctr"/>
            <a:endParaRPr lang="fr-CA" sz="2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Ces montants comprennent les sommes suivantes :</a:t>
            </a:r>
          </a:p>
          <a:p>
            <a:pPr marL="1371600" lvl="2" indent="-457200">
              <a:buFont typeface="Courier New" panose="02070309020205020404" pitchFamily="49" charset="0"/>
              <a:buChar char="o"/>
            </a:pPr>
            <a:r>
              <a:rPr lang="fr-CA" sz="2400" dirty="0" smtClean="0">
                <a:latin typeface="Arial" panose="020B0604020202020204" pitchFamily="34" charset="0"/>
                <a:cs typeface="Arial" panose="020B0604020202020204" pitchFamily="34" charset="0"/>
              </a:rPr>
              <a:t>Les prestations d’assistance sociale payées après examen des ressources, besoins ou des revenus (ex : supplément de revenu garanti en vertu de la </a:t>
            </a:r>
            <a:r>
              <a:rPr lang="fr-CA" sz="2400" i="1" dirty="0" smtClean="0">
                <a:latin typeface="Arial" panose="020B0604020202020204" pitchFamily="34" charset="0"/>
                <a:cs typeface="Arial" panose="020B0604020202020204" pitchFamily="34" charset="0"/>
              </a:rPr>
              <a:t>Loi sur la sécurité de la vieillesse</a:t>
            </a:r>
            <a:r>
              <a:rPr lang="fr-CA" sz="2400" dirty="0" smtClean="0">
                <a:latin typeface="Arial" panose="020B0604020202020204" pitchFamily="34" charset="0"/>
                <a:cs typeface="Arial" panose="020B0604020202020204" pitchFamily="34" charset="0"/>
              </a:rPr>
              <a:t>)</a:t>
            </a:r>
          </a:p>
          <a:p>
            <a:pPr marL="1371600" lvl="2" indent="-457200">
              <a:buFont typeface="Courier New" panose="02070309020205020404" pitchFamily="49" charset="0"/>
              <a:buChar char="o"/>
            </a:pPr>
            <a:r>
              <a:rPr lang="fr-CA" sz="2400" dirty="0" smtClean="0">
                <a:latin typeface="Arial" panose="020B0604020202020204" pitchFamily="34" charset="0"/>
                <a:cs typeface="Arial" panose="020B0604020202020204" pitchFamily="34" charset="0"/>
              </a:rPr>
              <a:t>Revenu exonéré en vertu d’une convention fiscale avec un autre pays</a:t>
            </a:r>
          </a:p>
          <a:p>
            <a:pPr marL="1371600" lvl="2" indent="-457200">
              <a:buFont typeface="Courier New" panose="02070309020205020404" pitchFamily="49" charset="0"/>
              <a:buChar char="o"/>
            </a:pPr>
            <a:r>
              <a:rPr lang="fr-CA" sz="2400" dirty="0" smtClean="0">
                <a:latin typeface="Arial" panose="020B0604020202020204" pitchFamily="34" charset="0"/>
                <a:cs typeface="Arial" panose="020B0604020202020204" pitchFamily="34" charset="0"/>
              </a:rPr>
              <a:t>Indemnités pour accidents du travail incluses dans le revenu</a:t>
            </a:r>
          </a:p>
          <a:p>
            <a:pPr marL="1371600" lvl="2" indent="-457200">
              <a:buFont typeface="Courier New" panose="02070309020205020404" pitchFamily="49" charset="0"/>
              <a:buChar char="o"/>
            </a:pPr>
            <a:r>
              <a:rPr lang="fr-CA" sz="2400" dirty="0" smtClean="0">
                <a:latin typeface="Arial" panose="020B0604020202020204" pitchFamily="34" charset="0"/>
                <a:cs typeface="Arial" panose="020B0604020202020204" pitchFamily="34" charset="0"/>
              </a:rPr>
              <a:t>Revenu d’emploi auprès d’une organisation internationale prescrite</a:t>
            </a:r>
          </a:p>
          <a:p>
            <a:pPr marL="1371600" lvl="2" indent="-457200">
              <a:buFont typeface="Courier New" panose="02070309020205020404" pitchFamily="49" charset="0"/>
              <a:buChar char="o"/>
            </a:pPr>
            <a:r>
              <a:rPr lang="fr-CA" sz="2400" dirty="0" smtClean="0">
                <a:latin typeface="Arial" panose="020B0604020202020204" pitchFamily="34" charset="0"/>
                <a:cs typeface="Arial" panose="020B0604020202020204" pitchFamily="34" charset="0"/>
              </a:rPr>
              <a:t>Revenu d’emploi gagné par un membre des Forces armées canadiennes ou d’une force policière canadienne pour la période durant laquelle elle est affectée à une mission internationale</a:t>
            </a:r>
          </a:p>
          <a:p>
            <a:pPr marL="1371600" lvl="2" indent="-457200">
              <a:buFont typeface="Courier New" panose="02070309020205020404" pitchFamily="49" charset="0"/>
              <a:buChar char="o"/>
            </a:pPr>
            <a:r>
              <a:rPr lang="fr-CA" sz="2400" dirty="0" smtClean="0">
                <a:latin typeface="Arial" panose="020B0604020202020204" pitchFamily="34" charset="0"/>
                <a:cs typeface="Arial" panose="020B0604020202020204" pitchFamily="34" charset="0"/>
              </a:rPr>
              <a:t>Soutien financier offert comme « frais de scolarité » pour la « formation de base des adultes » </a:t>
            </a:r>
          </a:p>
          <a:p>
            <a:pPr marL="1371600" lvl="2" indent="-457200">
              <a:buFont typeface="Courier New" panose="02070309020205020404" pitchFamily="49" charset="0"/>
              <a:buChar char="o"/>
            </a:pPr>
            <a:endParaRPr lang="fr-CA"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30832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7471" y="2448273"/>
            <a:ext cx="11258646" cy="317009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Déductio</a:t>
            </a:r>
            <a:r>
              <a:rPr lang="fr-CA" sz="3600" b="1" dirty="0" smtClean="0">
                <a:latin typeface="Arial" panose="020B0604020202020204" pitchFamily="34" charset="0"/>
                <a:cs typeface="Arial" panose="020B0604020202020204" pitchFamily="34" charset="0"/>
              </a:rPr>
              <a:t>n de certains paiements</a:t>
            </a:r>
          </a:p>
          <a:p>
            <a:pPr algn="ctr"/>
            <a:endParaRPr lang="fr-CA" sz="2000" dirty="0">
              <a:latin typeface="Arial" panose="020B0604020202020204" pitchFamily="34" charset="0"/>
              <a:cs typeface="Arial" panose="020B0604020202020204" pitchFamily="34" charset="0"/>
            </a:endParaRPr>
          </a:p>
          <a:p>
            <a:pPr algn="ctr"/>
            <a:r>
              <a:rPr lang="fr-CA" sz="3000" u="sng" dirty="0" smtClean="0">
                <a:latin typeface="Arial" panose="020B0604020202020204" pitchFamily="34" charset="0"/>
                <a:cs typeface="Arial" panose="020B0604020202020204" pitchFamily="34" charset="0"/>
              </a:rPr>
              <a:t>Question de réflexion</a:t>
            </a:r>
            <a:r>
              <a:rPr lang="fr-CA" sz="3000" dirty="0" smtClean="0">
                <a:latin typeface="Arial" panose="020B0604020202020204" pitchFamily="34" charset="0"/>
                <a:cs typeface="Arial" panose="020B0604020202020204" pitchFamily="34" charset="0"/>
              </a:rPr>
              <a:t> : Si on ne veut pas imposer quelqu’un, pourquoi la Loi nous forcerait-elle à inclure le revenu dans le revenu net pour ensuite la déduire dans le calcul du revenu imposable?</a:t>
            </a:r>
          </a:p>
          <a:p>
            <a:pPr marL="1371600" lvl="2" indent="-457200">
              <a:buFont typeface="Courier New" panose="02070309020205020404" pitchFamily="49" charset="0"/>
              <a:buChar char="o"/>
            </a:pPr>
            <a:endParaRPr lang="fr-CA"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29828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7471" y="2503705"/>
            <a:ext cx="11258646" cy="3262432"/>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Don par un membre d’un ordre religieux</a:t>
            </a:r>
            <a:endParaRPr lang="fr-CA" sz="3600" b="1" dirty="0" smtClean="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Un particulier membre d’un ordre religieux qui a prononcé des vœux de pauvreté perpétuelle peut déduire une somme égale au total de ses prestations de retraite ou de pension et de son revenu gagné pour l’année.</a:t>
            </a: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Vœux perpétuelle de pauvreté : Le membre de l’ordre religieux décide de verser tout son revenu gagné à l’ordre religieux.</a:t>
            </a:r>
          </a:p>
          <a:p>
            <a:pPr marL="457200" indent="-457200">
              <a:buFont typeface="Arial" panose="020B0604020202020204" pitchFamily="34" charset="0"/>
              <a:buChar char="•"/>
            </a:pPr>
            <a:endParaRPr lang="fr-CA"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91210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467471" y="2134374"/>
            <a:ext cx="11258646" cy="4001095"/>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Paiements forfaitaires</a:t>
            </a:r>
            <a:endParaRPr lang="fr-CA" sz="3600" b="1" dirty="0" smtClean="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Un particulier qui reçoit certains paiements rétroactifs de 3 000 $ ou plus peut recourir à un mécanisme spécial pour calculer l’impôt. Ces montants sont d’abord inclus dans le revenu net puis sont déduits dans le calcul du revenu imposable en vertu de l’article 110.2 afin d’être assujettis à un calcul d’impôt spécial.</a:t>
            </a: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Objectif (dont l’efficacité est contestée) : Étalement du revenu</a:t>
            </a:r>
          </a:p>
          <a:p>
            <a:pPr marL="457200" indent="-457200">
              <a:buFont typeface="Arial" panose="020B0604020202020204" pitchFamily="34" charset="0"/>
              <a:buChar char="•"/>
            </a:pPr>
            <a:r>
              <a:rPr lang="fr-CA" sz="2400" b="1" dirty="0" smtClean="0">
                <a:latin typeface="Arial" panose="020B0604020202020204" pitchFamily="34" charset="0"/>
                <a:cs typeface="Arial" panose="020B0604020202020204" pitchFamily="34" charset="0"/>
              </a:rPr>
              <a:t>Question (rappel)</a:t>
            </a:r>
            <a:r>
              <a:rPr lang="fr-CA" sz="2400" dirty="0" smtClean="0">
                <a:latin typeface="Arial" panose="020B0604020202020204" pitchFamily="34" charset="0"/>
                <a:cs typeface="Arial" panose="020B0604020202020204" pitchFamily="34" charset="0"/>
              </a:rPr>
              <a:t> : </a:t>
            </a:r>
            <a:r>
              <a:rPr lang="fr-CA" sz="2400" b="1" dirty="0" smtClean="0">
                <a:latin typeface="Arial" panose="020B0604020202020204" pitchFamily="34" charset="0"/>
                <a:cs typeface="Arial" panose="020B0604020202020204" pitchFamily="34" charset="0"/>
              </a:rPr>
              <a:t>Pourquoi étaler le revenu?</a:t>
            </a:r>
          </a:p>
          <a:p>
            <a:pPr marL="457200" indent="-457200">
              <a:buFont typeface="Arial" panose="020B0604020202020204" pitchFamily="34" charset="0"/>
              <a:buChar char="•"/>
            </a:pPr>
            <a:endParaRPr lang="fr-CA" sz="24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710072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920270"/>
            <a:ext cx="10707879" cy="4278094"/>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3. Pertes reportées</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Il existe cinq types de pertes à l’article 111 :</a:t>
            </a:r>
          </a:p>
          <a:p>
            <a:pPr marL="457200" indent="-4572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514350" indent="-514350">
              <a:buFont typeface="+mj-lt"/>
              <a:buAutoNum type="arabicPeriod"/>
            </a:pPr>
            <a:r>
              <a:rPr lang="fr-CA" sz="3000" dirty="0" smtClean="0">
                <a:latin typeface="Arial" panose="020B0604020202020204" pitchFamily="34" charset="0"/>
                <a:cs typeface="Arial" panose="020B0604020202020204" pitchFamily="34" charset="0"/>
              </a:rPr>
              <a:t>Perte autre qu’en capital</a:t>
            </a:r>
          </a:p>
          <a:p>
            <a:pPr marL="514350" indent="-514350">
              <a:buFont typeface="+mj-lt"/>
              <a:buAutoNum type="arabicPeriod"/>
            </a:pPr>
            <a:r>
              <a:rPr lang="fr-CA" sz="3000" dirty="0" smtClean="0">
                <a:latin typeface="Arial" panose="020B0604020202020204" pitchFamily="34" charset="0"/>
                <a:cs typeface="Arial" panose="020B0604020202020204" pitchFamily="34" charset="0"/>
              </a:rPr>
              <a:t>Perte en capital nette</a:t>
            </a:r>
          </a:p>
          <a:p>
            <a:pPr marL="514350" indent="-514350">
              <a:buFont typeface="+mj-lt"/>
              <a:buAutoNum type="arabicPeriod"/>
            </a:pPr>
            <a:r>
              <a:rPr lang="fr-CA" sz="3000" dirty="0" smtClean="0">
                <a:latin typeface="Arial" panose="020B0604020202020204" pitchFamily="34" charset="0"/>
                <a:cs typeface="Arial" panose="020B0604020202020204" pitchFamily="34" charset="0"/>
              </a:rPr>
              <a:t>Perte agricole</a:t>
            </a:r>
          </a:p>
          <a:p>
            <a:pPr marL="514350" indent="-514350">
              <a:buFont typeface="+mj-lt"/>
              <a:buAutoNum type="arabicPeriod"/>
            </a:pPr>
            <a:r>
              <a:rPr lang="fr-CA" sz="3000" dirty="0" smtClean="0">
                <a:latin typeface="Arial" panose="020B0604020202020204" pitchFamily="34" charset="0"/>
                <a:cs typeface="Arial" panose="020B0604020202020204" pitchFamily="34" charset="0"/>
              </a:rPr>
              <a:t>Perte agricole restreinte</a:t>
            </a:r>
          </a:p>
          <a:p>
            <a:pPr marL="514350" indent="-514350">
              <a:buFont typeface="+mj-lt"/>
              <a:buAutoNum type="arabicPeriod"/>
            </a:pPr>
            <a:r>
              <a:rPr lang="fr-CA" sz="3000" dirty="0" smtClean="0">
                <a:latin typeface="Arial" panose="020B0604020202020204" pitchFamily="34" charset="0"/>
                <a:cs typeface="Arial" panose="020B0604020202020204" pitchFamily="34" charset="0"/>
              </a:rPr>
              <a:t>Perte comme commanditaire</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418275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151104"/>
            <a:ext cx="10707879" cy="381642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3. Pertes reportées</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À l’article 111, on parle de pertes </a:t>
            </a:r>
            <a:r>
              <a:rPr lang="fr-CA" sz="3000" u="sng" dirty="0" smtClean="0">
                <a:latin typeface="Arial" panose="020B0604020202020204" pitchFamily="34" charset="0"/>
                <a:cs typeface="Arial" panose="020B0604020202020204" pitchFamily="34" charset="0"/>
              </a:rPr>
              <a:t>reportées</a:t>
            </a:r>
            <a:r>
              <a:rPr lang="fr-CA" sz="3000" dirty="0" smtClean="0">
                <a:latin typeface="Arial" panose="020B0604020202020204" pitchFamily="34" charset="0"/>
                <a:cs typeface="Arial" panose="020B0604020202020204" pitchFamily="34" charset="0"/>
              </a:rPr>
              <a:t>. </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Ça veut dire, forcément, que les pertes doivent avoir été encourues dans une année autre que celle pour laquelle on est en train d’effectuer un calcul!</a:t>
            </a:r>
          </a:p>
          <a:p>
            <a:pPr marL="457200" indent="-457200">
              <a:buFont typeface="Arial" panose="020B0604020202020204" pitchFamily="34" charset="0"/>
              <a:buChar char="•"/>
            </a:pPr>
            <a:r>
              <a:rPr lang="fr-CA" sz="3000" b="1" dirty="0" smtClean="0">
                <a:latin typeface="Arial" panose="020B0604020202020204" pitchFamily="34" charset="0"/>
                <a:cs typeface="Arial" panose="020B0604020202020204" pitchFamily="34" charset="0"/>
              </a:rPr>
              <a:t>Question</a:t>
            </a:r>
            <a:r>
              <a:rPr lang="fr-CA" sz="3000" dirty="0" smtClean="0">
                <a:latin typeface="Arial" panose="020B0604020202020204" pitchFamily="34" charset="0"/>
                <a:cs typeface="Arial" panose="020B0604020202020204" pitchFamily="34" charset="0"/>
              </a:rPr>
              <a:t> : Si on avait des pertes </a:t>
            </a:r>
            <a:r>
              <a:rPr lang="fr-CA" sz="3000" u="sng" dirty="0" smtClean="0">
                <a:latin typeface="Arial" panose="020B0604020202020204" pitchFamily="34" charset="0"/>
                <a:cs typeface="Arial" panose="020B0604020202020204" pitchFamily="34" charset="0"/>
              </a:rPr>
              <a:t>courantes</a:t>
            </a:r>
            <a:r>
              <a:rPr lang="fr-CA" sz="3000" dirty="0" smtClean="0">
                <a:latin typeface="Arial" panose="020B0604020202020204" pitchFamily="34" charset="0"/>
                <a:cs typeface="Arial" panose="020B0604020202020204" pitchFamily="34" charset="0"/>
              </a:rPr>
              <a:t>, où seraient-elles incluses dans le calcul de l’année en question?</a:t>
            </a:r>
            <a:endParaRPr lang="fr-CA" sz="3000" b="1"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06816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689442"/>
            <a:ext cx="10707879" cy="473975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3. Pertes reportées</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Les pertes courantes représentent les soldes des montants qui n’ont pas pu être déduits durant l’année au cours de laquelle elles ont été subies (ou qu’on a choisi ne pas déduire pendant cette année là).</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On ne peut évidemment déduire plus de pertes que de revenues (ce serait « gaspiller » les pertes)!</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La loi fixe aussi parfois des limites par rapport à ce qu’on peut déduire comme pertes.</a:t>
            </a:r>
          </a:p>
        </p:txBody>
      </p:sp>
    </p:spTree>
    <p:extLst>
      <p:ext uri="{BB962C8B-B14F-4D97-AF65-F5344CB8AC3E}">
        <p14:creationId xmlns:p14="http://schemas.microsoft.com/office/powerpoint/2010/main" val="29152875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151109"/>
            <a:ext cx="10707879" cy="381642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3. Pertes reportées</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Au lieu de « gaspiller » des pertes, la Loi nous permet donc de les reporter à des années subséquentes ou précédentes!</a:t>
            </a:r>
          </a:p>
          <a:p>
            <a:pPr marL="457200" indent="-457200">
              <a:buFont typeface="Arial" panose="020B0604020202020204" pitchFamily="34" charset="0"/>
              <a:buChar char="•"/>
            </a:pPr>
            <a:r>
              <a:rPr lang="fr-CA" sz="3000" b="1" dirty="0" smtClean="0">
                <a:latin typeface="Arial" panose="020B0604020202020204" pitchFamily="34" charset="0"/>
                <a:cs typeface="Arial" panose="020B0604020202020204" pitchFamily="34" charset="0"/>
              </a:rPr>
              <a:t>Question</a:t>
            </a:r>
            <a:r>
              <a:rPr lang="fr-CA" sz="3000" dirty="0" smtClean="0">
                <a:latin typeface="Arial" panose="020B0604020202020204" pitchFamily="34" charset="0"/>
                <a:cs typeface="Arial" panose="020B0604020202020204" pitchFamily="34" charset="0"/>
              </a:rPr>
              <a:t> : Que peut faire un contribuable s’il veut reporter ses pertes à une année précédente? Ou vont les pertes apparaître dans le calcul de son revenu?</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3682251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812556"/>
            <a:ext cx="10707879" cy="4493538"/>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3. Pertes reportées</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Au lieu de « gaspiller » des pertes, la Loi nous permet donc de les reporter à des années subséquentes ou précédentes!</a:t>
            </a:r>
          </a:p>
          <a:p>
            <a:pPr marL="457200" indent="-457200">
              <a:buFont typeface="Arial" panose="020B0604020202020204" pitchFamily="34" charset="0"/>
              <a:buChar char="•"/>
            </a:pPr>
            <a:r>
              <a:rPr lang="fr-CA" sz="2800" b="1" dirty="0" smtClean="0">
                <a:latin typeface="Arial" panose="020B0604020202020204" pitchFamily="34" charset="0"/>
                <a:cs typeface="Arial" panose="020B0604020202020204" pitchFamily="34" charset="0"/>
              </a:rPr>
              <a:t>Question</a:t>
            </a:r>
            <a:r>
              <a:rPr lang="fr-CA" sz="2800" dirty="0" smtClean="0">
                <a:latin typeface="Arial" panose="020B0604020202020204" pitchFamily="34" charset="0"/>
                <a:cs typeface="Arial" panose="020B0604020202020204" pitchFamily="34" charset="0"/>
              </a:rPr>
              <a:t> : Que peut faire un contribuable s’il veut reporter ses pertes à une année précédente? Ou vont les pertes apparaître dans le calcul de son revenu?</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Règle additionnelle : Aucune perte subie au cours d’une année peut être déduite avant que des pertes de même sorte subites dans une année antérieure. Ça nous force à les utiliser!</a:t>
            </a:r>
          </a:p>
        </p:txBody>
      </p:sp>
    </p:spTree>
    <p:extLst>
      <p:ext uri="{BB962C8B-B14F-4D97-AF65-F5344CB8AC3E}">
        <p14:creationId xmlns:p14="http://schemas.microsoft.com/office/powerpoint/2010/main" val="132576463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151104"/>
            <a:ext cx="10707879" cy="381642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Perte autre qu’en capital</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On parle des pertes d’emplois, d’entreprises (agricoles ou autres), de biens ou au titre d’un placement d’entreprise (</a:t>
            </a:r>
            <a:r>
              <a:rPr lang="fr-CA" sz="3000" dirty="0" smtClean="0">
                <a:latin typeface="Arial" panose="020B0604020202020204" pitchFamily="34" charset="0"/>
                <a:cs typeface="Arial" panose="020B0604020202020204" pitchFamily="34" charset="0"/>
              </a:rPr>
              <a:t>« </a:t>
            </a:r>
            <a:r>
              <a:rPr lang="fr-CA" sz="3000" i="1" dirty="0" smtClean="0">
                <a:latin typeface="Arial" panose="020B0604020202020204" pitchFamily="34" charset="0"/>
                <a:cs typeface="Arial" panose="020B0604020202020204" pitchFamily="34" charset="0"/>
              </a:rPr>
              <a:t>business investment loss</a:t>
            </a:r>
            <a:r>
              <a:rPr lang="fr-CA" sz="3000" dirty="0" smtClean="0">
                <a:latin typeface="Arial" panose="020B0604020202020204" pitchFamily="34" charset="0"/>
                <a:cs typeface="Arial" panose="020B0604020202020204" pitchFamily="34" charset="0"/>
              </a:rPr>
              <a:t> ») qui excèdent les revenus pour l’année. Le calcul est fait à la fin de l’année.</a:t>
            </a:r>
            <a:endParaRPr lang="fr-CA" sz="3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Si les revenus (art. 3a) moins les pertes (art. 3d) nous donne un résultat négatif, il serait </a:t>
            </a:r>
            <a:r>
              <a:rPr lang="fr-CA" sz="3000" u="sng" dirty="0" smtClean="0">
                <a:latin typeface="Arial" panose="020B0604020202020204" pitchFamily="34" charset="0"/>
                <a:cs typeface="Arial" panose="020B0604020202020204" pitchFamily="34" charset="0"/>
              </a:rPr>
              <a:t>réputé</a:t>
            </a:r>
            <a:r>
              <a:rPr lang="fr-CA" sz="3000" dirty="0" smtClean="0">
                <a:latin typeface="Arial" panose="020B0604020202020204" pitchFamily="34" charset="0"/>
                <a:cs typeface="Arial" panose="020B0604020202020204" pitchFamily="34" charset="0"/>
              </a:rPr>
              <a:t> être égal à 0!</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201836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689444"/>
            <a:ext cx="10707879" cy="473975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Perte autre qu’en capital</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Dans la plupart des cas, la perte autre qu’en capital représente tout simplement la </a:t>
            </a:r>
            <a:r>
              <a:rPr lang="fr-CA" sz="3000" u="sng" dirty="0" smtClean="0">
                <a:latin typeface="Arial" panose="020B0604020202020204" pitchFamily="34" charset="0"/>
                <a:cs typeface="Arial" panose="020B0604020202020204" pitchFamily="34" charset="0"/>
              </a:rPr>
              <a:t>perte provenant de l’exploitation d’une entreprise</a:t>
            </a:r>
            <a:r>
              <a:rPr lang="fr-CA" sz="3000"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La Loi permet les pertes subies après le 1</a:t>
            </a:r>
            <a:r>
              <a:rPr lang="fr-CA" sz="3000" baseline="30000" dirty="0" smtClean="0">
                <a:latin typeface="Arial" panose="020B0604020202020204" pitchFamily="34" charset="0"/>
                <a:cs typeface="Arial" panose="020B0604020202020204" pitchFamily="34" charset="0"/>
              </a:rPr>
              <a:t>er</a:t>
            </a:r>
            <a:r>
              <a:rPr lang="fr-CA" sz="3000" dirty="0" smtClean="0">
                <a:latin typeface="Arial" panose="020B0604020202020204" pitchFamily="34" charset="0"/>
                <a:cs typeface="Arial" panose="020B0604020202020204" pitchFamily="34" charset="0"/>
              </a:rPr>
              <a:t> janvier 2006 d’être reportées aux </a:t>
            </a:r>
            <a:r>
              <a:rPr lang="fr-CA" sz="3000" u="sng" dirty="0" smtClean="0">
                <a:latin typeface="Arial" panose="020B0604020202020204" pitchFamily="34" charset="0"/>
                <a:cs typeface="Arial" panose="020B0604020202020204" pitchFamily="34" charset="0"/>
              </a:rPr>
              <a:t>trois années d’imposition précédentes</a:t>
            </a:r>
            <a:r>
              <a:rPr lang="fr-CA" sz="3000" dirty="0" smtClean="0">
                <a:latin typeface="Arial" panose="020B0604020202020204" pitchFamily="34" charset="0"/>
                <a:cs typeface="Arial" panose="020B0604020202020204" pitchFamily="34" charset="0"/>
              </a:rPr>
              <a:t> et aux </a:t>
            </a:r>
            <a:r>
              <a:rPr lang="fr-CA" sz="3000" u="sng" dirty="0" smtClean="0">
                <a:latin typeface="Arial" panose="020B0604020202020204" pitchFamily="34" charset="0"/>
                <a:cs typeface="Arial" panose="020B0604020202020204" pitchFamily="34" charset="0"/>
              </a:rPr>
              <a:t>vingt années subséquentes</a:t>
            </a:r>
            <a:r>
              <a:rPr lang="fr-CA" sz="3000"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Il a la liberté de choisir comment les utiliser dans cette période de temps.</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74181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151104"/>
            <a:ext cx="10707879" cy="381642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Perte en capital nette</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Pertes en capital nettes = Total des pertes en capital déductibles – (Gains en capital + Gains nets imposables sur biens meubles déterminés)</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Elles entrent en compte à l’alinéa 3b) de la Loi.</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La </a:t>
            </a:r>
            <a:r>
              <a:rPr lang="fr-CA" sz="3000" b="1" dirty="0" smtClean="0">
                <a:latin typeface="Arial" panose="020B0604020202020204" pitchFamily="34" charset="0"/>
                <a:cs typeface="Arial" panose="020B0604020202020204" pitchFamily="34" charset="0"/>
              </a:rPr>
              <a:t>moitié</a:t>
            </a:r>
            <a:r>
              <a:rPr lang="fr-CA" sz="3000" dirty="0" smtClean="0">
                <a:latin typeface="Arial" panose="020B0604020202020204" pitchFamily="34" charset="0"/>
                <a:cs typeface="Arial" panose="020B0604020202020204" pitchFamily="34" charset="0"/>
              </a:rPr>
              <a:t> des pertes en capital subies par un contribuable deviennent des « pertes en capital nettes ».</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69764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612772"/>
            <a:ext cx="10707879" cy="2893100"/>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Perte en capital nette</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Lorsque la perte en capital est reportée à une année d’imposition dans laquelle le taux d’inclusion est différent à celui dans laquelle la perte était subite (ex : on est passé de 50 % à 75 %), le montant à inclure doit être ajusté.</a:t>
            </a:r>
            <a:endParaRPr lang="fr-CA" sz="3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637886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151108"/>
            <a:ext cx="10707879" cy="381642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Perte en capital nette</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Les pertes en capital nettes sont reportables aux </a:t>
            </a:r>
            <a:r>
              <a:rPr lang="fr-CA" sz="3000" u="sng" dirty="0" smtClean="0">
                <a:latin typeface="Arial" panose="020B0604020202020204" pitchFamily="34" charset="0"/>
                <a:cs typeface="Arial" panose="020B0604020202020204" pitchFamily="34" charset="0"/>
              </a:rPr>
              <a:t>trois années d’imposition précédentes</a:t>
            </a:r>
            <a:r>
              <a:rPr lang="fr-CA" sz="3000" dirty="0" smtClean="0">
                <a:latin typeface="Arial" panose="020B0604020202020204" pitchFamily="34" charset="0"/>
                <a:cs typeface="Arial" panose="020B0604020202020204" pitchFamily="34" charset="0"/>
              </a:rPr>
              <a:t> et </a:t>
            </a:r>
            <a:r>
              <a:rPr lang="fr-CA" sz="3000" u="sng" dirty="0" smtClean="0">
                <a:latin typeface="Arial" panose="020B0604020202020204" pitchFamily="34" charset="0"/>
                <a:cs typeface="Arial" panose="020B0604020202020204" pitchFamily="34" charset="0"/>
              </a:rPr>
              <a:t>aux années d’imposition subséquentes </a:t>
            </a:r>
            <a:r>
              <a:rPr lang="fr-CA" sz="3000" b="1" u="sng" dirty="0" smtClean="0">
                <a:latin typeface="Arial" panose="020B0604020202020204" pitchFamily="34" charset="0"/>
                <a:cs typeface="Arial" panose="020B0604020202020204" pitchFamily="34" charset="0"/>
              </a:rPr>
              <a:t>sans limite de temps</a:t>
            </a:r>
            <a:r>
              <a:rPr lang="fr-CA" sz="3000"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On est limité à ce qu’on peut déduire! Un contribuable est limité à une déduction équivalente aux gains en capital imposables nets inclus dans le revenu net. </a:t>
            </a:r>
          </a:p>
        </p:txBody>
      </p:sp>
    </p:spTree>
    <p:extLst>
      <p:ext uri="{BB962C8B-B14F-4D97-AF65-F5344CB8AC3E}">
        <p14:creationId xmlns:p14="http://schemas.microsoft.com/office/powerpoint/2010/main" val="324690728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812554"/>
            <a:ext cx="10707879" cy="4493538"/>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Perte en capital nette</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À noter : Les </a:t>
            </a:r>
            <a:r>
              <a:rPr lang="fr-CA" sz="3200" dirty="0">
                <a:latin typeface="Arial" panose="020B0604020202020204" pitchFamily="34" charset="0"/>
                <a:cs typeface="Arial" panose="020B0604020202020204" pitchFamily="34" charset="0"/>
              </a:rPr>
              <a:t>mêmes règles que pour les autres pertes s’appliquent à la perte en capital nette, dans le où un contribuable peut conserver ou utiliser ses pertes! </a:t>
            </a: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Cependant</a:t>
            </a:r>
            <a:r>
              <a:rPr lang="fr-CA" sz="3200" dirty="0">
                <a:latin typeface="Arial" panose="020B0604020202020204" pitchFamily="34" charset="0"/>
                <a:cs typeface="Arial" panose="020B0604020202020204" pitchFamily="34" charset="0"/>
              </a:rPr>
              <a:t>, il </a:t>
            </a:r>
            <a:r>
              <a:rPr lang="fr-CA" sz="3200" dirty="0" smtClean="0">
                <a:latin typeface="Arial" panose="020B0604020202020204" pitchFamily="34" charset="0"/>
                <a:cs typeface="Arial" panose="020B0604020202020204" pitchFamily="34" charset="0"/>
              </a:rPr>
              <a:t>n’est </a:t>
            </a:r>
            <a:r>
              <a:rPr lang="fr-CA" sz="3200" dirty="0">
                <a:latin typeface="Arial" panose="020B0604020202020204" pitchFamily="34" charset="0"/>
                <a:cs typeface="Arial" panose="020B0604020202020204" pitchFamily="34" charset="0"/>
              </a:rPr>
              <a:t>pas aussi souvent </a:t>
            </a:r>
            <a:r>
              <a:rPr lang="fr-CA" sz="3200" dirty="0" smtClean="0">
                <a:latin typeface="Arial" panose="020B0604020202020204" pitchFamily="34" charset="0"/>
                <a:cs typeface="Arial" panose="020B0604020202020204" pitchFamily="34" charset="0"/>
              </a:rPr>
              <a:t>qu’un contribuable (« ordinaire ») </a:t>
            </a:r>
            <a:r>
              <a:rPr lang="fr-CA" sz="3200" dirty="0">
                <a:latin typeface="Arial" panose="020B0604020202020204" pitchFamily="34" charset="0"/>
                <a:cs typeface="Arial" panose="020B0604020202020204" pitchFamily="34" charset="0"/>
              </a:rPr>
              <a:t>va avoir des gains à capital alors un contribuable a peut-être intérêt à les utiliser aussitôt que la Loi lui permet de le faire!</a:t>
            </a: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80799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689440"/>
            <a:ext cx="10707879" cy="473975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Perte agricole</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Une perte agricole est une </a:t>
            </a:r>
            <a:r>
              <a:rPr lang="fr-CA" sz="3000" b="1" dirty="0" smtClean="0">
                <a:latin typeface="Arial" panose="020B0604020202020204" pitchFamily="34" charset="0"/>
                <a:cs typeface="Arial" panose="020B0604020202020204" pitchFamily="34" charset="0"/>
              </a:rPr>
              <a:t>perte autre qu’en capital</a:t>
            </a:r>
            <a:r>
              <a:rPr lang="fr-CA" sz="3000"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Des règles spécifiques s’appliquent à ce genre de perte.</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Perte agricole = Moindre de :</a:t>
            </a:r>
          </a:p>
          <a:p>
            <a:pPr marL="1371600" lvl="2" indent="-457200">
              <a:buFont typeface="Courier New" panose="02070309020205020404" pitchFamily="49" charset="0"/>
              <a:buChar char="o"/>
            </a:pPr>
            <a:r>
              <a:rPr lang="fr-CA" sz="3000" dirty="0" smtClean="0">
                <a:latin typeface="Arial" panose="020B0604020202020204" pitchFamily="34" charset="0"/>
                <a:cs typeface="Arial" panose="020B0604020202020204" pitchFamily="34" charset="0"/>
              </a:rPr>
              <a:t>Excédent éventuel de la perte subit dans l’exploitation d’une entreprise agricole ou dans l’exploitation d’une entreprise de pêche sur les revenus tirés de ce genre d’exploitation, ET</a:t>
            </a:r>
          </a:p>
          <a:p>
            <a:pPr marL="1371600" lvl="2" indent="-457200">
              <a:buFont typeface="Courier New" panose="02070309020205020404" pitchFamily="49" charset="0"/>
              <a:buChar char="o"/>
            </a:pPr>
            <a:r>
              <a:rPr lang="fr-CA" sz="3000" dirty="0" smtClean="0">
                <a:latin typeface="Arial" panose="020B0604020202020204" pitchFamily="34" charset="0"/>
                <a:cs typeface="Arial" panose="020B0604020202020204" pitchFamily="34" charset="0"/>
              </a:rPr>
              <a:t>La </a:t>
            </a:r>
            <a:r>
              <a:rPr lang="fr-CA" sz="3000" b="1" dirty="0" smtClean="0">
                <a:latin typeface="Arial" panose="020B0604020202020204" pitchFamily="34" charset="0"/>
                <a:cs typeface="Arial" panose="020B0604020202020204" pitchFamily="34" charset="0"/>
              </a:rPr>
              <a:t>perte autre qu’en capital </a:t>
            </a:r>
            <a:r>
              <a:rPr lang="fr-CA" sz="3000" b="1" u="sng" dirty="0" smtClean="0">
                <a:latin typeface="Arial" panose="020B0604020202020204" pitchFamily="34" charset="0"/>
                <a:cs typeface="Arial" panose="020B0604020202020204" pitchFamily="34" charset="0"/>
              </a:rPr>
              <a:t>déterminée</a:t>
            </a:r>
            <a:r>
              <a:rPr lang="fr-CA" sz="3000" b="1" dirty="0" smtClean="0">
                <a:latin typeface="Arial" panose="020B0604020202020204" pitchFamily="34" charset="0"/>
                <a:cs typeface="Arial" panose="020B0604020202020204" pitchFamily="34" charset="0"/>
              </a:rPr>
              <a:t>.</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71105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151106"/>
            <a:ext cx="10707879" cy="381642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Perte agricole</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a:latin typeface="Arial" panose="020B0604020202020204" pitchFamily="34" charset="0"/>
                <a:cs typeface="Arial" panose="020B0604020202020204" pitchFamily="34" charset="0"/>
              </a:rPr>
              <a:t>Les pertes </a:t>
            </a:r>
            <a:r>
              <a:rPr lang="fr-CA" sz="3000" dirty="0" smtClean="0">
                <a:latin typeface="Arial" panose="020B0604020202020204" pitchFamily="34" charset="0"/>
                <a:cs typeface="Arial" panose="020B0604020202020204" pitchFamily="34" charset="0"/>
              </a:rPr>
              <a:t>agricole sont </a:t>
            </a:r>
            <a:r>
              <a:rPr lang="fr-CA" sz="3000" dirty="0">
                <a:latin typeface="Arial" panose="020B0604020202020204" pitchFamily="34" charset="0"/>
                <a:cs typeface="Arial" panose="020B0604020202020204" pitchFamily="34" charset="0"/>
              </a:rPr>
              <a:t>reportables aux </a:t>
            </a:r>
            <a:r>
              <a:rPr lang="fr-CA" sz="3000" u="sng" dirty="0">
                <a:latin typeface="Arial" panose="020B0604020202020204" pitchFamily="34" charset="0"/>
                <a:cs typeface="Arial" panose="020B0604020202020204" pitchFamily="34" charset="0"/>
              </a:rPr>
              <a:t>trois années d’imposition précédentes</a:t>
            </a:r>
            <a:r>
              <a:rPr lang="fr-CA" sz="3000" dirty="0">
                <a:latin typeface="Arial" panose="020B0604020202020204" pitchFamily="34" charset="0"/>
                <a:cs typeface="Arial" panose="020B0604020202020204" pitchFamily="34" charset="0"/>
              </a:rPr>
              <a:t> et </a:t>
            </a:r>
            <a:r>
              <a:rPr lang="fr-CA" sz="3000" u="sng" dirty="0">
                <a:latin typeface="Arial" panose="020B0604020202020204" pitchFamily="34" charset="0"/>
                <a:cs typeface="Arial" panose="020B0604020202020204" pitchFamily="34" charset="0"/>
              </a:rPr>
              <a:t>aux </a:t>
            </a:r>
            <a:r>
              <a:rPr lang="fr-CA" sz="3000" u="sng" dirty="0" smtClean="0">
                <a:latin typeface="Arial" panose="020B0604020202020204" pitchFamily="34" charset="0"/>
                <a:cs typeface="Arial" panose="020B0604020202020204" pitchFamily="34" charset="0"/>
              </a:rPr>
              <a:t>vingt années </a:t>
            </a:r>
            <a:r>
              <a:rPr lang="fr-CA" sz="3000" u="sng" dirty="0">
                <a:latin typeface="Arial" panose="020B0604020202020204" pitchFamily="34" charset="0"/>
                <a:cs typeface="Arial" panose="020B0604020202020204" pitchFamily="34" charset="0"/>
              </a:rPr>
              <a:t>d’imposition </a:t>
            </a:r>
            <a:r>
              <a:rPr lang="fr-CA" sz="3000" u="sng" dirty="0" smtClean="0">
                <a:latin typeface="Arial" panose="020B0604020202020204" pitchFamily="34" charset="0"/>
                <a:cs typeface="Arial" panose="020B0604020202020204" pitchFamily="34" charset="0"/>
              </a:rPr>
              <a:t>subséquentes</a:t>
            </a:r>
            <a:r>
              <a:rPr lang="fr-CA" sz="3000" dirty="0" smtClean="0">
                <a:latin typeface="Arial" panose="020B0604020202020204" pitchFamily="34" charset="0"/>
                <a:cs typeface="Arial" panose="020B0604020202020204" pitchFamily="34" charset="0"/>
              </a:rPr>
              <a:t>, parce que c’est une « perte autre qu’en capital »!</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Le contribuable peut choisir ce qu’il veut inclure dans son revenu.</a:t>
            </a:r>
            <a:endParaRPr lang="fr-CA" sz="3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5284141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689440"/>
            <a:ext cx="10707879" cy="473975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Perte agricole restreinte</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Si la </a:t>
            </a:r>
            <a:r>
              <a:rPr lang="fr-CA" sz="3000" i="1" dirty="0" smtClean="0">
                <a:latin typeface="Arial" panose="020B0604020202020204" pitchFamily="34" charset="0"/>
                <a:cs typeface="Arial" panose="020B0604020202020204" pitchFamily="34" charset="0"/>
              </a:rPr>
              <a:t>principale </a:t>
            </a:r>
            <a:r>
              <a:rPr lang="fr-CA" sz="3000" dirty="0" smtClean="0">
                <a:latin typeface="Arial" panose="020B0604020202020204" pitchFamily="34" charset="0"/>
                <a:cs typeface="Arial" panose="020B0604020202020204" pitchFamily="34" charset="0"/>
              </a:rPr>
              <a:t>source de revenu d’un </a:t>
            </a:r>
            <a:r>
              <a:rPr lang="fr-CA" sz="3000" dirty="0" smtClean="0">
                <a:latin typeface="Arial" panose="020B0604020202020204" pitchFamily="34" charset="0"/>
                <a:cs typeface="Arial" panose="020B0604020202020204" pitchFamily="34" charset="0"/>
              </a:rPr>
              <a:t>contribuable n’est </a:t>
            </a:r>
            <a:r>
              <a:rPr lang="fr-CA" sz="3000" u="sng" dirty="0" smtClean="0">
                <a:latin typeface="Arial" panose="020B0604020202020204" pitchFamily="34" charset="0"/>
                <a:cs typeface="Arial" panose="020B0604020202020204" pitchFamily="34" charset="0"/>
              </a:rPr>
              <a:t>pas</a:t>
            </a:r>
            <a:r>
              <a:rPr lang="fr-CA" sz="3000" dirty="0" smtClean="0">
                <a:latin typeface="Arial" panose="020B0604020202020204" pitchFamily="34" charset="0"/>
                <a:cs typeface="Arial" panose="020B0604020202020204" pitchFamily="34" charset="0"/>
              </a:rPr>
              <a:t> l’agriculture ou la pêche, le contribuable peut seulement déduire un </a:t>
            </a:r>
            <a:r>
              <a:rPr lang="fr-CA" sz="3000" b="1" dirty="0" smtClean="0">
                <a:latin typeface="Arial" panose="020B0604020202020204" pitchFamily="34" charset="0"/>
                <a:cs typeface="Arial" panose="020B0604020202020204" pitchFamily="34" charset="0"/>
              </a:rPr>
              <a:t>maximum de 17 500 $ </a:t>
            </a:r>
            <a:r>
              <a:rPr lang="fr-CA" sz="3000" dirty="0" smtClean="0">
                <a:latin typeface="Arial" panose="020B0604020202020204" pitchFamily="34" charset="0"/>
                <a:cs typeface="Arial" panose="020B0604020202020204" pitchFamily="34" charset="0"/>
              </a:rPr>
              <a:t>en pertes agricoles (divisé en tranches).</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Les mêmes règles de report s’appliquent que pour les pertes agricoles (et autres qu’en capital), </a:t>
            </a:r>
            <a:r>
              <a:rPr lang="fr-CA" sz="3000" b="1" dirty="0" smtClean="0">
                <a:latin typeface="Arial" panose="020B0604020202020204" pitchFamily="34" charset="0"/>
                <a:cs typeface="Arial" panose="020B0604020202020204" pitchFamily="34" charset="0"/>
              </a:rPr>
              <a:t>mais </a:t>
            </a:r>
            <a:r>
              <a:rPr lang="fr-CA" sz="3000" dirty="0" smtClean="0">
                <a:latin typeface="Arial" panose="020B0604020202020204" pitchFamily="34" charset="0"/>
                <a:cs typeface="Arial" panose="020B0604020202020204" pitchFamily="34" charset="0"/>
              </a:rPr>
              <a:t>les pertes agricoles restreinte est seulement déductible jusqu’à concurrence du revenu agricole.</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344247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2" y="1613687"/>
            <a:ext cx="10707879" cy="4739759"/>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EXEMPLE</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Un particulier débute l’exploitation d’une entreprise agricole le 1</a:t>
            </a:r>
            <a:r>
              <a:rPr lang="fr-CA" sz="3000" baseline="30000" dirty="0" smtClean="0">
                <a:latin typeface="Arial" panose="020B0604020202020204" pitchFamily="34" charset="0"/>
                <a:cs typeface="Arial" panose="020B0604020202020204" pitchFamily="34" charset="0"/>
              </a:rPr>
              <a:t>er</a:t>
            </a:r>
            <a:r>
              <a:rPr lang="fr-CA" sz="3000" dirty="0" smtClean="0">
                <a:latin typeface="Arial" panose="020B0604020202020204" pitchFamily="34" charset="0"/>
                <a:cs typeface="Arial" panose="020B0604020202020204" pitchFamily="34" charset="0"/>
              </a:rPr>
              <a:t> janvier 2015. Il obtient les revenus suivants :</a:t>
            </a:r>
          </a:p>
          <a:p>
            <a:pPr marL="457200" indent="-4572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fr-CA" sz="30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Il veut prendre avantage de sa perte agricole le plus vite possible. Que peut-il déduire et quand?</a:t>
            </a:r>
            <a:endParaRPr lang="fr-CA" sz="3000" dirty="0">
              <a:latin typeface="Arial" panose="020B0604020202020204" pitchFamily="34" charset="0"/>
              <a:cs typeface="Arial" panose="020B0604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93565112"/>
              </p:ext>
            </p:extLst>
          </p:nvPr>
        </p:nvGraphicFramePr>
        <p:xfrm>
          <a:off x="2032792" y="3742266"/>
          <a:ext cx="8128000" cy="138176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750628141"/>
                    </a:ext>
                  </a:extLst>
                </a:gridCol>
                <a:gridCol w="2032000">
                  <a:extLst>
                    <a:ext uri="{9D8B030D-6E8A-4147-A177-3AD203B41FA5}">
                      <a16:colId xmlns:a16="http://schemas.microsoft.com/office/drawing/2014/main" val="4178319490"/>
                    </a:ext>
                  </a:extLst>
                </a:gridCol>
                <a:gridCol w="2032000">
                  <a:extLst>
                    <a:ext uri="{9D8B030D-6E8A-4147-A177-3AD203B41FA5}">
                      <a16:colId xmlns:a16="http://schemas.microsoft.com/office/drawing/2014/main" val="903886231"/>
                    </a:ext>
                  </a:extLst>
                </a:gridCol>
                <a:gridCol w="2032000">
                  <a:extLst>
                    <a:ext uri="{9D8B030D-6E8A-4147-A177-3AD203B41FA5}">
                      <a16:colId xmlns:a16="http://schemas.microsoft.com/office/drawing/2014/main" val="496345970"/>
                    </a:ext>
                  </a:extLst>
                </a:gridCol>
              </a:tblGrid>
              <a:tr h="370840">
                <a:tc>
                  <a:txBody>
                    <a:bodyPr/>
                    <a:lstStyle/>
                    <a:p>
                      <a:pPr algn="ct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2015</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2016</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2017</a:t>
                      </a: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335481387"/>
                  </a:ext>
                </a:extLst>
              </a:tr>
              <a:tr h="370840">
                <a:tc>
                  <a:txBody>
                    <a:bodyPr/>
                    <a:lstStyle/>
                    <a:p>
                      <a:pPr algn="ctr"/>
                      <a:r>
                        <a:rPr lang="fr-CA" noProof="0" dirty="0" smtClean="0">
                          <a:latin typeface="Arial" panose="020B0604020202020204" pitchFamily="34" charset="0"/>
                          <a:cs typeface="Arial" panose="020B0604020202020204" pitchFamily="34" charset="0"/>
                        </a:rPr>
                        <a:t>Autres sources</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129 000 $</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143 000 $</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150 000 $</a:t>
                      </a: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69791800"/>
                  </a:ext>
                </a:extLst>
              </a:tr>
              <a:tr h="370840">
                <a:tc>
                  <a:txBody>
                    <a:bodyPr/>
                    <a:lstStyle/>
                    <a:p>
                      <a:pPr algn="ctr"/>
                      <a:r>
                        <a:rPr lang="fr-CA" noProof="0" dirty="0" smtClean="0">
                          <a:latin typeface="Arial" panose="020B0604020202020204" pitchFamily="34" charset="0"/>
                          <a:cs typeface="Arial" panose="020B0604020202020204" pitchFamily="34" charset="0"/>
                        </a:rPr>
                        <a:t>Entreprise</a:t>
                      </a:r>
                      <a:r>
                        <a:rPr lang="fr-CA" baseline="0" noProof="0" dirty="0" smtClean="0">
                          <a:latin typeface="Arial" panose="020B0604020202020204" pitchFamily="34" charset="0"/>
                          <a:cs typeface="Arial" panose="020B0604020202020204" pitchFamily="34" charset="0"/>
                        </a:rPr>
                        <a:t> agricole</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7 000 $</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(40 000 $)</a:t>
                      </a:r>
                      <a:endParaRPr lang="fr-CA" noProof="0" dirty="0">
                        <a:latin typeface="Arial" panose="020B0604020202020204" pitchFamily="34" charset="0"/>
                        <a:cs typeface="Arial" panose="020B0604020202020204" pitchFamily="34" charset="0"/>
                      </a:endParaRPr>
                    </a:p>
                  </a:txBody>
                  <a:tcPr/>
                </a:tc>
                <a:tc>
                  <a:txBody>
                    <a:bodyPr/>
                    <a:lstStyle/>
                    <a:p>
                      <a:pPr algn="ctr"/>
                      <a:r>
                        <a:rPr lang="fr-CA" noProof="0" dirty="0" smtClean="0">
                          <a:latin typeface="Arial" panose="020B0604020202020204" pitchFamily="34" charset="0"/>
                          <a:cs typeface="Arial" panose="020B0604020202020204" pitchFamily="34" charset="0"/>
                        </a:rPr>
                        <a:t>17 000 $</a:t>
                      </a:r>
                      <a:endParaRPr lang="fr-CA"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61699296"/>
                  </a:ext>
                </a:extLst>
              </a:tr>
            </a:tbl>
          </a:graphicData>
        </a:graphic>
      </p:graphicFrame>
    </p:spTree>
    <p:extLst>
      <p:ext uri="{BB962C8B-B14F-4D97-AF65-F5344CB8AC3E}">
        <p14:creationId xmlns:p14="http://schemas.microsoft.com/office/powerpoint/2010/main" val="378969205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494706"/>
            <a:ext cx="10707879" cy="2031325"/>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SOLUTION</a:t>
            </a:r>
            <a:endParaRPr lang="fr-CA" sz="3600" b="1" dirty="0">
              <a:latin typeface="Arial" panose="020B0604020202020204" pitchFamily="34" charset="0"/>
              <a:cs typeface="Arial" panose="020B0604020202020204" pitchFamily="34" charset="0"/>
            </a:endParaRPr>
          </a:p>
          <a:p>
            <a:pPr algn="ctr"/>
            <a:endParaRPr lang="fr-CA"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Principale source de revenu n’est pas l’agriculture.</a:t>
            </a: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Les règles applicables aux pertes agricoles restreintes sont donc à employer.</a:t>
            </a:r>
            <a:endParaRPr lang="fr-CA" sz="2400" dirty="0">
              <a:latin typeface="Arial" panose="020B0604020202020204" pitchFamily="34" charset="0"/>
              <a:cs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61347251"/>
              </p:ext>
            </p:extLst>
          </p:nvPr>
        </p:nvGraphicFramePr>
        <p:xfrm>
          <a:off x="2045490" y="3521462"/>
          <a:ext cx="7911312" cy="3291840"/>
        </p:xfrm>
        <a:graphic>
          <a:graphicData uri="http://schemas.openxmlformats.org/drawingml/2006/table">
            <a:tbl>
              <a:tblPr firstRow="1" bandRow="1">
                <a:tableStyleId>{5C22544A-7EE6-4342-B048-85BDC9FD1C3A}</a:tableStyleId>
              </a:tblPr>
              <a:tblGrid>
                <a:gridCol w="1695092">
                  <a:extLst>
                    <a:ext uri="{9D8B030D-6E8A-4147-A177-3AD203B41FA5}">
                      <a16:colId xmlns:a16="http://schemas.microsoft.com/office/drawing/2014/main" val="1830798020"/>
                    </a:ext>
                  </a:extLst>
                </a:gridCol>
                <a:gridCol w="1695092">
                  <a:extLst>
                    <a:ext uri="{9D8B030D-6E8A-4147-A177-3AD203B41FA5}">
                      <a16:colId xmlns:a16="http://schemas.microsoft.com/office/drawing/2014/main" val="4170685217"/>
                    </a:ext>
                  </a:extLst>
                </a:gridCol>
                <a:gridCol w="1429410">
                  <a:extLst>
                    <a:ext uri="{9D8B030D-6E8A-4147-A177-3AD203B41FA5}">
                      <a16:colId xmlns:a16="http://schemas.microsoft.com/office/drawing/2014/main" val="2131713840"/>
                    </a:ext>
                  </a:extLst>
                </a:gridCol>
                <a:gridCol w="1396626">
                  <a:extLst>
                    <a:ext uri="{9D8B030D-6E8A-4147-A177-3AD203B41FA5}">
                      <a16:colId xmlns:a16="http://schemas.microsoft.com/office/drawing/2014/main" val="2997815707"/>
                    </a:ext>
                  </a:extLst>
                </a:gridCol>
                <a:gridCol w="1695092">
                  <a:extLst>
                    <a:ext uri="{9D8B030D-6E8A-4147-A177-3AD203B41FA5}">
                      <a16:colId xmlns:a16="http://schemas.microsoft.com/office/drawing/2014/main" val="1816396887"/>
                    </a:ext>
                  </a:extLst>
                </a:gridCol>
              </a:tblGrid>
              <a:tr h="233971">
                <a:tc>
                  <a:txBody>
                    <a:bodyPr/>
                    <a:lstStyle/>
                    <a:p>
                      <a:pPr algn="ct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2015</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2016</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2015</a:t>
                      </a:r>
                      <a:r>
                        <a:rPr lang="fr-CA" sz="1500" b="1" baseline="0" noProof="0" dirty="0" smtClean="0">
                          <a:latin typeface="Arial" panose="020B0604020202020204" pitchFamily="34" charset="0"/>
                          <a:cs typeface="Arial" panose="020B0604020202020204" pitchFamily="34" charset="0"/>
                        </a:rPr>
                        <a:t> (modifié)</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2017</a:t>
                      </a:r>
                      <a:endParaRPr lang="fr-CA" sz="1500" b="1"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094118179"/>
                  </a:ext>
                </a:extLst>
              </a:tr>
              <a:tr h="401093">
                <a:tc>
                  <a:txBody>
                    <a:bodyPr/>
                    <a:lstStyle/>
                    <a:p>
                      <a:pPr algn="ctr"/>
                      <a:r>
                        <a:rPr lang="fr-CA" sz="1500" b="1" noProof="0" dirty="0" smtClean="0">
                          <a:latin typeface="Arial" panose="020B0604020202020204" pitchFamily="34" charset="0"/>
                          <a:cs typeface="Arial" panose="020B0604020202020204" pitchFamily="34" charset="0"/>
                        </a:rPr>
                        <a:t>Autres sources de revenu</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129 000 $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143 000 $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129 000 $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150 000 $</a:t>
                      </a:r>
                      <a:endParaRPr lang="fr-CA" sz="1500" b="1"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107477571"/>
                  </a:ext>
                </a:extLst>
              </a:tr>
              <a:tr h="401093">
                <a:tc>
                  <a:txBody>
                    <a:bodyPr/>
                    <a:lstStyle/>
                    <a:p>
                      <a:pPr algn="ctr"/>
                      <a:r>
                        <a:rPr lang="fr-CA" sz="1500" b="1" noProof="0" dirty="0" smtClean="0">
                          <a:latin typeface="Arial" panose="020B0604020202020204" pitchFamily="34" charset="0"/>
                          <a:cs typeface="Arial" panose="020B0604020202020204" pitchFamily="34" charset="0"/>
                        </a:rPr>
                        <a:t>Sources agricoles</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7 000 $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(17 500 $)*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7 000 $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17 </a:t>
                      </a:r>
                      <a:r>
                        <a:rPr lang="fr-CA" sz="1500" b="1" noProof="0" dirty="0" smtClean="0">
                          <a:latin typeface="Arial" panose="020B0604020202020204" pitchFamily="34" charset="0"/>
                          <a:cs typeface="Arial" panose="020B0604020202020204" pitchFamily="34" charset="0"/>
                        </a:rPr>
                        <a:t>000 $</a:t>
                      </a:r>
                      <a:endParaRPr lang="fr-CA" sz="1500" b="1"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68770610"/>
                  </a:ext>
                </a:extLst>
              </a:tr>
              <a:tr h="233971">
                <a:tc>
                  <a:txBody>
                    <a:bodyPr/>
                    <a:lstStyle/>
                    <a:p>
                      <a:pPr algn="ctr"/>
                      <a:r>
                        <a:rPr lang="fr-CA" sz="1500" b="1" noProof="0" dirty="0" smtClean="0">
                          <a:latin typeface="Arial" panose="020B0604020202020204" pitchFamily="34" charset="0"/>
                          <a:cs typeface="Arial" panose="020B0604020202020204" pitchFamily="34" charset="0"/>
                        </a:rPr>
                        <a:t>Revenu</a:t>
                      </a:r>
                      <a:r>
                        <a:rPr lang="fr-CA" sz="1500" b="1" baseline="0" noProof="0" dirty="0" smtClean="0">
                          <a:latin typeface="Arial" panose="020B0604020202020204" pitchFamily="34" charset="0"/>
                          <a:cs typeface="Arial" panose="020B0604020202020204" pitchFamily="34" charset="0"/>
                        </a:rPr>
                        <a:t> net</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136 000 $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125 500 $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136 000 $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167 000 $</a:t>
                      </a:r>
                      <a:endParaRPr lang="fr-CA" sz="1500" b="1"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92595242"/>
                  </a:ext>
                </a:extLst>
              </a:tr>
              <a:tr h="568215">
                <a:tc>
                  <a:txBody>
                    <a:bodyPr/>
                    <a:lstStyle/>
                    <a:p>
                      <a:pPr algn="ctr"/>
                      <a:r>
                        <a:rPr lang="fr-CA" sz="1500" b="1" noProof="0" dirty="0" smtClean="0">
                          <a:latin typeface="Arial" panose="020B0604020202020204" pitchFamily="34" charset="0"/>
                          <a:cs typeface="Arial" panose="020B0604020202020204" pitchFamily="34" charset="0"/>
                        </a:rPr>
                        <a:t>Perte agricole restreinte reportée</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0</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0</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(7 000 $)*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(15 500 $)*</a:t>
                      </a:r>
                      <a:endParaRPr lang="fr-CA" sz="1500" b="1"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114709537"/>
                  </a:ext>
                </a:extLst>
              </a:tr>
              <a:tr h="401093">
                <a:tc>
                  <a:txBody>
                    <a:bodyPr/>
                    <a:lstStyle/>
                    <a:p>
                      <a:pPr algn="ctr"/>
                      <a:r>
                        <a:rPr lang="fr-CA" sz="1500" b="1" noProof="0" dirty="0" smtClean="0">
                          <a:latin typeface="Arial" panose="020B0604020202020204" pitchFamily="34" charset="0"/>
                          <a:cs typeface="Arial" panose="020B0604020202020204" pitchFamily="34" charset="0"/>
                        </a:rPr>
                        <a:t>Revenu imposable</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136 000 $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125 500 $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129 000 $</a:t>
                      </a:r>
                      <a:endParaRPr lang="fr-CA" sz="1500" b="1" noProof="0" dirty="0">
                        <a:latin typeface="Arial" panose="020B0604020202020204" pitchFamily="34" charset="0"/>
                        <a:cs typeface="Arial" panose="020B0604020202020204" pitchFamily="34" charset="0"/>
                      </a:endParaRPr>
                    </a:p>
                  </a:txBody>
                  <a:tcPr/>
                </a:tc>
                <a:tc>
                  <a:txBody>
                    <a:bodyPr/>
                    <a:lstStyle/>
                    <a:p>
                      <a:pPr algn="ctr"/>
                      <a:r>
                        <a:rPr lang="fr-CA" sz="1500" b="1" noProof="0" dirty="0" smtClean="0">
                          <a:latin typeface="Arial" panose="020B0604020202020204" pitchFamily="34" charset="0"/>
                          <a:cs typeface="Arial" panose="020B0604020202020204" pitchFamily="34" charset="0"/>
                        </a:rPr>
                        <a:t>151 500 $</a:t>
                      </a:r>
                      <a:endParaRPr lang="fr-CA" sz="1500" b="1"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148205431"/>
                  </a:ext>
                </a:extLst>
              </a:tr>
            </a:tbl>
          </a:graphicData>
        </a:graphic>
      </p:graphicFrame>
    </p:spTree>
    <p:extLst>
      <p:ext uri="{BB962C8B-B14F-4D97-AF65-F5344CB8AC3E}">
        <p14:creationId xmlns:p14="http://schemas.microsoft.com/office/powerpoint/2010/main" val="205817002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1781029"/>
            <a:ext cx="10707879" cy="4985980"/>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SOLUTION</a:t>
            </a:r>
            <a:endParaRPr lang="fr-CA" sz="3600" b="1" dirty="0">
              <a:latin typeface="Arial" panose="020B0604020202020204" pitchFamily="34" charset="0"/>
              <a:cs typeface="Arial" panose="020B0604020202020204" pitchFamily="34" charset="0"/>
            </a:endParaRPr>
          </a:p>
          <a:p>
            <a:pPr algn="ctr"/>
            <a:endParaRPr lang="fr-CA"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400" dirty="0" smtClean="0">
                <a:latin typeface="Arial" panose="020B0604020202020204" pitchFamily="34" charset="0"/>
                <a:cs typeface="Arial" panose="020B0604020202020204" pitchFamily="34" charset="0"/>
              </a:rPr>
              <a:t>Comment arriver aux montants de la perte agricole restreinte?</a:t>
            </a:r>
          </a:p>
          <a:p>
            <a:pPr marL="457200" indent="-457200">
              <a:buFont typeface="Arial" panose="020B0604020202020204" pitchFamily="34" charset="0"/>
              <a:buChar char="•"/>
            </a:pPr>
            <a:endParaRPr lang="fr-CA" sz="2400" dirty="0">
              <a:latin typeface="Arial" panose="020B0604020202020204" pitchFamily="34" charset="0"/>
              <a:cs typeface="Arial" panose="020B0604020202020204" pitchFamily="34" charset="0"/>
            </a:endParaRPr>
          </a:p>
          <a:p>
            <a:r>
              <a:rPr lang="fr-CA" sz="2400" dirty="0" smtClean="0">
                <a:latin typeface="Arial" panose="020B0604020202020204" pitchFamily="34" charset="0"/>
                <a:cs typeface="Arial" panose="020B0604020202020204" pitchFamily="34" charset="0"/>
              </a:rPr>
              <a:t>Perte agricole subie en 2016 = 				40 000 $</a:t>
            </a:r>
          </a:p>
          <a:p>
            <a:r>
              <a:rPr lang="fr-CA" sz="2400" dirty="0" smtClean="0">
                <a:latin typeface="Arial" panose="020B0604020202020204" pitchFamily="34" charset="0"/>
                <a:cs typeface="Arial" panose="020B0604020202020204" pitchFamily="34" charset="0"/>
              </a:rPr>
              <a:t>Portion déductible selon les règles = 			17 500 $</a:t>
            </a:r>
          </a:p>
          <a:p>
            <a:r>
              <a:rPr lang="fr-CA" sz="2400" dirty="0" smtClean="0">
                <a:latin typeface="Arial" panose="020B0604020202020204" pitchFamily="34" charset="0"/>
                <a:cs typeface="Arial" panose="020B0604020202020204" pitchFamily="34" charset="0"/>
              </a:rPr>
              <a:t>Perte agricoles reportables aux autres années = 	22 500 $</a:t>
            </a:r>
          </a:p>
          <a:p>
            <a:endParaRPr lang="fr-CA" sz="2400" dirty="0" smtClean="0">
              <a:latin typeface="Arial" panose="020B0604020202020204" pitchFamily="34" charset="0"/>
              <a:cs typeface="Arial" panose="020B0604020202020204" pitchFamily="34" charset="0"/>
            </a:endParaRPr>
          </a:p>
          <a:p>
            <a:r>
              <a:rPr lang="fr-CA" sz="2400" dirty="0" smtClean="0">
                <a:latin typeface="Arial" panose="020B0604020202020204" pitchFamily="34" charset="0"/>
                <a:cs typeface="Arial" panose="020B0604020202020204" pitchFamily="34" charset="0"/>
              </a:rPr>
              <a:t>À choisir comment utiliser le montant (encore en suivant les règles)!</a:t>
            </a:r>
          </a:p>
          <a:p>
            <a:endParaRPr lang="fr-CA" sz="2400" dirty="0">
              <a:latin typeface="Arial" panose="020B0604020202020204" pitchFamily="34" charset="0"/>
              <a:cs typeface="Arial" panose="020B0604020202020204" pitchFamily="34" charset="0"/>
            </a:endParaRPr>
          </a:p>
          <a:p>
            <a:endParaRPr lang="fr-CA" sz="24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fr-CA" sz="2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fr-CA"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665497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843600"/>
            <a:ext cx="10707879" cy="2431435"/>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Perte comme commanditaire</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Certaines pertes subies par une société en commandite (« </a:t>
            </a:r>
            <a:r>
              <a:rPr lang="fr-CA" sz="3000" i="1" dirty="0" smtClean="0">
                <a:latin typeface="Arial" panose="020B0604020202020204" pitchFamily="34" charset="0"/>
                <a:cs typeface="Arial" panose="020B0604020202020204" pitchFamily="34" charset="0"/>
              </a:rPr>
              <a:t>limited partnership losses</a:t>
            </a:r>
            <a:r>
              <a:rPr lang="fr-CA" sz="3000" dirty="0" smtClean="0">
                <a:latin typeface="Arial" panose="020B0604020202020204" pitchFamily="34" charset="0"/>
                <a:cs typeface="Arial" panose="020B0604020202020204" pitchFamily="34" charset="0"/>
              </a:rPr>
              <a:t> ») font l’objet de règles spéciales.</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4994288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612766"/>
            <a:ext cx="10707879" cy="2893100"/>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4. Déductions pour gains en capital</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Une somme peut être déduite à titre de « déduction pour gains en capital ». Cette déduction s’effectue au </a:t>
            </a:r>
            <a:r>
              <a:rPr lang="fr-CA" sz="3000" u="sng" dirty="0" smtClean="0">
                <a:latin typeface="Arial" panose="020B0604020202020204" pitchFamily="34" charset="0"/>
                <a:cs typeface="Arial" panose="020B0604020202020204" pitchFamily="34" charset="0"/>
              </a:rPr>
              <a:t>choix</a:t>
            </a:r>
            <a:r>
              <a:rPr lang="fr-CA" sz="3000" dirty="0" smtClean="0">
                <a:latin typeface="Arial" panose="020B0604020202020204" pitchFamily="34" charset="0"/>
                <a:cs typeface="Arial" panose="020B0604020202020204" pitchFamily="34" charset="0"/>
              </a:rPr>
              <a:t> du particulier. </a:t>
            </a: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Le calcul de cette déduction peut s’avérer très complexe.</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532064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612766"/>
            <a:ext cx="10707879" cy="2893100"/>
          </a:xfrm>
          <a:prstGeom prst="rect">
            <a:avLst/>
          </a:prstGeom>
          <a:noFill/>
        </p:spPr>
        <p:txBody>
          <a:bodyPr wrap="square" rtlCol="0" anchor="ctr">
            <a:spAutoFit/>
          </a:bodyPr>
          <a:lstStyle/>
          <a:p>
            <a:pPr algn="ctr"/>
            <a:r>
              <a:rPr lang="fr-CA" sz="3600" b="1" dirty="0">
                <a:latin typeface="Arial" panose="020B0604020202020204" pitchFamily="34" charset="0"/>
                <a:cs typeface="Arial" panose="020B0604020202020204" pitchFamily="34" charset="0"/>
              </a:rPr>
              <a:t>5</a:t>
            </a:r>
            <a:r>
              <a:rPr lang="fr-CA" sz="3600" b="1" dirty="0" smtClean="0">
                <a:latin typeface="Arial" panose="020B0604020202020204" pitchFamily="34" charset="0"/>
                <a:cs typeface="Arial" panose="020B0604020202020204" pitchFamily="34" charset="0"/>
              </a:rPr>
              <a:t>. Habitants de régions éloignées</a:t>
            </a:r>
            <a:endParaRPr lang="fr-CA" sz="3600" b="1" dirty="0">
              <a:latin typeface="Arial" panose="020B0604020202020204" pitchFamily="34" charset="0"/>
              <a:cs typeface="Arial" panose="020B0604020202020204" pitchFamily="34" charset="0"/>
            </a:endParaRPr>
          </a:p>
          <a:p>
            <a:pPr algn="ctr"/>
            <a:endParaRPr lang="fr-CA" sz="26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000" dirty="0" smtClean="0">
                <a:latin typeface="Arial" panose="020B0604020202020204" pitchFamily="34" charset="0"/>
                <a:cs typeface="Arial" panose="020B0604020202020204" pitchFamily="34" charset="0"/>
              </a:rPr>
              <a:t>Il y a des déductions spéciales permises au titre des indemnités de voyage et de logement aux habitants du Grand-Nord et de certaines autres régions </a:t>
            </a:r>
            <a:r>
              <a:rPr lang="fr-CA" sz="3000" u="sng" dirty="0" smtClean="0">
                <a:latin typeface="Arial" panose="020B0604020202020204" pitchFamily="34" charset="0"/>
                <a:cs typeface="Arial" panose="020B0604020202020204" pitchFamily="34" charset="0"/>
              </a:rPr>
              <a:t>prescrites</a:t>
            </a:r>
            <a:r>
              <a:rPr lang="fr-CA" sz="3000" dirty="0" smtClean="0">
                <a:latin typeface="Arial" panose="020B0604020202020204" pitchFamily="34" charset="0"/>
                <a:cs typeface="Arial" panose="020B0604020202020204" pitchFamily="34" charset="0"/>
              </a:rPr>
              <a:t> (ex : montants utilisés pour se déplacer à un hôpital, etc.).</a:t>
            </a:r>
            <a:endParaRPr lang="fr-CA" sz="3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302178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307080" y="3869601"/>
            <a:ext cx="9579427" cy="707886"/>
          </a:xfrm>
          <a:prstGeom prst="rect">
            <a:avLst/>
          </a:prstGeom>
          <a:noFill/>
        </p:spPr>
        <p:txBody>
          <a:bodyPr wrap="square" rtlCol="0" anchor="ctr">
            <a:spAutoFit/>
          </a:bodyPr>
          <a:lstStyle/>
          <a:p>
            <a:pPr algn="ctr"/>
            <a:r>
              <a:rPr lang="fr-CA" sz="4000" b="1" i="1" dirty="0" smtClean="0">
                <a:latin typeface="Arial" panose="020B0604020202020204" pitchFamily="34" charset="0"/>
                <a:cs typeface="Arial" panose="020B0604020202020204" pitchFamily="34" charset="0"/>
              </a:rPr>
              <a:t>Bonne étude!</a:t>
            </a:r>
            <a:endParaRPr lang="fr-CA" sz="4000" b="1" i="1"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86705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1707</TotalTime>
  <Words>1971</Words>
  <Application>Microsoft Office PowerPoint</Application>
  <PresentationFormat>Widescreen</PresentationFormat>
  <Paragraphs>342</Paragraphs>
  <Slides>45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Calibri Light</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Department Of Justice Canada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Aslan, Arabelle</dc:creator>
  <cp:lastModifiedBy>Aslan, Arabelle</cp:lastModifiedBy>
  <cp:revision>138</cp:revision>
  <dcterms:created xsi:type="dcterms:W3CDTF">2019-09-06T15:03:13Z</dcterms:created>
  <dcterms:modified xsi:type="dcterms:W3CDTF">2019-11-08T18:51:50Z</dcterms:modified>
</cp:coreProperties>
</file>