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486" r:id="rId2"/>
    <p:sldId id="665" r:id="rId3"/>
    <p:sldId id="666" r:id="rId4"/>
    <p:sldId id="667" r:id="rId5"/>
    <p:sldId id="668" r:id="rId6"/>
    <p:sldId id="669" r:id="rId7"/>
    <p:sldId id="670" r:id="rId8"/>
    <p:sldId id="671" r:id="rId9"/>
    <p:sldId id="672" r:id="rId10"/>
    <p:sldId id="673" r:id="rId11"/>
    <p:sldId id="674" r:id="rId12"/>
    <p:sldId id="675" r:id="rId13"/>
    <p:sldId id="676" r:id="rId14"/>
    <p:sldId id="677" r:id="rId15"/>
    <p:sldId id="678" r:id="rId16"/>
    <p:sldId id="679" r:id="rId17"/>
    <p:sldId id="680" r:id="rId18"/>
    <p:sldId id="681" r:id="rId19"/>
    <p:sldId id="682" r:id="rId20"/>
    <p:sldId id="683" r:id="rId21"/>
    <p:sldId id="684" r:id="rId22"/>
    <p:sldId id="685" r:id="rId23"/>
    <p:sldId id="686" r:id="rId24"/>
    <p:sldId id="687" r:id="rId25"/>
    <p:sldId id="688" r:id="rId26"/>
    <p:sldId id="689" r:id="rId27"/>
    <p:sldId id="690" r:id="rId28"/>
    <p:sldId id="691" r:id="rId29"/>
    <p:sldId id="692" r:id="rId30"/>
    <p:sldId id="693" r:id="rId31"/>
    <p:sldId id="694" r:id="rId32"/>
    <p:sldId id="695" r:id="rId33"/>
    <p:sldId id="696" r:id="rId34"/>
    <p:sldId id="697" r:id="rId35"/>
    <p:sldId id="698" r:id="rId36"/>
    <p:sldId id="699" r:id="rId37"/>
    <p:sldId id="700" r:id="rId38"/>
    <p:sldId id="701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notesMaster" Target="notesMasters/notesMaster1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9C2EA-004F-3C49-8844-1BF74E46E0E3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81A27-9D37-B848-A957-232489EAA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388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#: 514-883-6248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7D921-BF01-7845-AD67-C450410C14F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392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90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855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4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64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14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482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259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32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572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15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01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C46C3-3E4D-B24A-9E5C-51EECF5657E7}" type="datetimeFigureOut">
              <a:rPr lang="en-US" smtClean="0"/>
              <a:t>17-04-08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E9CD1-B740-3E46-BE30-2F0F040B7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42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118" y="1466286"/>
            <a:ext cx="8695764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BIOL 261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Midterm 2 Exam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18801"/>
            <a:ext cx="6400800" cy="17526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By: Stephanie Pacheco</a:t>
            </a:r>
          </a:p>
          <a:p>
            <a:r>
              <a:rPr lang="en-US" dirty="0" smtClean="0"/>
              <a:t>03/17/17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088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177" y="821765"/>
            <a:ext cx="8716682" cy="5289457"/>
          </a:xfrm>
        </p:spPr>
        <p:txBody>
          <a:bodyPr>
            <a:normAutofit/>
          </a:bodyPr>
          <a:lstStyle/>
          <a:p>
            <a:r>
              <a:rPr lang="en-US" dirty="0" smtClean="0"/>
              <a:t>Office: </a:t>
            </a:r>
          </a:p>
          <a:p>
            <a:pPr marL="0" indent="0" algn="ctr">
              <a:buNone/>
            </a:pPr>
            <a:r>
              <a:rPr lang="en-US" dirty="0" smtClean="0"/>
              <a:t>GE 300.05 (knock on door to get into lab)</a:t>
            </a:r>
          </a:p>
          <a:p>
            <a:endParaRPr lang="en-US" dirty="0" smtClean="0"/>
          </a:p>
          <a:p>
            <a:r>
              <a:rPr lang="en-US" dirty="0" smtClean="0"/>
              <a:t>E-mail: s_pacheco7@hotmail.com</a:t>
            </a:r>
          </a:p>
          <a:p>
            <a:endParaRPr lang="en-US" dirty="0" smtClean="0"/>
          </a:p>
          <a:p>
            <a:r>
              <a:rPr lang="en-US" dirty="0" smtClean="0"/>
              <a:t>Office hours: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Tuesday 1:00 - 2:00</a:t>
            </a:r>
          </a:p>
          <a:p>
            <a:pPr marL="2286000" lvl="5" indent="0">
              <a:buNone/>
            </a:pPr>
            <a:r>
              <a:rPr lang="en-US" dirty="0" smtClean="0"/>
              <a:t>     </a:t>
            </a:r>
            <a:r>
              <a:rPr lang="en-US" sz="3200" dirty="0" smtClean="0"/>
              <a:t>Wednesday 10:00 </a:t>
            </a:r>
            <a:r>
              <a:rPr lang="mr-IN" sz="3200" dirty="0" smtClean="0"/>
              <a:t>–</a:t>
            </a:r>
            <a:r>
              <a:rPr lang="en-US" sz="3200" dirty="0" smtClean="0"/>
              <a:t> 12:00</a:t>
            </a:r>
            <a:endParaRPr lang="en-US" sz="3200" dirty="0"/>
          </a:p>
          <a:p>
            <a:pPr marL="2286000" lvl="5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44797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7600" b="1" dirty="0" smtClean="0">
                <a:latin typeface="Arial"/>
                <a:cs typeface="Arial"/>
              </a:rPr>
              <a:t>1</a:t>
            </a:r>
            <a:r>
              <a:rPr lang="en-US" sz="7600" b="1" dirty="0">
                <a:latin typeface="Arial"/>
                <a:cs typeface="Arial"/>
              </a:rPr>
              <a:t>)</a:t>
            </a:r>
            <a:r>
              <a:rPr lang="en-US" sz="7600" dirty="0">
                <a:latin typeface="Arial"/>
                <a:cs typeface="Arial"/>
              </a:rPr>
              <a:t>  Which of the following </a:t>
            </a:r>
            <a:r>
              <a:rPr lang="en-US" sz="7600" i="1" dirty="0">
                <a:latin typeface="Arial"/>
                <a:cs typeface="Arial"/>
              </a:rPr>
              <a:t>is not</a:t>
            </a:r>
            <a:r>
              <a:rPr lang="en-US" sz="7600" dirty="0">
                <a:latin typeface="Arial"/>
                <a:cs typeface="Arial"/>
              </a:rPr>
              <a:t> </a:t>
            </a:r>
            <a:r>
              <a:rPr lang="en-US" sz="7600" i="1" dirty="0">
                <a:latin typeface="Arial"/>
                <a:cs typeface="Arial"/>
              </a:rPr>
              <a:t>a key property</a:t>
            </a:r>
            <a:r>
              <a:rPr lang="en-US" sz="7600" dirty="0">
                <a:latin typeface="Arial"/>
                <a:cs typeface="Arial"/>
              </a:rPr>
              <a:t> of hereditary material?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 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a)  It must be capable of being copied accurately.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b)  It must encode the information necessary to form complex proteins.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solidFill>
                  <a:srgbClr val="FF0000"/>
                </a:solidFill>
                <a:latin typeface="Arial"/>
                <a:cs typeface="Arial"/>
              </a:rPr>
              <a:t>c) It must be able to adapt to different cellular environments.</a:t>
            </a:r>
            <a:endParaRPr lang="en-CA" sz="7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d</a:t>
            </a:r>
            <a:r>
              <a:rPr lang="en-US" sz="7600" dirty="0" smtClean="0">
                <a:latin typeface="Arial"/>
                <a:cs typeface="Arial"/>
              </a:rPr>
              <a:t>) </a:t>
            </a:r>
            <a:r>
              <a:rPr lang="en-US" sz="7600" dirty="0">
                <a:latin typeface="Arial"/>
                <a:cs typeface="Arial"/>
              </a:rPr>
              <a:t>It must be (occasionally) mutable.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e</a:t>
            </a:r>
            <a:r>
              <a:rPr lang="en-US" sz="7600" dirty="0" smtClean="0">
                <a:latin typeface="Arial"/>
                <a:cs typeface="Arial"/>
              </a:rPr>
              <a:t>) </a:t>
            </a:r>
            <a:r>
              <a:rPr lang="en-US" sz="7600" dirty="0">
                <a:latin typeface="Arial"/>
                <a:cs typeface="Arial"/>
              </a:rPr>
              <a:t>It must be stable</a:t>
            </a:r>
            <a:r>
              <a:rPr lang="en-US" sz="7600" dirty="0" smtClean="0"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 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b="1" dirty="0">
                <a:latin typeface="Arial"/>
                <a:cs typeface="Arial"/>
              </a:rPr>
              <a:t>2)</a:t>
            </a:r>
            <a:r>
              <a:rPr lang="en-US" sz="7600" dirty="0">
                <a:latin typeface="Arial"/>
                <a:cs typeface="Arial"/>
              </a:rPr>
              <a:t> Most DNA under normal physiological conditions (b DNA) would be correctly described as which of the following?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 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a) a right handed helix, positively supercoiled, ~ 10 bases double per helix turn.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b) a left handed helix, negatively supercoiled, ~  5 bases per double helix turn.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solidFill>
                  <a:srgbClr val="FF0000"/>
                </a:solidFill>
                <a:latin typeface="Arial"/>
                <a:cs typeface="Arial"/>
              </a:rPr>
              <a:t>c) a right handed helix, negatively supercoiled ~10 bases per double helix turn.</a:t>
            </a:r>
            <a:endParaRPr lang="en-CA" sz="7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d) a left handed helix, positively supercoiled ~ 5 bases per double helix turn.</a:t>
            </a:r>
            <a:endParaRPr lang="en-CA" sz="7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7600" dirty="0">
                <a:latin typeface="Arial"/>
                <a:cs typeface="Arial"/>
              </a:rPr>
              <a:t>e) a left handed helix, negatively supercoiled ~ 10 bases per double helix turn.</a:t>
            </a:r>
            <a:endParaRPr lang="en-CA" sz="760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471999" y="29627"/>
            <a:ext cx="2388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Arial"/>
                <a:cs typeface="Arial"/>
              </a:rPr>
              <a:t>Version A</a:t>
            </a:r>
            <a:endParaRPr lang="en-US" sz="2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3907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arenR" startAt="3"/>
            </a:pPr>
            <a:r>
              <a:rPr lang="en-US" dirty="0" smtClean="0">
                <a:latin typeface="Arial"/>
                <a:cs typeface="Arial"/>
              </a:rPr>
              <a:t>Which </a:t>
            </a:r>
            <a:r>
              <a:rPr lang="en-US" dirty="0">
                <a:latin typeface="Arial"/>
                <a:cs typeface="Arial"/>
              </a:rPr>
              <a:t>of the following </a:t>
            </a:r>
            <a:r>
              <a:rPr lang="en-US" i="1" dirty="0">
                <a:latin typeface="Arial"/>
                <a:cs typeface="Arial"/>
              </a:rPr>
              <a:t>is least related to DNA stability</a:t>
            </a:r>
            <a:r>
              <a:rPr lang="en-US" dirty="0">
                <a:latin typeface="Arial"/>
                <a:cs typeface="Arial"/>
              </a:rPr>
              <a:t> under normal physiological conditions </a:t>
            </a:r>
            <a:r>
              <a:rPr lang="en-US" dirty="0" smtClean="0">
                <a:latin typeface="Arial"/>
                <a:cs typeface="Arial"/>
              </a:rPr>
              <a:t>?</a:t>
            </a:r>
          </a:p>
          <a:p>
            <a:pPr marL="514350" indent="-514350">
              <a:buAutoNum type="arabicParenR" startAt="3"/>
            </a:pPr>
            <a:endParaRPr lang="en-CA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 smtClean="0">
                <a:latin typeface="Arial"/>
                <a:cs typeface="Arial"/>
              </a:rPr>
              <a:t>Two </a:t>
            </a:r>
            <a:r>
              <a:rPr lang="en-US" sz="3200" dirty="0">
                <a:latin typeface="Arial"/>
                <a:cs typeface="Arial"/>
              </a:rPr>
              <a:t>covalently bound, external strands. 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 smtClean="0">
                <a:latin typeface="Arial"/>
                <a:cs typeface="Arial"/>
              </a:rPr>
              <a:t>Covalent </a:t>
            </a:r>
            <a:r>
              <a:rPr lang="en-US" sz="3200" dirty="0">
                <a:latin typeface="Arial"/>
                <a:cs typeface="Arial"/>
              </a:rPr>
              <a:t>strands bound by many hydrogen bonds.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The strands are overwound in a right handed helix.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Internal </a:t>
            </a:r>
            <a:r>
              <a:rPr lang="en-US" sz="3200" u="sng" dirty="0" err="1">
                <a:solidFill>
                  <a:srgbClr val="FF0000"/>
                </a:solidFill>
                <a:latin typeface="Arial"/>
                <a:cs typeface="Arial"/>
              </a:rPr>
              <a:t>hydrophyllic</a:t>
            </a: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 interactions stabilize hydrogen bonds.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Externally stabilized by the polar nature of water interacting with charged phosphate groups.</a:t>
            </a:r>
            <a:endParaRPr lang="en-CA" sz="3200" dirty="0">
              <a:latin typeface="Arial"/>
              <a:cs typeface="Arial"/>
            </a:endParaRPr>
          </a:p>
          <a:p>
            <a:pPr marL="0" indent="0" fontAlgn="base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4) What is the Okazaki sequence from the following duplex DNA where the </a:t>
            </a:r>
            <a:r>
              <a:rPr lang="en-US" i="1" dirty="0">
                <a:latin typeface="Arial"/>
                <a:cs typeface="Arial"/>
              </a:rPr>
              <a:t>leading strand is being synthesized from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i="1" dirty="0">
                <a:latin typeface="Arial"/>
                <a:cs typeface="Arial"/>
              </a:rPr>
              <a:t>right to left</a:t>
            </a:r>
            <a:r>
              <a:rPr lang="en-US" dirty="0">
                <a:latin typeface="Arial"/>
                <a:cs typeface="Arial"/>
              </a:rPr>
              <a:t>?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r>
              <a:rPr lang="en-CA" dirty="0">
                <a:latin typeface="Arial"/>
                <a:cs typeface="Arial"/>
              </a:rPr>
              <a:t>	</a:t>
            </a:r>
            <a:r>
              <a:rPr lang="en-CA" dirty="0" smtClean="0">
                <a:latin typeface="Arial"/>
                <a:cs typeface="Arial"/>
              </a:rPr>
              <a:t>				</a:t>
            </a:r>
          </a:p>
          <a:p>
            <a:pPr marL="0" indent="0">
              <a:buNone/>
            </a:pPr>
            <a:r>
              <a:rPr lang="en-CA" sz="3200" dirty="0">
                <a:latin typeface="Arial"/>
                <a:cs typeface="Arial"/>
              </a:rPr>
              <a:t>	</a:t>
            </a:r>
            <a:r>
              <a:rPr lang="en-CA" sz="3200" dirty="0" smtClean="0">
                <a:latin typeface="Arial"/>
                <a:cs typeface="Arial"/>
              </a:rPr>
              <a:t>					</a:t>
            </a:r>
            <a:r>
              <a:rPr lang="en-US" sz="3200" dirty="0" smtClean="0">
                <a:latin typeface="Arial"/>
                <a:cs typeface="Arial"/>
              </a:rPr>
              <a:t>3</a:t>
            </a:r>
            <a:r>
              <a:rPr lang="en-US" sz="3200" dirty="0">
                <a:latin typeface="Arial"/>
                <a:cs typeface="Arial"/>
              </a:rPr>
              <a:t>’ TATACGCG 5</a:t>
            </a:r>
            <a:r>
              <a:rPr lang="en-US" sz="3200" dirty="0" smtClean="0">
                <a:latin typeface="Arial"/>
                <a:cs typeface="Arial"/>
              </a:rPr>
              <a:t>’ 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 lagging strand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3200" dirty="0">
                <a:latin typeface="Arial"/>
                <a:cs typeface="Arial"/>
              </a:rPr>
              <a:t>	</a:t>
            </a:r>
            <a:r>
              <a:rPr lang="en-CA" sz="3200" dirty="0" smtClean="0">
                <a:latin typeface="Arial"/>
                <a:cs typeface="Arial"/>
              </a:rPr>
              <a:t>					</a:t>
            </a:r>
            <a:r>
              <a:rPr lang="en-US" sz="3200" dirty="0" smtClean="0">
                <a:latin typeface="Arial"/>
                <a:cs typeface="Arial"/>
              </a:rPr>
              <a:t>5</a:t>
            </a:r>
            <a:r>
              <a:rPr lang="en-US" sz="3200" dirty="0">
                <a:latin typeface="Arial"/>
                <a:cs typeface="Arial"/>
              </a:rPr>
              <a:t>’ ATATGCGC 3</a:t>
            </a:r>
            <a:r>
              <a:rPr lang="en-US" sz="3200" dirty="0" smtClean="0">
                <a:latin typeface="Arial"/>
                <a:cs typeface="Arial"/>
              </a:rPr>
              <a:t>’  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leading strand</a:t>
            </a:r>
            <a:endParaRPr lang="en-CA" sz="3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5’ TATACGCG 3’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3’ TATACGCG 5’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3’ ATATGCGC 5’</a:t>
            </a:r>
            <a:endParaRPr lang="en-CA" sz="3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5’ ATATGCGC 3’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200" dirty="0">
                <a:latin typeface="Arial"/>
                <a:cs typeface="Arial"/>
              </a:rPr>
              <a:t>5’ GCGCATAT </a:t>
            </a:r>
            <a:r>
              <a:rPr lang="en-US" sz="3200" dirty="0" smtClean="0">
                <a:latin typeface="Arial"/>
                <a:cs typeface="Arial"/>
              </a:rPr>
              <a:t>3’</a:t>
            </a:r>
            <a:endParaRPr lang="en-CA" sz="3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21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2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5 )</a:t>
            </a:r>
            <a:r>
              <a:rPr lang="en-US" sz="2200" dirty="0">
                <a:latin typeface="Arial"/>
                <a:cs typeface="Arial"/>
              </a:rPr>
              <a:t> Which of the following is NOT directly involved in DNA replication in </a:t>
            </a:r>
            <a:r>
              <a:rPr lang="en-US" sz="2200" dirty="0" smtClean="0">
                <a:latin typeface="Arial"/>
                <a:cs typeface="Arial"/>
              </a:rPr>
              <a:t>          </a:t>
            </a:r>
          </a:p>
          <a:p>
            <a:pPr marL="0" indent="0">
              <a:buNone/>
            </a:pPr>
            <a:r>
              <a:rPr lang="en-US" sz="2200" i="1" dirty="0">
                <a:latin typeface="Arial"/>
                <a:cs typeface="Arial"/>
              </a:rPr>
              <a:t> </a:t>
            </a:r>
            <a:r>
              <a:rPr lang="en-US" sz="2200" i="1" dirty="0" smtClean="0">
                <a:latin typeface="Arial"/>
                <a:cs typeface="Arial"/>
              </a:rPr>
              <a:t>    E. </a:t>
            </a:r>
            <a:r>
              <a:rPr lang="en-US" sz="2200" i="1" dirty="0">
                <a:latin typeface="Arial"/>
                <a:cs typeface="Arial"/>
              </a:rPr>
              <a:t>coli?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a) Helicase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b) Topoisomerase 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c) DNA polymerase I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d) Single-strand binding </a:t>
            </a:r>
            <a:r>
              <a:rPr lang="en-US" sz="2200" dirty="0" smtClean="0">
                <a:latin typeface="Arial"/>
                <a:cs typeface="Arial"/>
              </a:rPr>
              <a:t>protein</a:t>
            </a:r>
            <a:endParaRPr lang="en-CA" sz="2200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e) DNA polymerase II</a:t>
            </a:r>
            <a:endParaRPr lang="en-CA" sz="22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6)</a:t>
            </a:r>
            <a:r>
              <a:rPr lang="en-US" sz="2200" dirty="0">
                <a:latin typeface="Arial"/>
                <a:cs typeface="Arial"/>
              </a:rPr>
              <a:t> The diagram below depicts a portion of a replicating  DNA molecule. </a:t>
            </a:r>
            <a:r>
              <a:rPr lang="en-US" sz="2200" dirty="0" smtClean="0">
                <a:latin typeface="Arial"/>
                <a:cs typeface="Arial"/>
              </a:rPr>
              <a:t>Which </a:t>
            </a:r>
            <a:r>
              <a:rPr lang="en-US" sz="2200" dirty="0">
                <a:latin typeface="Arial"/>
                <a:cs typeface="Arial"/>
              </a:rPr>
              <a:t>strands are the templates for lagging strands?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a) A+B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b) C+D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c) A+D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d) B+C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e) A+C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  <p:pic>
        <p:nvPicPr>
          <p:cNvPr id="4" name="Picture 3" descr="../../../../Volumes/KINGSTON/Screen%20Shot%202017-03-22%2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802" y="4464066"/>
            <a:ext cx="3863642" cy="20037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1970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7) Please choose the answer containing correct groups presenting at the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 1’ position and 3 ‘ in a </a:t>
            </a:r>
            <a:r>
              <a:rPr lang="en-US" dirty="0" err="1">
                <a:latin typeface="Arial"/>
                <a:cs typeface="Arial"/>
              </a:rPr>
              <a:t>deoxyribose</a:t>
            </a:r>
            <a:r>
              <a:rPr lang="en-US" dirty="0">
                <a:latin typeface="Arial"/>
                <a:cs typeface="Arial"/>
              </a:rPr>
              <a:t> nucleotide.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 smtClean="0">
                <a:latin typeface="Arial"/>
                <a:cs typeface="Arial"/>
              </a:rPr>
              <a:t>a)  nitrogenous </a:t>
            </a:r>
            <a:r>
              <a:rPr lang="en-US" sz="3100" dirty="0">
                <a:latin typeface="Arial"/>
                <a:cs typeface="Arial"/>
              </a:rPr>
              <a:t>base and  phosphate </a:t>
            </a:r>
            <a:r>
              <a:rPr lang="en-US" sz="3100" dirty="0" smtClean="0">
                <a:latin typeface="Arial"/>
                <a:cs typeface="Arial"/>
              </a:rPr>
              <a:t>group 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 smtClean="0">
                <a:latin typeface="Arial"/>
                <a:cs typeface="Arial"/>
              </a:rPr>
              <a:t>b)  </a:t>
            </a:r>
            <a:r>
              <a:rPr lang="en-US" sz="3100" dirty="0">
                <a:latin typeface="Arial"/>
                <a:cs typeface="Arial"/>
              </a:rPr>
              <a:t>OH and </a:t>
            </a:r>
            <a:r>
              <a:rPr lang="en-US" sz="3100" dirty="0" smtClean="0">
                <a:latin typeface="Arial"/>
                <a:cs typeface="Arial"/>
              </a:rPr>
              <a:t>H 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c)  OH and phosphate group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solidFill>
                  <a:srgbClr val="FF0000"/>
                </a:solidFill>
                <a:latin typeface="Arial"/>
                <a:cs typeface="Arial"/>
              </a:rPr>
              <a:t>d)  nitrogenous base and OH </a:t>
            </a:r>
            <a:endParaRPr lang="en-CA" sz="31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e)  phosphate and H  </a:t>
            </a:r>
            <a:endParaRPr lang="en-CA" sz="31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r>
              <a:rPr lang="en-US" dirty="0" smtClean="0">
                <a:latin typeface="Arial"/>
                <a:cs typeface="Arial"/>
              </a:rPr>
              <a:t>8</a:t>
            </a:r>
            <a:r>
              <a:rPr lang="en-US" dirty="0">
                <a:latin typeface="Arial"/>
                <a:cs typeface="Arial"/>
              </a:rPr>
              <a:t>) You report the partial sequence of a new gene and submit it as GACTTCAAGGG.  By convention, the sequence you have submitted should be taken by readers to represent the: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a) Template strand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b) Bottom strand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solidFill>
                  <a:srgbClr val="FF0000"/>
                </a:solidFill>
                <a:latin typeface="Arial"/>
                <a:cs typeface="Arial"/>
              </a:rPr>
              <a:t>c) Strand that is 5’ to 3’ left to right</a:t>
            </a:r>
            <a:endParaRPr lang="en-CA" sz="31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d) Strand that is 3’ to 5’ left to right</a:t>
            </a:r>
            <a:endParaRPr lang="en-CA" sz="31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100" dirty="0">
                <a:latin typeface="Arial"/>
                <a:cs typeface="Arial"/>
              </a:rPr>
              <a:t>e) Promoter</a:t>
            </a:r>
            <a:endParaRPr lang="en-CA" sz="3100" dirty="0">
              <a:latin typeface="Arial"/>
              <a:cs typeface="Arial"/>
            </a:endParaRP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351" y="1129966"/>
            <a:ext cx="3032499" cy="24287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5923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9)</a:t>
            </a:r>
            <a:r>
              <a:rPr lang="en-US" i="1" dirty="0">
                <a:latin typeface="Arial"/>
                <a:cs typeface="Arial"/>
              </a:rPr>
              <a:t> </a:t>
            </a:r>
            <a:r>
              <a:rPr lang="en-US" i="1" dirty="0" err="1">
                <a:latin typeface="Arial"/>
                <a:cs typeface="Arial"/>
              </a:rPr>
              <a:t>Dictyostelium</a:t>
            </a:r>
            <a:r>
              <a:rPr lang="en-US" i="1" dirty="0">
                <a:latin typeface="Arial"/>
                <a:cs typeface="Arial"/>
              </a:rPr>
              <a:t> </a:t>
            </a:r>
            <a:r>
              <a:rPr lang="en-US" i="1" dirty="0" err="1">
                <a:latin typeface="Arial"/>
                <a:cs typeface="Arial"/>
              </a:rPr>
              <a:t>discoideum</a:t>
            </a:r>
            <a:r>
              <a:rPr lang="en-US" dirty="0">
                <a:latin typeface="Arial"/>
                <a:cs typeface="Arial"/>
              </a:rPr>
              <a:t> has relatively fragile DNA, with a genome consisting of only 13.7% guanine. What percent adenine are in these cells ?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 smtClean="0">
                <a:latin typeface="Arial"/>
                <a:cs typeface="Arial"/>
              </a:rPr>
              <a:t>a</a:t>
            </a:r>
            <a:r>
              <a:rPr lang="en-US" sz="3200" dirty="0">
                <a:latin typeface="Arial"/>
                <a:cs typeface="Arial"/>
              </a:rPr>
              <a:t>) 13.7%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b) 27.4%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c) 72.6%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d) 36.3%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e) 18.2%</a:t>
            </a:r>
            <a:endParaRPr lang="en-CA" sz="3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r>
              <a:rPr lang="en-US" dirty="0" smtClean="0">
                <a:latin typeface="Arial"/>
                <a:cs typeface="Arial"/>
              </a:rPr>
              <a:t>10</a:t>
            </a:r>
            <a:r>
              <a:rPr lang="en-US" dirty="0">
                <a:latin typeface="Arial"/>
                <a:cs typeface="Arial"/>
              </a:rPr>
              <a:t>) Which of the following prokaryotic RNA polymerase subunits is part of the core enzyme that binds to DNA </a:t>
            </a:r>
            <a:r>
              <a:rPr lang="en-US" dirty="0" smtClean="0">
                <a:latin typeface="Arial"/>
                <a:cs typeface="Arial"/>
              </a:rPr>
              <a:t>? </a:t>
            </a: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(b </a:t>
            </a:r>
            <a:r>
              <a:rPr lang="mr-IN" dirty="0" smtClean="0">
                <a:solidFill>
                  <a:srgbClr val="FF0000"/>
                </a:solidFill>
                <a:latin typeface="Arial"/>
                <a:cs typeface="Arial"/>
              </a:rPr>
              <a:t>–</a:t>
            </a: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 binding, a </a:t>
            </a:r>
            <a:r>
              <a:rPr lang="mr-IN" dirty="0" smtClean="0">
                <a:solidFill>
                  <a:srgbClr val="FF0000"/>
                </a:solidFill>
                <a:latin typeface="Arial"/>
                <a:cs typeface="Arial"/>
              </a:rPr>
              <a:t>–</a:t>
            </a: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 assembly)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a) 	</a:t>
            </a:r>
            <a:r>
              <a:rPr lang="el-GR" sz="3200" dirty="0">
                <a:latin typeface="Arial"/>
                <a:cs typeface="Arial"/>
              </a:rPr>
              <a:t>σ</a:t>
            </a:r>
            <a:r>
              <a:rPr lang="en-US" sz="3200" dirty="0" smtClean="0">
                <a:latin typeface="Arial"/>
                <a:cs typeface="Arial"/>
              </a:rPr>
              <a:t> </a:t>
            </a:r>
            <a:r>
              <a:rPr lang="en-US" sz="3200" dirty="0">
                <a:latin typeface="Arial"/>
                <a:cs typeface="Arial"/>
              </a:rPr>
              <a:t>(sigma factor) 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b) 	</a:t>
            </a:r>
            <a:r>
              <a:rPr lang="el-GR" sz="3200" dirty="0">
                <a:latin typeface="Arial"/>
                <a:cs typeface="Arial"/>
              </a:rPr>
              <a:t>β</a:t>
            </a:r>
            <a:r>
              <a:rPr lang="en-US" sz="3200" dirty="0" smtClean="0">
                <a:latin typeface="Arial"/>
                <a:cs typeface="Arial"/>
              </a:rPr>
              <a:t></a:t>
            </a:r>
            <a:r>
              <a:rPr lang="en-US" sz="3200" dirty="0">
                <a:latin typeface="Arial"/>
                <a:cs typeface="Arial"/>
              </a:rPr>
              <a:t>(beta</a:t>
            </a:r>
            <a:r>
              <a:rPr lang="en-US" sz="3200" dirty="0" smtClean="0">
                <a:latin typeface="Arial"/>
                <a:cs typeface="Arial"/>
              </a:rPr>
              <a:t>)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c)	</a:t>
            </a:r>
            <a:r>
              <a:rPr lang="el-GR" sz="3200" dirty="0">
                <a:solidFill>
                  <a:srgbClr val="FF0000"/>
                </a:solidFill>
                <a:latin typeface="Arial"/>
                <a:cs typeface="Arial"/>
              </a:rPr>
              <a:t>β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’ </a:t>
            </a: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(beta prime)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d) 	</a:t>
            </a:r>
            <a:r>
              <a:rPr lang="el-GR" sz="3200" dirty="0">
                <a:latin typeface="Arial"/>
                <a:cs typeface="Arial"/>
              </a:rPr>
              <a:t>α</a:t>
            </a:r>
            <a:r>
              <a:rPr lang="en-US" sz="3200" dirty="0" smtClean="0">
                <a:latin typeface="Arial"/>
                <a:cs typeface="Arial"/>
              </a:rPr>
              <a:t>(</a:t>
            </a:r>
            <a:r>
              <a:rPr lang="en-US" sz="3200" dirty="0">
                <a:latin typeface="Arial"/>
                <a:cs typeface="Arial"/>
              </a:rPr>
              <a:t>alpha</a:t>
            </a:r>
            <a:r>
              <a:rPr lang="en-US" sz="3200" dirty="0" smtClean="0">
                <a:latin typeface="Arial"/>
                <a:cs typeface="Arial"/>
              </a:rPr>
              <a:t>)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e) 	</a:t>
            </a:r>
            <a:r>
              <a:rPr lang="el-GR" sz="3200" dirty="0">
                <a:latin typeface="Arial"/>
                <a:cs typeface="Arial"/>
              </a:rPr>
              <a:t>ω </a:t>
            </a:r>
            <a:r>
              <a:rPr lang="en-CA" sz="3200" dirty="0" smtClean="0">
                <a:latin typeface="Arial"/>
                <a:cs typeface="Arial"/>
              </a:rPr>
              <a:t> </a:t>
            </a:r>
            <a:r>
              <a:rPr lang="en-US" sz="3200" dirty="0" smtClean="0">
                <a:latin typeface="Arial"/>
                <a:cs typeface="Arial"/>
              </a:rPr>
              <a:t>(</a:t>
            </a:r>
            <a:r>
              <a:rPr lang="en-US" sz="3200" dirty="0">
                <a:latin typeface="Arial"/>
                <a:cs typeface="Arial"/>
              </a:rPr>
              <a:t>omega</a:t>
            </a:r>
            <a:r>
              <a:rPr lang="en-US" sz="3200" dirty="0" smtClean="0">
                <a:latin typeface="Arial"/>
                <a:cs typeface="Arial"/>
              </a:rPr>
              <a:t>)</a:t>
            </a:r>
            <a:endParaRPr lang="en-CA" sz="3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096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11) The following DNA double helix </a:t>
            </a:r>
            <a:r>
              <a:rPr lang="en-US" i="1" dirty="0">
                <a:latin typeface="Arial"/>
                <a:cs typeface="Arial"/>
              </a:rPr>
              <a:t>is read from right to left by an RNA polymerase</a:t>
            </a:r>
            <a:r>
              <a:rPr lang="en-US" dirty="0">
                <a:latin typeface="Arial"/>
                <a:cs typeface="Arial"/>
              </a:rPr>
              <a:t>. What mRNA sequence would it express? 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r>
              <a:rPr lang="en-CA" dirty="0" smtClean="0">
                <a:latin typeface="Arial"/>
                <a:cs typeface="Arial"/>
              </a:rPr>
              <a:t>					</a:t>
            </a:r>
          </a:p>
          <a:p>
            <a:pPr marL="0" indent="0">
              <a:buNone/>
            </a:pPr>
            <a:r>
              <a:rPr lang="en-CA" sz="3200" dirty="0">
                <a:latin typeface="Arial"/>
                <a:cs typeface="Arial"/>
              </a:rPr>
              <a:t>	</a:t>
            </a:r>
            <a:r>
              <a:rPr lang="en-CA" sz="3200" dirty="0" smtClean="0">
                <a:latin typeface="Arial"/>
                <a:cs typeface="Arial"/>
              </a:rPr>
              <a:t>					</a:t>
            </a:r>
            <a:r>
              <a:rPr lang="en-US" sz="3200" dirty="0" smtClean="0">
                <a:latin typeface="Arial"/>
                <a:cs typeface="Arial"/>
              </a:rPr>
              <a:t>5</a:t>
            </a:r>
            <a:r>
              <a:rPr lang="en-US" sz="3200" dirty="0">
                <a:latin typeface="Arial"/>
                <a:cs typeface="Arial"/>
              </a:rPr>
              <a:t>’ TAGCTAGCT 3</a:t>
            </a:r>
            <a:r>
              <a:rPr lang="en-US" sz="3200" dirty="0" smtClean="0">
                <a:latin typeface="Arial"/>
                <a:cs typeface="Arial"/>
              </a:rPr>
              <a:t>’ 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template strand</a:t>
            </a:r>
            <a:endParaRPr lang="en-CA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3200" dirty="0">
                <a:latin typeface="Arial"/>
                <a:cs typeface="Arial"/>
              </a:rPr>
              <a:t>	</a:t>
            </a:r>
            <a:r>
              <a:rPr lang="en-CA" sz="3200" dirty="0" smtClean="0">
                <a:latin typeface="Arial"/>
                <a:cs typeface="Arial"/>
              </a:rPr>
              <a:t>					</a:t>
            </a:r>
            <a:r>
              <a:rPr lang="en-US" sz="3200" dirty="0" smtClean="0">
                <a:latin typeface="Arial"/>
                <a:cs typeface="Arial"/>
              </a:rPr>
              <a:t>3</a:t>
            </a:r>
            <a:r>
              <a:rPr lang="en-US" sz="3200" dirty="0">
                <a:latin typeface="Arial"/>
                <a:cs typeface="Arial"/>
              </a:rPr>
              <a:t>’ ATCGATCGA 5</a:t>
            </a:r>
            <a:r>
              <a:rPr lang="en-US" sz="3200" dirty="0" smtClean="0">
                <a:latin typeface="Arial"/>
                <a:cs typeface="Arial"/>
              </a:rPr>
              <a:t>’ 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coding strand</a:t>
            </a:r>
            <a:endParaRPr lang="en-CA" sz="3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 </a:t>
            </a:r>
            <a:r>
              <a:rPr lang="fr-FR" sz="3200" dirty="0">
                <a:latin typeface="Arial"/>
                <a:cs typeface="Arial"/>
              </a:rPr>
              <a:t>a) 5’ UAGCUACGU 3’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3200" dirty="0">
                <a:latin typeface="Arial"/>
                <a:cs typeface="Arial"/>
              </a:rPr>
              <a:t> b) 5’ AUCGAUCGA 3’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3200" dirty="0">
                <a:latin typeface="Arial"/>
                <a:cs typeface="Arial"/>
              </a:rPr>
              <a:t> c) 3’ UAGCUAGCU 5’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3200" dirty="0">
                <a:solidFill>
                  <a:srgbClr val="FF0000"/>
                </a:solidFill>
                <a:latin typeface="Arial"/>
                <a:cs typeface="Arial"/>
              </a:rPr>
              <a:t> d) 3’ AUCGAUCGA 5’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3200" dirty="0">
                <a:latin typeface="Arial"/>
                <a:cs typeface="Arial"/>
              </a:rPr>
              <a:t> </a:t>
            </a:r>
            <a:r>
              <a:rPr lang="en-US" sz="3200" dirty="0">
                <a:latin typeface="Arial"/>
                <a:cs typeface="Arial"/>
              </a:rPr>
              <a:t>e) 5’ UAGCUAGCU 3’</a:t>
            </a:r>
            <a:endParaRPr lang="en-CA" sz="3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12) The translation system consists of 5 major components. Which of the following involves small adaptor molecules that mediate codon translation into specific amino acids ?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a)   Messenger RNA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b) Transfer RNA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c) </a:t>
            </a:r>
            <a:r>
              <a:rPr lang="en-US" sz="3200" dirty="0" err="1">
                <a:latin typeface="Arial"/>
                <a:cs typeface="Arial"/>
              </a:rPr>
              <a:t>Aminoacyl-tRNA</a:t>
            </a:r>
            <a:r>
              <a:rPr lang="en-US" sz="3200" dirty="0">
                <a:latin typeface="Arial"/>
                <a:cs typeface="Arial"/>
              </a:rPr>
              <a:t> </a:t>
            </a:r>
            <a:r>
              <a:rPr lang="en-US" sz="3200" dirty="0" err="1">
                <a:latin typeface="Arial"/>
                <a:cs typeface="Arial"/>
              </a:rPr>
              <a:t>synthetase</a:t>
            </a:r>
            <a:r>
              <a:rPr lang="en-US" sz="3200" dirty="0">
                <a:latin typeface="Arial"/>
                <a:cs typeface="Arial"/>
              </a:rPr>
              <a:t> 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d) Ribosome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e) Initiation and elongation factors.</a:t>
            </a:r>
            <a:endParaRPr lang="en-CA" sz="3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65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13) Which of the following proteins functions in the transcription of eukaryotic </a:t>
            </a:r>
            <a:r>
              <a:rPr lang="en-US" dirty="0" smtClean="0">
                <a:latin typeface="Arial"/>
                <a:cs typeface="Arial"/>
              </a:rPr>
              <a:t>pre mRNAs  </a:t>
            </a:r>
            <a:r>
              <a:rPr lang="en-US" dirty="0">
                <a:latin typeface="Arial"/>
                <a:cs typeface="Arial"/>
              </a:rPr>
              <a:t>?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a)  RNA polymerase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b) RNA polymerase I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c) RNA polymerase II</a:t>
            </a:r>
            <a:endParaRPr lang="en-CA" sz="3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d) RNA polymerase III</a:t>
            </a:r>
            <a:endParaRPr lang="en-CA" sz="3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200" dirty="0">
                <a:latin typeface="Arial"/>
                <a:cs typeface="Arial"/>
              </a:rPr>
              <a:t>e) RNA polymerase IV</a:t>
            </a:r>
            <a:endParaRPr lang="en-CA" sz="3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14)  The carboxyl tail domain (CTD) is a key component of RNA polymerase II. Which of the following </a:t>
            </a:r>
            <a:r>
              <a:rPr lang="en-US" i="1" dirty="0">
                <a:latin typeface="Arial"/>
                <a:cs typeface="Arial"/>
              </a:rPr>
              <a:t>is not</a:t>
            </a:r>
            <a:r>
              <a:rPr lang="en-US" dirty="0">
                <a:latin typeface="Arial"/>
                <a:cs typeface="Arial"/>
              </a:rPr>
              <a:t> one of its functions ? 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 </a:t>
            </a:r>
            <a:endParaRPr lang="en-CA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3200" dirty="0" smtClean="0">
                <a:latin typeface="Arial"/>
                <a:cs typeface="Arial"/>
              </a:rPr>
              <a:t>a)    When it is </a:t>
            </a:r>
            <a:r>
              <a:rPr lang="en-US" sz="3200" dirty="0" err="1" smtClean="0">
                <a:latin typeface="Arial"/>
                <a:cs typeface="Arial"/>
              </a:rPr>
              <a:t>phosphorolated</a:t>
            </a:r>
            <a:r>
              <a:rPr lang="en-US" sz="3200" dirty="0" smtClean="0">
                <a:latin typeface="Arial"/>
                <a:cs typeface="Arial"/>
              </a:rPr>
              <a:t>, RNA polymerase begins transcribing    </a:t>
            </a:r>
          </a:p>
          <a:p>
            <a:pPr marL="400050" lvl="1" indent="0">
              <a:buNone/>
            </a:pPr>
            <a:r>
              <a:rPr lang="en-US" sz="3200" dirty="0">
                <a:latin typeface="Arial"/>
                <a:cs typeface="Arial"/>
              </a:rPr>
              <a:t> </a:t>
            </a:r>
            <a:r>
              <a:rPr lang="en-US" sz="3200" dirty="0" smtClean="0">
                <a:latin typeface="Arial"/>
                <a:cs typeface="Arial"/>
              </a:rPr>
              <a:t>      DNA.</a:t>
            </a:r>
            <a:endParaRPr lang="en-CA" sz="3200" dirty="0" smtClean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3200" dirty="0" smtClean="0">
                <a:latin typeface="Arial"/>
                <a:cs typeface="Arial"/>
              </a:rPr>
              <a:t>b)    It is involved with capping enzymes in adding the 5’ cap.</a:t>
            </a:r>
            <a:endParaRPr lang="en-CA" sz="3200" dirty="0" smtClean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c)    It has a role in removing nucleosomes and rewinding them after DNA is </a:t>
            </a:r>
          </a:p>
          <a:p>
            <a:pPr marL="400050" lvl="1" indent="0">
              <a:buNone/>
            </a:pP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      transcribed.  (FACT)</a:t>
            </a:r>
            <a:endParaRPr lang="en-CA" sz="32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3200" dirty="0" smtClean="0">
                <a:latin typeface="Arial"/>
                <a:cs typeface="Arial"/>
              </a:rPr>
              <a:t>d)    It interacts with RNA splicing machinery to join exons.</a:t>
            </a:r>
            <a:endParaRPr lang="en-CA" sz="3200" dirty="0" smtClean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3200" dirty="0" smtClean="0">
                <a:latin typeface="Arial"/>
                <a:cs typeface="Arial"/>
              </a:rPr>
              <a:t>e)    It is involved in adding the </a:t>
            </a:r>
            <a:r>
              <a:rPr lang="en-US" sz="3200" dirty="0" err="1" smtClean="0">
                <a:latin typeface="Arial"/>
                <a:cs typeface="Arial"/>
              </a:rPr>
              <a:t>polyA</a:t>
            </a:r>
            <a:r>
              <a:rPr lang="en-US" sz="3200" dirty="0" smtClean="0">
                <a:latin typeface="Arial"/>
                <a:cs typeface="Arial"/>
              </a:rPr>
              <a:t> tail. </a:t>
            </a:r>
            <a:endParaRPr lang="en-CA" sz="3200" dirty="0" smtClean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149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22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15) How is transcription terminated in eukaryotes</a:t>
            </a:r>
            <a:r>
              <a:rPr lang="en-US" sz="2200" dirty="0" smtClean="0">
                <a:latin typeface="Arial"/>
                <a:cs typeface="Arial"/>
              </a:rPr>
              <a:t>?</a:t>
            </a:r>
          </a:p>
          <a:p>
            <a:pPr marL="0" indent="0">
              <a:buNone/>
            </a:pP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(a) The ribosome reaches the Shine </a:t>
            </a:r>
            <a:r>
              <a:rPr lang="en-US" sz="2200" dirty="0" err="1">
                <a:latin typeface="Arial"/>
                <a:cs typeface="Arial"/>
              </a:rPr>
              <a:t>Dalgarno</a:t>
            </a:r>
            <a:r>
              <a:rPr lang="en-US" sz="2200" dirty="0">
                <a:latin typeface="Arial"/>
                <a:cs typeface="Arial"/>
              </a:rPr>
              <a:t> sequence and falls off the DNA strand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(b) The RNA polymerase recognizes a termination sequence.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(c) Rho binds to the rut site, destabilizing the interaction between RNA polymerase and </a:t>
            </a:r>
            <a:endParaRPr lang="en-US" sz="22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 </a:t>
            </a:r>
            <a:r>
              <a:rPr lang="en-US" sz="2200" dirty="0" smtClean="0">
                <a:latin typeface="Arial"/>
                <a:cs typeface="Arial"/>
              </a:rPr>
              <a:t>     the </a:t>
            </a:r>
            <a:r>
              <a:rPr lang="en-US" sz="2200" dirty="0">
                <a:latin typeface="Arial"/>
                <a:cs typeface="Arial"/>
              </a:rPr>
              <a:t>DNA strand.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(d) TBP binds to the DNA causing the RNA polymerase to fall off the DNA strand.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2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 smtClean="0">
                <a:latin typeface="Arial"/>
                <a:cs typeface="Arial"/>
              </a:rPr>
              <a:t>16</a:t>
            </a:r>
            <a:r>
              <a:rPr lang="en-US" sz="2200" dirty="0">
                <a:latin typeface="Arial"/>
                <a:cs typeface="Arial"/>
              </a:rPr>
              <a:t>) What are the amino acids of the polypeptide expressed by the gene in the DNA sequence below?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 smtClean="0">
                <a:latin typeface="Arial"/>
                <a:cs typeface="Arial"/>
              </a:rPr>
              <a:t>				5</a:t>
            </a:r>
            <a:r>
              <a:rPr lang="en-US" sz="2200" dirty="0">
                <a:latin typeface="Arial"/>
                <a:cs typeface="Arial"/>
              </a:rPr>
              <a:t>'-ACG TCA GTG GCA CAT AAT CGC GGT-3'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 smtClean="0">
                <a:latin typeface="Arial"/>
                <a:cs typeface="Arial"/>
              </a:rPr>
              <a:t>				3</a:t>
            </a:r>
            <a:r>
              <a:rPr lang="en-US" sz="2200" dirty="0">
                <a:latin typeface="Arial"/>
                <a:cs typeface="Arial"/>
              </a:rPr>
              <a:t>’ TGC  AGT 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CAC CGT GTA  </a:t>
            </a:r>
            <a:r>
              <a:rPr lang="en-US" sz="2200" dirty="0">
                <a:latin typeface="Arial"/>
                <a:cs typeface="Arial"/>
              </a:rPr>
              <a:t>TTA  GCG CCA-5’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(a) methionine-tyrosine-glutamine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(b) threonine-alanine-isoleucine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(c) methionine-</a:t>
            </a:r>
            <a:r>
              <a:rPr lang="en-US" sz="2200" dirty="0" err="1">
                <a:solidFill>
                  <a:srgbClr val="FF0000"/>
                </a:solidFill>
                <a:latin typeface="Arial"/>
                <a:cs typeface="Arial"/>
              </a:rPr>
              <a:t>cystine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lang="en-US" sz="2200" dirty="0" err="1">
                <a:solidFill>
                  <a:srgbClr val="FF0000"/>
                </a:solidFill>
                <a:latin typeface="Arial"/>
                <a:cs typeface="Arial"/>
              </a:rPr>
              <a:t>histidine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(d) methionine tryptophan-arginine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(e) none of the above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026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US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 smtClean="0">
                <a:latin typeface="Arial"/>
                <a:cs typeface="Arial"/>
              </a:rPr>
              <a:t>17) </a:t>
            </a:r>
            <a:r>
              <a:rPr lang="en-US" sz="3600" dirty="0">
                <a:latin typeface="Arial"/>
                <a:cs typeface="Arial"/>
              </a:rPr>
              <a:t>Which of the following is the correct sequence of 5 events that initiate prokaryote translation ?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i="1" dirty="0">
                <a:latin typeface="Arial"/>
                <a:cs typeface="Arial"/>
              </a:rPr>
              <a:t>                                         events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dirty="0" err="1">
                <a:latin typeface="Arial"/>
                <a:cs typeface="Arial"/>
              </a:rPr>
              <a:t>i</a:t>
            </a:r>
            <a:r>
              <a:rPr lang="en-US" sz="3600" dirty="0">
                <a:latin typeface="Arial"/>
                <a:cs typeface="Arial"/>
              </a:rPr>
              <a:t>) binding of Shine - </a:t>
            </a:r>
            <a:r>
              <a:rPr lang="en-US" sz="3600" dirty="0" err="1">
                <a:latin typeface="Arial"/>
                <a:cs typeface="Arial"/>
              </a:rPr>
              <a:t>Delgano</a:t>
            </a:r>
            <a:r>
              <a:rPr lang="en-US" sz="3600" dirty="0">
                <a:latin typeface="Arial"/>
                <a:cs typeface="Arial"/>
              </a:rPr>
              <a:t> sequence to the small ribosome subunit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dirty="0">
                <a:latin typeface="Arial"/>
                <a:cs typeface="Arial"/>
              </a:rPr>
              <a:t>ii) recruitment of the large subunit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dirty="0">
                <a:latin typeface="Arial"/>
                <a:cs typeface="Arial"/>
              </a:rPr>
              <a:t>iii) IF1 and IF3 recruit the small ribosome subunit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dirty="0">
                <a:latin typeface="Arial"/>
                <a:cs typeface="Arial"/>
              </a:rPr>
              <a:t>iv) IF2 recruits </a:t>
            </a:r>
            <a:r>
              <a:rPr lang="en-US" sz="3600" dirty="0" err="1">
                <a:latin typeface="Arial"/>
                <a:cs typeface="Arial"/>
              </a:rPr>
              <a:t>fMet</a:t>
            </a:r>
            <a:r>
              <a:rPr lang="en-US" sz="3600" dirty="0">
                <a:latin typeface="Arial"/>
                <a:cs typeface="Arial"/>
              </a:rPr>
              <a:t> </a:t>
            </a:r>
            <a:r>
              <a:rPr lang="en-US" sz="3600" dirty="0" err="1">
                <a:latin typeface="Arial"/>
                <a:cs typeface="Arial"/>
              </a:rPr>
              <a:t>tRNA</a:t>
            </a:r>
            <a:endParaRPr lang="en-CA" sz="36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3600" dirty="0">
                <a:latin typeface="Arial"/>
                <a:cs typeface="Arial"/>
              </a:rPr>
              <a:t>v ) Initiation factors dissociate from ribosome </a:t>
            </a:r>
            <a:endParaRPr lang="en-CA" sz="36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endParaRPr lang="en-US" sz="3600" dirty="0" smtClean="0">
              <a:latin typeface="Arial"/>
              <a:cs typeface="Arial"/>
            </a:endParaRPr>
          </a:p>
          <a:p>
            <a:pPr marL="2228850" lvl="4" indent="-514350">
              <a:buFont typeface="+mj-lt"/>
              <a:buAutoNum type="alphaLcParenR"/>
            </a:pPr>
            <a:r>
              <a:rPr lang="en-US" sz="3600" dirty="0" err="1" smtClean="0">
                <a:latin typeface="Arial"/>
                <a:cs typeface="Arial"/>
              </a:rPr>
              <a:t>i</a:t>
            </a:r>
            <a:r>
              <a:rPr lang="en-US" sz="3600" dirty="0" smtClean="0">
                <a:latin typeface="Arial"/>
                <a:cs typeface="Arial"/>
              </a:rPr>
              <a:t> &gt;ii &gt; iii .&gt; iv &gt; v</a:t>
            </a:r>
            <a:endParaRPr lang="en-CA" sz="3600" dirty="0" smtClean="0">
              <a:latin typeface="Arial"/>
              <a:cs typeface="Arial"/>
            </a:endParaRPr>
          </a:p>
          <a:p>
            <a:pPr marL="2228850" lvl="4" indent="-514350">
              <a:buFont typeface="+mj-lt"/>
              <a:buAutoNum type="alphaLcParenR"/>
            </a:pPr>
            <a:r>
              <a:rPr lang="en-US" sz="3600" dirty="0" smtClean="0">
                <a:solidFill>
                  <a:srgbClr val="FF0000"/>
                </a:solidFill>
                <a:latin typeface="Arial"/>
                <a:cs typeface="Arial"/>
              </a:rPr>
              <a:t>iii &gt; iv &gt; </a:t>
            </a:r>
            <a:r>
              <a:rPr lang="en-US" sz="3600" dirty="0" err="1" smtClean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lang="en-US" sz="3600" dirty="0" smtClean="0">
                <a:solidFill>
                  <a:srgbClr val="FF0000"/>
                </a:solidFill>
                <a:latin typeface="Arial"/>
                <a:cs typeface="Arial"/>
              </a:rPr>
              <a:t> &gt;  v &gt; ii</a:t>
            </a:r>
            <a:endParaRPr lang="en-CA" sz="36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2228850" lvl="4" indent="-514350">
              <a:buFont typeface="+mj-lt"/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ii &gt; iv &gt; iii &gt;  </a:t>
            </a:r>
            <a:r>
              <a:rPr lang="en-US" sz="3600" dirty="0" err="1" smtClean="0">
                <a:latin typeface="Arial"/>
                <a:cs typeface="Arial"/>
              </a:rPr>
              <a:t>i</a:t>
            </a:r>
            <a:r>
              <a:rPr lang="en-US" sz="3600" dirty="0" smtClean="0">
                <a:latin typeface="Arial"/>
                <a:cs typeface="Arial"/>
              </a:rPr>
              <a:t> &gt; v</a:t>
            </a:r>
            <a:endParaRPr lang="en-CA" sz="3600" dirty="0" smtClean="0">
              <a:latin typeface="Arial"/>
              <a:cs typeface="Arial"/>
            </a:endParaRPr>
          </a:p>
          <a:p>
            <a:pPr marL="2228850" lvl="4" indent="-514350">
              <a:buFont typeface="+mj-lt"/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iv  &gt; ii &gt; iii &gt;  </a:t>
            </a:r>
            <a:r>
              <a:rPr lang="en-US" sz="3600" dirty="0" err="1" smtClean="0">
                <a:latin typeface="Arial"/>
                <a:cs typeface="Arial"/>
              </a:rPr>
              <a:t>i</a:t>
            </a:r>
            <a:r>
              <a:rPr lang="en-US" sz="3600" dirty="0" smtClean="0">
                <a:latin typeface="Arial"/>
                <a:cs typeface="Arial"/>
              </a:rPr>
              <a:t> &gt;  v</a:t>
            </a:r>
            <a:endParaRPr lang="en-CA" sz="3600" dirty="0" smtClean="0">
              <a:latin typeface="Arial"/>
              <a:cs typeface="Arial"/>
            </a:endParaRPr>
          </a:p>
          <a:p>
            <a:pPr marL="2228850" lvl="4" indent="-514350">
              <a:buFont typeface="+mj-lt"/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none of the above</a:t>
            </a:r>
            <a:endParaRPr lang="en-CA" sz="36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 smtClean="0">
                <a:latin typeface="Arial"/>
                <a:cs typeface="Arial"/>
              </a:rPr>
              <a:t>18) </a:t>
            </a:r>
            <a:r>
              <a:rPr lang="en-US" sz="3600" dirty="0">
                <a:latin typeface="Arial"/>
                <a:cs typeface="Arial"/>
              </a:rPr>
              <a:t>The first </a:t>
            </a:r>
            <a:r>
              <a:rPr lang="en-US" sz="3600" dirty="0" err="1">
                <a:latin typeface="Arial"/>
                <a:cs typeface="Arial"/>
              </a:rPr>
              <a:t>tRNA</a:t>
            </a:r>
            <a:r>
              <a:rPr lang="en-US" sz="3600" dirty="0">
                <a:latin typeface="Arial"/>
                <a:cs typeface="Arial"/>
              </a:rPr>
              <a:t> leaves an intact ribosome with both subunits at </a:t>
            </a:r>
            <a:r>
              <a:rPr lang="en-US" sz="3600" dirty="0" smtClean="0">
                <a:latin typeface="Arial"/>
                <a:cs typeface="Arial"/>
              </a:rPr>
              <a:t>the_______</a:t>
            </a:r>
            <a:r>
              <a:rPr lang="en-US" sz="3600" dirty="0">
                <a:latin typeface="Arial"/>
                <a:cs typeface="Arial"/>
              </a:rPr>
              <a:t>.</a:t>
            </a:r>
            <a:endParaRPr lang="en-US" sz="3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36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600" dirty="0">
                <a:latin typeface="Arial"/>
                <a:cs typeface="Arial"/>
              </a:rPr>
              <a:t>A site</a:t>
            </a:r>
            <a:endParaRPr lang="en-CA" sz="36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600" dirty="0">
                <a:latin typeface="Arial"/>
                <a:cs typeface="Arial"/>
              </a:rPr>
              <a:t>P site</a:t>
            </a:r>
            <a:endParaRPr lang="en-CA" sz="36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E site</a:t>
            </a:r>
            <a:endParaRPr lang="en-CA" sz="3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600" dirty="0">
                <a:latin typeface="Arial"/>
                <a:cs typeface="Arial"/>
              </a:rPr>
              <a:t>B site</a:t>
            </a:r>
            <a:endParaRPr lang="en-CA" sz="36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en-US" sz="3600" dirty="0">
                <a:latin typeface="Arial"/>
                <a:cs typeface="Arial"/>
              </a:rPr>
              <a:t>C site</a:t>
            </a:r>
            <a:endParaRPr lang="en-CA" sz="36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002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900" dirty="0"/>
              <a:t>19) In the absence of glucose, lac operon regulation is best described as: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>
                <a:solidFill>
                  <a:srgbClr val="FF0000"/>
                </a:solidFill>
              </a:rPr>
              <a:t>a) Negative inducible </a:t>
            </a:r>
            <a:endParaRPr lang="en-CA" sz="2900" dirty="0">
              <a:solidFill>
                <a:srgbClr val="FF0000"/>
              </a:solidFill>
            </a:endParaRPr>
          </a:p>
          <a:p>
            <a:pPr marL="800100" lvl="2" indent="0">
              <a:buNone/>
            </a:pPr>
            <a:r>
              <a:rPr lang="en-US" sz="2900" dirty="0"/>
              <a:t>b) Negative repressible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c) Positive repressible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d) Positive inducible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e) Positive repressible or negative inducible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20) If lactose-metabolizing enzymes are produced whether or not lactose </a:t>
            </a:r>
            <a:r>
              <a:rPr lang="en-US" sz="2900" dirty="0" smtClean="0"/>
              <a:t>is present </a:t>
            </a:r>
            <a:r>
              <a:rPr lang="en-US" sz="2900" dirty="0"/>
              <a:t>(constitutive), a mutation in which gene is the likely cause?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a) lac I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b) Operator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c) Promoter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d) lac Z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>
                <a:solidFill>
                  <a:srgbClr val="FF0000"/>
                </a:solidFill>
              </a:rPr>
              <a:t>e)  either A or B is </a:t>
            </a:r>
            <a:r>
              <a:rPr lang="en-US" sz="2900" dirty="0" smtClean="0">
                <a:solidFill>
                  <a:srgbClr val="FF0000"/>
                </a:solidFill>
              </a:rPr>
              <a:t>correct</a:t>
            </a:r>
            <a:endParaRPr lang="en-CA" sz="29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 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587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534400" cy="6248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896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198558"/>
              </p:ext>
            </p:extLst>
          </p:nvPr>
        </p:nvGraphicFramePr>
        <p:xfrm>
          <a:off x="914400" y="609600"/>
          <a:ext cx="7239000" cy="5471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13000"/>
                <a:gridCol w="2413000"/>
                <a:gridCol w="2413000"/>
              </a:tblGrid>
              <a:tr h="38889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Negative Control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Positive Control</a:t>
                      </a:r>
                      <a:endParaRPr lang="en-US" dirty="0"/>
                    </a:p>
                  </a:txBody>
                  <a:tcPr/>
                </a:tc>
              </a:tr>
              <a:tr h="2684970">
                <a:tc>
                  <a:txBody>
                    <a:bodyPr/>
                    <a:lstStyle/>
                    <a:p>
                      <a:r>
                        <a:rPr lang="en-US" dirty="0" smtClean="0"/>
                        <a:t>Inducible 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(de-represses</a:t>
                      </a:r>
                      <a:r>
                        <a:rPr lang="en-US" baseline="0" dirty="0" smtClean="0"/>
                        <a:t> a gene, turns a gene on, promotes transcription)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Lac operon control</a:t>
                      </a:r>
                    </a:p>
                    <a:p>
                      <a:endParaRPr lang="en-US" b="1" dirty="0" smtClean="0"/>
                    </a:p>
                    <a:p>
                      <a:r>
                        <a:rPr lang="en-US" b="0" dirty="0" smtClean="0"/>
                        <a:t>-</a:t>
                      </a:r>
                      <a:r>
                        <a:rPr lang="en-US" b="0" baseline="0" dirty="0" smtClean="0"/>
                        <a:t> Inducer (lactose) binds repressor, releases from operator, expression 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RNA Polymerase</a:t>
                      </a:r>
                      <a:endParaRPr lang="en-US" b="0" dirty="0" smtClean="0"/>
                    </a:p>
                    <a:p>
                      <a:endParaRPr lang="en-US" b="0" dirty="0" smtClean="0"/>
                    </a:p>
                    <a:p>
                      <a:r>
                        <a:rPr lang="en-US" b="0" dirty="0" smtClean="0"/>
                        <a:t>- Can only bind promoter</a:t>
                      </a:r>
                      <a:r>
                        <a:rPr lang="en-US" b="0" baseline="0" dirty="0" smtClean="0"/>
                        <a:t> when DNA unwound from nucleosome, inducer bound near promoter (TBP binding TATA box, eukaryotic)</a:t>
                      </a:r>
                      <a:endParaRPr lang="en-US" b="1" dirty="0"/>
                    </a:p>
                  </a:txBody>
                  <a:tcPr/>
                </a:tc>
              </a:tr>
              <a:tr h="2397295">
                <a:tc>
                  <a:txBody>
                    <a:bodyPr/>
                    <a:lstStyle/>
                    <a:p>
                      <a:r>
                        <a:rPr lang="en-US" dirty="0" smtClean="0"/>
                        <a:t>Repressible 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(stops/slows</a:t>
                      </a:r>
                      <a:r>
                        <a:rPr lang="en-US" baseline="0" dirty="0" smtClean="0"/>
                        <a:t> expression of a gene, must be bound first by co-repressor)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Trp regulation</a:t>
                      </a:r>
                    </a:p>
                    <a:p>
                      <a:endParaRPr lang="en-US" b="1" dirty="0" smtClean="0"/>
                    </a:p>
                    <a:p>
                      <a:r>
                        <a:rPr lang="en-US" dirty="0" smtClean="0"/>
                        <a:t>- Repressor produced by trp R site, can only bind</a:t>
                      </a:r>
                      <a:r>
                        <a:rPr lang="en-US" baseline="0" dirty="0" smtClean="0"/>
                        <a:t> operator after trp binds (</a:t>
                      </a:r>
                      <a:r>
                        <a:rPr lang="en-US" b="0" baseline="0" dirty="0" smtClean="0"/>
                        <a:t>ON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Glucose-cAMP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- Glucose represses cAMP, CAP can’t bind 5’end of promoter, lac</a:t>
                      </a:r>
                      <a:r>
                        <a:rPr lang="en-US" baseline="0" dirty="0" smtClean="0"/>
                        <a:t> operon off, little transcription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09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21) Ionizing radiation damages DNA by </a:t>
            </a: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a)  causing dimers or strand breakage.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 causing base substitution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 </a:t>
            </a:r>
            <a:r>
              <a:rPr lang="en-US" sz="2000" dirty="0" err="1">
                <a:latin typeface="Arial"/>
                <a:cs typeface="Arial"/>
              </a:rPr>
              <a:t>depurinating</a:t>
            </a:r>
            <a:r>
              <a:rPr lang="en-US" sz="2000" dirty="0">
                <a:latin typeface="Arial"/>
                <a:cs typeface="Arial"/>
              </a:rPr>
              <a:t> the DNA.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 a process called intercalation.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  replication slippage.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22) If the I</a:t>
            </a:r>
            <a:r>
              <a:rPr lang="en-US" sz="2000" baseline="30000" dirty="0">
                <a:latin typeface="Arial"/>
                <a:cs typeface="Arial"/>
              </a:rPr>
              <a:t>-</a:t>
            </a:r>
            <a:r>
              <a:rPr lang="en-US" sz="2000" dirty="0">
                <a:latin typeface="Arial"/>
                <a:cs typeface="Arial"/>
              </a:rPr>
              <a:t>O</a:t>
            </a:r>
            <a:r>
              <a:rPr lang="en-US" sz="2000" baseline="30000" dirty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P</a:t>
            </a:r>
            <a:r>
              <a:rPr lang="en-US" sz="2000" baseline="30000" dirty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Z</a:t>
            </a:r>
            <a:r>
              <a:rPr lang="en-US" sz="2000" baseline="30000" dirty="0">
                <a:latin typeface="Arial"/>
                <a:cs typeface="Arial"/>
              </a:rPr>
              <a:t>-</a:t>
            </a:r>
            <a:r>
              <a:rPr lang="en-US" sz="2000" dirty="0">
                <a:latin typeface="Arial"/>
                <a:cs typeface="Arial"/>
              </a:rPr>
              <a:t>Y</a:t>
            </a:r>
            <a:r>
              <a:rPr lang="en-US" sz="2000" baseline="30000" dirty="0">
                <a:latin typeface="Arial"/>
                <a:cs typeface="Arial"/>
              </a:rPr>
              <a:t>+ </a:t>
            </a:r>
            <a:r>
              <a:rPr lang="en-US" sz="2000" dirty="0">
                <a:latin typeface="Arial"/>
                <a:cs typeface="Arial"/>
              </a:rPr>
              <a:t>strain of  bacteria is tested in the 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presence of glucose</a:t>
            </a:r>
            <a:r>
              <a:rPr lang="en-US" sz="2000" dirty="0">
                <a:latin typeface="Arial"/>
                <a:cs typeface="Arial"/>
              </a:rPr>
              <a:t>,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which of the following will be observed in high (+) or low (-) copy number or </a:t>
            </a:r>
            <a:r>
              <a:rPr lang="en-US" sz="2000" dirty="0" smtClean="0">
                <a:latin typeface="Arial"/>
                <a:cs typeface="Arial"/>
              </a:rPr>
              <a:t>expression levels </a:t>
            </a:r>
            <a:r>
              <a:rPr lang="en-US" sz="2000" dirty="0">
                <a:latin typeface="Arial"/>
                <a:cs typeface="Arial"/>
              </a:rPr>
              <a:t>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                          </a:t>
            </a:r>
            <a:r>
              <a:rPr lang="en-US" sz="2000" dirty="0" smtClean="0">
                <a:latin typeface="Arial"/>
                <a:cs typeface="Arial"/>
              </a:rPr>
              <a:t> b-</a:t>
            </a:r>
            <a:r>
              <a:rPr lang="en-US" sz="2000" dirty="0" err="1" smtClean="0">
                <a:latin typeface="Arial"/>
                <a:cs typeface="Arial"/>
              </a:rPr>
              <a:t>galactosidase</a:t>
            </a:r>
            <a:r>
              <a:rPr lang="en-US" sz="2000" dirty="0" smtClean="0">
                <a:latin typeface="Arial"/>
                <a:cs typeface="Arial"/>
              </a:rPr>
              <a:t>                                          </a:t>
            </a:r>
            <a:r>
              <a:rPr lang="en-US" sz="2000" dirty="0" err="1">
                <a:latin typeface="Arial"/>
                <a:cs typeface="Arial"/>
              </a:rPr>
              <a:t>Permease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i="1" dirty="0">
                <a:latin typeface="Arial"/>
                <a:cs typeface="Arial"/>
              </a:rPr>
              <a:t>  	</a:t>
            </a:r>
            <a:r>
              <a:rPr lang="en-US" sz="2000" i="1" dirty="0" smtClean="0">
                <a:latin typeface="Arial"/>
                <a:cs typeface="Arial"/>
              </a:rPr>
              <a:t>          Lactose present Lactose </a:t>
            </a:r>
            <a:r>
              <a:rPr lang="en-US" sz="2000" i="1" dirty="0">
                <a:latin typeface="Arial"/>
                <a:cs typeface="Arial"/>
              </a:rPr>
              <a:t>Absent</a:t>
            </a:r>
            <a:r>
              <a:rPr lang="en-US" sz="2000" dirty="0">
                <a:latin typeface="Arial"/>
                <a:cs typeface="Arial"/>
              </a:rPr>
              <a:t>    </a:t>
            </a:r>
            <a:r>
              <a:rPr lang="en-US" sz="2000" i="1" dirty="0">
                <a:latin typeface="Arial"/>
                <a:cs typeface="Arial"/>
              </a:rPr>
              <a:t>Lactose present</a:t>
            </a:r>
            <a:r>
              <a:rPr lang="en-US" sz="2000" dirty="0">
                <a:latin typeface="Arial"/>
                <a:cs typeface="Arial"/>
              </a:rPr>
              <a:t>	</a:t>
            </a:r>
            <a:r>
              <a:rPr lang="en-US" sz="2000" i="1" dirty="0">
                <a:latin typeface="Arial"/>
                <a:cs typeface="Arial"/>
              </a:rPr>
              <a:t>Lactose Absent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000" dirty="0">
                <a:latin typeface="Arial"/>
                <a:cs typeface="Arial"/>
              </a:rPr>
              <a:t>a)                      </a:t>
            </a:r>
            <a:r>
              <a:rPr lang="en-US" sz="2000" dirty="0" smtClean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			  -                              +                                  -</a:t>
            </a:r>
            <a:endParaRPr lang="en-CA" sz="20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000" dirty="0">
                <a:latin typeface="Arial"/>
                <a:cs typeface="Arial"/>
              </a:rPr>
              <a:t>b)                      +			  +                             +                                  +</a:t>
            </a:r>
            <a:endParaRPr lang="en-CA" sz="20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c)                       -			  -                              -                                   -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000" dirty="0">
                <a:latin typeface="Arial"/>
                <a:cs typeface="Arial"/>
              </a:rPr>
              <a:t>d)                      </a:t>
            </a:r>
            <a:r>
              <a:rPr lang="en-US" sz="2000" dirty="0" smtClean="0">
                <a:latin typeface="Arial"/>
                <a:cs typeface="Arial"/>
              </a:rPr>
              <a:t> -</a:t>
            </a:r>
            <a:r>
              <a:rPr lang="en-US" sz="2000" dirty="0">
                <a:latin typeface="Arial"/>
                <a:cs typeface="Arial"/>
              </a:rPr>
              <a:t>			  -                              +                                  -</a:t>
            </a:r>
            <a:endParaRPr lang="en-CA" sz="20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000" dirty="0">
                <a:latin typeface="Arial"/>
                <a:cs typeface="Arial"/>
              </a:rPr>
              <a:t>e)                      </a:t>
            </a:r>
            <a:r>
              <a:rPr lang="en-US" sz="2000" dirty="0" smtClean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			  +                              -                                  -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122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900" dirty="0"/>
              <a:t>23) If  the I</a:t>
            </a:r>
            <a:r>
              <a:rPr lang="en-US" sz="2900" baseline="30000" dirty="0"/>
              <a:t>s</a:t>
            </a:r>
            <a:r>
              <a:rPr lang="en-US" sz="2900" dirty="0"/>
              <a:t> P</a:t>
            </a:r>
            <a:r>
              <a:rPr lang="en-US" sz="2900" baseline="30000" dirty="0"/>
              <a:t>+</a:t>
            </a:r>
            <a:r>
              <a:rPr lang="en-US" sz="2900" dirty="0"/>
              <a:t>O</a:t>
            </a:r>
            <a:r>
              <a:rPr lang="en-US" sz="2900" baseline="30000" dirty="0"/>
              <a:t>+</a:t>
            </a:r>
            <a:r>
              <a:rPr lang="en-US" sz="2900" dirty="0"/>
              <a:t>Z</a:t>
            </a:r>
            <a:r>
              <a:rPr lang="en-US" sz="2900" baseline="30000" dirty="0"/>
              <a:t>-</a:t>
            </a:r>
            <a:r>
              <a:rPr lang="en-US" sz="2900" dirty="0"/>
              <a:t>Y</a:t>
            </a:r>
            <a:r>
              <a:rPr lang="en-US" sz="2900" baseline="30000" dirty="0"/>
              <a:t>+</a:t>
            </a:r>
            <a:r>
              <a:rPr lang="en-US" sz="2900" dirty="0"/>
              <a:t>/F’ </a:t>
            </a:r>
            <a:r>
              <a:rPr lang="en-US" sz="2900" dirty="0" err="1"/>
              <a:t>P</a:t>
            </a:r>
            <a:r>
              <a:rPr lang="en-US" sz="2900" baseline="30000" dirty="0" err="1"/>
              <a:t>+</a:t>
            </a:r>
            <a:r>
              <a:rPr lang="en-US" sz="2900" dirty="0" err="1"/>
              <a:t>O</a:t>
            </a:r>
            <a:r>
              <a:rPr lang="en-US" sz="2900" baseline="30000" dirty="0" err="1"/>
              <a:t>c</a:t>
            </a:r>
            <a:r>
              <a:rPr lang="en-US" sz="2900" dirty="0" err="1"/>
              <a:t>Z</a:t>
            </a:r>
            <a:r>
              <a:rPr lang="en-US" sz="2900" baseline="30000" dirty="0" err="1"/>
              <a:t>+</a:t>
            </a:r>
            <a:r>
              <a:rPr lang="en-US" sz="2900" dirty="0" err="1"/>
              <a:t>Y</a:t>
            </a:r>
            <a:r>
              <a:rPr lang="en-US" sz="2900" baseline="30000" dirty="0"/>
              <a:t>-</a:t>
            </a:r>
            <a:r>
              <a:rPr lang="en-US" sz="2900" dirty="0"/>
              <a:t>,  strain of  bacteria is tested in the </a:t>
            </a:r>
            <a:r>
              <a:rPr lang="en-US" sz="2900" dirty="0">
                <a:solidFill>
                  <a:srgbClr val="FF0000"/>
                </a:solidFill>
              </a:rPr>
              <a:t>absence of glucose</a:t>
            </a:r>
            <a:r>
              <a:rPr lang="en-US" sz="2900" dirty="0"/>
              <a:t>, which of the following will be observed  in high (+)  or low (-) copy number or expression levels ?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                          b </a:t>
            </a:r>
            <a:r>
              <a:rPr lang="en-US" sz="2900" dirty="0" err="1"/>
              <a:t>galactosidase</a:t>
            </a:r>
            <a:r>
              <a:rPr lang="en-US" sz="2900" dirty="0"/>
              <a:t>                                          </a:t>
            </a:r>
            <a:r>
              <a:rPr lang="en-US" sz="2900" dirty="0" err="1"/>
              <a:t>Permease</a:t>
            </a:r>
            <a:endParaRPr lang="en-CA" sz="2900" dirty="0"/>
          </a:p>
          <a:p>
            <a:pPr marL="0" indent="0">
              <a:buNone/>
            </a:pPr>
            <a:r>
              <a:rPr lang="en-US" sz="2900" i="1" dirty="0"/>
              <a:t>  	Lactose present</a:t>
            </a:r>
            <a:r>
              <a:rPr lang="en-US" sz="2900" dirty="0"/>
              <a:t>	</a:t>
            </a:r>
            <a:r>
              <a:rPr lang="en-US" sz="2900" i="1" dirty="0"/>
              <a:t>Lactose Absent</a:t>
            </a:r>
            <a:r>
              <a:rPr lang="en-US" sz="2900" dirty="0"/>
              <a:t>    </a:t>
            </a:r>
            <a:r>
              <a:rPr lang="en-US" sz="2900" i="1" dirty="0"/>
              <a:t>Lactose present</a:t>
            </a:r>
            <a:r>
              <a:rPr lang="en-US" sz="2900" dirty="0"/>
              <a:t>	</a:t>
            </a:r>
            <a:r>
              <a:rPr lang="en-US" sz="2900" i="1" dirty="0"/>
              <a:t>Lactose Absent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a)                       +			  -                              +                                  -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b)                      +			  +                             +                                  +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c)                       -			  -                              -                                   -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d)                      -			  -                              +                                  -</a:t>
            </a:r>
            <a:endParaRPr lang="en-CA" sz="2900" dirty="0"/>
          </a:p>
          <a:p>
            <a:pPr marL="0" indent="0">
              <a:buNone/>
            </a:pPr>
            <a:r>
              <a:rPr lang="en-US" sz="2900" dirty="0">
                <a:solidFill>
                  <a:srgbClr val="FF0000"/>
                </a:solidFill>
              </a:rPr>
              <a:t>e)                      +			  +                     </a:t>
            </a:r>
            <a:r>
              <a:rPr lang="en-US" sz="2900" dirty="0" smtClean="0">
                <a:solidFill>
                  <a:srgbClr val="FF0000"/>
                </a:solidFill>
              </a:rPr>
              <a:t>         </a:t>
            </a:r>
            <a:r>
              <a:rPr lang="en-US" sz="2900" dirty="0">
                <a:solidFill>
                  <a:srgbClr val="FF0000"/>
                </a:solidFill>
              </a:rPr>
              <a:t>-                                  -</a:t>
            </a:r>
            <a:endParaRPr lang="en-CA" sz="29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24) Which is not part of the lac operon?</a:t>
            </a:r>
            <a:endParaRPr lang="en-CA" sz="2900" dirty="0"/>
          </a:p>
          <a:p>
            <a:pPr marL="0" indent="0">
              <a:buNone/>
            </a:pPr>
            <a:r>
              <a:rPr lang="en-US" sz="2900" dirty="0"/>
              <a:t> 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 smtClean="0"/>
              <a:t>a) Repressor</a:t>
            </a:r>
            <a:endParaRPr lang="en-CA" sz="2900" dirty="0" smtClean="0"/>
          </a:p>
          <a:p>
            <a:pPr marL="800100" lvl="2" indent="0">
              <a:buNone/>
            </a:pPr>
            <a:r>
              <a:rPr lang="en-US" sz="2900" dirty="0" smtClean="0">
                <a:solidFill>
                  <a:srgbClr val="FF0000"/>
                </a:solidFill>
              </a:rPr>
              <a:t>b) Activator protein</a:t>
            </a:r>
            <a:endParaRPr lang="en-CA" sz="2900" dirty="0" smtClean="0">
              <a:solidFill>
                <a:srgbClr val="FF0000"/>
              </a:solidFill>
            </a:endParaRPr>
          </a:p>
          <a:p>
            <a:pPr marL="800100" lvl="2" indent="0">
              <a:buNone/>
            </a:pPr>
            <a:r>
              <a:rPr lang="en-US" sz="2900" dirty="0" smtClean="0"/>
              <a:t>c</a:t>
            </a:r>
            <a:r>
              <a:rPr lang="en-US" sz="2900" dirty="0"/>
              <a:t>) Operator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d) Promoter</a:t>
            </a:r>
            <a:endParaRPr lang="en-CA" sz="2900" dirty="0"/>
          </a:p>
          <a:p>
            <a:pPr marL="800100" lvl="2" indent="0">
              <a:buNone/>
            </a:pPr>
            <a:r>
              <a:rPr lang="en-US" sz="2900" dirty="0"/>
              <a:t>e) Structural gene</a:t>
            </a:r>
            <a:endParaRPr lang="en-CA" sz="2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34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25)</a:t>
            </a:r>
            <a:r>
              <a:rPr lang="en-US" sz="2000" dirty="0">
                <a:latin typeface="Arial"/>
                <a:cs typeface="Arial"/>
              </a:rPr>
              <a:t>  Which of the following statements about the role of  tryptophan in the regulation of its metabolic pathway is correct ?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457200" lvl="0" indent="-457200"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Tryptophan </a:t>
            </a:r>
            <a:r>
              <a:rPr lang="en-US" sz="2000" dirty="0">
                <a:latin typeface="Arial"/>
                <a:cs typeface="Arial"/>
              </a:rPr>
              <a:t>binds to the 5’ upstream  sequence blocking the polymerase from </a:t>
            </a:r>
            <a:r>
              <a:rPr lang="en-US" sz="2000" dirty="0" smtClean="0">
                <a:latin typeface="Arial"/>
                <a:cs typeface="Arial"/>
              </a:rPr>
              <a:t>expressing </a:t>
            </a:r>
            <a:r>
              <a:rPr lang="en-US" sz="2000" dirty="0" err="1">
                <a:latin typeface="Arial"/>
                <a:cs typeface="Arial"/>
              </a:rPr>
              <a:t>trp</a:t>
            </a:r>
            <a:r>
              <a:rPr lang="en-US" sz="2000" dirty="0">
                <a:latin typeface="Arial"/>
                <a:cs typeface="Arial"/>
              </a:rPr>
              <a:t> mRNA.</a:t>
            </a:r>
            <a:endParaRPr lang="en-CA" sz="2000" dirty="0">
              <a:latin typeface="Arial"/>
              <a:cs typeface="Arial"/>
            </a:endParaRPr>
          </a:p>
          <a:p>
            <a:pPr marL="457200" lvl="0" indent="-457200">
              <a:buAutoNum type="alphaLcParenR" startAt="2"/>
            </a:pP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Tryptophan 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binds to the </a:t>
            </a:r>
            <a:r>
              <a:rPr lang="en-US" sz="2000" dirty="0" err="1">
                <a:solidFill>
                  <a:srgbClr val="FF0000"/>
                </a:solidFill>
                <a:latin typeface="Arial"/>
                <a:cs typeface="Arial"/>
              </a:rPr>
              <a:t>trp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 repressor causing it to bind to the  operator </a:t>
            </a: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sequence  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blocking transcription.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57200" lvl="0" indent="-457200">
              <a:buAutoNum type="alphaLcParenR" startAt="3"/>
            </a:pPr>
            <a:r>
              <a:rPr lang="en-US" sz="2000" dirty="0" smtClean="0">
                <a:latin typeface="Arial"/>
                <a:cs typeface="Arial"/>
              </a:rPr>
              <a:t>Tryptophan </a:t>
            </a:r>
            <a:r>
              <a:rPr lang="en-US" sz="2000" dirty="0">
                <a:latin typeface="Arial"/>
                <a:cs typeface="Arial"/>
              </a:rPr>
              <a:t>binds to the </a:t>
            </a:r>
            <a:r>
              <a:rPr lang="en-US" sz="2000" dirty="0" err="1">
                <a:latin typeface="Arial"/>
                <a:cs typeface="Arial"/>
              </a:rPr>
              <a:t>trp</a:t>
            </a:r>
            <a:r>
              <a:rPr lang="en-US" sz="2000" dirty="0">
                <a:latin typeface="Arial"/>
                <a:cs typeface="Arial"/>
              </a:rPr>
              <a:t> repressor causing it to detach from the operator </a:t>
            </a:r>
            <a:r>
              <a:rPr lang="en-US" sz="2000" dirty="0" smtClean="0">
                <a:latin typeface="Arial"/>
                <a:cs typeface="Arial"/>
              </a:rPr>
              <a:t>allowing </a:t>
            </a:r>
            <a:r>
              <a:rPr lang="en-US" sz="2000" dirty="0">
                <a:latin typeface="Arial"/>
                <a:cs typeface="Arial"/>
              </a:rPr>
              <a:t>expression</a:t>
            </a:r>
            <a:endParaRPr lang="en-CA" sz="2000" dirty="0">
              <a:latin typeface="Arial"/>
              <a:cs typeface="Arial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/>
                <a:cs typeface="Arial"/>
              </a:rPr>
              <a:t>d)    Tryptophan </a:t>
            </a:r>
            <a:r>
              <a:rPr lang="en-US" sz="2000" dirty="0">
                <a:latin typeface="Arial"/>
                <a:cs typeface="Arial"/>
              </a:rPr>
              <a:t>does not have a role in the global regulation of its synthesis.</a:t>
            </a:r>
            <a:endParaRPr lang="en-CA" sz="2000" dirty="0">
              <a:latin typeface="Arial"/>
              <a:cs typeface="Arial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/>
                <a:cs typeface="Arial"/>
              </a:rPr>
              <a:t>e)    High  </a:t>
            </a:r>
            <a:r>
              <a:rPr lang="en-US" sz="2000" dirty="0">
                <a:latin typeface="Arial"/>
                <a:cs typeface="Arial"/>
              </a:rPr>
              <a:t>tryptophan blocks tryptophan repressor expression.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26)</a:t>
            </a:r>
            <a:r>
              <a:rPr lang="en-US" sz="2000" dirty="0">
                <a:latin typeface="Arial"/>
                <a:cs typeface="Arial"/>
              </a:rPr>
              <a:t> In the </a:t>
            </a:r>
            <a:r>
              <a:rPr lang="en-US" sz="2000" dirty="0" err="1">
                <a:latin typeface="Arial"/>
                <a:cs typeface="Arial"/>
              </a:rPr>
              <a:t>RNAi</a:t>
            </a:r>
            <a:r>
              <a:rPr lang="en-US" sz="2000" dirty="0">
                <a:latin typeface="Arial"/>
                <a:cs typeface="Arial"/>
              </a:rPr>
              <a:t> regulatory pathway, the DICER enzyme: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a) cuts RNA polymerase into non-functional pieces.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b) binds single stranded </a:t>
            </a:r>
            <a:r>
              <a:rPr lang="en-US" sz="2000" dirty="0" err="1">
                <a:latin typeface="Arial"/>
                <a:cs typeface="Arial"/>
              </a:rPr>
              <a:t>mDNA</a:t>
            </a:r>
            <a:r>
              <a:rPr lang="en-US" sz="2000" dirty="0">
                <a:latin typeface="Arial"/>
                <a:cs typeface="Arial"/>
              </a:rPr>
              <a:t> and converts to to double stranded RNA.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c) cuts double-stranded RNA into shorter duplex </a:t>
            </a: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(double stranded) molecules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d) binds mRNAs of genes to be repressed.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e) unwinds double stranded mRNA.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096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27)</a:t>
            </a:r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i="1" dirty="0">
                <a:latin typeface="Arial"/>
                <a:cs typeface="Arial"/>
              </a:rPr>
              <a:t>T to A</a:t>
            </a:r>
            <a:r>
              <a:rPr lang="en-US" sz="2000" dirty="0">
                <a:latin typeface="Arial"/>
                <a:cs typeface="Arial"/>
              </a:rPr>
              <a:t> or </a:t>
            </a:r>
            <a:r>
              <a:rPr lang="en-US" sz="2000" i="1" dirty="0">
                <a:latin typeface="Arial"/>
                <a:cs typeface="Arial"/>
              </a:rPr>
              <a:t>G  </a:t>
            </a:r>
            <a:r>
              <a:rPr lang="en-US" sz="2000" i="1" dirty="0" err="1">
                <a:latin typeface="Arial"/>
                <a:cs typeface="Arial"/>
              </a:rPr>
              <a:t>toT</a:t>
            </a:r>
            <a:r>
              <a:rPr lang="en-US" sz="2000" dirty="0">
                <a:latin typeface="Arial"/>
                <a:cs typeface="Arial"/>
              </a:rPr>
              <a:t> mutations are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 transition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   </a:t>
            </a:r>
            <a:r>
              <a:rPr lang="en-US" sz="2000" dirty="0" err="1">
                <a:solidFill>
                  <a:srgbClr val="FF0000"/>
                </a:solidFill>
                <a:latin typeface="Arial"/>
                <a:cs typeface="Arial"/>
              </a:rPr>
              <a:t>transversion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 mutations.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  translation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  transcription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  conditional mutations.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28)</a:t>
            </a:r>
            <a:r>
              <a:rPr lang="en-US" sz="2000" dirty="0">
                <a:latin typeface="Arial"/>
                <a:cs typeface="Arial"/>
              </a:rPr>
              <a:t> Over a wide range of x-ray doses, when the radiation dose is increased, which is the best description of how the mutation rate changes in response 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increases </a:t>
            </a:r>
            <a:r>
              <a:rPr lang="en-US" sz="2000" dirty="0">
                <a:latin typeface="Arial"/>
                <a:cs typeface="Arial"/>
              </a:rPr>
              <a:t>exponentially.</a:t>
            </a:r>
            <a:endParaRPr lang="en-CA" sz="20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increases 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linearly.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stays </a:t>
            </a:r>
            <a:r>
              <a:rPr lang="en-US" sz="2000" dirty="0">
                <a:latin typeface="Arial"/>
                <a:cs typeface="Arial"/>
              </a:rPr>
              <a:t>constant.</a:t>
            </a:r>
            <a:endParaRPr lang="en-CA" sz="20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is </a:t>
            </a:r>
            <a:r>
              <a:rPr lang="en-US" sz="2000" dirty="0">
                <a:latin typeface="Arial"/>
                <a:cs typeface="Arial"/>
              </a:rPr>
              <a:t>a diminishing exponential.</a:t>
            </a:r>
            <a:endParaRPr lang="en-CA" sz="20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changes </a:t>
            </a:r>
            <a:r>
              <a:rPr lang="en-US" sz="2000" dirty="0">
                <a:latin typeface="Arial"/>
                <a:cs typeface="Arial"/>
              </a:rPr>
              <a:t>independently.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214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29)</a:t>
            </a:r>
            <a:r>
              <a:rPr lang="en-US" sz="2000" dirty="0">
                <a:latin typeface="Arial"/>
                <a:cs typeface="Arial"/>
              </a:rPr>
              <a:t> You believe that there has been a reciprocal translocation between genes A and B in a species of plant that you are studying. The genes are known to be on different chromosomes in a closely related species. Which of the data below would support that a reciprocal translocation had happened?</a:t>
            </a: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b="1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The two genes show a recombination frequency of 50%.</a:t>
            </a:r>
            <a:endParaRPr lang="en-CA" sz="2000" b="1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The two genes show a recombination frequency of 0%.</a:t>
            </a:r>
            <a:endParaRPr lang="en-CA" sz="2000" b="1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c) The two genes show linkage.</a:t>
            </a:r>
            <a:endParaRPr lang="en-CA" sz="2000" b="1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The recombination frequency of linked genes drops to zero.</a:t>
            </a:r>
            <a:endParaRPr lang="en-CA" sz="2000" b="1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The recombination frequency decreases</a:t>
            </a:r>
            <a:r>
              <a:rPr lang="en-US" sz="2000" dirty="0" smtClean="0">
                <a:latin typeface="Arial"/>
                <a:cs typeface="Arial"/>
              </a:rPr>
              <a:t>.</a:t>
            </a: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r>
              <a:rPr lang="en-US" sz="2000" b="1" dirty="0" smtClean="0">
                <a:latin typeface="Arial"/>
                <a:cs typeface="Arial"/>
              </a:rPr>
              <a:t>30</a:t>
            </a:r>
            <a:r>
              <a:rPr lang="en-US" sz="2000" b="1" dirty="0">
                <a:latin typeface="Arial"/>
                <a:cs typeface="Arial"/>
              </a:rPr>
              <a:t>)</a:t>
            </a:r>
            <a:r>
              <a:rPr lang="en-US" sz="2000" dirty="0">
                <a:latin typeface="Arial"/>
                <a:cs typeface="Arial"/>
              </a:rPr>
              <a:t> Base substitutions in coding regions that result in changed amino acids are called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2000" dirty="0">
                <a:latin typeface="Arial"/>
                <a:cs typeface="Arial"/>
              </a:rPr>
              <a:t>a)  </a:t>
            </a:r>
            <a:r>
              <a:rPr lang="fr-FR" sz="2000" dirty="0" err="1">
                <a:latin typeface="Arial"/>
                <a:cs typeface="Arial"/>
              </a:rPr>
              <a:t>conditional</a:t>
            </a:r>
            <a:r>
              <a:rPr lang="fr-FR" sz="2000" dirty="0">
                <a:latin typeface="Arial"/>
                <a:cs typeface="Arial"/>
              </a:rPr>
              <a:t>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2000" dirty="0">
                <a:latin typeface="Arial"/>
                <a:cs typeface="Arial"/>
              </a:rPr>
              <a:t>b)  </a:t>
            </a:r>
            <a:r>
              <a:rPr lang="fr-FR" sz="2000" dirty="0" err="1">
                <a:latin typeface="Arial"/>
                <a:cs typeface="Arial"/>
              </a:rPr>
              <a:t>transversions</a:t>
            </a:r>
            <a:r>
              <a:rPr lang="fr-FR" sz="2000" dirty="0">
                <a:latin typeface="Arial"/>
                <a:cs typeface="Arial"/>
              </a:rPr>
              <a:t>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2000" dirty="0">
                <a:solidFill>
                  <a:srgbClr val="FF0000"/>
                </a:solidFill>
                <a:latin typeface="Arial"/>
                <a:cs typeface="Arial"/>
              </a:rPr>
              <a:t>c)  </a:t>
            </a:r>
            <a:r>
              <a:rPr lang="fr-FR" sz="2000" dirty="0" err="1">
                <a:solidFill>
                  <a:srgbClr val="FF0000"/>
                </a:solidFill>
                <a:latin typeface="Arial"/>
                <a:cs typeface="Arial"/>
              </a:rPr>
              <a:t>missense</a:t>
            </a:r>
            <a:r>
              <a:rPr lang="fr-FR" sz="2000" dirty="0">
                <a:solidFill>
                  <a:srgbClr val="FF0000"/>
                </a:solidFill>
                <a:latin typeface="Arial"/>
                <a:cs typeface="Arial"/>
              </a:rPr>
              <a:t> mutations.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2000" dirty="0">
                <a:latin typeface="Arial"/>
                <a:cs typeface="Arial"/>
              </a:rPr>
              <a:t>d)  nonsense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fr-FR" sz="2000" dirty="0">
                <a:latin typeface="Arial"/>
                <a:cs typeface="Arial"/>
              </a:rPr>
              <a:t>e)  </a:t>
            </a:r>
            <a:r>
              <a:rPr lang="fr-FR" sz="2000" dirty="0" err="1">
                <a:latin typeface="Arial"/>
                <a:cs typeface="Arial"/>
              </a:rPr>
              <a:t>silent</a:t>
            </a:r>
            <a:r>
              <a:rPr lang="fr-FR" sz="2000" dirty="0">
                <a:latin typeface="Arial"/>
                <a:cs typeface="Arial"/>
              </a:rPr>
              <a:t> mutations.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25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31</a:t>
            </a:r>
            <a:r>
              <a:rPr lang="en-US" sz="2000" b="1" dirty="0">
                <a:latin typeface="Arial"/>
                <a:cs typeface="Arial"/>
              </a:rPr>
              <a:t>)</a:t>
            </a:r>
            <a:r>
              <a:rPr lang="en-US" sz="2000" dirty="0">
                <a:latin typeface="Arial"/>
                <a:cs typeface="Arial"/>
              </a:rPr>
              <a:t> Which of the following large chromosome mutations never recombines 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a</a:t>
            </a:r>
            <a:r>
              <a:rPr lang="en-US" sz="2000" dirty="0">
                <a:latin typeface="Arial"/>
                <a:cs typeface="Arial"/>
              </a:rPr>
              <a:t>) duplications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b) translocations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c) inversions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d) deletions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e) all of the above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32)</a:t>
            </a:r>
            <a:r>
              <a:rPr lang="en-US" sz="2000" dirty="0">
                <a:latin typeface="Arial"/>
                <a:cs typeface="Arial"/>
              </a:rPr>
              <a:t> How many synonymous changes can be made by single base-pair substitution starting with the codon CGG (</a:t>
            </a:r>
            <a:r>
              <a:rPr lang="en-US" sz="2000" dirty="0" err="1">
                <a:latin typeface="Arial"/>
                <a:cs typeface="Arial"/>
              </a:rPr>
              <a:t>arg</a:t>
            </a:r>
            <a:r>
              <a:rPr lang="en-US" sz="2000" dirty="0">
                <a:latin typeface="Arial"/>
                <a:cs typeface="Arial"/>
              </a:rPr>
              <a:t>) ?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None 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Two </a:t>
            </a:r>
            <a:endParaRPr lang="en-US" sz="20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Three </a:t>
            </a:r>
            <a:endParaRPr lang="en-US" sz="20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Four </a:t>
            </a:r>
            <a:endParaRPr lang="en-US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latin typeface="Arial"/>
                <a:cs typeface="Arial"/>
              </a:rPr>
              <a:t>Six 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592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n-US" dirty="0" smtClean="0"/>
              <a:t>1) Which </a:t>
            </a:r>
            <a:r>
              <a:rPr lang="en-US" dirty="0"/>
              <a:t>of the following </a:t>
            </a:r>
            <a:r>
              <a:rPr lang="en-US" i="1" dirty="0"/>
              <a:t>is not  related to DNA stability</a:t>
            </a:r>
            <a:r>
              <a:rPr lang="en-US" dirty="0"/>
              <a:t> under normal physiological conditions ?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CA" dirty="0"/>
          </a:p>
          <a:p>
            <a:pPr marL="514350" lvl="0" indent="-514350">
              <a:buFont typeface="+mj-lt"/>
              <a:buAutoNum type="alphaLcParenR"/>
            </a:pPr>
            <a:r>
              <a:rPr lang="en-US" dirty="0"/>
              <a:t>Two covalently bound, external strands. </a:t>
            </a:r>
            <a:endParaRPr lang="en-CA" dirty="0"/>
          </a:p>
          <a:p>
            <a:pPr marL="514350" lvl="0" indent="-514350">
              <a:buFont typeface="+mj-lt"/>
              <a:buAutoNum type="alphaLcParenR"/>
            </a:pPr>
            <a:r>
              <a:rPr lang="en-US" dirty="0"/>
              <a:t>Covalent strands bound by many hydrogen bonds.</a:t>
            </a:r>
            <a:endParaRPr lang="en-CA" dirty="0"/>
          </a:p>
          <a:p>
            <a:pPr marL="514350" lvl="0" indent="-514350">
              <a:buFont typeface="+mj-lt"/>
              <a:buAutoNum type="alphaLcParenR"/>
            </a:pPr>
            <a:r>
              <a:rPr lang="en-US" dirty="0"/>
              <a:t>The strands are overwound in a right handed helix.</a:t>
            </a:r>
            <a:endParaRPr lang="en-CA" dirty="0"/>
          </a:p>
          <a:p>
            <a:pPr marL="514350" lvl="0" indent="-514350">
              <a:buFont typeface="+mj-lt"/>
              <a:buAutoNum type="alphaLcParenR"/>
            </a:pPr>
            <a:r>
              <a:rPr lang="en-US" dirty="0" smtClean="0">
                <a:solidFill>
                  <a:srgbClr val="FF0000"/>
                </a:solidFill>
              </a:rPr>
              <a:t>Internal </a:t>
            </a:r>
            <a:r>
              <a:rPr lang="en-US" u="sng" dirty="0" err="1">
                <a:solidFill>
                  <a:srgbClr val="FF0000"/>
                </a:solidFill>
              </a:rPr>
              <a:t>hydrophyllic</a:t>
            </a:r>
            <a:r>
              <a:rPr lang="en-US" dirty="0">
                <a:solidFill>
                  <a:srgbClr val="FF0000"/>
                </a:solidFill>
              </a:rPr>
              <a:t> interactions stabilize hydrogen bonds.</a:t>
            </a:r>
            <a:endParaRPr lang="en-CA" dirty="0">
              <a:solidFill>
                <a:srgbClr val="FF0000"/>
              </a:solidFill>
            </a:endParaRPr>
          </a:p>
          <a:p>
            <a:pPr marL="514350" lvl="0" indent="-514350">
              <a:buFont typeface="+mj-lt"/>
              <a:buAutoNum type="alphaLcParenR"/>
            </a:pPr>
            <a:r>
              <a:rPr lang="en-US" dirty="0"/>
              <a:t>Externally stabilized by the polar nature of water interacting with charged phosphate groups.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US" b="1" dirty="0"/>
              <a:t>2)</a:t>
            </a:r>
            <a:r>
              <a:rPr lang="en-US" dirty="0"/>
              <a:t> The </a:t>
            </a:r>
            <a:r>
              <a:rPr lang="en-US" dirty="0" err="1"/>
              <a:t>primasome</a:t>
            </a:r>
            <a:r>
              <a:rPr lang="en-US" dirty="0"/>
              <a:t> which is located </a:t>
            </a:r>
            <a:r>
              <a:rPr lang="en-US" i="1" dirty="0"/>
              <a:t>on the lagging strand side of the replication fork</a:t>
            </a:r>
            <a:r>
              <a:rPr lang="en-US" dirty="0"/>
              <a:t> is made up of two different proteins. What are they?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US" dirty="0" smtClean="0"/>
              <a:t>A </a:t>
            </a:r>
            <a:r>
              <a:rPr lang="en-US" dirty="0"/>
              <a:t>topoisomerase and </a:t>
            </a:r>
            <a:r>
              <a:rPr lang="en-US" dirty="0" err="1"/>
              <a:t>primase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US" dirty="0" smtClean="0">
                <a:solidFill>
                  <a:srgbClr val="FF0000"/>
                </a:solidFill>
              </a:rPr>
              <a:t>A </a:t>
            </a:r>
            <a:r>
              <a:rPr lang="en-US" dirty="0" err="1">
                <a:solidFill>
                  <a:srgbClr val="FF0000"/>
                </a:solidFill>
              </a:rPr>
              <a:t>primase</a:t>
            </a:r>
            <a:r>
              <a:rPr lang="en-US" dirty="0">
                <a:solidFill>
                  <a:srgbClr val="FF0000"/>
                </a:solidFill>
              </a:rPr>
              <a:t> and helicase </a:t>
            </a:r>
            <a:endParaRPr lang="en-CA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lphaLcParenR"/>
            </a:pPr>
            <a:r>
              <a:rPr lang="en-US" dirty="0" smtClean="0"/>
              <a:t>DNA </a:t>
            </a:r>
            <a:r>
              <a:rPr lang="en-US" dirty="0"/>
              <a:t>polymerase and </a:t>
            </a:r>
            <a:r>
              <a:rPr lang="en-US" dirty="0" err="1"/>
              <a:t>primase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US" dirty="0" smtClean="0"/>
              <a:t>Ligase </a:t>
            </a:r>
            <a:r>
              <a:rPr lang="en-US" dirty="0"/>
              <a:t>and DNA polymerase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US" dirty="0" smtClean="0"/>
              <a:t>Helicase </a:t>
            </a:r>
            <a:r>
              <a:rPr lang="en-US" dirty="0"/>
              <a:t>and ligase</a:t>
            </a:r>
            <a:endParaRPr lang="en-CA" dirty="0"/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471999" y="29627"/>
            <a:ext cx="2388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Arial"/>
                <a:cs typeface="Arial"/>
              </a:rPr>
              <a:t>Version B</a:t>
            </a:r>
            <a:endParaRPr lang="en-US" sz="2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3510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783" y="485665"/>
            <a:ext cx="8854098" cy="610213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600" b="1" dirty="0">
                <a:latin typeface="Arial"/>
                <a:cs typeface="Arial"/>
              </a:rPr>
              <a:t>3)</a:t>
            </a:r>
            <a:r>
              <a:rPr lang="en-US" sz="3600" dirty="0">
                <a:latin typeface="Arial"/>
                <a:cs typeface="Arial"/>
              </a:rPr>
              <a:t>  Which of the following translation rules is incorrect?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a) There are start (AUG)  codons.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b) There is no space or extra nucleotides between codons.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c) The codons do not overlap.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d) Triplet reading is from the 3’ end to the 5’ end.</a:t>
            </a:r>
            <a:endParaRPr lang="en-CA" sz="3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e) There are 3 possible stop signals (UAG, UAA, UGA).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   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b="1" dirty="0">
                <a:latin typeface="Arial"/>
                <a:cs typeface="Arial"/>
              </a:rPr>
              <a:t>4)</a:t>
            </a:r>
            <a:r>
              <a:rPr lang="en-US" sz="3600" dirty="0">
                <a:latin typeface="Arial"/>
                <a:cs typeface="Arial"/>
              </a:rPr>
              <a:t> Replication of the bottom DNA strand labeled “B*” would involve: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3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3600" dirty="0" smtClean="0">
              <a:latin typeface="Arial"/>
              <a:cs typeface="Arial"/>
            </a:endParaRPr>
          </a:p>
          <a:p>
            <a:pPr marL="514350" indent="-514350"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Discontinuous </a:t>
            </a:r>
            <a:r>
              <a:rPr lang="en-US" sz="3600" dirty="0">
                <a:latin typeface="Arial"/>
                <a:cs typeface="Arial"/>
              </a:rPr>
              <a:t>synthesis -- of the lagging </a:t>
            </a:r>
            <a:r>
              <a:rPr lang="en-US" sz="3600" dirty="0" smtClean="0">
                <a:latin typeface="Arial"/>
                <a:cs typeface="Arial"/>
              </a:rPr>
              <a:t>strand</a:t>
            </a:r>
            <a:endParaRPr lang="en-CA" sz="3600" dirty="0">
              <a:latin typeface="Arial"/>
              <a:cs typeface="Arial"/>
            </a:endParaRPr>
          </a:p>
          <a:p>
            <a:pPr marL="514350" indent="-514350"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Discontinuous </a:t>
            </a:r>
            <a:r>
              <a:rPr lang="en-US" sz="3600" dirty="0">
                <a:latin typeface="Arial"/>
                <a:cs typeface="Arial"/>
              </a:rPr>
              <a:t>synthesis – of the leading </a:t>
            </a:r>
            <a:r>
              <a:rPr lang="en-US" sz="3600" dirty="0" smtClean="0">
                <a:latin typeface="Arial"/>
                <a:cs typeface="Arial"/>
              </a:rPr>
              <a:t>strand</a:t>
            </a:r>
            <a:endParaRPr lang="en-CA" sz="3600" dirty="0">
              <a:latin typeface="Arial"/>
              <a:cs typeface="Arial"/>
            </a:endParaRPr>
          </a:p>
          <a:p>
            <a:pPr marL="514350" indent="-514350"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Continuous </a:t>
            </a:r>
            <a:r>
              <a:rPr lang="en-US" sz="3600" dirty="0">
                <a:latin typeface="Arial"/>
                <a:cs typeface="Arial"/>
              </a:rPr>
              <a:t>synthesis – of the lagging </a:t>
            </a:r>
            <a:r>
              <a:rPr lang="en-US" sz="3600" dirty="0" smtClean="0">
                <a:latin typeface="Arial"/>
                <a:cs typeface="Arial"/>
              </a:rPr>
              <a:t>strand</a:t>
            </a:r>
            <a:endParaRPr lang="en-CA" sz="3600" dirty="0">
              <a:latin typeface="Arial"/>
              <a:cs typeface="Arial"/>
            </a:endParaRPr>
          </a:p>
          <a:p>
            <a:pPr marL="514350" indent="-514350">
              <a:buAutoNum type="alphaLcParenR"/>
            </a:pPr>
            <a:r>
              <a:rPr lang="en-US" sz="3600" dirty="0" smtClean="0">
                <a:solidFill>
                  <a:srgbClr val="FF0000"/>
                </a:solidFill>
                <a:latin typeface="Arial"/>
                <a:cs typeface="Arial"/>
              </a:rPr>
              <a:t>Continuous </a:t>
            </a: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synthesis – of the leading </a:t>
            </a:r>
            <a:r>
              <a:rPr lang="en-US" sz="3600" dirty="0" smtClean="0">
                <a:solidFill>
                  <a:srgbClr val="FF0000"/>
                </a:solidFill>
                <a:latin typeface="Arial"/>
                <a:cs typeface="Arial"/>
              </a:rPr>
              <a:t>strand</a:t>
            </a:r>
            <a:endParaRPr lang="en-CA" sz="3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514350" indent="-514350">
              <a:buAutoNum type="alphaLcParenR"/>
            </a:pPr>
            <a:r>
              <a:rPr lang="en-US" sz="3600" dirty="0" smtClean="0">
                <a:latin typeface="Arial"/>
                <a:cs typeface="Arial"/>
              </a:rPr>
              <a:t>None </a:t>
            </a:r>
            <a:r>
              <a:rPr lang="en-US" sz="3600" dirty="0">
                <a:latin typeface="Arial"/>
                <a:cs typeface="Arial"/>
              </a:rPr>
              <a:t>of the above</a:t>
            </a:r>
            <a:endParaRPr lang="en-CA" sz="3600" dirty="0">
              <a:latin typeface="Arial"/>
              <a:cs typeface="Arial"/>
            </a:endParaRPr>
          </a:p>
          <a:p>
            <a:endParaRPr lang="en-US" dirty="0"/>
          </a:p>
        </p:txBody>
      </p:sp>
      <p:pic>
        <p:nvPicPr>
          <p:cNvPr id="2" name="Picture 1" descr="Screen Shot 2017-03-30 at 2.00.5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841" y="3055686"/>
            <a:ext cx="5913693" cy="150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17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200" b="1" dirty="0" smtClean="0">
                <a:latin typeface="Arial"/>
                <a:cs typeface="Arial"/>
              </a:rPr>
              <a:t>5</a:t>
            </a:r>
            <a:r>
              <a:rPr lang="en-US" sz="2200" b="1" dirty="0">
                <a:latin typeface="Arial"/>
                <a:cs typeface="Arial"/>
              </a:rPr>
              <a:t>)</a:t>
            </a:r>
            <a:r>
              <a:rPr lang="en-US" sz="2200" dirty="0">
                <a:latin typeface="Arial"/>
                <a:cs typeface="Arial"/>
              </a:rPr>
              <a:t> Which of the following investigators was/were responsible for the following discovery</a:t>
            </a:r>
            <a:r>
              <a:rPr lang="en-US" sz="2200" dirty="0" smtClean="0">
                <a:latin typeface="Arial"/>
                <a:cs typeface="Arial"/>
              </a:rPr>
              <a:t>?</a:t>
            </a:r>
            <a:r>
              <a:rPr lang="en-CA" sz="2200" dirty="0">
                <a:latin typeface="Arial"/>
                <a:cs typeface="Arial"/>
              </a:rPr>
              <a:t> </a:t>
            </a:r>
            <a:r>
              <a:rPr lang="en-US" sz="2200" dirty="0" smtClean="0">
                <a:latin typeface="Arial"/>
                <a:cs typeface="Arial"/>
              </a:rPr>
              <a:t>Chemicals </a:t>
            </a:r>
            <a:r>
              <a:rPr lang="en-US" sz="2200" dirty="0">
                <a:latin typeface="Arial"/>
                <a:cs typeface="Arial"/>
              </a:rPr>
              <a:t>from heat-killed S cells were purified. The chemicals were tested for the ability to transform live R cells. The transforming agent was found to be DNA. </a:t>
            </a:r>
            <a:endParaRPr lang="en-CA" sz="2200" dirty="0">
              <a:latin typeface="Arial"/>
              <a:cs typeface="Arial"/>
            </a:endParaRPr>
          </a:p>
          <a:p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a) Frederick Griffith 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b) Alfred Hershey and Martha Chase 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c) Oswald Avery, </a:t>
            </a:r>
            <a:r>
              <a:rPr lang="en-US" sz="2200" dirty="0" err="1">
                <a:solidFill>
                  <a:srgbClr val="FF0000"/>
                </a:solidFill>
                <a:latin typeface="Arial"/>
                <a:cs typeface="Arial"/>
              </a:rPr>
              <a:t>Maclyn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 McCarty, and Colin MacLeod 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d) Erwin Chargaff 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 smtClean="0">
                <a:latin typeface="Arial"/>
                <a:cs typeface="Arial"/>
              </a:rPr>
              <a:t>e</a:t>
            </a:r>
            <a:r>
              <a:rPr lang="en-US" sz="2200" dirty="0">
                <a:latin typeface="Arial"/>
                <a:cs typeface="Arial"/>
              </a:rPr>
              <a:t>) Matthew </a:t>
            </a:r>
            <a:r>
              <a:rPr lang="en-US" sz="2200" dirty="0" err="1">
                <a:latin typeface="Arial"/>
                <a:cs typeface="Arial"/>
              </a:rPr>
              <a:t>Meselson</a:t>
            </a:r>
            <a:r>
              <a:rPr lang="en-US" sz="2200" dirty="0">
                <a:latin typeface="Arial"/>
                <a:cs typeface="Arial"/>
              </a:rPr>
              <a:t> and Franklin Stahl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6)</a:t>
            </a:r>
            <a:r>
              <a:rPr lang="en-US" sz="2200" dirty="0">
                <a:latin typeface="Arial"/>
                <a:cs typeface="Arial"/>
              </a:rPr>
              <a:t>  Most DNA under normal physiological conditions (b DNA) would be correctly described as which of the following?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a) a right handed helix, positively supercoiled, ~ 10 bases double per helix turn.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b) a left handed helix, negatively supercoiled, ~  5 bases per double helix turn.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c) a right handed helix, negatively supercoiled ~10 bases per double helix turn.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d) a left handed helix, positively supercoiled ~ 5 bases per double helix turn.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e) a left handed helix, negatively supercoiled ~ 10 bases per double helix turn.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114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b="1" dirty="0" smtClean="0"/>
              <a:t>7)</a:t>
            </a:r>
            <a:r>
              <a:rPr lang="en-US" sz="2000" dirty="0" smtClean="0"/>
              <a:t> What is the Okazaki sequence from the following duplex DNA where the leading strand </a:t>
            </a:r>
            <a:r>
              <a:rPr lang="en-US" sz="2000" i="1" dirty="0" smtClean="0"/>
              <a:t>is being synthesized</a:t>
            </a:r>
            <a:r>
              <a:rPr lang="en-US" sz="2000" dirty="0" smtClean="0"/>
              <a:t> </a:t>
            </a:r>
            <a:r>
              <a:rPr lang="en-US" sz="2000" i="1" dirty="0" smtClean="0"/>
              <a:t>from left to right</a:t>
            </a:r>
            <a:r>
              <a:rPr lang="en-US" sz="2000" dirty="0" smtClean="0"/>
              <a:t>?</a:t>
            </a:r>
            <a:endParaRPr lang="en-CA" sz="2000" dirty="0" smtClean="0"/>
          </a:p>
          <a:p>
            <a:pPr marL="0" indent="0">
              <a:buNone/>
            </a:pPr>
            <a:r>
              <a:rPr lang="en-US" sz="2000" dirty="0" smtClean="0"/>
              <a:t> 					   </a:t>
            </a:r>
            <a:r>
              <a:rPr lang="fr-FR" sz="2200" dirty="0" smtClean="0"/>
              <a:t>5’ ATATGCGC 3’ </a:t>
            </a:r>
            <a:r>
              <a:rPr lang="fr-FR" sz="2200" dirty="0" err="1" smtClean="0">
                <a:solidFill>
                  <a:srgbClr val="FF0000"/>
                </a:solidFill>
              </a:rPr>
              <a:t>lagging</a:t>
            </a:r>
            <a:r>
              <a:rPr lang="fr-FR" sz="2200" dirty="0" smtClean="0">
                <a:solidFill>
                  <a:srgbClr val="FF0000"/>
                </a:solidFill>
              </a:rPr>
              <a:t> </a:t>
            </a:r>
            <a:r>
              <a:rPr lang="fr-FR" sz="2200" dirty="0" err="1" smtClean="0">
                <a:solidFill>
                  <a:srgbClr val="FF0000"/>
                </a:solidFill>
              </a:rPr>
              <a:t>strand</a:t>
            </a:r>
            <a:endParaRPr lang="en-CA" sz="2200" dirty="0"/>
          </a:p>
          <a:p>
            <a:pPr marL="0" indent="0">
              <a:buNone/>
            </a:pPr>
            <a:r>
              <a:rPr lang="en-CA" sz="2200" dirty="0" smtClean="0"/>
              <a:t>					   </a:t>
            </a:r>
            <a:r>
              <a:rPr lang="fr-FR" sz="2200" dirty="0" smtClean="0"/>
              <a:t>3’ TATACGCG 5’ </a:t>
            </a:r>
            <a:r>
              <a:rPr lang="fr-FR" sz="2200" dirty="0" err="1" smtClean="0">
                <a:solidFill>
                  <a:srgbClr val="FF0000"/>
                </a:solidFill>
              </a:rPr>
              <a:t>leading</a:t>
            </a:r>
            <a:r>
              <a:rPr lang="fr-FR" sz="2200" dirty="0" smtClean="0">
                <a:solidFill>
                  <a:srgbClr val="FF0000"/>
                </a:solidFill>
              </a:rPr>
              <a:t> </a:t>
            </a:r>
            <a:r>
              <a:rPr lang="fr-FR" sz="2200" dirty="0" err="1" smtClean="0">
                <a:solidFill>
                  <a:srgbClr val="FF0000"/>
                </a:solidFill>
              </a:rPr>
              <a:t>strand</a:t>
            </a:r>
            <a:endParaRPr lang="en-CA" sz="2200" dirty="0" smtClean="0"/>
          </a:p>
          <a:p>
            <a:pPr marL="0" indent="0">
              <a:buNone/>
            </a:pPr>
            <a:r>
              <a:rPr lang="fr-FR" sz="2000" dirty="0" smtClean="0"/>
              <a:t> </a:t>
            </a:r>
            <a:endParaRPr lang="en-CA" sz="2000" dirty="0" smtClean="0"/>
          </a:p>
          <a:p>
            <a:pPr marL="800100" lvl="2" indent="0">
              <a:buNone/>
            </a:pPr>
            <a:r>
              <a:rPr lang="fr-FR" sz="2000" dirty="0" smtClean="0"/>
              <a:t>a) 5’ TATACGCG 3’</a:t>
            </a:r>
            <a:endParaRPr lang="en-CA" sz="2000" dirty="0" smtClean="0"/>
          </a:p>
          <a:p>
            <a:pPr marL="800100" lvl="2" indent="0">
              <a:buNone/>
            </a:pPr>
            <a:r>
              <a:rPr lang="fr-FR" sz="2000" dirty="0" smtClean="0">
                <a:solidFill>
                  <a:srgbClr val="FF0000"/>
                </a:solidFill>
              </a:rPr>
              <a:t>b) 3’ TATACGCG 5’</a:t>
            </a:r>
            <a:endParaRPr lang="en-CA" sz="2000" dirty="0" smtClean="0">
              <a:solidFill>
                <a:srgbClr val="FF0000"/>
              </a:solidFill>
            </a:endParaRPr>
          </a:p>
          <a:p>
            <a:pPr marL="800100" lvl="2" indent="0">
              <a:buNone/>
            </a:pPr>
            <a:r>
              <a:rPr lang="en-US" sz="2000" dirty="0" smtClean="0"/>
              <a:t>c) 3’ ATATGCGC 5’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/>
              <a:t>d) 5’ ATATGCGC 3’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/>
              <a:t>e) </a:t>
            </a:r>
            <a:r>
              <a:rPr lang="en-US" sz="2000" i="1" dirty="0" smtClean="0"/>
              <a:t> none of the above</a:t>
            </a:r>
            <a:endParaRPr lang="en-CA" sz="2000" dirty="0" smtClean="0"/>
          </a:p>
          <a:p>
            <a:pPr marL="0" indent="0">
              <a:buNone/>
            </a:pPr>
            <a:r>
              <a:rPr lang="en-US" sz="2000" dirty="0" smtClean="0"/>
              <a:t> </a:t>
            </a:r>
            <a:endParaRPr lang="en-CA" sz="2000" dirty="0" smtClean="0"/>
          </a:p>
          <a:p>
            <a:pPr marL="0" indent="0">
              <a:buNone/>
            </a:pPr>
            <a:r>
              <a:rPr lang="en-US" sz="2000" b="1" dirty="0" smtClean="0"/>
              <a:t>8)</a:t>
            </a:r>
            <a:r>
              <a:rPr lang="en-US" sz="2000" dirty="0" smtClean="0"/>
              <a:t> Please choose the answer containing correct groups presenting at the 2’ position and  5’s in a </a:t>
            </a:r>
            <a:r>
              <a:rPr lang="en-US" sz="2000" dirty="0" err="1" smtClean="0"/>
              <a:t>deoxyribose</a:t>
            </a:r>
            <a:r>
              <a:rPr lang="en-US" sz="2000" dirty="0" smtClean="0"/>
              <a:t> nucleotide.</a:t>
            </a:r>
            <a:endParaRPr lang="en-CA" sz="2000" dirty="0" smtClean="0"/>
          </a:p>
          <a:p>
            <a:pPr marL="0" indent="0">
              <a:buNone/>
            </a:pPr>
            <a:r>
              <a:rPr lang="en-US" sz="2000" dirty="0" smtClean="0"/>
              <a:t> 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a)  H and  phosphate </a:t>
            </a:r>
            <a:endParaRPr lang="en-CA" sz="2000" dirty="0" smtClean="0">
              <a:solidFill>
                <a:srgbClr val="FF0000"/>
              </a:solidFill>
            </a:endParaRPr>
          </a:p>
          <a:p>
            <a:pPr marL="800100" lvl="2" indent="0">
              <a:buNone/>
            </a:pPr>
            <a:r>
              <a:rPr lang="en-US" sz="2000" dirty="0" smtClean="0"/>
              <a:t>b) nitrogenous base and H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/>
              <a:t>c)  OH and H, 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/>
              <a:t>d)  nitrogenous base and phosphate </a:t>
            </a:r>
            <a:endParaRPr lang="en-CA" sz="2000" dirty="0" smtClean="0"/>
          </a:p>
          <a:p>
            <a:pPr marL="800100" lvl="2" indent="0">
              <a:buNone/>
            </a:pPr>
            <a:r>
              <a:rPr lang="en-US" sz="2000" dirty="0" smtClean="0"/>
              <a:t>e)  phosphate and OH </a:t>
            </a:r>
            <a:endParaRPr lang="en-CA" sz="2000" dirty="0" smtClean="0"/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752" y="4407322"/>
            <a:ext cx="2677738" cy="24506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48065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000" b="1" dirty="0"/>
              <a:t>9)</a:t>
            </a:r>
            <a:r>
              <a:rPr lang="en-US" sz="2000" dirty="0"/>
              <a:t> Which of the following is </a:t>
            </a:r>
            <a:r>
              <a:rPr lang="en-US" sz="2000" i="1" dirty="0"/>
              <a:t>not true</a:t>
            </a:r>
            <a:r>
              <a:rPr lang="en-US" sz="2000" dirty="0"/>
              <a:t> about the carboxyl tail domain of RNA polymerase II ?</a:t>
            </a:r>
            <a:endParaRPr lang="en-CA" sz="2000" dirty="0"/>
          </a:p>
          <a:p>
            <a:pPr marL="0" indent="0">
              <a:buNone/>
            </a:pPr>
            <a:r>
              <a:rPr lang="en-US" sz="2000" dirty="0"/>
              <a:t> </a:t>
            </a:r>
            <a:endParaRPr lang="en-CA" sz="2000" dirty="0"/>
          </a:p>
          <a:p>
            <a:pPr marL="0" indent="0">
              <a:buNone/>
            </a:pPr>
            <a:r>
              <a:rPr lang="en-US" sz="2000" dirty="0"/>
              <a:t>a) It is highly phosphorylated</a:t>
            </a:r>
            <a:endParaRPr lang="en-CA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b) It recognizes the termination sequence </a:t>
            </a:r>
            <a:r>
              <a:rPr lang="en-US" sz="2000" dirty="0" smtClean="0">
                <a:solidFill>
                  <a:srgbClr val="FF0000"/>
                </a:solidFill>
              </a:rPr>
              <a:t>(RNA polymerase)</a:t>
            </a:r>
            <a:endParaRPr lang="en-CA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/>
              <a:t>c) It attaches the 5’ cap</a:t>
            </a:r>
            <a:endParaRPr lang="en-CA" sz="2000" dirty="0"/>
          </a:p>
          <a:p>
            <a:pPr marL="0" indent="0">
              <a:buNone/>
            </a:pPr>
            <a:r>
              <a:rPr lang="en-US" sz="2000" dirty="0"/>
              <a:t>d) It attaches the 3’ tail</a:t>
            </a:r>
            <a:endParaRPr lang="en-CA" sz="2000" dirty="0"/>
          </a:p>
          <a:p>
            <a:pPr marL="0" indent="0">
              <a:buNone/>
            </a:pPr>
            <a:r>
              <a:rPr lang="en-US" sz="2000" dirty="0"/>
              <a:t>e) splices out introns</a:t>
            </a:r>
            <a:endParaRPr lang="en-CA" sz="2000" dirty="0"/>
          </a:p>
          <a:p>
            <a:pPr marL="0" indent="0">
              <a:buNone/>
            </a:pPr>
            <a:r>
              <a:rPr lang="en-US" sz="2000" dirty="0"/>
              <a:t> </a:t>
            </a:r>
            <a:endParaRPr lang="en-CA" sz="2000" dirty="0"/>
          </a:p>
          <a:p>
            <a:pPr marL="0" indent="0">
              <a:buNone/>
            </a:pPr>
            <a:r>
              <a:rPr lang="en-US" sz="2000" b="1" dirty="0"/>
              <a:t>10)</a:t>
            </a:r>
            <a:r>
              <a:rPr lang="en-US" sz="2000" dirty="0"/>
              <a:t> Which of the following features is common to both DNA replication and transcription? </a:t>
            </a:r>
            <a:endParaRPr lang="en-US" sz="2000" dirty="0" smtClean="0"/>
          </a:p>
          <a:p>
            <a:pPr marL="0" indent="0">
              <a:buNone/>
            </a:pPr>
            <a:endParaRPr lang="en-CA" sz="2000" dirty="0"/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/>
              <a:t>Nucleotides </a:t>
            </a:r>
            <a:r>
              <a:rPr lang="en-US" sz="2000" dirty="0"/>
              <a:t>are added to the 5’ end of the newly synthesized strand </a:t>
            </a:r>
            <a:endParaRPr lang="en-US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>
                <a:solidFill>
                  <a:srgbClr val="FF0000"/>
                </a:solidFill>
              </a:rPr>
              <a:t>A </a:t>
            </a:r>
            <a:r>
              <a:rPr lang="en-US" sz="2000" dirty="0">
                <a:solidFill>
                  <a:srgbClr val="FF0000"/>
                </a:solidFill>
              </a:rPr>
              <a:t>sugar-phosphate bond is formed between the 3’ hydroxyl and the 5’ phosphate </a:t>
            </a:r>
            <a:endParaRPr lang="en-US" sz="2000" dirty="0" smtClean="0">
              <a:solidFill>
                <a:srgbClr val="FF0000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dirty="0" err="1" smtClean="0"/>
              <a:t>Deoxyribonucleotides</a:t>
            </a:r>
            <a:r>
              <a:rPr lang="en-US" sz="2000" dirty="0" smtClean="0"/>
              <a:t> </a:t>
            </a:r>
            <a:r>
              <a:rPr lang="en-US" sz="2000" dirty="0"/>
              <a:t>are incorporated into the growing sequence </a:t>
            </a:r>
            <a:endParaRPr lang="en-US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/>
              <a:t>Both </a:t>
            </a:r>
            <a:r>
              <a:rPr lang="en-US" sz="2000" dirty="0"/>
              <a:t>RNA and DNA polymerase require oligonucleotide priming </a:t>
            </a:r>
            <a:endParaRPr lang="en-US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en-US" sz="2000" dirty="0" smtClean="0"/>
              <a:t>Both </a:t>
            </a:r>
            <a:r>
              <a:rPr lang="en-US" sz="2000" dirty="0"/>
              <a:t>RNA and DNA polymerase initiate at promoter sequences </a:t>
            </a:r>
            <a:endParaRPr lang="en-CA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646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11)</a:t>
            </a:r>
            <a:r>
              <a:rPr lang="en-US" sz="2200" dirty="0">
                <a:latin typeface="Arial"/>
                <a:cs typeface="Arial"/>
              </a:rPr>
              <a:t> If there is 20% of T in the DNA double stands, how many G would you expect in this DNA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200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 smtClean="0">
                <a:latin typeface="Arial"/>
                <a:cs typeface="Arial"/>
              </a:rPr>
              <a:t>a</a:t>
            </a:r>
            <a:r>
              <a:rPr lang="en-US" sz="2200" dirty="0">
                <a:latin typeface="Arial"/>
                <a:cs typeface="Arial"/>
              </a:rPr>
              <a:t>)  10%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b)  15%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c)  20%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d)  25%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e)  30%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12)</a:t>
            </a:r>
            <a:r>
              <a:rPr lang="en-US" sz="2200" dirty="0">
                <a:latin typeface="Arial"/>
                <a:cs typeface="Arial"/>
              </a:rPr>
              <a:t> Which of the following prokaryotic RNA polymerase subunits is responsible for its assembly and interacting with regulatory proteins 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a) 	</a:t>
            </a:r>
            <a:r>
              <a:rPr lang="el-GR" sz="2200" dirty="0">
                <a:latin typeface="Arial"/>
                <a:cs typeface="Arial"/>
              </a:rPr>
              <a:t>σ</a:t>
            </a:r>
            <a:r>
              <a:rPr lang="en-US" sz="2200" dirty="0">
                <a:latin typeface="Arial"/>
                <a:cs typeface="Arial"/>
              </a:rPr>
              <a:t> (sigma factor) 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b) 	</a:t>
            </a:r>
            <a:r>
              <a:rPr lang="el-GR" sz="2200" dirty="0">
                <a:latin typeface="Arial"/>
                <a:cs typeface="Arial"/>
              </a:rPr>
              <a:t>β</a:t>
            </a:r>
            <a:r>
              <a:rPr lang="en-US" sz="2200" dirty="0">
                <a:latin typeface="Arial"/>
                <a:cs typeface="Arial"/>
              </a:rPr>
              <a:t>(beta)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c)	</a:t>
            </a:r>
            <a:r>
              <a:rPr lang="el-GR" sz="2200" dirty="0">
                <a:latin typeface="Arial"/>
                <a:cs typeface="Arial"/>
              </a:rPr>
              <a:t>β</a:t>
            </a:r>
            <a:r>
              <a:rPr lang="en-US" sz="2200" dirty="0">
                <a:latin typeface="Arial"/>
                <a:cs typeface="Arial"/>
              </a:rPr>
              <a:t>’ (beta prime)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d) 	</a:t>
            </a:r>
            <a:r>
              <a:rPr lang="el-GR" sz="2200" dirty="0">
                <a:solidFill>
                  <a:srgbClr val="FF0000"/>
                </a:solidFill>
                <a:latin typeface="Arial"/>
                <a:cs typeface="Arial"/>
              </a:rPr>
              <a:t>α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(alpha)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e) 	</a:t>
            </a:r>
            <a:r>
              <a:rPr lang="el-GR" sz="2200" dirty="0">
                <a:latin typeface="Arial"/>
                <a:cs typeface="Arial"/>
              </a:rPr>
              <a:t>ω </a:t>
            </a:r>
            <a:r>
              <a:rPr lang="en-CA" sz="2200" dirty="0">
                <a:latin typeface="Arial"/>
                <a:cs typeface="Arial"/>
              </a:rPr>
              <a:t> </a:t>
            </a:r>
            <a:r>
              <a:rPr lang="en-US" sz="2200" dirty="0">
                <a:latin typeface="Arial"/>
                <a:cs typeface="Arial"/>
              </a:rPr>
              <a:t>(omega)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8120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13</a:t>
            </a:r>
            <a:r>
              <a:rPr lang="en-US" sz="2000" b="1" dirty="0">
                <a:latin typeface="Arial"/>
                <a:cs typeface="Arial"/>
              </a:rPr>
              <a:t>)</a:t>
            </a:r>
            <a:r>
              <a:rPr lang="en-US" sz="2000" dirty="0">
                <a:latin typeface="Arial"/>
                <a:cs typeface="Arial"/>
              </a:rPr>
              <a:t> The following DNA double helix </a:t>
            </a:r>
            <a:r>
              <a:rPr lang="en-US" sz="2000" i="1" dirty="0">
                <a:latin typeface="Arial"/>
                <a:cs typeface="Arial"/>
              </a:rPr>
              <a:t>is read from left to right</a:t>
            </a:r>
            <a:r>
              <a:rPr lang="en-US" sz="2000" dirty="0">
                <a:latin typeface="Arial"/>
                <a:cs typeface="Arial"/>
              </a:rPr>
              <a:t> by an RNA polymerase. What would be the primary mRNA sequence? </a:t>
            </a:r>
            <a:endParaRPr lang="en-CA" sz="2000" dirty="0">
              <a:latin typeface="Arial"/>
              <a:cs typeface="Arial"/>
            </a:endParaRPr>
          </a:p>
          <a:p>
            <a:pPr marL="2628900" lvl="6" indent="0">
              <a:buNone/>
            </a:pPr>
            <a:r>
              <a:rPr lang="en-US" dirty="0">
                <a:latin typeface="Arial"/>
                <a:cs typeface="Arial"/>
              </a:rPr>
              <a:t>5’ TAGCTAGCT 3</a:t>
            </a:r>
            <a:r>
              <a:rPr lang="en-US" dirty="0" smtClean="0">
                <a:latin typeface="Arial"/>
                <a:cs typeface="Arial"/>
              </a:rPr>
              <a:t>’ </a:t>
            </a: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coding strand</a:t>
            </a:r>
            <a:endParaRPr lang="en-CA" dirty="0">
              <a:latin typeface="Arial"/>
              <a:cs typeface="Arial"/>
            </a:endParaRPr>
          </a:p>
          <a:p>
            <a:pPr marL="2628900" lvl="6" indent="0">
              <a:buNone/>
            </a:pPr>
            <a:r>
              <a:rPr lang="en-US" dirty="0">
                <a:latin typeface="Arial"/>
                <a:cs typeface="Arial"/>
              </a:rPr>
              <a:t>3’ ATCGATCGA 5</a:t>
            </a:r>
            <a:r>
              <a:rPr lang="en-US" dirty="0" smtClean="0">
                <a:latin typeface="Arial"/>
                <a:cs typeface="Arial"/>
              </a:rPr>
              <a:t>’ </a:t>
            </a: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template strand</a:t>
            </a:r>
            <a:endParaRPr lang="en-CA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1257300" lvl="2" indent="-457200">
              <a:buAutoNum type="alphaLcParenR"/>
            </a:pPr>
            <a:r>
              <a:rPr lang="fr-FR" sz="2000" dirty="0" smtClean="0">
                <a:latin typeface="Arial"/>
                <a:cs typeface="Arial"/>
              </a:rPr>
              <a:t>5</a:t>
            </a:r>
            <a:r>
              <a:rPr lang="fr-FR" sz="2000" dirty="0">
                <a:latin typeface="Arial"/>
                <a:cs typeface="Arial"/>
              </a:rPr>
              <a:t>’ UAGCUACGU </a:t>
            </a:r>
            <a:r>
              <a:rPr lang="fr-FR" sz="2000" dirty="0" smtClean="0">
                <a:latin typeface="Arial"/>
                <a:cs typeface="Arial"/>
              </a:rPr>
              <a:t>3’</a:t>
            </a:r>
          </a:p>
          <a:p>
            <a:pPr marL="1257300" lvl="2" indent="-457200">
              <a:buAutoNum type="alphaLcParenR"/>
            </a:pPr>
            <a:r>
              <a:rPr lang="fr-FR" sz="2000" dirty="0" smtClean="0">
                <a:latin typeface="Arial"/>
                <a:cs typeface="Arial"/>
              </a:rPr>
              <a:t>5</a:t>
            </a:r>
            <a:r>
              <a:rPr lang="fr-FR" sz="2000" dirty="0">
                <a:latin typeface="Arial"/>
                <a:cs typeface="Arial"/>
              </a:rPr>
              <a:t>’ AUCGAUCGA </a:t>
            </a:r>
            <a:r>
              <a:rPr lang="fr-FR" sz="2000" dirty="0" smtClean="0">
                <a:latin typeface="Arial"/>
                <a:cs typeface="Arial"/>
              </a:rPr>
              <a:t>3’</a:t>
            </a:r>
            <a:endParaRPr lang="en-CA" sz="2000" dirty="0" smtClean="0">
              <a:latin typeface="Arial"/>
              <a:cs typeface="Arial"/>
            </a:endParaRPr>
          </a:p>
          <a:p>
            <a:pPr marL="1257300" lvl="2" indent="-457200">
              <a:buAutoNum type="alphaLcParenR"/>
            </a:pPr>
            <a:r>
              <a:rPr lang="fr-FR" sz="2000" dirty="0" smtClean="0">
                <a:latin typeface="Arial"/>
                <a:cs typeface="Arial"/>
              </a:rPr>
              <a:t>3</a:t>
            </a:r>
            <a:r>
              <a:rPr lang="fr-FR" sz="2000" dirty="0">
                <a:latin typeface="Arial"/>
                <a:cs typeface="Arial"/>
              </a:rPr>
              <a:t>’ UAGCUAGCU </a:t>
            </a:r>
            <a:r>
              <a:rPr lang="fr-FR" sz="2000" dirty="0" smtClean="0">
                <a:latin typeface="Arial"/>
                <a:cs typeface="Arial"/>
              </a:rPr>
              <a:t>5’</a:t>
            </a:r>
            <a:endParaRPr lang="en-CA" sz="2000" dirty="0" smtClean="0">
              <a:latin typeface="Arial"/>
              <a:cs typeface="Arial"/>
            </a:endParaRPr>
          </a:p>
          <a:p>
            <a:pPr marL="1257300" lvl="2" indent="-457200">
              <a:buAutoNum type="alphaLcParenR"/>
            </a:pPr>
            <a:r>
              <a:rPr lang="fr-FR" sz="2000" dirty="0" smtClean="0">
                <a:latin typeface="Arial"/>
                <a:cs typeface="Arial"/>
              </a:rPr>
              <a:t>3</a:t>
            </a:r>
            <a:r>
              <a:rPr lang="fr-FR" sz="2000" dirty="0">
                <a:latin typeface="Arial"/>
                <a:cs typeface="Arial"/>
              </a:rPr>
              <a:t>’ AUCGAUCGA </a:t>
            </a:r>
            <a:r>
              <a:rPr lang="fr-FR" sz="2000" dirty="0" smtClean="0">
                <a:latin typeface="Arial"/>
                <a:cs typeface="Arial"/>
              </a:rPr>
              <a:t>5’</a:t>
            </a:r>
            <a:endParaRPr lang="en-CA" sz="2000" dirty="0" smtClean="0">
              <a:latin typeface="Arial"/>
              <a:cs typeface="Arial"/>
            </a:endParaRPr>
          </a:p>
          <a:p>
            <a:pPr marL="1257300" lvl="2" indent="-457200">
              <a:buAutoNum type="alphaLcParenR"/>
            </a:pP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’ UAGCUAGCU 3’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14)</a:t>
            </a:r>
            <a:r>
              <a:rPr lang="en-US" sz="2000" dirty="0">
                <a:latin typeface="Arial"/>
                <a:cs typeface="Arial"/>
              </a:rPr>
              <a:t> Which of the following proteins functions in the transcription of most eukaryotic ribosomal RNAs  (r RNA)?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</a:t>
            </a:r>
            <a:r>
              <a:rPr lang="en-US" sz="2000" dirty="0" smtClean="0">
                <a:latin typeface="Arial"/>
                <a:cs typeface="Arial"/>
              </a:rPr>
              <a:t>RNA </a:t>
            </a:r>
            <a:r>
              <a:rPr lang="en-US" sz="2000" dirty="0">
                <a:latin typeface="Arial"/>
                <a:cs typeface="Arial"/>
              </a:rPr>
              <a:t>polymerase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 RNA polymerase </a:t>
            </a: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I (</a:t>
            </a:r>
            <a:r>
              <a:rPr lang="en-US" sz="2000" dirty="0" err="1" smtClean="0">
                <a:solidFill>
                  <a:srgbClr val="FF0000"/>
                </a:solidFill>
                <a:latin typeface="Arial"/>
                <a:cs typeface="Arial"/>
              </a:rPr>
              <a:t>rRNA</a:t>
            </a:r>
            <a:r>
              <a:rPr lang="en-US" sz="2000" dirty="0" smtClean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RNA polymerase </a:t>
            </a:r>
            <a:r>
              <a:rPr lang="en-US" sz="2000" dirty="0" smtClean="0">
                <a:latin typeface="Arial"/>
                <a:cs typeface="Arial"/>
              </a:rPr>
              <a:t>II (mRNA)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RNA polymerase </a:t>
            </a:r>
            <a:r>
              <a:rPr lang="en-US" sz="2000" dirty="0" smtClean="0">
                <a:latin typeface="Arial"/>
                <a:cs typeface="Arial"/>
              </a:rPr>
              <a:t>III (</a:t>
            </a:r>
            <a:r>
              <a:rPr lang="en-US" sz="2000" dirty="0" err="1" smtClean="0">
                <a:latin typeface="Arial"/>
                <a:cs typeface="Arial"/>
              </a:rPr>
              <a:t>tRNA</a:t>
            </a:r>
            <a:r>
              <a:rPr lang="en-US" sz="2000" dirty="0" smtClean="0">
                <a:latin typeface="Arial"/>
                <a:cs typeface="Arial"/>
              </a:rPr>
              <a:t>, small RNAs)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RNA polymerase IV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956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300" b="1" dirty="0" smtClean="0">
                <a:latin typeface="Arial"/>
                <a:cs typeface="Arial"/>
              </a:rPr>
              <a:t>15</a:t>
            </a:r>
            <a:r>
              <a:rPr lang="en-US" sz="2300" b="1" dirty="0">
                <a:latin typeface="Arial"/>
                <a:cs typeface="Arial"/>
              </a:rPr>
              <a:t>)</a:t>
            </a:r>
            <a:r>
              <a:rPr lang="en-US" sz="2300" dirty="0">
                <a:latin typeface="Arial"/>
                <a:cs typeface="Arial"/>
              </a:rPr>
              <a:t>  Which of the following statements about RNA splicing </a:t>
            </a:r>
            <a:r>
              <a:rPr lang="en-US" sz="2300" i="1" dirty="0">
                <a:latin typeface="Arial"/>
                <a:cs typeface="Arial"/>
              </a:rPr>
              <a:t>is entirely correct</a:t>
            </a:r>
            <a:r>
              <a:rPr lang="en-US" sz="2300" dirty="0">
                <a:latin typeface="Arial"/>
                <a:cs typeface="Arial"/>
              </a:rPr>
              <a:t>?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 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a) Alternative splicing is the process where different exons and introns are recombined from the same transcript to produce different proteins.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solidFill>
                  <a:srgbClr val="FF0000"/>
                </a:solidFill>
                <a:latin typeface="Arial"/>
                <a:cs typeface="Arial"/>
              </a:rPr>
              <a:t>b)  Intron cuts at the 5’ splice site are almost always signaled by the transcript sequence GU and at the 3’end, AG.</a:t>
            </a:r>
            <a:endParaRPr lang="en-CA" sz="23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c) Splicing the mRNA transcript happens after the pre mRNA transcript is terminated (post –translational processing)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d)  </a:t>
            </a:r>
            <a:r>
              <a:rPr lang="en-US" sz="2300" dirty="0" err="1">
                <a:latin typeface="Arial"/>
                <a:cs typeface="Arial"/>
              </a:rPr>
              <a:t>Splicesomes</a:t>
            </a:r>
            <a:r>
              <a:rPr lang="en-US" sz="2300" dirty="0">
                <a:latin typeface="Arial"/>
                <a:cs typeface="Arial"/>
              </a:rPr>
              <a:t> remove exons and join introns to make mRNA.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e) </a:t>
            </a:r>
            <a:r>
              <a:rPr lang="en-US" sz="2300" dirty="0" err="1">
                <a:latin typeface="Arial"/>
                <a:cs typeface="Arial"/>
              </a:rPr>
              <a:t>Splicesome</a:t>
            </a:r>
            <a:r>
              <a:rPr lang="en-US" sz="2300" dirty="0">
                <a:latin typeface="Arial"/>
                <a:cs typeface="Arial"/>
              </a:rPr>
              <a:t> proteins catalyze intron removal at 5’AG and 3’ GU, whereas the small nuclear RNA component recognizes these cutting sites.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 </a:t>
            </a:r>
          </a:p>
          <a:p>
            <a:pPr marL="0" indent="0">
              <a:buNone/>
            </a:pP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b="1" dirty="0">
                <a:latin typeface="Arial"/>
                <a:cs typeface="Arial"/>
              </a:rPr>
              <a:t>16)</a:t>
            </a:r>
            <a:r>
              <a:rPr lang="en-US" sz="2300" dirty="0">
                <a:latin typeface="Arial"/>
                <a:cs typeface="Arial"/>
              </a:rPr>
              <a:t> What are the amino acids of the polypeptide expressed by the gene in the DNA sequence below?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 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 smtClean="0">
                <a:latin typeface="Arial"/>
                <a:cs typeface="Arial"/>
              </a:rPr>
              <a:t>					5</a:t>
            </a:r>
            <a:r>
              <a:rPr lang="en-US" sz="2300" dirty="0">
                <a:latin typeface="Arial"/>
                <a:cs typeface="Arial"/>
              </a:rPr>
              <a:t>'-ACG TCA TTC  GTA CAT AAT  CGC   GGT-3'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 smtClean="0">
                <a:latin typeface="Arial"/>
                <a:cs typeface="Arial"/>
              </a:rPr>
              <a:t> 					3</a:t>
            </a:r>
            <a:r>
              <a:rPr lang="en-US" sz="2300" dirty="0">
                <a:latin typeface="Arial"/>
                <a:cs typeface="Arial"/>
              </a:rPr>
              <a:t>’ TGC AGT </a:t>
            </a:r>
            <a:r>
              <a:rPr lang="en-US" sz="2300" dirty="0">
                <a:solidFill>
                  <a:srgbClr val="FF0000"/>
                </a:solidFill>
                <a:latin typeface="Arial"/>
                <a:cs typeface="Arial"/>
              </a:rPr>
              <a:t>AAG CAT GTA  </a:t>
            </a:r>
            <a:r>
              <a:rPr lang="en-US" sz="2300" dirty="0">
                <a:latin typeface="Arial"/>
                <a:cs typeface="Arial"/>
              </a:rPr>
              <a:t>TTA  GCG  CCA-5’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 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solidFill>
                  <a:srgbClr val="FF0000"/>
                </a:solidFill>
                <a:latin typeface="Arial"/>
                <a:cs typeface="Arial"/>
              </a:rPr>
              <a:t>(a) methionine-tyrosine-glutamine</a:t>
            </a:r>
            <a:endParaRPr lang="en-CA" sz="23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(b) threonine-alanine-isoleucine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(c) methionine-</a:t>
            </a:r>
            <a:r>
              <a:rPr lang="en-US" sz="2300" dirty="0" err="1">
                <a:latin typeface="Arial"/>
                <a:cs typeface="Arial"/>
              </a:rPr>
              <a:t>valine</a:t>
            </a:r>
            <a:r>
              <a:rPr lang="en-US" sz="2300" dirty="0">
                <a:latin typeface="Arial"/>
                <a:cs typeface="Arial"/>
              </a:rPr>
              <a:t>-</a:t>
            </a:r>
            <a:r>
              <a:rPr lang="en-US" sz="2300" dirty="0" err="1">
                <a:latin typeface="Arial"/>
                <a:cs typeface="Arial"/>
              </a:rPr>
              <a:t>histidine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>
                <a:latin typeface="Arial"/>
                <a:cs typeface="Arial"/>
              </a:rPr>
              <a:t>(d) methionine tryptophan-</a:t>
            </a:r>
            <a:r>
              <a:rPr lang="en-US" sz="2300" dirty="0" smtClean="0">
                <a:latin typeface="Arial"/>
                <a:cs typeface="Arial"/>
              </a:rPr>
              <a:t>arginine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300" dirty="0" smtClean="0">
                <a:latin typeface="Arial"/>
                <a:cs typeface="Arial"/>
              </a:rPr>
              <a:t>(</a:t>
            </a:r>
            <a:r>
              <a:rPr lang="en-US" sz="2300" dirty="0">
                <a:latin typeface="Arial"/>
                <a:cs typeface="Arial"/>
              </a:rPr>
              <a:t>e) none of the above</a:t>
            </a:r>
            <a:endParaRPr lang="en-CA" sz="23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/>
              <a:t> </a:t>
            </a:r>
            <a:endParaRPr lang="en-CA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6842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708" y="510813"/>
            <a:ext cx="8992146" cy="610213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200" b="1" dirty="0" smtClean="0">
                <a:latin typeface="Arial"/>
                <a:cs typeface="Arial"/>
              </a:rPr>
              <a:t>17</a:t>
            </a:r>
            <a:r>
              <a:rPr lang="en-US" sz="2200" b="1" dirty="0">
                <a:latin typeface="Arial"/>
                <a:cs typeface="Arial"/>
              </a:rPr>
              <a:t>)</a:t>
            </a:r>
            <a:r>
              <a:rPr lang="en-US" sz="2200" dirty="0">
                <a:latin typeface="Arial"/>
                <a:cs typeface="Arial"/>
              </a:rPr>
              <a:t> Choose the answer that has the actual sequence of the first  events in protein synthesis.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i="1" dirty="0" smtClean="0">
                <a:latin typeface="Arial"/>
                <a:cs typeface="Arial"/>
              </a:rPr>
              <a:t>					events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1. 	An </a:t>
            </a:r>
            <a:r>
              <a:rPr lang="en-US" sz="2200" dirty="0" err="1">
                <a:latin typeface="Arial"/>
                <a:cs typeface="Arial"/>
              </a:rPr>
              <a:t>aminoacyl-tRNA</a:t>
            </a:r>
            <a:r>
              <a:rPr lang="en-US" sz="2200" dirty="0">
                <a:latin typeface="Arial"/>
                <a:cs typeface="Arial"/>
              </a:rPr>
              <a:t> binds to the A site.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2. 	A peptide bond forms between the new amino acid and met-</a:t>
            </a:r>
            <a:r>
              <a:rPr lang="en-US" sz="2200" dirty="0" err="1">
                <a:latin typeface="Arial"/>
                <a:cs typeface="Arial"/>
              </a:rPr>
              <a:t>tRNA</a:t>
            </a:r>
            <a:r>
              <a:rPr lang="en-US" sz="2200" dirty="0">
                <a:latin typeface="Arial"/>
                <a:cs typeface="Arial"/>
              </a:rPr>
              <a:t>.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3 	met- </a:t>
            </a:r>
            <a:r>
              <a:rPr lang="en-US" sz="2200" dirty="0" err="1">
                <a:latin typeface="Arial"/>
                <a:cs typeface="Arial"/>
              </a:rPr>
              <a:t>tRNA</a:t>
            </a:r>
            <a:r>
              <a:rPr lang="en-US" sz="2200" dirty="0">
                <a:latin typeface="Arial"/>
                <a:cs typeface="Arial"/>
              </a:rPr>
              <a:t> leaves the P site, and  the ribosome </a:t>
            </a:r>
            <a:r>
              <a:rPr lang="en-US" sz="2200" dirty="0" err="1">
                <a:latin typeface="Arial"/>
                <a:cs typeface="Arial"/>
              </a:rPr>
              <a:t>translocates</a:t>
            </a:r>
            <a:r>
              <a:rPr lang="en-US" sz="2200" dirty="0">
                <a:latin typeface="Arial"/>
                <a:cs typeface="Arial"/>
              </a:rPr>
              <a:t>  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4 	GDP occupies the A site and met- </a:t>
            </a:r>
            <a:r>
              <a:rPr lang="en-US" sz="2200" dirty="0" err="1">
                <a:latin typeface="Arial"/>
                <a:cs typeface="Arial"/>
              </a:rPr>
              <a:t>tRNA</a:t>
            </a:r>
            <a:r>
              <a:rPr lang="en-US" sz="2200" dirty="0">
                <a:latin typeface="Arial"/>
                <a:cs typeface="Arial"/>
              </a:rPr>
              <a:t> is in the E site.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>
                <a:latin typeface="Arial"/>
                <a:cs typeface="Arial"/>
              </a:rPr>
              <a:t>5. 	(n-</a:t>
            </a:r>
            <a:r>
              <a:rPr lang="en-US" sz="2200" dirty="0" err="1">
                <a:latin typeface="Arial"/>
                <a:cs typeface="Arial"/>
              </a:rPr>
              <a:t>formly</a:t>
            </a:r>
            <a:r>
              <a:rPr lang="en-US" sz="2200" dirty="0">
                <a:latin typeface="Arial"/>
                <a:cs typeface="Arial"/>
              </a:rPr>
              <a:t>) met-</a:t>
            </a:r>
            <a:r>
              <a:rPr lang="en-US" sz="2200" dirty="0" err="1">
                <a:latin typeface="Arial"/>
                <a:cs typeface="Arial"/>
              </a:rPr>
              <a:t>tRNA</a:t>
            </a:r>
            <a:r>
              <a:rPr lang="en-US" sz="2200" dirty="0">
                <a:latin typeface="Arial"/>
                <a:cs typeface="Arial"/>
              </a:rPr>
              <a:t> </a:t>
            </a:r>
            <a:r>
              <a:rPr lang="en-US" sz="2200" dirty="0" err="1">
                <a:latin typeface="Arial"/>
                <a:cs typeface="Arial"/>
              </a:rPr>
              <a:t>translocates</a:t>
            </a:r>
            <a:r>
              <a:rPr lang="en-US" sz="2200" dirty="0">
                <a:latin typeface="Arial"/>
                <a:cs typeface="Arial"/>
              </a:rPr>
              <a:t> to the P site. 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1</a:t>
            </a:r>
            <a:r>
              <a:rPr lang="en-US" sz="2200" dirty="0">
                <a:latin typeface="Arial"/>
                <a:cs typeface="Arial"/>
              </a:rPr>
              <a:t>&gt; 3&gt; 2&gt; 4&gt;5 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4</a:t>
            </a:r>
            <a:r>
              <a:rPr lang="en-US" sz="2200" dirty="0">
                <a:latin typeface="Arial"/>
                <a:cs typeface="Arial"/>
              </a:rPr>
              <a:t>&gt;1&gt; 2&gt; 5&gt;3 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5</a:t>
            </a:r>
            <a:r>
              <a:rPr lang="en-US" sz="2200" dirty="0">
                <a:latin typeface="Arial"/>
                <a:cs typeface="Arial"/>
              </a:rPr>
              <a:t>&gt; 4&gt;3&gt; 2&gt; 1 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4</a:t>
            </a:r>
            <a:r>
              <a:rPr lang="en-US" sz="2200" dirty="0">
                <a:latin typeface="Arial"/>
                <a:cs typeface="Arial"/>
              </a:rPr>
              <a:t>&gt; 1&gt; 3&gt; 2&gt; 5 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&gt; 1&gt; 2&gt; 3&gt; 4 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18)</a:t>
            </a:r>
            <a:r>
              <a:rPr lang="en-US" sz="2200" dirty="0">
                <a:latin typeface="Arial"/>
                <a:cs typeface="Arial"/>
              </a:rPr>
              <a:t> Translational initiation in prokaryotes </a:t>
            </a:r>
            <a:r>
              <a:rPr lang="en-US" sz="2200" i="1" dirty="0">
                <a:latin typeface="Arial"/>
                <a:cs typeface="Arial"/>
              </a:rPr>
              <a:t>starts at</a:t>
            </a:r>
            <a:r>
              <a:rPr lang="en-US" sz="2200" dirty="0">
                <a:latin typeface="Arial"/>
                <a:cs typeface="Arial"/>
              </a:rPr>
              <a:t>... and amino acids are attached to </a:t>
            </a:r>
            <a:r>
              <a:rPr lang="en-US" sz="2200" dirty="0" err="1">
                <a:latin typeface="Arial"/>
                <a:cs typeface="Arial"/>
              </a:rPr>
              <a:t>tRNAs</a:t>
            </a:r>
            <a:r>
              <a:rPr lang="en-US" sz="2200" dirty="0">
                <a:latin typeface="Arial"/>
                <a:cs typeface="Arial"/>
              </a:rPr>
              <a:t> by enzymes called… . 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A. 	</a:t>
            </a:r>
            <a:r>
              <a:rPr lang="en-US" sz="2200" i="1" dirty="0">
                <a:latin typeface="Arial"/>
                <a:cs typeface="Arial"/>
              </a:rPr>
              <a:t>TATA box</a:t>
            </a:r>
            <a:r>
              <a:rPr lang="en-US" sz="2200" dirty="0">
                <a:latin typeface="Arial"/>
                <a:cs typeface="Arial"/>
              </a:rPr>
              <a:t>, </a:t>
            </a:r>
            <a:r>
              <a:rPr lang="en-US" sz="2200" dirty="0" err="1">
                <a:latin typeface="Arial"/>
                <a:cs typeface="Arial"/>
              </a:rPr>
              <a:t>aminoacyl-tRNA</a:t>
            </a:r>
            <a:r>
              <a:rPr lang="en-US" sz="2200" dirty="0">
                <a:latin typeface="Arial"/>
                <a:cs typeface="Arial"/>
              </a:rPr>
              <a:t> </a:t>
            </a:r>
            <a:r>
              <a:rPr lang="en-US" sz="2200" dirty="0" err="1">
                <a:latin typeface="Arial"/>
                <a:cs typeface="Arial"/>
              </a:rPr>
              <a:t>synthetase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B.	</a:t>
            </a:r>
            <a:r>
              <a:rPr lang="en-US" sz="2200" i="1" dirty="0">
                <a:latin typeface="Arial"/>
                <a:cs typeface="Arial"/>
              </a:rPr>
              <a:t>Shine-</a:t>
            </a:r>
            <a:r>
              <a:rPr lang="en-US" sz="2200" i="1" dirty="0" err="1">
                <a:latin typeface="Arial"/>
                <a:cs typeface="Arial"/>
              </a:rPr>
              <a:t>Dalgarno</a:t>
            </a:r>
            <a:r>
              <a:rPr lang="en-US" sz="2200" dirty="0">
                <a:latin typeface="Arial"/>
                <a:cs typeface="Arial"/>
              </a:rPr>
              <a:t>, </a:t>
            </a:r>
            <a:r>
              <a:rPr lang="en-US" sz="2200" dirty="0" err="1">
                <a:latin typeface="Arial"/>
                <a:cs typeface="Arial"/>
              </a:rPr>
              <a:t>aminoacyl-tRNA</a:t>
            </a:r>
            <a:r>
              <a:rPr lang="en-US" sz="2200" dirty="0">
                <a:latin typeface="Arial"/>
                <a:cs typeface="Arial"/>
              </a:rPr>
              <a:t> </a:t>
            </a:r>
            <a:r>
              <a:rPr lang="en-US" sz="2200" dirty="0" err="1">
                <a:latin typeface="Arial"/>
                <a:cs typeface="Arial"/>
              </a:rPr>
              <a:t>transferase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C.	</a:t>
            </a:r>
            <a:r>
              <a:rPr lang="en-US" sz="2200" i="1" dirty="0">
                <a:latin typeface="Arial"/>
                <a:cs typeface="Arial"/>
              </a:rPr>
              <a:t>TATA box</a:t>
            </a:r>
            <a:r>
              <a:rPr lang="en-US" sz="2200" dirty="0">
                <a:latin typeface="Arial"/>
                <a:cs typeface="Arial"/>
              </a:rPr>
              <a:t>, </a:t>
            </a:r>
            <a:r>
              <a:rPr lang="en-US" sz="2200" dirty="0" err="1">
                <a:latin typeface="Arial"/>
                <a:cs typeface="Arial"/>
              </a:rPr>
              <a:t>aminoacyl-tRNA</a:t>
            </a:r>
            <a:r>
              <a:rPr lang="en-US" sz="2200" dirty="0">
                <a:latin typeface="Arial"/>
                <a:cs typeface="Arial"/>
              </a:rPr>
              <a:t> </a:t>
            </a:r>
            <a:r>
              <a:rPr lang="en-US" sz="2200" dirty="0" err="1">
                <a:latin typeface="Arial"/>
                <a:cs typeface="Arial"/>
              </a:rPr>
              <a:t>synthetase</a:t>
            </a:r>
            <a:endParaRPr lang="en-CA" sz="2200" dirty="0">
              <a:latin typeface="Arial"/>
              <a:cs typeface="Arial"/>
            </a:endParaRPr>
          </a:p>
          <a:p>
            <a:pPr marL="457200" indent="-457200">
              <a:buAutoNum type="alphaUcPeriod" startAt="4"/>
            </a:pPr>
            <a:r>
              <a:rPr lang="en-US" sz="2200" i="1" dirty="0" smtClean="0">
                <a:solidFill>
                  <a:srgbClr val="FF0000"/>
                </a:solidFill>
                <a:latin typeface="Arial"/>
                <a:cs typeface="Arial"/>
              </a:rPr>
              <a:t>Shine</a:t>
            </a:r>
            <a:r>
              <a:rPr lang="en-US" sz="2200" i="1" dirty="0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lang="en-US" sz="2200" i="1" dirty="0" err="1">
                <a:solidFill>
                  <a:srgbClr val="FF0000"/>
                </a:solidFill>
                <a:latin typeface="Arial"/>
                <a:cs typeface="Arial"/>
              </a:rPr>
              <a:t>Dalgarno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, </a:t>
            </a:r>
            <a:r>
              <a:rPr lang="en-US" sz="2200" dirty="0" err="1">
                <a:solidFill>
                  <a:srgbClr val="FF0000"/>
                </a:solidFill>
                <a:latin typeface="Arial"/>
                <a:cs typeface="Arial"/>
              </a:rPr>
              <a:t>aminoacyl-tRNA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/>
                <a:cs typeface="Arial"/>
              </a:rPr>
              <a:t>synthetase</a:t>
            </a: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</a:p>
          <a:p>
            <a:pPr marL="457200" indent="-457200">
              <a:buAutoNum type="alphaUcPeriod" startAt="4"/>
            </a:pPr>
            <a:r>
              <a:rPr lang="en-US" sz="2200" i="1" dirty="0" smtClean="0">
                <a:latin typeface="Arial"/>
                <a:cs typeface="Arial"/>
              </a:rPr>
              <a:t>Shine</a:t>
            </a:r>
            <a:r>
              <a:rPr lang="en-US" sz="2200" i="1" dirty="0">
                <a:latin typeface="Arial"/>
                <a:cs typeface="Arial"/>
              </a:rPr>
              <a:t>-</a:t>
            </a:r>
            <a:r>
              <a:rPr lang="en-US" sz="2200" i="1" dirty="0" err="1">
                <a:latin typeface="Arial"/>
                <a:cs typeface="Arial"/>
              </a:rPr>
              <a:t>Dalgarno</a:t>
            </a:r>
            <a:r>
              <a:rPr lang="en-US" sz="2200" dirty="0">
                <a:latin typeface="Arial"/>
                <a:cs typeface="Arial"/>
              </a:rPr>
              <a:t>, charged </a:t>
            </a:r>
            <a:r>
              <a:rPr lang="en-US" sz="2200" dirty="0" err="1">
                <a:latin typeface="Arial"/>
                <a:cs typeface="Arial"/>
              </a:rPr>
              <a:t>aminoacyl-tRNA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7186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19</a:t>
            </a:r>
            <a:r>
              <a:rPr lang="en-US" sz="2000" b="1" dirty="0">
                <a:latin typeface="Arial"/>
                <a:cs typeface="Arial"/>
              </a:rPr>
              <a:t>)</a:t>
            </a:r>
            <a:r>
              <a:rPr lang="en-US" sz="2000" dirty="0">
                <a:latin typeface="Arial"/>
                <a:cs typeface="Arial"/>
              </a:rPr>
              <a:t> In the presence of glucose and absence of lactose the lac operon is best described as: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 smtClean="0">
                <a:latin typeface="Arial"/>
                <a:cs typeface="Arial"/>
              </a:rPr>
              <a:t>a</a:t>
            </a:r>
            <a:r>
              <a:rPr lang="en-US" sz="2000" dirty="0">
                <a:latin typeface="Arial"/>
                <a:cs typeface="Arial"/>
              </a:rPr>
              <a:t>) Negative inducible 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Negative repressible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c) Positive repressible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Positive inducible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Positive repressible and negative inducible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20)</a:t>
            </a:r>
            <a:r>
              <a:rPr lang="en-US" sz="2000" dirty="0">
                <a:latin typeface="Arial"/>
                <a:cs typeface="Arial"/>
              </a:rPr>
              <a:t> What is the function of the </a:t>
            </a:r>
            <a:r>
              <a:rPr lang="en-US" sz="2000" dirty="0" err="1">
                <a:latin typeface="Arial"/>
                <a:cs typeface="Arial"/>
              </a:rPr>
              <a:t>permease</a:t>
            </a:r>
            <a:r>
              <a:rPr lang="en-US" sz="2000" dirty="0">
                <a:latin typeface="Arial"/>
                <a:cs typeface="Arial"/>
              </a:rPr>
              <a:t> enzyme in the lac metabolism?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To digest the other breakdown product of </a:t>
            </a:r>
            <a:r>
              <a:rPr lang="en-US" sz="2000" dirty="0" err="1">
                <a:latin typeface="Arial"/>
                <a:cs typeface="Arial"/>
              </a:rPr>
              <a:t>galactose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 To transport lactose into the cell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To up regulate the lac operon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To form a complex with B-</a:t>
            </a:r>
            <a:r>
              <a:rPr lang="en-US" sz="2000" dirty="0" err="1">
                <a:latin typeface="Arial"/>
                <a:cs typeface="Arial"/>
              </a:rPr>
              <a:t>galactosidase</a:t>
            </a:r>
            <a:r>
              <a:rPr lang="en-US" sz="2000" dirty="0">
                <a:latin typeface="Arial"/>
                <a:cs typeface="Arial"/>
              </a:rPr>
              <a:t> which in turn cleaves lactose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The function is unknown.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7401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534400" cy="6248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237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521535"/>
              </p:ext>
            </p:extLst>
          </p:nvPr>
        </p:nvGraphicFramePr>
        <p:xfrm>
          <a:off x="914400" y="609600"/>
          <a:ext cx="7239000" cy="5471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13000"/>
                <a:gridCol w="2413000"/>
                <a:gridCol w="2413000"/>
              </a:tblGrid>
              <a:tr h="38889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Negative Control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Positive Control</a:t>
                      </a:r>
                      <a:endParaRPr lang="en-US" dirty="0"/>
                    </a:p>
                  </a:txBody>
                  <a:tcPr/>
                </a:tc>
              </a:tr>
              <a:tr h="2684970">
                <a:tc>
                  <a:txBody>
                    <a:bodyPr/>
                    <a:lstStyle/>
                    <a:p>
                      <a:r>
                        <a:rPr lang="en-US" dirty="0" smtClean="0"/>
                        <a:t>Inducible 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(de-represses</a:t>
                      </a:r>
                      <a:r>
                        <a:rPr lang="en-US" baseline="0" dirty="0" smtClean="0"/>
                        <a:t> a gene, turns a gene on, promotes transcription)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Lac operon control</a:t>
                      </a:r>
                    </a:p>
                    <a:p>
                      <a:endParaRPr lang="en-US" b="1" dirty="0" smtClean="0"/>
                    </a:p>
                    <a:p>
                      <a:r>
                        <a:rPr lang="en-US" b="0" dirty="0" smtClean="0"/>
                        <a:t>-</a:t>
                      </a:r>
                      <a:r>
                        <a:rPr lang="en-US" b="0" baseline="0" dirty="0" smtClean="0"/>
                        <a:t> Inducer (lactose) binds repressor, releases from operator, expression 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RNA Polymerase</a:t>
                      </a:r>
                      <a:endParaRPr lang="en-US" b="0" dirty="0" smtClean="0"/>
                    </a:p>
                    <a:p>
                      <a:endParaRPr lang="en-US" b="0" dirty="0" smtClean="0"/>
                    </a:p>
                    <a:p>
                      <a:r>
                        <a:rPr lang="en-US" b="0" dirty="0" smtClean="0"/>
                        <a:t>- Can only bind promoter</a:t>
                      </a:r>
                      <a:r>
                        <a:rPr lang="en-US" b="0" baseline="0" dirty="0" smtClean="0"/>
                        <a:t> when DNA unwound from nucleosome, inducer bound near promoter (TBP binding TATA box, eukaryotic)</a:t>
                      </a:r>
                      <a:endParaRPr lang="en-US" b="1" dirty="0"/>
                    </a:p>
                  </a:txBody>
                  <a:tcPr/>
                </a:tc>
              </a:tr>
              <a:tr h="2397295">
                <a:tc>
                  <a:txBody>
                    <a:bodyPr/>
                    <a:lstStyle/>
                    <a:p>
                      <a:r>
                        <a:rPr lang="en-US" dirty="0" smtClean="0"/>
                        <a:t>Repressible 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(stops/slows</a:t>
                      </a:r>
                      <a:r>
                        <a:rPr lang="en-US" baseline="0" dirty="0" smtClean="0"/>
                        <a:t> expression of a gene, must be bound first by co-repressor)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Trp regulation</a:t>
                      </a:r>
                    </a:p>
                    <a:p>
                      <a:endParaRPr lang="en-US" b="1" dirty="0" smtClean="0"/>
                    </a:p>
                    <a:p>
                      <a:r>
                        <a:rPr lang="en-US" dirty="0" smtClean="0"/>
                        <a:t>- Repressor produced by trp R site, can only bind</a:t>
                      </a:r>
                      <a:r>
                        <a:rPr lang="en-US" baseline="0" dirty="0" smtClean="0"/>
                        <a:t> operator after trp binds (</a:t>
                      </a:r>
                      <a:r>
                        <a:rPr lang="en-US" b="0" baseline="0" dirty="0" smtClean="0"/>
                        <a:t>ON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Glucose-cAMP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- Glucose represses cAMP, CAP can’t bind 5’end of promoter, lac</a:t>
                      </a:r>
                      <a:r>
                        <a:rPr lang="en-US" baseline="0" dirty="0" smtClean="0"/>
                        <a:t> operon off, little transcription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6428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21)</a:t>
            </a:r>
            <a:r>
              <a:rPr lang="en-US" sz="2000" dirty="0">
                <a:latin typeface="Arial"/>
                <a:cs typeface="Arial"/>
              </a:rPr>
              <a:t>  Which one of the following statements about eukaryotic gene regulation is correct?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Large </a:t>
            </a:r>
            <a:r>
              <a:rPr lang="en-US" sz="2000" dirty="0" err="1">
                <a:latin typeface="Arial"/>
                <a:cs typeface="Arial"/>
              </a:rPr>
              <a:t>polycistronic</a:t>
            </a:r>
            <a:r>
              <a:rPr lang="en-US" sz="2000" dirty="0">
                <a:latin typeface="Arial"/>
                <a:cs typeface="Arial"/>
              </a:rPr>
              <a:t> transcripts are common. 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 Most regulation is positive, involving activators rather than repressors. 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Transcription and translation are mechanistically coupled. 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Transcription does not involve promoters. 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Transcription generally occurs in heterochromatic nuclear areas.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22)</a:t>
            </a:r>
            <a:r>
              <a:rPr lang="en-US" sz="2000" dirty="0">
                <a:latin typeface="Arial"/>
                <a:cs typeface="Arial"/>
              </a:rPr>
              <a:t> If  the I</a:t>
            </a:r>
            <a:r>
              <a:rPr lang="en-US" sz="2000" baseline="30000" dirty="0">
                <a:latin typeface="Arial"/>
                <a:cs typeface="Arial"/>
              </a:rPr>
              <a:t>-</a:t>
            </a:r>
            <a:r>
              <a:rPr lang="en-US" sz="2000" dirty="0">
                <a:latin typeface="Arial"/>
                <a:cs typeface="Arial"/>
              </a:rPr>
              <a:t>O</a:t>
            </a:r>
            <a:r>
              <a:rPr lang="en-US" sz="2000" baseline="30000" dirty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P</a:t>
            </a:r>
            <a:r>
              <a:rPr lang="en-US" sz="2000" baseline="30000" dirty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Z</a:t>
            </a:r>
            <a:r>
              <a:rPr lang="en-US" sz="2000" baseline="30000" dirty="0">
                <a:latin typeface="Arial"/>
                <a:cs typeface="Arial"/>
              </a:rPr>
              <a:t>+</a:t>
            </a:r>
            <a:r>
              <a:rPr lang="en-US" sz="2000" dirty="0">
                <a:latin typeface="Arial"/>
                <a:cs typeface="Arial"/>
              </a:rPr>
              <a:t>Y</a:t>
            </a:r>
            <a:r>
              <a:rPr lang="en-US" sz="2000" baseline="30000" dirty="0">
                <a:latin typeface="Arial"/>
                <a:cs typeface="Arial"/>
              </a:rPr>
              <a:t>-</a:t>
            </a:r>
            <a:r>
              <a:rPr lang="en-US" sz="2000" dirty="0">
                <a:latin typeface="Arial"/>
                <a:cs typeface="Arial"/>
              </a:rPr>
              <a:t> strain of  bacteria is tested in the </a:t>
            </a: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presence of glucose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which of the following will be observed  in high (+)  or low (-) copy number or expression levels 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                         </a:t>
            </a:r>
            <a:endParaRPr lang="en-US" sz="2000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	</a:t>
            </a:r>
            <a:r>
              <a:rPr lang="en-US" sz="2000" dirty="0" smtClean="0">
                <a:latin typeface="Arial"/>
                <a:cs typeface="Arial"/>
              </a:rPr>
              <a:t>	               b </a:t>
            </a:r>
            <a:r>
              <a:rPr lang="en-US" sz="2000" dirty="0" err="1">
                <a:latin typeface="Arial"/>
                <a:cs typeface="Arial"/>
              </a:rPr>
              <a:t>galactosidase</a:t>
            </a:r>
            <a:r>
              <a:rPr lang="en-US" sz="2000" dirty="0">
                <a:latin typeface="Arial"/>
                <a:cs typeface="Arial"/>
              </a:rPr>
              <a:t>                                       </a:t>
            </a:r>
            <a:r>
              <a:rPr lang="en-US" sz="2000" dirty="0" smtClean="0">
                <a:latin typeface="Arial"/>
                <a:cs typeface="Arial"/>
              </a:rPr>
              <a:t>  </a:t>
            </a:r>
            <a:r>
              <a:rPr lang="en-US" sz="2000" dirty="0" err="1">
                <a:latin typeface="Arial"/>
                <a:cs typeface="Arial"/>
              </a:rPr>
              <a:t>Permease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i="1" dirty="0">
                <a:latin typeface="Arial"/>
                <a:cs typeface="Arial"/>
              </a:rPr>
              <a:t>  	Lactose present</a:t>
            </a:r>
            <a:r>
              <a:rPr lang="en-US" sz="2000" dirty="0">
                <a:latin typeface="Arial"/>
                <a:cs typeface="Arial"/>
              </a:rPr>
              <a:t>	</a:t>
            </a:r>
            <a:r>
              <a:rPr lang="en-US" sz="2000" i="1" dirty="0">
                <a:latin typeface="Arial"/>
                <a:cs typeface="Arial"/>
              </a:rPr>
              <a:t>Lactose Absent</a:t>
            </a:r>
            <a:r>
              <a:rPr lang="en-US" sz="2000" dirty="0">
                <a:latin typeface="Arial"/>
                <a:cs typeface="Arial"/>
              </a:rPr>
              <a:t>    </a:t>
            </a:r>
            <a:r>
              <a:rPr lang="en-US" sz="2000" i="1" dirty="0">
                <a:latin typeface="Arial"/>
                <a:cs typeface="Arial"/>
              </a:rPr>
              <a:t>Lactose present</a:t>
            </a:r>
            <a:r>
              <a:rPr lang="en-US" sz="2000" dirty="0">
                <a:latin typeface="Arial"/>
                <a:cs typeface="Arial"/>
              </a:rPr>
              <a:t>	</a:t>
            </a:r>
            <a:r>
              <a:rPr lang="en-US" sz="2000" i="1" dirty="0">
                <a:latin typeface="Arial"/>
                <a:cs typeface="Arial"/>
              </a:rPr>
              <a:t>Lactose Absent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                      +			  -                              +                                 -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                      +			  +                             -                                  -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                      +			  +                             +                                 +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                     +		 </a:t>
            </a:r>
            <a:r>
              <a:rPr lang="en-US" sz="2000" dirty="0" smtClean="0">
                <a:latin typeface="Arial"/>
                <a:cs typeface="Arial"/>
              </a:rPr>
              <a:t>         -                              </a:t>
            </a:r>
            <a:r>
              <a:rPr lang="en-US" sz="2000" dirty="0">
                <a:latin typeface="Arial"/>
                <a:cs typeface="Arial"/>
              </a:rPr>
              <a:t>-                                  -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e)                       none of the above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1600" dirty="0"/>
              <a:t> </a:t>
            </a:r>
            <a:endParaRPr lang="en-CA" sz="1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0064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23)</a:t>
            </a:r>
            <a:r>
              <a:rPr lang="en-US" sz="2200" dirty="0">
                <a:latin typeface="Arial"/>
                <a:cs typeface="Arial"/>
              </a:rPr>
              <a:t> If  the I</a:t>
            </a:r>
            <a:r>
              <a:rPr lang="en-US" sz="2200" baseline="30000" dirty="0">
                <a:latin typeface="Arial"/>
                <a:cs typeface="Arial"/>
              </a:rPr>
              <a:t>+</a:t>
            </a:r>
            <a:r>
              <a:rPr lang="en-US" sz="2200" dirty="0">
                <a:latin typeface="Arial"/>
                <a:cs typeface="Arial"/>
              </a:rPr>
              <a:t> P</a:t>
            </a:r>
            <a:r>
              <a:rPr lang="en-US" sz="2200" baseline="30000" dirty="0">
                <a:latin typeface="Arial"/>
                <a:cs typeface="Arial"/>
              </a:rPr>
              <a:t>+</a:t>
            </a:r>
            <a:r>
              <a:rPr lang="en-US" sz="2200" dirty="0">
                <a:latin typeface="Arial"/>
                <a:cs typeface="Arial"/>
              </a:rPr>
              <a:t>O</a:t>
            </a:r>
            <a:r>
              <a:rPr lang="en-US" sz="2200" baseline="30000" dirty="0">
                <a:latin typeface="Arial"/>
                <a:cs typeface="Arial"/>
              </a:rPr>
              <a:t>+</a:t>
            </a:r>
            <a:r>
              <a:rPr lang="en-US" sz="2200" dirty="0">
                <a:latin typeface="Arial"/>
                <a:cs typeface="Arial"/>
              </a:rPr>
              <a:t>Z</a:t>
            </a:r>
            <a:r>
              <a:rPr lang="en-US" sz="2200" baseline="30000" dirty="0">
                <a:latin typeface="Arial"/>
                <a:cs typeface="Arial"/>
              </a:rPr>
              <a:t>-</a:t>
            </a:r>
            <a:r>
              <a:rPr lang="en-US" sz="2200" dirty="0">
                <a:latin typeface="Arial"/>
                <a:cs typeface="Arial"/>
              </a:rPr>
              <a:t>Y</a:t>
            </a:r>
            <a:r>
              <a:rPr lang="en-US" sz="2200" baseline="30000" dirty="0">
                <a:latin typeface="Arial"/>
                <a:cs typeface="Arial"/>
              </a:rPr>
              <a:t>+</a:t>
            </a:r>
            <a:r>
              <a:rPr lang="en-US" sz="2200" dirty="0">
                <a:latin typeface="Arial"/>
                <a:cs typeface="Arial"/>
              </a:rPr>
              <a:t>/</a:t>
            </a:r>
            <a:r>
              <a:rPr lang="en-US" sz="2200" dirty="0" err="1">
                <a:latin typeface="Arial"/>
                <a:cs typeface="Arial"/>
              </a:rPr>
              <a:t>F’P</a:t>
            </a:r>
            <a:r>
              <a:rPr lang="en-US" sz="2200" baseline="30000" dirty="0" err="1">
                <a:latin typeface="Arial"/>
                <a:cs typeface="Arial"/>
              </a:rPr>
              <a:t>+</a:t>
            </a:r>
            <a:r>
              <a:rPr lang="en-US" sz="2200" dirty="0" err="1">
                <a:latin typeface="Arial"/>
                <a:cs typeface="Arial"/>
              </a:rPr>
              <a:t>O</a:t>
            </a:r>
            <a:r>
              <a:rPr lang="en-US" sz="2200" baseline="30000" dirty="0" err="1">
                <a:latin typeface="Arial"/>
                <a:cs typeface="Arial"/>
              </a:rPr>
              <a:t>c</a:t>
            </a:r>
            <a:r>
              <a:rPr lang="en-US" sz="2200" dirty="0" err="1">
                <a:latin typeface="Arial"/>
                <a:cs typeface="Arial"/>
              </a:rPr>
              <a:t>Z</a:t>
            </a:r>
            <a:r>
              <a:rPr lang="en-US" sz="2200" baseline="30000" dirty="0" err="1">
                <a:latin typeface="Arial"/>
                <a:cs typeface="Arial"/>
              </a:rPr>
              <a:t>+</a:t>
            </a:r>
            <a:r>
              <a:rPr lang="en-US" sz="2200" dirty="0" err="1">
                <a:latin typeface="Arial"/>
                <a:cs typeface="Arial"/>
              </a:rPr>
              <a:t>Y</a:t>
            </a:r>
            <a:r>
              <a:rPr lang="en-US" sz="2200" baseline="30000" dirty="0">
                <a:latin typeface="Arial"/>
                <a:cs typeface="Arial"/>
              </a:rPr>
              <a:t>-</a:t>
            </a:r>
            <a:r>
              <a:rPr lang="en-US" sz="2200" dirty="0">
                <a:latin typeface="Arial"/>
                <a:cs typeface="Arial"/>
              </a:rPr>
              <a:t>,  strain of  bacteria is tested in the 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absence of glucose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which of the following will be observed  in high (+)  or low (-) copy number or expression levels ? 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                          b </a:t>
            </a:r>
            <a:r>
              <a:rPr lang="en-US" sz="2200" dirty="0" err="1">
                <a:latin typeface="Arial"/>
                <a:cs typeface="Arial"/>
              </a:rPr>
              <a:t>galactosidase</a:t>
            </a:r>
            <a:r>
              <a:rPr lang="en-US" sz="2200" dirty="0">
                <a:latin typeface="Arial"/>
                <a:cs typeface="Arial"/>
              </a:rPr>
              <a:t>                                          </a:t>
            </a:r>
            <a:r>
              <a:rPr lang="en-US" sz="2200" dirty="0" err="1">
                <a:latin typeface="Arial"/>
                <a:cs typeface="Arial"/>
              </a:rPr>
              <a:t>Permease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i="1" dirty="0">
                <a:latin typeface="Arial"/>
                <a:cs typeface="Arial"/>
              </a:rPr>
              <a:t>  	Lactose present</a:t>
            </a:r>
            <a:r>
              <a:rPr lang="en-US" sz="2200" dirty="0">
                <a:latin typeface="Arial"/>
                <a:cs typeface="Arial"/>
              </a:rPr>
              <a:t>	</a:t>
            </a:r>
            <a:r>
              <a:rPr lang="en-US" sz="2200" i="1" dirty="0">
                <a:latin typeface="Arial"/>
                <a:cs typeface="Arial"/>
              </a:rPr>
              <a:t>Lactose Absent</a:t>
            </a:r>
            <a:r>
              <a:rPr lang="en-US" sz="2200" dirty="0">
                <a:latin typeface="Arial"/>
                <a:cs typeface="Arial"/>
              </a:rPr>
              <a:t>    </a:t>
            </a:r>
            <a:r>
              <a:rPr lang="en-US" sz="2200" i="1" dirty="0">
                <a:latin typeface="Arial"/>
                <a:cs typeface="Arial"/>
              </a:rPr>
              <a:t>Lactose present</a:t>
            </a:r>
            <a:r>
              <a:rPr lang="en-US" sz="2200" dirty="0">
                <a:latin typeface="Arial"/>
                <a:cs typeface="Arial"/>
              </a:rPr>
              <a:t>	</a:t>
            </a:r>
            <a:r>
              <a:rPr lang="en-US" sz="2200" i="1" dirty="0">
                <a:latin typeface="Arial"/>
                <a:cs typeface="Arial"/>
              </a:rPr>
              <a:t>Lactose Absent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a)                       +                  </a:t>
            </a:r>
            <a:r>
              <a:rPr lang="en-US" sz="2200" dirty="0" smtClean="0">
                <a:latin typeface="Arial"/>
                <a:cs typeface="Arial"/>
              </a:rPr>
              <a:t>   </a:t>
            </a:r>
            <a:r>
              <a:rPr lang="en-US" sz="2200" dirty="0">
                <a:latin typeface="Arial"/>
                <a:cs typeface="Arial"/>
              </a:rPr>
              <a:t>-                      </a:t>
            </a:r>
            <a:r>
              <a:rPr lang="en-US" sz="2200" dirty="0" smtClean="0">
                <a:latin typeface="Arial"/>
                <a:cs typeface="Arial"/>
              </a:rPr>
              <a:t>       </a:t>
            </a:r>
            <a:r>
              <a:rPr lang="en-US" sz="2200" dirty="0">
                <a:latin typeface="Arial"/>
                <a:cs typeface="Arial"/>
              </a:rPr>
              <a:t>+                                 -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b)                       +	       </a:t>
            </a:r>
            <a:r>
              <a:rPr lang="en-US" sz="2200" dirty="0" smtClean="0">
                <a:latin typeface="Arial"/>
                <a:cs typeface="Arial"/>
              </a:rPr>
              <a:t>		  </a:t>
            </a:r>
            <a:r>
              <a:rPr lang="en-US" sz="2200" dirty="0">
                <a:latin typeface="Arial"/>
                <a:cs typeface="Arial"/>
              </a:rPr>
              <a:t>+                             -                                  -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c)                       +	      </a:t>
            </a: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		  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+                             +                                 -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d)                      +	     </a:t>
            </a:r>
            <a:r>
              <a:rPr lang="en-US" sz="2200" dirty="0" smtClean="0">
                <a:latin typeface="Arial"/>
                <a:cs typeface="Arial"/>
              </a:rPr>
              <a:t>		   </a:t>
            </a:r>
            <a:r>
              <a:rPr lang="en-US" sz="2200" dirty="0">
                <a:latin typeface="Arial"/>
                <a:cs typeface="Arial"/>
              </a:rPr>
              <a:t>-                         </a:t>
            </a:r>
            <a:r>
              <a:rPr lang="en-US" sz="2200" dirty="0" smtClean="0">
                <a:latin typeface="Arial"/>
                <a:cs typeface="Arial"/>
              </a:rPr>
              <a:t>    </a:t>
            </a:r>
            <a:r>
              <a:rPr lang="en-US" sz="2200" dirty="0">
                <a:latin typeface="Arial"/>
                <a:cs typeface="Arial"/>
              </a:rPr>
              <a:t>-                                  -</a:t>
            </a:r>
            <a:endParaRPr lang="en-CA" sz="2200" dirty="0">
              <a:latin typeface="Arial"/>
              <a:cs typeface="Arial"/>
            </a:endParaRPr>
          </a:p>
          <a:p>
            <a:pPr marL="400050" lvl="1" indent="0">
              <a:buNone/>
            </a:pPr>
            <a:r>
              <a:rPr lang="en-US" sz="2200" dirty="0">
                <a:latin typeface="Arial"/>
                <a:cs typeface="Arial"/>
              </a:rPr>
              <a:t>e)                       none of the above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24)</a:t>
            </a:r>
            <a:r>
              <a:rPr lang="en-US" sz="2200" dirty="0">
                <a:latin typeface="Arial"/>
                <a:cs typeface="Arial"/>
              </a:rPr>
              <a:t> What would be the effect of a mutation in the operator that did not allow lac repressor binding?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The </a:t>
            </a:r>
            <a:r>
              <a:rPr lang="en-US" sz="2200" dirty="0" err="1">
                <a:latin typeface="Arial"/>
                <a:cs typeface="Arial"/>
              </a:rPr>
              <a:t>lacZYA</a:t>
            </a:r>
            <a:r>
              <a:rPr lang="en-US" sz="2200" dirty="0">
                <a:latin typeface="Arial"/>
                <a:cs typeface="Arial"/>
              </a:rPr>
              <a:t> genes would not be expressed</a:t>
            </a:r>
            <a:endParaRPr lang="en-CA" sz="22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The </a:t>
            </a:r>
            <a:r>
              <a:rPr lang="en-US" sz="2200" dirty="0" err="1">
                <a:solidFill>
                  <a:srgbClr val="FF0000"/>
                </a:solidFill>
                <a:latin typeface="Arial"/>
                <a:cs typeface="Arial"/>
              </a:rPr>
              <a:t>lacZYA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 genes would be expressed constitutively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The </a:t>
            </a:r>
            <a:r>
              <a:rPr lang="en-US" sz="2200" dirty="0">
                <a:latin typeface="Arial"/>
                <a:cs typeface="Arial"/>
              </a:rPr>
              <a:t>genes would be inducible by lactose</a:t>
            </a:r>
            <a:endParaRPr lang="en-CA" sz="22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The </a:t>
            </a:r>
            <a:r>
              <a:rPr lang="en-US" sz="2200" dirty="0" err="1">
                <a:latin typeface="Arial"/>
                <a:cs typeface="Arial"/>
              </a:rPr>
              <a:t>lacZYA</a:t>
            </a:r>
            <a:r>
              <a:rPr lang="en-US" sz="2200" dirty="0">
                <a:latin typeface="Arial"/>
                <a:cs typeface="Arial"/>
              </a:rPr>
              <a:t> genes would be repressed by lactose</a:t>
            </a:r>
            <a:endParaRPr lang="en-CA" sz="2200" dirty="0">
              <a:latin typeface="Arial"/>
              <a:cs typeface="Arial"/>
            </a:endParaRPr>
          </a:p>
          <a:p>
            <a:pPr marL="1257300" lvl="2" indent="-457200">
              <a:buFont typeface="+mj-lt"/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None </a:t>
            </a:r>
            <a:r>
              <a:rPr lang="en-US" sz="2200" dirty="0">
                <a:latin typeface="Arial"/>
                <a:cs typeface="Arial"/>
              </a:rPr>
              <a:t>of the above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/>
              <a:t> </a:t>
            </a:r>
            <a:endParaRPr lang="en-CA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7119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1013806"/>
            <a:ext cx="8854098" cy="610213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600" b="1" dirty="0">
                <a:latin typeface="Arial"/>
                <a:cs typeface="Arial"/>
              </a:rPr>
              <a:t>25)</a:t>
            </a:r>
            <a:r>
              <a:rPr lang="en-US" sz="3600" dirty="0">
                <a:latin typeface="Arial"/>
                <a:cs typeface="Arial"/>
              </a:rPr>
              <a:t> Which of the following statements, concerning regulation of </a:t>
            </a:r>
            <a:r>
              <a:rPr lang="en-US" sz="3600" dirty="0" err="1">
                <a:latin typeface="Arial"/>
                <a:cs typeface="Arial"/>
              </a:rPr>
              <a:t>trp</a:t>
            </a:r>
            <a:r>
              <a:rPr lang="en-US" sz="3600" dirty="0">
                <a:latin typeface="Arial"/>
                <a:cs typeface="Arial"/>
              </a:rPr>
              <a:t> operon expression by attenuation, is correct?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a) The leader peptide sequence encodes enzymes required for tryptophan synthesis.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b) The leader peptide sequence contains no tryptophan residues.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c) Rapid translation of the leader peptide allows completion of the mRNA transcript.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d) Rapid translation of the leader peptide prevents completion of the mRNA transcript</a:t>
            </a:r>
            <a:r>
              <a:rPr lang="en-US" sz="3600" dirty="0" smtClean="0">
                <a:solidFill>
                  <a:srgbClr val="FF0000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b="1" dirty="0">
                <a:latin typeface="Arial"/>
                <a:cs typeface="Arial"/>
              </a:rPr>
              <a:t>26)</a:t>
            </a:r>
            <a:r>
              <a:rPr lang="en-US" sz="3600" dirty="0">
                <a:latin typeface="Arial"/>
                <a:cs typeface="Arial"/>
              </a:rPr>
              <a:t> Which of the following statements correctly describes how gene expression is down-regulated (</a:t>
            </a:r>
            <a:r>
              <a:rPr lang="en-US" sz="3600" i="1" dirty="0">
                <a:latin typeface="Arial"/>
                <a:cs typeface="Arial"/>
              </a:rPr>
              <a:t>or mRNA is degraded</a:t>
            </a:r>
            <a:r>
              <a:rPr lang="en-US" sz="3600" dirty="0">
                <a:latin typeface="Arial"/>
                <a:cs typeface="Arial"/>
              </a:rPr>
              <a:t>) through </a:t>
            </a:r>
            <a:r>
              <a:rPr lang="en-US" sz="3600" dirty="0" err="1">
                <a:latin typeface="Arial"/>
                <a:cs typeface="Arial"/>
              </a:rPr>
              <a:t>RNAi</a:t>
            </a:r>
            <a:r>
              <a:rPr lang="en-US" sz="3600" dirty="0">
                <a:latin typeface="Arial"/>
                <a:cs typeface="Arial"/>
              </a:rPr>
              <a:t> ?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 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a) RNA molecules cause cleavage of double-stranded DNA of specific genes.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b) short single stranded RNAs associated with a RISC/Argonaut protein bind to complementary mRNAs.</a:t>
            </a:r>
            <a:endParaRPr lang="en-CA" sz="3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c)  The DICER enzyme binds to and cleaves mRNAs. 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d) </a:t>
            </a:r>
            <a:r>
              <a:rPr lang="en-US" sz="3600" dirty="0" err="1">
                <a:latin typeface="Arial"/>
                <a:cs typeface="Arial"/>
              </a:rPr>
              <a:t>RNAi</a:t>
            </a:r>
            <a:r>
              <a:rPr lang="en-US" sz="3600" dirty="0">
                <a:latin typeface="Arial"/>
                <a:cs typeface="Arial"/>
              </a:rPr>
              <a:t> involves binding of long RNA (&gt;100 bases) to a target gene to inactivate it.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3600" dirty="0">
                <a:latin typeface="Arial"/>
                <a:cs typeface="Arial"/>
              </a:rPr>
              <a:t>e) The Argonaut protein unwinds double stranded mRNA rendering it non-functional.</a:t>
            </a:r>
            <a:endParaRPr lang="en-CA" sz="3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/>
              <a:t> 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687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322" y="523388"/>
            <a:ext cx="8854098" cy="6102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27</a:t>
            </a:r>
            <a:r>
              <a:rPr lang="en-US" sz="2000" b="1" dirty="0">
                <a:latin typeface="Arial"/>
                <a:cs typeface="Arial"/>
              </a:rPr>
              <a:t>)</a:t>
            </a:r>
            <a:r>
              <a:rPr lang="en-US" sz="2000" dirty="0">
                <a:latin typeface="Arial"/>
                <a:cs typeface="Arial"/>
              </a:rPr>
              <a:t> T to C or A to G mutations are 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a)  transition mutations.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  </a:t>
            </a:r>
            <a:r>
              <a:rPr lang="en-US" sz="2000" dirty="0" err="1">
                <a:latin typeface="Arial"/>
                <a:cs typeface="Arial"/>
              </a:rPr>
              <a:t>transversion</a:t>
            </a:r>
            <a:r>
              <a:rPr lang="en-US" sz="2000" dirty="0">
                <a:latin typeface="Arial"/>
                <a:cs typeface="Arial"/>
              </a:rPr>
              <a:t>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  translation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  transcription mutations.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  conditional mutations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28)</a:t>
            </a:r>
            <a:r>
              <a:rPr lang="en-US" sz="2000" dirty="0">
                <a:latin typeface="Arial"/>
                <a:cs typeface="Arial"/>
              </a:rPr>
              <a:t> A spontaneous mutation usually originates as an error in: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a) 	Transcription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	Replication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	Translation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	Reverse transcription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	Splicing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7950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29)</a:t>
            </a:r>
            <a:r>
              <a:rPr lang="en-US" sz="2200" dirty="0">
                <a:latin typeface="Arial"/>
                <a:cs typeface="Arial"/>
              </a:rPr>
              <a:t> Base substitutions that create a new stop codon are called: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 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fr-FR" sz="2200" dirty="0" smtClean="0">
                <a:latin typeface="Arial"/>
                <a:cs typeface="Arial"/>
              </a:rPr>
              <a:t>transitions</a:t>
            </a:r>
            <a:r>
              <a:rPr lang="fr-FR" sz="2200" dirty="0">
                <a:latin typeface="Arial"/>
                <a:cs typeface="Arial"/>
              </a:rPr>
              <a:t>.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fr-FR" sz="2200" dirty="0" smtClean="0">
                <a:latin typeface="Arial"/>
                <a:cs typeface="Arial"/>
              </a:rPr>
              <a:t>permissive </a:t>
            </a:r>
            <a:r>
              <a:rPr lang="fr-FR" sz="2200" dirty="0">
                <a:latin typeface="Arial"/>
                <a:cs typeface="Arial"/>
              </a:rPr>
              <a:t>mutations.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fr-FR" sz="2200" dirty="0" err="1" smtClean="0">
                <a:latin typeface="Arial"/>
                <a:cs typeface="Arial"/>
              </a:rPr>
              <a:t>missense</a:t>
            </a:r>
            <a:r>
              <a:rPr lang="fr-FR" sz="2200" dirty="0" smtClean="0">
                <a:latin typeface="Arial"/>
                <a:cs typeface="Arial"/>
              </a:rPr>
              <a:t> </a:t>
            </a:r>
            <a:r>
              <a:rPr lang="fr-FR" sz="2200" dirty="0">
                <a:latin typeface="Arial"/>
                <a:cs typeface="Arial"/>
              </a:rPr>
              <a:t>mutations.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fr-FR" sz="2200" dirty="0" smtClean="0">
                <a:solidFill>
                  <a:srgbClr val="FF0000"/>
                </a:solidFill>
                <a:latin typeface="Arial"/>
                <a:cs typeface="Arial"/>
              </a:rPr>
              <a:t>nonsense </a:t>
            </a:r>
            <a:r>
              <a:rPr lang="fr-FR" sz="2200" dirty="0">
                <a:solidFill>
                  <a:srgbClr val="FF0000"/>
                </a:solidFill>
                <a:latin typeface="Arial"/>
                <a:cs typeface="Arial"/>
              </a:rPr>
              <a:t>mutations.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314450" lvl="2" indent="-514350">
              <a:buFont typeface="+mj-lt"/>
              <a:buAutoNum type="alphaLcParenR"/>
            </a:pPr>
            <a:r>
              <a:rPr lang="fr-FR" sz="2200" dirty="0" err="1" smtClean="0">
                <a:latin typeface="Arial"/>
                <a:cs typeface="Arial"/>
              </a:rPr>
              <a:t>silent</a:t>
            </a:r>
            <a:r>
              <a:rPr lang="fr-FR" sz="2200" dirty="0" smtClean="0">
                <a:latin typeface="Arial"/>
                <a:cs typeface="Arial"/>
              </a:rPr>
              <a:t> </a:t>
            </a:r>
            <a:r>
              <a:rPr lang="fr-FR" sz="2200" dirty="0">
                <a:latin typeface="Arial"/>
                <a:cs typeface="Arial"/>
              </a:rPr>
              <a:t>mutations.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fr-FR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30)</a:t>
            </a:r>
            <a:r>
              <a:rPr lang="en-US" sz="2200" dirty="0">
                <a:latin typeface="Arial"/>
                <a:cs typeface="Arial"/>
              </a:rPr>
              <a:t> Which of the following large chromosome mutations is associated with no viable recombination heterozygotes recovered from crosses of homozygous </a:t>
            </a:r>
            <a:r>
              <a:rPr lang="en-US" sz="2200" dirty="0" err="1">
                <a:latin typeface="Arial"/>
                <a:cs typeface="Arial"/>
              </a:rPr>
              <a:t>parentals</a:t>
            </a:r>
            <a:r>
              <a:rPr lang="en-US" sz="2200" dirty="0">
                <a:latin typeface="Arial"/>
                <a:cs typeface="Arial"/>
              </a:rPr>
              <a:t> ?</a:t>
            </a: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 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AutoNum type="alphaLcParenR"/>
            </a:pPr>
            <a:r>
              <a:rPr lang="en-CA" sz="2200" dirty="0" smtClean="0">
                <a:latin typeface="Arial"/>
                <a:cs typeface="Arial"/>
              </a:rPr>
              <a:t>D</a:t>
            </a:r>
            <a:r>
              <a:rPr lang="en-US" sz="2200" dirty="0" err="1" smtClean="0">
                <a:latin typeface="Arial"/>
                <a:cs typeface="Arial"/>
              </a:rPr>
              <a:t>uplications</a:t>
            </a:r>
            <a:endParaRPr lang="en-CA" sz="2200" dirty="0">
              <a:latin typeface="Arial"/>
              <a:cs typeface="Arial"/>
            </a:endParaRPr>
          </a:p>
          <a:p>
            <a:pPr marL="1314450" lvl="2" indent="-514350">
              <a:buAutoNum type="alphaLcParenR"/>
            </a:pPr>
            <a:r>
              <a:rPr lang="en-US" sz="2200" dirty="0" smtClean="0">
                <a:latin typeface="Arial"/>
                <a:cs typeface="Arial"/>
              </a:rPr>
              <a:t>reciprocal </a:t>
            </a:r>
            <a:r>
              <a:rPr lang="en-US" sz="2200" dirty="0">
                <a:latin typeface="Arial"/>
                <a:cs typeface="Arial"/>
              </a:rPr>
              <a:t>translocations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lang="en-US" sz="2200" dirty="0">
                <a:solidFill>
                  <a:srgbClr val="FF0000"/>
                </a:solidFill>
                <a:latin typeface="Arial"/>
                <a:cs typeface="Arial"/>
              </a:rPr>
              <a:t>) </a:t>
            </a:r>
            <a:r>
              <a:rPr lang="en-US" sz="2200" dirty="0" smtClean="0">
                <a:solidFill>
                  <a:srgbClr val="FF0000"/>
                </a:solidFill>
                <a:latin typeface="Arial"/>
                <a:cs typeface="Arial"/>
              </a:rPr>
              <a:t>   Inversions</a:t>
            </a:r>
            <a:endParaRPr lang="en-CA" sz="22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 smtClean="0">
                <a:latin typeface="Arial"/>
                <a:cs typeface="Arial"/>
              </a:rPr>
              <a:t>d</a:t>
            </a:r>
            <a:r>
              <a:rPr lang="en-US" sz="2200" dirty="0">
                <a:latin typeface="Arial"/>
                <a:cs typeface="Arial"/>
              </a:rPr>
              <a:t>) </a:t>
            </a:r>
            <a:r>
              <a:rPr lang="en-US" sz="2200" dirty="0" smtClean="0">
                <a:latin typeface="Arial"/>
                <a:cs typeface="Arial"/>
              </a:rPr>
              <a:t>   Deletions</a:t>
            </a:r>
            <a:endParaRPr lang="en-CA" sz="22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200" dirty="0" smtClean="0">
                <a:latin typeface="Arial"/>
                <a:cs typeface="Arial"/>
              </a:rPr>
              <a:t>e</a:t>
            </a:r>
            <a:r>
              <a:rPr lang="en-US" sz="2200" dirty="0">
                <a:latin typeface="Arial"/>
                <a:cs typeface="Arial"/>
              </a:rPr>
              <a:t>) </a:t>
            </a:r>
            <a:r>
              <a:rPr lang="en-US" sz="2200" dirty="0" smtClean="0">
                <a:latin typeface="Arial"/>
                <a:cs typeface="Arial"/>
              </a:rPr>
              <a:t>   all </a:t>
            </a:r>
            <a:r>
              <a:rPr lang="en-US" sz="2200" dirty="0">
                <a:latin typeface="Arial"/>
                <a:cs typeface="Arial"/>
              </a:rPr>
              <a:t>of the above</a:t>
            </a:r>
            <a:endParaRPr lang="en-CA" sz="22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5336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854" y="510813"/>
            <a:ext cx="8854098" cy="61021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31)</a:t>
            </a:r>
            <a:r>
              <a:rPr lang="en-US" sz="2000" dirty="0">
                <a:latin typeface="Arial"/>
                <a:cs typeface="Arial"/>
              </a:rPr>
              <a:t> Which of the following has biological significance for DNA methylation in E. coli?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 smtClean="0">
                <a:latin typeface="Arial"/>
                <a:cs typeface="Arial"/>
              </a:rPr>
              <a:t>a</a:t>
            </a:r>
            <a:r>
              <a:rPr lang="en-US" sz="2000" dirty="0">
                <a:latin typeface="Arial"/>
                <a:cs typeface="Arial"/>
              </a:rPr>
              <a:t>) To orient DNA during cell division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b) To allow the recognition of a newly synthesized strand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 To stabilize the </a:t>
            </a:r>
            <a:r>
              <a:rPr lang="en-US" sz="2000" dirty="0" err="1">
                <a:latin typeface="Arial"/>
                <a:cs typeface="Arial"/>
              </a:rPr>
              <a:t>tautomeric</a:t>
            </a:r>
            <a:r>
              <a:rPr lang="en-US" sz="2000" dirty="0">
                <a:latin typeface="Arial"/>
                <a:cs typeface="Arial"/>
              </a:rPr>
              <a:t> shift of Guanine, reducing mutations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 To strengthen the hydrogen bonds between bases, reducing mutations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To signal a gene is turned off.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>
                <a:latin typeface="Arial"/>
                <a:cs typeface="Arial"/>
              </a:rPr>
              <a:t>32)</a:t>
            </a:r>
            <a:r>
              <a:rPr lang="en-US" sz="2000" dirty="0">
                <a:latin typeface="Arial"/>
                <a:cs typeface="Arial"/>
              </a:rPr>
              <a:t>  How many silent mutations can result from a single base substitution in the unique tryptophan codon UGG?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 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/>
                <a:cs typeface="Arial"/>
              </a:rPr>
              <a:t>a) 	0</a:t>
            </a:r>
            <a:endParaRPr lang="en-CA" sz="20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b) 	3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c)	</a:t>
            </a:r>
            <a:r>
              <a:rPr lang="en-US" sz="2000" dirty="0" smtClean="0">
                <a:latin typeface="Arial"/>
                <a:cs typeface="Arial"/>
              </a:rPr>
              <a:t>6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d)	9</a:t>
            </a:r>
            <a:endParaRPr lang="en-CA" sz="2000" dirty="0">
              <a:latin typeface="Arial"/>
              <a:cs typeface="Arial"/>
            </a:endParaRPr>
          </a:p>
          <a:p>
            <a:pPr marL="800100" lvl="2" indent="0">
              <a:buNone/>
            </a:pPr>
            <a:r>
              <a:rPr lang="en-US" sz="2000" dirty="0">
                <a:latin typeface="Arial"/>
                <a:cs typeface="Arial"/>
              </a:rPr>
              <a:t>e) 	none of the above</a:t>
            </a:r>
            <a:endParaRPr lang="en-CA" sz="20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205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12129</TotalTime>
  <Words>1445</Words>
  <Application>Microsoft Macintosh PowerPoint</Application>
  <PresentationFormat>On-screen Show (4:3)</PresentationFormat>
  <Paragraphs>609</Paragraphs>
  <Slides>38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 BIOL 261   Midterm 2 Exam review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Pacheco</dc:creator>
  <cp:lastModifiedBy>Stephanie Pacheco</cp:lastModifiedBy>
  <cp:revision>80</cp:revision>
  <dcterms:created xsi:type="dcterms:W3CDTF">2017-02-27T20:23:44Z</dcterms:created>
  <dcterms:modified xsi:type="dcterms:W3CDTF">2017-04-08T20:44:00Z</dcterms:modified>
</cp:coreProperties>
</file>