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erverZoom="100000" strictFirstAndLastChars="0" saveSubsetFonts="1">
  <p:sldMasterIdLst>
    <p:sldMasterId id="2147483648" r:id="rId1"/>
    <p:sldMasterId id="2147483649" r:id="rId2"/>
  </p:sldMasterIdLst>
  <p:notesMasterIdLst>
    <p:notesMasterId r:id="rId40"/>
  </p:notesMasterIdLst>
  <p:handoutMasterIdLst>
    <p:handoutMasterId r:id="rId41"/>
  </p:handoutMasterIdLst>
  <p:sldIdLst>
    <p:sldId id="256" r:id="rId3"/>
    <p:sldId id="257" r:id="rId4"/>
    <p:sldId id="258" r:id="rId5"/>
    <p:sldId id="259" r:id="rId6"/>
    <p:sldId id="261" r:id="rId7"/>
    <p:sldId id="306" r:id="rId8"/>
    <p:sldId id="307" r:id="rId9"/>
    <p:sldId id="264" r:id="rId10"/>
    <p:sldId id="262" r:id="rId11"/>
    <p:sldId id="265" r:id="rId12"/>
    <p:sldId id="266" r:id="rId13"/>
    <p:sldId id="267" r:id="rId14"/>
    <p:sldId id="305" r:id="rId15"/>
    <p:sldId id="268" r:id="rId16"/>
    <p:sldId id="271" r:id="rId17"/>
    <p:sldId id="272" r:id="rId18"/>
    <p:sldId id="273" r:id="rId19"/>
    <p:sldId id="296" r:id="rId20"/>
    <p:sldId id="274" r:id="rId21"/>
    <p:sldId id="275" r:id="rId22"/>
    <p:sldId id="308" r:id="rId23"/>
    <p:sldId id="287" r:id="rId24"/>
    <p:sldId id="301" r:id="rId25"/>
    <p:sldId id="302" r:id="rId26"/>
    <p:sldId id="270" r:id="rId27"/>
    <p:sldId id="313" r:id="rId28"/>
    <p:sldId id="288" r:id="rId29"/>
    <p:sldId id="309" r:id="rId30"/>
    <p:sldId id="310" r:id="rId31"/>
    <p:sldId id="311" r:id="rId32"/>
    <p:sldId id="291" r:id="rId33"/>
    <p:sldId id="303" r:id="rId34"/>
    <p:sldId id="304" r:id="rId35"/>
    <p:sldId id="312" r:id="rId36"/>
    <p:sldId id="293" r:id="rId37"/>
    <p:sldId id="294" r:id="rId38"/>
    <p:sldId id="295" r:id="rId39"/>
  </p:sldIdLst>
  <p:sldSz cx="13004800" cy="9753600"/>
  <p:notesSz cx="6858000" cy="9144000"/>
  <p:defaultTextStyle>
    <a:defPPr>
      <a:defRPr lang="fr-FR"/>
    </a:defPPr>
    <a:lvl1pPr algn="ctr" defTabSz="584200" rtl="0" fontAlgn="base" hangingPunct="0">
      <a:spcBef>
        <a:spcPct val="0"/>
      </a:spcBef>
      <a:spcAft>
        <a:spcPct val="0"/>
      </a:spcAft>
      <a:buClr>
        <a:srgbClr val="876552"/>
      </a:buClr>
      <a:buFont typeface="Georgia" pitchFamily="18" charset="0"/>
      <a:defRPr sz="3600" kern="1200">
        <a:solidFill>
          <a:srgbClr val="4F4A37"/>
        </a:solidFill>
        <a:latin typeface="Didot" charset="0"/>
        <a:ea typeface="Didot" charset="0"/>
        <a:cs typeface="Didot" charset="0"/>
        <a:sym typeface="Didot" charset="0"/>
      </a:defRPr>
    </a:lvl1pPr>
    <a:lvl2pPr marL="342900" algn="ctr" defTabSz="584200" rtl="0" fontAlgn="base" hangingPunct="0">
      <a:spcBef>
        <a:spcPct val="0"/>
      </a:spcBef>
      <a:spcAft>
        <a:spcPct val="0"/>
      </a:spcAft>
      <a:buClr>
        <a:srgbClr val="876552"/>
      </a:buClr>
      <a:buFont typeface="Georgia" pitchFamily="18" charset="0"/>
      <a:defRPr sz="3600" kern="1200">
        <a:solidFill>
          <a:srgbClr val="4F4A37"/>
        </a:solidFill>
        <a:latin typeface="Didot" charset="0"/>
        <a:ea typeface="Didot" charset="0"/>
        <a:cs typeface="Didot" charset="0"/>
        <a:sym typeface="Didot" charset="0"/>
      </a:defRPr>
    </a:lvl2pPr>
    <a:lvl3pPr marL="685800" algn="ctr" defTabSz="584200" rtl="0" fontAlgn="base" hangingPunct="0">
      <a:spcBef>
        <a:spcPct val="0"/>
      </a:spcBef>
      <a:spcAft>
        <a:spcPct val="0"/>
      </a:spcAft>
      <a:buClr>
        <a:srgbClr val="876552"/>
      </a:buClr>
      <a:buFont typeface="Georgia" pitchFamily="18" charset="0"/>
      <a:defRPr sz="3600" kern="1200">
        <a:solidFill>
          <a:srgbClr val="4F4A37"/>
        </a:solidFill>
        <a:latin typeface="Didot" charset="0"/>
        <a:ea typeface="Didot" charset="0"/>
        <a:cs typeface="Didot" charset="0"/>
        <a:sym typeface="Didot" charset="0"/>
      </a:defRPr>
    </a:lvl3pPr>
    <a:lvl4pPr marL="1028700" algn="ctr" defTabSz="584200" rtl="0" fontAlgn="base" hangingPunct="0">
      <a:spcBef>
        <a:spcPct val="0"/>
      </a:spcBef>
      <a:spcAft>
        <a:spcPct val="0"/>
      </a:spcAft>
      <a:buClr>
        <a:srgbClr val="876552"/>
      </a:buClr>
      <a:buFont typeface="Georgia" pitchFamily="18" charset="0"/>
      <a:defRPr sz="3600" kern="1200">
        <a:solidFill>
          <a:srgbClr val="4F4A37"/>
        </a:solidFill>
        <a:latin typeface="Didot" charset="0"/>
        <a:ea typeface="Didot" charset="0"/>
        <a:cs typeface="Didot" charset="0"/>
        <a:sym typeface="Didot" charset="0"/>
      </a:defRPr>
    </a:lvl4pPr>
    <a:lvl5pPr marL="1371600" algn="ctr" defTabSz="584200" rtl="0" fontAlgn="base" hangingPunct="0">
      <a:spcBef>
        <a:spcPct val="0"/>
      </a:spcBef>
      <a:spcAft>
        <a:spcPct val="0"/>
      </a:spcAft>
      <a:buClr>
        <a:srgbClr val="876552"/>
      </a:buClr>
      <a:buFont typeface="Georgia" pitchFamily="18" charset="0"/>
      <a:defRPr sz="3600" kern="1200">
        <a:solidFill>
          <a:srgbClr val="4F4A37"/>
        </a:solidFill>
        <a:latin typeface="Didot" charset="0"/>
        <a:ea typeface="Didot" charset="0"/>
        <a:cs typeface="Didot" charset="0"/>
        <a:sym typeface="Didot" charset="0"/>
      </a:defRPr>
    </a:lvl5pPr>
    <a:lvl6pPr marL="2286000" algn="l" defTabSz="914400" rtl="0" eaLnBrk="1" latinLnBrk="0" hangingPunct="1">
      <a:defRPr sz="3600" kern="1200">
        <a:solidFill>
          <a:srgbClr val="4F4A37"/>
        </a:solidFill>
        <a:latin typeface="Didot" charset="0"/>
        <a:ea typeface="Didot" charset="0"/>
        <a:cs typeface="Didot" charset="0"/>
        <a:sym typeface="Didot" charset="0"/>
      </a:defRPr>
    </a:lvl6pPr>
    <a:lvl7pPr marL="2743200" algn="l" defTabSz="914400" rtl="0" eaLnBrk="1" latinLnBrk="0" hangingPunct="1">
      <a:defRPr sz="3600" kern="1200">
        <a:solidFill>
          <a:srgbClr val="4F4A37"/>
        </a:solidFill>
        <a:latin typeface="Didot" charset="0"/>
        <a:ea typeface="Didot" charset="0"/>
        <a:cs typeface="Didot" charset="0"/>
        <a:sym typeface="Didot" charset="0"/>
      </a:defRPr>
    </a:lvl7pPr>
    <a:lvl8pPr marL="3200400" algn="l" defTabSz="914400" rtl="0" eaLnBrk="1" latinLnBrk="0" hangingPunct="1">
      <a:defRPr sz="3600" kern="1200">
        <a:solidFill>
          <a:srgbClr val="4F4A37"/>
        </a:solidFill>
        <a:latin typeface="Didot" charset="0"/>
        <a:ea typeface="Didot" charset="0"/>
        <a:cs typeface="Didot" charset="0"/>
        <a:sym typeface="Didot" charset="0"/>
      </a:defRPr>
    </a:lvl8pPr>
    <a:lvl9pPr marL="3657600" algn="l" defTabSz="914400" rtl="0" eaLnBrk="1" latinLnBrk="0" hangingPunct="1">
      <a:defRPr sz="3600" kern="1200">
        <a:solidFill>
          <a:srgbClr val="4F4A37"/>
        </a:solidFill>
        <a:latin typeface="Didot" charset="0"/>
        <a:ea typeface="Didot" charset="0"/>
        <a:cs typeface="Didot" charset="0"/>
        <a:sym typeface="Didot" charset="0"/>
      </a:defRPr>
    </a:lvl9pPr>
  </p:defaultTextStyle>
  <p:extLst>
    <p:ext uri="{EFAFB233-063F-42B5-8137-9DF3F51BA10A}">
      <p15:sldGuideLst xmlns:p15="http://schemas.microsoft.com/office/powerpoint/2012/main">
        <p15:guide id="1" orient="horz" pos="3072">
          <p15:clr>
            <a:srgbClr val="A4A3A4"/>
          </p15:clr>
        </p15:guide>
        <p15:guide id="2" pos="4096">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08600"/>
    <a:srgbClr val="CC00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50" d="100"/>
          <a:sy n="50" d="100"/>
        </p:scale>
        <p:origin x="1344" y="42"/>
      </p:cViewPr>
      <p:guideLst>
        <p:guide orient="horz" pos="3072"/>
        <p:guide pos="4096"/>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notesMaster" Target="notesMasters/notesMaster1.xml"/><Relationship Id="rId45"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6A0A477D-6473-416E-99B8-93D10D8525AD}" type="datetimeFigureOut">
              <a:rPr lang="fr-FR" smtClean="0"/>
              <a:pPr/>
              <a:t>07/04/2015</a:t>
            </a:fld>
            <a:endParaRPr lang="fr-FR"/>
          </a:p>
        </p:txBody>
      </p:sp>
      <p:sp>
        <p:nvSpPr>
          <p:cNvPr id="4" name="Espace réservé du pied de page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5" name="Espace réservé du numéro de diapositive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FDF7219A-A6E8-4C03-9945-F5BF9835FAA5}" type="slidenum">
              <a:rPr lang="fr-FR" smtClean="0"/>
              <a:pPr/>
              <a:t>‹#›</a:t>
            </a:fld>
            <a:endParaRPr lang="fr-FR"/>
          </a:p>
        </p:txBody>
      </p:sp>
    </p:spTree>
    <p:extLst>
      <p:ext uri="{BB962C8B-B14F-4D97-AF65-F5344CB8AC3E}">
        <p14:creationId xmlns:p14="http://schemas.microsoft.com/office/powerpoint/2010/main" val="418884276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73" name="Rectangle 1"/>
          <p:cNvSpPr>
            <a:spLocks noGrp="1" noRot="1" noChangeAspect="1"/>
          </p:cNvSpPr>
          <p:nvPr>
            <p:ph type="sldImg" idx="2"/>
          </p:nvPr>
        </p:nvSpPr>
        <p:spPr bwMode="auto">
          <a:xfrm>
            <a:off x="1143000" y="685800"/>
            <a:ext cx="4572000" cy="3429000"/>
          </a:xfrm>
          <a:prstGeom prst="rect">
            <a:avLst/>
          </a:prstGeom>
          <a:noFill/>
          <a:ln w="12700" cap="rnd" cmpd="sng">
            <a:noFill/>
            <a:prstDash val="solid"/>
            <a:round/>
            <a:headEnd type="none" w="med" len="med"/>
            <a:tailEnd type="none" w="med" len="med"/>
          </a:ln>
          <a:effectLst/>
        </p:spPr>
      </p:sp>
      <p:sp>
        <p:nvSpPr>
          <p:cNvPr id="3074" name="Rectangle 2"/>
          <p:cNvSpPr>
            <a:spLocks noGrp="1"/>
          </p:cNvSpPr>
          <p:nvPr>
            <p:ph type="body" sz="quarter" idx="3"/>
          </p:nvPr>
        </p:nvSpPr>
        <p:spPr bwMode="auto">
          <a:xfrm>
            <a:off x="914400" y="4343400"/>
            <a:ext cx="5029200" cy="4114800"/>
          </a:xfrm>
          <a:prstGeom prst="rect">
            <a:avLst/>
          </a:prstGeom>
          <a:noFill/>
          <a:ln w="12700" cap="rnd" cmpd="sng">
            <a:noFill/>
            <a:prstDash val="solid"/>
            <a:round/>
            <a:headEnd type="none" w="med" len="med"/>
            <a:tailEnd type="none" w="med" len="med"/>
          </a:ln>
          <a:effectLst/>
        </p:spPr>
        <p:txBody>
          <a:bodyPr vert="horz" wrap="square" lIns="91440" tIns="45720" rIns="91440" bIns="45720" numCol="1" anchor="t" anchorCtr="0" compatLnSpc="1">
            <a:prstTxWarp prst="textNoShape">
              <a:avLst/>
            </a:prstTxWarp>
          </a:bodyPr>
          <a:lstStyle/>
          <a:p>
            <a:pPr lvl="0"/>
            <a:r>
              <a:rPr lang="fr-FR" smtClean="0">
                <a:sym typeface="Noteworthy Bold" charset="0"/>
              </a:rPr>
              <a:t>Click to edit Master text styles</a:t>
            </a:r>
          </a:p>
          <a:p>
            <a:pPr lvl="1"/>
            <a:r>
              <a:rPr lang="fr-FR" smtClean="0">
                <a:sym typeface="Noteworthy Bold" charset="0"/>
              </a:rPr>
              <a:t>Second level</a:t>
            </a:r>
          </a:p>
          <a:p>
            <a:pPr lvl="2"/>
            <a:r>
              <a:rPr lang="fr-FR" smtClean="0">
                <a:sym typeface="Noteworthy Bold" charset="0"/>
              </a:rPr>
              <a:t>Third level</a:t>
            </a:r>
          </a:p>
          <a:p>
            <a:pPr lvl="3"/>
            <a:r>
              <a:rPr lang="fr-FR" smtClean="0">
                <a:sym typeface="Noteworthy Bold" charset="0"/>
              </a:rPr>
              <a:t>Fourth level</a:t>
            </a:r>
          </a:p>
          <a:p>
            <a:pPr lvl="4"/>
            <a:r>
              <a:rPr lang="fr-FR" smtClean="0">
                <a:sym typeface="Noteworthy Bold" charset="0"/>
              </a:rPr>
              <a:t>Fifth level</a:t>
            </a:r>
          </a:p>
        </p:txBody>
      </p:sp>
    </p:spTree>
    <p:extLst>
      <p:ext uri="{BB962C8B-B14F-4D97-AF65-F5344CB8AC3E}">
        <p14:creationId xmlns:p14="http://schemas.microsoft.com/office/powerpoint/2010/main" val="2361195018"/>
      </p:ext>
    </p:extLst>
  </p:cSld>
  <p:clrMap bg1="lt1" tx1="dk1" bg2="lt2" tx2="dk2" accent1="accent1" accent2="accent2" accent3="accent3" accent4="accent4" accent5="accent5" accent6="accent6" hlink="hlink" folHlink="folHlink"/>
  <p:notesStyle>
    <a:lvl1pPr algn="l" defTabSz="457200" rtl="0" fontAlgn="base" hangingPunct="0">
      <a:lnSpc>
        <a:spcPts val="3500"/>
      </a:lnSpc>
      <a:spcBef>
        <a:spcPct val="0"/>
      </a:spcBef>
      <a:spcAft>
        <a:spcPct val="0"/>
      </a:spcAft>
      <a:buClr>
        <a:srgbClr val="876552"/>
      </a:buClr>
      <a:buFont typeface="Georgia" pitchFamily="18" charset="0"/>
      <a:defRPr sz="2400" kern="1200">
        <a:solidFill>
          <a:srgbClr val="572E2D"/>
        </a:solidFill>
        <a:latin typeface="Noteworthy Bold" charset="0"/>
        <a:ea typeface="Noteworthy Bold" charset="0"/>
        <a:cs typeface="Noteworthy Bold" charset="0"/>
        <a:sym typeface="Noteworthy Bold" charset="0"/>
      </a:defRPr>
    </a:lvl1pPr>
    <a:lvl2pPr marL="342900" algn="l" defTabSz="457200" rtl="0" fontAlgn="base" hangingPunct="0">
      <a:lnSpc>
        <a:spcPts val="3500"/>
      </a:lnSpc>
      <a:spcBef>
        <a:spcPct val="0"/>
      </a:spcBef>
      <a:spcAft>
        <a:spcPct val="0"/>
      </a:spcAft>
      <a:buClr>
        <a:srgbClr val="876552"/>
      </a:buClr>
      <a:buFont typeface="Georgia" pitchFamily="18" charset="0"/>
      <a:defRPr sz="2400" kern="1200">
        <a:solidFill>
          <a:srgbClr val="572E2D"/>
        </a:solidFill>
        <a:latin typeface="Noteworthy Bold" charset="0"/>
        <a:ea typeface="Noteworthy Bold" charset="0"/>
        <a:cs typeface="Noteworthy Bold" charset="0"/>
        <a:sym typeface="Noteworthy Bold" charset="0"/>
      </a:defRPr>
    </a:lvl2pPr>
    <a:lvl3pPr marL="685800" algn="l" defTabSz="457200" rtl="0" fontAlgn="base" hangingPunct="0">
      <a:lnSpc>
        <a:spcPts val="3500"/>
      </a:lnSpc>
      <a:spcBef>
        <a:spcPct val="0"/>
      </a:spcBef>
      <a:spcAft>
        <a:spcPct val="0"/>
      </a:spcAft>
      <a:buClr>
        <a:srgbClr val="876552"/>
      </a:buClr>
      <a:buFont typeface="Georgia" pitchFamily="18" charset="0"/>
      <a:defRPr sz="2400" kern="1200">
        <a:solidFill>
          <a:srgbClr val="572E2D"/>
        </a:solidFill>
        <a:latin typeface="Noteworthy Bold" charset="0"/>
        <a:ea typeface="Noteworthy Bold" charset="0"/>
        <a:cs typeface="Noteworthy Bold" charset="0"/>
        <a:sym typeface="Noteworthy Bold" charset="0"/>
      </a:defRPr>
    </a:lvl3pPr>
    <a:lvl4pPr marL="1028700" algn="l" defTabSz="457200" rtl="0" fontAlgn="base" hangingPunct="0">
      <a:lnSpc>
        <a:spcPts val="3500"/>
      </a:lnSpc>
      <a:spcBef>
        <a:spcPct val="0"/>
      </a:spcBef>
      <a:spcAft>
        <a:spcPct val="0"/>
      </a:spcAft>
      <a:buClr>
        <a:srgbClr val="876552"/>
      </a:buClr>
      <a:buFont typeface="Georgia" pitchFamily="18" charset="0"/>
      <a:defRPr sz="2400" kern="1200">
        <a:solidFill>
          <a:srgbClr val="572E2D"/>
        </a:solidFill>
        <a:latin typeface="Noteworthy Bold" charset="0"/>
        <a:ea typeface="Noteworthy Bold" charset="0"/>
        <a:cs typeface="Noteworthy Bold" charset="0"/>
        <a:sym typeface="Noteworthy Bold" charset="0"/>
      </a:defRPr>
    </a:lvl4pPr>
    <a:lvl5pPr marL="1371600" algn="l" defTabSz="457200" rtl="0" fontAlgn="base" hangingPunct="0">
      <a:lnSpc>
        <a:spcPts val="3500"/>
      </a:lnSpc>
      <a:spcBef>
        <a:spcPct val="0"/>
      </a:spcBef>
      <a:spcAft>
        <a:spcPct val="0"/>
      </a:spcAft>
      <a:buClr>
        <a:srgbClr val="876552"/>
      </a:buClr>
      <a:buFont typeface="Georgia" pitchFamily="18" charset="0"/>
      <a:defRPr sz="2400" kern="1200">
        <a:solidFill>
          <a:srgbClr val="572E2D"/>
        </a:solidFill>
        <a:latin typeface="Noteworthy Bold" charset="0"/>
        <a:ea typeface="Noteworthy Bold" charset="0"/>
        <a:cs typeface="Noteworthy Bold" charset="0"/>
        <a:sym typeface="Noteworthy Bold"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974725" y="3030538"/>
            <a:ext cx="11055350" cy="2090737"/>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951038" y="5527675"/>
            <a:ext cx="9102725" cy="24923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fr-FR" smtClean="0"/>
              <a:t>Cliquez pour modifier le style des sous-titres du masque</a:t>
            </a:r>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1027113" y="6267450"/>
            <a:ext cx="11053762" cy="1936750"/>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1027113" y="4133850"/>
            <a:ext cx="11053762" cy="21336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FR" smtClean="0"/>
              <a:t>Cliquez pour modifier les styles du texte du masque</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1104900" y="7632700"/>
            <a:ext cx="5321300" cy="1092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578600" y="7632700"/>
            <a:ext cx="5321300" cy="1092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650875" y="390525"/>
            <a:ext cx="11703050" cy="1625600"/>
          </a:xfrm>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650875" y="2182813"/>
            <a:ext cx="5745163"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650875" y="3092450"/>
            <a:ext cx="5745163"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605588" y="2182813"/>
            <a:ext cx="5748337"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6605588" y="3092450"/>
            <a:ext cx="5748337"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650875" y="388938"/>
            <a:ext cx="4278313" cy="1652587"/>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5084763" y="388938"/>
            <a:ext cx="7269162" cy="83232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650875" y="2041525"/>
            <a:ext cx="4278313" cy="66706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2549525" y="6827838"/>
            <a:ext cx="7802563" cy="806450"/>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2549525" y="871538"/>
            <a:ext cx="7802563" cy="58515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2549525" y="7634288"/>
            <a:ext cx="7802563" cy="11445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9201150" y="6248400"/>
            <a:ext cx="2698750" cy="2476500"/>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1104900" y="6248400"/>
            <a:ext cx="7943850" cy="2476500"/>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974725" y="3030538"/>
            <a:ext cx="11055350" cy="2090737"/>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951038" y="5527675"/>
            <a:ext cx="9102725" cy="2492375"/>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fr-FR" smtClean="0"/>
              <a:t>Cliquez pour modifier le style des sous-titres du masque</a:t>
            </a:r>
            <a:endParaRPr lang="fr-F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a:xfrm>
            <a:off x="650875" y="2276475"/>
            <a:ext cx="11703050" cy="6435725"/>
          </a:xfrm>
          <a:prstGeom prst="rect">
            <a:avLst/>
          </a:prstGeom>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1027113" y="6267450"/>
            <a:ext cx="11053762" cy="1936750"/>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1027113" y="4133850"/>
            <a:ext cx="11053762" cy="2133600"/>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FR" smtClean="0"/>
              <a:t>Cliquez pour modifier les styles du texte du masque</a:t>
            </a: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650875" y="2276475"/>
            <a:ext cx="5775325" cy="6435725"/>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578600" y="2276475"/>
            <a:ext cx="5775325" cy="6435725"/>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650875" y="390525"/>
            <a:ext cx="11703050" cy="1625600"/>
          </a:xfrm>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650875" y="2182813"/>
            <a:ext cx="5745163" cy="909637"/>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650875" y="3092450"/>
            <a:ext cx="5745163" cy="5619750"/>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605588" y="2182813"/>
            <a:ext cx="5748337" cy="909637"/>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6605588" y="3092450"/>
            <a:ext cx="5748337" cy="5619750"/>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650875" y="388938"/>
            <a:ext cx="4278313" cy="1652587"/>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5084763" y="388938"/>
            <a:ext cx="7269162" cy="8323262"/>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650875" y="2041525"/>
            <a:ext cx="4278313" cy="6670675"/>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2549525" y="6827838"/>
            <a:ext cx="7802563" cy="806450"/>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2549525" y="871538"/>
            <a:ext cx="7802563" cy="58515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2549525" y="7634288"/>
            <a:ext cx="7802563" cy="1144587"/>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650875" y="2276475"/>
            <a:ext cx="11703050" cy="6435725"/>
          </a:xfrm>
          <a:prstGeom prst="rect">
            <a:avLst/>
          </a:prstGeo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9428163" y="571500"/>
            <a:ext cx="2925762" cy="8140700"/>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650875" y="571500"/>
            <a:ext cx="8624888" cy="8140700"/>
          </a:xfrm>
          <a:prstGeom prst="rect">
            <a:avLst/>
          </a:prstGeo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3.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25" name="Rectangle 1"/>
          <p:cNvSpPr>
            <a:spLocks noGrp="1"/>
          </p:cNvSpPr>
          <p:nvPr>
            <p:ph type="title"/>
          </p:nvPr>
        </p:nvSpPr>
        <p:spPr bwMode="auto">
          <a:xfrm>
            <a:off x="1104900" y="6248400"/>
            <a:ext cx="10795000" cy="1397000"/>
          </a:xfrm>
          <a:prstGeom prst="rect">
            <a:avLst/>
          </a:prstGeom>
          <a:noFill/>
          <a:ln w="12700" cap="flat" cmpd="sng">
            <a:noFill/>
            <a:prstDash val="solid"/>
            <a:miter lim="0"/>
            <a:headEnd/>
            <a:tailEnd/>
          </a:ln>
          <a:effectLst/>
        </p:spPr>
        <p:txBody>
          <a:bodyPr vert="horz" wrap="square" lIns="50800" tIns="50800" rIns="50800" bIns="50800" numCol="1" anchor="ctr" anchorCtr="0" compatLnSpc="1">
            <a:prstTxWarp prst="textNoShape">
              <a:avLst/>
            </a:prstTxWarp>
          </a:bodyPr>
          <a:lstStyle/>
          <a:p>
            <a:pPr lvl="0"/>
            <a:r>
              <a:rPr lang="fr-FR" smtClean="0">
                <a:sym typeface="Didot" charset="0"/>
              </a:rPr>
              <a:t>Click to edit Master title style</a:t>
            </a:r>
          </a:p>
        </p:txBody>
      </p:sp>
      <p:sp>
        <p:nvSpPr>
          <p:cNvPr id="1026" name="Rectangle 2"/>
          <p:cNvSpPr>
            <a:spLocks noGrp="1"/>
          </p:cNvSpPr>
          <p:nvPr>
            <p:ph type="body" idx="1"/>
          </p:nvPr>
        </p:nvSpPr>
        <p:spPr bwMode="auto">
          <a:xfrm>
            <a:off x="1104900" y="7632700"/>
            <a:ext cx="10795000" cy="1092200"/>
          </a:xfrm>
          <a:prstGeom prst="rect">
            <a:avLst/>
          </a:prstGeom>
          <a:noFill/>
          <a:ln w="12700" cap="flat" cmpd="sng">
            <a:noFill/>
            <a:prstDash val="solid"/>
            <a:miter lim="0"/>
            <a:headEnd/>
            <a:tailEnd/>
          </a:ln>
          <a:effectLst/>
        </p:spPr>
        <p:txBody>
          <a:bodyPr vert="horz" wrap="square" lIns="50800" tIns="50800" rIns="50800" bIns="50800" numCol="1" anchor="ctr" anchorCtr="0" compatLnSpc="1">
            <a:prstTxWarp prst="textNoShape">
              <a:avLst/>
            </a:prstTxWarp>
          </a:bodyPr>
          <a:lstStyle/>
          <a:p>
            <a:pPr lvl="0"/>
            <a:r>
              <a:rPr lang="fr-FR" smtClean="0">
                <a:sym typeface="Zapfino" charset="0"/>
              </a:rPr>
              <a:t>Click to edit Master text styles</a:t>
            </a:r>
          </a:p>
          <a:p>
            <a:pPr lvl="1"/>
            <a:r>
              <a:rPr lang="fr-FR" smtClean="0">
                <a:sym typeface="Zapfino" charset="0"/>
              </a:rPr>
              <a:t>Second level</a:t>
            </a:r>
          </a:p>
          <a:p>
            <a:pPr lvl="2"/>
            <a:r>
              <a:rPr lang="fr-FR" smtClean="0">
                <a:sym typeface="Zapfino" charset="0"/>
              </a:rPr>
              <a:t>Third level</a:t>
            </a:r>
          </a:p>
          <a:p>
            <a:pPr lvl="3"/>
            <a:r>
              <a:rPr lang="fr-FR" smtClean="0">
                <a:sym typeface="Zapfino" charset="0"/>
              </a:rPr>
              <a:t>Fourth level</a:t>
            </a:r>
          </a:p>
          <a:p>
            <a:pPr lvl="4"/>
            <a:r>
              <a:rPr lang="fr-FR" smtClean="0">
                <a:sym typeface="Zapfino" charset="0"/>
              </a:rPr>
              <a:t>Fifth level</a:t>
            </a:r>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txStyles>
    <p:titleStyle>
      <a:lvl1pPr algn="ctr" defTabSz="584200" rtl="0" fontAlgn="base" hangingPunct="0">
        <a:spcBef>
          <a:spcPct val="0"/>
        </a:spcBef>
        <a:spcAft>
          <a:spcPct val="0"/>
        </a:spcAft>
        <a:buClr>
          <a:srgbClr val="876552"/>
        </a:buClr>
        <a:buFont typeface="Georgia" pitchFamily="18" charset="0"/>
        <a:defRPr sz="7600">
          <a:solidFill>
            <a:srgbClr val="714D3A"/>
          </a:solidFill>
          <a:latin typeface="+mj-lt"/>
          <a:ea typeface="+mj-ea"/>
          <a:cs typeface="+mj-cs"/>
          <a:sym typeface="Didot" charset="0"/>
        </a:defRPr>
      </a:lvl1pPr>
      <a:lvl2pPr algn="ctr" defTabSz="584200" rtl="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2pPr>
      <a:lvl3pPr algn="ctr" defTabSz="584200" rtl="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3pPr>
      <a:lvl4pPr algn="ctr" defTabSz="584200" rtl="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4pPr>
      <a:lvl5pPr algn="ctr" defTabSz="584200" rtl="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5pPr>
      <a:lvl6pPr marL="457200" algn="ctr" defTabSz="584200" rtl="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6pPr>
      <a:lvl7pPr marL="914400" algn="ctr" defTabSz="584200" rtl="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7pPr>
      <a:lvl8pPr marL="1371600" algn="ctr" defTabSz="584200" rtl="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8pPr>
      <a:lvl9pPr marL="1828800" algn="ctr" defTabSz="584200" rtl="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9pPr>
    </p:titleStyle>
    <p:bodyStyle>
      <a:lvl1pPr algn="ctr" defTabSz="584200" rtl="0" fontAlgn="base" hangingPunct="0">
        <a:spcBef>
          <a:spcPct val="0"/>
        </a:spcBef>
        <a:spcAft>
          <a:spcPct val="0"/>
        </a:spcAft>
        <a:buClr>
          <a:srgbClr val="876552"/>
        </a:buClr>
        <a:buFont typeface="Georgia" pitchFamily="18" charset="0"/>
        <a:defRPr sz="2600">
          <a:solidFill>
            <a:srgbClr val="4F4A37"/>
          </a:solidFill>
          <a:latin typeface="+mn-lt"/>
          <a:ea typeface="+mn-ea"/>
          <a:cs typeface="+mn-cs"/>
          <a:sym typeface="Zapfino" charset="0"/>
        </a:defRPr>
      </a:lvl1pPr>
      <a:lvl2pPr marL="342900" algn="ctr" defTabSz="584200" rtl="0" fontAlgn="base" hangingPunct="0">
        <a:spcBef>
          <a:spcPct val="0"/>
        </a:spcBef>
        <a:spcAft>
          <a:spcPct val="0"/>
        </a:spcAft>
        <a:buClr>
          <a:srgbClr val="876552"/>
        </a:buClr>
        <a:buFont typeface="Georgia" pitchFamily="18" charset="0"/>
        <a:defRPr sz="2600">
          <a:solidFill>
            <a:srgbClr val="4F4A37"/>
          </a:solidFill>
          <a:latin typeface="+mn-lt"/>
          <a:ea typeface="+mn-ea"/>
          <a:cs typeface="+mn-cs"/>
          <a:sym typeface="Zapfino" charset="0"/>
        </a:defRPr>
      </a:lvl2pPr>
      <a:lvl3pPr marL="685800" algn="ctr" defTabSz="584200" rtl="0" fontAlgn="base" hangingPunct="0">
        <a:spcBef>
          <a:spcPct val="0"/>
        </a:spcBef>
        <a:spcAft>
          <a:spcPct val="0"/>
        </a:spcAft>
        <a:buClr>
          <a:srgbClr val="876552"/>
        </a:buClr>
        <a:buFont typeface="Georgia" pitchFamily="18" charset="0"/>
        <a:defRPr sz="2600">
          <a:solidFill>
            <a:srgbClr val="4F4A37"/>
          </a:solidFill>
          <a:latin typeface="+mn-lt"/>
          <a:ea typeface="+mn-ea"/>
          <a:cs typeface="+mn-cs"/>
          <a:sym typeface="Zapfino" charset="0"/>
        </a:defRPr>
      </a:lvl3pPr>
      <a:lvl4pPr marL="1028700" algn="ctr" defTabSz="584200" rtl="0" fontAlgn="base" hangingPunct="0">
        <a:spcBef>
          <a:spcPct val="0"/>
        </a:spcBef>
        <a:spcAft>
          <a:spcPct val="0"/>
        </a:spcAft>
        <a:buClr>
          <a:srgbClr val="876552"/>
        </a:buClr>
        <a:buFont typeface="Georgia" pitchFamily="18" charset="0"/>
        <a:defRPr sz="2600">
          <a:solidFill>
            <a:srgbClr val="4F4A37"/>
          </a:solidFill>
          <a:latin typeface="+mn-lt"/>
          <a:ea typeface="+mn-ea"/>
          <a:cs typeface="+mn-cs"/>
          <a:sym typeface="Zapfino" charset="0"/>
        </a:defRPr>
      </a:lvl4pPr>
      <a:lvl5pPr marL="1371600" algn="ctr" defTabSz="584200" rtl="0" fontAlgn="base" hangingPunct="0">
        <a:spcBef>
          <a:spcPct val="0"/>
        </a:spcBef>
        <a:spcAft>
          <a:spcPct val="0"/>
        </a:spcAft>
        <a:buClr>
          <a:srgbClr val="876552"/>
        </a:buClr>
        <a:buFont typeface="Georgia" pitchFamily="18" charset="0"/>
        <a:defRPr sz="2600">
          <a:solidFill>
            <a:srgbClr val="4F4A37"/>
          </a:solidFill>
          <a:latin typeface="+mn-lt"/>
          <a:ea typeface="+mn-ea"/>
          <a:cs typeface="+mn-cs"/>
          <a:sym typeface="Zapfino" charset="0"/>
        </a:defRPr>
      </a:lvl5pPr>
      <a:lvl6pPr marL="1828800" algn="ctr" defTabSz="584200" rtl="0" fontAlgn="base" hangingPunct="0">
        <a:spcBef>
          <a:spcPct val="0"/>
        </a:spcBef>
        <a:spcAft>
          <a:spcPct val="0"/>
        </a:spcAft>
        <a:buClr>
          <a:srgbClr val="876552"/>
        </a:buClr>
        <a:buFont typeface="Georgia" pitchFamily="18" charset="0"/>
        <a:defRPr sz="2600">
          <a:solidFill>
            <a:srgbClr val="4F4A37"/>
          </a:solidFill>
          <a:latin typeface="+mn-lt"/>
          <a:ea typeface="+mn-ea"/>
          <a:cs typeface="+mn-cs"/>
          <a:sym typeface="Zapfino" charset="0"/>
        </a:defRPr>
      </a:lvl6pPr>
      <a:lvl7pPr marL="2286000" algn="ctr" defTabSz="584200" rtl="0" fontAlgn="base" hangingPunct="0">
        <a:spcBef>
          <a:spcPct val="0"/>
        </a:spcBef>
        <a:spcAft>
          <a:spcPct val="0"/>
        </a:spcAft>
        <a:buClr>
          <a:srgbClr val="876552"/>
        </a:buClr>
        <a:buFont typeface="Georgia" pitchFamily="18" charset="0"/>
        <a:defRPr sz="2600">
          <a:solidFill>
            <a:srgbClr val="4F4A37"/>
          </a:solidFill>
          <a:latin typeface="+mn-lt"/>
          <a:ea typeface="+mn-ea"/>
          <a:cs typeface="+mn-cs"/>
          <a:sym typeface="Zapfino" charset="0"/>
        </a:defRPr>
      </a:lvl7pPr>
      <a:lvl8pPr marL="2743200" algn="ctr" defTabSz="584200" rtl="0" fontAlgn="base" hangingPunct="0">
        <a:spcBef>
          <a:spcPct val="0"/>
        </a:spcBef>
        <a:spcAft>
          <a:spcPct val="0"/>
        </a:spcAft>
        <a:buClr>
          <a:srgbClr val="876552"/>
        </a:buClr>
        <a:buFont typeface="Georgia" pitchFamily="18" charset="0"/>
        <a:defRPr sz="2600">
          <a:solidFill>
            <a:srgbClr val="4F4A37"/>
          </a:solidFill>
          <a:latin typeface="+mn-lt"/>
          <a:ea typeface="+mn-ea"/>
          <a:cs typeface="+mn-cs"/>
          <a:sym typeface="Zapfino" charset="0"/>
        </a:defRPr>
      </a:lvl8pPr>
      <a:lvl9pPr marL="3200400" algn="ctr" defTabSz="584200" rtl="0" fontAlgn="base" hangingPunct="0">
        <a:spcBef>
          <a:spcPct val="0"/>
        </a:spcBef>
        <a:spcAft>
          <a:spcPct val="0"/>
        </a:spcAft>
        <a:buClr>
          <a:srgbClr val="876552"/>
        </a:buClr>
        <a:buFont typeface="Georgia" pitchFamily="18" charset="0"/>
        <a:defRPr sz="2600">
          <a:solidFill>
            <a:srgbClr val="4F4A37"/>
          </a:solidFill>
          <a:latin typeface="+mn-lt"/>
          <a:ea typeface="+mn-ea"/>
          <a:cs typeface="+mn-cs"/>
          <a:sym typeface="Zapfino" charset="0"/>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bwMode="auto">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2049" name="Rectangle 1"/>
          <p:cNvSpPr>
            <a:spLocks noGrp="1"/>
          </p:cNvSpPr>
          <p:nvPr>
            <p:ph type="title"/>
          </p:nvPr>
        </p:nvSpPr>
        <p:spPr bwMode="auto">
          <a:xfrm>
            <a:off x="1104900" y="571500"/>
            <a:ext cx="10795000" cy="2362200"/>
          </a:xfrm>
          <a:prstGeom prst="rect">
            <a:avLst/>
          </a:prstGeom>
          <a:noFill/>
          <a:ln w="12700" cap="flat" cmpd="sng">
            <a:noFill/>
            <a:prstDash val="solid"/>
            <a:miter lim="0"/>
            <a:headEnd/>
            <a:tailEnd/>
          </a:ln>
          <a:effectLst/>
        </p:spPr>
        <p:txBody>
          <a:bodyPr vert="horz" wrap="square" lIns="50800" tIns="50800" rIns="50800" bIns="50800" numCol="1" anchor="ctr" anchorCtr="0" compatLnSpc="1">
            <a:prstTxWarp prst="textNoShape">
              <a:avLst/>
            </a:prstTxWarp>
          </a:bodyPr>
          <a:lstStyle/>
          <a:p>
            <a:pPr lvl="0"/>
            <a:r>
              <a:rPr lang="fr-FR" smtClean="0">
                <a:sym typeface="Didot" charset="0"/>
              </a:rPr>
              <a:t>Click to edit Master title style</a:t>
            </a: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584200" rtl="0" fontAlgn="base" hangingPunct="0">
        <a:spcBef>
          <a:spcPct val="0"/>
        </a:spcBef>
        <a:spcAft>
          <a:spcPct val="0"/>
        </a:spcAft>
        <a:buClr>
          <a:srgbClr val="876552"/>
        </a:buClr>
        <a:buFont typeface="Georgia" pitchFamily="18" charset="0"/>
        <a:defRPr sz="7600">
          <a:solidFill>
            <a:srgbClr val="714D3A"/>
          </a:solidFill>
          <a:latin typeface="+mj-lt"/>
          <a:ea typeface="+mj-ea"/>
          <a:cs typeface="+mj-cs"/>
          <a:sym typeface="Didot" charset="0"/>
        </a:defRPr>
      </a:lvl1pPr>
      <a:lvl2pPr algn="ctr" defTabSz="584200" rtl="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2pPr>
      <a:lvl3pPr algn="ctr" defTabSz="584200" rtl="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3pPr>
      <a:lvl4pPr algn="ctr" defTabSz="584200" rtl="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4pPr>
      <a:lvl5pPr algn="ctr" defTabSz="584200" rtl="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5pPr>
      <a:lvl6pPr marL="457200" algn="ctr" defTabSz="584200" rtl="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6pPr>
      <a:lvl7pPr marL="914400" algn="ctr" defTabSz="584200" rtl="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7pPr>
      <a:lvl8pPr marL="1371600" algn="ctr" defTabSz="584200" rtl="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8pPr>
      <a:lvl9pPr marL="1828800" algn="ctr" defTabSz="584200" rtl="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9pPr>
    </p:titleStyle>
    <p:bodyStyle>
      <a:lvl1pPr algn="l" defTabSz="584200" rtl="0" fontAlgn="base" hangingPunct="0">
        <a:spcBef>
          <a:spcPts val="3200"/>
        </a:spcBef>
        <a:spcAft>
          <a:spcPct val="0"/>
        </a:spcAft>
        <a:buClr>
          <a:srgbClr val="876552"/>
        </a:buClr>
        <a:buFont typeface="Georgia" pitchFamily="18" charset="0"/>
        <a:defRPr sz="4600">
          <a:solidFill>
            <a:srgbClr val="4F4A37"/>
          </a:solidFill>
          <a:latin typeface="+mn-lt"/>
          <a:ea typeface="+mn-ea"/>
          <a:cs typeface="+mn-cs"/>
          <a:sym typeface="Didot" charset="0"/>
        </a:defRPr>
      </a:lvl1pPr>
      <a:lvl2pPr marL="342900" algn="l" defTabSz="584200" rtl="0" fontAlgn="base" hangingPunct="0">
        <a:spcBef>
          <a:spcPts val="3200"/>
        </a:spcBef>
        <a:spcAft>
          <a:spcPct val="0"/>
        </a:spcAft>
        <a:buClr>
          <a:srgbClr val="876552"/>
        </a:buClr>
        <a:buFont typeface="Georgia" pitchFamily="18" charset="0"/>
        <a:defRPr sz="4600">
          <a:solidFill>
            <a:srgbClr val="4F4A37"/>
          </a:solidFill>
          <a:latin typeface="+mn-lt"/>
          <a:ea typeface="+mn-ea"/>
          <a:cs typeface="+mn-cs"/>
          <a:sym typeface="Didot" charset="0"/>
        </a:defRPr>
      </a:lvl2pPr>
      <a:lvl3pPr marL="685800" algn="l" defTabSz="584200" rtl="0" fontAlgn="base" hangingPunct="0">
        <a:spcBef>
          <a:spcPts val="3200"/>
        </a:spcBef>
        <a:spcAft>
          <a:spcPct val="0"/>
        </a:spcAft>
        <a:buClr>
          <a:srgbClr val="876552"/>
        </a:buClr>
        <a:buFont typeface="Georgia" pitchFamily="18" charset="0"/>
        <a:defRPr sz="4600">
          <a:solidFill>
            <a:srgbClr val="4F4A37"/>
          </a:solidFill>
          <a:latin typeface="+mn-lt"/>
          <a:ea typeface="+mn-ea"/>
          <a:cs typeface="+mn-cs"/>
          <a:sym typeface="Didot" charset="0"/>
        </a:defRPr>
      </a:lvl3pPr>
      <a:lvl4pPr marL="1028700" algn="l" defTabSz="584200" rtl="0" fontAlgn="base" hangingPunct="0">
        <a:spcBef>
          <a:spcPts val="3200"/>
        </a:spcBef>
        <a:spcAft>
          <a:spcPct val="0"/>
        </a:spcAft>
        <a:buClr>
          <a:srgbClr val="876552"/>
        </a:buClr>
        <a:buFont typeface="Georgia" pitchFamily="18" charset="0"/>
        <a:defRPr sz="4600">
          <a:solidFill>
            <a:srgbClr val="4F4A37"/>
          </a:solidFill>
          <a:latin typeface="+mn-lt"/>
          <a:ea typeface="+mn-ea"/>
          <a:cs typeface="+mn-cs"/>
          <a:sym typeface="Didot" charset="0"/>
        </a:defRPr>
      </a:lvl4pPr>
      <a:lvl5pPr marL="1371600" algn="l" defTabSz="584200" rtl="0" fontAlgn="base" hangingPunct="0">
        <a:spcBef>
          <a:spcPts val="3200"/>
        </a:spcBef>
        <a:spcAft>
          <a:spcPct val="0"/>
        </a:spcAft>
        <a:buClr>
          <a:srgbClr val="876552"/>
        </a:buClr>
        <a:buFont typeface="Georgia" pitchFamily="18" charset="0"/>
        <a:defRPr sz="4600">
          <a:solidFill>
            <a:srgbClr val="4F4A37"/>
          </a:solidFill>
          <a:latin typeface="+mn-lt"/>
          <a:ea typeface="+mn-ea"/>
          <a:cs typeface="+mn-cs"/>
          <a:sym typeface="Didot" charset="0"/>
        </a:defRPr>
      </a:lvl5pPr>
      <a:lvl6pPr marL="1828800" algn="l" defTabSz="584200" rtl="0" fontAlgn="base" hangingPunct="0">
        <a:spcBef>
          <a:spcPts val="3200"/>
        </a:spcBef>
        <a:spcAft>
          <a:spcPct val="0"/>
        </a:spcAft>
        <a:buClr>
          <a:srgbClr val="876552"/>
        </a:buClr>
        <a:buFont typeface="Georgia" pitchFamily="18" charset="0"/>
        <a:defRPr sz="4600">
          <a:solidFill>
            <a:srgbClr val="4F4A37"/>
          </a:solidFill>
          <a:latin typeface="+mn-lt"/>
          <a:ea typeface="+mn-ea"/>
          <a:cs typeface="+mn-cs"/>
          <a:sym typeface="Didot" charset="0"/>
        </a:defRPr>
      </a:lvl6pPr>
      <a:lvl7pPr marL="2286000" algn="l" defTabSz="584200" rtl="0" fontAlgn="base" hangingPunct="0">
        <a:spcBef>
          <a:spcPts val="3200"/>
        </a:spcBef>
        <a:spcAft>
          <a:spcPct val="0"/>
        </a:spcAft>
        <a:buClr>
          <a:srgbClr val="876552"/>
        </a:buClr>
        <a:buFont typeface="Georgia" pitchFamily="18" charset="0"/>
        <a:defRPr sz="4600">
          <a:solidFill>
            <a:srgbClr val="4F4A37"/>
          </a:solidFill>
          <a:latin typeface="+mn-lt"/>
          <a:ea typeface="+mn-ea"/>
          <a:cs typeface="+mn-cs"/>
          <a:sym typeface="Didot" charset="0"/>
        </a:defRPr>
      </a:lvl7pPr>
      <a:lvl8pPr marL="2743200" algn="l" defTabSz="584200" rtl="0" fontAlgn="base" hangingPunct="0">
        <a:spcBef>
          <a:spcPts val="3200"/>
        </a:spcBef>
        <a:spcAft>
          <a:spcPct val="0"/>
        </a:spcAft>
        <a:buClr>
          <a:srgbClr val="876552"/>
        </a:buClr>
        <a:buFont typeface="Georgia" pitchFamily="18" charset="0"/>
        <a:defRPr sz="4600">
          <a:solidFill>
            <a:srgbClr val="4F4A37"/>
          </a:solidFill>
          <a:latin typeface="+mn-lt"/>
          <a:ea typeface="+mn-ea"/>
          <a:cs typeface="+mn-cs"/>
          <a:sym typeface="Didot" charset="0"/>
        </a:defRPr>
      </a:lvl8pPr>
      <a:lvl9pPr marL="3200400" algn="l" defTabSz="584200" rtl="0" fontAlgn="base" hangingPunct="0">
        <a:spcBef>
          <a:spcPts val="3200"/>
        </a:spcBef>
        <a:spcAft>
          <a:spcPct val="0"/>
        </a:spcAft>
        <a:buClr>
          <a:srgbClr val="876552"/>
        </a:buClr>
        <a:buFont typeface="Georgia" pitchFamily="18" charset="0"/>
        <a:defRPr sz="4600">
          <a:solidFill>
            <a:srgbClr val="4F4A37"/>
          </a:solidFill>
          <a:latin typeface="+mn-lt"/>
          <a:ea typeface="+mn-ea"/>
          <a:cs typeface="+mn-cs"/>
          <a:sym typeface="Didot" charset="0"/>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hyperlink" Target="http://www.stylehiclub.com/middle-east/qatar/doha-qatar-day/"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7.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4.pn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3.png"/><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Rectangle 1"/>
          <p:cNvSpPr>
            <a:spLocks noGrp="1" noChangeArrowheads="1"/>
          </p:cNvSpPr>
          <p:nvPr>
            <p:ph type="title"/>
          </p:nvPr>
        </p:nvSpPr>
        <p:spPr>
          <a:xfrm>
            <a:off x="1173808" y="6028928"/>
            <a:ext cx="10793413" cy="985837"/>
          </a:xfrm>
        </p:spPr>
        <p:txBody>
          <a:bodyPr/>
          <a:lstStyle/>
          <a:p>
            <a:r>
              <a:rPr lang="fr-FR" sz="6000" dirty="0"/>
              <a:t>Le développement économique</a:t>
            </a:r>
          </a:p>
        </p:txBody>
      </p:sp>
      <p:sp>
        <p:nvSpPr>
          <p:cNvPr id="4098" name="Rectangle 2"/>
          <p:cNvSpPr>
            <a:spLocks noGrp="1" noChangeArrowheads="1"/>
          </p:cNvSpPr>
          <p:nvPr>
            <p:ph type="body" idx="1"/>
          </p:nvPr>
        </p:nvSpPr>
        <p:spPr>
          <a:xfrm>
            <a:off x="1103313" y="6893024"/>
            <a:ext cx="10796587" cy="1872208"/>
          </a:xfrm>
        </p:spPr>
        <p:txBody>
          <a:bodyPr/>
          <a:lstStyle/>
          <a:p>
            <a:r>
              <a:rPr lang="fr-FR" sz="3200" dirty="0"/>
              <a:t>ECO1702A </a:t>
            </a:r>
          </a:p>
          <a:p>
            <a:r>
              <a:rPr lang="fr-FR" sz="3200" dirty="0"/>
              <a:t>Université d'Ottawa</a:t>
            </a:r>
          </a:p>
          <a:p>
            <a:r>
              <a:rPr lang="fr-FR" sz="3200" dirty="0"/>
              <a:t>Claude Parthenay</a:t>
            </a:r>
          </a:p>
        </p:txBody>
      </p:sp>
      <p:pic>
        <p:nvPicPr>
          <p:cNvPr id="4099" name="Picture 3"/>
          <p:cNvPicPr>
            <a:picLocks noChangeAspect="1"/>
          </p:cNvPicPr>
          <p:nvPr/>
        </p:nvPicPr>
        <p:blipFill>
          <a:blip r:embed="rId2" cstate="print"/>
          <a:srcRect/>
          <a:stretch>
            <a:fillRect/>
          </a:stretch>
        </p:blipFill>
        <p:spPr bwMode="auto">
          <a:xfrm>
            <a:off x="231775" y="1217613"/>
            <a:ext cx="5892800" cy="4711700"/>
          </a:xfrm>
          <a:prstGeom prst="rect">
            <a:avLst/>
          </a:prstGeom>
          <a:noFill/>
          <a:ln w="12700" cap="rnd" cmpd="sng">
            <a:noFill/>
            <a:prstDash val="solid"/>
            <a:round/>
            <a:headEnd type="none" w="med" len="med"/>
            <a:tailEnd type="none" w="med" len="med"/>
          </a:ln>
          <a:effectLst/>
        </p:spPr>
      </p:pic>
      <p:pic>
        <p:nvPicPr>
          <p:cNvPr id="1026" name="Picture 2" descr="http://static.lexpress.fr/medias_1116/w_605,h_350,c_fill,g_north/le-probleme-de-la-faim-persiste-en-afrique_57165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02200" y="67156"/>
            <a:ext cx="5112568" cy="295768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www.stylehiclub.com/wp-content/uploads/2011/09/doha-qatar-skyscrapers-dhow.jpg">
            <a:hlinkClick r:id="rId4"/>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739344" y="2716560"/>
            <a:ext cx="5072426" cy="334037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4099"/>
                                        </p:tgtEl>
                                        <p:attrNameLst>
                                          <p:attrName>style.visibility</p:attrName>
                                        </p:attrNameLst>
                                      </p:cBhvr>
                                      <p:to>
                                        <p:strVal val="visible"/>
                                      </p:to>
                                    </p:set>
                                    <p:anim calcmode="lin" valueType="num">
                                      <p:cBhvr>
                                        <p:cTn id="7" dur="500" fill="hold"/>
                                        <p:tgtEl>
                                          <p:spTgt spid="4099"/>
                                        </p:tgtEl>
                                        <p:attrNameLst>
                                          <p:attrName>ppt_w</p:attrName>
                                        </p:attrNameLst>
                                      </p:cBhvr>
                                      <p:tavLst>
                                        <p:tav tm="0">
                                          <p:val>
                                            <p:fltVal val="0"/>
                                          </p:val>
                                        </p:tav>
                                        <p:tav tm="100000">
                                          <p:val>
                                            <p:strVal val="#ppt_w"/>
                                          </p:val>
                                        </p:tav>
                                      </p:tavLst>
                                    </p:anim>
                                    <p:anim calcmode="lin" valueType="num">
                                      <p:cBhvr>
                                        <p:cTn id="8" dur="500" fill="hold"/>
                                        <p:tgtEl>
                                          <p:spTgt spid="4099"/>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nodeType="clickEffect">
                                  <p:stCondLst>
                                    <p:cond delay="0"/>
                                  </p:stCondLst>
                                  <p:childTnLst>
                                    <p:set>
                                      <p:cBhvr>
                                        <p:cTn id="12" dur="1" fill="hold">
                                          <p:stCondLst>
                                            <p:cond delay="0"/>
                                          </p:stCondLst>
                                        </p:cTn>
                                        <p:tgtEl>
                                          <p:spTgt spid="1026"/>
                                        </p:tgtEl>
                                        <p:attrNameLst>
                                          <p:attrName>style.visibility</p:attrName>
                                        </p:attrNameLst>
                                      </p:cBhvr>
                                      <p:to>
                                        <p:strVal val="visible"/>
                                      </p:to>
                                    </p:set>
                                    <p:anim calcmode="lin" valueType="num">
                                      <p:cBhvr>
                                        <p:cTn id="13" dur="500" fill="hold"/>
                                        <p:tgtEl>
                                          <p:spTgt spid="1026"/>
                                        </p:tgtEl>
                                        <p:attrNameLst>
                                          <p:attrName>ppt_w</p:attrName>
                                        </p:attrNameLst>
                                      </p:cBhvr>
                                      <p:tavLst>
                                        <p:tav tm="0">
                                          <p:val>
                                            <p:fltVal val="0"/>
                                          </p:val>
                                        </p:tav>
                                        <p:tav tm="100000">
                                          <p:val>
                                            <p:strVal val="#ppt_w"/>
                                          </p:val>
                                        </p:tav>
                                      </p:tavLst>
                                    </p:anim>
                                    <p:anim calcmode="lin" valueType="num">
                                      <p:cBhvr>
                                        <p:cTn id="14" dur="500" fill="hold"/>
                                        <p:tgtEl>
                                          <p:spTgt spid="1026"/>
                                        </p:tgtEl>
                                        <p:attrNameLst>
                                          <p:attrName>ppt_h</p:attrName>
                                        </p:attrNameLst>
                                      </p:cBhvr>
                                      <p:tavLst>
                                        <p:tav tm="0">
                                          <p:val>
                                            <p:fltVal val="0"/>
                                          </p:val>
                                        </p:tav>
                                        <p:tav tm="100000">
                                          <p:val>
                                            <p:strVal val="#ppt_h"/>
                                          </p:val>
                                        </p:tav>
                                      </p:tavLst>
                                    </p:anim>
                                    <p:animEffect transition="in" filter="fade">
                                      <p:cBhvr>
                                        <p:cTn id="15" dur="500"/>
                                        <p:tgtEl>
                                          <p:spTgt spid="1026"/>
                                        </p:tgtEl>
                                      </p:cBhvr>
                                    </p:animEffect>
                                  </p:childTnLst>
                                </p:cTn>
                              </p:par>
                            </p:childTnLst>
                          </p:cTn>
                        </p:par>
                      </p:childTnLst>
                    </p:cTn>
                  </p:par>
                  <p:par>
                    <p:cTn id="16" fill="hold">
                      <p:stCondLst>
                        <p:cond delay="indefinite"/>
                      </p:stCondLst>
                      <p:childTnLst>
                        <p:par>
                          <p:cTn id="17" fill="hold">
                            <p:stCondLst>
                              <p:cond delay="0"/>
                            </p:stCondLst>
                            <p:childTnLst>
                              <p:par>
                                <p:cTn id="18" presetID="53" presetClass="entr" presetSubtype="16" fill="hold" nodeType="clickEffect">
                                  <p:stCondLst>
                                    <p:cond delay="0"/>
                                  </p:stCondLst>
                                  <p:childTnLst>
                                    <p:set>
                                      <p:cBhvr>
                                        <p:cTn id="19" dur="1" fill="hold">
                                          <p:stCondLst>
                                            <p:cond delay="0"/>
                                          </p:stCondLst>
                                        </p:cTn>
                                        <p:tgtEl>
                                          <p:spTgt spid="1028"/>
                                        </p:tgtEl>
                                        <p:attrNameLst>
                                          <p:attrName>style.visibility</p:attrName>
                                        </p:attrNameLst>
                                      </p:cBhvr>
                                      <p:to>
                                        <p:strVal val="visible"/>
                                      </p:to>
                                    </p:set>
                                    <p:anim calcmode="lin" valueType="num">
                                      <p:cBhvr>
                                        <p:cTn id="20" dur="500" fill="hold"/>
                                        <p:tgtEl>
                                          <p:spTgt spid="1028"/>
                                        </p:tgtEl>
                                        <p:attrNameLst>
                                          <p:attrName>ppt_w</p:attrName>
                                        </p:attrNameLst>
                                      </p:cBhvr>
                                      <p:tavLst>
                                        <p:tav tm="0">
                                          <p:val>
                                            <p:fltVal val="0"/>
                                          </p:val>
                                        </p:tav>
                                        <p:tav tm="100000">
                                          <p:val>
                                            <p:strVal val="#ppt_w"/>
                                          </p:val>
                                        </p:tav>
                                      </p:tavLst>
                                    </p:anim>
                                    <p:anim calcmode="lin" valueType="num">
                                      <p:cBhvr>
                                        <p:cTn id="21" dur="500" fill="hold"/>
                                        <p:tgtEl>
                                          <p:spTgt spid="1028"/>
                                        </p:tgtEl>
                                        <p:attrNameLst>
                                          <p:attrName>ppt_h</p:attrName>
                                        </p:attrNameLst>
                                      </p:cBhvr>
                                      <p:tavLst>
                                        <p:tav tm="0">
                                          <p:val>
                                            <p:fltVal val="0"/>
                                          </p:val>
                                        </p:tav>
                                        <p:tav tm="100000">
                                          <p:val>
                                            <p:strVal val="#ppt_h"/>
                                          </p:val>
                                        </p:tav>
                                      </p:tavLst>
                                    </p:anim>
                                    <p:animEffect transition="in" filter="fade">
                                      <p:cBhvr>
                                        <p:cTn id="22" dur="500"/>
                                        <p:tgtEl>
                                          <p:spTgt spid="10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ZoneTexte 10"/>
          <p:cNvSpPr txBox="1"/>
          <p:nvPr/>
        </p:nvSpPr>
        <p:spPr>
          <a:xfrm>
            <a:off x="318648" y="6359420"/>
            <a:ext cx="12169352" cy="1200329"/>
          </a:xfrm>
          <a:prstGeom prst="rect">
            <a:avLst/>
          </a:prstGeom>
          <a:noFill/>
        </p:spPr>
        <p:txBody>
          <a:bodyPr wrap="square" rtlCol="0">
            <a:spAutoFit/>
          </a:bodyPr>
          <a:lstStyle/>
          <a:p>
            <a:pPr algn="l"/>
            <a:r>
              <a:rPr lang="fr-FR" sz="2400" dirty="0" smtClean="0"/>
              <a:t>L’UE et les Etats-Unis réalisent à eux-seuls + de 45% de la production mondiale (environ 11% de la population mondiale), </a:t>
            </a:r>
            <a:r>
              <a:rPr lang="fr-FR" sz="2400" dirty="0"/>
              <a:t>l</a:t>
            </a:r>
            <a:r>
              <a:rPr lang="fr-FR" sz="2400" dirty="0" smtClean="0"/>
              <a:t>’Inde 2,6% (environ 16% de la population mondiale), les PMA 1,1% (11,8% de la population mondiale).</a:t>
            </a:r>
            <a:endParaRPr lang="fr-FR" sz="24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322" y="1636440"/>
            <a:ext cx="11289686" cy="4824536"/>
          </a:xfrm>
          <a:prstGeom prst="rect">
            <a:avLst/>
          </a:prstGeom>
          <a:solidFill>
            <a:srgbClr val="92D050"/>
          </a:solidFill>
          <a:ln>
            <a:noFill/>
          </a:ln>
          <a:effectLst/>
        </p:spPr>
      </p:pic>
      <p:sp>
        <p:nvSpPr>
          <p:cNvPr id="5121" name="Rectangle 1"/>
          <p:cNvSpPr>
            <a:spLocks noGrp="1" noChangeArrowheads="1"/>
          </p:cNvSpPr>
          <p:nvPr>
            <p:ph type="title"/>
          </p:nvPr>
        </p:nvSpPr>
        <p:spPr>
          <a:xfrm>
            <a:off x="741760" y="556320"/>
            <a:ext cx="11737304" cy="1152128"/>
          </a:xfrm>
        </p:spPr>
        <p:txBody>
          <a:bodyPr/>
          <a:lstStyle/>
          <a:p>
            <a:r>
              <a:rPr lang="fr-FR" sz="5400" dirty="0"/>
              <a:t>Les inégalités de développement</a:t>
            </a:r>
          </a:p>
        </p:txBody>
      </p:sp>
      <p:sp>
        <p:nvSpPr>
          <p:cNvPr id="10" name="Ellipse 9"/>
          <p:cNvSpPr/>
          <p:nvPr/>
        </p:nvSpPr>
        <p:spPr bwMode="auto">
          <a:xfrm>
            <a:off x="4342160" y="2356520"/>
            <a:ext cx="1008112" cy="1080120"/>
          </a:xfrm>
          <a:prstGeom prst="ellipse">
            <a:avLst/>
          </a:prstGeom>
          <a:noFill/>
          <a:ln w="38100" cap="flat" cmpd="sng" algn="ctr">
            <a:solidFill>
              <a:srgbClr val="FF0000"/>
            </a:solidFill>
            <a:prstDash val="solid"/>
            <a:miter lim="0"/>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584200" rtl="0" eaLnBrk="1" fontAlgn="base" latinLnBrk="0" hangingPunct="0">
              <a:lnSpc>
                <a:spcPct val="100000"/>
              </a:lnSpc>
              <a:spcBef>
                <a:spcPct val="0"/>
              </a:spcBef>
              <a:spcAft>
                <a:spcPct val="0"/>
              </a:spcAft>
              <a:buClr>
                <a:srgbClr val="876552"/>
              </a:buClr>
              <a:buSzTx/>
              <a:buFont typeface="Georgia" pitchFamily="18" charset="0"/>
              <a:buNone/>
              <a:tabLst/>
            </a:pPr>
            <a:endParaRPr kumimoji="0" lang="fr-FR" sz="3600" b="0" i="0" u="none" strike="noStrike" cap="none" normalizeH="0" baseline="0" smtClean="0">
              <a:ln>
                <a:noFill/>
              </a:ln>
              <a:solidFill>
                <a:srgbClr val="4F4A37"/>
              </a:solidFill>
              <a:effectLst/>
              <a:latin typeface="Didot" charset="0"/>
              <a:ea typeface="Didot" charset="0"/>
              <a:cs typeface="Didot" charset="0"/>
              <a:sym typeface="Didot" charset="0"/>
            </a:endParaRPr>
          </a:p>
        </p:txBody>
      </p:sp>
      <p:sp>
        <p:nvSpPr>
          <p:cNvPr id="12" name="ZoneTexte 11"/>
          <p:cNvSpPr txBox="1"/>
          <p:nvPr/>
        </p:nvSpPr>
        <p:spPr>
          <a:xfrm>
            <a:off x="393173" y="8372093"/>
            <a:ext cx="12097344" cy="830997"/>
          </a:xfrm>
          <a:prstGeom prst="rect">
            <a:avLst/>
          </a:prstGeom>
          <a:noFill/>
        </p:spPr>
        <p:txBody>
          <a:bodyPr wrap="square" rtlCol="0">
            <a:spAutoFit/>
          </a:bodyPr>
          <a:lstStyle/>
          <a:p>
            <a:pPr algn="l"/>
            <a:r>
              <a:rPr lang="fr-FR" sz="2400" dirty="0" smtClean="0"/>
              <a:t>Les écarts de richesse mesurés en PIB/hab. restent considérables : de 1 à 56 entre les PMA et les Etats-Unis.</a:t>
            </a:r>
            <a:endParaRPr lang="fr-FR" sz="2400" dirty="0"/>
          </a:p>
        </p:txBody>
      </p:sp>
      <p:sp>
        <p:nvSpPr>
          <p:cNvPr id="13" name="Ellipse 12"/>
          <p:cNvSpPr/>
          <p:nvPr/>
        </p:nvSpPr>
        <p:spPr bwMode="auto">
          <a:xfrm>
            <a:off x="5394061" y="2680556"/>
            <a:ext cx="936104" cy="432048"/>
          </a:xfrm>
          <a:prstGeom prst="ellipse">
            <a:avLst/>
          </a:prstGeom>
          <a:noFill/>
          <a:ln w="38100" cap="flat" cmpd="sng" algn="ctr">
            <a:solidFill>
              <a:srgbClr val="FF0000"/>
            </a:solidFill>
            <a:prstDash val="solid"/>
            <a:miter lim="0"/>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584200" rtl="0" eaLnBrk="1" fontAlgn="base" latinLnBrk="0" hangingPunct="0">
              <a:lnSpc>
                <a:spcPct val="100000"/>
              </a:lnSpc>
              <a:spcBef>
                <a:spcPct val="0"/>
              </a:spcBef>
              <a:spcAft>
                <a:spcPct val="0"/>
              </a:spcAft>
              <a:buClr>
                <a:srgbClr val="876552"/>
              </a:buClr>
              <a:buSzTx/>
              <a:buFont typeface="Georgia" pitchFamily="18" charset="0"/>
              <a:buNone/>
              <a:tabLst/>
            </a:pPr>
            <a:endParaRPr kumimoji="0" lang="fr-FR" sz="3600" b="0" i="0" u="none" strike="noStrike" cap="none" normalizeH="0" baseline="0" smtClean="0">
              <a:ln>
                <a:noFill/>
              </a:ln>
              <a:solidFill>
                <a:srgbClr val="4F4A37"/>
              </a:solidFill>
              <a:effectLst/>
              <a:latin typeface="Didot" charset="0"/>
              <a:ea typeface="Didot" charset="0"/>
              <a:cs typeface="Didot" charset="0"/>
              <a:sym typeface="Didot" charset="0"/>
            </a:endParaRPr>
          </a:p>
        </p:txBody>
      </p:sp>
      <p:sp>
        <p:nvSpPr>
          <p:cNvPr id="14" name="Ellipse 13"/>
          <p:cNvSpPr/>
          <p:nvPr/>
        </p:nvSpPr>
        <p:spPr bwMode="auto">
          <a:xfrm>
            <a:off x="5743660" y="4372744"/>
            <a:ext cx="648072" cy="360040"/>
          </a:xfrm>
          <a:prstGeom prst="ellipse">
            <a:avLst/>
          </a:prstGeom>
          <a:noFill/>
          <a:ln w="38100" cap="flat" cmpd="sng" algn="ctr">
            <a:solidFill>
              <a:srgbClr val="FF0000"/>
            </a:solidFill>
            <a:prstDash val="solid"/>
            <a:miter lim="0"/>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584200" rtl="0" eaLnBrk="1" fontAlgn="base" latinLnBrk="0" hangingPunct="0">
              <a:lnSpc>
                <a:spcPct val="100000"/>
              </a:lnSpc>
              <a:spcBef>
                <a:spcPct val="0"/>
              </a:spcBef>
              <a:spcAft>
                <a:spcPct val="0"/>
              </a:spcAft>
              <a:buClr>
                <a:srgbClr val="876552"/>
              </a:buClr>
              <a:buSzTx/>
              <a:buFont typeface="Georgia" pitchFamily="18" charset="0"/>
              <a:buNone/>
              <a:tabLst/>
            </a:pPr>
            <a:endParaRPr kumimoji="0" lang="fr-FR" sz="3600" b="0" i="0" u="none" strike="noStrike" cap="none" normalizeH="0" baseline="0" smtClean="0">
              <a:ln>
                <a:noFill/>
              </a:ln>
              <a:solidFill>
                <a:srgbClr val="4F4A37"/>
              </a:solidFill>
              <a:effectLst/>
              <a:latin typeface="Didot" charset="0"/>
              <a:ea typeface="Didot" charset="0"/>
              <a:cs typeface="Didot" charset="0"/>
              <a:sym typeface="Didot" charset="0"/>
            </a:endParaRPr>
          </a:p>
        </p:txBody>
      </p:sp>
      <p:sp>
        <p:nvSpPr>
          <p:cNvPr id="15" name="ZoneTexte 14"/>
          <p:cNvSpPr txBox="1"/>
          <p:nvPr/>
        </p:nvSpPr>
        <p:spPr>
          <a:xfrm>
            <a:off x="415965" y="7559749"/>
            <a:ext cx="12241360" cy="830997"/>
          </a:xfrm>
          <a:prstGeom prst="rect">
            <a:avLst/>
          </a:prstGeom>
          <a:noFill/>
        </p:spPr>
        <p:txBody>
          <a:bodyPr wrap="square" rtlCol="0">
            <a:spAutoFit/>
          </a:bodyPr>
          <a:lstStyle/>
          <a:p>
            <a:pPr algn="l"/>
            <a:r>
              <a:rPr lang="fr-FR" sz="2400" dirty="0" smtClean="0"/>
              <a:t>Les taux de croissance du PIB/hab. sont plus forts dans certains pays en développement que dans les pays développés.</a:t>
            </a:r>
            <a:endParaRPr lang="fr-FR" sz="2400" dirty="0"/>
          </a:p>
        </p:txBody>
      </p:sp>
      <p:sp>
        <p:nvSpPr>
          <p:cNvPr id="16" name="Ellipse 15"/>
          <p:cNvSpPr/>
          <p:nvPr/>
        </p:nvSpPr>
        <p:spPr bwMode="auto">
          <a:xfrm>
            <a:off x="8302600" y="2356520"/>
            <a:ext cx="936104" cy="1368152"/>
          </a:xfrm>
          <a:prstGeom prst="ellipse">
            <a:avLst/>
          </a:prstGeom>
          <a:noFill/>
          <a:ln w="38100" cap="flat" cmpd="sng" algn="ctr">
            <a:solidFill>
              <a:srgbClr val="FF0000"/>
            </a:solidFill>
            <a:prstDash val="solid"/>
            <a:miter lim="0"/>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584200" rtl="0" eaLnBrk="1" fontAlgn="base" latinLnBrk="0" hangingPunct="0">
              <a:lnSpc>
                <a:spcPct val="100000"/>
              </a:lnSpc>
              <a:spcBef>
                <a:spcPct val="0"/>
              </a:spcBef>
              <a:spcAft>
                <a:spcPct val="0"/>
              </a:spcAft>
              <a:buClr>
                <a:srgbClr val="876552"/>
              </a:buClr>
              <a:buSzTx/>
              <a:buFont typeface="Georgia" pitchFamily="18" charset="0"/>
              <a:buNone/>
              <a:tabLst/>
            </a:pPr>
            <a:endParaRPr kumimoji="0" lang="fr-FR" sz="3600" b="0" i="0" u="none" strike="noStrike" cap="none" normalizeH="0" baseline="0" smtClean="0">
              <a:ln>
                <a:noFill/>
              </a:ln>
              <a:solidFill>
                <a:srgbClr val="4F4A37"/>
              </a:solidFill>
              <a:effectLst/>
              <a:latin typeface="Didot" charset="0"/>
              <a:ea typeface="Didot" charset="0"/>
              <a:cs typeface="Didot" charset="0"/>
              <a:sym typeface="Didot" charset="0"/>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500" fill="hold"/>
                                        <p:tgtEl>
                                          <p:spTgt spid="1026"/>
                                        </p:tgtEl>
                                        <p:attrNameLst>
                                          <p:attrName>ppt_w</p:attrName>
                                        </p:attrNameLst>
                                      </p:cBhvr>
                                      <p:tavLst>
                                        <p:tav tm="0">
                                          <p:val>
                                            <p:fltVal val="0"/>
                                          </p:val>
                                        </p:tav>
                                        <p:tav tm="100000">
                                          <p:val>
                                            <p:strVal val="#ppt_w"/>
                                          </p:val>
                                        </p:tav>
                                      </p:tavLst>
                                    </p:anim>
                                    <p:anim calcmode="lin" valueType="num">
                                      <p:cBhvr>
                                        <p:cTn id="8" dur="500" fill="hold"/>
                                        <p:tgtEl>
                                          <p:spTgt spid="1026"/>
                                        </p:tgtEl>
                                        <p:attrNameLst>
                                          <p:attrName>ppt_h</p:attrName>
                                        </p:attrNameLst>
                                      </p:cBhvr>
                                      <p:tavLst>
                                        <p:tav tm="0">
                                          <p:val>
                                            <p:fltVal val="0"/>
                                          </p:val>
                                        </p:tav>
                                        <p:tav tm="100000">
                                          <p:val>
                                            <p:strVal val="#ppt_h"/>
                                          </p:val>
                                        </p:tav>
                                      </p:tavLst>
                                    </p:anim>
                                    <p:animEffect transition="in" filter="fade">
                                      <p:cBhvr>
                                        <p:cTn id="9" dur="500"/>
                                        <p:tgtEl>
                                          <p:spTgt spid="1026"/>
                                        </p:tgtEl>
                                      </p:cBhvr>
                                    </p:animEffect>
                                  </p:childTnLst>
                                </p:cTn>
                              </p:par>
                            </p:childTnLst>
                          </p:cTn>
                        </p:par>
                      </p:childTnLst>
                    </p:cTn>
                  </p:par>
                  <p:par>
                    <p:cTn id="10" fill="hold">
                      <p:stCondLst>
                        <p:cond delay="indefinite"/>
                      </p:stCondLst>
                      <p:childTnLst>
                        <p:par>
                          <p:cTn id="11" fill="hold">
                            <p:stCondLst>
                              <p:cond delay="0"/>
                            </p:stCondLst>
                            <p:childTnLst>
                              <p:par>
                                <p:cTn id="12" presetID="23" presetClass="entr" presetSubtype="16"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p:cTn id="14" dur="500" fill="hold"/>
                                        <p:tgtEl>
                                          <p:spTgt spid="10"/>
                                        </p:tgtEl>
                                        <p:attrNameLst>
                                          <p:attrName>ppt_w</p:attrName>
                                        </p:attrNameLst>
                                      </p:cBhvr>
                                      <p:tavLst>
                                        <p:tav tm="0">
                                          <p:val>
                                            <p:fltVal val="0"/>
                                          </p:val>
                                        </p:tav>
                                        <p:tav tm="100000">
                                          <p:val>
                                            <p:strVal val="#ppt_w"/>
                                          </p:val>
                                        </p:tav>
                                      </p:tavLst>
                                    </p:anim>
                                    <p:anim calcmode="lin" valueType="num">
                                      <p:cBhvr>
                                        <p:cTn id="15" dur="500" fill="hold"/>
                                        <p:tgtEl>
                                          <p:spTgt spid="10"/>
                                        </p:tgtEl>
                                        <p:attrNameLst>
                                          <p:attrName>ppt_h</p:attrName>
                                        </p:attrNameLst>
                                      </p:cBhvr>
                                      <p:tavLst>
                                        <p:tav tm="0">
                                          <p:val>
                                            <p:fltVal val="0"/>
                                          </p:val>
                                        </p:tav>
                                        <p:tav tm="100000">
                                          <p:val>
                                            <p:strVal val="#ppt_h"/>
                                          </p:val>
                                        </p:tav>
                                      </p:tavLst>
                                    </p:anim>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11"/>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23" presetClass="entr" presetSubtype="16" fill="hold" grpId="0" nodeType="clickEffect">
                                  <p:stCondLst>
                                    <p:cond delay="0"/>
                                  </p:stCondLst>
                                  <p:childTnLst>
                                    <p:set>
                                      <p:cBhvr>
                                        <p:cTn id="23" dur="1" fill="hold">
                                          <p:stCondLst>
                                            <p:cond delay="0"/>
                                          </p:stCondLst>
                                        </p:cTn>
                                        <p:tgtEl>
                                          <p:spTgt spid="16"/>
                                        </p:tgtEl>
                                        <p:attrNameLst>
                                          <p:attrName>style.visibility</p:attrName>
                                        </p:attrNameLst>
                                      </p:cBhvr>
                                      <p:to>
                                        <p:strVal val="visible"/>
                                      </p:to>
                                    </p:set>
                                    <p:anim calcmode="lin" valueType="num">
                                      <p:cBhvr>
                                        <p:cTn id="24" dur="500" fill="hold"/>
                                        <p:tgtEl>
                                          <p:spTgt spid="16"/>
                                        </p:tgtEl>
                                        <p:attrNameLst>
                                          <p:attrName>ppt_w</p:attrName>
                                        </p:attrNameLst>
                                      </p:cBhvr>
                                      <p:tavLst>
                                        <p:tav tm="0">
                                          <p:val>
                                            <p:fltVal val="0"/>
                                          </p:val>
                                        </p:tav>
                                        <p:tav tm="100000">
                                          <p:val>
                                            <p:strVal val="#ppt_w"/>
                                          </p:val>
                                        </p:tav>
                                      </p:tavLst>
                                    </p:anim>
                                    <p:anim calcmode="lin" valueType="num">
                                      <p:cBhvr>
                                        <p:cTn id="25" dur="500" fill="hold"/>
                                        <p:tgtEl>
                                          <p:spTgt spid="16"/>
                                        </p:tgtEl>
                                        <p:attrNameLst>
                                          <p:attrName>ppt_h</p:attrName>
                                        </p:attrNameLst>
                                      </p:cBhvr>
                                      <p:tavLst>
                                        <p:tav tm="0">
                                          <p:val>
                                            <p:fltVal val="0"/>
                                          </p:val>
                                        </p:tav>
                                        <p:tav tm="100000">
                                          <p:val>
                                            <p:strVal val="#ppt_h"/>
                                          </p:val>
                                        </p:tav>
                                      </p:tavLst>
                                    </p:anim>
                                  </p:childTnLst>
                                </p:cTn>
                              </p:par>
                            </p:childTnLst>
                          </p:cTn>
                        </p:par>
                      </p:childTnLst>
                    </p:cTn>
                  </p:par>
                  <p:par>
                    <p:cTn id="26" fill="hold">
                      <p:stCondLst>
                        <p:cond delay="indefinite"/>
                      </p:stCondLst>
                      <p:childTnLst>
                        <p:par>
                          <p:cTn id="27" fill="hold">
                            <p:stCondLst>
                              <p:cond delay="0"/>
                            </p:stCondLst>
                            <p:childTnLst>
                              <p:par>
                                <p:cTn id="28" presetID="1" presetClass="entr" presetSubtype="0" fill="hold" grpId="0" nodeType="clickEffect">
                                  <p:stCondLst>
                                    <p:cond delay="0"/>
                                  </p:stCondLst>
                                  <p:childTnLst>
                                    <p:set>
                                      <p:cBhvr>
                                        <p:cTn id="29" dur="1" fill="hold">
                                          <p:stCondLst>
                                            <p:cond delay="0"/>
                                          </p:stCondLst>
                                        </p:cTn>
                                        <p:tgtEl>
                                          <p:spTgt spid="15"/>
                                        </p:tgtEl>
                                        <p:attrNameLst>
                                          <p:attrName>style.visibility</p:attrName>
                                        </p:attrNameLst>
                                      </p:cBhvr>
                                      <p:to>
                                        <p:strVal val="visible"/>
                                      </p:to>
                                    </p:set>
                                  </p:childTnLst>
                                </p:cTn>
                              </p:par>
                            </p:childTnLst>
                          </p:cTn>
                        </p:par>
                      </p:childTnLst>
                    </p:cTn>
                  </p:par>
                  <p:par>
                    <p:cTn id="30" fill="hold">
                      <p:stCondLst>
                        <p:cond delay="indefinite"/>
                      </p:stCondLst>
                      <p:childTnLst>
                        <p:par>
                          <p:cTn id="31" fill="hold">
                            <p:stCondLst>
                              <p:cond delay="0"/>
                            </p:stCondLst>
                            <p:childTnLst>
                              <p:par>
                                <p:cTn id="32" presetID="23" presetClass="entr" presetSubtype="16" fill="hold" grpId="0" nodeType="click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p:cTn id="34" dur="500" fill="hold"/>
                                        <p:tgtEl>
                                          <p:spTgt spid="13"/>
                                        </p:tgtEl>
                                        <p:attrNameLst>
                                          <p:attrName>ppt_w</p:attrName>
                                        </p:attrNameLst>
                                      </p:cBhvr>
                                      <p:tavLst>
                                        <p:tav tm="0">
                                          <p:val>
                                            <p:fltVal val="0"/>
                                          </p:val>
                                        </p:tav>
                                        <p:tav tm="100000">
                                          <p:val>
                                            <p:strVal val="#ppt_w"/>
                                          </p:val>
                                        </p:tav>
                                      </p:tavLst>
                                    </p:anim>
                                    <p:anim calcmode="lin" valueType="num">
                                      <p:cBhvr>
                                        <p:cTn id="35" dur="500" fill="hold"/>
                                        <p:tgtEl>
                                          <p:spTgt spid="13"/>
                                        </p:tgtEl>
                                        <p:attrNameLst>
                                          <p:attrName>ppt_h</p:attrName>
                                        </p:attrNameLst>
                                      </p:cBhvr>
                                      <p:tavLst>
                                        <p:tav tm="0">
                                          <p:val>
                                            <p:fltVal val="0"/>
                                          </p:val>
                                        </p:tav>
                                        <p:tav tm="100000">
                                          <p:val>
                                            <p:strVal val="#ppt_h"/>
                                          </p:val>
                                        </p:tav>
                                      </p:tavLst>
                                    </p:anim>
                                  </p:childTnLst>
                                </p:cTn>
                              </p:par>
                              <p:par>
                                <p:cTn id="36" presetID="23" presetClass="entr" presetSubtype="16" fill="hold" grpId="0" nodeType="with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p:cTn id="38" dur="500" fill="hold"/>
                                        <p:tgtEl>
                                          <p:spTgt spid="14"/>
                                        </p:tgtEl>
                                        <p:attrNameLst>
                                          <p:attrName>ppt_w</p:attrName>
                                        </p:attrNameLst>
                                      </p:cBhvr>
                                      <p:tavLst>
                                        <p:tav tm="0">
                                          <p:val>
                                            <p:fltVal val="0"/>
                                          </p:val>
                                        </p:tav>
                                        <p:tav tm="100000">
                                          <p:val>
                                            <p:strVal val="#ppt_w"/>
                                          </p:val>
                                        </p:tav>
                                      </p:tavLst>
                                    </p:anim>
                                    <p:anim calcmode="lin" valueType="num">
                                      <p:cBhvr>
                                        <p:cTn id="39" dur="500" fill="hold"/>
                                        <p:tgtEl>
                                          <p:spTgt spid="14"/>
                                        </p:tgtEl>
                                        <p:attrNameLst>
                                          <p:attrName>ppt_h</p:attrName>
                                        </p:attrNameLst>
                                      </p:cBhvr>
                                      <p:tavLst>
                                        <p:tav tm="0">
                                          <p:val>
                                            <p:fltVal val="0"/>
                                          </p:val>
                                        </p:tav>
                                        <p:tav tm="100000">
                                          <p:val>
                                            <p:strVal val="#ppt_h"/>
                                          </p:val>
                                        </p:tav>
                                      </p:tavLst>
                                    </p:anim>
                                  </p:childTnLst>
                                </p:cTn>
                              </p:par>
                            </p:childTnLst>
                          </p:cTn>
                        </p:par>
                      </p:childTnLst>
                    </p:cTn>
                  </p:par>
                  <p:par>
                    <p:cTn id="40" fill="hold">
                      <p:stCondLst>
                        <p:cond delay="indefinite"/>
                      </p:stCondLst>
                      <p:childTnLst>
                        <p:par>
                          <p:cTn id="41" fill="hold">
                            <p:stCondLst>
                              <p:cond delay="0"/>
                            </p:stCondLst>
                            <p:childTnLst>
                              <p:par>
                                <p:cTn id="42" presetID="1" presetClass="entr" presetSubtype="0" fill="hold" grpId="0" nodeType="clickEffect">
                                  <p:stCondLst>
                                    <p:cond delay="0"/>
                                  </p:stCondLst>
                                  <p:childTnLst>
                                    <p:set>
                                      <p:cBhvr>
                                        <p:cTn id="43"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0" grpId="0" animBg="1"/>
      <p:bldP spid="12" grpId="0"/>
      <p:bldP spid="13" grpId="0" animBg="1"/>
      <p:bldP spid="14" grpId="0" animBg="1"/>
      <p:bldP spid="15" grpId="0"/>
      <p:bldP spid="1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525736" y="571500"/>
            <a:ext cx="11809312" cy="1208956"/>
          </a:xfrm>
        </p:spPr>
        <p:txBody>
          <a:bodyPr/>
          <a:lstStyle/>
          <a:p>
            <a:r>
              <a:rPr lang="fr-FR" sz="3600" dirty="0" smtClean="0"/>
              <a:t>Une classification des pays à partir de leur niveau de développement</a:t>
            </a:r>
            <a:endParaRPr lang="fr-FR" sz="3600" dirty="0"/>
          </a:p>
        </p:txBody>
      </p:sp>
      <p:sp>
        <p:nvSpPr>
          <p:cNvPr id="3" name="ZoneTexte 2"/>
          <p:cNvSpPr txBox="1"/>
          <p:nvPr/>
        </p:nvSpPr>
        <p:spPr>
          <a:xfrm>
            <a:off x="588520" y="2644552"/>
            <a:ext cx="2664296" cy="461665"/>
          </a:xfrm>
          <a:prstGeom prst="rect">
            <a:avLst/>
          </a:prstGeom>
          <a:solidFill>
            <a:srgbClr val="FFC000"/>
          </a:solidFill>
        </p:spPr>
        <p:txBody>
          <a:bodyPr wrap="square" rtlCol="0">
            <a:spAutoFit/>
          </a:bodyPr>
          <a:lstStyle/>
          <a:p>
            <a:pPr algn="l"/>
            <a:r>
              <a:rPr lang="fr-FR" sz="2400" b="1" dirty="0" smtClean="0"/>
              <a:t>Pays développés</a:t>
            </a:r>
            <a:endParaRPr lang="fr-FR" sz="2400" b="1" dirty="0"/>
          </a:p>
        </p:txBody>
      </p:sp>
      <p:sp>
        <p:nvSpPr>
          <p:cNvPr id="4" name="ZoneTexte 3"/>
          <p:cNvSpPr txBox="1"/>
          <p:nvPr/>
        </p:nvSpPr>
        <p:spPr>
          <a:xfrm>
            <a:off x="4054128" y="1780456"/>
            <a:ext cx="3672408" cy="461665"/>
          </a:xfrm>
          <a:prstGeom prst="rect">
            <a:avLst/>
          </a:prstGeom>
          <a:noFill/>
        </p:spPr>
        <p:txBody>
          <a:bodyPr wrap="square" rtlCol="0">
            <a:spAutoFit/>
          </a:bodyPr>
          <a:lstStyle/>
          <a:p>
            <a:pPr algn="l"/>
            <a:r>
              <a:rPr lang="fr-FR" sz="2400" b="1" dirty="0" smtClean="0"/>
              <a:t>Pays sous-développés</a:t>
            </a:r>
            <a:endParaRPr lang="fr-FR" sz="2400" b="1" dirty="0"/>
          </a:p>
        </p:txBody>
      </p:sp>
      <p:sp>
        <p:nvSpPr>
          <p:cNvPr id="5" name="ZoneTexte 4"/>
          <p:cNvSpPr txBox="1"/>
          <p:nvPr/>
        </p:nvSpPr>
        <p:spPr>
          <a:xfrm>
            <a:off x="4990232" y="2140496"/>
            <a:ext cx="5688632" cy="461665"/>
          </a:xfrm>
          <a:prstGeom prst="rect">
            <a:avLst/>
          </a:prstGeom>
          <a:solidFill>
            <a:srgbClr val="FFC000"/>
          </a:solidFill>
        </p:spPr>
        <p:txBody>
          <a:bodyPr wrap="square" rtlCol="0">
            <a:spAutoFit/>
          </a:bodyPr>
          <a:lstStyle/>
          <a:p>
            <a:pPr algn="l"/>
            <a:r>
              <a:rPr lang="fr-FR" sz="2400" b="1" dirty="0" smtClean="0"/>
              <a:t>Pays en développement et émergents</a:t>
            </a:r>
            <a:endParaRPr lang="fr-FR" sz="2400" b="1" dirty="0"/>
          </a:p>
        </p:txBody>
      </p:sp>
      <p:sp>
        <p:nvSpPr>
          <p:cNvPr id="6" name="ZoneTexte 5"/>
          <p:cNvSpPr txBox="1"/>
          <p:nvPr/>
        </p:nvSpPr>
        <p:spPr>
          <a:xfrm>
            <a:off x="5422280" y="2667855"/>
            <a:ext cx="3240360" cy="461665"/>
          </a:xfrm>
          <a:prstGeom prst="rect">
            <a:avLst/>
          </a:prstGeom>
          <a:noFill/>
        </p:spPr>
        <p:txBody>
          <a:bodyPr wrap="square" rtlCol="0">
            <a:spAutoFit/>
          </a:bodyPr>
          <a:lstStyle/>
          <a:p>
            <a:pPr algn="l"/>
            <a:r>
              <a:rPr lang="fr-FR" sz="2400" b="1" dirty="0" smtClean="0"/>
              <a:t>Pays du tiers-monde</a:t>
            </a:r>
            <a:endParaRPr lang="fr-FR" sz="2400" b="1" dirty="0"/>
          </a:p>
        </p:txBody>
      </p:sp>
      <p:sp>
        <p:nvSpPr>
          <p:cNvPr id="7" name="ZoneTexte 6"/>
          <p:cNvSpPr txBox="1"/>
          <p:nvPr/>
        </p:nvSpPr>
        <p:spPr>
          <a:xfrm>
            <a:off x="922264" y="5711279"/>
            <a:ext cx="11449272" cy="461665"/>
          </a:xfrm>
          <a:prstGeom prst="rect">
            <a:avLst/>
          </a:prstGeom>
          <a:solidFill>
            <a:srgbClr val="FFC000"/>
          </a:solidFill>
        </p:spPr>
        <p:txBody>
          <a:bodyPr wrap="square" rtlCol="0">
            <a:spAutoFit/>
          </a:bodyPr>
          <a:lstStyle/>
          <a:p>
            <a:pPr algn="l"/>
            <a:r>
              <a:rPr lang="fr-FR" sz="2400" b="1" dirty="0" smtClean="0"/>
              <a:t>Revenus intermédiaires plus élevés (4 125$ à 12 745$)</a:t>
            </a:r>
            <a:endParaRPr lang="fr-FR" sz="2400" b="1" dirty="0"/>
          </a:p>
        </p:txBody>
      </p:sp>
      <p:sp>
        <p:nvSpPr>
          <p:cNvPr id="9" name="ZoneTexte 8"/>
          <p:cNvSpPr txBox="1"/>
          <p:nvPr/>
        </p:nvSpPr>
        <p:spPr>
          <a:xfrm>
            <a:off x="829664" y="6855869"/>
            <a:ext cx="11541872" cy="461665"/>
          </a:xfrm>
          <a:prstGeom prst="rect">
            <a:avLst/>
          </a:prstGeom>
          <a:solidFill>
            <a:srgbClr val="FFC000"/>
          </a:solidFill>
        </p:spPr>
        <p:txBody>
          <a:bodyPr wrap="square" rtlCol="0">
            <a:spAutoFit/>
          </a:bodyPr>
          <a:lstStyle/>
          <a:p>
            <a:pPr algn="l"/>
            <a:r>
              <a:rPr lang="fr-FR" sz="2400" b="1" dirty="0" smtClean="0"/>
              <a:t>Revenus intermédiaires Bas (1 046 $ à 4 125 $)</a:t>
            </a:r>
            <a:endParaRPr lang="fr-FR" sz="2400" b="1" dirty="0"/>
          </a:p>
        </p:txBody>
      </p:sp>
      <p:sp>
        <p:nvSpPr>
          <p:cNvPr id="10" name="ZoneTexte 9"/>
          <p:cNvSpPr txBox="1"/>
          <p:nvPr/>
        </p:nvSpPr>
        <p:spPr>
          <a:xfrm>
            <a:off x="922264" y="7779199"/>
            <a:ext cx="11449272" cy="461665"/>
          </a:xfrm>
          <a:prstGeom prst="rect">
            <a:avLst/>
          </a:prstGeom>
          <a:solidFill>
            <a:srgbClr val="FFC000"/>
          </a:solidFill>
        </p:spPr>
        <p:txBody>
          <a:bodyPr wrap="square" rtlCol="0">
            <a:spAutoFit/>
          </a:bodyPr>
          <a:lstStyle/>
          <a:p>
            <a:pPr algn="l"/>
            <a:r>
              <a:rPr lang="fr-FR" sz="2400" b="1" dirty="0" smtClean="0"/>
              <a:t>Bas revenus (1 045 $ et moins)</a:t>
            </a:r>
            <a:endParaRPr lang="fr-FR" sz="2400" b="1" dirty="0"/>
          </a:p>
        </p:txBody>
      </p:sp>
      <p:sp>
        <p:nvSpPr>
          <p:cNvPr id="11" name="ZoneTexte 10"/>
          <p:cNvSpPr txBox="1"/>
          <p:nvPr/>
        </p:nvSpPr>
        <p:spPr>
          <a:xfrm>
            <a:off x="8878664" y="2886464"/>
            <a:ext cx="3910112" cy="461665"/>
          </a:xfrm>
          <a:prstGeom prst="rect">
            <a:avLst/>
          </a:prstGeom>
          <a:solidFill>
            <a:srgbClr val="FFC000"/>
          </a:solidFill>
        </p:spPr>
        <p:txBody>
          <a:bodyPr wrap="square" rtlCol="0">
            <a:spAutoFit/>
          </a:bodyPr>
          <a:lstStyle/>
          <a:p>
            <a:pPr algn="l"/>
            <a:r>
              <a:rPr lang="fr-FR" sz="2400" b="1" dirty="0" smtClean="0"/>
              <a:t>Economies en transition</a:t>
            </a:r>
            <a:endParaRPr lang="fr-FR" sz="2400" b="1" dirty="0"/>
          </a:p>
        </p:txBody>
      </p:sp>
      <p:sp>
        <p:nvSpPr>
          <p:cNvPr id="13" name="ZoneTexte 12"/>
          <p:cNvSpPr txBox="1"/>
          <p:nvPr/>
        </p:nvSpPr>
        <p:spPr>
          <a:xfrm>
            <a:off x="1099622" y="5178261"/>
            <a:ext cx="4521204" cy="461665"/>
          </a:xfrm>
          <a:prstGeom prst="rect">
            <a:avLst/>
          </a:prstGeom>
          <a:noFill/>
        </p:spPr>
        <p:txBody>
          <a:bodyPr wrap="square" rtlCol="0">
            <a:spAutoFit/>
          </a:bodyPr>
          <a:lstStyle/>
          <a:p>
            <a:pPr algn="l"/>
            <a:r>
              <a:rPr lang="fr-FR" sz="2400" dirty="0" smtClean="0"/>
              <a:t>La plupart des pays de l’OCDE</a:t>
            </a:r>
            <a:endParaRPr lang="fr-FR" sz="2400" dirty="0"/>
          </a:p>
        </p:txBody>
      </p:sp>
      <p:sp>
        <p:nvSpPr>
          <p:cNvPr id="14" name="ZoneTexte 13"/>
          <p:cNvSpPr txBox="1"/>
          <p:nvPr/>
        </p:nvSpPr>
        <p:spPr>
          <a:xfrm>
            <a:off x="7199408" y="5249614"/>
            <a:ext cx="4464496" cy="461665"/>
          </a:xfrm>
          <a:prstGeom prst="rect">
            <a:avLst/>
          </a:prstGeom>
          <a:noFill/>
        </p:spPr>
        <p:txBody>
          <a:bodyPr wrap="square" rtlCol="0">
            <a:spAutoFit/>
          </a:bodyPr>
          <a:lstStyle/>
          <a:p>
            <a:pPr algn="l"/>
            <a:r>
              <a:rPr lang="fr-FR" sz="2400" dirty="0" smtClean="0"/>
              <a:t>Koweït, Emirats arabes unis </a:t>
            </a:r>
            <a:endParaRPr lang="fr-FR" sz="2400" dirty="0"/>
          </a:p>
        </p:txBody>
      </p:sp>
      <p:sp>
        <p:nvSpPr>
          <p:cNvPr id="15" name="ZoneTexte 14"/>
          <p:cNvSpPr txBox="1"/>
          <p:nvPr/>
        </p:nvSpPr>
        <p:spPr>
          <a:xfrm>
            <a:off x="1029792" y="6237696"/>
            <a:ext cx="2016224" cy="461665"/>
          </a:xfrm>
          <a:prstGeom prst="rect">
            <a:avLst/>
          </a:prstGeom>
          <a:noFill/>
        </p:spPr>
        <p:txBody>
          <a:bodyPr wrap="square" rtlCol="0">
            <a:spAutoFit/>
          </a:bodyPr>
          <a:lstStyle/>
          <a:p>
            <a:pPr algn="l"/>
            <a:r>
              <a:rPr lang="fr-FR" sz="2400" dirty="0" smtClean="0"/>
              <a:t>Brésil, Chine </a:t>
            </a:r>
            <a:endParaRPr lang="fr-FR" sz="2400" dirty="0"/>
          </a:p>
        </p:txBody>
      </p:sp>
      <p:sp>
        <p:nvSpPr>
          <p:cNvPr id="16" name="ZoneTexte 15"/>
          <p:cNvSpPr txBox="1"/>
          <p:nvPr/>
        </p:nvSpPr>
        <p:spPr>
          <a:xfrm>
            <a:off x="3417272" y="6237696"/>
            <a:ext cx="3456384" cy="461665"/>
          </a:xfrm>
          <a:prstGeom prst="rect">
            <a:avLst/>
          </a:prstGeom>
          <a:noFill/>
        </p:spPr>
        <p:txBody>
          <a:bodyPr wrap="square" rtlCol="0">
            <a:spAutoFit/>
          </a:bodyPr>
          <a:lstStyle/>
          <a:p>
            <a:pPr algn="l"/>
            <a:r>
              <a:rPr lang="fr-FR" sz="2400" dirty="0" smtClean="0"/>
              <a:t> Afrique du Sud</a:t>
            </a:r>
            <a:endParaRPr lang="fr-FR" sz="2400" dirty="0"/>
          </a:p>
        </p:txBody>
      </p:sp>
      <p:sp>
        <p:nvSpPr>
          <p:cNvPr id="17" name="ZoneTexte 16"/>
          <p:cNvSpPr txBox="1"/>
          <p:nvPr/>
        </p:nvSpPr>
        <p:spPr>
          <a:xfrm>
            <a:off x="4702200" y="7317534"/>
            <a:ext cx="3744416" cy="461665"/>
          </a:xfrm>
          <a:prstGeom prst="rect">
            <a:avLst/>
          </a:prstGeom>
          <a:noFill/>
        </p:spPr>
        <p:txBody>
          <a:bodyPr wrap="square" rtlCol="0">
            <a:spAutoFit/>
          </a:bodyPr>
          <a:lstStyle/>
          <a:p>
            <a:pPr algn="l"/>
            <a:r>
              <a:rPr lang="fr-FR" sz="2400" dirty="0" smtClean="0"/>
              <a:t>Vietnam, Philippines  </a:t>
            </a:r>
            <a:endParaRPr lang="fr-FR" sz="2400" dirty="0"/>
          </a:p>
        </p:txBody>
      </p:sp>
      <p:sp>
        <p:nvSpPr>
          <p:cNvPr id="18" name="ZoneTexte 17"/>
          <p:cNvSpPr txBox="1"/>
          <p:nvPr/>
        </p:nvSpPr>
        <p:spPr>
          <a:xfrm>
            <a:off x="1075448" y="7332846"/>
            <a:ext cx="2448272" cy="461665"/>
          </a:xfrm>
          <a:prstGeom prst="rect">
            <a:avLst/>
          </a:prstGeom>
          <a:noFill/>
        </p:spPr>
        <p:txBody>
          <a:bodyPr wrap="square" rtlCol="0">
            <a:spAutoFit/>
          </a:bodyPr>
          <a:lstStyle/>
          <a:p>
            <a:pPr algn="l"/>
            <a:r>
              <a:rPr lang="fr-FR" sz="2400" dirty="0" smtClean="0"/>
              <a:t>Inde, Indonésie</a:t>
            </a:r>
            <a:endParaRPr lang="fr-FR" sz="2400" dirty="0"/>
          </a:p>
        </p:txBody>
      </p:sp>
      <p:sp>
        <p:nvSpPr>
          <p:cNvPr id="19" name="ZoneTexte 18"/>
          <p:cNvSpPr txBox="1"/>
          <p:nvPr/>
        </p:nvSpPr>
        <p:spPr>
          <a:xfrm>
            <a:off x="1368024" y="8334560"/>
            <a:ext cx="2304256" cy="461665"/>
          </a:xfrm>
          <a:prstGeom prst="rect">
            <a:avLst/>
          </a:prstGeom>
          <a:noFill/>
        </p:spPr>
        <p:txBody>
          <a:bodyPr wrap="square" rtlCol="0">
            <a:spAutoFit/>
          </a:bodyPr>
          <a:lstStyle/>
          <a:p>
            <a:pPr algn="l"/>
            <a:r>
              <a:rPr lang="fr-FR" sz="2400" dirty="0" smtClean="0"/>
              <a:t>Burkina Faso</a:t>
            </a:r>
            <a:endParaRPr lang="fr-FR" sz="2400" dirty="0"/>
          </a:p>
        </p:txBody>
      </p:sp>
      <p:sp>
        <p:nvSpPr>
          <p:cNvPr id="20" name="ZoneTexte 19"/>
          <p:cNvSpPr txBox="1"/>
          <p:nvPr/>
        </p:nvSpPr>
        <p:spPr>
          <a:xfrm>
            <a:off x="5890332" y="8333184"/>
            <a:ext cx="4032448" cy="461665"/>
          </a:xfrm>
          <a:prstGeom prst="rect">
            <a:avLst/>
          </a:prstGeom>
          <a:noFill/>
        </p:spPr>
        <p:txBody>
          <a:bodyPr wrap="square" rtlCol="0">
            <a:spAutoFit/>
          </a:bodyPr>
          <a:lstStyle/>
          <a:p>
            <a:pPr algn="l"/>
            <a:r>
              <a:rPr lang="fr-FR" sz="2400" dirty="0" smtClean="0"/>
              <a:t>Bangladesh, Haïti, Ethiopie,</a:t>
            </a:r>
            <a:endParaRPr lang="fr-FR" sz="2400" dirty="0"/>
          </a:p>
        </p:txBody>
      </p:sp>
      <p:cxnSp>
        <p:nvCxnSpPr>
          <p:cNvPr id="24" name="Connecteur droit 23"/>
          <p:cNvCxnSpPr/>
          <p:nvPr/>
        </p:nvCxnSpPr>
        <p:spPr bwMode="auto">
          <a:xfrm>
            <a:off x="3334048" y="3652664"/>
            <a:ext cx="5544616" cy="0"/>
          </a:xfrm>
          <a:prstGeom prst="line">
            <a:avLst/>
          </a:prstGeom>
          <a:blipFill dpi="0" rotWithShape="0">
            <a:blip r:embed="rId2"/>
            <a:srcRect/>
            <a:tile tx="0" ty="0" sx="100000" sy="100000" flip="none" algn="tl"/>
          </a:blipFill>
          <a:ln w="38100" cap="flat" cmpd="sng" algn="ctr">
            <a:solidFill>
              <a:schemeClr val="accent5">
                <a:lumMod val="50000"/>
              </a:schemeClr>
            </a:solidFill>
            <a:prstDash val="solid"/>
            <a:miter lim="0"/>
            <a:headEnd type="none" w="med" len="med"/>
            <a:tailEnd type="none" w="med" len="med"/>
          </a:ln>
          <a:effectLst/>
        </p:spPr>
      </p:cxnSp>
      <p:sp>
        <p:nvSpPr>
          <p:cNvPr id="25" name="ZoneTexte 24"/>
          <p:cNvSpPr txBox="1"/>
          <p:nvPr/>
        </p:nvSpPr>
        <p:spPr>
          <a:xfrm>
            <a:off x="8446616" y="7332846"/>
            <a:ext cx="3240360" cy="461665"/>
          </a:xfrm>
          <a:prstGeom prst="rect">
            <a:avLst/>
          </a:prstGeom>
          <a:noFill/>
        </p:spPr>
        <p:txBody>
          <a:bodyPr wrap="square" rtlCol="0">
            <a:spAutoFit/>
          </a:bodyPr>
          <a:lstStyle/>
          <a:p>
            <a:pPr algn="l"/>
            <a:r>
              <a:rPr lang="fr-FR" sz="2400" dirty="0" smtClean="0"/>
              <a:t>Côte d’Ivoire</a:t>
            </a:r>
            <a:endParaRPr lang="fr-FR" sz="2400" dirty="0"/>
          </a:p>
        </p:txBody>
      </p:sp>
      <p:sp>
        <p:nvSpPr>
          <p:cNvPr id="26" name="ZoneTexte 25"/>
          <p:cNvSpPr txBox="1"/>
          <p:nvPr/>
        </p:nvSpPr>
        <p:spPr>
          <a:xfrm>
            <a:off x="6106356" y="6237696"/>
            <a:ext cx="2340260" cy="461665"/>
          </a:xfrm>
          <a:prstGeom prst="rect">
            <a:avLst/>
          </a:prstGeom>
          <a:noFill/>
        </p:spPr>
        <p:txBody>
          <a:bodyPr wrap="square" rtlCol="0">
            <a:spAutoFit/>
          </a:bodyPr>
          <a:lstStyle/>
          <a:p>
            <a:pPr algn="l"/>
            <a:r>
              <a:rPr lang="fr-FR" sz="2400" dirty="0" smtClean="0"/>
              <a:t>Iran Iraq</a:t>
            </a:r>
            <a:endParaRPr lang="fr-FR" sz="2400" dirty="0"/>
          </a:p>
        </p:txBody>
      </p:sp>
      <p:sp>
        <p:nvSpPr>
          <p:cNvPr id="27" name="ZoneTexte 26"/>
          <p:cNvSpPr txBox="1"/>
          <p:nvPr/>
        </p:nvSpPr>
        <p:spPr>
          <a:xfrm>
            <a:off x="8230592" y="6237696"/>
            <a:ext cx="2952328" cy="461665"/>
          </a:xfrm>
          <a:prstGeom prst="rect">
            <a:avLst/>
          </a:prstGeom>
          <a:noFill/>
        </p:spPr>
        <p:txBody>
          <a:bodyPr wrap="square" rtlCol="0">
            <a:spAutoFit/>
          </a:bodyPr>
          <a:lstStyle/>
          <a:p>
            <a:pPr algn="l"/>
            <a:r>
              <a:rPr lang="fr-FR" sz="2400" dirty="0" smtClean="0"/>
              <a:t>Mexique</a:t>
            </a:r>
            <a:endParaRPr lang="fr-FR" sz="2400" dirty="0"/>
          </a:p>
        </p:txBody>
      </p:sp>
      <p:sp>
        <p:nvSpPr>
          <p:cNvPr id="28" name="ZoneTexte 27"/>
          <p:cNvSpPr txBox="1"/>
          <p:nvPr/>
        </p:nvSpPr>
        <p:spPr>
          <a:xfrm>
            <a:off x="829664" y="4660775"/>
            <a:ext cx="11449272" cy="461665"/>
          </a:xfrm>
          <a:prstGeom prst="rect">
            <a:avLst/>
          </a:prstGeom>
          <a:solidFill>
            <a:srgbClr val="FFC000"/>
          </a:solidFill>
        </p:spPr>
        <p:txBody>
          <a:bodyPr wrap="square" rtlCol="0">
            <a:spAutoFit/>
          </a:bodyPr>
          <a:lstStyle/>
          <a:p>
            <a:pPr algn="l"/>
            <a:r>
              <a:rPr lang="fr-FR" sz="2400" b="1" dirty="0" smtClean="0"/>
              <a:t>Revenus élevés (12 746 et +)</a:t>
            </a:r>
            <a:endParaRPr lang="fr-FR" sz="2400" b="1" dirty="0"/>
          </a:p>
        </p:txBody>
      </p:sp>
      <p:sp>
        <p:nvSpPr>
          <p:cNvPr id="29" name="ZoneTexte 28"/>
          <p:cNvSpPr txBox="1"/>
          <p:nvPr/>
        </p:nvSpPr>
        <p:spPr>
          <a:xfrm>
            <a:off x="895896" y="3927626"/>
            <a:ext cx="11458496" cy="523220"/>
          </a:xfrm>
          <a:prstGeom prst="rect">
            <a:avLst/>
          </a:prstGeom>
          <a:noFill/>
        </p:spPr>
        <p:txBody>
          <a:bodyPr wrap="square" rtlCol="0">
            <a:spAutoFit/>
          </a:bodyPr>
          <a:lstStyle/>
          <a:p>
            <a:pPr algn="l"/>
            <a:r>
              <a:rPr lang="fr-FR" sz="2800" dirty="0" smtClean="0">
                <a:solidFill>
                  <a:schemeClr val="tx1"/>
                </a:solidFill>
              </a:rPr>
              <a:t>Classification par revenu de la Banque mondiale (RNB/hab. en 2013)</a:t>
            </a:r>
            <a:endParaRPr lang="fr-FR" sz="2800" dirty="0">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24"/>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29"/>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10"/>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19"/>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20"/>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9"/>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grpId="0" nodeType="clickEffect">
                                  <p:stCondLst>
                                    <p:cond delay="0"/>
                                  </p:stCondLst>
                                  <p:childTnLst>
                                    <p:set>
                                      <p:cBhvr>
                                        <p:cTn id="48" dur="1" fill="hold">
                                          <p:stCondLst>
                                            <p:cond delay="0"/>
                                          </p:stCondLst>
                                        </p:cTn>
                                        <p:tgtEl>
                                          <p:spTgt spid="18"/>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grpId="0" nodeType="clickEffect">
                                  <p:stCondLst>
                                    <p:cond delay="0"/>
                                  </p:stCondLst>
                                  <p:childTnLst>
                                    <p:set>
                                      <p:cBhvr>
                                        <p:cTn id="52" dur="1" fill="hold">
                                          <p:stCondLst>
                                            <p:cond delay="0"/>
                                          </p:stCondLst>
                                        </p:cTn>
                                        <p:tgtEl>
                                          <p:spTgt spid="17"/>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1" presetClass="entr" presetSubtype="0" fill="hold" grpId="0" nodeType="clickEffect">
                                  <p:stCondLst>
                                    <p:cond delay="0"/>
                                  </p:stCondLst>
                                  <p:childTnLst>
                                    <p:set>
                                      <p:cBhvr>
                                        <p:cTn id="56" dur="1" fill="hold">
                                          <p:stCondLst>
                                            <p:cond delay="0"/>
                                          </p:stCondLst>
                                        </p:cTn>
                                        <p:tgtEl>
                                          <p:spTgt spid="25"/>
                                        </p:tgtEl>
                                        <p:attrNameLst>
                                          <p:attrName>style.visibility</p:attrName>
                                        </p:attrNameLst>
                                      </p:cBhvr>
                                      <p:to>
                                        <p:strVal val="visible"/>
                                      </p:to>
                                    </p:set>
                                  </p:childTnLst>
                                </p:cTn>
                              </p:par>
                            </p:childTnLst>
                          </p:cTn>
                        </p:par>
                      </p:childTnLst>
                    </p:cTn>
                  </p:par>
                  <p:par>
                    <p:cTn id="57" fill="hold">
                      <p:stCondLst>
                        <p:cond delay="indefinite"/>
                      </p:stCondLst>
                      <p:childTnLst>
                        <p:par>
                          <p:cTn id="58" fill="hold">
                            <p:stCondLst>
                              <p:cond delay="0"/>
                            </p:stCondLst>
                            <p:childTnLst>
                              <p:par>
                                <p:cTn id="59" presetID="1" presetClass="entr" presetSubtype="0" fill="hold" grpId="0" nodeType="clickEffect">
                                  <p:stCondLst>
                                    <p:cond delay="0"/>
                                  </p:stCondLst>
                                  <p:childTnLst>
                                    <p:set>
                                      <p:cBhvr>
                                        <p:cTn id="60" dur="1" fill="hold">
                                          <p:stCondLst>
                                            <p:cond delay="0"/>
                                          </p:stCondLst>
                                        </p:cTn>
                                        <p:tgtEl>
                                          <p:spTgt spid="7"/>
                                        </p:tgtEl>
                                        <p:attrNameLst>
                                          <p:attrName>style.visibility</p:attrName>
                                        </p:attrNameLst>
                                      </p:cBhvr>
                                      <p:to>
                                        <p:strVal val="visible"/>
                                      </p:to>
                                    </p:set>
                                  </p:childTnLst>
                                </p:cTn>
                              </p:par>
                            </p:childTnLst>
                          </p:cTn>
                        </p:par>
                      </p:childTnLst>
                    </p:cTn>
                  </p:par>
                  <p:par>
                    <p:cTn id="61" fill="hold">
                      <p:stCondLst>
                        <p:cond delay="indefinite"/>
                      </p:stCondLst>
                      <p:childTnLst>
                        <p:par>
                          <p:cTn id="62" fill="hold">
                            <p:stCondLst>
                              <p:cond delay="0"/>
                            </p:stCondLst>
                            <p:childTnLst>
                              <p:par>
                                <p:cTn id="63" presetID="1" presetClass="entr" presetSubtype="0" fill="hold" grpId="0" nodeType="clickEffect">
                                  <p:stCondLst>
                                    <p:cond delay="0"/>
                                  </p:stCondLst>
                                  <p:childTnLst>
                                    <p:set>
                                      <p:cBhvr>
                                        <p:cTn id="64" dur="1" fill="hold">
                                          <p:stCondLst>
                                            <p:cond delay="0"/>
                                          </p:stCondLst>
                                        </p:cTn>
                                        <p:tgtEl>
                                          <p:spTgt spid="15"/>
                                        </p:tgtEl>
                                        <p:attrNameLst>
                                          <p:attrName>style.visibility</p:attrName>
                                        </p:attrNameLst>
                                      </p:cBhvr>
                                      <p:to>
                                        <p:strVal val="visible"/>
                                      </p:to>
                                    </p:set>
                                  </p:childTnLst>
                                </p:cTn>
                              </p:par>
                            </p:childTnLst>
                          </p:cTn>
                        </p:par>
                      </p:childTnLst>
                    </p:cTn>
                  </p:par>
                  <p:par>
                    <p:cTn id="65" fill="hold">
                      <p:stCondLst>
                        <p:cond delay="indefinite"/>
                      </p:stCondLst>
                      <p:childTnLst>
                        <p:par>
                          <p:cTn id="66" fill="hold">
                            <p:stCondLst>
                              <p:cond delay="0"/>
                            </p:stCondLst>
                            <p:childTnLst>
                              <p:par>
                                <p:cTn id="67" presetID="1" presetClass="entr" presetSubtype="0" fill="hold" grpId="0" nodeType="clickEffect">
                                  <p:stCondLst>
                                    <p:cond delay="0"/>
                                  </p:stCondLst>
                                  <p:childTnLst>
                                    <p:set>
                                      <p:cBhvr>
                                        <p:cTn id="68" dur="1" fill="hold">
                                          <p:stCondLst>
                                            <p:cond delay="0"/>
                                          </p:stCondLst>
                                        </p:cTn>
                                        <p:tgtEl>
                                          <p:spTgt spid="16"/>
                                        </p:tgtEl>
                                        <p:attrNameLst>
                                          <p:attrName>style.visibility</p:attrName>
                                        </p:attrNameLst>
                                      </p:cBhvr>
                                      <p:to>
                                        <p:strVal val="visible"/>
                                      </p:to>
                                    </p:set>
                                  </p:childTnLst>
                                </p:cTn>
                              </p:par>
                            </p:childTnLst>
                          </p:cTn>
                        </p:par>
                      </p:childTnLst>
                    </p:cTn>
                  </p:par>
                  <p:par>
                    <p:cTn id="69" fill="hold">
                      <p:stCondLst>
                        <p:cond delay="indefinite"/>
                      </p:stCondLst>
                      <p:childTnLst>
                        <p:par>
                          <p:cTn id="70" fill="hold">
                            <p:stCondLst>
                              <p:cond delay="0"/>
                            </p:stCondLst>
                            <p:childTnLst>
                              <p:par>
                                <p:cTn id="71" presetID="1" presetClass="entr" presetSubtype="0" fill="hold" grpId="0" nodeType="clickEffect">
                                  <p:stCondLst>
                                    <p:cond delay="0"/>
                                  </p:stCondLst>
                                  <p:childTnLst>
                                    <p:set>
                                      <p:cBhvr>
                                        <p:cTn id="72" dur="1" fill="hold">
                                          <p:stCondLst>
                                            <p:cond delay="0"/>
                                          </p:stCondLst>
                                        </p:cTn>
                                        <p:tgtEl>
                                          <p:spTgt spid="26"/>
                                        </p:tgtEl>
                                        <p:attrNameLst>
                                          <p:attrName>style.visibility</p:attrName>
                                        </p:attrNameLst>
                                      </p:cBhvr>
                                      <p:to>
                                        <p:strVal val="visible"/>
                                      </p:to>
                                    </p:set>
                                  </p:childTnLst>
                                </p:cTn>
                              </p:par>
                            </p:childTnLst>
                          </p:cTn>
                        </p:par>
                      </p:childTnLst>
                    </p:cTn>
                  </p:par>
                  <p:par>
                    <p:cTn id="73" fill="hold">
                      <p:stCondLst>
                        <p:cond delay="indefinite"/>
                      </p:stCondLst>
                      <p:childTnLst>
                        <p:par>
                          <p:cTn id="74" fill="hold">
                            <p:stCondLst>
                              <p:cond delay="0"/>
                            </p:stCondLst>
                            <p:childTnLst>
                              <p:par>
                                <p:cTn id="75" presetID="1" presetClass="entr" presetSubtype="0" fill="hold" grpId="0" nodeType="clickEffect">
                                  <p:stCondLst>
                                    <p:cond delay="0"/>
                                  </p:stCondLst>
                                  <p:childTnLst>
                                    <p:set>
                                      <p:cBhvr>
                                        <p:cTn id="76" dur="1" fill="hold">
                                          <p:stCondLst>
                                            <p:cond delay="0"/>
                                          </p:stCondLst>
                                        </p:cTn>
                                        <p:tgtEl>
                                          <p:spTgt spid="27"/>
                                        </p:tgtEl>
                                        <p:attrNameLst>
                                          <p:attrName>style.visibility</p:attrName>
                                        </p:attrNameLst>
                                      </p:cBhvr>
                                      <p:to>
                                        <p:strVal val="visible"/>
                                      </p:to>
                                    </p:set>
                                  </p:childTnLst>
                                </p:cTn>
                              </p:par>
                            </p:childTnLst>
                          </p:cTn>
                        </p:par>
                      </p:childTnLst>
                    </p:cTn>
                  </p:par>
                  <p:par>
                    <p:cTn id="77" fill="hold">
                      <p:stCondLst>
                        <p:cond delay="indefinite"/>
                      </p:stCondLst>
                      <p:childTnLst>
                        <p:par>
                          <p:cTn id="78" fill="hold">
                            <p:stCondLst>
                              <p:cond delay="0"/>
                            </p:stCondLst>
                            <p:childTnLst>
                              <p:par>
                                <p:cTn id="79" presetID="1" presetClass="entr" presetSubtype="0" fill="hold" grpId="0" nodeType="clickEffect">
                                  <p:stCondLst>
                                    <p:cond delay="0"/>
                                  </p:stCondLst>
                                  <p:childTnLst>
                                    <p:set>
                                      <p:cBhvr>
                                        <p:cTn id="80" dur="1" fill="hold">
                                          <p:stCondLst>
                                            <p:cond delay="0"/>
                                          </p:stCondLst>
                                        </p:cTn>
                                        <p:tgtEl>
                                          <p:spTgt spid="28"/>
                                        </p:tgtEl>
                                        <p:attrNameLst>
                                          <p:attrName>style.visibility</p:attrName>
                                        </p:attrNameLst>
                                      </p:cBhvr>
                                      <p:to>
                                        <p:strVal val="visible"/>
                                      </p:to>
                                    </p:set>
                                  </p:childTnLst>
                                </p:cTn>
                              </p:par>
                            </p:childTnLst>
                          </p:cTn>
                        </p:par>
                      </p:childTnLst>
                    </p:cTn>
                  </p:par>
                  <p:par>
                    <p:cTn id="81" fill="hold">
                      <p:stCondLst>
                        <p:cond delay="indefinite"/>
                      </p:stCondLst>
                      <p:childTnLst>
                        <p:par>
                          <p:cTn id="82" fill="hold">
                            <p:stCondLst>
                              <p:cond delay="0"/>
                            </p:stCondLst>
                            <p:childTnLst>
                              <p:par>
                                <p:cTn id="83" presetID="1" presetClass="entr" presetSubtype="0" fill="hold" grpId="0" nodeType="clickEffect">
                                  <p:stCondLst>
                                    <p:cond delay="0"/>
                                  </p:stCondLst>
                                  <p:childTnLst>
                                    <p:set>
                                      <p:cBhvr>
                                        <p:cTn id="84" dur="1" fill="hold">
                                          <p:stCondLst>
                                            <p:cond delay="0"/>
                                          </p:stCondLst>
                                        </p:cTn>
                                        <p:tgtEl>
                                          <p:spTgt spid="13"/>
                                        </p:tgtEl>
                                        <p:attrNameLst>
                                          <p:attrName>style.visibility</p:attrName>
                                        </p:attrNameLst>
                                      </p:cBhvr>
                                      <p:to>
                                        <p:strVal val="visible"/>
                                      </p:to>
                                    </p:set>
                                  </p:childTnLst>
                                </p:cTn>
                              </p:par>
                            </p:childTnLst>
                          </p:cTn>
                        </p:par>
                      </p:childTnLst>
                    </p:cTn>
                  </p:par>
                  <p:par>
                    <p:cTn id="85" fill="hold">
                      <p:stCondLst>
                        <p:cond delay="indefinite"/>
                      </p:stCondLst>
                      <p:childTnLst>
                        <p:par>
                          <p:cTn id="86" fill="hold">
                            <p:stCondLst>
                              <p:cond delay="0"/>
                            </p:stCondLst>
                            <p:childTnLst>
                              <p:par>
                                <p:cTn id="87" presetID="1" presetClass="entr" presetSubtype="0" fill="hold" grpId="0" nodeType="clickEffect">
                                  <p:stCondLst>
                                    <p:cond delay="0"/>
                                  </p:stCondLst>
                                  <p:childTnLst>
                                    <p:set>
                                      <p:cBhvr>
                                        <p:cTn id="88"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5" grpId="0" animBg="1"/>
      <p:bldP spid="6" grpId="0"/>
      <p:bldP spid="7" grpId="0" animBg="1"/>
      <p:bldP spid="9" grpId="0" animBg="1"/>
      <p:bldP spid="10" grpId="0" animBg="1"/>
      <p:bldP spid="11" grpId="0" animBg="1"/>
      <p:bldP spid="13" grpId="0"/>
      <p:bldP spid="14" grpId="0"/>
      <p:bldP spid="15" grpId="0"/>
      <p:bldP spid="16" grpId="0"/>
      <p:bldP spid="17" grpId="0"/>
      <p:bldP spid="18" grpId="0"/>
      <p:bldP spid="19" grpId="0"/>
      <p:bldP spid="20" grpId="0"/>
      <p:bldP spid="25" grpId="0"/>
      <p:bldP spid="26" grpId="0"/>
      <p:bldP spid="27" grpId="0"/>
      <p:bldP spid="28" grpId="0" animBg="1"/>
      <p:bldP spid="2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04900" y="571500"/>
            <a:ext cx="10795000" cy="1064940"/>
          </a:xfrm>
        </p:spPr>
        <p:txBody>
          <a:bodyPr/>
          <a:lstStyle/>
          <a:p>
            <a:r>
              <a:rPr lang="fr-FR" sz="4800" dirty="0" smtClean="0"/>
              <a:t>Les pays les moins avancés (PMA)</a:t>
            </a:r>
            <a:endParaRPr lang="fr-FR" sz="4800" dirty="0"/>
          </a:p>
        </p:txBody>
      </p:sp>
      <p:sp>
        <p:nvSpPr>
          <p:cNvPr id="3" name="ZoneTexte 2"/>
          <p:cNvSpPr txBox="1"/>
          <p:nvPr/>
        </p:nvSpPr>
        <p:spPr>
          <a:xfrm>
            <a:off x="669752" y="1564432"/>
            <a:ext cx="4896544" cy="461665"/>
          </a:xfrm>
          <a:prstGeom prst="rect">
            <a:avLst/>
          </a:prstGeom>
          <a:noFill/>
        </p:spPr>
        <p:txBody>
          <a:bodyPr wrap="square" rtlCol="0">
            <a:spAutoFit/>
          </a:bodyPr>
          <a:lstStyle/>
          <a:p>
            <a:pPr algn="l"/>
            <a:r>
              <a:rPr lang="fr-FR" sz="2400" dirty="0" smtClean="0"/>
              <a:t>Least </a:t>
            </a:r>
            <a:r>
              <a:rPr lang="fr-FR" sz="2400" dirty="0" err="1" smtClean="0"/>
              <a:t>developed</a:t>
            </a:r>
            <a:r>
              <a:rPr lang="fr-FR" sz="2400" dirty="0" smtClean="0"/>
              <a:t> countries (LDC) </a:t>
            </a:r>
            <a:endParaRPr lang="fr-FR" sz="2400" dirty="0"/>
          </a:p>
        </p:txBody>
      </p:sp>
      <p:sp>
        <p:nvSpPr>
          <p:cNvPr id="4" name="ZoneTexte 3"/>
          <p:cNvSpPr txBox="1"/>
          <p:nvPr/>
        </p:nvSpPr>
        <p:spPr>
          <a:xfrm>
            <a:off x="561740" y="2274634"/>
            <a:ext cx="11593288" cy="3970318"/>
          </a:xfrm>
          <a:prstGeom prst="rect">
            <a:avLst/>
          </a:prstGeom>
          <a:noFill/>
        </p:spPr>
        <p:txBody>
          <a:bodyPr wrap="square" rtlCol="0">
            <a:spAutoFit/>
          </a:bodyPr>
          <a:lstStyle/>
          <a:p>
            <a:pPr algn="l"/>
            <a:r>
              <a:rPr lang="fr-FR" sz="2800" dirty="0" smtClean="0"/>
              <a:t>3 critères :</a:t>
            </a:r>
          </a:p>
          <a:p>
            <a:pPr algn="l"/>
            <a:r>
              <a:rPr lang="fr-FR" sz="2800" b="1" dirty="0" smtClean="0"/>
              <a:t>Bas revenus </a:t>
            </a:r>
            <a:r>
              <a:rPr lang="fr-FR" sz="2800" dirty="0" smtClean="0"/>
              <a:t>fondé sur une estimation du RNB/hab. (seuil d’entrée : 992$ ; seuil de sortie : 1190$)</a:t>
            </a:r>
          </a:p>
          <a:p>
            <a:pPr algn="l"/>
            <a:r>
              <a:rPr lang="fr-FR" sz="2800" b="1" dirty="0" smtClean="0"/>
              <a:t>Retard de développement du capital humain</a:t>
            </a:r>
            <a:r>
              <a:rPr lang="fr-FR" sz="2800" dirty="0" smtClean="0"/>
              <a:t> (nutrition, santé, scolarisation, alphabétisation des adultes)</a:t>
            </a:r>
          </a:p>
          <a:p>
            <a:pPr algn="l"/>
            <a:r>
              <a:rPr lang="fr-FR" sz="2800" b="1" dirty="0" smtClean="0"/>
              <a:t>Vulnérabilité économique </a:t>
            </a:r>
            <a:r>
              <a:rPr lang="fr-FR" sz="2800" dirty="0" smtClean="0"/>
              <a:t>(instabilité de la production agricole, instabilité des exportations de biens et services, faible diversification des activités, concentration des exportations, dimension économique c’est-à-dire la taille du pays). </a:t>
            </a:r>
            <a:endParaRPr lang="fr-FR" sz="2800" dirty="0"/>
          </a:p>
        </p:txBody>
      </p:sp>
      <p:sp>
        <p:nvSpPr>
          <p:cNvPr id="5" name="ZoneTexte 4"/>
          <p:cNvSpPr txBox="1"/>
          <p:nvPr/>
        </p:nvSpPr>
        <p:spPr>
          <a:xfrm>
            <a:off x="669752" y="6244952"/>
            <a:ext cx="11377264" cy="1569660"/>
          </a:xfrm>
          <a:prstGeom prst="rect">
            <a:avLst/>
          </a:prstGeom>
          <a:noFill/>
        </p:spPr>
        <p:txBody>
          <a:bodyPr wrap="square" rtlCol="0">
            <a:spAutoFit/>
          </a:bodyPr>
          <a:lstStyle/>
          <a:p>
            <a:pPr algn="l"/>
            <a:r>
              <a:rPr lang="fr-FR" sz="2400" b="1" dirty="0" smtClean="0"/>
              <a:t>Les pays qui remplissent les trois critères peuvent être classés PMA. Pour sortir de la classification il faut atteindre les seuils de sortie d’au moins deux des trois critères lors d’au moins deux révisions triennales de la liste des PMA. </a:t>
            </a:r>
            <a:endParaRPr lang="fr-FR" sz="2400" b="1" dirty="0"/>
          </a:p>
        </p:txBody>
      </p:sp>
      <p:sp>
        <p:nvSpPr>
          <p:cNvPr id="6" name="ZoneTexte 5"/>
          <p:cNvSpPr txBox="1"/>
          <p:nvPr/>
        </p:nvSpPr>
        <p:spPr>
          <a:xfrm>
            <a:off x="813768" y="7829128"/>
            <a:ext cx="11521280" cy="461665"/>
          </a:xfrm>
          <a:prstGeom prst="rect">
            <a:avLst/>
          </a:prstGeom>
          <a:noFill/>
        </p:spPr>
        <p:txBody>
          <a:bodyPr wrap="square" rtlCol="0">
            <a:spAutoFit/>
          </a:bodyPr>
          <a:lstStyle/>
          <a:p>
            <a:pPr algn="l"/>
            <a:r>
              <a:rPr lang="fr-FR" sz="2400" b="1" dirty="0" smtClean="0"/>
              <a:t>48 pays sont désignés comme PMA en 2014 dont 1 en Amérique (Haïti). </a:t>
            </a:r>
            <a:endParaRPr lang="fr-FR" sz="2400" b="1" dirty="0"/>
          </a:p>
        </p:txBody>
      </p:sp>
      <p:sp>
        <p:nvSpPr>
          <p:cNvPr id="7" name="ZoneTexte 6"/>
          <p:cNvSpPr txBox="1"/>
          <p:nvPr/>
        </p:nvSpPr>
        <p:spPr>
          <a:xfrm>
            <a:off x="813768" y="8477200"/>
            <a:ext cx="11521280" cy="461665"/>
          </a:xfrm>
          <a:prstGeom prst="rect">
            <a:avLst/>
          </a:prstGeom>
          <a:noFill/>
        </p:spPr>
        <p:txBody>
          <a:bodyPr wrap="square" rtlCol="0">
            <a:spAutoFit/>
          </a:bodyPr>
          <a:lstStyle/>
          <a:p>
            <a:pPr algn="l"/>
            <a:r>
              <a:rPr lang="fr-FR" sz="2400" b="1" dirty="0" smtClean="0"/>
              <a:t>898 millions d’habitants soit 11,8% de la population mondiale</a:t>
            </a:r>
            <a:endParaRPr lang="fr-FR"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5" grpId="0"/>
      <p:bldP spid="6" grpId="0"/>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04900" y="571500"/>
            <a:ext cx="10795000" cy="848916"/>
          </a:xfrm>
        </p:spPr>
        <p:txBody>
          <a:bodyPr/>
          <a:lstStyle/>
          <a:p>
            <a:r>
              <a:rPr lang="fr-FR" sz="4800" dirty="0" smtClean="0"/>
              <a:t>La pauvreté dans les PMA</a:t>
            </a:r>
            <a:endParaRPr lang="fr-FR" sz="4800" dirty="0"/>
          </a:p>
        </p:txBody>
      </p:sp>
      <p:pic>
        <p:nvPicPr>
          <p:cNvPr id="2050" name="Picture 2"/>
          <p:cNvPicPr>
            <a:picLocks noChangeAspect="1" noChangeArrowheads="1"/>
          </p:cNvPicPr>
          <p:nvPr/>
        </p:nvPicPr>
        <p:blipFill>
          <a:blip r:embed="rId2" cstate="print"/>
          <a:srcRect/>
          <a:stretch>
            <a:fillRect/>
          </a:stretch>
        </p:blipFill>
        <p:spPr bwMode="auto">
          <a:xfrm>
            <a:off x="718260" y="1708448"/>
            <a:ext cx="11040934" cy="6048672"/>
          </a:xfrm>
          <a:prstGeom prst="rect">
            <a:avLst/>
          </a:prstGeom>
          <a:noFill/>
          <a:ln w="9525">
            <a:noFill/>
            <a:miter lim="800000"/>
            <a:headEnd/>
            <a:tailEnd/>
          </a:ln>
        </p:spPr>
      </p:pic>
      <p:sp>
        <p:nvSpPr>
          <p:cNvPr id="4" name="ZoneTexte 3"/>
          <p:cNvSpPr txBox="1"/>
          <p:nvPr/>
        </p:nvSpPr>
        <p:spPr>
          <a:xfrm>
            <a:off x="1029792" y="7757120"/>
            <a:ext cx="9361040" cy="461665"/>
          </a:xfrm>
          <a:prstGeom prst="rect">
            <a:avLst/>
          </a:prstGeom>
          <a:noFill/>
        </p:spPr>
        <p:txBody>
          <a:bodyPr wrap="square" rtlCol="0">
            <a:spAutoFit/>
          </a:bodyPr>
          <a:lstStyle/>
          <a:p>
            <a:pPr algn="l"/>
            <a:r>
              <a:rPr lang="fr-FR" sz="2400" b="1" dirty="0" smtClean="0"/>
              <a:t>CNUCED (2011), </a:t>
            </a:r>
            <a:r>
              <a:rPr lang="fr-FR" sz="2400" b="1" i="1" dirty="0" smtClean="0"/>
              <a:t>The least </a:t>
            </a:r>
            <a:r>
              <a:rPr lang="fr-FR" sz="2400" b="1" i="1" dirty="0" err="1" smtClean="0"/>
              <a:t>developed</a:t>
            </a:r>
            <a:r>
              <a:rPr lang="fr-FR" sz="2400" b="1" i="1" dirty="0" smtClean="0"/>
              <a:t> countries report</a:t>
            </a:r>
            <a:r>
              <a:rPr lang="fr-FR" sz="2400" b="1" dirty="0" smtClean="0"/>
              <a:t>, p. v</a:t>
            </a:r>
            <a:r>
              <a:rPr lang="fr-FR" sz="2400" b="1" i="1" dirty="0" smtClean="0"/>
              <a:t> </a:t>
            </a:r>
            <a:endParaRPr lang="fr-FR"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p:cTn id="7" dur="500" fill="hold"/>
                                        <p:tgtEl>
                                          <p:spTgt spid="2050"/>
                                        </p:tgtEl>
                                        <p:attrNameLst>
                                          <p:attrName>ppt_w</p:attrName>
                                        </p:attrNameLst>
                                      </p:cBhvr>
                                      <p:tavLst>
                                        <p:tav tm="0">
                                          <p:val>
                                            <p:fltVal val="0"/>
                                          </p:val>
                                        </p:tav>
                                        <p:tav tm="100000">
                                          <p:val>
                                            <p:strVal val="#ppt_w"/>
                                          </p:val>
                                        </p:tav>
                                      </p:tavLst>
                                    </p:anim>
                                    <p:anim calcmode="lin" valueType="num">
                                      <p:cBhvr>
                                        <p:cTn id="8" dur="500" fill="hold"/>
                                        <p:tgtEl>
                                          <p:spTgt spid="2050"/>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1" presetClass="entr" presetSubtype="0"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597744" y="571500"/>
            <a:ext cx="11881320" cy="1208956"/>
          </a:xfrm>
        </p:spPr>
        <p:txBody>
          <a:bodyPr/>
          <a:lstStyle/>
          <a:p>
            <a:r>
              <a:rPr lang="fr-FR" sz="6000" dirty="0" smtClean="0"/>
              <a:t>Evolution de la situation des PMA</a:t>
            </a:r>
            <a:endParaRPr lang="fr-FR" sz="6000" dirty="0"/>
          </a:p>
        </p:txBody>
      </p:sp>
      <p:graphicFrame>
        <p:nvGraphicFramePr>
          <p:cNvPr id="3" name="Tableau 2"/>
          <p:cNvGraphicFramePr>
            <a:graphicFrameLocks noGrp="1"/>
          </p:cNvGraphicFramePr>
          <p:nvPr>
            <p:extLst>
              <p:ext uri="{D42A27DB-BD31-4B8C-83A1-F6EECF244321}">
                <p14:modId xmlns:p14="http://schemas.microsoft.com/office/powerpoint/2010/main" val="77348517"/>
              </p:ext>
            </p:extLst>
          </p:nvPr>
        </p:nvGraphicFramePr>
        <p:xfrm>
          <a:off x="1317827" y="1780456"/>
          <a:ext cx="9519510" cy="4524388"/>
        </p:xfrm>
        <a:graphic>
          <a:graphicData uri="http://schemas.openxmlformats.org/drawingml/2006/table">
            <a:tbl>
              <a:tblPr firstRow="1" bandRow="1">
                <a:tableStyleId>{5C22544A-7EE6-4342-B048-85BDC9FD1C3A}</a:tableStyleId>
              </a:tblPr>
              <a:tblGrid>
                <a:gridCol w="1359930"/>
                <a:gridCol w="1359930"/>
                <a:gridCol w="1359930"/>
                <a:gridCol w="1359930"/>
                <a:gridCol w="1359930"/>
                <a:gridCol w="1359930"/>
                <a:gridCol w="1359930"/>
              </a:tblGrid>
              <a:tr h="388565">
                <a:tc gridSpan="7">
                  <a:txBody>
                    <a:bodyPr/>
                    <a:lstStyle/>
                    <a:p>
                      <a:r>
                        <a:rPr lang="fr-FR" dirty="0" smtClean="0"/>
                        <a:t>Taux</a:t>
                      </a:r>
                      <a:r>
                        <a:rPr lang="fr-FR" baseline="0" dirty="0" smtClean="0"/>
                        <a:t> de croissance du PIB réel/habitant  en %</a:t>
                      </a:r>
                      <a:endParaRPr lang="fr-FR" dirty="0"/>
                    </a:p>
                  </a:txBody>
                  <a:tcPr>
                    <a:solidFill>
                      <a:schemeClr val="accent1">
                        <a:lumMod val="25000"/>
                      </a:schemeClr>
                    </a:solidFill>
                  </a:tcPr>
                </a:tc>
                <a:tc hMerge="1">
                  <a:txBody>
                    <a:bodyPr/>
                    <a:lstStyle/>
                    <a:p>
                      <a:endParaRPr lang="fr-FR" dirty="0"/>
                    </a:p>
                  </a:txBody>
                  <a:tcPr/>
                </a:tc>
                <a:tc hMerge="1">
                  <a:txBody>
                    <a:bodyPr/>
                    <a:lstStyle/>
                    <a:p>
                      <a:endParaRPr lang="fr-FR" dirty="0"/>
                    </a:p>
                  </a:txBody>
                  <a:tcPr/>
                </a:tc>
                <a:tc hMerge="1">
                  <a:txBody>
                    <a:bodyPr/>
                    <a:lstStyle/>
                    <a:p>
                      <a:endParaRPr lang="fr-FR" dirty="0"/>
                    </a:p>
                  </a:txBody>
                  <a:tcPr/>
                </a:tc>
                <a:tc hMerge="1">
                  <a:txBody>
                    <a:bodyPr/>
                    <a:lstStyle/>
                    <a:p>
                      <a:endParaRPr lang="fr-FR" dirty="0"/>
                    </a:p>
                  </a:txBody>
                  <a:tcPr/>
                </a:tc>
                <a:tc hMerge="1">
                  <a:txBody>
                    <a:bodyPr/>
                    <a:lstStyle/>
                    <a:p>
                      <a:endParaRPr lang="fr-FR" dirty="0"/>
                    </a:p>
                  </a:txBody>
                  <a:tcPr/>
                </a:tc>
                <a:tc hMerge="1">
                  <a:txBody>
                    <a:bodyPr/>
                    <a:lstStyle/>
                    <a:p>
                      <a:endParaRPr lang="fr-FR" dirty="0"/>
                    </a:p>
                  </a:txBody>
                  <a:tcPr/>
                </a:tc>
              </a:tr>
              <a:tr h="670674">
                <a:tc>
                  <a:txBody>
                    <a:bodyPr/>
                    <a:lstStyle/>
                    <a:p>
                      <a:endParaRPr lang="fr-FR" dirty="0"/>
                    </a:p>
                  </a:txBody>
                  <a:tcPr/>
                </a:tc>
                <a:tc>
                  <a:txBody>
                    <a:bodyPr/>
                    <a:lstStyle/>
                    <a:p>
                      <a:r>
                        <a:rPr lang="fr-FR" dirty="0" smtClean="0"/>
                        <a:t>2002-2008</a:t>
                      </a:r>
                      <a:endParaRPr lang="fr-FR" dirty="0"/>
                    </a:p>
                  </a:txBody>
                  <a:tcPr/>
                </a:tc>
                <a:tc>
                  <a:txBody>
                    <a:bodyPr/>
                    <a:lstStyle/>
                    <a:p>
                      <a:r>
                        <a:rPr lang="fr-FR" dirty="0" smtClean="0"/>
                        <a:t>2009</a:t>
                      </a:r>
                      <a:endParaRPr lang="fr-FR" dirty="0"/>
                    </a:p>
                  </a:txBody>
                  <a:tcPr/>
                </a:tc>
                <a:tc>
                  <a:txBody>
                    <a:bodyPr/>
                    <a:lstStyle/>
                    <a:p>
                      <a:r>
                        <a:rPr lang="fr-FR" dirty="0" smtClean="0"/>
                        <a:t>2010</a:t>
                      </a:r>
                      <a:endParaRPr lang="fr-FR" dirty="0"/>
                    </a:p>
                  </a:txBody>
                  <a:tcPr/>
                </a:tc>
                <a:tc>
                  <a:txBody>
                    <a:bodyPr/>
                    <a:lstStyle/>
                    <a:p>
                      <a:r>
                        <a:rPr lang="fr-FR" dirty="0" smtClean="0"/>
                        <a:t>2011</a:t>
                      </a:r>
                      <a:endParaRPr lang="fr-FR" dirty="0"/>
                    </a:p>
                  </a:txBody>
                  <a:tcPr/>
                </a:tc>
                <a:tc>
                  <a:txBody>
                    <a:bodyPr/>
                    <a:lstStyle/>
                    <a:p>
                      <a:r>
                        <a:rPr lang="fr-FR" dirty="0" smtClean="0"/>
                        <a:t>2012</a:t>
                      </a:r>
                      <a:endParaRPr lang="fr-FR" dirty="0"/>
                    </a:p>
                  </a:txBody>
                  <a:tcPr/>
                </a:tc>
                <a:tc>
                  <a:txBody>
                    <a:bodyPr/>
                    <a:lstStyle/>
                    <a:p>
                      <a:r>
                        <a:rPr lang="fr-FR" dirty="0" smtClean="0"/>
                        <a:t>2013</a:t>
                      </a:r>
                      <a:endParaRPr lang="fr-FR" dirty="0"/>
                    </a:p>
                  </a:txBody>
                  <a:tcPr/>
                </a:tc>
              </a:tr>
              <a:tr h="388565">
                <a:tc>
                  <a:txBody>
                    <a:bodyPr/>
                    <a:lstStyle/>
                    <a:p>
                      <a:r>
                        <a:rPr lang="fr-FR" dirty="0" smtClean="0"/>
                        <a:t>PMA</a:t>
                      </a:r>
                      <a:endParaRPr lang="fr-FR" dirty="0"/>
                    </a:p>
                  </a:txBody>
                  <a:tcPr/>
                </a:tc>
                <a:tc>
                  <a:txBody>
                    <a:bodyPr/>
                    <a:lstStyle/>
                    <a:p>
                      <a:r>
                        <a:rPr lang="fr-FR" dirty="0" smtClean="0"/>
                        <a:t>5,0</a:t>
                      </a:r>
                      <a:endParaRPr lang="fr-FR" dirty="0"/>
                    </a:p>
                  </a:txBody>
                  <a:tcPr/>
                </a:tc>
                <a:tc>
                  <a:txBody>
                    <a:bodyPr/>
                    <a:lstStyle/>
                    <a:p>
                      <a:r>
                        <a:rPr lang="fr-FR" dirty="0" smtClean="0"/>
                        <a:t>2,6</a:t>
                      </a:r>
                      <a:endParaRPr lang="fr-FR" dirty="0"/>
                    </a:p>
                  </a:txBody>
                  <a:tcPr/>
                </a:tc>
                <a:tc>
                  <a:txBody>
                    <a:bodyPr/>
                    <a:lstStyle/>
                    <a:p>
                      <a:r>
                        <a:rPr lang="fr-FR" dirty="0" smtClean="0"/>
                        <a:t>3,3</a:t>
                      </a:r>
                      <a:endParaRPr lang="fr-FR" dirty="0"/>
                    </a:p>
                  </a:txBody>
                  <a:tcPr/>
                </a:tc>
                <a:tc>
                  <a:txBody>
                    <a:bodyPr/>
                    <a:lstStyle/>
                    <a:p>
                      <a:r>
                        <a:rPr lang="fr-FR" dirty="0" smtClean="0"/>
                        <a:t>3,2</a:t>
                      </a:r>
                      <a:endParaRPr lang="fr-FR" dirty="0"/>
                    </a:p>
                  </a:txBody>
                  <a:tcPr/>
                </a:tc>
                <a:tc>
                  <a:txBody>
                    <a:bodyPr/>
                    <a:lstStyle/>
                    <a:p>
                      <a:r>
                        <a:rPr lang="fr-FR" dirty="0" smtClean="0"/>
                        <a:t>2,9</a:t>
                      </a:r>
                      <a:endParaRPr lang="fr-FR" dirty="0"/>
                    </a:p>
                  </a:txBody>
                  <a:tcPr/>
                </a:tc>
                <a:tc>
                  <a:txBody>
                    <a:bodyPr/>
                    <a:lstStyle/>
                    <a:p>
                      <a:r>
                        <a:rPr lang="fr-FR" dirty="0" smtClean="0"/>
                        <a:t>3,4</a:t>
                      </a:r>
                      <a:endParaRPr lang="fr-FR" dirty="0"/>
                    </a:p>
                  </a:txBody>
                  <a:tcPr/>
                </a:tc>
              </a:tr>
              <a:tr h="958106">
                <a:tc>
                  <a:txBody>
                    <a:bodyPr/>
                    <a:lstStyle/>
                    <a:p>
                      <a:r>
                        <a:rPr lang="fr-FR" dirty="0" smtClean="0"/>
                        <a:t>PMA africains</a:t>
                      </a:r>
                      <a:r>
                        <a:rPr lang="fr-FR" baseline="0" dirty="0" smtClean="0"/>
                        <a:t> et Haïti</a:t>
                      </a:r>
                      <a:endParaRPr lang="fr-FR" dirty="0"/>
                    </a:p>
                  </a:txBody>
                  <a:tcPr/>
                </a:tc>
                <a:tc>
                  <a:txBody>
                    <a:bodyPr/>
                    <a:lstStyle/>
                    <a:p>
                      <a:r>
                        <a:rPr lang="fr-FR" dirty="0" smtClean="0"/>
                        <a:t>4,8</a:t>
                      </a:r>
                      <a:endParaRPr lang="fr-FR" dirty="0"/>
                    </a:p>
                  </a:txBody>
                  <a:tcPr/>
                </a:tc>
                <a:tc>
                  <a:txBody>
                    <a:bodyPr/>
                    <a:lstStyle/>
                    <a:p>
                      <a:r>
                        <a:rPr lang="fr-FR" dirty="0" smtClean="0"/>
                        <a:t>1,5</a:t>
                      </a:r>
                      <a:endParaRPr lang="fr-FR" dirty="0"/>
                    </a:p>
                  </a:txBody>
                  <a:tcPr/>
                </a:tc>
                <a:tc>
                  <a:txBody>
                    <a:bodyPr/>
                    <a:lstStyle/>
                    <a:p>
                      <a:r>
                        <a:rPr lang="fr-FR" dirty="0" smtClean="0"/>
                        <a:t>2,2</a:t>
                      </a:r>
                      <a:endParaRPr lang="fr-FR" dirty="0"/>
                    </a:p>
                  </a:txBody>
                  <a:tcPr/>
                </a:tc>
                <a:tc>
                  <a:txBody>
                    <a:bodyPr/>
                    <a:lstStyle/>
                    <a:p>
                      <a:r>
                        <a:rPr lang="fr-FR" dirty="0" smtClean="0"/>
                        <a:t>3,4</a:t>
                      </a:r>
                      <a:endParaRPr lang="fr-FR" dirty="0"/>
                    </a:p>
                  </a:txBody>
                  <a:tcPr/>
                </a:tc>
                <a:tc>
                  <a:txBody>
                    <a:bodyPr/>
                    <a:lstStyle/>
                    <a:p>
                      <a:r>
                        <a:rPr lang="fr-FR" dirty="0" smtClean="0"/>
                        <a:t>2,1</a:t>
                      </a:r>
                      <a:endParaRPr lang="fr-FR" dirty="0"/>
                    </a:p>
                  </a:txBody>
                  <a:tcPr/>
                </a:tc>
                <a:tc>
                  <a:txBody>
                    <a:bodyPr/>
                    <a:lstStyle/>
                    <a:p>
                      <a:r>
                        <a:rPr lang="fr-FR" dirty="0" smtClean="0"/>
                        <a:t>3,0</a:t>
                      </a:r>
                      <a:endParaRPr lang="fr-FR" dirty="0"/>
                    </a:p>
                  </a:txBody>
                  <a:tcPr/>
                </a:tc>
              </a:tr>
              <a:tr h="670674">
                <a:tc>
                  <a:txBody>
                    <a:bodyPr/>
                    <a:lstStyle/>
                    <a:p>
                      <a:r>
                        <a:rPr lang="fr-FR" dirty="0" smtClean="0"/>
                        <a:t>PMA asiatiques</a:t>
                      </a:r>
                      <a:endParaRPr lang="fr-FR" dirty="0"/>
                    </a:p>
                  </a:txBody>
                  <a:tcPr/>
                </a:tc>
                <a:tc>
                  <a:txBody>
                    <a:bodyPr/>
                    <a:lstStyle/>
                    <a:p>
                      <a:r>
                        <a:rPr lang="fr-FR" dirty="0" smtClean="0"/>
                        <a:t>5,5</a:t>
                      </a:r>
                      <a:endParaRPr lang="fr-FR" dirty="0"/>
                    </a:p>
                  </a:txBody>
                  <a:tcPr/>
                </a:tc>
                <a:tc>
                  <a:txBody>
                    <a:bodyPr/>
                    <a:lstStyle/>
                    <a:p>
                      <a:r>
                        <a:rPr lang="fr-FR" dirty="0" smtClean="0"/>
                        <a:t>4,1</a:t>
                      </a:r>
                      <a:endParaRPr lang="fr-FR" dirty="0"/>
                    </a:p>
                  </a:txBody>
                  <a:tcPr/>
                </a:tc>
                <a:tc>
                  <a:txBody>
                    <a:bodyPr/>
                    <a:lstStyle/>
                    <a:p>
                      <a:r>
                        <a:rPr lang="fr-FR" dirty="0" smtClean="0"/>
                        <a:t>4,7</a:t>
                      </a:r>
                      <a:endParaRPr lang="fr-FR" dirty="0"/>
                    </a:p>
                  </a:txBody>
                  <a:tcPr/>
                </a:tc>
                <a:tc>
                  <a:txBody>
                    <a:bodyPr/>
                    <a:lstStyle/>
                    <a:p>
                      <a:r>
                        <a:rPr lang="fr-FR" dirty="0" smtClean="0"/>
                        <a:t>2,9</a:t>
                      </a:r>
                      <a:endParaRPr lang="fr-FR" dirty="0"/>
                    </a:p>
                  </a:txBody>
                  <a:tcPr/>
                </a:tc>
                <a:tc>
                  <a:txBody>
                    <a:bodyPr/>
                    <a:lstStyle/>
                    <a:p>
                      <a:r>
                        <a:rPr lang="fr-FR" dirty="0" smtClean="0"/>
                        <a:t>4,1</a:t>
                      </a:r>
                      <a:endParaRPr lang="fr-FR" dirty="0"/>
                    </a:p>
                  </a:txBody>
                  <a:tcPr/>
                </a:tc>
                <a:tc>
                  <a:txBody>
                    <a:bodyPr/>
                    <a:lstStyle/>
                    <a:p>
                      <a:r>
                        <a:rPr lang="fr-FR" dirty="0" smtClean="0"/>
                        <a:t>4,0</a:t>
                      </a:r>
                      <a:endParaRPr lang="fr-FR" dirty="0"/>
                    </a:p>
                  </a:txBody>
                  <a:tcPr/>
                </a:tc>
              </a:tr>
              <a:tr h="670674">
                <a:tc>
                  <a:txBody>
                    <a:bodyPr/>
                    <a:lstStyle/>
                    <a:p>
                      <a:r>
                        <a:rPr lang="fr-FR" dirty="0" smtClean="0"/>
                        <a:t>PMA insulaires</a:t>
                      </a:r>
                      <a:endParaRPr lang="fr-FR" dirty="0"/>
                    </a:p>
                  </a:txBody>
                  <a:tcPr/>
                </a:tc>
                <a:tc>
                  <a:txBody>
                    <a:bodyPr/>
                    <a:lstStyle/>
                    <a:p>
                      <a:r>
                        <a:rPr lang="fr-FR" dirty="0" smtClean="0"/>
                        <a:t>2,7</a:t>
                      </a:r>
                      <a:endParaRPr lang="fr-FR" dirty="0"/>
                    </a:p>
                  </a:txBody>
                  <a:tcPr/>
                </a:tc>
                <a:tc>
                  <a:txBody>
                    <a:bodyPr/>
                    <a:lstStyle/>
                    <a:p>
                      <a:r>
                        <a:rPr lang="fr-FR" dirty="0" smtClean="0"/>
                        <a:t>0,6</a:t>
                      </a:r>
                      <a:endParaRPr lang="fr-FR" dirty="0"/>
                    </a:p>
                  </a:txBody>
                  <a:tcPr/>
                </a:tc>
                <a:tc>
                  <a:txBody>
                    <a:bodyPr/>
                    <a:lstStyle/>
                    <a:p>
                      <a:r>
                        <a:rPr lang="fr-FR" dirty="0" smtClean="0"/>
                        <a:t>2,9</a:t>
                      </a:r>
                      <a:endParaRPr lang="fr-FR" dirty="0"/>
                    </a:p>
                  </a:txBody>
                  <a:tcPr/>
                </a:tc>
                <a:tc>
                  <a:txBody>
                    <a:bodyPr/>
                    <a:lstStyle/>
                    <a:p>
                      <a:r>
                        <a:rPr lang="fr-FR" dirty="0" smtClean="0"/>
                        <a:t>4,5</a:t>
                      </a:r>
                      <a:endParaRPr lang="fr-FR" dirty="0"/>
                    </a:p>
                  </a:txBody>
                  <a:tcPr/>
                </a:tc>
                <a:tc>
                  <a:txBody>
                    <a:bodyPr/>
                    <a:lstStyle/>
                    <a:p>
                      <a:r>
                        <a:rPr lang="fr-FR" dirty="0" smtClean="0"/>
                        <a:t>3,5</a:t>
                      </a:r>
                      <a:endParaRPr lang="fr-FR" dirty="0"/>
                    </a:p>
                  </a:txBody>
                  <a:tcPr/>
                </a:tc>
                <a:tc>
                  <a:txBody>
                    <a:bodyPr/>
                    <a:lstStyle/>
                    <a:p>
                      <a:r>
                        <a:rPr lang="fr-FR" dirty="0" smtClean="0"/>
                        <a:t>3,6</a:t>
                      </a:r>
                      <a:endParaRPr lang="fr-FR" dirty="0"/>
                    </a:p>
                  </a:txBody>
                  <a:tcPr/>
                </a:tc>
              </a:tr>
              <a:tr h="388565">
                <a:tc gridSpan="7">
                  <a:txBody>
                    <a:bodyPr/>
                    <a:lstStyle/>
                    <a:p>
                      <a:r>
                        <a:rPr lang="fr-FR" dirty="0" smtClean="0">
                          <a:solidFill>
                            <a:schemeClr val="bg1"/>
                          </a:solidFill>
                        </a:rPr>
                        <a:t>Taux de croissance</a:t>
                      </a:r>
                      <a:r>
                        <a:rPr lang="fr-FR" baseline="0" dirty="0" smtClean="0">
                          <a:solidFill>
                            <a:schemeClr val="bg1"/>
                          </a:solidFill>
                        </a:rPr>
                        <a:t> du PIB réel en %</a:t>
                      </a:r>
                      <a:endParaRPr lang="fr-FR" dirty="0">
                        <a:solidFill>
                          <a:schemeClr val="bg1"/>
                        </a:solidFill>
                      </a:endParaRPr>
                    </a:p>
                  </a:txBody>
                  <a:tcPr>
                    <a:solidFill>
                      <a:srgbClr val="002060"/>
                    </a:solidFill>
                  </a:tcPr>
                </a:tc>
                <a:tc hMerge="1">
                  <a:txBody>
                    <a:bodyPr/>
                    <a:lstStyle/>
                    <a:p>
                      <a:endParaRPr lang="fr-FR" dirty="0"/>
                    </a:p>
                  </a:txBody>
                  <a:tcPr/>
                </a:tc>
                <a:tc hMerge="1">
                  <a:txBody>
                    <a:bodyPr/>
                    <a:lstStyle/>
                    <a:p>
                      <a:endParaRPr lang="fr-FR" dirty="0"/>
                    </a:p>
                  </a:txBody>
                  <a:tcPr/>
                </a:tc>
                <a:tc hMerge="1">
                  <a:txBody>
                    <a:bodyPr/>
                    <a:lstStyle/>
                    <a:p>
                      <a:endParaRPr lang="fr-FR" dirty="0"/>
                    </a:p>
                  </a:txBody>
                  <a:tcPr/>
                </a:tc>
                <a:tc hMerge="1">
                  <a:txBody>
                    <a:bodyPr/>
                    <a:lstStyle/>
                    <a:p>
                      <a:endParaRPr lang="fr-FR" dirty="0"/>
                    </a:p>
                  </a:txBody>
                  <a:tcPr/>
                </a:tc>
                <a:tc hMerge="1">
                  <a:txBody>
                    <a:bodyPr/>
                    <a:lstStyle/>
                    <a:p>
                      <a:endParaRPr lang="fr-FR" dirty="0"/>
                    </a:p>
                  </a:txBody>
                  <a:tcPr/>
                </a:tc>
                <a:tc hMerge="1">
                  <a:txBody>
                    <a:bodyPr/>
                    <a:lstStyle/>
                    <a:p>
                      <a:endParaRPr lang="fr-FR" dirty="0"/>
                    </a:p>
                  </a:txBody>
                  <a:tcPr/>
                </a:tc>
              </a:tr>
              <a:tr h="388565">
                <a:tc>
                  <a:txBody>
                    <a:bodyPr/>
                    <a:lstStyle/>
                    <a:p>
                      <a:r>
                        <a:rPr lang="fr-FR" dirty="0" smtClean="0"/>
                        <a:t>PMA</a:t>
                      </a:r>
                      <a:endParaRPr lang="fr-FR" dirty="0"/>
                    </a:p>
                  </a:txBody>
                  <a:tcPr/>
                </a:tc>
                <a:tc>
                  <a:txBody>
                    <a:bodyPr/>
                    <a:lstStyle/>
                    <a:p>
                      <a:r>
                        <a:rPr lang="fr-FR" dirty="0" smtClean="0"/>
                        <a:t>7,5</a:t>
                      </a:r>
                      <a:endParaRPr lang="fr-FR" dirty="0"/>
                    </a:p>
                  </a:txBody>
                  <a:tcPr/>
                </a:tc>
                <a:tc>
                  <a:txBody>
                    <a:bodyPr/>
                    <a:lstStyle/>
                    <a:p>
                      <a:r>
                        <a:rPr lang="fr-FR" dirty="0" smtClean="0"/>
                        <a:t>5,0</a:t>
                      </a:r>
                      <a:endParaRPr lang="fr-FR" dirty="0"/>
                    </a:p>
                  </a:txBody>
                  <a:tcPr/>
                </a:tc>
                <a:tc>
                  <a:txBody>
                    <a:bodyPr/>
                    <a:lstStyle/>
                    <a:p>
                      <a:r>
                        <a:rPr lang="fr-FR" dirty="0" smtClean="0"/>
                        <a:t>5,6</a:t>
                      </a:r>
                      <a:endParaRPr lang="fr-FR" dirty="0"/>
                    </a:p>
                  </a:txBody>
                  <a:tcPr/>
                </a:tc>
                <a:tc>
                  <a:txBody>
                    <a:bodyPr/>
                    <a:lstStyle/>
                    <a:p>
                      <a:r>
                        <a:rPr lang="fr-FR" dirty="0" smtClean="0"/>
                        <a:t>4,5</a:t>
                      </a:r>
                      <a:endParaRPr lang="fr-FR" dirty="0"/>
                    </a:p>
                  </a:txBody>
                  <a:tcPr/>
                </a:tc>
                <a:tc>
                  <a:txBody>
                    <a:bodyPr/>
                    <a:lstStyle/>
                    <a:p>
                      <a:r>
                        <a:rPr lang="fr-FR" dirty="0" smtClean="0"/>
                        <a:t>5,3</a:t>
                      </a:r>
                      <a:endParaRPr lang="fr-FR" dirty="0"/>
                    </a:p>
                  </a:txBody>
                  <a:tcPr/>
                </a:tc>
                <a:tc>
                  <a:txBody>
                    <a:bodyPr/>
                    <a:lstStyle/>
                    <a:p>
                      <a:r>
                        <a:rPr lang="fr-FR" dirty="0" smtClean="0"/>
                        <a:t>5,7</a:t>
                      </a:r>
                      <a:endParaRPr lang="fr-FR" dirty="0"/>
                    </a:p>
                  </a:txBody>
                  <a:tcPr/>
                </a:tc>
              </a:tr>
            </a:tbl>
          </a:graphicData>
        </a:graphic>
      </p:graphicFrame>
      <p:sp>
        <p:nvSpPr>
          <p:cNvPr id="4" name="ZoneTexte 3"/>
          <p:cNvSpPr txBox="1"/>
          <p:nvPr/>
        </p:nvSpPr>
        <p:spPr>
          <a:xfrm>
            <a:off x="813768" y="6749008"/>
            <a:ext cx="11161240" cy="584775"/>
          </a:xfrm>
          <a:prstGeom prst="rect">
            <a:avLst/>
          </a:prstGeom>
          <a:noFill/>
        </p:spPr>
        <p:txBody>
          <a:bodyPr wrap="square" rtlCol="0">
            <a:spAutoFit/>
          </a:bodyPr>
          <a:lstStyle/>
          <a:p>
            <a:pPr algn="l"/>
            <a:r>
              <a:rPr lang="fr-FR" sz="3200" dirty="0" smtClean="0"/>
              <a:t>Ralentissement de la croissance depuis la crise de 2008.</a:t>
            </a:r>
            <a:endParaRPr lang="fr-FR" sz="3200" dirty="0"/>
          </a:p>
        </p:txBody>
      </p:sp>
      <p:sp>
        <p:nvSpPr>
          <p:cNvPr id="5" name="ZoneTexte 4"/>
          <p:cNvSpPr txBox="1"/>
          <p:nvPr/>
        </p:nvSpPr>
        <p:spPr>
          <a:xfrm>
            <a:off x="957784" y="7469088"/>
            <a:ext cx="11161240" cy="1569660"/>
          </a:xfrm>
          <a:prstGeom prst="rect">
            <a:avLst/>
          </a:prstGeom>
          <a:noFill/>
        </p:spPr>
        <p:txBody>
          <a:bodyPr wrap="square" rtlCol="0">
            <a:spAutoFit/>
          </a:bodyPr>
          <a:lstStyle/>
          <a:p>
            <a:pPr algn="l"/>
            <a:r>
              <a:rPr lang="fr-FR" sz="3200" dirty="0" smtClean="0"/>
              <a:t>L’Onu en 2011, dans le plan d’Istanbul avait fixé un objectif de 7% de croissance sur la décennie pour espérer voir les PMA sortir des trappes à pauvreté.</a:t>
            </a:r>
            <a:endParaRPr lang="fr-FR" sz="3200" dirty="0"/>
          </a:p>
        </p:txBody>
      </p:sp>
      <p:sp>
        <p:nvSpPr>
          <p:cNvPr id="6" name="ZoneTexte 5"/>
          <p:cNvSpPr txBox="1"/>
          <p:nvPr/>
        </p:nvSpPr>
        <p:spPr>
          <a:xfrm>
            <a:off x="1317824" y="6388968"/>
            <a:ext cx="10297144" cy="461665"/>
          </a:xfrm>
          <a:prstGeom prst="rect">
            <a:avLst/>
          </a:prstGeom>
          <a:noFill/>
        </p:spPr>
        <p:txBody>
          <a:bodyPr wrap="square" rtlCol="0">
            <a:spAutoFit/>
          </a:bodyPr>
          <a:lstStyle/>
          <a:p>
            <a:pPr algn="l"/>
            <a:r>
              <a:rPr lang="fr-FR" sz="2400" dirty="0" smtClean="0"/>
              <a:t>Source CNUCED (2014), </a:t>
            </a:r>
            <a:r>
              <a:rPr lang="fr-FR" sz="2400" i="1" dirty="0" smtClean="0"/>
              <a:t>Rapport 2013 sur les pays les moins avancés </a:t>
            </a:r>
            <a:endParaRPr lang="fr-FR" sz="2400" dirty="0"/>
          </a:p>
        </p:txBody>
      </p:sp>
    </p:spTree>
    <p:extLst>
      <p:ext uri="{BB962C8B-B14F-4D97-AF65-F5344CB8AC3E}">
        <p14:creationId xmlns:p14="http://schemas.microsoft.com/office/powerpoint/2010/main" val="37422940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1" presetClass="entr" presetSubtype="0"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381720" y="571500"/>
            <a:ext cx="12169352" cy="1208956"/>
          </a:xfrm>
        </p:spPr>
        <p:txBody>
          <a:bodyPr/>
          <a:lstStyle/>
          <a:p>
            <a:r>
              <a:rPr lang="fr-FR" sz="4800" dirty="0" smtClean="0"/>
              <a:t>Des emplois insuffisamment rémunérateurs</a:t>
            </a:r>
            <a:endParaRPr lang="fr-FR" sz="48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1760" y="1636440"/>
            <a:ext cx="9844148" cy="74168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ZoneTexte 3"/>
          <p:cNvSpPr txBox="1"/>
          <p:nvPr/>
        </p:nvSpPr>
        <p:spPr>
          <a:xfrm>
            <a:off x="10585908" y="2068488"/>
            <a:ext cx="2160240" cy="3046988"/>
          </a:xfrm>
          <a:prstGeom prst="rect">
            <a:avLst/>
          </a:prstGeom>
          <a:noFill/>
        </p:spPr>
        <p:txBody>
          <a:bodyPr wrap="square" rtlCol="0">
            <a:spAutoFit/>
          </a:bodyPr>
          <a:lstStyle/>
          <a:p>
            <a:pPr algn="l"/>
            <a:r>
              <a:rPr lang="fr-FR" sz="2400" dirty="0" smtClean="0"/>
              <a:t>Source CNUCED (2014), </a:t>
            </a:r>
            <a:r>
              <a:rPr lang="fr-FR" sz="2400" i="1" dirty="0" smtClean="0"/>
              <a:t>Rapport 2013 sur les pays les moins avancés</a:t>
            </a:r>
            <a:r>
              <a:rPr lang="fr-FR" sz="2400" dirty="0" smtClean="0"/>
              <a:t>,</a:t>
            </a:r>
          </a:p>
          <a:p>
            <a:pPr algn="l"/>
            <a:r>
              <a:rPr lang="fr-FR" sz="2400" dirty="0" smtClean="0"/>
              <a:t>p. 83.</a:t>
            </a:r>
            <a:r>
              <a:rPr lang="fr-FR" sz="2400" i="1" dirty="0" smtClean="0"/>
              <a:t> </a:t>
            </a:r>
            <a:endParaRPr lang="fr-FR" sz="2400" dirty="0"/>
          </a:p>
        </p:txBody>
      </p:sp>
    </p:spTree>
    <p:extLst>
      <p:ext uri="{BB962C8B-B14F-4D97-AF65-F5344CB8AC3E}">
        <p14:creationId xmlns:p14="http://schemas.microsoft.com/office/powerpoint/2010/main" val="31121028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500" fill="hold"/>
                                        <p:tgtEl>
                                          <p:spTgt spid="1026"/>
                                        </p:tgtEl>
                                        <p:attrNameLst>
                                          <p:attrName>ppt_w</p:attrName>
                                        </p:attrNameLst>
                                      </p:cBhvr>
                                      <p:tavLst>
                                        <p:tav tm="0">
                                          <p:val>
                                            <p:fltVal val="0"/>
                                          </p:val>
                                        </p:tav>
                                        <p:tav tm="100000">
                                          <p:val>
                                            <p:strVal val="#ppt_w"/>
                                          </p:val>
                                        </p:tav>
                                      </p:tavLst>
                                    </p:anim>
                                    <p:anim calcmode="lin" valueType="num">
                                      <p:cBhvr>
                                        <p:cTn id="8" dur="500" fill="hold"/>
                                        <p:tgtEl>
                                          <p:spTgt spid="1026"/>
                                        </p:tgtEl>
                                        <p:attrNameLst>
                                          <p:attrName>ppt_h</p:attrName>
                                        </p:attrNameLst>
                                      </p:cBhvr>
                                      <p:tavLst>
                                        <p:tav tm="0">
                                          <p:val>
                                            <p:fltVal val="0"/>
                                          </p:val>
                                        </p:tav>
                                        <p:tav tm="100000">
                                          <p:val>
                                            <p:strVal val="#ppt_h"/>
                                          </p:val>
                                        </p:tav>
                                      </p:tavLst>
                                    </p:anim>
                                    <p:animEffect transition="in" filter="fade">
                                      <p:cBhvr>
                                        <p:cTn id="9" dur="500"/>
                                        <p:tgtEl>
                                          <p:spTgt spid="1026"/>
                                        </p:tgtEl>
                                      </p:cBhvr>
                                    </p:animEffect>
                                  </p:childTnLst>
                                </p:cTn>
                              </p:par>
                            </p:childTnLst>
                          </p:cTn>
                        </p:par>
                        <p:par>
                          <p:cTn id="10" fill="hold">
                            <p:stCondLst>
                              <p:cond delay="500"/>
                            </p:stCondLst>
                            <p:childTnLst>
                              <p:par>
                                <p:cTn id="11" presetID="1"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525736" y="412304"/>
            <a:ext cx="12025336" cy="1152128"/>
          </a:xfrm>
        </p:spPr>
        <p:txBody>
          <a:bodyPr/>
          <a:lstStyle/>
          <a:p>
            <a:r>
              <a:rPr lang="fr-FR" sz="4400" dirty="0" smtClean="0"/>
              <a:t>Y a-t-il un effet rattrapage ?</a:t>
            </a:r>
            <a:br>
              <a:rPr lang="fr-FR" sz="4400" dirty="0" smtClean="0"/>
            </a:br>
            <a:r>
              <a:rPr lang="fr-FR" sz="4400" dirty="0" smtClean="0"/>
              <a:t> Evolution 1960-2000</a:t>
            </a:r>
            <a:endParaRPr lang="fr-FR" sz="4400" dirty="0"/>
          </a:p>
        </p:txBody>
      </p:sp>
      <p:cxnSp>
        <p:nvCxnSpPr>
          <p:cNvPr id="4" name="Connecteur droit avec flèche 3"/>
          <p:cNvCxnSpPr/>
          <p:nvPr/>
        </p:nvCxnSpPr>
        <p:spPr bwMode="auto">
          <a:xfrm flipV="1">
            <a:off x="1749872" y="2500536"/>
            <a:ext cx="0" cy="5544616"/>
          </a:xfrm>
          <a:prstGeom prst="straightConnector1">
            <a:avLst/>
          </a:prstGeom>
          <a:blipFill dpi="0" rotWithShape="0">
            <a:blip r:embed="rId2" cstate="print"/>
            <a:srcRect/>
            <a:tile tx="0" ty="0" sx="100000" sy="100000" flip="none" algn="tl"/>
          </a:blipFill>
          <a:ln w="38100" cap="flat" cmpd="sng" algn="ctr">
            <a:solidFill>
              <a:srgbClr val="CC00CC"/>
            </a:solidFill>
            <a:prstDash val="solid"/>
            <a:miter lim="0"/>
            <a:headEnd type="none" w="med" len="med"/>
            <a:tailEnd type="arrow"/>
          </a:ln>
          <a:effectLst/>
        </p:spPr>
      </p:cxnSp>
      <p:cxnSp>
        <p:nvCxnSpPr>
          <p:cNvPr id="8" name="Connecteur droit avec flèche 7"/>
          <p:cNvCxnSpPr/>
          <p:nvPr/>
        </p:nvCxnSpPr>
        <p:spPr bwMode="auto">
          <a:xfrm>
            <a:off x="1749872" y="8045152"/>
            <a:ext cx="9361040" cy="0"/>
          </a:xfrm>
          <a:prstGeom prst="straightConnector1">
            <a:avLst/>
          </a:prstGeom>
          <a:blipFill dpi="0" rotWithShape="0">
            <a:blip r:embed="rId2" cstate="print"/>
            <a:srcRect/>
            <a:tile tx="0" ty="0" sx="100000" sy="100000" flip="none" algn="tl"/>
          </a:blipFill>
          <a:ln w="38100" cap="flat" cmpd="sng" algn="ctr">
            <a:solidFill>
              <a:srgbClr val="CC00CC"/>
            </a:solidFill>
            <a:prstDash val="solid"/>
            <a:miter lim="0"/>
            <a:headEnd type="none" w="med" len="med"/>
            <a:tailEnd type="arrow"/>
          </a:ln>
          <a:effectLst/>
        </p:spPr>
      </p:cxnSp>
      <p:sp>
        <p:nvSpPr>
          <p:cNvPr id="10" name="ZoneTexte 9"/>
          <p:cNvSpPr txBox="1"/>
          <p:nvPr/>
        </p:nvSpPr>
        <p:spPr>
          <a:xfrm>
            <a:off x="597744" y="1564432"/>
            <a:ext cx="1224136" cy="646331"/>
          </a:xfrm>
          <a:prstGeom prst="rect">
            <a:avLst/>
          </a:prstGeom>
          <a:noFill/>
        </p:spPr>
        <p:txBody>
          <a:bodyPr wrap="square" rtlCol="0">
            <a:spAutoFit/>
          </a:bodyPr>
          <a:lstStyle/>
          <a:p>
            <a:pPr algn="l"/>
            <a:r>
              <a:rPr lang="fr-FR" sz="1800" dirty="0" smtClean="0"/>
              <a:t>PIB/hab. en 1960</a:t>
            </a:r>
            <a:endParaRPr lang="fr-FR" sz="1800" dirty="0"/>
          </a:p>
        </p:txBody>
      </p:sp>
      <p:sp>
        <p:nvSpPr>
          <p:cNvPr id="12" name="ZoneTexte 11"/>
          <p:cNvSpPr txBox="1"/>
          <p:nvPr/>
        </p:nvSpPr>
        <p:spPr>
          <a:xfrm>
            <a:off x="525736" y="2572544"/>
            <a:ext cx="1008112" cy="400110"/>
          </a:xfrm>
          <a:prstGeom prst="rect">
            <a:avLst/>
          </a:prstGeom>
          <a:noFill/>
        </p:spPr>
        <p:txBody>
          <a:bodyPr wrap="square" rtlCol="0">
            <a:spAutoFit/>
          </a:bodyPr>
          <a:lstStyle/>
          <a:p>
            <a:r>
              <a:rPr lang="fr-FR" sz="2000" dirty="0" smtClean="0"/>
              <a:t>élevé</a:t>
            </a:r>
            <a:endParaRPr lang="fr-FR" sz="2000" dirty="0"/>
          </a:p>
        </p:txBody>
      </p:sp>
      <p:sp>
        <p:nvSpPr>
          <p:cNvPr id="13" name="ZoneTexte 12"/>
          <p:cNvSpPr txBox="1"/>
          <p:nvPr/>
        </p:nvSpPr>
        <p:spPr>
          <a:xfrm>
            <a:off x="669752" y="7469088"/>
            <a:ext cx="936104" cy="400110"/>
          </a:xfrm>
          <a:prstGeom prst="rect">
            <a:avLst/>
          </a:prstGeom>
          <a:noFill/>
        </p:spPr>
        <p:txBody>
          <a:bodyPr wrap="square" rtlCol="0">
            <a:spAutoFit/>
          </a:bodyPr>
          <a:lstStyle/>
          <a:p>
            <a:pPr algn="l"/>
            <a:r>
              <a:rPr lang="fr-FR" sz="2000" dirty="0" smtClean="0"/>
              <a:t>faible</a:t>
            </a:r>
            <a:endParaRPr lang="fr-FR" sz="2000" dirty="0"/>
          </a:p>
        </p:txBody>
      </p:sp>
      <p:cxnSp>
        <p:nvCxnSpPr>
          <p:cNvPr id="17" name="Connecteur droit 16"/>
          <p:cNvCxnSpPr/>
          <p:nvPr/>
        </p:nvCxnSpPr>
        <p:spPr bwMode="auto">
          <a:xfrm>
            <a:off x="1749872" y="5164832"/>
            <a:ext cx="9001000" cy="0"/>
          </a:xfrm>
          <a:prstGeom prst="line">
            <a:avLst/>
          </a:prstGeom>
          <a:blipFill dpi="0" rotWithShape="0">
            <a:blip r:embed="rId2" cstate="print"/>
            <a:srcRect/>
            <a:tile tx="0" ty="0" sx="100000" sy="100000" flip="none" algn="tl"/>
          </a:blipFill>
          <a:ln w="38100" cap="flat" cmpd="sng" algn="ctr">
            <a:solidFill>
              <a:srgbClr val="CC00CC"/>
            </a:solidFill>
            <a:prstDash val="sysDash"/>
            <a:miter lim="0"/>
            <a:headEnd type="none" w="med" len="med"/>
            <a:tailEnd type="none" w="med" len="med"/>
          </a:ln>
          <a:effectLst/>
        </p:spPr>
      </p:cxnSp>
      <p:sp>
        <p:nvSpPr>
          <p:cNvPr id="18" name="ZoneTexte 17"/>
          <p:cNvSpPr txBox="1"/>
          <p:nvPr/>
        </p:nvSpPr>
        <p:spPr>
          <a:xfrm>
            <a:off x="381720" y="4948808"/>
            <a:ext cx="1296144" cy="369332"/>
          </a:xfrm>
          <a:prstGeom prst="rect">
            <a:avLst/>
          </a:prstGeom>
          <a:noFill/>
        </p:spPr>
        <p:txBody>
          <a:bodyPr wrap="square" rtlCol="0">
            <a:spAutoFit/>
          </a:bodyPr>
          <a:lstStyle/>
          <a:p>
            <a:pPr algn="l"/>
            <a:r>
              <a:rPr lang="fr-FR" sz="1800" dirty="0" smtClean="0"/>
              <a:t>moyenne</a:t>
            </a:r>
            <a:endParaRPr lang="fr-FR" sz="1800" dirty="0"/>
          </a:p>
        </p:txBody>
      </p:sp>
      <p:sp>
        <p:nvSpPr>
          <p:cNvPr id="19" name="ZoneTexte 18"/>
          <p:cNvSpPr txBox="1"/>
          <p:nvPr/>
        </p:nvSpPr>
        <p:spPr>
          <a:xfrm>
            <a:off x="10390832" y="8189168"/>
            <a:ext cx="2232248" cy="646331"/>
          </a:xfrm>
          <a:prstGeom prst="rect">
            <a:avLst/>
          </a:prstGeom>
          <a:noFill/>
        </p:spPr>
        <p:txBody>
          <a:bodyPr wrap="square" rtlCol="0">
            <a:spAutoFit/>
          </a:bodyPr>
          <a:lstStyle/>
          <a:p>
            <a:pPr algn="l"/>
            <a:r>
              <a:rPr lang="fr-FR" sz="1800" dirty="0" smtClean="0"/>
              <a:t>Croissance PIB réel par an 1960/2000</a:t>
            </a:r>
            <a:endParaRPr lang="fr-FR" sz="1800" dirty="0"/>
          </a:p>
        </p:txBody>
      </p:sp>
      <p:cxnSp>
        <p:nvCxnSpPr>
          <p:cNvPr id="21" name="Connecteur droit 20"/>
          <p:cNvCxnSpPr/>
          <p:nvPr/>
        </p:nvCxnSpPr>
        <p:spPr bwMode="auto">
          <a:xfrm flipV="1">
            <a:off x="6070352" y="2356520"/>
            <a:ext cx="0" cy="5688632"/>
          </a:xfrm>
          <a:prstGeom prst="line">
            <a:avLst/>
          </a:prstGeom>
          <a:blipFill dpi="0" rotWithShape="0">
            <a:blip r:embed="rId2" cstate="print"/>
            <a:srcRect/>
            <a:tile tx="0" ty="0" sx="100000" sy="100000" flip="none" algn="tl"/>
          </a:blipFill>
          <a:ln w="38100" cap="flat" cmpd="sng" algn="ctr">
            <a:solidFill>
              <a:srgbClr val="CC00CC"/>
            </a:solidFill>
            <a:prstDash val="sysDash"/>
            <a:miter lim="0"/>
            <a:headEnd type="none" w="med" len="med"/>
            <a:tailEnd type="none" w="med" len="med"/>
          </a:ln>
          <a:effectLst/>
        </p:spPr>
      </p:cxnSp>
      <p:sp>
        <p:nvSpPr>
          <p:cNvPr id="23" name="ZoneTexte 22"/>
          <p:cNvSpPr txBox="1"/>
          <p:nvPr/>
        </p:nvSpPr>
        <p:spPr>
          <a:xfrm>
            <a:off x="5422280" y="8117160"/>
            <a:ext cx="1296144" cy="369332"/>
          </a:xfrm>
          <a:prstGeom prst="rect">
            <a:avLst/>
          </a:prstGeom>
          <a:noFill/>
        </p:spPr>
        <p:txBody>
          <a:bodyPr wrap="square" rtlCol="0">
            <a:spAutoFit/>
          </a:bodyPr>
          <a:lstStyle/>
          <a:p>
            <a:pPr algn="l"/>
            <a:r>
              <a:rPr lang="fr-FR" sz="1800" dirty="0" smtClean="0"/>
              <a:t>moyenne</a:t>
            </a:r>
            <a:endParaRPr lang="fr-FR" sz="1800" dirty="0"/>
          </a:p>
        </p:txBody>
      </p:sp>
      <p:sp>
        <p:nvSpPr>
          <p:cNvPr id="24" name="ZoneTexte 23"/>
          <p:cNvSpPr txBox="1"/>
          <p:nvPr/>
        </p:nvSpPr>
        <p:spPr>
          <a:xfrm>
            <a:off x="1893888" y="2356520"/>
            <a:ext cx="2448272" cy="338554"/>
          </a:xfrm>
          <a:prstGeom prst="rect">
            <a:avLst/>
          </a:prstGeom>
          <a:noFill/>
        </p:spPr>
        <p:txBody>
          <a:bodyPr wrap="square" rtlCol="0">
            <a:spAutoFit/>
          </a:bodyPr>
          <a:lstStyle/>
          <a:p>
            <a:pPr algn="l"/>
            <a:r>
              <a:rPr lang="fr-FR" sz="1600" b="1" dirty="0" smtClean="0"/>
              <a:t>En perte de vitesse</a:t>
            </a:r>
            <a:endParaRPr lang="fr-FR" sz="1600" b="1" dirty="0"/>
          </a:p>
        </p:txBody>
      </p:sp>
      <p:sp>
        <p:nvSpPr>
          <p:cNvPr id="25" name="ZoneTexte 24"/>
          <p:cNvSpPr txBox="1"/>
          <p:nvPr/>
        </p:nvSpPr>
        <p:spPr>
          <a:xfrm>
            <a:off x="1893888" y="5308848"/>
            <a:ext cx="3168352" cy="338554"/>
          </a:xfrm>
          <a:prstGeom prst="rect">
            <a:avLst/>
          </a:prstGeom>
          <a:noFill/>
        </p:spPr>
        <p:txBody>
          <a:bodyPr wrap="square" rtlCol="0">
            <a:spAutoFit/>
          </a:bodyPr>
          <a:lstStyle/>
          <a:p>
            <a:pPr algn="l"/>
            <a:r>
              <a:rPr lang="fr-FR" sz="1600" b="1" dirty="0" smtClean="0"/>
              <a:t>Accumulation du retard</a:t>
            </a:r>
            <a:endParaRPr lang="fr-FR" sz="1600" b="1" dirty="0"/>
          </a:p>
        </p:txBody>
      </p:sp>
      <p:sp>
        <p:nvSpPr>
          <p:cNvPr id="26" name="ZoneTexte 25"/>
          <p:cNvSpPr txBox="1"/>
          <p:nvPr/>
        </p:nvSpPr>
        <p:spPr>
          <a:xfrm>
            <a:off x="6214368" y="2428528"/>
            <a:ext cx="3024336" cy="338554"/>
          </a:xfrm>
          <a:prstGeom prst="rect">
            <a:avLst/>
          </a:prstGeom>
          <a:noFill/>
        </p:spPr>
        <p:txBody>
          <a:bodyPr wrap="square" rtlCol="0">
            <a:spAutoFit/>
          </a:bodyPr>
          <a:lstStyle/>
          <a:p>
            <a:pPr algn="l"/>
            <a:r>
              <a:rPr lang="fr-FR" sz="1600" b="1" dirty="0" smtClean="0"/>
              <a:t>En-tête</a:t>
            </a:r>
            <a:endParaRPr lang="fr-FR" sz="1600" b="1" dirty="0"/>
          </a:p>
        </p:txBody>
      </p:sp>
      <p:sp>
        <p:nvSpPr>
          <p:cNvPr id="27" name="ZoneTexte 26"/>
          <p:cNvSpPr txBox="1"/>
          <p:nvPr/>
        </p:nvSpPr>
        <p:spPr>
          <a:xfrm>
            <a:off x="6214368" y="5380856"/>
            <a:ext cx="3240360" cy="338554"/>
          </a:xfrm>
          <a:prstGeom prst="rect">
            <a:avLst/>
          </a:prstGeom>
          <a:noFill/>
        </p:spPr>
        <p:txBody>
          <a:bodyPr wrap="square" rtlCol="0">
            <a:spAutoFit/>
          </a:bodyPr>
          <a:lstStyle/>
          <a:p>
            <a:pPr algn="l"/>
            <a:r>
              <a:rPr lang="fr-FR" sz="1600" b="1" dirty="0" smtClean="0"/>
              <a:t>En rattrapage</a:t>
            </a:r>
            <a:endParaRPr lang="fr-FR" sz="1600" b="1" dirty="0"/>
          </a:p>
        </p:txBody>
      </p:sp>
      <p:sp>
        <p:nvSpPr>
          <p:cNvPr id="20" name="ZoneTexte 19"/>
          <p:cNvSpPr txBox="1"/>
          <p:nvPr/>
        </p:nvSpPr>
        <p:spPr>
          <a:xfrm>
            <a:off x="2037904" y="2932584"/>
            <a:ext cx="2952328" cy="338554"/>
          </a:xfrm>
          <a:prstGeom prst="rect">
            <a:avLst/>
          </a:prstGeom>
          <a:noFill/>
        </p:spPr>
        <p:txBody>
          <a:bodyPr wrap="square" rtlCol="0">
            <a:spAutoFit/>
          </a:bodyPr>
          <a:lstStyle/>
          <a:p>
            <a:pPr algn="l"/>
            <a:r>
              <a:rPr lang="fr-FR" sz="1600" dirty="0" smtClean="0"/>
              <a:t>Suisse, Nouvelle-Zélande</a:t>
            </a:r>
            <a:endParaRPr lang="fr-FR" sz="1600" dirty="0"/>
          </a:p>
        </p:txBody>
      </p:sp>
      <p:sp>
        <p:nvSpPr>
          <p:cNvPr id="22" name="ZoneTexte 21"/>
          <p:cNvSpPr txBox="1"/>
          <p:nvPr/>
        </p:nvSpPr>
        <p:spPr>
          <a:xfrm>
            <a:off x="2109912" y="3868688"/>
            <a:ext cx="3240360" cy="338554"/>
          </a:xfrm>
          <a:prstGeom prst="rect">
            <a:avLst/>
          </a:prstGeom>
          <a:noFill/>
        </p:spPr>
        <p:txBody>
          <a:bodyPr wrap="square" rtlCol="0">
            <a:spAutoFit/>
          </a:bodyPr>
          <a:lstStyle/>
          <a:p>
            <a:pPr algn="l"/>
            <a:r>
              <a:rPr lang="fr-FR" sz="1600" dirty="0" smtClean="0"/>
              <a:t>Argentine, Venezuela,  </a:t>
            </a:r>
            <a:endParaRPr lang="fr-FR" sz="1600" dirty="0"/>
          </a:p>
        </p:txBody>
      </p:sp>
      <p:sp>
        <p:nvSpPr>
          <p:cNvPr id="28" name="ZoneTexte 27"/>
          <p:cNvSpPr txBox="1"/>
          <p:nvPr/>
        </p:nvSpPr>
        <p:spPr>
          <a:xfrm>
            <a:off x="2037904" y="4660776"/>
            <a:ext cx="3672408" cy="338554"/>
          </a:xfrm>
          <a:prstGeom prst="rect">
            <a:avLst/>
          </a:prstGeom>
          <a:noFill/>
        </p:spPr>
        <p:txBody>
          <a:bodyPr wrap="square" rtlCol="0">
            <a:spAutoFit/>
          </a:bodyPr>
          <a:lstStyle/>
          <a:p>
            <a:pPr algn="l"/>
            <a:r>
              <a:rPr lang="fr-FR" sz="1600" dirty="0" smtClean="0"/>
              <a:t>Algérie, la Bolivie, Pérou, Angola</a:t>
            </a:r>
            <a:endParaRPr lang="fr-FR" sz="1600" dirty="0"/>
          </a:p>
        </p:txBody>
      </p:sp>
      <p:sp>
        <p:nvSpPr>
          <p:cNvPr id="29" name="ZoneTexte 28"/>
          <p:cNvSpPr txBox="1"/>
          <p:nvPr/>
        </p:nvSpPr>
        <p:spPr>
          <a:xfrm>
            <a:off x="2109912" y="6244952"/>
            <a:ext cx="2880320" cy="338554"/>
          </a:xfrm>
          <a:prstGeom prst="rect">
            <a:avLst/>
          </a:prstGeom>
          <a:noFill/>
        </p:spPr>
        <p:txBody>
          <a:bodyPr wrap="square" rtlCol="0">
            <a:spAutoFit/>
          </a:bodyPr>
          <a:lstStyle/>
          <a:p>
            <a:pPr algn="l"/>
            <a:r>
              <a:rPr lang="fr-FR" sz="1600" dirty="0" smtClean="0"/>
              <a:t>La plupart des PMA</a:t>
            </a:r>
            <a:endParaRPr lang="fr-FR" sz="1600" dirty="0"/>
          </a:p>
        </p:txBody>
      </p:sp>
      <p:sp>
        <p:nvSpPr>
          <p:cNvPr id="30" name="ZoneTexte 29"/>
          <p:cNvSpPr txBox="1"/>
          <p:nvPr/>
        </p:nvSpPr>
        <p:spPr>
          <a:xfrm>
            <a:off x="6358384" y="2860576"/>
            <a:ext cx="3672408" cy="584775"/>
          </a:xfrm>
          <a:prstGeom prst="rect">
            <a:avLst/>
          </a:prstGeom>
          <a:noFill/>
        </p:spPr>
        <p:txBody>
          <a:bodyPr wrap="square" rtlCol="0">
            <a:spAutoFit/>
          </a:bodyPr>
          <a:lstStyle/>
          <a:p>
            <a:pPr algn="l"/>
            <a:r>
              <a:rPr lang="fr-FR" sz="1600" dirty="0" smtClean="0"/>
              <a:t>Etats-Unis, Canada, les pays de l’Union européenne</a:t>
            </a:r>
            <a:endParaRPr lang="fr-FR" sz="1600" dirty="0"/>
          </a:p>
        </p:txBody>
      </p:sp>
      <p:sp>
        <p:nvSpPr>
          <p:cNvPr id="31" name="ZoneTexte 30"/>
          <p:cNvSpPr txBox="1"/>
          <p:nvPr/>
        </p:nvSpPr>
        <p:spPr>
          <a:xfrm>
            <a:off x="6502400" y="3724672"/>
            <a:ext cx="2664296" cy="338554"/>
          </a:xfrm>
          <a:prstGeom prst="rect">
            <a:avLst/>
          </a:prstGeom>
          <a:noFill/>
        </p:spPr>
        <p:txBody>
          <a:bodyPr wrap="square" rtlCol="0">
            <a:spAutoFit/>
          </a:bodyPr>
          <a:lstStyle/>
          <a:p>
            <a:pPr algn="l"/>
            <a:r>
              <a:rPr lang="fr-FR" sz="1600" dirty="0" smtClean="0"/>
              <a:t>Japon, Chili</a:t>
            </a:r>
            <a:endParaRPr lang="fr-FR" sz="1600" dirty="0"/>
          </a:p>
        </p:txBody>
      </p:sp>
      <p:sp>
        <p:nvSpPr>
          <p:cNvPr id="32" name="ZoneTexte 31"/>
          <p:cNvSpPr txBox="1"/>
          <p:nvPr/>
        </p:nvSpPr>
        <p:spPr>
          <a:xfrm>
            <a:off x="6502400" y="4516760"/>
            <a:ext cx="2952328" cy="338554"/>
          </a:xfrm>
          <a:prstGeom prst="rect">
            <a:avLst/>
          </a:prstGeom>
          <a:noFill/>
        </p:spPr>
        <p:txBody>
          <a:bodyPr wrap="square" rtlCol="0">
            <a:spAutoFit/>
          </a:bodyPr>
          <a:lstStyle/>
          <a:p>
            <a:pPr algn="l"/>
            <a:r>
              <a:rPr lang="fr-FR" sz="1600" dirty="0" smtClean="0"/>
              <a:t>Turquie, Brésil</a:t>
            </a:r>
            <a:endParaRPr lang="fr-FR" sz="1600" dirty="0"/>
          </a:p>
        </p:txBody>
      </p:sp>
      <p:sp>
        <p:nvSpPr>
          <p:cNvPr id="33" name="ZoneTexte 32"/>
          <p:cNvSpPr txBox="1"/>
          <p:nvPr/>
        </p:nvSpPr>
        <p:spPr>
          <a:xfrm>
            <a:off x="6358384" y="6100936"/>
            <a:ext cx="4176464" cy="338554"/>
          </a:xfrm>
          <a:prstGeom prst="rect">
            <a:avLst/>
          </a:prstGeom>
          <a:noFill/>
        </p:spPr>
        <p:txBody>
          <a:bodyPr wrap="square" rtlCol="0">
            <a:spAutoFit/>
          </a:bodyPr>
          <a:lstStyle/>
          <a:p>
            <a:pPr algn="l"/>
            <a:r>
              <a:rPr lang="fr-FR" sz="1600" dirty="0" smtClean="0"/>
              <a:t>Corée, Taïwan, Egypte</a:t>
            </a:r>
            <a:endParaRPr lang="fr-FR" sz="1600" dirty="0"/>
          </a:p>
        </p:txBody>
      </p:sp>
      <p:sp>
        <p:nvSpPr>
          <p:cNvPr id="34" name="ZoneTexte 33"/>
          <p:cNvSpPr txBox="1"/>
          <p:nvPr/>
        </p:nvSpPr>
        <p:spPr>
          <a:xfrm>
            <a:off x="6358384" y="6749008"/>
            <a:ext cx="4248472" cy="338554"/>
          </a:xfrm>
          <a:prstGeom prst="rect">
            <a:avLst/>
          </a:prstGeom>
          <a:noFill/>
        </p:spPr>
        <p:txBody>
          <a:bodyPr wrap="square" rtlCol="0">
            <a:spAutoFit/>
          </a:bodyPr>
          <a:lstStyle/>
          <a:p>
            <a:pPr algn="l"/>
            <a:r>
              <a:rPr lang="fr-FR" sz="1600" dirty="0" smtClean="0"/>
              <a:t>Inde, Chine, Indonésie</a:t>
            </a:r>
            <a:endParaRPr lang="fr-FR" sz="1600" dirty="0"/>
          </a:p>
        </p:txBody>
      </p:sp>
      <p:sp>
        <p:nvSpPr>
          <p:cNvPr id="35" name="ZoneTexte 34"/>
          <p:cNvSpPr txBox="1"/>
          <p:nvPr/>
        </p:nvSpPr>
        <p:spPr>
          <a:xfrm>
            <a:off x="6358384" y="7397080"/>
            <a:ext cx="3528392" cy="338554"/>
          </a:xfrm>
          <a:prstGeom prst="rect">
            <a:avLst/>
          </a:prstGeom>
          <a:noFill/>
        </p:spPr>
        <p:txBody>
          <a:bodyPr wrap="square" rtlCol="0">
            <a:spAutoFit/>
          </a:bodyPr>
          <a:lstStyle/>
          <a:p>
            <a:pPr algn="l"/>
            <a:r>
              <a:rPr lang="fr-FR" sz="1600" dirty="0" smtClean="0"/>
              <a:t>Congo</a:t>
            </a:r>
            <a:endParaRPr lang="fr-FR" sz="1600" dirty="0"/>
          </a:p>
        </p:txBody>
      </p:sp>
      <p:sp>
        <p:nvSpPr>
          <p:cNvPr id="36" name="ZoneTexte 35"/>
          <p:cNvSpPr txBox="1"/>
          <p:nvPr/>
        </p:nvSpPr>
        <p:spPr>
          <a:xfrm>
            <a:off x="741760" y="8837240"/>
            <a:ext cx="9217024" cy="461665"/>
          </a:xfrm>
          <a:prstGeom prst="rect">
            <a:avLst/>
          </a:prstGeom>
          <a:noFill/>
        </p:spPr>
        <p:txBody>
          <a:bodyPr wrap="square" rtlCol="0">
            <a:spAutoFit/>
          </a:bodyPr>
          <a:lstStyle/>
          <a:p>
            <a:pPr algn="l"/>
            <a:r>
              <a:rPr lang="fr-FR" sz="2400" dirty="0" smtClean="0"/>
              <a:t>Source : </a:t>
            </a:r>
            <a:r>
              <a:rPr lang="fr-FR" sz="2400" dirty="0" err="1" smtClean="0"/>
              <a:t>Fagerberg</a:t>
            </a:r>
            <a:r>
              <a:rPr lang="fr-FR" sz="2400" dirty="0" smtClean="0"/>
              <a:t> (2011), étude faite sur 90 pays.</a:t>
            </a:r>
            <a:endParaRPr lang="fr-FR"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2" presetClass="entr" presetSubtype="4"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down)">
                                      <p:cBhvr>
                                        <p:cTn id="11" dur="1000"/>
                                        <p:tgtEl>
                                          <p:spTgt spid="4"/>
                                        </p:tgtEl>
                                      </p:cBhvr>
                                    </p:animEffect>
                                  </p:childTnLst>
                                </p:cTn>
                              </p:par>
                            </p:childTnLst>
                          </p:cTn>
                        </p:par>
                        <p:par>
                          <p:cTn id="12" fill="hold">
                            <p:stCondLst>
                              <p:cond delay="1000"/>
                            </p:stCondLst>
                            <p:childTnLst>
                              <p:par>
                                <p:cTn id="13" presetID="1" presetClass="entr" presetSubtype="0" fill="hold" grpId="0" nodeType="after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3"/>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8"/>
                                        </p:tgtEl>
                                        <p:attrNameLst>
                                          <p:attrName>style.visibility</p:attrName>
                                        </p:attrNameLst>
                                      </p:cBhvr>
                                      <p:to>
                                        <p:strVal val="visible"/>
                                      </p:to>
                                    </p:set>
                                  </p:childTnLst>
                                </p:cTn>
                              </p:par>
                            </p:childTnLst>
                          </p:cTn>
                        </p:par>
                        <p:par>
                          <p:cTn id="25" fill="hold">
                            <p:stCondLst>
                              <p:cond delay="0"/>
                            </p:stCondLst>
                            <p:childTnLst>
                              <p:par>
                                <p:cTn id="26" presetID="22" presetClass="entr" presetSubtype="8" fill="hold" nodeType="after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wipe(left)">
                                      <p:cBhvr>
                                        <p:cTn id="28" dur="1000"/>
                                        <p:tgtEl>
                                          <p:spTgt spid="17"/>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8" fill="hold" nodeType="click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wipe(left)">
                                      <p:cBhvr>
                                        <p:cTn id="33" dur="1000"/>
                                        <p:tgtEl>
                                          <p:spTgt spid="8"/>
                                        </p:tgtEl>
                                      </p:cBhvr>
                                    </p:animEffect>
                                  </p:childTnLst>
                                </p:cTn>
                              </p:par>
                            </p:childTnLst>
                          </p:cTn>
                        </p:par>
                        <p:par>
                          <p:cTn id="34" fill="hold">
                            <p:stCondLst>
                              <p:cond delay="1000"/>
                            </p:stCondLst>
                            <p:childTnLst>
                              <p:par>
                                <p:cTn id="35" presetID="1" presetClass="entr" presetSubtype="0" fill="hold" grpId="0" nodeType="afterEffect">
                                  <p:stCondLst>
                                    <p:cond delay="0"/>
                                  </p:stCondLst>
                                  <p:childTnLst>
                                    <p:set>
                                      <p:cBhvr>
                                        <p:cTn id="36" dur="1" fill="hold">
                                          <p:stCondLst>
                                            <p:cond delay="0"/>
                                          </p:stCondLst>
                                        </p:cTn>
                                        <p:tgtEl>
                                          <p:spTgt spid="19"/>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23"/>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22" presetClass="entr" presetSubtype="4" fill="hold" nodeType="clickEffect">
                                  <p:stCondLst>
                                    <p:cond delay="0"/>
                                  </p:stCondLst>
                                  <p:childTnLst>
                                    <p:set>
                                      <p:cBhvr>
                                        <p:cTn id="44" dur="1" fill="hold">
                                          <p:stCondLst>
                                            <p:cond delay="0"/>
                                          </p:stCondLst>
                                        </p:cTn>
                                        <p:tgtEl>
                                          <p:spTgt spid="21"/>
                                        </p:tgtEl>
                                        <p:attrNameLst>
                                          <p:attrName>style.visibility</p:attrName>
                                        </p:attrNameLst>
                                      </p:cBhvr>
                                      <p:to>
                                        <p:strVal val="visible"/>
                                      </p:to>
                                    </p:set>
                                    <p:animEffect transition="in" filter="wipe(down)">
                                      <p:cBhvr>
                                        <p:cTn id="45" dur="1000"/>
                                        <p:tgtEl>
                                          <p:spTgt spid="21"/>
                                        </p:tgtEl>
                                      </p:cBhvr>
                                    </p:animEffect>
                                  </p:childTnLst>
                                </p:cTn>
                              </p:par>
                            </p:childTnLst>
                          </p:cTn>
                        </p:par>
                      </p:childTnLst>
                    </p:cTn>
                  </p:par>
                  <p:par>
                    <p:cTn id="46" fill="hold">
                      <p:stCondLst>
                        <p:cond delay="indefinite"/>
                      </p:stCondLst>
                      <p:childTnLst>
                        <p:par>
                          <p:cTn id="47" fill="hold">
                            <p:stCondLst>
                              <p:cond delay="0"/>
                            </p:stCondLst>
                            <p:childTnLst>
                              <p:par>
                                <p:cTn id="48" presetID="1" presetClass="entr" presetSubtype="0" fill="hold" grpId="0" nodeType="clickEffect">
                                  <p:stCondLst>
                                    <p:cond delay="0"/>
                                  </p:stCondLst>
                                  <p:childTnLst>
                                    <p:set>
                                      <p:cBhvr>
                                        <p:cTn id="49" dur="1" fill="hold">
                                          <p:stCondLst>
                                            <p:cond delay="0"/>
                                          </p:stCondLst>
                                        </p:cTn>
                                        <p:tgtEl>
                                          <p:spTgt spid="27"/>
                                        </p:tgtEl>
                                        <p:attrNameLst>
                                          <p:attrName>style.visibility</p:attrName>
                                        </p:attrNameLst>
                                      </p:cBhvr>
                                      <p:to>
                                        <p:strVal val="visible"/>
                                      </p:to>
                                    </p:set>
                                  </p:childTnLst>
                                </p:cTn>
                              </p:par>
                            </p:childTnLst>
                          </p:cTn>
                        </p:par>
                      </p:childTnLst>
                    </p:cTn>
                  </p:par>
                  <p:par>
                    <p:cTn id="50" fill="hold">
                      <p:stCondLst>
                        <p:cond delay="indefinite"/>
                      </p:stCondLst>
                      <p:childTnLst>
                        <p:par>
                          <p:cTn id="51" fill="hold">
                            <p:stCondLst>
                              <p:cond delay="0"/>
                            </p:stCondLst>
                            <p:childTnLst>
                              <p:par>
                                <p:cTn id="52" presetID="1" presetClass="entr" presetSubtype="0" fill="hold" grpId="0" nodeType="clickEffect">
                                  <p:stCondLst>
                                    <p:cond delay="0"/>
                                  </p:stCondLst>
                                  <p:childTnLst>
                                    <p:set>
                                      <p:cBhvr>
                                        <p:cTn id="53" dur="1" fill="hold">
                                          <p:stCondLst>
                                            <p:cond delay="0"/>
                                          </p:stCondLst>
                                        </p:cTn>
                                        <p:tgtEl>
                                          <p:spTgt spid="26"/>
                                        </p:tgtEl>
                                        <p:attrNameLst>
                                          <p:attrName>style.visibility</p:attrName>
                                        </p:attrNameLst>
                                      </p:cBhvr>
                                      <p:to>
                                        <p:strVal val="visible"/>
                                      </p:to>
                                    </p:set>
                                  </p:childTnLst>
                                </p:cTn>
                              </p:par>
                            </p:childTnLst>
                          </p:cTn>
                        </p:par>
                      </p:childTnLst>
                    </p:cTn>
                  </p:par>
                  <p:par>
                    <p:cTn id="54" fill="hold">
                      <p:stCondLst>
                        <p:cond delay="indefinite"/>
                      </p:stCondLst>
                      <p:childTnLst>
                        <p:par>
                          <p:cTn id="55" fill="hold">
                            <p:stCondLst>
                              <p:cond delay="0"/>
                            </p:stCondLst>
                            <p:childTnLst>
                              <p:par>
                                <p:cTn id="56" presetID="1" presetClass="entr" presetSubtype="0" fill="hold" grpId="0" nodeType="clickEffect">
                                  <p:stCondLst>
                                    <p:cond delay="0"/>
                                  </p:stCondLst>
                                  <p:childTnLst>
                                    <p:set>
                                      <p:cBhvr>
                                        <p:cTn id="57" dur="1" fill="hold">
                                          <p:stCondLst>
                                            <p:cond delay="0"/>
                                          </p:stCondLst>
                                        </p:cTn>
                                        <p:tgtEl>
                                          <p:spTgt spid="24"/>
                                        </p:tgtEl>
                                        <p:attrNameLst>
                                          <p:attrName>style.visibility</p:attrName>
                                        </p:attrNameLst>
                                      </p:cBhvr>
                                      <p:to>
                                        <p:strVal val="visible"/>
                                      </p:to>
                                    </p:set>
                                  </p:childTnLst>
                                </p:cTn>
                              </p:par>
                            </p:childTnLst>
                          </p:cTn>
                        </p:par>
                      </p:childTnLst>
                    </p:cTn>
                  </p:par>
                  <p:par>
                    <p:cTn id="58" fill="hold">
                      <p:stCondLst>
                        <p:cond delay="indefinite"/>
                      </p:stCondLst>
                      <p:childTnLst>
                        <p:par>
                          <p:cTn id="59" fill="hold">
                            <p:stCondLst>
                              <p:cond delay="0"/>
                            </p:stCondLst>
                            <p:childTnLst>
                              <p:par>
                                <p:cTn id="60" presetID="1" presetClass="entr" presetSubtype="0" fill="hold" grpId="0" nodeType="clickEffect">
                                  <p:stCondLst>
                                    <p:cond delay="0"/>
                                  </p:stCondLst>
                                  <p:childTnLst>
                                    <p:set>
                                      <p:cBhvr>
                                        <p:cTn id="61" dur="1" fill="hold">
                                          <p:stCondLst>
                                            <p:cond delay="0"/>
                                          </p:stCondLst>
                                        </p:cTn>
                                        <p:tgtEl>
                                          <p:spTgt spid="25"/>
                                        </p:tgtEl>
                                        <p:attrNameLst>
                                          <p:attrName>style.visibility</p:attrName>
                                        </p:attrNameLst>
                                      </p:cBhvr>
                                      <p:to>
                                        <p:strVal val="visible"/>
                                      </p:to>
                                    </p:set>
                                  </p:childTnLst>
                                </p:cTn>
                              </p:par>
                            </p:childTnLst>
                          </p:cTn>
                        </p:par>
                      </p:childTnLst>
                    </p:cTn>
                  </p:par>
                  <p:par>
                    <p:cTn id="62" fill="hold">
                      <p:stCondLst>
                        <p:cond delay="indefinite"/>
                      </p:stCondLst>
                      <p:childTnLst>
                        <p:par>
                          <p:cTn id="63" fill="hold">
                            <p:stCondLst>
                              <p:cond delay="0"/>
                            </p:stCondLst>
                            <p:childTnLst>
                              <p:par>
                                <p:cTn id="64" presetID="1" presetClass="entr" presetSubtype="0" fill="hold" grpId="0" nodeType="clickEffect">
                                  <p:stCondLst>
                                    <p:cond delay="0"/>
                                  </p:stCondLst>
                                  <p:childTnLst>
                                    <p:set>
                                      <p:cBhvr>
                                        <p:cTn id="65" dur="1" fill="hold">
                                          <p:stCondLst>
                                            <p:cond delay="0"/>
                                          </p:stCondLst>
                                        </p:cTn>
                                        <p:tgtEl>
                                          <p:spTgt spid="30"/>
                                        </p:tgtEl>
                                        <p:attrNameLst>
                                          <p:attrName>style.visibility</p:attrName>
                                        </p:attrNameLst>
                                      </p:cBhvr>
                                      <p:to>
                                        <p:strVal val="visible"/>
                                      </p:to>
                                    </p:set>
                                  </p:childTnLst>
                                </p:cTn>
                              </p:par>
                              <p:par>
                                <p:cTn id="66" presetID="1" presetClass="entr" presetSubtype="0" fill="hold" grpId="0" nodeType="withEffect">
                                  <p:stCondLst>
                                    <p:cond delay="0"/>
                                  </p:stCondLst>
                                  <p:childTnLst>
                                    <p:set>
                                      <p:cBhvr>
                                        <p:cTn id="67" dur="1" fill="hold">
                                          <p:stCondLst>
                                            <p:cond delay="0"/>
                                          </p:stCondLst>
                                        </p:cTn>
                                        <p:tgtEl>
                                          <p:spTgt spid="31"/>
                                        </p:tgtEl>
                                        <p:attrNameLst>
                                          <p:attrName>style.visibility</p:attrName>
                                        </p:attrNameLst>
                                      </p:cBhvr>
                                      <p:to>
                                        <p:strVal val="visible"/>
                                      </p:to>
                                    </p:set>
                                  </p:childTnLst>
                                </p:cTn>
                              </p:par>
                              <p:par>
                                <p:cTn id="68" presetID="1" presetClass="entr" presetSubtype="0" fill="hold" grpId="0" nodeType="withEffect">
                                  <p:stCondLst>
                                    <p:cond delay="0"/>
                                  </p:stCondLst>
                                  <p:childTnLst>
                                    <p:set>
                                      <p:cBhvr>
                                        <p:cTn id="69" dur="1" fill="hold">
                                          <p:stCondLst>
                                            <p:cond delay="0"/>
                                          </p:stCondLst>
                                        </p:cTn>
                                        <p:tgtEl>
                                          <p:spTgt spid="32"/>
                                        </p:tgtEl>
                                        <p:attrNameLst>
                                          <p:attrName>style.visibility</p:attrName>
                                        </p:attrNameLst>
                                      </p:cBhvr>
                                      <p:to>
                                        <p:strVal val="visible"/>
                                      </p:to>
                                    </p:set>
                                  </p:childTnLst>
                                </p:cTn>
                              </p:par>
                            </p:childTnLst>
                          </p:cTn>
                        </p:par>
                      </p:childTnLst>
                    </p:cTn>
                  </p:par>
                  <p:par>
                    <p:cTn id="70" fill="hold">
                      <p:stCondLst>
                        <p:cond delay="indefinite"/>
                      </p:stCondLst>
                      <p:childTnLst>
                        <p:par>
                          <p:cTn id="71" fill="hold">
                            <p:stCondLst>
                              <p:cond delay="0"/>
                            </p:stCondLst>
                            <p:childTnLst>
                              <p:par>
                                <p:cTn id="72" presetID="1" presetClass="entr" presetSubtype="0" fill="hold" grpId="0" nodeType="clickEffect">
                                  <p:stCondLst>
                                    <p:cond delay="0"/>
                                  </p:stCondLst>
                                  <p:childTnLst>
                                    <p:set>
                                      <p:cBhvr>
                                        <p:cTn id="73" dur="1" fill="hold">
                                          <p:stCondLst>
                                            <p:cond delay="0"/>
                                          </p:stCondLst>
                                        </p:cTn>
                                        <p:tgtEl>
                                          <p:spTgt spid="20"/>
                                        </p:tgtEl>
                                        <p:attrNameLst>
                                          <p:attrName>style.visibility</p:attrName>
                                        </p:attrNameLst>
                                      </p:cBhvr>
                                      <p:to>
                                        <p:strVal val="visible"/>
                                      </p:to>
                                    </p:set>
                                  </p:childTnLst>
                                </p:cTn>
                              </p:par>
                              <p:par>
                                <p:cTn id="74" presetID="1" presetClass="entr" presetSubtype="0" fill="hold" grpId="0" nodeType="withEffect">
                                  <p:stCondLst>
                                    <p:cond delay="0"/>
                                  </p:stCondLst>
                                  <p:childTnLst>
                                    <p:set>
                                      <p:cBhvr>
                                        <p:cTn id="75" dur="1" fill="hold">
                                          <p:stCondLst>
                                            <p:cond delay="0"/>
                                          </p:stCondLst>
                                        </p:cTn>
                                        <p:tgtEl>
                                          <p:spTgt spid="22"/>
                                        </p:tgtEl>
                                        <p:attrNameLst>
                                          <p:attrName>style.visibility</p:attrName>
                                        </p:attrNameLst>
                                      </p:cBhvr>
                                      <p:to>
                                        <p:strVal val="visible"/>
                                      </p:to>
                                    </p:set>
                                  </p:childTnLst>
                                </p:cTn>
                              </p:par>
                              <p:par>
                                <p:cTn id="76" presetID="1" presetClass="entr" presetSubtype="0" fill="hold" grpId="0" nodeType="withEffect">
                                  <p:stCondLst>
                                    <p:cond delay="0"/>
                                  </p:stCondLst>
                                  <p:childTnLst>
                                    <p:set>
                                      <p:cBhvr>
                                        <p:cTn id="77" dur="1" fill="hold">
                                          <p:stCondLst>
                                            <p:cond delay="0"/>
                                          </p:stCondLst>
                                        </p:cTn>
                                        <p:tgtEl>
                                          <p:spTgt spid="28"/>
                                        </p:tgtEl>
                                        <p:attrNameLst>
                                          <p:attrName>style.visibility</p:attrName>
                                        </p:attrNameLst>
                                      </p:cBhvr>
                                      <p:to>
                                        <p:strVal val="visible"/>
                                      </p:to>
                                    </p:set>
                                  </p:childTnLst>
                                </p:cTn>
                              </p:par>
                            </p:childTnLst>
                          </p:cTn>
                        </p:par>
                      </p:childTnLst>
                    </p:cTn>
                  </p:par>
                  <p:par>
                    <p:cTn id="78" fill="hold">
                      <p:stCondLst>
                        <p:cond delay="indefinite"/>
                      </p:stCondLst>
                      <p:childTnLst>
                        <p:par>
                          <p:cTn id="79" fill="hold">
                            <p:stCondLst>
                              <p:cond delay="0"/>
                            </p:stCondLst>
                            <p:childTnLst>
                              <p:par>
                                <p:cTn id="80" presetID="1" presetClass="entr" presetSubtype="0" fill="hold" grpId="0" nodeType="clickEffect">
                                  <p:stCondLst>
                                    <p:cond delay="0"/>
                                  </p:stCondLst>
                                  <p:childTnLst>
                                    <p:set>
                                      <p:cBhvr>
                                        <p:cTn id="81" dur="1" fill="hold">
                                          <p:stCondLst>
                                            <p:cond delay="0"/>
                                          </p:stCondLst>
                                        </p:cTn>
                                        <p:tgtEl>
                                          <p:spTgt spid="33"/>
                                        </p:tgtEl>
                                        <p:attrNameLst>
                                          <p:attrName>style.visibility</p:attrName>
                                        </p:attrNameLst>
                                      </p:cBhvr>
                                      <p:to>
                                        <p:strVal val="visible"/>
                                      </p:to>
                                    </p:set>
                                  </p:childTnLst>
                                </p:cTn>
                              </p:par>
                              <p:par>
                                <p:cTn id="82" presetID="1" presetClass="entr" presetSubtype="0" fill="hold" grpId="0" nodeType="withEffect">
                                  <p:stCondLst>
                                    <p:cond delay="0"/>
                                  </p:stCondLst>
                                  <p:childTnLst>
                                    <p:set>
                                      <p:cBhvr>
                                        <p:cTn id="83" dur="1" fill="hold">
                                          <p:stCondLst>
                                            <p:cond delay="0"/>
                                          </p:stCondLst>
                                        </p:cTn>
                                        <p:tgtEl>
                                          <p:spTgt spid="34"/>
                                        </p:tgtEl>
                                        <p:attrNameLst>
                                          <p:attrName>style.visibility</p:attrName>
                                        </p:attrNameLst>
                                      </p:cBhvr>
                                      <p:to>
                                        <p:strVal val="visible"/>
                                      </p:to>
                                    </p:set>
                                  </p:childTnLst>
                                </p:cTn>
                              </p:par>
                              <p:par>
                                <p:cTn id="84" presetID="1" presetClass="entr" presetSubtype="0" fill="hold" grpId="0" nodeType="withEffect">
                                  <p:stCondLst>
                                    <p:cond delay="0"/>
                                  </p:stCondLst>
                                  <p:childTnLst>
                                    <p:set>
                                      <p:cBhvr>
                                        <p:cTn id="85" dur="1" fill="hold">
                                          <p:stCondLst>
                                            <p:cond delay="0"/>
                                          </p:stCondLst>
                                        </p:cTn>
                                        <p:tgtEl>
                                          <p:spTgt spid="35"/>
                                        </p:tgtEl>
                                        <p:attrNameLst>
                                          <p:attrName>style.visibility</p:attrName>
                                        </p:attrNameLst>
                                      </p:cBhvr>
                                      <p:to>
                                        <p:strVal val="visible"/>
                                      </p:to>
                                    </p:set>
                                  </p:childTnLst>
                                </p:cTn>
                              </p:par>
                            </p:childTnLst>
                          </p:cTn>
                        </p:par>
                      </p:childTnLst>
                    </p:cTn>
                  </p:par>
                  <p:par>
                    <p:cTn id="86" fill="hold">
                      <p:stCondLst>
                        <p:cond delay="indefinite"/>
                      </p:stCondLst>
                      <p:childTnLst>
                        <p:par>
                          <p:cTn id="87" fill="hold">
                            <p:stCondLst>
                              <p:cond delay="0"/>
                            </p:stCondLst>
                            <p:childTnLst>
                              <p:par>
                                <p:cTn id="88" presetID="1" presetClass="entr" presetSubtype="0" fill="hold" grpId="0" nodeType="clickEffect">
                                  <p:stCondLst>
                                    <p:cond delay="0"/>
                                  </p:stCondLst>
                                  <p:childTnLst>
                                    <p:set>
                                      <p:cBhvr>
                                        <p:cTn id="89" dur="1" fill="hold">
                                          <p:stCondLst>
                                            <p:cond delay="0"/>
                                          </p:stCondLst>
                                        </p:cTn>
                                        <p:tgtEl>
                                          <p:spTgt spid="2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P spid="13" grpId="0"/>
      <p:bldP spid="18" grpId="0"/>
      <p:bldP spid="19" grpId="0"/>
      <p:bldP spid="23" grpId="0"/>
      <p:bldP spid="24" grpId="0"/>
      <p:bldP spid="25" grpId="0"/>
      <p:bldP spid="26" grpId="0"/>
      <p:bldP spid="27" grpId="0"/>
      <p:bldP spid="20" grpId="0"/>
      <p:bldP spid="22" grpId="0"/>
      <p:bldP spid="28" grpId="0"/>
      <p:bldP spid="29" grpId="0"/>
      <p:bldP spid="30" grpId="0"/>
      <p:bldP spid="31" grpId="0"/>
      <p:bldP spid="32" grpId="0"/>
      <p:bldP spid="33" grpId="0"/>
      <p:bldP spid="34" grpId="0"/>
      <p:bldP spid="35" grpId="0"/>
      <p:bldP spid="3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597744" y="628328"/>
            <a:ext cx="11953328" cy="1080120"/>
          </a:xfrm>
        </p:spPr>
        <p:txBody>
          <a:bodyPr/>
          <a:lstStyle/>
          <a:p>
            <a:r>
              <a:rPr lang="fr-FR" sz="6000" dirty="0" smtClean="0"/>
              <a:t>Interdépendance des économies</a:t>
            </a:r>
            <a:endParaRPr lang="fr-FR" sz="6000" dirty="0"/>
          </a:p>
        </p:txBody>
      </p:sp>
      <p:sp>
        <p:nvSpPr>
          <p:cNvPr id="4" name="ZoneTexte 3"/>
          <p:cNvSpPr txBox="1">
            <a:spLocks noChangeArrowheads="1"/>
          </p:cNvSpPr>
          <p:nvPr/>
        </p:nvSpPr>
        <p:spPr bwMode="auto">
          <a:xfrm>
            <a:off x="741760" y="8165880"/>
            <a:ext cx="10729192" cy="646331"/>
          </a:xfrm>
          <a:prstGeom prst="rect">
            <a:avLst/>
          </a:prstGeom>
          <a:noFill/>
          <a:ln w="9525">
            <a:noFill/>
            <a:miter lim="800000"/>
            <a:headEnd/>
            <a:tailEnd/>
          </a:ln>
        </p:spPr>
        <p:txBody>
          <a:bodyPr wrap="square">
            <a:spAutoFit/>
          </a:bodyPr>
          <a:lstStyle/>
          <a:p>
            <a:r>
              <a:rPr lang="fr-FR" dirty="0">
                <a:latin typeface="Book Antiqua" pitchFamily="18" charset="0"/>
              </a:rPr>
              <a:t>OMC, </a:t>
            </a:r>
            <a:r>
              <a:rPr lang="fr-FR" i="1" dirty="0">
                <a:latin typeface="Book Antiqua" pitchFamily="18" charset="0"/>
              </a:rPr>
              <a:t>Rapport sur le commerce mondial </a:t>
            </a:r>
            <a:r>
              <a:rPr lang="fr-FR" i="1" dirty="0" smtClean="0">
                <a:latin typeface="Book Antiqua" pitchFamily="18" charset="0"/>
              </a:rPr>
              <a:t>2013</a:t>
            </a:r>
            <a:r>
              <a:rPr lang="fr-FR" dirty="0" smtClean="0">
                <a:latin typeface="Book Antiqua" pitchFamily="18" charset="0"/>
              </a:rPr>
              <a:t>, </a:t>
            </a:r>
            <a:r>
              <a:rPr lang="fr-FR" dirty="0">
                <a:latin typeface="Book Antiqua" pitchFamily="18" charset="0"/>
              </a:rPr>
              <a:t>p.  </a:t>
            </a:r>
            <a:r>
              <a:rPr lang="fr-FR" dirty="0" smtClean="0">
                <a:latin typeface="Book Antiqua" pitchFamily="18" charset="0"/>
              </a:rPr>
              <a:t>22.</a:t>
            </a:r>
            <a:endParaRPr lang="fr-FR" dirty="0">
              <a:latin typeface="Book Antiqua" pitchFamily="18" charset="0"/>
            </a:endParaRPr>
          </a:p>
        </p:txBody>
      </p:sp>
      <p:pic>
        <p:nvPicPr>
          <p:cNvPr id="3"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45816" y="1502116"/>
            <a:ext cx="10225135" cy="656445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par>
                          <p:cTn id="10" fill="hold">
                            <p:stCondLst>
                              <p:cond delay="500"/>
                            </p:stCondLst>
                            <p:childTnLst>
                              <p:par>
                                <p:cTn id="11" presetID="1"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69752" y="571500"/>
            <a:ext cx="11737304" cy="1208956"/>
          </a:xfrm>
        </p:spPr>
        <p:txBody>
          <a:bodyPr/>
          <a:lstStyle/>
          <a:p>
            <a:r>
              <a:rPr lang="fr-FR" sz="4000" dirty="0" smtClean="0"/>
              <a:t>Commerce tous produits en % du CI </a:t>
            </a:r>
            <a:r>
              <a:rPr lang="fr-FR" sz="4000" smtClean="0"/>
              <a:t>mondial 2012</a:t>
            </a:r>
            <a:endParaRPr lang="fr-FR" sz="4000" dirty="0"/>
          </a:p>
        </p:txBody>
      </p:sp>
      <p:graphicFrame>
        <p:nvGraphicFramePr>
          <p:cNvPr id="3" name="Tableau 2"/>
          <p:cNvGraphicFramePr>
            <a:graphicFrameLocks noGrp="1"/>
          </p:cNvGraphicFramePr>
          <p:nvPr>
            <p:extLst>
              <p:ext uri="{D42A27DB-BD31-4B8C-83A1-F6EECF244321}">
                <p14:modId xmlns:p14="http://schemas.microsoft.com/office/powerpoint/2010/main" val="3535184197"/>
              </p:ext>
            </p:extLst>
          </p:nvPr>
        </p:nvGraphicFramePr>
        <p:xfrm>
          <a:off x="669752" y="1564432"/>
          <a:ext cx="11593288" cy="7022063"/>
        </p:xfrm>
        <a:graphic>
          <a:graphicData uri="http://schemas.openxmlformats.org/drawingml/2006/table">
            <a:tbl>
              <a:tblPr firstRow="1" bandRow="1">
                <a:tableStyleId>{5C22544A-7EE6-4342-B048-85BDC9FD1C3A}</a:tableStyleId>
              </a:tblPr>
              <a:tblGrid>
                <a:gridCol w="2898322"/>
                <a:gridCol w="2898322"/>
                <a:gridCol w="2898322"/>
                <a:gridCol w="2898322"/>
              </a:tblGrid>
              <a:tr h="1596899">
                <a:tc>
                  <a:txBody>
                    <a:bodyPr/>
                    <a:lstStyle/>
                    <a:p>
                      <a:r>
                        <a:rPr lang="fr-FR" sz="2800" dirty="0" smtClean="0">
                          <a:solidFill>
                            <a:schemeClr val="tx1"/>
                          </a:solidFill>
                        </a:rPr>
                        <a:t>Zones</a:t>
                      </a:r>
                      <a:endParaRPr lang="fr-FR" sz="2800" dirty="0">
                        <a:solidFill>
                          <a:schemeClr val="tx1"/>
                        </a:solidFill>
                      </a:endParaRPr>
                    </a:p>
                  </a:txBody>
                  <a:tcPr>
                    <a:solidFill>
                      <a:srgbClr val="FFC000"/>
                    </a:solidFill>
                  </a:tcPr>
                </a:tc>
                <a:tc>
                  <a:txBody>
                    <a:bodyPr/>
                    <a:lstStyle/>
                    <a:p>
                      <a:r>
                        <a:rPr lang="fr-FR" sz="2800" dirty="0" smtClean="0">
                          <a:solidFill>
                            <a:schemeClr val="tx1"/>
                          </a:solidFill>
                        </a:rPr>
                        <a:t>% des exportations mondiales</a:t>
                      </a:r>
                      <a:endParaRPr lang="fr-FR" sz="2800" dirty="0">
                        <a:solidFill>
                          <a:schemeClr val="tx1"/>
                        </a:solidFill>
                      </a:endParaRPr>
                    </a:p>
                  </a:txBody>
                  <a:tcPr>
                    <a:solidFill>
                      <a:srgbClr val="FFC000"/>
                    </a:solidFill>
                  </a:tcPr>
                </a:tc>
                <a:tc>
                  <a:txBody>
                    <a:bodyPr/>
                    <a:lstStyle/>
                    <a:p>
                      <a:r>
                        <a:rPr lang="fr-FR" sz="2800" dirty="0" smtClean="0">
                          <a:solidFill>
                            <a:schemeClr val="tx1"/>
                          </a:solidFill>
                        </a:rPr>
                        <a:t>% des importations mondiales</a:t>
                      </a:r>
                      <a:endParaRPr lang="fr-FR" sz="2800" dirty="0">
                        <a:solidFill>
                          <a:schemeClr val="tx1"/>
                        </a:solidFill>
                      </a:endParaRPr>
                    </a:p>
                  </a:txBody>
                  <a:tcPr>
                    <a:solidFill>
                      <a:srgbClr val="FFC000"/>
                    </a:solidFill>
                  </a:tcPr>
                </a:tc>
                <a:tc>
                  <a:txBody>
                    <a:bodyPr/>
                    <a:lstStyle/>
                    <a:p>
                      <a:r>
                        <a:rPr lang="fr-FR" sz="2800" dirty="0" smtClean="0">
                          <a:solidFill>
                            <a:schemeClr val="tx1"/>
                          </a:solidFill>
                        </a:rPr>
                        <a:t>Situation</a:t>
                      </a:r>
                      <a:r>
                        <a:rPr lang="fr-FR" sz="2800" baseline="0" dirty="0" smtClean="0">
                          <a:solidFill>
                            <a:schemeClr val="tx1"/>
                          </a:solidFill>
                        </a:rPr>
                        <a:t> du commerce extérieur</a:t>
                      </a:r>
                      <a:endParaRPr lang="fr-FR" sz="2800" dirty="0">
                        <a:solidFill>
                          <a:schemeClr val="tx1"/>
                        </a:solidFill>
                      </a:endParaRPr>
                    </a:p>
                  </a:txBody>
                  <a:tcPr>
                    <a:solidFill>
                      <a:srgbClr val="FFC000"/>
                    </a:solidFill>
                  </a:tcPr>
                </a:tc>
              </a:tr>
              <a:tr h="647631">
                <a:tc>
                  <a:txBody>
                    <a:bodyPr/>
                    <a:lstStyle/>
                    <a:p>
                      <a:r>
                        <a:rPr lang="fr-FR" sz="2800" dirty="0" smtClean="0"/>
                        <a:t>Alena</a:t>
                      </a:r>
                      <a:endParaRPr lang="fr-FR" sz="2800" dirty="0"/>
                    </a:p>
                  </a:txBody>
                  <a:tcPr>
                    <a:solidFill>
                      <a:srgbClr val="FF0000"/>
                    </a:solidFill>
                  </a:tcPr>
                </a:tc>
                <a:tc>
                  <a:txBody>
                    <a:bodyPr/>
                    <a:lstStyle/>
                    <a:p>
                      <a:pPr algn="ctr"/>
                      <a:r>
                        <a:rPr lang="fr-FR" sz="2800" dirty="0" smtClean="0"/>
                        <a:t>12,6</a:t>
                      </a:r>
                      <a:endParaRPr lang="fr-FR" sz="2800" dirty="0"/>
                    </a:p>
                  </a:txBody>
                  <a:tcPr>
                    <a:solidFill>
                      <a:srgbClr val="FF0000"/>
                    </a:solidFill>
                  </a:tcPr>
                </a:tc>
                <a:tc>
                  <a:txBody>
                    <a:bodyPr/>
                    <a:lstStyle/>
                    <a:p>
                      <a:pPr algn="ctr"/>
                      <a:r>
                        <a:rPr lang="fr-FR" sz="2800" dirty="0" smtClean="0"/>
                        <a:t>17,2</a:t>
                      </a:r>
                      <a:endParaRPr lang="fr-FR" sz="2800" dirty="0"/>
                    </a:p>
                  </a:txBody>
                  <a:tcPr>
                    <a:solidFill>
                      <a:srgbClr val="FF0000"/>
                    </a:solidFill>
                  </a:tcPr>
                </a:tc>
                <a:tc>
                  <a:txBody>
                    <a:bodyPr/>
                    <a:lstStyle/>
                    <a:p>
                      <a:r>
                        <a:rPr lang="fr-FR" sz="2800" dirty="0" smtClean="0"/>
                        <a:t>déficit</a:t>
                      </a:r>
                      <a:endParaRPr lang="fr-FR" sz="2800" dirty="0"/>
                    </a:p>
                  </a:txBody>
                  <a:tcPr>
                    <a:solidFill>
                      <a:srgbClr val="FF0000"/>
                    </a:solidFill>
                  </a:tcPr>
                </a:tc>
              </a:tr>
              <a:tr h="647631">
                <a:tc>
                  <a:txBody>
                    <a:bodyPr/>
                    <a:lstStyle/>
                    <a:p>
                      <a:r>
                        <a:rPr lang="fr-FR" sz="2800" dirty="0" smtClean="0"/>
                        <a:t>Union européenne</a:t>
                      </a:r>
                      <a:endParaRPr lang="fr-FR" sz="2800" dirty="0"/>
                    </a:p>
                  </a:txBody>
                  <a:tcPr>
                    <a:solidFill>
                      <a:srgbClr val="FFC000"/>
                    </a:solidFill>
                  </a:tcPr>
                </a:tc>
                <a:tc>
                  <a:txBody>
                    <a:bodyPr/>
                    <a:lstStyle/>
                    <a:p>
                      <a:pPr algn="ctr"/>
                      <a:r>
                        <a:rPr lang="fr-FR" sz="2800" dirty="0" smtClean="0"/>
                        <a:t>32,4</a:t>
                      </a:r>
                      <a:endParaRPr lang="fr-FR" sz="2800" dirty="0"/>
                    </a:p>
                  </a:txBody>
                  <a:tcPr>
                    <a:solidFill>
                      <a:srgbClr val="FFC000"/>
                    </a:solidFill>
                  </a:tcPr>
                </a:tc>
                <a:tc>
                  <a:txBody>
                    <a:bodyPr/>
                    <a:lstStyle/>
                    <a:p>
                      <a:pPr algn="ctr"/>
                      <a:r>
                        <a:rPr lang="fr-FR" sz="2800" dirty="0" smtClean="0"/>
                        <a:t>32,8</a:t>
                      </a:r>
                      <a:endParaRPr lang="fr-FR" sz="2800" dirty="0"/>
                    </a:p>
                  </a:txBody>
                  <a:tcPr>
                    <a:solidFill>
                      <a:srgbClr val="FFC000"/>
                    </a:solidFill>
                  </a:tcPr>
                </a:tc>
                <a:tc>
                  <a:txBody>
                    <a:bodyPr/>
                    <a:lstStyle/>
                    <a:p>
                      <a:r>
                        <a:rPr lang="fr-FR" sz="2800" dirty="0" smtClean="0"/>
                        <a:t>faible déficit</a:t>
                      </a:r>
                      <a:endParaRPr lang="fr-FR" sz="2800" dirty="0"/>
                    </a:p>
                  </a:txBody>
                  <a:tcPr>
                    <a:solidFill>
                      <a:srgbClr val="FFC000"/>
                    </a:solidFill>
                  </a:tcPr>
                </a:tc>
              </a:tr>
              <a:tr h="647631">
                <a:tc>
                  <a:txBody>
                    <a:bodyPr/>
                    <a:lstStyle/>
                    <a:p>
                      <a:r>
                        <a:rPr lang="fr-FR" sz="2800" dirty="0" smtClean="0"/>
                        <a:t>Japon</a:t>
                      </a:r>
                      <a:endParaRPr lang="fr-FR" sz="2800" dirty="0"/>
                    </a:p>
                  </a:txBody>
                  <a:tcPr>
                    <a:solidFill>
                      <a:srgbClr val="FFC000"/>
                    </a:solidFill>
                  </a:tcPr>
                </a:tc>
                <a:tc>
                  <a:txBody>
                    <a:bodyPr/>
                    <a:lstStyle/>
                    <a:p>
                      <a:pPr algn="ctr"/>
                      <a:r>
                        <a:rPr lang="fr-FR" sz="2800" dirty="0" smtClean="0"/>
                        <a:t>4,6</a:t>
                      </a:r>
                      <a:endParaRPr lang="fr-FR" sz="2800" dirty="0"/>
                    </a:p>
                  </a:txBody>
                  <a:tcPr>
                    <a:solidFill>
                      <a:srgbClr val="FFC000"/>
                    </a:solidFill>
                  </a:tcPr>
                </a:tc>
                <a:tc>
                  <a:txBody>
                    <a:bodyPr/>
                    <a:lstStyle/>
                    <a:p>
                      <a:pPr algn="ctr"/>
                      <a:r>
                        <a:rPr lang="fr-FR" sz="2800" dirty="0" smtClean="0"/>
                        <a:t>4,8</a:t>
                      </a:r>
                      <a:endParaRPr lang="fr-FR" sz="2800" dirty="0"/>
                    </a:p>
                  </a:txBody>
                  <a:tcPr>
                    <a:solidFill>
                      <a:srgbClr val="FFC000"/>
                    </a:solidFill>
                  </a:tcPr>
                </a:tc>
                <a:tc>
                  <a:txBody>
                    <a:bodyPr/>
                    <a:lstStyle/>
                    <a:p>
                      <a:r>
                        <a:rPr lang="fr-FR" sz="2800" dirty="0" smtClean="0"/>
                        <a:t>Faible déficit</a:t>
                      </a:r>
                      <a:endParaRPr lang="fr-FR" sz="2800" dirty="0"/>
                    </a:p>
                  </a:txBody>
                  <a:tcPr>
                    <a:solidFill>
                      <a:srgbClr val="FFC000"/>
                    </a:solidFill>
                  </a:tcPr>
                </a:tc>
              </a:tr>
              <a:tr h="647631">
                <a:tc>
                  <a:txBody>
                    <a:bodyPr/>
                    <a:lstStyle/>
                    <a:p>
                      <a:r>
                        <a:rPr lang="fr-FR" sz="2800" dirty="0" smtClean="0"/>
                        <a:t>Chine</a:t>
                      </a:r>
                      <a:endParaRPr lang="fr-FR" sz="2800" dirty="0"/>
                    </a:p>
                  </a:txBody>
                  <a:tcPr>
                    <a:solidFill>
                      <a:srgbClr val="92D050"/>
                    </a:solidFill>
                  </a:tcPr>
                </a:tc>
                <a:tc>
                  <a:txBody>
                    <a:bodyPr/>
                    <a:lstStyle/>
                    <a:p>
                      <a:pPr algn="ctr"/>
                      <a:r>
                        <a:rPr lang="fr-FR" sz="2800" dirty="0" smtClean="0"/>
                        <a:t>11,7</a:t>
                      </a:r>
                      <a:endParaRPr lang="fr-FR" sz="2800" dirty="0"/>
                    </a:p>
                  </a:txBody>
                  <a:tcPr>
                    <a:solidFill>
                      <a:srgbClr val="92D050"/>
                    </a:solidFill>
                  </a:tcPr>
                </a:tc>
                <a:tc>
                  <a:txBody>
                    <a:bodyPr/>
                    <a:lstStyle/>
                    <a:p>
                      <a:pPr algn="ctr"/>
                      <a:r>
                        <a:rPr lang="fr-FR" sz="2800" dirty="0" smtClean="0"/>
                        <a:t>8,6</a:t>
                      </a:r>
                      <a:endParaRPr lang="fr-FR" sz="2800" dirty="0"/>
                    </a:p>
                  </a:txBody>
                  <a:tcPr>
                    <a:solidFill>
                      <a:srgbClr val="92D050"/>
                    </a:solidFill>
                  </a:tcPr>
                </a:tc>
                <a:tc>
                  <a:txBody>
                    <a:bodyPr/>
                    <a:lstStyle/>
                    <a:p>
                      <a:r>
                        <a:rPr lang="fr-FR" sz="2800" dirty="0" smtClean="0"/>
                        <a:t>excédent</a:t>
                      </a:r>
                      <a:endParaRPr lang="fr-FR" sz="2800" dirty="0"/>
                    </a:p>
                  </a:txBody>
                  <a:tcPr>
                    <a:solidFill>
                      <a:srgbClr val="92D050"/>
                    </a:solidFill>
                  </a:tcPr>
                </a:tc>
              </a:tr>
              <a:tr h="647631">
                <a:tc>
                  <a:txBody>
                    <a:bodyPr/>
                    <a:lstStyle/>
                    <a:p>
                      <a:r>
                        <a:rPr lang="fr-FR" sz="2800" dirty="0" smtClean="0"/>
                        <a:t>Autre Asie + Océanie</a:t>
                      </a:r>
                      <a:endParaRPr lang="fr-FR" sz="2800" dirty="0"/>
                    </a:p>
                  </a:txBody>
                  <a:tcPr>
                    <a:solidFill>
                      <a:srgbClr val="FF0000"/>
                    </a:solidFill>
                  </a:tcPr>
                </a:tc>
                <a:tc>
                  <a:txBody>
                    <a:bodyPr/>
                    <a:lstStyle/>
                    <a:p>
                      <a:pPr algn="ctr"/>
                      <a:r>
                        <a:rPr lang="fr-FR" sz="2800" dirty="0" smtClean="0"/>
                        <a:t>15,7</a:t>
                      </a:r>
                      <a:endParaRPr lang="fr-FR" sz="2800" dirty="0"/>
                    </a:p>
                  </a:txBody>
                  <a:tcPr>
                    <a:solidFill>
                      <a:srgbClr val="FF0000"/>
                    </a:solidFill>
                  </a:tcPr>
                </a:tc>
                <a:tc>
                  <a:txBody>
                    <a:bodyPr/>
                    <a:lstStyle/>
                    <a:p>
                      <a:pPr algn="ctr"/>
                      <a:r>
                        <a:rPr lang="fr-FR" sz="2800" dirty="0" smtClean="0"/>
                        <a:t>17,4</a:t>
                      </a:r>
                      <a:endParaRPr lang="fr-FR" sz="2800" dirty="0"/>
                    </a:p>
                  </a:txBody>
                  <a:tcPr>
                    <a:solidFill>
                      <a:srgbClr val="FF0000"/>
                    </a:solidFill>
                  </a:tcPr>
                </a:tc>
                <a:tc>
                  <a:txBody>
                    <a:bodyPr/>
                    <a:lstStyle/>
                    <a:p>
                      <a:r>
                        <a:rPr lang="fr-FR" sz="2800" dirty="0" smtClean="0"/>
                        <a:t>déficit</a:t>
                      </a:r>
                      <a:endParaRPr lang="fr-FR" sz="2800" dirty="0"/>
                    </a:p>
                  </a:txBody>
                  <a:tcPr>
                    <a:solidFill>
                      <a:srgbClr val="FF0000"/>
                    </a:solidFill>
                  </a:tcPr>
                </a:tc>
              </a:tr>
              <a:tr h="647631">
                <a:tc>
                  <a:txBody>
                    <a:bodyPr/>
                    <a:lstStyle/>
                    <a:p>
                      <a:r>
                        <a:rPr lang="fr-FR" sz="2800" dirty="0" smtClean="0"/>
                        <a:t>MO et Afrique</a:t>
                      </a:r>
                      <a:endParaRPr lang="fr-FR" sz="2800" dirty="0"/>
                    </a:p>
                  </a:txBody>
                  <a:tcPr>
                    <a:solidFill>
                      <a:srgbClr val="92D050"/>
                    </a:solidFill>
                  </a:tcPr>
                </a:tc>
                <a:tc>
                  <a:txBody>
                    <a:bodyPr/>
                    <a:lstStyle/>
                    <a:p>
                      <a:pPr algn="ctr"/>
                      <a:r>
                        <a:rPr lang="fr-FR" sz="2800" dirty="0" smtClean="0"/>
                        <a:t>10,3</a:t>
                      </a:r>
                      <a:endParaRPr lang="fr-FR" sz="2800" dirty="0"/>
                    </a:p>
                  </a:txBody>
                  <a:tcPr>
                    <a:solidFill>
                      <a:srgbClr val="92D050"/>
                    </a:solidFill>
                  </a:tcPr>
                </a:tc>
                <a:tc>
                  <a:txBody>
                    <a:bodyPr/>
                    <a:lstStyle/>
                    <a:p>
                      <a:pPr algn="ctr"/>
                      <a:r>
                        <a:rPr lang="fr-FR" sz="2800" dirty="0" smtClean="0"/>
                        <a:t>7,4</a:t>
                      </a:r>
                      <a:endParaRPr lang="fr-FR" sz="2800" dirty="0"/>
                    </a:p>
                  </a:txBody>
                  <a:tcPr>
                    <a:solidFill>
                      <a:srgbClr val="92D050"/>
                    </a:solidFill>
                  </a:tcPr>
                </a:tc>
                <a:tc>
                  <a:txBody>
                    <a:bodyPr/>
                    <a:lstStyle/>
                    <a:p>
                      <a:r>
                        <a:rPr lang="fr-FR" sz="2800" dirty="0" smtClean="0"/>
                        <a:t>excédent</a:t>
                      </a:r>
                      <a:endParaRPr lang="fr-FR" sz="2800" dirty="0"/>
                    </a:p>
                  </a:txBody>
                  <a:tcPr>
                    <a:solidFill>
                      <a:srgbClr val="92D050"/>
                    </a:solidFill>
                  </a:tcPr>
                </a:tc>
              </a:tr>
              <a:tr h="647631">
                <a:tc>
                  <a:txBody>
                    <a:bodyPr/>
                    <a:lstStyle/>
                    <a:p>
                      <a:r>
                        <a:rPr lang="fr-FR" sz="2800" dirty="0" smtClean="0"/>
                        <a:t>Amérique du</a:t>
                      </a:r>
                      <a:r>
                        <a:rPr lang="fr-FR" sz="2800" baseline="0" dirty="0" smtClean="0"/>
                        <a:t> Sud</a:t>
                      </a:r>
                      <a:endParaRPr lang="fr-FR" sz="2800" dirty="0"/>
                    </a:p>
                  </a:txBody>
                  <a:tcPr>
                    <a:solidFill>
                      <a:srgbClr val="FFC000"/>
                    </a:solidFill>
                  </a:tcPr>
                </a:tc>
                <a:tc>
                  <a:txBody>
                    <a:bodyPr/>
                    <a:lstStyle/>
                    <a:p>
                      <a:pPr algn="ctr"/>
                      <a:r>
                        <a:rPr lang="fr-FR" sz="2800" dirty="0" smtClean="0"/>
                        <a:t>4,6</a:t>
                      </a:r>
                      <a:endParaRPr lang="fr-FR" sz="2800" dirty="0"/>
                    </a:p>
                  </a:txBody>
                  <a:tcPr>
                    <a:solidFill>
                      <a:srgbClr val="FFC000"/>
                    </a:solidFill>
                  </a:tcPr>
                </a:tc>
                <a:tc>
                  <a:txBody>
                    <a:bodyPr/>
                    <a:lstStyle/>
                    <a:p>
                      <a:pPr algn="ctr"/>
                      <a:r>
                        <a:rPr lang="fr-FR" sz="2800" dirty="0" smtClean="0"/>
                        <a:t>4,9</a:t>
                      </a:r>
                      <a:endParaRPr lang="fr-FR" sz="2800" dirty="0"/>
                    </a:p>
                  </a:txBody>
                  <a:tcPr>
                    <a:solidFill>
                      <a:srgbClr val="FFC000"/>
                    </a:solidFill>
                  </a:tcPr>
                </a:tc>
                <a:tc>
                  <a:txBody>
                    <a:bodyPr/>
                    <a:lstStyle/>
                    <a:p>
                      <a:r>
                        <a:rPr lang="fr-FR" sz="2800" dirty="0" smtClean="0"/>
                        <a:t>faible déficit</a:t>
                      </a:r>
                      <a:endParaRPr lang="fr-FR" sz="2800" dirty="0"/>
                    </a:p>
                  </a:txBody>
                  <a:tcPr>
                    <a:solidFill>
                      <a:srgbClr val="FFC000"/>
                    </a:solidFill>
                  </a:tcPr>
                </a:tc>
              </a:tr>
            </a:tbl>
          </a:graphicData>
        </a:graphic>
      </p:graphicFrame>
      <p:sp>
        <p:nvSpPr>
          <p:cNvPr id="4" name="ZoneTexte 3"/>
          <p:cNvSpPr txBox="1"/>
          <p:nvPr/>
        </p:nvSpPr>
        <p:spPr>
          <a:xfrm>
            <a:off x="669752" y="8837240"/>
            <a:ext cx="9793088" cy="400110"/>
          </a:xfrm>
          <a:prstGeom prst="rect">
            <a:avLst/>
          </a:prstGeom>
          <a:noFill/>
        </p:spPr>
        <p:txBody>
          <a:bodyPr wrap="square" rtlCol="0">
            <a:spAutoFit/>
          </a:bodyPr>
          <a:lstStyle/>
          <a:p>
            <a:pPr algn="l"/>
            <a:r>
              <a:rPr lang="fr-FR" sz="2000" dirty="0" smtClean="0">
                <a:solidFill>
                  <a:schemeClr val="tx1"/>
                </a:solidFill>
              </a:rPr>
              <a:t>D’après CEPII(2014), </a:t>
            </a:r>
            <a:r>
              <a:rPr lang="fr-FR" sz="2000" i="1" dirty="0" smtClean="0">
                <a:solidFill>
                  <a:schemeClr val="tx1"/>
                </a:solidFill>
              </a:rPr>
              <a:t>L’économie mondiale 2015</a:t>
            </a:r>
            <a:r>
              <a:rPr lang="fr-FR" sz="2000" dirty="0" smtClean="0">
                <a:solidFill>
                  <a:schemeClr val="tx1"/>
                </a:solidFill>
              </a:rPr>
              <a:t>, p. 124, La Découverte. </a:t>
            </a:r>
            <a:endParaRPr lang="fr-FR" sz="2000" dirty="0">
              <a:solidFill>
                <a:schemeClr val="tx1"/>
              </a:solidFill>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64951" y="0"/>
            <a:ext cx="11704320" cy="1497225"/>
          </a:xfrm>
        </p:spPr>
        <p:txBody>
          <a:bodyPr>
            <a:noAutofit/>
          </a:bodyPr>
          <a:lstStyle/>
          <a:p>
            <a:pPr fontAlgn="auto" hangingPunct="1">
              <a:spcAft>
                <a:spcPts val="0"/>
              </a:spcAft>
              <a:defRPr/>
            </a:pPr>
            <a:r>
              <a:rPr lang="fr-FR" sz="4000" dirty="0" smtClean="0"/>
              <a:t>Déséquilibres financiers internationaux </a:t>
            </a:r>
            <a:r>
              <a:rPr lang="fr-FR" sz="3400" dirty="0" smtClean="0"/>
              <a:t>(excédents ou déficits d’épargne en % du PIB) </a:t>
            </a:r>
            <a:endParaRPr lang="fr-FR" sz="4000" dirty="0"/>
          </a:p>
        </p:txBody>
      </p:sp>
      <p:pic>
        <p:nvPicPr>
          <p:cNvPr id="17411" name="Picture 2"/>
          <p:cNvPicPr>
            <a:picLocks noChangeAspect="1" noChangeArrowheads="1"/>
          </p:cNvPicPr>
          <p:nvPr/>
        </p:nvPicPr>
        <p:blipFill>
          <a:blip r:embed="rId2" cstate="print"/>
          <a:srcRect/>
          <a:stretch>
            <a:fillRect/>
          </a:stretch>
        </p:blipFill>
        <p:spPr bwMode="auto">
          <a:xfrm>
            <a:off x="487680" y="1276400"/>
            <a:ext cx="12517120" cy="5019041"/>
          </a:xfrm>
          <a:prstGeom prst="rect">
            <a:avLst/>
          </a:prstGeom>
          <a:solidFill>
            <a:srgbClr val="92D050"/>
          </a:solidFill>
          <a:ln w="9525">
            <a:noFill/>
            <a:miter lim="800000"/>
            <a:headEnd/>
            <a:tailEnd/>
          </a:ln>
        </p:spPr>
      </p:pic>
      <p:sp>
        <p:nvSpPr>
          <p:cNvPr id="17413" name="ZoneTexte 4"/>
          <p:cNvSpPr txBox="1">
            <a:spLocks noChangeArrowheads="1"/>
          </p:cNvSpPr>
          <p:nvPr/>
        </p:nvSpPr>
        <p:spPr bwMode="auto">
          <a:xfrm>
            <a:off x="356729" y="6823004"/>
            <a:ext cx="12392943" cy="1608643"/>
          </a:xfrm>
          <a:prstGeom prst="rect">
            <a:avLst/>
          </a:prstGeom>
          <a:noFill/>
          <a:ln w="9525">
            <a:noFill/>
            <a:miter lim="800000"/>
            <a:headEnd/>
            <a:tailEnd/>
          </a:ln>
        </p:spPr>
        <p:txBody>
          <a:bodyPr lIns="130046" tIns="65023" rIns="130046" bIns="65023">
            <a:spAutoFit/>
          </a:bodyPr>
          <a:lstStyle/>
          <a:p>
            <a:pPr algn="l"/>
            <a:r>
              <a:rPr lang="fr-FR" sz="2400" dirty="0" smtClean="0">
                <a:latin typeface="Book Antiqua" pitchFamily="18" charset="0"/>
              </a:rPr>
              <a:t>R = C+I+G+(X-M) si (X-M) est négatif,</a:t>
            </a:r>
          </a:p>
          <a:p>
            <a:pPr algn="l"/>
            <a:r>
              <a:rPr lang="fr-FR" sz="2400" dirty="0">
                <a:latin typeface="Book Antiqua" pitchFamily="18" charset="0"/>
              </a:rPr>
              <a:t>	</a:t>
            </a:r>
            <a:r>
              <a:rPr lang="fr-FR" sz="2400" dirty="0" smtClean="0">
                <a:latin typeface="Book Antiqua" pitchFamily="18" charset="0"/>
              </a:rPr>
              <a:t>1) il y a un déficit commercial,</a:t>
            </a:r>
          </a:p>
          <a:p>
            <a:pPr algn="l"/>
            <a:r>
              <a:rPr lang="fr-FR" sz="2400" dirty="0">
                <a:latin typeface="Book Antiqua" pitchFamily="18" charset="0"/>
              </a:rPr>
              <a:t>	</a:t>
            </a:r>
            <a:r>
              <a:rPr lang="fr-FR" sz="2400" dirty="0" smtClean="0">
                <a:latin typeface="Book Antiqua" pitchFamily="18" charset="0"/>
              </a:rPr>
              <a:t>2) R&lt;C+I+G, le pays doit faire appel à l’épargne d’autres pays pour financer soit C (sa consommation), soit I (l’investissement) soit G (les dépenses du gouvernement).</a:t>
            </a:r>
            <a:r>
              <a:rPr lang="fr-FR" sz="2400" dirty="0">
                <a:latin typeface="Book Antiqua" pitchFamily="18" charset="0"/>
              </a:rPr>
              <a:t>	</a:t>
            </a:r>
          </a:p>
        </p:txBody>
      </p:sp>
      <p:sp>
        <p:nvSpPr>
          <p:cNvPr id="7" name="ZoneTexte 3"/>
          <p:cNvSpPr txBox="1">
            <a:spLocks noChangeArrowheads="1"/>
          </p:cNvSpPr>
          <p:nvPr/>
        </p:nvSpPr>
        <p:spPr bwMode="auto">
          <a:xfrm>
            <a:off x="356729" y="6310490"/>
            <a:ext cx="10871201" cy="439093"/>
          </a:xfrm>
          <a:prstGeom prst="rect">
            <a:avLst/>
          </a:prstGeom>
          <a:noFill/>
          <a:ln w="9525">
            <a:noFill/>
            <a:miter lim="800000"/>
            <a:headEnd/>
            <a:tailEnd/>
          </a:ln>
        </p:spPr>
        <p:txBody>
          <a:bodyPr lIns="130046" tIns="65023" rIns="130046" bIns="65023">
            <a:spAutoFit/>
          </a:bodyPr>
          <a:lstStyle/>
          <a:p>
            <a:pPr algn="l"/>
            <a:r>
              <a:rPr lang="fr-FR" sz="2000" dirty="0">
                <a:latin typeface="Book Antiqua" pitchFamily="18" charset="0"/>
              </a:rPr>
              <a:t>Source : CEPII (2009), </a:t>
            </a:r>
            <a:r>
              <a:rPr lang="fr-FR" sz="2000" i="1" dirty="0">
                <a:latin typeface="Book Antiqua" pitchFamily="18" charset="0"/>
              </a:rPr>
              <a:t>L’économie mondiale 2010</a:t>
            </a:r>
            <a:r>
              <a:rPr lang="fr-FR" sz="2000" dirty="0">
                <a:latin typeface="Book Antiqua" pitchFamily="18" charset="0"/>
              </a:rPr>
              <a:t>, La Découverte, p. 54.</a:t>
            </a:r>
          </a:p>
        </p:txBody>
      </p:sp>
      <p:sp>
        <p:nvSpPr>
          <p:cNvPr id="3" name="ZoneTexte 2"/>
          <p:cNvSpPr txBox="1"/>
          <p:nvPr/>
        </p:nvSpPr>
        <p:spPr>
          <a:xfrm>
            <a:off x="487592" y="8431647"/>
            <a:ext cx="11991384" cy="954107"/>
          </a:xfrm>
          <a:prstGeom prst="rect">
            <a:avLst/>
          </a:prstGeom>
          <a:noFill/>
        </p:spPr>
        <p:txBody>
          <a:bodyPr wrap="square" rtlCol="0">
            <a:spAutoFit/>
          </a:bodyPr>
          <a:lstStyle/>
          <a:p>
            <a:pPr algn="l"/>
            <a:r>
              <a:rPr lang="fr-FR" sz="2800" dirty="0" smtClean="0">
                <a:solidFill>
                  <a:schemeClr val="tx1"/>
                </a:solidFill>
              </a:rPr>
              <a:t>Paradoxe actuel : L’épargne chinoise finance les importations des EU qui achète des produits… en Chine</a:t>
            </a:r>
            <a:endParaRPr lang="fr-FR" sz="2800" dirty="0">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17411"/>
                                        </p:tgtEl>
                                        <p:attrNameLst>
                                          <p:attrName>style.visibility</p:attrName>
                                        </p:attrNameLst>
                                      </p:cBhvr>
                                      <p:to>
                                        <p:strVal val="visible"/>
                                      </p:to>
                                    </p:set>
                                    <p:anim calcmode="lin" valueType="num">
                                      <p:cBhvr>
                                        <p:cTn id="7" dur="500" fill="hold"/>
                                        <p:tgtEl>
                                          <p:spTgt spid="17411"/>
                                        </p:tgtEl>
                                        <p:attrNameLst>
                                          <p:attrName>ppt_w</p:attrName>
                                        </p:attrNameLst>
                                      </p:cBhvr>
                                      <p:tavLst>
                                        <p:tav tm="0">
                                          <p:val>
                                            <p:fltVal val="0"/>
                                          </p:val>
                                        </p:tav>
                                        <p:tav tm="100000">
                                          <p:val>
                                            <p:strVal val="#ppt_w"/>
                                          </p:val>
                                        </p:tav>
                                      </p:tavLst>
                                    </p:anim>
                                    <p:anim calcmode="lin" valueType="num">
                                      <p:cBhvr>
                                        <p:cTn id="8" dur="500" fill="hold"/>
                                        <p:tgtEl>
                                          <p:spTgt spid="17411"/>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1" presetClass="entr" presetSubtype="0"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17413"/>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3" grpId="0"/>
      <p:bldP spid="7" grpId="0"/>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04900" y="571500"/>
            <a:ext cx="10795000" cy="992932"/>
          </a:xfrm>
        </p:spPr>
        <p:txBody>
          <a:bodyPr>
            <a:normAutofit/>
          </a:bodyPr>
          <a:lstStyle/>
          <a:p>
            <a:pPr>
              <a:defRPr/>
            </a:pPr>
            <a:r>
              <a:rPr lang="fr-FR" sz="4400" dirty="0" smtClean="0"/>
              <a:t>L’évolution des échanges internationaux</a:t>
            </a:r>
            <a:endParaRPr lang="fr-FR" sz="4400" dirty="0"/>
          </a:p>
        </p:txBody>
      </p:sp>
      <p:sp>
        <p:nvSpPr>
          <p:cNvPr id="7171" name="ZoneTexte 2"/>
          <p:cNvSpPr txBox="1">
            <a:spLocks noChangeArrowheads="1"/>
          </p:cNvSpPr>
          <p:nvPr/>
        </p:nvSpPr>
        <p:spPr bwMode="auto">
          <a:xfrm>
            <a:off x="453728" y="1610960"/>
            <a:ext cx="11776569" cy="3701524"/>
          </a:xfrm>
          <a:prstGeom prst="rect">
            <a:avLst/>
          </a:prstGeom>
          <a:noFill/>
          <a:ln w="9525">
            <a:noFill/>
            <a:miter lim="800000"/>
            <a:headEnd/>
            <a:tailEnd/>
          </a:ln>
        </p:spPr>
        <p:txBody>
          <a:bodyPr lIns="130046" tIns="65023" rIns="130046" bIns="65023">
            <a:spAutoFit/>
          </a:bodyPr>
          <a:lstStyle/>
          <a:p>
            <a:pPr algn="l"/>
            <a:r>
              <a:rPr lang="fr-FR" sz="3200" dirty="0"/>
              <a:t>De la triade à un monde où émergent de nouvelles zones </a:t>
            </a:r>
            <a:r>
              <a:rPr lang="fr-FR" sz="3200" dirty="0" smtClean="0"/>
              <a:t>:</a:t>
            </a:r>
          </a:p>
          <a:p>
            <a:pPr algn="l"/>
            <a:endParaRPr lang="fr-FR" sz="3200" dirty="0"/>
          </a:p>
          <a:p>
            <a:pPr algn="l"/>
            <a:endParaRPr lang="fr-FR" sz="2800" dirty="0"/>
          </a:p>
          <a:p>
            <a:pPr algn="l"/>
            <a:r>
              <a:rPr lang="fr-FR" sz="2800" dirty="0"/>
              <a:t>	La triade : un monde dominée par les Etats-Unis, l’Union européenne et le Japon avec un fort commerce infrarégional</a:t>
            </a:r>
            <a:r>
              <a:rPr lang="fr-FR" sz="2800" dirty="0" smtClean="0"/>
              <a:t>…</a:t>
            </a:r>
          </a:p>
          <a:p>
            <a:pPr algn="l"/>
            <a:endParaRPr lang="fr-FR" sz="2800" dirty="0"/>
          </a:p>
          <a:p>
            <a:pPr algn="l"/>
            <a:endParaRPr lang="fr-FR" sz="2800" dirty="0"/>
          </a:p>
          <a:p>
            <a:pPr algn="l"/>
            <a:r>
              <a:rPr lang="fr-FR" sz="2800" dirty="0"/>
              <a:t>	… à un monde plus multipolaire.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17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171">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171">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1"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3728" y="571500"/>
            <a:ext cx="11953328" cy="1136948"/>
          </a:xfrm>
        </p:spPr>
        <p:txBody>
          <a:bodyPr/>
          <a:lstStyle/>
          <a:p>
            <a:r>
              <a:rPr lang="fr-FR" sz="5400" dirty="0" smtClean="0"/>
              <a:t>De nouveaux pays « commerçants »</a:t>
            </a:r>
            <a:endParaRPr lang="fr-FR" sz="5400"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4620" y="1636439"/>
            <a:ext cx="11346372" cy="68852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ZoneTexte 3"/>
          <p:cNvSpPr txBox="1">
            <a:spLocks noChangeArrowheads="1"/>
          </p:cNvSpPr>
          <p:nvPr/>
        </p:nvSpPr>
        <p:spPr bwMode="auto">
          <a:xfrm>
            <a:off x="501708" y="8535053"/>
            <a:ext cx="10729192" cy="646331"/>
          </a:xfrm>
          <a:prstGeom prst="rect">
            <a:avLst/>
          </a:prstGeom>
          <a:noFill/>
          <a:ln w="9525">
            <a:noFill/>
            <a:miter lim="800000"/>
            <a:headEnd/>
            <a:tailEnd/>
          </a:ln>
        </p:spPr>
        <p:txBody>
          <a:bodyPr wrap="square">
            <a:spAutoFit/>
          </a:bodyPr>
          <a:lstStyle/>
          <a:p>
            <a:r>
              <a:rPr lang="fr-FR" dirty="0">
                <a:latin typeface="Book Antiqua" pitchFamily="18" charset="0"/>
              </a:rPr>
              <a:t>OMC, </a:t>
            </a:r>
            <a:r>
              <a:rPr lang="fr-FR" i="1" dirty="0">
                <a:latin typeface="Book Antiqua" pitchFamily="18" charset="0"/>
              </a:rPr>
              <a:t>Rapport sur le commerce mondial </a:t>
            </a:r>
            <a:r>
              <a:rPr lang="fr-FR" i="1" dirty="0" smtClean="0">
                <a:latin typeface="Book Antiqua" pitchFamily="18" charset="0"/>
              </a:rPr>
              <a:t>2013</a:t>
            </a:r>
            <a:r>
              <a:rPr lang="fr-FR" dirty="0" smtClean="0">
                <a:latin typeface="Book Antiqua" pitchFamily="18" charset="0"/>
              </a:rPr>
              <a:t>, </a:t>
            </a:r>
            <a:r>
              <a:rPr lang="fr-FR" dirty="0">
                <a:latin typeface="Book Antiqua" pitchFamily="18" charset="0"/>
              </a:rPr>
              <a:t>p</a:t>
            </a:r>
            <a:r>
              <a:rPr lang="fr-FR" dirty="0" smtClean="0">
                <a:latin typeface="Book Antiqua" pitchFamily="18" charset="0"/>
              </a:rPr>
              <a:t>. 60.</a:t>
            </a:r>
            <a:endParaRPr lang="fr-FR" dirty="0">
              <a:latin typeface="Book Antiqua" pitchFamily="18" charset="0"/>
            </a:endParaRPr>
          </a:p>
        </p:txBody>
      </p:sp>
      <p:sp>
        <p:nvSpPr>
          <p:cNvPr id="3" name="Rectangle 2"/>
          <p:cNvSpPr/>
          <p:nvPr/>
        </p:nvSpPr>
        <p:spPr bwMode="auto">
          <a:xfrm>
            <a:off x="6502400" y="7325072"/>
            <a:ext cx="1642320" cy="504056"/>
          </a:xfrm>
          <a:prstGeom prst="rect">
            <a:avLst/>
          </a:prstGeom>
          <a:noFill/>
          <a:ln w="3175" cap="flat" cmpd="sng" algn="ctr">
            <a:solidFill>
              <a:srgbClr val="FF0000"/>
            </a:solidFill>
            <a:prstDash val="solid"/>
            <a:miter lim="0"/>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584200" rtl="0" eaLnBrk="1" fontAlgn="base" latinLnBrk="0" hangingPunct="0">
              <a:lnSpc>
                <a:spcPct val="100000"/>
              </a:lnSpc>
              <a:spcBef>
                <a:spcPct val="0"/>
              </a:spcBef>
              <a:spcAft>
                <a:spcPct val="0"/>
              </a:spcAft>
              <a:buClr>
                <a:srgbClr val="876552"/>
              </a:buClr>
              <a:buSzTx/>
              <a:buFont typeface="Georgia" pitchFamily="18" charset="0"/>
              <a:buNone/>
              <a:tabLst/>
            </a:pPr>
            <a:endParaRPr kumimoji="0" lang="fr-FR" sz="3600" b="0" i="0" u="none" strike="noStrike" cap="none" normalizeH="0" baseline="0" smtClean="0">
              <a:ln>
                <a:noFill/>
              </a:ln>
              <a:solidFill>
                <a:srgbClr val="4F4A37"/>
              </a:solidFill>
              <a:effectLst/>
              <a:latin typeface="Didot" charset="0"/>
              <a:ea typeface="Didot" charset="0"/>
              <a:cs typeface="Didot" charset="0"/>
              <a:sym typeface="Didot" charset="0"/>
            </a:endParaRPr>
          </a:p>
        </p:txBody>
      </p:sp>
      <p:sp>
        <p:nvSpPr>
          <p:cNvPr id="5" name="Rectangle 4"/>
          <p:cNvSpPr/>
          <p:nvPr/>
        </p:nvSpPr>
        <p:spPr bwMode="auto">
          <a:xfrm>
            <a:off x="6502400" y="4948808"/>
            <a:ext cx="1080120" cy="360040"/>
          </a:xfrm>
          <a:prstGeom prst="rect">
            <a:avLst/>
          </a:prstGeom>
          <a:noFill/>
          <a:ln w="3175" cap="flat" cmpd="sng" algn="ctr">
            <a:solidFill>
              <a:srgbClr val="FF0000"/>
            </a:solidFill>
            <a:prstDash val="solid"/>
            <a:miter lim="0"/>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584200" rtl="0" eaLnBrk="1" fontAlgn="base" latinLnBrk="0" hangingPunct="0">
              <a:lnSpc>
                <a:spcPct val="100000"/>
              </a:lnSpc>
              <a:spcBef>
                <a:spcPct val="0"/>
              </a:spcBef>
              <a:spcAft>
                <a:spcPct val="0"/>
              </a:spcAft>
              <a:buClr>
                <a:srgbClr val="876552"/>
              </a:buClr>
              <a:buSzTx/>
              <a:buFont typeface="Georgia" pitchFamily="18" charset="0"/>
              <a:buNone/>
              <a:tabLst/>
            </a:pPr>
            <a:endParaRPr kumimoji="0" lang="fr-FR" sz="3600" b="0" i="0" u="none" strike="noStrike" cap="none" normalizeH="0" baseline="0" smtClean="0">
              <a:ln>
                <a:noFill/>
              </a:ln>
              <a:solidFill>
                <a:srgbClr val="4F4A37"/>
              </a:solidFill>
              <a:effectLst/>
              <a:latin typeface="Didot" charset="0"/>
              <a:ea typeface="Didot" charset="0"/>
              <a:cs typeface="Didot" charset="0"/>
              <a:sym typeface="Didot" charset="0"/>
            </a:endParaRPr>
          </a:p>
        </p:txBody>
      </p:sp>
      <p:sp>
        <p:nvSpPr>
          <p:cNvPr id="6" name="Rectangle 5"/>
          <p:cNvSpPr/>
          <p:nvPr/>
        </p:nvSpPr>
        <p:spPr bwMode="auto">
          <a:xfrm>
            <a:off x="6502400" y="4012704"/>
            <a:ext cx="1642320" cy="720080"/>
          </a:xfrm>
          <a:prstGeom prst="rect">
            <a:avLst/>
          </a:prstGeom>
          <a:noFill/>
          <a:ln w="3175" cap="flat" cmpd="sng" algn="ctr">
            <a:solidFill>
              <a:srgbClr val="FF0000"/>
            </a:solidFill>
            <a:prstDash val="solid"/>
            <a:miter lim="0"/>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584200" rtl="0" eaLnBrk="1" fontAlgn="base" latinLnBrk="0" hangingPunct="0">
              <a:lnSpc>
                <a:spcPct val="100000"/>
              </a:lnSpc>
              <a:spcBef>
                <a:spcPct val="0"/>
              </a:spcBef>
              <a:spcAft>
                <a:spcPct val="0"/>
              </a:spcAft>
              <a:buClr>
                <a:srgbClr val="876552"/>
              </a:buClr>
              <a:buSzTx/>
              <a:buFont typeface="Georgia" pitchFamily="18" charset="0"/>
              <a:buNone/>
              <a:tabLst/>
            </a:pPr>
            <a:endParaRPr kumimoji="0" lang="fr-FR" sz="3600" b="0" i="0" u="none" strike="noStrike" cap="none" normalizeH="0" baseline="0" smtClean="0">
              <a:ln>
                <a:noFill/>
              </a:ln>
              <a:solidFill>
                <a:srgbClr val="4F4A37"/>
              </a:solidFill>
              <a:effectLst/>
              <a:latin typeface="Didot" charset="0"/>
              <a:ea typeface="Didot" charset="0"/>
              <a:cs typeface="Didot" charset="0"/>
              <a:sym typeface="Didot" charset="0"/>
            </a:endParaRPr>
          </a:p>
        </p:txBody>
      </p:sp>
    </p:spTree>
    <p:extLst>
      <p:ext uri="{BB962C8B-B14F-4D97-AF65-F5344CB8AC3E}">
        <p14:creationId xmlns:p14="http://schemas.microsoft.com/office/powerpoint/2010/main" val="40155698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p:cTn id="7" dur="500" fill="hold"/>
                                        <p:tgtEl>
                                          <p:spTgt spid="2050"/>
                                        </p:tgtEl>
                                        <p:attrNameLst>
                                          <p:attrName>ppt_w</p:attrName>
                                        </p:attrNameLst>
                                      </p:cBhvr>
                                      <p:tavLst>
                                        <p:tav tm="0">
                                          <p:val>
                                            <p:fltVal val="0"/>
                                          </p:val>
                                        </p:tav>
                                        <p:tav tm="100000">
                                          <p:val>
                                            <p:strVal val="#ppt_w"/>
                                          </p:val>
                                        </p:tav>
                                      </p:tavLst>
                                    </p:anim>
                                    <p:anim calcmode="lin" valueType="num">
                                      <p:cBhvr>
                                        <p:cTn id="8" dur="500" fill="hold"/>
                                        <p:tgtEl>
                                          <p:spTgt spid="2050"/>
                                        </p:tgtEl>
                                        <p:attrNameLst>
                                          <p:attrName>ppt_h</p:attrName>
                                        </p:attrNameLst>
                                      </p:cBhvr>
                                      <p:tavLst>
                                        <p:tav tm="0">
                                          <p:val>
                                            <p:fltVal val="0"/>
                                          </p:val>
                                        </p:tav>
                                        <p:tav tm="100000">
                                          <p:val>
                                            <p:strVal val="#ppt_h"/>
                                          </p:val>
                                        </p:tav>
                                      </p:tavLst>
                                    </p:anim>
                                    <p:animEffect transition="in" filter="fade">
                                      <p:cBhvr>
                                        <p:cTn id="9" dur="500"/>
                                        <p:tgtEl>
                                          <p:spTgt spid="2050"/>
                                        </p:tgtEl>
                                      </p:cBhvr>
                                    </p:animEffect>
                                  </p:childTnLst>
                                </p:cTn>
                              </p:par>
                            </p:childTnLst>
                          </p:cTn>
                        </p:par>
                        <p:par>
                          <p:cTn id="10" fill="hold">
                            <p:stCondLst>
                              <p:cond delay="500"/>
                            </p:stCondLst>
                            <p:childTnLst>
                              <p:par>
                                <p:cTn id="11" presetID="1"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animBg="1"/>
      <p:bldP spid="5" grpId="0" animBg="1"/>
      <p:bldP spid="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597744" y="571500"/>
            <a:ext cx="11737304" cy="1496988"/>
          </a:xfrm>
        </p:spPr>
        <p:txBody>
          <a:bodyPr>
            <a:normAutofit fontScale="90000"/>
          </a:bodyPr>
          <a:lstStyle/>
          <a:p>
            <a:pPr>
              <a:defRPr/>
            </a:pPr>
            <a:r>
              <a:rPr lang="fr-FR" sz="4800" dirty="0" smtClean="0"/>
              <a:t>De nouvelles zones porteuses de croissance</a:t>
            </a:r>
            <a:endParaRPr lang="fr-FR" sz="4800" dirty="0"/>
          </a:p>
        </p:txBody>
      </p:sp>
      <p:sp>
        <p:nvSpPr>
          <p:cNvPr id="9248" name="ZoneTexte 6"/>
          <p:cNvSpPr txBox="1">
            <a:spLocks noChangeArrowheads="1"/>
          </p:cNvSpPr>
          <p:nvPr/>
        </p:nvSpPr>
        <p:spPr bwMode="auto">
          <a:xfrm>
            <a:off x="6585836" y="2849936"/>
            <a:ext cx="4608124" cy="746869"/>
          </a:xfrm>
          <a:prstGeom prst="rect">
            <a:avLst/>
          </a:prstGeom>
          <a:noFill/>
          <a:ln w="9525">
            <a:noFill/>
            <a:miter lim="800000"/>
            <a:headEnd/>
            <a:tailEnd/>
          </a:ln>
        </p:spPr>
        <p:txBody>
          <a:bodyPr lIns="130046" tIns="65023" rIns="130046" bIns="65023">
            <a:spAutoFit/>
          </a:bodyPr>
          <a:lstStyle/>
          <a:p>
            <a:pPr algn="l"/>
            <a:r>
              <a:rPr lang="fr-FR" sz="2000" dirty="0"/>
              <a:t>Source </a:t>
            </a:r>
            <a:r>
              <a:rPr lang="fr-FR" sz="2000" dirty="0" smtClean="0"/>
              <a:t>: CEPII </a:t>
            </a:r>
            <a:r>
              <a:rPr lang="fr-FR" sz="2000" dirty="0"/>
              <a:t>(</a:t>
            </a:r>
            <a:r>
              <a:rPr lang="fr-FR" sz="2000" dirty="0" smtClean="0"/>
              <a:t>2013), </a:t>
            </a:r>
            <a:r>
              <a:rPr lang="fr-FR" sz="2000" i="1" dirty="0"/>
              <a:t>L’économie mondiale </a:t>
            </a:r>
            <a:r>
              <a:rPr lang="fr-FR" sz="2000" i="1" dirty="0" smtClean="0"/>
              <a:t>2014</a:t>
            </a:r>
            <a:r>
              <a:rPr lang="fr-FR" sz="2000" dirty="0" smtClean="0"/>
              <a:t>, </a:t>
            </a:r>
            <a:r>
              <a:rPr lang="fr-FR" sz="2000" dirty="0"/>
              <a:t>La Découverte.</a:t>
            </a:r>
          </a:p>
        </p:txBody>
      </p:sp>
      <p:sp>
        <p:nvSpPr>
          <p:cNvPr id="9249" name="ZoneTexte 7"/>
          <p:cNvSpPr txBox="1">
            <a:spLocks noChangeArrowheads="1"/>
          </p:cNvSpPr>
          <p:nvPr/>
        </p:nvSpPr>
        <p:spPr bwMode="auto">
          <a:xfrm>
            <a:off x="733648" y="7190447"/>
            <a:ext cx="11674968" cy="993090"/>
          </a:xfrm>
          <a:prstGeom prst="rect">
            <a:avLst/>
          </a:prstGeom>
          <a:noFill/>
          <a:ln w="9525">
            <a:noFill/>
            <a:miter lim="800000"/>
            <a:headEnd/>
            <a:tailEnd/>
          </a:ln>
        </p:spPr>
        <p:txBody>
          <a:bodyPr lIns="130046" tIns="65023" rIns="130046" bIns="65023">
            <a:spAutoFit/>
          </a:bodyPr>
          <a:lstStyle/>
          <a:p>
            <a:pPr algn="l"/>
            <a:r>
              <a:rPr lang="fr-FR" sz="2800" dirty="0"/>
              <a:t>Les « dix » : Mexique, Corée du Sud, Pologne, Indonésie , Arabie Saoudite, Iran, Argentine, Thaïlande, Taïwan, Turquie.</a:t>
            </a:r>
          </a:p>
        </p:txBody>
      </p:sp>
      <p:graphicFrame>
        <p:nvGraphicFramePr>
          <p:cNvPr id="8" name="Tableau 7"/>
          <p:cNvGraphicFramePr>
            <a:graphicFrameLocks noGrp="1"/>
          </p:cNvGraphicFramePr>
          <p:nvPr>
            <p:extLst>
              <p:ext uri="{D42A27DB-BD31-4B8C-83A1-F6EECF244321}">
                <p14:modId xmlns:p14="http://schemas.microsoft.com/office/powerpoint/2010/main" val="860714561"/>
              </p:ext>
            </p:extLst>
          </p:nvPr>
        </p:nvGraphicFramePr>
        <p:xfrm>
          <a:off x="706136" y="1996480"/>
          <a:ext cx="5458793" cy="4479648"/>
        </p:xfrm>
        <a:graphic>
          <a:graphicData uri="http://schemas.openxmlformats.org/drawingml/2006/table">
            <a:tbl>
              <a:tblPr>
                <a:tableStyleId>{18603FDC-E32A-4AB5-989C-0864C3EAD2B8}</a:tableStyleId>
              </a:tblPr>
              <a:tblGrid>
                <a:gridCol w="2951512"/>
                <a:gridCol w="2507281"/>
              </a:tblGrid>
              <a:tr h="1299896">
                <a:tc gridSpan="2">
                  <a:txBody>
                    <a:bodyPr/>
                    <a:lstStyle/>
                    <a:p>
                      <a:pPr algn="ctr" fontAlgn="b"/>
                      <a:r>
                        <a:rPr lang="fr-FR" sz="4000" u="none" strike="noStrike" dirty="0">
                          <a:solidFill>
                            <a:sysClr val="windowText" lastClr="000000"/>
                          </a:solidFill>
                          <a:effectLst/>
                        </a:rPr>
                        <a:t>PIB courant en 2012</a:t>
                      </a:r>
                      <a:r>
                        <a:rPr lang="fr-FR" sz="2000" u="none" strike="noStrike" dirty="0">
                          <a:solidFill>
                            <a:sysClr val="windowText" lastClr="000000"/>
                          </a:solidFill>
                          <a:effectLst/>
                        </a:rPr>
                        <a:t> </a:t>
                      </a:r>
                      <a:endParaRPr lang="fr-FR" sz="2000" u="none" strike="noStrike" dirty="0" smtClean="0">
                        <a:solidFill>
                          <a:sysClr val="windowText" lastClr="000000"/>
                        </a:solidFill>
                        <a:effectLst/>
                      </a:endParaRPr>
                    </a:p>
                    <a:p>
                      <a:pPr algn="ctr" fontAlgn="b"/>
                      <a:r>
                        <a:rPr lang="fr-FR" sz="2000" u="none" strike="noStrike" dirty="0" smtClean="0">
                          <a:solidFill>
                            <a:sysClr val="windowText" lastClr="000000"/>
                          </a:solidFill>
                          <a:effectLst/>
                        </a:rPr>
                        <a:t>(% </a:t>
                      </a:r>
                      <a:r>
                        <a:rPr lang="fr-FR" sz="2000" u="none" strike="noStrike" dirty="0">
                          <a:solidFill>
                            <a:sysClr val="windowText" lastClr="000000"/>
                          </a:solidFill>
                          <a:effectLst/>
                        </a:rPr>
                        <a:t>du PIB mondial)</a:t>
                      </a:r>
                      <a:endParaRPr lang="fr-FR" sz="2000" b="0" i="0" u="none" strike="noStrike" dirty="0">
                        <a:solidFill>
                          <a:sysClr val="windowText" lastClr="000000"/>
                        </a:solidFill>
                        <a:effectLst/>
                        <a:latin typeface="Calibri"/>
                      </a:endParaRPr>
                    </a:p>
                  </a:txBody>
                  <a:tcPr marL="9525" marR="9525" marT="9525"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92D050"/>
                    </a:solidFill>
                  </a:tcPr>
                </a:tc>
                <a:tc hMerge="1">
                  <a:txBody>
                    <a:bodyPr/>
                    <a:lstStyle/>
                    <a:p>
                      <a:endParaRPr lang="fr-FR"/>
                    </a:p>
                  </a:txBody>
                  <a:tcPr/>
                </a:tc>
              </a:tr>
              <a:tr h="399969">
                <a:tc>
                  <a:txBody>
                    <a:bodyPr/>
                    <a:lstStyle/>
                    <a:p>
                      <a:pPr algn="l" fontAlgn="b"/>
                      <a:r>
                        <a:rPr lang="fr-FR" sz="2400" u="none" strike="noStrike" dirty="0">
                          <a:solidFill>
                            <a:sysClr val="windowText" lastClr="000000"/>
                          </a:solidFill>
                          <a:effectLst/>
                        </a:rPr>
                        <a:t>Union européenne</a:t>
                      </a:r>
                      <a:endParaRPr lang="fr-FR" sz="2400" b="0" i="0" u="none" strike="noStrike" dirty="0">
                        <a:solidFill>
                          <a:sysClr val="windowText" lastClr="000000"/>
                        </a:solidFill>
                        <a:effectLst/>
                        <a:latin typeface="Calibri"/>
                      </a:endParaRPr>
                    </a:p>
                  </a:txBody>
                  <a:tcPr marL="9525" marR="9525" marT="9525"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92D050"/>
                    </a:solidFill>
                  </a:tcPr>
                </a:tc>
                <a:tc>
                  <a:txBody>
                    <a:bodyPr/>
                    <a:lstStyle/>
                    <a:p>
                      <a:pPr algn="r" fontAlgn="b"/>
                      <a:r>
                        <a:rPr lang="fr-FR" sz="2400" u="none" strike="noStrike" dirty="0">
                          <a:solidFill>
                            <a:sysClr val="windowText" lastClr="000000"/>
                          </a:solidFill>
                          <a:effectLst/>
                        </a:rPr>
                        <a:t>23,62%</a:t>
                      </a:r>
                      <a:endParaRPr lang="fr-FR" sz="2400" b="0" i="0" u="none" strike="noStrike" dirty="0">
                        <a:solidFill>
                          <a:sysClr val="windowText" lastClr="000000"/>
                        </a:solidFill>
                        <a:effectLst/>
                        <a:latin typeface="Calibri"/>
                      </a:endParaRPr>
                    </a:p>
                  </a:txBody>
                  <a:tcPr marL="9525" marR="9525" marT="9525"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92D050"/>
                    </a:solidFill>
                  </a:tcPr>
                </a:tc>
              </a:tr>
              <a:tr h="399969">
                <a:tc>
                  <a:txBody>
                    <a:bodyPr/>
                    <a:lstStyle/>
                    <a:p>
                      <a:pPr algn="l" fontAlgn="b"/>
                      <a:r>
                        <a:rPr lang="fr-FR" sz="2400" u="none" strike="noStrike">
                          <a:solidFill>
                            <a:sysClr val="windowText" lastClr="000000"/>
                          </a:solidFill>
                          <a:effectLst/>
                        </a:rPr>
                        <a:t>Etats-Unis</a:t>
                      </a:r>
                      <a:endParaRPr lang="fr-FR" sz="2400" b="0" i="0" u="none" strike="noStrike">
                        <a:solidFill>
                          <a:sysClr val="windowText" lastClr="000000"/>
                        </a:solidFill>
                        <a:effectLst/>
                        <a:latin typeface="Calibri"/>
                      </a:endParaRPr>
                    </a:p>
                  </a:txBody>
                  <a:tcPr marL="9525" marR="9525" marT="9525"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92D050"/>
                    </a:solidFill>
                  </a:tcPr>
                </a:tc>
                <a:tc>
                  <a:txBody>
                    <a:bodyPr/>
                    <a:lstStyle/>
                    <a:p>
                      <a:pPr algn="r" fontAlgn="b"/>
                      <a:r>
                        <a:rPr lang="fr-FR" sz="2400" u="none" strike="noStrike" dirty="0">
                          <a:solidFill>
                            <a:sysClr val="windowText" lastClr="000000"/>
                          </a:solidFill>
                          <a:effectLst/>
                        </a:rPr>
                        <a:t>21,57%</a:t>
                      </a:r>
                      <a:endParaRPr lang="fr-FR" sz="2400" b="0" i="0" u="none" strike="noStrike" dirty="0">
                        <a:solidFill>
                          <a:sysClr val="windowText" lastClr="000000"/>
                        </a:solidFill>
                        <a:effectLst/>
                        <a:latin typeface="Calibri"/>
                      </a:endParaRPr>
                    </a:p>
                  </a:txBody>
                  <a:tcPr marL="9525" marR="9525" marT="9525"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92D050"/>
                    </a:solidFill>
                  </a:tcPr>
                </a:tc>
              </a:tr>
              <a:tr h="399969">
                <a:tc>
                  <a:txBody>
                    <a:bodyPr/>
                    <a:lstStyle/>
                    <a:p>
                      <a:pPr algn="l" fontAlgn="b"/>
                      <a:r>
                        <a:rPr lang="fr-FR" sz="2400" u="none" strike="noStrike">
                          <a:solidFill>
                            <a:sysClr val="windowText" lastClr="000000"/>
                          </a:solidFill>
                          <a:effectLst/>
                        </a:rPr>
                        <a:t>Chine</a:t>
                      </a:r>
                      <a:endParaRPr lang="fr-FR" sz="2400" b="0" i="0" u="none" strike="noStrike">
                        <a:solidFill>
                          <a:sysClr val="windowText" lastClr="000000"/>
                        </a:solidFill>
                        <a:effectLst/>
                        <a:latin typeface="Calibri"/>
                      </a:endParaRPr>
                    </a:p>
                  </a:txBody>
                  <a:tcPr marL="9525" marR="9525" marT="9525"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92D050"/>
                    </a:solidFill>
                  </a:tcPr>
                </a:tc>
                <a:tc>
                  <a:txBody>
                    <a:bodyPr/>
                    <a:lstStyle/>
                    <a:p>
                      <a:pPr algn="r" fontAlgn="b"/>
                      <a:r>
                        <a:rPr lang="fr-FR" sz="2400" u="none" strike="noStrike" dirty="0">
                          <a:solidFill>
                            <a:sysClr val="windowText" lastClr="000000"/>
                          </a:solidFill>
                          <a:effectLst/>
                        </a:rPr>
                        <a:t>11,38%</a:t>
                      </a:r>
                      <a:endParaRPr lang="fr-FR" sz="2400" b="0" i="0" u="none" strike="noStrike" dirty="0">
                        <a:solidFill>
                          <a:sysClr val="windowText" lastClr="000000"/>
                        </a:solidFill>
                        <a:effectLst/>
                        <a:latin typeface="Calibri"/>
                      </a:endParaRPr>
                    </a:p>
                  </a:txBody>
                  <a:tcPr marL="9525" marR="9525" marT="9525"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92D050"/>
                    </a:solidFill>
                  </a:tcPr>
                </a:tc>
              </a:tr>
              <a:tr h="399969">
                <a:tc>
                  <a:txBody>
                    <a:bodyPr/>
                    <a:lstStyle/>
                    <a:p>
                      <a:pPr algn="l" fontAlgn="b"/>
                      <a:r>
                        <a:rPr lang="fr-FR" sz="2400" u="none" strike="noStrike" dirty="0">
                          <a:solidFill>
                            <a:sysClr val="windowText" lastClr="000000"/>
                          </a:solidFill>
                          <a:effectLst/>
                        </a:rPr>
                        <a:t>Japon</a:t>
                      </a:r>
                      <a:endParaRPr lang="fr-FR" sz="2400" b="0" i="0" u="none" strike="noStrike" dirty="0">
                        <a:solidFill>
                          <a:sysClr val="windowText" lastClr="000000"/>
                        </a:solidFill>
                        <a:effectLst/>
                        <a:latin typeface="Calibri"/>
                      </a:endParaRPr>
                    </a:p>
                  </a:txBody>
                  <a:tcPr marL="9525" marR="9525" marT="9525"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92D050"/>
                    </a:solidFill>
                  </a:tcPr>
                </a:tc>
                <a:tc>
                  <a:txBody>
                    <a:bodyPr/>
                    <a:lstStyle/>
                    <a:p>
                      <a:pPr algn="r" fontAlgn="b"/>
                      <a:r>
                        <a:rPr lang="fr-FR" sz="2400" u="none" strike="noStrike" dirty="0">
                          <a:solidFill>
                            <a:sysClr val="windowText" lastClr="000000"/>
                          </a:solidFill>
                          <a:effectLst/>
                        </a:rPr>
                        <a:t>8,25%</a:t>
                      </a:r>
                      <a:endParaRPr lang="fr-FR" sz="2400" b="0" i="0" u="none" strike="noStrike" dirty="0">
                        <a:solidFill>
                          <a:sysClr val="windowText" lastClr="000000"/>
                        </a:solidFill>
                        <a:effectLst/>
                        <a:latin typeface="Calibri"/>
                      </a:endParaRPr>
                    </a:p>
                  </a:txBody>
                  <a:tcPr marL="9525" marR="9525" marT="9525"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92D050"/>
                    </a:solidFill>
                  </a:tcPr>
                </a:tc>
              </a:tr>
              <a:tr h="399969">
                <a:tc>
                  <a:txBody>
                    <a:bodyPr/>
                    <a:lstStyle/>
                    <a:p>
                      <a:pPr algn="l" fontAlgn="b"/>
                      <a:r>
                        <a:rPr lang="fr-FR" sz="2400" u="none" strike="noStrike">
                          <a:solidFill>
                            <a:sysClr val="windowText" lastClr="000000"/>
                          </a:solidFill>
                          <a:effectLst/>
                        </a:rPr>
                        <a:t>Brésil, Russie, Inde</a:t>
                      </a:r>
                      <a:endParaRPr lang="fr-FR" sz="2400" b="0" i="0" u="none" strike="noStrike">
                        <a:solidFill>
                          <a:sysClr val="windowText" lastClr="000000"/>
                        </a:solidFill>
                        <a:effectLst/>
                        <a:latin typeface="Calibri"/>
                      </a:endParaRPr>
                    </a:p>
                  </a:txBody>
                  <a:tcPr marL="9525" marR="9525" marT="9525"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92D050"/>
                    </a:solidFill>
                  </a:tcPr>
                </a:tc>
                <a:tc>
                  <a:txBody>
                    <a:bodyPr/>
                    <a:lstStyle/>
                    <a:p>
                      <a:pPr algn="r" fontAlgn="b"/>
                      <a:r>
                        <a:rPr lang="fr-FR" sz="2400" u="none" strike="noStrike" dirty="0">
                          <a:solidFill>
                            <a:sysClr val="windowText" lastClr="000000"/>
                          </a:solidFill>
                          <a:effectLst/>
                        </a:rPr>
                        <a:t>8,47%</a:t>
                      </a:r>
                      <a:endParaRPr lang="fr-FR" sz="2400" b="0" i="0" u="none" strike="noStrike" dirty="0">
                        <a:solidFill>
                          <a:sysClr val="windowText" lastClr="000000"/>
                        </a:solidFill>
                        <a:effectLst/>
                        <a:latin typeface="Calibri"/>
                      </a:endParaRPr>
                    </a:p>
                  </a:txBody>
                  <a:tcPr marL="9525" marR="9525" marT="9525"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92D050"/>
                    </a:solidFill>
                  </a:tcPr>
                </a:tc>
              </a:tr>
              <a:tr h="399969">
                <a:tc>
                  <a:txBody>
                    <a:bodyPr/>
                    <a:lstStyle/>
                    <a:p>
                      <a:pPr algn="l" fontAlgn="b"/>
                      <a:r>
                        <a:rPr lang="fr-FR" sz="2400" u="none" strike="noStrike">
                          <a:solidFill>
                            <a:sysClr val="windowText" lastClr="000000"/>
                          </a:solidFill>
                          <a:effectLst/>
                        </a:rPr>
                        <a:t>Les "dix"</a:t>
                      </a:r>
                      <a:endParaRPr lang="fr-FR" sz="2400" b="0" i="0" u="none" strike="noStrike">
                        <a:solidFill>
                          <a:sysClr val="windowText" lastClr="000000"/>
                        </a:solidFill>
                        <a:effectLst/>
                        <a:latin typeface="Calibri"/>
                      </a:endParaRPr>
                    </a:p>
                  </a:txBody>
                  <a:tcPr marL="9525" marR="9525" marT="9525"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92D050"/>
                    </a:solidFill>
                  </a:tcPr>
                </a:tc>
                <a:tc>
                  <a:txBody>
                    <a:bodyPr/>
                    <a:lstStyle/>
                    <a:p>
                      <a:pPr algn="r" fontAlgn="b"/>
                      <a:r>
                        <a:rPr lang="fr-FR" sz="2400" u="none" strike="noStrike" dirty="0">
                          <a:solidFill>
                            <a:sysClr val="windowText" lastClr="000000"/>
                          </a:solidFill>
                          <a:effectLst/>
                        </a:rPr>
                        <a:t>9,52%</a:t>
                      </a:r>
                      <a:endParaRPr lang="fr-FR" sz="2400" b="0" i="0" u="none" strike="noStrike" dirty="0">
                        <a:solidFill>
                          <a:sysClr val="windowText" lastClr="000000"/>
                        </a:solidFill>
                        <a:effectLst/>
                        <a:latin typeface="Calibri"/>
                      </a:endParaRPr>
                    </a:p>
                  </a:txBody>
                  <a:tcPr marL="9525" marR="9525" marT="9525"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92D050"/>
                    </a:solidFill>
                  </a:tcPr>
                </a:tc>
              </a:tr>
              <a:tr h="779938">
                <a:tc>
                  <a:txBody>
                    <a:bodyPr/>
                    <a:lstStyle/>
                    <a:p>
                      <a:pPr algn="l" fontAlgn="b"/>
                      <a:r>
                        <a:rPr lang="fr-FR" sz="2400" u="none" strike="noStrike" dirty="0">
                          <a:solidFill>
                            <a:sysClr val="windowText" lastClr="000000"/>
                          </a:solidFill>
                          <a:effectLst/>
                        </a:rPr>
                        <a:t>Ensemble de ces pays</a:t>
                      </a:r>
                      <a:endParaRPr lang="fr-FR" sz="2400" b="0" i="0" u="none" strike="noStrike" dirty="0">
                        <a:solidFill>
                          <a:sysClr val="windowText" lastClr="000000"/>
                        </a:solidFill>
                        <a:effectLst/>
                        <a:latin typeface="Calibri"/>
                      </a:endParaRPr>
                    </a:p>
                  </a:txBody>
                  <a:tcPr marL="9525" marR="9525" marT="9525"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92D050"/>
                    </a:solidFill>
                  </a:tcPr>
                </a:tc>
                <a:tc>
                  <a:txBody>
                    <a:bodyPr/>
                    <a:lstStyle/>
                    <a:p>
                      <a:pPr algn="r" fontAlgn="b"/>
                      <a:r>
                        <a:rPr lang="fr-FR" sz="2400" u="none" strike="noStrike" dirty="0">
                          <a:solidFill>
                            <a:sysClr val="windowText" lastClr="000000"/>
                          </a:solidFill>
                          <a:effectLst/>
                        </a:rPr>
                        <a:t>82,81%</a:t>
                      </a:r>
                      <a:endParaRPr lang="fr-FR" sz="2400" b="0" i="0" u="none" strike="noStrike" dirty="0">
                        <a:solidFill>
                          <a:sysClr val="windowText" lastClr="000000"/>
                        </a:solidFill>
                        <a:effectLst/>
                        <a:latin typeface="Calibri"/>
                      </a:endParaRPr>
                    </a:p>
                  </a:txBody>
                  <a:tcPr marL="9525" marR="9525" marT="9525"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92D050"/>
                    </a:solidFill>
                  </a:tcP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par>
                          <p:cTn id="10" fill="hold">
                            <p:stCondLst>
                              <p:cond delay="500"/>
                            </p:stCondLst>
                            <p:childTnLst>
                              <p:par>
                                <p:cTn id="11" presetID="1" presetClass="entr" presetSubtype="0" fill="hold" grpId="0" nodeType="afterEffect">
                                  <p:stCondLst>
                                    <p:cond delay="0"/>
                                  </p:stCondLst>
                                  <p:childTnLst>
                                    <p:set>
                                      <p:cBhvr>
                                        <p:cTn id="12" dur="1" fill="hold">
                                          <p:stCondLst>
                                            <p:cond delay="0"/>
                                          </p:stCondLst>
                                        </p:cTn>
                                        <p:tgtEl>
                                          <p:spTgt spid="9248"/>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924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48" grpId="0"/>
      <p:bldP spid="924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3728" y="571500"/>
            <a:ext cx="12097344" cy="848916"/>
          </a:xfrm>
        </p:spPr>
        <p:txBody>
          <a:bodyPr/>
          <a:lstStyle/>
          <a:p>
            <a:r>
              <a:rPr lang="fr-FR" sz="4000" dirty="0" smtClean="0"/>
              <a:t>L’évolution des prix des produits de base</a:t>
            </a:r>
            <a:endParaRPr lang="fr-FR" sz="4000" dirty="0"/>
          </a:p>
        </p:txBody>
      </p:sp>
      <p:sp>
        <p:nvSpPr>
          <p:cNvPr id="6" name="ZoneTexte 5"/>
          <p:cNvSpPr txBox="1"/>
          <p:nvPr/>
        </p:nvSpPr>
        <p:spPr>
          <a:xfrm>
            <a:off x="669752" y="8405192"/>
            <a:ext cx="10153128" cy="523220"/>
          </a:xfrm>
          <a:prstGeom prst="rect">
            <a:avLst/>
          </a:prstGeom>
          <a:noFill/>
        </p:spPr>
        <p:txBody>
          <a:bodyPr wrap="square" rtlCol="0">
            <a:spAutoFit/>
          </a:bodyPr>
          <a:lstStyle/>
          <a:p>
            <a:pPr algn="l"/>
            <a:r>
              <a:rPr lang="fr-FR" sz="2800" dirty="0" smtClean="0"/>
              <a:t>OMC, Rapport sur le commerce mondial 2014, p. 143</a:t>
            </a:r>
            <a:endParaRPr lang="fr-FR" sz="2800" dirty="0"/>
          </a:p>
        </p:txBody>
      </p:sp>
      <p:sp>
        <p:nvSpPr>
          <p:cNvPr id="7" name="ZoneTexte 6"/>
          <p:cNvSpPr txBox="1"/>
          <p:nvPr/>
        </p:nvSpPr>
        <p:spPr>
          <a:xfrm>
            <a:off x="8446616" y="1708448"/>
            <a:ext cx="3456384" cy="2677656"/>
          </a:xfrm>
          <a:prstGeom prst="rect">
            <a:avLst/>
          </a:prstGeom>
          <a:noFill/>
        </p:spPr>
        <p:txBody>
          <a:bodyPr wrap="square" rtlCol="0">
            <a:spAutoFit/>
          </a:bodyPr>
          <a:lstStyle/>
          <a:p>
            <a:r>
              <a:rPr lang="fr-FR" sz="2400" dirty="0" smtClean="0">
                <a:solidFill>
                  <a:schemeClr val="tx1"/>
                </a:solidFill>
              </a:rPr>
              <a:t>Quelle origine ?</a:t>
            </a:r>
          </a:p>
          <a:p>
            <a:endParaRPr lang="fr-FR" sz="2400" dirty="0">
              <a:solidFill>
                <a:schemeClr val="tx1"/>
              </a:solidFill>
            </a:endParaRPr>
          </a:p>
          <a:p>
            <a:r>
              <a:rPr lang="fr-FR" sz="2400" dirty="0" smtClean="0">
                <a:solidFill>
                  <a:schemeClr val="tx1"/>
                </a:solidFill>
              </a:rPr>
              <a:t>O insuffisante ?</a:t>
            </a:r>
          </a:p>
          <a:p>
            <a:endParaRPr lang="fr-FR" sz="2400" dirty="0">
              <a:solidFill>
                <a:schemeClr val="tx1"/>
              </a:solidFill>
            </a:endParaRPr>
          </a:p>
          <a:p>
            <a:r>
              <a:rPr lang="fr-FR" sz="2400" dirty="0" smtClean="0">
                <a:solidFill>
                  <a:schemeClr val="tx1"/>
                </a:solidFill>
              </a:rPr>
              <a:t>D en augmentation ?</a:t>
            </a:r>
          </a:p>
          <a:p>
            <a:endParaRPr lang="fr-FR" sz="2400" dirty="0">
              <a:solidFill>
                <a:schemeClr val="tx1"/>
              </a:solidFill>
            </a:endParaRPr>
          </a:p>
          <a:p>
            <a:r>
              <a:rPr lang="fr-FR" sz="2400" dirty="0" smtClean="0">
                <a:solidFill>
                  <a:schemeClr val="tx1"/>
                </a:solidFill>
              </a:rPr>
              <a:t>Spéculation ? </a:t>
            </a:r>
            <a:endParaRPr lang="fr-FR" sz="2400" dirty="0">
              <a:solidFill>
                <a:schemeClr val="tx1"/>
              </a:solidFill>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5776" y="1276400"/>
            <a:ext cx="7200800" cy="72137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p:cTn id="7" dur="500" fill="hold"/>
                                        <p:tgtEl>
                                          <p:spTgt spid="2050"/>
                                        </p:tgtEl>
                                        <p:attrNameLst>
                                          <p:attrName>ppt_w</p:attrName>
                                        </p:attrNameLst>
                                      </p:cBhvr>
                                      <p:tavLst>
                                        <p:tav tm="0">
                                          <p:val>
                                            <p:fltVal val="0"/>
                                          </p:val>
                                        </p:tav>
                                        <p:tav tm="100000">
                                          <p:val>
                                            <p:strVal val="#ppt_w"/>
                                          </p:val>
                                        </p:tav>
                                      </p:tavLst>
                                    </p:anim>
                                    <p:anim calcmode="lin" valueType="num">
                                      <p:cBhvr>
                                        <p:cTn id="8" dur="500" fill="hold"/>
                                        <p:tgtEl>
                                          <p:spTgt spid="2050"/>
                                        </p:tgtEl>
                                        <p:attrNameLst>
                                          <p:attrName>ppt_h</p:attrName>
                                        </p:attrNameLst>
                                      </p:cBhvr>
                                      <p:tavLst>
                                        <p:tav tm="0">
                                          <p:val>
                                            <p:fltVal val="0"/>
                                          </p:val>
                                        </p:tav>
                                        <p:tav tm="100000">
                                          <p:val>
                                            <p:strVal val="#ppt_h"/>
                                          </p:val>
                                        </p:tav>
                                      </p:tavLst>
                                    </p:anim>
                                    <p:animEffect transition="in" filter="fade">
                                      <p:cBhvr>
                                        <p:cTn id="9" dur="500"/>
                                        <p:tgtEl>
                                          <p:spTgt spid="2050"/>
                                        </p:tgtEl>
                                      </p:cBhvr>
                                    </p:animEffect>
                                  </p:childTnLst>
                                </p:cTn>
                              </p:par>
                            </p:childTnLst>
                          </p:cTn>
                        </p:par>
                        <p:par>
                          <p:cTn id="10" fill="hold">
                            <p:stCondLst>
                              <p:cond delay="500"/>
                            </p:stCondLst>
                            <p:childTnLst>
                              <p:par>
                                <p:cTn id="11" presetID="1" presetClass="entr" presetSubtype="0"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7">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309712" y="556320"/>
            <a:ext cx="12241360" cy="792088"/>
          </a:xfrm>
        </p:spPr>
        <p:txBody>
          <a:bodyPr/>
          <a:lstStyle/>
          <a:p>
            <a:r>
              <a:rPr lang="fr-FR" sz="4000" dirty="0" smtClean="0"/>
              <a:t>Effet de l’évolution de l’O de pétrole sur les prix ?</a:t>
            </a:r>
            <a:endParaRPr lang="fr-FR" sz="4000"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7784" y="1419202"/>
            <a:ext cx="11161240" cy="69601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4" name="Connecteur droit avec flèche 3"/>
          <p:cNvCxnSpPr>
            <a:stCxn id="6" idx="2"/>
          </p:cNvCxnSpPr>
          <p:nvPr/>
        </p:nvCxnSpPr>
        <p:spPr bwMode="auto">
          <a:xfrm flipH="1">
            <a:off x="3444816" y="3158224"/>
            <a:ext cx="1458162" cy="802086"/>
          </a:xfrm>
          <a:prstGeom prst="straightConnector1">
            <a:avLst/>
          </a:prstGeom>
          <a:blipFill dpi="0" rotWithShape="0">
            <a:blip r:embed="rId3"/>
            <a:srcRect/>
            <a:tile tx="0" ty="0" sx="100000" sy="100000" flip="none" algn="tl"/>
          </a:blipFill>
          <a:ln w="25400" cap="flat" cmpd="sng" algn="ctr">
            <a:solidFill>
              <a:srgbClr val="FF0000"/>
            </a:solidFill>
            <a:prstDash val="solid"/>
            <a:miter lim="0"/>
            <a:headEnd type="none" w="med" len="med"/>
            <a:tailEnd type="arrow"/>
          </a:ln>
          <a:effectLst/>
        </p:spPr>
      </p:cxnSp>
      <p:sp>
        <p:nvSpPr>
          <p:cNvPr id="6" name="ZoneTexte 5"/>
          <p:cNvSpPr txBox="1"/>
          <p:nvPr/>
        </p:nvSpPr>
        <p:spPr>
          <a:xfrm>
            <a:off x="3300800" y="2511893"/>
            <a:ext cx="3204356" cy="646331"/>
          </a:xfrm>
          <a:prstGeom prst="rect">
            <a:avLst/>
          </a:prstGeom>
          <a:noFill/>
        </p:spPr>
        <p:txBody>
          <a:bodyPr wrap="square" rtlCol="0">
            <a:spAutoFit/>
          </a:bodyPr>
          <a:lstStyle/>
          <a:p>
            <a:r>
              <a:rPr lang="fr-FR" sz="1800" dirty="0" smtClean="0"/>
              <a:t>Guerre du Golfe : invasion de Koweït par l’Irak O↓</a:t>
            </a:r>
            <a:endParaRPr lang="fr-FR" sz="1800" dirty="0"/>
          </a:p>
        </p:txBody>
      </p:sp>
      <p:sp>
        <p:nvSpPr>
          <p:cNvPr id="8" name="ZoneTexte 7"/>
          <p:cNvSpPr txBox="1"/>
          <p:nvPr/>
        </p:nvSpPr>
        <p:spPr>
          <a:xfrm>
            <a:off x="4342160" y="3571011"/>
            <a:ext cx="2664296" cy="369332"/>
          </a:xfrm>
          <a:prstGeom prst="rect">
            <a:avLst/>
          </a:prstGeom>
          <a:noFill/>
        </p:spPr>
        <p:txBody>
          <a:bodyPr wrap="square" rtlCol="0">
            <a:spAutoFit/>
          </a:bodyPr>
          <a:lstStyle/>
          <a:p>
            <a:pPr algn="l"/>
            <a:r>
              <a:rPr lang="fr-FR" sz="1800" dirty="0" smtClean="0"/>
              <a:t>Crise asiatique D↓</a:t>
            </a:r>
            <a:endParaRPr lang="fr-FR" sz="1800" dirty="0"/>
          </a:p>
        </p:txBody>
      </p:sp>
      <p:sp>
        <p:nvSpPr>
          <p:cNvPr id="9" name="ZoneTexte 8"/>
          <p:cNvSpPr txBox="1"/>
          <p:nvPr/>
        </p:nvSpPr>
        <p:spPr>
          <a:xfrm>
            <a:off x="6790432" y="3815885"/>
            <a:ext cx="1512168" cy="369332"/>
          </a:xfrm>
          <a:prstGeom prst="rect">
            <a:avLst/>
          </a:prstGeom>
          <a:noFill/>
        </p:spPr>
        <p:txBody>
          <a:bodyPr wrap="square" rtlCol="0">
            <a:spAutoFit/>
          </a:bodyPr>
          <a:lstStyle/>
          <a:p>
            <a:r>
              <a:rPr lang="fr-FR" sz="1800" dirty="0" smtClean="0"/>
              <a:t>2001 D↓</a:t>
            </a:r>
            <a:endParaRPr lang="fr-FR" sz="1800" dirty="0"/>
          </a:p>
        </p:txBody>
      </p:sp>
      <p:sp>
        <p:nvSpPr>
          <p:cNvPr id="10" name="ZoneTexte 9"/>
          <p:cNvSpPr txBox="1"/>
          <p:nvPr/>
        </p:nvSpPr>
        <p:spPr>
          <a:xfrm>
            <a:off x="7006456" y="4422996"/>
            <a:ext cx="1682044" cy="646331"/>
          </a:xfrm>
          <a:prstGeom prst="rect">
            <a:avLst/>
          </a:prstGeom>
          <a:noFill/>
        </p:spPr>
        <p:txBody>
          <a:bodyPr wrap="square" rtlCol="0">
            <a:spAutoFit/>
          </a:bodyPr>
          <a:lstStyle/>
          <a:p>
            <a:r>
              <a:rPr lang="fr-FR" sz="1800" dirty="0" smtClean="0"/>
              <a:t>Guerre Irak O↓</a:t>
            </a:r>
            <a:endParaRPr lang="fr-FR" sz="1800" dirty="0"/>
          </a:p>
        </p:txBody>
      </p:sp>
      <p:cxnSp>
        <p:nvCxnSpPr>
          <p:cNvPr id="12" name="Connecteur droit avec flèche 11"/>
          <p:cNvCxnSpPr/>
          <p:nvPr/>
        </p:nvCxnSpPr>
        <p:spPr bwMode="auto">
          <a:xfrm>
            <a:off x="5350272" y="3940343"/>
            <a:ext cx="504056" cy="720433"/>
          </a:xfrm>
          <a:prstGeom prst="straightConnector1">
            <a:avLst/>
          </a:prstGeom>
          <a:blipFill dpi="0" rotWithShape="0">
            <a:blip r:embed="rId3"/>
            <a:srcRect/>
            <a:tile tx="0" ty="0" sx="100000" sy="100000" flip="none" algn="tl"/>
          </a:blipFill>
          <a:ln w="25400" cap="flat" cmpd="sng" algn="ctr">
            <a:solidFill>
              <a:srgbClr val="FF0000"/>
            </a:solidFill>
            <a:prstDash val="solid"/>
            <a:miter lim="0"/>
            <a:headEnd type="none" w="med" len="med"/>
            <a:tailEnd type="arrow"/>
          </a:ln>
          <a:effectLst/>
        </p:spPr>
      </p:cxnSp>
      <p:cxnSp>
        <p:nvCxnSpPr>
          <p:cNvPr id="15" name="Connecteur droit avec flèche 14"/>
          <p:cNvCxnSpPr/>
          <p:nvPr/>
        </p:nvCxnSpPr>
        <p:spPr bwMode="auto">
          <a:xfrm flipH="1">
            <a:off x="7006456" y="4185217"/>
            <a:ext cx="540060" cy="475559"/>
          </a:xfrm>
          <a:prstGeom prst="straightConnector1">
            <a:avLst/>
          </a:prstGeom>
          <a:blipFill dpi="0" rotWithShape="0">
            <a:blip r:embed="rId3"/>
            <a:srcRect/>
            <a:tile tx="0" ty="0" sx="100000" sy="100000" flip="none" algn="tl"/>
          </a:blipFill>
          <a:ln w="25400" cap="flat" cmpd="sng" algn="ctr">
            <a:solidFill>
              <a:srgbClr val="FF0000"/>
            </a:solidFill>
            <a:prstDash val="solid"/>
            <a:miter lim="0"/>
            <a:headEnd type="none" w="med" len="med"/>
            <a:tailEnd type="arrow"/>
          </a:ln>
          <a:effectLst/>
        </p:spPr>
      </p:cxnSp>
      <p:cxnSp>
        <p:nvCxnSpPr>
          <p:cNvPr id="17" name="Connecteur droit avec flèche 16"/>
          <p:cNvCxnSpPr/>
          <p:nvPr/>
        </p:nvCxnSpPr>
        <p:spPr bwMode="auto">
          <a:xfrm flipH="1">
            <a:off x="7546516" y="5069327"/>
            <a:ext cx="300962" cy="527553"/>
          </a:xfrm>
          <a:prstGeom prst="straightConnector1">
            <a:avLst/>
          </a:prstGeom>
          <a:blipFill dpi="0" rotWithShape="0">
            <a:blip r:embed="rId3"/>
            <a:srcRect/>
            <a:tile tx="0" ty="0" sx="100000" sy="100000" flip="none" algn="tl"/>
          </a:blipFill>
          <a:ln w="25400" cap="flat" cmpd="sng" algn="ctr">
            <a:solidFill>
              <a:srgbClr val="FF0000"/>
            </a:solidFill>
            <a:prstDash val="solid"/>
            <a:miter lim="0"/>
            <a:headEnd type="none" w="med" len="med"/>
            <a:tailEnd type="arrow"/>
          </a:ln>
          <a:effectLst/>
        </p:spPr>
      </p:cxnSp>
      <p:sp>
        <p:nvSpPr>
          <p:cNvPr id="18" name="ZoneTexte 17"/>
          <p:cNvSpPr txBox="1"/>
          <p:nvPr/>
        </p:nvSpPr>
        <p:spPr>
          <a:xfrm>
            <a:off x="924536" y="8405158"/>
            <a:ext cx="11161240" cy="646331"/>
          </a:xfrm>
          <a:prstGeom prst="rect">
            <a:avLst/>
          </a:prstGeom>
          <a:noFill/>
        </p:spPr>
        <p:txBody>
          <a:bodyPr wrap="square" rtlCol="0">
            <a:spAutoFit/>
          </a:bodyPr>
          <a:lstStyle/>
          <a:p>
            <a:r>
              <a:rPr lang="fr-FR" dirty="0" smtClean="0"/>
              <a:t>OMC, Rapport sur le commerce mondial 2013, p.177</a:t>
            </a:r>
            <a:endParaRPr lang="fr-F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5"/>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P spid="9" grpId="0"/>
      <p:bldP spid="1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p:cNvSpPr>
            <a:spLocks noGrp="1"/>
          </p:cNvSpPr>
          <p:nvPr>
            <p:ph type="title"/>
          </p:nvPr>
        </p:nvSpPr>
        <p:spPr>
          <a:xfrm>
            <a:off x="453728" y="571500"/>
            <a:ext cx="12169352" cy="1136948"/>
          </a:xfrm>
        </p:spPr>
        <p:txBody>
          <a:bodyPr/>
          <a:lstStyle/>
          <a:p>
            <a:r>
              <a:rPr lang="fr-FR" sz="4400" dirty="0" smtClean="0"/>
              <a:t>Une offre insuffisante ? L’exemple du pétrole</a:t>
            </a:r>
            <a:endParaRPr lang="fr-FR" sz="4400" dirty="0"/>
          </a:p>
        </p:txBody>
      </p:sp>
      <p:sp>
        <p:nvSpPr>
          <p:cNvPr id="5" name="ZoneTexte 4"/>
          <p:cNvSpPr txBox="1"/>
          <p:nvPr/>
        </p:nvSpPr>
        <p:spPr>
          <a:xfrm>
            <a:off x="957784" y="1996480"/>
            <a:ext cx="10585176" cy="646331"/>
          </a:xfrm>
          <a:prstGeom prst="rect">
            <a:avLst/>
          </a:prstGeom>
          <a:noFill/>
        </p:spPr>
        <p:txBody>
          <a:bodyPr wrap="square" rtlCol="0">
            <a:spAutoFit/>
          </a:bodyPr>
          <a:lstStyle/>
          <a:p>
            <a:pPr algn="l"/>
            <a:r>
              <a:rPr lang="fr-FR" dirty="0" smtClean="0"/>
              <a:t>Y </a:t>
            </a:r>
            <a:r>
              <a:rPr lang="fr-FR" dirty="0" err="1" smtClean="0"/>
              <a:t>a-t-il</a:t>
            </a:r>
            <a:r>
              <a:rPr lang="fr-FR" dirty="0" smtClean="0"/>
              <a:t> un pic du pétrole ?</a:t>
            </a:r>
            <a:endParaRPr lang="fr-FR" dirty="0"/>
          </a:p>
        </p:txBody>
      </p:sp>
      <p:graphicFrame>
        <p:nvGraphicFramePr>
          <p:cNvPr id="7" name="Tableau 6"/>
          <p:cNvGraphicFramePr>
            <a:graphicFrameLocks noGrp="1"/>
          </p:cNvGraphicFramePr>
          <p:nvPr>
            <p:extLst>
              <p:ext uri="{D42A27DB-BD31-4B8C-83A1-F6EECF244321}">
                <p14:modId xmlns:p14="http://schemas.microsoft.com/office/powerpoint/2010/main" val="2765790878"/>
              </p:ext>
            </p:extLst>
          </p:nvPr>
        </p:nvGraphicFramePr>
        <p:xfrm>
          <a:off x="1317824" y="2932584"/>
          <a:ext cx="4932548" cy="3456972"/>
        </p:xfrm>
        <a:graphic>
          <a:graphicData uri="http://schemas.openxmlformats.org/drawingml/2006/table">
            <a:tbl>
              <a:tblPr firstRow="1" bandRow="1">
                <a:tableStyleId>{5C22544A-7EE6-4342-B048-85BDC9FD1C3A}</a:tableStyleId>
              </a:tblPr>
              <a:tblGrid>
                <a:gridCol w="1368152"/>
                <a:gridCol w="3564396"/>
              </a:tblGrid>
              <a:tr h="756084">
                <a:tc>
                  <a:txBody>
                    <a:bodyPr/>
                    <a:lstStyle/>
                    <a:p>
                      <a:r>
                        <a:rPr lang="fr-FR" sz="2400" dirty="0" smtClean="0">
                          <a:solidFill>
                            <a:schemeClr val="tx1"/>
                          </a:solidFill>
                        </a:rPr>
                        <a:t>Années</a:t>
                      </a:r>
                      <a:endParaRPr lang="fr-FR" sz="2400" dirty="0">
                        <a:solidFill>
                          <a:schemeClr val="tx1"/>
                        </a:solidFill>
                      </a:endParaRPr>
                    </a:p>
                  </a:txBody>
                  <a:tcPr>
                    <a:solidFill>
                      <a:srgbClr val="92D050"/>
                    </a:solidFill>
                  </a:tcPr>
                </a:tc>
                <a:tc>
                  <a:txBody>
                    <a:bodyPr/>
                    <a:lstStyle/>
                    <a:p>
                      <a:r>
                        <a:rPr lang="fr-FR" sz="2400" dirty="0" smtClean="0">
                          <a:solidFill>
                            <a:schemeClr val="tx1"/>
                          </a:solidFill>
                        </a:rPr>
                        <a:t>Ratio Production/réserves</a:t>
                      </a:r>
                      <a:r>
                        <a:rPr lang="fr-FR" sz="2400" baseline="0" dirty="0" smtClean="0">
                          <a:solidFill>
                            <a:schemeClr val="tx1"/>
                          </a:solidFill>
                        </a:rPr>
                        <a:t> prouvées</a:t>
                      </a:r>
                      <a:endParaRPr lang="fr-FR" sz="2400" dirty="0">
                        <a:solidFill>
                          <a:schemeClr val="tx1"/>
                        </a:solidFill>
                      </a:endParaRPr>
                    </a:p>
                  </a:txBody>
                  <a:tcPr>
                    <a:solidFill>
                      <a:srgbClr val="92D050"/>
                    </a:solidFill>
                  </a:tcPr>
                </a:tc>
              </a:tr>
              <a:tr h="756084">
                <a:tc>
                  <a:txBody>
                    <a:bodyPr/>
                    <a:lstStyle/>
                    <a:p>
                      <a:r>
                        <a:rPr lang="fr-FR" sz="2400" dirty="0" smtClean="0">
                          <a:solidFill>
                            <a:schemeClr val="tx1"/>
                          </a:solidFill>
                        </a:rPr>
                        <a:t>1973</a:t>
                      </a:r>
                      <a:endParaRPr lang="fr-FR" sz="2400" dirty="0">
                        <a:solidFill>
                          <a:schemeClr val="tx1"/>
                        </a:solidFill>
                      </a:endParaRPr>
                    </a:p>
                  </a:txBody>
                  <a:tcPr>
                    <a:solidFill>
                      <a:srgbClr val="92D050"/>
                    </a:solidFill>
                  </a:tcPr>
                </a:tc>
                <a:tc>
                  <a:txBody>
                    <a:bodyPr/>
                    <a:lstStyle/>
                    <a:p>
                      <a:r>
                        <a:rPr lang="fr-FR" sz="2400" dirty="0" smtClean="0">
                          <a:solidFill>
                            <a:schemeClr val="tx1"/>
                          </a:solidFill>
                        </a:rPr>
                        <a:t>30 ans</a:t>
                      </a:r>
                      <a:endParaRPr lang="fr-FR" sz="2400" dirty="0">
                        <a:solidFill>
                          <a:schemeClr val="tx1"/>
                        </a:solidFill>
                      </a:endParaRPr>
                    </a:p>
                  </a:txBody>
                  <a:tcPr>
                    <a:solidFill>
                      <a:srgbClr val="92D050"/>
                    </a:solidFill>
                  </a:tcPr>
                </a:tc>
              </a:tr>
              <a:tr h="756084">
                <a:tc>
                  <a:txBody>
                    <a:bodyPr/>
                    <a:lstStyle/>
                    <a:p>
                      <a:r>
                        <a:rPr lang="fr-FR" sz="2400" dirty="0" smtClean="0">
                          <a:solidFill>
                            <a:schemeClr val="tx1"/>
                          </a:solidFill>
                        </a:rPr>
                        <a:t>2010</a:t>
                      </a:r>
                      <a:endParaRPr lang="fr-FR" sz="2400" dirty="0">
                        <a:solidFill>
                          <a:schemeClr val="tx1"/>
                        </a:solidFill>
                      </a:endParaRPr>
                    </a:p>
                  </a:txBody>
                  <a:tcPr>
                    <a:solidFill>
                      <a:srgbClr val="92D050"/>
                    </a:solidFill>
                  </a:tcPr>
                </a:tc>
                <a:tc>
                  <a:txBody>
                    <a:bodyPr/>
                    <a:lstStyle/>
                    <a:p>
                      <a:r>
                        <a:rPr lang="fr-FR" sz="2400" dirty="0" smtClean="0">
                          <a:solidFill>
                            <a:schemeClr val="tx1"/>
                          </a:solidFill>
                        </a:rPr>
                        <a:t>46 ans</a:t>
                      </a:r>
                      <a:endParaRPr lang="fr-FR" sz="2400" dirty="0">
                        <a:solidFill>
                          <a:schemeClr val="tx1"/>
                        </a:solidFill>
                      </a:endParaRPr>
                    </a:p>
                  </a:txBody>
                  <a:tcPr>
                    <a:solidFill>
                      <a:srgbClr val="92D050"/>
                    </a:solidFill>
                  </a:tcPr>
                </a:tc>
              </a:tr>
              <a:tr h="756084">
                <a:tc>
                  <a:txBody>
                    <a:bodyPr/>
                    <a:lstStyle/>
                    <a:p>
                      <a:r>
                        <a:rPr lang="fr-FR" sz="2400" dirty="0" smtClean="0">
                          <a:solidFill>
                            <a:schemeClr val="tx1"/>
                          </a:solidFill>
                        </a:rPr>
                        <a:t>2012</a:t>
                      </a:r>
                      <a:endParaRPr lang="fr-FR" sz="2400" dirty="0">
                        <a:solidFill>
                          <a:schemeClr val="tx1"/>
                        </a:solidFill>
                      </a:endParaRPr>
                    </a:p>
                  </a:txBody>
                  <a:tcPr>
                    <a:solidFill>
                      <a:srgbClr val="92D050"/>
                    </a:solidFill>
                  </a:tcPr>
                </a:tc>
                <a:tc>
                  <a:txBody>
                    <a:bodyPr/>
                    <a:lstStyle/>
                    <a:p>
                      <a:r>
                        <a:rPr lang="fr-FR" sz="2400" dirty="0" smtClean="0">
                          <a:solidFill>
                            <a:schemeClr val="tx1"/>
                          </a:solidFill>
                        </a:rPr>
                        <a:t>53</a:t>
                      </a:r>
                      <a:r>
                        <a:rPr lang="fr-FR" sz="2400" baseline="0" dirty="0" smtClean="0">
                          <a:solidFill>
                            <a:schemeClr val="tx1"/>
                          </a:solidFill>
                        </a:rPr>
                        <a:t> ans</a:t>
                      </a:r>
                      <a:endParaRPr lang="fr-FR" sz="2400" dirty="0">
                        <a:solidFill>
                          <a:schemeClr val="tx1"/>
                        </a:solidFill>
                      </a:endParaRPr>
                    </a:p>
                  </a:txBody>
                  <a:tcPr>
                    <a:solidFill>
                      <a:srgbClr val="92D050"/>
                    </a:solidFill>
                  </a:tcPr>
                </a:tc>
              </a:tr>
            </a:tbl>
          </a:graphicData>
        </a:graphic>
      </p:graphicFrame>
      <p:sp>
        <p:nvSpPr>
          <p:cNvPr id="8" name="ZoneTexte 7"/>
          <p:cNvSpPr txBox="1"/>
          <p:nvPr/>
        </p:nvSpPr>
        <p:spPr>
          <a:xfrm>
            <a:off x="525736" y="6388968"/>
            <a:ext cx="6912768" cy="2308324"/>
          </a:xfrm>
          <a:prstGeom prst="rect">
            <a:avLst/>
          </a:prstGeom>
          <a:noFill/>
        </p:spPr>
        <p:txBody>
          <a:bodyPr wrap="square" rtlCol="0">
            <a:spAutoFit/>
          </a:bodyPr>
          <a:lstStyle/>
          <a:p>
            <a:pPr algn="l"/>
            <a:r>
              <a:rPr lang="fr-FR" sz="2400" dirty="0" smtClean="0"/>
              <a:t>Sources :</a:t>
            </a:r>
          </a:p>
          <a:p>
            <a:pPr algn="l"/>
            <a:r>
              <a:rPr lang="fr-FR" sz="2400" dirty="0" smtClean="0"/>
              <a:t>1973 et 2010 Chevalier et </a:t>
            </a:r>
            <a:r>
              <a:rPr lang="fr-FR" sz="2400" dirty="0" err="1" smtClean="0"/>
              <a:t>alii</a:t>
            </a:r>
            <a:r>
              <a:rPr lang="fr-FR" sz="2400" dirty="0" smtClean="0"/>
              <a:t> (2012), </a:t>
            </a:r>
            <a:r>
              <a:rPr lang="fr-FR" sz="2400" i="1" dirty="0" smtClean="0"/>
              <a:t>L’avenir énergétique</a:t>
            </a:r>
          </a:p>
          <a:p>
            <a:pPr algn="l"/>
            <a:r>
              <a:rPr lang="fr-FR" sz="2400" dirty="0" smtClean="0"/>
              <a:t>2012 BP (2013), </a:t>
            </a:r>
            <a:r>
              <a:rPr lang="fr-FR" sz="2400" dirty="0" err="1" smtClean="0"/>
              <a:t>Statistical</a:t>
            </a:r>
            <a:r>
              <a:rPr lang="fr-FR" sz="2400" dirty="0" smtClean="0"/>
              <a:t> </a:t>
            </a:r>
            <a:r>
              <a:rPr lang="fr-FR" sz="2400" dirty="0" err="1" smtClean="0"/>
              <a:t>review</a:t>
            </a:r>
            <a:r>
              <a:rPr lang="fr-FR" sz="2400" dirty="0" smtClean="0"/>
              <a:t> of World </a:t>
            </a:r>
            <a:r>
              <a:rPr lang="fr-FR" sz="2400" dirty="0" err="1" smtClean="0"/>
              <a:t>energy</a:t>
            </a:r>
            <a:endParaRPr lang="fr-FR" sz="2400" dirty="0" smtClean="0"/>
          </a:p>
          <a:p>
            <a:pPr algn="l"/>
            <a:endParaRPr lang="fr-FR"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53" presetClass="entr" presetSubtype="16"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500" fill="hold"/>
                                        <p:tgtEl>
                                          <p:spTgt spid="7"/>
                                        </p:tgtEl>
                                        <p:attrNameLst>
                                          <p:attrName>ppt_w</p:attrName>
                                        </p:attrNameLst>
                                      </p:cBhvr>
                                      <p:tavLst>
                                        <p:tav tm="0">
                                          <p:val>
                                            <p:fltVal val="0"/>
                                          </p:val>
                                        </p:tav>
                                        <p:tav tm="100000">
                                          <p:val>
                                            <p:strVal val="#ppt_w"/>
                                          </p:val>
                                        </p:tav>
                                      </p:tavLst>
                                    </p:anim>
                                    <p:anim calcmode="lin" valueType="num">
                                      <p:cBhvr>
                                        <p:cTn id="12" dur="500" fill="hold"/>
                                        <p:tgtEl>
                                          <p:spTgt spid="7"/>
                                        </p:tgtEl>
                                        <p:attrNameLst>
                                          <p:attrName>ppt_h</p:attrName>
                                        </p:attrNameLst>
                                      </p:cBhvr>
                                      <p:tavLst>
                                        <p:tav tm="0">
                                          <p:val>
                                            <p:fltVal val="0"/>
                                          </p:val>
                                        </p:tav>
                                        <p:tav tm="100000">
                                          <p:val>
                                            <p:strVal val="#ppt_h"/>
                                          </p:val>
                                        </p:tav>
                                      </p:tavLst>
                                    </p:anim>
                                    <p:animEffect transition="in" filter="fade">
                                      <p:cBhvr>
                                        <p:cTn id="13" dur="500"/>
                                        <p:tgtEl>
                                          <p:spTgt spid="7"/>
                                        </p:tgtEl>
                                      </p:cBhvr>
                                    </p:animEffect>
                                  </p:childTnLst>
                                </p:cTn>
                              </p:par>
                              <p:par>
                                <p:cTn id="14" presetID="1" presetClass="entr" presetSubtype="0"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309712" y="571500"/>
            <a:ext cx="12216056" cy="776908"/>
          </a:xfrm>
        </p:spPr>
        <p:txBody>
          <a:bodyPr/>
          <a:lstStyle/>
          <a:p>
            <a:r>
              <a:rPr lang="fr-FR" sz="4000" dirty="0" smtClean="0"/>
              <a:t>Augmentation de la demande des produits de base</a:t>
            </a:r>
            <a:endParaRPr lang="fr-FR" sz="4000" dirty="0"/>
          </a:p>
        </p:txBody>
      </p:sp>
      <p:pic>
        <p:nvPicPr>
          <p:cNvPr id="5" name="Picture 2"/>
          <p:cNvPicPr>
            <a:picLocks noChangeAspect="1" noChangeArrowheads="1"/>
          </p:cNvPicPr>
          <p:nvPr/>
        </p:nvPicPr>
        <p:blipFill>
          <a:blip r:embed="rId2" cstate="print"/>
          <a:srcRect/>
          <a:stretch>
            <a:fillRect/>
          </a:stretch>
        </p:blipFill>
        <p:spPr bwMode="auto">
          <a:xfrm>
            <a:off x="6956881" y="2849033"/>
            <a:ext cx="5568887" cy="3734402"/>
          </a:xfrm>
          <a:prstGeom prst="rect">
            <a:avLst/>
          </a:prstGeom>
          <a:noFill/>
          <a:ln w="9525">
            <a:noFill/>
            <a:miter lim="800000"/>
            <a:headEnd/>
            <a:tailEnd/>
          </a:ln>
        </p:spPr>
      </p:pic>
      <p:sp>
        <p:nvSpPr>
          <p:cNvPr id="6" name="Rectangle 5"/>
          <p:cNvSpPr/>
          <p:nvPr/>
        </p:nvSpPr>
        <p:spPr>
          <a:xfrm>
            <a:off x="6927001" y="6688633"/>
            <a:ext cx="5856920" cy="830997"/>
          </a:xfrm>
          <a:prstGeom prst="rect">
            <a:avLst/>
          </a:prstGeom>
        </p:spPr>
        <p:txBody>
          <a:bodyPr wrap="square">
            <a:spAutoFit/>
          </a:bodyPr>
          <a:lstStyle/>
          <a:p>
            <a:r>
              <a:rPr lang="fr-FR" sz="2400" b="1" dirty="0" smtClean="0"/>
              <a:t>Source : FMI (2011), Perspectives de l'économie mondiale, septembre, p. 42</a:t>
            </a:r>
            <a:endParaRPr lang="fr-FR" sz="2400" b="1" dirty="0"/>
          </a:p>
        </p:txBody>
      </p:sp>
      <p:sp>
        <p:nvSpPr>
          <p:cNvPr id="3" name="Rectangle 2"/>
          <p:cNvSpPr/>
          <p:nvPr/>
        </p:nvSpPr>
        <p:spPr>
          <a:xfrm>
            <a:off x="332430" y="2175628"/>
            <a:ext cx="6048644" cy="2308324"/>
          </a:xfrm>
          <a:prstGeom prst="rect">
            <a:avLst/>
          </a:prstGeom>
        </p:spPr>
        <p:txBody>
          <a:bodyPr wrap="square">
            <a:spAutoFit/>
          </a:bodyPr>
          <a:lstStyle/>
          <a:p>
            <a:pPr algn="l"/>
            <a:r>
              <a:rPr lang="fr-FR" sz="2400" dirty="0" smtClean="0">
                <a:solidFill>
                  <a:schemeClr val="tx1"/>
                </a:solidFill>
              </a:rPr>
              <a:t>« </a:t>
            </a:r>
            <a:r>
              <a:rPr lang="fr-FR" sz="2400" i="1" dirty="0" smtClean="0">
                <a:solidFill>
                  <a:schemeClr val="tx1"/>
                </a:solidFill>
              </a:rPr>
              <a:t>Bien </a:t>
            </a:r>
            <a:r>
              <a:rPr lang="fr-FR" sz="2400" i="1" dirty="0">
                <a:solidFill>
                  <a:schemeClr val="tx1"/>
                </a:solidFill>
              </a:rPr>
              <a:t>souvent, la hausse des prix du </a:t>
            </a:r>
            <a:r>
              <a:rPr lang="fr-FR" sz="2400" i="1" dirty="0" smtClean="0">
                <a:solidFill>
                  <a:schemeClr val="tx1"/>
                </a:solidFill>
              </a:rPr>
              <a:t>pétrole observée au cours </a:t>
            </a:r>
            <a:r>
              <a:rPr lang="fr-FR" sz="2400" i="1" dirty="0">
                <a:solidFill>
                  <a:schemeClr val="tx1"/>
                </a:solidFill>
              </a:rPr>
              <a:t>de la </a:t>
            </a:r>
            <a:r>
              <a:rPr lang="fr-FR" sz="2400" i="1" dirty="0" smtClean="0">
                <a:solidFill>
                  <a:schemeClr val="tx1"/>
                </a:solidFill>
              </a:rPr>
              <a:t>dernière décennie </a:t>
            </a:r>
            <a:r>
              <a:rPr lang="fr-FR" sz="2400" i="1" dirty="0">
                <a:solidFill>
                  <a:schemeClr val="tx1"/>
                </a:solidFill>
              </a:rPr>
              <a:t>est </a:t>
            </a:r>
            <a:r>
              <a:rPr lang="fr-FR" sz="2400" i="1" dirty="0" smtClean="0">
                <a:solidFill>
                  <a:schemeClr val="tx1"/>
                </a:solidFill>
              </a:rPr>
              <a:t>attribuée à </a:t>
            </a:r>
            <a:r>
              <a:rPr lang="fr-FR" sz="2400" i="1" dirty="0">
                <a:solidFill>
                  <a:schemeClr val="tx1"/>
                </a:solidFill>
              </a:rPr>
              <a:t>la </a:t>
            </a:r>
            <a:r>
              <a:rPr lang="fr-FR" sz="2400" i="1" dirty="0" smtClean="0">
                <a:solidFill>
                  <a:schemeClr val="tx1"/>
                </a:solidFill>
              </a:rPr>
              <a:t>demande croissante d’</a:t>
            </a:r>
            <a:r>
              <a:rPr lang="fr-FR" sz="2400" i="1" dirty="0">
                <a:solidFill>
                  <a:schemeClr val="tx1"/>
                </a:solidFill>
              </a:rPr>
              <a:t>é</a:t>
            </a:r>
            <a:r>
              <a:rPr lang="fr-FR" sz="2400" i="1" dirty="0" smtClean="0">
                <a:solidFill>
                  <a:schemeClr val="tx1"/>
                </a:solidFill>
              </a:rPr>
              <a:t>nergie </a:t>
            </a:r>
            <a:r>
              <a:rPr lang="fr-FR" sz="2400" i="1" dirty="0">
                <a:solidFill>
                  <a:schemeClr val="tx1"/>
                </a:solidFill>
              </a:rPr>
              <a:t>de la Chine et de l’Inde </a:t>
            </a:r>
            <a:r>
              <a:rPr lang="fr-FR" sz="2400" i="1" dirty="0" smtClean="0">
                <a:solidFill>
                  <a:schemeClr val="tx1"/>
                </a:solidFill>
              </a:rPr>
              <a:t>émergentes pour </a:t>
            </a:r>
            <a:r>
              <a:rPr lang="fr-FR" sz="2400" i="1" dirty="0">
                <a:solidFill>
                  <a:schemeClr val="tx1"/>
                </a:solidFill>
              </a:rPr>
              <a:t>soutenir leur </a:t>
            </a:r>
            <a:r>
              <a:rPr lang="fr-FR" sz="2400" i="1" dirty="0" smtClean="0">
                <a:solidFill>
                  <a:schemeClr val="tx1"/>
                </a:solidFill>
              </a:rPr>
              <a:t>développement </a:t>
            </a:r>
            <a:r>
              <a:rPr lang="fr-FR" sz="2400" i="1" dirty="0">
                <a:solidFill>
                  <a:schemeClr val="tx1"/>
                </a:solidFill>
              </a:rPr>
              <a:t>rapide</a:t>
            </a:r>
            <a:r>
              <a:rPr lang="fr-FR" sz="2400" i="1" dirty="0" smtClean="0">
                <a:solidFill>
                  <a:schemeClr val="tx1"/>
                </a:solidFill>
              </a:rPr>
              <a:t>.</a:t>
            </a:r>
            <a:r>
              <a:rPr lang="fr-FR" sz="2400" dirty="0" smtClean="0">
                <a:solidFill>
                  <a:schemeClr val="tx1"/>
                </a:solidFill>
              </a:rPr>
              <a:t> »</a:t>
            </a:r>
            <a:endParaRPr lang="fr-FR" sz="2400" dirty="0">
              <a:solidFill>
                <a:schemeClr val="tx1"/>
              </a:solidFill>
            </a:endParaRPr>
          </a:p>
        </p:txBody>
      </p:sp>
      <p:sp>
        <p:nvSpPr>
          <p:cNvPr id="7" name="ZoneTexte 6"/>
          <p:cNvSpPr txBox="1"/>
          <p:nvPr/>
        </p:nvSpPr>
        <p:spPr>
          <a:xfrm>
            <a:off x="6967008" y="1529297"/>
            <a:ext cx="5368039" cy="1200329"/>
          </a:xfrm>
          <a:prstGeom prst="rect">
            <a:avLst/>
          </a:prstGeom>
          <a:noFill/>
        </p:spPr>
        <p:txBody>
          <a:bodyPr wrap="square" rtlCol="0">
            <a:spAutoFit/>
          </a:bodyPr>
          <a:lstStyle/>
          <a:p>
            <a:pPr algn="l"/>
            <a:r>
              <a:rPr lang="fr-FR" dirty="0" smtClean="0"/>
              <a:t>Demande de produits agricoles</a:t>
            </a:r>
            <a:endParaRPr lang="fr-FR" dirty="0"/>
          </a:p>
        </p:txBody>
      </p:sp>
      <p:sp>
        <p:nvSpPr>
          <p:cNvPr id="9" name="ZoneTexte 8"/>
          <p:cNvSpPr txBox="1"/>
          <p:nvPr/>
        </p:nvSpPr>
        <p:spPr>
          <a:xfrm>
            <a:off x="285544" y="1529297"/>
            <a:ext cx="4680520" cy="646331"/>
          </a:xfrm>
          <a:prstGeom prst="rect">
            <a:avLst/>
          </a:prstGeom>
          <a:noFill/>
        </p:spPr>
        <p:txBody>
          <a:bodyPr wrap="square" rtlCol="0">
            <a:spAutoFit/>
          </a:bodyPr>
          <a:lstStyle/>
          <a:p>
            <a:pPr algn="l"/>
            <a:r>
              <a:rPr lang="fr-FR" dirty="0" smtClean="0"/>
              <a:t>Demande de pétrole</a:t>
            </a:r>
            <a:endParaRPr lang="fr-FR" dirty="0"/>
          </a:p>
        </p:txBody>
      </p:sp>
      <p:sp>
        <p:nvSpPr>
          <p:cNvPr id="10" name="ZoneTexte 9"/>
          <p:cNvSpPr txBox="1"/>
          <p:nvPr/>
        </p:nvSpPr>
        <p:spPr>
          <a:xfrm>
            <a:off x="385206" y="4300736"/>
            <a:ext cx="5580620" cy="830997"/>
          </a:xfrm>
          <a:prstGeom prst="rect">
            <a:avLst/>
          </a:prstGeom>
          <a:noFill/>
        </p:spPr>
        <p:txBody>
          <a:bodyPr wrap="square" rtlCol="0">
            <a:spAutoFit/>
          </a:bodyPr>
          <a:lstStyle/>
          <a:p>
            <a:pPr algn="l"/>
            <a:r>
              <a:rPr lang="fr-FR" sz="2400" dirty="0" smtClean="0"/>
              <a:t>OMC, Rapport sur le commerce mondial 2013, p.177</a:t>
            </a:r>
            <a:endParaRPr lang="fr-FR" sz="2400" dirty="0"/>
          </a:p>
        </p:txBody>
      </p:sp>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5206" y="5131733"/>
            <a:ext cx="5943092" cy="30963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1" name="ZoneTexte 10"/>
          <p:cNvSpPr txBox="1"/>
          <p:nvPr/>
        </p:nvSpPr>
        <p:spPr>
          <a:xfrm>
            <a:off x="385206" y="8228077"/>
            <a:ext cx="5943092" cy="461665"/>
          </a:xfrm>
          <a:prstGeom prst="rect">
            <a:avLst/>
          </a:prstGeom>
          <a:noFill/>
        </p:spPr>
        <p:txBody>
          <a:bodyPr wrap="square" rtlCol="0">
            <a:spAutoFit/>
          </a:bodyPr>
          <a:lstStyle/>
          <a:p>
            <a:pPr algn="l"/>
            <a:r>
              <a:rPr lang="fr-FR" sz="2400" dirty="0" smtClean="0"/>
              <a:t>IEA 2012, </a:t>
            </a:r>
            <a:r>
              <a:rPr lang="fr-FR" sz="2400" i="1" dirty="0" smtClean="0"/>
              <a:t>World </a:t>
            </a:r>
            <a:r>
              <a:rPr lang="fr-FR" sz="2400" i="1" dirty="0" err="1" smtClean="0"/>
              <a:t>energy</a:t>
            </a:r>
            <a:r>
              <a:rPr lang="fr-FR" sz="2400" i="1" dirty="0" smtClean="0"/>
              <a:t> </a:t>
            </a:r>
            <a:r>
              <a:rPr lang="fr-FR" sz="2400" i="1" dirty="0" err="1" smtClean="0"/>
              <a:t>outlook</a:t>
            </a:r>
            <a:r>
              <a:rPr lang="fr-FR" sz="2400" dirty="0" smtClean="0"/>
              <a:t>, p. 85</a:t>
            </a:r>
            <a:endParaRPr lang="fr-FR" sz="2400" dirty="0"/>
          </a:p>
        </p:txBody>
      </p:sp>
    </p:spTree>
    <p:extLst>
      <p:ext uri="{BB962C8B-B14F-4D97-AF65-F5344CB8AC3E}">
        <p14:creationId xmlns:p14="http://schemas.microsoft.com/office/powerpoint/2010/main" val="35856178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fltVal val="0"/>
                                          </p:val>
                                        </p:tav>
                                        <p:tav tm="100000">
                                          <p:val>
                                            <p:strVal val="#ppt_h"/>
                                          </p:val>
                                        </p:tav>
                                      </p:tavLst>
                                    </p:anim>
                                    <p:animEffect transition="in" filter="fade">
                                      <p:cBhvr>
                                        <p:cTn id="19" dur="500"/>
                                        <p:tgtEl>
                                          <p:spTgt spid="8"/>
                                        </p:tgtEl>
                                      </p:cBhvr>
                                    </p:animEffect>
                                  </p:childTnLst>
                                </p:cTn>
                              </p:par>
                              <p:par>
                                <p:cTn id="20" presetID="1" presetClass="entr" presetSubtype="0"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7"/>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23" presetClass="entr" presetSubtype="16" fill="hold" nodeType="click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p:cTn id="30" dur="500" fill="hold"/>
                                        <p:tgtEl>
                                          <p:spTgt spid="5"/>
                                        </p:tgtEl>
                                        <p:attrNameLst>
                                          <p:attrName>ppt_w</p:attrName>
                                        </p:attrNameLst>
                                      </p:cBhvr>
                                      <p:tavLst>
                                        <p:tav tm="0">
                                          <p:val>
                                            <p:fltVal val="0"/>
                                          </p:val>
                                        </p:tav>
                                        <p:tav tm="100000">
                                          <p:val>
                                            <p:strVal val="#ppt_w"/>
                                          </p:val>
                                        </p:tav>
                                      </p:tavLst>
                                    </p:anim>
                                    <p:anim calcmode="lin" valueType="num">
                                      <p:cBhvr>
                                        <p:cTn id="31" dur="500" fill="hold"/>
                                        <p:tgtEl>
                                          <p:spTgt spid="5"/>
                                        </p:tgtEl>
                                        <p:attrNameLst>
                                          <p:attrName>ppt_h</p:attrName>
                                        </p:attrNameLst>
                                      </p:cBhvr>
                                      <p:tavLst>
                                        <p:tav tm="0">
                                          <p:val>
                                            <p:fltVal val="0"/>
                                          </p:val>
                                        </p:tav>
                                        <p:tav tm="100000">
                                          <p:val>
                                            <p:strVal val="#ppt_h"/>
                                          </p:val>
                                        </p:tav>
                                      </p:tavLst>
                                    </p:anim>
                                  </p:childTnLst>
                                </p:cTn>
                              </p:par>
                            </p:childTnLst>
                          </p:cTn>
                        </p:par>
                        <p:par>
                          <p:cTn id="32" fill="hold">
                            <p:stCondLst>
                              <p:cond delay="500"/>
                            </p:stCondLst>
                            <p:childTnLst>
                              <p:par>
                                <p:cTn id="33" presetID="1" presetClass="entr" presetSubtype="0" fill="hold" grpId="0" nodeType="afterEffect">
                                  <p:stCondLst>
                                    <p:cond delay="0"/>
                                  </p:stCondLst>
                                  <p:childTnLst>
                                    <p:set>
                                      <p:cBhvr>
                                        <p:cTn id="3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p:bldP spid="7" grpId="0"/>
      <p:bldP spid="9" grpId="0"/>
      <p:bldP spid="10" grpId="0"/>
      <p:bldP spid="1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04900" y="571500"/>
            <a:ext cx="10795000" cy="1208956"/>
          </a:xfrm>
        </p:spPr>
        <p:txBody>
          <a:bodyPr/>
          <a:lstStyle/>
          <a:p>
            <a:r>
              <a:rPr lang="fr-FR" sz="4400" dirty="0" smtClean="0"/>
              <a:t>La volatilité des prix : l’exemple des produits agricoles</a:t>
            </a:r>
            <a:endParaRPr lang="fr-FR" sz="4400" dirty="0"/>
          </a:p>
        </p:txBody>
      </p:sp>
      <p:sp>
        <p:nvSpPr>
          <p:cNvPr id="5" name="Rectangle 4"/>
          <p:cNvSpPr/>
          <p:nvPr/>
        </p:nvSpPr>
        <p:spPr>
          <a:xfrm>
            <a:off x="956440" y="8045152"/>
            <a:ext cx="11305256" cy="461665"/>
          </a:xfrm>
          <a:prstGeom prst="rect">
            <a:avLst/>
          </a:prstGeom>
        </p:spPr>
        <p:txBody>
          <a:bodyPr wrap="square">
            <a:spAutoFit/>
          </a:bodyPr>
          <a:lstStyle/>
          <a:p>
            <a:r>
              <a:rPr lang="fr-FR" sz="2400" b="1" dirty="0" smtClean="0"/>
              <a:t>Source : FMI (2012), Perspectives de l'économie mondiale, octobre, p. 34</a:t>
            </a:r>
            <a:endParaRPr lang="fr-FR" sz="2400" b="1"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45816" y="1935498"/>
            <a:ext cx="10297144" cy="57617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381720" y="484312"/>
            <a:ext cx="12097344" cy="1080120"/>
          </a:xfrm>
        </p:spPr>
        <p:txBody>
          <a:bodyPr/>
          <a:lstStyle/>
          <a:p>
            <a:r>
              <a:rPr lang="fr-FR" sz="4000" dirty="0" smtClean="0"/>
              <a:t>La volatilité des prix et les phénomènes spéculatifs</a:t>
            </a:r>
            <a:endParaRPr lang="fr-FR" sz="4000" dirty="0"/>
          </a:p>
        </p:txBody>
      </p:sp>
      <p:sp>
        <p:nvSpPr>
          <p:cNvPr id="5" name="ZoneTexte 4"/>
          <p:cNvSpPr txBox="1"/>
          <p:nvPr/>
        </p:nvSpPr>
        <p:spPr>
          <a:xfrm>
            <a:off x="453728" y="1636440"/>
            <a:ext cx="11881320" cy="2677656"/>
          </a:xfrm>
          <a:prstGeom prst="rect">
            <a:avLst/>
          </a:prstGeom>
          <a:noFill/>
        </p:spPr>
        <p:txBody>
          <a:bodyPr wrap="square" rtlCol="0">
            <a:spAutoFit/>
          </a:bodyPr>
          <a:lstStyle/>
          <a:p>
            <a:pPr marL="571500" indent="-571500" algn="l">
              <a:buFont typeface="Wingdings" panose="05000000000000000000" pitchFamily="2" charset="2"/>
              <a:buChar char="ü"/>
            </a:pPr>
            <a:r>
              <a:rPr lang="fr-FR" sz="2400" dirty="0" smtClean="0"/>
              <a:t>Les arguments de ceux qui pensent qu’il existe des phénomènes spéculatifs :</a:t>
            </a:r>
          </a:p>
          <a:p>
            <a:pPr marL="1257300" lvl="2" indent="-571500" algn="l">
              <a:buFont typeface="Wingdings" panose="05000000000000000000" pitchFamily="2" charset="2"/>
              <a:buChar char="§"/>
            </a:pPr>
            <a:r>
              <a:rPr lang="fr-FR" sz="2400" dirty="0" smtClean="0"/>
              <a:t>Les comportements peuvent être irrationnels et entraîner des mécanismes de bulles spéculatives</a:t>
            </a:r>
          </a:p>
          <a:p>
            <a:pPr marL="1257300" lvl="2" indent="-571500" algn="l">
              <a:buFont typeface="Wingdings" panose="05000000000000000000" pitchFamily="2" charset="2"/>
              <a:buChar char="§"/>
            </a:pPr>
            <a:r>
              <a:rPr lang="fr-FR" sz="2400" dirty="0" smtClean="0"/>
              <a:t>L’existence de marchés à terme favorise la spéculation sur les marchés des biens durables. Exemple : en 2008, la moitié des opérations sur les marchés à terme des produits pétroliers était réalisée par des opérateurs financiers.</a:t>
            </a:r>
          </a:p>
          <a:p>
            <a:pPr algn="l"/>
            <a:endParaRPr lang="fr-FR" sz="2400" dirty="0"/>
          </a:p>
        </p:txBody>
      </p:sp>
      <p:sp>
        <p:nvSpPr>
          <p:cNvPr id="6" name="ZoneTexte 5"/>
          <p:cNvSpPr txBox="1"/>
          <p:nvPr/>
        </p:nvSpPr>
        <p:spPr>
          <a:xfrm>
            <a:off x="706272" y="4948808"/>
            <a:ext cx="11377264" cy="3046988"/>
          </a:xfrm>
          <a:prstGeom prst="rect">
            <a:avLst/>
          </a:prstGeom>
          <a:noFill/>
        </p:spPr>
        <p:txBody>
          <a:bodyPr wrap="square" rtlCol="0">
            <a:spAutoFit/>
          </a:bodyPr>
          <a:lstStyle/>
          <a:p>
            <a:pPr marL="571500" indent="-571500" algn="l">
              <a:buFont typeface="Wingdings" panose="05000000000000000000" pitchFamily="2" charset="2"/>
              <a:buChar char="ü"/>
            </a:pPr>
            <a:r>
              <a:rPr lang="fr-FR" sz="2400" dirty="0" smtClean="0"/>
              <a:t>Les arguments de ceux qui pensent que les phénomènes spéculatifs ne jouent pas un rôle important :</a:t>
            </a:r>
          </a:p>
          <a:p>
            <a:pPr marL="1257300" lvl="2" indent="-571500" algn="l">
              <a:buFont typeface="Wingdings" panose="05000000000000000000" pitchFamily="2" charset="2"/>
              <a:buChar char="§"/>
            </a:pPr>
            <a:r>
              <a:rPr lang="fr-FR" sz="2400" dirty="0" smtClean="0"/>
              <a:t>Les phénomènes spéculatifs ont lieu sur les marchés à terme mais ce qui compte c’est le marché comptant</a:t>
            </a:r>
          </a:p>
          <a:p>
            <a:pPr marL="1257300" lvl="2" indent="-571500" algn="l">
              <a:buFont typeface="Wingdings" panose="05000000000000000000" pitchFamily="2" charset="2"/>
              <a:buChar char="§"/>
            </a:pPr>
            <a:r>
              <a:rPr lang="fr-FR" sz="2400" dirty="0" smtClean="0"/>
              <a:t>Sur les marchés comptants, les agents sont rationnels et si les prix varient c’est parce que l’information est complexe et que l’adaptation de l’O au variation de la D ou l’adaptation de la D à une variation de l’O sont peu rapides, ce qui entraîne une grande volatilité des prix.</a:t>
            </a:r>
            <a:endParaRPr lang="fr-FR"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uiExpand="1" build="p"/>
      <p:bldP spid="6" grpId="0" uiExpand="1"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04900" y="571500"/>
            <a:ext cx="10795000" cy="1208956"/>
          </a:xfrm>
        </p:spPr>
        <p:txBody>
          <a:bodyPr/>
          <a:lstStyle/>
          <a:p>
            <a:r>
              <a:rPr lang="fr-FR" sz="4800" dirty="0" smtClean="0"/>
              <a:t>Produits de base : La situation en 2014</a:t>
            </a:r>
            <a:endParaRPr lang="fr-FR" sz="4800"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1124" y="1636439"/>
            <a:ext cx="9507660" cy="641174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ZoneTexte 2"/>
          <p:cNvSpPr txBox="1"/>
          <p:nvPr/>
        </p:nvSpPr>
        <p:spPr>
          <a:xfrm>
            <a:off x="957784" y="8045152"/>
            <a:ext cx="7861101" cy="1077218"/>
          </a:xfrm>
          <a:prstGeom prst="rect">
            <a:avLst/>
          </a:prstGeom>
          <a:noFill/>
        </p:spPr>
        <p:txBody>
          <a:bodyPr wrap="square" rtlCol="0">
            <a:spAutoFit/>
          </a:bodyPr>
          <a:lstStyle/>
          <a:p>
            <a:pPr algn="l"/>
            <a:r>
              <a:rPr lang="fr-FR" sz="3200" dirty="0" smtClean="0"/>
              <a:t>FMI (2014), </a:t>
            </a:r>
            <a:r>
              <a:rPr lang="fr-FR" sz="3200" i="1" dirty="0" smtClean="0"/>
              <a:t>Perspectives de l ’économie mondiale</a:t>
            </a:r>
            <a:r>
              <a:rPr lang="fr-FR" sz="3200" dirty="0" smtClean="0"/>
              <a:t>, octobre, p. 25</a:t>
            </a:r>
            <a:endParaRPr lang="fr-FR" sz="3200" dirty="0"/>
          </a:p>
        </p:txBody>
      </p:sp>
      <p:sp>
        <p:nvSpPr>
          <p:cNvPr id="4" name="ZoneTexte 3"/>
          <p:cNvSpPr txBox="1"/>
          <p:nvPr/>
        </p:nvSpPr>
        <p:spPr>
          <a:xfrm>
            <a:off x="9958784" y="1780456"/>
            <a:ext cx="2160240" cy="6124754"/>
          </a:xfrm>
          <a:prstGeom prst="rect">
            <a:avLst/>
          </a:prstGeom>
          <a:noFill/>
        </p:spPr>
        <p:txBody>
          <a:bodyPr wrap="square" rtlCol="0">
            <a:spAutoFit/>
          </a:bodyPr>
          <a:lstStyle/>
          <a:p>
            <a:pPr algn="l"/>
            <a:r>
              <a:rPr lang="fr-FR" sz="2800" dirty="0" smtClean="0">
                <a:solidFill>
                  <a:schemeClr val="tx1"/>
                </a:solidFill>
              </a:rPr>
              <a:t>Pour les produits dont l’offre augmente (le pétrole) alors que la demande mondiale a tendance à ralentir, les prix ont tendance à baisser ou à stagner</a:t>
            </a:r>
            <a:endParaRPr lang="fr-FR" sz="2800" dirty="0">
              <a:solidFill>
                <a:schemeClr val="tx1"/>
              </a:solidFill>
            </a:endParaRPr>
          </a:p>
        </p:txBody>
      </p:sp>
    </p:spTree>
    <p:extLst>
      <p:ext uri="{BB962C8B-B14F-4D97-AF65-F5344CB8AC3E}">
        <p14:creationId xmlns:p14="http://schemas.microsoft.com/office/powerpoint/2010/main" val="18982744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p:cTn id="7" dur="500" fill="hold"/>
                                        <p:tgtEl>
                                          <p:spTgt spid="3074"/>
                                        </p:tgtEl>
                                        <p:attrNameLst>
                                          <p:attrName>ppt_w</p:attrName>
                                        </p:attrNameLst>
                                      </p:cBhvr>
                                      <p:tavLst>
                                        <p:tav tm="0">
                                          <p:val>
                                            <p:fltVal val="0"/>
                                          </p:val>
                                        </p:tav>
                                        <p:tav tm="100000">
                                          <p:val>
                                            <p:strVal val="#ppt_w"/>
                                          </p:val>
                                        </p:tav>
                                      </p:tavLst>
                                    </p:anim>
                                    <p:anim calcmode="lin" valueType="num">
                                      <p:cBhvr>
                                        <p:cTn id="8" dur="500" fill="hold"/>
                                        <p:tgtEl>
                                          <p:spTgt spid="3074"/>
                                        </p:tgtEl>
                                        <p:attrNameLst>
                                          <p:attrName>ppt_h</p:attrName>
                                        </p:attrNameLst>
                                      </p:cBhvr>
                                      <p:tavLst>
                                        <p:tav tm="0">
                                          <p:val>
                                            <p:fltVal val="0"/>
                                          </p:val>
                                        </p:tav>
                                        <p:tav tm="100000">
                                          <p:val>
                                            <p:strVal val="#ppt_h"/>
                                          </p:val>
                                        </p:tav>
                                      </p:tavLst>
                                    </p:anim>
                                    <p:animEffect transition="in" filter="fade">
                                      <p:cBhvr>
                                        <p:cTn id="9" dur="500"/>
                                        <p:tgtEl>
                                          <p:spTgt spid="3074"/>
                                        </p:tgtEl>
                                      </p:cBhvr>
                                    </p:animEffect>
                                  </p:childTnLst>
                                </p:cTn>
                              </p:par>
                            </p:childTnLst>
                          </p:cTn>
                        </p:par>
                        <p:par>
                          <p:cTn id="10" fill="hold">
                            <p:stCondLst>
                              <p:cond delay="500"/>
                            </p:stCondLst>
                            <p:childTnLst>
                              <p:par>
                                <p:cTn id="11" presetID="1" presetClass="entr" presetSubtype="0"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04900" y="571500"/>
            <a:ext cx="10795000" cy="1857028"/>
          </a:xfrm>
        </p:spPr>
        <p:txBody>
          <a:bodyPr/>
          <a:lstStyle/>
          <a:p>
            <a:r>
              <a:rPr lang="fr-FR" sz="4400" dirty="0" smtClean="0"/>
              <a:t>Les effets macroéconomiques des hausses des prix des matières premières</a:t>
            </a:r>
            <a:endParaRPr lang="fr-FR" sz="4400" dirty="0"/>
          </a:p>
        </p:txBody>
      </p:sp>
      <p:sp>
        <p:nvSpPr>
          <p:cNvPr id="3" name="ZoneTexte 2"/>
          <p:cNvSpPr txBox="1"/>
          <p:nvPr/>
        </p:nvSpPr>
        <p:spPr>
          <a:xfrm>
            <a:off x="597744" y="4732784"/>
            <a:ext cx="2448272" cy="461665"/>
          </a:xfrm>
          <a:prstGeom prst="rect">
            <a:avLst/>
          </a:prstGeom>
          <a:noFill/>
          <a:ln w="38100">
            <a:solidFill>
              <a:srgbClr val="B08600"/>
            </a:solidFill>
          </a:ln>
        </p:spPr>
        <p:txBody>
          <a:bodyPr wrap="square" rtlCol="0">
            <a:spAutoFit/>
          </a:bodyPr>
          <a:lstStyle/>
          <a:p>
            <a:pPr algn="l"/>
            <a:r>
              <a:rPr lang="fr-FR" sz="2400" dirty="0" smtClean="0">
                <a:latin typeface="Arial"/>
                <a:cs typeface="Arial"/>
              </a:rPr>
              <a:t>↑ Prix des MP</a:t>
            </a:r>
            <a:endParaRPr lang="fr-FR" sz="2400" dirty="0"/>
          </a:p>
        </p:txBody>
      </p:sp>
      <p:sp>
        <p:nvSpPr>
          <p:cNvPr id="4" name="ZoneTexte 3"/>
          <p:cNvSpPr txBox="1"/>
          <p:nvPr/>
        </p:nvSpPr>
        <p:spPr>
          <a:xfrm>
            <a:off x="3334048" y="3220616"/>
            <a:ext cx="2592288" cy="1200329"/>
          </a:xfrm>
          <a:prstGeom prst="rect">
            <a:avLst/>
          </a:prstGeom>
          <a:noFill/>
          <a:ln w="38100">
            <a:solidFill>
              <a:srgbClr val="B08600"/>
            </a:solidFill>
          </a:ln>
        </p:spPr>
        <p:txBody>
          <a:bodyPr wrap="square" rtlCol="0">
            <a:spAutoFit/>
          </a:bodyPr>
          <a:lstStyle/>
          <a:p>
            <a:pPr algn="l"/>
            <a:r>
              <a:rPr lang="fr-FR" sz="2400" dirty="0" smtClean="0"/>
              <a:t>↓ des termes de l’échange pour les M</a:t>
            </a:r>
            <a:endParaRPr lang="fr-FR" sz="2400" dirty="0"/>
          </a:p>
        </p:txBody>
      </p:sp>
      <p:sp>
        <p:nvSpPr>
          <p:cNvPr id="9" name="ZoneTexte 8"/>
          <p:cNvSpPr txBox="1"/>
          <p:nvPr/>
        </p:nvSpPr>
        <p:spPr>
          <a:xfrm>
            <a:off x="813768" y="8261176"/>
            <a:ext cx="11449272" cy="461665"/>
          </a:xfrm>
          <a:prstGeom prst="rect">
            <a:avLst/>
          </a:prstGeom>
          <a:noFill/>
        </p:spPr>
        <p:txBody>
          <a:bodyPr wrap="square" rtlCol="0">
            <a:spAutoFit/>
          </a:bodyPr>
          <a:lstStyle/>
          <a:p>
            <a:pPr algn="l"/>
            <a:r>
              <a:rPr lang="fr-FR" sz="2400" dirty="0" err="1" smtClean="0"/>
              <a:t>Aglietta</a:t>
            </a:r>
            <a:r>
              <a:rPr lang="fr-FR" sz="2400" dirty="0" smtClean="0"/>
              <a:t> </a:t>
            </a:r>
            <a:r>
              <a:rPr lang="fr-FR" sz="2400" dirty="0" err="1" smtClean="0"/>
              <a:t>Emlinger</a:t>
            </a:r>
            <a:r>
              <a:rPr lang="fr-FR" sz="2400" dirty="0" smtClean="0"/>
              <a:t> (2011), in CEPII </a:t>
            </a:r>
            <a:r>
              <a:rPr lang="fr-FR" sz="2400" i="1" dirty="0" smtClean="0"/>
              <a:t>L’économie mondiale 2012</a:t>
            </a:r>
            <a:r>
              <a:rPr lang="fr-FR" sz="2400" dirty="0" smtClean="0"/>
              <a:t>, p. 102</a:t>
            </a:r>
            <a:endParaRPr lang="fr-FR" sz="2400" dirty="0"/>
          </a:p>
        </p:txBody>
      </p:sp>
      <p:cxnSp>
        <p:nvCxnSpPr>
          <p:cNvPr id="11" name="Forme 10"/>
          <p:cNvCxnSpPr>
            <a:stCxn id="3" idx="0"/>
            <a:endCxn id="4" idx="1"/>
          </p:cNvCxnSpPr>
          <p:nvPr/>
        </p:nvCxnSpPr>
        <p:spPr bwMode="auto">
          <a:xfrm rot="5400000" flipH="1" flipV="1">
            <a:off x="2121963" y="3520699"/>
            <a:ext cx="912003" cy="1512168"/>
          </a:xfrm>
          <a:prstGeom prst="bentConnector2">
            <a:avLst/>
          </a:prstGeom>
          <a:blipFill dpi="0" rotWithShape="0">
            <a:blip r:embed="rId2" cstate="print"/>
            <a:srcRect/>
            <a:tile tx="0" ty="0" sx="100000" sy="100000" flip="none" algn="tl"/>
          </a:blipFill>
          <a:ln w="38100" cap="flat" cmpd="sng" algn="ctr">
            <a:solidFill>
              <a:srgbClr val="FFC000"/>
            </a:solidFill>
            <a:prstDash val="solid"/>
            <a:miter lim="0"/>
            <a:headEnd type="none" w="med" len="med"/>
            <a:tailEnd type="arrow"/>
          </a:ln>
          <a:effectLst/>
        </p:spPr>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2" presetClass="entr" presetSubtype="8" fill="hold" nodeType="click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wipe(left)">
                                      <p:cBhvr>
                                        <p:cTn id="11" dur="1000"/>
                                        <p:tgtEl>
                                          <p:spTgt spid="11"/>
                                        </p:tgtEl>
                                      </p:cBhvr>
                                    </p:animEffec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04900" y="571500"/>
            <a:ext cx="10795000" cy="1641004"/>
          </a:xfrm>
        </p:spPr>
        <p:txBody>
          <a:bodyPr/>
          <a:lstStyle/>
          <a:p>
            <a:r>
              <a:rPr lang="fr-FR" sz="6000" dirty="0" smtClean="0"/>
              <a:t>La détérioration des termes de l’échange</a:t>
            </a:r>
            <a:endParaRPr lang="fr-FR" sz="6000" dirty="0"/>
          </a:p>
        </p:txBody>
      </p:sp>
      <p:sp>
        <p:nvSpPr>
          <p:cNvPr id="11" name="ZoneTexte 10"/>
          <p:cNvSpPr txBox="1"/>
          <p:nvPr/>
        </p:nvSpPr>
        <p:spPr>
          <a:xfrm>
            <a:off x="741760" y="2860576"/>
            <a:ext cx="11233248" cy="5632311"/>
          </a:xfrm>
          <a:prstGeom prst="rect">
            <a:avLst/>
          </a:prstGeom>
          <a:noFill/>
        </p:spPr>
        <p:txBody>
          <a:bodyPr wrap="square" rtlCol="0">
            <a:spAutoFit/>
          </a:bodyPr>
          <a:lstStyle/>
          <a:p>
            <a:pPr algn="l"/>
            <a:r>
              <a:rPr lang="fr-FR" dirty="0" smtClean="0"/>
              <a:t>Différence entre l’évolution du prix des biens importés et le prix des biens exportés.</a:t>
            </a:r>
          </a:p>
          <a:p>
            <a:pPr algn="l"/>
            <a:endParaRPr lang="fr-FR" dirty="0" smtClean="0"/>
          </a:p>
          <a:p>
            <a:pPr algn="l"/>
            <a:r>
              <a:rPr lang="fr-FR" dirty="0" smtClean="0"/>
              <a:t>Si les prix des biens importés augmentent plus rapidement que les prix des biens exportés, il y a une détérioration des termes de l’échange.</a:t>
            </a:r>
          </a:p>
          <a:p>
            <a:pPr algn="l"/>
            <a:endParaRPr lang="fr-FR" dirty="0"/>
          </a:p>
          <a:p>
            <a:pPr algn="l"/>
            <a:r>
              <a:rPr lang="fr-FR" dirty="0" smtClean="0"/>
              <a:t>Inversement si le prix des biens importés augmentent moins vite que les prix des biens exportés, il y a une amélioration des termes de l’échange.</a:t>
            </a:r>
            <a:endParaRPr lang="fr-FR" dirty="0"/>
          </a:p>
        </p:txBody>
      </p:sp>
    </p:spTree>
    <p:extLst>
      <p:ext uri="{BB962C8B-B14F-4D97-AF65-F5344CB8AC3E}">
        <p14:creationId xmlns:p14="http://schemas.microsoft.com/office/powerpoint/2010/main" val="40465305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04900" y="571500"/>
            <a:ext cx="10795000" cy="1857028"/>
          </a:xfrm>
        </p:spPr>
        <p:txBody>
          <a:bodyPr/>
          <a:lstStyle/>
          <a:p>
            <a:r>
              <a:rPr lang="fr-FR" sz="4400" dirty="0" smtClean="0"/>
              <a:t>Les effets macroéconomiques des hausses des prix des matières premières</a:t>
            </a:r>
            <a:endParaRPr lang="fr-FR" sz="4400" dirty="0"/>
          </a:p>
        </p:txBody>
      </p:sp>
      <p:sp>
        <p:nvSpPr>
          <p:cNvPr id="3" name="ZoneTexte 2"/>
          <p:cNvSpPr txBox="1"/>
          <p:nvPr/>
        </p:nvSpPr>
        <p:spPr>
          <a:xfrm>
            <a:off x="597744" y="4732784"/>
            <a:ext cx="2448272" cy="461665"/>
          </a:xfrm>
          <a:prstGeom prst="rect">
            <a:avLst/>
          </a:prstGeom>
          <a:noFill/>
          <a:ln w="38100">
            <a:solidFill>
              <a:srgbClr val="B08600"/>
            </a:solidFill>
          </a:ln>
        </p:spPr>
        <p:txBody>
          <a:bodyPr wrap="square" rtlCol="0">
            <a:spAutoFit/>
          </a:bodyPr>
          <a:lstStyle/>
          <a:p>
            <a:pPr algn="l"/>
            <a:r>
              <a:rPr lang="fr-FR" sz="2400" dirty="0" smtClean="0">
                <a:latin typeface="Arial"/>
                <a:cs typeface="Arial"/>
              </a:rPr>
              <a:t>↑ Prix des MP</a:t>
            </a:r>
            <a:endParaRPr lang="fr-FR" sz="2400" dirty="0"/>
          </a:p>
        </p:txBody>
      </p:sp>
      <p:sp>
        <p:nvSpPr>
          <p:cNvPr id="4" name="ZoneTexte 3"/>
          <p:cNvSpPr txBox="1"/>
          <p:nvPr/>
        </p:nvSpPr>
        <p:spPr>
          <a:xfrm>
            <a:off x="3334048" y="3035950"/>
            <a:ext cx="2592288" cy="1200329"/>
          </a:xfrm>
          <a:prstGeom prst="rect">
            <a:avLst/>
          </a:prstGeom>
          <a:noFill/>
          <a:ln w="38100">
            <a:solidFill>
              <a:srgbClr val="B08600"/>
            </a:solidFill>
          </a:ln>
        </p:spPr>
        <p:txBody>
          <a:bodyPr wrap="square" rtlCol="0">
            <a:spAutoFit/>
          </a:bodyPr>
          <a:lstStyle/>
          <a:p>
            <a:pPr algn="l"/>
            <a:r>
              <a:rPr lang="fr-FR" sz="2400" dirty="0" smtClean="0"/>
              <a:t>↓ des termes de l’échange pour les M</a:t>
            </a:r>
            <a:endParaRPr lang="fr-FR" sz="2400" dirty="0"/>
          </a:p>
        </p:txBody>
      </p:sp>
      <p:sp>
        <p:nvSpPr>
          <p:cNvPr id="5" name="ZoneTexte 4"/>
          <p:cNvSpPr txBox="1"/>
          <p:nvPr/>
        </p:nvSpPr>
        <p:spPr>
          <a:xfrm>
            <a:off x="6862440" y="3220616"/>
            <a:ext cx="3330370" cy="830997"/>
          </a:xfrm>
          <a:prstGeom prst="rect">
            <a:avLst/>
          </a:prstGeom>
          <a:noFill/>
          <a:ln w="38100">
            <a:solidFill>
              <a:srgbClr val="B08600"/>
            </a:solidFill>
          </a:ln>
        </p:spPr>
        <p:txBody>
          <a:bodyPr wrap="square" rtlCol="0">
            <a:spAutoFit/>
          </a:bodyPr>
          <a:lstStyle/>
          <a:p>
            <a:pPr algn="l"/>
            <a:r>
              <a:rPr lang="fr-FR" sz="2400" dirty="0" smtClean="0"/>
              <a:t>Transfert vers les pays à haut taux d’épargne</a:t>
            </a:r>
            <a:endParaRPr lang="fr-FR" sz="2400" dirty="0"/>
          </a:p>
        </p:txBody>
      </p:sp>
      <p:sp>
        <p:nvSpPr>
          <p:cNvPr id="6" name="ZoneTexte 5"/>
          <p:cNvSpPr txBox="1"/>
          <p:nvPr/>
        </p:nvSpPr>
        <p:spPr>
          <a:xfrm>
            <a:off x="9670752" y="4444752"/>
            <a:ext cx="2808312" cy="830997"/>
          </a:xfrm>
          <a:prstGeom prst="rect">
            <a:avLst/>
          </a:prstGeom>
          <a:noFill/>
          <a:ln w="38100">
            <a:solidFill>
              <a:srgbClr val="B08600"/>
            </a:solidFill>
          </a:ln>
        </p:spPr>
        <p:txBody>
          <a:bodyPr wrap="square" rtlCol="0">
            <a:spAutoFit/>
          </a:bodyPr>
          <a:lstStyle/>
          <a:p>
            <a:pPr algn="l"/>
            <a:r>
              <a:rPr lang="fr-FR" sz="2400" dirty="0" smtClean="0"/>
              <a:t>↓ de la demande mondiale</a:t>
            </a:r>
            <a:endParaRPr lang="fr-FR" sz="2400" dirty="0"/>
          </a:p>
        </p:txBody>
      </p:sp>
      <p:sp>
        <p:nvSpPr>
          <p:cNvPr id="7" name="ZoneTexte 6"/>
          <p:cNvSpPr txBox="1"/>
          <p:nvPr/>
        </p:nvSpPr>
        <p:spPr>
          <a:xfrm>
            <a:off x="3262040" y="6172944"/>
            <a:ext cx="2160240" cy="830997"/>
          </a:xfrm>
          <a:prstGeom prst="rect">
            <a:avLst/>
          </a:prstGeom>
          <a:noFill/>
          <a:ln w="38100">
            <a:solidFill>
              <a:srgbClr val="B08600"/>
            </a:solidFill>
          </a:ln>
        </p:spPr>
        <p:txBody>
          <a:bodyPr wrap="square" rtlCol="0">
            <a:spAutoFit/>
          </a:bodyPr>
          <a:lstStyle/>
          <a:p>
            <a:pPr algn="l"/>
            <a:r>
              <a:rPr lang="fr-FR" sz="2400" dirty="0" smtClean="0">
                <a:latin typeface="Arial"/>
                <a:cs typeface="Arial"/>
              </a:rPr>
              <a:t>↑ de l’inflation importée</a:t>
            </a:r>
            <a:endParaRPr lang="fr-FR" sz="2400" dirty="0"/>
          </a:p>
        </p:txBody>
      </p:sp>
      <p:sp>
        <p:nvSpPr>
          <p:cNvPr id="8" name="ZoneTexte 7"/>
          <p:cNvSpPr txBox="1"/>
          <p:nvPr/>
        </p:nvSpPr>
        <p:spPr>
          <a:xfrm>
            <a:off x="7006456" y="6172944"/>
            <a:ext cx="2304256" cy="830997"/>
          </a:xfrm>
          <a:prstGeom prst="rect">
            <a:avLst/>
          </a:prstGeom>
          <a:noFill/>
          <a:ln w="38100">
            <a:solidFill>
              <a:srgbClr val="B08600"/>
            </a:solidFill>
          </a:ln>
        </p:spPr>
        <p:txBody>
          <a:bodyPr wrap="square" rtlCol="0">
            <a:spAutoFit/>
          </a:bodyPr>
          <a:lstStyle/>
          <a:p>
            <a:pPr algn="l"/>
            <a:r>
              <a:rPr lang="fr-FR" sz="2400" dirty="0" smtClean="0"/>
              <a:t>Hausse des taux d’intérêt</a:t>
            </a:r>
            <a:endParaRPr lang="fr-FR" sz="2400" dirty="0"/>
          </a:p>
        </p:txBody>
      </p:sp>
      <p:sp>
        <p:nvSpPr>
          <p:cNvPr id="9" name="ZoneTexte 8"/>
          <p:cNvSpPr txBox="1"/>
          <p:nvPr/>
        </p:nvSpPr>
        <p:spPr>
          <a:xfrm>
            <a:off x="813768" y="8261176"/>
            <a:ext cx="11449272" cy="461665"/>
          </a:xfrm>
          <a:prstGeom prst="rect">
            <a:avLst/>
          </a:prstGeom>
          <a:noFill/>
        </p:spPr>
        <p:txBody>
          <a:bodyPr wrap="square" rtlCol="0">
            <a:spAutoFit/>
          </a:bodyPr>
          <a:lstStyle/>
          <a:p>
            <a:pPr algn="l"/>
            <a:r>
              <a:rPr lang="fr-FR" sz="2400" dirty="0" err="1" smtClean="0"/>
              <a:t>Aglietta</a:t>
            </a:r>
            <a:r>
              <a:rPr lang="fr-FR" sz="2400" dirty="0" smtClean="0"/>
              <a:t> </a:t>
            </a:r>
            <a:r>
              <a:rPr lang="fr-FR" sz="2400" dirty="0" err="1" smtClean="0"/>
              <a:t>Emlinger</a:t>
            </a:r>
            <a:r>
              <a:rPr lang="fr-FR" sz="2400" dirty="0" smtClean="0"/>
              <a:t> (2011), in CEPII </a:t>
            </a:r>
            <a:r>
              <a:rPr lang="fr-FR" sz="2400" i="1" dirty="0" smtClean="0"/>
              <a:t>L’économie mondiale 2012</a:t>
            </a:r>
            <a:r>
              <a:rPr lang="fr-FR" sz="2400" dirty="0" smtClean="0"/>
              <a:t>, p. 102</a:t>
            </a:r>
            <a:endParaRPr lang="fr-FR" sz="2400" dirty="0"/>
          </a:p>
        </p:txBody>
      </p:sp>
      <p:cxnSp>
        <p:nvCxnSpPr>
          <p:cNvPr id="11" name="Forme 10"/>
          <p:cNvCxnSpPr>
            <a:stCxn id="3" idx="0"/>
            <a:endCxn id="4" idx="1"/>
          </p:cNvCxnSpPr>
          <p:nvPr/>
        </p:nvCxnSpPr>
        <p:spPr bwMode="auto">
          <a:xfrm rot="5400000" flipH="1" flipV="1">
            <a:off x="2029630" y="3428366"/>
            <a:ext cx="1096669" cy="1512168"/>
          </a:xfrm>
          <a:prstGeom prst="bentConnector2">
            <a:avLst/>
          </a:prstGeom>
          <a:blipFill dpi="0" rotWithShape="0">
            <a:blip r:embed="rId2" cstate="print"/>
            <a:srcRect/>
            <a:tile tx="0" ty="0" sx="100000" sy="100000" flip="none" algn="tl"/>
          </a:blipFill>
          <a:ln w="38100" cap="flat" cmpd="sng" algn="ctr">
            <a:solidFill>
              <a:srgbClr val="FFC000"/>
            </a:solidFill>
            <a:prstDash val="solid"/>
            <a:miter lim="0"/>
            <a:headEnd type="none" w="med" len="med"/>
            <a:tailEnd type="arrow"/>
          </a:ln>
          <a:effectLst/>
        </p:spPr>
      </p:cxnSp>
      <p:cxnSp>
        <p:nvCxnSpPr>
          <p:cNvPr id="13" name="Connecteur droit avec flèche 12"/>
          <p:cNvCxnSpPr>
            <a:stCxn id="4" idx="3"/>
            <a:endCxn id="5" idx="1"/>
          </p:cNvCxnSpPr>
          <p:nvPr/>
        </p:nvCxnSpPr>
        <p:spPr bwMode="auto">
          <a:xfrm>
            <a:off x="5926336" y="3636115"/>
            <a:ext cx="936104" cy="0"/>
          </a:xfrm>
          <a:prstGeom prst="straightConnector1">
            <a:avLst/>
          </a:prstGeom>
          <a:blipFill dpi="0" rotWithShape="0">
            <a:blip r:embed="rId2" cstate="print"/>
            <a:srcRect/>
            <a:tile tx="0" ty="0" sx="100000" sy="100000" flip="none" algn="tl"/>
          </a:blipFill>
          <a:ln w="38100" cap="flat" cmpd="sng" algn="ctr">
            <a:solidFill>
              <a:srgbClr val="FFC000"/>
            </a:solidFill>
            <a:prstDash val="solid"/>
            <a:miter lim="0"/>
            <a:headEnd type="none" w="med" len="med"/>
            <a:tailEnd type="arrow"/>
          </a:ln>
          <a:effectLst/>
        </p:spPr>
      </p:cxnSp>
      <p:cxnSp>
        <p:nvCxnSpPr>
          <p:cNvPr id="16" name="Forme 15"/>
          <p:cNvCxnSpPr>
            <a:stCxn id="5" idx="3"/>
            <a:endCxn id="6" idx="0"/>
          </p:cNvCxnSpPr>
          <p:nvPr/>
        </p:nvCxnSpPr>
        <p:spPr bwMode="auto">
          <a:xfrm>
            <a:off x="10192810" y="3636115"/>
            <a:ext cx="882098" cy="808637"/>
          </a:xfrm>
          <a:prstGeom prst="bentConnector2">
            <a:avLst/>
          </a:prstGeom>
          <a:blipFill dpi="0" rotWithShape="0">
            <a:blip r:embed="rId2" cstate="print"/>
            <a:srcRect/>
            <a:tile tx="0" ty="0" sx="100000" sy="100000" flip="none" algn="tl"/>
          </a:blipFill>
          <a:ln w="38100" cap="flat" cmpd="sng" algn="ctr">
            <a:solidFill>
              <a:srgbClr val="FFC000"/>
            </a:solidFill>
            <a:prstDash val="solid"/>
            <a:miter lim="0"/>
            <a:headEnd type="none" w="med" len="med"/>
            <a:tailEnd type="arrow"/>
          </a:ln>
          <a:effectLst/>
        </p:spPr>
      </p:cxnSp>
      <p:cxnSp>
        <p:nvCxnSpPr>
          <p:cNvPr id="18" name="Forme 17"/>
          <p:cNvCxnSpPr>
            <a:stCxn id="3" idx="2"/>
            <a:endCxn id="7" idx="1"/>
          </p:cNvCxnSpPr>
          <p:nvPr/>
        </p:nvCxnSpPr>
        <p:spPr bwMode="auto">
          <a:xfrm rot="16200000" flipH="1">
            <a:off x="1844963" y="5171366"/>
            <a:ext cx="1393994" cy="1440160"/>
          </a:xfrm>
          <a:prstGeom prst="bentConnector2">
            <a:avLst/>
          </a:prstGeom>
          <a:blipFill dpi="0" rotWithShape="0">
            <a:blip r:embed="rId2" cstate="print"/>
            <a:srcRect/>
            <a:tile tx="0" ty="0" sx="100000" sy="100000" flip="none" algn="tl"/>
          </a:blipFill>
          <a:ln w="38100" cap="flat" cmpd="sng" algn="ctr">
            <a:solidFill>
              <a:srgbClr val="FFC000"/>
            </a:solidFill>
            <a:prstDash val="solid"/>
            <a:miter lim="0"/>
            <a:headEnd type="none" w="med" len="med"/>
            <a:tailEnd type="arrow"/>
          </a:ln>
          <a:effectLst/>
        </p:spPr>
      </p:cxnSp>
      <p:cxnSp>
        <p:nvCxnSpPr>
          <p:cNvPr id="20" name="Connecteur droit avec flèche 19"/>
          <p:cNvCxnSpPr>
            <a:stCxn id="7" idx="3"/>
            <a:endCxn id="8" idx="1"/>
          </p:cNvCxnSpPr>
          <p:nvPr/>
        </p:nvCxnSpPr>
        <p:spPr bwMode="auto">
          <a:xfrm>
            <a:off x="5422280" y="6588443"/>
            <a:ext cx="1584176" cy="0"/>
          </a:xfrm>
          <a:prstGeom prst="straightConnector1">
            <a:avLst/>
          </a:prstGeom>
          <a:blipFill dpi="0" rotWithShape="0">
            <a:blip r:embed="rId2" cstate="print"/>
            <a:srcRect/>
            <a:tile tx="0" ty="0" sx="100000" sy="100000" flip="none" algn="tl"/>
          </a:blipFill>
          <a:ln w="38100" cap="flat" cmpd="sng" algn="ctr">
            <a:solidFill>
              <a:srgbClr val="FFC000"/>
            </a:solidFill>
            <a:prstDash val="solid"/>
            <a:miter lim="0"/>
            <a:headEnd type="none" w="med" len="med"/>
            <a:tailEnd type="arrow"/>
          </a:ln>
          <a:effectLst/>
        </p:spPr>
      </p:cxnSp>
      <p:cxnSp>
        <p:nvCxnSpPr>
          <p:cNvPr id="25" name="Forme 24"/>
          <p:cNvCxnSpPr>
            <a:stCxn id="8" idx="3"/>
            <a:endCxn id="6" idx="2"/>
          </p:cNvCxnSpPr>
          <p:nvPr/>
        </p:nvCxnSpPr>
        <p:spPr bwMode="auto">
          <a:xfrm flipV="1">
            <a:off x="9310712" y="5275749"/>
            <a:ext cx="1764196" cy="1312694"/>
          </a:xfrm>
          <a:prstGeom prst="bentConnector2">
            <a:avLst/>
          </a:prstGeom>
          <a:blipFill dpi="0" rotWithShape="0">
            <a:blip r:embed="rId2" cstate="print"/>
            <a:srcRect/>
            <a:tile tx="0" ty="0" sx="100000" sy="100000" flip="none" algn="tl"/>
          </a:blipFill>
          <a:ln w="38100" cap="flat" cmpd="sng" algn="ctr">
            <a:solidFill>
              <a:srgbClr val="FFC000"/>
            </a:solidFill>
            <a:prstDash val="solid"/>
            <a:miter lim="0"/>
            <a:headEnd type="none" w="med" len="med"/>
            <a:tailEnd type="arrow"/>
          </a:ln>
          <a:effectLst/>
        </p:spPr>
      </p:cxnSp>
    </p:spTree>
    <p:extLst>
      <p:ext uri="{BB962C8B-B14F-4D97-AF65-F5344CB8AC3E}">
        <p14:creationId xmlns:p14="http://schemas.microsoft.com/office/powerpoint/2010/main" val="12181591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10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22" presetClass="entr" presetSubtype="1" fill="hold" nodeType="clickEffect">
                                  <p:stCondLst>
                                    <p:cond delay="0"/>
                                  </p:stCondLst>
                                  <p:childTnLst>
                                    <p:set>
                                      <p:cBhvr>
                                        <p:cTn id="15" dur="1" fill="hold">
                                          <p:stCondLst>
                                            <p:cond delay="0"/>
                                          </p:stCondLst>
                                        </p:cTn>
                                        <p:tgtEl>
                                          <p:spTgt spid="16"/>
                                        </p:tgtEl>
                                        <p:attrNameLst>
                                          <p:attrName>style.visibility</p:attrName>
                                        </p:attrNameLst>
                                      </p:cBhvr>
                                      <p:to>
                                        <p:strVal val="visible"/>
                                      </p:to>
                                    </p:set>
                                    <p:animEffect transition="in" filter="wipe(up)">
                                      <p:cBhvr>
                                        <p:cTn id="16" dur="1000"/>
                                        <p:tgtEl>
                                          <p:spTgt spid="16"/>
                                        </p:tgtEl>
                                      </p:cBhvr>
                                    </p:animEffec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nodeType="click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wipe(left)">
                                      <p:cBhvr>
                                        <p:cTn id="25" dur="1000"/>
                                        <p:tgtEl>
                                          <p:spTgt spid="18"/>
                                        </p:tgtEl>
                                      </p:cBhvr>
                                    </p:animEffect>
                                  </p:childTnLst>
                                </p:cTn>
                              </p:par>
                            </p:childTnLst>
                          </p:cTn>
                        </p:par>
                      </p:childTnLst>
                    </p:cTn>
                  </p:par>
                  <p:par>
                    <p:cTn id="26" fill="hold">
                      <p:stCondLst>
                        <p:cond delay="indefinite"/>
                      </p:stCondLst>
                      <p:childTnLst>
                        <p:par>
                          <p:cTn id="27" fill="hold">
                            <p:stCondLst>
                              <p:cond delay="0"/>
                            </p:stCondLst>
                            <p:childTnLst>
                              <p:par>
                                <p:cTn id="28" presetID="1" presetClass="entr" presetSubtype="0"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childTnLst>
                                </p:cTn>
                              </p:par>
                            </p:childTnLst>
                          </p:cTn>
                        </p:par>
                      </p:childTnLst>
                    </p:cTn>
                  </p:par>
                  <p:par>
                    <p:cTn id="30" fill="hold">
                      <p:stCondLst>
                        <p:cond delay="indefinite"/>
                      </p:stCondLst>
                      <p:childTnLst>
                        <p:par>
                          <p:cTn id="31" fill="hold">
                            <p:stCondLst>
                              <p:cond delay="0"/>
                            </p:stCondLst>
                            <p:childTnLst>
                              <p:par>
                                <p:cTn id="32" presetID="22" presetClass="entr" presetSubtype="8" fill="hold" nodeType="clickEffect">
                                  <p:stCondLst>
                                    <p:cond delay="0"/>
                                  </p:stCondLst>
                                  <p:childTnLst>
                                    <p:set>
                                      <p:cBhvr>
                                        <p:cTn id="33" dur="1" fill="hold">
                                          <p:stCondLst>
                                            <p:cond delay="0"/>
                                          </p:stCondLst>
                                        </p:cTn>
                                        <p:tgtEl>
                                          <p:spTgt spid="20"/>
                                        </p:tgtEl>
                                        <p:attrNameLst>
                                          <p:attrName>style.visibility</p:attrName>
                                        </p:attrNameLst>
                                      </p:cBhvr>
                                      <p:to>
                                        <p:strVal val="visible"/>
                                      </p:to>
                                    </p:set>
                                    <p:animEffect transition="in" filter="wipe(left)">
                                      <p:cBhvr>
                                        <p:cTn id="34" dur="1000"/>
                                        <p:tgtEl>
                                          <p:spTgt spid="20"/>
                                        </p:tgtEl>
                                      </p:cBhvr>
                                    </p:animEffec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8"/>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22" presetClass="entr" presetSubtype="4" fill="hold" nodeType="clickEffect">
                                  <p:stCondLst>
                                    <p:cond delay="0"/>
                                  </p:stCondLst>
                                  <p:childTnLst>
                                    <p:set>
                                      <p:cBhvr>
                                        <p:cTn id="42" dur="1" fill="hold">
                                          <p:stCondLst>
                                            <p:cond delay="0"/>
                                          </p:stCondLst>
                                        </p:cTn>
                                        <p:tgtEl>
                                          <p:spTgt spid="25"/>
                                        </p:tgtEl>
                                        <p:attrNameLst>
                                          <p:attrName>style.visibility</p:attrName>
                                        </p:attrNameLst>
                                      </p:cBhvr>
                                      <p:to>
                                        <p:strVal val="visible"/>
                                      </p:to>
                                    </p:set>
                                    <p:animEffect transition="in" filter="wipe(down)">
                                      <p:cBhvr>
                                        <p:cTn id="43" dur="1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64951" y="370700"/>
            <a:ext cx="11704320" cy="1438182"/>
          </a:xfrm>
        </p:spPr>
        <p:txBody>
          <a:bodyPr>
            <a:noAutofit/>
          </a:bodyPr>
          <a:lstStyle/>
          <a:p>
            <a:pPr fontAlgn="auto" hangingPunct="1">
              <a:spcAft>
                <a:spcPts val="0"/>
              </a:spcAft>
              <a:defRPr/>
            </a:pPr>
            <a:r>
              <a:rPr lang="fr-FR" sz="4000" dirty="0" smtClean="0"/>
              <a:t>Quels pays moteurs de la croissance mondiale dans la décennie 2010 ?</a:t>
            </a:r>
            <a:endParaRPr lang="fr-FR" sz="4000" dirty="0"/>
          </a:p>
        </p:txBody>
      </p:sp>
      <p:sp>
        <p:nvSpPr>
          <p:cNvPr id="3" name="ZoneTexte 2"/>
          <p:cNvSpPr txBox="1">
            <a:spLocks noChangeArrowheads="1"/>
          </p:cNvSpPr>
          <p:nvPr/>
        </p:nvSpPr>
        <p:spPr bwMode="auto">
          <a:xfrm>
            <a:off x="511432" y="1755552"/>
            <a:ext cx="5981317" cy="2716639"/>
          </a:xfrm>
          <a:prstGeom prst="rect">
            <a:avLst/>
          </a:prstGeom>
          <a:noFill/>
          <a:ln w="9525">
            <a:noFill/>
            <a:miter lim="800000"/>
            <a:headEnd/>
            <a:tailEnd/>
          </a:ln>
        </p:spPr>
        <p:txBody>
          <a:bodyPr wrap="square" lIns="130046" tIns="65023" rIns="130046" bIns="65023">
            <a:spAutoFit/>
          </a:bodyPr>
          <a:lstStyle/>
          <a:p>
            <a:pPr algn="l"/>
            <a:r>
              <a:rPr lang="fr-FR" sz="2800" dirty="0" smtClean="0">
                <a:latin typeface="Book Antiqua" pitchFamily="18" charset="0"/>
              </a:rPr>
              <a:t>De la  </a:t>
            </a:r>
            <a:r>
              <a:rPr lang="fr-FR" sz="2800" dirty="0">
                <a:latin typeface="Book Antiqua" pitchFamily="18" charset="0"/>
              </a:rPr>
              <a:t>fin </a:t>
            </a:r>
            <a:r>
              <a:rPr lang="fr-FR" sz="2800" dirty="0" smtClean="0">
                <a:latin typeface="Book Antiqua" pitchFamily="18" charset="0"/>
              </a:rPr>
              <a:t>des années 90 jusqu’à la crise,</a:t>
            </a:r>
            <a:endParaRPr lang="fr-FR" sz="2800" dirty="0">
              <a:latin typeface="Book Antiqua" pitchFamily="18" charset="0"/>
            </a:endParaRPr>
          </a:p>
          <a:p>
            <a:pPr algn="l"/>
            <a:r>
              <a:rPr lang="fr-FR" sz="2800" dirty="0">
                <a:latin typeface="Book Antiqua" pitchFamily="18" charset="0"/>
              </a:rPr>
              <a:t>moteurs de la croissance mondiale :</a:t>
            </a:r>
          </a:p>
          <a:p>
            <a:pPr algn="l"/>
            <a:r>
              <a:rPr lang="fr-FR" sz="2800" dirty="0">
                <a:latin typeface="Book Antiqua" pitchFamily="18" charset="0"/>
              </a:rPr>
              <a:t>	</a:t>
            </a:r>
            <a:endParaRPr lang="fr-FR" sz="2800" dirty="0" smtClean="0">
              <a:latin typeface="Book Antiqua" pitchFamily="18" charset="0"/>
            </a:endParaRPr>
          </a:p>
          <a:p>
            <a:pPr algn="l"/>
            <a:r>
              <a:rPr lang="fr-FR" sz="2800" dirty="0" smtClean="0">
                <a:latin typeface="Book Antiqua" pitchFamily="18" charset="0"/>
              </a:rPr>
              <a:t>- </a:t>
            </a:r>
            <a:r>
              <a:rPr lang="fr-FR" sz="2800" dirty="0">
                <a:latin typeface="Book Antiqua" pitchFamily="18" charset="0"/>
              </a:rPr>
              <a:t>Consommation américaine</a:t>
            </a:r>
          </a:p>
          <a:p>
            <a:pPr algn="l"/>
            <a:r>
              <a:rPr lang="fr-FR" sz="2800" dirty="0">
                <a:latin typeface="Book Antiqua" pitchFamily="18" charset="0"/>
              </a:rPr>
              <a:t>	- Investissement chinois</a:t>
            </a:r>
          </a:p>
        </p:txBody>
      </p:sp>
      <p:sp>
        <p:nvSpPr>
          <p:cNvPr id="6" name="ZoneTexte 5"/>
          <p:cNvSpPr txBox="1">
            <a:spLocks noChangeArrowheads="1"/>
          </p:cNvSpPr>
          <p:nvPr/>
        </p:nvSpPr>
        <p:spPr bwMode="auto">
          <a:xfrm>
            <a:off x="7872799" y="1711512"/>
            <a:ext cx="3962401" cy="500648"/>
          </a:xfrm>
          <a:prstGeom prst="rect">
            <a:avLst/>
          </a:prstGeom>
          <a:noFill/>
          <a:ln w="9525">
            <a:noFill/>
            <a:miter lim="800000"/>
            <a:headEnd/>
            <a:tailEnd/>
          </a:ln>
        </p:spPr>
        <p:txBody>
          <a:bodyPr lIns="130046" tIns="65023" rIns="130046" bIns="65023">
            <a:spAutoFit/>
          </a:bodyPr>
          <a:lstStyle/>
          <a:p>
            <a:pPr algn="l"/>
            <a:r>
              <a:rPr lang="fr-FR" sz="2400" dirty="0">
                <a:latin typeface="Book Antiqua" pitchFamily="18" charset="0"/>
              </a:rPr>
              <a:t>Problèmes actuels</a:t>
            </a:r>
          </a:p>
        </p:txBody>
      </p:sp>
      <p:sp>
        <p:nvSpPr>
          <p:cNvPr id="19461" name="ZoneTexte 8"/>
          <p:cNvSpPr txBox="1">
            <a:spLocks noChangeArrowheads="1"/>
          </p:cNvSpPr>
          <p:nvPr/>
        </p:nvSpPr>
        <p:spPr bwMode="auto">
          <a:xfrm>
            <a:off x="7321698" y="2898428"/>
            <a:ext cx="4966229" cy="500648"/>
          </a:xfrm>
          <a:prstGeom prst="rect">
            <a:avLst/>
          </a:prstGeom>
          <a:noFill/>
          <a:ln w="9525">
            <a:noFill/>
            <a:miter lim="800000"/>
            <a:headEnd/>
            <a:tailEnd/>
          </a:ln>
        </p:spPr>
        <p:txBody>
          <a:bodyPr wrap="square" lIns="130046" tIns="65023" rIns="130046" bIns="65023">
            <a:spAutoFit/>
          </a:bodyPr>
          <a:lstStyle/>
          <a:p>
            <a:pPr algn="l"/>
            <a:r>
              <a:rPr lang="fr-FR" sz="2400" dirty="0">
                <a:latin typeface="Book Antiqua" pitchFamily="18" charset="0"/>
              </a:rPr>
              <a:t>Endettement et </a:t>
            </a:r>
            <a:r>
              <a:rPr lang="fr-FR" sz="2400" dirty="0" smtClean="0">
                <a:latin typeface="Book Antiqua" pitchFamily="18" charset="0"/>
              </a:rPr>
              <a:t>croissance ?</a:t>
            </a:r>
            <a:endParaRPr lang="fr-FR" sz="2400" dirty="0">
              <a:latin typeface="Book Antiqua" pitchFamily="18" charset="0"/>
            </a:endParaRPr>
          </a:p>
        </p:txBody>
      </p:sp>
      <p:sp>
        <p:nvSpPr>
          <p:cNvPr id="19462" name="ZoneTexte 9"/>
          <p:cNvSpPr txBox="1">
            <a:spLocks noChangeArrowheads="1"/>
          </p:cNvSpPr>
          <p:nvPr/>
        </p:nvSpPr>
        <p:spPr bwMode="auto">
          <a:xfrm>
            <a:off x="7331176" y="3499226"/>
            <a:ext cx="5080000" cy="500648"/>
          </a:xfrm>
          <a:prstGeom prst="rect">
            <a:avLst/>
          </a:prstGeom>
          <a:noFill/>
          <a:ln w="9525">
            <a:noFill/>
            <a:miter lim="800000"/>
            <a:headEnd/>
            <a:tailEnd/>
          </a:ln>
        </p:spPr>
        <p:txBody>
          <a:bodyPr lIns="130046" tIns="65023" rIns="130046" bIns="65023">
            <a:spAutoFit/>
          </a:bodyPr>
          <a:lstStyle/>
          <a:p>
            <a:pPr algn="l"/>
            <a:r>
              <a:rPr lang="fr-FR" sz="2400" dirty="0">
                <a:latin typeface="Book Antiqua" pitchFamily="18" charset="0"/>
              </a:rPr>
              <a:t>Situation de surinvestissement ?</a:t>
            </a:r>
          </a:p>
        </p:txBody>
      </p:sp>
      <p:cxnSp>
        <p:nvCxnSpPr>
          <p:cNvPr id="15" name="Connecteur droit 14"/>
          <p:cNvCxnSpPr>
            <a:stCxn id="19461" idx="1"/>
          </p:cNvCxnSpPr>
          <p:nvPr/>
        </p:nvCxnSpPr>
        <p:spPr>
          <a:xfrm flipH="1">
            <a:off x="5663800" y="3148752"/>
            <a:ext cx="1657898" cy="642228"/>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17" name="Connecteur droit 16"/>
          <p:cNvCxnSpPr>
            <a:stCxn id="19462" idx="1"/>
          </p:cNvCxnSpPr>
          <p:nvPr/>
        </p:nvCxnSpPr>
        <p:spPr>
          <a:xfrm flipH="1">
            <a:off x="5029400" y="3749550"/>
            <a:ext cx="2301776" cy="437748"/>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sp>
        <p:nvSpPr>
          <p:cNvPr id="19465" name="ZoneTexte 19"/>
          <p:cNvSpPr txBox="1">
            <a:spLocks noChangeArrowheads="1"/>
          </p:cNvSpPr>
          <p:nvPr/>
        </p:nvSpPr>
        <p:spPr bwMode="auto">
          <a:xfrm>
            <a:off x="511433" y="4407883"/>
            <a:ext cx="10261599" cy="1423978"/>
          </a:xfrm>
          <a:prstGeom prst="rect">
            <a:avLst/>
          </a:prstGeom>
          <a:noFill/>
          <a:ln w="9525">
            <a:noFill/>
            <a:miter lim="800000"/>
            <a:headEnd/>
            <a:tailEnd/>
          </a:ln>
        </p:spPr>
        <p:txBody>
          <a:bodyPr lIns="130046" tIns="65023" rIns="130046" bIns="65023">
            <a:spAutoFit/>
          </a:bodyPr>
          <a:lstStyle/>
          <a:p>
            <a:pPr algn="l"/>
            <a:r>
              <a:rPr lang="fr-FR" sz="2800" dirty="0">
                <a:latin typeface="Book Antiqua" pitchFamily="18" charset="0"/>
              </a:rPr>
              <a:t>Solutions possibles : </a:t>
            </a:r>
          </a:p>
          <a:p>
            <a:pPr algn="l"/>
            <a:r>
              <a:rPr lang="fr-FR" sz="2800" dirty="0">
                <a:latin typeface="Book Antiqua" pitchFamily="18" charset="0"/>
              </a:rPr>
              <a:t>	</a:t>
            </a:r>
            <a:r>
              <a:rPr lang="fr-FR" sz="2800" dirty="0" smtClean="0">
                <a:latin typeface="Book Antiqua" pitchFamily="18" charset="0"/>
              </a:rPr>
              <a:t>1) augmentation </a:t>
            </a:r>
            <a:r>
              <a:rPr lang="fr-FR" sz="2800" dirty="0">
                <a:latin typeface="Book Antiqua" pitchFamily="18" charset="0"/>
              </a:rPr>
              <a:t>des exportations </a:t>
            </a:r>
            <a:r>
              <a:rPr lang="fr-FR" sz="2800" dirty="0" smtClean="0">
                <a:latin typeface="Book Antiqua" pitchFamily="18" charset="0"/>
              </a:rPr>
              <a:t>chinoises ? </a:t>
            </a:r>
            <a:endParaRPr lang="fr-FR" sz="2800" dirty="0">
              <a:latin typeface="Book Antiqua" pitchFamily="18" charset="0"/>
            </a:endParaRPr>
          </a:p>
          <a:p>
            <a:pPr algn="l"/>
            <a:r>
              <a:rPr lang="fr-FR" sz="2800" dirty="0">
                <a:latin typeface="Book Antiqua" pitchFamily="18" charset="0"/>
              </a:rPr>
              <a:t>	</a:t>
            </a:r>
            <a:r>
              <a:rPr lang="fr-FR" sz="2800" dirty="0" smtClean="0">
                <a:latin typeface="Book Antiqua" pitchFamily="18" charset="0"/>
              </a:rPr>
              <a:t>2) augmentation </a:t>
            </a:r>
            <a:r>
              <a:rPr lang="fr-FR" sz="2800" dirty="0">
                <a:latin typeface="Book Antiqua" pitchFamily="18" charset="0"/>
              </a:rPr>
              <a:t>de la demande </a:t>
            </a:r>
            <a:r>
              <a:rPr lang="fr-FR" sz="2800" dirty="0" smtClean="0">
                <a:latin typeface="Book Antiqua" pitchFamily="18" charset="0"/>
              </a:rPr>
              <a:t>interne en Chine</a:t>
            </a:r>
            <a:endParaRPr lang="fr-FR" sz="2800" dirty="0">
              <a:latin typeface="Book Antiqua" pitchFamily="18" charset="0"/>
            </a:endParaRPr>
          </a:p>
        </p:txBody>
      </p:sp>
      <p:sp>
        <p:nvSpPr>
          <p:cNvPr id="21" name="Flèche courbée vers la gauche 20"/>
          <p:cNvSpPr/>
          <p:nvPr/>
        </p:nvSpPr>
        <p:spPr>
          <a:xfrm>
            <a:off x="10303176" y="5119872"/>
            <a:ext cx="1525960" cy="1823865"/>
          </a:xfrm>
          <a:prstGeom prst="curvedLef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130046" tIns="65023" rIns="130046" bIns="65023" anchor="ctr"/>
          <a:lstStyle/>
          <a:p>
            <a:pPr fontAlgn="auto">
              <a:spcBef>
                <a:spcPts val="0"/>
              </a:spcBef>
              <a:spcAft>
                <a:spcPts val="0"/>
              </a:spcAft>
              <a:defRPr/>
            </a:pPr>
            <a:endParaRPr lang="fr-FR" dirty="0">
              <a:solidFill>
                <a:schemeClr val="tx1"/>
              </a:solidFill>
            </a:endParaRPr>
          </a:p>
        </p:txBody>
      </p:sp>
      <p:sp>
        <p:nvSpPr>
          <p:cNvPr id="19467" name="ZoneTexte 21"/>
          <p:cNvSpPr txBox="1">
            <a:spLocks noChangeArrowheads="1"/>
          </p:cNvSpPr>
          <p:nvPr/>
        </p:nvSpPr>
        <p:spPr bwMode="auto">
          <a:xfrm>
            <a:off x="5663800" y="6011358"/>
            <a:ext cx="5283200" cy="1608643"/>
          </a:xfrm>
          <a:prstGeom prst="rect">
            <a:avLst/>
          </a:prstGeom>
          <a:noFill/>
          <a:ln w="9525">
            <a:noFill/>
            <a:miter lim="800000"/>
            <a:headEnd/>
            <a:tailEnd/>
          </a:ln>
        </p:spPr>
        <p:txBody>
          <a:bodyPr lIns="130046" tIns="65023" rIns="130046" bIns="65023">
            <a:spAutoFit/>
          </a:bodyPr>
          <a:lstStyle/>
          <a:p>
            <a:r>
              <a:rPr lang="fr-FR" sz="2400" dirty="0">
                <a:latin typeface="Book Antiqua" pitchFamily="18" charset="0"/>
              </a:rPr>
              <a:t>↑ de la part des </a:t>
            </a:r>
            <a:r>
              <a:rPr lang="fr-FR" sz="2400" dirty="0" smtClean="0">
                <a:latin typeface="Book Antiqua" pitchFamily="18" charset="0"/>
              </a:rPr>
              <a:t>salaires dans les revenus</a:t>
            </a:r>
            <a:endParaRPr lang="fr-FR" sz="2400" dirty="0">
              <a:latin typeface="Book Antiqua" pitchFamily="18" charset="0"/>
            </a:endParaRPr>
          </a:p>
          <a:p>
            <a:r>
              <a:rPr lang="fr-FR" sz="2400" dirty="0">
                <a:latin typeface="Book Antiqua" pitchFamily="18" charset="0"/>
              </a:rPr>
              <a:t>↓ des taux d’épargne (prises en charge sociale)</a:t>
            </a:r>
          </a:p>
        </p:txBody>
      </p:sp>
      <p:sp>
        <p:nvSpPr>
          <p:cNvPr id="23" name="Flèche droite 22"/>
          <p:cNvSpPr/>
          <p:nvPr/>
        </p:nvSpPr>
        <p:spPr>
          <a:xfrm rot="10800000">
            <a:off x="4636394" y="6409279"/>
            <a:ext cx="914399" cy="406400"/>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130046" tIns="65023" rIns="130046" bIns="65023" anchor="ctr"/>
          <a:lstStyle/>
          <a:p>
            <a:pPr fontAlgn="auto">
              <a:spcBef>
                <a:spcPts val="0"/>
              </a:spcBef>
              <a:spcAft>
                <a:spcPts val="0"/>
              </a:spcAft>
              <a:defRPr/>
            </a:pPr>
            <a:endParaRPr lang="fr-FR" dirty="0"/>
          </a:p>
        </p:txBody>
      </p:sp>
      <p:sp>
        <p:nvSpPr>
          <p:cNvPr id="19469" name="ZoneTexte 23"/>
          <p:cNvSpPr txBox="1">
            <a:spLocks noChangeArrowheads="1"/>
          </p:cNvSpPr>
          <p:nvPr/>
        </p:nvSpPr>
        <p:spPr bwMode="auto">
          <a:xfrm>
            <a:off x="1245816" y="6019613"/>
            <a:ext cx="3021385" cy="1239312"/>
          </a:xfrm>
          <a:prstGeom prst="rect">
            <a:avLst/>
          </a:prstGeom>
          <a:noFill/>
          <a:ln w="9525">
            <a:noFill/>
            <a:miter lim="800000"/>
            <a:headEnd/>
            <a:tailEnd/>
          </a:ln>
        </p:spPr>
        <p:txBody>
          <a:bodyPr wrap="square" lIns="130046" tIns="65023" rIns="130046" bIns="65023">
            <a:spAutoFit/>
          </a:bodyPr>
          <a:lstStyle/>
          <a:p>
            <a:r>
              <a:rPr lang="fr-FR" sz="2400" dirty="0">
                <a:latin typeface="Book Antiqua" pitchFamily="18" charset="0"/>
              </a:rPr>
              <a:t>↑</a:t>
            </a:r>
            <a:r>
              <a:rPr lang="fr-FR" sz="2400" i="1" dirty="0">
                <a:latin typeface="Book Antiqua" pitchFamily="18" charset="0"/>
              </a:rPr>
              <a:t>i</a:t>
            </a:r>
            <a:r>
              <a:rPr lang="fr-FR" sz="2400" dirty="0">
                <a:latin typeface="Book Antiqua" pitchFamily="18" charset="0"/>
              </a:rPr>
              <a:t> pour freiner l’ I°</a:t>
            </a:r>
          </a:p>
          <a:p>
            <a:r>
              <a:rPr lang="fr-FR" sz="2400" dirty="0">
                <a:latin typeface="Book Antiqua" pitchFamily="18" charset="0"/>
              </a:rPr>
              <a:t>↑ </a:t>
            </a:r>
            <a:r>
              <a:rPr lang="fr-FR" sz="2400" dirty="0" err="1">
                <a:latin typeface="Book Antiqua" pitchFamily="18" charset="0"/>
              </a:rPr>
              <a:t>tx</a:t>
            </a:r>
            <a:r>
              <a:rPr lang="fr-FR" sz="2400" dirty="0">
                <a:latin typeface="Book Antiqua" pitchFamily="18" charset="0"/>
              </a:rPr>
              <a:t> de change pour ↓ les X et ↑ les M</a:t>
            </a:r>
          </a:p>
        </p:txBody>
      </p:sp>
      <p:sp>
        <p:nvSpPr>
          <p:cNvPr id="4" name="ZoneTexte 3"/>
          <p:cNvSpPr txBox="1"/>
          <p:nvPr/>
        </p:nvSpPr>
        <p:spPr>
          <a:xfrm>
            <a:off x="1245816" y="7757120"/>
            <a:ext cx="10873208" cy="954107"/>
          </a:xfrm>
          <a:prstGeom prst="rect">
            <a:avLst/>
          </a:prstGeom>
          <a:noFill/>
        </p:spPr>
        <p:txBody>
          <a:bodyPr wrap="square" rtlCol="0">
            <a:spAutoFit/>
          </a:bodyPr>
          <a:lstStyle/>
          <a:p>
            <a:pPr algn="l"/>
            <a:r>
              <a:rPr lang="fr-FR" sz="2800" dirty="0" smtClean="0"/>
              <a:t>3) Une croissance forte aux EU tirée par une baisse des prix liés à l’exploitation des ressources énergétiques.</a:t>
            </a:r>
            <a:endParaRPr lang="fr-FR"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5"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1000" fill="hold"/>
                                        <p:tgtEl>
                                          <p:spTgt spid="6"/>
                                        </p:tgtEl>
                                        <p:attrNameLst>
                                          <p:attrName>ppt_w</p:attrName>
                                        </p:attrNameLst>
                                      </p:cBhvr>
                                      <p:tavLst>
                                        <p:tav tm="0">
                                          <p:val>
                                            <p:fltVal val="0"/>
                                          </p:val>
                                        </p:tav>
                                        <p:tav tm="100000">
                                          <p:val>
                                            <p:strVal val="#ppt_w"/>
                                          </p:val>
                                        </p:tav>
                                      </p:tavLst>
                                    </p:anim>
                                    <p:anim calcmode="lin" valueType="num">
                                      <p:cBhvr>
                                        <p:cTn id="12" dur="1000" fill="hold"/>
                                        <p:tgtEl>
                                          <p:spTgt spid="6"/>
                                        </p:tgtEl>
                                        <p:attrNameLst>
                                          <p:attrName>ppt_h</p:attrName>
                                        </p:attrNameLst>
                                      </p:cBhvr>
                                      <p:tavLst>
                                        <p:tav tm="0">
                                          <p:val>
                                            <p:fltVal val="0"/>
                                          </p:val>
                                        </p:tav>
                                        <p:tav tm="100000">
                                          <p:val>
                                            <p:strVal val="#ppt_h"/>
                                          </p:val>
                                        </p:tav>
                                      </p:tavLst>
                                    </p:anim>
                                    <p:anim calcmode="lin" valueType="num">
                                      <p:cBhvr>
                                        <p:cTn id="13" dur="1000" fill="hold"/>
                                        <p:tgtEl>
                                          <p:spTgt spid="6"/>
                                        </p:tgtEl>
                                        <p:attrNameLst>
                                          <p:attrName>ppt_x</p:attrName>
                                        </p:attrNameLst>
                                      </p:cBhvr>
                                      <p:tavLst>
                                        <p:tav tm="0" fmla="#ppt_x+(cos(-2*pi*(1-$))*-#ppt_x-sin(-2*pi*(1-$))*(1-#ppt_y))*(1-$)">
                                          <p:val>
                                            <p:fltVal val="0"/>
                                          </p:val>
                                        </p:tav>
                                        <p:tav tm="100000">
                                          <p:val>
                                            <p:fltVal val="1"/>
                                          </p:val>
                                        </p:tav>
                                      </p:tavLst>
                                    </p:anim>
                                    <p:anim calcmode="lin" valueType="num">
                                      <p:cBhvr>
                                        <p:cTn id="14" dur="1000" fill="hold"/>
                                        <p:tgtEl>
                                          <p:spTgt spid="6"/>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5"/>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9461"/>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7"/>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9462"/>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19465">
                                            <p:txEl>
                                              <p:pRg st="0" end="0"/>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19465">
                                            <p:txEl>
                                              <p:pRg st="1" end="1"/>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19465">
                                            <p:txEl>
                                              <p:pRg st="2" end="2"/>
                                            </p:txEl>
                                          </p:spTgt>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22" presetClass="entr" presetSubtype="1" fill="hold" grpId="0" nodeType="clickEffect">
                                  <p:stCondLst>
                                    <p:cond delay="0"/>
                                  </p:stCondLst>
                                  <p:childTnLst>
                                    <p:set>
                                      <p:cBhvr>
                                        <p:cTn id="40" dur="1" fill="hold">
                                          <p:stCondLst>
                                            <p:cond delay="0"/>
                                          </p:stCondLst>
                                        </p:cTn>
                                        <p:tgtEl>
                                          <p:spTgt spid="21"/>
                                        </p:tgtEl>
                                        <p:attrNameLst>
                                          <p:attrName>style.visibility</p:attrName>
                                        </p:attrNameLst>
                                      </p:cBhvr>
                                      <p:to>
                                        <p:strVal val="visible"/>
                                      </p:to>
                                    </p:set>
                                    <p:animEffect transition="in" filter="wipe(up)">
                                      <p:cBhvr>
                                        <p:cTn id="41" dur="500"/>
                                        <p:tgtEl>
                                          <p:spTgt spid="21"/>
                                        </p:tgtEl>
                                      </p:cBhvr>
                                    </p:animEffect>
                                  </p:childTnLst>
                                </p:cTn>
                              </p:par>
                            </p:childTnLst>
                          </p:cTn>
                        </p:par>
                      </p:childTnLst>
                    </p:cTn>
                  </p:par>
                  <p:par>
                    <p:cTn id="42" fill="hold">
                      <p:stCondLst>
                        <p:cond delay="indefinite"/>
                      </p:stCondLst>
                      <p:childTnLst>
                        <p:par>
                          <p:cTn id="43" fill="hold">
                            <p:stCondLst>
                              <p:cond delay="0"/>
                            </p:stCondLst>
                            <p:childTnLst>
                              <p:par>
                                <p:cTn id="44" presetID="1" presetClass="entr" presetSubtype="0" fill="hold" grpId="0" nodeType="clickEffect">
                                  <p:stCondLst>
                                    <p:cond delay="0"/>
                                  </p:stCondLst>
                                  <p:childTnLst>
                                    <p:set>
                                      <p:cBhvr>
                                        <p:cTn id="45" dur="1" fill="hold">
                                          <p:stCondLst>
                                            <p:cond delay="0"/>
                                          </p:stCondLst>
                                        </p:cTn>
                                        <p:tgtEl>
                                          <p:spTgt spid="19467"/>
                                        </p:tgtEl>
                                        <p:attrNameLst>
                                          <p:attrName>style.visibility</p:attrName>
                                        </p:attrNameLst>
                                      </p:cBhvr>
                                      <p:to>
                                        <p:strVal val="visible"/>
                                      </p:to>
                                    </p:set>
                                  </p:childTnLst>
                                </p:cTn>
                              </p:par>
                            </p:childTnLst>
                          </p:cTn>
                        </p:par>
                      </p:childTnLst>
                    </p:cTn>
                  </p:par>
                  <p:par>
                    <p:cTn id="46" fill="hold">
                      <p:stCondLst>
                        <p:cond delay="indefinite"/>
                      </p:stCondLst>
                      <p:childTnLst>
                        <p:par>
                          <p:cTn id="47" fill="hold">
                            <p:stCondLst>
                              <p:cond delay="0"/>
                            </p:stCondLst>
                            <p:childTnLst>
                              <p:par>
                                <p:cTn id="48" presetID="22" presetClass="entr" presetSubtype="2" fill="hold" grpId="0" nodeType="clickEffect">
                                  <p:stCondLst>
                                    <p:cond delay="0"/>
                                  </p:stCondLst>
                                  <p:childTnLst>
                                    <p:set>
                                      <p:cBhvr>
                                        <p:cTn id="49" dur="1" fill="hold">
                                          <p:stCondLst>
                                            <p:cond delay="0"/>
                                          </p:stCondLst>
                                        </p:cTn>
                                        <p:tgtEl>
                                          <p:spTgt spid="23"/>
                                        </p:tgtEl>
                                        <p:attrNameLst>
                                          <p:attrName>style.visibility</p:attrName>
                                        </p:attrNameLst>
                                      </p:cBhvr>
                                      <p:to>
                                        <p:strVal val="visible"/>
                                      </p:to>
                                    </p:set>
                                    <p:animEffect transition="in" filter="wipe(right)">
                                      <p:cBhvr>
                                        <p:cTn id="50" dur="500"/>
                                        <p:tgtEl>
                                          <p:spTgt spid="23"/>
                                        </p:tgtEl>
                                      </p:cBhvr>
                                    </p:animEffec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19469"/>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P spid="19461" grpId="0"/>
      <p:bldP spid="19462" grpId="0"/>
      <p:bldP spid="19465" grpId="0" build="p"/>
      <p:bldP spid="21" grpId="0" animBg="1"/>
      <p:bldP spid="19467" grpId="0"/>
      <p:bldP spid="23" grpId="0" animBg="1"/>
      <p:bldP spid="19469" grpId="0"/>
      <p:bldP spid="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975360" y="433493"/>
            <a:ext cx="11054080" cy="866987"/>
          </a:xfrm>
        </p:spPr>
        <p:txBody>
          <a:bodyPr>
            <a:normAutofit/>
          </a:bodyPr>
          <a:lstStyle/>
          <a:p>
            <a:pPr fontAlgn="auto" hangingPunct="1">
              <a:spcAft>
                <a:spcPts val="0"/>
              </a:spcAft>
              <a:defRPr/>
            </a:pPr>
            <a:r>
              <a:rPr lang="fr-FR" sz="4600"/>
              <a:t>Les étapes de la croissance de Rostow</a:t>
            </a:r>
          </a:p>
        </p:txBody>
      </p:sp>
      <p:sp>
        <p:nvSpPr>
          <p:cNvPr id="4099" name="Text Box 3"/>
          <p:cNvSpPr txBox="1">
            <a:spLocks noChangeArrowheads="1"/>
          </p:cNvSpPr>
          <p:nvPr/>
        </p:nvSpPr>
        <p:spPr bwMode="auto">
          <a:xfrm>
            <a:off x="406400" y="1688803"/>
            <a:ext cx="5201920" cy="5622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30046" tIns="65023" rIns="130046" bIns="65023">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fr-FR" altLang="fr-FR" sz="2800" b="1" dirty="0">
                <a:latin typeface="Book Antiqua" pitchFamily="18" charset="0"/>
              </a:rPr>
              <a:t>5 étapes de la croissance :</a:t>
            </a:r>
          </a:p>
        </p:txBody>
      </p:sp>
      <p:sp>
        <p:nvSpPr>
          <p:cNvPr id="4100" name="Text Box 4"/>
          <p:cNvSpPr txBox="1">
            <a:spLocks noChangeArrowheads="1"/>
          </p:cNvSpPr>
          <p:nvPr/>
        </p:nvSpPr>
        <p:spPr bwMode="auto">
          <a:xfrm>
            <a:off x="508001" y="2251006"/>
            <a:ext cx="4226560" cy="10069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30046" tIns="65023" rIns="130046" bIns="65023">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fr-FR" altLang="fr-FR" sz="2800" dirty="0">
                <a:latin typeface="Book Antiqua" pitchFamily="18" charset="0"/>
              </a:rPr>
              <a:t>- Société traditionnelle, société agricole</a:t>
            </a:r>
          </a:p>
        </p:txBody>
      </p:sp>
      <p:sp>
        <p:nvSpPr>
          <p:cNvPr id="4101" name="Text Box 5"/>
          <p:cNvSpPr txBox="1">
            <a:spLocks noChangeArrowheads="1"/>
          </p:cNvSpPr>
          <p:nvPr/>
        </p:nvSpPr>
        <p:spPr bwMode="auto">
          <a:xfrm>
            <a:off x="5601547" y="2251006"/>
            <a:ext cx="3901440" cy="6570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30046" tIns="65023" rIns="130046" bIns="65023">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fr-FR" altLang="fr-FR" sz="3400" i="1">
                <a:latin typeface="Book Antiqua" pitchFamily="18" charset="0"/>
              </a:rPr>
              <a:t>Faible productivité</a:t>
            </a:r>
          </a:p>
        </p:txBody>
      </p:sp>
      <p:sp>
        <p:nvSpPr>
          <p:cNvPr id="4102" name="Text Box 6"/>
          <p:cNvSpPr txBox="1">
            <a:spLocks noChangeArrowheads="1"/>
          </p:cNvSpPr>
          <p:nvPr/>
        </p:nvSpPr>
        <p:spPr bwMode="auto">
          <a:xfrm>
            <a:off x="474135" y="3307646"/>
            <a:ext cx="4551680" cy="1882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30046" tIns="65023" rIns="130046" bIns="65023">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fr-FR" altLang="fr-FR" sz="2800" dirty="0">
                <a:latin typeface="Book Antiqua" pitchFamily="18" charset="0"/>
              </a:rPr>
              <a:t>- Conditions préalables du démarrage, commerce international et développement des villes</a:t>
            </a:r>
          </a:p>
        </p:txBody>
      </p:sp>
      <p:sp>
        <p:nvSpPr>
          <p:cNvPr id="4104" name="Text Box 8"/>
          <p:cNvSpPr txBox="1">
            <a:spLocks noChangeArrowheads="1"/>
          </p:cNvSpPr>
          <p:nvPr/>
        </p:nvSpPr>
        <p:spPr bwMode="auto">
          <a:xfrm>
            <a:off x="5493174" y="3443113"/>
            <a:ext cx="6285653" cy="11808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30046" tIns="65023" rIns="130046" bIns="65023">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fr-FR" altLang="fr-FR" sz="3400" i="1">
                <a:latin typeface="Book Antiqua" pitchFamily="18" charset="0"/>
              </a:rPr>
              <a:t>Invention, entrepreneurs, développement du commerce</a:t>
            </a:r>
          </a:p>
        </p:txBody>
      </p:sp>
      <p:sp>
        <p:nvSpPr>
          <p:cNvPr id="4105" name="Text Box 9"/>
          <p:cNvSpPr txBox="1">
            <a:spLocks noChangeArrowheads="1"/>
          </p:cNvSpPr>
          <p:nvPr/>
        </p:nvSpPr>
        <p:spPr bwMode="auto">
          <a:xfrm>
            <a:off x="724748" y="5238046"/>
            <a:ext cx="4219787" cy="10069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30046" tIns="65023" rIns="130046" bIns="65023">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fr-FR" altLang="fr-FR" sz="2800" dirty="0">
                <a:latin typeface="Book Antiqua" pitchFamily="18" charset="0"/>
              </a:rPr>
              <a:t>- Démarrage, Révolution industrielle</a:t>
            </a:r>
          </a:p>
        </p:txBody>
      </p:sp>
      <p:sp>
        <p:nvSpPr>
          <p:cNvPr id="4106" name="Text Box 10"/>
          <p:cNvSpPr txBox="1">
            <a:spLocks noChangeArrowheads="1"/>
          </p:cNvSpPr>
          <p:nvPr/>
        </p:nvSpPr>
        <p:spPr bwMode="auto">
          <a:xfrm>
            <a:off x="5452534" y="5238046"/>
            <a:ext cx="6719147" cy="11808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30046" tIns="65023" rIns="130046" bIns="65023">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fr-FR" altLang="fr-FR" sz="3400" i="1">
                <a:latin typeface="Book Antiqua" pitchFamily="18" charset="0"/>
              </a:rPr>
              <a:t>Progrès technique et épargne, productivité des facteurs augmente</a:t>
            </a:r>
          </a:p>
        </p:txBody>
      </p:sp>
      <p:sp>
        <p:nvSpPr>
          <p:cNvPr id="4107" name="Text Box 11"/>
          <p:cNvSpPr txBox="1">
            <a:spLocks noChangeArrowheads="1"/>
          </p:cNvSpPr>
          <p:nvPr/>
        </p:nvSpPr>
        <p:spPr bwMode="auto">
          <a:xfrm>
            <a:off x="833121" y="6477566"/>
            <a:ext cx="3576320" cy="10069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30046" tIns="65023" rIns="130046" bIns="65023">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fr-FR" altLang="fr-FR" sz="2800">
                <a:latin typeface="Book Antiqua" pitchFamily="18" charset="0"/>
              </a:rPr>
              <a:t>- Maturité, Sociétés industrielles</a:t>
            </a:r>
          </a:p>
        </p:txBody>
      </p:sp>
      <p:sp>
        <p:nvSpPr>
          <p:cNvPr id="4108" name="Text Box 12"/>
          <p:cNvSpPr txBox="1">
            <a:spLocks noChangeArrowheads="1"/>
          </p:cNvSpPr>
          <p:nvPr/>
        </p:nvSpPr>
        <p:spPr bwMode="auto">
          <a:xfrm>
            <a:off x="5601547" y="6477566"/>
            <a:ext cx="5201920" cy="6570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30046" tIns="65023" rIns="130046" bIns="65023">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fr-FR" altLang="fr-FR" sz="3400" i="1">
                <a:latin typeface="Book Antiqua" pitchFamily="18" charset="0"/>
              </a:rPr>
              <a:t>Diversité des productions</a:t>
            </a:r>
          </a:p>
        </p:txBody>
      </p:sp>
      <p:sp>
        <p:nvSpPr>
          <p:cNvPr id="4109" name="Text Box 13"/>
          <p:cNvSpPr txBox="1">
            <a:spLocks noChangeArrowheads="1"/>
          </p:cNvSpPr>
          <p:nvPr/>
        </p:nvSpPr>
        <p:spPr bwMode="auto">
          <a:xfrm>
            <a:off x="724747" y="7452926"/>
            <a:ext cx="4443307" cy="1882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30046" tIns="65023" rIns="130046" bIns="65023">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fr-FR" altLang="fr-FR" sz="2800" dirty="0">
                <a:latin typeface="Book Antiqua" pitchFamily="18" charset="0"/>
              </a:rPr>
              <a:t>- Consommation de masse, années 20 pour EU et Canada, après II° GM en Europe</a:t>
            </a:r>
          </a:p>
        </p:txBody>
      </p:sp>
      <p:sp>
        <p:nvSpPr>
          <p:cNvPr id="4110" name="Text Box 14"/>
          <p:cNvSpPr txBox="1">
            <a:spLocks noChangeArrowheads="1"/>
          </p:cNvSpPr>
          <p:nvPr/>
        </p:nvSpPr>
        <p:spPr bwMode="auto">
          <a:xfrm>
            <a:off x="5384801" y="7778046"/>
            <a:ext cx="7369387" cy="6570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30046" tIns="65023" rIns="130046" bIns="65023">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fr-FR" altLang="fr-FR" sz="3400">
                <a:latin typeface="Book Antiqua" pitchFamily="18" charset="0"/>
                <a:cs typeface="Times New Roman" pitchFamily="18" charset="0"/>
              </a:rPr>
              <a:t>Δ</a:t>
            </a:r>
            <a:r>
              <a:rPr lang="fr-FR" altLang="fr-FR" sz="3400" baseline="30000">
                <a:latin typeface="Book Antiqua" pitchFamily="18" charset="0"/>
                <a:cs typeface="Times New Roman" pitchFamily="18" charset="0"/>
              </a:rPr>
              <a:t>+ </a:t>
            </a:r>
            <a:r>
              <a:rPr lang="fr-FR" altLang="fr-FR" sz="3400" i="1">
                <a:latin typeface="Book Antiqua" pitchFamily="18" charset="0"/>
                <a:cs typeface="Times New Roman" pitchFamily="18" charset="0"/>
              </a:rPr>
              <a:t>de la productivité</a:t>
            </a:r>
            <a:r>
              <a:rPr lang="fr-FR" altLang="fr-FR" sz="3400">
                <a:latin typeface="Book Antiqua" pitchFamily="18" charset="0"/>
                <a:cs typeface="Times New Roman" pitchFamily="18" charset="0"/>
              </a:rPr>
              <a:t> =&gt; Δ</a:t>
            </a:r>
            <a:r>
              <a:rPr lang="fr-FR" altLang="fr-FR" sz="3400" baseline="30000">
                <a:latin typeface="Book Antiqua" pitchFamily="18" charset="0"/>
                <a:cs typeface="Times New Roman" pitchFamily="18" charset="0"/>
              </a:rPr>
              <a:t>+ </a:t>
            </a:r>
            <a:r>
              <a:rPr lang="fr-FR" altLang="fr-FR" sz="3400">
                <a:latin typeface="Book Antiqua" pitchFamily="18" charset="0"/>
                <a:cs typeface="Times New Roman" pitchFamily="18" charset="0"/>
              </a:rPr>
              <a:t> </a:t>
            </a:r>
            <a:r>
              <a:rPr lang="fr-FR" altLang="fr-FR" sz="3400" i="1">
                <a:latin typeface="Book Antiqua" pitchFamily="18" charset="0"/>
                <a:cs typeface="Times New Roman" pitchFamily="18" charset="0"/>
              </a:rPr>
              <a:t>des revenus</a:t>
            </a:r>
            <a:r>
              <a:rPr lang="fr-FR" altLang="fr-FR" sz="3400">
                <a:latin typeface="Book Antiqua" pitchFamily="18" charset="0"/>
                <a:cs typeface="Times New Roman" pitchFamily="18" charset="0"/>
              </a:rPr>
              <a:t> </a:t>
            </a:r>
          </a:p>
        </p:txBody>
      </p:sp>
      <p:sp>
        <p:nvSpPr>
          <p:cNvPr id="5134" name="ZoneTexte 13"/>
          <p:cNvSpPr txBox="1">
            <a:spLocks noChangeArrowheads="1"/>
          </p:cNvSpPr>
          <p:nvPr/>
        </p:nvSpPr>
        <p:spPr bwMode="auto">
          <a:xfrm>
            <a:off x="508001" y="1065045"/>
            <a:ext cx="11797455" cy="6237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30046" tIns="65023" rIns="130046" bIns="65023">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l" eaLnBrk="1" hangingPunct="1"/>
            <a:r>
              <a:rPr lang="fr-FR" altLang="fr-FR" sz="3200" dirty="0"/>
              <a:t>Rostow (1960), </a:t>
            </a:r>
            <a:r>
              <a:rPr lang="fr-FR" altLang="fr-FR" sz="3200" i="1" dirty="0"/>
              <a:t>Les étapes de la croissance économique</a:t>
            </a:r>
            <a:r>
              <a:rPr lang="fr-FR" altLang="fr-FR" sz="3200" dirty="0"/>
              <a:t>, </a:t>
            </a:r>
          </a:p>
        </p:txBody>
      </p:sp>
    </p:spTree>
    <p:extLst>
      <p:ext uri="{BB962C8B-B14F-4D97-AF65-F5344CB8AC3E}">
        <p14:creationId xmlns:p14="http://schemas.microsoft.com/office/powerpoint/2010/main" val="196249671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09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5" presetClass="entr" presetSubtype="0" fill="hold" grpId="0" nodeType="clickEffect">
                                  <p:stCondLst>
                                    <p:cond delay="0"/>
                                  </p:stCondLst>
                                  <p:childTnLst>
                                    <p:set>
                                      <p:cBhvr>
                                        <p:cTn id="10" dur="1" fill="hold">
                                          <p:stCondLst>
                                            <p:cond delay="0"/>
                                          </p:stCondLst>
                                        </p:cTn>
                                        <p:tgtEl>
                                          <p:spTgt spid="4100"/>
                                        </p:tgtEl>
                                        <p:attrNameLst>
                                          <p:attrName>style.visibility</p:attrName>
                                        </p:attrNameLst>
                                      </p:cBhvr>
                                      <p:to>
                                        <p:strVal val="visible"/>
                                      </p:to>
                                    </p:set>
                                    <p:anim calcmode="lin" valueType="num">
                                      <p:cBhvr>
                                        <p:cTn id="11" dur="1000" fill="hold"/>
                                        <p:tgtEl>
                                          <p:spTgt spid="4100"/>
                                        </p:tgtEl>
                                        <p:attrNameLst>
                                          <p:attrName>ppt_w</p:attrName>
                                        </p:attrNameLst>
                                      </p:cBhvr>
                                      <p:tavLst>
                                        <p:tav tm="0">
                                          <p:val>
                                            <p:fltVal val="0"/>
                                          </p:val>
                                        </p:tav>
                                        <p:tav tm="100000">
                                          <p:val>
                                            <p:strVal val="#ppt_w"/>
                                          </p:val>
                                        </p:tav>
                                      </p:tavLst>
                                    </p:anim>
                                    <p:anim calcmode="lin" valueType="num">
                                      <p:cBhvr>
                                        <p:cTn id="12" dur="1000" fill="hold"/>
                                        <p:tgtEl>
                                          <p:spTgt spid="4100"/>
                                        </p:tgtEl>
                                        <p:attrNameLst>
                                          <p:attrName>ppt_h</p:attrName>
                                        </p:attrNameLst>
                                      </p:cBhvr>
                                      <p:tavLst>
                                        <p:tav tm="0">
                                          <p:val>
                                            <p:fltVal val="0"/>
                                          </p:val>
                                        </p:tav>
                                        <p:tav tm="100000">
                                          <p:val>
                                            <p:strVal val="#ppt_h"/>
                                          </p:val>
                                        </p:tav>
                                      </p:tavLst>
                                    </p:anim>
                                    <p:anim calcmode="lin" valueType="num">
                                      <p:cBhvr>
                                        <p:cTn id="13" dur="1000" fill="hold"/>
                                        <p:tgtEl>
                                          <p:spTgt spid="4100"/>
                                        </p:tgtEl>
                                        <p:attrNameLst>
                                          <p:attrName>ppt_x</p:attrName>
                                        </p:attrNameLst>
                                      </p:cBhvr>
                                      <p:tavLst>
                                        <p:tav tm="0" fmla="#ppt_x+(cos(-2*pi*(1-$))*-#ppt_x-sin(-2*pi*(1-$))*(1-#ppt_y))*(1-$)">
                                          <p:val>
                                            <p:fltVal val="0"/>
                                          </p:val>
                                        </p:tav>
                                        <p:tav tm="100000">
                                          <p:val>
                                            <p:fltVal val="1"/>
                                          </p:val>
                                        </p:tav>
                                      </p:tavLst>
                                    </p:anim>
                                    <p:anim calcmode="lin" valueType="num">
                                      <p:cBhvr>
                                        <p:cTn id="14" dur="1000" fill="hold"/>
                                        <p:tgtEl>
                                          <p:spTgt spid="4100"/>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4101"/>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5" presetClass="entr" presetSubtype="0" fill="hold" grpId="0" nodeType="clickEffect">
                                  <p:stCondLst>
                                    <p:cond delay="0"/>
                                  </p:stCondLst>
                                  <p:childTnLst>
                                    <p:set>
                                      <p:cBhvr>
                                        <p:cTn id="22" dur="1" fill="hold">
                                          <p:stCondLst>
                                            <p:cond delay="0"/>
                                          </p:stCondLst>
                                        </p:cTn>
                                        <p:tgtEl>
                                          <p:spTgt spid="4102"/>
                                        </p:tgtEl>
                                        <p:attrNameLst>
                                          <p:attrName>style.visibility</p:attrName>
                                        </p:attrNameLst>
                                      </p:cBhvr>
                                      <p:to>
                                        <p:strVal val="visible"/>
                                      </p:to>
                                    </p:set>
                                    <p:anim calcmode="lin" valueType="num">
                                      <p:cBhvr>
                                        <p:cTn id="23" dur="1000" fill="hold"/>
                                        <p:tgtEl>
                                          <p:spTgt spid="4102"/>
                                        </p:tgtEl>
                                        <p:attrNameLst>
                                          <p:attrName>ppt_w</p:attrName>
                                        </p:attrNameLst>
                                      </p:cBhvr>
                                      <p:tavLst>
                                        <p:tav tm="0">
                                          <p:val>
                                            <p:fltVal val="0"/>
                                          </p:val>
                                        </p:tav>
                                        <p:tav tm="100000">
                                          <p:val>
                                            <p:strVal val="#ppt_w"/>
                                          </p:val>
                                        </p:tav>
                                      </p:tavLst>
                                    </p:anim>
                                    <p:anim calcmode="lin" valueType="num">
                                      <p:cBhvr>
                                        <p:cTn id="24" dur="1000" fill="hold"/>
                                        <p:tgtEl>
                                          <p:spTgt spid="4102"/>
                                        </p:tgtEl>
                                        <p:attrNameLst>
                                          <p:attrName>ppt_h</p:attrName>
                                        </p:attrNameLst>
                                      </p:cBhvr>
                                      <p:tavLst>
                                        <p:tav tm="0">
                                          <p:val>
                                            <p:fltVal val="0"/>
                                          </p:val>
                                        </p:tav>
                                        <p:tav tm="100000">
                                          <p:val>
                                            <p:strVal val="#ppt_h"/>
                                          </p:val>
                                        </p:tav>
                                      </p:tavLst>
                                    </p:anim>
                                    <p:anim calcmode="lin" valueType="num">
                                      <p:cBhvr>
                                        <p:cTn id="25" dur="1000" fill="hold"/>
                                        <p:tgtEl>
                                          <p:spTgt spid="4102"/>
                                        </p:tgtEl>
                                        <p:attrNameLst>
                                          <p:attrName>ppt_x</p:attrName>
                                        </p:attrNameLst>
                                      </p:cBhvr>
                                      <p:tavLst>
                                        <p:tav tm="0" fmla="#ppt_x+(cos(-2*pi*(1-$))*-#ppt_x-sin(-2*pi*(1-$))*(1-#ppt_y))*(1-$)">
                                          <p:val>
                                            <p:fltVal val="0"/>
                                          </p:val>
                                        </p:tav>
                                        <p:tav tm="100000">
                                          <p:val>
                                            <p:fltVal val="1"/>
                                          </p:val>
                                        </p:tav>
                                      </p:tavLst>
                                    </p:anim>
                                    <p:anim calcmode="lin" valueType="num">
                                      <p:cBhvr>
                                        <p:cTn id="26" dur="1000" fill="hold"/>
                                        <p:tgtEl>
                                          <p:spTgt spid="4102"/>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4104"/>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5" presetClass="entr" presetSubtype="0" fill="hold" grpId="0" nodeType="clickEffect">
                                  <p:stCondLst>
                                    <p:cond delay="0"/>
                                  </p:stCondLst>
                                  <p:childTnLst>
                                    <p:set>
                                      <p:cBhvr>
                                        <p:cTn id="34" dur="1" fill="hold">
                                          <p:stCondLst>
                                            <p:cond delay="0"/>
                                          </p:stCondLst>
                                        </p:cTn>
                                        <p:tgtEl>
                                          <p:spTgt spid="4105"/>
                                        </p:tgtEl>
                                        <p:attrNameLst>
                                          <p:attrName>style.visibility</p:attrName>
                                        </p:attrNameLst>
                                      </p:cBhvr>
                                      <p:to>
                                        <p:strVal val="visible"/>
                                      </p:to>
                                    </p:set>
                                    <p:anim calcmode="lin" valueType="num">
                                      <p:cBhvr>
                                        <p:cTn id="35" dur="1000" fill="hold"/>
                                        <p:tgtEl>
                                          <p:spTgt spid="4105"/>
                                        </p:tgtEl>
                                        <p:attrNameLst>
                                          <p:attrName>ppt_w</p:attrName>
                                        </p:attrNameLst>
                                      </p:cBhvr>
                                      <p:tavLst>
                                        <p:tav tm="0">
                                          <p:val>
                                            <p:fltVal val="0"/>
                                          </p:val>
                                        </p:tav>
                                        <p:tav tm="100000">
                                          <p:val>
                                            <p:strVal val="#ppt_w"/>
                                          </p:val>
                                        </p:tav>
                                      </p:tavLst>
                                    </p:anim>
                                    <p:anim calcmode="lin" valueType="num">
                                      <p:cBhvr>
                                        <p:cTn id="36" dur="1000" fill="hold"/>
                                        <p:tgtEl>
                                          <p:spTgt spid="4105"/>
                                        </p:tgtEl>
                                        <p:attrNameLst>
                                          <p:attrName>ppt_h</p:attrName>
                                        </p:attrNameLst>
                                      </p:cBhvr>
                                      <p:tavLst>
                                        <p:tav tm="0">
                                          <p:val>
                                            <p:fltVal val="0"/>
                                          </p:val>
                                        </p:tav>
                                        <p:tav tm="100000">
                                          <p:val>
                                            <p:strVal val="#ppt_h"/>
                                          </p:val>
                                        </p:tav>
                                      </p:tavLst>
                                    </p:anim>
                                    <p:anim calcmode="lin" valueType="num">
                                      <p:cBhvr>
                                        <p:cTn id="37" dur="1000" fill="hold"/>
                                        <p:tgtEl>
                                          <p:spTgt spid="4105"/>
                                        </p:tgtEl>
                                        <p:attrNameLst>
                                          <p:attrName>ppt_x</p:attrName>
                                        </p:attrNameLst>
                                      </p:cBhvr>
                                      <p:tavLst>
                                        <p:tav tm="0" fmla="#ppt_x+(cos(-2*pi*(1-$))*-#ppt_x-sin(-2*pi*(1-$))*(1-#ppt_y))*(1-$)">
                                          <p:val>
                                            <p:fltVal val="0"/>
                                          </p:val>
                                        </p:tav>
                                        <p:tav tm="100000">
                                          <p:val>
                                            <p:fltVal val="1"/>
                                          </p:val>
                                        </p:tav>
                                      </p:tavLst>
                                    </p:anim>
                                    <p:anim calcmode="lin" valueType="num">
                                      <p:cBhvr>
                                        <p:cTn id="38" dur="1000" fill="hold"/>
                                        <p:tgtEl>
                                          <p:spTgt spid="4105"/>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1" presetClass="entr" presetSubtype="0" fill="hold" grpId="0" nodeType="clickEffect">
                                  <p:stCondLst>
                                    <p:cond delay="0"/>
                                  </p:stCondLst>
                                  <p:childTnLst>
                                    <p:set>
                                      <p:cBhvr>
                                        <p:cTn id="42" dur="1" fill="hold">
                                          <p:stCondLst>
                                            <p:cond delay="499"/>
                                          </p:stCondLst>
                                        </p:cTn>
                                        <p:tgtEl>
                                          <p:spTgt spid="4106"/>
                                        </p:tgtEl>
                                        <p:attrNameLst>
                                          <p:attrName>style.visibility</p:attrName>
                                        </p:attrNameLst>
                                      </p:cBhvr>
                                      <p:to>
                                        <p:strVal val="visible"/>
                                      </p:to>
                                    </p:set>
                                  </p:childTnLst>
                                </p:cTn>
                              </p:par>
                            </p:childTnLst>
                          </p:cTn>
                        </p:par>
                      </p:childTnLst>
                    </p:cTn>
                  </p:par>
                  <p:par>
                    <p:cTn id="43" fill="hold" nodeType="clickPar">
                      <p:stCondLst>
                        <p:cond delay="indefinite"/>
                      </p:stCondLst>
                      <p:childTnLst>
                        <p:par>
                          <p:cTn id="44" fill="hold" nodeType="withGroup">
                            <p:stCondLst>
                              <p:cond delay="0"/>
                            </p:stCondLst>
                            <p:childTnLst>
                              <p:par>
                                <p:cTn id="45" presetID="15" presetClass="entr" presetSubtype="0" fill="hold" grpId="0" nodeType="clickEffect">
                                  <p:stCondLst>
                                    <p:cond delay="0"/>
                                  </p:stCondLst>
                                  <p:childTnLst>
                                    <p:set>
                                      <p:cBhvr>
                                        <p:cTn id="46" dur="1" fill="hold">
                                          <p:stCondLst>
                                            <p:cond delay="0"/>
                                          </p:stCondLst>
                                        </p:cTn>
                                        <p:tgtEl>
                                          <p:spTgt spid="4107"/>
                                        </p:tgtEl>
                                        <p:attrNameLst>
                                          <p:attrName>style.visibility</p:attrName>
                                        </p:attrNameLst>
                                      </p:cBhvr>
                                      <p:to>
                                        <p:strVal val="visible"/>
                                      </p:to>
                                    </p:set>
                                    <p:anim calcmode="lin" valueType="num">
                                      <p:cBhvr>
                                        <p:cTn id="47" dur="1000" fill="hold"/>
                                        <p:tgtEl>
                                          <p:spTgt spid="4107"/>
                                        </p:tgtEl>
                                        <p:attrNameLst>
                                          <p:attrName>ppt_w</p:attrName>
                                        </p:attrNameLst>
                                      </p:cBhvr>
                                      <p:tavLst>
                                        <p:tav tm="0">
                                          <p:val>
                                            <p:fltVal val="0"/>
                                          </p:val>
                                        </p:tav>
                                        <p:tav tm="100000">
                                          <p:val>
                                            <p:strVal val="#ppt_w"/>
                                          </p:val>
                                        </p:tav>
                                      </p:tavLst>
                                    </p:anim>
                                    <p:anim calcmode="lin" valueType="num">
                                      <p:cBhvr>
                                        <p:cTn id="48" dur="1000" fill="hold"/>
                                        <p:tgtEl>
                                          <p:spTgt spid="4107"/>
                                        </p:tgtEl>
                                        <p:attrNameLst>
                                          <p:attrName>ppt_h</p:attrName>
                                        </p:attrNameLst>
                                      </p:cBhvr>
                                      <p:tavLst>
                                        <p:tav tm="0">
                                          <p:val>
                                            <p:fltVal val="0"/>
                                          </p:val>
                                        </p:tav>
                                        <p:tav tm="100000">
                                          <p:val>
                                            <p:strVal val="#ppt_h"/>
                                          </p:val>
                                        </p:tav>
                                      </p:tavLst>
                                    </p:anim>
                                    <p:anim calcmode="lin" valueType="num">
                                      <p:cBhvr>
                                        <p:cTn id="49" dur="1000" fill="hold"/>
                                        <p:tgtEl>
                                          <p:spTgt spid="4107"/>
                                        </p:tgtEl>
                                        <p:attrNameLst>
                                          <p:attrName>ppt_x</p:attrName>
                                        </p:attrNameLst>
                                      </p:cBhvr>
                                      <p:tavLst>
                                        <p:tav tm="0" fmla="#ppt_x+(cos(-2*pi*(1-$))*-#ppt_x-sin(-2*pi*(1-$))*(1-#ppt_y))*(1-$)">
                                          <p:val>
                                            <p:fltVal val="0"/>
                                          </p:val>
                                        </p:tav>
                                        <p:tav tm="100000">
                                          <p:val>
                                            <p:fltVal val="1"/>
                                          </p:val>
                                        </p:tav>
                                      </p:tavLst>
                                    </p:anim>
                                    <p:anim calcmode="lin" valueType="num">
                                      <p:cBhvr>
                                        <p:cTn id="50" dur="1000" fill="hold"/>
                                        <p:tgtEl>
                                          <p:spTgt spid="4107"/>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1" presetClass="entr" presetSubtype="0" fill="hold" grpId="0" nodeType="clickEffect">
                                  <p:stCondLst>
                                    <p:cond delay="0"/>
                                  </p:stCondLst>
                                  <p:childTnLst>
                                    <p:set>
                                      <p:cBhvr>
                                        <p:cTn id="54" dur="1" fill="hold">
                                          <p:stCondLst>
                                            <p:cond delay="499"/>
                                          </p:stCondLst>
                                        </p:cTn>
                                        <p:tgtEl>
                                          <p:spTgt spid="4108"/>
                                        </p:tgtEl>
                                        <p:attrNameLst>
                                          <p:attrName>style.visibility</p:attrName>
                                        </p:attrNameLst>
                                      </p:cBhvr>
                                      <p:to>
                                        <p:strVal val="visible"/>
                                      </p:to>
                                    </p:set>
                                  </p:childTnLst>
                                </p:cTn>
                              </p:par>
                            </p:childTnLst>
                          </p:cTn>
                        </p:par>
                      </p:childTnLst>
                    </p:cTn>
                  </p:par>
                  <p:par>
                    <p:cTn id="55" fill="hold" nodeType="clickPar">
                      <p:stCondLst>
                        <p:cond delay="indefinite"/>
                      </p:stCondLst>
                      <p:childTnLst>
                        <p:par>
                          <p:cTn id="56" fill="hold" nodeType="withGroup">
                            <p:stCondLst>
                              <p:cond delay="0"/>
                            </p:stCondLst>
                            <p:childTnLst>
                              <p:par>
                                <p:cTn id="57" presetID="15" presetClass="entr" presetSubtype="0" fill="hold" grpId="0" nodeType="clickEffect">
                                  <p:stCondLst>
                                    <p:cond delay="0"/>
                                  </p:stCondLst>
                                  <p:childTnLst>
                                    <p:set>
                                      <p:cBhvr>
                                        <p:cTn id="58" dur="1" fill="hold">
                                          <p:stCondLst>
                                            <p:cond delay="0"/>
                                          </p:stCondLst>
                                        </p:cTn>
                                        <p:tgtEl>
                                          <p:spTgt spid="4109"/>
                                        </p:tgtEl>
                                        <p:attrNameLst>
                                          <p:attrName>style.visibility</p:attrName>
                                        </p:attrNameLst>
                                      </p:cBhvr>
                                      <p:to>
                                        <p:strVal val="visible"/>
                                      </p:to>
                                    </p:set>
                                    <p:anim calcmode="lin" valueType="num">
                                      <p:cBhvr>
                                        <p:cTn id="59" dur="1000" fill="hold"/>
                                        <p:tgtEl>
                                          <p:spTgt spid="4109"/>
                                        </p:tgtEl>
                                        <p:attrNameLst>
                                          <p:attrName>ppt_w</p:attrName>
                                        </p:attrNameLst>
                                      </p:cBhvr>
                                      <p:tavLst>
                                        <p:tav tm="0">
                                          <p:val>
                                            <p:fltVal val="0"/>
                                          </p:val>
                                        </p:tav>
                                        <p:tav tm="100000">
                                          <p:val>
                                            <p:strVal val="#ppt_w"/>
                                          </p:val>
                                        </p:tav>
                                      </p:tavLst>
                                    </p:anim>
                                    <p:anim calcmode="lin" valueType="num">
                                      <p:cBhvr>
                                        <p:cTn id="60" dur="1000" fill="hold"/>
                                        <p:tgtEl>
                                          <p:spTgt spid="4109"/>
                                        </p:tgtEl>
                                        <p:attrNameLst>
                                          <p:attrName>ppt_h</p:attrName>
                                        </p:attrNameLst>
                                      </p:cBhvr>
                                      <p:tavLst>
                                        <p:tav tm="0">
                                          <p:val>
                                            <p:fltVal val="0"/>
                                          </p:val>
                                        </p:tav>
                                        <p:tav tm="100000">
                                          <p:val>
                                            <p:strVal val="#ppt_h"/>
                                          </p:val>
                                        </p:tav>
                                      </p:tavLst>
                                    </p:anim>
                                    <p:anim calcmode="lin" valueType="num">
                                      <p:cBhvr>
                                        <p:cTn id="61" dur="1000" fill="hold"/>
                                        <p:tgtEl>
                                          <p:spTgt spid="4109"/>
                                        </p:tgtEl>
                                        <p:attrNameLst>
                                          <p:attrName>ppt_x</p:attrName>
                                        </p:attrNameLst>
                                      </p:cBhvr>
                                      <p:tavLst>
                                        <p:tav tm="0" fmla="#ppt_x+(cos(-2*pi*(1-$))*-#ppt_x-sin(-2*pi*(1-$))*(1-#ppt_y))*(1-$)">
                                          <p:val>
                                            <p:fltVal val="0"/>
                                          </p:val>
                                        </p:tav>
                                        <p:tav tm="100000">
                                          <p:val>
                                            <p:fltVal val="1"/>
                                          </p:val>
                                        </p:tav>
                                      </p:tavLst>
                                    </p:anim>
                                    <p:anim calcmode="lin" valueType="num">
                                      <p:cBhvr>
                                        <p:cTn id="62" dur="1000" fill="hold"/>
                                        <p:tgtEl>
                                          <p:spTgt spid="4109"/>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63" fill="hold" nodeType="clickPar">
                      <p:stCondLst>
                        <p:cond delay="indefinite"/>
                      </p:stCondLst>
                      <p:childTnLst>
                        <p:par>
                          <p:cTn id="64" fill="hold" nodeType="withGroup">
                            <p:stCondLst>
                              <p:cond delay="0"/>
                            </p:stCondLst>
                            <p:childTnLst>
                              <p:par>
                                <p:cTn id="65" presetID="1" presetClass="entr" presetSubtype="0" fill="hold" grpId="0" nodeType="clickEffect">
                                  <p:stCondLst>
                                    <p:cond delay="0"/>
                                  </p:stCondLst>
                                  <p:childTnLst>
                                    <p:set>
                                      <p:cBhvr>
                                        <p:cTn id="66" dur="1" fill="hold">
                                          <p:stCondLst>
                                            <p:cond delay="499"/>
                                          </p:stCondLst>
                                        </p:cTn>
                                        <p:tgtEl>
                                          <p:spTgt spid="41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9" grpId="0" autoUpdateAnimBg="0"/>
      <p:bldP spid="4100" grpId="0" autoUpdateAnimBg="0"/>
      <p:bldP spid="4101" grpId="0" autoUpdateAnimBg="0"/>
      <p:bldP spid="4102" grpId="0" autoUpdateAnimBg="0"/>
      <p:bldP spid="4104" grpId="0" autoUpdateAnimBg="0"/>
      <p:bldP spid="4105" grpId="0" autoUpdateAnimBg="0"/>
      <p:bldP spid="4106" grpId="0" autoUpdateAnimBg="0"/>
      <p:bldP spid="4107" grpId="0" autoUpdateAnimBg="0"/>
      <p:bldP spid="4108" grpId="0" autoUpdateAnimBg="0"/>
      <p:bldP spid="4109" grpId="0" autoUpdateAnimBg="0"/>
      <p:bldP spid="4110" grpId="0" autoUpdateAnimBg="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50240" y="390596"/>
            <a:ext cx="11704320" cy="1031780"/>
          </a:xfrm>
        </p:spPr>
        <p:txBody>
          <a:bodyPr>
            <a:noAutofit/>
          </a:bodyPr>
          <a:lstStyle/>
          <a:p>
            <a:pPr eaLnBrk="1" hangingPunct="1">
              <a:defRPr/>
            </a:pPr>
            <a:r>
              <a:rPr lang="fr-FR" sz="5400" dirty="0" smtClean="0"/>
              <a:t>Les facteurs du développement</a:t>
            </a:r>
            <a:endParaRPr lang="fr-FR" sz="5400" dirty="0"/>
          </a:p>
        </p:txBody>
      </p:sp>
      <p:sp>
        <p:nvSpPr>
          <p:cNvPr id="4" name="ZoneTexte 3"/>
          <p:cNvSpPr txBox="1"/>
          <p:nvPr/>
        </p:nvSpPr>
        <p:spPr>
          <a:xfrm>
            <a:off x="812801" y="2336801"/>
            <a:ext cx="11176000" cy="4009301"/>
          </a:xfrm>
          <a:prstGeom prst="rect">
            <a:avLst/>
          </a:prstGeom>
          <a:solidFill>
            <a:srgbClr val="FFFF00"/>
          </a:solidFill>
        </p:spPr>
        <p:txBody>
          <a:bodyPr lIns="130046" tIns="65023" rIns="130046" bIns="65023">
            <a:spAutoFit/>
          </a:bodyPr>
          <a:lstStyle/>
          <a:p>
            <a:pPr>
              <a:defRPr/>
            </a:pPr>
            <a:r>
              <a:rPr lang="fr-FR" sz="2800" dirty="0"/>
              <a:t>Mécanismes du développement :</a:t>
            </a:r>
          </a:p>
          <a:p>
            <a:pPr>
              <a:defRPr/>
            </a:pPr>
            <a:endParaRPr lang="fr-FR" sz="2800" dirty="0"/>
          </a:p>
          <a:p>
            <a:pPr>
              <a:defRPr/>
            </a:pPr>
            <a:endParaRPr lang="fr-FR" sz="2800" dirty="0"/>
          </a:p>
          <a:p>
            <a:pPr>
              <a:defRPr/>
            </a:pPr>
            <a:endParaRPr lang="fr-FR" sz="2800" dirty="0"/>
          </a:p>
          <a:p>
            <a:pPr>
              <a:defRPr/>
            </a:pPr>
            <a:endParaRPr lang="fr-FR" sz="2800" dirty="0"/>
          </a:p>
          <a:p>
            <a:pPr>
              <a:defRPr/>
            </a:pPr>
            <a:endParaRPr lang="fr-FR" sz="2800" dirty="0"/>
          </a:p>
          <a:p>
            <a:pPr>
              <a:defRPr/>
            </a:pPr>
            <a:endParaRPr lang="fr-FR" sz="2800" dirty="0"/>
          </a:p>
          <a:p>
            <a:pPr>
              <a:defRPr/>
            </a:pPr>
            <a:endParaRPr lang="fr-FR" sz="2800" dirty="0"/>
          </a:p>
          <a:p>
            <a:pPr>
              <a:defRPr/>
            </a:pPr>
            <a:endParaRPr lang="fr-FR" sz="2800" dirty="0"/>
          </a:p>
        </p:txBody>
      </p:sp>
      <p:sp>
        <p:nvSpPr>
          <p:cNvPr id="5" name="ZoneTexte 4"/>
          <p:cNvSpPr txBox="1">
            <a:spLocks noChangeArrowheads="1"/>
          </p:cNvSpPr>
          <p:nvPr/>
        </p:nvSpPr>
        <p:spPr bwMode="auto">
          <a:xfrm>
            <a:off x="1016000" y="3251200"/>
            <a:ext cx="5384801" cy="2285752"/>
          </a:xfrm>
          <a:prstGeom prst="rect">
            <a:avLst/>
          </a:prstGeom>
          <a:noFill/>
          <a:ln w="9525">
            <a:noFill/>
            <a:miter lim="800000"/>
            <a:headEnd/>
            <a:tailEnd/>
          </a:ln>
        </p:spPr>
        <p:txBody>
          <a:bodyPr lIns="130046" tIns="65023" rIns="130046" bIns="65023">
            <a:spAutoFit/>
          </a:bodyPr>
          <a:lstStyle/>
          <a:p>
            <a:r>
              <a:rPr lang="fr-FR" sz="2800" dirty="0"/>
              <a:t>Dotations :</a:t>
            </a:r>
          </a:p>
          <a:p>
            <a:r>
              <a:rPr lang="fr-FR" sz="2800" dirty="0"/>
              <a:t>Ressources naturelles</a:t>
            </a:r>
          </a:p>
          <a:p>
            <a:r>
              <a:rPr lang="fr-FR" sz="2800" dirty="0"/>
              <a:t>Appareil de production</a:t>
            </a:r>
          </a:p>
          <a:p>
            <a:r>
              <a:rPr lang="fr-FR" sz="2800" dirty="0"/>
              <a:t>Niveau d’éducation (</a:t>
            </a:r>
            <a:r>
              <a:rPr lang="fr-FR" sz="2800" dirty="0" err="1"/>
              <a:t>Amartya</a:t>
            </a:r>
            <a:r>
              <a:rPr lang="fr-FR" sz="2800" dirty="0"/>
              <a:t> Sen)</a:t>
            </a:r>
          </a:p>
        </p:txBody>
      </p:sp>
      <p:sp>
        <p:nvSpPr>
          <p:cNvPr id="6" name="ZoneTexte 5"/>
          <p:cNvSpPr txBox="1">
            <a:spLocks noChangeArrowheads="1"/>
          </p:cNvSpPr>
          <p:nvPr/>
        </p:nvSpPr>
        <p:spPr bwMode="auto">
          <a:xfrm>
            <a:off x="8446616" y="3940696"/>
            <a:ext cx="2539999" cy="568960"/>
          </a:xfrm>
          <a:prstGeom prst="rect">
            <a:avLst/>
          </a:prstGeom>
          <a:noFill/>
          <a:ln w="9525">
            <a:noFill/>
            <a:miter lim="800000"/>
            <a:headEnd/>
            <a:tailEnd/>
          </a:ln>
        </p:spPr>
        <p:txBody>
          <a:bodyPr lIns="130046" tIns="65023" rIns="130046" bIns="65023">
            <a:spAutoFit/>
          </a:bodyPr>
          <a:lstStyle/>
          <a:p>
            <a:r>
              <a:rPr lang="fr-FR" sz="2800" dirty="0"/>
              <a:t>Productivité</a:t>
            </a:r>
          </a:p>
        </p:txBody>
      </p:sp>
      <p:sp>
        <p:nvSpPr>
          <p:cNvPr id="7" name="Flèche courbée vers le bas 6"/>
          <p:cNvSpPr/>
          <p:nvPr/>
        </p:nvSpPr>
        <p:spPr>
          <a:xfrm>
            <a:off x="4978401" y="2932584"/>
            <a:ext cx="3555999" cy="792088"/>
          </a:xfrm>
          <a:prstGeom prst="curvedDownArrow">
            <a:avLst/>
          </a:prstGeom>
          <a:solidFill>
            <a:srgbClr val="FFC000"/>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lIns="130046" tIns="65023" rIns="130046" bIns="65023" anchor="ctr"/>
          <a:lstStyle/>
          <a:p>
            <a:pPr algn="ctr">
              <a:defRPr/>
            </a:pPr>
            <a:endParaRPr lang="fr-FR">
              <a:solidFill>
                <a:schemeClr val="tx1"/>
              </a:solidFill>
            </a:endParaRPr>
          </a:p>
        </p:txBody>
      </p:sp>
      <p:sp>
        <p:nvSpPr>
          <p:cNvPr id="9" name="Flèche courbée vers le bas 8"/>
          <p:cNvSpPr/>
          <p:nvPr/>
        </p:nvSpPr>
        <p:spPr>
          <a:xfrm rot="10800000">
            <a:off x="4978401" y="4948808"/>
            <a:ext cx="3580836" cy="1008112"/>
          </a:xfrm>
          <a:prstGeom prst="curvedDownArrow">
            <a:avLst/>
          </a:prstGeom>
          <a:solidFill>
            <a:srgbClr val="FFC000"/>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lIns="130046" tIns="65023" rIns="130046" bIns="65023" anchor="ctr"/>
          <a:lstStyle/>
          <a:p>
            <a:pPr algn="ctr">
              <a:defRPr/>
            </a:pPr>
            <a:endParaRPr lang="fr-FR">
              <a:solidFill>
                <a:schemeClr val="tx1"/>
              </a:solidFill>
            </a:endParaRPr>
          </a:p>
        </p:txBody>
      </p:sp>
      <p:sp>
        <p:nvSpPr>
          <p:cNvPr id="10" name="ZoneTexte 9"/>
          <p:cNvSpPr txBox="1">
            <a:spLocks noChangeArrowheads="1"/>
          </p:cNvSpPr>
          <p:nvPr/>
        </p:nvSpPr>
        <p:spPr bwMode="auto">
          <a:xfrm>
            <a:off x="1422401" y="7823201"/>
            <a:ext cx="2235200" cy="568960"/>
          </a:xfrm>
          <a:prstGeom prst="rect">
            <a:avLst/>
          </a:prstGeom>
          <a:noFill/>
          <a:ln w="9525">
            <a:noFill/>
            <a:miter lim="800000"/>
            <a:headEnd/>
            <a:tailEnd/>
          </a:ln>
        </p:spPr>
        <p:txBody>
          <a:bodyPr lIns="130046" tIns="65023" rIns="130046" bIns="65023">
            <a:spAutoFit/>
          </a:bodyPr>
          <a:lstStyle/>
          <a:p>
            <a:pPr algn="ctr"/>
            <a:r>
              <a:rPr lang="fr-FR" sz="2800" dirty="0"/>
              <a:t>Géographie</a:t>
            </a:r>
          </a:p>
        </p:txBody>
      </p:sp>
      <p:sp>
        <p:nvSpPr>
          <p:cNvPr id="11" name="ZoneTexte 10"/>
          <p:cNvSpPr txBox="1">
            <a:spLocks noChangeArrowheads="1"/>
          </p:cNvSpPr>
          <p:nvPr/>
        </p:nvSpPr>
        <p:spPr bwMode="auto">
          <a:xfrm>
            <a:off x="4876801" y="7518401"/>
            <a:ext cx="2743201" cy="1006969"/>
          </a:xfrm>
          <a:prstGeom prst="rect">
            <a:avLst/>
          </a:prstGeom>
          <a:noFill/>
          <a:ln w="9525">
            <a:noFill/>
            <a:miter lim="800000"/>
            <a:headEnd/>
            <a:tailEnd/>
          </a:ln>
        </p:spPr>
        <p:txBody>
          <a:bodyPr lIns="130046" tIns="65023" rIns="130046" bIns="65023">
            <a:spAutoFit/>
          </a:bodyPr>
          <a:lstStyle/>
          <a:p>
            <a:pPr algn="ctr"/>
            <a:r>
              <a:rPr lang="fr-FR" sz="2800" dirty="0"/>
              <a:t>Intégration internationale</a:t>
            </a:r>
          </a:p>
        </p:txBody>
      </p:sp>
      <p:sp>
        <p:nvSpPr>
          <p:cNvPr id="12" name="ZoneTexte 11"/>
          <p:cNvSpPr txBox="1">
            <a:spLocks noChangeArrowheads="1"/>
          </p:cNvSpPr>
          <p:nvPr/>
        </p:nvSpPr>
        <p:spPr bwMode="auto">
          <a:xfrm>
            <a:off x="9144000" y="7416801"/>
            <a:ext cx="3251200" cy="1423978"/>
          </a:xfrm>
          <a:prstGeom prst="rect">
            <a:avLst/>
          </a:prstGeom>
          <a:noFill/>
          <a:ln w="9525">
            <a:noFill/>
            <a:miter lim="800000"/>
            <a:headEnd/>
            <a:tailEnd/>
          </a:ln>
        </p:spPr>
        <p:txBody>
          <a:bodyPr lIns="130046" tIns="65023" rIns="130046" bIns="65023">
            <a:spAutoFit/>
          </a:bodyPr>
          <a:lstStyle/>
          <a:p>
            <a:pPr algn="ctr"/>
            <a:r>
              <a:rPr lang="fr-FR" sz="2800" dirty="0"/>
              <a:t>Institutions</a:t>
            </a:r>
          </a:p>
          <a:p>
            <a:pPr algn="ctr"/>
            <a:r>
              <a:rPr lang="fr-FR" sz="2800" dirty="0"/>
              <a:t>(Douglass </a:t>
            </a:r>
            <a:r>
              <a:rPr lang="fr-FR" sz="2800" dirty="0" err="1"/>
              <a:t>North</a:t>
            </a:r>
            <a:r>
              <a:rPr lang="fr-FR" sz="2800" dirty="0"/>
              <a:t>, </a:t>
            </a:r>
            <a:r>
              <a:rPr lang="fr-FR" sz="2800" dirty="0" err="1"/>
              <a:t>Elinor</a:t>
            </a:r>
            <a:r>
              <a:rPr lang="fr-FR" sz="2800" dirty="0"/>
              <a:t> </a:t>
            </a:r>
            <a:r>
              <a:rPr lang="fr-FR" sz="2800" dirty="0" err="1"/>
              <a:t>Ostrom</a:t>
            </a:r>
            <a:r>
              <a:rPr lang="fr-FR" sz="2800" dirty="0"/>
              <a:t>)</a:t>
            </a:r>
          </a:p>
        </p:txBody>
      </p:sp>
      <p:cxnSp>
        <p:nvCxnSpPr>
          <p:cNvPr id="14" name="Connecteur droit avec flèche 13"/>
          <p:cNvCxnSpPr>
            <a:stCxn id="10" idx="0"/>
            <a:endCxn id="4" idx="2"/>
          </p:cNvCxnSpPr>
          <p:nvPr/>
        </p:nvCxnSpPr>
        <p:spPr>
          <a:xfrm flipV="1">
            <a:off x="2540001" y="6346102"/>
            <a:ext cx="3860800" cy="1477099"/>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6" name="Connecteur droit avec flèche 15"/>
          <p:cNvCxnSpPr>
            <a:stCxn id="10" idx="3"/>
            <a:endCxn id="11" idx="1"/>
          </p:cNvCxnSpPr>
          <p:nvPr/>
        </p:nvCxnSpPr>
        <p:spPr>
          <a:xfrm flipV="1">
            <a:off x="3657600" y="8021886"/>
            <a:ext cx="1219200" cy="85796"/>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0" name="Connecteur droit avec flèche 19"/>
          <p:cNvCxnSpPr>
            <a:stCxn id="11" idx="0"/>
            <a:endCxn id="4" idx="2"/>
          </p:cNvCxnSpPr>
          <p:nvPr/>
        </p:nvCxnSpPr>
        <p:spPr>
          <a:xfrm flipV="1">
            <a:off x="6248402" y="6346102"/>
            <a:ext cx="152399" cy="1172299"/>
          </a:xfrm>
          <a:prstGeom prst="straightConnector1">
            <a:avLst/>
          </a:prstGeom>
          <a:ln w="38100">
            <a:solidFill>
              <a:srgbClr val="FF0000"/>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22" name="Connecteur droit avec flèche 21"/>
          <p:cNvCxnSpPr>
            <a:stCxn id="12" idx="0"/>
            <a:endCxn id="4" idx="2"/>
          </p:cNvCxnSpPr>
          <p:nvPr/>
        </p:nvCxnSpPr>
        <p:spPr>
          <a:xfrm flipH="1" flipV="1">
            <a:off x="6400801" y="6346102"/>
            <a:ext cx="4368799" cy="1070699"/>
          </a:xfrm>
          <a:prstGeom prst="straightConnector1">
            <a:avLst/>
          </a:prstGeom>
          <a:ln w="38100">
            <a:solidFill>
              <a:srgbClr val="FF0000"/>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24" name="Connecteur droit avec flèche 23"/>
          <p:cNvCxnSpPr>
            <a:stCxn id="11" idx="3"/>
            <a:endCxn id="12" idx="1"/>
          </p:cNvCxnSpPr>
          <p:nvPr/>
        </p:nvCxnSpPr>
        <p:spPr>
          <a:xfrm>
            <a:off x="7620002" y="8021886"/>
            <a:ext cx="1523998" cy="106904"/>
          </a:xfrm>
          <a:prstGeom prst="straightConnector1">
            <a:avLst/>
          </a:prstGeom>
          <a:ln w="38100">
            <a:solidFill>
              <a:srgbClr val="FF0000"/>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17" name="ZoneTexte 16"/>
          <p:cNvSpPr txBox="1">
            <a:spLocks noChangeArrowheads="1"/>
          </p:cNvSpPr>
          <p:nvPr/>
        </p:nvSpPr>
        <p:spPr bwMode="auto">
          <a:xfrm>
            <a:off x="453728" y="8765232"/>
            <a:ext cx="9550400" cy="500648"/>
          </a:xfrm>
          <a:prstGeom prst="rect">
            <a:avLst/>
          </a:prstGeom>
          <a:noFill/>
          <a:ln w="9525">
            <a:noFill/>
            <a:miter lim="800000"/>
            <a:headEnd/>
            <a:tailEnd/>
          </a:ln>
        </p:spPr>
        <p:txBody>
          <a:bodyPr lIns="130046" tIns="65023" rIns="130046" bIns="65023">
            <a:spAutoFit/>
          </a:bodyPr>
          <a:lstStyle/>
          <a:p>
            <a:pPr algn="l"/>
            <a:r>
              <a:rPr lang="fr-FR" sz="2400" dirty="0"/>
              <a:t>D’après </a:t>
            </a:r>
            <a:r>
              <a:rPr lang="fr-FR" sz="2400" i="1" dirty="0"/>
              <a:t>Cahiers français </a:t>
            </a:r>
            <a:r>
              <a:rPr lang="fr-FR" sz="2400" dirty="0"/>
              <a:t>(2008), n° 347, p.22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grpId="0" nodeType="click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wipe(left)">
                                      <p:cBhvr>
                                        <p:cTn id="29" dur="500"/>
                                        <p:tgtEl>
                                          <p:spTgt spid="7"/>
                                        </p:tgtEl>
                                      </p:cBhvr>
                                    </p:animEffect>
                                  </p:childTnLst>
                                </p:cTn>
                              </p:par>
                            </p:childTnLst>
                          </p:cTn>
                        </p:par>
                        <p:par>
                          <p:cTn id="30" fill="hold">
                            <p:stCondLst>
                              <p:cond delay="500"/>
                            </p:stCondLst>
                            <p:childTnLst>
                              <p:par>
                                <p:cTn id="31" presetID="1" presetClass="entr" presetSubtype="0" fill="hold" grpId="0" nodeType="afterEffect">
                                  <p:stCondLst>
                                    <p:cond delay="0"/>
                                  </p:stCondLst>
                                  <p:childTnLst>
                                    <p:set>
                                      <p:cBhvr>
                                        <p:cTn id="32" dur="1" fill="hold">
                                          <p:stCondLst>
                                            <p:cond delay="0"/>
                                          </p:stCondLst>
                                        </p:cTn>
                                        <p:tgtEl>
                                          <p:spTgt spid="6"/>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22" presetClass="entr" presetSubtype="2"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wipe(right)">
                                      <p:cBhvr>
                                        <p:cTn id="37" dur="500"/>
                                        <p:tgtEl>
                                          <p:spTgt spid="9"/>
                                        </p:tgtEl>
                                      </p:cBhvr>
                                    </p:animEffect>
                                  </p:childTnLst>
                                </p:cTn>
                              </p:par>
                            </p:childTnLst>
                          </p:cTn>
                        </p:par>
                      </p:childTnLst>
                    </p:cTn>
                  </p:par>
                  <p:par>
                    <p:cTn id="38" fill="hold">
                      <p:stCondLst>
                        <p:cond delay="indefinite"/>
                      </p:stCondLst>
                      <p:childTnLst>
                        <p:par>
                          <p:cTn id="39" fill="hold">
                            <p:stCondLst>
                              <p:cond delay="0"/>
                            </p:stCondLst>
                            <p:childTnLst>
                              <p:par>
                                <p:cTn id="40" presetID="1" presetClass="entr" presetSubtype="0" fill="hold" grpId="0" nodeType="clickEffect">
                                  <p:stCondLst>
                                    <p:cond delay="0"/>
                                  </p:stCondLst>
                                  <p:childTnLst>
                                    <p:set>
                                      <p:cBhvr>
                                        <p:cTn id="41" dur="1" fill="hold">
                                          <p:stCondLst>
                                            <p:cond delay="0"/>
                                          </p:stCondLst>
                                        </p:cTn>
                                        <p:tgtEl>
                                          <p:spTgt spid="10"/>
                                        </p:tgtEl>
                                        <p:attrNameLst>
                                          <p:attrName>style.visibility</p:attrName>
                                        </p:attrNameLst>
                                      </p:cBhvr>
                                      <p:to>
                                        <p:strVal val="visible"/>
                                      </p:to>
                                    </p:set>
                                  </p:childTnLst>
                                </p:cTn>
                              </p:par>
                            </p:childTnLst>
                          </p:cTn>
                        </p:par>
                      </p:childTnLst>
                    </p:cTn>
                  </p:par>
                  <p:par>
                    <p:cTn id="42" fill="hold">
                      <p:stCondLst>
                        <p:cond delay="indefinite"/>
                      </p:stCondLst>
                      <p:childTnLst>
                        <p:par>
                          <p:cTn id="43" fill="hold">
                            <p:stCondLst>
                              <p:cond delay="0"/>
                            </p:stCondLst>
                            <p:childTnLst>
                              <p:par>
                                <p:cTn id="44" presetID="22" presetClass="entr" presetSubtype="8" fill="hold" nodeType="clickEffect">
                                  <p:stCondLst>
                                    <p:cond delay="0"/>
                                  </p:stCondLst>
                                  <p:childTnLst>
                                    <p:set>
                                      <p:cBhvr>
                                        <p:cTn id="45" dur="1" fill="hold">
                                          <p:stCondLst>
                                            <p:cond delay="0"/>
                                          </p:stCondLst>
                                        </p:cTn>
                                        <p:tgtEl>
                                          <p:spTgt spid="14"/>
                                        </p:tgtEl>
                                        <p:attrNameLst>
                                          <p:attrName>style.visibility</p:attrName>
                                        </p:attrNameLst>
                                      </p:cBhvr>
                                      <p:to>
                                        <p:strVal val="visible"/>
                                      </p:to>
                                    </p:set>
                                    <p:animEffect transition="in" filter="wipe(left)">
                                      <p:cBhvr>
                                        <p:cTn id="46" dur="500"/>
                                        <p:tgtEl>
                                          <p:spTgt spid="14"/>
                                        </p:tgtEl>
                                      </p:cBhvr>
                                    </p:animEffect>
                                  </p:childTnLst>
                                </p:cTn>
                              </p:par>
                              <p:par>
                                <p:cTn id="47" presetID="22" presetClass="entr" presetSubtype="8" fill="hold" nodeType="with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wipe(left)">
                                      <p:cBhvr>
                                        <p:cTn id="49" dur="500"/>
                                        <p:tgtEl>
                                          <p:spTgt spid="16"/>
                                        </p:tgtEl>
                                      </p:cBhvr>
                                    </p:animEffect>
                                  </p:childTnLst>
                                </p:cTn>
                              </p:par>
                            </p:childTnLst>
                          </p:cTn>
                        </p:par>
                        <p:par>
                          <p:cTn id="50" fill="hold">
                            <p:stCondLst>
                              <p:cond delay="500"/>
                            </p:stCondLst>
                            <p:childTnLst>
                              <p:par>
                                <p:cTn id="51" presetID="1" presetClass="entr" presetSubtype="0" fill="hold" grpId="0" nodeType="afterEffect">
                                  <p:stCondLst>
                                    <p:cond delay="0"/>
                                  </p:stCondLst>
                                  <p:childTnLst>
                                    <p:set>
                                      <p:cBhvr>
                                        <p:cTn id="52" dur="1" fill="hold">
                                          <p:stCondLst>
                                            <p:cond delay="0"/>
                                          </p:stCondLst>
                                        </p:cTn>
                                        <p:tgtEl>
                                          <p:spTgt spid="11"/>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23" presetClass="entr" presetSubtype="16" fill="hold" nodeType="clickEffect">
                                  <p:stCondLst>
                                    <p:cond delay="0"/>
                                  </p:stCondLst>
                                  <p:childTnLst>
                                    <p:set>
                                      <p:cBhvr>
                                        <p:cTn id="56" dur="1" fill="hold">
                                          <p:stCondLst>
                                            <p:cond delay="0"/>
                                          </p:stCondLst>
                                        </p:cTn>
                                        <p:tgtEl>
                                          <p:spTgt spid="20"/>
                                        </p:tgtEl>
                                        <p:attrNameLst>
                                          <p:attrName>style.visibility</p:attrName>
                                        </p:attrNameLst>
                                      </p:cBhvr>
                                      <p:to>
                                        <p:strVal val="visible"/>
                                      </p:to>
                                    </p:set>
                                    <p:anim calcmode="lin" valueType="num">
                                      <p:cBhvr>
                                        <p:cTn id="57" dur="500" fill="hold"/>
                                        <p:tgtEl>
                                          <p:spTgt spid="20"/>
                                        </p:tgtEl>
                                        <p:attrNameLst>
                                          <p:attrName>ppt_w</p:attrName>
                                        </p:attrNameLst>
                                      </p:cBhvr>
                                      <p:tavLst>
                                        <p:tav tm="0">
                                          <p:val>
                                            <p:fltVal val="0"/>
                                          </p:val>
                                        </p:tav>
                                        <p:tav tm="100000">
                                          <p:val>
                                            <p:strVal val="#ppt_w"/>
                                          </p:val>
                                        </p:tav>
                                      </p:tavLst>
                                    </p:anim>
                                    <p:anim calcmode="lin" valueType="num">
                                      <p:cBhvr>
                                        <p:cTn id="58" dur="500" fill="hold"/>
                                        <p:tgtEl>
                                          <p:spTgt spid="20"/>
                                        </p:tgtEl>
                                        <p:attrNameLst>
                                          <p:attrName>ppt_h</p:attrName>
                                        </p:attrNameLst>
                                      </p:cBhvr>
                                      <p:tavLst>
                                        <p:tav tm="0">
                                          <p:val>
                                            <p:fltVal val="0"/>
                                          </p:val>
                                        </p:tav>
                                        <p:tav tm="100000">
                                          <p:val>
                                            <p:strVal val="#ppt_h"/>
                                          </p:val>
                                        </p:tav>
                                      </p:tavLst>
                                    </p:anim>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12"/>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23" presetClass="entr" presetSubtype="16" fill="hold" nodeType="clickEffect">
                                  <p:stCondLst>
                                    <p:cond delay="0"/>
                                  </p:stCondLst>
                                  <p:childTnLst>
                                    <p:set>
                                      <p:cBhvr>
                                        <p:cTn id="66" dur="1" fill="hold">
                                          <p:stCondLst>
                                            <p:cond delay="0"/>
                                          </p:stCondLst>
                                        </p:cTn>
                                        <p:tgtEl>
                                          <p:spTgt spid="22"/>
                                        </p:tgtEl>
                                        <p:attrNameLst>
                                          <p:attrName>style.visibility</p:attrName>
                                        </p:attrNameLst>
                                      </p:cBhvr>
                                      <p:to>
                                        <p:strVal val="visible"/>
                                      </p:to>
                                    </p:set>
                                    <p:anim calcmode="lin" valueType="num">
                                      <p:cBhvr>
                                        <p:cTn id="67" dur="500" fill="hold"/>
                                        <p:tgtEl>
                                          <p:spTgt spid="22"/>
                                        </p:tgtEl>
                                        <p:attrNameLst>
                                          <p:attrName>ppt_w</p:attrName>
                                        </p:attrNameLst>
                                      </p:cBhvr>
                                      <p:tavLst>
                                        <p:tav tm="0">
                                          <p:val>
                                            <p:fltVal val="0"/>
                                          </p:val>
                                        </p:tav>
                                        <p:tav tm="100000">
                                          <p:val>
                                            <p:strVal val="#ppt_w"/>
                                          </p:val>
                                        </p:tav>
                                      </p:tavLst>
                                    </p:anim>
                                    <p:anim calcmode="lin" valueType="num">
                                      <p:cBhvr>
                                        <p:cTn id="68" dur="500" fill="hold"/>
                                        <p:tgtEl>
                                          <p:spTgt spid="22"/>
                                        </p:tgtEl>
                                        <p:attrNameLst>
                                          <p:attrName>ppt_h</p:attrName>
                                        </p:attrNameLst>
                                      </p:cBhvr>
                                      <p:tavLst>
                                        <p:tav tm="0">
                                          <p:val>
                                            <p:fltVal val="0"/>
                                          </p:val>
                                        </p:tav>
                                        <p:tav tm="100000">
                                          <p:val>
                                            <p:strVal val="#ppt_h"/>
                                          </p:val>
                                        </p:tav>
                                      </p:tavLst>
                                    </p:anim>
                                  </p:childTnLst>
                                </p:cTn>
                              </p:par>
                              <p:par>
                                <p:cTn id="69" presetID="23" presetClass="entr" presetSubtype="16" fill="hold" nodeType="withEffect">
                                  <p:stCondLst>
                                    <p:cond delay="0"/>
                                  </p:stCondLst>
                                  <p:childTnLst>
                                    <p:set>
                                      <p:cBhvr>
                                        <p:cTn id="70" dur="1" fill="hold">
                                          <p:stCondLst>
                                            <p:cond delay="0"/>
                                          </p:stCondLst>
                                        </p:cTn>
                                        <p:tgtEl>
                                          <p:spTgt spid="24"/>
                                        </p:tgtEl>
                                        <p:attrNameLst>
                                          <p:attrName>style.visibility</p:attrName>
                                        </p:attrNameLst>
                                      </p:cBhvr>
                                      <p:to>
                                        <p:strVal val="visible"/>
                                      </p:to>
                                    </p:set>
                                    <p:anim calcmode="lin" valueType="num">
                                      <p:cBhvr>
                                        <p:cTn id="71" dur="500" fill="hold"/>
                                        <p:tgtEl>
                                          <p:spTgt spid="24"/>
                                        </p:tgtEl>
                                        <p:attrNameLst>
                                          <p:attrName>ppt_w</p:attrName>
                                        </p:attrNameLst>
                                      </p:cBhvr>
                                      <p:tavLst>
                                        <p:tav tm="0">
                                          <p:val>
                                            <p:fltVal val="0"/>
                                          </p:val>
                                        </p:tav>
                                        <p:tav tm="100000">
                                          <p:val>
                                            <p:strVal val="#ppt_w"/>
                                          </p:val>
                                        </p:tav>
                                      </p:tavLst>
                                    </p:anim>
                                    <p:anim calcmode="lin" valueType="num">
                                      <p:cBhvr>
                                        <p:cTn id="72" dur="500" fill="hold"/>
                                        <p:tgtEl>
                                          <p:spTgt spid="24"/>
                                        </p:tgtEl>
                                        <p:attrNameLst>
                                          <p:attrName>ppt_h</p:attrName>
                                        </p:attrNameLst>
                                      </p:cBhvr>
                                      <p:tavLst>
                                        <p:tav tm="0">
                                          <p:val>
                                            <p:fltVal val="0"/>
                                          </p:val>
                                        </p:tav>
                                        <p:tav tm="100000">
                                          <p:val>
                                            <p:strVal val="#ppt_h"/>
                                          </p:val>
                                        </p:tav>
                                      </p:tavLst>
                                    </p:anim>
                                  </p:childTnLst>
                                </p:cTn>
                              </p:par>
                            </p:childTnLst>
                          </p:cTn>
                        </p:par>
                      </p:childTnLst>
                    </p:cTn>
                  </p:par>
                  <p:par>
                    <p:cTn id="73" fill="hold">
                      <p:stCondLst>
                        <p:cond delay="indefinite"/>
                      </p:stCondLst>
                      <p:childTnLst>
                        <p:par>
                          <p:cTn id="74" fill="hold">
                            <p:stCondLst>
                              <p:cond delay="0"/>
                            </p:stCondLst>
                            <p:childTnLst>
                              <p:par>
                                <p:cTn id="75" presetID="1" presetClass="entr" presetSubtype="0" fill="hold" grpId="0" nodeType="clickEffect">
                                  <p:stCondLst>
                                    <p:cond delay="0"/>
                                  </p:stCondLst>
                                  <p:childTnLst>
                                    <p:set>
                                      <p:cBhvr>
                                        <p:cTn id="76"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build="p"/>
      <p:bldP spid="6" grpId="0"/>
      <p:bldP spid="7" grpId="0" animBg="1"/>
      <p:bldP spid="9" grpId="0" animBg="1"/>
      <p:bldP spid="10" grpId="0"/>
      <p:bldP spid="11" grpId="0"/>
      <p:bldP spid="12" grpId="0"/>
      <p:bldP spid="17"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525736" y="571500"/>
            <a:ext cx="12025336" cy="704900"/>
          </a:xfrm>
        </p:spPr>
        <p:txBody>
          <a:bodyPr/>
          <a:lstStyle/>
          <a:p>
            <a:r>
              <a:rPr lang="fr-FR" sz="4400" dirty="0" smtClean="0"/>
              <a:t>L’évolution de l’investissement étranger direct</a:t>
            </a:r>
            <a:endParaRPr lang="fr-FR" sz="44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501" y="1266609"/>
            <a:ext cx="9573299" cy="70665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ZoneTexte 2"/>
          <p:cNvSpPr txBox="1"/>
          <p:nvPr/>
        </p:nvSpPr>
        <p:spPr>
          <a:xfrm>
            <a:off x="597744" y="8333184"/>
            <a:ext cx="9505056" cy="461665"/>
          </a:xfrm>
          <a:prstGeom prst="rect">
            <a:avLst/>
          </a:prstGeom>
          <a:noFill/>
        </p:spPr>
        <p:txBody>
          <a:bodyPr wrap="square" rtlCol="0">
            <a:spAutoFit/>
          </a:bodyPr>
          <a:lstStyle/>
          <a:p>
            <a:pPr algn="l"/>
            <a:r>
              <a:rPr lang="fr-FR" sz="2400" dirty="0" smtClean="0"/>
              <a:t>CNUCED (2014), </a:t>
            </a:r>
            <a:r>
              <a:rPr lang="fr-FR" sz="2400" i="1" dirty="0" smtClean="0"/>
              <a:t>Rapport sur l’investissement, vue d’ensemble</a:t>
            </a:r>
            <a:r>
              <a:rPr lang="fr-FR" sz="2400" dirty="0" smtClean="0"/>
              <a:t>, p. 2</a:t>
            </a:r>
            <a:endParaRPr lang="fr-FR" sz="2400" dirty="0"/>
          </a:p>
        </p:txBody>
      </p:sp>
      <p:sp>
        <p:nvSpPr>
          <p:cNvPr id="4" name="ZoneTexte 3"/>
          <p:cNvSpPr txBox="1"/>
          <p:nvPr/>
        </p:nvSpPr>
        <p:spPr>
          <a:xfrm>
            <a:off x="10136904" y="1311993"/>
            <a:ext cx="2304256" cy="5262979"/>
          </a:xfrm>
          <a:prstGeom prst="rect">
            <a:avLst/>
          </a:prstGeom>
          <a:noFill/>
        </p:spPr>
        <p:txBody>
          <a:bodyPr wrap="square" rtlCol="0">
            <a:spAutoFit/>
          </a:bodyPr>
          <a:lstStyle/>
          <a:p>
            <a:pPr algn="l"/>
            <a:r>
              <a:rPr lang="fr-FR" sz="2800" dirty="0" smtClean="0"/>
              <a:t>Alors que les pays développés recevaient 86% des IED en 1980, 81,1% en 2000, 66,3% en 2007, ils reçoivent 39% des IED en 2013.</a:t>
            </a:r>
            <a:endParaRPr lang="fr-FR" sz="2800" dirty="0"/>
          </a:p>
        </p:txBody>
      </p:sp>
    </p:spTree>
    <p:extLst>
      <p:ext uri="{BB962C8B-B14F-4D97-AF65-F5344CB8AC3E}">
        <p14:creationId xmlns:p14="http://schemas.microsoft.com/office/powerpoint/2010/main" val="21428116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500" fill="hold"/>
                                        <p:tgtEl>
                                          <p:spTgt spid="1026"/>
                                        </p:tgtEl>
                                        <p:attrNameLst>
                                          <p:attrName>ppt_w</p:attrName>
                                        </p:attrNameLst>
                                      </p:cBhvr>
                                      <p:tavLst>
                                        <p:tav tm="0">
                                          <p:val>
                                            <p:fltVal val="0"/>
                                          </p:val>
                                        </p:tav>
                                        <p:tav tm="100000">
                                          <p:val>
                                            <p:strVal val="#ppt_w"/>
                                          </p:val>
                                        </p:tav>
                                      </p:tavLst>
                                    </p:anim>
                                    <p:anim calcmode="lin" valueType="num">
                                      <p:cBhvr>
                                        <p:cTn id="8" dur="500" fill="hold"/>
                                        <p:tgtEl>
                                          <p:spTgt spid="1026"/>
                                        </p:tgtEl>
                                        <p:attrNameLst>
                                          <p:attrName>ppt_h</p:attrName>
                                        </p:attrNameLst>
                                      </p:cBhvr>
                                      <p:tavLst>
                                        <p:tav tm="0">
                                          <p:val>
                                            <p:fltVal val="0"/>
                                          </p:val>
                                        </p:tav>
                                        <p:tav tm="100000">
                                          <p:val>
                                            <p:strVal val="#ppt_h"/>
                                          </p:val>
                                        </p:tav>
                                      </p:tavLst>
                                    </p:anim>
                                    <p:animEffect transition="in" filter="fade">
                                      <p:cBhvr>
                                        <p:cTn id="9" dur="500"/>
                                        <p:tgtEl>
                                          <p:spTgt spid="1026"/>
                                        </p:tgtEl>
                                      </p:cBhvr>
                                    </p:animEffect>
                                  </p:childTnLst>
                                </p:cTn>
                              </p:par>
                            </p:childTnLst>
                          </p:cTn>
                        </p:par>
                        <p:par>
                          <p:cTn id="10" fill="hold">
                            <p:stCondLst>
                              <p:cond delay="500"/>
                            </p:stCondLst>
                            <p:childTnLst>
                              <p:par>
                                <p:cTn id="11" presetID="1" presetClass="entr" presetSubtype="0"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04900" y="571500"/>
            <a:ext cx="10795000" cy="1136948"/>
          </a:xfrm>
        </p:spPr>
        <p:txBody>
          <a:bodyPr/>
          <a:lstStyle/>
          <a:p>
            <a:r>
              <a:rPr lang="fr-FR" sz="4400" dirty="0" smtClean="0"/>
              <a:t>Entrées et sorties d’IED par type de pays</a:t>
            </a:r>
            <a:endParaRPr lang="fr-FR" sz="4400"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1760" y="2302424"/>
            <a:ext cx="11849636" cy="63536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1760" y="1492424"/>
            <a:ext cx="11849636" cy="7920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ZoneTexte 4"/>
          <p:cNvSpPr txBox="1"/>
          <p:nvPr/>
        </p:nvSpPr>
        <p:spPr>
          <a:xfrm>
            <a:off x="741760" y="8686548"/>
            <a:ext cx="9505056" cy="461665"/>
          </a:xfrm>
          <a:prstGeom prst="rect">
            <a:avLst/>
          </a:prstGeom>
          <a:noFill/>
        </p:spPr>
        <p:txBody>
          <a:bodyPr wrap="square" rtlCol="0">
            <a:spAutoFit/>
          </a:bodyPr>
          <a:lstStyle/>
          <a:p>
            <a:pPr algn="l"/>
            <a:r>
              <a:rPr lang="fr-FR" sz="2400" dirty="0" smtClean="0"/>
              <a:t>CNUCED (2014), </a:t>
            </a:r>
            <a:r>
              <a:rPr lang="fr-FR" sz="2400" i="1" dirty="0" smtClean="0"/>
              <a:t>Rapport sur l’investissement, vue d’ensemble</a:t>
            </a:r>
            <a:r>
              <a:rPr lang="fr-FR" sz="2400" dirty="0" smtClean="0"/>
              <a:t>, p. 3</a:t>
            </a:r>
            <a:endParaRPr lang="fr-FR" sz="2400" dirty="0"/>
          </a:p>
        </p:txBody>
      </p:sp>
      <p:sp>
        <p:nvSpPr>
          <p:cNvPr id="3" name="Oval 2"/>
          <p:cNvSpPr/>
          <p:nvPr/>
        </p:nvSpPr>
        <p:spPr bwMode="auto">
          <a:xfrm>
            <a:off x="6666578" y="2140496"/>
            <a:ext cx="2860158" cy="576064"/>
          </a:xfrm>
          <a:prstGeom prst="ellipse">
            <a:avLst/>
          </a:prstGeom>
          <a:noFill/>
          <a:ln w="38100" cap="flat" cmpd="sng" algn="ctr">
            <a:solidFill>
              <a:srgbClr val="FF0000"/>
            </a:solidFill>
            <a:prstDash val="solid"/>
            <a:miter lim="0"/>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584200" rtl="0" eaLnBrk="1" fontAlgn="base" latinLnBrk="0" hangingPunct="0">
              <a:lnSpc>
                <a:spcPct val="100000"/>
              </a:lnSpc>
              <a:spcBef>
                <a:spcPct val="0"/>
              </a:spcBef>
              <a:spcAft>
                <a:spcPct val="0"/>
              </a:spcAft>
              <a:buClr>
                <a:srgbClr val="876552"/>
              </a:buClr>
              <a:buSzTx/>
              <a:buFont typeface="Georgia" pitchFamily="18" charset="0"/>
              <a:buNone/>
              <a:tabLst/>
            </a:pPr>
            <a:endParaRPr kumimoji="0" lang="en-CA" sz="3600" b="0" i="0" u="none" strike="noStrike" cap="none" normalizeH="0" baseline="0" smtClean="0">
              <a:ln>
                <a:noFill/>
              </a:ln>
              <a:solidFill>
                <a:srgbClr val="4F4A37"/>
              </a:solidFill>
              <a:effectLst/>
              <a:latin typeface="Didot" charset="0"/>
              <a:ea typeface="Didot" charset="0"/>
              <a:cs typeface="Didot" charset="0"/>
              <a:sym typeface="Didot" charset="0"/>
            </a:endParaRPr>
          </a:p>
        </p:txBody>
      </p:sp>
      <p:sp>
        <p:nvSpPr>
          <p:cNvPr id="7" name="Oval 6"/>
          <p:cNvSpPr/>
          <p:nvPr/>
        </p:nvSpPr>
        <p:spPr bwMode="auto">
          <a:xfrm>
            <a:off x="6666578" y="3148608"/>
            <a:ext cx="2860158" cy="576064"/>
          </a:xfrm>
          <a:prstGeom prst="ellipse">
            <a:avLst/>
          </a:prstGeom>
          <a:noFill/>
          <a:ln w="38100" cap="flat" cmpd="sng" algn="ctr">
            <a:solidFill>
              <a:srgbClr val="FF0000"/>
            </a:solidFill>
            <a:prstDash val="solid"/>
            <a:miter lim="0"/>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584200" rtl="0" eaLnBrk="1" fontAlgn="base" latinLnBrk="0" hangingPunct="0">
              <a:lnSpc>
                <a:spcPct val="100000"/>
              </a:lnSpc>
              <a:spcBef>
                <a:spcPct val="0"/>
              </a:spcBef>
              <a:spcAft>
                <a:spcPct val="0"/>
              </a:spcAft>
              <a:buClr>
                <a:srgbClr val="876552"/>
              </a:buClr>
              <a:buSzTx/>
              <a:buFont typeface="Georgia" pitchFamily="18" charset="0"/>
              <a:buNone/>
              <a:tabLst/>
            </a:pPr>
            <a:endParaRPr kumimoji="0" lang="en-CA" sz="3600" b="0" i="0" u="none" strike="noStrike" cap="none" normalizeH="0" baseline="0" smtClean="0">
              <a:ln>
                <a:noFill/>
              </a:ln>
              <a:solidFill>
                <a:srgbClr val="4F4A37"/>
              </a:solidFill>
              <a:effectLst/>
              <a:latin typeface="Didot" charset="0"/>
              <a:ea typeface="Didot" charset="0"/>
              <a:cs typeface="Didot" charset="0"/>
              <a:sym typeface="Didot" charset="0"/>
            </a:endParaRPr>
          </a:p>
        </p:txBody>
      </p:sp>
      <p:sp>
        <p:nvSpPr>
          <p:cNvPr id="8" name="Oval 7"/>
          <p:cNvSpPr/>
          <p:nvPr/>
        </p:nvSpPr>
        <p:spPr bwMode="auto">
          <a:xfrm>
            <a:off x="11758984" y="3148608"/>
            <a:ext cx="832412" cy="576064"/>
          </a:xfrm>
          <a:prstGeom prst="ellipse">
            <a:avLst/>
          </a:prstGeom>
          <a:noFill/>
          <a:ln w="38100" cap="flat" cmpd="sng" algn="ctr">
            <a:solidFill>
              <a:srgbClr val="FF0000"/>
            </a:solidFill>
            <a:prstDash val="solid"/>
            <a:miter lim="0"/>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584200" rtl="0" eaLnBrk="1" fontAlgn="base" latinLnBrk="0" hangingPunct="0">
              <a:lnSpc>
                <a:spcPct val="100000"/>
              </a:lnSpc>
              <a:spcBef>
                <a:spcPct val="0"/>
              </a:spcBef>
              <a:spcAft>
                <a:spcPct val="0"/>
              </a:spcAft>
              <a:buClr>
                <a:srgbClr val="876552"/>
              </a:buClr>
              <a:buSzTx/>
              <a:buFont typeface="Georgia" pitchFamily="18" charset="0"/>
              <a:buNone/>
              <a:tabLst/>
            </a:pPr>
            <a:endParaRPr kumimoji="0" lang="en-CA" sz="3600" b="0" i="0" u="none" strike="noStrike" cap="none" normalizeH="0" baseline="0" smtClean="0">
              <a:ln>
                <a:noFill/>
              </a:ln>
              <a:solidFill>
                <a:srgbClr val="4F4A37"/>
              </a:solidFill>
              <a:effectLst/>
              <a:latin typeface="Didot" charset="0"/>
              <a:ea typeface="Didot" charset="0"/>
              <a:cs typeface="Didot" charset="0"/>
              <a:sym typeface="Didot" charset="0"/>
            </a:endParaRPr>
          </a:p>
        </p:txBody>
      </p:sp>
      <p:sp>
        <p:nvSpPr>
          <p:cNvPr id="9" name="Oval 8"/>
          <p:cNvSpPr/>
          <p:nvPr/>
        </p:nvSpPr>
        <p:spPr bwMode="auto">
          <a:xfrm>
            <a:off x="11758984" y="5812904"/>
            <a:ext cx="832412" cy="576064"/>
          </a:xfrm>
          <a:prstGeom prst="ellipse">
            <a:avLst/>
          </a:prstGeom>
          <a:noFill/>
          <a:ln w="38100" cap="flat" cmpd="sng" algn="ctr">
            <a:solidFill>
              <a:srgbClr val="FF0000"/>
            </a:solidFill>
            <a:prstDash val="solid"/>
            <a:miter lim="0"/>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584200" rtl="0" eaLnBrk="1" fontAlgn="base" latinLnBrk="0" hangingPunct="0">
              <a:lnSpc>
                <a:spcPct val="100000"/>
              </a:lnSpc>
              <a:spcBef>
                <a:spcPct val="0"/>
              </a:spcBef>
              <a:spcAft>
                <a:spcPct val="0"/>
              </a:spcAft>
              <a:buClr>
                <a:srgbClr val="876552"/>
              </a:buClr>
              <a:buSzTx/>
              <a:buFont typeface="Georgia" pitchFamily="18" charset="0"/>
              <a:buNone/>
              <a:tabLst/>
            </a:pPr>
            <a:endParaRPr kumimoji="0" lang="en-CA" sz="3600" b="0" i="0" u="none" strike="noStrike" cap="none" normalizeH="0" baseline="0" smtClean="0">
              <a:ln>
                <a:noFill/>
              </a:ln>
              <a:solidFill>
                <a:srgbClr val="4F4A37"/>
              </a:solidFill>
              <a:effectLst/>
              <a:latin typeface="Didot" charset="0"/>
              <a:ea typeface="Didot" charset="0"/>
              <a:cs typeface="Didot" charset="0"/>
              <a:sym typeface="Didot" charset="0"/>
            </a:endParaRPr>
          </a:p>
        </p:txBody>
      </p:sp>
    </p:spTree>
    <p:extLst>
      <p:ext uri="{BB962C8B-B14F-4D97-AF65-F5344CB8AC3E}">
        <p14:creationId xmlns:p14="http://schemas.microsoft.com/office/powerpoint/2010/main" val="2441998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051"/>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 grpId="0" animBg="1"/>
      <p:bldP spid="7" grpId="0" animBg="1"/>
      <p:bldP spid="8" grpId="0" animBg="1"/>
      <p:bldP spid="9"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04900" y="571500"/>
            <a:ext cx="10795000" cy="704900"/>
          </a:xfrm>
        </p:spPr>
        <p:txBody>
          <a:bodyPr/>
          <a:lstStyle/>
          <a:p>
            <a:r>
              <a:rPr lang="fr-FR" dirty="0" smtClean="0"/>
              <a:t>Entrées d’IED par pays</a:t>
            </a:r>
            <a:endParaRPr lang="fr-FR"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8536" y="1489923"/>
            <a:ext cx="7448784" cy="71800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ZoneTexte 3"/>
          <p:cNvSpPr txBox="1"/>
          <p:nvPr/>
        </p:nvSpPr>
        <p:spPr>
          <a:xfrm>
            <a:off x="597744" y="8669936"/>
            <a:ext cx="9505056" cy="461665"/>
          </a:xfrm>
          <a:prstGeom prst="rect">
            <a:avLst/>
          </a:prstGeom>
          <a:noFill/>
        </p:spPr>
        <p:txBody>
          <a:bodyPr wrap="square" rtlCol="0">
            <a:spAutoFit/>
          </a:bodyPr>
          <a:lstStyle/>
          <a:p>
            <a:pPr algn="l"/>
            <a:r>
              <a:rPr lang="fr-FR" sz="2400" dirty="0" smtClean="0"/>
              <a:t>CNUCED (2014), </a:t>
            </a:r>
            <a:r>
              <a:rPr lang="fr-FR" sz="2400" i="1" dirty="0" smtClean="0"/>
              <a:t>Rapport sur l’investissement, vue d’ensemble</a:t>
            </a:r>
            <a:r>
              <a:rPr lang="fr-FR" sz="2400" dirty="0" smtClean="0"/>
              <a:t>, p. 2</a:t>
            </a:r>
            <a:endParaRPr lang="fr-FR" sz="2400" dirty="0"/>
          </a:p>
        </p:txBody>
      </p:sp>
    </p:spTree>
    <p:extLst>
      <p:ext uri="{BB962C8B-B14F-4D97-AF65-F5344CB8AC3E}">
        <p14:creationId xmlns:p14="http://schemas.microsoft.com/office/powerpoint/2010/main" val="14624905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p:cTn id="7" dur="500" fill="hold"/>
                                        <p:tgtEl>
                                          <p:spTgt spid="3074"/>
                                        </p:tgtEl>
                                        <p:attrNameLst>
                                          <p:attrName>ppt_w</p:attrName>
                                        </p:attrNameLst>
                                      </p:cBhvr>
                                      <p:tavLst>
                                        <p:tav tm="0">
                                          <p:val>
                                            <p:fltVal val="0"/>
                                          </p:val>
                                        </p:tav>
                                        <p:tav tm="100000">
                                          <p:val>
                                            <p:strVal val="#ppt_w"/>
                                          </p:val>
                                        </p:tav>
                                      </p:tavLst>
                                    </p:anim>
                                    <p:anim calcmode="lin" valueType="num">
                                      <p:cBhvr>
                                        <p:cTn id="8" dur="500" fill="hold"/>
                                        <p:tgtEl>
                                          <p:spTgt spid="3074"/>
                                        </p:tgtEl>
                                        <p:attrNameLst>
                                          <p:attrName>ppt_h</p:attrName>
                                        </p:attrNameLst>
                                      </p:cBhvr>
                                      <p:tavLst>
                                        <p:tav tm="0">
                                          <p:val>
                                            <p:fltVal val="0"/>
                                          </p:val>
                                        </p:tav>
                                        <p:tav tm="100000">
                                          <p:val>
                                            <p:strVal val="#ppt_h"/>
                                          </p:val>
                                        </p:tav>
                                      </p:tavLst>
                                    </p:anim>
                                    <p:animEffect transition="in" filter="fade">
                                      <p:cBhvr>
                                        <p:cTn id="9" dur="500"/>
                                        <p:tgtEl>
                                          <p:spTgt spid="3074"/>
                                        </p:tgtEl>
                                      </p:cBhvr>
                                    </p:animEffect>
                                  </p:childTnLst>
                                </p:cTn>
                              </p:par>
                            </p:childTnLst>
                          </p:cTn>
                        </p:par>
                        <p:par>
                          <p:cTn id="10" fill="hold">
                            <p:stCondLst>
                              <p:cond delay="500"/>
                            </p:stCondLst>
                            <p:childTnLst>
                              <p:par>
                                <p:cTn id="11" presetID="1"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41760" y="556320"/>
            <a:ext cx="11158140" cy="1584176"/>
          </a:xfrm>
        </p:spPr>
        <p:txBody>
          <a:bodyPr/>
          <a:lstStyle/>
          <a:p>
            <a:r>
              <a:rPr lang="fr-FR" sz="5400" dirty="0" smtClean="0"/>
              <a:t>Les effets des investissements étrangers directs</a:t>
            </a:r>
            <a:endParaRPr lang="fr-FR" sz="5400" dirty="0"/>
          </a:p>
        </p:txBody>
      </p:sp>
      <p:sp>
        <p:nvSpPr>
          <p:cNvPr id="3" name="ZoneTexte 2"/>
          <p:cNvSpPr txBox="1"/>
          <p:nvPr/>
        </p:nvSpPr>
        <p:spPr>
          <a:xfrm>
            <a:off x="597744" y="2428528"/>
            <a:ext cx="11809312" cy="3416320"/>
          </a:xfrm>
          <a:prstGeom prst="rect">
            <a:avLst/>
          </a:prstGeom>
          <a:noFill/>
        </p:spPr>
        <p:txBody>
          <a:bodyPr wrap="square" rtlCol="0">
            <a:spAutoFit/>
          </a:bodyPr>
          <a:lstStyle/>
          <a:p>
            <a:pPr algn="l"/>
            <a:r>
              <a:rPr lang="fr-FR" dirty="0" smtClean="0"/>
              <a:t>L’afflux de capitaux n’est pas l’assurance d’une croissance sur le long terme :</a:t>
            </a:r>
          </a:p>
          <a:p>
            <a:pPr algn="l"/>
            <a:r>
              <a:rPr lang="fr-FR" dirty="0" smtClean="0"/>
              <a:t>	- Les pays de l’Afrique Sub-saharienne.</a:t>
            </a:r>
          </a:p>
          <a:p>
            <a:pPr algn="l"/>
            <a:r>
              <a:rPr lang="fr-FR" dirty="0" smtClean="0"/>
              <a:t>	- Les flux de capitaux, notamment les investissements de portefeuilles peuvent connaître des phénomènes spéculatifs (crise asiatique 1997-1998).</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69752" y="484312"/>
            <a:ext cx="11737304" cy="792088"/>
          </a:xfrm>
        </p:spPr>
        <p:txBody>
          <a:bodyPr/>
          <a:lstStyle/>
          <a:p>
            <a:r>
              <a:rPr lang="fr-FR" sz="5400" dirty="0" smtClean="0"/>
              <a:t>La crise asiatique 1997-98</a:t>
            </a:r>
            <a:endParaRPr lang="fr-FR" sz="5400" dirty="0"/>
          </a:p>
        </p:txBody>
      </p:sp>
      <p:sp>
        <p:nvSpPr>
          <p:cNvPr id="3" name="ZoneTexte 2"/>
          <p:cNvSpPr txBox="1"/>
          <p:nvPr/>
        </p:nvSpPr>
        <p:spPr>
          <a:xfrm>
            <a:off x="957784" y="1636440"/>
            <a:ext cx="11017224" cy="584775"/>
          </a:xfrm>
          <a:prstGeom prst="rect">
            <a:avLst/>
          </a:prstGeom>
          <a:noFill/>
        </p:spPr>
        <p:txBody>
          <a:bodyPr wrap="square" rtlCol="0">
            <a:spAutoFit/>
          </a:bodyPr>
          <a:lstStyle/>
          <a:p>
            <a:pPr algn="l"/>
            <a:r>
              <a:rPr lang="fr-FR" sz="3200" dirty="0" smtClean="0"/>
              <a:t>Dans les années 90 perspectives de croissance en Asie</a:t>
            </a:r>
            <a:endParaRPr lang="fr-FR" sz="3200" dirty="0"/>
          </a:p>
        </p:txBody>
      </p:sp>
      <p:sp>
        <p:nvSpPr>
          <p:cNvPr id="4" name="ZoneTexte 3"/>
          <p:cNvSpPr txBox="1"/>
          <p:nvPr/>
        </p:nvSpPr>
        <p:spPr>
          <a:xfrm>
            <a:off x="525736" y="2356520"/>
            <a:ext cx="3240360" cy="523220"/>
          </a:xfrm>
          <a:prstGeom prst="rect">
            <a:avLst/>
          </a:prstGeom>
          <a:noFill/>
          <a:ln w="25400">
            <a:solidFill>
              <a:srgbClr val="C00000"/>
            </a:solidFill>
          </a:ln>
        </p:spPr>
        <p:txBody>
          <a:bodyPr wrap="square" rtlCol="0">
            <a:spAutoFit/>
          </a:bodyPr>
          <a:lstStyle/>
          <a:p>
            <a:pPr algn="l"/>
            <a:r>
              <a:rPr lang="fr-FR" sz="2800" dirty="0" smtClean="0"/>
              <a:t>Emprunt en $ à </a:t>
            </a:r>
            <a:r>
              <a:rPr lang="fr-FR" sz="2800" dirty="0" err="1" smtClean="0"/>
              <a:t>c.t</a:t>
            </a:r>
            <a:r>
              <a:rPr lang="fr-FR" sz="2800" dirty="0" smtClean="0"/>
              <a:t>.</a:t>
            </a:r>
            <a:endParaRPr lang="fr-FR" sz="2800" dirty="0"/>
          </a:p>
        </p:txBody>
      </p:sp>
      <p:sp>
        <p:nvSpPr>
          <p:cNvPr id="5" name="ZoneTexte 4"/>
          <p:cNvSpPr txBox="1"/>
          <p:nvPr/>
        </p:nvSpPr>
        <p:spPr>
          <a:xfrm>
            <a:off x="7942561" y="2335600"/>
            <a:ext cx="4680520" cy="523220"/>
          </a:xfrm>
          <a:prstGeom prst="rect">
            <a:avLst/>
          </a:prstGeom>
          <a:noFill/>
          <a:ln w="25400">
            <a:solidFill>
              <a:srgbClr val="C00000"/>
            </a:solidFill>
          </a:ln>
        </p:spPr>
        <p:txBody>
          <a:bodyPr wrap="square" rtlCol="0">
            <a:spAutoFit/>
          </a:bodyPr>
          <a:lstStyle/>
          <a:p>
            <a:pPr algn="l"/>
            <a:r>
              <a:rPr lang="fr-FR" sz="2800" dirty="0" smtClean="0"/>
              <a:t>I° à l.t. en monnaies locales</a:t>
            </a:r>
            <a:endParaRPr lang="fr-FR" sz="2800" dirty="0"/>
          </a:p>
        </p:txBody>
      </p:sp>
      <p:sp>
        <p:nvSpPr>
          <p:cNvPr id="6" name="ZoneTexte 5"/>
          <p:cNvSpPr txBox="1"/>
          <p:nvPr/>
        </p:nvSpPr>
        <p:spPr>
          <a:xfrm>
            <a:off x="6214368" y="3580656"/>
            <a:ext cx="1512168" cy="523220"/>
          </a:xfrm>
          <a:prstGeom prst="rect">
            <a:avLst/>
          </a:prstGeom>
          <a:noFill/>
          <a:ln w="25400">
            <a:solidFill>
              <a:srgbClr val="C00000"/>
            </a:solidFill>
          </a:ln>
        </p:spPr>
        <p:txBody>
          <a:bodyPr wrap="square" rtlCol="0">
            <a:spAutoFit/>
          </a:bodyPr>
          <a:lstStyle/>
          <a:p>
            <a:r>
              <a:rPr lang="fr-FR" sz="2800" dirty="0" smtClean="0"/>
              <a:t>Profits</a:t>
            </a:r>
            <a:endParaRPr lang="fr-FR" sz="2800" dirty="0"/>
          </a:p>
        </p:txBody>
      </p:sp>
      <p:sp>
        <p:nvSpPr>
          <p:cNvPr id="7" name="ZoneTexte 6"/>
          <p:cNvSpPr txBox="1"/>
          <p:nvPr/>
        </p:nvSpPr>
        <p:spPr>
          <a:xfrm>
            <a:off x="1101800" y="3364632"/>
            <a:ext cx="3384376" cy="954107"/>
          </a:xfrm>
          <a:prstGeom prst="rect">
            <a:avLst/>
          </a:prstGeom>
          <a:noFill/>
          <a:ln w="25400">
            <a:solidFill>
              <a:srgbClr val="C00000"/>
            </a:solidFill>
          </a:ln>
        </p:spPr>
        <p:txBody>
          <a:bodyPr wrap="square" rtlCol="0">
            <a:spAutoFit/>
          </a:bodyPr>
          <a:lstStyle/>
          <a:p>
            <a:pPr algn="l"/>
            <a:r>
              <a:rPr lang="fr-FR" sz="2800" dirty="0" smtClean="0"/>
              <a:t>Remboursement des emprunts en $</a:t>
            </a:r>
            <a:endParaRPr lang="fr-FR" sz="2800" dirty="0"/>
          </a:p>
        </p:txBody>
      </p:sp>
      <p:sp>
        <p:nvSpPr>
          <p:cNvPr id="8" name="ZoneTexte 7"/>
          <p:cNvSpPr txBox="1"/>
          <p:nvPr/>
        </p:nvSpPr>
        <p:spPr>
          <a:xfrm>
            <a:off x="8734648" y="4516760"/>
            <a:ext cx="3528392" cy="954107"/>
          </a:xfrm>
          <a:prstGeom prst="rect">
            <a:avLst/>
          </a:prstGeom>
          <a:noFill/>
          <a:ln w="25400">
            <a:solidFill>
              <a:srgbClr val="C00000"/>
            </a:solidFill>
          </a:ln>
        </p:spPr>
        <p:txBody>
          <a:bodyPr wrap="square" rtlCol="0">
            <a:spAutoFit/>
          </a:bodyPr>
          <a:lstStyle/>
          <a:p>
            <a:pPr algn="l"/>
            <a:r>
              <a:rPr lang="fr-FR" sz="2800" dirty="0" smtClean="0"/>
              <a:t>Spéculation et explosion de la bulle</a:t>
            </a:r>
            <a:endParaRPr lang="fr-FR" sz="2800" dirty="0"/>
          </a:p>
        </p:txBody>
      </p:sp>
      <p:sp>
        <p:nvSpPr>
          <p:cNvPr id="9" name="ZoneTexte 8"/>
          <p:cNvSpPr txBox="1"/>
          <p:nvPr/>
        </p:nvSpPr>
        <p:spPr>
          <a:xfrm>
            <a:off x="5278264" y="4516760"/>
            <a:ext cx="2376264" cy="954107"/>
          </a:xfrm>
          <a:prstGeom prst="rect">
            <a:avLst/>
          </a:prstGeom>
          <a:noFill/>
          <a:ln w="25400">
            <a:solidFill>
              <a:srgbClr val="C00000"/>
            </a:solidFill>
          </a:ln>
        </p:spPr>
        <p:txBody>
          <a:bodyPr wrap="square" rtlCol="0">
            <a:spAutoFit/>
          </a:bodyPr>
          <a:lstStyle/>
          <a:p>
            <a:pPr algn="l"/>
            <a:r>
              <a:rPr lang="fr-FR" sz="2800" dirty="0" smtClean="0"/>
              <a:t>Reflux des capitaux</a:t>
            </a:r>
            <a:endParaRPr lang="fr-FR" sz="2800" dirty="0"/>
          </a:p>
        </p:txBody>
      </p:sp>
      <p:sp>
        <p:nvSpPr>
          <p:cNvPr id="10" name="ZoneTexte 9"/>
          <p:cNvSpPr txBox="1"/>
          <p:nvPr/>
        </p:nvSpPr>
        <p:spPr>
          <a:xfrm>
            <a:off x="597744" y="4516760"/>
            <a:ext cx="4176464" cy="954107"/>
          </a:xfrm>
          <a:prstGeom prst="rect">
            <a:avLst/>
          </a:prstGeom>
          <a:noFill/>
          <a:ln w="25400">
            <a:solidFill>
              <a:srgbClr val="C00000"/>
            </a:solidFill>
          </a:ln>
        </p:spPr>
        <p:txBody>
          <a:bodyPr wrap="square" rtlCol="0">
            <a:spAutoFit/>
          </a:bodyPr>
          <a:lstStyle/>
          <a:p>
            <a:pPr algn="l"/>
            <a:r>
              <a:rPr lang="fr-FR" sz="2800" dirty="0" smtClean="0"/>
              <a:t>Baisse de la valeur des monnaies asiatiques</a:t>
            </a:r>
            <a:endParaRPr lang="fr-FR" sz="2800" dirty="0"/>
          </a:p>
        </p:txBody>
      </p:sp>
      <p:sp>
        <p:nvSpPr>
          <p:cNvPr id="11" name="ZoneTexte 10"/>
          <p:cNvSpPr txBox="1"/>
          <p:nvPr/>
        </p:nvSpPr>
        <p:spPr>
          <a:xfrm>
            <a:off x="597744" y="5956920"/>
            <a:ext cx="5184576" cy="954107"/>
          </a:xfrm>
          <a:prstGeom prst="rect">
            <a:avLst/>
          </a:prstGeom>
          <a:noFill/>
          <a:ln w="25400">
            <a:solidFill>
              <a:srgbClr val="C00000"/>
            </a:solidFill>
          </a:ln>
        </p:spPr>
        <p:txBody>
          <a:bodyPr wrap="square" rtlCol="0">
            <a:spAutoFit/>
          </a:bodyPr>
          <a:lstStyle/>
          <a:p>
            <a:pPr algn="l"/>
            <a:r>
              <a:rPr lang="fr-FR" sz="2800" dirty="0" smtClean="0"/>
              <a:t>Hausse des taux d’</a:t>
            </a:r>
            <a:r>
              <a:rPr lang="fr-FR" sz="2800" i="1" dirty="0" smtClean="0"/>
              <a:t>i</a:t>
            </a:r>
            <a:r>
              <a:rPr lang="fr-FR" sz="2800" dirty="0" smtClean="0"/>
              <a:t> locaux pour éviter la fuite des capitaux</a:t>
            </a:r>
            <a:endParaRPr lang="fr-FR" sz="2800" dirty="0"/>
          </a:p>
        </p:txBody>
      </p:sp>
      <p:sp>
        <p:nvSpPr>
          <p:cNvPr id="12" name="ZoneTexte 11"/>
          <p:cNvSpPr txBox="1"/>
          <p:nvPr/>
        </p:nvSpPr>
        <p:spPr>
          <a:xfrm>
            <a:off x="7150472" y="5956920"/>
            <a:ext cx="5184576" cy="954107"/>
          </a:xfrm>
          <a:prstGeom prst="rect">
            <a:avLst/>
          </a:prstGeom>
          <a:noFill/>
          <a:ln w="25400">
            <a:solidFill>
              <a:srgbClr val="C00000"/>
            </a:solidFill>
          </a:ln>
        </p:spPr>
        <p:txBody>
          <a:bodyPr wrap="square" rtlCol="0">
            <a:spAutoFit/>
          </a:bodyPr>
          <a:lstStyle/>
          <a:p>
            <a:pPr algn="l"/>
            <a:r>
              <a:rPr lang="fr-FR" sz="2800" dirty="0" smtClean="0"/>
              <a:t>Conjonction d’une crise de change et d’une crise bancaire</a:t>
            </a:r>
            <a:endParaRPr lang="fr-FR" sz="2800" dirty="0"/>
          </a:p>
        </p:txBody>
      </p:sp>
      <p:cxnSp>
        <p:nvCxnSpPr>
          <p:cNvPr id="16" name="Connecteur droit 15"/>
          <p:cNvCxnSpPr/>
          <p:nvPr/>
        </p:nvCxnSpPr>
        <p:spPr bwMode="auto">
          <a:xfrm>
            <a:off x="3334048" y="7397080"/>
            <a:ext cx="5616624" cy="0"/>
          </a:xfrm>
          <a:prstGeom prst="line">
            <a:avLst/>
          </a:prstGeom>
          <a:blipFill dpi="0" rotWithShape="0">
            <a:blip r:embed="rId2" cstate="print"/>
            <a:srcRect/>
            <a:tile tx="0" ty="0" sx="100000" sy="100000" flip="none" algn="tl"/>
          </a:blipFill>
          <a:ln w="38100" cap="flat" cmpd="sng" algn="ctr">
            <a:solidFill>
              <a:srgbClr val="C00000"/>
            </a:solidFill>
            <a:prstDash val="solid"/>
            <a:miter lim="0"/>
            <a:headEnd type="none" w="med" len="med"/>
            <a:tailEnd type="none" w="med" len="med"/>
          </a:ln>
          <a:effectLst/>
        </p:spPr>
      </p:cxnSp>
      <p:sp>
        <p:nvSpPr>
          <p:cNvPr id="18" name="ZoneTexte 17"/>
          <p:cNvSpPr txBox="1"/>
          <p:nvPr/>
        </p:nvSpPr>
        <p:spPr>
          <a:xfrm>
            <a:off x="597744" y="7973144"/>
            <a:ext cx="2520280" cy="461665"/>
          </a:xfrm>
          <a:prstGeom prst="rect">
            <a:avLst/>
          </a:prstGeom>
          <a:noFill/>
        </p:spPr>
        <p:txBody>
          <a:bodyPr wrap="square" rtlCol="0">
            <a:spAutoFit/>
          </a:bodyPr>
          <a:lstStyle/>
          <a:p>
            <a:r>
              <a:rPr lang="fr-FR" sz="2400" b="1" dirty="0" smtClean="0"/>
              <a:t>Sortie de crise</a:t>
            </a:r>
            <a:endParaRPr lang="fr-FR" sz="2400" b="1" dirty="0"/>
          </a:p>
        </p:txBody>
      </p:sp>
      <p:sp>
        <p:nvSpPr>
          <p:cNvPr id="19" name="ZoneTexte 18"/>
          <p:cNvSpPr txBox="1"/>
          <p:nvPr/>
        </p:nvSpPr>
        <p:spPr>
          <a:xfrm>
            <a:off x="4414168" y="7613104"/>
            <a:ext cx="3170675" cy="1200329"/>
          </a:xfrm>
          <a:prstGeom prst="rect">
            <a:avLst/>
          </a:prstGeom>
          <a:noFill/>
        </p:spPr>
        <p:txBody>
          <a:bodyPr wrap="square" rtlCol="0">
            <a:spAutoFit/>
          </a:bodyPr>
          <a:lstStyle/>
          <a:p>
            <a:r>
              <a:rPr lang="fr-FR" sz="2400" b="1" dirty="0" smtClean="0"/>
              <a:t>X pour profiter d’un taux de change favorable</a:t>
            </a:r>
            <a:endParaRPr lang="fr-FR" sz="2400" b="1" dirty="0"/>
          </a:p>
        </p:txBody>
      </p:sp>
      <p:sp>
        <p:nvSpPr>
          <p:cNvPr id="20" name="ZoneTexte 19"/>
          <p:cNvSpPr txBox="1"/>
          <p:nvPr/>
        </p:nvSpPr>
        <p:spPr>
          <a:xfrm>
            <a:off x="8302600" y="7613104"/>
            <a:ext cx="4320481" cy="1200329"/>
          </a:xfrm>
          <a:prstGeom prst="rect">
            <a:avLst/>
          </a:prstGeom>
          <a:noFill/>
        </p:spPr>
        <p:txBody>
          <a:bodyPr wrap="square" rtlCol="0">
            <a:spAutoFit/>
          </a:bodyPr>
          <a:lstStyle/>
          <a:p>
            <a:r>
              <a:rPr lang="fr-FR" sz="2400" b="1" dirty="0" smtClean="0"/>
              <a:t>Zone asiatique à une épargne et un commerce excédentaires</a:t>
            </a:r>
            <a:endParaRPr lang="fr-FR" sz="2400" b="1" dirty="0"/>
          </a:p>
        </p:txBody>
      </p:sp>
      <p:cxnSp>
        <p:nvCxnSpPr>
          <p:cNvPr id="22" name="Connecteur droit avec flèche 21"/>
          <p:cNvCxnSpPr>
            <a:stCxn id="4" idx="3"/>
            <a:endCxn id="5" idx="1"/>
          </p:cNvCxnSpPr>
          <p:nvPr/>
        </p:nvCxnSpPr>
        <p:spPr bwMode="auto">
          <a:xfrm flipV="1">
            <a:off x="3766096" y="2597210"/>
            <a:ext cx="4176465" cy="20920"/>
          </a:xfrm>
          <a:prstGeom prst="straightConnector1">
            <a:avLst/>
          </a:prstGeom>
          <a:blipFill dpi="0" rotWithShape="0">
            <a:blip r:embed="rId2" cstate="print"/>
            <a:srcRect/>
            <a:tile tx="0" ty="0" sx="100000" sy="100000" flip="none" algn="tl"/>
          </a:blipFill>
          <a:ln w="12700" cap="flat" cmpd="sng" algn="ctr">
            <a:noFill/>
            <a:prstDash val="solid"/>
            <a:miter lim="0"/>
            <a:headEnd type="none" w="med" len="med"/>
            <a:tailEnd type="arrow"/>
          </a:ln>
          <a:effectLst/>
        </p:spPr>
      </p:cxnSp>
      <p:cxnSp>
        <p:nvCxnSpPr>
          <p:cNvPr id="24" name="Connecteur droit avec flèche 23"/>
          <p:cNvCxnSpPr>
            <a:stCxn id="4" idx="3"/>
            <a:endCxn id="62" idx="1"/>
          </p:cNvCxnSpPr>
          <p:nvPr/>
        </p:nvCxnSpPr>
        <p:spPr bwMode="auto">
          <a:xfrm>
            <a:off x="3766096" y="2618130"/>
            <a:ext cx="358878" cy="0"/>
          </a:xfrm>
          <a:prstGeom prst="straightConnector1">
            <a:avLst/>
          </a:prstGeom>
          <a:blipFill dpi="0" rotWithShape="0">
            <a:blip r:embed="rId2" cstate="print"/>
            <a:srcRect/>
            <a:tile tx="0" ty="0" sx="100000" sy="100000" flip="none" algn="tl"/>
          </a:blipFill>
          <a:ln w="25400" cap="flat" cmpd="sng" algn="ctr">
            <a:solidFill>
              <a:srgbClr val="C00000"/>
            </a:solidFill>
            <a:prstDash val="solid"/>
            <a:miter lim="0"/>
            <a:headEnd type="none" w="med" len="med"/>
            <a:tailEnd type="arrow"/>
          </a:ln>
          <a:effectLst/>
        </p:spPr>
      </p:cxnSp>
      <p:cxnSp>
        <p:nvCxnSpPr>
          <p:cNvPr id="26" name="Connecteur droit avec flèche 25"/>
          <p:cNvCxnSpPr>
            <a:stCxn id="5" idx="2"/>
            <a:endCxn id="6" idx="0"/>
          </p:cNvCxnSpPr>
          <p:nvPr/>
        </p:nvCxnSpPr>
        <p:spPr bwMode="auto">
          <a:xfrm flipH="1">
            <a:off x="6970452" y="2858820"/>
            <a:ext cx="3312369" cy="721836"/>
          </a:xfrm>
          <a:prstGeom prst="straightConnector1">
            <a:avLst/>
          </a:prstGeom>
          <a:blipFill dpi="0" rotWithShape="0">
            <a:blip r:embed="rId2" cstate="print"/>
            <a:srcRect/>
            <a:tile tx="0" ty="0" sx="100000" sy="100000" flip="none" algn="tl"/>
          </a:blipFill>
          <a:ln w="25400" cap="flat" cmpd="sng" algn="ctr">
            <a:solidFill>
              <a:srgbClr val="C00000"/>
            </a:solidFill>
            <a:prstDash val="solid"/>
            <a:miter lim="0"/>
            <a:headEnd type="none" w="med" len="med"/>
            <a:tailEnd type="arrow"/>
          </a:ln>
          <a:effectLst/>
        </p:spPr>
      </p:cxnSp>
      <p:cxnSp>
        <p:nvCxnSpPr>
          <p:cNvPr id="28" name="Connecteur droit avec flèche 27"/>
          <p:cNvCxnSpPr>
            <a:stCxn id="6" idx="0"/>
          </p:cNvCxnSpPr>
          <p:nvPr/>
        </p:nvCxnSpPr>
        <p:spPr bwMode="auto">
          <a:xfrm flipH="1" flipV="1">
            <a:off x="5782319" y="3095183"/>
            <a:ext cx="1188133" cy="485473"/>
          </a:xfrm>
          <a:prstGeom prst="straightConnector1">
            <a:avLst/>
          </a:prstGeom>
          <a:blipFill dpi="0" rotWithShape="0">
            <a:blip r:embed="rId2" cstate="print"/>
            <a:srcRect/>
            <a:tile tx="0" ty="0" sx="100000" sy="100000" flip="none" algn="tl"/>
          </a:blipFill>
          <a:ln w="25400" cap="flat" cmpd="sng" algn="ctr">
            <a:solidFill>
              <a:srgbClr val="C00000"/>
            </a:solidFill>
            <a:prstDash val="solid"/>
            <a:miter lim="0"/>
            <a:headEnd type="none" w="med" len="med"/>
            <a:tailEnd type="arrow"/>
          </a:ln>
          <a:effectLst/>
        </p:spPr>
      </p:cxnSp>
      <p:cxnSp>
        <p:nvCxnSpPr>
          <p:cNvPr id="30" name="Connecteur droit avec flèche 29"/>
          <p:cNvCxnSpPr>
            <a:stCxn id="5" idx="2"/>
            <a:endCxn id="8" idx="0"/>
          </p:cNvCxnSpPr>
          <p:nvPr/>
        </p:nvCxnSpPr>
        <p:spPr bwMode="auto">
          <a:xfrm>
            <a:off x="10282821" y="2858820"/>
            <a:ext cx="216023" cy="1657940"/>
          </a:xfrm>
          <a:prstGeom prst="straightConnector1">
            <a:avLst/>
          </a:prstGeom>
          <a:blipFill dpi="0" rotWithShape="0">
            <a:blip r:embed="rId2" cstate="print"/>
            <a:srcRect/>
            <a:tile tx="0" ty="0" sx="100000" sy="100000" flip="none" algn="tl"/>
          </a:blipFill>
          <a:ln w="25400" cap="flat" cmpd="sng" algn="ctr">
            <a:solidFill>
              <a:srgbClr val="C00000"/>
            </a:solidFill>
            <a:prstDash val="solid"/>
            <a:miter lim="0"/>
            <a:headEnd type="none" w="med" len="med"/>
            <a:tailEnd type="arrow"/>
          </a:ln>
          <a:effectLst/>
        </p:spPr>
      </p:cxnSp>
      <p:cxnSp>
        <p:nvCxnSpPr>
          <p:cNvPr id="33" name="Connecteur droit avec flèche 32"/>
          <p:cNvCxnSpPr>
            <a:stCxn id="8" idx="1"/>
            <a:endCxn id="9" idx="3"/>
          </p:cNvCxnSpPr>
          <p:nvPr/>
        </p:nvCxnSpPr>
        <p:spPr bwMode="auto">
          <a:xfrm flipH="1">
            <a:off x="7654528" y="4993814"/>
            <a:ext cx="1080120" cy="0"/>
          </a:xfrm>
          <a:prstGeom prst="straightConnector1">
            <a:avLst/>
          </a:prstGeom>
          <a:blipFill dpi="0" rotWithShape="0">
            <a:blip r:embed="rId2" cstate="print"/>
            <a:srcRect/>
            <a:tile tx="0" ty="0" sx="100000" sy="100000" flip="none" algn="tl"/>
          </a:blipFill>
          <a:ln w="25400" cap="flat" cmpd="sng" algn="ctr">
            <a:solidFill>
              <a:srgbClr val="C00000"/>
            </a:solidFill>
            <a:prstDash val="solid"/>
            <a:miter lim="0"/>
            <a:headEnd type="none" w="med" len="med"/>
            <a:tailEnd type="arrow"/>
          </a:ln>
          <a:effectLst/>
        </p:spPr>
      </p:cxnSp>
      <p:cxnSp>
        <p:nvCxnSpPr>
          <p:cNvPr id="35" name="Connecteur droit avec flèche 34"/>
          <p:cNvCxnSpPr>
            <a:stCxn id="9" idx="1"/>
            <a:endCxn id="10" idx="3"/>
          </p:cNvCxnSpPr>
          <p:nvPr/>
        </p:nvCxnSpPr>
        <p:spPr bwMode="auto">
          <a:xfrm flipH="1">
            <a:off x="4774208" y="4993814"/>
            <a:ext cx="504056" cy="0"/>
          </a:xfrm>
          <a:prstGeom prst="straightConnector1">
            <a:avLst/>
          </a:prstGeom>
          <a:blipFill dpi="0" rotWithShape="0">
            <a:blip r:embed="rId2" cstate="print"/>
            <a:srcRect/>
            <a:tile tx="0" ty="0" sx="100000" sy="100000" flip="none" algn="tl"/>
          </a:blipFill>
          <a:ln w="25400" cap="flat" cmpd="sng" algn="ctr">
            <a:solidFill>
              <a:srgbClr val="C00000"/>
            </a:solidFill>
            <a:prstDash val="solid"/>
            <a:miter lim="0"/>
            <a:headEnd type="none" w="med" len="med"/>
            <a:tailEnd type="arrow"/>
          </a:ln>
          <a:effectLst/>
        </p:spPr>
      </p:cxnSp>
      <p:cxnSp>
        <p:nvCxnSpPr>
          <p:cNvPr id="37" name="Connecteur droit avec flèche 36"/>
          <p:cNvCxnSpPr>
            <a:stCxn id="10" idx="2"/>
            <a:endCxn id="11" idx="0"/>
          </p:cNvCxnSpPr>
          <p:nvPr/>
        </p:nvCxnSpPr>
        <p:spPr bwMode="auto">
          <a:xfrm>
            <a:off x="2685976" y="5470867"/>
            <a:ext cx="504056" cy="486053"/>
          </a:xfrm>
          <a:prstGeom prst="straightConnector1">
            <a:avLst/>
          </a:prstGeom>
          <a:blipFill dpi="0" rotWithShape="0">
            <a:blip r:embed="rId2" cstate="print"/>
            <a:srcRect/>
            <a:tile tx="0" ty="0" sx="100000" sy="100000" flip="none" algn="tl"/>
          </a:blipFill>
          <a:ln w="25400" cap="flat" cmpd="sng" algn="ctr">
            <a:solidFill>
              <a:srgbClr val="C00000"/>
            </a:solidFill>
            <a:prstDash val="solid"/>
            <a:miter lim="0"/>
            <a:headEnd type="none" w="med" len="med"/>
            <a:tailEnd type="arrow"/>
          </a:ln>
          <a:effectLst/>
        </p:spPr>
      </p:cxnSp>
      <p:cxnSp>
        <p:nvCxnSpPr>
          <p:cNvPr id="39" name="Connecteur droit avec flèche 38"/>
          <p:cNvCxnSpPr>
            <a:stCxn id="11" idx="3"/>
            <a:endCxn id="12" idx="1"/>
          </p:cNvCxnSpPr>
          <p:nvPr/>
        </p:nvCxnSpPr>
        <p:spPr bwMode="auto">
          <a:xfrm>
            <a:off x="5782320" y="6433974"/>
            <a:ext cx="1368152" cy="0"/>
          </a:xfrm>
          <a:prstGeom prst="straightConnector1">
            <a:avLst/>
          </a:prstGeom>
          <a:blipFill dpi="0" rotWithShape="0">
            <a:blip r:embed="rId2" cstate="print"/>
            <a:srcRect/>
            <a:tile tx="0" ty="0" sx="100000" sy="100000" flip="none" algn="tl"/>
          </a:blipFill>
          <a:ln w="25400" cap="flat" cmpd="sng" algn="ctr">
            <a:solidFill>
              <a:srgbClr val="C00000"/>
            </a:solidFill>
            <a:prstDash val="solid"/>
            <a:miter lim="0"/>
            <a:headEnd type="none" w="med" len="med"/>
            <a:tailEnd type="arrow"/>
          </a:ln>
          <a:effectLst/>
        </p:spPr>
      </p:cxnSp>
      <p:cxnSp>
        <p:nvCxnSpPr>
          <p:cNvPr id="42" name="Connecteur droit avec flèche 41"/>
          <p:cNvCxnSpPr>
            <a:stCxn id="18" idx="3"/>
            <a:endCxn id="19" idx="1"/>
          </p:cNvCxnSpPr>
          <p:nvPr/>
        </p:nvCxnSpPr>
        <p:spPr bwMode="auto">
          <a:xfrm>
            <a:off x="3118024" y="8203977"/>
            <a:ext cx="1296144" cy="9292"/>
          </a:xfrm>
          <a:prstGeom prst="straightConnector1">
            <a:avLst/>
          </a:prstGeom>
          <a:blipFill dpi="0" rotWithShape="0">
            <a:blip r:embed="rId2" cstate="print"/>
            <a:srcRect/>
            <a:tile tx="0" ty="0" sx="100000" sy="100000" flip="none" algn="tl"/>
          </a:blipFill>
          <a:ln w="63500" cap="flat" cmpd="sng" algn="ctr">
            <a:solidFill>
              <a:srgbClr val="C00000"/>
            </a:solidFill>
            <a:prstDash val="solid"/>
            <a:miter lim="0"/>
            <a:headEnd type="none" w="med" len="med"/>
            <a:tailEnd type="arrow"/>
          </a:ln>
          <a:effectLst/>
        </p:spPr>
      </p:cxnSp>
      <p:cxnSp>
        <p:nvCxnSpPr>
          <p:cNvPr id="45" name="Connecteur droit avec flèche 44"/>
          <p:cNvCxnSpPr>
            <a:stCxn id="19" idx="3"/>
            <a:endCxn id="20" idx="1"/>
          </p:cNvCxnSpPr>
          <p:nvPr/>
        </p:nvCxnSpPr>
        <p:spPr bwMode="auto">
          <a:xfrm>
            <a:off x="7584843" y="8213269"/>
            <a:ext cx="717757" cy="0"/>
          </a:xfrm>
          <a:prstGeom prst="straightConnector1">
            <a:avLst/>
          </a:prstGeom>
          <a:blipFill dpi="0" rotWithShape="0">
            <a:blip r:embed="rId2" cstate="print"/>
            <a:srcRect/>
            <a:tile tx="0" ty="0" sx="100000" sy="100000" flip="none" algn="tl"/>
          </a:blipFill>
          <a:ln w="12700" cap="flat" cmpd="sng" algn="ctr">
            <a:noFill/>
            <a:prstDash val="solid"/>
            <a:miter lim="0"/>
            <a:headEnd type="none" w="med" len="med"/>
            <a:tailEnd type="arrow"/>
          </a:ln>
          <a:effectLst/>
        </p:spPr>
      </p:cxnSp>
      <p:cxnSp>
        <p:nvCxnSpPr>
          <p:cNvPr id="47" name="Connecteur droit avec flèche 46"/>
          <p:cNvCxnSpPr>
            <a:stCxn id="19" idx="3"/>
            <a:endCxn id="20" idx="1"/>
          </p:cNvCxnSpPr>
          <p:nvPr/>
        </p:nvCxnSpPr>
        <p:spPr bwMode="auto">
          <a:xfrm>
            <a:off x="7584843" y="8213269"/>
            <a:ext cx="717757" cy="0"/>
          </a:xfrm>
          <a:prstGeom prst="straightConnector1">
            <a:avLst/>
          </a:prstGeom>
          <a:blipFill dpi="0" rotWithShape="0">
            <a:blip r:embed="rId2" cstate="print"/>
            <a:srcRect/>
            <a:tile tx="0" ty="0" sx="100000" sy="100000" flip="none" algn="tl"/>
          </a:blipFill>
          <a:ln w="63500" cap="flat" cmpd="sng" algn="ctr">
            <a:solidFill>
              <a:srgbClr val="C00000"/>
            </a:solidFill>
            <a:prstDash val="solid"/>
            <a:miter lim="0"/>
            <a:headEnd type="none" w="med" len="med"/>
            <a:tailEnd type="arrow"/>
          </a:ln>
          <a:effectLst/>
        </p:spPr>
      </p:cxnSp>
      <p:sp>
        <p:nvSpPr>
          <p:cNvPr id="62" name="ZoneTexte 61"/>
          <p:cNvSpPr txBox="1"/>
          <p:nvPr/>
        </p:nvSpPr>
        <p:spPr>
          <a:xfrm>
            <a:off x="4124974" y="2141076"/>
            <a:ext cx="3314691" cy="954107"/>
          </a:xfrm>
          <a:prstGeom prst="rect">
            <a:avLst/>
          </a:prstGeom>
          <a:noFill/>
          <a:ln>
            <a:solidFill>
              <a:srgbClr val="C00000"/>
            </a:solidFill>
          </a:ln>
        </p:spPr>
        <p:txBody>
          <a:bodyPr wrap="square" rtlCol="0">
            <a:spAutoFit/>
          </a:bodyPr>
          <a:lstStyle/>
          <a:p>
            <a:r>
              <a:rPr lang="fr-FR" sz="2800" dirty="0" smtClean="0"/>
              <a:t>Placement c.t.</a:t>
            </a:r>
            <a:br>
              <a:rPr lang="fr-FR" sz="2800" dirty="0" smtClean="0"/>
            </a:br>
            <a:r>
              <a:rPr lang="fr-FR" sz="2800" dirty="0" smtClean="0"/>
              <a:t>monnaies locales</a:t>
            </a:r>
            <a:endParaRPr lang="fr-FR" sz="2800" dirty="0"/>
          </a:p>
        </p:txBody>
      </p:sp>
      <p:cxnSp>
        <p:nvCxnSpPr>
          <p:cNvPr id="69" name="Connecteur droit avec flèche 68"/>
          <p:cNvCxnSpPr>
            <a:stCxn id="62" idx="3"/>
            <a:endCxn id="5" idx="1"/>
          </p:cNvCxnSpPr>
          <p:nvPr/>
        </p:nvCxnSpPr>
        <p:spPr bwMode="auto">
          <a:xfrm flipV="1">
            <a:off x="7439665" y="2597210"/>
            <a:ext cx="502896" cy="20920"/>
          </a:xfrm>
          <a:prstGeom prst="straightConnector1">
            <a:avLst/>
          </a:prstGeom>
          <a:blipFill dpi="0" rotWithShape="0">
            <a:blip r:embed="rId3"/>
            <a:srcRect/>
            <a:tile tx="0" ty="0" sx="100000" sy="100000" flip="none" algn="tl"/>
          </a:blipFill>
          <a:ln w="3175" cap="flat" cmpd="sng" algn="ctr">
            <a:solidFill>
              <a:srgbClr val="C00000"/>
            </a:solidFill>
            <a:prstDash val="solid"/>
            <a:miter lim="0"/>
            <a:headEnd type="none" w="med" len="med"/>
            <a:tailEnd type="arrow"/>
          </a:ln>
          <a:effectLst/>
        </p:spPr>
      </p:cxnSp>
      <p:cxnSp>
        <p:nvCxnSpPr>
          <p:cNvPr id="77" name="Connecteur droit avec flèche 76"/>
          <p:cNvCxnSpPr>
            <a:stCxn id="62" idx="2"/>
            <a:endCxn id="7" idx="3"/>
          </p:cNvCxnSpPr>
          <p:nvPr/>
        </p:nvCxnSpPr>
        <p:spPr bwMode="auto">
          <a:xfrm flipH="1">
            <a:off x="4486176" y="3095183"/>
            <a:ext cx="1296144" cy="746503"/>
          </a:xfrm>
          <a:prstGeom prst="straightConnector1">
            <a:avLst/>
          </a:prstGeom>
          <a:blipFill dpi="0" rotWithShape="0">
            <a:blip r:embed="rId3"/>
            <a:srcRect/>
            <a:tile tx="0" ty="0" sx="100000" sy="100000" flip="none" algn="tl"/>
          </a:blipFill>
          <a:ln w="3175" cap="flat" cmpd="sng" algn="ctr">
            <a:solidFill>
              <a:srgbClr val="C00000"/>
            </a:solidFill>
            <a:prstDash val="solid"/>
            <a:miter lim="0"/>
            <a:headEnd type="none" w="med" len="med"/>
            <a:tailEnd type="arrow"/>
          </a:ln>
          <a:effectLst/>
        </p:spPr>
      </p:cxnSp>
    </p:spTree>
    <p:extLst>
      <p:ext uri="{BB962C8B-B14F-4D97-AF65-F5344CB8AC3E}">
        <p14:creationId xmlns:p14="http://schemas.microsoft.com/office/powerpoint/2010/main" val="17781062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nodeType="click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wipe(left)">
                                      <p:cBhvr>
                                        <p:cTn id="15" dur="1000"/>
                                        <p:tgtEl>
                                          <p:spTgt spid="24"/>
                                        </p:tgtEl>
                                      </p:cBhvr>
                                    </p:animEffec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62"/>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22" presetClass="entr" presetSubtype="8" fill="hold" nodeType="clickEffect">
                                  <p:stCondLst>
                                    <p:cond delay="0"/>
                                  </p:stCondLst>
                                  <p:childTnLst>
                                    <p:set>
                                      <p:cBhvr>
                                        <p:cTn id="23" dur="1" fill="hold">
                                          <p:stCondLst>
                                            <p:cond delay="0"/>
                                          </p:stCondLst>
                                        </p:cTn>
                                        <p:tgtEl>
                                          <p:spTgt spid="69"/>
                                        </p:tgtEl>
                                        <p:attrNameLst>
                                          <p:attrName>style.visibility</p:attrName>
                                        </p:attrNameLst>
                                      </p:cBhvr>
                                      <p:to>
                                        <p:strVal val="visible"/>
                                      </p:to>
                                    </p:set>
                                    <p:animEffect transition="in" filter="wipe(left)">
                                      <p:cBhvr>
                                        <p:cTn id="24" dur="1000"/>
                                        <p:tgtEl>
                                          <p:spTgt spid="69"/>
                                        </p:tgtEl>
                                      </p:cBhvr>
                                    </p:animEffec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5"/>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22" presetClass="entr" presetSubtype="1" fill="hold" nodeType="clickEffect">
                                  <p:stCondLst>
                                    <p:cond delay="0"/>
                                  </p:stCondLst>
                                  <p:childTnLst>
                                    <p:set>
                                      <p:cBhvr>
                                        <p:cTn id="32" dur="1" fill="hold">
                                          <p:stCondLst>
                                            <p:cond delay="0"/>
                                          </p:stCondLst>
                                        </p:cTn>
                                        <p:tgtEl>
                                          <p:spTgt spid="26"/>
                                        </p:tgtEl>
                                        <p:attrNameLst>
                                          <p:attrName>style.visibility</p:attrName>
                                        </p:attrNameLst>
                                      </p:cBhvr>
                                      <p:to>
                                        <p:strVal val="visible"/>
                                      </p:to>
                                    </p:set>
                                    <p:animEffect transition="in" filter="wipe(up)">
                                      <p:cBhvr>
                                        <p:cTn id="33" dur="1000"/>
                                        <p:tgtEl>
                                          <p:spTgt spid="26"/>
                                        </p:tgtEl>
                                      </p:cBhvr>
                                    </p:animEffect>
                                  </p:childTnLst>
                                </p:cTn>
                              </p:par>
                            </p:childTnLst>
                          </p:cTn>
                        </p:par>
                      </p:childTnLst>
                    </p:cTn>
                  </p:par>
                  <p:par>
                    <p:cTn id="34" fill="hold">
                      <p:stCondLst>
                        <p:cond delay="indefinite"/>
                      </p:stCondLst>
                      <p:childTnLst>
                        <p:par>
                          <p:cTn id="35" fill="hold">
                            <p:stCondLst>
                              <p:cond delay="0"/>
                            </p:stCondLst>
                            <p:childTnLst>
                              <p:par>
                                <p:cTn id="36" presetID="1" presetClass="entr" presetSubtype="0" fill="hold" grpId="0" nodeType="clickEffect">
                                  <p:stCondLst>
                                    <p:cond delay="0"/>
                                  </p:stCondLst>
                                  <p:childTnLst>
                                    <p:set>
                                      <p:cBhvr>
                                        <p:cTn id="37" dur="1" fill="hold">
                                          <p:stCondLst>
                                            <p:cond delay="0"/>
                                          </p:stCondLst>
                                        </p:cTn>
                                        <p:tgtEl>
                                          <p:spTgt spid="6"/>
                                        </p:tgtEl>
                                        <p:attrNameLst>
                                          <p:attrName>style.visibility</p:attrName>
                                        </p:attrNameLst>
                                      </p:cBhvr>
                                      <p:to>
                                        <p:strVal val="visible"/>
                                      </p:to>
                                    </p:set>
                                  </p:childTnLst>
                                </p:cTn>
                              </p:par>
                            </p:childTnLst>
                          </p:cTn>
                        </p:par>
                      </p:childTnLst>
                    </p:cTn>
                  </p:par>
                  <p:par>
                    <p:cTn id="38" fill="hold">
                      <p:stCondLst>
                        <p:cond delay="indefinite"/>
                      </p:stCondLst>
                      <p:childTnLst>
                        <p:par>
                          <p:cTn id="39" fill="hold">
                            <p:stCondLst>
                              <p:cond delay="0"/>
                            </p:stCondLst>
                            <p:childTnLst>
                              <p:par>
                                <p:cTn id="40" presetID="22" presetClass="entr" presetSubtype="2" fill="hold" nodeType="clickEffect">
                                  <p:stCondLst>
                                    <p:cond delay="0"/>
                                  </p:stCondLst>
                                  <p:childTnLst>
                                    <p:set>
                                      <p:cBhvr>
                                        <p:cTn id="41" dur="1" fill="hold">
                                          <p:stCondLst>
                                            <p:cond delay="0"/>
                                          </p:stCondLst>
                                        </p:cTn>
                                        <p:tgtEl>
                                          <p:spTgt spid="28"/>
                                        </p:tgtEl>
                                        <p:attrNameLst>
                                          <p:attrName>style.visibility</p:attrName>
                                        </p:attrNameLst>
                                      </p:cBhvr>
                                      <p:to>
                                        <p:strVal val="visible"/>
                                      </p:to>
                                    </p:set>
                                    <p:animEffect transition="in" filter="wipe(right)">
                                      <p:cBhvr>
                                        <p:cTn id="42" dur="1000"/>
                                        <p:tgtEl>
                                          <p:spTgt spid="28"/>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2" fill="hold" nodeType="clickEffect">
                                  <p:stCondLst>
                                    <p:cond delay="0"/>
                                  </p:stCondLst>
                                  <p:childTnLst>
                                    <p:set>
                                      <p:cBhvr>
                                        <p:cTn id="46" dur="1" fill="hold">
                                          <p:stCondLst>
                                            <p:cond delay="0"/>
                                          </p:stCondLst>
                                        </p:cTn>
                                        <p:tgtEl>
                                          <p:spTgt spid="77"/>
                                        </p:tgtEl>
                                        <p:attrNameLst>
                                          <p:attrName>style.visibility</p:attrName>
                                        </p:attrNameLst>
                                      </p:cBhvr>
                                      <p:to>
                                        <p:strVal val="visible"/>
                                      </p:to>
                                    </p:set>
                                    <p:animEffect transition="in" filter="wipe(right)">
                                      <p:cBhvr>
                                        <p:cTn id="47" dur="1000"/>
                                        <p:tgtEl>
                                          <p:spTgt spid="77"/>
                                        </p:tgtEl>
                                      </p:cBhvr>
                                    </p:animEffect>
                                  </p:childTnLst>
                                </p:cTn>
                              </p:par>
                            </p:childTnLst>
                          </p:cTn>
                        </p:par>
                      </p:childTnLst>
                    </p:cTn>
                  </p:par>
                  <p:par>
                    <p:cTn id="48" fill="hold">
                      <p:stCondLst>
                        <p:cond delay="indefinite"/>
                      </p:stCondLst>
                      <p:childTnLst>
                        <p:par>
                          <p:cTn id="49" fill="hold">
                            <p:stCondLst>
                              <p:cond delay="0"/>
                            </p:stCondLst>
                            <p:childTnLst>
                              <p:par>
                                <p:cTn id="50" presetID="1" presetClass="entr" presetSubtype="0" fill="hold" grpId="0" nodeType="clickEffect">
                                  <p:stCondLst>
                                    <p:cond delay="0"/>
                                  </p:stCondLst>
                                  <p:childTnLst>
                                    <p:set>
                                      <p:cBhvr>
                                        <p:cTn id="51" dur="1" fill="hold">
                                          <p:stCondLst>
                                            <p:cond delay="0"/>
                                          </p:stCondLst>
                                        </p:cTn>
                                        <p:tgtEl>
                                          <p:spTgt spid="7"/>
                                        </p:tgtEl>
                                        <p:attrNameLst>
                                          <p:attrName>style.visibility</p:attrName>
                                        </p:attrNameLst>
                                      </p:cBhvr>
                                      <p:to>
                                        <p:strVal val="visible"/>
                                      </p:to>
                                    </p:set>
                                  </p:childTnLst>
                                </p:cTn>
                              </p:par>
                            </p:childTnLst>
                          </p:cTn>
                        </p:par>
                      </p:childTnLst>
                    </p:cTn>
                  </p:par>
                  <p:par>
                    <p:cTn id="52" fill="hold">
                      <p:stCondLst>
                        <p:cond delay="indefinite"/>
                      </p:stCondLst>
                      <p:childTnLst>
                        <p:par>
                          <p:cTn id="53" fill="hold">
                            <p:stCondLst>
                              <p:cond delay="0"/>
                            </p:stCondLst>
                            <p:childTnLst>
                              <p:par>
                                <p:cTn id="54" presetID="22" presetClass="entr" presetSubtype="1" fill="hold" nodeType="clickEffect">
                                  <p:stCondLst>
                                    <p:cond delay="0"/>
                                  </p:stCondLst>
                                  <p:childTnLst>
                                    <p:set>
                                      <p:cBhvr>
                                        <p:cTn id="55" dur="1" fill="hold">
                                          <p:stCondLst>
                                            <p:cond delay="0"/>
                                          </p:stCondLst>
                                        </p:cTn>
                                        <p:tgtEl>
                                          <p:spTgt spid="30"/>
                                        </p:tgtEl>
                                        <p:attrNameLst>
                                          <p:attrName>style.visibility</p:attrName>
                                        </p:attrNameLst>
                                      </p:cBhvr>
                                      <p:to>
                                        <p:strVal val="visible"/>
                                      </p:to>
                                    </p:set>
                                    <p:animEffect transition="in" filter="wipe(up)">
                                      <p:cBhvr>
                                        <p:cTn id="56" dur="1000"/>
                                        <p:tgtEl>
                                          <p:spTgt spid="30"/>
                                        </p:tgtEl>
                                      </p:cBhvr>
                                    </p:animEffect>
                                  </p:childTnLst>
                                </p:cTn>
                              </p:par>
                            </p:childTnLst>
                          </p:cTn>
                        </p:par>
                      </p:childTnLst>
                    </p:cTn>
                  </p:par>
                  <p:par>
                    <p:cTn id="57" fill="hold">
                      <p:stCondLst>
                        <p:cond delay="indefinite"/>
                      </p:stCondLst>
                      <p:childTnLst>
                        <p:par>
                          <p:cTn id="58" fill="hold">
                            <p:stCondLst>
                              <p:cond delay="0"/>
                            </p:stCondLst>
                            <p:childTnLst>
                              <p:par>
                                <p:cTn id="59" presetID="1" presetClass="entr" presetSubtype="0" fill="hold" grpId="0" nodeType="clickEffect">
                                  <p:stCondLst>
                                    <p:cond delay="0"/>
                                  </p:stCondLst>
                                  <p:childTnLst>
                                    <p:set>
                                      <p:cBhvr>
                                        <p:cTn id="60" dur="1" fill="hold">
                                          <p:stCondLst>
                                            <p:cond delay="0"/>
                                          </p:stCondLst>
                                        </p:cTn>
                                        <p:tgtEl>
                                          <p:spTgt spid="8"/>
                                        </p:tgtEl>
                                        <p:attrNameLst>
                                          <p:attrName>style.visibility</p:attrName>
                                        </p:attrNameLst>
                                      </p:cBhvr>
                                      <p:to>
                                        <p:strVal val="visible"/>
                                      </p:to>
                                    </p:set>
                                  </p:childTnLst>
                                </p:cTn>
                              </p:par>
                            </p:childTnLst>
                          </p:cTn>
                        </p:par>
                      </p:childTnLst>
                    </p:cTn>
                  </p:par>
                  <p:par>
                    <p:cTn id="61" fill="hold">
                      <p:stCondLst>
                        <p:cond delay="indefinite"/>
                      </p:stCondLst>
                      <p:childTnLst>
                        <p:par>
                          <p:cTn id="62" fill="hold">
                            <p:stCondLst>
                              <p:cond delay="0"/>
                            </p:stCondLst>
                            <p:childTnLst>
                              <p:par>
                                <p:cTn id="63" presetID="22" presetClass="entr" presetSubtype="2" fill="hold" nodeType="clickEffect">
                                  <p:stCondLst>
                                    <p:cond delay="0"/>
                                  </p:stCondLst>
                                  <p:childTnLst>
                                    <p:set>
                                      <p:cBhvr>
                                        <p:cTn id="64" dur="1" fill="hold">
                                          <p:stCondLst>
                                            <p:cond delay="0"/>
                                          </p:stCondLst>
                                        </p:cTn>
                                        <p:tgtEl>
                                          <p:spTgt spid="33"/>
                                        </p:tgtEl>
                                        <p:attrNameLst>
                                          <p:attrName>style.visibility</p:attrName>
                                        </p:attrNameLst>
                                      </p:cBhvr>
                                      <p:to>
                                        <p:strVal val="visible"/>
                                      </p:to>
                                    </p:set>
                                    <p:animEffect transition="in" filter="wipe(right)">
                                      <p:cBhvr>
                                        <p:cTn id="65" dur="1000"/>
                                        <p:tgtEl>
                                          <p:spTgt spid="33"/>
                                        </p:tgtEl>
                                      </p:cBhvr>
                                    </p:animEffect>
                                  </p:childTnLst>
                                </p:cTn>
                              </p:par>
                            </p:childTnLst>
                          </p:cTn>
                        </p:par>
                      </p:childTnLst>
                    </p:cTn>
                  </p:par>
                  <p:par>
                    <p:cTn id="66" fill="hold">
                      <p:stCondLst>
                        <p:cond delay="indefinite"/>
                      </p:stCondLst>
                      <p:childTnLst>
                        <p:par>
                          <p:cTn id="67" fill="hold">
                            <p:stCondLst>
                              <p:cond delay="0"/>
                            </p:stCondLst>
                            <p:childTnLst>
                              <p:par>
                                <p:cTn id="68" presetID="1" presetClass="entr" presetSubtype="0" fill="hold" grpId="0" nodeType="clickEffect">
                                  <p:stCondLst>
                                    <p:cond delay="0"/>
                                  </p:stCondLst>
                                  <p:childTnLst>
                                    <p:set>
                                      <p:cBhvr>
                                        <p:cTn id="69" dur="1" fill="hold">
                                          <p:stCondLst>
                                            <p:cond delay="0"/>
                                          </p:stCondLst>
                                        </p:cTn>
                                        <p:tgtEl>
                                          <p:spTgt spid="9"/>
                                        </p:tgtEl>
                                        <p:attrNameLst>
                                          <p:attrName>style.visibility</p:attrName>
                                        </p:attrNameLst>
                                      </p:cBhvr>
                                      <p:to>
                                        <p:strVal val="visible"/>
                                      </p:to>
                                    </p:set>
                                  </p:childTnLst>
                                </p:cTn>
                              </p:par>
                            </p:childTnLst>
                          </p:cTn>
                        </p:par>
                      </p:childTnLst>
                    </p:cTn>
                  </p:par>
                  <p:par>
                    <p:cTn id="70" fill="hold">
                      <p:stCondLst>
                        <p:cond delay="indefinite"/>
                      </p:stCondLst>
                      <p:childTnLst>
                        <p:par>
                          <p:cTn id="71" fill="hold">
                            <p:stCondLst>
                              <p:cond delay="0"/>
                            </p:stCondLst>
                            <p:childTnLst>
                              <p:par>
                                <p:cTn id="72" presetID="22" presetClass="entr" presetSubtype="2" fill="hold" nodeType="clickEffect">
                                  <p:stCondLst>
                                    <p:cond delay="0"/>
                                  </p:stCondLst>
                                  <p:childTnLst>
                                    <p:set>
                                      <p:cBhvr>
                                        <p:cTn id="73" dur="1" fill="hold">
                                          <p:stCondLst>
                                            <p:cond delay="0"/>
                                          </p:stCondLst>
                                        </p:cTn>
                                        <p:tgtEl>
                                          <p:spTgt spid="35"/>
                                        </p:tgtEl>
                                        <p:attrNameLst>
                                          <p:attrName>style.visibility</p:attrName>
                                        </p:attrNameLst>
                                      </p:cBhvr>
                                      <p:to>
                                        <p:strVal val="visible"/>
                                      </p:to>
                                    </p:set>
                                    <p:animEffect transition="in" filter="wipe(right)">
                                      <p:cBhvr>
                                        <p:cTn id="74" dur="1000"/>
                                        <p:tgtEl>
                                          <p:spTgt spid="35"/>
                                        </p:tgtEl>
                                      </p:cBhvr>
                                    </p:animEffect>
                                  </p:childTnLst>
                                </p:cTn>
                              </p:par>
                            </p:childTnLst>
                          </p:cTn>
                        </p:par>
                      </p:childTnLst>
                    </p:cTn>
                  </p:par>
                  <p:par>
                    <p:cTn id="75" fill="hold">
                      <p:stCondLst>
                        <p:cond delay="indefinite"/>
                      </p:stCondLst>
                      <p:childTnLst>
                        <p:par>
                          <p:cTn id="76" fill="hold">
                            <p:stCondLst>
                              <p:cond delay="0"/>
                            </p:stCondLst>
                            <p:childTnLst>
                              <p:par>
                                <p:cTn id="77" presetID="1" presetClass="entr" presetSubtype="0" fill="hold" grpId="0" nodeType="clickEffect">
                                  <p:stCondLst>
                                    <p:cond delay="0"/>
                                  </p:stCondLst>
                                  <p:childTnLst>
                                    <p:set>
                                      <p:cBhvr>
                                        <p:cTn id="78" dur="1" fill="hold">
                                          <p:stCondLst>
                                            <p:cond delay="0"/>
                                          </p:stCondLst>
                                        </p:cTn>
                                        <p:tgtEl>
                                          <p:spTgt spid="10"/>
                                        </p:tgtEl>
                                        <p:attrNameLst>
                                          <p:attrName>style.visibility</p:attrName>
                                        </p:attrNameLst>
                                      </p:cBhvr>
                                      <p:to>
                                        <p:strVal val="visible"/>
                                      </p:to>
                                    </p:set>
                                  </p:childTnLst>
                                </p:cTn>
                              </p:par>
                            </p:childTnLst>
                          </p:cTn>
                        </p:par>
                      </p:childTnLst>
                    </p:cTn>
                  </p:par>
                  <p:par>
                    <p:cTn id="79" fill="hold">
                      <p:stCondLst>
                        <p:cond delay="indefinite"/>
                      </p:stCondLst>
                      <p:childTnLst>
                        <p:par>
                          <p:cTn id="80" fill="hold">
                            <p:stCondLst>
                              <p:cond delay="0"/>
                            </p:stCondLst>
                            <p:childTnLst>
                              <p:par>
                                <p:cTn id="81" presetID="22" presetClass="entr" presetSubtype="1" fill="hold" nodeType="clickEffect">
                                  <p:stCondLst>
                                    <p:cond delay="0"/>
                                  </p:stCondLst>
                                  <p:childTnLst>
                                    <p:set>
                                      <p:cBhvr>
                                        <p:cTn id="82" dur="1" fill="hold">
                                          <p:stCondLst>
                                            <p:cond delay="0"/>
                                          </p:stCondLst>
                                        </p:cTn>
                                        <p:tgtEl>
                                          <p:spTgt spid="37"/>
                                        </p:tgtEl>
                                        <p:attrNameLst>
                                          <p:attrName>style.visibility</p:attrName>
                                        </p:attrNameLst>
                                      </p:cBhvr>
                                      <p:to>
                                        <p:strVal val="visible"/>
                                      </p:to>
                                    </p:set>
                                    <p:animEffect transition="in" filter="wipe(up)">
                                      <p:cBhvr>
                                        <p:cTn id="83" dur="1000"/>
                                        <p:tgtEl>
                                          <p:spTgt spid="37"/>
                                        </p:tgtEl>
                                      </p:cBhvr>
                                    </p:animEffect>
                                  </p:childTnLst>
                                </p:cTn>
                              </p:par>
                            </p:childTnLst>
                          </p:cTn>
                        </p:par>
                      </p:childTnLst>
                    </p:cTn>
                  </p:par>
                  <p:par>
                    <p:cTn id="84" fill="hold">
                      <p:stCondLst>
                        <p:cond delay="indefinite"/>
                      </p:stCondLst>
                      <p:childTnLst>
                        <p:par>
                          <p:cTn id="85" fill="hold">
                            <p:stCondLst>
                              <p:cond delay="0"/>
                            </p:stCondLst>
                            <p:childTnLst>
                              <p:par>
                                <p:cTn id="86" presetID="1" presetClass="entr" presetSubtype="0" fill="hold" grpId="0" nodeType="clickEffect">
                                  <p:stCondLst>
                                    <p:cond delay="0"/>
                                  </p:stCondLst>
                                  <p:childTnLst>
                                    <p:set>
                                      <p:cBhvr>
                                        <p:cTn id="87" dur="1" fill="hold">
                                          <p:stCondLst>
                                            <p:cond delay="0"/>
                                          </p:stCondLst>
                                        </p:cTn>
                                        <p:tgtEl>
                                          <p:spTgt spid="11"/>
                                        </p:tgtEl>
                                        <p:attrNameLst>
                                          <p:attrName>style.visibility</p:attrName>
                                        </p:attrNameLst>
                                      </p:cBhvr>
                                      <p:to>
                                        <p:strVal val="visible"/>
                                      </p:to>
                                    </p:set>
                                  </p:childTnLst>
                                </p:cTn>
                              </p:par>
                            </p:childTnLst>
                          </p:cTn>
                        </p:par>
                      </p:childTnLst>
                    </p:cTn>
                  </p:par>
                  <p:par>
                    <p:cTn id="88" fill="hold">
                      <p:stCondLst>
                        <p:cond delay="indefinite"/>
                      </p:stCondLst>
                      <p:childTnLst>
                        <p:par>
                          <p:cTn id="89" fill="hold">
                            <p:stCondLst>
                              <p:cond delay="0"/>
                            </p:stCondLst>
                            <p:childTnLst>
                              <p:par>
                                <p:cTn id="90" presetID="22" presetClass="entr" presetSubtype="8" fill="hold" nodeType="clickEffect">
                                  <p:stCondLst>
                                    <p:cond delay="0"/>
                                  </p:stCondLst>
                                  <p:childTnLst>
                                    <p:set>
                                      <p:cBhvr>
                                        <p:cTn id="91" dur="1" fill="hold">
                                          <p:stCondLst>
                                            <p:cond delay="0"/>
                                          </p:stCondLst>
                                        </p:cTn>
                                        <p:tgtEl>
                                          <p:spTgt spid="39"/>
                                        </p:tgtEl>
                                        <p:attrNameLst>
                                          <p:attrName>style.visibility</p:attrName>
                                        </p:attrNameLst>
                                      </p:cBhvr>
                                      <p:to>
                                        <p:strVal val="visible"/>
                                      </p:to>
                                    </p:set>
                                    <p:animEffect transition="in" filter="wipe(left)">
                                      <p:cBhvr>
                                        <p:cTn id="92" dur="1000"/>
                                        <p:tgtEl>
                                          <p:spTgt spid="39"/>
                                        </p:tgtEl>
                                      </p:cBhvr>
                                    </p:animEffect>
                                  </p:childTnLst>
                                </p:cTn>
                              </p:par>
                            </p:childTnLst>
                          </p:cTn>
                        </p:par>
                      </p:childTnLst>
                    </p:cTn>
                  </p:par>
                  <p:par>
                    <p:cTn id="93" fill="hold">
                      <p:stCondLst>
                        <p:cond delay="indefinite"/>
                      </p:stCondLst>
                      <p:childTnLst>
                        <p:par>
                          <p:cTn id="94" fill="hold">
                            <p:stCondLst>
                              <p:cond delay="0"/>
                            </p:stCondLst>
                            <p:childTnLst>
                              <p:par>
                                <p:cTn id="95" presetID="1" presetClass="entr" presetSubtype="0" fill="hold" grpId="0" nodeType="clickEffect">
                                  <p:stCondLst>
                                    <p:cond delay="0"/>
                                  </p:stCondLst>
                                  <p:childTnLst>
                                    <p:set>
                                      <p:cBhvr>
                                        <p:cTn id="96" dur="1" fill="hold">
                                          <p:stCondLst>
                                            <p:cond delay="0"/>
                                          </p:stCondLst>
                                        </p:cTn>
                                        <p:tgtEl>
                                          <p:spTgt spid="12"/>
                                        </p:tgtEl>
                                        <p:attrNameLst>
                                          <p:attrName>style.visibility</p:attrName>
                                        </p:attrNameLst>
                                      </p:cBhvr>
                                      <p:to>
                                        <p:strVal val="visible"/>
                                      </p:to>
                                    </p:set>
                                  </p:childTnLst>
                                </p:cTn>
                              </p:par>
                            </p:childTnLst>
                          </p:cTn>
                        </p:par>
                      </p:childTnLst>
                    </p:cTn>
                  </p:par>
                  <p:par>
                    <p:cTn id="97" fill="hold">
                      <p:stCondLst>
                        <p:cond delay="indefinite"/>
                      </p:stCondLst>
                      <p:childTnLst>
                        <p:par>
                          <p:cTn id="98" fill="hold">
                            <p:stCondLst>
                              <p:cond delay="0"/>
                            </p:stCondLst>
                            <p:childTnLst>
                              <p:par>
                                <p:cTn id="99" presetID="1" presetClass="entr" presetSubtype="0" fill="hold" nodeType="clickEffect">
                                  <p:stCondLst>
                                    <p:cond delay="0"/>
                                  </p:stCondLst>
                                  <p:childTnLst>
                                    <p:set>
                                      <p:cBhvr>
                                        <p:cTn id="100" dur="1" fill="hold">
                                          <p:stCondLst>
                                            <p:cond delay="0"/>
                                          </p:stCondLst>
                                        </p:cTn>
                                        <p:tgtEl>
                                          <p:spTgt spid="16"/>
                                        </p:tgtEl>
                                        <p:attrNameLst>
                                          <p:attrName>style.visibility</p:attrName>
                                        </p:attrNameLst>
                                      </p:cBhvr>
                                      <p:to>
                                        <p:strVal val="visible"/>
                                      </p:to>
                                    </p:set>
                                  </p:childTnLst>
                                </p:cTn>
                              </p:par>
                            </p:childTnLst>
                          </p:cTn>
                        </p:par>
                      </p:childTnLst>
                    </p:cTn>
                  </p:par>
                  <p:par>
                    <p:cTn id="101" fill="hold">
                      <p:stCondLst>
                        <p:cond delay="indefinite"/>
                      </p:stCondLst>
                      <p:childTnLst>
                        <p:par>
                          <p:cTn id="102" fill="hold">
                            <p:stCondLst>
                              <p:cond delay="0"/>
                            </p:stCondLst>
                            <p:childTnLst>
                              <p:par>
                                <p:cTn id="103" presetID="1" presetClass="entr" presetSubtype="0" fill="hold" grpId="0" nodeType="clickEffect">
                                  <p:stCondLst>
                                    <p:cond delay="0"/>
                                  </p:stCondLst>
                                  <p:childTnLst>
                                    <p:set>
                                      <p:cBhvr>
                                        <p:cTn id="104" dur="1" fill="hold">
                                          <p:stCondLst>
                                            <p:cond delay="0"/>
                                          </p:stCondLst>
                                        </p:cTn>
                                        <p:tgtEl>
                                          <p:spTgt spid="18"/>
                                        </p:tgtEl>
                                        <p:attrNameLst>
                                          <p:attrName>style.visibility</p:attrName>
                                        </p:attrNameLst>
                                      </p:cBhvr>
                                      <p:to>
                                        <p:strVal val="visible"/>
                                      </p:to>
                                    </p:set>
                                  </p:childTnLst>
                                </p:cTn>
                              </p:par>
                            </p:childTnLst>
                          </p:cTn>
                        </p:par>
                      </p:childTnLst>
                    </p:cTn>
                  </p:par>
                  <p:par>
                    <p:cTn id="105" fill="hold">
                      <p:stCondLst>
                        <p:cond delay="indefinite"/>
                      </p:stCondLst>
                      <p:childTnLst>
                        <p:par>
                          <p:cTn id="106" fill="hold">
                            <p:stCondLst>
                              <p:cond delay="0"/>
                            </p:stCondLst>
                            <p:childTnLst>
                              <p:par>
                                <p:cTn id="107" presetID="22" presetClass="entr" presetSubtype="8" fill="hold" nodeType="clickEffect">
                                  <p:stCondLst>
                                    <p:cond delay="0"/>
                                  </p:stCondLst>
                                  <p:childTnLst>
                                    <p:set>
                                      <p:cBhvr>
                                        <p:cTn id="108" dur="1" fill="hold">
                                          <p:stCondLst>
                                            <p:cond delay="0"/>
                                          </p:stCondLst>
                                        </p:cTn>
                                        <p:tgtEl>
                                          <p:spTgt spid="42"/>
                                        </p:tgtEl>
                                        <p:attrNameLst>
                                          <p:attrName>style.visibility</p:attrName>
                                        </p:attrNameLst>
                                      </p:cBhvr>
                                      <p:to>
                                        <p:strVal val="visible"/>
                                      </p:to>
                                    </p:set>
                                    <p:animEffect transition="in" filter="wipe(left)">
                                      <p:cBhvr>
                                        <p:cTn id="109" dur="1000"/>
                                        <p:tgtEl>
                                          <p:spTgt spid="42"/>
                                        </p:tgtEl>
                                      </p:cBhvr>
                                    </p:animEffect>
                                  </p:childTnLst>
                                </p:cTn>
                              </p:par>
                            </p:childTnLst>
                          </p:cTn>
                        </p:par>
                      </p:childTnLst>
                    </p:cTn>
                  </p:par>
                  <p:par>
                    <p:cTn id="110" fill="hold">
                      <p:stCondLst>
                        <p:cond delay="indefinite"/>
                      </p:stCondLst>
                      <p:childTnLst>
                        <p:par>
                          <p:cTn id="111" fill="hold">
                            <p:stCondLst>
                              <p:cond delay="0"/>
                            </p:stCondLst>
                            <p:childTnLst>
                              <p:par>
                                <p:cTn id="112" presetID="1" presetClass="entr" presetSubtype="0" fill="hold" grpId="0" nodeType="clickEffect">
                                  <p:stCondLst>
                                    <p:cond delay="0"/>
                                  </p:stCondLst>
                                  <p:childTnLst>
                                    <p:set>
                                      <p:cBhvr>
                                        <p:cTn id="113" dur="1" fill="hold">
                                          <p:stCondLst>
                                            <p:cond delay="0"/>
                                          </p:stCondLst>
                                        </p:cTn>
                                        <p:tgtEl>
                                          <p:spTgt spid="19"/>
                                        </p:tgtEl>
                                        <p:attrNameLst>
                                          <p:attrName>style.visibility</p:attrName>
                                        </p:attrNameLst>
                                      </p:cBhvr>
                                      <p:to>
                                        <p:strVal val="visible"/>
                                      </p:to>
                                    </p:set>
                                  </p:childTnLst>
                                </p:cTn>
                              </p:par>
                            </p:childTnLst>
                          </p:cTn>
                        </p:par>
                      </p:childTnLst>
                    </p:cTn>
                  </p:par>
                  <p:par>
                    <p:cTn id="114" fill="hold">
                      <p:stCondLst>
                        <p:cond delay="indefinite"/>
                      </p:stCondLst>
                      <p:childTnLst>
                        <p:par>
                          <p:cTn id="115" fill="hold">
                            <p:stCondLst>
                              <p:cond delay="0"/>
                            </p:stCondLst>
                            <p:childTnLst>
                              <p:par>
                                <p:cTn id="116" presetID="22" presetClass="entr" presetSubtype="8" fill="hold" nodeType="clickEffect">
                                  <p:stCondLst>
                                    <p:cond delay="0"/>
                                  </p:stCondLst>
                                  <p:childTnLst>
                                    <p:set>
                                      <p:cBhvr>
                                        <p:cTn id="117" dur="1" fill="hold">
                                          <p:stCondLst>
                                            <p:cond delay="0"/>
                                          </p:stCondLst>
                                        </p:cTn>
                                        <p:tgtEl>
                                          <p:spTgt spid="47"/>
                                        </p:tgtEl>
                                        <p:attrNameLst>
                                          <p:attrName>style.visibility</p:attrName>
                                        </p:attrNameLst>
                                      </p:cBhvr>
                                      <p:to>
                                        <p:strVal val="visible"/>
                                      </p:to>
                                    </p:set>
                                    <p:animEffect transition="in" filter="wipe(left)">
                                      <p:cBhvr>
                                        <p:cTn id="118" dur="1000"/>
                                        <p:tgtEl>
                                          <p:spTgt spid="47"/>
                                        </p:tgtEl>
                                      </p:cBhvr>
                                    </p:animEffect>
                                  </p:childTnLst>
                                </p:cTn>
                              </p:par>
                            </p:childTnLst>
                          </p:cTn>
                        </p:par>
                      </p:childTnLst>
                    </p:cTn>
                  </p:par>
                  <p:par>
                    <p:cTn id="119" fill="hold">
                      <p:stCondLst>
                        <p:cond delay="indefinite"/>
                      </p:stCondLst>
                      <p:childTnLst>
                        <p:par>
                          <p:cTn id="120" fill="hold">
                            <p:stCondLst>
                              <p:cond delay="0"/>
                            </p:stCondLst>
                            <p:childTnLst>
                              <p:par>
                                <p:cTn id="121" presetID="1" presetClass="entr" presetSubtype="0" fill="hold" grpId="0" nodeType="clickEffect">
                                  <p:stCondLst>
                                    <p:cond delay="0"/>
                                  </p:stCondLst>
                                  <p:childTnLst>
                                    <p:set>
                                      <p:cBhvr>
                                        <p:cTn id="122"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5" grpId="0" animBg="1"/>
      <p:bldP spid="6" grpId="0" animBg="1"/>
      <p:bldP spid="7" grpId="0" animBg="1"/>
      <p:bldP spid="8" grpId="0" animBg="1"/>
      <p:bldP spid="9" grpId="0" animBg="1"/>
      <p:bldP spid="10" grpId="0" animBg="1"/>
      <p:bldP spid="11" grpId="0" animBg="1"/>
      <p:bldP spid="12" grpId="0" animBg="1"/>
      <p:bldP spid="18" grpId="0"/>
      <p:bldP spid="19" grpId="0"/>
      <p:bldP spid="20" grpId="0"/>
      <p:bldP spid="62"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41760" y="556320"/>
            <a:ext cx="11158140" cy="1584176"/>
          </a:xfrm>
        </p:spPr>
        <p:txBody>
          <a:bodyPr/>
          <a:lstStyle/>
          <a:p>
            <a:r>
              <a:rPr lang="fr-FR" sz="5400" dirty="0" smtClean="0"/>
              <a:t>Les effets des investissements directs à l’étranger</a:t>
            </a:r>
            <a:endParaRPr lang="fr-FR" sz="5400" dirty="0"/>
          </a:p>
        </p:txBody>
      </p:sp>
      <p:sp>
        <p:nvSpPr>
          <p:cNvPr id="3" name="ZoneTexte 2"/>
          <p:cNvSpPr txBox="1"/>
          <p:nvPr/>
        </p:nvSpPr>
        <p:spPr>
          <a:xfrm>
            <a:off x="597744" y="2428528"/>
            <a:ext cx="11809312" cy="6186309"/>
          </a:xfrm>
          <a:prstGeom prst="rect">
            <a:avLst/>
          </a:prstGeom>
          <a:noFill/>
        </p:spPr>
        <p:txBody>
          <a:bodyPr wrap="square" rtlCol="0">
            <a:spAutoFit/>
          </a:bodyPr>
          <a:lstStyle/>
          <a:p>
            <a:pPr algn="l"/>
            <a:r>
              <a:rPr lang="fr-FR" dirty="0" smtClean="0"/>
              <a:t>L’afflux de capitaux n’est pas l’assurance d’une croissance sur le long terme :</a:t>
            </a:r>
          </a:p>
          <a:p>
            <a:pPr algn="l"/>
            <a:r>
              <a:rPr lang="fr-FR" dirty="0" smtClean="0"/>
              <a:t>	- Les pays de l’Afrique Sub-saharienne.</a:t>
            </a:r>
          </a:p>
          <a:p>
            <a:pPr algn="l"/>
            <a:r>
              <a:rPr lang="fr-FR" dirty="0" smtClean="0"/>
              <a:t>	- Les flux de capitaux peuvent connaître des phénomènes spéculatifs (crise asiatique 1997-1998).</a:t>
            </a:r>
          </a:p>
          <a:p>
            <a:pPr algn="l"/>
            <a:r>
              <a:rPr lang="fr-FR" dirty="0" smtClean="0"/>
              <a:t>	- Une partie des revenus liés aux activités ressort du territoire, mais il y a création d’emplois.</a:t>
            </a:r>
          </a:p>
          <a:p>
            <a:pPr algn="l"/>
            <a:endParaRPr lang="fr-FR" dirty="0" smtClean="0"/>
          </a:p>
          <a:p>
            <a:pPr algn="l"/>
            <a:r>
              <a:rPr lang="fr-FR" dirty="0" smtClean="0"/>
              <a:t>La Chine a bénéficié d’un apport important de capitaux et a construit sa capacité à exporter en partie grâce à des flux entrants de capitaux.</a:t>
            </a:r>
            <a:endParaRPr lang="fr-FR" dirty="0"/>
          </a:p>
        </p:txBody>
      </p:sp>
    </p:spTree>
    <p:extLst>
      <p:ext uri="{BB962C8B-B14F-4D97-AF65-F5344CB8AC3E}">
        <p14:creationId xmlns:p14="http://schemas.microsoft.com/office/powerpoint/2010/main" val="22614155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3728" y="571500"/>
            <a:ext cx="11881320" cy="1280964"/>
          </a:xfrm>
        </p:spPr>
        <p:txBody>
          <a:bodyPr/>
          <a:lstStyle/>
          <a:p>
            <a:r>
              <a:rPr lang="fr-FR" sz="6000" dirty="0" smtClean="0"/>
              <a:t>Les politiques macro-économiques</a:t>
            </a:r>
            <a:endParaRPr lang="fr-FR" sz="6000" dirty="0"/>
          </a:p>
        </p:txBody>
      </p:sp>
      <p:sp>
        <p:nvSpPr>
          <p:cNvPr id="3" name="ZoneTexte 2"/>
          <p:cNvSpPr txBox="1"/>
          <p:nvPr/>
        </p:nvSpPr>
        <p:spPr>
          <a:xfrm>
            <a:off x="813768" y="2356520"/>
            <a:ext cx="11593288" cy="6001643"/>
          </a:xfrm>
          <a:prstGeom prst="rect">
            <a:avLst/>
          </a:prstGeom>
          <a:noFill/>
        </p:spPr>
        <p:txBody>
          <a:bodyPr wrap="square" rtlCol="0">
            <a:spAutoFit/>
          </a:bodyPr>
          <a:lstStyle/>
          <a:p>
            <a:pPr algn="l"/>
            <a:r>
              <a:rPr lang="fr-FR" sz="3200" dirty="0" smtClean="0"/>
              <a:t>Les politiques budgétaires peuvent être utiles :</a:t>
            </a:r>
          </a:p>
          <a:p>
            <a:pPr algn="l"/>
            <a:r>
              <a:rPr lang="fr-FR" sz="3200" dirty="0"/>
              <a:t>	</a:t>
            </a:r>
            <a:r>
              <a:rPr lang="fr-FR" sz="3200" dirty="0" smtClean="0"/>
              <a:t>- pour réaliser des investissements dans les infrastructures.</a:t>
            </a:r>
          </a:p>
          <a:p>
            <a:pPr algn="l"/>
            <a:r>
              <a:rPr lang="fr-FR" sz="3200" dirty="0"/>
              <a:t>	</a:t>
            </a:r>
            <a:r>
              <a:rPr lang="fr-FR" sz="3200" dirty="0" smtClean="0"/>
              <a:t>- adapter les politiques fiscales aux situations de pays.</a:t>
            </a:r>
          </a:p>
          <a:p>
            <a:pPr algn="l"/>
            <a:endParaRPr lang="fr-FR" sz="3200" dirty="0"/>
          </a:p>
          <a:p>
            <a:pPr algn="l"/>
            <a:r>
              <a:rPr lang="fr-FR" sz="3200" dirty="0" smtClean="0"/>
              <a:t>Le politiques industrielles peuvent accompagner la croissance des pays. Passage de l’économie informelle vers l’économie formelle.</a:t>
            </a:r>
          </a:p>
          <a:p>
            <a:pPr algn="l"/>
            <a:endParaRPr lang="fr-FR" sz="3200" dirty="0"/>
          </a:p>
          <a:p>
            <a:pPr algn="l"/>
            <a:r>
              <a:rPr lang="fr-FR" sz="3200" dirty="0" smtClean="0"/>
              <a:t>La Banque mondiale a pour vocation à aider les investissements dans les pays en développement.</a:t>
            </a:r>
          </a:p>
          <a:p>
            <a:pPr algn="l"/>
            <a:endParaRPr lang="fr-FR" sz="3200" dirty="0"/>
          </a:p>
          <a:p>
            <a:pPr algn="l"/>
            <a:r>
              <a:rPr lang="fr-FR" sz="3200" dirty="0" smtClean="0"/>
              <a:t>Problème : la fiabilité des institutions publiques.</a:t>
            </a:r>
            <a:endParaRPr lang="fr-FR" sz="3200" dirty="0"/>
          </a:p>
        </p:txBody>
      </p:sp>
    </p:spTree>
    <p:extLst>
      <p:ext uri="{BB962C8B-B14F-4D97-AF65-F5344CB8AC3E}">
        <p14:creationId xmlns:p14="http://schemas.microsoft.com/office/powerpoint/2010/main" val="19842627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04900" y="571500"/>
            <a:ext cx="10795000" cy="1785020"/>
          </a:xfrm>
        </p:spPr>
        <p:txBody>
          <a:bodyPr/>
          <a:lstStyle/>
          <a:p>
            <a:r>
              <a:rPr lang="fr-FR" sz="5400" dirty="0" smtClean="0"/>
              <a:t>La mise en place de mécanismes de marché</a:t>
            </a:r>
            <a:endParaRPr lang="fr-FR" sz="5400" dirty="0"/>
          </a:p>
        </p:txBody>
      </p:sp>
      <p:sp>
        <p:nvSpPr>
          <p:cNvPr id="3" name="ZoneTexte 2"/>
          <p:cNvSpPr txBox="1"/>
          <p:nvPr/>
        </p:nvSpPr>
        <p:spPr>
          <a:xfrm>
            <a:off x="597744" y="2500536"/>
            <a:ext cx="11665296" cy="646331"/>
          </a:xfrm>
          <a:prstGeom prst="rect">
            <a:avLst/>
          </a:prstGeom>
          <a:noFill/>
        </p:spPr>
        <p:txBody>
          <a:bodyPr wrap="square" rtlCol="0">
            <a:spAutoFit/>
          </a:bodyPr>
          <a:lstStyle/>
          <a:p>
            <a:pPr algn="l"/>
            <a:r>
              <a:rPr lang="fr-FR" dirty="0" smtClean="0"/>
              <a:t>Recommandation faite par les instances internationales </a:t>
            </a:r>
            <a:endParaRPr lang="fr-FR" dirty="0"/>
          </a:p>
        </p:txBody>
      </p:sp>
      <p:sp>
        <p:nvSpPr>
          <p:cNvPr id="4" name="ZoneTexte 3"/>
          <p:cNvSpPr txBox="1"/>
          <p:nvPr/>
        </p:nvSpPr>
        <p:spPr>
          <a:xfrm>
            <a:off x="741760" y="3292624"/>
            <a:ext cx="11665296" cy="2308324"/>
          </a:xfrm>
          <a:prstGeom prst="rect">
            <a:avLst/>
          </a:prstGeom>
          <a:noFill/>
        </p:spPr>
        <p:txBody>
          <a:bodyPr wrap="square" rtlCol="0">
            <a:spAutoFit/>
          </a:bodyPr>
          <a:lstStyle/>
          <a:p>
            <a:pPr algn="l"/>
            <a:r>
              <a:rPr lang="fr-FR" dirty="0" smtClean="0"/>
              <a:t>Certains pays ont privatisé des activités sans véritablement instaurer des mécanismes de marché (les entreprises privées appartenant aux familles des dirigeants de pays).</a:t>
            </a:r>
            <a:endParaRPr lang="fr-FR" dirty="0"/>
          </a:p>
        </p:txBody>
      </p:sp>
      <p:sp>
        <p:nvSpPr>
          <p:cNvPr id="5" name="ZoneTexte 4"/>
          <p:cNvSpPr txBox="1"/>
          <p:nvPr/>
        </p:nvSpPr>
        <p:spPr>
          <a:xfrm>
            <a:off x="741760" y="6028928"/>
            <a:ext cx="11665296" cy="1754326"/>
          </a:xfrm>
          <a:prstGeom prst="rect">
            <a:avLst/>
          </a:prstGeom>
          <a:noFill/>
        </p:spPr>
        <p:txBody>
          <a:bodyPr wrap="square" rtlCol="0">
            <a:spAutoFit/>
          </a:bodyPr>
          <a:lstStyle/>
          <a:p>
            <a:pPr algn="l"/>
            <a:r>
              <a:rPr lang="fr-FR" dirty="0" smtClean="0"/>
              <a:t>Les pays qui connaissent une forte croissance ne sont pas tous des pays où les mécanismes de marché sont respectés. Exemple : la Chine</a:t>
            </a:r>
            <a:endParaRPr lang="fr-F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309712" y="571500"/>
            <a:ext cx="12169352" cy="992932"/>
          </a:xfrm>
        </p:spPr>
        <p:txBody>
          <a:bodyPr/>
          <a:lstStyle/>
          <a:p>
            <a:r>
              <a:rPr lang="fr-FR" sz="4000" dirty="0" smtClean="0"/>
              <a:t>Les stratégies de développement microéconomiques</a:t>
            </a:r>
            <a:endParaRPr lang="fr-FR" sz="4000" dirty="0"/>
          </a:p>
        </p:txBody>
      </p:sp>
      <p:sp>
        <p:nvSpPr>
          <p:cNvPr id="3" name="ZoneTexte 2"/>
          <p:cNvSpPr txBox="1"/>
          <p:nvPr/>
        </p:nvSpPr>
        <p:spPr>
          <a:xfrm>
            <a:off x="516440" y="2393059"/>
            <a:ext cx="11233248" cy="523220"/>
          </a:xfrm>
          <a:prstGeom prst="rect">
            <a:avLst/>
          </a:prstGeom>
          <a:noFill/>
        </p:spPr>
        <p:txBody>
          <a:bodyPr wrap="square" rtlCol="0">
            <a:spAutoFit/>
          </a:bodyPr>
          <a:lstStyle/>
          <a:p>
            <a:pPr algn="l"/>
            <a:r>
              <a:rPr lang="fr-FR" sz="2800" b="1" dirty="0" smtClean="0"/>
              <a:t>Le </a:t>
            </a:r>
            <a:r>
              <a:rPr lang="fr-FR" sz="2800" b="1" dirty="0" err="1" smtClean="0"/>
              <a:t>microfinancement</a:t>
            </a:r>
            <a:r>
              <a:rPr lang="fr-FR" sz="2800" b="1" dirty="0" smtClean="0"/>
              <a:t> : Mohammad </a:t>
            </a:r>
            <a:r>
              <a:rPr lang="fr-FR" sz="2800" b="1" dirty="0" err="1" smtClean="0"/>
              <a:t>Yunus</a:t>
            </a:r>
            <a:r>
              <a:rPr lang="fr-FR" sz="2800" b="1" dirty="0" smtClean="0"/>
              <a:t> au Bangladesh</a:t>
            </a:r>
            <a:endParaRPr lang="fr-FR" sz="2800" b="1" dirty="0"/>
          </a:p>
        </p:txBody>
      </p:sp>
      <p:sp>
        <p:nvSpPr>
          <p:cNvPr id="4" name="ZoneTexte 3"/>
          <p:cNvSpPr txBox="1"/>
          <p:nvPr/>
        </p:nvSpPr>
        <p:spPr>
          <a:xfrm>
            <a:off x="516440" y="3148608"/>
            <a:ext cx="12313368" cy="5262979"/>
          </a:xfrm>
          <a:prstGeom prst="rect">
            <a:avLst/>
          </a:prstGeom>
          <a:noFill/>
        </p:spPr>
        <p:txBody>
          <a:bodyPr wrap="square" rtlCol="0">
            <a:spAutoFit/>
          </a:bodyPr>
          <a:lstStyle/>
          <a:p>
            <a:pPr algn="l"/>
            <a:r>
              <a:rPr lang="fr-FR" sz="2800" b="1" dirty="0" smtClean="0"/>
              <a:t>Des expériences locales d’encouragement à l’investissement (</a:t>
            </a:r>
            <a:r>
              <a:rPr lang="fr-FR" sz="2800" b="1" dirty="0" err="1" smtClean="0"/>
              <a:t>Duflo</a:t>
            </a:r>
            <a:r>
              <a:rPr lang="fr-FR" sz="2800" b="1" dirty="0" smtClean="0"/>
              <a:t>, </a:t>
            </a:r>
            <a:r>
              <a:rPr lang="fr-FR" sz="2800" b="1" dirty="0" err="1" smtClean="0"/>
              <a:t>Kremer</a:t>
            </a:r>
            <a:r>
              <a:rPr lang="fr-FR" sz="2800" b="1" dirty="0" smtClean="0"/>
              <a:t>, Robinson au Kenya) :</a:t>
            </a:r>
          </a:p>
          <a:p>
            <a:pPr algn="l"/>
            <a:r>
              <a:rPr lang="fr-FR" sz="2800" b="1" dirty="0"/>
              <a:t>	</a:t>
            </a:r>
            <a:r>
              <a:rPr lang="fr-FR" sz="2800" b="1" dirty="0" smtClean="0"/>
              <a:t>- Le </a:t>
            </a:r>
            <a:r>
              <a:rPr lang="fr-FR" sz="2800" b="1" dirty="0" err="1" smtClean="0"/>
              <a:t>pb</a:t>
            </a:r>
            <a:r>
              <a:rPr lang="fr-FR" sz="2800" b="1" dirty="0" smtClean="0"/>
              <a:t>. : Comment convaincre les agriculteurs d’utiliser des engrais?</a:t>
            </a:r>
          </a:p>
          <a:p>
            <a:pPr algn="l"/>
            <a:r>
              <a:rPr lang="fr-FR" sz="2800" b="1" dirty="0"/>
              <a:t>	</a:t>
            </a:r>
            <a:r>
              <a:rPr lang="fr-FR" sz="2800" b="1" dirty="0" smtClean="0"/>
              <a:t>- identification du </a:t>
            </a:r>
            <a:r>
              <a:rPr lang="fr-FR" sz="2800" b="1" dirty="0" err="1" smtClean="0"/>
              <a:t>pb</a:t>
            </a:r>
            <a:r>
              <a:rPr lang="fr-FR" sz="2800" b="1" dirty="0" smtClean="0"/>
              <a:t>. : le manque d’argent au moment de le mettre en terre.</a:t>
            </a:r>
          </a:p>
          <a:p>
            <a:pPr algn="l"/>
            <a:r>
              <a:rPr lang="fr-FR" sz="2800" b="1" dirty="0"/>
              <a:t>	</a:t>
            </a:r>
            <a:r>
              <a:rPr lang="fr-FR" sz="2800" b="1" dirty="0" smtClean="0"/>
              <a:t>- Que faire ? La livraison gratuite juste après la récolte </a:t>
            </a:r>
            <a:r>
              <a:rPr lang="fr-FR" sz="2800" b="1" i="1" dirty="0" smtClean="0"/>
              <a:t>versus</a:t>
            </a:r>
            <a:r>
              <a:rPr lang="fr-FR" sz="2800" b="1" dirty="0" smtClean="0"/>
              <a:t> la réduction des prix de 50% plus tard dans la saison.</a:t>
            </a:r>
          </a:p>
          <a:p>
            <a:pPr algn="l"/>
            <a:endParaRPr lang="fr-FR" sz="2800" b="1" dirty="0"/>
          </a:p>
          <a:p>
            <a:pPr algn="l"/>
            <a:r>
              <a:rPr lang="fr-FR" sz="2800" b="1" dirty="0" smtClean="0"/>
              <a:t>L’utilisation des moustiquaires pour lutter contre la malaria:</a:t>
            </a:r>
          </a:p>
          <a:p>
            <a:pPr algn="l"/>
            <a:r>
              <a:rPr lang="fr-FR" sz="2800" b="1" dirty="0" smtClean="0"/>
              <a:t>(Cohen et Dupas au Kenya) Faut-il les faire payer ou les distribuer gratuitement ?</a:t>
            </a:r>
            <a:endParaRPr lang="fr-FR" sz="2800" b="1" dirty="0"/>
          </a:p>
        </p:txBody>
      </p:sp>
      <p:sp>
        <p:nvSpPr>
          <p:cNvPr id="5" name="ZoneTexte 4"/>
          <p:cNvSpPr txBox="1"/>
          <p:nvPr/>
        </p:nvSpPr>
        <p:spPr>
          <a:xfrm>
            <a:off x="516440" y="8411587"/>
            <a:ext cx="10801200" cy="523220"/>
          </a:xfrm>
          <a:prstGeom prst="rect">
            <a:avLst/>
          </a:prstGeom>
          <a:noFill/>
        </p:spPr>
        <p:txBody>
          <a:bodyPr wrap="square" rtlCol="0">
            <a:spAutoFit/>
          </a:bodyPr>
          <a:lstStyle/>
          <a:p>
            <a:pPr algn="l"/>
            <a:r>
              <a:rPr lang="fr-FR" sz="2800" b="1" dirty="0" smtClean="0"/>
              <a:t>Les luttes contre la déforestation</a:t>
            </a:r>
            <a:endParaRPr lang="fr-FR" sz="2800" b="1" dirty="0"/>
          </a:p>
        </p:txBody>
      </p:sp>
      <p:sp>
        <p:nvSpPr>
          <p:cNvPr id="6" name="ZoneTexte 5"/>
          <p:cNvSpPr txBox="1"/>
          <p:nvPr/>
        </p:nvSpPr>
        <p:spPr>
          <a:xfrm>
            <a:off x="546240" y="1395604"/>
            <a:ext cx="11860952" cy="954107"/>
          </a:xfrm>
          <a:prstGeom prst="rect">
            <a:avLst/>
          </a:prstGeom>
          <a:noFill/>
        </p:spPr>
        <p:txBody>
          <a:bodyPr wrap="square" rtlCol="0">
            <a:spAutoFit/>
          </a:bodyPr>
          <a:lstStyle/>
          <a:p>
            <a:pPr algn="l"/>
            <a:r>
              <a:rPr lang="fr-FR" sz="2800" b="1" dirty="0" smtClean="0"/>
              <a:t>Pour faire face aux limites des mécanismes du marché et des politiques macroéconomiques</a:t>
            </a:r>
            <a:endParaRPr lang="fr-FR" sz="28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build="p"/>
      <p:bldP spid="5" grpId="0"/>
      <p:bldP spid="6"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04900" y="571500"/>
            <a:ext cx="10795000" cy="1280964"/>
          </a:xfrm>
        </p:spPr>
        <p:txBody>
          <a:bodyPr/>
          <a:lstStyle/>
          <a:p>
            <a:r>
              <a:rPr lang="fr-FR" dirty="0" smtClean="0"/>
              <a:t>Conclusion</a:t>
            </a:r>
            <a:endParaRPr lang="fr-FR" dirty="0"/>
          </a:p>
        </p:txBody>
      </p:sp>
      <p:sp>
        <p:nvSpPr>
          <p:cNvPr id="3" name="ZoneTexte 2"/>
          <p:cNvSpPr txBox="1"/>
          <p:nvPr/>
        </p:nvSpPr>
        <p:spPr>
          <a:xfrm>
            <a:off x="1101800" y="2716560"/>
            <a:ext cx="10873208" cy="646331"/>
          </a:xfrm>
          <a:prstGeom prst="rect">
            <a:avLst/>
          </a:prstGeom>
          <a:noFill/>
        </p:spPr>
        <p:txBody>
          <a:bodyPr wrap="square" rtlCol="0">
            <a:spAutoFit/>
          </a:bodyPr>
          <a:lstStyle/>
          <a:p>
            <a:pPr algn="l"/>
            <a:r>
              <a:rPr lang="fr-FR" dirty="0" smtClean="0"/>
              <a:t>Un monde qui est en train de changer.</a:t>
            </a:r>
            <a:endParaRPr lang="fr-FR" dirty="0"/>
          </a:p>
        </p:txBody>
      </p:sp>
      <p:sp>
        <p:nvSpPr>
          <p:cNvPr id="4" name="ZoneTexte 3"/>
          <p:cNvSpPr txBox="1"/>
          <p:nvPr/>
        </p:nvSpPr>
        <p:spPr>
          <a:xfrm>
            <a:off x="1029792" y="4732784"/>
            <a:ext cx="11089232" cy="1200329"/>
          </a:xfrm>
          <a:prstGeom prst="rect">
            <a:avLst/>
          </a:prstGeom>
          <a:noFill/>
        </p:spPr>
        <p:txBody>
          <a:bodyPr wrap="square" rtlCol="0">
            <a:spAutoFit/>
          </a:bodyPr>
          <a:lstStyle/>
          <a:p>
            <a:pPr algn="l"/>
            <a:r>
              <a:rPr lang="fr-FR" dirty="0" smtClean="0"/>
              <a:t>Le développement n’est possible que si se mettent en place des institutions qui favorisent l’accumulation.</a:t>
            </a:r>
            <a:endParaRPr lang="fr-F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png"/></Relationships>
</file>

<file path=ppt/theme/_rels/theme2.xml.rels><?xml version="1.0" encoding="UTF-8" standalone="yes"?>
<Relationships xmlns="http://schemas.openxmlformats.org/package/2006/relationships"><Relationship Id="rId1" Type="http://schemas.openxmlformats.org/officeDocument/2006/relationships/image" Target="../media/image1.png"/></Relationships>
</file>

<file path=ppt/theme/theme1.xml><?xml version="1.0" encoding="utf-8"?>
<a:theme xmlns:a="http://schemas.openxmlformats.org/drawingml/2006/main" name="Thèm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hème Office">
      <a:majorFont>
        <a:latin typeface="Didot"/>
        <a:ea typeface="Didot"/>
        <a:cs typeface="Didot"/>
      </a:majorFont>
      <a:minorFont>
        <a:latin typeface="Zapfino"/>
        <a:ea typeface="Zapfino"/>
        <a:cs typeface="Zapfino"/>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3175" cap="flat" cmpd="sng" algn="ctr">
          <a:solidFill>
            <a:srgbClr val="F9F9F9"/>
          </a:solidFill>
          <a:prstDash val="solid"/>
          <a:miter lim="0"/>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584200" rtl="0" eaLnBrk="1" fontAlgn="base" latinLnBrk="0" hangingPunct="0">
          <a:lnSpc>
            <a:spcPct val="100000"/>
          </a:lnSpc>
          <a:spcBef>
            <a:spcPct val="0"/>
          </a:spcBef>
          <a:spcAft>
            <a:spcPct val="0"/>
          </a:spcAft>
          <a:buClr>
            <a:srgbClr val="876552"/>
          </a:buClr>
          <a:buSzTx/>
          <a:buFont typeface="Georgia" pitchFamily="18" charset="0"/>
          <a:buNone/>
          <a:tabLst/>
          <a:defRPr kumimoji="0" lang="fr-FR" sz="3600" b="0" i="0" u="none" strike="noStrike" cap="none" normalizeH="0" baseline="0" smtClean="0">
            <a:ln>
              <a:noFill/>
            </a:ln>
            <a:solidFill>
              <a:srgbClr val="4F4A37"/>
            </a:solidFill>
            <a:effectLst/>
            <a:latin typeface="Didot" charset="0"/>
            <a:ea typeface="Didot" charset="0"/>
            <a:cs typeface="Didot" charset="0"/>
            <a:sym typeface="Didot"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3175" cap="flat" cmpd="sng" algn="ctr">
          <a:solidFill>
            <a:srgbClr val="F9F9F9"/>
          </a:solidFill>
          <a:prstDash val="solid"/>
          <a:miter lim="0"/>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584200" rtl="0" eaLnBrk="1" fontAlgn="base" latinLnBrk="0" hangingPunct="0">
          <a:lnSpc>
            <a:spcPct val="100000"/>
          </a:lnSpc>
          <a:spcBef>
            <a:spcPct val="0"/>
          </a:spcBef>
          <a:spcAft>
            <a:spcPct val="0"/>
          </a:spcAft>
          <a:buClr>
            <a:srgbClr val="876552"/>
          </a:buClr>
          <a:buSzTx/>
          <a:buFont typeface="Georgia" pitchFamily="18" charset="0"/>
          <a:buNone/>
          <a:tabLst/>
          <a:defRPr kumimoji="0" lang="fr-FR" sz="3600" b="0" i="0" u="none" strike="noStrike" cap="none" normalizeH="0" baseline="0" smtClean="0">
            <a:ln>
              <a:noFill/>
            </a:ln>
            <a:solidFill>
              <a:srgbClr val="4F4A37"/>
            </a:solidFill>
            <a:effectLst/>
            <a:latin typeface="Didot" charset="0"/>
            <a:ea typeface="Didot" charset="0"/>
            <a:cs typeface="Didot" charset="0"/>
            <a:sym typeface="Didot" charset="0"/>
          </a:defRPr>
        </a:defPPr>
      </a:lstStyle>
    </a:lnDef>
  </a:objectDefaults>
  <a:extraClrSchemeLst/>
</a:theme>
</file>

<file path=ppt/theme/theme2.xml><?xml version="1.0" encoding="utf-8"?>
<a:theme xmlns:a="http://schemas.openxmlformats.org/drawingml/2006/main" name="Thèm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hème Office">
      <a:majorFont>
        <a:latin typeface="Didot"/>
        <a:ea typeface="Didot"/>
        <a:cs typeface="Didot"/>
      </a:majorFont>
      <a:minorFont>
        <a:latin typeface="Didot"/>
        <a:ea typeface="Didot"/>
        <a:cs typeface="Didot"/>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3175" cap="flat" cmpd="sng" algn="ctr">
          <a:solidFill>
            <a:srgbClr val="F9F9F9"/>
          </a:solidFill>
          <a:prstDash val="solid"/>
          <a:miter lim="0"/>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584200" rtl="0" eaLnBrk="1" fontAlgn="base" latinLnBrk="0" hangingPunct="0">
          <a:lnSpc>
            <a:spcPct val="100000"/>
          </a:lnSpc>
          <a:spcBef>
            <a:spcPct val="0"/>
          </a:spcBef>
          <a:spcAft>
            <a:spcPct val="0"/>
          </a:spcAft>
          <a:buClr>
            <a:srgbClr val="876552"/>
          </a:buClr>
          <a:buSzTx/>
          <a:buFont typeface="Georgia" pitchFamily="18" charset="0"/>
          <a:buNone/>
          <a:tabLst/>
          <a:defRPr kumimoji="0" lang="fr-FR" sz="3600" b="0" i="0" u="none" strike="noStrike" cap="none" normalizeH="0" baseline="0" smtClean="0">
            <a:ln>
              <a:noFill/>
            </a:ln>
            <a:solidFill>
              <a:srgbClr val="4F4A37"/>
            </a:solidFill>
            <a:effectLst/>
            <a:latin typeface="Didot" charset="0"/>
            <a:ea typeface="Didot" charset="0"/>
            <a:cs typeface="Didot" charset="0"/>
            <a:sym typeface="Didot"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3175" cap="flat" cmpd="sng" algn="ctr">
          <a:solidFill>
            <a:srgbClr val="F9F9F9"/>
          </a:solidFill>
          <a:prstDash val="solid"/>
          <a:miter lim="0"/>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584200" rtl="0" eaLnBrk="1" fontAlgn="base" latinLnBrk="0" hangingPunct="0">
          <a:lnSpc>
            <a:spcPct val="100000"/>
          </a:lnSpc>
          <a:spcBef>
            <a:spcPct val="0"/>
          </a:spcBef>
          <a:spcAft>
            <a:spcPct val="0"/>
          </a:spcAft>
          <a:buClr>
            <a:srgbClr val="876552"/>
          </a:buClr>
          <a:buSzTx/>
          <a:buFont typeface="Georgia" pitchFamily="18" charset="0"/>
          <a:buNone/>
          <a:tabLst/>
          <a:defRPr kumimoji="0" lang="fr-FR" sz="3600" b="0" i="0" u="none" strike="noStrike" cap="none" normalizeH="0" baseline="0" smtClean="0">
            <a:ln>
              <a:noFill/>
            </a:ln>
            <a:solidFill>
              <a:srgbClr val="4F4A37"/>
            </a:solidFill>
            <a:effectLst/>
            <a:latin typeface="Didot" charset="0"/>
            <a:ea typeface="Didot" charset="0"/>
            <a:cs typeface="Didot" charset="0"/>
            <a:sym typeface="Didot" charset="0"/>
          </a:defRPr>
        </a:defPPr>
      </a:lstStyle>
    </a:lnDef>
  </a:objectDefaults>
  <a:extraClrSchemeLst/>
</a:theme>
</file>

<file path=ppt/theme/theme3.xml><?xml version="1.0" encoding="utf-8"?>
<a:theme xmlns:a="http://schemas.openxmlformats.org/drawingml/2006/main" name="Thèm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4046</TotalTime>
  <Words>2054</Words>
  <Application>Microsoft Office PowerPoint</Application>
  <PresentationFormat>Custom</PresentationFormat>
  <Paragraphs>358</Paragraphs>
  <Slides>37</Slides>
  <Notes>0</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37</vt:i4>
      </vt:variant>
    </vt:vector>
  </HeadingPairs>
  <TitlesOfParts>
    <vt:vector size="48" baseType="lpstr">
      <vt:lpstr>Arial</vt:lpstr>
      <vt:lpstr>Book Antiqua</vt:lpstr>
      <vt:lpstr>Calibri</vt:lpstr>
      <vt:lpstr>Didot</vt:lpstr>
      <vt:lpstr>Georgia</vt:lpstr>
      <vt:lpstr>Noteworthy Bold</vt:lpstr>
      <vt:lpstr>Times New Roman</vt:lpstr>
      <vt:lpstr>Wingdings</vt:lpstr>
      <vt:lpstr>Zapfino</vt:lpstr>
      <vt:lpstr>Thème Office</vt:lpstr>
      <vt:lpstr>Thème Office</vt:lpstr>
      <vt:lpstr>Le développement économique</vt:lpstr>
      <vt:lpstr>Les inégalités de développement</vt:lpstr>
      <vt:lpstr>Une classification des pays à partir de leur niveau de développement</vt:lpstr>
      <vt:lpstr>Les pays les moins avancés (PMA)</vt:lpstr>
      <vt:lpstr>La pauvreté dans les PMA</vt:lpstr>
      <vt:lpstr>Evolution de la situation des PMA</vt:lpstr>
      <vt:lpstr>Des emplois insuffisamment rémunérateurs</vt:lpstr>
      <vt:lpstr>Y a-t-il un effet rattrapage ?  Evolution 1960-2000</vt:lpstr>
      <vt:lpstr>Interdépendance des économies</vt:lpstr>
      <vt:lpstr>Commerce tous produits en % du CI mondial 2012</vt:lpstr>
      <vt:lpstr>Déséquilibres financiers internationaux (excédents ou déficits d’épargne en % du PIB) </vt:lpstr>
      <vt:lpstr>L’évolution des échanges internationaux</vt:lpstr>
      <vt:lpstr>De nouveaux pays « commerçants »</vt:lpstr>
      <vt:lpstr>De nouvelles zones porteuses de croissance</vt:lpstr>
      <vt:lpstr>L’évolution des prix des produits de base</vt:lpstr>
      <vt:lpstr>Effet de l’évolution de l’O de pétrole sur les prix ?</vt:lpstr>
      <vt:lpstr>Une offre insuffisante ? L’exemple du pétrole</vt:lpstr>
      <vt:lpstr>Augmentation de la demande des produits de base</vt:lpstr>
      <vt:lpstr>La volatilité des prix : l’exemple des produits agricoles</vt:lpstr>
      <vt:lpstr>La volatilité des prix et les phénomènes spéculatifs</vt:lpstr>
      <vt:lpstr>Produits de base : La situation en 2014</vt:lpstr>
      <vt:lpstr>Les effets macroéconomiques des hausses des prix des matières premières</vt:lpstr>
      <vt:lpstr>La détérioration des termes de l’échange</vt:lpstr>
      <vt:lpstr>Les effets macroéconomiques des hausses des prix des matières premières</vt:lpstr>
      <vt:lpstr>Quels pays moteurs de la croissance mondiale dans la décennie 2010 ?</vt:lpstr>
      <vt:lpstr>Les étapes de la croissance de Rostow</vt:lpstr>
      <vt:lpstr>Les facteurs du développement</vt:lpstr>
      <vt:lpstr>L’évolution de l’investissement étranger direct</vt:lpstr>
      <vt:lpstr>Entrées et sorties d’IED par type de pays</vt:lpstr>
      <vt:lpstr>Entrées d’IED par pays</vt:lpstr>
      <vt:lpstr>Les effets des investissements étrangers directs</vt:lpstr>
      <vt:lpstr>La crise asiatique 1997-98</vt:lpstr>
      <vt:lpstr>Les effets des investissements directs à l’étranger</vt:lpstr>
      <vt:lpstr>Les politiques macro-économiques</vt:lpstr>
      <vt:lpstr>La mise en place de mécanismes de marché</vt:lpstr>
      <vt:lpstr>Les stratégies de développement microéconomiques</vt:lpstr>
      <vt:lpstr>Conclusion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 développement économique</dc:title>
  <dc:creator>Nathalie</dc:creator>
  <cp:lastModifiedBy>Nathalie</cp:lastModifiedBy>
  <cp:revision>240</cp:revision>
  <cp:lastPrinted>2015-03-18T20:17:44Z</cp:lastPrinted>
  <dcterms:modified xsi:type="dcterms:W3CDTF">2015-04-07T13:36:24Z</dcterms:modified>
</cp:coreProperties>
</file>