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9"/>
  </p:notesMasterIdLst>
  <p:handoutMasterIdLst>
    <p:handoutMasterId r:id="rId90"/>
  </p:handoutMasterIdLst>
  <p:sldIdLst>
    <p:sldId id="256" r:id="rId2"/>
    <p:sldId id="346" r:id="rId3"/>
    <p:sldId id="258" r:id="rId4"/>
    <p:sldId id="260" r:id="rId5"/>
    <p:sldId id="261" r:id="rId6"/>
    <p:sldId id="337" r:id="rId7"/>
    <p:sldId id="338" r:id="rId8"/>
    <p:sldId id="344" r:id="rId9"/>
    <p:sldId id="262" r:id="rId10"/>
    <p:sldId id="292" r:id="rId11"/>
    <p:sldId id="293" r:id="rId12"/>
    <p:sldId id="347" r:id="rId13"/>
    <p:sldId id="264" r:id="rId14"/>
    <p:sldId id="294" r:id="rId15"/>
    <p:sldId id="339" r:id="rId16"/>
    <p:sldId id="340" r:id="rId17"/>
    <p:sldId id="295" r:id="rId18"/>
    <p:sldId id="296" r:id="rId19"/>
    <p:sldId id="341" r:id="rId20"/>
    <p:sldId id="267" r:id="rId21"/>
    <p:sldId id="265" r:id="rId22"/>
    <p:sldId id="266" r:id="rId23"/>
    <p:sldId id="268" r:id="rId24"/>
    <p:sldId id="269" r:id="rId25"/>
    <p:sldId id="270" r:id="rId26"/>
    <p:sldId id="342" r:id="rId27"/>
    <p:sldId id="274" r:id="rId28"/>
    <p:sldId id="297" r:id="rId29"/>
    <p:sldId id="275" r:id="rId30"/>
    <p:sldId id="304" r:id="rId31"/>
    <p:sldId id="276" r:id="rId32"/>
    <p:sldId id="277" r:id="rId33"/>
    <p:sldId id="278" r:id="rId34"/>
    <p:sldId id="279" r:id="rId35"/>
    <p:sldId id="280" r:id="rId36"/>
    <p:sldId id="299" r:id="rId37"/>
    <p:sldId id="300" r:id="rId38"/>
    <p:sldId id="301" r:id="rId39"/>
    <p:sldId id="303" r:id="rId40"/>
    <p:sldId id="302" r:id="rId41"/>
    <p:sldId id="306" r:id="rId42"/>
    <p:sldId id="307" r:id="rId43"/>
    <p:sldId id="271" r:id="rId44"/>
    <p:sldId id="272" r:id="rId45"/>
    <p:sldId id="308" r:id="rId46"/>
    <p:sldId id="282" r:id="rId47"/>
    <p:sldId id="281" r:id="rId48"/>
    <p:sldId id="305" r:id="rId49"/>
    <p:sldId id="309" r:id="rId50"/>
    <p:sldId id="310" r:id="rId51"/>
    <p:sldId id="345" r:id="rId52"/>
    <p:sldId id="273" r:id="rId53"/>
    <p:sldId id="312" r:id="rId54"/>
    <p:sldId id="311" r:id="rId55"/>
    <p:sldId id="283" r:id="rId56"/>
    <p:sldId id="284" r:id="rId57"/>
    <p:sldId id="343" r:id="rId58"/>
    <p:sldId id="321" r:id="rId59"/>
    <p:sldId id="319" r:id="rId60"/>
    <p:sldId id="285" r:id="rId61"/>
    <p:sldId id="333" r:id="rId62"/>
    <p:sldId id="334" r:id="rId63"/>
    <p:sldId id="286" r:id="rId64"/>
    <p:sldId id="314" r:id="rId65"/>
    <p:sldId id="313" r:id="rId66"/>
    <p:sldId id="316" r:id="rId67"/>
    <p:sldId id="317" r:id="rId68"/>
    <p:sldId id="289" r:id="rId69"/>
    <p:sldId id="335" r:id="rId70"/>
    <p:sldId id="315" r:id="rId71"/>
    <p:sldId id="318" r:id="rId72"/>
    <p:sldId id="320" r:id="rId73"/>
    <p:sldId id="287" r:id="rId74"/>
    <p:sldId id="288" r:id="rId75"/>
    <p:sldId id="290" r:id="rId76"/>
    <p:sldId id="291" r:id="rId77"/>
    <p:sldId id="322" r:id="rId78"/>
    <p:sldId id="323" r:id="rId79"/>
    <p:sldId id="325" r:id="rId80"/>
    <p:sldId id="336" r:id="rId81"/>
    <p:sldId id="324" r:id="rId82"/>
    <p:sldId id="326" r:id="rId83"/>
    <p:sldId id="327" r:id="rId84"/>
    <p:sldId id="328" r:id="rId85"/>
    <p:sldId id="329" r:id="rId86"/>
    <p:sldId id="330" r:id="rId87"/>
    <p:sldId id="331" r:id="rId8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738" autoAdjust="0"/>
  </p:normalViewPr>
  <p:slideViewPr>
    <p:cSldViewPr>
      <p:cViewPr varScale="1">
        <p:scale>
          <a:sx n="78" d="100"/>
          <a:sy n="78" d="100"/>
        </p:scale>
        <p:origin x="-135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handoutMaster" Target="handoutMasters/handoutMaster1.xml"/><Relationship Id="rId91" Type="http://schemas.openxmlformats.org/officeDocument/2006/relationships/printerSettings" Target="printerSettings/printerSettings1.bin"/><Relationship Id="rId92" Type="http://schemas.openxmlformats.org/officeDocument/2006/relationships/presProps" Target="presProps.xml"/><Relationship Id="rId93" Type="http://schemas.openxmlformats.org/officeDocument/2006/relationships/viewProps" Target="viewProps.xml"/><Relationship Id="rId94" Type="http://schemas.openxmlformats.org/officeDocument/2006/relationships/theme" Target="theme/theme1.xml"/><Relationship Id="rId95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FBC565-6F9C-B746-A31E-D0F49A981DE9}" type="datetimeFigureOut">
              <a:rPr lang="en-US" smtClean="0"/>
              <a:pPr/>
              <a:t>12-09-19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1E043-2BF1-7F49-869B-14FAC4987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5978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E30BC8-C2E9-A342-9AFE-DACC9544D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880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5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5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5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8.xml"/></Relationships>
</file>

<file path=ppt/notesSlides/_rels/notesSlide5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0.xml"/></Relationships>
</file>

<file path=ppt/notesSlides/_rels/notesSlide5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5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5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6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6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6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6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6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8.xml"/></Relationships>
</file>

<file path=ppt/notesSlides/_rels/notesSlide6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9.xml"/></Relationships>
</file>

<file path=ppt/notesSlides/_rels/notesSlide6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0.xml"/></Relationships>
</file>

<file path=ppt/notesSlides/_rels/notesSlide6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1.xml"/></Relationships>
</file>

<file path=ppt/notesSlides/_rels/notesSlide6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2.xml"/></Relationships>
</file>

<file path=ppt/notesSlides/_rels/notesSlide6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3.xml"/></Relationships>
</file>

<file path=ppt/notesSlides/_rels/notesSlide7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4.xml"/></Relationships>
</file>

<file path=ppt/notesSlides/_rels/notesSlide7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5.xml"/></Relationships>
</file>

<file path=ppt/notesSlides/_rels/notesSlide7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6.xml"/></Relationships>
</file>

<file path=ppt/notesSlides/_rels/notesSlide7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43D3B0-0A60-854F-9ED0-527BCEC829B7}" type="slidenum">
              <a:rPr lang="en-US"/>
              <a:pPr/>
              <a:t>1</a:t>
            </a:fld>
            <a:endParaRPr 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00176C-DE01-5F4B-9248-F81ABB2173CD}" type="slidenum">
              <a:rPr lang="en-US"/>
              <a:pPr/>
              <a:t>3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61D3B1-8105-D145-9D72-45CF2C08166E}" type="slidenum">
              <a:rPr lang="en-US"/>
              <a:pPr/>
              <a:t>4</a:t>
            </a:fld>
            <a:endParaRPr 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6B0E8B-F52E-B948-84D7-6C08251CCF94}" type="slidenum">
              <a:rPr lang="en-US"/>
              <a:pPr/>
              <a:t>5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358D74-1562-4640-B1F6-9B74694DB2D8}" type="slidenum">
              <a:rPr lang="en-US"/>
              <a:pPr/>
              <a:t>9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43A3A8-D434-D142-9957-2128D9B5261D}" type="slidenum">
              <a:rPr lang="en-US"/>
              <a:pPr/>
              <a:t>10</a:t>
            </a:fld>
            <a:endParaRPr 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E418F2-334D-BB4A-BD29-071A9C9CE92E}" type="slidenum">
              <a:rPr lang="en-US"/>
              <a:pPr/>
              <a:t>11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313700-5EED-8C4B-917A-4AF97A0F0693}" type="slidenum">
              <a:rPr lang="en-US"/>
              <a:pPr/>
              <a:t>13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4FDA8-E78C-614F-AC54-6C4E6A7DD75B}" type="slidenum">
              <a:rPr lang="en-US"/>
              <a:pPr/>
              <a:t>14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5DEAE3-C396-D743-B5F2-1D974E72E9BD}" type="slidenum">
              <a:rPr lang="en-US"/>
              <a:pPr/>
              <a:t>17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7A10D0-A015-5B4F-B967-98EFF87AA566}" type="slidenum">
              <a:rPr lang="en-US"/>
              <a:pPr/>
              <a:t>18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453DFD-E75B-E44B-A294-F7E930F561EF}" type="slidenum">
              <a:rPr lang="en-US"/>
              <a:pPr/>
              <a:t>20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7FB540-D2F5-FE42-A786-EF274543FE74}" type="slidenum">
              <a:rPr lang="en-US"/>
              <a:pPr/>
              <a:t>21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5353CC-A732-D84C-9DC6-4B9084DA905C}" type="slidenum">
              <a:rPr lang="en-US"/>
              <a:pPr/>
              <a:t>22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7BC2B7-D9AF-494F-9297-67AEB096989B}" type="slidenum">
              <a:rPr lang="en-US"/>
              <a:pPr/>
              <a:t>23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E5C828-DC62-5944-929B-C6C09A724038}" type="slidenum">
              <a:rPr lang="en-US"/>
              <a:pPr/>
              <a:t>24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D95A88-C300-0F4A-82CF-B709BA7099CA}" type="slidenum">
              <a:rPr lang="en-US"/>
              <a:pPr/>
              <a:t>25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EF485C-A810-514A-AE6F-2F4448C763A4}" type="slidenum">
              <a:rPr lang="en-US"/>
              <a:pPr/>
              <a:t>27</a:t>
            </a:fld>
            <a:endParaRPr lang="en-US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FF739B-3BA5-FF42-8224-91BCEE5C9042}" type="slidenum">
              <a:rPr lang="en-US"/>
              <a:pPr/>
              <a:t>28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9DD154-516F-D140-8940-16859E69C6D2}" type="slidenum">
              <a:rPr lang="en-US"/>
              <a:pPr/>
              <a:t>29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BBA477-C977-C84C-BA3B-5FB57D4C540C}" type="slidenum">
              <a:rPr lang="en-US"/>
              <a:pPr/>
              <a:t>30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37871E-B3E8-0341-A204-565FE24766D5}" type="slidenum">
              <a:rPr lang="en-US"/>
              <a:pPr/>
              <a:t>31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42AFFF-B848-0D4C-BEE0-5BC69511C0CA}" type="slidenum">
              <a:rPr lang="en-US"/>
              <a:pPr/>
              <a:t>32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06C92C-3EAA-B141-ACBC-06A94C3B2B0B}" type="slidenum">
              <a:rPr lang="en-US"/>
              <a:pPr/>
              <a:t>33</a:t>
            </a:fld>
            <a:endParaRPr 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AEB3D9-1FDA-6C40-8712-5B323938DCC3}" type="slidenum">
              <a:rPr lang="en-US"/>
              <a:pPr/>
              <a:t>34</a:t>
            </a:fld>
            <a:endParaRPr 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478960-72B6-7948-BA79-809217AA9189}" type="slidenum">
              <a:rPr lang="en-US"/>
              <a:pPr/>
              <a:t>35</a:t>
            </a:fld>
            <a:endParaRPr lang="en-US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152B26-EA84-104D-ABFF-3D6A17F59AEA}" type="slidenum">
              <a:rPr lang="en-US"/>
              <a:pPr/>
              <a:t>36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A LOT of our</a:t>
            </a:r>
            <a:r>
              <a:rPr lang="en-US" baseline="0" dirty="0" smtClean="0"/>
              <a:t> archaeological evidence comes from graves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Changing fashions of burial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err="1" smtClean="0"/>
              <a:t>Eg</a:t>
            </a:r>
            <a:r>
              <a:rPr lang="en-US" baseline="0" dirty="0" smtClean="0"/>
              <a:t>. Inhumation- cremation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Elite will be buried in a different place than the poor</a:t>
            </a:r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46AFB9-02AB-B742-B2D1-12088DA60AB4}" type="slidenum">
              <a:rPr lang="en-US"/>
              <a:pPr/>
              <a:t>37</a:t>
            </a:fld>
            <a:endParaRPr lang="en-US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A8479-8A4F-1B47-BA0A-9E6CA9135EE7}" type="slidenum">
              <a:rPr lang="en-US"/>
              <a:pPr/>
              <a:t>38</a:t>
            </a:fld>
            <a:endParaRPr 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A lot of similarities between the Minoans and </a:t>
            </a:r>
            <a:r>
              <a:rPr lang="en-US" dirty="0" err="1" smtClean="0"/>
              <a:t>Mycenaeans</a:t>
            </a:r>
            <a:endParaRPr lang="en-US" dirty="0" smtClean="0"/>
          </a:p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28C264-8E85-2548-BD08-A40AF713A7D7}" type="slidenum">
              <a:rPr lang="en-US"/>
              <a:pPr/>
              <a:t>39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Disease and war kept the population down 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People were worried about having babies rather than not having babies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Religious culture that encouraged us to kill each other (particularly males)</a:t>
            </a:r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3278F8-0E53-6749-97B7-B091C761668B}" type="slidenum">
              <a:rPr lang="en-US"/>
              <a:pPr/>
              <a:t>40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77B05A-4E00-5D49-B899-72B47599752D}" type="slidenum">
              <a:rPr lang="en-US"/>
              <a:pPr/>
              <a:t>41</a:t>
            </a:fld>
            <a:endParaRPr 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C34D68-B2B3-834F-9099-38A28840C2F0}" type="slidenum">
              <a:rPr lang="en-US"/>
              <a:pPr/>
              <a:t>42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9E30D1-7049-9D43-9958-C5B2DE778210}" type="slidenum">
              <a:rPr lang="en-US"/>
              <a:pPr/>
              <a:t>43</a:t>
            </a:fld>
            <a:endParaRPr 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87674C-1982-D44F-A5B4-71786DEFB4A1}" type="slidenum">
              <a:rPr lang="en-US"/>
              <a:pPr/>
              <a:t>44</a:t>
            </a:fld>
            <a:endParaRPr lang="en-US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6DABE3-9C12-0642-A995-4068A1811931}" type="slidenum">
              <a:rPr lang="en-US"/>
              <a:pPr/>
              <a:t>45</a:t>
            </a:fld>
            <a:endParaRPr 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E434E8-4405-7F4F-A89D-1643BAF6E76C}" type="slidenum">
              <a:rPr lang="en-US"/>
              <a:pPr/>
              <a:t>46</a:t>
            </a:fld>
            <a:endParaRPr 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823A99-1DEF-634E-AF4D-8A953ECF1066}" type="slidenum">
              <a:rPr lang="en-US"/>
              <a:pPr/>
              <a:t>47</a:t>
            </a:fld>
            <a:endParaRPr 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BD20C2-CA93-1142-9706-C7AA9CC422B0}" type="slidenum">
              <a:rPr lang="en-US"/>
              <a:pPr/>
              <a:t>48</a:t>
            </a:fld>
            <a:endParaRPr 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CFBCA6-EBAD-E549-8C2B-3ACCA51BEA53}" type="slidenum">
              <a:rPr lang="en-US"/>
              <a:pPr/>
              <a:t>49</a:t>
            </a:fld>
            <a:endParaRPr lang="en-US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Marine</a:t>
            </a:r>
            <a:r>
              <a:rPr lang="en-US" baseline="0" dirty="0" smtClean="0"/>
              <a:t> images are very common in particularly the Minoan and Mycenaean art</a:t>
            </a:r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FF6942-F9DE-A647-A280-329D246ACB0D}" type="slidenum">
              <a:rPr lang="en-US"/>
              <a:pPr/>
              <a:t>50</a:t>
            </a:fld>
            <a:endParaRPr lang="en-US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Emphasis on breasts suggests fertility and later on that is indicative</a:t>
            </a:r>
            <a:r>
              <a:rPr lang="en-US" baseline="0" dirty="0" smtClean="0"/>
              <a:t> of being of the earth</a:t>
            </a:r>
            <a:endParaRPr lang="en-US" baseline="0" dirty="0"/>
          </a:p>
          <a:p>
            <a:pPr eaLnBrk="1" hangingPunct="1"/>
            <a:r>
              <a:rPr lang="en-US" baseline="0" dirty="0" smtClean="0"/>
              <a:t>Snakes have very strong associations with the earth- strong hints at Minoan religion</a:t>
            </a: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04DFA2-D899-194B-816F-666AC17C032A}" type="slidenum">
              <a:rPr lang="en-US"/>
              <a:pPr/>
              <a:t>52</a:t>
            </a:fld>
            <a:endParaRPr lang="en-US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Strong role of</a:t>
            </a:r>
            <a:r>
              <a:rPr lang="en-US" baseline="0" dirty="0" smtClean="0"/>
              <a:t> stylized gymnastics</a:t>
            </a:r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B77926-0927-994F-AF88-A075E1B2092A}" type="slidenum">
              <a:rPr lang="en-US"/>
              <a:pPr/>
              <a:t>53</a:t>
            </a:fld>
            <a:endParaRPr lang="en-US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Stylized</a:t>
            </a:r>
            <a:r>
              <a:rPr lang="en-US" baseline="0" dirty="0" smtClean="0"/>
              <a:t> drinking vessel</a:t>
            </a:r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B5B600-5E0C-1041-8DA4-221272AA7A87}" type="slidenum">
              <a:rPr lang="en-US"/>
              <a:pPr/>
              <a:t>54</a:t>
            </a:fld>
            <a:endParaRPr lang="en-US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37BB8F-82E6-FE44-884A-A02BC39EF6FA}" type="slidenum">
              <a:rPr lang="en-US"/>
              <a:pPr/>
              <a:t>55</a:t>
            </a:fld>
            <a:endParaRPr lang="en-US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D0C75-661B-664E-8A12-D007231C91A3}" type="slidenum">
              <a:rPr lang="en-US"/>
              <a:pPr/>
              <a:t>56</a:t>
            </a:fld>
            <a:endParaRPr lang="en-US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C6FC3B-2A87-C342-9DD0-06F5D74FDCE0}" type="slidenum">
              <a:rPr lang="en-US"/>
              <a:pPr/>
              <a:t>58</a:t>
            </a:fld>
            <a:endParaRPr lang="en-US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FA8013-B2BE-B54A-928F-DB24B849A9DC}" type="slidenum">
              <a:rPr lang="en-US"/>
              <a:pPr/>
              <a:t>59</a:t>
            </a:fld>
            <a:endParaRPr lang="en-US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DDE320-F230-6A40-8718-DA57AFE3E560}" type="slidenum">
              <a:rPr lang="en-US"/>
              <a:pPr/>
              <a:t>60</a:t>
            </a:fld>
            <a:endParaRPr lang="en-US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A77D9A-7F00-F946-AC87-C940209EBC40}" type="slidenum">
              <a:rPr lang="en-US"/>
              <a:pPr/>
              <a:t>63</a:t>
            </a:fld>
            <a:endParaRPr lang="en-US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F001A1-982E-F64C-BBDE-8FCC400B0A80}" type="slidenum">
              <a:rPr lang="en-US"/>
              <a:pPr/>
              <a:t>64</a:t>
            </a:fld>
            <a:endParaRPr lang="en-US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62253A-9AE1-6E41-BE84-2AC1EA24D93D}" type="slidenum">
              <a:rPr lang="en-US"/>
              <a:pPr/>
              <a:t>65</a:t>
            </a:fld>
            <a:endParaRPr lang="en-US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03A631-9679-464D-A90F-136C59E6FA77}" type="slidenum">
              <a:rPr lang="en-US"/>
              <a:pPr/>
              <a:t>66</a:t>
            </a:fld>
            <a:endParaRPr lang="en-US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EF5E25-0879-8A4B-9906-8EDCE64BFD80}" type="slidenum">
              <a:rPr lang="en-US"/>
              <a:pPr/>
              <a:t>67</a:t>
            </a:fld>
            <a:endParaRPr lang="en-US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377FBE-BD7A-F844-A974-279225F6488F}" type="slidenum">
              <a:rPr lang="en-US"/>
              <a:pPr/>
              <a:t>68</a:t>
            </a:fld>
            <a:endParaRPr lang="en-US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AD0CBD-106F-E94F-895C-BE4F1588B401}" type="slidenum">
              <a:rPr lang="en-US"/>
              <a:pPr/>
              <a:t>70</a:t>
            </a:fld>
            <a:endParaRPr lang="en-US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1D317C-0320-B54A-A8E3-A55647789915}" type="slidenum">
              <a:rPr lang="en-US"/>
              <a:pPr/>
              <a:t>71</a:t>
            </a:fld>
            <a:endParaRPr lang="en-US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1AC0B4-EC1E-6B42-8C20-80B90F7EC7C7}" type="slidenum">
              <a:rPr lang="en-US"/>
              <a:pPr/>
              <a:t>72</a:t>
            </a:fld>
            <a:endParaRPr lang="en-US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4E3C4D-5A99-EE45-9A88-044C06E252C5}" type="slidenum">
              <a:rPr lang="en-US"/>
              <a:pPr/>
              <a:t>73</a:t>
            </a:fld>
            <a:endParaRPr lang="en-US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6E610A-6527-2342-8985-E6D61B3F185F}" type="slidenum">
              <a:rPr lang="en-US"/>
              <a:pPr/>
              <a:t>74</a:t>
            </a:fld>
            <a:endParaRPr lang="en-US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D0F9B-57A3-4541-AB01-2FDFC0E2CF4C}" type="slidenum">
              <a:rPr lang="en-US"/>
              <a:pPr/>
              <a:t>75</a:t>
            </a:fld>
            <a:endParaRPr lang="en-US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6EE431-3825-7E41-AC5D-1FFB13DDEBAC}" type="slidenum">
              <a:rPr lang="en-US"/>
              <a:pPr/>
              <a:t>76</a:t>
            </a:fld>
            <a:endParaRPr lang="en-US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The </a:t>
            </a:r>
            <a:r>
              <a:rPr lang="en-US" dirty="0" err="1" smtClean="0"/>
              <a:t>greek</a:t>
            </a:r>
            <a:r>
              <a:rPr lang="en-US" dirty="0" smtClean="0"/>
              <a:t> alphabet was introduced</a:t>
            </a:r>
            <a:r>
              <a:rPr lang="en-US" baseline="0" dirty="0" smtClean="0"/>
              <a:t> later on </a:t>
            </a:r>
            <a:endParaRPr lang="en-US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05AB08-5C1B-DC4C-A4A0-E987D243BB55}" type="slidenum">
              <a:rPr lang="en-US"/>
              <a:pPr/>
              <a:t>77</a:t>
            </a:fld>
            <a:endParaRPr lang="en-US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0840B8-A4F9-494D-94A6-21685A5271CF}" type="slidenum">
              <a:rPr lang="en-US"/>
              <a:pPr/>
              <a:t>78</a:t>
            </a:fld>
            <a:endParaRPr lang="en-US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265A22-8310-6746-8EA2-AB183D49BC57}" type="slidenum">
              <a:rPr lang="en-US"/>
              <a:pPr/>
              <a:t>79</a:t>
            </a:fld>
            <a:endParaRPr lang="en-US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EA6607-A2A0-7945-BEAD-5F0E9AD33E5A}" type="slidenum">
              <a:rPr lang="en-US"/>
              <a:pPr/>
              <a:t>80</a:t>
            </a:fld>
            <a:endParaRPr 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5CF566-3058-FF40-87F2-30A0A114FBCF}" type="slidenum">
              <a:rPr lang="en-US"/>
              <a:pPr/>
              <a:t>81</a:t>
            </a:fld>
            <a:endParaRPr lang="en-US"/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EB1D96-4765-8944-BC50-0557CB257B48}" type="slidenum">
              <a:rPr lang="en-US"/>
              <a:pPr/>
              <a:t>82</a:t>
            </a:fld>
            <a:endParaRPr lang="en-US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66F830-82B8-7146-972B-ED854683AA79}" type="slidenum">
              <a:rPr lang="en-US"/>
              <a:pPr/>
              <a:t>83</a:t>
            </a:fld>
            <a:endParaRPr lang="en-US"/>
          </a:p>
        </p:txBody>
      </p:sp>
      <p:sp>
        <p:nvSpPr>
          <p:cNvPr id="164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26BCFC-B777-D541-8B0F-2F5057B2589E}" type="slidenum">
              <a:rPr lang="en-US"/>
              <a:pPr/>
              <a:t>84</a:t>
            </a:fld>
            <a:endParaRPr lang="en-US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Korfmann</a:t>
            </a:r>
            <a:r>
              <a:rPr lang="en-US" dirty="0" smtClean="0"/>
              <a:t> challenged</a:t>
            </a:r>
            <a:r>
              <a:rPr lang="en-US" baseline="0" dirty="0" smtClean="0"/>
              <a:t> widely </a:t>
            </a:r>
            <a:r>
              <a:rPr lang="en-US" baseline="0" smtClean="0"/>
              <a:t>accepted theories</a:t>
            </a:r>
          </a:p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C2A2D6-AC36-5240-82EB-8235D1E2646D}" type="slidenum">
              <a:rPr lang="en-US"/>
              <a:pPr/>
              <a:t>85</a:t>
            </a:fld>
            <a:endParaRPr lang="en-US"/>
          </a:p>
        </p:txBody>
      </p:sp>
      <p:sp>
        <p:nvSpPr>
          <p:cNvPr id="168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A624F0-A958-C643-82B9-2D8470897CD4}" type="slidenum">
              <a:rPr lang="en-US"/>
              <a:pPr/>
              <a:t>86</a:t>
            </a:fld>
            <a:endParaRPr lang="en-US"/>
          </a:p>
        </p:txBody>
      </p:sp>
      <p:sp>
        <p:nvSpPr>
          <p:cNvPr id="171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C23901-7810-E64B-8FE5-41B801E7CAE6}" type="slidenum">
              <a:rPr lang="en-US"/>
              <a:pPr/>
              <a:t>87</a:t>
            </a:fld>
            <a:endParaRPr lang="en-US"/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B2827-DE7C-F04C-8D8D-55C236A21E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B0819-D545-B546-A35C-7FCAEFD6D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F9282-8CD5-3240-A59A-D8FCBF9230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EA258-320D-A145-AD29-7CA846BEEB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53A31-81DD-C147-A8E9-7CAD5225B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D85AF-D7D3-3940-8137-95C26DFFBF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5B5B8-FAAD-6D4E-A658-9C64B4E16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4A554-CD54-A842-BB5B-293FB8E3B2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450C9-3E8F-AA4F-B8C0-492CD3E9D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947C1-71BA-F44C-B50F-2101DD9647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48787-E6CF-014D-ADC8-C35D7779FA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16DF3-EC28-9D46-B085-D9B05D8952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E1CE4-7614-A046-AF2A-2A2BB6F225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D35FF-4556-5D42-B4D0-E96FD33FCF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E6028-E862-6740-9CD3-236C902877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84BCCB3-4E37-F548-BD28-D980D9BE9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7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0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4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9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0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4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4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5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52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3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4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55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6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7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8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9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60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61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4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4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66.jpe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7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4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70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71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72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73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74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75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76.pn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7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4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80.jpe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81.jpe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82.pn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/>
              <a:t>The Bronze Age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/>
              <a:t>The Minoans &amp; Mycenaeans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Historical </a:t>
            </a:r>
            <a:r>
              <a:rPr lang="en-US" dirty="0" smtClean="0"/>
              <a:t>Framework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Palaeolithic</a:t>
            </a:r>
            <a:r>
              <a:rPr lang="en-US" dirty="0" smtClean="0"/>
              <a:t> Period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Neolithic Period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Bronze Age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Historical Period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before 70,000 BC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6000-3000 BC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3000-1150 BC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1150 BC - AD 476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The Ancient Greek World</a:t>
            </a:r>
            <a:endParaRPr lang="en-US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57200" y="2286000"/>
            <a:ext cx="807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57200" y="2667000"/>
            <a:ext cx="822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828800"/>
            <a:ext cx="7340600" cy="457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/>
              <a:t>Palaeolithic</a:t>
            </a:r>
            <a:r>
              <a:rPr lang="en-US" dirty="0"/>
              <a:t> Period</a:t>
            </a:r>
            <a:br>
              <a:rPr lang="en-US" dirty="0"/>
            </a:br>
            <a:r>
              <a:rPr lang="en-US" sz="3200" dirty="0"/>
              <a:t>ca</a:t>
            </a:r>
            <a:r>
              <a:rPr lang="en-US" sz="3200" dirty="0" smtClean="0"/>
              <a:t> 70,000 </a:t>
            </a:r>
            <a:r>
              <a:rPr lang="en-US" sz="3200" dirty="0"/>
              <a:t>B.C.</a:t>
            </a:r>
            <a:endParaRPr 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pPr eaLnBrk="1" hangingPunct="1"/>
            <a:r>
              <a:rPr lang="en-US"/>
              <a:t>Evidence for habitation in the Greek world.</a:t>
            </a:r>
          </a:p>
          <a:p>
            <a:pPr eaLnBrk="1" hangingPunct="1"/>
            <a:r>
              <a:rPr lang="en-US"/>
              <a:t>Hunting and gathering society.</a:t>
            </a:r>
          </a:p>
          <a:p>
            <a:pPr eaLnBrk="1" hangingPunct="1"/>
            <a:r>
              <a:rPr lang="en-US"/>
              <a:t>Tools and weapons of stone, wood, and bone.</a:t>
            </a:r>
          </a:p>
          <a:p>
            <a:pPr eaLnBrk="1" hangingPunct="1"/>
            <a:r>
              <a:rPr lang="en-US"/>
              <a:t>No evidence for social organization, etc.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Neolithic Period</a:t>
            </a:r>
            <a:br>
              <a:rPr lang="en-US" dirty="0"/>
            </a:br>
            <a:r>
              <a:rPr lang="en-US" sz="3200" dirty="0"/>
              <a:t>ca</a:t>
            </a:r>
            <a:r>
              <a:rPr lang="en-US" dirty="0"/>
              <a:t> </a:t>
            </a:r>
            <a:r>
              <a:rPr lang="en-US" sz="3200" dirty="0" smtClean="0"/>
              <a:t>6000</a:t>
            </a:r>
            <a:r>
              <a:rPr lang="en-US" sz="3200" dirty="0"/>
              <a:t>-3000 BC</a:t>
            </a:r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pPr eaLnBrk="1" hangingPunct="1"/>
            <a:r>
              <a:rPr lang="en-US" sz="2800" dirty="0"/>
              <a:t>Evidence more abundant.</a:t>
            </a:r>
          </a:p>
          <a:p>
            <a:pPr eaLnBrk="1" hangingPunct="1"/>
            <a:r>
              <a:rPr lang="en-US" sz="2800" dirty="0"/>
              <a:t>Beginnings of agricultural cultivation, domestication of animals, use of textiles.</a:t>
            </a:r>
          </a:p>
          <a:p>
            <a:pPr eaLnBrk="1" hangingPunct="1"/>
            <a:r>
              <a:rPr lang="en-US" sz="2800" dirty="0"/>
              <a:t>Permanent communities.</a:t>
            </a:r>
          </a:p>
          <a:p>
            <a:pPr eaLnBrk="1" hangingPunct="1"/>
            <a:r>
              <a:rPr lang="en-US" sz="2800" dirty="0"/>
              <a:t>Perhaps development of social structure</a:t>
            </a:r>
          </a:p>
          <a:p>
            <a:pPr eaLnBrk="1" hangingPunct="1"/>
            <a:r>
              <a:rPr lang="en-US" sz="2800" dirty="0"/>
              <a:t>Figurines found that may suggest the worship of a female fertility (or earth-) goddess and her ithyphallic male consort.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eolithic_artifacts1.jpg"/>
          <p:cNvPicPr>
            <a:picLocks noGrp="1" noChangeAspect="1"/>
          </p:cNvPicPr>
          <p:nvPr>
            <p:ph/>
          </p:nvPr>
        </p:nvPicPr>
        <p:blipFill>
          <a:blip r:embed="rId2"/>
          <a:srcRect l="-14694" r="-14694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9.jpg"/>
          <p:cNvPicPr>
            <a:picLocks noGrp="1" noChangeAspect="1"/>
          </p:cNvPicPr>
          <p:nvPr>
            <p:ph/>
          </p:nvPr>
        </p:nvPicPr>
        <p:blipFill>
          <a:blip r:embed="rId2"/>
          <a:srcRect l="-41153" r="-41153"/>
          <a:stretch>
            <a:fillRect/>
          </a:stretch>
        </p:blipFill>
        <p:spPr/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Phallic Min 2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  <p:sp>
        <p:nvSpPr>
          <p:cNvPr id="4" name="TextBox 3"/>
          <p:cNvSpPr txBox="1"/>
          <p:nvPr/>
        </p:nvSpPr>
        <p:spPr>
          <a:xfrm>
            <a:off x="685800" y="6324600"/>
            <a:ext cx="82974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Egyptian </a:t>
            </a:r>
            <a:r>
              <a:rPr lang="en-US" smtClean="0"/>
              <a:t>god Min – </a:t>
            </a:r>
            <a:r>
              <a:rPr lang="en-US" dirty="0" smtClean="0"/>
              <a:t>Fourth Millennium BC (</a:t>
            </a:r>
            <a:r>
              <a:rPr lang="en-US" dirty="0" err="1" smtClean="0"/>
              <a:t>Ashmolean</a:t>
            </a:r>
            <a:r>
              <a:rPr lang="en-US" dirty="0" smtClean="0"/>
              <a:t>, Oxford)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533400"/>
            <a:ext cx="2109788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762000"/>
            <a:ext cx="1682750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3124200"/>
            <a:ext cx="3024188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Historical Context:</a:t>
            </a:r>
            <a:br>
              <a:rPr lang="en-US"/>
            </a:br>
            <a:r>
              <a:rPr lang="en-US"/>
              <a:t>The Ancient Near East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In contrast to the Greek world, the Near had developed elaborate civilizations (‘high culture’).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Numerous surviving documents.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Influence on the Greek world controversial, but scholarly acceptance is growing (e.g. M. L. West, </a:t>
            </a:r>
            <a:r>
              <a:rPr lang="en-US" i="1"/>
              <a:t>The East Face of Helicon</a:t>
            </a:r>
            <a:r>
              <a:rPr lang="en-US"/>
              <a:t> [1997])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Historical Context:</a:t>
            </a:r>
            <a:br>
              <a:rPr lang="en-US"/>
            </a:br>
            <a:r>
              <a:rPr lang="en-US"/>
              <a:t>Egypt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/>
              <a:t>An elaborate high culture.</a:t>
            </a:r>
          </a:p>
          <a:p>
            <a:pPr eaLnBrk="1" hangingPunct="1"/>
            <a:r>
              <a:rPr lang="en-US"/>
              <a:t>Trade relations as early as the 3rd mil. BC</a:t>
            </a:r>
          </a:p>
          <a:p>
            <a:pPr eaLnBrk="1" hangingPunct="1"/>
            <a:r>
              <a:rPr lang="en-US"/>
              <a:t>Some see Egypt as the source of key aspects of Greek culture (e.g. the pantheon of gods)</a:t>
            </a:r>
          </a:p>
          <a:p>
            <a:pPr lvl="1" eaLnBrk="1" hangingPunct="1"/>
            <a:r>
              <a:rPr lang="en-US"/>
              <a:t>This is suggestive, but unconvincing</a:t>
            </a:r>
          </a:p>
          <a:p>
            <a:pPr eaLnBrk="1" hangingPunct="1"/>
            <a:r>
              <a:rPr lang="en-US"/>
              <a:t>Clear Egyptian influence on early Greek art (esp. in representing male figures)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Bronze Age Chronology</a:t>
            </a:r>
            <a:endParaRPr lang="en-US" dirty="0"/>
          </a:p>
        </p:txBody>
      </p:sp>
      <p:graphicFrame>
        <p:nvGraphicFramePr>
          <p:cNvPr id="5" name="Table Placeholder 4"/>
          <p:cNvGraphicFramePr>
            <a:graphicFrameLocks noGrp="1"/>
          </p:cNvGraphicFramePr>
          <p:nvPr>
            <p:ph type="tbl" idx="1"/>
          </p:nvPr>
        </p:nvGraphicFramePr>
        <p:xfrm>
          <a:off x="685800" y="1981200"/>
          <a:ext cx="7772400" cy="3307079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90800"/>
                <a:gridCol w="2590800"/>
                <a:gridCol w="2590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3000-2100 BC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Early Bronze 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Early Minoan, Cycladic, Helladic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2100-1600 BC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Middle Bronze 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Middle Minoan, Cycladic, Helladic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1600-1150 BC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Late Bronze 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Late Minoan, Cycladic, Helladic; also the Mycenaean Age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Minoans:</a:t>
            </a:r>
            <a:br>
              <a:rPr lang="en-US"/>
            </a:br>
            <a:r>
              <a:rPr lang="en-US"/>
              <a:t>Knossos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2209800"/>
            <a:ext cx="45720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“Palace of Minos”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/>
              <a:t>Discovered by Arthur Evans in 1899</a:t>
            </a:r>
          </a:p>
          <a:p>
            <a:pPr eaLnBrk="1" hangingPunct="1"/>
            <a:r>
              <a:rPr lang="en-US" sz="2800"/>
              <a:t>Located on Crete near the modern port-city of Iraklio</a:t>
            </a:r>
          </a:p>
          <a:p>
            <a:pPr eaLnBrk="1" hangingPunct="1"/>
            <a:r>
              <a:rPr lang="en-US" sz="2800"/>
              <a:t>Complexity of the site supported the view that Crete had been the centre of a powerful thalassocracy.</a:t>
            </a:r>
          </a:p>
          <a:p>
            <a:pPr eaLnBrk="1" hangingPunct="1"/>
            <a:r>
              <a:rPr lang="en-US" sz="2800"/>
              <a:t>Evans named this early Aegean civilization ‘Minoan’ after Minos, King of Crete in myth.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rthur Evans.jpg"/>
          <p:cNvPicPr>
            <a:picLocks noGrp="1" noChangeAspect="1"/>
          </p:cNvPicPr>
          <p:nvPr>
            <p:ph/>
          </p:nvPr>
        </p:nvPicPr>
        <p:blipFill>
          <a:blip r:embed="rId2"/>
          <a:srcRect l="-44444" r="-44444"/>
          <a:stretch>
            <a:fillRect/>
          </a:stretch>
        </p:blipFill>
        <p:spPr/>
      </p:pic>
      <p:sp>
        <p:nvSpPr>
          <p:cNvPr id="6" name="TextBox 5"/>
          <p:cNvSpPr txBox="1"/>
          <p:nvPr/>
        </p:nvSpPr>
        <p:spPr>
          <a:xfrm>
            <a:off x="1752600" y="6248400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Portrait of Arthur Evans, </a:t>
            </a:r>
            <a:r>
              <a:rPr lang="en-US" dirty="0" err="1" smtClean="0"/>
              <a:t>Ashmolean</a:t>
            </a:r>
            <a:r>
              <a:rPr lang="en-US" dirty="0" smtClean="0"/>
              <a:t> Oxford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rthur Evans cartoon.jpg"/>
          <p:cNvPicPr>
            <a:picLocks noGrp="1" noChangeAspect="1"/>
          </p:cNvPicPr>
          <p:nvPr>
            <p:ph/>
          </p:nvPr>
        </p:nvPicPr>
        <p:blipFill>
          <a:blip r:embed="rId2"/>
          <a:srcRect l="-44444" r="-44444"/>
          <a:stretch>
            <a:fillRect/>
          </a:stretch>
        </p:blipFill>
        <p:spPr/>
      </p:pic>
      <p:sp>
        <p:nvSpPr>
          <p:cNvPr id="4" name="TextBox 3"/>
          <p:cNvSpPr txBox="1"/>
          <p:nvPr/>
        </p:nvSpPr>
        <p:spPr>
          <a:xfrm>
            <a:off x="3810000" y="6396335"/>
            <a:ext cx="1620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Evans at 73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“Palace of Minos” cont.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/>
              <a:t>The Palace is one of a number of Bronze Age sites on Crete</a:t>
            </a:r>
          </a:p>
          <a:p>
            <a:pPr eaLnBrk="1" hangingPunct="1"/>
            <a:r>
              <a:rPr lang="en-US"/>
              <a:t>It was built ca 2000 BC (several phases of development are discernible).</a:t>
            </a:r>
          </a:p>
          <a:p>
            <a:pPr eaLnBrk="1" hangingPunct="1"/>
            <a:r>
              <a:rPr lang="en-US"/>
              <a:t>Damaged by an earthquake ca 1700 BC</a:t>
            </a:r>
          </a:p>
          <a:p>
            <a:pPr eaLnBrk="1" hangingPunct="1"/>
            <a:r>
              <a:rPr lang="en-US"/>
              <a:t>Evans restoration is highly speculative: an ‘archaeological Disneyland’.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267200" y="1219200"/>
            <a:ext cx="3290888" cy="4114800"/>
          </a:xfrm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05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Floor-plan of the Palace at Knossos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Evans' notebook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5313" y="1630363"/>
            <a:ext cx="541337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676400"/>
            <a:ext cx="5353050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4800"/>
            <a:ext cx="9259888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838200"/>
            <a:ext cx="3560763" cy="537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838200"/>
            <a:ext cx="4314825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/>
          <a:srcRect b="21708"/>
          <a:stretch>
            <a:fillRect/>
          </a:stretch>
        </p:blipFill>
        <p:spPr bwMode="auto">
          <a:xfrm>
            <a:off x="228600" y="838200"/>
            <a:ext cx="4477845" cy="52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1295400"/>
            <a:ext cx="3683000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7213" y="1600200"/>
            <a:ext cx="5487987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Octopus Vase.jpg"/>
          <p:cNvPicPr>
            <a:picLocks noGrp="1" noChangeAspect="1"/>
          </p:cNvPicPr>
          <p:nvPr>
            <p:ph/>
          </p:nvPr>
        </p:nvPicPr>
        <p:blipFill>
          <a:blip r:embed="rId2"/>
          <a:srcRect l="-44444" r="-44444"/>
          <a:stretch>
            <a:fillRect/>
          </a:stretch>
        </p:blipFill>
        <p:spPr/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Minoans:</a:t>
            </a:r>
            <a:br>
              <a:rPr lang="en-US"/>
            </a:br>
            <a:r>
              <a:rPr lang="en-US"/>
              <a:t>Akroteri</a:t>
            </a: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2286000"/>
            <a:ext cx="59626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Akroteri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572000"/>
          </a:xfrm>
        </p:spPr>
        <p:txBody>
          <a:bodyPr/>
          <a:lstStyle/>
          <a:p>
            <a:pPr eaLnBrk="1" hangingPunct="1"/>
            <a:r>
              <a:rPr lang="en-US" dirty="0"/>
              <a:t>A Bronze Age </a:t>
            </a:r>
            <a:r>
              <a:rPr lang="en-US" dirty="0" smtClean="0"/>
              <a:t>town located on the island of </a:t>
            </a:r>
            <a:r>
              <a:rPr lang="en-US" dirty="0" err="1" smtClean="0"/>
              <a:t>Santorini</a:t>
            </a:r>
            <a:r>
              <a:rPr lang="en-US" dirty="0" smtClean="0"/>
              <a:t>.</a:t>
            </a:r>
          </a:p>
          <a:p>
            <a:pPr eaLnBrk="1" hangingPunct="1"/>
            <a:r>
              <a:rPr lang="en-US" dirty="0" smtClean="0"/>
              <a:t>Deserted </a:t>
            </a:r>
            <a:r>
              <a:rPr lang="en-US" dirty="0"/>
              <a:t>before the final eruption of the volcano ca 1600 BC.</a:t>
            </a:r>
          </a:p>
          <a:p>
            <a:pPr eaLnBrk="1" hangingPunct="1"/>
            <a:r>
              <a:rPr lang="en-US" dirty="0"/>
              <a:t>Remarkable preservation of buildings.</a:t>
            </a:r>
          </a:p>
          <a:p>
            <a:pPr eaLnBrk="1" hangingPunct="1"/>
            <a:r>
              <a:rPr lang="en-US" dirty="0"/>
              <a:t>Provides unique insights into everyday life.</a:t>
            </a:r>
          </a:p>
          <a:p>
            <a:pPr eaLnBrk="1" hangingPunct="1"/>
            <a:r>
              <a:rPr lang="en-US" dirty="0"/>
              <a:t>Arresting examples of Minoan wall-painting.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3810000"/>
            <a:ext cx="4232275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7800" y="228600"/>
            <a:ext cx="4845050" cy="342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2362200" y="228600"/>
            <a:ext cx="4414838" cy="6403975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0838" y="1404938"/>
            <a:ext cx="590232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6025" y="458788"/>
            <a:ext cx="4170363" cy="593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2413" y="1336675"/>
            <a:ext cx="609758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7775" y="458788"/>
            <a:ext cx="4108450" cy="593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4163" y="1385888"/>
            <a:ext cx="6035675" cy="408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Minoan Society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/>
              <a:t>Pre-palatial or Early Minoan (3500-2000 BC)</a:t>
            </a:r>
          </a:p>
          <a:p>
            <a:pPr lvl="1" eaLnBrk="1" hangingPunct="1"/>
            <a:r>
              <a:rPr lang="en-US"/>
              <a:t>small farming communities</a:t>
            </a:r>
          </a:p>
          <a:p>
            <a:pPr lvl="1" eaLnBrk="1" hangingPunct="1"/>
            <a:r>
              <a:rPr lang="en-US"/>
              <a:t>Arts &amp; crafts established (ceramics, wood-working, textiles, etc.)</a:t>
            </a:r>
          </a:p>
          <a:p>
            <a:pPr lvl="1" eaLnBrk="1" hangingPunct="1"/>
            <a:r>
              <a:rPr lang="en-US"/>
              <a:t>Communal tombs</a:t>
            </a:r>
          </a:p>
          <a:p>
            <a:pPr lvl="1" eaLnBrk="1" hangingPunct="1"/>
            <a:r>
              <a:rPr lang="en-US"/>
              <a:t>varied grave-goods suggest a hierarchical society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Minoan Society cont.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Middle Minoan </a:t>
            </a:r>
          </a:p>
          <a:p>
            <a:pPr lvl="1" eaLnBrk="1" hangingPunct="1"/>
            <a:r>
              <a:rPr lang="en-US" dirty="0"/>
              <a:t>ca 2000 BC palaces established</a:t>
            </a:r>
          </a:p>
          <a:p>
            <a:pPr lvl="1" eaLnBrk="1" hangingPunct="1"/>
            <a:r>
              <a:rPr lang="en-US" dirty="0"/>
              <a:t>Knossos is the most famous, but there are other sites (</a:t>
            </a:r>
            <a:r>
              <a:rPr lang="en-US" dirty="0" err="1"/>
              <a:t>Phaestus</a:t>
            </a:r>
            <a:r>
              <a:rPr lang="en-US" dirty="0"/>
              <a:t>, </a:t>
            </a:r>
            <a:r>
              <a:rPr lang="en-US" dirty="0" err="1"/>
              <a:t>Mallia</a:t>
            </a:r>
            <a:r>
              <a:rPr lang="en-US" dirty="0"/>
              <a:t>)</a:t>
            </a:r>
          </a:p>
          <a:p>
            <a:pPr lvl="1" eaLnBrk="1" hangingPunct="1"/>
            <a:r>
              <a:rPr lang="en-US" dirty="0"/>
              <a:t>system of writing (hieroglyphic)</a:t>
            </a:r>
          </a:p>
          <a:p>
            <a:pPr lvl="1" eaLnBrk="1" hangingPunct="1"/>
            <a:r>
              <a:rPr lang="en-US" dirty="0"/>
              <a:t>trade, and a wide range of products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Minoan Society cont.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/>
              <a:t>ca 1700 BC damage from earth-quakes (?)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/>
              <a:t>rebuilding and development of palaces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/>
              <a:t>ca 1600-1500 BC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high point of Minoan culture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thalassocracy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influence throughout the Aegean world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evidence of warfare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violent sports (bull-leaping)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/>
              <a:t>human sacrifice?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A Note on Human Sacrifice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/>
              <a:t>‘Ritual murder’ at Arkhanes, Crete:</a:t>
            </a:r>
          </a:p>
          <a:p>
            <a:pPr lvl="1" eaLnBrk="1" hangingPunct="1"/>
            <a:r>
              <a:rPr lang="en-US" sz="2400" i="1"/>
              <a:t>National Geographic</a:t>
            </a:r>
            <a:r>
              <a:rPr lang="en-US" sz="2400"/>
              <a:t> 159.2 (February 1981) 204-222</a:t>
            </a:r>
          </a:p>
          <a:p>
            <a:pPr eaLnBrk="1" hangingPunct="1"/>
            <a:r>
              <a:rPr lang="en-US" sz="2800"/>
              <a:t>A. Henrichs, “Human Sacrifice in Greek Religion,” </a:t>
            </a:r>
            <a:r>
              <a:rPr lang="en-US" sz="2800" i="1"/>
              <a:t>Le sacrifice dans l’antiquité</a:t>
            </a:r>
            <a:r>
              <a:rPr lang="en-US" sz="2800"/>
              <a:t> (</a:t>
            </a:r>
            <a:r>
              <a:rPr lang="en-US" sz="2800" i="1"/>
              <a:t>Entretiens sur l’antiquité classique</a:t>
            </a:r>
            <a:r>
              <a:rPr lang="en-US" sz="2800"/>
              <a:t> 27: Vandœuvres-Geneva 1981) 195-242</a:t>
            </a:r>
          </a:p>
          <a:p>
            <a:pPr eaLnBrk="1" hangingPunct="1"/>
            <a:r>
              <a:rPr lang="en-US" sz="2800"/>
              <a:t>D. D. Hughes, </a:t>
            </a:r>
            <a:r>
              <a:rPr lang="en-US" sz="2800" i="1"/>
              <a:t>Human Sacrifice in Ancient Greece</a:t>
            </a:r>
            <a:r>
              <a:rPr lang="en-US" sz="2800"/>
              <a:t> (London 1991)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Decline of Minoan Society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/>
              <a:t>centralization of power and authority</a:t>
            </a:r>
          </a:p>
          <a:p>
            <a:pPr eaLnBrk="1" hangingPunct="1"/>
            <a:r>
              <a:rPr lang="en-US" sz="2800"/>
              <a:t>strained resources?</a:t>
            </a:r>
          </a:p>
          <a:p>
            <a:pPr eaLnBrk="1" hangingPunct="1"/>
            <a:r>
              <a:rPr lang="en-US" sz="2800"/>
              <a:t>natural disasters</a:t>
            </a:r>
          </a:p>
          <a:p>
            <a:pPr lvl="1" eaLnBrk="1" hangingPunct="1"/>
            <a:r>
              <a:rPr lang="en-US" sz="2400"/>
              <a:t>eruption of Santorini</a:t>
            </a:r>
          </a:p>
          <a:p>
            <a:pPr eaLnBrk="1" hangingPunct="1"/>
            <a:r>
              <a:rPr lang="en-US" sz="2800"/>
              <a:t>after 1500 BC settlements were destroyed (often by force), and not immediately reoccupied</a:t>
            </a:r>
          </a:p>
          <a:p>
            <a:pPr eaLnBrk="1" hangingPunct="1"/>
            <a:r>
              <a:rPr lang="en-US" sz="2800"/>
              <a:t>the Mycenaeans were the chief beneficiaries, who took over Crete ca 1450 BC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685800"/>
            <a:ext cx="7065963" cy="534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76400"/>
            <a:ext cx="4533900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1524000"/>
            <a:ext cx="589597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>
            <a:lum bright="8000" contrast="8000"/>
          </a:blip>
          <a:srcRect/>
          <a:stretch>
            <a:fillRect/>
          </a:stretch>
        </p:blipFill>
        <p:spPr bwMode="auto">
          <a:xfrm>
            <a:off x="2133600" y="457200"/>
            <a:ext cx="4730750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4038600"/>
            <a:ext cx="4013200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533400"/>
            <a:ext cx="9067800" cy="603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066800"/>
            <a:ext cx="3181350" cy="505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1143000"/>
            <a:ext cx="3692525" cy="504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9513" y="415925"/>
            <a:ext cx="4243387" cy="602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8725" y="452438"/>
            <a:ext cx="4146550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10191750" cy="5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4716463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76850" y="914400"/>
            <a:ext cx="3867150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533400"/>
            <a:ext cx="213042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228600"/>
            <a:ext cx="4511675" cy="637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snake goddess Ashmolean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2109788" cy="640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3200" y="1143000"/>
            <a:ext cx="6005513" cy="395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914400"/>
            <a:ext cx="4405313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65688" y="1447800"/>
            <a:ext cx="4278312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228600"/>
            <a:ext cx="6180138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Mycenae</a:t>
            </a:r>
          </a:p>
        </p:txBody>
      </p:sp>
      <p:pic>
        <p:nvPicPr>
          <p:cNvPr id="112643" name="Content Placeholder 10" descr="Mycenae distant.jpg"/>
          <p:cNvPicPr>
            <a:picLocks noGrp="1" noChangeAspect="1"/>
          </p:cNvPicPr>
          <p:nvPr>
            <p:ph idx="1"/>
          </p:nvPr>
        </p:nvPicPr>
        <p:blipFill>
          <a:blip r:embed="rId3"/>
          <a:srcRect l="-75926" t="16667" r="-75926" b="3703"/>
          <a:stretch>
            <a:fillRect/>
          </a:stretch>
        </p:blipFill>
        <p:spPr>
          <a:xfrm>
            <a:off x="-1524000" y="1782763"/>
            <a:ext cx="12041188" cy="5075237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609600"/>
            <a:ext cx="3719513" cy="579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304800" y="1600200"/>
            <a:ext cx="22098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Heinrich </a:t>
            </a:r>
          </a:p>
          <a:p>
            <a:pPr>
              <a:lnSpc>
                <a:spcPct val="20000"/>
              </a:lnSpc>
              <a:spcBef>
                <a:spcPct val="50000"/>
              </a:spcBef>
            </a:pPr>
            <a:r>
              <a:rPr lang="en-US"/>
              <a:t>Schliemann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600"/>
              <a:t>(1822-1890)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Schliemann Ashmolean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Mycenae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/>
              <a:t>A major centre of power during the Later Helladic period.</a:t>
            </a:r>
          </a:p>
          <a:p>
            <a:pPr eaLnBrk="1" hangingPunct="1"/>
            <a:r>
              <a:rPr lang="en-US"/>
              <a:t>Known from Homer as the home of Agamemnon, leader of the Achaean forces at Troy.</a:t>
            </a:r>
          </a:p>
          <a:p>
            <a:pPr eaLnBrk="1" hangingPunct="1"/>
            <a:r>
              <a:rPr lang="en-US"/>
              <a:t>Excavations of of tombs by Schliemann brought to light many extraordinary finds.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8858250" cy="589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762000"/>
            <a:ext cx="3976688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304800" y="1752600"/>
            <a:ext cx="2286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Lion Gate</a:t>
            </a:r>
          </a:p>
          <a:p>
            <a:pPr>
              <a:spcBef>
                <a:spcPct val="50000"/>
              </a:spcBef>
            </a:pPr>
            <a:r>
              <a:rPr lang="en-US"/>
              <a:t>Mycenae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Content Placeholder 2" descr="Lion's gate Mycenae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Content Placeholder 2" descr="Lion's gate rear view.jpg"/>
          <p:cNvPicPr>
            <a:picLocks noGrp="1" noChangeAspect="1"/>
          </p:cNvPicPr>
          <p:nvPr>
            <p:ph/>
          </p:nvPr>
        </p:nvPicPr>
        <p:blipFill>
          <a:blip r:embed="rId2"/>
          <a:srcRect l="-3125" r="-3125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3"/>
          <p:cNvSpPr txBox="1">
            <a:spLocks noChangeArrowheads="1"/>
          </p:cNvSpPr>
          <p:nvPr/>
        </p:nvSpPr>
        <p:spPr bwMode="auto">
          <a:xfrm>
            <a:off x="3200400" y="5715000"/>
            <a:ext cx="23622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Circle Grave A</a:t>
            </a:r>
          </a:p>
          <a:p>
            <a:pPr algn="ctr">
              <a:lnSpc>
                <a:spcPct val="30000"/>
              </a:lnSpc>
              <a:spcBef>
                <a:spcPct val="50000"/>
              </a:spcBef>
            </a:pPr>
            <a:r>
              <a:rPr lang="en-US"/>
              <a:t>Mycenae</a:t>
            </a:r>
          </a:p>
        </p:txBody>
      </p:sp>
      <p:pic>
        <p:nvPicPr>
          <p:cNvPr id="124931" name="Picture 5" descr="Circle Grave Mycena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0"/>
            <a:ext cx="710406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Content Placeholder 5" descr="Mycenae overview.jpg"/>
          <p:cNvPicPr>
            <a:picLocks noGrp="1" noChangeAspect="1"/>
          </p:cNvPicPr>
          <p:nvPr>
            <p:ph/>
          </p:nvPr>
        </p:nvPicPr>
        <p:blipFill>
          <a:blip r:embed="rId3"/>
          <a:srcRect l="-3125" r="-3125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"/>
            <a:ext cx="7805738" cy="637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33913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54538" y="3332163"/>
            <a:ext cx="4589462" cy="352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5029200" y="990600"/>
            <a:ext cx="2819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Artists’ reconstruction of the palace at Pylos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752600"/>
            <a:ext cx="348297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1524000"/>
            <a:ext cx="3198813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0"/>
            <a:ext cx="80264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Myc masks National.jpg"/>
          <p:cNvPicPr>
            <a:picLocks noGrp="1" noChangeAspect="1"/>
          </p:cNvPicPr>
          <p:nvPr>
            <p:ph/>
          </p:nvPr>
        </p:nvPicPr>
        <p:blipFill>
          <a:blip r:embed="rId2"/>
          <a:srcRect l="7292" r="10417"/>
          <a:stretch>
            <a:fillRect/>
          </a:stretch>
        </p:blipFill>
        <p:spPr>
          <a:xfrm>
            <a:off x="1219200" y="457200"/>
            <a:ext cx="6612300" cy="602640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76400"/>
            <a:ext cx="467042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8" y="762000"/>
            <a:ext cx="4214812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533400"/>
            <a:ext cx="3757613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‘Nestor’s Cup’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en-US" sz="2800"/>
              <a:t>“[???] Nestor’s well made cup; whoever drinks of this cup will immediately be seized  by desire from fair-garlanded Aphrodite.”</a:t>
            </a:r>
          </a:p>
          <a:p>
            <a:pPr marL="0" indent="0" eaLnBrk="1" hangingPunct="1">
              <a:buFontTx/>
              <a:buNone/>
            </a:pPr>
            <a:r>
              <a:rPr lang="en-US" sz="2800" i="1"/>
              <a:t>CEG</a:t>
            </a:r>
            <a:r>
              <a:rPr lang="en-US" sz="2800"/>
              <a:t> 454 (ca 725-720 BC)</a:t>
            </a:r>
          </a:p>
        </p:txBody>
      </p:sp>
      <p:pic>
        <p:nvPicPr>
          <p:cNvPr id="141316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043488" y="1981200"/>
            <a:ext cx="3017837" cy="411480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8463" y="288925"/>
            <a:ext cx="3267075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457200"/>
            <a:ext cx="4076700" cy="588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9450" y="1489075"/>
            <a:ext cx="5243513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228600"/>
            <a:ext cx="4954588" cy="643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Mycenaeans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/>
              <a:t>Term applied to the inhabitants of Mycenae, as well as to the inhabitants of southern central Greece during the LH (ca 1600-1050 BC)</a:t>
            </a:r>
          </a:p>
          <a:p>
            <a:pPr eaLnBrk="1" hangingPunct="1"/>
            <a:r>
              <a:rPr lang="en-US" sz="2800"/>
              <a:t>Descended from Indo-European speakers</a:t>
            </a:r>
          </a:p>
          <a:p>
            <a:pPr lvl="1" eaLnBrk="1" hangingPunct="1"/>
            <a:r>
              <a:rPr lang="en-US" sz="2400"/>
              <a:t>immigrants from northwest Anatolia?</a:t>
            </a:r>
          </a:p>
          <a:p>
            <a:pPr eaLnBrk="1" hangingPunct="1"/>
            <a:r>
              <a:rPr lang="en-US" sz="2800"/>
              <a:t>Ruled by a warrior elite</a:t>
            </a:r>
          </a:p>
          <a:p>
            <a:pPr eaLnBrk="1" hangingPunct="1"/>
            <a:r>
              <a:rPr lang="en-US" sz="2800"/>
              <a:t>Influenced by Minoan culture, but remained distinct.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Mycenaeans cont.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14</a:t>
            </a:r>
            <a:r>
              <a:rPr lang="en-US" baseline="30000"/>
              <a:t>th</a:t>
            </a:r>
            <a:r>
              <a:rPr lang="en-US"/>
              <a:t> and 13</a:t>
            </a:r>
            <a:r>
              <a:rPr lang="en-US" baseline="30000"/>
              <a:t>th</a:t>
            </a:r>
            <a:r>
              <a:rPr lang="en-US"/>
              <a:t> cent. BC were the acme of Mycenaean power and influence.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Possibly called </a:t>
            </a:r>
            <a:r>
              <a:rPr lang="en-US" i="1"/>
              <a:t>Ahhiyawa</a:t>
            </a:r>
            <a:r>
              <a:rPr lang="en-US"/>
              <a:t> in Hittite texts, whose ruler is called ‘Great King’ 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End of 13</a:t>
            </a:r>
            <a:r>
              <a:rPr lang="en-US" baseline="30000"/>
              <a:t>th</a:t>
            </a:r>
            <a:r>
              <a:rPr lang="en-US"/>
              <a:t> cent. BC evidence of earthquake activity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Decline in Mycenaean power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Hostile forces from the east?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/>
              <a:t>Schliemann and Troy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Troy</a:t>
            </a:r>
            <a:r>
              <a:rPr lang="en-US"/>
              <a:t> (the film)</a:t>
            </a:r>
            <a:endParaRPr lang="en-US" i="1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8610600" cy="4114800"/>
          </a:xfrm>
        </p:spPr>
        <p:txBody>
          <a:bodyPr anchor="ctr"/>
          <a:lstStyle/>
          <a:p>
            <a:endParaRPr lang="en-US" dirty="0"/>
          </a:p>
          <a:p>
            <a:r>
              <a:rPr lang="en-US" dirty="0"/>
              <a:t>For discussion of the film in relation to archaeological evidence, see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 http://</a:t>
            </a:r>
            <a:r>
              <a:rPr lang="en-US" dirty="0" err="1"/>
              <a:t>www.archaeology.org</a:t>
            </a:r>
            <a:r>
              <a:rPr lang="en-US" dirty="0"/>
              <a:t>/online/reviews/troy/</a:t>
            </a:r>
          </a:p>
        </p:txBody>
      </p:sp>
      <p:pic>
        <p:nvPicPr>
          <p:cNvPr id="19460" name="Picture 4" descr="mrpit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228600"/>
            <a:ext cx="1974850" cy="288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371600"/>
            <a:ext cx="7440613" cy="495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47" name="Text Box 4"/>
          <p:cNvSpPr txBox="1">
            <a:spLocks noChangeArrowheads="1"/>
          </p:cNvSpPr>
          <p:nvPr/>
        </p:nvSpPr>
        <p:spPr bwMode="auto">
          <a:xfrm>
            <a:off x="2209800" y="6096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Troy (modern Hisarlik, Turkey)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371600"/>
            <a:ext cx="2984500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179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8800" y="1143000"/>
            <a:ext cx="3022600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371600"/>
            <a:ext cx="6770688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16589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3810000"/>
            <a:ext cx="7772400" cy="2514600"/>
          </a:xfrm>
        </p:spPr>
        <p:txBody>
          <a:bodyPr/>
          <a:lstStyle/>
          <a:p>
            <a:pPr eaLnBrk="1" hangingPunct="1"/>
            <a:r>
              <a:rPr lang="en-US" sz="2400"/>
              <a:t>The site was discovered in 1820, and excavated by Schliemann from 1870-1890.</a:t>
            </a:r>
          </a:p>
          <a:p>
            <a:pPr eaLnBrk="1" hangingPunct="1"/>
            <a:r>
              <a:rPr lang="en-US" sz="2400"/>
              <a:t>The most influential excavations were carried out by Carl Blegen of the University of Cincinnati (1932-1938)</a:t>
            </a:r>
          </a:p>
          <a:p>
            <a:pPr eaLnBrk="1" hangingPunct="1"/>
            <a:r>
              <a:rPr lang="en-US" sz="2400"/>
              <a:t>Important recent excavations by Manfred Korfmann (1988-present)</a:t>
            </a:r>
          </a:p>
        </p:txBody>
      </p:sp>
      <p:pic>
        <p:nvPicPr>
          <p:cNvPr id="165892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52600" y="381000"/>
            <a:ext cx="5557838" cy="3160713"/>
          </a:xfr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The site of Troy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The site was occupied from ca 3000 BC to AD 1200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More than 46 building phases, which are grouped in 9 bands (sometimes called ‘cities’)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‘Priam’s Troy’ has been identified with Layers VI-VIIb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There is still much controversy.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troy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457200"/>
            <a:ext cx="5905500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troy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533400"/>
            <a:ext cx="666432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13741</TotalTime>
  <Words>1270</Words>
  <Application>Microsoft Macintosh PowerPoint</Application>
  <PresentationFormat>On-screen Show (4:3)</PresentationFormat>
  <Paragraphs>234</Paragraphs>
  <Slides>87</Slides>
  <Notes>73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87</vt:i4>
      </vt:variant>
    </vt:vector>
  </HeadingPairs>
  <TitlesOfParts>
    <vt:vector size="88" baseType="lpstr">
      <vt:lpstr>Blank Presentation</vt:lpstr>
      <vt:lpstr>The Bronze Age</vt:lpstr>
      <vt:lpstr>Historical Framework</vt:lpstr>
      <vt:lpstr>The Ancient Greek World</vt:lpstr>
      <vt:lpstr>Palaeolithic Period ca 70,000 B.C.</vt:lpstr>
      <vt:lpstr>Neolithic Period ca 6000-3000 BC</vt:lpstr>
      <vt:lpstr>PowerPoint Presentation</vt:lpstr>
      <vt:lpstr>PowerPoint Presentation</vt:lpstr>
      <vt:lpstr>PowerPoint Presentation</vt:lpstr>
      <vt:lpstr>PowerPoint Presentation</vt:lpstr>
      <vt:lpstr>Historical Context: The Ancient Near East</vt:lpstr>
      <vt:lpstr>Historical Context: Egypt</vt:lpstr>
      <vt:lpstr>Bronze Age Chronology</vt:lpstr>
      <vt:lpstr>The Minoans: Knossos</vt:lpstr>
      <vt:lpstr>“Palace of Minos”</vt:lpstr>
      <vt:lpstr>PowerPoint Presentation</vt:lpstr>
      <vt:lpstr>PowerPoint Presentation</vt:lpstr>
      <vt:lpstr>“Palace of Minos” cont.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Minoans: Akroteri</vt:lpstr>
      <vt:lpstr>Akroteri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Minoan Society</vt:lpstr>
      <vt:lpstr>Minoan Society cont.</vt:lpstr>
      <vt:lpstr>Minoan Society cont.</vt:lpstr>
      <vt:lpstr>A Note on Human Sacrifice</vt:lpstr>
      <vt:lpstr>Decline of Minoan Society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Mycenae</vt:lpstr>
      <vt:lpstr>PowerPoint Presentation</vt:lpstr>
      <vt:lpstr>PowerPoint Presentation</vt:lpstr>
      <vt:lpstr>Mycenae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‘Nestor’s Cup’</vt:lpstr>
      <vt:lpstr>PowerPoint Presentation</vt:lpstr>
      <vt:lpstr>PowerPoint Presentation</vt:lpstr>
      <vt:lpstr>PowerPoint Presentation</vt:lpstr>
      <vt:lpstr>PowerPoint Presentation</vt:lpstr>
      <vt:lpstr>Mycenaeans</vt:lpstr>
      <vt:lpstr>Mycenaeans cont.</vt:lpstr>
      <vt:lpstr>Schliemann and Troy</vt:lpstr>
      <vt:lpstr>Troy (the film)</vt:lpstr>
      <vt:lpstr>PowerPoint Presentation</vt:lpstr>
      <vt:lpstr>PowerPoint Presentation</vt:lpstr>
      <vt:lpstr>PowerPoint Presentation</vt:lpstr>
      <vt:lpstr>PowerPoint Presentation</vt:lpstr>
      <vt:lpstr>The site of Troy</vt:lpstr>
      <vt:lpstr>PowerPoint Presentation</vt:lpstr>
      <vt:lpstr>PowerPoint Presentation</vt:lpstr>
    </vt:vector>
  </TitlesOfParts>
  <Company>Classical Studies, UWO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Bronze Age</dc:title>
  <dc:creator>Christopher Brown</dc:creator>
  <cp:lastModifiedBy>Justine Baek</cp:lastModifiedBy>
  <cp:revision>54</cp:revision>
  <cp:lastPrinted>2012-09-18T11:13:28Z</cp:lastPrinted>
  <dcterms:created xsi:type="dcterms:W3CDTF">2012-09-17T22:34:11Z</dcterms:created>
  <dcterms:modified xsi:type="dcterms:W3CDTF">2012-09-22T01:02:08Z</dcterms:modified>
</cp:coreProperties>
</file>