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9" r:id="rId14"/>
    <p:sldId id="270" r:id="rId15"/>
    <p:sldId id="268" r:id="rId16"/>
    <p:sldId id="271" r:id="rId17"/>
    <p:sldId id="272" r:id="rId18"/>
    <p:sldId id="273" r:id="rId1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36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CA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en-CA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9B423E-8156-4563-8D1F-256AD15EB4D8}" type="datetimeFigureOut">
              <a:rPr lang="en-CA" smtClean="0"/>
              <a:t>02/07/2013</a:t>
            </a:fld>
            <a:endParaRPr lang="en-CA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DC082B-7B1E-4A38-9934-5A0ADC19CB40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CA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CA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9B423E-8156-4563-8D1F-256AD15EB4D8}" type="datetimeFigureOut">
              <a:rPr lang="en-CA" smtClean="0"/>
              <a:t>02/07/2013</a:t>
            </a:fld>
            <a:endParaRPr lang="en-CA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DC082B-7B1E-4A38-9934-5A0ADC19CB40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en-CA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9B423E-8156-4563-8D1F-256AD15EB4D8}" type="datetimeFigureOut">
              <a:rPr lang="en-CA" smtClean="0"/>
              <a:t>02/07/2013</a:t>
            </a:fld>
            <a:endParaRPr lang="en-CA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DC082B-7B1E-4A38-9934-5A0ADC19CB40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CA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CA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CA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9B423E-8156-4563-8D1F-256AD15EB4D8}" type="datetimeFigureOut">
              <a:rPr lang="en-CA" smtClean="0"/>
              <a:t>02/07/2013</a:t>
            </a:fld>
            <a:endParaRPr lang="en-CA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DC082B-7B1E-4A38-9934-5A0ADC19CB40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en-CA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CA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CA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9B423E-8156-4563-8D1F-256AD15EB4D8}" type="datetimeFigureOut">
              <a:rPr lang="en-CA" smtClean="0"/>
              <a:t>02/07/2013</a:t>
            </a:fld>
            <a:endParaRPr lang="en-CA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DC082B-7B1E-4A38-9934-5A0ADC19CB40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CA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9B423E-8156-4563-8D1F-256AD15EB4D8}" type="datetimeFigureOut">
              <a:rPr lang="en-CA" smtClean="0"/>
              <a:t>02/07/2013</a:t>
            </a:fld>
            <a:endParaRPr lang="en-CA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DC082B-7B1E-4A38-9934-5A0ADC19CB40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9B423E-8156-4563-8D1F-256AD15EB4D8}" type="datetimeFigureOut">
              <a:rPr lang="en-CA" smtClean="0"/>
              <a:t>02/07/2013</a:t>
            </a:fld>
            <a:endParaRPr lang="en-CA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DC082B-7B1E-4A38-9934-5A0ADC19CB40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en-CA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CA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9B423E-8156-4563-8D1F-256AD15EB4D8}" type="datetimeFigureOut">
              <a:rPr lang="en-CA" smtClean="0"/>
              <a:t>02/07/2013</a:t>
            </a:fld>
            <a:endParaRPr lang="en-CA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DC082B-7B1E-4A38-9934-5A0ADC19CB40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en-CA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9B423E-8156-4563-8D1F-256AD15EB4D8}" type="datetimeFigureOut">
              <a:rPr lang="en-CA" smtClean="0"/>
              <a:t>02/07/2013</a:t>
            </a:fld>
            <a:endParaRPr lang="en-CA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DC082B-7B1E-4A38-9934-5A0ADC19CB40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CA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CA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9B423E-8156-4563-8D1F-256AD15EB4D8}" type="datetimeFigureOut">
              <a:rPr lang="en-CA" smtClean="0"/>
              <a:t>02/07/2013</a:t>
            </a:fld>
            <a:endParaRPr lang="en-CA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DC082B-7B1E-4A38-9934-5A0ADC19CB40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CA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CA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9B423E-8156-4563-8D1F-256AD15EB4D8}" type="datetimeFigureOut">
              <a:rPr lang="en-CA" smtClean="0"/>
              <a:t>02/07/2013</a:t>
            </a:fld>
            <a:endParaRPr lang="en-CA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DC082B-7B1E-4A38-9934-5A0ADC19CB40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CA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CA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9B423E-8156-4563-8D1F-256AD15EB4D8}" type="datetimeFigureOut">
              <a:rPr lang="en-CA" smtClean="0"/>
              <a:t>02/07/2013</a:t>
            </a:fld>
            <a:endParaRPr lang="en-CA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DC082B-7B1E-4A38-9934-5A0ADC19CB40}" type="slidenum">
              <a:rPr lang="en-CA" smtClean="0"/>
              <a:t>‹#›</a:t>
            </a:fld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CA" dirty="0" smtClean="0"/>
              <a:t>Chapter 13</a:t>
            </a:r>
            <a:endParaRPr lang="en-CA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CA" dirty="0" smtClean="0"/>
              <a:t>Conflict and stress</a:t>
            </a:r>
            <a:endParaRPr lang="en-CA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What is conflict?</a:t>
            </a:r>
            <a:endParaRPr lang="en-CA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i="1" dirty="0" smtClean="0">
                <a:solidFill>
                  <a:srgbClr val="00B0F0"/>
                </a:solidFill>
              </a:rPr>
              <a:t>Interpersonal conflict </a:t>
            </a:r>
            <a:r>
              <a:rPr lang="en-CA" dirty="0" smtClean="0"/>
              <a:t>is a process that occurs when one person, group, or organizational subunit frustrates the </a:t>
            </a:r>
            <a:r>
              <a:rPr lang="en-CA" dirty="0" smtClean="0">
                <a:solidFill>
                  <a:srgbClr val="00B0F0"/>
                </a:solidFill>
              </a:rPr>
              <a:t>goal attainment </a:t>
            </a:r>
            <a:r>
              <a:rPr lang="en-CA" dirty="0" smtClean="0"/>
              <a:t>of another</a:t>
            </a:r>
          </a:p>
          <a:p>
            <a:r>
              <a:rPr lang="en-CA" dirty="0" smtClean="0"/>
              <a:t>Conflict often involves antagonistic attitudes and behaviours</a:t>
            </a:r>
          </a:p>
          <a:p>
            <a:r>
              <a:rPr lang="en-CA" dirty="0" smtClean="0"/>
              <a:t>Is conflict ever positive?</a:t>
            </a:r>
            <a:endParaRPr lang="en-CA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Causes and organizational conflict</a:t>
            </a:r>
            <a:endParaRPr lang="en-CA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Group identification ad intergroup bias</a:t>
            </a:r>
          </a:p>
          <a:p>
            <a:r>
              <a:rPr lang="en-CA" dirty="0" smtClean="0"/>
              <a:t>Interdependence</a:t>
            </a:r>
          </a:p>
          <a:p>
            <a:r>
              <a:rPr lang="en-CA" dirty="0" smtClean="0"/>
              <a:t>Differences n Power, Status, and Culture</a:t>
            </a:r>
          </a:p>
          <a:p>
            <a:r>
              <a:rPr lang="en-CA" dirty="0" smtClean="0"/>
              <a:t>Ambiguity</a:t>
            </a:r>
          </a:p>
          <a:p>
            <a:r>
              <a:rPr lang="en-CA" dirty="0" smtClean="0"/>
              <a:t>Scarce resources</a:t>
            </a:r>
            <a:endParaRPr lang="en-CA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Types of conflict</a:t>
            </a:r>
            <a:endParaRPr lang="en-CA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Relationship conflict - interpersonal tensions due to heir relationship</a:t>
            </a:r>
          </a:p>
          <a:p>
            <a:r>
              <a:rPr lang="en-CA" dirty="0" smtClean="0"/>
              <a:t>Task conflict – disagreements about the actual task to be done</a:t>
            </a:r>
          </a:p>
          <a:p>
            <a:r>
              <a:rPr lang="en-CA" dirty="0" smtClean="0"/>
              <a:t>Process conflict -  disagreements about the process ( </a:t>
            </a:r>
            <a:r>
              <a:rPr lang="en-CA" dirty="0" err="1" smtClean="0"/>
              <a:t>eg</a:t>
            </a:r>
            <a:r>
              <a:rPr lang="en-CA" dirty="0" smtClean="0"/>
              <a:t>, who does what)</a:t>
            </a:r>
            <a:endParaRPr lang="en-CA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Some signs of conflict…</a:t>
            </a:r>
            <a:endParaRPr lang="en-CA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>
                <a:solidFill>
                  <a:srgbClr val="00B0F0"/>
                </a:solidFill>
              </a:rPr>
              <a:t>“winning” </a:t>
            </a:r>
            <a:r>
              <a:rPr lang="en-CA" dirty="0" smtClean="0"/>
              <a:t>becomes all important</a:t>
            </a:r>
          </a:p>
          <a:p>
            <a:r>
              <a:rPr lang="en-CA" dirty="0" smtClean="0"/>
              <a:t>Info is </a:t>
            </a:r>
            <a:r>
              <a:rPr lang="en-CA" dirty="0" smtClean="0">
                <a:solidFill>
                  <a:srgbClr val="00B0F0"/>
                </a:solidFill>
              </a:rPr>
              <a:t>concealed or distorted</a:t>
            </a:r>
          </a:p>
          <a:p>
            <a:r>
              <a:rPr lang="en-CA" dirty="0" smtClean="0"/>
              <a:t>Each side becomes </a:t>
            </a:r>
            <a:r>
              <a:rPr lang="en-CA" dirty="0" smtClean="0">
                <a:solidFill>
                  <a:srgbClr val="00B0F0"/>
                </a:solidFill>
              </a:rPr>
              <a:t>more cohesive</a:t>
            </a:r>
          </a:p>
          <a:p>
            <a:r>
              <a:rPr lang="en-CA" dirty="0" smtClean="0">
                <a:solidFill>
                  <a:srgbClr val="00B0F0"/>
                </a:solidFill>
              </a:rPr>
              <a:t>Contact</a:t>
            </a:r>
            <a:r>
              <a:rPr lang="en-CA" dirty="0" smtClean="0"/>
              <a:t> with the opposite party is </a:t>
            </a:r>
            <a:r>
              <a:rPr lang="en-CA" dirty="0" smtClean="0">
                <a:solidFill>
                  <a:srgbClr val="00B0F0"/>
                </a:solidFill>
              </a:rPr>
              <a:t>discouraged</a:t>
            </a:r>
          </a:p>
          <a:p>
            <a:r>
              <a:rPr lang="en-CA" dirty="0" smtClean="0">
                <a:solidFill>
                  <a:srgbClr val="00B0F0"/>
                </a:solidFill>
              </a:rPr>
              <a:t>Negative stereotyping</a:t>
            </a:r>
          </a:p>
          <a:p>
            <a:r>
              <a:rPr lang="en-CA" dirty="0" smtClean="0"/>
              <a:t>More </a:t>
            </a:r>
            <a:r>
              <a:rPr lang="en-CA" dirty="0" smtClean="0">
                <a:solidFill>
                  <a:srgbClr val="00B0F0"/>
                </a:solidFill>
              </a:rPr>
              <a:t>aggressive people </a:t>
            </a:r>
            <a:r>
              <a:rPr lang="en-CA" dirty="0" smtClean="0"/>
              <a:t>may emerge as leaders</a:t>
            </a:r>
            <a:endParaRPr lang="en-CA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What is your conflict management strategy?</a:t>
            </a:r>
          </a:p>
          <a:p>
            <a:endParaRPr lang="en-CA" dirty="0"/>
          </a:p>
          <a:p>
            <a:pPr>
              <a:buNone/>
            </a:pPr>
            <a:r>
              <a:rPr lang="en-CA" dirty="0" smtClean="0"/>
              <a:t>(experiential exercise)</a:t>
            </a:r>
            <a:endParaRPr lang="en-CA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 smtClean="0"/>
              <a:t>Approaches to managing organizational conflict</a:t>
            </a:r>
            <a:endParaRPr lang="en-CA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Exhibit 13.1</a:t>
            </a:r>
            <a:endParaRPr lang="en-CA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avoiding</a:t>
            </a:r>
            <a:endParaRPr lang="en-CA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>
                <a:solidFill>
                  <a:srgbClr val="00B0F0"/>
                </a:solidFill>
              </a:rPr>
              <a:t>Low assertiveness </a:t>
            </a:r>
            <a:r>
              <a:rPr lang="en-CA" dirty="0" smtClean="0"/>
              <a:t>of one’s own interests and </a:t>
            </a:r>
            <a:r>
              <a:rPr lang="en-CA" dirty="0" smtClean="0">
                <a:solidFill>
                  <a:srgbClr val="00B0F0"/>
                </a:solidFill>
              </a:rPr>
              <a:t>low cooperation </a:t>
            </a:r>
            <a:r>
              <a:rPr lang="en-CA" dirty="0" smtClean="0"/>
              <a:t>with the other party</a:t>
            </a:r>
          </a:p>
          <a:p>
            <a:r>
              <a:rPr lang="en-CA" dirty="0" smtClean="0"/>
              <a:t>When is this a sensible response?</a:t>
            </a:r>
          </a:p>
          <a:p>
            <a:pPr>
              <a:buFontTx/>
              <a:buChar char="-"/>
            </a:pPr>
            <a:r>
              <a:rPr lang="en-CA" dirty="0" smtClean="0"/>
              <a:t>The issue is trivial</a:t>
            </a:r>
          </a:p>
          <a:p>
            <a:pPr>
              <a:buFontTx/>
              <a:buChar char="-"/>
            </a:pPr>
            <a:r>
              <a:rPr lang="en-CA" dirty="0" smtClean="0"/>
              <a:t>Information is lacking</a:t>
            </a:r>
          </a:p>
          <a:p>
            <a:pPr>
              <a:buFontTx/>
              <a:buChar char="-"/>
            </a:pPr>
            <a:r>
              <a:rPr lang="en-CA" dirty="0" smtClean="0"/>
              <a:t>People need to cool down</a:t>
            </a:r>
          </a:p>
          <a:p>
            <a:pPr>
              <a:buFontTx/>
              <a:buChar char="-"/>
            </a:pPr>
            <a:r>
              <a:rPr lang="en-CA" dirty="0" smtClean="0"/>
              <a:t>The opponent is very powerful and hostile</a:t>
            </a:r>
            <a:endParaRPr lang="en-CA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accommodating</a:t>
            </a:r>
            <a:endParaRPr lang="en-CA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Cooperate with the other party (high cooperation) while not asserting one’s own interest</a:t>
            </a:r>
          </a:p>
          <a:p>
            <a:r>
              <a:rPr lang="en-CA" dirty="0" smtClean="0"/>
              <a:t>It can be an effective strategy when:</a:t>
            </a:r>
          </a:p>
          <a:p>
            <a:pPr>
              <a:buFontTx/>
              <a:buChar char="-"/>
            </a:pPr>
            <a:r>
              <a:rPr lang="en-CA" dirty="0" smtClean="0"/>
              <a:t>You are wrong</a:t>
            </a:r>
          </a:p>
          <a:p>
            <a:pPr>
              <a:buFontTx/>
              <a:buChar char="-"/>
            </a:pPr>
            <a:r>
              <a:rPr lang="en-CA" dirty="0" smtClean="0"/>
              <a:t>The issue is more important to the other party</a:t>
            </a:r>
          </a:p>
          <a:p>
            <a:pPr>
              <a:buFontTx/>
              <a:buChar char="-"/>
            </a:pPr>
            <a:r>
              <a:rPr lang="en-CA" dirty="0" smtClean="0"/>
              <a:t>You want to build good will</a:t>
            </a:r>
            <a:endParaRPr lang="en-CA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competing</a:t>
            </a:r>
            <a:endParaRPr lang="en-CA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CA" dirty="0" smtClean="0"/>
              <a:t>Maximizes assertiveness and minimizes cooperation</a:t>
            </a:r>
          </a:p>
          <a:p>
            <a:r>
              <a:rPr lang="en-CA" dirty="0" smtClean="0"/>
              <a:t>It can be effective when:</a:t>
            </a:r>
          </a:p>
          <a:p>
            <a:pPr>
              <a:buFontTx/>
              <a:buChar char="-"/>
            </a:pPr>
            <a:r>
              <a:rPr lang="en-CA" dirty="0" smtClean="0"/>
              <a:t>You have a lot of power</a:t>
            </a:r>
          </a:p>
          <a:p>
            <a:pPr>
              <a:buFontTx/>
              <a:buChar char="-"/>
            </a:pPr>
            <a:r>
              <a:rPr lang="en-CA" dirty="0" smtClean="0"/>
              <a:t>You are sure of your facts</a:t>
            </a:r>
          </a:p>
          <a:p>
            <a:pPr>
              <a:buFontTx/>
              <a:buChar char="-"/>
            </a:pPr>
            <a:r>
              <a:rPr lang="en-CA" dirty="0" smtClean="0"/>
              <a:t>The situation is truly win-lose</a:t>
            </a:r>
          </a:p>
          <a:p>
            <a:pPr>
              <a:buFontTx/>
              <a:buChar char="-"/>
            </a:pPr>
            <a:r>
              <a:rPr lang="en-CA" dirty="0" smtClean="0"/>
              <a:t>You will not have to interact with the other party in the future</a:t>
            </a:r>
          </a:p>
          <a:p>
            <a:pPr>
              <a:buFontTx/>
              <a:buChar char="-"/>
            </a:pPr>
            <a:r>
              <a:rPr lang="en-CA" dirty="0" smtClean="0">
                <a:solidFill>
                  <a:srgbClr val="00B0F0"/>
                </a:solidFill>
              </a:rPr>
              <a:t>Creates a win-lose situation</a:t>
            </a:r>
          </a:p>
          <a:p>
            <a:endParaRPr lang="en-CA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compromise</a:t>
            </a:r>
            <a:endParaRPr lang="en-CA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>
                <a:solidFill>
                  <a:srgbClr val="00B0F0"/>
                </a:solidFill>
              </a:rPr>
              <a:t>Combines intermediate levels </a:t>
            </a:r>
            <a:r>
              <a:rPr lang="en-CA" dirty="0" smtClean="0"/>
              <a:t>of assertiveness and cooperation</a:t>
            </a:r>
          </a:p>
          <a:p>
            <a:r>
              <a:rPr lang="en-CA" dirty="0" smtClean="0"/>
              <a:t>It is sensible reaction when:</a:t>
            </a:r>
          </a:p>
          <a:p>
            <a:pPr>
              <a:buFontTx/>
              <a:buChar char="-"/>
            </a:pPr>
            <a:r>
              <a:rPr lang="en-CA" dirty="0" smtClean="0"/>
              <a:t>There is conflict stemming from scarce resources</a:t>
            </a:r>
          </a:p>
          <a:p>
            <a:pPr>
              <a:buFontTx/>
              <a:buChar char="-"/>
            </a:pPr>
            <a:r>
              <a:rPr lang="en-CA" dirty="0" smtClean="0"/>
              <a:t>You need a good fall-back position if other strategies fail</a:t>
            </a:r>
          </a:p>
          <a:p>
            <a:pPr>
              <a:buFontTx/>
              <a:buChar char="-"/>
            </a:pPr>
            <a:endParaRPr lang="en-CA" dirty="0" smtClean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collaborating</a:t>
            </a:r>
            <a:endParaRPr lang="en-CA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CA" dirty="0" smtClean="0"/>
              <a:t>Maximizes both assertiveness and cooperation</a:t>
            </a:r>
          </a:p>
          <a:p>
            <a:r>
              <a:rPr lang="en-CA" dirty="0" smtClean="0"/>
              <a:t>An attempt to secure an </a:t>
            </a:r>
            <a:r>
              <a:rPr lang="en-CA" dirty="0" smtClean="0">
                <a:solidFill>
                  <a:srgbClr val="00B0F0"/>
                </a:solidFill>
              </a:rPr>
              <a:t>integrative agreement</a:t>
            </a:r>
            <a:r>
              <a:rPr lang="en-CA" dirty="0" smtClean="0"/>
              <a:t> that fully satisfies the interests of both parties ( a </a:t>
            </a:r>
            <a:r>
              <a:rPr lang="en-CA" dirty="0" smtClean="0">
                <a:solidFill>
                  <a:srgbClr val="00B0F0"/>
                </a:solidFill>
              </a:rPr>
              <a:t>win-win</a:t>
            </a:r>
            <a:r>
              <a:rPr lang="en-CA" dirty="0" smtClean="0"/>
              <a:t> resolution)</a:t>
            </a:r>
          </a:p>
          <a:p>
            <a:r>
              <a:rPr lang="en-CA" dirty="0" smtClean="0"/>
              <a:t>Works best when:</a:t>
            </a:r>
          </a:p>
          <a:p>
            <a:pPr>
              <a:buFontTx/>
              <a:buChar char="-"/>
            </a:pPr>
            <a:r>
              <a:rPr lang="en-CA" dirty="0" smtClean="0"/>
              <a:t>Conflict is not intense</a:t>
            </a:r>
          </a:p>
          <a:p>
            <a:pPr>
              <a:buFontTx/>
              <a:buChar char="-"/>
            </a:pPr>
            <a:r>
              <a:rPr lang="en-CA" dirty="0" smtClean="0"/>
              <a:t>Each party has information that is useful to the others</a:t>
            </a:r>
          </a:p>
          <a:p>
            <a:endParaRPr lang="en-CA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Managing conflict with negotiation</a:t>
            </a:r>
            <a:endParaRPr lang="en-CA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A decision-making process among interdependent parties who do not share identical preferences</a:t>
            </a:r>
          </a:p>
          <a:p>
            <a:r>
              <a:rPr lang="en-CA" dirty="0" smtClean="0"/>
              <a:t>An attempt to prevent or resolve existing conflict and to reach a satisfactory exchange among or between the parties</a:t>
            </a:r>
          </a:p>
          <a:p>
            <a:r>
              <a:rPr lang="en-CA" dirty="0" smtClean="0">
                <a:solidFill>
                  <a:srgbClr val="00B0F0"/>
                </a:solidFill>
              </a:rPr>
              <a:t>Distributive and integrative </a:t>
            </a:r>
            <a:r>
              <a:rPr lang="en-CA" dirty="0" smtClean="0"/>
              <a:t>negotiation tactics</a:t>
            </a:r>
            <a:endParaRPr lang="en-CA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Distributive negotiation</a:t>
            </a:r>
            <a:endParaRPr lang="en-CA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Win-lose negotiation in which a fixed amount of assets is divided between parties</a:t>
            </a:r>
          </a:p>
          <a:p>
            <a:r>
              <a:rPr lang="en-CA" dirty="0" smtClean="0"/>
              <a:t>A fixed pie is divided up between the parties</a:t>
            </a:r>
          </a:p>
          <a:p>
            <a:r>
              <a:rPr lang="en-CA" dirty="0" smtClean="0"/>
              <a:t>A single-issue negotiation</a:t>
            </a:r>
            <a:endParaRPr lang="en-CA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A model of distributive negotiation</a:t>
            </a:r>
            <a:endParaRPr lang="en-CA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Exhibit 13.2</a:t>
            </a:r>
            <a:endParaRPr lang="en-CA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Distributive negotiation tactics</a:t>
            </a:r>
            <a:endParaRPr lang="en-CA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Threats and promises (or bluffs)</a:t>
            </a:r>
          </a:p>
          <a:p>
            <a:r>
              <a:rPr lang="en-CA" dirty="0" smtClean="0"/>
              <a:t>Firmness (intransigence) versus concessions</a:t>
            </a:r>
          </a:p>
          <a:p>
            <a:r>
              <a:rPr lang="en-CA" dirty="0" smtClean="0"/>
              <a:t>Persuasion (</a:t>
            </a:r>
            <a:r>
              <a:rPr lang="en-CA" dirty="0" err="1" smtClean="0"/>
              <a:t>eg</a:t>
            </a:r>
            <a:r>
              <a:rPr lang="en-CA" dirty="0" smtClean="0"/>
              <a:t>, debate)</a:t>
            </a:r>
          </a:p>
          <a:p>
            <a:r>
              <a:rPr lang="en-CA" dirty="0" smtClean="0"/>
              <a:t>Others (not in the book):</a:t>
            </a:r>
          </a:p>
          <a:p>
            <a:pPr>
              <a:buFontTx/>
              <a:buChar char="-"/>
            </a:pPr>
            <a:r>
              <a:rPr lang="en-CA" dirty="0" smtClean="0"/>
              <a:t>Delay</a:t>
            </a:r>
          </a:p>
          <a:p>
            <a:pPr>
              <a:buFontTx/>
              <a:buChar char="-"/>
            </a:pPr>
            <a:r>
              <a:rPr lang="en-CA" dirty="0" smtClean="0"/>
              <a:t>Limited authority</a:t>
            </a:r>
          </a:p>
          <a:p>
            <a:pPr>
              <a:buFontTx/>
              <a:buChar char="-"/>
            </a:pPr>
            <a:r>
              <a:rPr lang="en-CA" dirty="0" smtClean="0"/>
              <a:t>Good cop/bad cop</a:t>
            </a:r>
            <a:endParaRPr lang="en-CA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Integrative negotiation tactics</a:t>
            </a:r>
            <a:endParaRPr lang="en-CA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Copious information exchange</a:t>
            </a:r>
          </a:p>
          <a:p>
            <a:r>
              <a:rPr lang="en-CA" dirty="0" smtClean="0"/>
              <a:t>Framing differences as opportunities(</a:t>
            </a:r>
            <a:r>
              <a:rPr lang="en-CA" dirty="0" err="1" smtClean="0"/>
              <a:t>ie</a:t>
            </a:r>
            <a:r>
              <a:rPr lang="en-CA" dirty="0" smtClean="0"/>
              <a:t>, bridging)</a:t>
            </a:r>
          </a:p>
          <a:p>
            <a:r>
              <a:rPr lang="en-CA" dirty="0" smtClean="0"/>
              <a:t>Increasing resources (</a:t>
            </a:r>
            <a:r>
              <a:rPr lang="en-CA" dirty="0" err="1" smtClean="0"/>
              <a:t>ie</a:t>
            </a:r>
            <a:r>
              <a:rPr lang="en-CA" dirty="0" smtClean="0"/>
              <a:t>, expanding the pie)</a:t>
            </a:r>
          </a:p>
          <a:p>
            <a:r>
              <a:rPr lang="en-CA" dirty="0" smtClean="0"/>
              <a:t>Cutting costs</a:t>
            </a:r>
          </a:p>
          <a:p>
            <a:r>
              <a:rPr lang="en-CA" dirty="0" smtClean="0"/>
              <a:t>Introducing superordinate goals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</TotalTime>
  <Words>495</Words>
  <Application>Microsoft Office PowerPoint</Application>
  <PresentationFormat>全屏显示(4:3)</PresentationFormat>
  <Paragraphs>84</Paragraphs>
  <Slides>18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18</vt:i4>
      </vt:variant>
    </vt:vector>
  </HeadingPairs>
  <TitlesOfParts>
    <vt:vector size="19" baseType="lpstr">
      <vt:lpstr>Office 主题</vt:lpstr>
      <vt:lpstr>Chapter 13</vt:lpstr>
      <vt:lpstr>What is conflict?</vt:lpstr>
      <vt:lpstr>Causes and organizational conflict</vt:lpstr>
      <vt:lpstr>Types of conflict</vt:lpstr>
      <vt:lpstr>Some signs of conflict…</vt:lpstr>
      <vt:lpstr>幻灯片 6</vt:lpstr>
      <vt:lpstr>Approaches to managing organizational conflict</vt:lpstr>
      <vt:lpstr>avoiding</vt:lpstr>
      <vt:lpstr>accommodating</vt:lpstr>
      <vt:lpstr>competing</vt:lpstr>
      <vt:lpstr>compromise</vt:lpstr>
      <vt:lpstr>collaborating</vt:lpstr>
      <vt:lpstr>Managing conflict with negotiation</vt:lpstr>
      <vt:lpstr>Distributive negotiation</vt:lpstr>
      <vt:lpstr>A model of distributive negotiation</vt:lpstr>
      <vt:lpstr>Distributive negotiation tactics</vt:lpstr>
      <vt:lpstr>Integrative negotiation tactics</vt:lpstr>
      <vt:lpstr>幻灯片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Emily</dc:creator>
  <cp:lastModifiedBy>Emily</cp:lastModifiedBy>
  <cp:revision>23</cp:revision>
  <dcterms:created xsi:type="dcterms:W3CDTF">2013-07-02T23:02:45Z</dcterms:created>
  <dcterms:modified xsi:type="dcterms:W3CDTF">2013-07-02T23:49:03Z</dcterms:modified>
</cp:coreProperties>
</file>