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2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AA2056-BD27-40C1-AD98-806E07A0BBDA}" type="datetimeFigureOut">
              <a:rPr lang="en-US" smtClean="0"/>
              <a:t>10/8/2014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8505B-355A-4447-AFC6-A3B2C60DEFF2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owl.english.purdue.edu/owl/resource/560/01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33400"/>
            <a:ext cx="7772400" cy="1470025"/>
          </a:xfrm>
        </p:spPr>
        <p:txBody>
          <a:bodyPr/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ANP1105B Assignment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000" y="2133600"/>
            <a:ext cx="7543800" cy="327660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3% of Final Mark</a:t>
            </a:r>
          </a:p>
          <a:p>
            <a:r>
              <a:rPr lang="en-US" dirty="0" smtClean="0"/>
              <a:t>Can be handed in at any lecture right up to the beginning of the last class</a:t>
            </a:r>
          </a:p>
          <a:p>
            <a:r>
              <a:rPr lang="en-US" dirty="0" smtClean="0"/>
              <a:t>I will </a:t>
            </a:r>
            <a:r>
              <a:rPr lang="en-US" u="sng" dirty="0" smtClean="0"/>
              <a:t>not</a:t>
            </a:r>
            <a:r>
              <a:rPr lang="en-US" dirty="0" smtClean="0"/>
              <a:t> accept assignments by email</a:t>
            </a:r>
          </a:p>
          <a:p>
            <a:r>
              <a:rPr lang="en-US" dirty="0" smtClean="0"/>
              <a:t>I will </a:t>
            </a:r>
            <a:r>
              <a:rPr lang="en-US" u="sng" dirty="0" smtClean="0"/>
              <a:t>not</a:t>
            </a:r>
            <a:r>
              <a:rPr lang="en-US" dirty="0" smtClean="0"/>
              <a:t> accept assignments after the last class of the term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General Instructions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524000"/>
            <a:ext cx="8229600" cy="4038600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Type single spaced with a legible font size, no larger than 12</a:t>
            </a:r>
          </a:p>
          <a:p>
            <a:r>
              <a:rPr lang="en-US" sz="2400" dirty="0" smtClean="0"/>
              <a:t>References listed at end</a:t>
            </a:r>
          </a:p>
          <a:p>
            <a:r>
              <a:rPr lang="en-US" sz="2400" dirty="0" smtClean="0"/>
              <a:t>Wikipedia is not an acceptable reference</a:t>
            </a:r>
          </a:p>
          <a:p>
            <a:r>
              <a:rPr lang="en-US" sz="2400" dirty="0" smtClean="0"/>
              <a:t>Referencing style:  APA (this link gives good instructions: </a:t>
            </a:r>
            <a:r>
              <a:rPr lang="en-US" sz="1800" dirty="0" smtClean="0">
                <a:hlinkClick r:id="rId2"/>
              </a:rPr>
              <a:t>https://owl.english.purdue.edu/owl/resource/560/01/</a:t>
            </a:r>
            <a:r>
              <a:rPr lang="en-US" sz="1800" dirty="0" smtClean="0"/>
              <a:t> </a:t>
            </a:r>
          </a:p>
          <a:p>
            <a:r>
              <a:rPr lang="en-US" sz="2400" dirty="0" smtClean="0"/>
              <a:t>No title page, no need to cite within text</a:t>
            </a:r>
          </a:p>
          <a:p>
            <a:r>
              <a:rPr lang="en-US" sz="2400" dirty="0" smtClean="0"/>
              <a:t>Length:  One to two pages plus a reference page</a:t>
            </a:r>
          </a:p>
          <a:p>
            <a:r>
              <a:rPr lang="en-US" sz="2400" u="sng" dirty="0" smtClean="0"/>
              <a:t>Use your own words</a:t>
            </a:r>
            <a:r>
              <a:rPr lang="en-US" sz="2400" dirty="0" smtClean="0"/>
              <a:t>!  </a:t>
            </a:r>
            <a:r>
              <a:rPr lang="en-US" sz="2400" i="1" u="sng" dirty="0" smtClean="0"/>
              <a:t>If you copy directly from online references or from a classmate</a:t>
            </a:r>
            <a:r>
              <a:rPr lang="en-US" sz="2400" dirty="0" smtClean="0"/>
              <a:t>, this is FRAUD and the penalties are severe</a:t>
            </a:r>
            <a:endParaRPr lang="en-US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accent5">
                    <a:lumMod val="75000"/>
                  </a:schemeClr>
                </a:solidFill>
              </a:rPr>
              <a:t>The Assignment</a:t>
            </a:r>
            <a:endParaRPr lang="en-US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Kearns Sayre Syndrome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Multiple Sclerosis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Duchenne Muscular Dystrophy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Myasthenia Gravis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</a:rPr>
              <a:t>Pompe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 Disease</a:t>
            </a:r>
          </a:p>
          <a:p>
            <a:pPr marL="457200" indent="-457200">
              <a:lnSpc>
                <a:spcPct val="150000"/>
              </a:lnSpc>
              <a:buFont typeface="+mj-lt"/>
              <a:buAutoNum type="arabicPeriod"/>
            </a:pPr>
            <a:r>
              <a:rPr lang="en-US" sz="2400" b="1" dirty="0" err="1" smtClean="0">
                <a:solidFill>
                  <a:schemeClr val="accent5">
                    <a:lumMod val="75000"/>
                  </a:schemeClr>
                </a:solidFill>
              </a:rPr>
              <a:t>Tay</a:t>
            </a:r>
            <a:r>
              <a:rPr lang="en-US" sz="2400" b="1" dirty="0" smtClean="0">
                <a:solidFill>
                  <a:schemeClr val="accent5">
                    <a:lumMod val="75000"/>
                  </a:schemeClr>
                </a:solidFill>
              </a:rPr>
              <a:t> Sachs Disease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7200" y="1752601"/>
            <a:ext cx="4343400" cy="41910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sz="2000" dirty="0" smtClean="0"/>
              <a:t>For </a:t>
            </a:r>
            <a:r>
              <a:rPr lang="en-US" sz="2000" u="sng" dirty="0" smtClean="0"/>
              <a:t>each</a:t>
            </a:r>
            <a:r>
              <a:rPr lang="en-US" sz="2000" dirty="0" smtClean="0"/>
              <a:t> of the diseases indicated to the left, answer the following three questions:</a:t>
            </a:r>
          </a:p>
          <a:p>
            <a:pPr marL="344488" indent="-344488">
              <a:buFont typeface="+mj-lt"/>
              <a:buAutoNum type="arabicPeriod"/>
            </a:pPr>
            <a:r>
              <a:rPr lang="en-US" sz="2000" dirty="0" smtClean="0"/>
              <a:t>Link this disease to a cellular component that we have studied.</a:t>
            </a:r>
          </a:p>
          <a:p>
            <a:pPr marL="344488" indent="-344488">
              <a:buFont typeface="+mj-lt"/>
              <a:buAutoNum type="arabicPeriod"/>
            </a:pPr>
            <a:r>
              <a:rPr lang="en-US" sz="2000" u="sng" dirty="0" smtClean="0"/>
              <a:t>Briefly</a:t>
            </a:r>
            <a:r>
              <a:rPr lang="en-US" sz="2000" dirty="0" smtClean="0"/>
              <a:t> describe how that cellular component is implicated in this disease.</a:t>
            </a:r>
          </a:p>
          <a:p>
            <a:pPr marL="344488" indent="-344488">
              <a:buFont typeface="+mj-lt"/>
              <a:buAutoNum type="arabicPeriod"/>
            </a:pPr>
            <a:r>
              <a:rPr lang="en-US" sz="2000" u="sng" dirty="0" smtClean="0"/>
              <a:t>Briefly</a:t>
            </a:r>
            <a:r>
              <a:rPr lang="en-US" sz="2000" dirty="0" smtClean="0"/>
              <a:t> indicate what that tells you about the importance of this cellular component to normal functioning of the cell and overall body health.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208</Words>
  <Application>Microsoft Office PowerPoint</Application>
  <PresentationFormat>On-screen Show (4:3)</PresentationFormat>
  <Paragraphs>24</Paragraphs>
  <Slides>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4" baseType="lpstr">
      <vt:lpstr>Office Theme</vt:lpstr>
      <vt:lpstr>ANP1105B Assignment</vt:lpstr>
      <vt:lpstr>General Instructions</vt:lpstr>
      <vt:lpstr>The Assignment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ANP1105B Assignment</dc:title>
  <dc:creator>jcarnegie</dc:creator>
  <cp:lastModifiedBy>jcarnegie</cp:lastModifiedBy>
  <cp:revision>4</cp:revision>
  <dcterms:created xsi:type="dcterms:W3CDTF">2014-10-08T14:51:35Z</dcterms:created>
  <dcterms:modified xsi:type="dcterms:W3CDTF">2014-10-08T16:05:49Z</dcterms:modified>
</cp:coreProperties>
</file>