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doc" ContentType="application/msword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68" r:id="rId16"/>
    <p:sldId id="271" r:id="rId17"/>
    <p:sldId id="276" r:id="rId18"/>
    <p:sldId id="273" r:id="rId19"/>
    <p:sldId id="274" r:id="rId20"/>
    <p:sldId id="283" r:id="rId21"/>
    <p:sldId id="284" r:id="rId22"/>
    <p:sldId id="285" r:id="rId23"/>
    <p:sldId id="286" r:id="rId24"/>
    <p:sldId id="287" r:id="rId25"/>
    <p:sldId id="293" r:id="rId26"/>
    <p:sldId id="296" r:id="rId27"/>
    <p:sldId id="294" r:id="rId28"/>
    <p:sldId id="297" r:id="rId29"/>
    <p:sldId id="295" r:id="rId30"/>
    <p:sldId id="290" r:id="rId31"/>
    <p:sldId id="275" r:id="rId32"/>
    <p:sldId id="272" r:id="rId33"/>
    <p:sldId id="277" r:id="rId34"/>
    <p:sldId id="278" r:id="rId35"/>
    <p:sldId id="279" r:id="rId36"/>
    <p:sldId id="280" r:id="rId37"/>
    <p:sldId id="281" r:id="rId38"/>
    <p:sldId id="282" r:id="rId39"/>
    <p:sldId id="292" r:id="rId40"/>
    <p:sldId id="288" r:id="rId4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2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2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2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2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2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2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2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2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2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FF00"/>
    <a:srgbClr val="CCFFFF"/>
    <a:srgbClr val="FFFF99"/>
    <a:srgbClr val="3333FF"/>
    <a:srgbClr val="FF3300"/>
    <a:srgbClr val="66FFFF"/>
    <a:srgbClr val="00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67" d="100"/>
          <a:sy n="67" d="100"/>
        </p:scale>
        <p:origin x="-124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38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B3AC69-A8DE-471F-B1CB-A6C9A6815CA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36D9BE-8B5C-4F95-B1C3-41D62B88CFC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6195D2-0B90-4D90-A738-A2776737199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7AC221-B6A2-4841-840F-812CFDAD539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329F45-1F8E-48DF-917F-9EF2A6F8DEA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01A582-9895-45AE-9EB4-C3131BA5A17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CAA7D9-8163-4581-9BF0-879BF6E3BC5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32F55A-F8F7-4D68-87D9-077535155A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4F3D2-3E8E-46C5-A182-47B3902F3A1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F2D600-8174-4059-B9E6-CEEA834A8D0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67A753-2B7A-41F0-ACA0-AD67201D548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0EB0A23-0DAD-4080-A8C5-0A862111F84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fld id="{D825E1ED-4EB9-444C-960E-0BAF5D97478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0.v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4.v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Word_97_-_2003_Document1.doc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8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FF99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3200" b="1" dirty="0" smtClean="0">
                <a:latin typeface="Arial" pitchFamily="34" charset="0"/>
              </a:rPr>
              <a:t>4.6 Quantum Mechanics and Bonding Hybridization</a:t>
            </a:r>
            <a:endParaRPr lang="en-US" sz="3200" b="1" dirty="0">
              <a:latin typeface="Arial" pitchFamily="34" charset="0"/>
            </a:endParaRPr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457200" y="2286000"/>
            <a:ext cx="8064500" cy="3022600"/>
          </a:xfrm>
          <a:prstGeom prst="rect">
            <a:avLst/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  We need next to examine the relationship between:</a:t>
            </a:r>
          </a:p>
          <a:p>
            <a:endParaRPr lang="en-US"/>
          </a:p>
          <a:p>
            <a:pPr>
              <a:buFontTx/>
              <a:buChar char="•"/>
            </a:pPr>
            <a:r>
              <a:rPr lang="en-US"/>
              <a:t> </a:t>
            </a:r>
            <a:r>
              <a:rPr lang="en-US">
                <a:solidFill>
                  <a:srgbClr val="FF3300"/>
                </a:solidFill>
              </a:rPr>
              <a:t>isolated atoms</a:t>
            </a:r>
            <a:r>
              <a:rPr lang="en-US"/>
              <a:t> (with </a:t>
            </a:r>
            <a:r>
              <a:rPr lang="en-US">
                <a:solidFill>
                  <a:srgbClr val="3333FF"/>
                </a:solidFill>
              </a:rPr>
              <a:t>valence</a:t>
            </a:r>
            <a:r>
              <a:rPr lang="en-US"/>
              <a:t> </a:t>
            </a:r>
            <a:r>
              <a:rPr lang="en-US">
                <a:solidFill>
                  <a:srgbClr val="3333FF"/>
                </a:solidFill>
              </a:rPr>
              <a:t>e’s</a:t>
            </a:r>
            <a:r>
              <a:rPr lang="en-US"/>
              <a:t> in </a:t>
            </a:r>
            <a:r>
              <a:rPr lang="en-US">
                <a:solidFill>
                  <a:srgbClr val="FF3300"/>
                </a:solidFill>
              </a:rPr>
              <a:t>s</a:t>
            </a:r>
            <a:r>
              <a:rPr lang="en-US"/>
              <a:t>,</a:t>
            </a:r>
            <a:r>
              <a:rPr lang="en-US">
                <a:solidFill>
                  <a:srgbClr val="FF3300"/>
                </a:solidFill>
              </a:rPr>
              <a:t>p</a:t>
            </a:r>
            <a:r>
              <a:rPr lang="en-US"/>
              <a:t>, and </a:t>
            </a:r>
            <a:r>
              <a:rPr lang="en-US">
                <a:solidFill>
                  <a:srgbClr val="FF3300"/>
                </a:solidFill>
              </a:rPr>
              <a:t>d</a:t>
            </a:r>
            <a:r>
              <a:rPr lang="en-US"/>
              <a:t> orbitals</a:t>
            </a:r>
          </a:p>
          <a:p>
            <a:r>
              <a:rPr lang="en-US"/>
              <a:t>       of specific shapes, see next slide as review!)</a:t>
            </a:r>
          </a:p>
          <a:p>
            <a:endParaRPr lang="en-US"/>
          </a:p>
          <a:p>
            <a:pPr>
              <a:buFontTx/>
              <a:buChar char="•"/>
            </a:pPr>
            <a:r>
              <a:rPr lang="en-US"/>
              <a:t> </a:t>
            </a:r>
            <a:r>
              <a:rPr lang="en-US">
                <a:solidFill>
                  <a:srgbClr val="3333FF"/>
                </a:solidFill>
              </a:rPr>
              <a:t>bonded atoms in molecules or ions</a:t>
            </a:r>
            <a:r>
              <a:rPr lang="en-US"/>
              <a:t>,   in which</a:t>
            </a:r>
          </a:p>
          <a:p>
            <a:r>
              <a:rPr lang="en-US"/>
              <a:t>        bonded regions exhibit </a:t>
            </a:r>
            <a:r>
              <a:rPr lang="en-US" u="sng"/>
              <a:t>significantly  different</a:t>
            </a:r>
          </a:p>
          <a:p>
            <a:r>
              <a:rPr lang="en-US"/>
              <a:t>        </a:t>
            </a:r>
            <a:r>
              <a:rPr lang="en-US" u="sng"/>
              <a:t>shapes</a:t>
            </a:r>
            <a:r>
              <a:rPr lang="en-US"/>
              <a:t> as  described by VSEPR theory  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898525" y="13350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990600" y="990600"/>
          <a:ext cx="6477000" cy="4724400"/>
        </p:xfrm>
        <a:graphic>
          <a:graphicData uri="http://schemas.openxmlformats.org/presentationml/2006/ole">
            <p:oleObj spid="_x0000_s3075" name="CS ChemDraw Drawing" r:id="rId3" imgW="4132440" imgH="3040200" progId="ChemDraw.Document.4.5">
              <p:embed/>
            </p:oleObj>
          </a:graphicData>
        </a:graphic>
      </p:graphicFrame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746125" y="344488"/>
            <a:ext cx="6673850" cy="466725"/>
          </a:xfrm>
          <a:prstGeom prst="rect">
            <a:avLst/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Orbital shapes, Individual (“isolated”) Atoms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974725" y="5983288"/>
            <a:ext cx="8026400" cy="466725"/>
          </a:xfrm>
          <a:prstGeom prst="rect">
            <a:avLst/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Compare (next slide) to molecule, ion bonding shapes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669925" y="7254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685800" y="228600"/>
          <a:ext cx="6400800" cy="6400800"/>
        </p:xfrm>
        <a:graphic>
          <a:graphicData uri="http://schemas.openxmlformats.org/presentationml/2006/ole">
            <p:oleObj spid="_x0000_s4099" name="CS ChemDraw Drawing" r:id="rId3" imgW="2943720" imgH="409680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228600" y="457200"/>
            <a:ext cx="7146925" cy="1562100"/>
          </a:xfrm>
          <a:prstGeom prst="rect">
            <a:avLst/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To rationalize how the shapes of atomic orbitals</a:t>
            </a:r>
          </a:p>
          <a:p>
            <a:r>
              <a:rPr lang="en-US"/>
              <a:t>are transformed into the orbitals occupied in </a:t>
            </a:r>
          </a:p>
          <a:p>
            <a:r>
              <a:rPr lang="en-US"/>
              <a:t>covalently bonded species, we need the help of</a:t>
            </a:r>
          </a:p>
          <a:p>
            <a:r>
              <a:rPr lang="en-US">
                <a:solidFill>
                  <a:srgbClr val="3333FF"/>
                </a:solidFill>
              </a:rPr>
              <a:t>two</a:t>
            </a:r>
            <a:r>
              <a:rPr lang="en-US"/>
              <a:t> bonding theories: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838200" y="2286000"/>
            <a:ext cx="7977188" cy="1562100"/>
          </a:xfrm>
          <a:prstGeom prst="rect">
            <a:avLst/>
          </a:prstGeom>
          <a:solidFill>
            <a:srgbClr val="00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rgbClr val="FF3300"/>
                </a:solidFill>
              </a:rPr>
              <a:t>Valence Bond (VB) Theory,</a:t>
            </a:r>
            <a:r>
              <a:rPr lang="en-US"/>
              <a:t> the theory we will explore,</a:t>
            </a:r>
          </a:p>
          <a:p>
            <a:r>
              <a:rPr lang="en-US"/>
              <a:t>describes the placement of electrons into bonding</a:t>
            </a:r>
          </a:p>
          <a:p>
            <a:r>
              <a:rPr lang="en-US"/>
              <a:t> orbitals located around the individual atoms from </a:t>
            </a:r>
          </a:p>
          <a:p>
            <a:r>
              <a:rPr lang="en-US"/>
              <a:t>which they originated.   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28600" y="4191000"/>
            <a:ext cx="8456161" cy="156966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3333FF"/>
                </a:solidFill>
              </a:rPr>
              <a:t>Molecular Orbital (MO) Theory</a:t>
            </a:r>
            <a:r>
              <a:rPr lang="en-US" dirty="0"/>
              <a:t>  places all electrons from </a:t>
            </a:r>
          </a:p>
          <a:p>
            <a:r>
              <a:rPr lang="en-US" dirty="0"/>
              <a:t>atoms involved into molecular </a:t>
            </a:r>
            <a:r>
              <a:rPr lang="en-US" dirty="0" err="1"/>
              <a:t>orbitals</a:t>
            </a:r>
            <a:r>
              <a:rPr lang="en-US" dirty="0"/>
              <a:t> spread out over</a:t>
            </a:r>
          </a:p>
          <a:p>
            <a:r>
              <a:rPr lang="en-US" dirty="0"/>
              <a:t> the entire species.  This theory works well for excited</a:t>
            </a:r>
          </a:p>
          <a:p>
            <a:r>
              <a:rPr lang="en-US" dirty="0"/>
              <a:t> species, and molecules like O</a:t>
            </a:r>
            <a:r>
              <a:rPr lang="en-US" baseline="-25000" dirty="0"/>
              <a:t>2</a:t>
            </a:r>
            <a:r>
              <a:rPr lang="en-US" dirty="0"/>
              <a:t>. 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050925" y="725488"/>
            <a:ext cx="6846888" cy="46672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COVALENT BOND FORMATION (</a:t>
            </a:r>
            <a:r>
              <a:rPr lang="en-US">
                <a:solidFill>
                  <a:srgbClr val="FF3300"/>
                </a:solidFill>
              </a:rPr>
              <a:t>VB THEORY</a:t>
            </a:r>
            <a:r>
              <a:rPr lang="en-US"/>
              <a:t>)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533400" y="2209800"/>
            <a:ext cx="8126413" cy="3387725"/>
          </a:xfrm>
          <a:prstGeom prst="rect">
            <a:avLst/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In order for a covalent bond to form between </a:t>
            </a:r>
          </a:p>
          <a:p>
            <a:r>
              <a:rPr lang="en-US" dirty="0"/>
              <a:t>two atoms, </a:t>
            </a:r>
            <a:r>
              <a:rPr lang="en-US" dirty="0">
                <a:solidFill>
                  <a:srgbClr val="FF3300"/>
                </a:solidFill>
              </a:rPr>
              <a:t>overlap </a:t>
            </a:r>
            <a:r>
              <a:rPr lang="en-US" dirty="0"/>
              <a:t>must occur between the </a:t>
            </a:r>
            <a:r>
              <a:rPr lang="en-US" dirty="0" err="1"/>
              <a:t>orbitals</a:t>
            </a:r>
            <a:endParaRPr lang="en-US" dirty="0"/>
          </a:p>
          <a:p>
            <a:r>
              <a:rPr lang="en-US" dirty="0"/>
              <a:t>containing the valence electrons.</a:t>
            </a:r>
          </a:p>
          <a:p>
            <a:endParaRPr lang="en-US" dirty="0"/>
          </a:p>
          <a:p>
            <a:r>
              <a:rPr lang="en-US" dirty="0"/>
              <a:t>The </a:t>
            </a:r>
            <a:r>
              <a:rPr lang="en-US" dirty="0">
                <a:solidFill>
                  <a:srgbClr val="FF3300"/>
                </a:solidFill>
              </a:rPr>
              <a:t>best overlap</a:t>
            </a:r>
            <a:r>
              <a:rPr lang="en-US" dirty="0"/>
              <a:t> occurs when two </a:t>
            </a:r>
            <a:r>
              <a:rPr lang="en-US" dirty="0" err="1"/>
              <a:t>orbitals</a:t>
            </a:r>
            <a:r>
              <a:rPr lang="en-US" dirty="0"/>
              <a:t> are allowed</a:t>
            </a:r>
          </a:p>
          <a:p>
            <a:r>
              <a:rPr lang="en-US" dirty="0"/>
              <a:t>to meet </a:t>
            </a:r>
            <a:r>
              <a:rPr lang="en-US" dirty="0">
                <a:solidFill>
                  <a:srgbClr val="3333FF"/>
                </a:solidFill>
              </a:rPr>
              <a:t>“head on”</a:t>
            </a:r>
            <a:r>
              <a:rPr lang="en-US" dirty="0"/>
              <a:t> in a straight line.  When this occurs,</a:t>
            </a:r>
          </a:p>
          <a:p>
            <a:r>
              <a:rPr lang="en-US" dirty="0"/>
              <a:t>the atomic </a:t>
            </a:r>
            <a:r>
              <a:rPr lang="en-US" dirty="0" err="1"/>
              <a:t>orbitals</a:t>
            </a:r>
            <a:r>
              <a:rPr lang="en-US" dirty="0"/>
              <a:t> merge to form a single bonding</a:t>
            </a:r>
          </a:p>
          <a:p>
            <a:r>
              <a:rPr lang="en-US" dirty="0"/>
              <a:t> orbital and a “single bond” is formed, called a</a:t>
            </a:r>
          </a:p>
          <a:p>
            <a:r>
              <a:rPr lang="en-US" dirty="0">
                <a:solidFill>
                  <a:srgbClr val="3333FF"/>
                </a:solidFill>
              </a:rPr>
              <a:t>sigma (</a:t>
            </a:r>
            <a:r>
              <a:rPr lang="en-US" dirty="0">
                <a:solidFill>
                  <a:srgbClr val="3333FF"/>
                </a:solidFill>
                <a:sym typeface="Symbol" pitchFamily="18" charset="2"/>
              </a:rPr>
              <a:t>) bond</a:t>
            </a:r>
            <a:r>
              <a:rPr lang="en-US" dirty="0">
                <a:sym typeface="Symbol" pitchFamily="18" charset="2"/>
              </a:rPr>
              <a:t>.</a:t>
            </a:r>
            <a:r>
              <a:rPr lang="en-US" dirty="0"/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1371600" y="304800"/>
          <a:ext cx="6477000" cy="6324600"/>
        </p:xfrm>
        <a:graphic>
          <a:graphicData uri="http://schemas.openxmlformats.org/presentationml/2006/ole">
            <p:oleObj spid="_x0000_s9218" name="CS ChemDraw Drawing" r:id="rId3" imgW="4714200" imgH="476748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66FFFF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3200" b="1">
                <a:latin typeface="Arial" pitchFamily="34" charset="0"/>
              </a:rPr>
              <a:t>MAXIMIZING BOND FORMATION</a:t>
            </a:r>
            <a:endParaRPr lang="en-US"/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2057400"/>
            <a:ext cx="8131175" cy="265747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In order for “best overlap” to occur, valence electrons</a:t>
            </a:r>
          </a:p>
          <a:p>
            <a:r>
              <a:rPr lang="en-US"/>
              <a:t>need to be </a:t>
            </a:r>
            <a:r>
              <a:rPr lang="en-US">
                <a:solidFill>
                  <a:srgbClr val="3333FF"/>
                </a:solidFill>
              </a:rPr>
              <a:t>re-oriented</a:t>
            </a:r>
            <a:r>
              <a:rPr lang="en-US"/>
              <a:t> and electron clouds </a:t>
            </a:r>
            <a:r>
              <a:rPr lang="en-US">
                <a:solidFill>
                  <a:srgbClr val="FF3300"/>
                </a:solidFill>
              </a:rPr>
              <a:t>reshaped</a:t>
            </a:r>
            <a:endParaRPr lang="en-US"/>
          </a:p>
          <a:p>
            <a:r>
              <a:rPr lang="en-US"/>
              <a:t>to allow optimum contact. </a:t>
            </a:r>
          </a:p>
          <a:p>
            <a:endParaRPr lang="en-US"/>
          </a:p>
          <a:p>
            <a:r>
              <a:rPr lang="en-US"/>
              <a:t>To form as many bonds as possible from the available </a:t>
            </a:r>
          </a:p>
          <a:p>
            <a:r>
              <a:rPr lang="en-US"/>
              <a:t>valence electrons, sometimes </a:t>
            </a:r>
            <a:r>
              <a:rPr lang="en-US">
                <a:solidFill>
                  <a:srgbClr val="FF3300"/>
                </a:solidFill>
              </a:rPr>
              <a:t>separation</a:t>
            </a:r>
            <a:r>
              <a:rPr lang="en-US"/>
              <a:t> of </a:t>
            </a:r>
            <a:r>
              <a:rPr lang="en-US">
                <a:solidFill>
                  <a:srgbClr val="3333FF"/>
                </a:solidFill>
              </a:rPr>
              <a:t>electron</a:t>
            </a:r>
          </a:p>
          <a:p>
            <a:r>
              <a:rPr lang="en-US">
                <a:solidFill>
                  <a:srgbClr val="3333FF"/>
                </a:solidFill>
              </a:rPr>
              <a:t> pairs</a:t>
            </a:r>
            <a:r>
              <a:rPr lang="en-US"/>
              <a:t> must also occur.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69925" y="5297488"/>
            <a:ext cx="7610475" cy="1196975"/>
          </a:xfrm>
          <a:prstGeom prst="rect">
            <a:avLst/>
          </a:prstGeom>
          <a:solidFill>
            <a:srgbClr val="00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We describe the transformation process as </a:t>
            </a:r>
            <a:r>
              <a:rPr lang="en-US">
                <a:solidFill>
                  <a:srgbClr val="3333FF"/>
                </a:solidFill>
              </a:rPr>
              <a:t>“orbital</a:t>
            </a:r>
          </a:p>
          <a:p>
            <a:r>
              <a:rPr lang="en-US">
                <a:solidFill>
                  <a:srgbClr val="3333FF"/>
                </a:solidFill>
              </a:rPr>
              <a:t>hybridization”</a:t>
            </a:r>
            <a:r>
              <a:rPr lang="en-US"/>
              <a:t> and we </a:t>
            </a:r>
            <a:r>
              <a:rPr lang="en-US">
                <a:solidFill>
                  <a:srgbClr val="FF3300"/>
                </a:solidFill>
              </a:rPr>
              <a:t>focus </a:t>
            </a:r>
            <a:r>
              <a:rPr lang="en-US">
                <a:solidFill>
                  <a:schemeClr val="tx1"/>
                </a:solidFill>
              </a:rPr>
              <a:t>on the</a:t>
            </a:r>
            <a:r>
              <a:rPr lang="en-US">
                <a:solidFill>
                  <a:srgbClr val="FF3300"/>
                </a:solidFill>
              </a:rPr>
              <a:t> central atom</a:t>
            </a:r>
            <a:r>
              <a:rPr lang="en-US"/>
              <a:t> in </a:t>
            </a:r>
          </a:p>
          <a:p>
            <a:r>
              <a:rPr lang="en-US"/>
              <a:t>the species...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1143000"/>
          </a:xfrm>
          <a:solidFill>
            <a:srgbClr val="66FFFF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3200" b="1">
                <a:latin typeface="Arial" pitchFamily="34" charset="0"/>
              </a:rPr>
              <a:t>“</a:t>
            </a:r>
            <a:r>
              <a:rPr lang="en-US" sz="3200" b="1">
                <a:solidFill>
                  <a:srgbClr val="FF3300"/>
                </a:solidFill>
                <a:latin typeface="Arial" pitchFamily="34" charset="0"/>
              </a:rPr>
              <a:t>sp</a:t>
            </a:r>
            <a:r>
              <a:rPr lang="en-US" sz="3200" b="1">
                <a:latin typeface="Arial" pitchFamily="34" charset="0"/>
              </a:rPr>
              <a:t>” Hybridization: all </a:t>
            </a:r>
            <a:r>
              <a:rPr lang="en-US" sz="3200" b="1">
                <a:solidFill>
                  <a:srgbClr val="FF3300"/>
                </a:solidFill>
                <a:latin typeface="Arial" pitchFamily="34" charset="0"/>
              </a:rPr>
              <a:t>2 Region</a:t>
            </a:r>
            <a:r>
              <a:rPr lang="en-US" sz="3200" b="1">
                <a:latin typeface="Arial" pitchFamily="34" charset="0"/>
              </a:rPr>
              <a:t> Species</a:t>
            </a:r>
            <a:r>
              <a:rPr lang="en-US"/>
              <a:t> 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93725" y="2249488"/>
            <a:ext cx="2682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 </a:t>
            </a:r>
          </a:p>
        </p:txBody>
      </p:sp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838200" y="1828800"/>
          <a:ext cx="7315200" cy="4572000"/>
        </p:xfrm>
        <a:graphic>
          <a:graphicData uri="http://schemas.openxmlformats.org/presentationml/2006/ole">
            <p:oleObj spid="_x0000_s10244" name="CS ChemDraw Drawing" r:id="rId3" imgW="4526280" imgH="324360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533400" y="533400"/>
            <a:ext cx="4214813" cy="46672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Hybridization of Be in BeCl</a:t>
            </a:r>
            <a:r>
              <a:rPr lang="en-US" baseline="-25000"/>
              <a:t>2</a:t>
            </a:r>
            <a:endParaRPr lang="en-US"/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669925" y="2173288"/>
            <a:ext cx="3176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Atomic Be:  1s</a:t>
            </a:r>
            <a:r>
              <a:rPr lang="en-US" baseline="30000"/>
              <a:t>2 </a:t>
            </a:r>
            <a:r>
              <a:rPr lang="en-US">
                <a:solidFill>
                  <a:srgbClr val="3333FF"/>
                </a:solidFill>
              </a:rPr>
              <a:t>2s</a:t>
            </a:r>
            <a:r>
              <a:rPr lang="en-US" baseline="30000">
                <a:solidFill>
                  <a:srgbClr val="3333FF"/>
                </a:solidFill>
              </a:rPr>
              <a:t>2</a:t>
            </a:r>
            <a:r>
              <a:rPr lang="en-US"/>
              <a:t>   </a:t>
            </a:r>
          </a:p>
        </p:txBody>
      </p:sp>
      <p:sp>
        <p:nvSpPr>
          <p:cNvPr id="11268" name="AutoShape 4"/>
          <p:cNvSpPr>
            <a:spLocks noChangeArrowheads="1"/>
          </p:cNvSpPr>
          <p:nvPr/>
        </p:nvSpPr>
        <p:spPr bwMode="auto">
          <a:xfrm>
            <a:off x="3125788" y="1395413"/>
            <a:ext cx="2151062" cy="533400"/>
          </a:xfrm>
          <a:prstGeom prst="wedgeEllipseCallout">
            <a:avLst>
              <a:gd name="adj1" fmla="val -40185"/>
              <a:gd name="adj2" fmla="val 102083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3333FF"/>
                </a:solidFill>
              </a:rPr>
              <a:t>Valence e’s</a:t>
            </a:r>
            <a:endParaRPr lang="en-US" sz="2000"/>
          </a:p>
        </p:txBody>
      </p:sp>
      <p:graphicFrame>
        <p:nvGraphicFramePr>
          <p:cNvPr id="11269" name="Object 5"/>
          <p:cNvGraphicFramePr>
            <a:graphicFrameLocks noChangeAspect="1"/>
          </p:cNvGraphicFramePr>
          <p:nvPr/>
        </p:nvGraphicFramePr>
        <p:xfrm>
          <a:off x="0" y="3048000"/>
          <a:ext cx="9144000" cy="3505200"/>
        </p:xfrm>
        <a:graphic>
          <a:graphicData uri="http://schemas.openxmlformats.org/presentationml/2006/ole">
            <p:oleObj spid="_x0000_s11269" name="CS ChemDraw Drawing" r:id="rId3" imgW="6621480" imgH="2443320" progId="ChemDraw.Document.4.5">
              <p:embed/>
            </p:oleObj>
          </a:graphicData>
        </a:graphic>
      </p:graphicFrame>
      <p:sp>
        <p:nvSpPr>
          <p:cNvPr id="11270" name="AutoShape 6"/>
          <p:cNvSpPr>
            <a:spLocks noChangeArrowheads="1"/>
          </p:cNvSpPr>
          <p:nvPr/>
        </p:nvSpPr>
        <p:spPr bwMode="auto">
          <a:xfrm>
            <a:off x="5973763" y="1609725"/>
            <a:ext cx="3097212" cy="892175"/>
          </a:xfrm>
          <a:prstGeom prst="wedgeRoundRectCallout">
            <a:avLst>
              <a:gd name="adj1" fmla="val -1255"/>
              <a:gd name="adj2" fmla="val 106227"/>
              <a:gd name="adj3" fmla="val 16667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Hybrid </a:t>
            </a:r>
            <a:r>
              <a:rPr lang="en-US">
                <a:solidFill>
                  <a:srgbClr val="FF00FF"/>
                </a:solidFill>
              </a:rPr>
              <a:t>sp</a:t>
            </a:r>
            <a:r>
              <a:rPr lang="en-US"/>
              <a:t> orbitals:</a:t>
            </a:r>
          </a:p>
          <a:p>
            <a:r>
              <a:rPr lang="en-US"/>
              <a:t>1 part </a:t>
            </a:r>
            <a:r>
              <a:rPr lang="en-US">
                <a:solidFill>
                  <a:srgbClr val="FF3300"/>
                </a:solidFill>
              </a:rPr>
              <a:t>s</a:t>
            </a:r>
            <a:r>
              <a:rPr lang="en-US"/>
              <a:t>, 1 part </a:t>
            </a:r>
            <a:r>
              <a:rPr lang="en-US">
                <a:solidFill>
                  <a:srgbClr val="3333FF"/>
                </a:solidFill>
              </a:rPr>
              <a:t>p</a:t>
            </a:r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2"/>
          <p:cNvGraphicFramePr>
            <a:graphicFrameLocks noChangeAspect="1"/>
          </p:cNvGraphicFramePr>
          <p:nvPr/>
        </p:nvGraphicFramePr>
        <p:xfrm>
          <a:off x="914400" y="609600"/>
          <a:ext cx="7162800" cy="2209800"/>
        </p:xfrm>
        <a:graphic>
          <a:graphicData uri="http://schemas.openxmlformats.org/presentationml/2006/ole">
            <p:oleObj spid="_x0000_s12290" name="CS ChemDraw Drawing" r:id="rId3" imgW="4754880" imgH="1376640" progId="ChemDraw.Document.4.5">
              <p:embed/>
            </p:oleObj>
          </a:graphicData>
        </a:graphic>
      </p:graphicFrame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127125" y="3316288"/>
            <a:ext cx="3538538" cy="466725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FORMATION OF BeCl</a:t>
            </a:r>
            <a:r>
              <a:rPr lang="en-US" baseline="-25000"/>
              <a:t>2</a:t>
            </a:r>
            <a:r>
              <a:rPr lang="en-US"/>
              <a:t>: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974725" y="4230688"/>
            <a:ext cx="7346950" cy="1562100"/>
          </a:xfrm>
          <a:prstGeom prst="rect">
            <a:avLst/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Each Chlorine atom, 1s</a:t>
            </a:r>
            <a:r>
              <a:rPr lang="en-US" baseline="30000"/>
              <a:t>2</a:t>
            </a:r>
            <a:r>
              <a:rPr lang="en-US">
                <a:solidFill>
                  <a:schemeClr val="tx1"/>
                </a:solidFill>
              </a:rPr>
              <a:t>2s</a:t>
            </a:r>
            <a:r>
              <a:rPr lang="en-US" baseline="30000">
                <a:solidFill>
                  <a:schemeClr val="tx1"/>
                </a:solidFill>
              </a:rPr>
              <a:t>2</a:t>
            </a:r>
            <a:r>
              <a:rPr lang="en-US">
                <a:solidFill>
                  <a:schemeClr val="tx1"/>
                </a:solidFill>
              </a:rPr>
              <a:t>2p</a:t>
            </a:r>
            <a:r>
              <a:rPr lang="en-US" baseline="30000">
                <a:solidFill>
                  <a:schemeClr val="tx1"/>
                </a:solidFill>
              </a:rPr>
              <a:t>6</a:t>
            </a:r>
            <a:r>
              <a:rPr lang="en-US">
                <a:solidFill>
                  <a:srgbClr val="FF3300"/>
                </a:solidFill>
              </a:rPr>
              <a:t>3s</a:t>
            </a:r>
            <a:r>
              <a:rPr lang="en-US" baseline="30000">
                <a:solidFill>
                  <a:srgbClr val="FF3300"/>
                </a:solidFill>
              </a:rPr>
              <a:t>2</a:t>
            </a:r>
            <a:r>
              <a:rPr lang="en-US">
                <a:solidFill>
                  <a:srgbClr val="FF3300"/>
                </a:solidFill>
              </a:rPr>
              <a:t>3p</a:t>
            </a:r>
            <a:r>
              <a:rPr lang="en-US" baseline="30000">
                <a:solidFill>
                  <a:srgbClr val="FF3300"/>
                </a:solidFill>
              </a:rPr>
              <a:t>5</a:t>
            </a:r>
            <a:r>
              <a:rPr lang="en-US" baseline="30000">
                <a:solidFill>
                  <a:schemeClr val="tx1"/>
                </a:solidFill>
              </a:rPr>
              <a:t> </a:t>
            </a:r>
            <a:r>
              <a:rPr lang="en-US">
                <a:solidFill>
                  <a:schemeClr val="tx1"/>
                </a:solidFill>
              </a:rPr>
              <a:t>, has one</a:t>
            </a:r>
          </a:p>
          <a:p>
            <a:r>
              <a:rPr lang="en-US">
                <a:solidFill>
                  <a:schemeClr val="tx1"/>
                </a:solidFill>
              </a:rPr>
              <a:t> unshared electron in a p orbital.  The half filled</a:t>
            </a:r>
          </a:p>
          <a:p>
            <a:r>
              <a:rPr lang="en-US">
                <a:solidFill>
                  <a:schemeClr val="tx1"/>
                </a:solidFill>
              </a:rPr>
              <a:t> </a:t>
            </a:r>
            <a:r>
              <a:rPr lang="en-US">
                <a:solidFill>
                  <a:srgbClr val="3333FF"/>
                </a:solidFill>
              </a:rPr>
              <a:t>p orbital </a:t>
            </a:r>
            <a:r>
              <a:rPr lang="en-US">
                <a:solidFill>
                  <a:schemeClr val="tx1"/>
                </a:solidFill>
              </a:rPr>
              <a:t>overlaps head-on with a half full </a:t>
            </a:r>
            <a:r>
              <a:rPr lang="en-US">
                <a:solidFill>
                  <a:srgbClr val="3333FF"/>
                </a:solidFill>
              </a:rPr>
              <a:t>hybrid</a:t>
            </a:r>
          </a:p>
          <a:p>
            <a:r>
              <a:rPr lang="en-US">
                <a:solidFill>
                  <a:srgbClr val="3333FF"/>
                </a:solidFill>
              </a:rPr>
              <a:t> sp orbital </a:t>
            </a:r>
            <a:r>
              <a:rPr lang="en-US">
                <a:solidFill>
                  <a:schemeClr val="tx1"/>
                </a:solidFill>
              </a:rPr>
              <a:t>of the beryllium  to form a sigma bond.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7" name="Object 5"/>
          <p:cNvGraphicFramePr>
            <a:graphicFrameLocks noChangeAspect="1"/>
          </p:cNvGraphicFramePr>
          <p:nvPr/>
        </p:nvGraphicFramePr>
        <p:xfrm>
          <a:off x="533400" y="228600"/>
          <a:ext cx="7391400" cy="6629400"/>
        </p:xfrm>
        <a:graphic>
          <a:graphicData uri="http://schemas.openxmlformats.org/presentationml/2006/ole">
            <p:oleObj spid="_x0000_s13317" name="CS ChemDraw Drawing" r:id="rId3" imgW="3827520" imgH="433548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609600"/>
          </a:xfrm>
          <a:solidFill>
            <a:srgbClr val="CCFFFF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2800" b="1">
                <a:latin typeface="Arial" pitchFamily="34" charset="0"/>
              </a:rPr>
              <a:t>“</a:t>
            </a:r>
            <a:r>
              <a:rPr lang="en-US" sz="2800" b="1">
                <a:solidFill>
                  <a:srgbClr val="FF3300"/>
                </a:solidFill>
                <a:latin typeface="Arial" pitchFamily="34" charset="0"/>
              </a:rPr>
              <a:t>sp</a:t>
            </a:r>
            <a:r>
              <a:rPr lang="en-US" sz="2800" b="1" baseline="30000">
                <a:solidFill>
                  <a:srgbClr val="FF3300"/>
                </a:solidFill>
                <a:latin typeface="Arial" pitchFamily="34" charset="0"/>
              </a:rPr>
              <a:t>2</a:t>
            </a:r>
            <a:r>
              <a:rPr lang="en-US" sz="2800" b="1">
                <a:latin typeface="Arial" pitchFamily="34" charset="0"/>
              </a:rPr>
              <a:t>” Hybridization: All </a:t>
            </a:r>
            <a:r>
              <a:rPr lang="en-US" sz="2800" b="1">
                <a:solidFill>
                  <a:srgbClr val="FF3300"/>
                </a:solidFill>
                <a:latin typeface="Arial" pitchFamily="34" charset="0"/>
              </a:rPr>
              <a:t>3 Region</a:t>
            </a:r>
            <a:r>
              <a:rPr lang="en-US" sz="2800" b="1">
                <a:latin typeface="Arial" pitchFamily="34" charset="0"/>
              </a:rPr>
              <a:t> Species</a:t>
            </a:r>
            <a:endParaRPr lang="en-US" sz="3200">
              <a:latin typeface="Arial" pitchFamily="34" charset="0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822325" y="22494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822325" y="20208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graphicFrame>
        <p:nvGraphicFramePr>
          <p:cNvPr id="14343" name="Object 7"/>
          <p:cNvGraphicFramePr>
            <a:graphicFrameLocks noChangeAspect="1"/>
          </p:cNvGraphicFramePr>
          <p:nvPr/>
        </p:nvGraphicFramePr>
        <p:xfrm>
          <a:off x="685800" y="1066800"/>
          <a:ext cx="8077200" cy="5791200"/>
        </p:xfrm>
        <a:graphic>
          <a:graphicData uri="http://schemas.openxmlformats.org/presentationml/2006/ole">
            <p:oleObj spid="_x0000_s14343" name="CS ChemDraw Drawing" r:id="rId3" imgW="5173920" imgH="405612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533400" y="533400"/>
            <a:ext cx="3840163" cy="46672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Hybridization of B  in BF</a:t>
            </a:r>
            <a:r>
              <a:rPr lang="en-US" baseline="-25000"/>
              <a:t>3</a:t>
            </a:r>
            <a:endParaRPr lang="en-US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669925" y="2173288"/>
            <a:ext cx="3559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Atomic B :  1s</a:t>
            </a:r>
            <a:r>
              <a:rPr lang="en-US" baseline="30000"/>
              <a:t>2 </a:t>
            </a:r>
            <a:r>
              <a:rPr lang="en-US">
                <a:solidFill>
                  <a:srgbClr val="3333FF"/>
                </a:solidFill>
              </a:rPr>
              <a:t>2s</a:t>
            </a:r>
            <a:r>
              <a:rPr lang="en-US" baseline="30000">
                <a:solidFill>
                  <a:srgbClr val="3333FF"/>
                </a:solidFill>
              </a:rPr>
              <a:t>2</a:t>
            </a:r>
            <a:r>
              <a:rPr lang="en-US"/>
              <a:t> </a:t>
            </a:r>
            <a:r>
              <a:rPr lang="en-US">
                <a:solidFill>
                  <a:srgbClr val="3333FF"/>
                </a:solidFill>
              </a:rPr>
              <a:t>2p</a:t>
            </a:r>
            <a:r>
              <a:rPr lang="en-US" baseline="30000">
                <a:solidFill>
                  <a:srgbClr val="3333FF"/>
                </a:solidFill>
              </a:rPr>
              <a:t>1</a:t>
            </a:r>
            <a:r>
              <a:rPr lang="en-US"/>
              <a:t>  </a:t>
            </a:r>
          </a:p>
        </p:txBody>
      </p:sp>
      <p:sp>
        <p:nvSpPr>
          <p:cNvPr id="16388" name="AutoShape 4"/>
          <p:cNvSpPr>
            <a:spLocks noChangeArrowheads="1"/>
          </p:cNvSpPr>
          <p:nvPr/>
        </p:nvSpPr>
        <p:spPr bwMode="auto">
          <a:xfrm>
            <a:off x="3125788" y="1395413"/>
            <a:ext cx="2151062" cy="533400"/>
          </a:xfrm>
          <a:prstGeom prst="wedgeEllipseCallout">
            <a:avLst>
              <a:gd name="adj1" fmla="val -28671"/>
              <a:gd name="adj2" fmla="val 91370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3333FF"/>
                </a:solidFill>
              </a:rPr>
              <a:t>Valence e’s</a:t>
            </a:r>
            <a:endParaRPr lang="en-US" sz="2000"/>
          </a:p>
        </p:txBody>
      </p:sp>
      <p:graphicFrame>
        <p:nvGraphicFramePr>
          <p:cNvPr id="16390" name="Object 6"/>
          <p:cNvGraphicFramePr>
            <a:graphicFrameLocks noChangeAspect="1"/>
          </p:cNvGraphicFramePr>
          <p:nvPr/>
        </p:nvGraphicFramePr>
        <p:xfrm>
          <a:off x="0" y="2743200"/>
          <a:ext cx="9144000" cy="4114800"/>
        </p:xfrm>
        <a:graphic>
          <a:graphicData uri="http://schemas.openxmlformats.org/presentationml/2006/ole">
            <p:oleObj spid="_x0000_s16390" name="CS ChemDraw Drawing" r:id="rId3" imgW="6621480" imgH="2443320" progId="ChemDraw.Document.4.5">
              <p:embed/>
            </p:oleObj>
          </a:graphicData>
        </a:graphic>
      </p:graphicFrame>
      <p:sp>
        <p:nvSpPr>
          <p:cNvPr id="16391" name="AutoShape 7"/>
          <p:cNvSpPr>
            <a:spLocks noChangeArrowheads="1"/>
          </p:cNvSpPr>
          <p:nvPr/>
        </p:nvSpPr>
        <p:spPr bwMode="auto">
          <a:xfrm>
            <a:off x="5697538" y="1165225"/>
            <a:ext cx="2714625" cy="762000"/>
          </a:xfrm>
          <a:prstGeom prst="wedgeRoundRectCallout">
            <a:avLst>
              <a:gd name="adj1" fmla="val 42106"/>
              <a:gd name="adj2" fmla="val 143750"/>
              <a:gd name="adj3" fmla="val 16667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/>
              <a:t>Hybrid </a:t>
            </a:r>
            <a:r>
              <a:rPr lang="en-US" sz="2000">
                <a:solidFill>
                  <a:srgbClr val="FF00FF"/>
                </a:solidFill>
              </a:rPr>
              <a:t>sp</a:t>
            </a:r>
            <a:r>
              <a:rPr lang="en-US" sz="2000" baseline="30000">
                <a:solidFill>
                  <a:srgbClr val="FF00FF"/>
                </a:solidFill>
              </a:rPr>
              <a:t>2</a:t>
            </a:r>
            <a:r>
              <a:rPr lang="en-US" sz="2000"/>
              <a:t> orbitals:</a:t>
            </a:r>
          </a:p>
          <a:p>
            <a:r>
              <a:rPr lang="en-US" sz="2000"/>
              <a:t>1 part </a:t>
            </a:r>
            <a:r>
              <a:rPr lang="en-US" sz="2000">
                <a:solidFill>
                  <a:srgbClr val="FF3300"/>
                </a:solidFill>
              </a:rPr>
              <a:t>s</a:t>
            </a:r>
            <a:r>
              <a:rPr lang="en-US" sz="2000"/>
              <a:t>, 2 parts </a:t>
            </a:r>
            <a:r>
              <a:rPr lang="en-US" sz="2000">
                <a:solidFill>
                  <a:srgbClr val="3333FF"/>
                </a:solidFill>
              </a:rPr>
              <a:t>p</a:t>
            </a:r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066800" y="3048000"/>
            <a:ext cx="3249613" cy="466725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FORMATION OF BF</a:t>
            </a:r>
            <a:r>
              <a:rPr lang="en-US" baseline="-25000" dirty="0"/>
              <a:t>3</a:t>
            </a:r>
            <a:r>
              <a:rPr lang="en-US" dirty="0"/>
              <a:t>:</a:t>
            </a:r>
          </a:p>
        </p:txBody>
      </p:sp>
      <p:graphicFrame>
        <p:nvGraphicFramePr>
          <p:cNvPr id="17416" name="Object 8"/>
          <p:cNvGraphicFramePr>
            <a:graphicFrameLocks noChangeAspect="1"/>
          </p:cNvGraphicFramePr>
          <p:nvPr/>
        </p:nvGraphicFramePr>
        <p:xfrm>
          <a:off x="533400" y="381000"/>
          <a:ext cx="8077200" cy="2438400"/>
        </p:xfrm>
        <a:graphic>
          <a:graphicData uri="http://schemas.openxmlformats.org/presentationml/2006/ole">
            <p:oleObj spid="_x0000_s17416" name="CS ChemDraw Drawing" r:id="rId3" imgW="4754880" imgH="137664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228600" y="685800"/>
          <a:ext cx="8534400" cy="5334000"/>
        </p:xfrm>
        <a:graphic>
          <a:graphicData uri="http://schemas.openxmlformats.org/presentationml/2006/ole">
            <p:oleObj spid="_x0000_s15364" name="CS ChemDraw Drawing" r:id="rId3" imgW="5694480" imgH="307836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914400"/>
          </a:xfrm>
          <a:solidFill>
            <a:srgbClr val="CCFFFF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2800" b="1">
                <a:latin typeface="Arial" pitchFamily="34" charset="0"/>
              </a:rPr>
              <a:t>“</a:t>
            </a:r>
            <a:r>
              <a:rPr lang="en-US" sz="2800" b="1">
                <a:solidFill>
                  <a:srgbClr val="FF3300"/>
                </a:solidFill>
                <a:latin typeface="Arial" pitchFamily="34" charset="0"/>
              </a:rPr>
              <a:t>sp</a:t>
            </a:r>
            <a:r>
              <a:rPr lang="en-US" sz="2800" b="1" baseline="30000">
                <a:solidFill>
                  <a:srgbClr val="FF3300"/>
                </a:solidFill>
                <a:latin typeface="Arial" pitchFamily="34" charset="0"/>
              </a:rPr>
              <a:t>3</a:t>
            </a:r>
            <a:r>
              <a:rPr lang="en-US" sz="2800" b="1">
                <a:latin typeface="Arial" pitchFamily="34" charset="0"/>
              </a:rPr>
              <a:t>” Hybridization: All </a:t>
            </a:r>
            <a:r>
              <a:rPr lang="en-US" sz="2800" b="1">
                <a:solidFill>
                  <a:srgbClr val="FF3300"/>
                </a:solidFill>
                <a:latin typeface="Arial" pitchFamily="34" charset="0"/>
              </a:rPr>
              <a:t>4 Region</a:t>
            </a:r>
            <a:r>
              <a:rPr lang="en-US" sz="2800" b="1">
                <a:latin typeface="Arial" pitchFamily="34" charset="0"/>
              </a:rPr>
              <a:t> Species</a:t>
            </a:r>
          </a:p>
        </p:txBody>
      </p:sp>
      <p:graphicFrame>
        <p:nvGraphicFramePr>
          <p:cNvPr id="18436" name="Object 4"/>
          <p:cNvGraphicFramePr>
            <a:graphicFrameLocks noChangeAspect="1"/>
          </p:cNvGraphicFramePr>
          <p:nvPr/>
        </p:nvGraphicFramePr>
        <p:xfrm>
          <a:off x="457200" y="1295400"/>
          <a:ext cx="8229600" cy="5334000"/>
        </p:xfrm>
        <a:graphic>
          <a:graphicData uri="http://schemas.openxmlformats.org/presentationml/2006/ole">
            <p:oleObj spid="_x0000_s18436" name="CS ChemDraw Drawing" r:id="rId3" imgW="5173920" imgH="405612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533400" y="533400"/>
            <a:ext cx="3875088" cy="46672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Hybridization of </a:t>
            </a:r>
            <a:r>
              <a:rPr lang="en-US">
                <a:solidFill>
                  <a:srgbClr val="FF3300"/>
                </a:solidFill>
              </a:rPr>
              <a:t>C</a:t>
            </a:r>
            <a:r>
              <a:rPr lang="en-US"/>
              <a:t>  in </a:t>
            </a:r>
            <a:r>
              <a:rPr lang="en-US">
                <a:solidFill>
                  <a:srgbClr val="FF3300"/>
                </a:solidFill>
              </a:rPr>
              <a:t>C</a:t>
            </a:r>
            <a:r>
              <a:rPr lang="en-US"/>
              <a:t>H</a:t>
            </a:r>
            <a:r>
              <a:rPr lang="en-US" baseline="-25000"/>
              <a:t>4</a:t>
            </a:r>
            <a:endParaRPr lang="en-US"/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669925" y="2173288"/>
            <a:ext cx="3559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Atomic </a:t>
            </a:r>
            <a:r>
              <a:rPr lang="en-US">
                <a:solidFill>
                  <a:srgbClr val="FF3300"/>
                </a:solidFill>
              </a:rPr>
              <a:t>C</a:t>
            </a:r>
            <a:r>
              <a:rPr lang="en-US"/>
              <a:t> :  1s</a:t>
            </a:r>
            <a:r>
              <a:rPr lang="en-US" baseline="30000"/>
              <a:t>2 </a:t>
            </a:r>
            <a:r>
              <a:rPr lang="en-US">
                <a:solidFill>
                  <a:srgbClr val="3333FF"/>
                </a:solidFill>
              </a:rPr>
              <a:t>2s</a:t>
            </a:r>
            <a:r>
              <a:rPr lang="en-US" baseline="30000">
                <a:solidFill>
                  <a:srgbClr val="3333FF"/>
                </a:solidFill>
              </a:rPr>
              <a:t>2</a:t>
            </a:r>
            <a:r>
              <a:rPr lang="en-US"/>
              <a:t> </a:t>
            </a:r>
            <a:r>
              <a:rPr lang="en-US">
                <a:solidFill>
                  <a:srgbClr val="3333FF"/>
                </a:solidFill>
              </a:rPr>
              <a:t>2p</a:t>
            </a:r>
            <a:r>
              <a:rPr lang="en-US" baseline="30000">
                <a:solidFill>
                  <a:srgbClr val="3333FF"/>
                </a:solidFill>
              </a:rPr>
              <a:t>2</a:t>
            </a:r>
            <a:r>
              <a:rPr lang="en-US"/>
              <a:t>  </a:t>
            </a:r>
          </a:p>
        </p:txBody>
      </p:sp>
      <p:sp>
        <p:nvSpPr>
          <p:cNvPr id="23556" name="AutoShape 4"/>
          <p:cNvSpPr>
            <a:spLocks noChangeArrowheads="1"/>
          </p:cNvSpPr>
          <p:nvPr/>
        </p:nvSpPr>
        <p:spPr bwMode="auto">
          <a:xfrm>
            <a:off x="3125788" y="1395413"/>
            <a:ext cx="2151062" cy="533400"/>
          </a:xfrm>
          <a:prstGeom prst="wedgeEllipseCallout">
            <a:avLst>
              <a:gd name="adj1" fmla="val -28671"/>
              <a:gd name="adj2" fmla="val 91370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3333FF"/>
                </a:solidFill>
              </a:rPr>
              <a:t>Valence e’s</a:t>
            </a:r>
            <a:endParaRPr lang="en-US" sz="2000"/>
          </a:p>
        </p:txBody>
      </p:sp>
      <p:graphicFrame>
        <p:nvGraphicFramePr>
          <p:cNvPr id="23557" name="Object 5"/>
          <p:cNvGraphicFramePr>
            <a:graphicFrameLocks noChangeAspect="1"/>
          </p:cNvGraphicFramePr>
          <p:nvPr/>
        </p:nvGraphicFramePr>
        <p:xfrm>
          <a:off x="0" y="2895600"/>
          <a:ext cx="9144000" cy="3581400"/>
        </p:xfrm>
        <a:graphic>
          <a:graphicData uri="http://schemas.openxmlformats.org/presentationml/2006/ole">
            <p:oleObj spid="_x0000_s23557" name="CS ChemDraw Drawing" r:id="rId3" imgW="6621480" imgH="2443320" progId="ChemDraw.Document.4.5">
              <p:embed/>
            </p:oleObj>
          </a:graphicData>
        </a:graphic>
      </p:graphicFrame>
      <p:sp>
        <p:nvSpPr>
          <p:cNvPr id="23558" name="AutoShape 6"/>
          <p:cNvSpPr>
            <a:spLocks noChangeArrowheads="1"/>
          </p:cNvSpPr>
          <p:nvPr/>
        </p:nvSpPr>
        <p:spPr bwMode="auto">
          <a:xfrm>
            <a:off x="5657850" y="1423988"/>
            <a:ext cx="2687638" cy="762000"/>
          </a:xfrm>
          <a:prstGeom prst="wedgeRoundRectCallout">
            <a:avLst>
              <a:gd name="adj1" fmla="val 3514"/>
              <a:gd name="adj2" fmla="val 133125"/>
              <a:gd name="adj3" fmla="val 16667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/>
              <a:t>Hybrid </a:t>
            </a:r>
            <a:r>
              <a:rPr lang="en-US" sz="2000">
                <a:solidFill>
                  <a:srgbClr val="FF00FF"/>
                </a:solidFill>
              </a:rPr>
              <a:t>sp</a:t>
            </a:r>
            <a:r>
              <a:rPr lang="en-US" sz="2000" baseline="30000">
                <a:solidFill>
                  <a:srgbClr val="FF00FF"/>
                </a:solidFill>
              </a:rPr>
              <a:t>3</a:t>
            </a:r>
            <a:r>
              <a:rPr lang="en-US" sz="2000" baseline="30000"/>
              <a:t> </a:t>
            </a:r>
            <a:r>
              <a:rPr lang="en-US" sz="2000"/>
              <a:t>orbitals:</a:t>
            </a:r>
          </a:p>
          <a:p>
            <a:r>
              <a:rPr lang="en-US" sz="2000"/>
              <a:t>1 part </a:t>
            </a:r>
            <a:r>
              <a:rPr lang="en-US" sz="2000">
                <a:solidFill>
                  <a:srgbClr val="FF3300"/>
                </a:solidFill>
              </a:rPr>
              <a:t>s</a:t>
            </a:r>
            <a:r>
              <a:rPr lang="en-US" sz="2000"/>
              <a:t>, 3 parts </a:t>
            </a:r>
            <a:r>
              <a:rPr lang="en-US" sz="2000">
                <a:solidFill>
                  <a:srgbClr val="3333FF"/>
                </a:solidFill>
              </a:rPr>
              <a:t>p</a:t>
            </a:r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066800" y="3200400"/>
            <a:ext cx="3284538" cy="466725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FORMATION OF CH</a:t>
            </a:r>
            <a:r>
              <a:rPr lang="en-US" baseline="-25000"/>
              <a:t>4</a:t>
            </a:r>
            <a:r>
              <a:rPr lang="en-US"/>
              <a:t>:</a:t>
            </a:r>
          </a:p>
        </p:txBody>
      </p:sp>
      <p:graphicFrame>
        <p:nvGraphicFramePr>
          <p:cNvPr id="20485" name="Object 5"/>
          <p:cNvGraphicFramePr>
            <a:graphicFrameLocks noChangeAspect="1"/>
          </p:cNvGraphicFramePr>
          <p:nvPr/>
        </p:nvGraphicFramePr>
        <p:xfrm>
          <a:off x="838200" y="762000"/>
          <a:ext cx="7620000" cy="2286000"/>
        </p:xfrm>
        <a:graphic>
          <a:graphicData uri="http://schemas.openxmlformats.org/presentationml/2006/ole">
            <p:oleObj spid="_x0000_s20485" name="CS ChemDraw Drawing" r:id="rId3" imgW="4754880" imgH="137664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7" name="Object 3"/>
          <p:cNvGraphicFramePr>
            <a:graphicFrameLocks noChangeAspect="1"/>
          </p:cNvGraphicFramePr>
          <p:nvPr/>
        </p:nvGraphicFramePr>
        <p:xfrm>
          <a:off x="609600" y="914400"/>
          <a:ext cx="8077200" cy="4572000"/>
        </p:xfrm>
        <a:graphic>
          <a:graphicData uri="http://schemas.openxmlformats.org/presentationml/2006/ole">
            <p:oleObj spid="_x0000_s21507" name="CS ChemDraw Drawing" r:id="rId3" imgW="5694480" imgH="307836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66FFFF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2800" b="1">
                <a:latin typeface="Arial" pitchFamily="34" charset="0"/>
              </a:rPr>
              <a:t>Unshared Pairs, Double or Triple Bonds</a:t>
            </a:r>
            <a:endParaRPr lang="en-US" sz="2400" b="1">
              <a:latin typeface="Arial" pitchFamily="34" charset="0"/>
            </a:endParaRP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219200" y="2286000"/>
            <a:ext cx="7064375" cy="1196975"/>
          </a:xfrm>
          <a:prstGeom prst="rect">
            <a:avLst/>
          </a:prstGeom>
          <a:solidFill>
            <a:srgbClr val="00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rgbClr val="FF3300"/>
                </a:solidFill>
              </a:rPr>
              <a:t>Unshared pairs</a:t>
            </a:r>
            <a:r>
              <a:rPr lang="en-US"/>
              <a:t> occupy a hybridized orbital the </a:t>
            </a:r>
          </a:p>
          <a:p>
            <a:r>
              <a:rPr lang="en-US"/>
              <a:t>same as bonded  pairs: See the example of NH</a:t>
            </a:r>
            <a:r>
              <a:rPr lang="en-US" baseline="-25000"/>
              <a:t>3</a:t>
            </a:r>
            <a:endParaRPr lang="en-US"/>
          </a:p>
          <a:p>
            <a:r>
              <a:rPr lang="en-US"/>
              <a:t>that follows.</a:t>
            </a: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685800" y="4038600"/>
            <a:ext cx="7539038" cy="1927225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rgbClr val="FF3300"/>
                </a:solidFill>
              </a:rPr>
              <a:t>Double and triple bonds</a:t>
            </a:r>
            <a:r>
              <a:rPr lang="en-US"/>
              <a:t> are formed from electrons</a:t>
            </a:r>
          </a:p>
          <a:p>
            <a:r>
              <a:rPr lang="en-US"/>
              <a:t>left behind and unused in p orbitals.  Since all</a:t>
            </a:r>
          </a:p>
          <a:p>
            <a:r>
              <a:rPr lang="en-US"/>
              <a:t>multiple bonds are formed on top of sigma bonds,</a:t>
            </a:r>
          </a:p>
          <a:p>
            <a:r>
              <a:rPr lang="en-US"/>
              <a:t>the </a:t>
            </a:r>
            <a:r>
              <a:rPr lang="en-US">
                <a:solidFill>
                  <a:srgbClr val="3333FF"/>
                </a:solidFill>
              </a:rPr>
              <a:t>hybridization of the single (</a:t>
            </a:r>
            <a:r>
              <a:rPr lang="en-US">
                <a:solidFill>
                  <a:srgbClr val="3333FF"/>
                </a:solidFill>
                <a:sym typeface="Symbol" pitchFamily="18" charset="2"/>
              </a:rPr>
              <a:t>) bonds</a:t>
            </a:r>
            <a:r>
              <a:rPr lang="en-US">
                <a:sym typeface="Symbol" pitchFamily="18" charset="2"/>
              </a:rPr>
              <a:t> determine</a:t>
            </a:r>
          </a:p>
          <a:p>
            <a:r>
              <a:rPr lang="en-US">
                <a:sym typeface="Symbol" pitchFamily="18" charset="2"/>
              </a:rPr>
              <a:t>the hybridization and shape of the molecule...</a:t>
            </a:r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46" name="Object 2"/>
          <p:cNvGraphicFramePr>
            <a:graphicFrameLocks noChangeAspect="1"/>
          </p:cNvGraphicFramePr>
          <p:nvPr/>
        </p:nvGraphicFramePr>
        <p:xfrm>
          <a:off x="1143000" y="457200"/>
          <a:ext cx="6858000" cy="5486400"/>
        </p:xfrm>
        <a:graphic>
          <a:graphicData uri="http://schemas.openxmlformats.org/presentationml/2006/ole">
            <p:oleObj spid="_x0000_s31746" name="CS ChemDraw Drawing" r:id="rId3" imgW="4787640" imgH="405612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533400" y="533400"/>
            <a:ext cx="3875088" cy="46672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Hybridization of </a:t>
            </a:r>
            <a:r>
              <a:rPr lang="en-US" dirty="0">
                <a:solidFill>
                  <a:srgbClr val="FF3300"/>
                </a:solidFill>
              </a:rPr>
              <a:t>N</a:t>
            </a:r>
            <a:r>
              <a:rPr lang="en-US" dirty="0"/>
              <a:t>  in </a:t>
            </a:r>
            <a:r>
              <a:rPr lang="en-US" dirty="0">
                <a:solidFill>
                  <a:srgbClr val="FF3300"/>
                </a:solidFill>
              </a:rPr>
              <a:t>N</a:t>
            </a:r>
            <a:r>
              <a:rPr lang="en-US" dirty="0"/>
              <a:t>H</a:t>
            </a:r>
            <a:r>
              <a:rPr lang="en-US" baseline="-25000" dirty="0"/>
              <a:t>3</a:t>
            </a:r>
            <a:endParaRPr lang="en-US" dirty="0"/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669925" y="2173288"/>
            <a:ext cx="3475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Atomic </a:t>
            </a:r>
            <a:r>
              <a:rPr lang="en-US">
                <a:solidFill>
                  <a:srgbClr val="FF3300"/>
                </a:solidFill>
              </a:rPr>
              <a:t>N</a:t>
            </a:r>
            <a:r>
              <a:rPr lang="en-US"/>
              <a:t>:  1s</a:t>
            </a:r>
            <a:r>
              <a:rPr lang="en-US" baseline="30000"/>
              <a:t>2 </a:t>
            </a:r>
            <a:r>
              <a:rPr lang="en-US">
                <a:solidFill>
                  <a:srgbClr val="3333FF"/>
                </a:solidFill>
              </a:rPr>
              <a:t>2s</a:t>
            </a:r>
            <a:r>
              <a:rPr lang="en-US" baseline="30000">
                <a:solidFill>
                  <a:srgbClr val="3333FF"/>
                </a:solidFill>
              </a:rPr>
              <a:t>2</a:t>
            </a:r>
            <a:r>
              <a:rPr lang="en-US"/>
              <a:t> </a:t>
            </a:r>
            <a:r>
              <a:rPr lang="en-US">
                <a:solidFill>
                  <a:srgbClr val="3333FF"/>
                </a:solidFill>
              </a:rPr>
              <a:t>2p</a:t>
            </a:r>
            <a:r>
              <a:rPr lang="en-US" baseline="30000">
                <a:solidFill>
                  <a:srgbClr val="3333FF"/>
                </a:solidFill>
              </a:rPr>
              <a:t>3</a:t>
            </a:r>
            <a:r>
              <a:rPr lang="en-US"/>
              <a:t>  </a:t>
            </a:r>
          </a:p>
        </p:txBody>
      </p:sp>
      <p:sp>
        <p:nvSpPr>
          <p:cNvPr id="32772" name="AutoShape 4"/>
          <p:cNvSpPr>
            <a:spLocks noChangeArrowheads="1"/>
          </p:cNvSpPr>
          <p:nvPr/>
        </p:nvSpPr>
        <p:spPr bwMode="auto">
          <a:xfrm>
            <a:off x="3125788" y="1395413"/>
            <a:ext cx="2151062" cy="533400"/>
          </a:xfrm>
          <a:prstGeom prst="wedgeEllipseCallout">
            <a:avLst>
              <a:gd name="adj1" fmla="val -28671"/>
              <a:gd name="adj2" fmla="val 91370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3333FF"/>
                </a:solidFill>
              </a:rPr>
              <a:t>Valence e’s</a:t>
            </a:r>
            <a:endParaRPr lang="en-US" sz="2000"/>
          </a:p>
        </p:txBody>
      </p:sp>
      <p:graphicFrame>
        <p:nvGraphicFramePr>
          <p:cNvPr id="32774" name="Object 6"/>
          <p:cNvGraphicFramePr>
            <a:graphicFrameLocks noChangeAspect="1"/>
          </p:cNvGraphicFramePr>
          <p:nvPr/>
        </p:nvGraphicFramePr>
        <p:xfrm>
          <a:off x="0" y="2667000"/>
          <a:ext cx="9144000" cy="3962400"/>
        </p:xfrm>
        <a:graphic>
          <a:graphicData uri="http://schemas.openxmlformats.org/presentationml/2006/ole">
            <p:oleObj spid="_x0000_s32774" name="CS ChemDraw Drawing" r:id="rId3" imgW="6621480" imgH="244332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1143000" y="3124200"/>
            <a:ext cx="3284538" cy="466725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FORMATION OF </a:t>
            </a:r>
            <a:r>
              <a:rPr lang="en-US">
                <a:solidFill>
                  <a:srgbClr val="FF3300"/>
                </a:solidFill>
              </a:rPr>
              <a:t>N</a:t>
            </a:r>
            <a:r>
              <a:rPr lang="en-US"/>
              <a:t>H</a:t>
            </a:r>
            <a:r>
              <a:rPr lang="en-US" baseline="-25000"/>
              <a:t>3</a:t>
            </a:r>
            <a:r>
              <a:rPr lang="en-US"/>
              <a:t>:</a:t>
            </a:r>
          </a:p>
        </p:txBody>
      </p:sp>
      <p:graphicFrame>
        <p:nvGraphicFramePr>
          <p:cNvPr id="33797" name="Object 5"/>
          <p:cNvGraphicFramePr>
            <a:graphicFrameLocks noChangeAspect="1"/>
          </p:cNvGraphicFramePr>
          <p:nvPr/>
        </p:nvGraphicFramePr>
        <p:xfrm>
          <a:off x="685800" y="304800"/>
          <a:ext cx="8077200" cy="2743200"/>
        </p:xfrm>
        <a:graphic>
          <a:graphicData uri="http://schemas.openxmlformats.org/presentationml/2006/ole">
            <p:oleObj spid="_x0000_s33797" name="CS ChemDraw Drawing" r:id="rId3" imgW="4754880" imgH="137664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819" name="Object 3"/>
          <p:cNvGraphicFramePr>
            <a:graphicFrameLocks noChangeAspect="1"/>
          </p:cNvGraphicFramePr>
          <p:nvPr/>
        </p:nvGraphicFramePr>
        <p:xfrm>
          <a:off x="228600" y="914400"/>
          <a:ext cx="8534400" cy="5029200"/>
        </p:xfrm>
        <a:graphic>
          <a:graphicData uri="http://schemas.openxmlformats.org/presentationml/2006/ole">
            <p:oleObj spid="_x0000_s34819" name="CS ChemDraw Drawing" r:id="rId3" imgW="5694480" imgH="307836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Double and Triple Bonds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These bonds result from the side to side overlap of  p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orbitals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which results in an electron density above and below the bond axis.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1063805"/>
            <a:ext cx="5410200" cy="5388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85800" y="152400"/>
            <a:ext cx="7772400" cy="1143000"/>
          </a:xfrm>
        </p:spPr>
        <p:txBody>
          <a:bodyPr/>
          <a:lstStyle/>
          <a:p>
            <a:r>
              <a:rPr lang="en-US" dirty="0" smtClean="0"/>
              <a:t>Double bond in </a:t>
            </a:r>
            <a:r>
              <a:rPr lang="en-US" dirty="0" err="1" smtClean="0"/>
              <a:t>Ethene</a:t>
            </a:r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685800"/>
            <a:ext cx="7315200" cy="546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dirty="0" smtClean="0"/>
              <a:t>Triple bond in </a:t>
            </a:r>
            <a:r>
              <a:rPr lang="en-US" dirty="0" err="1" smtClean="0"/>
              <a:t>Ethyne</a:t>
            </a:r>
            <a:endParaRPr lang="en-US" dirty="0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1828800"/>
            <a:ext cx="4857750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143000"/>
            <a:ext cx="65436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914400"/>
          </a:xfrm>
          <a:solidFill>
            <a:srgbClr val="00FF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2800" dirty="0" smtClean="0">
                <a:latin typeface="Arial" pitchFamily="34" charset="0"/>
              </a:rPr>
              <a:t>Question</a:t>
            </a:r>
            <a:endParaRPr lang="en-US" dirty="0"/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609600" y="1905000"/>
            <a:ext cx="7551738" cy="119697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Describe Hybridization of </a:t>
            </a:r>
            <a:r>
              <a:rPr lang="en-US">
                <a:solidFill>
                  <a:srgbClr val="3333FF"/>
                </a:solidFill>
              </a:rPr>
              <a:t>C </a:t>
            </a:r>
            <a:r>
              <a:rPr lang="en-US"/>
              <a:t>and shape of following</a:t>
            </a:r>
          </a:p>
          <a:p>
            <a:r>
              <a:rPr lang="en-US"/>
              <a:t>species:</a:t>
            </a:r>
          </a:p>
          <a:p>
            <a:r>
              <a:rPr lang="en-US">
                <a:solidFill>
                  <a:srgbClr val="3333FF"/>
                </a:solidFill>
              </a:rPr>
              <a:t>                </a:t>
            </a:r>
            <a:r>
              <a:rPr lang="en-US"/>
              <a:t> </a:t>
            </a:r>
            <a:r>
              <a:rPr lang="en-US">
                <a:solidFill>
                  <a:srgbClr val="3333FF"/>
                </a:solidFill>
              </a:rPr>
              <a:t>C</a:t>
            </a:r>
            <a:r>
              <a:rPr lang="en-US"/>
              <a:t>O, </a:t>
            </a:r>
            <a:r>
              <a:rPr lang="en-US">
                <a:solidFill>
                  <a:srgbClr val="3333FF"/>
                </a:solidFill>
              </a:rPr>
              <a:t>C</a:t>
            </a:r>
            <a:r>
              <a:rPr lang="en-US"/>
              <a:t>O</a:t>
            </a:r>
            <a:r>
              <a:rPr lang="en-US" baseline="-25000"/>
              <a:t>2</a:t>
            </a:r>
            <a:r>
              <a:rPr lang="en-US"/>
              <a:t>, H</a:t>
            </a:r>
            <a:r>
              <a:rPr lang="en-US">
                <a:solidFill>
                  <a:srgbClr val="3333FF"/>
                </a:solidFill>
              </a:rPr>
              <a:t>C</a:t>
            </a:r>
            <a:r>
              <a:rPr lang="en-US"/>
              <a:t>N, </a:t>
            </a:r>
            <a:r>
              <a:rPr lang="en-US">
                <a:solidFill>
                  <a:srgbClr val="3333FF"/>
                </a:solidFill>
              </a:rPr>
              <a:t>C</a:t>
            </a:r>
            <a:r>
              <a:rPr lang="en-US"/>
              <a:t>H</a:t>
            </a:r>
            <a:r>
              <a:rPr lang="en-US" baseline="-25000"/>
              <a:t>2</a:t>
            </a:r>
            <a:r>
              <a:rPr lang="en-US"/>
              <a:t>O, </a:t>
            </a:r>
            <a:r>
              <a:rPr lang="en-US">
                <a:solidFill>
                  <a:srgbClr val="3333FF"/>
                </a:solidFill>
              </a:rPr>
              <a:t>C</a:t>
            </a:r>
            <a:r>
              <a:rPr lang="en-US"/>
              <a:t>O</a:t>
            </a:r>
            <a:r>
              <a:rPr lang="en-US" baseline="-25000"/>
              <a:t>3</a:t>
            </a:r>
            <a:r>
              <a:rPr lang="en-US" baseline="30000"/>
              <a:t>2-</a:t>
            </a:r>
            <a:r>
              <a:rPr lang="en-US" baseline="-25000"/>
              <a:t> </a:t>
            </a:r>
            <a:r>
              <a:rPr lang="en-US"/>
              <a:t>, </a:t>
            </a:r>
            <a:r>
              <a:rPr lang="en-US">
                <a:solidFill>
                  <a:srgbClr val="3333FF"/>
                </a:solidFill>
              </a:rPr>
              <a:t>C</a:t>
            </a:r>
            <a:r>
              <a:rPr lang="en-US"/>
              <a:t>Br</a:t>
            </a:r>
            <a:r>
              <a:rPr lang="en-US" baseline="-25000"/>
              <a:t>4</a:t>
            </a:r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914400"/>
          </a:xfrm>
          <a:solidFill>
            <a:srgbClr val="CCFFFF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2800" b="1">
                <a:latin typeface="Arial" pitchFamily="34" charset="0"/>
              </a:rPr>
              <a:t>“</a:t>
            </a:r>
            <a:r>
              <a:rPr lang="en-US" sz="2800" b="1">
                <a:solidFill>
                  <a:srgbClr val="FF3300"/>
                </a:solidFill>
                <a:latin typeface="Arial" pitchFamily="34" charset="0"/>
              </a:rPr>
              <a:t>sp</a:t>
            </a:r>
            <a:r>
              <a:rPr lang="en-US" sz="2800" b="1" baseline="30000">
                <a:solidFill>
                  <a:srgbClr val="FF3300"/>
                </a:solidFill>
                <a:latin typeface="Arial" pitchFamily="34" charset="0"/>
              </a:rPr>
              <a:t>3</a:t>
            </a:r>
            <a:r>
              <a:rPr lang="en-US" sz="2800" b="1">
                <a:solidFill>
                  <a:srgbClr val="FF3300"/>
                </a:solidFill>
                <a:latin typeface="Arial" pitchFamily="34" charset="0"/>
              </a:rPr>
              <a:t>d</a:t>
            </a:r>
            <a:r>
              <a:rPr lang="en-US" sz="2800" b="1">
                <a:latin typeface="Arial" pitchFamily="34" charset="0"/>
              </a:rPr>
              <a:t>” Hybridization: All </a:t>
            </a:r>
            <a:r>
              <a:rPr lang="en-US" sz="2800" b="1">
                <a:solidFill>
                  <a:srgbClr val="FF3300"/>
                </a:solidFill>
                <a:latin typeface="Arial" pitchFamily="34" charset="0"/>
              </a:rPr>
              <a:t>5 Region</a:t>
            </a:r>
            <a:r>
              <a:rPr lang="en-US" sz="2800" b="1">
                <a:latin typeface="Arial" pitchFamily="34" charset="0"/>
              </a:rPr>
              <a:t> Species</a:t>
            </a:r>
          </a:p>
        </p:txBody>
      </p:sp>
      <p:graphicFrame>
        <p:nvGraphicFramePr>
          <p:cNvPr id="22532" name="Object 4"/>
          <p:cNvGraphicFramePr>
            <a:graphicFrameLocks noChangeAspect="1"/>
          </p:cNvGraphicFramePr>
          <p:nvPr/>
        </p:nvGraphicFramePr>
        <p:xfrm>
          <a:off x="609600" y="1295400"/>
          <a:ext cx="8077200" cy="5562600"/>
        </p:xfrm>
        <a:graphic>
          <a:graphicData uri="http://schemas.openxmlformats.org/presentationml/2006/ole">
            <p:oleObj spid="_x0000_s22532" name="CS ChemDraw Drawing" r:id="rId3" imgW="5173920" imgH="405612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533400" y="304800"/>
            <a:ext cx="3805238" cy="46672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Hybridization of </a:t>
            </a:r>
            <a:r>
              <a:rPr lang="en-US">
                <a:solidFill>
                  <a:srgbClr val="FF3300"/>
                </a:solidFill>
              </a:rPr>
              <a:t>P</a:t>
            </a:r>
            <a:r>
              <a:rPr lang="en-US"/>
              <a:t>  in </a:t>
            </a:r>
            <a:r>
              <a:rPr lang="en-US">
                <a:solidFill>
                  <a:srgbClr val="FF3300"/>
                </a:solidFill>
              </a:rPr>
              <a:t>P</a:t>
            </a:r>
            <a:r>
              <a:rPr lang="en-US"/>
              <a:t>F</a:t>
            </a:r>
            <a:r>
              <a:rPr lang="en-US" baseline="-25000"/>
              <a:t>5</a:t>
            </a:r>
            <a:endParaRPr lang="en-US"/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5257800" y="381000"/>
            <a:ext cx="3522663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  </a:t>
            </a:r>
            <a:r>
              <a:rPr lang="en-US">
                <a:solidFill>
                  <a:srgbClr val="FF3300"/>
                </a:solidFill>
              </a:rPr>
              <a:t>P</a:t>
            </a:r>
            <a:r>
              <a:rPr lang="en-US"/>
              <a:t>:  1s</a:t>
            </a:r>
            <a:r>
              <a:rPr lang="en-US" baseline="30000"/>
              <a:t>2 </a:t>
            </a:r>
            <a:r>
              <a:rPr lang="en-US"/>
              <a:t>2s</a:t>
            </a:r>
            <a:r>
              <a:rPr lang="en-US" baseline="30000"/>
              <a:t>2</a:t>
            </a:r>
            <a:r>
              <a:rPr lang="en-US"/>
              <a:t> 2p</a:t>
            </a:r>
            <a:r>
              <a:rPr lang="en-US" baseline="30000"/>
              <a:t>6</a:t>
            </a:r>
            <a:r>
              <a:rPr lang="en-US"/>
              <a:t> </a:t>
            </a:r>
            <a:r>
              <a:rPr lang="en-US">
                <a:solidFill>
                  <a:srgbClr val="3333FF"/>
                </a:solidFill>
              </a:rPr>
              <a:t>3s</a:t>
            </a:r>
            <a:r>
              <a:rPr lang="en-US" baseline="30000">
                <a:solidFill>
                  <a:srgbClr val="3333FF"/>
                </a:solidFill>
              </a:rPr>
              <a:t>2</a:t>
            </a:r>
            <a:r>
              <a:rPr lang="en-US"/>
              <a:t> </a:t>
            </a:r>
            <a:r>
              <a:rPr lang="en-US">
                <a:solidFill>
                  <a:srgbClr val="3333FF"/>
                </a:solidFill>
              </a:rPr>
              <a:t>3p</a:t>
            </a:r>
            <a:r>
              <a:rPr lang="en-US" baseline="30000">
                <a:solidFill>
                  <a:srgbClr val="3333FF"/>
                </a:solidFill>
              </a:rPr>
              <a:t>3</a:t>
            </a:r>
            <a:r>
              <a:rPr lang="en-US"/>
              <a:t> </a:t>
            </a:r>
          </a:p>
        </p:txBody>
      </p:sp>
      <p:graphicFrame>
        <p:nvGraphicFramePr>
          <p:cNvPr id="19464" name="Object 8"/>
          <p:cNvGraphicFramePr>
            <a:graphicFrameLocks noChangeAspect="1"/>
          </p:cNvGraphicFramePr>
          <p:nvPr/>
        </p:nvGraphicFramePr>
        <p:xfrm>
          <a:off x="0" y="1219200"/>
          <a:ext cx="8839200" cy="5334000"/>
        </p:xfrm>
        <a:graphic>
          <a:graphicData uri="http://schemas.openxmlformats.org/presentationml/2006/ole">
            <p:oleObj spid="_x0000_s19464" name="CS ChemDraw Drawing" r:id="rId3" imgW="6012000" imgH="375408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219200" y="3276600"/>
            <a:ext cx="3232150" cy="466725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FORMATION OF PF</a:t>
            </a:r>
            <a:r>
              <a:rPr lang="en-US" baseline="-25000"/>
              <a:t>5</a:t>
            </a:r>
            <a:r>
              <a:rPr lang="en-US"/>
              <a:t>:</a:t>
            </a:r>
          </a:p>
        </p:txBody>
      </p:sp>
      <p:graphicFrame>
        <p:nvGraphicFramePr>
          <p:cNvPr id="24582" name="Object 6"/>
          <p:cNvGraphicFramePr>
            <a:graphicFrameLocks noChangeAspect="1"/>
          </p:cNvGraphicFramePr>
          <p:nvPr/>
        </p:nvGraphicFramePr>
        <p:xfrm>
          <a:off x="762000" y="990600"/>
          <a:ext cx="7772400" cy="1981200"/>
        </p:xfrm>
        <a:graphic>
          <a:graphicData uri="http://schemas.openxmlformats.org/presentationml/2006/ole">
            <p:oleObj spid="_x0000_s24582" name="CS ChemDraw Drawing" r:id="rId3" imgW="4754880" imgH="137664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4" name="Object 4"/>
          <p:cNvGraphicFramePr>
            <a:graphicFrameLocks noChangeAspect="1"/>
          </p:cNvGraphicFramePr>
          <p:nvPr/>
        </p:nvGraphicFramePr>
        <p:xfrm>
          <a:off x="304800" y="914400"/>
          <a:ext cx="8534400" cy="5029200"/>
        </p:xfrm>
        <a:graphic>
          <a:graphicData uri="http://schemas.openxmlformats.org/presentationml/2006/ole">
            <p:oleObj spid="_x0000_s25604" name="CS ChemDraw Drawing" r:id="rId3" imgW="5694480" imgH="307836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914400"/>
          </a:xfrm>
          <a:solidFill>
            <a:srgbClr val="CCFFFF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2800" b="1">
                <a:latin typeface="Arial" pitchFamily="34" charset="0"/>
              </a:rPr>
              <a:t>“</a:t>
            </a:r>
            <a:r>
              <a:rPr lang="en-US" sz="2800" b="1">
                <a:solidFill>
                  <a:srgbClr val="FF3300"/>
                </a:solidFill>
                <a:latin typeface="Arial" pitchFamily="34" charset="0"/>
              </a:rPr>
              <a:t>sp</a:t>
            </a:r>
            <a:r>
              <a:rPr lang="en-US" sz="2800" b="1" baseline="30000">
                <a:solidFill>
                  <a:srgbClr val="FF3300"/>
                </a:solidFill>
                <a:latin typeface="Arial" pitchFamily="34" charset="0"/>
              </a:rPr>
              <a:t>3</a:t>
            </a:r>
            <a:r>
              <a:rPr lang="en-US" sz="2800" b="1">
                <a:solidFill>
                  <a:srgbClr val="FF3300"/>
                </a:solidFill>
                <a:latin typeface="Arial" pitchFamily="34" charset="0"/>
              </a:rPr>
              <a:t>d</a:t>
            </a:r>
            <a:r>
              <a:rPr lang="en-US" sz="2800" b="1" baseline="30000">
                <a:solidFill>
                  <a:srgbClr val="FF3300"/>
                </a:solidFill>
                <a:latin typeface="Arial" pitchFamily="34" charset="0"/>
              </a:rPr>
              <a:t>2</a:t>
            </a:r>
            <a:r>
              <a:rPr lang="en-US" sz="2800" b="1">
                <a:latin typeface="Arial" pitchFamily="34" charset="0"/>
              </a:rPr>
              <a:t>” Hybridization: All </a:t>
            </a:r>
            <a:r>
              <a:rPr lang="en-US" sz="2800" b="1">
                <a:solidFill>
                  <a:srgbClr val="FF3300"/>
                </a:solidFill>
                <a:latin typeface="Arial" pitchFamily="34" charset="0"/>
              </a:rPr>
              <a:t>6 Region</a:t>
            </a:r>
            <a:r>
              <a:rPr lang="en-US" sz="2800" b="1">
                <a:latin typeface="Arial" pitchFamily="34" charset="0"/>
              </a:rPr>
              <a:t> Species</a:t>
            </a:r>
          </a:p>
        </p:txBody>
      </p:sp>
      <p:graphicFrame>
        <p:nvGraphicFramePr>
          <p:cNvPr id="26628" name="Object 4"/>
          <p:cNvGraphicFramePr>
            <a:graphicFrameLocks noChangeAspect="1"/>
          </p:cNvGraphicFramePr>
          <p:nvPr/>
        </p:nvGraphicFramePr>
        <p:xfrm>
          <a:off x="381000" y="1295400"/>
          <a:ext cx="8229600" cy="5334000"/>
        </p:xfrm>
        <a:graphic>
          <a:graphicData uri="http://schemas.openxmlformats.org/presentationml/2006/ole">
            <p:oleObj spid="_x0000_s26628" name="CS ChemDraw Drawing" r:id="rId3" imgW="5173920" imgH="405612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533400" y="304800"/>
            <a:ext cx="3805238" cy="46672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Hybridization of </a:t>
            </a:r>
            <a:r>
              <a:rPr lang="en-US">
                <a:solidFill>
                  <a:srgbClr val="FF3300"/>
                </a:solidFill>
              </a:rPr>
              <a:t>S</a:t>
            </a:r>
            <a:r>
              <a:rPr lang="en-US"/>
              <a:t>  in </a:t>
            </a:r>
            <a:r>
              <a:rPr lang="en-US">
                <a:solidFill>
                  <a:srgbClr val="FF3300"/>
                </a:solidFill>
              </a:rPr>
              <a:t>S</a:t>
            </a:r>
            <a:r>
              <a:rPr lang="en-US"/>
              <a:t>F</a:t>
            </a:r>
            <a:r>
              <a:rPr lang="en-US" baseline="-25000"/>
              <a:t>6</a:t>
            </a:r>
            <a:endParaRPr lang="en-US"/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5257800" y="381000"/>
            <a:ext cx="3522663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  </a:t>
            </a:r>
            <a:r>
              <a:rPr lang="en-US">
                <a:solidFill>
                  <a:srgbClr val="FF3300"/>
                </a:solidFill>
              </a:rPr>
              <a:t>S</a:t>
            </a:r>
            <a:r>
              <a:rPr lang="en-US"/>
              <a:t>:  1s</a:t>
            </a:r>
            <a:r>
              <a:rPr lang="en-US" baseline="30000"/>
              <a:t>2 </a:t>
            </a:r>
            <a:r>
              <a:rPr lang="en-US"/>
              <a:t>2s</a:t>
            </a:r>
            <a:r>
              <a:rPr lang="en-US" baseline="30000"/>
              <a:t>2</a:t>
            </a:r>
            <a:r>
              <a:rPr lang="en-US"/>
              <a:t> 2p</a:t>
            </a:r>
            <a:r>
              <a:rPr lang="en-US" baseline="30000"/>
              <a:t>6</a:t>
            </a:r>
            <a:r>
              <a:rPr lang="en-US"/>
              <a:t> </a:t>
            </a:r>
            <a:r>
              <a:rPr lang="en-US">
                <a:solidFill>
                  <a:srgbClr val="3333FF"/>
                </a:solidFill>
              </a:rPr>
              <a:t>3s</a:t>
            </a:r>
            <a:r>
              <a:rPr lang="en-US" baseline="30000">
                <a:solidFill>
                  <a:srgbClr val="3333FF"/>
                </a:solidFill>
              </a:rPr>
              <a:t>2</a:t>
            </a:r>
            <a:r>
              <a:rPr lang="en-US"/>
              <a:t> </a:t>
            </a:r>
            <a:r>
              <a:rPr lang="en-US">
                <a:solidFill>
                  <a:srgbClr val="3333FF"/>
                </a:solidFill>
              </a:rPr>
              <a:t>3p</a:t>
            </a:r>
            <a:r>
              <a:rPr lang="en-US" baseline="30000">
                <a:solidFill>
                  <a:srgbClr val="3333FF"/>
                </a:solidFill>
              </a:rPr>
              <a:t>4</a:t>
            </a:r>
            <a:r>
              <a:rPr lang="en-US"/>
              <a:t> </a:t>
            </a:r>
          </a:p>
        </p:txBody>
      </p:sp>
      <p:graphicFrame>
        <p:nvGraphicFramePr>
          <p:cNvPr id="27653" name="Object 5"/>
          <p:cNvGraphicFramePr>
            <a:graphicFrameLocks noChangeAspect="1"/>
          </p:cNvGraphicFramePr>
          <p:nvPr/>
        </p:nvGraphicFramePr>
        <p:xfrm>
          <a:off x="0" y="1066800"/>
          <a:ext cx="9144000" cy="5791200"/>
        </p:xfrm>
        <a:graphic>
          <a:graphicData uri="http://schemas.openxmlformats.org/presentationml/2006/ole">
            <p:oleObj spid="_x0000_s27653" name="CS ChemDraw Drawing" r:id="rId3" imgW="6012000" imgH="391896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838200" y="3505200"/>
            <a:ext cx="3232150" cy="466725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FORMATION OF SF</a:t>
            </a:r>
            <a:r>
              <a:rPr lang="en-US" baseline="-25000"/>
              <a:t>6</a:t>
            </a:r>
            <a:r>
              <a:rPr lang="en-US"/>
              <a:t>:</a:t>
            </a:r>
          </a:p>
        </p:txBody>
      </p:sp>
      <p:graphicFrame>
        <p:nvGraphicFramePr>
          <p:cNvPr id="28677" name="Object 5"/>
          <p:cNvGraphicFramePr>
            <a:graphicFrameLocks noChangeAspect="1"/>
          </p:cNvGraphicFramePr>
          <p:nvPr/>
        </p:nvGraphicFramePr>
        <p:xfrm>
          <a:off x="304800" y="609600"/>
          <a:ext cx="8610600" cy="2743200"/>
        </p:xfrm>
        <a:graphic>
          <a:graphicData uri="http://schemas.openxmlformats.org/presentationml/2006/ole">
            <p:oleObj spid="_x0000_s28677" name="CS ChemDraw Drawing" r:id="rId3" imgW="4754880" imgH="137664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9" name="Object 3"/>
          <p:cNvGraphicFramePr>
            <a:graphicFrameLocks noChangeAspect="1"/>
          </p:cNvGraphicFramePr>
          <p:nvPr/>
        </p:nvGraphicFramePr>
        <p:xfrm>
          <a:off x="304800" y="914400"/>
          <a:ext cx="8458200" cy="5562600"/>
        </p:xfrm>
        <a:graphic>
          <a:graphicData uri="http://schemas.openxmlformats.org/presentationml/2006/ole">
            <p:oleObj spid="_x0000_s29699" name="CS ChemDraw Drawing" r:id="rId3" imgW="5694480" imgH="3078360" progId="ChemDraw.Document.4.5">
              <p:embed/>
            </p:oleObj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772400" cy="838200"/>
          </a:xfrm>
          <a:solidFill>
            <a:srgbClr val="00FF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2800" dirty="0" smtClean="0">
                <a:latin typeface="Arial" pitchFamily="34" charset="0"/>
              </a:rPr>
              <a:t>Question</a:t>
            </a:r>
            <a:endParaRPr lang="en-US" dirty="0"/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838200" y="1295400"/>
            <a:ext cx="72755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Describe hybridization of S and shape of species</a:t>
            </a:r>
          </a:p>
          <a:p>
            <a:r>
              <a:rPr lang="en-US"/>
              <a:t>in SF</a:t>
            </a:r>
            <a:r>
              <a:rPr lang="en-US" baseline="-25000"/>
              <a:t>2</a:t>
            </a:r>
            <a:r>
              <a:rPr lang="en-US"/>
              <a:t>, SO</a:t>
            </a:r>
            <a:r>
              <a:rPr lang="en-US" baseline="-25000"/>
              <a:t>2</a:t>
            </a:r>
            <a:r>
              <a:rPr lang="en-US"/>
              <a:t>,  SO</a:t>
            </a:r>
            <a:r>
              <a:rPr lang="en-US" baseline="-25000"/>
              <a:t>3</a:t>
            </a:r>
            <a:r>
              <a:rPr lang="en-US" baseline="30000"/>
              <a:t>2- </a:t>
            </a:r>
            <a:r>
              <a:rPr lang="en-US"/>
              <a:t>, SF</a:t>
            </a:r>
            <a:r>
              <a:rPr lang="en-US" baseline="-25000"/>
              <a:t>3</a:t>
            </a:r>
            <a:r>
              <a:rPr lang="en-US" baseline="30000"/>
              <a:t>+</a:t>
            </a:r>
            <a:r>
              <a:rPr lang="en-US"/>
              <a:t>,</a:t>
            </a:r>
            <a:r>
              <a:rPr lang="en-US" baseline="30000"/>
              <a:t> </a:t>
            </a:r>
            <a:r>
              <a:rPr lang="en-US"/>
              <a:t>SF</a:t>
            </a:r>
            <a:r>
              <a:rPr lang="en-US" baseline="-25000"/>
              <a:t>4</a:t>
            </a:r>
            <a:r>
              <a:rPr lang="en-US"/>
              <a:t>,</a:t>
            </a:r>
            <a:r>
              <a:rPr lang="en-US" baseline="-25000"/>
              <a:t>  </a:t>
            </a:r>
            <a:r>
              <a:rPr lang="en-US"/>
              <a:t>SF</a:t>
            </a:r>
            <a:r>
              <a:rPr lang="en-US" baseline="-25000"/>
              <a:t>5</a:t>
            </a:r>
            <a:r>
              <a:rPr lang="en-US" baseline="30000"/>
              <a:t>-</a:t>
            </a:r>
            <a:endParaRPr lang="en-US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143000"/>
          </a:xfrm>
          <a:solidFill>
            <a:srgbClr val="00FF99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2800">
                <a:latin typeface="Arial" pitchFamily="34" charset="0"/>
              </a:rPr>
              <a:t>Summary: Regions, Shapes and Hybridization </a:t>
            </a:r>
            <a:endParaRPr lang="en-US"/>
          </a:p>
        </p:txBody>
      </p:sp>
      <p:graphicFrame>
        <p:nvGraphicFramePr>
          <p:cNvPr id="36867" name="Object 3"/>
          <p:cNvGraphicFramePr>
            <a:graphicFrameLocks noChangeAspect="1"/>
          </p:cNvGraphicFramePr>
          <p:nvPr>
            <p:ph type="tbl" idx="1"/>
          </p:nvPr>
        </p:nvGraphicFramePr>
        <p:xfrm>
          <a:off x="685800" y="2022475"/>
          <a:ext cx="7753350" cy="4602163"/>
        </p:xfrm>
        <a:graphic>
          <a:graphicData uri="http://schemas.openxmlformats.org/presentationml/2006/ole">
            <p:oleObj spid="_x0000_s36867" name="Document" r:id="rId3" imgW="7788306" imgH="4622177" progId="Word.Document.8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639</TotalTime>
  <Words>715</Words>
  <Application>Microsoft Office PowerPoint</Application>
  <PresentationFormat>On-screen Show (4:3)</PresentationFormat>
  <Paragraphs>103</Paragraphs>
  <Slides>40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Times New Roman</vt:lpstr>
      <vt:lpstr>Arial</vt:lpstr>
      <vt:lpstr>Symbol</vt:lpstr>
      <vt:lpstr>Blank</vt:lpstr>
      <vt:lpstr>CS ChemDraw Drawing</vt:lpstr>
      <vt:lpstr>Microsoft Office Word 97 - 2003 Document</vt:lpstr>
      <vt:lpstr>4.6 Quantum Mechanics and Bonding Hybridization</vt:lpstr>
      <vt:lpstr>Slide 2</vt:lpstr>
      <vt:lpstr>Slide 3</vt:lpstr>
      <vt:lpstr>Slide 4</vt:lpstr>
      <vt:lpstr>Slide 5</vt:lpstr>
      <vt:lpstr>Slide 6</vt:lpstr>
      <vt:lpstr>MAXIMIZING BOND FORMATION</vt:lpstr>
      <vt:lpstr>“sp” Hybridization: all 2 Region Species </vt:lpstr>
      <vt:lpstr>Slide 9</vt:lpstr>
      <vt:lpstr>Slide 10</vt:lpstr>
      <vt:lpstr>Slide 11</vt:lpstr>
      <vt:lpstr>“sp2” Hybridization: All 3 Region Species</vt:lpstr>
      <vt:lpstr>Slide 13</vt:lpstr>
      <vt:lpstr>Slide 14</vt:lpstr>
      <vt:lpstr>Slide 15</vt:lpstr>
      <vt:lpstr>“sp3” Hybridization: All 4 Region Species</vt:lpstr>
      <vt:lpstr>Slide 17</vt:lpstr>
      <vt:lpstr>Slide 18</vt:lpstr>
      <vt:lpstr>Slide 19</vt:lpstr>
      <vt:lpstr>Unshared Pairs, Double or Triple Bonds</vt:lpstr>
      <vt:lpstr>Slide 21</vt:lpstr>
      <vt:lpstr>Slide 22</vt:lpstr>
      <vt:lpstr>Slide 23</vt:lpstr>
      <vt:lpstr>Slide 24</vt:lpstr>
      <vt:lpstr>Double and Triple Bonds</vt:lpstr>
      <vt:lpstr>Double bond in Ethene</vt:lpstr>
      <vt:lpstr>Slide 27</vt:lpstr>
      <vt:lpstr>Triple bond in Ethyne</vt:lpstr>
      <vt:lpstr>Slide 29</vt:lpstr>
      <vt:lpstr>Question</vt:lpstr>
      <vt:lpstr>“sp3d” Hybridization: All 5 Region Species</vt:lpstr>
      <vt:lpstr>Slide 32</vt:lpstr>
      <vt:lpstr>Slide 33</vt:lpstr>
      <vt:lpstr>Slide 34</vt:lpstr>
      <vt:lpstr>“sp3d2” Hybridization: All 6 Region Species</vt:lpstr>
      <vt:lpstr>Slide 36</vt:lpstr>
      <vt:lpstr>Slide 37</vt:lpstr>
      <vt:lpstr>Slide 38</vt:lpstr>
      <vt:lpstr>Question</vt:lpstr>
      <vt:lpstr>Summary: Regions, Shapes and Hybridization 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Valence Bond Theory</dc:title>
  <dc:creator>Sharon Gardlund</dc:creator>
  <cp:lastModifiedBy>ICT</cp:lastModifiedBy>
  <cp:revision>79</cp:revision>
  <dcterms:created xsi:type="dcterms:W3CDTF">2001-06-15T16:01:00Z</dcterms:created>
  <dcterms:modified xsi:type="dcterms:W3CDTF">2013-04-02T19:58:40Z</dcterms:modified>
</cp:coreProperties>
</file>