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5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6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8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10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1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2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13.xml" ContentType="application/vnd.openxmlformats-officedocument.presentationml.notesSlid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14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15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notesSlides/notesSlide16.xml" ContentType="application/vnd.openxmlformats-officedocument.presentationml.notesSl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notesSlides/notesSlide18.xml" ContentType="application/vnd.openxmlformats-officedocument.presentationml.notesSlide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notesSlides/notesSlide19.xml" ContentType="application/vnd.openxmlformats-officedocument.presentationml.notesSlide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20.xml" ContentType="application/vnd.openxmlformats-officedocument.presentationml.notesSlid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notesSlides/notesSlide21.xml" ContentType="application/vnd.openxmlformats-officedocument.presentationml.notesSlide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2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notesSlides/notesSlide25.xml" ContentType="application/vnd.openxmlformats-officedocument.presentationml.notesSlide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notesSlides/notesSlide26.xml" ContentType="application/vnd.openxmlformats-officedocument.presentationml.notesSlide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notesSlides/notesSlide27.xml" ContentType="application/vnd.openxmlformats-officedocument.presentationml.notesSlide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notesSlides/notesSlide28.xml" ContentType="application/vnd.openxmlformats-officedocument.presentationml.notesSlide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79" r:id="rId2"/>
    <p:sldId id="290" r:id="rId3"/>
    <p:sldId id="274" r:id="rId4"/>
    <p:sldId id="335" r:id="rId5"/>
    <p:sldId id="297" r:id="rId6"/>
    <p:sldId id="337" r:id="rId7"/>
    <p:sldId id="322" r:id="rId8"/>
    <p:sldId id="275" r:id="rId9"/>
    <p:sldId id="325" r:id="rId10"/>
    <p:sldId id="276" r:id="rId11"/>
    <p:sldId id="277" r:id="rId12"/>
    <p:sldId id="278" r:id="rId13"/>
    <p:sldId id="323" r:id="rId14"/>
    <p:sldId id="338" r:id="rId15"/>
    <p:sldId id="291" r:id="rId16"/>
    <p:sldId id="317" r:id="rId17"/>
    <p:sldId id="31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20" r:id="rId26"/>
    <p:sldId id="321" r:id="rId27"/>
    <p:sldId id="339" r:id="rId28"/>
    <p:sldId id="318" r:id="rId29"/>
    <p:sldId id="313" r:id="rId30"/>
    <p:sldId id="324" r:id="rId31"/>
  </p:sldIdLst>
  <p:sldSz cx="9144000" cy="6858000" type="screen4x3"/>
  <p:notesSz cx="7315200" cy="96012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303">
          <p15:clr>
            <a:srgbClr val="A4A3A4"/>
          </p15:clr>
        </p15:guide>
        <p15:guide id="2" pos="30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D9D9D9"/>
    <a:srgbClr val="C6C6C6"/>
    <a:srgbClr val="110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6060" autoAdjust="0"/>
    <p:restoredTop sz="93347" autoAdjust="0"/>
  </p:normalViewPr>
  <p:slideViewPr>
    <p:cSldViewPr>
      <p:cViewPr varScale="1">
        <p:scale>
          <a:sx n="81" d="100"/>
          <a:sy n="81" d="100"/>
        </p:scale>
        <p:origin x="-4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200" d="100"/>
          <a:sy n="200" d="100"/>
        </p:scale>
        <p:origin x="-1212" y="660"/>
      </p:cViewPr>
      <p:guideLst>
        <p:guide orient="horz" pos="3023"/>
        <p:guide pos="230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20247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876" y="4558904"/>
            <a:ext cx="5365448" cy="4321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vert="horz" wrap="square" lIns="95123" tIns="46727" rIns="95123" bIns="46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6825" y="727075"/>
            <a:ext cx="4781550" cy="35877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437237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38100"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82891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0855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04728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34964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64011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032664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786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49325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Les </a:t>
            </a:r>
            <a:r>
              <a:rPr lang="en-US" altLang="en-US" dirty="0" err="1" smtClean="0"/>
              <a:t>poissons</a:t>
            </a:r>
            <a:r>
              <a:rPr lang="en-US" altLang="en-US" dirty="0" smtClean="0"/>
              <a:t> plats</a:t>
            </a:r>
          </a:p>
          <a:p>
            <a:endParaRPr lang="en-US" altLang="en-US" dirty="0" smtClean="0"/>
          </a:p>
          <a:p>
            <a:r>
              <a:rPr lang="en-US" altLang="en-US" dirty="0" err="1" smtClean="0"/>
              <a:t>Ils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surpeche</a:t>
            </a:r>
            <a:r>
              <a:rPr lang="en-US" altLang="en-US" baseline="0" dirty="0" smtClean="0"/>
              <a:t>, 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83454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err="1" smtClean="0"/>
              <a:t>Caracteristique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principale</a:t>
            </a:r>
            <a:endParaRPr lang="en-US" altLang="en-US" dirty="0" smtClean="0"/>
          </a:p>
          <a:p>
            <a:endParaRPr lang="en-US" altLang="en-US" dirty="0" smtClean="0"/>
          </a:p>
          <a:p>
            <a:r>
              <a:rPr lang="en-US" altLang="en-US" dirty="0" smtClean="0"/>
              <a:t>Un cote du corps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la face </a:t>
            </a:r>
            <a:r>
              <a:rPr lang="en-US" altLang="en-US" baseline="0" dirty="0" err="1" smtClean="0"/>
              <a:t>aveugle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ou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il</a:t>
            </a:r>
            <a:r>
              <a:rPr lang="en-US" altLang="en-US" baseline="0" dirty="0" smtClean="0"/>
              <a:t> n y a pas des </a:t>
            </a:r>
            <a:r>
              <a:rPr lang="en-US" altLang="en-US" baseline="0" dirty="0" err="1" smtClean="0"/>
              <a:t>yeus</a:t>
            </a:r>
            <a:r>
              <a:rPr lang="en-US" altLang="en-US" baseline="0" dirty="0" smtClean="0"/>
              <a:t>, et l </a:t>
            </a:r>
            <a:r>
              <a:rPr lang="en-US" altLang="en-US" baseline="0" dirty="0" err="1" smtClean="0"/>
              <a:t>autre</a:t>
            </a:r>
            <a:r>
              <a:rPr lang="en-US" altLang="en-US" baseline="0" dirty="0" smtClean="0"/>
              <a:t> cote </a:t>
            </a:r>
            <a:r>
              <a:rPr lang="en-US" altLang="en-US" baseline="0" dirty="0" err="1" smtClean="0"/>
              <a:t>possede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deux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yeux</a:t>
            </a:r>
            <a:r>
              <a:rPr lang="en-US" altLang="en-US" baseline="0" dirty="0" smtClean="0"/>
              <a:t>. </a:t>
            </a:r>
          </a:p>
          <a:p>
            <a:r>
              <a:rPr lang="en-US" altLang="en-US" baseline="0" dirty="0" err="1" smtClean="0"/>
              <a:t>Ceci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peut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etre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explique</a:t>
            </a:r>
            <a:r>
              <a:rPr lang="en-US" altLang="en-US" baseline="0" dirty="0" smtClean="0"/>
              <a:t> par un </a:t>
            </a:r>
            <a:r>
              <a:rPr lang="en-US" altLang="en-US" baseline="0" dirty="0" err="1" smtClean="0"/>
              <a:t>methamorphose</a:t>
            </a:r>
            <a:r>
              <a:rPr lang="en-US" altLang="en-US" baseline="0" dirty="0" smtClean="0"/>
              <a:t> qui </a:t>
            </a:r>
            <a:r>
              <a:rPr lang="en-US" altLang="en-US" baseline="0" dirty="0" err="1" smtClean="0"/>
              <a:t>dure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quelque</a:t>
            </a:r>
            <a:r>
              <a:rPr lang="en-US" altLang="en-US" baseline="0" dirty="0" smtClean="0"/>
              <a:t> jour chez la </a:t>
            </a:r>
            <a:r>
              <a:rPr lang="en-US" altLang="en-US" baseline="0" dirty="0" err="1" smtClean="0"/>
              <a:t>larvre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ou</a:t>
            </a:r>
            <a:r>
              <a:rPr lang="en-US" altLang="en-US" baseline="0" dirty="0" smtClean="0"/>
              <a:t> un </a:t>
            </a:r>
            <a:r>
              <a:rPr lang="en-US" altLang="en-US" baseline="0" dirty="0" err="1" smtClean="0"/>
              <a:t>oeil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migre</a:t>
            </a:r>
            <a:r>
              <a:rPr lang="en-US" altLang="en-US" baseline="0" dirty="0" smtClean="0"/>
              <a:t> a l </a:t>
            </a:r>
            <a:r>
              <a:rPr lang="en-US" altLang="en-US" baseline="0" dirty="0" err="1" smtClean="0"/>
              <a:t>autre</a:t>
            </a:r>
            <a:r>
              <a:rPr lang="en-US" altLang="en-US" baseline="0" dirty="0" smtClean="0"/>
              <a:t> cote du corps. D un point de </a:t>
            </a:r>
            <a:r>
              <a:rPr lang="en-US" altLang="en-US" baseline="0" dirty="0" err="1" smtClean="0"/>
              <a:t>vue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evolutif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cherche</a:t>
            </a:r>
            <a:r>
              <a:rPr lang="en-US" altLang="en-US" baseline="0" dirty="0" smtClean="0"/>
              <a:t> a </a:t>
            </a:r>
            <a:r>
              <a:rPr lang="en-US" altLang="en-US" baseline="0" dirty="0" err="1" smtClean="0"/>
              <a:t>comprendre</a:t>
            </a:r>
            <a:r>
              <a:rPr lang="en-US" altLang="en-US" baseline="0" dirty="0" smtClean="0"/>
              <a:t> la migration,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difficil</a:t>
            </a:r>
            <a:r>
              <a:rPr lang="en-US" altLang="en-US" baseline="0" dirty="0" smtClean="0"/>
              <a:t>. 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59195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err="1" smtClean="0"/>
              <a:t>Lautre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carcteriques</a:t>
            </a:r>
            <a:r>
              <a:rPr lang="en-US" altLang="en-US" baseline="0" dirty="0" smtClean="0"/>
              <a:t>,</a:t>
            </a:r>
          </a:p>
          <a:p>
            <a:endParaRPr lang="en-US" altLang="en-US" baseline="0" dirty="0" smtClean="0"/>
          </a:p>
          <a:p>
            <a:r>
              <a:rPr lang="en-US" altLang="en-US" baseline="0" dirty="0" smtClean="0"/>
              <a:t>Il </a:t>
            </a:r>
            <a:r>
              <a:rPr lang="en-US" altLang="en-US" baseline="0" dirty="0" smtClean="0"/>
              <a:t>y a au </a:t>
            </a:r>
            <a:r>
              <a:rPr lang="en-US" altLang="en-US" baseline="0" dirty="0" err="1" smtClean="0"/>
              <a:t>moins</a:t>
            </a:r>
            <a:r>
              <a:rPr lang="en-US" altLang="en-US" baseline="0" dirty="0" smtClean="0"/>
              <a:t>  </a:t>
            </a:r>
            <a:r>
              <a:rPr lang="en-US" altLang="en-US" baseline="0" dirty="0" smtClean="0"/>
              <a:t>500 </a:t>
            </a:r>
            <a:r>
              <a:rPr lang="en-US" altLang="en-US" baseline="0" dirty="0" err="1" smtClean="0"/>
              <a:t>especes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des </a:t>
            </a:r>
            <a:r>
              <a:rPr lang="en-US" altLang="en-US" baseline="0" dirty="0" err="1" smtClean="0"/>
              <a:t>poissosn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plats,</a:t>
            </a:r>
          </a:p>
          <a:p>
            <a:r>
              <a:rPr lang="en-US" altLang="en-US" baseline="0" dirty="0" err="1" smtClean="0"/>
              <a:t>Ils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cameleons</a:t>
            </a:r>
            <a:r>
              <a:rPr lang="en-US" altLang="en-US" baseline="0" dirty="0" smtClean="0"/>
              <a:t> des </a:t>
            </a:r>
            <a:r>
              <a:rPr lang="en-US" altLang="en-US" baseline="0" dirty="0" err="1" smtClean="0"/>
              <a:t>mers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ils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ajustent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leur</a:t>
            </a:r>
            <a:r>
              <a:rPr lang="en-US" altLang="en-US" baseline="0" dirty="0" smtClean="0"/>
              <a:t> coloration </a:t>
            </a:r>
            <a:r>
              <a:rPr lang="en-US" altLang="en-US" baseline="0" dirty="0" smtClean="0"/>
              <a:t>a </a:t>
            </a:r>
            <a:r>
              <a:rPr lang="en-US" altLang="en-US" baseline="0" dirty="0" err="1" smtClean="0"/>
              <a:t>leur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environnement</a:t>
            </a:r>
            <a:r>
              <a:rPr lang="en-US" altLang="en-US" baseline="0" dirty="0" smtClean="0"/>
              <a:t>. </a:t>
            </a:r>
            <a:r>
              <a:rPr lang="en-US" altLang="en-US" baseline="0" dirty="0" err="1" smtClean="0"/>
              <a:t>Ceci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leur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permettent</a:t>
            </a:r>
            <a:r>
              <a:rPr lang="en-US" altLang="en-US" baseline="0" dirty="0" smtClean="0"/>
              <a:t> de se </a:t>
            </a:r>
            <a:r>
              <a:rPr lang="en-US" altLang="en-US" baseline="0" dirty="0" err="1" smtClean="0"/>
              <a:t>proteger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contre</a:t>
            </a:r>
            <a:r>
              <a:rPr lang="en-US" altLang="en-US" baseline="0" dirty="0" smtClean="0"/>
              <a:t> les </a:t>
            </a:r>
            <a:r>
              <a:rPr lang="en-US" altLang="en-US" baseline="0" dirty="0" err="1" smtClean="0"/>
              <a:t>predateurs</a:t>
            </a:r>
            <a:r>
              <a:rPr lang="en-US" altLang="en-US" baseline="0" dirty="0" smtClean="0"/>
              <a:t>, </a:t>
            </a:r>
            <a:r>
              <a:rPr lang="en-US" altLang="en-US" baseline="0" dirty="0" smtClean="0"/>
              <a:t>( </a:t>
            </a:r>
            <a:r>
              <a:rPr lang="en-US" altLang="en-US" baseline="0" dirty="0" err="1" smtClean="0"/>
              <a:t>ce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chagment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couleur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du a la </a:t>
            </a:r>
            <a:r>
              <a:rPr lang="en-US" altLang="en-US" baseline="0" dirty="0" err="1" smtClean="0"/>
              <a:t>capacite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sortir</a:t>
            </a:r>
            <a:r>
              <a:rPr lang="en-US" altLang="en-US" baseline="0" dirty="0" smtClean="0"/>
              <a:t> les </a:t>
            </a:r>
            <a:r>
              <a:rPr lang="en-US" altLang="en-US" baseline="0" dirty="0" err="1" smtClean="0"/>
              <a:t>yeux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leur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orbite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docn</a:t>
            </a:r>
            <a:r>
              <a:rPr lang="en-US" altLang="en-US" baseline="0" dirty="0" smtClean="0"/>
              <a:t> observe </a:t>
            </a:r>
            <a:r>
              <a:rPr lang="en-US" altLang="en-US" baseline="0" dirty="0" err="1" smtClean="0"/>
              <a:t>leur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environnement</a:t>
            </a:r>
            <a:r>
              <a:rPr lang="en-US" altLang="en-US" baseline="0" dirty="0" smtClean="0"/>
              <a:t> l </a:t>
            </a:r>
            <a:r>
              <a:rPr lang="en-US" altLang="en-US" baseline="0" dirty="0" err="1" smtClean="0"/>
              <a:t>annalyse</a:t>
            </a:r>
            <a:r>
              <a:rPr lang="en-US" altLang="en-US" baseline="0" dirty="0" smtClean="0"/>
              <a:t> et </a:t>
            </a:r>
            <a:r>
              <a:rPr lang="en-US" altLang="en-US" baseline="0" dirty="0" err="1" smtClean="0"/>
              <a:t>ajuste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sa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couleur</a:t>
            </a:r>
            <a:r>
              <a:rPr lang="en-US" altLang="en-US" baseline="0" dirty="0" smtClean="0"/>
              <a:t> en </a:t>
            </a:r>
            <a:r>
              <a:rPr lang="en-US" altLang="en-US" baseline="0" dirty="0" err="1" smtClean="0"/>
              <a:t>fonction</a:t>
            </a:r>
            <a:r>
              <a:rPr lang="en-US" altLang="en-US" baseline="0" dirty="0" smtClean="0"/>
              <a:t> de  la </a:t>
            </a:r>
            <a:r>
              <a:rPr lang="en-US" altLang="en-US" baseline="0" dirty="0" err="1" smtClean="0"/>
              <a:t>couleur</a:t>
            </a:r>
            <a:r>
              <a:rPr lang="en-US" altLang="en-US" baseline="0" dirty="0" smtClean="0"/>
              <a:t> observer </a:t>
            </a:r>
            <a:r>
              <a:rPr lang="en-US" altLang="en-US" baseline="0" dirty="0" err="1" smtClean="0"/>
              <a:t>dans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cet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environnement</a:t>
            </a:r>
            <a:r>
              <a:rPr lang="en-US" altLang="en-US" baseline="0" dirty="0" smtClean="0"/>
              <a:t>)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77858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84281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808903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57302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900" i="1" dirty="0" err="1" smtClean="0"/>
              <a:t>Peut</a:t>
            </a:r>
            <a:r>
              <a:rPr lang="en-US" altLang="en-US" sz="900" i="1" dirty="0" smtClean="0"/>
              <a:t> </a:t>
            </a:r>
            <a:r>
              <a:rPr lang="en-US" altLang="en-US" sz="900" i="1" dirty="0" err="1" smtClean="0"/>
              <a:t>atteindre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une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vitesse</a:t>
            </a:r>
            <a:r>
              <a:rPr lang="en-US" altLang="en-US" sz="900" i="1" baseline="0" dirty="0" smtClean="0"/>
              <a:t> de 110km/h , </a:t>
            </a:r>
            <a:r>
              <a:rPr lang="en-US" altLang="en-US" sz="900" i="1" baseline="0" dirty="0" err="1" smtClean="0"/>
              <a:t>mais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garde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cette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vitesse</a:t>
            </a:r>
            <a:r>
              <a:rPr lang="en-US" altLang="en-US" sz="900" i="1" baseline="0" dirty="0" smtClean="0"/>
              <a:t> pendant </a:t>
            </a:r>
            <a:r>
              <a:rPr lang="en-US" altLang="en-US" sz="900" i="1" baseline="0" dirty="0" err="1" smtClean="0"/>
              <a:t>quelques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secondes</a:t>
            </a:r>
            <a:r>
              <a:rPr lang="en-US" altLang="en-US" sz="900" i="1" baseline="0" dirty="0" smtClean="0"/>
              <a:t> car </a:t>
            </a:r>
            <a:r>
              <a:rPr lang="en-US" altLang="en-US" sz="900" i="1" baseline="0" dirty="0" err="1" smtClean="0"/>
              <a:t>il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deploie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bcp</a:t>
            </a:r>
            <a:r>
              <a:rPr lang="en-US" altLang="en-US" sz="900" i="1" baseline="0" dirty="0" smtClean="0"/>
              <a:t> des forces physique pour </a:t>
            </a:r>
            <a:r>
              <a:rPr lang="en-US" altLang="en-US" sz="900" i="1" baseline="0" dirty="0" err="1" smtClean="0"/>
              <a:t>atteindre</a:t>
            </a:r>
            <a:r>
              <a:rPr lang="en-US" altLang="en-US" sz="900" i="1" baseline="0" dirty="0" smtClean="0"/>
              <a:t> et </a:t>
            </a:r>
            <a:r>
              <a:rPr lang="en-US" altLang="en-US" sz="900" i="1" baseline="0" dirty="0" err="1" smtClean="0"/>
              <a:t>maintenir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cette</a:t>
            </a:r>
            <a:r>
              <a:rPr lang="en-US" altLang="en-US" sz="900" i="1" baseline="0" dirty="0" smtClean="0"/>
              <a:t> </a:t>
            </a:r>
            <a:r>
              <a:rPr lang="en-US" altLang="en-US" sz="900" i="1" baseline="0" dirty="0" err="1" smtClean="0"/>
              <a:t>vitesse</a:t>
            </a:r>
            <a:r>
              <a:rPr lang="en-US" altLang="en-US" sz="900" i="1" baseline="0" dirty="0" smtClean="0"/>
              <a:t>. </a:t>
            </a:r>
          </a:p>
          <a:p>
            <a:pPr>
              <a:lnSpc>
                <a:spcPct val="80000"/>
              </a:lnSpc>
            </a:pPr>
            <a:endParaRPr lang="en-US" altLang="en-US" sz="900" i="1" baseline="0" dirty="0" smtClean="0"/>
          </a:p>
          <a:p>
            <a:pPr>
              <a:lnSpc>
                <a:spcPct val="80000"/>
              </a:lnSpc>
            </a:pPr>
            <a:endParaRPr lang="en-US" altLang="en-US" sz="900" i="1" baseline="0" dirty="0" smtClean="0"/>
          </a:p>
          <a:p>
            <a:pPr>
              <a:lnSpc>
                <a:spcPct val="80000"/>
              </a:lnSpc>
            </a:pPr>
            <a:endParaRPr lang="en-US" altLang="en-US" sz="900" i="1" baseline="0" dirty="0" smtClean="0"/>
          </a:p>
          <a:p>
            <a:pPr>
              <a:lnSpc>
                <a:spcPct val="80000"/>
              </a:lnSpc>
            </a:pPr>
            <a:endParaRPr lang="en-US" altLang="en-US" sz="900" i="1" dirty="0" smtClean="0"/>
          </a:p>
        </p:txBody>
      </p:sp>
    </p:spTree>
    <p:extLst>
      <p:ext uri="{BB962C8B-B14F-4D97-AF65-F5344CB8AC3E}">
        <p14:creationId xmlns:p14="http://schemas.microsoft.com/office/powerpoint/2010/main" val="4574309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Provenance</a:t>
            </a:r>
            <a:r>
              <a:rPr lang="en-US" altLang="en-US" baseline="0" dirty="0" smtClean="0"/>
              <a:t> de la </a:t>
            </a:r>
            <a:r>
              <a:rPr lang="en-US" altLang="en-US" baseline="0" dirty="0" err="1" smtClean="0"/>
              <a:t>morphologie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fonctionnelle</a:t>
            </a:r>
            <a:r>
              <a:rPr lang="en-US" altLang="en-US" baseline="0" dirty="0" smtClean="0"/>
              <a:t> du </a:t>
            </a:r>
            <a:r>
              <a:rPr lang="en-US" altLang="en-US" baseline="0" dirty="0" err="1" smtClean="0"/>
              <a:t>Guepard</a:t>
            </a:r>
            <a:r>
              <a:rPr lang="en-US" altLang="en-US" baseline="0" dirty="0" smtClean="0"/>
              <a:t>.</a:t>
            </a:r>
          </a:p>
          <a:p>
            <a:endParaRPr lang="en-US" altLang="en-US" baseline="0" dirty="0" smtClean="0"/>
          </a:p>
          <a:p>
            <a:r>
              <a:rPr lang="en-US" altLang="en-US" baseline="0" dirty="0" smtClean="0"/>
              <a:t>Les </a:t>
            </a:r>
            <a:r>
              <a:rPr lang="en-US" altLang="en-US" baseline="0" dirty="0" err="1" smtClean="0"/>
              <a:t>membres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posterieurs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attache</a:t>
            </a:r>
            <a:r>
              <a:rPr lang="en-US" altLang="en-US" baseline="0" dirty="0" smtClean="0"/>
              <a:t> au </a:t>
            </a:r>
            <a:r>
              <a:rPr lang="en-US" altLang="en-US" baseline="0" dirty="0" err="1" smtClean="0"/>
              <a:t>hanche</a:t>
            </a:r>
            <a:r>
              <a:rPr lang="en-US" altLang="en-US" baseline="0" dirty="0" smtClean="0"/>
              <a:t> et la </a:t>
            </a:r>
            <a:r>
              <a:rPr lang="en-US" altLang="en-US" baseline="0" dirty="0" err="1" smtClean="0"/>
              <a:t>colonne</a:t>
            </a:r>
            <a:r>
              <a:rPr lang="en-US" altLang="en-US" baseline="0" dirty="0" smtClean="0"/>
              <a:t> vertebral( meme </a:t>
            </a:r>
            <a:r>
              <a:rPr lang="en-US" altLang="en-US" baseline="0" dirty="0" err="1" smtClean="0"/>
              <a:t>caracteristique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que</a:t>
            </a:r>
            <a:r>
              <a:rPr lang="en-US" altLang="en-US" baseline="0" dirty="0" smtClean="0"/>
              <a:t> les </a:t>
            </a:r>
            <a:r>
              <a:rPr lang="en-US" altLang="en-US" baseline="0" dirty="0" err="1" smtClean="0"/>
              <a:t>hommes</a:t>
            </a:r>
            <a:r>
              <a:rPr lang="en-US" altLang="en-US" baseline="0" dirty="0" smtClean="0"/>
              <a:t>). </a:t>
            </a:r>
            <a:r>
              <a:rPr lang="en-US" altLang="en-US" baseline="0" dirty="0" err="1" smtClean="0"/>
              <a:t>Leur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mouvement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va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creer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propultion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ils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donc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moteur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lors</a:t>
            </a:r>
            <a:r>
              <a:rPr lang="en-US" altLang="en-US" baseline="0" dirty="0" smtClean="0"/>
              <a:t> de la course. </a:t>
            </a:r>
            <a:endParaRPr lang="en-US" altLang="en-US" baseline="0" dirty="0" smtClean="0"/>
          </a:p>
          <a:p>
            <a:endParaRPr lang="en-US" altLang="en-US" baseline="0" dirty="0" smtClean="0"/>
          </a:p>
          <a:p>
            <a:r>
              <a:rPr lang="en-US" altLang="en-US" baseline="0" dirty="0" smtClean="0"/>
              <a:t>La </a:t>
            </a:r>
            <a:r>
              <a:rPr lang="en-US" altLang="en-US" baseline="0" dirty="0" err="1" smtClean="0"/>
              <a:t>partie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anterieur</a:t>
            </a:r>
            <a:r>
              <a:rPr lang="en-US" altLang="en-US" baseline="0" dirty="0" smtClean="0"/>
              <a:t>, la </a:t>
            </a:r>
            <a:r>
              <a:rPr lang="en-US" altLang="en-US" baseline="0" dirty="0" err="1" smtClean="0"/>
              <a:t>ceinture</a:t>
            </a:r>
            <a:r>
              <a:rPr lang="en-US" altLang="en-US" baseline="0" dirty="0" smtClean="0"/>
              <a:t> qui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hanche</a:t>
            </a:r>
            <a:r>
              <a:rPr lang="en-US" altLang="en-US" baseline="0" dirty="0" smtClean="0"/>
              <a:t> l </a:t>
            </a:r>
            <a:r>
              <a:rPr lang="en-US" altLang="en-US" baseline="0" dirty="0" err="1" smtClean="0"/>
              <a:t>omopplate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cabua</a:t>
            </a:r>
            <a:r>
              <a:rPr lang="en-US" altLang="en-US" baseline="0" dirty="0" smtClean="0"/>
              <a:t>. </a:t>
            </a:r>
            <a:endParaRPr lang="en-US" altLang="en-US" baseline="0" dirty="0" smtClean="0"/>
          </a:p>
          <a:p>
            <a:endParaRPr lang="en-US" altLang="en-US" baseline="0" dirty="0" smtClean="0"/>
          </a:p>
          <a:p>
            <a:r>
              <a:rPr lang="en-US" altLang="en-US" baseline="0" dirty="0" err="1" smtClean="0"/>
              <a:t>Aucun</a:t>
            </a:r>
            <a:r>
              <a:rPr lang="en-US" altLang="en-US" baseline="0" dirty="0" smtClean="0"/>
              <a:t> lien </a:t>
            </a:r>
            <a:r>
              <a:rPr lang="en-US" altLang="en-US" baseline="0" dirty="0" smtClean="0"/>
              <a:t>direct en </a:t>
            </a:r>
            <a:r>
              <a:rPr lang="en-US" altLang="en-US" baseline="0" dirty="0" err="1" smtClean="0"/>
              <a:t>tres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membres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pectoraux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et la </a:t>
            </a:r>
            <a:r>
              <a:rPr lang="en-US" altLang="en-US" baseline="0" dirty="0" err="1" smtClean="0"/>
              <a:t>colonne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vertebrale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ceci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permet</a:t>
            </a:r>
            <a:r>
              <a:rPr lang="en-US" altLang="en-US" baseline="0" dirty="0" smtClean="0"/>
              <a:t> a l animal d </a:t>
            </a:r>
            <a:r>
              <a:rPr lang="en-US" altLang="en-US" baseline="0" dirty="0" err="1" smtClean="0"/>
              <a:t>amortir</a:t>
            </a:r>
            <a:r>
              <a:rPr lang="en-US" altLang="en-US" baseline="0" dirty="0" smtClean="0"/>
              <a:t> les </a:t>
            </a:r>
            <a:r>
              <a:rPr lang="en-US" altLang="en-US" baseline="0" dirty="0" err="1" smtClean="0"/>
              <a:t>chocs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maintient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tete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ou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garde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sur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place et </a:t>
            </a:r>
            <a:r>
              <a:rPr lang="en-US" altLang="en-US" baseline="0" dirty="0" err="1" smtClean="0"/>
              <a:t>ceci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lui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permet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maintenir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loeil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sursa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proie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lors</a:t>
            </a:r>
            <a:r>
              <a:rPr lang="en-US" altLang="en-US" baseline="0" dirty="0" smtClean="0"/>
              <a:t> de la chasse et de </a:t>
            </a:r>
            <a:r>
              <a:rPr lang="en-US" altLang="en-US" baseline="0" dirty="0" err="1" smtClean="0"/>
              <a:t>suivre</a:t>
            </a:r>
            <a:r>
              <a:rPr lang="en-US" altLang="en-US" baseline="0" dirty="0" smtClean="0"/>
              <a:t> la direction de </a:t>
            </a:r>
            <a:r>
              <a:rPr lang="en-US" altLang="en-US" baseline="0" dirty="0" err="1" smtClean="0"/>
              <a:t>celle</a:t>
            </a:r>
            <a:r>
              <a:rPr lang="en-US" altLang="en-US" baseline="0" dirty="0" smtClean="0"/>
              <a:t>-ci, </a:t>
            </a:r>
            <a:r>
              <a:rPr lang="en-US" altLang="en-US" baseline="0" dirty="0" smtClean="0"/>
              <a:t>Les </a:t>
            </a:r>
            <a:r>
              <a:rPr lang="en-US" altLang="en-US" baseline="0" dirty="0" err="1" smtClean="0"/>
              <a:t>membres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anterieurs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servent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donc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de navigation et </a:t>
            </a:r>
            <a:r>
              <a:rPr lang="en-US" altLang="en-US" baseline="0" dirty="0" err="1" smtClean="0"/>
              <a:t>d’orientation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par rapport a </a:t>
            </a:r>
            <a:r>
              <a:rPr lang="en-US" altLang="en-US" baseline="0" dirty="0" err="1" smtClean="0"/>
              <a:t>sa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proie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mais</a:t>
            </a:r>
            <a:r>
              <a:rPr lang="en-US" altLang="en-US" baseline="0" dirty="0" smtClean="0"/>
              <a:t> serve </a:t>
            </a:r>
            <a:r>
              <a:rPr lang="en-US" altLang="en-US" baseline="0" dirty="0" err="1" smtClean="0"/>
              <a:t>aussi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propultion</a:t>
            </a:r>
            <a:endParaRPr lang="en-US" altLang="en-US" baseline="0" dirty="0" smtClean="0"/>
          </a:p>
          <a:p>
            <a:endParaRPr lang="en-US" altLang="en-US" baseline="0" dirty="0" smtClean="0"/>
          </a:p>
          <a:p>
            <a:r>
              <a:rPr lang="en-US" altLang="en-US" baseline="0" dirty="0" smtClean="0"/>
              <a:t>Il ne defend </a:t>
            </a:r>
            <a:r>
              <a:rPr lang="en-US" altLang="en-US" baseline="0" dirty="0" err="1" smtClean="0"/>
              <a:t>jamais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sa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proie</a:t>
            </a:r>
            <a:r>
              <a:rPr lang="en-US" altLang="en-US" baseline="0" dirty="0" smtClean="0"/>
              <a:t>, car </a:t>
            </a:r>
            <a:r>
              <a:rPr lang="en-US" altLang="en-US" baseline="0" dirty="0" err="1" smtClean="0"/>
              <a:t>il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risque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perdre</a:t>
            </a:r>
            <a:r>
              <a:rPr lang="en-US" altLang="en-US" baseline="0" dirty="0" smtClean="0"/>
              <a:t> son </a:t>
            </a:r>
            <a:r>
              <a:rPr lang="en-US" altLang="en-US" baseline="0" dirty="0" err="1" smtClean="0"/>
              <a:t>moyen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survie</a:t>
            </a:r>
            <a:r>
              <a:rPr lang="en-US" altLang="en-US" baseline="0" dirty="0" smtClean="0"/>
              <a:t> qui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foce</a:t>
            </a:r>
            <a:r>
              <a:rPr lang="en-US" altLang="en-US" baseline="0" dirty="0" smtClean="0"/>
              <a:t> physique de </a:t>
            </a:r>
            <a:r>
              <a:rPr lang="en-US" altLang="en-US" baseline="0" dirty="0" err="1" smtClean="0"/>
              <a:t>pourvoir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courrir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donc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une</a:t>
            </a:r>
            <a:r>
              <a:rPr lang="en-US" altLang="en-US" baseline="0" dirty="0" smtClean="0"/>
              <a:t> bonne </a:t>
            </a:r>
            <a:r>
              <a:rPr lang="en-US" altLang="en-US" baseline="0" dirty="0" err="1" smtClean="0"/>
              <a:t>sante</a:t>
            </a:r>
            <a:r>
              <a:rPr lang="en-US" altLang="en-US" baseline="0" dirty="0" smtClean="0"/>
              <a:t> physique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a conserve</a:t>
            </a:r>
            <a:r>
              <a:rPr lang="en-US" altLang="en-US" baseline="0" dirty="0" smtClean="0"/>
              <a:t>. </a:t>
            </a:r>
            <a:endParaRPr lang="en-US" altLang="en-US" baseline="0" dirty="0" smtClean="0"/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314832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I</a:t>
            </a:r>
            <a:r>
              <a:rPr lang="en-CA" altLang="en-US" dirty="0" smtClean="0"/>
              <a:t>les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nageoirs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paires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ont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evelouer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apres</a:t>
            </a:r>
            <a:r>
              <a:rPr lang="en-CA" altLang="en-US" baseline="0" dirty="0" smtClean="0"/>
              <a:t> l evolution du premier </a:t>
            </a:r>
            <a:r>
              <a:rPr lang="en-CA" altLang="en-US" baseline="0" dirty="0" err="1" smtClean="0"/>
              <a:t>vertebres</a:t>
            </a:r>
            <a:r>
              <a:rPr lang="en-CA" altLang="en-US" baseline="0" dirty="0" smtClean="0"/>
              <a:t>, </a:t>
            </a:r>
            <a:r>
              <a:rPr lang="en-CA" altLang="en-US" baseline="0" dirty="0" err="1" smtClean="0"/>
              <a:t>nageoire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pelviennes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perctorals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sevent</a:t>
            </a:r>
            <a:r>
              <a:rPr lang="en-CA" altLang="en-US" baseline="0" dirty="0" smtClean="0"/>
              <a:t> a l </a:t>
            </a:r>
            <a:r>
              <a:rPr lang="en-CA" altLang="en-US" baseline="0" dirty="0" err="1" smtClean="0"/>
              <a:t>onrientation</a:t>
            </a:r>
            <a:r>
              <a:rPr lang="en-CA" altLang="en-US" baseline="0" dirty="0" smtClean="0"/>
              <a:t> a l </a:t>
            </a:r>
            <a:r>
              <a:rPr lang="en-CA" altLang="en-US" baseline="0" dirty="0" smtClean="0"/>
              <a:t>eau chez les </a:t>
            </a:r>
            <a:r>
              <a:rPr lang="en-CA" altLang="en-US" baseline="0" dirty="0" err="1" smtClean="0"/>
              <a:t>poissons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C</a:t>
            </a:r>
            <a:r>
              <a:rPr lang="en-CA" altLang="en-US" baseline="0" dirty="0" err="1" smtClean="0"/>
              <a:t>ette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caracteristique</a:t>
            </a:r>
            <a:r>
              <a:rPr lang="en-CA" altLang="en-US" baseline="0" dirty="0" smtClean="0"/>
              <a:t> homologue au </a:t>
            </a:r>
            <a:r>
              <a:rPr lang="en-CA" altLang="en-US" baseline="0" dirty="0" err="1" smtClean="0"/>
              <a:t>membre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posterieur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anterieur</a:t>
            </a:r>
            <a:r>
              <a:rPr lang="en-CA" altLang="en-US" baseline="0" dirty="0" smtClean="0"/>
              <a:t> chez les </a:t>
            </a:r>
            <a:r>
              <a:rPr lang="en-CA" altLang="en-US" baseline="0" dirty="0" err="1" smtClean="0"/>
              <a:t>humains</a:t>
            </a:r>
            <a:r>
              <a:rPr lang="en-CA" altLang="en-US" baseline="0" dirty="0" smtClean="0"/>
              <a:t>, les </a:t>
            </a:r>
            <a:r>
              <a:rPr lang="en-CA" altLang="en-US" baseline="0" dirty="0" err="1" smtClean="0"/>
              <a:t>guepars</a:t>
            </a:r>
            <a:r>
              <a:rPr lang="en-CA" altLang="en-US" baseline="0" dirty="0" smtClean="0"/>
              <a:t> et d </a:t>
            </a:r>
            <a:r>
              <a:rPr lang="en-CA" altLang="en-US" baseline="0" dirty="0" err="1" smtClean="0"/>
              <a:t>autres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especes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U</a:t>
            </a:r>
            <a:r>
              <a:rPr lang="en-CA" altLang="en-US" baseline="0" dirty="0" smtClean="0"/>
              <a:t>ne </a:t>
            </a:r>
            <a:r>
              <a:rPr lang="en-CA" altLang="en-US" baseline="0" dirty="0" err="1" smtClean="0"/>
              <a:t>caracteriqique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tres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ancienne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qu’on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partage</a:t>
            </a:r>
            <a:r>
              <a:rPr lang="en-CA" altLang="en-US" baseline="0" dirty="0" smtClean="0"/>
              <a:t> avec le </a:t>
            </a:r>
            <a:r>
              <a:rPr lang="en-CA" altLang="en-US" baseline="0" dirty="0" err="1" smtClean="0"/>
              <a:t>poisson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est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la </a:t>
            </a:r>
            <a:r>
              <a:rPr lang="en-CA" altLang="en-US" baseline="0" dirty="0" smtClean="0"/>
              <a:t>presence des </a:t>
            </a:r>
            <a:r>
              <a:rPr lang="en-CA" altLang="en-US" baseline="0" dirty="0" err="1" smtClean="0"/>
              <a:t>membres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posterieur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anterieur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ou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superieur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inferieur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Chez les </a:t>
            </a:r>
            <a:r>
              <a:rPr lang="en-US" altLang="en-US" baseline="0" dirty="0" err="1" smtClean="0"/>
              <a:t>poissons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ceinture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pelvienne</a:t>
            </a:r>
            <a:r>
              <a:rPr lang="en-US" altLang="en-US" baseline="0" dirty="0" smtClean="0"/>
              <a:t> n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pas </a:t>
            </a:r>
            <a:r>
              <a:rPr lang="en-US" altLang="en-US" baseline="0" dirty="0" err="1" smtClean="0"/>
              <a:t>attacche</a:t>
            </a:r>
            <a:r>
              <a:rPr lang="en-US" altLang="en-US" baseline="0" dirty="0" smtClean="0"/>
              <a:t> au </a:t>
            </a:r>
            <a:r>
              <a:rPr lang="en-US" altLang="en-US" baseline="0" dirty="0" err="1" smtClean="0"/>
              <a:t>corp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mais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les </a:t>
            </a:r>
            <a:r>
              <a:rPr lang="en-US" altLang="en-US" baseline="0" dirty="0" err="1" smtClean="0"/>
              <a:t>nageoire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anterieur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eux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attache</a:t>
            </a:r>
            <a:r>
              <a:rPr lang="en-US" altLang="en-US" baseline="0" dirty="0" smtClean="0"/>
              <a:t> au crane. </a:t>
            </a:r>
            <a:r>
              <a:rPr lang="en-US" altLang="en-US" baseline="0" dirty="0" smtClean="0"/>
              <a:t>Chez le </a:t>
            </a:r>
            <a:r>
              <a:rPr lang="en-US" altLang="en-US" baseline="0" dirty="0" err="1" smtClean="0"/>
              <a:t>guepard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ceinture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pelvienne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directement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attache</a:t>
            </a:r>
            <a:r>
              <a:rPr lang="en-US" altLang="en-US" baseline="0" dirty="0" smtClean="0"/>
              <a:t> au corps </a:t>
            </a:r>
            <a:r>
              <a:rPr lang="en-US" altLang="en-US" baseline="0" dirty="0" err="1" smtClean="0"/>
              <a:t>ainsi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que</a:t>
            </a:r>
            <a:r>
              <a:rPr lang="en-US" altLang="en-US" baseline="0" dirty="0" smtClean="0"/>
              <a:t> chez l </a:t>
            </a:r>
            <a:r>
              <a:rPr lang="en-US" altLang="en-US" baseline="0" dirty="0" err="1" smtClean="0"/>
              <a:t>humain</a:t>
            </a:r>
            <a:r>
              <a:rPr lang="en-US" altLang="en-US" baseline="0" dirty="0" smtClean="0"/>
              <a:t>, et la </a:t>
            </a:r>
            <a:r>
              <a:rPr lang="en-US" altLang="en-US" baseline="0" dirty="0" err="1" smtClean="0"/>
              <a:t>ceinture</a:t>
            </a:r>
            <a:r>
              <a:rPr lang="en-US" altLang="en-US" baseline="0" dirty="0" smtClean="0"/>
              <a:t> pectoral n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pas </a:t>
            </a:r>
            <a:r>
              <a:rPr lang="en-US" altLang="en-US" baseline="0" dirty="0" err="1" smtClean="0"/>
              <a:t>attache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ou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indirectement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attache</a:t>
            </a:r>
            <a:r>
              <a:rPr lang="en-US" altLang="en-US" baseline="0" dirty="0" smtClean="0"/>
              <a:t> a la </a:t>
            </a:r>
            <a:r>
              <a:rPr lang="en-US" altLang="en-US" baseline="0" dirty="0" err="1" smtClean="0"/>
              <a:t>colonne</a:t>
            </a:r>
            <a:r>
              <a:rPr lang="en-US" altLang="en-US" baseline="0" dirty="0" smtClean="0"/>
              <a:t> vertebral </a:t>
            </a:r>
            <a:r>
              <a:rPr lang="en-US" altLang="en-US" baseline="0" dirty="0" err="1" smtClean="0"/>
              <a:t>ou</a:t>
            </a:r>
            <a:r>
              <a:rPr lang="en-US" altLang="en-US" baseline="0" dirty="0" smtClean="0"/>
              <a:t> a la </a:t>
            </a:r>
            <a:r>
              <a:rPr lang="en-US" altLang="en-US" baseline="0" dirty="0" err="1" smtClean="0"/>
              <a:t>ceinture</a:t>
            </a:r>
            <a:r>
              <a:rPr lang="en-US" altLang="en-US" baseline="0" dirty="0" smtClean="0"/>
              <a:t> pectoral.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0254146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err="1" smtClean="0"/>
              <a:t>D’ou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vient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ou</a:t>
            </a:r>
            <a:r>
              <a:rPr lang="en-US" altLang="en-US" dirty="0" smtClean="0"/>
              <a:t> a </a:t>
            </a:r>
            <a:r>
              <a:rPr lang="en-US" altLang="en-US" dirty="0" err="1" smtClean="0"/>
              <a:t>evolue</a:t>
            </a:r>
            <a:r>
              <a:rPr lang="en-US" altLang="en-US" dirty="0" smtClean="0"/>
              <a:t> le </a:t>
            </a:r>
            <a:r>
              <a:rPr lang="en-US" altLang="en-US" dirty="0" err="1" smtClean="0"/>
              <a:t>faiit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que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ceinture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pevienne</a:t>
            </a:r>
            <a:r>
              <a:rPr lang="en-US" altLang="en-US" baseline="0" dirty="0" smtClean="0"/>
              <a:t> s </a:t>
            </a:r>
            <a:r>
              <a:rPr lang="en-US" altLang="en-US" baseline="0" dirty="0" err="1" smtClean="0"/>
              <a:t>attache</a:t>
            </a:r>
            <a:r>
              <a:rPr lang="en-US" altLang="en-US" baseline="0" dirty="0" smtClean="0"/>
              <a:t> au corps </a:t>
            </a:r>
            <a:r>
              <a:rPr lang="en-US" altLang="en-US" baseline="0" dirty="0" err="1" smtClean="0"/>
              <a:t>ou</a:t>
            </a:r>
            <a:r>
              <a:rPr lang="en-US" altLang="en-US" baseline="0" dirty="0" smtClean="0"/>
              <a:t> a la </a:t>
            </a:r>
            <a:r>
              <a:rPr lang="en-US" altLang="en-US" baseline="0" dirty="0" err="1" smtClean="0"/>
              <a:t>colonne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vertebrales</a:t>
            </a:r>
            <a:r>
              <a:rPr lang="en-US" altLang="en-US" baseline="0" dirty="0" smtClean="0"/>
              <a:t>. </a:t>
            </a:r>
            <a:r>
              <a:rPr lang="en-US" altLang="en-US" baseline="0" dirty="0" err="1" smtClean="0"/>
              <a:t>Ce</a:t>
            </a:r>
            <a:r>
              <a:rPr lang="en-US" altLang="en-US" baseline="0" dirty="0" smtClean="0"/>
              <a:t> ci </a:t>
            </a:r>
            <a:r>
              <a:rPr lang="en-US" altLang="en-US" baseline="0" dirty="0" err="1" smtClean="0"/>
              <a:t>provient</a:t>
            </a:r>
            <a:r>
              <a:rPr lang="en-US" altLang="en-US" baseline="0" dirty="0" smtClean="0"/>
              <a:t> des</a:t>
            </a:r>
            <a:r>
              <a:rPr lang="en-CA" altLang="en-US" dirty="0" smtClean="0"/>
              <a:t>  </a:t>
            </a:r>
            <a:r>
              <a:rPr lang="en-CA" altLang="en-US" dirty="0" err="1" smtClean="0"/>
              <a:t>amphibiens</a:t>
            </a:r>
            <a:r>
              <a:rPr lang="en-CA" altLang="en-US" dirty="0" smtClean="0"/>
              <a:t> qui </a:t>
            </a:r>
            <a:r>
              <a:rPr lang="en-CA" altLang="en-US" dirty="0" err="1" smtClean="0"/>
              <a:t>ont</a:t>
            </a:r>
            <a:r>
              <a:rPr lang="en-CA" altLang="en-US" dirty="0" smtClean="0"/>
              <a:t> </a:t>
            </a:r>
            <a:r>
              <a:rPr lang="en-CA" altLang="en-US" dirty="0" smtClean="0"/>
              <a:t>la </a:t>
            </a:r>
            <a:r>
              <a:rPr lang="en-CA" altLang="en-US" dirty="0" err="1" smtClean="0"/>
              <a:t>ceinture</a:t>
            </a:r>
            <a:r>
              <a:rPr lang="en-CA" altLang="en-US" dirty="0" smtClean="0"/>
              <a:t> </a:t>
            </a:r>
            <a:r>
              <a:rPr lang="en-CA" altLang="en-US" dirty="0" err="1" smtClean="0"/>
              <a:t>pelvienne</a:t>
            </a:r>
            <a:r>
              <a:rPr lang="en-CA" altLang="en-US" dirty="0" smtClean="0"/>
              <a:t> </a:t>
            </a:r>
            <a:r>
              <a:rPr lang="en-CA" altLang="en-US" dirty="0" err="1" smtClean="0"/>
              <a:t>fusionne</a:t>
            </a:r>
            <a:r>
              <a:rPr lang="en-CA" altLang="en-US" dirty="0" smtClean="0"/>
              <a:t> </a:t>
            </a:r>
            <a:r>
              <a:rPr lang="en-CA" altLang="en-US" dirty="0" smtClean="0"/>
              <a:t>a la </a:t>
            </a:r>
            <a:r>
              <a:rPr lang="en-CA" altLang="en-US" dirty="0" err="1" smtClean="0"/>
              <a:t>colonne</a:t>
            </a:r>
            <a:r>
              <a:rPr lang="en-CA" altLang="en-US" baseline="0" dirty="0" smtClean="0"/>
              <a:t> vertebral. </a:t>
            </a:r>
            <a:r>
              <a:rPr lang="en-US" altLang="en-US" baseline="0" dirty="0" err="1" smtClean="0"/>
              <a:t>Comme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ils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sont</a:t>
            </a:r>
            <a:r>
              <a:rPr lang="en-US" altLang="en-US" baseline="0" dirty="0" smtClean="0"/>
              <a:t> a</a:t>
            </a:r>
            <a:r>
              <a:rPr lang="en-CA" altLang="en-US" baseline="0" dirty="0" err="1" smtClean="0"/>
              <a:t>nimaux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terrestres</a:t>
            </a:r>
            <a:r>
              <a:rPr lang="en-CA" altLang="en-US" baseline="0" dirty="0" smtClean="0"/>
              <a:t> et se </a:t>
            </a:r>
            <a:r>
              <a:rPr lang="en-CA" altLang="en-US" baseline="0" dirty="0" err="1" smtClean="0"/>
              <a:t>tient</a:t>
            </a:r>
            <a:r>
              <a:rPr lang="en-CA" altLang="en-US" baseline="0" dirty="0" smtClean="0"/>
              <a:t> en position </a:t>
            </a:r>
            <a:r>
              <a:rPr lang="en-CA" altLang="en-US" baseline="0" dirty="0" err="1" smtClean="0"/>
              <a:t>vautre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sur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terre</a:t>
            </a:r>
            <a:r>
              <a:rPr lang="en-CA" altLang="en-US" baseline="0" dirty="0" smtClean="0"/>
              <a:t>, </a:t>
            </a:r>
            <a:r>
              <a:rPr lang="en-CA" altLang="en-US" baseline="0" dirty="0" err="1" smtClean="0"/>
              <a:t>il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doit</a:t>
            </a:r>
            <a:r>
              <a:rPr lang="en-CA" altLang="en-US" baseline="0" dirty="0" smtClean="0"/>
              <a:t> y </a:t>
            </a:r>
            <a:r>
              <a:rPr lang="en-CA" altLang="en-US" baseline="0" dirty="0" err="1" smtClean="0"/>
              <a:t>avoir</a:t>
            </a:r>
            <a:r>
              <a:rPr lang="en-CA" altLang="en-US" baseline="0" dirty="0" smtClean="0"/>
              <a:t> un </a:t>
            </a:r>
            <a:r>
              <a:rPr lang="en-CA" altLang="en-US" baseline="0" dirty="0" err="1" smtClean="0"/>
              <a:t>mecanisme</a:t>
            </a:r>
            <a:r>
              <a:rPr lang="en-CA" altLang="en-US" baseline="0" dirty="0" smtClean="0"/>
              <a:t> pour </a:t>
            </a:r>
            <a:r>
              <a:rPr lang="en-CA" altLang="en-US" baseline="0" dirty="0" err="1" smtClean="0"/>
              <a:t>soutenir</a:t>
            </a:r>
            <a:r>
              <a:rPr lang="en-CA" altLang="en-US" baseline="0" dirty="0" smtClean="0"/>
              <a:t> le corps. La  </a:t>
            </a:r>
            <a:r>
              <a:rPr lang="en-CA" altLang="en-US" baseline="0" dirty="0" err="1" smtClean="0"/>
              <a:t>caracterisque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davoir</a:t>
            </a:r>
            <a:r>
              <a:rPr lang="en-CA" altLang="en-US" baseline="0" dirty="0" smtClean="0"/>
              <a:t> la </a:t>
            </a:r>
            <a:r>
              <a:rPr lang="en-CA" altLang="en-US" baseline="0" dirty="0" err="1" smtClean="0"/>
              <a:t>ceiture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pervienne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fusionnee</a:t>
            </a:r>
            <a:r>
              <a:rPr lang="en-CA" altLang="en-US" baseline="0" dirty="0" smtClean="0"/>
              <a:t>  a la </a:t>
            </a:r>
            <a:r>
              <a:rPr lang="en-CA" altLang="en-US" baseline="0" dirty="0" err="1" smtClean="0"/>
              <a:t>colonne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vertebrale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provient</a:t>
            </a:r>
            <a:r>
              <a:rPr lang="en-CA" altLang="en-US" baseline="0" dirty="0" smtClean="0"/>
              <a:t> chez </a:t>
            </a:r>
            <a:r>
              <a:rPr lang="en-CA" altLang="en-US" baseline="0" dirty="0" smtClean="0"/>
              <a:t>nous et le </a:t>
            </a:r>
            <a:r>
              <a:rPr lang="en-CA" altLang="en-US" baseline="0" dirty="0" err="1" smtClean="0"/>
              <a:t>guepard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provient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donc</a:t>
            </a:r>
            <a:r>
              <a:rPr lang="en-CA" altLang="en-US" baseline="0" dirty="0" smtClean="0"/>
              <a:t> des </a:t>
            </a:r>
            <a:r>
              <a:rPr lang="en-CA" altLang="en-US" baseline="0" dirty="0" err="1" smtClean="0"/>
              <a:t>amphibiens</a:t>
            </a:r>
            <a:r>
              <a:rPr lang="en-CA" altLang="en-US" baseline="0" dirty="0" smtClean="0"/>
              <a:t>.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74619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CA" altLang="en-US" baseline="0" dirty="0" smtClean="0"/>
              <a:t> les </a:t>
            </a:r>
            <a:r>
              <a:rPr lang="en-CA" altLang="en-US" baseline="0" dirty="0" err="1" smtClean="0"/>
              <a:t>membres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sous le corps en position </a:t>
            </a:r>
            <a:r>
              <a:rPr lang="en-CA" altLang="en-US" baseline="0" dirty="0" err="1" smtClean="0"/>
              <a:t>vautre</a:t>
            </a:r>
            <a:r>
              <a:rPr lang="en-CA" altLang="en-US" baseline="0" dirty="0" smtClean="0"/>
              <a:t> a </a:t>
            </a:r>
            <a:r>
              <a:rPr lang="en-CA" altLang="en-US" baseline="0" dirty="0" err="1" smtClean="0"/>
              <a:t>evolue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chez les reptiles. </a:t>
            </a:r>
            <a:r>
              <a:rPr lang="en-US" altLang="en-US" baseline="0" dirty="0" smtClean="0"/>
              <a:t>C</a:t>
            </a:r>
            <a:r>
              <a:rPr lang="en-CA" altLang="en-US" baseline="0" dirty="0" err="1" smtClean="0"/>
              <a:t>hez</a:t>
            </a:r>
            <a:r>
              <a:rPr lang="en-CA" altLang="en-US" baseline="0" dirty="0" smtClean="0"/>
              <a:t> les </a:t>
            </a:r>
            <a:r>
              <a:rPr lang="en-CA" altLang="en-US" baseline="0" dirty="0" err="1" smtClean="0"/>
              <a:t>mammiferes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il</a:t>
            </a:r>
            <a:r>
              <a:rPr lang="en-CA" altLang="en-US" baseline="0" dirty="0" smtClean="0"/>
              <a:t> y a </a:t>
            </a:r>
            <a:r>
              <a:rPr lang="en-CA" altLang="en-US" baseline="0" dirty="0" err="1" smtClean="0"/>
              <a:t>eu</a:t>
            </a:r>
            <a:r>
              <a:rPr lang="en-CA" altLang="en-US" baseline="0" dirty="0" smtClean="0"/>
              <a:t> rotation des </a:t>
            </a:r>
            <a:r>
              <a:rPr lang="en-CA" altLang="en-US" baseline="0" dirty="0" err="1" smtClean="0"/>
              <a:t>membres</a:t>
            </a:r>
            <a:r>
              <a:rPr lang="en-CA" altLang="en-US" baseline="0" dirty="0" smtClean="0"/>
              <a:t> ( </a:t>
            </a:r>
            <a:r>
              <a:rPr lang="en-CA" altLang="en-US" baseline="0" dirty="0" smtClean="0"/>
              <a:t>rotation </a:t>
            </a:r>
            <a:r>
              <a:rPr lang="en-CA" altLang="en-US" baseline="0" dirty="0" smtClean="0"/>
              <a:t>de </a:t>
            </a:r>
            <a:r>
              <a:rPr lang="en-CA" altLang="en-US" baseline="0" dirty="0" err="1" smtClean="0"/>
              <a:t>coude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genou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sous </a:t>
            </a:r>
            <a:r>
              <a:rPr lang="en-CA" altLang="en-US" baseline="0" dirty="0" smtClean="0"/>
              <a:t>le corps) </a:t>
            </a:r>
            <a:r>
              <a:rPr lang="en-CA" altLang="en-US" baseline="0" dirty="0" err="1" smtClean="0"/>
              <a:t>ceci</a:t>
            </a:r>
            <a:r>
              <a:rPr lang="en-CA" altLang="en-US" baseline="0" dirty="0" smtClean="0"/>
              <a:t> serve de </a:t>
            </a:r>
            <a:r>
              <a:rPr lang="en-CA" altLang="en-US" baseline="0" dirty="0" err="1" smtClean="0"/>
              <a:t>pilie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donc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moins</a:t>
            </a:r>
            <a:r>
              <a:rPr lang="en-CA" altLang="en-US" baseline="0" dirty="0" smtClean="0"/>
              <a:t> de </a:t>
            </a:r>
            <a:r>
              <a:rPr lang="en-CA" altLang="en-US" baseline="0" dirty="0" err="1" smtClean="0"/>
              <a:t>limites</a:t>
            </a:r>
            <a:r>
              <a:rPr lang="en-CA" altLang="en-US" baseline="0" dirty="0" smtClean="0"/>
              <a:t> a la </a:t>
            </a:r>
            <a:r>
              <a:rPr lang="en-CA" altLang="en-US" baseline="0" dirty="0" err="1" smtClean="0"/>
              <a:t>taille</a:t>
            </a:r>
            <a:r>
              <a:rPr lang="en-CA" altLang="en-US" baseline="0" dirty="0" smtClean="0"/>
              <a:t> maximal, </a:t>
            </a:r>
            <a:r>
              <a:rPr lang="en-CA" altLang="en-US" baseline="0" dirty="0" err="1" smtClean="0"/>
              <a:t>cette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caracteristique</a:t>
            </a:r>
            <a:r>
              <a:rPr lang="en-CA" altLang="en-US" baseline="0" dirty="0" smtClean="0"/>
              <a:t> n’ </a:t>
            </a:r>
            <a:r>
              <a:rPr lang="en-CA" altLang="en-US" baseline="0" dirty="0" err="1" smtClean="0"/>
              <a:t>est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donc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propre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au </a:t>
            </a:r>
            <a:r>
              <a:rPr lang="en-CA" altLang="en-US" baseline="0" dirty="0" err="1" smtClean="0"/>
              <a:t>mammifere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ni</a:t>
            </a:r>
            <a:r>
              <a:rPr lang="en-CA" altLang="en-US" baseline="0" dirty="0" smtClean="0"/>
              <a:t> au </a:t>
            </a:r>
            <a:r>
              <a:rPr lang="en-CA" altLang="en-US" baseline="0" dirty="0" err="1" smtClean="0"/>
              <a:t>guepard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ni</a:t>
            </a:r>
            <a:r>
              <a:rPr lang="en-CA" altLang="en-US" baseline="0" dirty="0" smtClean="0"/>
              <a:t> a l </a:t>
            </a:r>
            <a:r>
              <a:rPr lang="en-CA" altLang="en-US" baseline="0" dirty="0" err="1" smtClean="0"/>
              <a:t>humain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P</a:t>
            </a:r>
            <a:r>
              <a:rPr lang="en-CA" altLang="en-US" baseline="0" dirty="0" err="1" smtClean="0"/>
              <a:t>ar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contre</a:t>
            </a:r>
            <a:r>
              <a:rPr lang="en-CA" altLang="en-US" baseline="0" dirty="0" smtClean="0"/>
              <a:t> </a:t>
            </a:r>
            <a:r>
              <a:rPr lang="en-US" altLang="en-US" baseline="0" dirty="0" smtClean="0"/>
              <a:t>C</a:t>
            </a:r>
            <a:r>
              <a:rPr lang="en-CA" altLang="en-US" baseline="0" dirty="0" err="1" smtClean="0"/>
              <a:t>hez</a:t>
            </a:r>
            <a:r>
              <a:rPr lang="en-CA" altLang="en-US" baseline="0" dirty="0" smtClean="0"/>
              <a:t> les </a:t>
            </a:r>
            <a:r>
              <a:rPr lang="en-CA" altLang="en-US" baseline="0" dirty="0" err="1" smtClean="0"/>
              <a:t>dinausors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il</a:t>
            </a:r>
            <a:r>
              <a:rPr lang="en-CA" altLang="en-US" baseline="0" dirty="0" smtClean="0"/>
              <a:t> n </a:t>
            </a:r>
            <a:r>
              <a:rPr lang="en-CA" altLang="en-US" baseline="0" dirty="0" smtClean="0"/>
              <a:t>y a pas </a:t>
            </a:r>
            <a:r>
              <a:rPr lang="en-CA" altLang="en-US" baseline="0" dirty="0" err="1" smtClean="0"/>
              <a:t>eu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une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rotation du </a:t>
            </a:r>
            <a:r>
              <a:rPr lang="en-CA" altLang="en-US" baseline="0" dirty="0" err="1" smtClean="0"/>
              <a:t>coude</a:t>
            </a:r>
            <a:r>
              <a:rPr lang="en-CA" altLang="en-US" baseline="0" dirty="0" smtClean="0"/>
              <a:t> sous le </a:t>
            </a:r>
            <a:r>
              <a:rPr lang="en-CA" altLang="en-US" baseline="0" dirty="0" smtClean="0"/>
              <a:t>bras </a:t>
            </a:r>
            <a:r>
              <a:rPr lang="en-CA" altLang="en-US" baseline="0" dirty="0" err="1" smtClean="0"/>
              <a:t>seulement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uen</a:t>
            </a:r>
            <a:r>
              <a:rPr lang="en-CA" altLang="en-US" baseline="0" dirty="0" smtClean="0"/>
              <a:t> rotation des </a:t>
            </a:r>
            <a:r>
              <a:rPr lang="en-CA" altLang="en-US" baseline="0" dirty="0" err="1" smtClean="0"/>
              <a:t>genou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C</a:t>
            </a:r>
            <a:r>
              <a:rPr lang="en-CA" altLang="en-US" baseline="0" dirty="0" err="1" smtClean="0"/>
              <a:t>ette</a:t>
            </a:r>
            <a:r>
              <a:rPr lang="en-CA" altLang="en-US" baseline="0" dirty="0" smtClean="0"/>
              <a:t> rotation </a:t>
            </a:r>
            <a:r>
              <a:rPr lang="en-CA" altLang="en-US" baseline="0" dirty="0" err="1" smtClean="0"/>
              <a:t>ou</a:t>
            </a:r>
            <a:r>
              <a:rPr lang="en-CA" altLang="en-US" baseline="0" dirty="0" smtClean="0"/>
              <a:t>  </a:t>
            </a:r>
            <a:r>
              <a:rPr lang="en-CA" altLang="en-US" baseline="0" dirty="0" err="1" smtClean="0"/>
              <a:t>changement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est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independemet</a:t>
            </a:r>
            <a:r>
              <a:rPr lang="en-CA" altLang="en-US" baseline="0" dirty="0" smtClean="0"/>
              <a:t> de </a:t>
            </a:r>
            <a:r>
              <a:rPr lang="en-CA" altLang="en-US" baseline="0" dirty="0" err="1" smtClean="0"/>
              <a:t>mammifere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611949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I</a:t>
            </a:r>
            <a:r>
              <a:rPr lang="en-CA" altLang="en-US" dirty="0" smtClean="0"/>
              <a:t>l </a:t>
            </a:r>
            <a:r>
              <a:rPr lang="en-CA" altLang="en-US" dirty="0" smtClean="0"/>
              <a:t>court</a:t>
            </a:r>
            <a:r>
              <a:rPr lang="en-CA" altLang="en-US" baseline="0" dirty="0" smtClean="0"/>
              <a:t> et </a:t>
            </a:r>
            <a:r>
              <a:rPr lang="en-CA" altLang="en-US" baseline="0" dirty="0" err="1" smtClean="0"/>
              <a:t>marche</a:t>
            </a:r>
            <a:r>
              <a:rPr lang="en-CA" altLang="en-US" dirty="0" smtClean="0"/>
              <a:t> </a:t>
            </a:r>
            <a:r>
              <a:rPr lang="en-CA" altLang="en-US" dirty="0" smtClean="0"/>
              <a:t>sous le bout de </a:t>
            </a:r>
            <a:r>
              <a:rPr lang="en-CA" altLang="en-US" dirty="0" err="1" smtClean="0"/>
              <a:t>doigts</a:t>
            </a:r>
            <a:r>
              <a:rPr lang="en-CA" altLang="en-US" dirty="0" smtClean="0"/>
              <a:t>, </a:t>
            </a:r>
            <a:r>
              <a:rPr lang="en-CA" altLang="en-US" dirty="0" err="1" smtClean="0"/>
              <a:t>une</a:t>
            </a:r>
            <a:r>
              <a:rPr lang="en-CA" altLang="en-US" dirty="0" smtClean="0"/>
              <a:t> </a:t>
            </a:r>
            <a:r>
              <a:rPr lang="en-CA" altLang="en-US" dirty="0" err="1" smtClean="0"/>
              <a:t>caracteristique</a:t>
            </a:r>
            <a:r>
              <a:rPr lang="en-CA" altLang="en-US" dirty="0" smtClean="0"/>
              <a:t> a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tous</a:t>
            </a:r>
            <a:r>
              <a:rPr lang="en-CA" altLang="en-US" dirty="0" smtClean="0"/>
              <a:t> </a:t>
            </a:r>
            <a:r>
              <a:rPr lang="en-CA" altLang="en-US" dirty="0" smtClean="0"/>
              <a:t>carnivores</a:t>
            </a:r>
            <a:r>
              <a:rPr lang="en-CA" altLang="en-US" dirty="0" smtClean="0"/>
              <a:t>. </a:t>
            </a:r>
            <a:r>
              <a:rPr lang="en-US" altLang="en-US" dirty="0" smtClean="0"/>
              <a:t>L</a:t>
            </a:r>
            <a:r>
              <a:rPr lang="en-CA" altLang="en-US" dirty="0" smtClean="0"/>
              <a:t>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peid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fait </a:t>
            </a:r>
            <a:r>
              <a:rPr lang="en-CA" altLang="en-US" baseline="0" dirty="0" err="1" smtClean="0"/>
              <a:t>donc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partie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de </a:t>
            </a:r>
            <a:r>
              <a:rPr lang="en-CA" altLang="en-US" baseline="0" dirty="0" smtClean="0"/>
              <a:t>la </a:t>
            </a:r>
            <a:r>
              <a:rPr lang="en-CA" altLang="en-US" baseline="0" dirty="0" err="1" smtClean="0"/>
              <a:t>longeur</a:t>
            </a:r>
            <a:r>
              <a:rPr lang="en-CA" altLang="en-US" baseline="0" dirty="0" smtClean="0"/>
              <a:t> de la </a:t>
            </a:r>
            <a:r>
              <a:rPr lang="en-CA" altLang="en-US" baseline="0" dirty="0" err="1" smtClean="0"/>
              <a:t>jambe</a:t>
            </a:r>
            <a:r>
              <a:rPr lang="en-CA" altLang="en-US" baseline="0" dirty="0" smtClean="0"/>
              <a:t>, </a:t>
            </a:r>
            <a:r>
              <a:rPr lang="en-CA" altLang="en-US" baseline="0" dirty="0" err="1" smtClean="0"/>
              <a:t>ceci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procure </a:t>
            </a:r>
            <a:r>
              <a:rPr lang="en-CA" altLang="en-US" baseline="0" dirty="0" smtClean="0"/>
              <a:t>un </a:t>
            </a:r>
            <a:r>
              <a:rPr lang="en-CA" altLang="en-US" baseline="0" dirty="0" err="1" smtClean="0"/>
              <a:t>grande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foule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C</a:t>
            </a:r>
            <a:r>
              <a:rPr lang="en-CA" altLang="en-US" baseline="0" dirty="0" err="1" smtClean="0"/>
              <a:t>aracteristiqe</a:t>
            </a:r>
            <a:r>
              <a:rPr lang="en-CA" altLang="en-US" baseline="0" dirty="0" smtClean="0"/>
              <a:t> des carnivores</a:t>
            </a:r>
            <a:r>
              <a:rPr lang="en-US" altLang="en-US" baseline="0" dirty="0" smtClean="0"/>
              <a:t>……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218099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L</a:t>
            </a:r>
            <a:r>
              <a:rPr lang="en-CA" altLang="en-US" dirty="0" err="1" smtClean="0"/>
              <a:t>es</a:t>
            </a:r>
            <a:r>
              <a:rPr lang="en-CA" altLang="en-US" dirty="0" smtClean="0"/>
              <a:t> </a:t>
            </a:r>
            <a:r>
              <a:rPr lang="en-CA" altLang="en-US" dirty="0" err="1" smtClean="0"/>
              <a:t>griffes</a:t>
            </a:r>
            <a:r>
              <a:rPr lang="en-CA" altLang="en-US" dirty="0" smtClean="0"/>
              <a:t> retractile </a:t>
            </a:r>
            <a:r>
              <a:rPr lang="en-CA" altLang="en-US" dirty="0" err="1" smtClean="0"/>
              <a:t>caracterisque</a:t>
            </a:r>
            <a:r>
              <a:rPr lang="en-CA" altLang="en-US" dirty="0" smtClean="0"/>
              <a:t> chez tout</a:t>
            </a:r>
            <a:r>
              <a:rPr lang="en-CA" altLang="en-US" baseline="0" dirty="0" smtClean="0"/>
              <a:t> le </a:t>
            </a:r>
            <a:r>
              <a:rPr lang="en-CA" altLang="en-US" baseline="0" dirty="0" err="1" smtClean="0"/>
              <a:t>felins</a:t>
            </a:r>
            <a:r>
              <a:rPr lang="en-CA" altLang="en-US" baseline="0" dirty="0" smtClean="0"/>
              <a:t>, 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0452495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L</a:t>
            </a:r>
            <a:r>
              <a:rPr lang="en-CA" altLang="en-US" dirty="0" err="1" smtClean="0"/>
              <a:t>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guepard</a:t>
            </a:r>
            <a:r>
              <a:rPr lang="en-CA" altLang="en-US" baseline="0" dirty="0" smtClean="0"/>
              <a:t> on des </a:t>
            </a:r>
            <a:r>
              <a:rPr lang="en-CA" altLang="en-US" baseline="0" dirty="0" err="1" smtClean="0"/>
              <a:t>griffes</a:t>
            </a:r>
            <a:r>
              <a:rPr lang="en-CA" altLang="en-US" baseline="0" dirty="0" smtClean="0"/>
              <a:t> semi </a:t>
            </a:r>
            <a:r>
              <a:rPr lang="en-CA" altLang="en-US" baseline="0" dirty="0" smtClean="0"/>
              <a:t>retractile </a:t>
            </a:r>
            <a:r>
              <a:rPr lang="en-CA" altLang="en-US" baseline="0" dirty="0" err="1" smtClean="0"/>
              <a:t>une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caracteristique</a:t>
            </a:r>
            <a:r>
              <a:rPr lang="en-CA" altLang="en-US" baseline="0" dirty="0" smtClean="0"/>
              <a:t> qui </a:t>
            </a:r>
            <a:r>
              <a:rPr lang="en-CA" altLang="en-US" baseline="0" dirty="0" err="1" smtClean="0"/>
              <a:t>lui</a:t>
            </a:r>
            <a:r>
              <a:rPr lang="en-CA" altLang="en-US" baseline="0" dirty="0" smtClean="0"/>
              <a:t> ait </a:t>
            </a:r>
            <a:r>
              <a:rPr lang="en-CA" altLang="en-US" baseline="0" dirty="0" err="1" smtClean="0"/>
              <a:t>propre</a:t>
            </a:r>
            <a:r>
              <a:rPr lang="en-CA" altLang="en-US" baseline="0" dirty="0" smtClean="0"/>
              <a:t>, </a:t>
            </a:r>
            <a:r>
              <a:rPr lang="en-CA" altLang="en-US" baseline="0" dirty="0" err="1" smtClean="0"/>
              <a:t>donc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une</a:t>
            </a:r>
            <a:r>
              <a:rPr lang="en-CA" altLang="en-US" baseline="0" dirty="0" smtClean="0"/>
              <a:t> </a:t>
            </a:r>
            <a:r>
              <a:rPr lang="en-CA" altLang="en-US" baseline="0" dirty="0" smtClean="0"/>
              <a:t>exception chez les </a:t>
            </a:r>
            <a:r>
              <a:rPr lang="en-CA" altLang="en-US" baseline="0" dirty="0" err="1" smtClean="0"/>
              <a:t>felides</a:t>
            </a:r>
            <a:r>
              <a:rPr lang="en-CA" altLang="en-US" baseline="0" dirty="0" smtClean="0"/>
              <a:t>. </a:t>
            </a:r>
            <a:r>
              <a:rPr lang="en-US" altLang="en-US" baseline="0" dirty="0" err="1" smtClean="0"/>
              <a:t>Ceci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permet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davoir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un </a:t>
            </a:r>
            <a:r>
              <a:rPr lang="en-US" altLang="en-US" baseline="0" dirty="0" err="1" smtClean="0"/>
              <a:t>mouvement</a:t>
            </a:r>
            <a:r>
              <a:rPr lang="en-US" altLang="en-US" baseline="0" dirty="0" smtClean="0"/>
              <a:t> de traction pour </a:t>
            </a:r>
            <a:r>
              <a:rPr lang="en-US" altLang="en-US" baseline="0" dirty="0" err="1" smtClean="0"/>
              <a:t>attrape</a:t>
            </a:r>
            <a:r>
              <a:rPr lang="en-US" altLang="en-US" baseline="0" dirty="0" smtClean="0"/>
              <a:t> et </a:t>
            </a:r>
            <a:r>
              <a:rPr lang="en-US" altLang="en-US" baseline="0" dirty="0" err="1" smtClean="0"/>
              <a:t>retenir</a:t>
            </a:r>
            <a:r>
              <a:rPr lang="en-US" altLang="en-US" baseline="0" dirty="0" smtClean="0"/>
              <a:t> </a:t>
            </a:r>
            <a:r>
              <a:rPr lang="en-US" altLang="en-US" baseline="0" dirty="0" smtClean="0"/>
              <a:t>la </a:t>
            </a:r>
            <a:r>
              <a:rPr lang="en-US" altLang="en-US" baseline="0" dirty="0" err="1" smtClean="0"/>
              <a:t>proie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29942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C</a:t>
            </a:r>
            <a:r>
              <a:rPr lang="en-CA" altLang="en-US" dirty="0" err="1" smtClean="0"/>
              <a:t>eci</a:t>
            </a:r>
            <a:r>
              <a:rPr lang="en-CA" altLang="en-US" dirty="0" smtClean="0"/>
              <a:t> </a:t>
            </a:r>
            <a:r>
              <a:rPr lang="en-CA" altLang="en-US" dirty="0" err="1" smtClean="0"/>
              <a:t>dit</a:t>
            </a:r>
            <a:r>
              <a:rPr lang="en-CA" altLang="en-US" dirty="0" smtClean="0"/>
              <a:t> les </a:t>
            </a:r>
            <a:r>
              <a:rPr lang="en-CA" altLang="en-US" dirty="0" err="1" smtClean="0"/>
              <a:t>guepards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sont</a:t>
            </a:r>
            <a:r>
              <a:rPr lang="en-CA" altLang="en-US" baseline="0" dirty="0" smtClean="0"/>
              <a:t> l evolution de </a:t>
            </a:r>
            <a:r>
              <a:rPr lang="en-CA" altLang="en-US" baseline="0" dirty="0" err="1" smtClean="0"/>
              <a:t>ces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ancetres</a:t>
            </a:r>
            <a:r>
              <a:rPr lang="en-CA" altLang="en-US" baseline="0" dirty="0" smtClean="0"/>
              <a:t> et non de </a:t>
            </a:r>
            <a:r>
              <a:rPr lang="en-CA" altLang="en-US" baseline="0" dirty="0" err="1" smtClean="0"/>
              <a:t>sa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propre</a:t>
            </a:r>
            <a:r>
              <a:rPr lang="en-CA" altLang="en-US" baseline="0" dirty="0" smtClean="0"/>
              <a:t> histoire. </a:t>
            </a:r>
            <a:r>
              <a:rPr lang="en-US" altLang="en-US" baseline="0" dirty="0" smtClean="0"/>
              <a:t>L</a:t>
            </a:r>
            <a:r>
              <a:rPr lang="en-CA" altLang="en-US" baseline="0" dirty="0" smtClean="0"/>
              <a:t> evolution de </a:t>
            </a:r>
            <a:r>
              <a:rPr lang="en-CA" altLang="en-US" baseline="0" dirty="0" err="1" smtClean="0"/>
              <a:t>ses</a:t>
            </a:r>
            <a:r>
              <a:rPr lang="en-CA" altLang="en-US" baseline="0" dirty="0" smtClean="0"/>
              <a:t> parties </a:t>
            </a:r>
            <a:r>
              <a:rPr lang="en-CA" altLang="en-US" baseline="0" dirty="0" err="1" smtClean="0"/>
              <a:t>ou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memebres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posterieur</a:t>
            </a:r>
            <a:r>
              <a:rPr lang="en-CA" altLang="en-US" baseline="0" dirty="0" smtClean="0"/>
              <a:t> a </a:t>
            </a:r>
            <a:r>
              <a:rPr lang="en-CA" altLang="en-US" baseline="0" dirty="0" err="1" smtClean="0"/>
              <a:t>evolue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ou</a:t>
            </a:r>
            <a:r>
              <a:rPr lang="en-CA" altLang="en-US" baseline="0" dirty="0" smtClean="0"/>
              <a:t> </a:t>
            </a:r>
            <a:r>
              <a:rPr lang="en-CA" altLang="en-US" baseline="0" dirty="0" err="1" smtClean="0"/>
              <a:t>provient</a:t>
            </a:r>
            <a:r>
              <a:rPr lang="en-CA" altLang="en-US" baseline="0" dirty="0" smtClean="0"/>
              <a:t> de l evolution des different </a:t>
            </a:r>
            <a:r>
              <a:rPr lang="en-CA" altLang="en-US" baseline="0" dirty="0" err="1" smtClean="0"/>
              <a:t>animaux</a:t>
            </a:r>
            <a:r>
              <a:rPr lang="en-CA" altLang="en-US" baseline="0" dirty="0" smtClean="0"/>
              <a:t>. </a:t>
            </a:r>
            <a:r>
              <a:rPr lang="en-US" altLang="en-US" baseline="0" dirty="0" smtClean="0"/>
              <a:t>E</a:t>
            </a:r>
            <a:r>
              <a:rPr lang="en-CA" altLang="en-US" baseline="0" dirty="0" smtClean="0"/>
              <a:t>n tout </a:t>
            </a:r>
            <a:r>
              <a:rPr lang="en-CA" altLang="en-US" baseline="0" dirty="0" err="1" smtClean="0"/>
              <a:t>cet</a:t>
            </a:r>
            <a:r>
              <a:rPr lang="en-CA" altLang="en-US" baseline="0" dirty="0" smtClean="0"/>
              <a:t> evolution se fait au </a:t>
            </a:r>
            <a:r>
              <a:rPr lang="en-CA" altLang="en-US" baseline="0" dirty="0" err="1" smtClean="0"/>
              <a:t>cours</a:t>
            </a:r>
            <a:r>
              <a:rPr lang="en-CA" altLang="en-US" baseline="0" dirty="0" smtClean="0"/>
              <a:t> de 440 Million d </a:t>
            </a:r>
            <a:r>
              <a:rPr lang="en-CA" altLang="en-US" baseline="0" dirty="0" err="1" smtClean="0"/>
              <a:t>annee</a:t>
            </a:r>
            <a:r>
              <a:rPr lang="en-CA" altLang="en-US" baseline="0" dirty="0" smtClean="0"/>
              <a:t>.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088410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 flipV="1">
            <a:off x="3506410" y="2573239"/>
            <a:ext cx="376162" cy="147935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lIns="94741" tIns="47370" rIns="94741" bIns="47370"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62026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CA" altLang="en-US" smtClean="0"/>
          </a:p>
          <a:p>
            <a:r>
              <a:rPr lang="fr-CA" altLang="en-US" smtClean="0"/>
              <a:t> </a:t>
            </a:r>
            <a:endParaRPr lang="en-US" altLang="en-US" smtClean="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3357638" y="3687961"/>
            <a:ext cx="2627897" cy="218776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4741" tIns="47370" rIns="94741" bIns="47370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800"/>
              <a:t>http://www.youtube.com/watch?v=30UaROwbA8Y</a:t>
            </a:r>
          </a:p>
        </p:txBody>
      </p:sp>
    </p:spTree>
    <p:extLst>
      <p:ext uri="{BB962C8B-B14F-4D97-AF65-F5344CB8AC3E}">
        <p14:creationId xmlns:p14="http://schemas.microsoft.com/office/powerpoint/2010/main" val="21570429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/>
              <a:t>Q</a:t>
            </a:r>
            <a:r>
              <a:rPr lang="en-CA" altLang="en-US" dirty="0" err="1" smtClean="0"/>
              <a:t>uestion</a:t>
            </a:r>
            <a:r>
              <a:rPr lang="en-CA" altLang="en-US" dirty="0" smtClean="0"/>
              <a:t> de l </a:t>
            </a:r>
            <a:r>
              <a:rPr lang="en-CA" altLang="en-US" dirty="0" err="1" smtClean="0"/>
              <a:t>examen</a:t>
            </a:r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282885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dirty="0" smtClean="0"/>
              <a:t>La </a:t>
            </a:r>
            <a:r>
              <a:rPr lang="en-US" altLang="en-US" dirty="0" err="1" smtClean="0"/>
              <a:t>variabilie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genetique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permet</a:t>
            </a:r>
            <a:r>
              <a:rPr lang="en-US" altLang="en-US" baseline="0" dirty="0" smtClean="0"/>
              <a:t> la </a:t>
            </a:r>
            <a:r>
              <a:rPr lang="en-US" altLang="en-US" baseline="0" dirty="0" err="1" smtClean="0"/>
              <a:t>survie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d’une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espece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dans</a:t>
            </a:r>
            <a:r>
              <a:rPr lang="en-US" altLang="en-US" baseline="0" dirty="0" smtClean="0"/>
              <a:t> le </a:t>
            </a:r>
            <a:r>
              <a:rPr lang="en-US" altLang="en-US" baseline="0" dirty="0" err="1" smtClean="0"/>
              <a:t>cas</a:t>
            </a:r>
            <a:r>
              <a:rPr lang="en-US" altLang="en-US" baseline="0" dirty="0" smtClean="0"/>
              <a:t> dud </a:t>
            </a:r>
            <a:r>
              <a:rPr lang="en-US" altLang="en-US" baseline="0" dirty="0" err="1" smtClean="0"/>
              <a:t>gepart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il</a:t>
            </a:r>
            <a:r>
              <a:rPr lang="en-US" altLang="en-US" baseline="0" dirty="0" smtClean="0"/>
              <a:t> n y a pas des </a:t>
            </a:r>
            <a:r>
              <a:rPr lang="en-US" altLang="en-US" baseline="0" dirty="0" err="1" smtClean="0"/>
              <a:t>variabilite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genetique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il</a:t>
            </a:r>
            <a:r>
              <a:rPr lang="en-US" altLang="en-US" baseline="0" dirty="0" smtClean="0"/>
              <a:t> on </a:t>
            </a:r>
            <a:r>
              <a:rPr lang="en-US" altLang="en-US" baseline="0" dirty="0" err="1" smtClean="0"/>
              <a:t>tous</a:t>
            </a:r>
            <a:r>
              <a:rPr lang="en-US" altLang="en-US" baseline="0" dirty="0" smtClean="0"/>
              <a:t> le meme code </a:t>
            </a:r>
            <a:r>
              <a:rPr lang="en-US" altLang="en-US" baseline="0" dirty="0" err="1" smtClean="0"/>
              <a:t>genetique</a:t>
            </a:r>
            <a:r>
              <a:rPr lang="en-US" altLang="en-US" baseline="0" dirty="0" smtClean="0"/>
              <a:t>. On </a:t>
            </a:r>
            <a:r>
              <a:rPr lang="en-US" altLang="en-US" baseline="0" dirty="0" err="1" smtClean="0"/>
              <a:t>peut</a:t>
            </a:r>
            <a:r>
              <a:rPr lang="en-US" altLang="en-US" baseline="0" dirty="0" smtClean="0"/>
              <a:t> faire le </a:t>
            </a:r>
            <a:r>
              <a:rPr lang="en-US" altLang="en-US" baseline="0" dirty="0" err="1" smtClean="0"/>
              <a:t>clonage</a:t>
            </a:r>
            <a:r>
              <a:rPr lang="en-US" altLang="en-US" baseline="0" dirty="0" smtClean="0"/>
              <a:t> d un animal a l </a:t>
            </a:r>
            <a:r>
              <a:rPr lang="en-US" altLang="en-US" baseline="0" dirty="0" err="1" smtClean="0"/>
              <a:t>autre</a:t>
            </a:r>
            <a:r>
              <a:rPr lang="en-US" altLang="en-US" baseline="0" dirty="0" smtClean="0"/>
              <a:t> sans </a:t>
            </a:r>
            <a:r>
              <a:rPr lang="en-US" altLang="en-US" baseline="0" dirty="0" err="1" smtClean="0"/>
              <a:t>qu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il</a:t>
            </a:r>
            <a:r>
              <a:rPr lang="en-US" altLang="en-US" baseline="0" dirty="0" smtClean="0"/>
              <a:t> y </a:t>
            </a:r>
            <a:r>
              <a:rPr lang="en-US" altLang="en-US" baseline="0" dirty="0" err="1" smtClean="0"/>
              <a:t>ait</a:t>
            </a:r>
            <a:r>
              <a:rPr lang="en-US" altLang="en-US" baseline="0" dirty="0" smtClean="0"/>
              <a:t> des complication ( </a:t>
            </a:r>
            <a:r>
              <a:rPr lang="en-US" altLang="en-US" baseline="0" dirty="0" err="1" smtClean="0"/>
              <a:t>avantage</a:t>
            </a:r>
            <a:r>
              <a:rPr lang="en-US" altLang="en-US" baseline="0" dirty="0" smtClean="0"/>
              <a:t>). Un </a:t>
            </a:r>
            <a:r>
              <a:rPr lang="en-US" altLang="en-US" baseline="0" dirty="0" err="1" smtClean="0"/>
              <a:t>desavantage</a:t>
            </a:r>
            <a:r>
              <a:rPr lang="en-US" altLang="en-US" baseline="0" dirty="0" smtClean="0"/>
              <a:t> de </a:t>
            </a:r>
            <a:r>
              <a:rPr lang="en-US" altLang="en-US" baseline="0" dirty="0" err="1" smtClean="0"/>
              <a:t>cet</a:t>
            </a:r>
            <a:r>
              <a:rPr lang="en-US" altLang="en-US" baseline="0" dirty="0" smtClean="0"/>
              <a:t> absence de </a:t>
            </a:r>
            <a:r>
              <a:rPr lang="en-US" altLang="en-US" baseline="0" dirty="0" err="1" smtClean="0"/>
              <a:t>variabilite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genetique</a:t>
            </a:r>
            <a:r>
              <a:rPr lang="en-US" altLang="en-US" baseline="0" dirty="0" smtClean="0"/>
              <a:t> chez </a:t>
            </a:r>
            <a:r>
              <a:rPr lang="en-US" altLang="en-US" baseline="0" dirty="0" err="1" smtClean="0"/>
              <a:t>ces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mammiferes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est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qu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il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peut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subir</a:t>
            </a:r>
            <a:r>
              <a:rPr lang="en-US" altLang="en-US" baseline="0" dirty="0" smtClean="0"/>
              <a:t> un </a:t>
            </a:r>
            <a:r>
              <a:rPr lang="en-US" altLang="en-US" baseline="0" dirty="0" err="1" smtClean="0"/>
              <a:t>etranglement</a:t>
            </a:r>
            <a:r>
              <a:rPr lang="en-US" altLang="en-US" baseline="0" dirty="0" smtClean="0"/>
              <a:t> de la population qui </a:t>
            </a:r>
            <a:r>
              <a:rPr lang="en-US" altLang="en-US" baseline="0" dirty="0" err="1" smtClean="0"/>
              <a:t>peut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etre</a:t>
            </a:r>
            <a:r>
              <a:rPr lang="en-US" altLang="en-US" baseline="0" dirty="0" smtClean="0"/>
              <a:t> du a </a:t>
            </a:r>
            <a:r>
              <a:rPr lang="en-US" altLang="en-US" baseline="0" dirty="0" err="1" smtClean="0"/>
              <a:t>une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maladie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donne</a:t>
            </a:r>
            <a:r>
              <a:rPr lang="en-US" altLang="en-US" baseline="0" dirty="0" smtClean="0"/>
              <a:t>, un </a:t>
            </a:r>
            <a:r>
              <a:rPr lang="en-US" altLang="en-US" baseline="0" dirty="0" err="1" smtClean="0"/>
              <a:t>changemnt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environnementaux</a:t>
            </a:r>
            <a:r>
              <a:rPr lang="en-US" altLang="en-US" baseline="0" dirty="0" smtClean="0"/>
              <a:t>, </a:t>
            </a:r>
            <a:r>
              <a:rPr lang="en-US" altLang="en-US" baseline="0" dirty="0" err="1" smtClean="0"/>
              <a:t>auquel</a:t>
            </a:r>
            <a:r>
              <a:rPr lang="en-US" altLang="en-US" baseline="0" dirty="0" smtClean="0"/>
              <a:t> l animal ne </a:t>
            </a:r>
            <a:r>
              <a:rPr lang="en-US" altLang="en-US" baseline="0" dirty="0" err="1" smtClean="0"/>
              <a:t>peut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survivre</a:t>
            </a:r>
            <a:r>
              <a:rPr lang="en-US" altLang="en-US" baseline="0" dirty="0" smtClean="0"/>
              <a:t> et au </a:t>
            </a:r>
            <a:r>
              <a:rPr lang="en-US" altLang="en-US" baseline="0" dirty="0" err="1" smtClean="0"/>
              <a:t>piere</a:t>
            </a:r>
            <a:r>
              <a:rPr lang="en-US" altLang="en-US" baseline="0" dirty="0" smtClean="0"/>
              <a:t> </a:t>
            </a:r>
            <a:r>
              <a:rPr lang="en-US" altLang="en-US" baseline="0" dirty="0" err="1" smtClean="0"/>
              <a:t>disparaitre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9523330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801945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80785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387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602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9127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0063" y="1681163"/>
            <a:ext cx="400843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900" y="1681163"/>
            <a:ext cx="400843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8553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353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9050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0958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387143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77903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453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5113" y="309563"/>
            <a:ext cx="2054225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49263" y="309563"/>
            <a:ext cx="601345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9355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"/>
          <p:cNvGrpSpPr>
            <a:grpSpLocks/>
          </p:cNvGrpSpPr>
          <p:nvPr/>
        </p:nvGrpSpPr>
        <p:grpSpPr bwMode="auto">
          <a:xfrm>
            <a:off x="2017713" y="6154738"/>
            <a:ext cx="6213475" cy="98425"/>
            <a:chOff x="1270" y="3877"/>
            <a:chExt cx="3915" cy="62"/>
          </a:xfrm>
        </p:grpSpPr>
        <p:sp>
          <p:nvSpPr>
            <p:cNvPr id="1042" name="Line 2"/>
            <p:cNvSpPr>
              <a:spLocks noChangeShapeType="1"/>
            </p:cNvSpPr>
            <p:nvPr/>
          </p:nvSpPr>
          <p:spPr bwMode="auto">
            <a:xfrm>
              <a:off x="1284" y="3877"/>
              <a:ext cx="3886" cy="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CFEB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43" name="Line 3"/>
            <p:cNvSpPr>
              <a:spLocks noChangeShapeType="1"/>
            </p:cNvSpPr>
            <p:nvPr/>
          </p:nvSpPr>
          <p:spPr bwMode="auto">
            <a:xfrm>
              <a:off x="1270" y="3939"/>
              <a:ext cx="3915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CFEB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1027" name="Group 7"/>
          <p:cNvGrpSpPr>
            <a:grpSpLocks/>
          </p:cNvGrpSpPr>
          <p:nvPr/>
        </p:nvGrpSpPr>
        <p:grpSpPr bwMode="auto">
          <a:xfrm>
            <a:off x="8863013" y="6132513"/>
            <a:ext cx="260350" cy="88900"/>
            <a:chOff x="5582" y="3863"/>
            <a:chExt cx="164" cy="56"/>
          </a:xfrm>
        </p:grpSpPr>
        <p:sp>
          <p:nvSpPr>
            <p:cNvPr id="1040" name="Line 5"/>
            <p:cNvSpPr>
              <a:spLocks noChangeShapeType="1"/>
            </p:cNvSpPr>
            <p:nvPr/>
          </p:nvSpPr>
          <p:spPr bwMode="auto">
            <a:xfrm>
              <a:off x="5599" y="3863"/>
              <a:ext cx="132" cy="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CFEB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41" name="Line 6"/>
            <p:cNvSpPr>
              <a:spLocks noChangeShapeType="1"/>
            </p:cNvSpPr>
            <p:nvPr/>
          </p:nvSpPr>
          <p:spPr bwMode="auto">
            <a:xfrm>
              <a:off x="5582" y="3919"/>
              <a:ext cx="164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CFEB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028" name="Rectangle 8"/>
          <p:cNvSpPr>
            <a:spLocks noChangeArrowheads="1"/>
          </p:cNvSpPr>
          <p:nvPr/>
        </p:nvSpPr>
        <p:spPr bwMode="auto">
          <a:xfrm>
            <a:off x="417513" y="6294438"/>
            <a:ext cx="4221162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1600" smtClean="0">
                <a:solidFill>
                  <a:srgbClr val="FFFFFF"/>
                </a:solidFill>
              </a:rPr>
              <a:t>Université d’Ottawa / University of Ottawa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449263" y="309563"/>
            <a:ext cx="8207375" cy="11430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0063" y="1681163"/>
            <a:ext cx="8169275" cy="41148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31" name="Line 11"/>
          <p:cNvSpPr>
            <a:spLocks noChangeShapeType="1"/>
          </p:cNvSpPr>
          <p:nvPr/>
        </p:nvSpPr>
        <p:spPr bwMode="auto">
          <a:xfrm>
            <a:off x="38100" y="6164263"/>
            <a:ext cx="8180388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12700" y="6262688"/>
            <a:ext cx="8229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8869363" y="6143625"/>
            <a:ext cx="260350" cy="88900"/>
            <a:chOff x="5587" y="3870"/>
            <a:chExt cx="164" cy="56"/>
          </a:xfrm>
        </p:grpSpPr>
        <p:sp>
          <p:nvSpPr>
            <p:cNvPr id="1038" name="Line 13"/>
            <p:cNvSpPr>
              <a:spLocks noChangeShapeType="1"/>
            </p:cNvSpPr>
            <p:nvPr/>
          </p:nvSpPr>
          <p:spPr bwMode="auto">
            <a:xfrm>
              <a:off x="5604" y="3870"/>
              <a:ext cx="13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CFEB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39" name="Line 14"/>
            <p:cNvSpPr>
              <a:spLocks noChangeShapeType="1"/>
            </p:cNvSpPr>
            <p:nvPr/>
          </p:nvSpPr>
          <p:spPr bwMode="auto">
            <a:xfrm>
              <a:off x="5587" y="3926"/>
              <a:ext cx="16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CFEB9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034" name="Rectangle 16"/>
          <p:cNvSpPr>
            <a:spLocks noChangeArrowheads="1"/>
          </p:cNvSpPr>
          <p:nvPr/>
        </p:nvSpPr>
        <p:spPr bwMode="auto">
          <a:xfrm>
            <a:off x="430213" y="6315075"/>
            <a:ext cx="4221162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1600" smtClean="0"/>
              <a:t>Université d’Ottawa / University of Ottawa</a:t>
            </a:r>
          </a:p>
        </p:txBody>
      </p:sp>
      <p:sp>
        <p:nvSpPr>
          <p:cNvPr id="1035" name="Rectangle 17"/>
          <p:cNvSpPr>
            <a:spLocks noChangeArrowheads="1"/>
          </p:cNvSpPr>
          <p:nvPr/>
        </p:nvSpPr>
        <p:spPr bwMode="auto">
          <a:xfrm>
            <a:off x="8301038" y="5942013"/>
            <a:ext cx="55403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fld id="{920A9AA0-7C3B-4923-B736-D74CB786824D}" type="slidenum">
              <a:rPr lang="en-US" altLang="en-US" sz="2400" smtClean="0"/>
              <a:pPr>
                <a:defRPr/>
              </a:pPr>
              <a:t>‹#›</a:t>
            </a:fld>
            <a:endParaRPr lang="en-US" altLang="en-US" sz="2400" smtClean="0"/>
          </a:p>
        </p:txBody>
      </p:sp>
      <p:sp>
        <p:nvSpPr>
          <p:cNvPr id="1036" name="Rectangle 18"/>
          <p:cNvSpPr>
            <a:spLocks noChangeArrowheads="1"/>
          </p:cNvSpPr>
          <p:nvPr/>
        </p:nvSpPr>
        <p:spPr bwMode="auto">
          <a:xfrm>
            <a:off x="8424863" y="6338888"/>
            <a:ext cx="633412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fld id="{79CF2186-5F33-499B-A366-DCFB4176A1A3}" type="datetime10">
              <a:rPr lang="en-US" altLang="en-US" sz="1400" smtClean="0"/>
              <a:pPr>
                <a:defRPr/>
              </a:pPr>
              <a:t>06:00</a:t>
            </a:fld>
            <a:endParaRPr lang="en-US" altLang="en-US" sz="1400" smtClean="0"/>
          </a:p>
        </p:txBody>
      </p:sp>
      <p:sp>
        <p:nvSpPr>
          <p:cNvPr id="1037" name="Text Box 19"/>
          <p:cNvSpPr txBox="1">
            <a:spLocks noChangeArrowheads="1"/>
          </p:cNvSpPr>
          <p:nvPr/>
        </p:nvSpPr>
        <p:spPr bwMode="auto">
          <a:xfrm>
            <a:off x="5715000" y="6324600"/>
            <a:ext cx="1557338" cy="3365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1600" smtClean="0"/>
              <a:t>BIO 1530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l"/>
        <a:defRPr sz="3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30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8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6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b="1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b="1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b="1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b="1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Relationship Id="rId5" Type="http://schemas.openxmlformats.org/officeDocument/2006/relationships/image" Target="../media/image1.png"/><Relationship Id="rId1" Type="http://schemas.openxmlformats.org/officeDocument/2006/relationships/tags" Target="../tags/tag1.xml"/><Relationship Id="rId2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.xml"/><Relationship Id="rId1" Type="http://schemas.openxmlformats.org/officeDocument/2006/relationships/tags" Target="../tags/tag3.xml"/><Relationship Id="rId2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.xml"/><Relationship Id="rId1" Type="http://schemas.openxmlformats.org/officeDocument/2006/relationships/tags" Target="../tags/tag5.xml"/><Relationship Id="rId2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tags" Target="../tags/tag9.xml"/><Relationship Id="rId3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.xml"/><Relationship Id="rId1" Type="http://schemas.openxmlformats.org/officeDocument/2006/relationships/tags" Target="../tags/tag10.xml"/><Relationship Id="rId2" Type="http://schemas.openxmlformats.org/officeDocument/2006/relationships/tags" Target="../tags/tag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.xml"/><Relationship Id="rId1" Type="http://schemas.openxmlformats.org/officeDocument/2006/relationships/tags" Target="../tags/tag12.xml"/><Relationship Id="rId2" Type="http://schemas.openxmlformats.org/officeDocument/2006/relationships/tags" Target="../tags/tag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6.xml"/><Relationship Id="rId6" Type="http://schemas.openxmlformats.org/officeDocument/2006/relationships/image" Target="../media/image2.png"/><Relationship Id="rId1" Type="http://schemas.openxmlformats.org/officeDocument/2006/relationships/tags" Target="../tags/tag14.xml"/><Relationship Id="rId2" Type="http://schemas.openxmlformats.org/officeDocument/2006/relationships/tags" Target="../tags/tag15.xml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notesSlide" Target="../notesSlides/notesSlide7.xml"/><Relationship Id="rId12" Type="http://schemas.openxmlformats.org/officeDocument/2006/relationships/image" Target="../media/image3.jpeg"/><Relationship Id="rId13" Type="http://schemas.openxmlformats.org/officeDocument/2006/relationships/image" Target="../media/image4.jpeg"/><Relationship Id="rId14" Type="http://schemas.openxmlformats.org/officeDocument/2006/relationships/image" Target="../media/image5.jpeg"/><Relationship Id="rId1" Type="http://schemas.openxmlformats.org/officeDocument/2006/relationships/tags" Target="../tags/tag17.xml"/><Relationship Id="rId2" Type="http://schemas.openxmlformats.org/officeDocument/2006/relationships/tags" Target="../tags/tag18.xml"/><Relationship Id="rId3" Type="http://schemas.openxmlformats.org/officeDocument/2006/relationships/tags" Target="../tags/tag19.xml"/><Relationship Id="rId4" Type="http://schemas.openxmlformats.org/officeDocument/2006/relationships/tags" Target="../tags/tag20.xml"/><Relationship Id="rId5" Type="http://schemas.openxmlformats.org/officeDocument/2006/relationships/tags" Target="../tags/tag21.xml"/><Relationship Id="rId6" Type="http://schemas.openxmlformats.org/officeDocument/2006/relationships/tags" Target="../tags/tag22.xml"/><Relationship Id="rId7" Type="http://schemas.openxmlformats.org/officeDocument/2006/relationships/tags" Target="../tags/tag23.xml"/><Relationship Id="rId8" Type="http://schemas.openxmlformats.org/officeDocument/2006/relationships/tags" Target="../tags/tag24.xml"/><Relationship Id="rId9" Type="http://schemas.openxmlformats.org/officeDocument/2006/relationships/tags" Target="../tags/tag25.xml"/><Relationship Id="rId10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notesSlide" Target="../notesSlides/notesSlide8.xml"/><Relationship Id="rId12" Type="http://schemas.openxmlformats.org/officeDocument/2006/relationships/image" Target="../media/image6.png"/><Relationship Id="rId13" Type="http://schemas.openxmlformats.org/officeDocument/2006/relationships/image" Target="../media/image7.jpeg"/><Relationship Id="rId14" Type="http://schemas.openxmlformats.org/officeDocument/2006/relationships/image" Target="../media/image8.png"/><Relationship Id="rId15" Type="http://schemas.openxmlformats.org/officeDocument/2006/relationships/hyperlink" Target="http://www.youtube.com/watch?v=yg0LHVvbGyA" TargetMode="External"/><Relationship Id="rId16" Type="http://schemas.openxmlformats.org/officeDocument/2006/relationships/image" Target="../media/image9.jpg"/><Relationship Id="rId1" Type="http://schemas.openxmlformats.org/officeDocument/2006/relationships/tags" Target="../tags/tag26.xml"/><Relationship Id="rId2" Type="http://schemas.openxmlformats.org/officeDocument/2006/relationships/tags" Target="../tags/tag27.xml"/><Relationship Id="rId3" Type="http://schemas.openxmlformats.org/officeDocument/2006/relationships/tags" Target="../tags/tag28.xml"/><Relationship Id="rId4" Type="http://schemas.openxmlformats.org/officeDocument/2006/relationships/tags" Target="../tags/tag29.xml"/><Relationship Id="rId5" Type="http://schemas.openxmlformats.org/officeDocument/2006/relationships/tags" Target="../tags/tag30.xml"/><Relationship Id="rId6" Type="http://schemas.openxmlformats.org/officeDocument/2006/relationships/tags" Target="../tags/tag31.xml"/><Relationship Id="rId7" Type="http://schemas.openxmlformats.org/officeDocument/2006/relationships/tags" Target="../tags/tag32.xml"/><Relationship Id="rId8" Type="http://schemas.openxmlformats.org/officeDocument/2006/relationships/tags" Target="../tags/tag33.xml"/><Relationship Id="rId9" Type="http://schemas.openxmlformats.org/officeDocument/2006/relationships/tags" Target="../tags/tag34.xml"/><Relationship Id="rId10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4" Type="http://schemas.openxmlformats.org/officeDocument/2006/relationships/tags" Target="../tags/tag38.xml"/><Relationship Id="rId5" Type="http://schemas.openxmlformats.org/officeDocument/2006/relationships/tags" Target="../tags/tag39.xml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9.xml"/><Relationship Id="rId8" Type="http://schemas.openxmlformats.org/officeDocument/2006/relationships/hyperlink" Target="http://upload.wikimedia.org/wikipedia/commons/9/9d/Fiorello_LaGuardia_with_halibut.jpg" TargetMode="External"/><Relationship Id="rId9" Type="http://schemas.openxmlformats.org/officeDocument/2006/relationships/image" Target="../media/image10.jpeg"/><Relationship Id="rId10" Type="http://schemas.openxmlformats.org/officeDocument/2006/relationships/image" Target="../media/image11.jpeg"/><Relationship Id="rId1" Type="http://schemas.openxmlformats.org/officeDocument/2006/relationships/tags" Target="../tags/tag35.xml"/><Relationship Id="rId2" Type="http://schemas.openxmlformats.org/officeDocument/2006/relationships/tags" Target="../tags/tag36.xml"/></Relationships>
</file>

<file path=ppt/slides/_rels/slide11.xml.rels><?xml version="1.0" encoding="UTF-8" standalone="yes"?>
<Relationships xmlns="http://schemas.openxmlformats.org/package/2006/relationships"><Relationship Id="rId11" Type="http://schemas.openxmlformats.org/officeDocument/2006/relationships/notesSlide" Target="../notesSlides/notesSlide10.xml"/><Relationship Id="rId12" Type="http://schemas.openxmlformats.org/officeDocument/2006/relationships/image" Target="../media/image12.png"/><Relationship Id="rId13" Type="http://schemas.openxmlformats.org/officeDocument/2006/relationships/image" Target="../media/image13.jpeg"/><Relationship Id="rId14" Type="http://schemas.openxmlformats.org/officeDocument/2006/relationships/image" Target="../media/image14.jpeg"/><Relationship Id="rId1" Type="http://schemas.openxmlformats.org/officeDocument/2006/relationships/tags" Target="../tags/tag40.xml"/><Relationship Id="rId2" Type="http://schemas.openxmlformats.org/officeDocument/2006/relationships/tags" Target="../tags/tag41.xml"/><Relationship Id="rId3" Type="http://schemas.openxmlformats.org/officeDocument/2006/relationships/tags" Target="../tags/tag42.xml"/><Relationship Id="rId4" Type="http://schemas.openxmlformats.org/officeDocument/2006/relationships/tags" Target="../tags/tag43.xml"/><Relationship Id="rId5" Type="http://schemas.openxmlformats.org/officeDocument/2006/relationships/tags" Target="../tags/tag44.xml"/><Relationship Id="rId6" Type="http://schemas.openxmlformats.org/officeDocument/2006/relationships/tags" Target="../tags/tag45.xml"/><Relationship Id="rId7" Type="http://schemas.openxmlformats.org/officeDocument/2006/relationships/tags" Target="../tags/tag46.xml"/><Relationship Id="rId8" Type="http://schemas.microsoft.com/office/2007/relationships/media" Target="file:///C:\Users\chapleau\Documents\Bio1530\BIO1530-2014\introduction%20du%20cours\Flatfish%20Metamorphosis%5b1%5d.wmv" TargetMode="External"/><Relationship Id="rId9" Type="http://schemas.openxmlformats.org/officeDocument/2006/relationships/video" Target="file:///C:\Users\chapleau\Documents\Bio1530\BIO1530-2014\introduction%20du%20cours\Flatfish%20Metamorphosis%5b1%5d.wmv" TargetMode="External"/><Relationship Id="rId10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5.jpeg"/><Relationship Id="rId12" Type="http://schemas.openxmlformats.org/officeDocument/2006/relationships/image" Target="../media/image16.jpeg"/><Relationship Id="rId13" Type="http://schemas.openxmlformats.org/officeDocument/2006/relationships/image" Target="../media/image17.png"/><Relationship Id="rId1" Type="http://schemas.openxmlformats.org/officeDocument/2006/relationships/tags" Target="../tags/tag47.xml"/><Relationship Id="rId2" Type="http://schemas.openxmlformats.org/officeDocument/2006/relationships/tags" Target="../tags/tag48.xml"/><Relationship Id="rId3" Type="http://schemas.openxmlformats.org/officeDocument/2006/relationships/tags" Target="../tags/tag49.xml"/><Relationship Id="rId4" Type="http://schemas.openxmlformats.org/officeDocument/2006/relationships/tags" Target="../tags/tag50.xml"/><Relationship Id="rId5" Type="http://schemas.openxmlformats.org/officeDocument/2006/relationships/tags" Target="../tags/tag51.xml"/><Relationship Id="rId6" Type="http://schemas.microsoft.com/office/2007/relationships/media" Target="file:///C:\Users\chapleau\Documents\Bio1530\BIO1530-2013\introduction%20du%20cours\Watch%20Flounder%20disappear!.wmv" TargetMode="External"/><Relationship Id="rId7" Type="http://schemas.openxmlformats.org/officeDocument/2006/relationships/video" Target="file:///C:\Users\chapleau\Documents\Bio1530\BIO1530-2013\introduction%20du%20cours\Watch%20Flounder%20disappear!.wmv" TargetMode="External"/><Relationship Id="rId8" Type="http://schemas.openxmlformats.org/officeDocument/2006/relationships/tags" Target="../tags/tag52.xml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4" Type="http://schemas.openxmlformats.org/officeDocument/2006/relationships/tags" Target="../tags/tag56.xml"/><Relationship Id="rId5" Type="http://schemas.openxmlformats.org/officeDocument/2006/relationships/tags" Target="../tags/tag57.xml"/><Relationship Id="rId6" Type="http://schemas.openxmlformats.org/officeDocument/2006/relationships/tags" Target="../tags/tag58.xml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12.xml"/><Relationship Id="rId9" Type="http://schemas.openxmlformats.org/officeDocument/2006/relationships/image" Target="../media/image18.jpeg"/><Relationship Id="rId10" Type="http://schemas.openxmlformats.org/officeDocument/2006/relationships/image" Target="../media/image19.jpeg"/><Relationship Id="rId1" Type="http://schemas.openxmlformats.org/officeDocument/2006/relationships/tags" Target="../tags/tag53.xml"/><Relationship Id="rId2" Type="http://schemas.openxmlformats.org/officeDocument/2006/relationships/tags" Target="../tags/tag5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4" Type="http://schemas.openxmlformats.org/officeDocument/2006/relationships/tags" Target="../tags/tag62.xml"/><Relationship Id="rId5" Type="http://schemas.openxmlformats.org/officeDocument/2006/relationships/tags" Target="../tags/tag63.xml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3.xml"/><Relationship Id="rId8" Type="http://schemas.openxmlformats.org/officeDocument/2006/relationships/image" Target="../media/image20.jpeg"/><Relationship Id="rId1" Type="http://schemas.openxmlformats.org/officeDocument/2006/relationships/tags" Target="../tags/tag59.xml"/><Relationship Id="rId2" Type="http://schemas.openxmlformats.org/officeDocument/2006/relationships/tags" Target="../tags/tag60.xml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notesSlide" Target="../notesSlides/notesSlide14.xml"/><Relationship Id="rId12" Type="http://schemas.openxmlformats.org/officeDocument/2006/relationships/image" Target="../media/image21.jpeg"/><Relationship Id="rId1" Type="http://schemas.openxmlformats.org/officeDocument/2006/relationships/tags" Target="../tags/tag64.xml"/><Relationship Id="rId2" Type="http://schemas.openxmlformats.org/officeDocument/2006/relationships/tags" Target="../tags/tag65.xml"/><Relationship Id="rId3" Type="http://schemas.openxmlformats.org/officeDocument/2006/relationships/tags" Target="../tags/tag66.xml"/><Relationship Id="rId4" Type="http://schemas.openxmlformats.org/officeDocument/2006/relationships/tags" Target="../tags/tag67.xml"/><Relationship Id="rId5" Type="http://schemas.openxmlformats.org/officeDocument/2006/relationships/tags" Target="../tags/tag68.xml"/><Relationship Id="rId6" Type="http://schemas.openxmlformats.org/officeDocument/2006/relationships/tags" Target="../tags/tag69.xml"/><Relationship Id="rId7" Type="http://schemas.openxmlformats.org/officeDocument/2006/relationships/tags" Target="../tags/tag70.xml"/><Relationship Id="rId8" Type="http://schemas.openxmlformats.org/officeDocument/2006/relationships/tags" Target="../tags/tag71.xml"/><Relationship Id="rId9" Type="http://schemas.openxmlformats.org/officeDocument/2006/relationships/tags" Target="../tags/tag72.xml"/><Relationship Id="rId10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20" Type="http://schemas.openxmlformats.org/officeDocument/2006/relationships/image" Target="../media/image23.jpeg"/><Relationship Id="rId21" Type="http://schemas.openxmlformats.org/officeDocument/2006/relationships/image" Target="../media/image24.jpeg"/><Relationship Id="rId22" Type="http://schemas.openxmlformats.org/officeDocument/2006/relationships/image" Target="../media/image25.jpeg"/><Relationship Id="rId23" Type="http://schemas.openxmlformats.org/officeDocument/2006/relationships/image" Target="../media/image26.png"/><Relationship Id="rId10" Type="http://schemas.microsoft.com/office/2007/relationships/media" Target="file:///C:\Users\chapleau\Documents\Bio1530\BIO1530-2015\introduction%20du%20cours%20-2015\Usain%20Bolt%20vs%20Cheetah%5b8%5d%20(2).wmv" TargetMode="External"/><Relationship Id="rId11" Type="http://schemas.openxmlformats.org/officeDocument/2006/relationships/video" Target="file:///C:\Users\chapleau\Documents\Bio1530\BIO1530-2015\introduction%20du%20cours%20-2015\Usain%20Bolt%20vs%20Cheetah%5b8%5d%20(2).wmv" TargetMode="External"/><Relationship Id="rId12" Type="http://schemas.openxmlformats.org/officeDocument/2006/relationships/tags" Target="../tags/tag82.xml"/><Relationship Id="rId13" Type="http://schemas.microsoft.com/office/2007/relationships/media" Target="file:///C:\Users\chapleau\Documents\Bio1530\BIO1530-2015\introduction%20du%20cours%20-2015\110km%20h%20Cheetah%20attack%20gazelle3.avi" TargetMode="External"/><Relationship Id="rId14" Type="http://schemas.openxmlformats.org/officeDocument/2006/relationships/video" Target="file:///C:\Users\chapleau\Documents\Bio1530\BIO1530-2015\introduction%20du%20cours%20-2015\110km%20h%20Cheetah%20attack%20gazelle3.avi" TargetMode="External"/><Relationship Id="rId15" Type="http://schemas.openxmlformats.org/officeDocument/2006/relationships/tags" Target="../tags/tag83.xml"/><Relationship Id="rId16" Type="http://schemas.openxmlformats.org/officeDocument/2006/relationships/slideLayout" Target="../slideLayouts/slideLayout2.xml"/><Relationship Id="rId17" Type="http://schemas.openxmlformats.org/officeDocument/2006/relationships/notesSlide" Target="../notesSlides/notesSlide15.xml"/><Relationship Id="rId18" Type="http://schemas.openxmlformats.org/officeDocument/2006/relationships/hyperlink" Target="http://upload.wikimedia.org/wikipedia/commons/0/09/TheCheethcat.jpg" TargetMode="External"/><Relationship Id="rId19" Type="http://schemas.openxmlformats.org/officeDocument/2006/relationships/image" Target="../media/image22.jpeg"/><Relationship Id="rId1" Type="http://schemas.openxmlformats.org/officeDocument/2006/relationships/tags" Target="../tags/tag73.xml"/><Relationship Id="rId2" Type="http://schemas.openxmlformats.org/officeDocument/2006/relationships/tags" Target="../tags/tag74.xml"/><Relationship Id="rId3" Type="http://schemas.openxmlformats.org/officeDocument/2006/relationships/tags" Target="../tags/tag75.xml"/><Relationship Id="rId4" Type="http://schemas.openxmlformats.org/officeDocument/2006/relationships/tags" Target="../tags/tag76.xml"/><Relationship Id="rId5" Type="http://schemas.openxmlformats.org/officeDocument/2006/relationships/tags" Target="../tags/tag77.xml"/><Relationship Id="rId6" Type="http://schemas.openxmlformats.org/officeDocument/2006/relationships/tags" Target="../tags/tag78.xml"/><Relationship Id="rId7" Type="http://schemas.openxmlformats.org/officeDocument/2006/relationships/tags" Target="../tags/tag79.xml"/><Relationship Id="rId8" Type="http://schemas.openxmlformats.org/officeDocument/2006/relationships/tags" Target="../tags/tag80.xml"/></Relationships>
</file>

<file path=ppt/slides/_rels/slide1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16.xml"/><Relationship Id="rId13" Type="http://schemas.openxmlformats.org/officeDocument/2006/relationships/image" Target="../media/image27.jpeg"/><Relationship Id="rId1" Type="http://schemas.openxmlformats.org/officeDocument/2006/relationships/tags" Target="../tags/tag84.xml"/><Relationship Id="rId2" Type="http://schemas.openxmlformats.org/officeDocument/2006/relationships/tags" Target="../tags/tag85.xml"/><Relationship Id="rId3" Type="http://schemas.openxmlformats.org/officeDocument/2006/relationships/tags" Target="../tags/tag86.xml"/><Relationship Id="rId4" Type="http://schemas.openxmlformats.org/officeDocument/2006/relationships/tags" Target="../tags/tag87.xml"/><Relationship Id="rId5" Type="http://schemas.openxmlformats.org/officeDocument/2006/relationships/tags" Target="../tags/tag88.xml"/><Relationship Id="rId6" Type="http://schemas.openxmlformats.org/officeDocument/2006/relationships/tags" Target="../tags/tag89.xml"/><Relationship Id="rId7" Type="http://schemas.openxmlformats.org/officeDocument/2006/relationships/tags" Target="../tags/tag90.xml"/><Relationship Id="rId8" Type="http://schemas.openxmlformats.org/officeDocument/2006/relationships/tags" Target="../tags/tag91.xml"/><Relationship Id="rId9" Type="http://schemas.openxmlformats.org/officeDocument/2006/relationships/tags" Target="../tags/tag92.xml"/><Relationship Id="rId10" Type="http://schemas.openxmlformats.org/officeDocument/2006/relationships/tags" Target="../tags/tag9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96.xml"/><Relationship Id="rId4" Type="http://schemas.openxmlformats.org/officeDocument/2006/relationships/tags" Target="../tags/tag97.xml"/><Relationship Id="rId5" Type="http://schemas.openxmlformats.org/officeDocument/2006/relationships/tags" Target="../tags/tag98.xml"/><Relationship Id="rId6" Type="http://schemas.openxmlformats.org/officeDocument/2006/relationships/tags" Target="../tags/tag99.xml"/><Relationship Id="rId7" Type="http://schemas.openxmlformats.org/officeDocument/2006/relationships/tags" Target="../tags/tag100.xml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17.xml"/><Relationship Id="rId10" Type="http://schemas.openxmlformats.org/officeDocument/2006/relationships/image" Target="../media/image28.jpeg"/><Relationship Id="rId11" Type="http://schemas.openxmlformats.org/officeDocument/2006/relationships/image" Target="../media/image29.jpeg"/><Relationship Id="rId1" Type="http://schemas.openxmlformats.org/officeDocument/2006/relationships/tags" Target="../tags/tag94.xml"/><Relationship Id="rId2" Type="http://schemas.openxmlformats.org/officeDocument/2006/relationships/tags" Target="../tags/tag95.xml"/></Relationships>
</file>

<file path=ppt/slides/_rels/slide19.xml.rels><?xml version="1.0" encoding="UTF-8" standalone="yes"?>
<Relationships xmlns="http://schemas.openxmlformats.org/package/2006/relationships"><Relationship Id="rId11" Type="http://schemas.openxmlformats.org/officeDocument/2006/relationships/tags" Target="../tags/tag111.xml"/><Relationship Id="rId12" Type="http://schemas.openxmlformats.org/officeDocument/2006/relationships/tags" Target="../tags/tag112.xml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18.xml"/><Relationship Id="rId15" Type="http://schemas.openxmlformats.org/officeDocument/2006/relationships/image" Target="../media/image28.jpeg"/><Relationship Id="rId16" Type="http://schemas.openxmlformats.org/officeDocument/2006/relationships/image" Target="../media/image30.jpeg"/><Relationship Id="rId1" Type="http://schemas.openxmlformats.org/officeDocument/2006/relationships/tags" Target="../tags/tag101.xml"/><Relationship Id="rId2" Type="http://schemas.openxmlformats.org/officeDocument/2006/relationships/tags" Target="../tags/tag102.xml"/><Relationship Id="rId3" Type="http://schemas.openxmlformats.org/officeDocument/2006/relationships/tags" Target="../tags/tag103.xml"/><Relationship Id="rId4" Type="http://schemas.openxmlformats.org/officeDocument/2006/relationships/tags" Target="../tags/tag104.xml"/><Relationship Id="rId5" Type="http://schemas.openxmlformats.org/officeDocument/2006/relationships/tags" Target="../tags/tag105.xml"/><Relationship Id="rId6" Type="http://schemas.openxmlformats.org/officeDocument/2006/relationships/tags" Target="../tags/tag106.xml"/><Relationship Id="rId7" Type="http://schemas.openxmlformats.org/officeDocument/2006/relationships/tags" Target="../tags/tag107.xml"/><Relationship Id="rId8" Type="http://schemas.openxmlformats.org/officeDocument/2006/relationships/tags" Target="../tags/tag108.xml"/><Relationship Id="rId9" Type="http://schemas.openxmlformats.org/officeDocument/2006/relationships/tags" Target="../tags/tag109.xml"/><Relationship Id="rId10" Type="http://schemas.openxmlformats.org/officeDocument/2006/relationships/tags" Target="../tags/tag110.xml"/></Relationships>
</file>

<file path=ppt/slides/_rels/slide20.xml.rels><?xml version="1.0" encoding="UTF-8" standalone="yes"?>
<Relationships xmlns="http://schemas.openxmlformats.org/package/2006/relationships"><Relationship Id="rId11" Type="http://schemas.openxmlformats.org/officeDocument/2006/relationships/tags" Target="../tags/tag123.xml"/><Relationship Id="rId12" Type="http://schemas.openxmlformats.org/officeDocument/2006/relationships/tags" Target="../tags/tag124.xml"/><Relationship Id="rId13" Type="http://schemas.openxmlformats.org/officeDocument/2006/relationships/tags" Target="../tags/tag125.xml"/><Relationship Id="rId14" Type="http://schemas.openxmlformats.org/officeDocument/2006/relationships/tags" Target="../tags/tag126.xml"/><Relationship Id="rId15" Type="http://schemas.openxmlformats.org/officeDocument/2006/relationships/slideLayout" Target="../slideLayouts/slideLayout2.xml"/><Relationship Id="rId16" Type="http://schemas.openxmlformats.org/officeDocument/2006/relationships/notesSlide" Target="../notesSlides/notesSlide19.xml"/><Relationship Id="rId17" Type="http://schemas.openxmlformats.org/officeDocument/2006/relationships/image" Target="../media/image28.jpeg"/><Relationship Id="rId18" Type="http://schemas.openxmlformats.org/officeDocument/2006/relationships/image" Target="../media/image31.jpeg"/><Relationship Id="rId19" Type="http://schemas.openxmlformats.org/officeDocument/2006/relationships/image" Target="../media/image32.jpeg"/><Relationship Id="rId1" Type="http://schemas.openxmlformats.org/officeDocument/2006/relationships/tags" Target="../tags/tag113.xml"/><Relationship Id="rId2" Type="http://schemas.openxmlformats.org/officeDocument/2006/relationships/tags" Target="../tags/tag114.xml"/><Relationship Id="rId3" Type="http://schemas.openxmlformats.org/officeDocument/2006/relationships/tags" Target="../tags/tag115.xml"/><Relationship Id="rId4" Type="http://schemas.openxmlformats.org/officeDocument/2006/relationships/tags" Target="../tags/tag116.xml"/><Relationship Id="rId5" Type="http://schemas.openxmlformats.org/officeDocument/2006/relationships/tags" Target="../tags/tag117.xml"/><Relationship Id="rId6" Type="http://schemas.openxmlformats.org/officeDocument/2006/relationships/tags" Target="../tags/tag118.xml"/><Relationship Id="rId7" Type="http://schemas.openxmlformats.org/officeDocument/2006/relationships/tags" Target="../tags/tag119.xml"/><Relationship Id="rId8" Type="http://schemas.openxmlformats.org/officeDocument/2006/relationships/tags" Target="../tags/tag120.xml"/><Relationship Id="rId9" Type="http://schemas.openxmlformats.org/officeDocument/2006/relationships/tags" Target="../tags/tag121.xml"/><Relationship Id="rId10" Type="http://schemas.openxmlformats.org/officeDocument/2006/relationships/tags" Target="../tags/tag122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135.xml"/><Relationship Id="rId20" Type="http://schemas.openxmlformats.org/officeDocument/2006/relationships/image" Target="../media/image28.jpeg"/><Relationship Id="rId21" Type="http://schemas.openxmlformats.org/officeDocument/2006/relationships/image" Target="../media/image33.jpeg"/><Relationship Id="rId10" Type="http://schemas.openxmlformats.org/officeDocument/2006/relationships/tags" Target="../tags/tag136.xml"/><Relationship Id="rId11" Type="http://schemas.openxmlformats.org/officeDocument/2006/relationships/tags" Target="../tags/tag137.xml"/><Relationship Id="rId12" Type="http://schemas.openxmlformats.org/officeDocument/2006/relationships/tags" Target="../tags/tag138.xml"/><Relationship Id="rId13" Type="http://schemas.openxmlformats.org/officeDocument/2006/relationships/tags" Target="../tags/tag139.xml"/><Relationship Id="rId14" Type="http://schemas.openxmlformats.org/officeDocument/2006/relationships/tags" Target="../tags/tag140.xml"/><Relationship Id="rId15" Type="http://schemas.openxmlformats.org/officeDocument/2006/relationships/tags" Target="../tags/tag141.xml"/><Relationship Id="rId16" Type="http://schemas.openxmlformats.org/officeDocument/2006/relationships/tags" Target="../tags/tag142.xml"/><Relationship Id="rId17" Type="http://schemas.openxmlformats.org/officeDocument/2006/relationships/tags" Target="../tags/tag143.xml"/><Relationship Id="rId18" Type="http://schemas.openxmlformats.org/officeDocument/2006/relationships/slideLayout" Target="../slideLayouts/slideLayout2.xml"/><Relationship Id="rId19" Type="http://schemas.openxmlformats.org/officeDocument/2006/relationships/notesSlide" Target="../notesSlides/notesSlide20.xml"/><Relationship Id="rId1" Type="http://schemas.openxmlformats.org/officeDocument/2006/relationships/tags" Target="../tags/tag127.xml"/><Relationship Id="rId2" Type="http://schemas.openxmlformats.org/officeDocument/2006/relationships/tags" Target="../tags/tag128.xml"/><Relationship Id="rId3" Type="http://schemas.openxmlformats.org/officeDocument/2006/relationships/tags" Target="../tags/tag129.xml"/><Relationship Id="rId4" Type="http://schemas.openxmlformats.org/officeDocument/2006/relationships/tags" Target="../tags/tag130.xml"/><Relationship Id="rId5" Type="http://schemas.openxmlformats.org/officeDocument/2006/relationships/tags" Target="../tags/tag131.xml"/><Relationship Id="rId6" Type="http://schemas.openxmlformats.org/officeDocument/2006/relationships/tags" Target="../tags/tag132.xml"/><Relationship Id="rId7" Type="http://schemas.openxmlformats.org/officeDocument/2006/relationships/tags" Target="../tags/tag133.xml"/><Relationship Id="rId8" Type="http://schemas.openxmlformats.org/officeDocument/2006/relationships/tags" Target="../tags/tag134.xml"/></Relationships>
</file>

<file path=ppt/slides/_rels/slide22.xml.rels><?xml version="1.0" encoding="UTF-8" standalone="yes"?>
<Relationships xmlns="http://schemas.openxmlformats.org/package/2006/relationships"><Relationship Id="rId11" Type="http://schemas.openxmlformats.org/officeDocument/2006/relationships/tags" Target="../tags/tag154.xml"/><Relationship Id="rId12" Type="http://schemas.openxmlformats.org/officeDocument/2006/relationships/tags" Target="../tags/tag155.xml"/><Relationship Id="rId13" Type="http://schemas.openxmlformats.org/officeDocument/2006/relationships/tags" Target="../tags/tag156.xml"/><Relationship Id="rId14" Type="http://schemas.openxmlformats.org/officeDocument/2006/relationships/tags" Target="../tags/tag157.xml"/><Relationship Id="rId15" Type="http://schemas.openxmlformats.org/officeDocument/2006/relationships/tags" Target="../tags/tag158.xml"/><Relationship Id="rId16" Type="http://schemas.openxmlformats.org/officeDocument/2006/relationships/slideLayout" Target="../slideLayouts/slideLayout2.xml"/><Relationship Id="rId17" Type="http://schemas.openxmlformats.org/officeDocument/2006/relationships/notesSlide" Target="../notesSlides/notesSlide21.xml"/><Relationship Id="rId18" Type="http://schemas.openxmlformats.org/officeDocument/2006/relationships/image" Target="../media/image28.jpeg"/><Relationship Id="rId19" Type="http://schemas.openxmlformats.org/officeDocument/2006/relationships/image" Target="../media/image34.jpeg"/><Relationship Id="rId1" Type="http://schemas.openxmlformats.org/officeDocument/2006/relationships/tags" Target="../tags/tag144.xml"/><Relationship Id="rId2" Type="http://schemas.openxmlformats.org/officeDocument/2006/relationships/tags" Target="../tags/tag145.xml"/><Relationship Id="rId3" Type="http://schemas.openxmlformats.org/officeDocument/2006/relationships/tags" Target="../tags/tag146.xml"/><Relationship Id="rId4" Type="http://schemas.openxmlformats.org/officeDocument/2006/relationships/tags" Target="../tags/tag147.xml"/><Relationship Id="rId5" Type="http://schemas.openxmlformats.org/officeDocument/2006/relationships/tags" Target="../tags/tag148.xml"/><Relationship Id="rId6" Type="http://schemas.openxmlformats.org/officeDocument/2006/relationships/tags" Target="../tags/tag149.xml"/><Relationship Id="rId7" Type="http://schemas.openxmlformats.org/officeDocument/2006/relationships/tags" Target="../tags/tag150.xml"/><Relationship Id="rId8" Type="http://schemas.openxmlformats.org/officeDocument/2006/relationships/tags" Target="../tags/tag151.xml"/><Relationship Id="rId9" Type="http://schemas.openxmlformats.org/officeDocument/2006/relationships/tags" Target="../tags/tag152.xml"/><Relationship Id="rId10" Type="http://schemas.openxmlformats.org/officeDocument/2006/relationships/tags" Target="../tags/tag153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167.xml"/><Relationship Id="rId20" Type="http://schemas.openxmlformats.org/officeDocument/2006/relationships/image" Target="../media/image28.jpeg"/><Relationship Id="rId21" Type="http://schemas.openxmlformats.org/officeDocument/2006/relationships/image" Target="../media/image35.jpeg"/><Relationship Id="rId10" Type="http://schemas.openxmlformats.org/officeDocument/2006/relationships/tags" Target="../tags/tag168.xml"/><Relationship Id="rId11" Type="http://schemas.openxmlformats.org/officeDocument/2006/relationships/tags" Target="../tags/tag169.xml"/><Relationship Id="rId12" Type="http://schemas.openxmlformats.org/officeDocument/2006/relationships/tags" Target="../tags/tag170.xml"/><Relationship Id="rId13" Type="http://schemas.openxmlformats.org/officeDocument/2006/relationships/tags" Target="../tags/tag171.xml"/><Relationship Id="rId14" Type="http://schemas.openxmlformats.org/officeDocument/2006/relationships/tags" Target="../tags/tag172.xml"/><Relationship Id="rId15" Type="http://schemas.openxmlformats.org/officeDocument/2006/relationships/tags" Target="../tags/tag173.xml"/><Relationship Id="rId16" Type="http://schemas.openxmlformats.org/officeDocument/2006/relationships/tags" Target="../tags/tag174.xml"/><Relationship Id="rId17" Type="http://schemas.openxmlformats.org/officeDocument/2006/relationships/tags" Target="../tags/tag175.xml"/><Relationship Id="rId18" Type="http://schemas.openxmlformats.org/officeDocument/2006/relationships/slideLayout" Target="../slideLayouts/slideLayout2.xml"/><Relationship Id="rId19" Type="http://schemas.openxmlformats.org/officeDocument/2006/relationships/notesSlide" Target="../notesSlides/notesSlide22.xml"/><Relationship Id="rId1" Type="http://schemas.openxmlformats.org/officeDocument/2006/relationships/tags" Target="../tags/tag159.xml"/><Relationship Id="rId2" Type="http://schemas.openxmlformats.org/officeDocument/2006/relationships/tags" Target="../tags/tag160.xml"/><Relationship Id="rId3" Type="http://schemas.openxmlformats.org/officeDocument/2006/relationships/tags" Target="../tags/tag161.xml"/><Relationship Id="rId4" Type="http://schemas.openxmlformats.org/officeDocument/2006/relationships/tags" Target="../tags/tag162.xml"/><Relationship Id="rId5" Type="http://schemas.openxmlformats.org/officeDocument/2006/relationships/tags" Target="../tags/tag163.xml"/><Relationship Id="rId6" Type="http://schemas.openxmlformats.org/officeDocument/2006/relationships/tags" Target="../tags/tag164.xml"/><Relationship Id="rId7" Type="http://schemas.openxmlformats.org/officeDocument/2006/relationships/tags" Target="../tags/tag165.xml"/><Relationship Id="rId8" Type="http://schemas.openxmlformats.org/officeDocument/2006/relationships/tags" Target="../tags/tag166.xml"/></Relationships>
</file>

<file path=ppt/slides/_rels/slide24.xml.rels><?xml version="1.0" encoding="UTF-8" standalone="yes"?>
<Relationships xmlns="http://schemas.openxmlformats.org/package/2006/relationships"><Relationship Id="rId11" Type="http://schemas.openxmlformats.org/officeDocument/2006/relationships/tags" Target="../tags/tag186.xml"/><Relationship Id="rId12" Type="http://schemas.openxmlformats.org/officeDocument/2006/relationships/tags" Target="../tags/tag187.xml"/><Relationship Id="rId13" Type="http://schemas.openxmlformats.org/officeDocument/2006/relationships/tags" Target="../tags/tag188.xml"/><Relationship Id="rId14" Type="http://schemas.openxmlformats.org/officeDocument/2006/relationships/tags" Target="../tags/tag189.xml"/><Relationship Id="rId15" Type="http://schemas.openxmlformats.org/officeDocument/2006/relationships/tags" Target="../tags/tag190.xml"/><Relationship Id="rId16" Type="http://schemas.openxmlformats.org/officeDocument/2006/relationships/slideLayout" Target="../slideLayouts/slideLayout2.xml"/><Relationship Id="rId17" Type="http://schemas.openxmlformats.org/officeDocument/2006/relationships/notesSlide" Target="../notesSlides/notesSlide23.xml"/><Relationship Id="rId18" Type="http://schemas.openxmlformats.org/officeDocument/2006/relationships/image" Target="../media/image28.jpeg"/><Relationship Id="rId1" Type="http://schemas.openxmlformats.org/officeDocument/2006/relationships/tags" Target="../tags/tag176.xml"/><Relationship Id="rId2" Type="http://schemas.openxmlformats.org/officeDocument/2006/relationships/tags" Target="../tags/tag177.xml"/><Relationship Id="rId3" Type="http://schemas.openxmlformats.org/officeDocument/2006/relationships/tags" Target="../tags/tag178.xml"/><Relationship Id="rId4" Type="http://schemas.openxmlformats.org/officeDocument/2006/relationships/tags" Target="../tags/tag179.xml"/><Relationship Id="rId5" Type="http://schemas.openxmlformats.org/officeDocument/2006/relationships/tags" Target="../tags/tag180.xml"/><Relationship Id="rId6" Type="http://schemas.openxmlformats.org/officeDocument/2006/relationships/tags" Target="../tags/tag181.xml"/><Relationship Id="rId7" Type="http://schemas.openxmlformats.org/officeDocument/2006/relationships/tags" Target="../tags/tag182.xml"/><Relationship Id="rId8" Type="http://schemas.openxmlformats.org/officeDocument/2006/relationships/tags" Target="../tags/tag183.xml"/><Relationship Id="rId9" Type="http://schemas.openxmlformats.org/officeDocument/2006/relationships/tags" Target="../tags/tag184.xml"/><Relationship Id="rId10" Type="http://schemas.openxmlformats.org/officeDocument/2006/relationships/tags" Target="../tags/tag185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20" Type="http://schemas.openxmlformats.org/officeDocument/2006/relationships/image" Target="../media/image28.jpeg"/><Relationship Id="rId21" Type="http://schemas.openxmlformats.org/officeDocument/2006/relationships/image" Target="../media/image29.jpeg"/><Relationship Id="rId22" Type="http://schemas.openxmlformats.org/officeDocument/2006/relationships/image" Target="../media/image36.jpeg"/><Relationship Id="rId10" Type="http://schemas.openxmlformats.org/officeDocument/2006/relationships/tags" Target="../tags/tag200.xml"/><Relationship Id="rId11" Type="http://schemas.openxmlformats.org/officeDocument/2006/relationships/tags" Target="../tags/tag201.xml"/><Relationship Id="rId12" Type="http://schemas.openxmlformats.org/officeDocument/2006/relationships/tags" Target="../tags/tag202.xml"/><Relationship Id="rId13" Type="http://schemas.openxmlformats.org/officeDocument/2006/relationships/tags" Target="../tags/tag203.xml"/><Relationship Id="rId14" Type="http://schemas.openxmlformats.org/officeDocument/2006/relationships/tags" Target="../tags/tag204.xml"/><Relationship Id="rId15" Type="http://schemas.openxmlformats.org/officeDocument/2006/relationships/tags" Target="../tags/tag205.xml"/><Relationship Id="rId16" Type="http://schemas.openxmlformats.org/officeDocument/2006/relationships/tags" Target="../tags/tag206.xml"/><Relationship Id="rId17" Type="http://schemas.openxmlformats.org/officeDocument/2006/relationships/tags" Target="../tags/tag207.xml"/><Relationship Id="rId18" Type="http://schemas.openxmlformats.org/officeDocument/2006/relationships/slideLayout" Target="../slideLayouts/slideLayout2.xml"/><Relationship Id="rId19" Type="http://schemas.openxmlformats.org/officeDocument/2006/relationships/notesSlide" Target="../notesSlides/notesSlide24.xml"/><Relationship Id="rId1" Type="http://schemas.openxmlformats.org/officeDocument/2006/relationships/tags" Target="../tags/tag191.xml"/><Relationship Id="rId2" Type="http://schemas.openxmlformats.org/officeDocument/2006/relationships/tags" Target="../tags/tag192.xml"/><Relationship Id="rId3" Type="http://schemas.openxmlformats.org/officeDocument/2006/relationships/tags" Target="../tags/tag193.xml"/><Relationship Id="rId4" Type="http://schemas.openxmlformats.org/officeDocument/2006/relationships/tags" Target="../tags/tag194.xml"/><Relationship Id="rId5" Type="http://schemas.openxmlformats.org/officeDocument/2006/relationships/tags" Target="../tags/tag195.xml"/><Relationship Id="rId6" Type="http://schemas.openxmlformats.org/officeDocument/2006/relationships/tags" Target="../tags/tag196.xml"/><Relationship Id="rId7" Type="http://schemas.openxmlformats.org/officeDocument/2006/relationships/tags" Target="../tags/tag197.xml"/><Relationship Id="rId8" Type="http://schemas.openxmlformats.org/officeDocument/2006/relationships/tags" Target="../tags/tag198.xml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notesSlide" Target="../notesSlides/notesSlide25.xml"/><Relationship Id="rId12" Type="http://schemas.openxmlformats.org/officeDocument/2006/relationships/image" Target="../media/image37.jpeg"/><Relationship Id="rId13" Type="http://schemas.openxmlformats.org/officeDocument/2006/relationships/image" Target="../media/image38.jpeg"/><Relationship Id="rId14" Type="http://schemas.openxmlformats.org/officeDocument/2006/relationships/hyperlink" Target="http://upload.wikimedia.org/wikipedia/commons/4/4c/Gepardjagt1_(Acinonyx_jubatus).jpg" TargetMode="External"/><Relationship Id="rId15" Type="http://schemas.openxmlformats.org/officeDocument/2006/relationships/image" Target="../media/image39.jpeg"/><Relationship Id="rId1" Type="http://schemas.microsoft.com/office/2007/relationships/media" Target="file:///C:\Users\chapleau\Documents\Bio1530\BIO1530-2013\introduction%20du%20cours\lion%20vs%20gazelle.wmv" TargetMode="External"/><Relationship Id="rId2" Type="http://schemas.openxmlformats.org/officeDocument/2006/relationships/video" Target="file:///C:\Users\chapleau\Documents\Bio1530\BIO1530-2013\introduction%20du%20cours\lion%20vs%20gazelle.wmv" TargetMode="External"/><Relationship Id="rId3" Type="http://schemas.openxmlformats.org/officeDocument/2006/relationships/tags" Target="../tags/tag208.xml"/><Relationship Id="rId4" Type="http://schemas.openxmlformats.org/officeDocument/2006/relationships/tags" Target="../tags/tag209.xml"/><Relationship Id="rId5" Type="http://schemas.openxmlformats.org/officeDocument/2006/relationships/tags" Target="../tags/tag210.xml"/><Relationship Id="rId6" Type="http://schemas.openxmlformats.org/officeDocument/2006/relationships/tags" Target="../tags/tag211.xml"/><Relationship Id="rId7" Type="http://schemas.openxmlformats.org/officeDocument/2006/relationships/tags" Target="../tags/tag212.xml"/><Relationship Id="rId8" Type="http://schemas.openxmlformats.org/officeDocument/2006/relationships/tags" Target="../tags/tag213.xml"/><Relationship Id="rId9" Type="http://schemas.openxmlformats.org/officeDocument/2006/relationships/tags" Target="../tags/tag214.xml"/><Relationship Id="rId10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6.xml"/><Relationship Id="rId1" Type="http://schemas.openxmlformats.org/officeDocument/2006/relationships/tags" Target="../tags/tag215.xml"/><Relationship Id="rId2" Type="http://schemas.openxmlformats.org/officeDocument/2006/relationships/tags" Target="../tags/tag216.xml"/></Relationships>
</file>

<file path=ppt/slides/_rels/slide2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0.jpeg"/><Relationship Id="rId12" Type="http://schemas.openxmlformats.org/officeDocument/2006/relationships/hyperlink" Target="http://upload.wikimedia.org/wikipedia/commons/5/5e/King_cheetah.jpg" TargetMode="External"/><Relationship Id="rId13" Type="http://schemas.openxmlformats.org/officeDocument/2006/relationships/image" Target="../media/image41.jpeg"/><Relationship Id="rId14" Type="http://schemas.openxmlformats.org/officeDocument/2006/relationships/image" Target="../media/image42.png"/><Relationship Id="rId1" Type="http://schemas.openxmlformats.org/officeDocument/2006/relationships/tags" Target="../tags/tag217.xml"/><Relationship Id="rId2" Type="http://schemas.openxmlformats.org/officeDocument/2006/relationships/tags" Target="../tags/tag218.xml"/><Relationship Id="rId3" Type="http://schemas.openxmlformats.org/officeDocument/2006/relationships/tags" Target="../tags/tag219.xml"/><Relationship Id="rId4" Type="http://schemas.openxmlformats.org/officeDocument/2006/relationships/tags" Target="../tags/tag220.xml"/><Relationship Id="rId5" Type="http://schemas.openxmlformats.org/officeDocument/2006/relationships/tags" Target="../tags/tag221.xml"/><Relationship Id="rId6" Type="http://schemas.openxmlformats.org/officeDocument/2006/relationships/tags" Target="../tags/tag222.xml"/><Relationship Id="rId7" Type="http://schemas.openxmlformats.org/officeDocument/2006/relationships/tags" Target="../tags/tag223.xml"/><Relationship Id="rId8" Type="http://schemas.openxmlformats.org/officeDocument/2006/relationships/tags" Target="../tags/tag224.xml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27.xml"/></Relationships>
</file>

<file path=ppt/slides/_rels/slide2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3.jpeg"/><Relationship Id="rId12" Type="http://schemas.openxmlformats.org/officeDocument/2006/relationships/image" Target="../media/image44.jpeg"/><Relationship Id="rId1" Type="http://schemas.openxmlformats.org/officeDocument/2006/relationships/tags" Target="../tags/tag225.xml"/><Relationship Id="rId2" Type="http://schemas.openxmlformats.org/officeDocument/2006/relationships/tags" Target="../tags/tag226.xml"/><Relationship Id="rId3" Type="http://schemas.openxmlformats.org/officeDocument/2006/relationships/tags" Target="../tags/tag227.xml"/><Relationship Id="rId4" Type="http://schemas.openxmlformats.org/officeDocument/2006/relationships/tags" Target="../tags/tag228.xml"/><Relationship Id="rId5" Type="http://schemas.openxmlformats.org/officeDocument/2006/relationships/tags" Target="../tags/tag229.xml"/><Relationship Id="rId6" Type="http://schemas.openxmlformats.org/officeDocument/2006/relationships/tags" Target="../tags/tag230.xml"/><Relationship Id="rId7" Type="http://schemas.openxmlformats.org/officeDocument/2006/relationships/tags" Target="../tags/tag231.xml"/><Relationship Id="rId8" Type="http://schemas.openxmlformats.org/officeDocument/2006/relationships/tags" Target="../tags/tag232.xml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9.xml"/><Relationship Id="rId1" Type="http://schemas.openxmlformats.org/officeDocument/2006/relationships/tags" Target="../tags/tag233.xml"/><Relationship Id="rId2" Type="http://schemas.openxmlformats.org/officeDocument/2006/relationships/tags" Target="../tags/tag2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0" y="930275"/>
            <a:ext cx="7807325" cy="1482725"/>
          </a:xfrm>
        </p:spPr>
        <p:txBody>
          <a:bodyPr/>
          <a:lstStyle/>
          <a:p>
            <a:pPr algn="ctr">
              <a:defRPr/>
            </a:pPr>
            <a:r>
              <a:rPr lang="fr-CA" sz="1800" dirty="0" smtClean="0"/>
              <a:t/>
            </a:r>
            <a:br>
              <a:rPr lang="fr-CA" sz="1800" dirty="0" smtClean="0"/>
            </a:br>
            <a:r>
              <a:rPr lang="fr-CA" sz="2000" dirty="0" smtClean="0"/>
              <a:t>BIO1530A et BIO1530B</a:t>
            </a:r>
            <a:br>
              <a:rPr lang="fr-CA" sz="2000" dirty="0" smtClean="0"/>
            </a:br>
            <a:r>
              <a:rPr lang="fr-CA" sz="2800" dirty="0" smtClean="0"/>
              <a:t> Introduction à la biologie des organismes</a:t>
            </a:r>
            <a:r>
              <a:rPr lang="fr-CA" sz="2000" dirty="0" smtClean="0"/>
              <a:t/>
            </a:r>
            <a:br>
              <a:rPr lang="fr-CA" sz="2000" dirty="0" smtClean="0"/>
            </a:br>
            <a:r>
              <a:rPr lang="fr-CA" sz="1800" dirty="0" smtClean="0"/>
              <a:t/>
            </a:r>
            <a:br>
              <a:rPr lang="fr-CA" sz="1800" dirty="0" smtClean="0"/>
            </a:br>
            <a:r>
              <a:rPr lang="fr-CA" sz="1800" dirty="0" smtClean="0"/>
              <a:t>Prof: François Chapleau  </a:t>
            </a:r>
            <a:br>
              <a:rPr lang="fr-CA" sz="1800" dirty="0" smtClean="0"/>
            </a:br>
            <a:r>
              <a:rPr lang="fr-CA" sz="1800" dirty="0" smtClean="0"/>
              <a:t/>
            </a:r>
            <a:br>
              <a:rPr lang="fr-CA" sz="1800" dirty="0" smtClean="0"/>
            </a:br>
            <a:r>
              <a:rPr lang="fr-CA" sz="1800" dirty="0" smtClean="0"/>
              <a:t>Coordonnateur des laboratoires:  </a:t>
            </a:r>
            <a:br>
              <a:rPr lang="fr-CA" sz="1800" dirty="0" smtClean="0"/>
            </a:br>
            <a:r>
              <a:rPr lang="fr-CA" sz="1800" dirty="0" smtClean="0"/>
              <a:t>Dr Fabien Avaron </a:t>
            </a:r>
            <a:br>
              <a:rPr lang="fr-CA" sz="1800" dirty="0" smtClean="0"/>
            </a:br>
            <a:r>
              <a:rPr lang="fr-CA" sz="1800" dirty="0" smtClean="0"/>
              <a:t/>
            </a:r>
            <a:br>
              <a:rPr lang="fr-CA" sz="1800" dirty="0" smtClean="0"/>
            </a:br>
            <a:r>
              <a:rPr lang="fr-CA" sz="1800" dirty="0" smtClean="0"/>
              <a:t>C</a:t>
            </a:r>
            <a:r>
              <a:rPr lang="fr-FR" sz="1800" dirty="0" err="1" smtClean="0"/>
              <a:t>oordonnateur</a:t>
            </a:r>
            <a:r>
              <a:rPr lang="fr-FR" sz="1800" dirty="0" smtClean="0"/>
              <a:t> </a:t>
            </a:r>
            <a:r>
              <a:rPr lang="fr-FR" sz="1800" dirty="0"/>
              <a:t>des cours à grands effectifs</a:t>
            </a:r>
            <a:r>
              <a:rPr lang="fr-CA" sz="1800" dirty="0" smtClean="0"/>
              <a:t>:</a:t>
            </a:r>
            <a:br>
              <a:rPr lang="fr-CA" sz="1800" dirty="0" smtClean="0"/>
            </a:br>
            <a:r>
              <a:rPr lang="fr-CA" sz="1800" dirty="0" smtClean="0"/>
              <a:t>Marc Charette</a:t>
            </a:r>
            <a:br>
              <a:rPr lang="fr-CA" sz="1800" dirty="0" smtClean="0"/>
            </a:br>
            <a:r>
              <a:rPr lang="fr-CA" sz="1800" dirty="0" smtClean="0"/>
              <a:t> </a:t>
            </a:r>
            <a:r>
              <a:rPr lang="fr-CA" sz="1400" dirty="0" smtClean="0"/>
              <a:t>Septembre 2014   </a:t>
            </a:r>
            <a:r>
              <a:rPr lang="en-US" sz="1400" dirty="0" smtClean="0"/>
              <a:t/>
            </a:r>
            <a:br>
              <a:rPr lang="en-US" sz="1400" dirty="0" smtClean="0"/>
            </a:br>
            <a:endParaRPr lang="en-US" sz="1400" dirty="0" smtClean="0"/>
          </a:p>
        </p:txBody>
      </p:sp>
      <p:sp>
        <p:nvSpPr>
          <p:cNvPr id="3075" name="Rectangle 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2413000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CA" altLang="en-US" sz="20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216639"/>
            <a:ext cx="2487403" cy="4228584"/>
          </a:xfrm>
          <a:prstGeom prst="rect">
            <a:avLst/>
          </a:prstGeom>
          <a:ln w="76200">
            <a:solidFill>
              <a:schemeClr val="bg1">
                <a:lumMod val="1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6326791" y="5589240"/>
            <a:ext cx="2961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Charles Darwin (1837)</a:t>
            </a:r>
            <a:endParaRPr lang="en-CA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Objectifs du cours</a:t>
            </a:r>
            <a:endParaRPr lang="en-US" dirty="0" smtClean="0"/>
          </a:p>
        </p:txBody>
      </p:sp>
      <p:sp>
        <p:nvSpPr>
          <p:cNvPr id="5124" name="Rectangle 5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79512" y="1628800"/>
            <a:ext cx="8169275" cy="3457575"/>
          </a:xfrm>
          <a:effectLst/>
        </p:spPr>
        <p:txBody>
          <a:bodyPr/>
          <a:lstStyle/>
          <a:p>
            <a:pPr>
              <a:lnSpc>
                <a:spcPct val="90000"/>
              </a:lnSpc>
            </a:pPr>
            <a:r>
              <a:rPr lang="fr-CA" altLang="en-US" sz="2600" dirty="0" smtClean="0"/>
              <a:t>Mieux comprendre:</a:t>
            </a:r>
          </a:p>
          <a:p>
            <a:pPr lvl="1">
              <a:lnSpc>
                <a:spcPct val="90000"/>
              </a:lnSpc>
            </a:pPr>
            <a:r>
              <a:rPr lang="fr-CA" altLang="en-US" sz="2400" dirty="0" smtClean="0"/>
              <a:t>la démarche scientifique.  </a:t>
            </a:r>
          </a:p>
          <a:p>
            <a:pPr lvl="1">
              <a:lnSpc>
                <a:spcPct val="90000"/>
              </a:lnSpc>
            </a:pPr>
            <a:r>
              <a:rPr lang="fr-CA" altLang="en-US" sz="2400" dirty="0" smtClean="0"/>
              <a:t>les principes de base de la théorie de l’évolution et ses applications.</a:t>
            </a:r>
          </a:p>
          <a:p>
            <a:pPr lvl="1">
              <a:lnSpc>
                <a:spcPct val="90000"/>
              </a:lnSpc>
            </a:pPr>
            <a:r>
              <a:rPr lang="fr-CA" altLang="en-US" sz="2400" dirty="0" smtClean="0"/>
              <a:t>les fondements de l’évolution des populations et des espèces </a:t>
            </a:r>
          </a:p>
          <a:p>
            <a:pPr lvl="1">
              <a:lnSpc>
                <a:spcPct val="90000"/>
              </a:lnSpc>
            </a:pPr>
            <a:r>
              <a:rPr lang="fr-CA" altLang="en-US" sz="2400" dirty="0" smtClean="0"/>
              <a:t>les fondements de l’écologie et de la biologie de la conservation. </a:t>
            </a:r>
          </a:p>
          <a:p>
            <a:pPr lvl="1">
              <a:lnSpc>
                <a:spcPct val="90000"/>
              </a:lnSpc>
            </a:pPr>
            <a:r>
              <a:rPr lang="fr-CA" altLang="en-US" sz="2400" dirty="0" smtClean="0"/>
              <a:t>l’origine de la terre et l’histoire de la vie. </a:t>
            </a:r>
          </a:p>
          <a:p>
            <a:pPr>
              <a:lnSpc>
                <a:spcPct val="90000"/>
              </a:lnSpc>
            </a:pPr>
            <a:endParaRPr lang="en-US" altLang="en-US" sz="24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/>
              <a:t>BIO 1530A</a:t>
            </a:r>
            <a:br>
              <a:rPr lang="en-US" sz="2400" dirty="0" smtClean="0"/>
            </a:br>
            <a:r>
              <a:rPr lang="en-US" sz="2400" dirty="0" smtClean="0"/>
              <a:t>INTRODUCTION À LA BIOLOGIE DES ORGANISMES</a:t>
            </a:r>
            <a:br>
              <a:rPr lang="en-US" sz="2400" dirty="0" smtClean="0"/>
            </a:br>
            <a:r>
              <a:rPr lang="en-US" sz="2400" dirty="0" smtClean="0"/>
              <a:t>Prof. François Chapleau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altLang="en-US" smtClean="0"/>
          </a:p>
          <a:p>
            <a:pPr>
              <a:buFont typeface="Monotype Sorts" pitchFamily="2" charset="2"/>
              <a:buNone/>
            </a:pPr>
            <a:endParaRPr lang="en-US" altLang="en-US" smtClean="0"/>
          </a:p>
          <a:p>
            <a:pPr>
              <a:buFont typeface="Monotype Sorts" pitchFamily="2" charset="2"/>
              <a:buNone/>
            </a:pPr>
            <a:endParaRPr lang="en-US" altLang="en-US" smtClean="0"/>
          </a:p>
        </p:txBody>
      </p:sp>
      <p:sp>
        <p:nvSpPr>
          <p:cNvPr id="7172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1288" y="1484313"/>
            <a:ext cx="9002712" cy="464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800" dirty="0"/>
              <a:t>Cours théorique:</a:t>
            </a:r>
            <a:r>
              <a:rPr lang="fr-CA" altLang="en-US" sz="3200" dirty="0"/>
              <a:t> </a:t>
            </a:r>
            <a:endParaRPr lang="fr-CA" altLang="en-US" sz="2000" b="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CA" altLang="en-US" sz="2400" u="sng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u="sng" dirty="0"/>
              <a:t>Horaire du cours</a:t>
            </a:r>
            <a:r>
              <a:rPr lang="fr-CA" altLang="en-US" sz="2400" dirty="0"/>
              <a:t>					         </a:t>
            </a:r>
            <a:r>
              <a:rPr lang="fr-CA" altLang="en-US" sz="2400" u="sng" dirty="0"/>
              <a:t>Local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 dirty="0"/>
              <a:t>BIO 1530A:</a:t>
            </a:r>
            <a:r>
              <a:rPr lang="fr-CA" altLang="en-US" sz="2000" b="0" dirty="0"/>
              <a:t> </a:t>
            </a:r>
            <a:r>
              <a:rPr lang="fr-CA" altLang="en-US" sz="2000" dirty="0"/>
              <a:t>Mardi </a:t>
            </a:r>
            <a:r>
              <a:rPr lang="en-US" altLang="en-US" sz="2000" dirty="0"/>
              <a:t>13h00 – 14h30; </a:t>
            </a:r>
            <a:r>
              <a:rPr lang="en-US" altLang="en-US" sz="2000" dirty="0" err="1"/>
              <a:t>Jeudi</a:t>
            </a:r>
            <a:r>
              <a:rPr lang="en-US" altLang="en-US" sz="2000" dirty="0"/>
              <a:t> 11h30 – 13h00   </a:t>
            </a:r>
            <a:r>
              <a:rPr lang="en-US" altLang="en-US" sz="2000" dirty="0" smtClean="0"/>
              <a:t>Auditor. </a:t>
            </a:r>
            <a:r>
              <a:rPr lang="en-US" altLang="en-US" sz="2000" dirty="0"/>
              <a:t>Marion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/>
              <a:t>BIO 1530B: </a:t>
            </a:r>
            <a:r>
              <a:rPr lang="en-US" altLang="en-US" sz="2000" dirty="0" err="1"/>
              <a:t>Lundi</a:t>
            </a:r>
            <a:r>
              <a:rPr lang="en-US" altLang="en-US" sz="2000" dirty="0"/>
              <a:t> 13h00 – 14h30; </a:t>
            </a:r>
            <a:r>
              <a:rPr lang="en-US" altLang="en-US" sz="2000" dirty="0" smtClean="0"/>
              <a:t>Merc. 11h30 </a:t>
            </a:r>
            <a:r>
              <a:rPr lang="en-US" altLang="en-US" sz="2000" dirty="0"/>
              <a:t>– 13h00 </a:t>
            </a:r>
            <a:r>
              <a:rPr lang="en-US" altLang="en-US" sz="2000" dirty="0" smtClean="0"/>
              <a:t>  </a:t>
            </a:r>
            <a:r>
              <a:rPr lang="en-US" altLang="en-US" sz="2000" dirty="0" err="1" smtClean="0"/>
              <a:t>Lamoureux</a:t>
            </a:r>
            <a:r>
              <a:rPr lang="en-US" altLang="en-US" sz="2000" dirty="0" smtClean="0"/>
              <a:t> 221</a:t>
            </a:r>
            <a:endParaRPr lang="fr-CA" altLang="en-US" sz="20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CA" altLang="en-US" sz="24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u="sng" dirty="0"/>
              <a:t>Livre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 dirty="0" err="1"/>
              <a:t>Reece</a:t>
            </a:r>
            <a:r>
              <a:rPr lang="fr-CA" altLang="en-US" sz="2000" dirty="0"/>
              <a:t> et al. 2012. Campbell Biologie. 4e édition. ERPI Inc.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 dirty="0"/>
              <a:t>(Attention: la troisième édition de ce livre ne convient pas).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CA" altLang="en-US" sz="24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u="sng" dirty="0"/>
              <a:t>Site web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 dirty="0" err="1"/>
              <a:t>Blackboard</a:t>
            </a:r>
            <a:r>
              <a:rPr lang="fr-CA" altLang="en-US" sz="2000" dirty="0"/>
              <a:t> </a:t>
            </a:r>
            <a:r>
              <a:rPr lang="fr-CA" altLang="en-US" sz="2000" dirty="0" err="1"/>
              <a:t>learn</a:t>
            </a:r>
            <a:endParaRPr lang="fr-CA" altLang="en-US" sz="20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 dirty="0"/>
              <a:t> </a:t>
            </a:r>
            <a:endParaRPr lang="en-US" altLang="en-US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effectLst/>
        </p:spPr>
        <p:txBody>
          <a:bodyPr/>
          <a:lstStyle/>
          <a:p>
            <a:pPr marL="0" indent="0">
              <a:buFont typeface="Monotype Sorts" pitchFamily="2" charset="2"/>
              <a:buNone/>
            </a:pPr>
            <a:r>
              <a:rPr lang="fr-FR" altLang="en-US" sz="2400" u="sng" dirty="0" smtClean="0"/>
              <a:t>Mes coordonnées</a:t>
            </a:r>
            <a:r>
              <a:rPr lang="fr-FR" altLang="en-US" sz="2400" dirty="0" smtClean="0"/>
              <a:t>: </a:t>
            </a:r>
          </a:p>
          <a:p>
            <a:pPr marL="0" indent="0">
              <a:buFont typeface="Monotype Sorts" pitchFamily="2" charset="2"/>
              <a:buNone/>
            </a:pPr>
            <a:r>
              <a:rPr lang="fr-FR" altLang="en-US" sz="2400" dirty="0" smtClean="0"/>
              <a:t>	</a:t>
            </a:r>
          </a:p>
          <a:p>
            <a:pPr marL="400050" lvl="1" indent="0">
              <a:buFontTx/>
              <a:buNone/>
            </a:pPr>
            <a:r>
              <a:rPr lang="fr-FR" altLang="en-US" sz="2400" u="sng" dirty="0" smtClean="0"/>
              <a:t>Courriel</a:t>
            </a:r>
            <a:r>
              <a:rPr lang="fr-FR" altLang="en-US" sz="2400" dirty="0" smtClean="0"/>
              <a:t> : chapleau@uottawa.ca  (toujours indiquer BIO1530 dans le sujet du courriel et toujours indiquer votre nom dans le courriel.</a:t>
            </a:r>
          </a:p>
          <a:p>
            <a:pPr marL="0" indent="0">
              <a:buFont typeface="Monotype Sorts" pitchFamily="2" charset="2"/>
              <a:buNone/>
            </a:pPr>
            <a:r>
              <a:rPr lang="fr-FR" altLang="en-US" sz="2400" dirty="0" smtClean="0"/>
              <a:t>     </a:t>
            </a:r>
            <a:r>
              <a:rPr lang="fr-FR" altLang="en-US" sz="2400" u="sng" dirty="0" smtClean="0"/>
              <a:t>Bureau:</a:t>
            </a:r>
            <a:r>
              <a:rPr lang="fr-FR" altLang="en-US" sz="2400" dirty="0" smtClean="0"/>
              <a:t> Pavillon Gendron 376  </a:t>
            </a:r>
            <a:endParaRPr lang="fr-FR" altLang="en-US" sz="2400" u="sng" dirty="0" smtClean="0"/>
          </a:p>
          <a:p>
            <a:pPr marL="800100" lvl="2" indent="0">
              <a:buFontTx/>
              <a:buNone/>
            </a:pPr>
            <a:r>
              <a:rPr lang="fr-FR" altLang="en-US" sz="2000" dirty="0" smtClean="0"/>
              <a:t>-</a:t>
            </a:r>
            <a:r>
              <a:rPr lang="fr-FR" altLang="en-US" sz="2200" dirty="0" smtClean="0"/>
              <a:t>Heures de bureau:  Mardi 10h30- 12h00 - Jeudi 13h00-14h30 </a:t>
            </a:r>
          </a:p>
          <a:p>
            <a:pPr marL="800100" lvl="2" indent="0">
              <a:buFontTx/>
              <a:buNone/>
            </a:pPr>
            <a:r>
              <a:rPr lang="fr-FR" altLang="en-US" sz="2200" dirty="0" smtClean="0"/>
              <a:t>-Sur rendez-vous ou</a:t>
            </a:r>
          </a:p>
          <a:p>
            <a:pPr marL="800100" lvl="2" indent="0">
              <a:buFontTx/>
              <a:buNone/>
            </a:pPr>
            <a:r>
              <a:rPr lang="fr-FR" altLang="en-US" sz="2200" dirty="0" smtClean="0"/>
              <a:t>-Porte de bureau ouverte</a:t>
            </a:r>
            <a:endParaRPr lang="en-CA" altLang="en-US" sz="2200" dirty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/>
              <a:t>BIO 1530A</a:t>
            </a:r>
            <a:br>
              <a:rPr lang="en-US" sz="2400" dirty="0" smtClean="0"/>
            </a:br>
            <a:r>
              <a:rPr lang="en-US" sz="2400" dirty="0" smtClean="0"/>
              <a:t>INTRODUCTION À LA BIOLOGIE DES ORGANISMES</a:t>
            </a:r>
            <a:br>
              <a:rPr lang="en-US" sz="2400" dirty="0" smtClean="0"/>
            </a:br>
            <a:r>
              <a:rPr lang="en-US" sz="2400" dirty="0" smtClean="0"/>
              <a:t>Prof. François Chapleau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fr-CA" dirty="0" err="1" smtClean="0"/>
              <a:t>Evaluation</a:t>
            </a:r>
            <a:r>
              <a:rPr lang="fr-CA" dirty="0" smtClean="0"/>
              <a:t>: BIO1530A</a:t>
            </a:r>
            <a:endParaRPr lang="en-US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250825" y="1268413"/>
            <a:ext cx="8642350" cy="4527550"/>
          </a:xfrm>
          <a:effectLst/>
        </p:spPr>
        <p:txBody>
          <a:bodyPr/>
          <a:lstStyle/>
          <a:p>
            <a:r>
              <a:rPr lang="en-US" altLang="en-US" dirty="0" smtClean="0"/>
              <a:t>Evaluation</a:t>
            </a:r>
          </a:p>
          <a:p>
            <a:pPr lvl="2"/>
            <a:r>
              <a:rPr lang="fr-CA" altLang="en-US" dirty="0" smtClean="0"/>
              <a:t>Examen partiel 1:  6 octobre 2015 (15 ou 20%*)</a:t>
            </a:r>
          </a:p>
          <a:p>
            <a:pPr lvl="2"/>
            <a:r>
              <a:rPr lang="fr-CA" altLang="en-US" dirty="0" smtClean="0"/>
              <a:t>Examen partiel 2: 5 novembre 2015 (20 ou 25%*)</a:t>
            </a:r>
            <a:endParaRPr lang="en-US" altLang="en-US" dirty="0" smtClean="0"/>
          </a:p>
          <a:p>
            <a:pPr lvl="2"/>
            <a:r>
              <a:rPr lang="en-US" altLang="en-US" dirty="0" err="1" smtClean="0"/>
              <a:t>Examen</a:t>
            </a:r>
            <a:r>
              <a:rPr lang="en-US" altLang="en-US" dirty="0" smtClean="0"/>
              <a:t> final : </a:t>
            </a:r>
            <a:r>
              <a:rPr lang="en-US" altLang="en-US" dirty="0" err="1" smtClean="0"/>
              <a:t>Décembre</a:t>
            </a:r>
            <a:r>
              <a:rPr lang="en-US" altLang="en-US" dirty="0" smtClean="0"/>
              <a:t> 2015  (40%)</a:t>
            </a:r>
          </a:p>
          <a:p>
            <a:pPr lvl="2"/>
            <a:r>
              <a:rPr lang="en-US" altLang="en-US" dirty="0" err="1" smtClean="0"/>
              <a:t>Laboratoires</a:t>
            </a:r>
            <a:r>
              <a:rPr lang="en-US" altLang="en-US" dirty="0" smtClean="0"/>
              <a:t> : 20%</a:t>
            </a:r>
            <a:endParaRPr lang="fr-CA" altLang="en-US" dirty="0" smtClean="0"/>
          </a:p>
          <a:p>
            <a:pPr lvl="1">
              <a:buFontTx/>
              <a:buNone/>
            </a:pPr>
            <a:r>
              <a:rPr lang="fr-CA" altLang="en-US" dirty="0" smtClean="0"/>
              <a:t>*</a:t>
            </a:r>
            <a:r>
              <a:rPr lang="fr-CA" altLang="en-US" sz="2400" i="1" u="sng" dirty="0" smtClean="0"/>
              <a:t>La combinaison des deux examens partiels donnant la note la plus élevée sera retenue</a:t>
            </a:r>
            <a:r>
              <a:rPr lang="fr-CA" altLang="en-US" sz="2400" dirty="0" smtClean="0"/>
              <a:t>.</a:t>
            </a:r>
            <a:r>
              <a:rPr lang="fr-CA" altLang="en-US" sz="2800" dirty="0" smtClean="0"/>
              <a:t> </a:t>
            </a:r>
            <a:endParaRPr lang="en-US" altLang="en-US" sz="28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fr-CA" dirty="0" err="1" smtClean="0"/>
              <a:t>Evaluation</a:t>
            </a:r>
            <a:r>
              <a:rPr lang="fr-CA" dirty="0" smtClean="0"/>
              <a:t>: BIO1530B</a:t>
            </a:r>
            <a:endParaRPr lang="en-US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07950" y="1268413"/>
            <a:ext cx="9036050" cy="4527550"/>
          </a:xfrm>
          <a:effectLst/>
        </p:spPr>
        <p:txBody>
          <a:bodyPr/>
          <a:lstStyle/>
          <a:p>
            <a:r>
              <a:rPr lang="en-US" altLang="en-US" dirty="0" smtClean="0"/>
              <a:t>Evaluation</a:t>
            </a:r>
          </a:p>
          <a:p>
            <a:pPr lvl="2"/>
            <a:r>
              <a:rPr lang="fr-CA" altLang="en-US" dirty="0" smtClean="0"/>
              <a:t>Examen partiel 1: 5 octobre 2015 (15 ou 20%*)</a:t>
            </a:r>
          </a:p>
          <a:p>
            <a:pPr lvl="2"/>
            <a:r>
              <a:rPr lang="fr-CA" altLang="en-US" dirty="0" smtClean="0"/>
              <a:t>Examen partiel 2: 4 novembre 2015 (20 ou 25%*)</a:t>
            </a:r>
            <a:endParaRPr lang="en-US" altLang="en-US" dirty="0" smtClean="0"/>
          </a:p>
          <a:p>
            <a:pPr lvl="2"/>
            <a:r>
              <a:rPr lang="en-US" altLang="en-US" dirty="0" err="1" smtClean="0"/>
              <a:t>Examen</a:t>
            </a:r>
            <a:r>
              <a:rPr lang="en-US" altLang="en-US" dirty="0" smtClean="0"/>
              <a:t> final : </a:t>
            </a:r>
            <a:r>
              <a:rPr lang="en-US" altLang="en-US" dirty="0" err="1" smtClean="0"/>
              <a:t>Décembre</a:t>
            </a:r>
            <a:r>
              <a:rPr lang="en-US" altLang="en-US" dirty="0" smtClean="0"/>
              <a:t> 2015  (40%)</a:t>
            </a:r>
          </a:p>
          <a:p>
            <a:pPr lvl="2"/>
            <a:r>
              <a:rPr lang="en-US" altLang="en-US" dirty="0" err="1" smtClean="0"/>
              <a:t>Laboratoires</a:t>
            </a:r>
            <a:r>
              <a:rPr lang="en-US" altLang="en-US" dirty="0" smtClean="0"/>
              <a:t> : 20%</a:t>
            </a:r>
            <a:endParaRPr lang="fr-CA" altLang="en-US" dirty="0" smtClean="0"/>
          </a:p>
          <a:p>
            <a:pPr lvl="1">
              <a:buFontTx/>
              <a:buNone/>
            </a:pPr>
            <a:r>
              <a:rPr lang="fr-CA" altLang="en-US" dirty="0" smtClean="0"/>
              <a:t>*</a:t>
            </a:r>
            <a:r>
              <a:rPr lang="fr-CA" altLang="en-US" sz="2400" i="1" u="sng" dirty="0" smtClean="0"/>
              <a:t>La combinaison des deux examens partiels donnant la note la plus élevée sera retenue</a:t>
            </a:r>
            <a:r>
              <a:rPr lang="fr-CA" altLang="en-US" sz="2400" dirty="0" smtClean="0"/>
              <a:t>.</a:t>
            </a:r>
            <a:r>
              <a:rPr lang="fr-CA" altLang="en-US" sz="2800" dirty="0" smtClean="0"/>
              <a:t> </a:t>
            </a:r>
            <a:endParaRPr lang="en-US" altLang="en-US" sz="28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1295400" y="5084763"/>
            <a:ext cx="6408738" cy="647700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fr-CA" altLang="en-US" sz="2400" smtClean="0"/>
              <a:t>Les laboratoires du cours BIO 1530</a:t>
            </a:r>
          </a:p>
          <a:p>
            <a:pPr>
              <a:lnSpc>
                <a:spcPct val="80000"/>
              </a:lnSpc>
            </a:pPr>
            <a:r>
              <a:rPr lang="fr-CA" altLang="en-US" sz="2400" smtClean="0"/>
              <a:t>Coordonateur : Dr. Fabien Avaron</a:t>
            </a:r>
            <a:endParaRPr lang="en-US" altLang="en-US" sz="2400" smtClean="0"/>
          </a:p>
        </p:txBody>
      </p:sp>
      <p:pic>
        <p:nvPicPr>
          <p:cNvPr id="14339" name="Picture 5" descr="Mad_scientist_caricature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125538"/>
            <a:ext cx="3887788" cy="363696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9750" name="Rectangle 6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en-US" sz="2400" smtClean="0"/>
              <a:t>BIO 1530</a:t>
            </a:r>
            <a:br>
              <a:rPr lang="en-US" sz="2400" smtClean="0"/>
            </a:br>
            <a:r>
              <a:rPr lang="en-US" sz="2400" smtClean="0"/>
              <a:t>INTRODUCTION À LA BIOLOGIE DES ORGANISMES</a:t>
            </a:r>
            <a:r>
              <a:rPr lang="en-US" smtClean="0"/>
              <a:t/>
            </a:r>
            <a:br>
              <a:rPr lang="en-US" smtClean="0"/>
            </a:br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4427538" y="74613"/>
            <a:ext cx="4392612" cy="1143000"/>
          </a:xfrm>
        </p:spPr>
        <p:txBody>
          <a:bodyPr/>
          <a:lstStyle/>
          <a:p>
            <a:pPr>
              <a:defRPr/>
            </a:pPr>
            <a:r>
              <a:rPr lang="fr-CA" sz="3400" dirty="0" smtClean="0"/>
              <a:t>Profil universitaire</a:t>
            </a:r>
            <a:br>
              <a:rPr lang="fr-CA" sz="3400" dirty="0" smtClean="0"/>
            </a:br>
            <a:endParaRPr lang="en-US" sz="2000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084638" y="646113"/>
            <a:ext cx="4608512" cy="1943100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pPr lvl="1">
              <a:lnSpc>
                <a:spcPct val="90000"/>
              </a:lnSpc>
            </a:pPr>
            <a:endParaRPr lang="fr-CA" altLang="en-US" sz="1600" smtClean="0"/>
          </a:p>
          <a:p>
            <a:pPr>
              <a:lnSpc>
                <a:spcPct val="90000"/>
              </a:lnSpc>
            </a:pPr>
            <a:r>
              <a:rPr lang="fr-CA" altLang="en-US" sz="1800" smtClean="0"/>
              <a:t>Spécialisé en évolution et écologie des poissons</a:t>
            </a:r>
          </a:p>
          <a:p>
            <a:pPr lvl="1">
              <a:lnSpc>
                <a:spcPct val="90000"/>
              </a:lnSpc>
            </a:pPr>
            <a:r>
              <a:rPr lang="fr-CA" altLang="en-US" sz="1800" smtClean="0"/>
              <a:t>Phylogenèse et taxonomie des poissons plats  </a:t>
            </a:r>
          </a:p>
          <a:p>
            <a:pPr lvl="1">
              <a:lnSpc>
                <a:spcPct val="90000"/>
              </a:lnSpc>
            </a:pPr>
            <a:r>
              <a:rPr lang="fr-CA" altLang="en-US" sz="1800" smtClean="0"/>
              <a:t>Écologie des poissons d’eau douce de la région de la capitale nationale </a:t>
            </a:r>
            <a:endParaRPr lang="en-US" altLang="en-US" sz="1800" smtClean="0"/>
          </a:p>
        </p:txBody>
      </p:sp>
      <p:pic>
        <p:nvPicPr>
          <p:cNvPr id="16388" name="Picture 6" descr="r001-026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24892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7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0" y="42863"/>
            <a:ext cx="26320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FFFFFF"/>
                </a:solidFill>
              </a:rPr>
              <a:t>Mont Kilimandjaro,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FFFFFF"/>
                </a:solidFill>
              </a:rPr>
              <a:t>Tanzanie, Afrique.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FFFFFF"/>
                </a:solidFill>
              </a:rPr>
              <a:t>.  </a:t>
            </a:r>
            <a:endParaRPr lang="en-US" altLang="en-US" sz="1400">
              <a:solidFill>
                <a:srgbClr val="FFFFFF"/>
              </a:solidFill>
            </a:endParaRPr>
          </a:p>
        </p:txBody>
      </p:sp>
      <p:pic>
        <p:nvPicPr>
          <p:cNvPr id="16390" name="Image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924175"/>
            <a:ext cx="50609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ZoneTexte 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563938" y="2925763"/>
            <a:ext cx="50609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sz="1200" dirty="0" smtClean="0">
                <a:solidFill>
                  <a:schemeClr val="bg1">
                    <a:lumMod val="10000"/>
                  </a:schemeClr>
                </a:solidFill>
              </a:rPr>
              <a:t>A 5,400m d’altitude dans l’Himalaya  (Ladakh, Inde)  </a:t>
            </a:r>
            <a:endParaRPr lang="en-CA" sz="12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16392" name="Picture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4" t="12746"/>
          <a:stretch>
            <a:fillRect/>
          </a:stretch>
        </p:blipFill>
        <p:spPr bwMode="auto">
          <a:xfrm>
            <a:off x="34925" y="3717925"/>
            <a:ext cx="316865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TextBox 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 rot="5400000">
            <a:off x="2118518" y="4691857"/>
            <a:ext cx="1668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bg1"/>
                </a:solidFill>
              </a:rPr>
              <a:t>Madagascar</a:t>
            </a:r>
            <a:endParaRPr lang="en-CA" altLang="en-US" sz="2000">
              <a:solidFill>
                <a:schemeClr val="bg1"/>
              </a:solidFill>
            </a:endParaRPr>
          </a:p>
        </p:txBody>
      </p:sp>
      <p:sp>
        <p:nvSpPr>
          <p:cNvPr id="16394" name="TextBox 3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736725" y="5654675"/>
            <a:ext cx="1470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200">
                <a:solidFill>
                  <a:schemeClr val="bg1"/>
                </a:solidFill>
              </a:rPr>
              <a:t>Vari noir et blanc</a:t>
            </a:r>
            <a:endParaRPr lang="en-CA" altLang="en-US" sz="12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3168650" y="769938"/>
            <a:ext cx="2762250" cy="1143000"/>
          </a:xfrm>
        </p:spPr>
        <p:txBody>
          <a:bodyPr/>
          <a:lstStyle/>
          <a:p>
            <a:pPr>
              <a:defRPr/>
            </a:pPr>
            <a:r>
              <a:rPr lang="fr-CA" dirty="0" smtClean="0"/>
              <a:t>Mes autres intérêts</a:t>
            </a:r>
            <a:endParaRPr lang="en-US" dirty="0" smtClean="0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type="body" idx="1"/>
            <p:custDataLst>
              <p:tags r:id="rId2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5963" y="0"/>
            <a:ext cx="3240087" cy="2638425"/>
          </a:xfrm>
          <a:ln w="12700">
            <a:solidFill>
              <a:srgbClr val="110308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FFFCC"/>
                  </a:outerShdw>
                </a:effectLst>
              </a14:hiddenEffects>
            </a:ext>
          </a:extLst>
        </p:spPr>
      </p:pic>
      <p:pic>
        <p:nvPicPr>
          <p:cNvPr id="18436" name="Picture 4" descr="scan0001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68275"/>
            <a:ext cx="3078162" cy="3890963"/>
          </a:xfrm>
          <a:prstGeom prst="rect">
            <a:avLst/>
          </a:prstGeom>
          <a:noFill/>
          <a:ln w="9525">
            <a:solidFill>
              <a:srgbClr val="110308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20675" y="4068763"/>
            <a:ext cx="2687638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110308"/>
                </a:solidFill>
              </a:rPr>
              <a:t>Mon premier marathon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110308"/>
                </a:solidFill>
              </a:rPr>
              <a:t>Montréal 2007</a:t>
            </a:r>
            <a:endParaRPr lang="en-US" altLang="en-US" sz="1400">
              <a:solidFill>
                <a:srgbClr val="110308"/>
              </a:solidFill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599196" y="1844676"/>
            <a:ext cx="1438275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FCFEB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 dirty="0">
                <a:solidFill>
                  <a:srgbClr val="110308"/>
                </a:solidFill>
              </a:rPr>
              <a:t>Ski de fond: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 dirty="0">
                <a:solidFill>
                  <a:srgbClr val="110308"/>
                </a:solidFill>
              </a:rPr>
              <a:t>Traversée de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 dirty="0">
                <a:solidFill>
                  <a:srgbClr val="110308"/>
                </a:solidFill>
              </a:rPr>
              <a:t> Charlevoix </a:t>
            </a:r>
            <a:endParaRPr lang="en-US" altLang="en-US" sz="1600" dirty="0">
              <a:solidFill>
                <a:srgbClr val="110308"/>
              </a:solidFill>
            </a:endParaRPr>
          </a:p>
        </p:txBody>
      </p:sp>
      <p:pic>
        <p:nvPicPr>
          <p:cNvPr id="18439" name="Picture 7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78188"/>
            <a:ext cx="5148064" cy="3432043"/>
          </a:xfrm>
          <a:prstGeom prst="rect">
            <a:avLst/>
          </a:prstGeom>
          <a:noFill/>
          <a:ln w="12700">
            <a:solidFill>
              <a:srgbClr val="11030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CFEB9"/>
                  </a:outerShdw>
                </a:effectLst>
              </a14:hiddenEffects>
            </a:ext>
          </a:extLst>
        </p:spPr>
      </p:pic>
      <p:sp>
        <p:nvSpPr>
          <p:cNvPr id="18440" name="Text Box 8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510657" y="3699669"/>
            <a:ext cx="1349375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fr-CA" altLang="en-US" sz="1400" dirty="0">
              <a:solidFill>
                <a:srgbClr val="110308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 dirty="0">
                <a:solidFill>
                  <a:srgbClr val="110308"/>
                </a:solidFill>
              </a:rPr>
              <a:t>Kayak de mer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 dirty="0">
                <a:solidFill>
                  <a:srgbClr val="110308"/>
                </a:solidFill>
              </a:rPr>
              <a:t>Groenland </a:t>
            </a:r>
          </a:p>
        </p:txBody>
      </p:sp>
      <p:sp>
        <p:nvSpPr>
          <p:cNvPr id="18441" name="Text Box 9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-61458" y="4870778"/>
            <a:ext cx="3995936" cy="52322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 i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Demi-marathon</a:t>
            </a:r>
            <a:r>
              <a:rPr lang="fr-CA" altLang="en-US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Montréal : 20 sept. 2015</a:t>
            </a:r>
            <a:endParaRPr lang="fr-CA" altLang="en-US" sz="1400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Marathon no.15: New York, 1</a:t>
            </a:r>
            <a:r>
              <a:rPr lang="fr-CA" altLang="en-US" sz="1400" i="1" baseline="30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</a:t>
            </a:r>
            <a:r>
              <a:rPr lang="fr-CA" altLang="en-US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nov. 2015 </a:t>
            </a:r>
            <a:endParaRPr lang="fr-CA" altLang="en-US" sz="1400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140200" y="2867025"/>
            <a:ext cx="5472113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110308"/>
                </a:solidFill>
                <a:hlinkClick r:id="rId15"/>
              </a:rPr>
              <a:t>http://www.youtube.com/watch?v=yg0LHVvbGyA</a:t>
            </a:r>
            <a:endParaRPr lang="en-US" altLang="en-US" sz="1600">
              <a:solidFill>
                <a:srgbClr val="110308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592" y="4159250"/>
            <a:ext cx="3330253" cy="19793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Profil de recherche</a:t>
            </a:r>
            <a:endParaRPr lang="en-U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250825" y="1268413"/>
            <a:ext cx="4752975" cy="2808287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r>
              <a:rPr lang="fr-CA" altLang="en-US" sz="2000" smtClean="0"/>
              <a:t>Phylogenèse et systématique des poissons plats (soles, turbots, flétans, plies)</a:t>
            </a:r>
            <a:endParaRPr lang="en-US" altLang="en-US" sz="2000" smtClean="0"/>
          </a:p>
        </p:txBody>
      </p:sp>
      <p:pic>
        <p:nvPicPr>
          <p:cNvPr id="20484" name="Picture 5" descr="File:Fiorello LaGuardia with halibut.jpg">
            <a:hlinkClick r:id="rId8"/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8" y="0"/>
            <a:ext cx="4005262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364163" y="5229225"/>
            <a:ext cx="338455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Maire de New York City (M. Laguardia) posant devant un flétan de 150 kilos. Photo prise en 1939.</a:t>
            </a:r>
          </a:p>
        </p:txBody>
      </p:sp>
      <p:pic>
        <p:nvPicPr>
          <p:cNvPr id="20486" name="Picture 10" descr="433px-F_de_Castelnau-poissonsPl4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2205038"/>
            <a:ext cx="2811462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metamorphose Amphistium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8" r="2068" b="8530"/>
          <a:stretch>
            <a:fillRect/>
          </a:stretch>
        </p:blipFill>
        <p:spPr bwMode="auto">
          <a:xfrm>
            <a:off x="971550" y="4005263"/>
            <a:ext cx="684053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6" name="Rectangle 6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>
          <a:xfrm>
            <a:off x="0" y="188913"/>
            <a:ext cx="8316913" cy="1143000"/>
          </a:xfrm>
        </p:spPr>
        <p:txBody>
          <a:bodyPr/>
          <a:lstStyle/>
          <a:p>
            <a:pPr>
              <a:defRPr/>
            </a:pPr>
            <a:r>
              <a:rPr lang="fr-CA" sz="3400" smtClean="0"/>
              <a:t>Les poissons plats</a:t>
            </a:r>
            <a:br>
              <a:rPr lang="fr-CA" sz="3400" smtClean="0"/>
            </a:br>
            <a:endParaRPr lang="en-US" sz="3400" smtClean="0"/>
          </a:p>
        </p:txBody>
      </p:sp>
      <p:sp>
        <p:nvSpPr>
          <p:cNvPr id="22532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042988" y="5734050"/>
            <a:ext cx="2027237" cy="3048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/>
              <a:t>Poisson symmétrique</a:t>
            </a:r>
            <a:endParaRPr lang="en-US" altLang="en-US" sz="1400"/>
          </a:p>
        </p:txBody>
      </p:sp>
      <p:sp>
        <p:nvSpPr>
          <p:cNvPr id="22533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43300" y="5732463"/>
            <a:ext cx="1868488" cy="3048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/>
              <a:t>Fossile </a:t>
            </a:r>
            <a:r>
              <a:rPr lang="fr-CA" altLang="en-US" sz="1400" i="1"/>
              <a:t>Amphistium</a:t>
            </a:r>
            <a:endParaRPr lang="en-US" altLang="en-US" sz="1400" i="1"/>
          </a:p>
        </p:txBody>
      </p:sp>
      <p:sp>
        <p:nvSpPr>
          <p:cNvPr id="22534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084888" y="5734050"/>
            <a:ext cx="1236662" cy="3048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/>
              <a:t>Poisson plat</a:t>
            </a:r>
            <a:endParaRPr lang="en-US" altLang="en-US" sz="1400"/>
          </a:p>
        </p:txBody>
      </p:sp>
      <p:sp>
        <p:nvSpPr>
          <p:cNvPr id="22535" name="Text Box 10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428750" y="3384550"/>
            <a:ext cx="5892800" cy="3365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Migration de l’œil lors du développement d’un poisson plat</a:t>
            </a:r>
            <a:endParaRPr lang="en-US" altLang="en-US" sz="1600"/>
          </a:p>
        </p:txBody>
      </p:sp>
      <p:pic>
        <p:nvPicPr>
          <p:cNvPr id="22536" name="Picture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08050"/>
            <a:ext cx="6624637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latfish Metamorphosis[1].wmv">
            <a:hlinkClick r:id="" action="ppaction://media"/>
          </p:cNvPr>
          <p:cNvPicPr>
            <a:picLocks noRot="1" noChangeAspect="1"/>
          </p:cNvPicPr>
          <p:nvPr>
            <a:videoFile r:link="rId9"/>
            <p:extLst>
              <p:ext uri="{DAA4B4D4-6D71-4841-9C94-3DE7FCFB9230}">
                <p14:media xmlns:p14="http://schemas.microsoft.com/office/powerpoint/2010/main" r:link="rId8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4450"/>
            <a:ext cx="1814513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Rectangle 4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395288" y="188913"/>
            <a:ext cx="5689600" cy="1143000"/>
          </a:xfrm>
        </p:spPr>
        <p:txBody>
          <a:bodyPr/>
          <a:lstStyle/>
          <a:p>
            <a:pPr>
              <a:defRPr/>
            </a:pPr>
            <a:r>
              <a:rPr lang="fr-CA" sz="3400" dirty="0" smtClean="0"/>
              <a:t>Profil de recherche: les poissons plats</a:t>
            </a:r>
            <a:br>
              <a:rPr lang="fr-CA" sz="3400" dirty="0" smtClean="0"/>
            </a:br>
            <a:endParaRPr lang="en-US" sz="3400" dirty="0" smtClean="0"/>
          </a:p>
        </p:txBody>
      </p:sp>
      <p:pic>
        <p:nvPicPr>
          <p:cNvPr id="24579" name="Picture 5" descr="790px-Bothus_mancus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00213"/>
            <a:ext cx="482441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7" descr="534px-Flounder_hawaii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412875"/>
            <a:ext cx="3979862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1188" y="1268413"/>
            <a:ext cx="4183062" cy="3365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Les poissons plats,  caméléons des mers</a:t>
            </a:r>
            <a:endParaRPr lang="en-US" altLang="en-US" sz="1600"/>
          </a:p>
        </p:txBody>
      </p:sp>
      <p:sp>
        <p:nvSpPr>
          <p:cNvPr id="24582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24075" y="5445125"/>
            <a:ext cx="2663825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i="1"/>
              <a:t>Bothus mancus</a:t>
            </a:r>
            <a:endParaRPr lang="en-US" altLang="en-US" sz="2400" i="1"/>
          </a:p>
        </p:txBody>
      </p:sp>
      <p:pic>
        <p:nvPicPr>
          <p:cNvPr id="4" name="Watch Flounder disappear!.wmv">
            <a:hlinkClick r:id="" action="ppaction://media"/>
          </p:cNvPr>
          <p:cNvPicPr>
            <a:picLocks noRot="1" noChangeAspect="1"/>
          </p:cNvPicPr>
          <p:nvPr>
            <a:videoFile r:link="rId7"/>
            <p:custDataLst>
              <p:tags r:id="rId8"/>
            </p:custDataLst>
            <p:extLst>
              <p:ext uri="{DAA4B4D4-6D71-4841-9C94-3DE7FCFB9230}">
                <p14:media xmlns:p14="http://schemas.microsoft.com/office/powerpoint/2010/main" r:link="rId6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88913"/>
            <a:ext cx="2049462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Grp="1" noChangeAspect="1" noChangeArrowheads="1"/>
          </p:cNvPicPr>
          <p:nvPr>
            <p:ph type="body" idx="1"/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09" r="10490"/>
          <a:stretch>
            <a:fillRect/>
          </a:stretch>
        </p:blipFill>
        <p:spPr>
          <a:xfrm>
            <a:off x="395288" y="1784350"/>
            <a:ext cx="3995737" cy="2652713"/>
          </a:xfrm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110308">
                <a:alpha val="50000"/>
              </a:srgbClr>
            </a:outerShdw>
          </a:effectLst>
        </p:spPr>
      </p:pic>
      <p:sp>
        <p:nvSpPr>
          <p:cNvPr id="26627" name="Text Box 5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23850" y="4797425"/>
            <a:ext cx="874871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>
                <a:solidFill>
                  <a:srgbClr val="110308"/>
                </a:solidFill>
              </a:rPr>
              <a:t>Nouvelle espèce de poisson plat de la Colombie (</a:t>
            </a:r>
            <a:r>
              <a:rPr lang="fr-CA" altLang="en-US" sz="1600" i="1">
                <a:solidFill>
                  <a:srgbClr val="110308"/>
                </a:solidFill>
              </a:rPr>
              <a:t>Trinectes</a:t>
            </a:r>
            <a:r>
              <a:rPr lang="fr-CA" altLang="en-US" sz="1600">
                <a:solidFill>
                  <a:srgbClr val="110308"/>
                </a:solidFill>
              </a:rPr>
              <a:t> </a:t>
            </a:r>
            <a:r>
              <a:rPr lang="fr-CA" altLang="en-US" sz="1600" i="1">
                <a:solidFill>
                  <a:srgbClr val="110308"/>
                </a:solidFill>
              </a:rPr>
              <a:t>hubbsbollinger</a:t>
            </a:r>
            <a:r>
              <a:rPr lang="fr-CA" altLang="en-US" sz="1600">
                <a:solidFill>
                  <a:srgbClr val="110308"/>
                </a:solidFill>
              </a:rPr>
              <a:t>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>
                <a:solidFill>
                  <a:srgbClr val="110308"/>
                </a:solidFill>
              </a:rPr>
              <a:t>Publication : Duplain, Chapleau et Munroe (2012) dans Copeia   </a:t>
            </a:r>
            <a:endParaRPr lang="en-US" altLang="en-US" sz="1600">
              <a:solidFill>
                <a:srgbClr val="110308"/>
              </a:solidFill>
            </a:endParaRP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>
          <a:xfrm>
            <a:off x="449263" y="309563"/>
            <a:ext cx="8207375" cy="742950"/>
          </a:xfrm>
        </p:spPr>
        <p:txBody>
          <a:bodyPr/>
          <a:lstStyle/>
          <a:p>
            <a:pPr>
              <a:defRPr/>
            </a:pPr>
            <a:r>
              <a:rPr lang="fr-CA" sz="2800" smtClean="0"/>
              <a:t>Profil de recherche: les poissons plats</a:t>
            </a:r>
            <a:br>
              <a:rPr lang="fr-CA" sz="2800" smtClean="0"/>
            </a:br>
            <a:endParaRPr lang="en-US" sz="2800" smtClean="0"/>
          </a:p>
        </p:txBody>
      </p:sp>
      <p:pic>
        <p:nvPicPr>
          <p:cNvPr id="26629" name="Picture 7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4" t="24779" r="1418"/>
          <a:stretch>
            <a:fillRect/>
          </a:stretch>
        </p:blipFill>
        <p:spPr bwMode="auto">
          <a:xfrm>
            <a:off x="4859338" y="1809750"/>
            <a:ext cx="3744912" cy="2603500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110308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6630" name="Text Box 8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580063" y="1270000"/>
            <a:ext cx="161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>
                <a:solidFill>
                  <a:srgbClr val="110308"/>
                </a:solidFill>
              </a:rPr>
              <a:t>Face aveugle</a:t>
            </a:r>
            <a:endParaRPr lang="en-US" altLang="en-US" sz="1800">
              <a:solidFill>
                <a:srgbClr val="110308"/>
              </a:solidFill>
            </a:endParaRPr>
          </a:p>
        </p:txBody>
      </p:sp>
      <p:sp>
        <p:nvSpPr>
          <p:cNvPr id="26631" name="Text Box 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476375" y="1270000"/>
            <a:ext cx="1492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>
                <a:solidFill>
                  <a:srgbClr val="110308"/>
                </a:solidFill>
              </a:rPr>
              <a:t>Face oculée</a:t>
            </a:r>
            <a:endParaRPr lang="en-US" altLang="en-US" sz="1800">
              <a:solidFill>
                <a:srgbClr val="110308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107950" y="1341438"/>
            <a:ext cx="8351838" cy="1819275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fr-CA" altLang="en-US" sz="2400" smtClean="0"/>
              <a:t>Études des communautés et des </a:t>
            </a:r>
          </a:p>
          <a:p>
            <a:pPr>
              <a:lnSpc>
                <a:spcPct val="80000"/>
              </a:lnSpc>
            </a:pPr>
            <a:r>
              <a:rPr lang="fr-CA" altLang="en-US" sz="2400" smtClean="0"/>
              <a:t>populations de poissons. </a:t>
            </a:r>
          </a:p>
          <a:p>
            <a:pPr>
              <a:lnSpc>
                <a:spcPct val="80000"/>
              </a:lnSpc>
            </a:pPr>
            <a:endParaRPr lang="fr-CA" altLang="en-US" sz="2400" smtClean="0"/>
          </a:p>
          <a:p>
            <a:pPr lvl="1">
              <a:lnSpc>
                <a:spcPct val="80000"/>
              </a:lnSpc>
            </a:pPr>
            <a:r>
              <a:rPr lang="fr-CA" altLang="en-US" sz="2000" smtClean="0"/>
              <a:t>Dans le Parc de la Gatineau</a:t>
            </a:r>
          </a:p>
          <a:p>
            <a:pPr lvl="2">
              <a:lnSpc>
                <a:spcPct val="80000"/>
              </a:lnSpc>
            </a:pPr>
            <a:r>
              <a:rPr lang="fr-CA" altLang="en-US" sz="1800" smtClean="0"/>
              <a:t>Impact des introductions de poissons piscivores sur les communautés de poissons </a:t>
            </a:r>
          </a:p>
          <a:p>
            <a:pPr lvl="2">
              <a:lnSpc>
                <a:spcPct val="80000"/>
              </a:lnSpc>
            </a:pPr>
            <a:r>
              <a:rPr lang="fr-CA" altLang="en-US" sz="1800" smtClean="0"/>
              <a:t>Étude d’une population naine de poissons d’un petit lac du Parc</a:t>
            </a:r>
          </a:p>
          <a:p>
            <a:pPr lvl="1">
              <a:lnSpc>
                <a:spcPct val="80000"/>
              </a:lnSpc>
            </a:pPr>
            <a:endParaRPr lang="fr-CA" altLang="en-US" sz="2000" smtClean="0"/>
          </a:p>
          <a:p>
            <a:pPr lvl="1">
              <a:lnSpc>
                <a:spcPct val="80000"/>
              </a:lnSpc>
            </a:pPr>
            <a:r>
              <a:rPr lang="fr-CA" altLang="en-US" sz="2000" smtClean="0"/>
              <a:t>Ailleurs (Rivières Rideau, Gatineau, Outaouais et fleuve St-Laurent)</a:t>
            </a:r>
          </a:p>
          <a:p>
            <a:pPr lvl="1">
              <a:lnSpc>
                <a:spcPct val="80000"/>
              </a:lnSpc>
            </a:pPr>
            <a:endParaRPr lang="fr-CA" altLang="en-US" sz="2000" smtClean="0"/>
          </a:p>
          <a:p>
            <a:pPr lvl="2">
              <a:lnSpc>
                <a:spcPct val="80000"/>
              </a:lnSpc>
            </a:pPr>
            <a:r>
              <a:rPr lang="fr-CA" altLang="en-US" sz="1800" smtClean="0"/>
              <a:t>Étude des espèces de poissons en péril </a:t>
            </a:r>
            <a:r>
              <a:rPr lang="fr-CA" altLang="en-US" sz="2000" smtClean="0"/>
              <a:t>      </a:t>
            </a:r>
          </a:p>
          <a:p>
            <a:pPr lvl="2">
              <a:lnSpc>
                <a:spcPct val="80000"/>
              </a:lnSpc>
            </a:pPr>
            <a:r>
              <a:rPr lang="fr-CA" altLang="en-US" sz="1800" smtClean="0"/>
              <a:t>Utilisation des rapides de la rivière Gatineau au printemps</a:t>
            </a:r>
          </a:p>
          <a:p>
            <a:pPr lvl="2">
              <a:lnSpc>
                <a:spcPct val="80000"/>
              </a:lnSpc>
            </a:pPr>
            <a:r>
              <a:rPr lang="fr-CA" altLang="en-US" sz="1800" smtClean="0"/>
              <a:t>Contamination des poissons dans le St-Laurent</a:t>
            </a:r>
          </a:p>
          <a:p>
            <a:pPr lvl="2">
              <a:lnSpc>
                <a:spcPct val="80000"/>
              </a:lnSpc>
            </a:pPr>
            <a:endParaRPr lang="fr-CA" altLang="en-US" sz="1800" smtClean="0"/>
          </a:p>
          <a:p>
            <a:pPr>
              <a:lnSpc>
                <a:spcPct val="80000"/>
              </a:lnSpc>
            </a:pPr>
            <a:endParaRPr lang="en-US" altLang="en-US" sz="2000" smtClean="0"/>
          </a:p>
        </p:txBody>
      </p:sp>
      <p:sp>
        <p:nvSpPr>
          <p:cNvPr id="101380" name="Rectangle 4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>
          <a:xfrm>
            <a:off x="323850" y="115888"/>
            <a:ext cx="8207375" cy="1143000"/>
          </a:xfrm>
        </p:spPr>
        <p:txBody>
          <a:bodyPr/>
          <a:lstStyle/>
          <a:p>
            <a:pPr>
              <a:defRPr/>
            </a:pPr>
            <a:r>
              <a:rPr lang="fr-CA" dirty="0" smtClean="0"/>
              <a:t>Profil de recherche: écologie</a:t>
            </a:r>
            <a:endParaRPr lang="en-US" dirty="0" smtClean="0"/>
          </a:p>
        </p:txBody>
      </p:sp>
      <p:sp>
        <p:nvSpPr>
          <p:cNvPr id="28676" name="Text Box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143750" y="134938"/>
            <a:ext cx="184150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pic>
        <p:nvPicPr>
          <p:cNvPr id="13320" name="Picture 8" descr="Fouille-roche gris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 rotWithShape="1">
          <a:blip r:embed="rId8"/>
          <a:srcRect b="21772"/>
          <a:stretch/>
        </p:blipFill>
        <p:spPr bwMode="auto">
          <a:xfrm>
            <a:off x="6227763" y="1196975"/>
            <a:ext cx="2701925" cy="804863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>
            <p:custDataLst>
              <p:tags r:id="rId5"/>
            </p:custDataLst>
          </p:nvPr>
        </p:nvSpPr>
        <p:spPr>
          <a:xfrm>
            <a:off x="7445375" y="2047875"/>
            <a:ext cx="1479550" cy="2778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sz="1200" dirty="0">
                <a:solidFill>
                  <a:schemeClr val="accent4">
                    <a:lumMod val="50000"/>
                  </a:schemeClr>
                </a:solidFill>
                <a:latin typeface="Arial" charset="0"/>
              </a:rPr>
              <a:t>Fouille-roche gris</a:t>
            </a:r>
            <a:endParaRPr lang="en-CA" sz="1200" dirty="0">
              <a:solidFill>
                <a:schemeClr val="accent4">
                  <a:lumMod val="50000"/>
                </a:schemeClr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0" y="0"/>
            <a:ext cx="8207375" cy="1143000"/>
          </a:xfrm>
        </p:spPr>
        <p:txBody>
          <a:bodyPr/>
          <a:lstStyle/>
          <a:p>
            <a:pPr>
              <a:defRPr/>
            </a:pPr>
            <a:r>
              <a:rPr lang="fr-CA" dirty="0" smtClean="0"/>
              <a:t>Mes chapitres </a:t>
            </a:r>
            <a:endParaRPr lang="en-US" dirty="0" smtClean="0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-1588" y="879475"/>
            <a:ext cx="9144001" cy="4176713"/>
          </a:xfrm>
          <a:effectLst/>
        </p:spPr>
        <p:txBody>
          <a:bodyPr/>
          <a:lstStyle/>
          <a:p>
            <a:r>
              <a:rPr lang="fr-CA" altLang="en-US" sz="1600" dirty="0" smtClean="0">
                <a:solidFill>
                  <a:srgbClr val="C6C6C6"/>
                </a:solidFill>
              </a:rPr>
              <a:t>Chapitre 1. La science: définition, méthodologie et perception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2. La pensée évolutive avant Darwin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3. Charles Darwin et la théorie de l'évolution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4. La génétique, le néo-darwinisme et la synthèse moderne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5. L'évolution des populations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6. Adaptation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7. Variation géographique et spéciation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8. Phylogenèse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9. Biosphère et  écologie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10. Écologie des populations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11. Écologie de la conservation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12. Origine de la vie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13. Les Bactéries et les Archées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14. Les Protistes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15. l’explosion du Cambrien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16: La conquête du milieu terrestre : évolution des plantes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17. Évolution des animaux : concepts généraux </a:t>
            </a:r>
          </a:p>
          <a:p>
            <a:r>
              <a:rPr lang="fr-CA" altLang="en-US" sz="1600" dirty="0" smtClean="0">
                <a:solidFill>
                  <a:srgbClr val="C6C6C6"/>
                </a:solidFill>
              </a:rPr>
              <a:t>Chapitre 18. Évolution des animaux : des échinodermes aux chordés   </a:t>
            </a:r>
          </a:p>
        </p:txBody>
      </p:sp>
      <p:pic>
        <p:nvPicPr>
          <p:cNvPr id="30724" name="Picture 5" descr="Cheetah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0"/>
            <a:ext cx="1814512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742" name="AutoShape 6"/>
          <p:cNvSpPr>
            <a:spLocks/>
          </p:cNvSpPr>
          <p:nvPr>
            <p:custDataLst>
              <p:tags r:id="rId4"/>
            </p:custDataLst>
          </p:nvPr>
        </p:nvSpPr>
        <p:spPr bwMode="auto">
          <a:xfrm flipH="1">
            <a:off x="7019925" y="981075"/>
            <a:ext cx="73025" cy="863600"/>
          </a:xfrm>
          <a:prstGeom prst="leftBrace">
            <a:avLst>
              <a:gd name="adj1" fmla="val 98551"/>
              <a:gd name="adj2" fmla="val 50000"/>
            </a:avLst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CA" altLang="en-US" sz="2000"/>
          </a:p>
        </p:txBody>
      </p:sp>
      <p:sp>
        <p:nvSpPr>
          <p:cNvPr id="116743" name="AutoShape 7"/>
          <p:cNvSpPr>
            <a:spLocks/>
          </p:cNvSpPr>
          <p:nvPr>
            <p:custDataLst>
              <p:tags r:id="rId5"/>
            </p:custDataLst>
          </p:nvPr>
        </p:nvSpPr>
        <p:spPr bwMode="auto">
          <a:xfrm flipH="1">
            <a:off x="7091363" y="1989138"/>
            <a:ext cx="73025" cy="2087562"/>
          </a:xfrm>
          <a:prstGeom prst="leftBrace">
            <a:avLst>
              <a:gd name="adj1" fmla="val 94496"/>
              <a:gd name="adj2" fmla="val 50000"/>
            </a:avLst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CA" altLang="en-US" sz="2000"/>
          </a:p>
        </p:txBody>
      </p:sp>
      <p:sp>
        <p:nvSpPr>
          <p:cNvPr id="116744" name="AutoShape 8"/>
          <p:cNvSpPr>
            <a:spLocks/>
          </p:cNvSpPr>
          <p:nvPr>
            <p:custDataLst>
              <p:tags r:id="rId6"/>
            </p:custDataLst>
          </p:nvPr>
        </p:nvSpPr>
        <p:spPr bwMode="auto">
          <a:xfrm flipH="1">
            <a:off x="8532813" y="4365625"/>
            <a:ext cx="73025" cy="1584325"/>
          </a:xfrm>
          <a:prstGeom prst="leftBrace">
            <a:avLst>
              <a:gd name="adj1" fmla="val 135598"/>
              <a:gd name="adj2" fmla="val 50000"/>
            </a:avLst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CA" altLang="en-US" sz="2000"/>
          </a:p>
        </p:txBody>
      </p:sp>
      <p:sp>
        <p:nvSpPr>
          <p:cNvPr id="116745" name="Text Box 9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069138" y="1189038"/>
            <a:ext cx="354012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1</a:t>
            </a:r>
            <a:endParaRPr lang="en-US" altLang="en-US" sz="2400"/>
          </a:p>
        </p:txBody>
      </p:sp>
      <p:sp>
        <p:nvSpPr>
          <p:cNvPr id="116747" name="Text Box 11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359650" y="2827338"/>
            <a:ext cx="354013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2</a:t>
            </a:r>
            <a:endParaRPr lang="en-US" altLang="en-US" sz="2400"/>
          </a:p>
        </p:txBody>
      </p:sp>
      <p:sp>
        <p:nvSpPr>
          <p:cNvPr id="116748" name="Text Box 12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8675688" y="4916488"/>
            <a:ext cx="354012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3</a:t>
            </a:r>
            <a:endParaRPr lang="en-US" altLang="en-US" sz="240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0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116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116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1167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1167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00" fill="hold"/>
                                        <p:tgtEl>
                                          <p:spTgt spid="1167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0" fill="hold"/>
                                        <p:tgtEl>
                                          <p:spTgt spid="1167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00" fill="hold"/>
                                        <p:tgtEl>
                                          <p:spTgt spid="1167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00" fill="hold"/>
                                        <p:tgtEl>
                                          <p:spTgt spid="1167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1000" fill="hold"/>
                                        <p:tgtEl>
                                          <p:spTgt spid="11673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0" fill="hold"/>
                                        <p:tgtEl>
                                          <p:spTgt spid="11673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1000" fill="hold"/>
                                        <p:tgtEl>
                                          <p:spTgt spid="11673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 animBg="1"/>
      <p:bldP spid="116743" grpId="0" animBg="1"/>
      <p:bldP spid="116744" grpId="0" animBg="1"/>
      <p:bldP spid="116745" grpId="0"/>
      <p:bldP spid="116747" grpId="0"/>
      <p:bldP spid="1167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4500563" y="549275"/>
            <a:ext cx="4391025" cy="1143000"/>
          </a:xfrm>
        </p:spPr>
        <p:txBody>
          <a:bodyPr/>
          <a:lstStyle/>
          <a:p>
            <a:pPr>
              <a:defRPr/>
            </a:pPr>
            <a:r>
              <a:rPr lang="fr-CA" sz="3400" dirty="0" smtClean="0"/>
              <a:t>Un exemple d’évolution: la locomotion chez le </a:t>
            </a:r>
            <a:r>
              <a:rPr lang="fr-CA" sz="3200" dirty="0" smtClean="0"/>
              <a:t>guépard</a:t>
            </a:r>
            <a:endParaRPr lang="en-US" sz="3200" dirty="0" smtClean="0"/>
          </a:p>
        </p:txBody>
      </p:sp>
      <p:pic>
        <p:nvPicPr>
          <p:cNvPr id="15363" name="Picture 5" descr="File:TheCheethcat.jpg">
            <a:hlinkClick r:id="rId18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9"/>
          <a:srcRect/>
          <a:stretch>
            <a:fillRect/>
          </a:stretch>
        </p:blipFill>
        <p:spPr bwMode="auto">
          <a:xfrm>
            <a:off x="250825" y="260350"/>
            <a:ext cx="3800475" cy="57054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8" descr="masaimara_gazelle_thompson_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0"/>
          <a:srcRect l="18530" t="11153" r="25960"/>
          <a:stretch>
            <a:fillRect/>
          </a:stretch>
        </p:blipFill>
        <p:spPr bwMode="auto">
          <a:xfrm>
            <a:off x="4284663" y="3213100"/>
            <a:ext cx="2297112" cy="244951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 Box 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56100" y="5683250"/>
            <a:ext cx="21605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Gazelle de Thomson</a:t>
            </a:r>
            <a:endParaRPr lang="en-US" altLang="en-US" sz="1600"/>
          </a:p>
        </p:txBody>
      </p:sp>
      <p:sp>
        <p:nvSpPr>
          <p:cNvPr id="32774" name="Text Box 10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887538" y="207963"/>
            <a:ext cx="1489075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110 km/h</a:t>
            </a:r>
            <a:endParaRPr lang="en-US" altLang="en-US" sz="2400"/>
          </a:p>
        </p:txBody>
      </p:sp>
      <p:sp>
        <p:nvSpPr>
          <p:cNvPr id="32775" name="Text Box 1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300538" y="4911725"/>
            <a:ext cx="2225675" cy="708025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/>
              <a:t>60 km/h (pointe à 90km) </a:t>
            </a:r>
            <a:endParaRPr lang="en-US" altLang="en-US" sz="2000"/>
          </a:p>
        </p:txBody>
      </p:sp>
      <p:pic>
        <p:nvPicPr>
          <p:cNvPr id="15368" name="Picture 13" descr="gazelle-de-grant-08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21"/>
          <a:srcRect l="38527" t="25999" r="15184"/>
          <a:stretch>
            <a:fillRect/>
          </a:stretch>
        </p:blipFill>
        <p:spPr bwMode="auto">
          <a:xfrm>
            <a:off x="6588125" y="3213100"/>
            <a:ext cx="2555875" cy="243046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Text Box 1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659563" y="5157788"/>
            <a:ext cx="1319212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90 km/h</a:t>
            </a:r>
            <a:endParaRPr lang="en-US" altLang="en-US" sz="2400"/>
          </a:p>
        </p:txBody>
      </p:sp>
      <p:sp>
        <p:nvSpPr>
          <p:cNvPr id="32778" name="Text Box 15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019925" y="5661025"/>
            <a:ext cx="1790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Gazelle de Grant</a:t>
            </a:r>
            <a:endParaRPr lang="en-US" altLang="en-US" sz="1600"/>
          </a:p>
        </p:txBody>
      </p:sp>
      <p:pic>
        <p:nvPicPr>
          <p:cNvPr id="3" name="Usain Bolt vs Cheetah[8] (2).wmv">
            <a:hlinkClick r:id="" action="ppaction://media"/>
          </p:cNvPr>
          <p:cNvPicPr>
            <a:picLocks noRot="1" noChangeAspect="1"/>
          </p:cNvPicPr>
          <p:nvPr>
            <a:videoFile r:link="rId11"/>
            <p:custDataLst>
              <p:tags r:id="rId12"/>
            </p:custDataLst>
            <p:extLst>
              <p:ext uri="{DAA4B4D4-6D71-4841-9C94-3DE7FCFB9230}">
                <p14:media xmlns:p14="http://schemas.microsoft.com/office/powerpoint/2010/main" r:link="rId10"/>
              </p:ext>
            </p:ext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1690688"/>
            <a:ext cx="14224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10km h Cheetah attack gazelle3.avi">
            <a:hlinkClick r:id="" action="ppaction://media"/>
          </p:cNvPr>
          <p:cNvPicPr>
            <a:picLocks noRot="1" noChangeAspect="1"/>
          </p:cNvPicPr>
          <p:nvPr>
            <a:videoFile r:link="rId14"/>
            <p:custDataLst>
              <p:tags r:id="rId15"/>
            </p:custDataLst>
            <p:extLst>
              <p:ext uri="{DAA4B4D4-6D71-4841-9C94-3DE7FCFB9230}">
                <p14:media xmlns:p14="http://schemas.microsoft.com/office/powerpoint/2010/main" r:link="rId1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38" y="79375"/>
            <a:ext cx="1528762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50825" y="5149850"/>
            <a:ext cx="8713788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fr-CA" altLang="en-US" sz="1400" dirty="0"/>
              <a:t> Ceinture pelvienne (pelvis) </a:t>
            </a:r>
            <a:r>
              <a:rPr lang="fr-CA" altLang="en-US" sz="1400" u="sng" dirty="0" smtClean="0">
                <a:solidFill>
                  <a:schemeClr val="tx2"/>
                </a:solidFill>
              </a:rPr>
              <a:t>_fusionne </a:t>
            </a:r>
            <a:r>
              <a:rPr lang="fr-CA" altLang="en-US" sz="1400" dirty="0" smtClean="0"/>
              <a:t> </a:t>
            </a:r>
            <a:r>
              <a:rPr lang="fr-CA" altLang="en-US" sz="1400" dirty="0"/>
              <a:t>à la colonne vertébrale (propulsion) 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fr-CA" altLang="en-US" sz="1400" dirty="0"/>
              <a:t> Ceinture pectorale (scapula) </a:t>
            </a:r>
            <a:r>
              <a:rPr lang="fr-CA" altLang="en-US" sz="1400" u="sng" dirty="0" smtClean="0">
                <a:solidFill>
                  <a:schemeClr val="tx2"/>
                </a:solidFill>
              </a:rPr>
              <a:t>_non fusionne ou </a:t>
            </a:r>
            <a:r>
              <a:rPr lang="fr-CA" altLang="en-US" sz="1400" u="sng" dirty="0" err="1" smtClean="0">
                <a:solidFill>
                  <a:schemeClr val="tx2"/>
                </a:solidFill>
              </a:rPr>
              <a:t>directementattaches_</a:t>
            </a:r>
            <a:r>
              <a:rPr lang="fr-CA" altLang="en-US" sz="1400" dirty="0" err="1" smtClean="0"/>
              <a:t>à</a:t>
            </a:r>
            <a:r>
              <a:rPr lang="fr-CA" altLang="en-US" sz="1400" dirty="0" smtClean="0"/>
              <a:t> </a:t>
            </a:r>
            <a:r>
              <a:rPr lang="fr-CA" altLang="en-US" sz="1400" dirty="0"/>
              <a:t>la colonne vertébrale </a:t>
            </a:r>
            <a:r>
              <a:rPr lang="fr-CA" altLang="en-US" sz="1400" dirty="0" smtClean="0"/>
              <a:t>(glisse</a:t>
            </a:r>
            <a:r>
              <a:rPr lang="fr-CA" altLang="en-US" sz="1400" u="sng" dirty="0">
                <a:solidFill>
                  <a:schemeClr val="tx2"/>
                </a:solidFill>
              </a:rPr>
              <a:t> </a:t>
            </a:r>
            <a:r>
              <a:rPr lang="fr-CA" altLang="en-US" sz="1400" dirty="0" smtClean="0"/>
              <a:t>sur </a:t>
            </a:r>
            <a:r>
              <a:rPr lang="fr-CA" altLang="en-US" sz="1400" dirty="0"/>
              <a:t>la cage thoracique) (propulsion, orientation, longueur de la foulée)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 dirty="0"/>
              <a:t>					</a:t>
            </a:r>
            <a:endParaRPr lang="en-US" altLang="en-US" sz="1400" dirty="0"/>
          </a:p>
        </p:txBody>
      </p:sp>
      <p:pic>
        <p:nvPicPr>
          <p:cNvPr id="34819" name="Picture 35" descr="kar40584_09_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0" b="6573"/>
          <a:stretch>
            <a:fillRect/>
          </a:stretch>
        </p:blipFill>
        <p:spPr bwMode="auto">
          <a:xfrm>
            <a:off x="1979613" y="692150"/>
            <a:ext cx="5041900" cy="3949700"/>
          </a:xfrm>
          <a:prstGeom prst="rect">
            <a:avLst/>
          </a:prstGeom>
          <a:noFill/>
          <a:ln w="9525">
            <a:solidFill>
              <a:srgbClr val="110308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Text Box 36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779838" y="1663700"/>
            <a:ext cx="1089025" cy="517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110308"/>
                </a:solidFill>
              </a:rPr>
              <a:t>Cage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110308"/>
                </a:solidFill>
              </a:rPr>
              <a:t>thoracique</a:t>
            </a:r>
            <a:endParaRPr lang="en-US" altLang="en-US" sz="1400">
              <a:solidFill>
                <a:srgbClr val="110308"/>
              </a:solidFill>
            </a:endParaRPr>
          </a:p>
        </p:txBody>
      </p:sp>
      <p:sp>
        <p:nvSpPr>
          <p:cNvPr id="34821" name="Text Box 37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067175" y="727075"/>
            <a:ext cx="10318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110308"/>
                </a:solidFill>
              </a:rPr>
              <a:t>Colonne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rgbClr val="110308"/>
                </a:solidFill>
              </a:rPr>
              <a:t>vertébrale</a:t>
            </a:r>
            <a:endParaRPr lang="en-US" altLang="en-US" sz="1400">
              <a:solidFill>
                <a:srgbClr val="110308"/>
              </a:solidFill>
            </a:endParaRPr>
          </a:p>
        </p:txBody>
      </p:sp>
      <p:sp>
        <p:nvSpPr>
          <p:cNvPr id="34822" name="Line 38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 flipH="1">
            <a:off x="2916238" y="1016000"/>
            <a:ext cx="1008062" cy="503238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34823" name="Line 39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5076825" y="1016000"/>
            <a:ext cx="935038" cy="792163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34824" name="Text Box 40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51050" y="4605338"/>
            <a:ext cx="1906588" cy="517525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chemeClr val="tx2"/>
                </a:solidFill>
              </a:rPr>
              <a:t>Membres antérieurs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chemeClr val="tx2"/>
                </a:solidFill>
              </a:rPr>
              <a:t>(Ceinture pectorale) </a:t>
            </a:r>
            <a:endParaRPr lang="en-US" altLang="en-US" sz="1400">
              <a:solidFill>
                <a:schemeClr val="tx2"/>
              </a:solidFill>
            </a:endParaRPr>
          </a:p>
        </p:txBody>
      </p:sp>
      <p:sp>
        <p:nvSpPr>
          <p:cNvPr id="34825" name="Text Box 4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364163" y="4605338"/>
            <a:ext cx="1978025" cy="517525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chemeClr val="tx2"/>
                </a:solidFill>
              </a:rPr>
              <a:t>Membres postérieurs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400">
                <a:solidFill>
                  <a:schemeClr val="tx2"/>
                </a:solidFill>
              </a:rPr>
              <a:t>(Ceinture pelvienne) </a:t>
            </a:r>
            <a:endParaRPr lang="en-US" altLang="en-US" sz="1400">
              <a:solidFill>
                <a:schemeClr val="tx2"/>
              </a:solidFill>
            </a:endParaRPr>
          </a:p>
        </p:txBody>
      </p:sp>
      <p:sp>
        <p:nvSpPr>
          <p:cNvPr id="151595" name="Rectangle 43"/>
          <p:cNvSpPr>
            <a:spLocks noGrp="1" noChangeArrowheads="1"/>
          </p:cNvSpPr>
          <p:nvPr>
            <p:ph type="title"/>
            <p:custDataLst>
              <p:tags r:id="rId9"/>
            </p:custDataLst>
          </p:nvPr>
        </p:nvSpPr>
        <p:spPr>
          <a:xfrm>
            <a:off x="0" y="0"/>
            <a:ext cx="8388350" cy="620713"/>
          </a:xfrm>
        </p:spPr>
        <p:txBody>
          <a:bodyPr/>
          <a:lstStyle/>
          <a:p>
            <a:pPr>
              <a:defRPr/>
            </a:pPr>
            <a:r>
              <a:rPr lang="fr-CA" sz="2800" dirty="0" smtClean="0"/>
              <a:t>Un exemple d’évolution: le guépard</a:t>
            </a:r>
            <a:endParaRPr lang="en-US" sz="2800" dirty="0" smtClean="0"/>
          </a:p>
        </p:txBody>
      </p:sp>
      <p:sp>
        <p:nvSpPr>
          <p:cNvPr id="34827" name="Text Box 4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0" y="2349500"/>
            <a:ext cx="1965325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Mammifères</a:t>
            </a:r>
            <a:endParaRPr lang="en-US" altLang="en-US" sz="240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kar40584_08_34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/>
          <a:srcRect t="50246" b="4131"/>
          <a:stretch>
            <a:fillRect/>
          </a:stretch>
        </p:blipFill>
        <p:spPr bwMode="auto">
          <a:xfrm>
            <a:off x="395288" y="9080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am32219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573463"/>
            <a:ext cx="6985000" cy="219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cxnSp>
        <p:nvCxnSpPr>
          <p:cNvPr id="7" name="Connecteur droit 6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5651500" y="3213100"/>
            <a:ext cx="1152525" cy="1871663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Connecteur droit 9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>
            <a:off x="2484438" y="2852738"/>
            <a:ext cx="2016125" cy="230505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ZoneTexte 1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555875" y="404813"/>
            <a:ext cx="4446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Apparition des membres: 440 MA </a:t>
            </a:r>
            <a:endParaRPr lang="en-CA" altLang="en-US" sz="2000">
              <a:solidFill>
                <a:schemeClr val="tx2"/>
              </a:solidFill>
            </a:endParaRPr>
          </a:p>
        </p:txBody>
      </p:sp>
      <p:grpSp>
        <p:nvGrpSpPr>
          <p:cNvPr id="18" name="Groupe 17"/>
          <p:cNvGrpSpPr>
            <a:grpSpLocks/>
          </p:cNvGrpSpPr>
          <p:nvPr>
            <p:custDataLst>
              <p:tags r:id="rId6"/>
            </p:custDataLst>
          </p:nvPr>
        </p:nvGrpSpPr>
        <p:grpSpPr bwMode="auto">
          <a:xfrm>
            <a:off x="1403350" y="3141663"/>
            <a:ext cx="1223963" cy="708025"/>
            <a:chOff x="1403648" y="3140968"/>
            <a:chExt cx="1224136" cy="709870"/>
          </a:xfrm>
        </p:grpSpPr>
        <p:sp>
          <p:nvSpPr>
            <p:cNvPr id="36873" name="ZoneTexte 12"/>
            <p:cNvSpPr txBox="1">
              <a:spLocks noChangeArrowheads="1"/>
            </p:cNvSpPr>
            <p:nvPr/>
          </p:nvSpPr>
          <p:spPr bwMode="auto">
            <a:xfrm>
              <a:off x="1403648" y="3140968"/>
              <a:ext cx="1008112" cy="709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2"/>
                </a:buClr>
                <a:buSzPct val="75000"/>
                <a:buFont typeface="Monotype Sorts" pitchFamily="2" charset="2"/>
                <a:buChar char="l"/>
                <a:defRPr sz="34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3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8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4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4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4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4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000">
                  <a:solidFill>
                    <a:schemeClr val="tx2"/>
                  </a:solidFill>
                </a:rPr>
                <a:t>440 MA  </a:t>
              </a:r>
              <a:endParaRPr lang="en-CA" altLang="en-US" sz="2000"/>
            </a:p>
          </p:txBody>
        </p:sp>
        <p:cxnSp>
          <p:nvCxnSpPr>
            <p:cNvPr id="36874" name="Connecteur droit avec flèche 16"/>
            <p:cNvCxnSpPr>
              <a:cxnSpLocks noChangeShapeType="1"/>
            </p:cNvCxnSpPr>
            <p:nvPr/>
          </p:nvCxnSpPr>
          <p:spPr bwMode="auto">
            <a:xfrm>
              <a:off x="2339752" y="3356992"/>
              <a:ext cx="288032" cy="0"/>
            </a:xfrm>
            <a:prstGeom prst="straightConnector1">
              <a:avLst/>
            </a:prstGeom>
            <a:noFill/>
            <a:ln w="12700" algn="ctr">
              <a:solidFill>
                <a:srgbClr val="030102"/>
              </a:solidFill>
              <a:round/>
              <a:headEnd/>
              <a:tailEnd type="triangle" w="med" len="med"/>
            </a:ln>
            <a:effectLst>
              <a:outerShdw dist="17961" dir="13500000" algn="ctr" rotWithShape="0">
                <a:srgbClr val="FCFEB9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" name="Rectangle 43"/>
          <p:cNvSpPr>
            <a:spLocks noGrp="1" noChangeArrowheads="1"/>
          </p:cNvSpPr>
          <p:nvPr>
            <p:ph type="title"/>
            <p:custDataLst>
              <p:tags r:id="rId7"/>
            </p:custDataLst>
          </p:nvPr>
        </p:nvSpPr>
        <p:spPr>
          <a:xfrm>
            <a:off x="0" y="0"/>
            <a:ext cx="8388350" cy="476250"/>
          </a:xfrm>
        </p:spPr>
        <p:txBody>
          <a:bodyPr/>
          <a:lstStyle/>
          <a:p>
            <a:pPr>
              <a:defRPr/>
            </a:pPr>
            <a:r>
              <a:rPr lang="fr-CA" sz="2000" dirty="0" smtClean="0"/>
              <a:t>Un exemple d’évolution: le guépard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4" descr="kar40584_08_34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5"/>
          <a:srcRect t="50246" b="4131"/>
          <a:stretch>
            <a:fillRect/>
          </a:stretch>
        </p:blipFill>
        <p:spPr bwMode="auto">
          <a:xfrm>
            <a:off x="395288" y="9080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ZoneTexte 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03350" y="3141663"/>
            <a:ext cx="1008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440 MA  </a:t>
            </a:r>
            <a:endParaRPr lang="en-CA" altLang="en-US" sz="2000"/>
          </a:p>
        </p:txBody>
      </p:sp>
      <p:pic>
        <p:nvPicPr>
          <p:cNvPr id="135170" name="Picture 2" descr="http://www.reptileevolution.com/images/tetrapods/IchthyostegaAcanthostega588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789363"/>
            <a:ext cx="560070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necteur droit 9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>
            <a:off x="2411413" y="1844675"/>
            <a:ext cx="3600450" cy="2376488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cteur droit 11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>
            <a:off x="2484438" y="1916113"/>
            <a:ext cx="2374900" cy="3313112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ZoneTexte 1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16013" y="1484313"/>
            <a:ext cx="992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385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38920" name="Connecteur droit avec flèche 14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>
            <a:off x="2339975" y="33575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Connecteur droit avec flèche 15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>
            <a:off x="1979613" y="1700213"/>
            <a:ext cx="431800" cy="360362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ZoneTexte 16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671888" y="5467350"/>
            <a:ext cx="4787900" cy="33813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Poisson à l’origine des tétrapodes </a:t>
            </a:r>
            <a:endParaRPr lang="en-CA" altLang="en-US" sz="1600"/>
          </a:p>
        </p:txBody>
      </p:sp>
      <p:sp>
        <p:nvSpPr>
          <p:cNvPr id="23" name="ZoneTexte 2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253163" y="3497263"/>
            <a:ext cx="2374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Amphibien (tétrapode)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/>
              <a:t>primitif</a:t>
            </a:r>
            <a:endParaRPr lang="en-CA" altLang="en-US" sz="1600"/>
          </a:p>
        </p:txBody>
      </p:sp>
      <p:sp>
        <p:nvSpPr>
          <p:cNvPr id="14" name="ZoneTexte 13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54025" y="404813"/>
            <a:ext cx="78720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 dirty="0">
                <a:solidFill>
                  <a:schemeClr val="tx2"/>
                </a:solidFill>
              </a:rPr>
              <a:t>Ceinture pelviennes </a:t>
            </a:r>
            <a:r>
              <a:rPr lang="fr-CA" altLang="en-US" sz="2000" dirty="0" err="1" smtClean="0">
                <a:solidFill>
                  <a:schemeClr val="tx2"/>
                </a:solidFill>
              </a:rPr>
              <a:t>fusionnees</a:t>
            </a:r>
            <a:r>
              <a:rPr lang="fr-CA" altLang="en-US" sz="2000" dirty="0" smtClean="0">
                <a:solidFill>
                  <a:schemeClr val="tx2"/>
                </a:solidFill>
              </a:rPr>
              <a:t> à </a:t>
            </a:r>
            <a:r>
              <a:rPr lang="fr-CA" altLang="en-US" sz="2000" dirty="0">
                <a:solidFill>
                  <a:schemeClr val="tx2"/>
                </a:solidFill>
              </a:rPr>
              <a:t>la colonne vertébrale: 385 MA </a:t>
            </a:r>
            <a:endParaRPr lang="en-CA" altLang="en-US" sz="2000" dirty="0">
              <a:solidFill>
                <a:schemeClr val="tx2"/>
              </a:solidFill>
            </a:endParaRPr>
          </a:p>
        </p:txBody>
      </p:sp>
      <p:sp>
        <p:nvSpPr>
          <p:cNvPr id="18" name="Rectangle 43"/>
          <p:cNvSpPr>
            <a:spLocks noGrp="1" noChangeArrowheads="1"/>
          </p:cNvSpPr>
          <p:nvPr>
            <p:ph type="title"/>
            <p:custDataLst>
              <p:tags r:id="rId12"/>
            </p:custDataLst>
          </p:nvPr>
        </p:nvSpPr>
        <p:spPr>
          <a:xfrm>
            <a:off x="0" y="0"/>
            <a:ext cx="8388350" cy="476250"/>
          </a:xfrm>
        </p:spPr>
        <p:txBody>
          <a:bodyPr/>
          <a:lstStyle/>
          <a:p>
            <a:pPr>
              <a:defRPr/>
            </a:pPr>
            <a:r>
              <a:rPr lang="fr-CA" sz="2000" dirty="0" smtClean="0"/>
              <a:t>Un exemple d’évolution: le guépard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 animBg="1"/>
      <p:bldP spid="23" grpId="0"/>
      <p:bldP spid="14" grpId="0"/>
      <p:bldP spid="1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388" y="404813"/>
            <a:ext cx="8856662" cy="455612"/>
          </a:xfrm>
        </p:spPr>
        <p:txBody>
          <a:bodyPr/>
          <a:lstStyle/>
          <a:p>
            <a:pPr>
              <a:defRPr/>
            </a:pPr>
            <a:r>
              <a:rPr lang="fr-CA" sz="2000" u="sng" dirty="0" smtClean="0"/>
              <a:t>rotation</a:t>
            </a:r>
            <a:r>
              <a:rPr lang="fr-CA" sz="2000" dirty="0" smtClean="0"/>
              <a:t> du genou </a:t>
            </a:r>
            <a:r>
              <a:rPr lang="fr-CA" sz="2000" u="sng" dirty="0" smtClean="0"/>
              <a:t>et </a:t>
            </a:r>
            <a:r>
              <a:rPr lang="fr-CA" sz="2000" dirty="0" smtClean="0"/>
              <a:t>du coude sous le corps (posture érigée: 220MA)    </a:t>
            </a:r>
            <a:endParaRPr lang="en-CA" sz="2000" dirty="0"/>
          </a:p>
        </p:txBody>
      </p:sp>
      <p:pic>
        <p:nvPicPr>
          <p:cNvPr id="47107" name="Picture 4" descr="kar40584_08_3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7"/>
          <a:srcRect t="50246" b="4131"/>
          <a:stretch>
            <a:fillRect/>
          </a:stretch>
        </p:blipFill>
        <p:spPr bwMode="auto">
          <a:xfrm>
            <a:off x="547688" y="10604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ZoneTexte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55750" y="3294063"/>
            <a:ext cx="1008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440 MA  </a:t>
            </a:r>
            <a:endParaRPr lang="en-CA" altLang="en-US" sz="2000"/>
          </a:p>
        </p:txBody>
      </p:sp>
      <p:sp>
        <p:nvSpPr>
          <p:cNvPr id="40965" name="ZoneTexte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68413" y="1636713"/>
            <a:ext cx="992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385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0966" name="Connecteur droit avec flèche 6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>
            <a:off x="2492375" y="35099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67" name="Connecteur droit avec flèche 7"/>
          <p:cNvCxnSpPr>
            <a:cxnSpLocks noChangeShapeType="1"/>
          </p:cNvCxnSpPr>
          <p:nvPr>
            <p:custDataLst>
              <p:tags r:id="rId6"/>
            </p:custDataLst>
          </p:nvPr>
        </p:nvCxnSpPr>
        <p:spPr bwMode="auto">
          <a:xfrm>
            <a:off x="2132013" y="1852613"/>
            <a:ext cx="431800" cy="360362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" name="Picture 30" descr="american-crocodile-emerging-water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64"/>
          <a:stretch>
            <a:fillRect/>
          </a:stretch>
        </p:blipFill>
        <p:spPr bwMode="auto">
          <a:xfrm>
            <a:off x="7019925" y="2852738"/>
            <a:ext cx="1728788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06" name="Picture 2" descr="http://tellmewhereonearth.com/Web%20Pages/Gators/Gators%20Photos/Nile_croc_skeleton_dorsal1.jp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005263"/>
            <a:ext cx="2957512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necteur droit 9"/>
          <p:cNvCxnSpPr>
            <a:cxnSpLocks noChangeShapeType="1"/>
          </p:cNvCxnSpPr>
          <p:nvPr>
            <p:custDataLst>
              <p:tags r:id="rId9"/>
            </p:custDataLst>
          </p:nvPr>
        </p:nvCxnSpPr>
        <p:spPr bwMode="auto">
          <a:xfrm>
            <a:off x="2916238" y="3789363"/>
            <a:ext cx="3887787" cy="935037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cteur droit 11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>
            <a:off x="5076825" y="4076700"/>
            <a:ext cx="2087563" cy="576263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ZoneTexte 15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555875" y="4149725"/>
            <a:ext cx="928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220MA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18" name="Connecteur droit avec flèche 17"/>
          <p:cNvCxnSpPr>
            <a:cxnSpLocks noChangeShapeType="1"/>
          </p:cNvCxnSpPr>
          <p:nvPr>
            <p:custDataLst>
              <p:tags r:id="rId12"/>
            </p:custDataLst>
          </p:nvPr>
        </p:nvCxnSpPr>
        <p:spPr bwMode="auto">
          <a:xfrm flipH="1" flipV="1">
            <a:off x="2916238" y="3860800"/>
            <a:ext cx="215900" cy="360363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74" name="Connecteur droit avec flèche 20"/>
          <p:cNvCxnSpPr>
            <a:cxnSpLocks noChangeShapeType="1"/>
          </p:cNvCxnSpPr>
          <p:nvPr>
            <p:custDataLst>
              <p:tags r:id="rId13"/>
            </p:custDataLst>
          </p:nvPr>
        </p:nvCxnSpPr>
        <p:spPr bwMode="auto">
          <a:xfrm>
            <a:off x="2644775" y="36623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Rectangle 4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0" y="0"/>
            <a:ext cx="8388350" cy="4762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fr-CA" sz="2000" smtClean="0"/>
              <a:t>Un exemple d’évolution: le guépard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47688" y="476250"/>
            <a:ext cx="8208962" cy="454025"/>
          </a:xfrm>
        </p:spPr>
        <p:txBody>
          <a:bodyPr/>
          <a:lstStyle/>
          <a:p>
            <a:pPr>
              <a:defRPr/>
            </a:pPr>
            <a:r>
              <a:rPr lang="fr-CA" sz="1800" dirty="0" smtClean="0"/>
              <a:t>La plupart des carnivores marchent sur leurs doigts (</a:t>
            </a:r>
            <a:r>
              <a:rPr lang="fr-CA" sz="1800" u="sng" dirty="0" smtClean="0"/>
              <a:t>digitigrade</a:t>
            </a:r>
            <a:r>
              <a:rPr lang="fr-CA" sz="1800" dirty="0" smtClean="0"/>
              <a:t>) (65 MA)</a:t>
            </a:r>
            <a:r>
              <a:rPr lang="fr-CA" sz="2400" dirty="0" smtClean="0"/>
              <a:t>    </a:t>
            </a:r>
            <a:endParaRPr lang="en-CA" sz="2400" dirty="0"/>
          </a:p>
        </p:txBody>
      </p:sp>
      <p:pic>
        <p:nvPicPr>
          <p:cNvPr id="48131" name="Picture 4" descr="kar40584_08_3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20"/>
          <a:srcRect t="50246" b="4131"/>
          <a:stretch>
            <a:fillRect/>
          </a:stretch>
        </p:blipFill>
        <p:spPr bwMode="auto">
          <a:xfrm>
            <a:off x="547688" y="10604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2" name="ZoneTexte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55750" y="3294063"/>
            <a:ext cx="1008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440 MA  </a:t>
            </a:r>
            <a:endParaRPr lang="en-CA" altLang="en-US" sz="2000"/>
          </a:p>
        </p:txBody>
      </p:sp>
      <p:sp>
        <p:nvSpPr>
          <p:cNvPr id="43013" name="ZoneTexte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68413" y="1636713"/>
            <a:ext cx="992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385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3014" name="Connecteur droit avec flèche 6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>
            <a:off x="2492375" y="35099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015" name="Connecteur droit avec flèche 7"/>
          <p:cNvCxnSpPr>
            <a:cxnSpLocks noChangeShapeType="1"/>
          </p:cNvCxnSpPr>
          <p:nvPr>
            <p:custDataLst>
              <p:tags r:id="rId6"/>
            </p:custDataLst>
          </p:nvPr>
        </p:nvCxnSpPr>
        <p:spPr bwMode="auto">
          <a:xfrm>
            <a:off x="2132013" y="1852613"/>
            <a:ext cx="431800" cy="360362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016" name="ZoneTexte 15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555875" y="4149725"/>
            <a:ext cx="928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220MA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3017" name="Connecteur droit avec flèche 17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 flipH="1" flipV="1">
            <a:off x="2916238" y="3860800"/>
            <a:ext cx="215900" cy="360363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018" name="Connecteur droit avec flèche 20"/>
          <p:cNvCxnSpPr>
            <a:cxnSpLocks noChangeShapeType="1"/>
          </p:cNvCxnSpPr>
          <p:nvPr>
            <p:custDataLst>
              <p:tags r:id="rId9"/>
            </p:custDataLst>
          </p:nvPr>
        </p:nvCxnSpPr>
        <p:spPr bwMode="auto">
          <a:xfrm>
            <a:off x="2644775" y="36623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0530" name="Picture 2" descr="http://animaldiversity.ummz.umich.edu/site/resources/anatomical_images/feet_and_legs/posture.jpg/medium.jpg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1"/>
          <a:srcRect/>
          <a:stretch>
            <a:fillRect/>
          </a:stretch>
        </p:blipFill>
        <p:spPr bwMode="auto">
          <a:xfrm>
            <a:off x="5508625" y="3284538"/>
            <a:ext cx="3108325" cy="252095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necteur droit 9"/>
          <p:cNvCxnSpPr>
            <a:cxnSpLocks noChangeShapeType="1"/>
          </p:cNvCxnSpPr>
          <p:nvPr>
            <p:custDataLst>
              <p:tags r:id="rId11"/>
            </p:custDataLst>
          </p:nvPr>
        </p:nvCxnSpPr>
        <p:spPr bwMode="auto">
          <a:xfrm>
            <a:off x="1692275" y="5157788"/>
            <a:ext cx="5256213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ZoneTexte 19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39750" y="5013325"/>
            <a:ext cx="939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65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24" name="Connecteur droit avec flèche 23"/>
          <p:cNvCxnSpPr>
            <a:cxnSpLocks noChangeShapeType="1"/>
          </p:cNvCxnSpPr>
          <p:nvPr>
            <p:custDataLst>
              <p:tags r:id="rId13"/>
            </p:custDataLst>
          </p:nvPr>
        </p:nvCxnSpPr>
        <p:spPr bwMode="auto">
          <a:xfrm>
            <a:off x="1258888" y="5300663"/>
            <a:ext cx="433387" cy="73025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ZoneTexte 22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443663" y="3284538"/>
            <a:ext cx="1368425" cy="3698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/>
              <a:t>Guépard</a:t>
            </a:r>
            <a:endParaRPr lang="en-CA" altLang="en-US" sz="1800"/>
          </a:p>
        </p:txBody>
      </p:sp>
      <p:sp>
        <p:nvSpPr>
          <p:cNvPr id="25" name="ZoneTexte 24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508625" y="3513138"/>
            <a:ext cx="1095375" cy="3698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/>
              <a:t>Écureuil</a:t>
            </a:r>
            <a:endParaRPr lang="en-CA" altLang="en-US" sz="1800"/>
          </a:p>
        </p:txBody>
      </p:sp>
      <p:sp>
        <p:nvSpPr>
          <p:cNvPr id="26" name="ZoneTexte 25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7667625" y="3640138"/>
            <a:ext cx="647700" cy="3698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/>
              <a:t>Cerf</a:t>
            </a:r>
            <a:endParaRPr lang="en-CA" altLang="en-US" sz="1800"/>
          </a:p>
        </p:txBody>
      </p:sp>
      <p:sp>
        <p:nvSpPr>
          <p:cNvPr id="21" name="Rectangle 43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0" y="0"/>
            <a:ext cx="8388350" cy="4762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fr-CA" sz="2000" smtClean="0"/>
              <a:t>Un exemple d’évolution: le guépard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3" grpId="0" animBg="1"/>
      <p:bldP spid="25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95288" y="381000"/>
            <a:ext cx="8496300" cy="455613"/>
          </a:xfrm>
        </p:spPr>
        <p:txBody>
          <a:bodyPr/>
          <a:lstStyle/>
          <a:p>
            <a:pPr>
              <a:defRPr/>
            </a:pPr>
            <a:r>
              <a:rPr lang="fr-CA" sz="2000" dirty="0" smtClean="0"/>
              <a:t>Tous les félins (lion, tigre, chat,…)ont des griffes </a:t>
            </a:r>
            <a:r>
              <a:rPr lang="fr-CA" sz="2000" u="sng" dirty="0" err="1" smtClean="0"/>
              <a:t>retractiles</a:t>
            </a:r>
            <a:r>
              <a:rPr lang="fr-CA" sz="2000" dirty="0" smtClean="0"/>
              <a:t> :  25 MA     </a:t>
            </a:r>
            <a:endParaRPr lang="en-CA" sz="2000" dirty="0"/>
          </a:p>
        </p:txBody>
      </p:sp>
      <p:pic>
        <p:nvPicPr>
          <p:cNvPr id="49155" name="Picture 4" descr="kar40584_08_3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8"/>
          <a:srcRect t="50246" b="4131"/>
          <a:stretch>
            <a:fillRect/>
          </a:stretch>
        </p:blipFill>
        <p:spPr bwMode="auto">
          <a:xfrm>
            <a:off x="547688" y="10604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0" name="ZoneTexte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55750" y="3294063"/>
            <a:ext cx="1008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440 MA  </a:t>
            </a:r>
            <a:endParaRPr lang="en-CA" altLang="en-US" sz="2000"/>
          </a:p>
        </p:txBody>
      </p:sp>
      <p:sp>
        <p:nvSpPr>
          <p:cNvPr id="45061" name="ZoneTexte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68413" y="1636713"/>
            <a:ext cx="992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385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5062" name="Connecteur droit avec flèche 6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>
            <a:off x="2492375" y="35099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63" name="Connecteur droit avec flèche 7"/>
          <p:cNvCxnSpPr>
            <a:cxnSpLocks noChangeShapeType="1"/>
          </p:cNvCxnSpPr>
          <p:nvPr>
            <p:custDataLst>
              <p:tags r:id="rId6"/>
            </p:custDataLst>
          </p:nvPr>
        </p:nvCxnSpPr>
        <p:spPr bwMode="auto">
          <a:xfrm>
            <a:off x="2132013" y="1852613"/>
            <a:ext cx="431800" cy="360362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64" name="ZoneTexte 15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555875" y="4149725"/>
            <a:ext cx="992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220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5065" name="Connecteur droit avec flèche 17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 flipH="1" flipV="1">
            <a:off x="2916238" y="3860800"/>
            <a:ext cx="215900" cy="360363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66" name="ZoneTexte 1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39750" y="5013325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65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5067" name="Connecteur droit avec flèche 23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>
            <a:off x="1258888" y="5300663"/>
            <a:ext cx="433387" cy="73025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ZoneTexte 2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979613" y="4724400"/>
            <a:ext cx="865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27" name="Connecteur droit avec flèche 26"/>
          <p:cNvCxnSpPr>
            <a:cxnSpLocks noChangeShapeType="1"/>
          </p:cNvCxnSpPr>
          <p:nvPr>
            <p:custDataLst>
              <p:tags r:id="rId12"/>
            </p:custDataLst>
          </p:nvPr>
        </p:nvCxnSpPr>
        <p:spPr bwMode="auto">
          <a:xfrm flipH="1">
            <a:off x="1979613" y="5013325"/>
            <a:ext cx="215900" cy="64770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2578" name="Picture 2" descr="http://www.yourpetsbestfriend.com/.a/6a00d8341bfe0853ef01310fe5e9ce970c-800wi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9"/>
          <a:srcRect/>
          <a:stretch>
            <a:fillRect/>
          </a:stretch>
        </p:blipFill>
        <p:spPr bwMode="auto">
          <a:xfrm>
            <a:off x="6516688" y="3284538"/>
            <a:ext cx="2232025" cy="262572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necteur droit 9"/>
          <p:cNvCxnSpPr>
            <a:cxnSpLocks noChangeShapeType="1"/>
          </p:cNvCxnSpPr>
          <p:nvPr>
            <p:custDataLst>
              <p:tags r:id="rId14"/>
            </p:custDataLst>
          </p:nvPr>
        </p:nvCxnSpPr>
        <p:spPr bwMode="auto">
          <a:xfrm flipV="1">
            <a:off x="1835150" y="3789363"/>
            <a:ext cx="5616575" cy="1800225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Rectangle 43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0" y="0"/>
            <a:ext cx="8388350" cy="4762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fr-CA" sz="2000" smtClean="0"/>
              <a:t>Un exemple d’évolution: le guépard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84213" y="404813"/>
            <a:ext cx="7775575" cy="455612"/>
          </a:xfrm>
        </p:spPr>
        <p:txBody>
          <a:bodyPr/>
          <a:lstStyle/>
          <a:p>
            <a:pPr>
              <a:defRPr/>
            </a:pPr>
            <a:r>
              <a:rPr lang="fr-CA" sz="2400" dirty="0" smtClean="0"/>
              <a:t>Guépards ont des griffes semi-</a:t>
            </a:r>
            <a:r>
              <a:rPr lang="fr-CA" sz="2400" dirty="0" err="1" smtClean="0"/>
              <a:t>retraciles</a:t>
            </a:r>
            <a:r>
              <a:rPr lang="fr-CA" sz="2400" dirty="0" smtClean="0"/>
              <a:t>: 5.5 MA      </a:t>
            </a:r>
            <a:endParaRPr lang="en-CA" sz="2400" dirty="0"/>
          </a:p>
        </p:txBody>
      </p:sp>
      <p:pic>
        <p:nvPicPr>
          <p:cNvPr id="50179" name="Picture 4" descr="kar40584_08_3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20"/>
          <a:srcRect t="50246" b="4131"/>
          <a:stretch>
            <a:fillRect/>
          </a:stretch>
        </p:blipFill>
        <p:spPr bwMode="auto">
          <a:xfrm>
            <a:off x="547688" y="10604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8" name="ZoneTexte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55750" y="3294063"/>
            <a:ext cx="1008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440 MA  </a:t>
            </a:r>
            <a:endParaRPr lang="en-CA" altLang="en-US" sz="2000"/>
          </a:p>
        </p:txBody>
      </p:sp>
      <p:sp>
        <p:nvSpPr>
          <p:cNvPr id="47109" name="ZoneTexte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68413" y="1636713"/>
            <a:ext cx="992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385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7110" name="Connecteur droit avec flèche 6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>
            <a:off x="2492375" y="35099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1" name="Connecteur droit avec flèche 7"/>
          <p:cNvCxnSpPr>
            <a:cxnSpLocks noChangeShapeType="1"/>
          </p:cNvCxnSpPr>
          <p:nvPr>
            <p:custDataLst>
              <p:tags r:id="rId6"/>
            </p:custDataLst>
          </p:nvPr>
        </p:nvCxnSpPr>
        <p:spPr bwMode="auto">
          <a:xfrm>
            <a:off x="2132013" y="1852613"/>
            <a:ext cx="431800" cy="360362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12" name="ZoneTexte 15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555875" y="4149725"/>
            <a:ext cx="992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220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7113" name="Connecteur droit avec flèche 17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 flipH="1" flipV="1">
            <a:off x="2916238" y="3860800"/>
            <a:ext cx="215900" cy="360363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14" name="ZoneTexte 1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39750" y="5013325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65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7115" name="Connecteur droit avec flèche 23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>
            <a:off x="1258888" y="5300663"/>
            <a:ext cx="433387" cy="73025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16" name="ZoneTexte 2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979613" y="4724400"/>
            <a:ext cx="865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7117" name="Connecteur droit avec flèche 26"/>
          <p:cNvCxnSpPr>
            <a:cxnSpLocks noChangeShapeType="1"/>
          </p:cNvCxnSpPr>
          <p:nvPr>
            <p:custDataLst>
              <p:tags r:id="rId12"/>
            </p:custDataLst>
          </p:nvPr>
        </p:nvCxnSpPr>
        <p:spPr bwMode="auto">
          <a:xfrm flipH="1">
            <a:off x="1979613" y="5013325"/>
            <a:ext cx="215900" cy="64770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1556" name="Picture 4" descr="http://www.jonastonboe.com/Travel/Namibia/CRW1122/995193139_iXqqu-L.jpg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21"/>
          <a:srcRect/>
          <a:stretch>
            <a:fillRect/>
          </a:stretch>
        </p:blipFill>
        <p:spPr bwMode="auto">
          <a:xfrm>
            <a:off x="5867400" y="4005263"/>
            <a:ext cx="2808288" cy="187166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necteur droit 9"/>
          <p:cNvCxnSpPr>
            <a:cxnSpLocks noChangeShapeType="1"/>
          </p:cNvCxnSpPr>
          <p:nvPr>
            <p:custDataLst>
              <p:tags r:id="rId14"/>
            </p:custDataLst>
          </p:nvPr>
        </p:nvCxnSpPr>
        <p:spPr bwMode="auto">
          <a:xfrm flipV="1">
            <a:off x="1979613" y="5589588"/>
            <a:ext cx="5688012" cy="71437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Rectangle 14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2339975" y="5157788"/>
            <a:ext cx="974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5.5 MA 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29" name="Connecteur droit avec flèche 28"/>
          <p:cNvCxnSpPr>
            <a:cxnSpLocks noChangeShapeType="1"/>
          </p:cNvCxnSpPr>
          <p:nvPr>
            <p:custDataLst>
              <p:tags r:id="rId16"/>
            </p:custDataLst>
          </p:nvPr>
        </p:nvCxnSpPr>
        <p:spPr bwMode="auto">
          <a:xfrm flipH="1">
            <a:off x="1763713" y="5445125"/>
            <a:ext cx="720725" cy="287338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Rectangle 43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0" y="0"/>
            <a:ext cx="8388350" cy="4762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fr-CA" sz="2000" smtClean="0"/>
              <a:t>Un exemple d’évolution: le guépard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4" descr="kar40584_08_34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8"/>
          <a:srcRect t="50246" b="4131"/>
          <a:stretch>
            <a:fillRect/>
          </a:stretch>
        </p:blipFill>
        <p:spPr bwMode="auto">
          <a:xfrm>
            <a:off x="547688" y="1060450"/>
            <a:ext cx="8232775" cy="48974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ZoneTexte 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55750" y="3294063"/>
            <a:ext cx="1008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440 MA  </a:t>
            </a:r>
            <a:endParaRPr lang="en-CA" altLang="en-US" sz="2000"/>
          </a:p>
        </p:txBody>
      </p:sp>
      <p:sp>
        <p:nvSpPr>
          <p:cNvPr id="49156" name="ZoneTexte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68413" y="1636713"/>
            <a:ext cx="992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385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9157" name="Connecteur droit avec flèche 6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>
            <a:off x="2492375" y="3509963"/>
            <a:ext cx="287338" cy="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8" name="Connecteur droit avec flèche 7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>
            <a:off x="2132013" y="1852613"/>
            <a:ext cx="431800" cy="360362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9" name="ZoneTexte 15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555875" y="4149725"/>
            <a:ext cx="992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220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9160" name="Connecteur droit avec flèche 17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 flipH="1" flipV="1">
            <a:off x="2916238" y="3860800"/>
            <a:ext cx="215900" cy="360363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61" name="ZoneTexte 19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39750" y="5013325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65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9162" name="Connecteur droit avec flèche 23"/>
          <p:cNvCxnSpPr>
            <a:cxnSpLocks noChangeShapeType="1"/>
          </p:cNvCxnSpPr>
          <p:nvPr>
            <p:custDataLst>
              <p:tags r:id="rId9"/>
            </p:custDataLst>
          </p:nvPr>
        </p:nvCxnSpPr>
        <p:spPr bwMode="auto">
          <a:xfrm>
            <a:off x="1258888" y="5300663"/>
            <a:ext cx="433387" cy="73025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63" name="ZoneTexte 2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979613" y="4724400"/>
            <a:ext cx="865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25 MA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49164" name="Connecteur droit avec flèche 26"/>
          <p:cNvCxnSpPr>
            <a:cxnSpLocks noChangeShapeType="1"/>
          </p:cNvCxnSpPr>
          <p:nvPr>
            <p:custDataLst>
              <p:tags r:id="rId11"/>
            </p:custDataLst>
          </p:nvPr>
        </p:nvCxnSpPr>
        <p:spPr bwMode="auto">
          <a:xfrm flipH="1">
            <a:off x="1979613" y="5013325"/>
            <a:ext cx="215900" cy="647700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65" name="Rectangle 14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339975" y="5157788"/>
            <a:ext cx="974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000">
                <a:solidFill>
                  <a:schemeClr val="tx2"/>
                </a:solidFill>
              </a:rPr>
              <a:t>5.5 MA </a:t>
            </a:r>
            <a:endParaRPr lang="en-CA" altLang="en-US" sz="2000">
              <a:solidFill>
                <a:schemeClr val="tx2"/>
              </a:solidFill>
            </a:endParaRPr>
          </a:p>
        </p:txBody>
      </p:sp>
      <p:cxnSp>
        <p:nvCxnSpPr>
          <p:cNvPr id="29" name="Connecteur droit avec flèche 28"/>
          <p:cNvCxnSpPr>
            <a:cxnSpLocks noChangeShapeType="1"/>
          </p:cNvCxnSpPr>
          <p:nvPr>
            <p:custDataLst>
              <p:tags r:id="rId13"/>
            </p:custDataLst>
          </p:nvPr>
        </p:nvCxnSpPr>
        <p:spPr bwMode="auto">
          <a:xfrm flipH="1">
            <a:off x="1763713" y="5445125"/>
            <a:ext cx="720725" cy="287338"/>
          </a:xfrm>
          <a:prstGeom prst="straightConnector1">
            <a:avLst/>
          </a:prstGeom>
          <a:noFill/>
          <a:ln w="12700" algn="ctr">
            <a:solidFill>
              <a:srgbClr val="030102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Rectangle 4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0" y="0"/>
            <a:ext cx="8388350" cy="47625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FFF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fr-CA" sz="2000" dirty="0" smtClean="0"/>
              <a:t>Un exemple d’évolution: le guépard</a:t>
            </a:r>
            <a:endParaRPr lang="en-US" sz="2000" dirty="0" smtClean="0"/>
          </a:p>
        </p:txBody>
      </p:sp>
      <p:sp>
        <p:nvSpPr>
          <p:cNvPr id="2" name="Titre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547688" y="476250"/>
            <a:ext cx="8424862" cy="455613"/>
          </a:xfrm>
        </p:spPr>
        <p:txBody>
          <a:bodyPr/>
          <a:lstStyle/>
          <a:p>
            <a:pPr>
              <a:defRPr/>
            </a:pPr>
            <a:r>
              <a:rPr lang="fr-CA" sz="1800" dirty="0" smtClean="0"/>
              <a:t>Le  membre postérieur d’un guépard est </a:t>
            </a:r>
            <a:r>
              <a:rPr lang="fr-CA" sz="1800" u="sng" dirty="0" smtClean="0"/>
              <a:t>le </a:t>
            </a:r>
            <a:r>
              <a:rPr lang="fr-CA" sz="1800" u="sng" dirty="0" err="1" smtClean="0"/>
              <a:t>resultats</a:t>
            </a:r>
            <a:r>
              <a:rPr lang="fr-CA" sz="1800" u="sng" dirty="0" smtClean="0"/>
              <a:t> de 440 MA d’</a:t>
            </a:r>
            <a:r>
              <a:rPr lang="fr-CA" sz="1800" u="sng" dirty="0" err="1" smtClean="0"/>
              <a:t>evolution</a:t>
            </a:r>
            <a:endParaRPr lang="en-CA" sz="1800" u="sng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 noChangeArrowheads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0" y="1736725"/>
            <a:ext cx="4356100" cy="3563938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CC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fr-CA" altLang="en-US" sz="1500" u="sng" dirty="0" smtClean="0"/>
              <a:t>Adaptations de </a:t>
            </a:r>
            <a:r>
              <a:rPr lang="fr-CA" altLang="en-US" sz="1500" i="1" u="sng" dirty="0" smtClean="0">
                <a:solidFill>
                  <a:schemeClr val="tx2"/>
                </a:solidFill>
              </a:rPr>
              <a:t>_</a:t>
            </a:r>
            <a:r>
              <a:rPr lang="fr-CA" altLang="en-US" sz="1500" i="1" u="sng" dirty="0" err="1" smtClean="0">
                <a:solidFill>
                  <a:schemeClr val="tx2"/>
                </a:solidFill>
              </a:rPr>
              <a:t>vertebres</a:t>
            </a:r>
            <a:r>
              <a:rPr lang="fr-CA" altLang="en-US" sz="1500" i="1" u="sng" dirty="0" smtClean="0">
                <a:solidFill>
                  <a:schemeClr val="tx2"/>
                </a:solidFill>
              </a:rPr>
              <a:t>_</a:t>
            </a:r>
            <a:r>
              <a:rPr lang="fr-CA" altLang="en-US" sz="1500" u="sng" dirty="0" smtClean="0"/>
              <a:t> chez le guépard</a:t>
            </a:r>
            <a:endParaRPr lang="fr-CA" altLang="en-US" sz="1500" dirty="0" smtClean="0"/>
          </a:p>
          <a:p>
            <a:pPr lvl="1">
              <a:lnSpc>
                <a:spcPct val="90000"/>
              </a:lnSpc>
            </a:pPr>
            <a:r>
              <a:rPr lang="fr-CA" altLang="en-US" sz="1500" dirty="0" smtClean="0"/>
              <a:t>Organes locomoteurs (nageoires ou membres)</a:t>
            </a:r>
          </a:p>
          <a:p>
            <a:pPr>
              <a:lnSpc>
                <a:spcPct val="90000"/>
              </a:lnSpc>
            </a:pPr>
            <a:r>
              <a:rPr lang="fr-CA" altLang="en-US" sz="1500" u="sng" dirty="0" smtClean="0"/>
              <a:t>Adaptations de </a:t>
            </a:r>
            <a:r>
              <a:rPr lang="fr-CA" altLang="en-US" sz="1500" u="sng" dirty="0" err="1" smtClean="0">
                <a:solidFill>
                  <a:schemeClr val="accent6">
                    <a:lumMod val="75000"/>
                  </a:schemeClr>
                </a:solidFill>
              </a:rPr>
              <a:t>tetrapodes</a:t>
            </a:r>
            <a:r>
              <a:rPr lang="fr-CA" altLang="en-US" sz="1500" u="sng" dirty="0" smtClean="0">
                <a:solidFill>
                  <a:schemeClr val="accent6">
                    <a:lumMod val="75000"/>
                  </a:schemeClr>
                </a:solidFill>
              </a:rPr>
              <a:t> terrestres </a:t>
            </a:r>
            <a:r>
              <a:rPr lang="fr-CA" altLang="en-US" sz="1500" u="sng" dirty="0" smtClean="0"/>
              <a:t>chez le guépard</a:t>
            </a:r>
            <a:r>
              <a:rPr lang="fr-CA" altLang="en-US" sz="1500" dirty="0" smtClean="0"/>
              <a:t> </a:t>
            </a:r>
          </a:p>
          <a:p>
            <a:pPr lvl="1">
              <a:lnSpc>
                <a:spcPct val="90000"/>
              </a:lnSpc>
            </a:pPr>
            <a:r>
              <a:rPr lang="fr-CA" altLang="en-US" sz="1500" dirty="0" smtClean="0"/>
              <a:t>Ceinture pectorale (scapula) détachée du crâne</a:t>
            </a:r>
          </a:p>
          <a:p>
            <a:pPr lvl="1">
              <a:lnSpc>
                <a:spcPct val="90000"/>
              </a:lnSpc>
            </a:pPr>
            <a:r>
              <a:rPr lang="fr-CA" altLang="en-US" sz="1500" dirty="0" smtClean="0"/>
              <a:t>Ceinture pelvienne (pelvis) fusionnée à la colonne vertébrale</a:t>
            </a:r>
          </a:p>
          <a:p>
            <a:pPr>
              <a:lnSpc>
                <a:spcPct val="90000"/>
              </a:lnSpc>
            </a:pPr>
            <a:r>
              <a:rPr lang="fr-CA" altLang="en-US" sz="1500" u="sng" dirty="0" smtClean="0"/>
              <a:t>Adaptations de </a:t>
            </a:r>
            <a:r>
              <a:rPr lang="fr-CA" altLang="en-US" sz="1500" u="sng" dirty="0" err="1" smtClean="0">
                <a:solidFill>
                  <a:schemeClr val="accent6"/>
                </a:solidFill>
              </a:rPr>
              <a:t>mammifere</a:t>
            </a:r>
            <a:r>
              <a:rPr lang="fr-CA" altLang="en-US" sz="1500" i="1" u="sng" dirty="0" err="1" smtClean="0">
                <a:solidFill>
                  <a:schemeClr val="tx2"/>
                </a:solidFill>
              </a:rPr>
              <a:t>s</a:t>
            </a:r>
            <a:r>
              <a:rPr lang="fr-CA" altLang="en-US" sz="1500" i="1" u="sng" dirty="0" smtClean="0">
                <a:solidFill>
                  <a:schemeClr val="tx2"/>
                </a:solidFill>
              </a:rPr>
              <a:t> </a:t>
            </a:r>
            <a:r>
              <a:rPr lang="fr-CA" altLang="en-US" sz="1500" u="sng" dirty="0" smtClean="0"/>
              <a:t>chez le guépard</a:t>
            </a:r>
            <a:r>
              <a:rPr lang="fr-CA" altLang="en-US" sz="1500" dirty="0" smtClean="0"/>
              <a:t> </a:t>
            </a:r>
          </a:p>
          <a:p>
            <a:pPr lvl="1">
              <a:lnSpc>
                <a:spcPct val="90000"/>
              </a:lnSpc>
            </a:pPr>
            <a:r>
              <a:rPr lang="fr-CA" altLang="en-US" sz="1500" dirty="0" smtClean="0"/>
              <a:t>Rotation des genoux et des coudes sous le corps (soutien et/ou rapidité) </a:t>
            </a:r>
          </a:p>
          <a:p>
            <a:pPr>
              <a:lnSpc>
                <a:spcPct val="90000"/>
              </a:lnSpc>
            </a:pPr>
            <a:r>
              <a:rPr lang="fr-CA" altLang="en-US" sz="1500" u="sng" dirty="0" smtClean="0"/>
              <a:t>Adaptations de la famille des </a:t>
            </a:r>
            <a:r>
              <a:rPr lang="fr-CA" altLang="en-US" sz="1500" i="1" u="sng" dirty="0" smtClean="0">
                <a:solidFill>
                  <a:schemeClr val="tx2"/>
                </a:solidFill>
              </a:rPr>
              <a:t>___</a:t>
            </a:r>
            <a:r>
              <a:rPr lang="fr-CA" altLang="en-US" sz="1500" i="1" u="sng" dirty="0" err="1" smtClean="0">
                <a:solidFill>
                  <a:schemeClr val="tx2"/>
                </a:solidFill>
              </a:rPr>
              <a:t>felidae</a:t>
            </a:r>
            <a:r>
              <a:rPr lang="fr-CA" altLang="en-US" sz="1500" i="1" u="sng" dirty="0" smtClean="0">
                <a:solidFill>
                  <a:schemeClr val="tx2"/>
                </a:solidFill>
              </a:rPr>
              <a:t> et </a:t>
            </a:r>
            <a:r>
              <a:rPr lang="fr-CA" altLang="en-US" sz="1500" i="1" u="sng" dirty="0" err="1" smtClean="0">
                <a:solidFill>
                  <a:schemeClr val="tx2"/>
                </a:solidFill>
              </a:rPr>
              <a:t>carnivors</a:t>
            </a:r>
            <a:r>
              <a:rPr lang="fr-CA" altLang="en-US" sz="1500" i="1" u="sng" dirty="0" smtClean="0">
                <a:solidFill>
                  <a:schemeClr val="tx2"/>
                </a:solidFill>
              </a:rPr>
              <a:t>____</a:t>
            </a:r>
            <a:r>
              <a:rPr lang="fr-CA" altLang="en-US" sz="1500" u="sng" dirty="0" smtClean="0"/>
              <a:t> chez le guépard</a:t>
            </a:r>
            <a:endParaRPr lang="fr-CA" altLang="en-US" sz="1500" dirty="0" smtClean="0"/>
          </a:p>
          <a:p>
            <a:pPr lvl="1">
              <a:lnSpc>
                <a:spcPct val="90000"/>
              </a:lnSpc>
            </a:pPr>
            <a:r>
              <a:rPr lang="fr-CA" altLang="en-US" sz="1500" dirty="0" smtClean="0"/>
              <a:t>Marche sur le bout des doigts (digitigrade)</a:t>
            </a:r>
          </a:p>
          <a:p>
            <a:pPr lvl="1">
              <a:lnSpc>
                <a:spcPct val="90000"/>
              </a:lnSpc>
            </a:pPr>
            <a:endParaRPr lang="fr-CA" altLang="en-US" sz="1600" dirty="0" smtClean="0"/>
          </a:p>
          <a:p>
            <a:pPr lvl="1">
              <a:lnSpc>
                <a:spcPct val="90000"/>
              </a:lnSpc>
            </a:pPr>
            <a:endParaRPr lang="en-US" altLang="en-US" sz="1600" dirty="0" smtClean="0"/>
          </a:p>
        </p:txBody>
      </p:sp>
      <p:pic>
        <p:nvPicPr>
          <p:cNvPr id="51203" name="Picture 4" descr="kar40584_08_3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53" b="2"/>
          <a:stretch>
            <a:fillRect/>
          </a:stretch>
        </p:blipFill>
        <p:spPr bwMode="auto">
          <a:xfrm>
            <a:off x="4500563" y="2708275"/>
            <a:ext cx="4464050" cy="327342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4" name="Line 6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7091363" y="3116263"/>
            <a:ext cx="144462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51205" name="Line 7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>
            <a:off x="6804025" y="1687513"/>
            <a:ext cx="0" cy="10207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1206" name="Text Box 1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308850" y="2997200"/>
            <a:ext cx="7508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200"/>
              <a:t>scapula</a:t>
            </a:r>
            <a:endParaRPr lang="en-US" altLang="en-US" sz="1200"/>
          </a:p>
        </p:txBody>
      </p:sp>
      <p:sp>
        <p:nvSpPr>
          <p:cNvPr id="51207" name="Text Box 1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787900" y="3068638"/>
            <a:ext cx="6159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200"/>
              <a:t>pelvis</a:t>
            </a:r>
            <a:endParaRPr lang="en-US" altLang="en-US" sz="1200"/>
          </a:p>
        </p:txBody>
      </p:sp>
      <p:sp>
        <p:nvSpPr>
          <p:cNvPr id="51208" name="Line 13"/>
          <p:cNvSpPr>
            <a:spLocks noChangeShapeType="1"/>
          </p:cNvSpPr>
          <p:nvPr>
            <p:custDataLst>
              <p:tags r:id="rId7"/>
            </p:custDataLst>
          </p:nvPr>
        </p:nvSpPr>
        <p:spPr bwMode="auto">
          <a:xfrm>
            <a:off x="5364163" y="3357563"/>
            <a:ext cx="288925" cy="2873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en-CA"/>
          </a:p>
        </p:txBody>
      </p:sp>
      <p:sp>
        <p:nvSpPr>
          <p:cNvPr id="51209" name="Line 14"/>
          <p:cNvSpPr>
            <a:spLocks noChangeShapeType="1"/>
          </p:cNvSpPr>
          <p:nvPr>
            <p:custDataLst>
              <p:tags r:id="rId8"/>
            </p:custDataLst>
          </p:nvPr>
        </p:nvSpPr>
        <p:spPr bwMode="auto">
          <a:xfrm flipH="1">
            <a:off x="7235825" y="3284538"/>
            <a:ext cx="360363" cy="431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en-CA"/>
          </a:p>
        </p:txBody>
      </p:sp>
      <p:pic>
        <p:nvPicPr>
          <p:cNvPr id="51210" name="Picture 19" descr="am32219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60350"/>
            <a:ext cx="46037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11" name="Rectangle 2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356100" y="1341438"/>
            <a:ext cx="31686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i="1"/>
              <a:t>Xiphactinus audax</a:t>
            </a:r>
            <a:r>
              <a:rPr lang="en-US" altLang="en-US" sz="1200"/>
              <a:t> </a:t>
            </a:r>
          </a:p>
        </p:txBody>
      </p:sp>
      <p:sp>
        <p:nvSpPr>
          <p:cNvPr id="51212" name="Text Box 2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6443663" y="1412875"/>
            <a:ext cx="6159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200"/>
              <a:t>pelvis</a:t>
            </a:r>
            <a:endParaRPr lang="en-US" altLang="en-US" sz="1200"/>
          </a:p>
        </p:txBody>
      </p:sp>
      <p:sp>
        <p:nvSpPr>
          <p:cNvPr id="51213" name="Text Box 2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8027988" y="1196975"/>
            <a:ext cx="903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200"/>
              <a:t>Ceinture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200"/>
              <a:t> pectorale</a:t>
            </a:r>
            <a:endParaRPr lang="en-US" altLang="en-US" sz="1200"/>
          </a:p>
        </p:txBody>
      </p:sp>
      <p:sp>
        <p:nvSpPr>
          <p:cNvPr id="51214" name="Line 24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 flipH="1" flipV="1">
            <a:off x="6732588" y="1341438"/>
            <a:ext cx="0" cy="142875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51215" name="Line 25"/>
          <p:cNvSpPr>
            <a:spLocks noChangeShapeType="1"/>
          </p:cNvSpPr>
          <p:nvPr>
            <p:custDataLst>
              <p:tags r:id="rId14"/>
            </p:custDataLst>
          </p:nvPr>
        </p:nvSpPr>
        <p:spPr bwMode="auto">
          <a:xfrm flipH="1" flipV="1">
            <a:off x="8027988" y="1484313"/>
            <a:ext cx="144462" cy="144462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57722" name="Rectangle 26"/>
          <p:cNvSpPr>
            <a:spLocks noGrp="1" noChangeArrowheads="1"/>
          </p:cNvSpPr>
          <p:nvPr>
            <p:ph type="title"/>
            <p:custDataLst>
              <p:tags r:id="rId15"/>
            </p:custDataLst>
          </p:nvPr>
        </p:nvSpPr>
        <p:spPr>
          <a:xfrm>
            <a:off x="0" y="188913"/>
            <a:ext cx="2339975" cy="1143000"/>
          </a:xfrm>
        </p:spPr>
        <p:txBody>
          <a:bodyPr/>
          <a:lstStyle/>
          <a:p>
            <a:pPr>
              <a:defRPr/>
            </a:pPr>
            <a:r>
              <a:rPr lang="fr-CA" sz="1800" dirty="0" smtClean="0"/>
              <a:t>Un exemple d’évolution: le guépard</a:t>
            </a:r>
            <a:endParaRPr lang="en-US" sz="1800" dirty="0" smtClean="0"/>
          </a:p>
        </p:txBody>
      </p:sp>
      <p:pic>
        <p:nvPicPr>
          <p:cNvPr id="51217" name="Picture 25" descr="http://3.bp.blogspot.com/-xJKDWlJwZto/Tc1fEENuMEI/AAAAAAAAAhA/d9vhgZjgGhI/s1600/newt.jpg"/>
          <p:cNvPicPr>
            <a:picLocks noChangeAspect="1" noChangeArrowheads="1"/>
          </p:cNvPicPr>
          <p:nvPr>
            <p:custDataLst>
              <p:tags r:id="rId16"/>
            </p:custData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2303463" cy="17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18" name="TextBox 1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3071813" y="1411288"/>
            <a:ext cx="1038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200"/>
              <a:t>salamandre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on vs gazelle.wmv">
            <a:hlinkClick r:id="" action="ppaction://media"/>
          </p:cNvPr>
          <p:cNvPicPr>
            <a:picLocks noRot="1" noChangeAspect="1"/>
          </p:cNvPicPr>
          <p:nvPr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350838"/>
            <a:ext cx="3776662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Rectangle 3"/>
          <p:cNvSpPr>
            <a:spLocks noGrp="1" noChangeArrowheads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3922713" y="3151188"/>
            <a:ext cx="5113337" cy="3024187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CC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fr-CA" altLang="en-US" sz="1600" u="sng" dirty="0" smtClean="0"/>
              <a:t>Adaptations du </a:t>
            </a:r>
            <a:r>
              <a:rPr lang="fr-CA" altLang="en-US" sz="1600" u="sng" dirty="0" err="1" smtClean="0"/>
              <a:t>guepard</a:t>
            </a:r>
            <a:r>
              <a:rPr lang="fr-CA" altLang="en-US" sz="1600" u="sng" dirty="0">
                <a:solidFill>
                  <a:schemeClr val="tx2"/>
                </a:solidFill>
              </a:rPr>
              <a:t> </a:t>
            </a:r>
            <a:r>
              <a:rPr lang="fr-CA" altLang="en-US" sz="1600" u="sng" dirty="0" smtClean="0"/>
              <a:t>par rapport aux autres félidés</a:t>
            </a:r>
          </a:p>
          <a:p>
            <a:pPr lvl="1">
              <a:lnSpc>
                <a:spcPct val="80000"/>
              </a:lnSpc>
            </a:pPr>
            <a:r>
              <a:rPr lang="fr-CA" altLang="en-US" sz="1600" dirty="0" smtClean="0"/>
              <a:t>Pigmentation du pelage</a:t>
            </a:r>
          </a:p>
          <a:p>
            <a:pPr lvl="1">
              <a:lnSpc>
                <a:spcPct val="80000"/>
              </a:lnSpc>
            </a:pPr>
            <a:r>
              <a:rPr lang="fr-CA" altLang="en-US" sz="1600" dirty="0" smtClean="0"/>
              <a:t>Membres particulièrement longs et minces surtout dans la partie distale </a:t>
            </a:r>
            <a:r>
              <a:rPr lang="fr-CA" altLang="en-US" sz="1600" dirty="0" smtClean="0"/>
              <a:t>(augmente la longueur </a:t>
            </a:r>
            <a:r>
              <a:rPr lang="fr-CA" altLang="en-US" sz="1600" dirty="0" smtClean="0"/>
              <a:t>de la foulée)</a:t>
            </a:r>
          </a:p>
          <a:p>
            <a:pPr lvl="1">
              <a:lnSpc>
                <a:spcPct val="80000"/>
              </a:lnSpc>
            </a:pPr>
            <a:r>
              <a:rPr lang="fr-CA" altLang="en-US" sz="1600" dirty="0" smtClean="0"/>
              <a:t>corps très léger, svelte et musclé (</a:t>
            </a:r>
            <a:r>
              <a:rPr lang="fr-CA" altLang="en-US" sz="1600" u="sng" dirty="0" smtClean="0">
                <a:solidFill>
                  <a:schemeClr val="tx2"/>
                </a:solidFill>
              </a:rPr>
              <a:t>_vitesse_____</a:t>
            </a:r>
            <a:r>
              <a:rPr lang="fr-CA" altLang="en-US" sz="1600" dirty="0" smtClean="0"/>
              <a:t>)</a:t>
            </a:r>
          </a:p>
          <a:p>
            <a:pPr lvl="1">
              <a:lnSpc>
                <a:spcPct val="80000"/>
              </a:lnSpc>
            </a:pPr>
            <a:r>
              <a:rPr lang="fr-CA" altLang="en-US" sz="1600" dirty="0" smtClean="0"/>
              <a:t>Grande flexibilité de la colonne vertébrale (vitesse, longueur de la foulée) </a:t>
            </a:r>
          </a:p>
          <a:p>
            <a:pPr lvl="1">
              <a:lnSpc>
                <a:spcPct val="80000"/>
              </a:lnSpc>
            </a:pPr>
            <a:r>
              <a:rPr lang="fr-CA" altLang="en-US" sz="1600" dirty="0" smtClean="0"/>
              <a:t>Narines larges, cœur et poumons ayant une grande capacité fonctionnelle. </a:t>
            </a:r>
            <a:endParaRPr lang="en-US" altLang="en-US" sz="1600" dirty="0" smtClean="0"/>
          </a:p>
        </p:txBody>
      </p:sp>
      <p:pic>
        <p:nvPicPr>
          <p:cNvPr id="53252" name="Picture 5" descr="cheetah-runnin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84538"/>
            <a:ext cx="3671888" cy="27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8" descr="File:Gepardjagt1 (Acinonyx jubatus).jpg">
            <a:hlinkClick r:id="rId14"/>
          </p:cNvPr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3960813" cy="22352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730" name="Rectangle 10"/>
          <p:cNvSpPr>
            <a:spLocks noGrp="1" noChangeArrowheads="1"/>
          </p:cNvSpPr>
          <p:nvPr>
            <p:ph type="title"/>
            <p:custDataLst>
              <p:tags r:id="rId7"/>
            </p:custDataLst>
          </p:nvPr>
        </p:nvSpPr>
        <p:spPr>
          <a:xfrm>
            <a:off x="0" y="0"/>
            <a:ext cx="8207375" cy="1143000"/>
          </a:xfrm>
        </p:spPr>
        <p:txBody>
          <a:bodyPr/>
          <a:lstStyle/>
          <a:p>
            <a:pPr>
              <a:defRPr/>
            </a:pPr>
            <a:r>
              <a:rPr lang="fr-CA" sz="2000" smtClean="0"/>
              <a:t>Un exemple d’évolution: le guépard</a:t>
            </a:r>
            <a:endParaRPr lang="en-US" sz="2000" smtClean="0"/>
          </a:p>
        </p:txBody>
      </p:sp>
      <p:sp>
        <p:nvSpPr>
          <p:cNvPr id="3" name="TextBox 2"/>
          <p:cNvSpPr txBox="1"/>
          <p:nvPr>
            <p:custDataLst>
              <p:tags r:id="rId8"/>
            </p:custDataLst>
          </p:nvPr>
        </p:nvSpPr>
        <p:spPr>
          <a:xfrm>
            <a:off x="5969000" y="2538413"/>
            <a:ext cx="2157413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sz="1600" dirty="0">
                <a:solidFill>
                  <a:schemeClr val="bg1">
                    <a:lumMod val="10000"/>
                  </a:schemeClr>
                </a:solidFill>
                <a:latin typeface="Arial" charset="0"/>
              </a:rPr>
              <a:t>Lion : jusqu’à 250kg</a:t>
            </a:r>
            <a:endParaRPr lang="en-CA" sz="1600" dirty="0">
              <a:solidFill>
                <a:schemeClr val="bg1">
                  <a:lumMod val="10000"/>
                </a:schemeClr>
              </a:solidFill>
              <a:latin typeface="Arial" charset="0"/>
            </a:endParaRPr>
          </a:p>
        </p:txBody>
      </p:sp>
      <p:sp>
        <p:nvSpPr>
          <p:cNvPr id="53256" name="TextBox 8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619250" y="2768600"/>
            <a:ext cx="24542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>
                <a:solidFill>
                  <a:schemeClr val="bg2"/>
                </a:solidFill>
              </a:rPr>
              <a:t>Guépard : jusqu’à 74kg</a:t>
            </a:r>
            <a:endParaRPr lang="en-CA" altLang="en-US" sz="160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0"/>
            <a:ext cx="8694738" cy="1143000"/>
          </a:xfrm>
        </p:spPr>
        <p:txBody>
          <a:bodyPr/>
          <a:lstStyle/>
          <a:p>
            <a:pPr>
              <a:defRPr/>
            </a:pPr>
            <a:r>
              <a:rPr lang="fr-CA" sz="2800" dirty="0" smtClean="0"/>
              <a:t>Donc, qu’est-ce qu’un guépard?</a:t>
            </a:r>
            <a:endParaRPr lang="en-CA" sz="2800" dirty="0"/>
          </a:p>
        </p:txBody>
      </p:sp>
      <p:sp>
        <p:nvSpPr>
          <p:cNvPr id="55299" name="Espace réservé du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95288" y="908050"/>
            <a:ext cx="8169275" cy="4114800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r>
              <a:rPr lang="fr-CA" altLang="en-US" sz="2000" dirty="0" smtClean="0"/>
              <a:t>Un guépard est une espèce de mammifères caractérisée par quelques caractères dérivés (innovations évolutives) qui la distingue des autres espèces de félidés.</a:t>
            </a:r>
          </a:p>
          <a:p>
            <a:pPr lvl="1"/>
            <a:r>
              <a:rPr lang="fr-CA" altLang="en-US" sz="2000" dirty="0" smtClean="0"/>
              <a:t>L’espèce est le résultat de </a:t>
            </a:r>
            <a:r>
              <a:rPr lang="fr-CA" alt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3.500 Ma </a:t>
            </a:r>
            <a:r>
              <a:rPr lang="fr-CA" altLang="en-US" sz="2000" dirty="0" smtClean="0"/>
              <a:t>d’évolution.(</a:t>
            </a:r>
            <a:r>
              <a:rPr lang="fr-CA" altLang="en-US" sz="2000" dirty="0" err="1" smtClean="0"/>
              <a:t>meme</a:t>
            </a:r>
            <a:r>
              <a:rPr lang="fr-CA" altLang="en-US" sz="2000" dirty="0" smtClean="0"/>
              <a:t> </a:t>
            </a:r>
            <a:r>
              <a:rPr lang="fr-CA" altLang="en-US" sz="2000" dirty="0" smtClean="0"/>
              <a:t>chez </a:t>
            </a:r>
            <a:r>
              <a:rPr lang="fr-CA" altLang="en-US" sz="2000" dirty="0" smtClean="0"/>
              <a:t>l humain) </a:t>
            </a:r>
          </a:p>
          <a:p>
            <a:pPr lvl="1"/>
            <a:r>
              <a:rPr lang="fr-CA" altLang="en-US" sz="2000" dirty="0" smtClean="0"/>
              <a:t>Plus de 99 % de ses caractéristiques ont évolué chez d’autres espèces (disparues).</a:t>
            </a:r>
          </a:p>
          <a:p>
            <a:pPr lvl="1"/>
            <a:r>
              <a:rPr lang="fr-CA" altLang="en-US" sz="2000" dirty="0" smtClean="0"/>
              <a:t>Moins 1 % de ses caractéristiques sont uniques. </a:t>
            </a:r>
          </a:p>
          <a:p>
            <a:pPr lvl="1"/>
            <a:endParaRPr lang="fr-CA" altLang="en-US" sz="2000" dirty="0" smtClean="0"/>
          </a:p>
          <a:p>
            <a:r>
              <a:rPr lang="fr-CA" altLang="en-US" sz="2000" dirty="0" smtClean="0"/>
              <a:t>Donc, le guépard est beaucoup plus le résultat de </a:t>
            </a:r>
            <a:r>
              <a:rPr lang="fr-CA" altLang="en-US" sz="2000" u="sng" dirty="0" smtClean="0">
                <a:solidFill>
                  <a:schemeClr val="tx2"/>
                </a:solidFill>
              </a:rPr>
              <a:t>_de l’histoire de ses </a:t>
            </a:r>
            <a:r>
              <a:rPr lang="fr-CA" altLang="en-US" sz="2000" u="sng" dirty="0" err="1" smtClean="0">
                <a:solidFill>
                  <a:schemeClr val="tx2"/>
                </a:solidFill>
              </a:rPr>
              <a:t>ancetre</a:t>
            </a:r>
            <a:r>
              <a:rPr lang="fr-CA" altLang="en-US" sz="2000" u="sng" dirty="0" err="1">
                <a:solidFill>
                  <a:schemeClr val="tx2"/>
                </a:solidFill>
              </a:rPr>
              <a:t>s</a:t>
            </a:r>
            <a:r>
              <a:rPr lang="fr-CA" altLang="en-US" sz="2000" dirty="0" smtClean="0"/>
              <a:t> que de sa propre histoire.</a:t>
            </a:r>
          </a:p>
          <a:p>
            <a:r>
              <a:rPr lang="fr-CA" altLang="en-US" sz="2000" dirty="0" smtClean="0"/>
              <a:t>Ceci s’applique à toutes les espèces vivantes, incluant </a:t>
            </a:r>
            <a:r>
              <a:rPr lang="fr-CA" altLang="en-US" sz="2000" u="sng" dirty="0" smtClean="0">
                <a:solidFill>
                  <a:schemeClr val="tx2"/>
                </a:solidFill>
              </a:rPr>
              <a:t>l’humain</a:t>
            </a:r>
            <a:r>
              <a:rPr lang="fr-CA" altLang="en-US" sz="2000" dirty="0" smtClean="0"/>
              <a:t>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107950" y="981075"/>
            <a:ext cx="3960813" cy="431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CC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fr-CA" altLang="en-US" sz="2400" smtClean="0"/>
              <a:t>Importance de la variabilité génétique</a:t>
            </a:r>
            <a:endParaRPr lang="en-US" altLang="en-US" sz="2400" smtClean="0"/>
          </a:p>
        </p:txBody>
      </p:sp>
      <p:pic>
        <p:nvPicPr>
          <p:cNvPr id="57347" name="Picture 5" descr="cheetah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"/>
          <a:stretch>
            <a:fillRect/>
          </a:stretch>
        </p:blipFill>
        <p:spPr bwMode="auto">
          <a:xfrm>
            <a:off x="4859338" y="3860800"/>
            <a:ext cx="266382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8" name="Picture 8" descr="File:King cheetah.jpg">
            <a:hlinkClick r:id="rId12"/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2478087" cy="374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9" name="Text Box 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1188" y="5516563"/>
            <a:ext cx="2191125" cy="5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 dirty="0"/>
              <a:t>Guépard royal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600" dirty="0"/>
              <a:t>(espèce ou </a:t>
            </a:r>
            <a:r>
              <a:rPr lang="fr-CA" altLang="en-US" sz="1600" u="sng" dirty="0" smtClean="0">
                <a:solidFill>
                  <a:schemeClr val="tx2"/>
                </a:solidFill>
              </a:rPr>
              <a:t>mutant</a:t>
            </a:r>
            <a:r>
              <a:rPr lang="fr-CA" altLang="en-US" sz="1600" dirty="0" smtClean="0"/>
              <a:t>?)</a:t>
            </a:r>
            <a:endParaRPr lang="en-US" altLang="en-US" sz="1600" dirty="0"/>
          </a:p>
        </p:txBody>
      </p:sp>
      <p:pic>
        <p:nvPicPr>
          <p:cNvPr id="57350" name="Picture 13" descr="Acijubre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648200" cy="37528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1" name="Text Box 14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779838" y="4365625"/>
            <a:ext cx="2214869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u="sng" dirty="0" err="1" smtClean="0">
                <a:solidFill>
                  <a:schemeClr val="tx2"/>
                </a:solidFill>
              </a:rPr>
              <a:t>Etranglement</a:t>
            </a:r>
            <a:r>
              <a:rPr lang="fr-CA" altLang="en-US" sz="2400" dirty="0" smtClean="0"/>
              <a:t> </a:t>
            </a:r>
            <a:endParaRPr lang="fr-CA" altLang="en-US" sz="24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dirty="0"/>
              <a:t>de population</a:t>
            </a:r>
            <a:endParaRPr lang="en-US" altLang="en-US" sz="2400" dirty="0"/>
          </a:p>
        </p:txBody>
      </p:sp>
      <p:sp>
        <p:nvSpPr>
          <p:cNvPr id="57352" name="Text Box 15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356100" y="3357563"/>
            <a:ext cx="2774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CFEB9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>
                <a:solidFill>
                  <a:srgbClr val="110308"/>
                </a:solidFill>
              </a:rPr>
              <a:t>Distribution du guépard</a:t>
            </a:r>
            <a:endParaRPr lang="en-US" altLang="en-US" sz="1800">
              <a:solidFill>
                <a:srgbClr val="110308"/>
              </a:solidFill>
            </a:endParaRPr>
          </a:p>
        </p:txBody>
      </p:sp>
      <p:sp>
        <p:nvSpPr>
          <p:cNvPr id="154640" name="Rectangle 16"/>
          <p:cNvSpPr>
            <a:spLocks noGrp="1" noChangeArrowheads="1"/>
          </p:cNvSpPr>
          <p:nvPr>
            <p:ph type="title"/>
            <p:custDataLst>
              <p:tags r:id="rId8"/>
            </p:custDataLst>
          </p:nvPr>
        </p:nvSpPr>
        <p:spPr>
          <a:xfrm>
            <a:off x="0" y="0"/>
            <a:ext cx="8207375" cy="1143000"/>
          </a:xfrm>
        </p:spPr>
        <p:txBody>
          <a:bodyPr/>
          <a:lstStyle/>
          <a:p>
            <a:pPr>
              <a:defRPr/>
            </a:pPr>
            <a:r>
              <a:rPr lang="fr-CA" sz="1800" smtClean="0"/>
              <a:t>Un exemple d’évolution: le guépard</a:t>
            </a:r>
            <a:endParaRPr lang="en-US" sz="180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>
          <a:xfrm>
            <a:off x="0" y="188913"/>
            <a:ext cx="3276600" cy="1143000"/>
          </a:xfrm>
        </p:spPr>
        <p:txBody>
          <a:bodyPr/>
          <a:lstStyle/>
          <a:p>
            <a:pPr>
              <a:defRPr/>
            </a:pPr>
            <a:r>
              <a:rPr lang="fr-CA" sz="2000" smtClean="0"/>
              <a:t>Un exemple d’évolution: le guépard</a:t>
            </a:r>
            <a:endParaRPr lang="en-US" sz="2000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250825" y="1268413"/>
            <a:ext cx="2952750" cy="4114800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fr-CA" altLang="en-US" sz="2700" smtClean="0"/>
              <a:t>Guépard américain (disparu il y a 20,000 ans) </a:t>
            </a:r>
          </a:p>
          <a:p>
            <a:pPr>
              <a:lnSpc>
                <a:spcPct val="90000"/>
              </a:lnSpc>
            </a:pPr>
            <a:r>
              <a:rPr lang="fr-CA" altLang="en-US" sz="2700" smtClean="0"/>
              <a:t>Antilope d’Amérique</a:t>
            </a:r>
          </a:p>
          <a:p>
            <a:pPr lvl="1">
              <a:lnSpc>
                <a:spcPct val="90000"/>
              </a:lnSpc>
            </a:pPr>
            <a:r>
              <a:rPr lang="fr-CA" altLang="en-US" sz="1800" smtClean="0"/>
              <a:t>50,000,000 d’individus en  1500.</a:t>
            </a:r>
          </a:p>
          <a:p>
            <a:pPr lvl="1">
              <a:lnSpc>
                <a:spcPct val="90000"/>
              </a:lnSpc>
            </a:pPr>
            <a:r>
              <a:rPr lang="fr-CA" altLang="en-US" sz="1800" smtClean="0"/>
              <a:t>15,000 en 1915.</a:t>
            </a:r>
          </a:p>
          <a:p>
            <a:pPr lvl="1">
              <a:lnSpc>
                <a:spcPct val="90000"/>
              </a:lnSpc>
            </a:pPr>
            <a:r>
              <a:rPr lang="fr-CA" altLang="en-US" sz="1800" smtClean="0"/>
              <a:t>500,000 aujourd’hui</a:t>
            </a:r>
            <a:endParaRPr lang="en-US" altLang="en-US" sz="1800" smtClean="0"/>
          </a:p>
        </p:txBody>
      </p:sp>
      <p:pic>
        <p:nvPicPr>
          <p:cNvPr id="59396" name="Picture 7" descr="1166539641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4" b="19138"/>
          <a:stretch>
            <a:fillRect/>
          </a:stretch>
        </p:blipFill>
        <p:spPr bwMode="auto">
          <a:xfrm>
            <a:off x="3276600" y="549275"/>
            <a:ext cx="58674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779838" y="5084763"/>
            <a:ext cx="5245100" cy="830262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i="1"/>
              <a:t>Miracinonyx: </a:t>
            </a:r>
            <a:r>
              <a:rPr lang="en-US" altLang="en-US" sz="2400"/>
              <a:t>le guépard américan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chassant une antilope d’Amérique</a:t>
            </a:r>
          </a:p>
        </p:txBody>
      </p:sp>
      <p:sp>
        <p:nvSpPr>
          <p:cNvPr id="59398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0" y="5300663"/>
            <a:ext cx="3529013" cy="83099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fr-CA" altLang="en-US" sz="2400" u="sng" dirty="0" smtClean="0">
                <a:solidFill>
                  <a:schemeClr val="tx2"/>
                </a:solidFill>
              </a:rPr>
              <a:t>_</a:t>
            </a:r>
            <a:r>
              <a:rPr lang="fr-CA" altLang="en-US" sz="2400" u="sng" dirty="0" err="1" smtClean="0">
                <a:solidFill>
                  <a:schemeClr val="tx2"/>
                </a:solidFill>
              </a:rPr>
              <a:t>Evolution</a:t>
            </a:r>
            <a:r>
              <a:rPr lang="fr-CA" altLang="en-US" sz="2400" u="sng" dirty="0" smtClean="0">
                <a:solidFill>
                  <a:schemeClr val="tx2"/>
                </a:solidFill>
              </a:rPr>
              <a:t> </a:t>
            </a:r>
            <a:r>
              <a:rPr lang="fr-CA" altLang="en-US" sz="2400" u="sng" dirty="0" err="1" smtClean="0">
                <a:solidFill>
                  <a:schemeClr val="tx2"/>
                </a:solidFill>
              </a:rPr>
              <a:t>parallele</a:t>
            </a:r>
            <a:r>
              <a:rPr lang="fr-CA" altLang="en-US" sz="2400" u="sng" dirty="0" smtClean="0">
                <a:solidFill>
                  <a:schemeClr val="tx2"/>
                </a:solidFill>
              </a:rPr>
              <a:t> ou convergence </a:t>
            </a:r>
            <a:endParaRPr lang="en-US" altLang="en-US" sz="2400" u="sng" dirty="0">
              <a:solidFill>
                <a:schemeClr val="tx2"/>
              </a:solidFill>
            </a:endParaRPr>
          </a:p>
        </p:txBody>
      </p:sp>
      <p:sp>
        <p:nvSpPr>
          <p:cNvPr id="59399" name="Text Box 10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0288" y="1358900"/>
            <a:ext cx="1403350" cy="457200"/>
          </a:xfrm>
          <a:prstGeom prst="rect">
            <a:avLst/>
          </a:prstGeom>
          <a:noFill/>
          <a:ln>
            <a:noFill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Monotype Sorts" pitchFamily="2" charset="2"/>
              <a:buChar char="l"/>
              <a:defRPr sz="3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/>
              <a:t>95 km/h </a:t>
            </a:r>
            <a:endParaRPr lang="en-US" altLang="en-US" sz="2400"/>
          </a:p>
        </p:txBody>
      </p:sp>
      <p:sp>
        <p:nvSpPr>
          <p:cNvPr id="59400" name="Line 11"/>
          <p:cNvSpPr>
            <a:spLocks noChangeShapeType="1"/>
          </p:cNvSpPr>
          <p:nvPr>
            <p:custDataLst>
              <p:tags r:id="rId7"/>
            </p:custDataLst>
          </p:nvPr>
        </p:nvSpPr>
        <p:spPr bwMode="auto">
          <a:xfrm flipH="1">
            <a:off x="4859338" y="1773238"/>
            <a:ext cx="433387" cy="2873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>
            <a:outerShdw dist="17961" dir="13500000" algn="ctr" rotWithShape="0">
              <a:srgbClr val="FCFEB9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en-CA"/>
          </a:p>
        </p:txBody>
      </p:sp>
      <p:pic>
        <p:nvPicPr>
          <p:cNvPr id="59401" name="Picture 13" descr="Antilope d'Amérique (gros plan)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5" y="0"/>
            <a:ext cx="14827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Pour un prochain cours…</a:t>
            </a:r>
            <a:endParaRPr lang="en-US" dirty="0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79512" y="1196752"/>
            <a:ext cx="8641208" cy="3332162"/>
          </a:xfrm>
          <a:effectLst>
            <a:outerShdw dist="17961" dir="13500000" algn="ctr" rotWithShape="0">
              <a:srgbClr val="FFFFCC"/>
            </a:outerShdw>
          </a:effectLst>
        </p:spPr>
        <p:txBody>
          <a:bodyPr/>
          <a:lstStyle/>
          <a:p>
            <a:r>
              <a:rPr lang="fr-FR" sz="2000" dirty="0"/>
              <a:t>À la question du reporter (Globe and Mail, 17 mars 2009) « Croyez-vous en l’évolution? », l’ex-ministre canadien des sciences et de la technologie a répondu « Je ne répondrai pas à cette question. Je suis chrétien et je ne pense pas qu’il soit approprié de me poser des questions sur ma religion</a:t>
            </a:r>
            <a:r>
              <a:rPr lang="fr-FR" sz="2000" dirty="0" smtClean="0"/>
              <a:t>».</a:t>
            </a:r>
          </a:p>
          <a:p>
            <a:endParaRPr lang="fr-FR" sz="2000" b="0" dirty="0"/>
          </a:p>
          <a:p>
            <a:pPr lvl="1"/>
            <a:r>
              <a:rPr lang="fr-FR" sz="1600" dirty="0" smtClean="0"/>
              <a:t>En </a:t>
            </a:r>
            <a:r>
              <a:rPr lang="fr-FR" sz="1600" dirty="0"/>
              <a:t>tant qu’</a:t>
            </a:r>
            <a:r>
              <a:rPr lang="fr-FR" sz="1600" dirty="0" err="1"/>
              <a:t>étudiant-e</a:t>
            </a:r>
            <a:r>
              <a:rPr lang="fr-FR" sz="1600" dirty="0"/>
              <a:t> dans un cours de sciences, que pensez-vous de la réponse du ministre? </a:t>
            </a:r>
            <a:endParaRPr lang="fr-FR" sz="1600" b="0" dirty="0"/>
          </a:p>
          <a:p>
            <a:pPr lvl="1"/>
            <a:r>
              <a:rPr lang="fr-FR" sz="1600" dirty="0" smtClean="0"/>
              <a:t>Est-ce </a:t>
            </a:r>
            <a:r>
              <a:rPr lang="fr-FR" sz="1600" dirty="0"/>
              <a:t>que la </a:t>
            </a:r>
            <a:r>
              <a:rPr lang="fr-FR" sz="1600" dirty="0" smtClean="0"/>
              <a:t>foi (religion) </a:t>
            </a:r>
            <a:r>
              <a:rPr lang="fr-FR" sz="1600" dirty="0"/>
              <a:t>peut faire partie d’une démarche méthodologique servant à résoudre des problèmes scientifiques? Pourquoi?</a:t>
            </a:r>
            <a:endParaRPr lang="fr-FR" sz="1600" b="0" dirty="0"/>
          </a:p>
          <a:p>
            <a:pPr lvl="1"/>
            <a:r>
              <a:rPr lang="fr-FR" sz="1600" dirty="0" smtClean="0"/>
              <a:t>Est-ce </a:t>
            </a:r>
            <a:r>
              <a:rPr lang="fr-FR" sz="1600" dirty="0"/>
              <a:t>que la </a:t>
            </a:r>
            <a:r>
              <a:rPr lang="fr-FR" sz="1600" dirty="0" smtClean="0"/>
              <a:t>foi (religion) aide</a:t>
            </a:r>
            <a:r>
              <a:rPr lang="fr-FR" sz="1600" dirty="0"/>
              <a:t> à l’avancement des connaissances scientifiques sur l’évolution biologique de la vie? Sur l’évolution biologique des humains?</a:t>
            </a:r>
            <a:endParaRPr lang="fr-FR" sz="1600" b="0" dirty="0"/>
          </a:p>
          <a:p>
            <a:endParaRPr lang="fr-FR" altLang="en-US" sz="14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fr-FR" altLang="en-US" sz="1400" dirty="0" smtClean="0">
                <a:solidFill>
                  <a:schemeClr val="tx2"/>
                </a:solidFill>
              </a:rPr>
              <a:t>Donner votre avis (en créant un thème) dans le groupe de discussion du cours qui est ouvert sur </a:t>
            </a:r>
            <a:r>
              <a:rPr lang="fr-FR" altLang="en-US" sz="1400" dirty="0" err="1" smtClean="0">
                <a:solidFill>
                  <a:schemeClr val="tx2"/>
                </a:solidFill>
              </a:rPr>
              <a:t>Blackboard</a:t>
            </a:r>
            <a:r>
              <a:rPr lang="fr-FR" altLang="en-US" sz="1400" dirty="0" smtClean="0">
                <a:solidFill>
                  <a:schemeClr val="tx2"/>
                </a:solidFill>
              </a:rPr>
              <a:t> </a:t>
            </a:r>
            <a:r>
              <a:rPr lang="fr-FR" altLang="en-US" sz="1400" dirty="0" err="1" smtClean="0">
                <a:solidFill>
                  <a:schemeClr val="tx2"/>
                </a:solidFill>
              </a:rPr>
              <a:t>Learn</a:t>
            </a:r>
            <a:r>
              <a:rPr lang="fr-FR" altLang="en-US" sz="1400" dirty="0" smtClean="0">
                <a:solidFill>
                  <a:schemeClr val="tx2"/>
                </a:solidFill>
              </a:rPr>
              <a:t>.</a:t>
            </a:r>
            <a:endParaRPr lang="fr-CA" altLang="en-US" sz="200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heme/theme1.xml><?xml version="1.0" encoding="utf-8"?>
<a:theme xmlns:a="http://schemas.openxmlformats.org/drawingml/2006/main" name="Blank Presentation">
  <a:themeElements>
    <a:clrScheme name="">
      <a:dk1>
        <a:srgbClr val="781234"/>
      </a:dk1>
      <a:lt1>
        <a:srgbClr val="EFEFEF"/>
      </a:lt1>
      <a:dk2>
        <a:srgbClr val="2F69DF"/>
      </a:dk2>
      <a:lt2>
        <a:srgbClr val="F5F5F5"/>
      </a:lt2>
      <a:accent1>
        <a:srgbClr val="C75BC7"/>
      </a:accent1>
      <a:accent2>
        <a:srgbClr val="5185EF"/>
      </a:accent2>
      <a:accent3>
        <a:srgbClr val="F6F6F6"/>
      </a:accent3>
      <a:accent4>
        <a:srgbClr val="650E2B"/>
      </a:accent4>
      <a:accent5>
        <a:srgbClr val="E0B5E0"/>
      </a:accent5>
      <a:accent6>
        <a:srgbClr val="4978D9"/>
      </a:accent6>
      <a:hlink>
        <a:srgbClr val="F82032"/>
      </a:hlink>
      <a:folHlink>
        <a:srgbClr val="58D52C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17961" dir="13500000" algn="ctr" rotWithShape="0">
            <a:srgbClr val="FCFEB9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17961" dir="13500000" algn="ctr" rotWithShape="0">
            <a:srgbClr val="FCFEB9"/>
          </a:outerShdw>
        </a:effectLst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4957</TotalTime>
  <Pages>1</Pages>
  <Words>2105</Words>
  <Application>Microsoft Macintosh PowerPoint</Application>
  <PresentationFormat>On-screen Show (4:3)</PresentationFormat>
  <Paragraphs>284</Paragraphs>
  <Slides>30</Slides>
  <Notes>29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Blank Presentation</vt:lpstr>
      <vt:lpstr> BIO1530A et BIO1530B  Introduction à la biologie des organismes  Prof: François Chapleau    Coordonnateur des laboratoires:   Dr Fabien Avaron   Coordonnateur des cours à grands effectifs: Marc Charette  Septembre 2014    </vt:lpstr>
      <vt:lpstr>Objectifs du cours</vt:lpstr>
      <vt:lpstr>BIO 1530A INTRODUCTION À LA BIOLOGIE DES ORGANISMES Prof. François Chapleau </vt:lpstr>
      <vt:lpstr>BIO 1530A INTRODUCTION À LA BIOLOGIE DES ORGANISMES Prof. François Chapleau </vt:lpstr>
      <vt:lpstr>Evaluation: BIO1530A</vt:lpstr>
      <vt:lpstr>Evaluation: BIO1530B</vt:lpstr>
      <vt:lpstr>BIO 1530 INTRODUCTION À LA BIOLOGIE DES ORGANISMES </vt:lpstr>
      <vt:lpstr>Profil universitaire </vt:lpstr>
      <vt:lpstr>Mes autres intérêts</vt:lpstr>
      <vt:lpstr>Profil de recherche</vt:lpstr>
      <vt:lpstr>Les poissons plats </vt:lpstr>
      <vt:lpstr>Profil de recherche: les poissons plats </vt:lpstr>
      <vt:lpstr>Profil de recherche: les poissons plats </vt:lpstr>
      <vt:lpstr>Profil de recherche: écologie</vt:lpstr>
      <vt:lpstr>Mes chapitres </vt:lpstr>
      <vt:lpstr>Un exemple d’évolution: la locomotion chez le guépard</vt:lpstr>
      <vt:lpstr>Un exemple d’évolution: le guépard</vt:lpstr>
      <vt:lpstr>Un exemple d’évolution: le guépard</vt:lpstr>
      <vt:lpstr>Un exemple d’évolution: le guépard</vt:lpstr>
      <vt:lpstr>rotation du genou et du coude sous le corps (posture érigée: 220MA)    </vt:lpstr>
      <vt:lpstr>La plupart des carnivores marchent sur leurs doigts (digitigrade) (65 MA)    </vt:lpstr>
      <vt:lpstr>Tous les félins (lion, tigre, chat,…)ont des griffes retractiles :  25 MA     </vt:lpstr>
      <vt:lpstr>Guépards ont des griffes semi-retraciles: 5.5 MA      </vt:lpstr>
      <vt:lpstr>Le  membre postérieur d’un guépard est le resultats de 440 MA d’evolution</vt:lpstr>
      <vt:lpstr>Un exemple d’évolution: le guépard</vt:lpstr>
      <vt:lpstr>Un exemple d’évolution: le guépard</vt:lpstr>
      <vt:lpstr>Donc, qu’est-ce qu’un guépard?</vt:lpstr>
      <vt:lpstr>Un exemple d’évolution: le guépard</vt:lpstr>
      <vt:lpstr>Un exemple d’évolution: le guépard</vt:lpstr>
      <vt:lpstr>Pour un prochain cours…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5   L’urbanisation au Canada</dc:title>
  <dc:creator>François Chapleau</dc:creator>
  <cp:lastModifiedBy>marucs ltibbs</cp:lastModifiedBy>
  <cp:revision>163</cp:revision>
  <cp:lastPrinted>2015-08-28T16:14:22Z</cp:lastPrinted>
  <dcterms:created xsi:type="dcterms:W3CDTF">2000-09-09T18:50:56Z</dcterms:created>
  <dcterms:modified xsi:type="dcterms:W3CDTF">2015-09-26T10:36:44Z</dcterms:modified>
</cp:coreProperties>
</file>