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637" r:id="rId2"/>
    <p:sldId id="701" r:id="rId3"/>
    <p:sldId id="894" r:id="rId4"/>
    <p:sldId id="893" r:id="rId5"/>
    <p:sldId id="924" r:id="rId6"/>
    <p:sldId id="898" r:id="rId7"/>
    <p:sldId id="899" r:id="rId8"/>
    <p:sldId id="895" r:id="rId9"/>
    <p:sldId id="902" r:id="rId10"/>
    <p:sldId id="900" r:id="rId11"/>
    <p:sldId id="923" r:id="rId12"/>
    <p:sldId id="896" r:id="rId13"/>
    <p:sldId id="904" r:id="rId14"/>
    <p:sldId id="903" r:id="rId15"/>
    <p:sldId id="905" r:id="rId16"/>
    <p:sldId id="906" r:id="rId17"/>
    <p:sldId id="912" r:id="rId18"/>
    <p:sldId id="922" r:id="rId19"/>
    <p:sldId id="907" r:id="rId20"/>
    <p:sldId id="897" r:id="rId21"/>
    <p:sldId id="913" r:id="rId22"/>
    <p:sldId id="908" r:id="rId23"/>
    <p:sldId id="909" r:id="rId24"/>
    <p:sldId id="910" r:id="rId25"/>
    <p:sldId id="915" r:id="rId26"/>
    <p:sldId id="918" r:id="rId27"/>
    <p:sldId id="920" r:id="rId28"/>
    <p:sldId id="917" r:id="rId29"/>
    <p:sldId id="919" r:id="rId30"/>
    <p:sldId id="921" r:id="rId31"/>
    <p:sldId id="914" r:id="rId32"/>
    <p:sldId id="916" r:id="rId33"/>
    <p:sldId id="892" r:id="rId34"/>
  </p:sldIdLst>
  <p:sldSz cx="9144000" cy="6858000" type="screen4x3"/>
  <p:notesSz cx="6858000" cy="90678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1" autoAdjust="0"/>
    <p:restoredTop sz="90971" autoAdjust="0"/>
  </p:normalViewPr>
  <p:slideViewPr>
    <p:cSldViewPr>
      <p:cViewPr varScale="1">
        <p:scale>
          <a:sx n="67" d="100"/>
          <a:sy n="67" d="100"/>
        </p:scale>
        <p:origin x="-5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ropbox\U%20Ottawa\COURS\DVM%202505-A13\textes\mondialisation\CNUCED_UNCTAD_2013_export_mondial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ropbox\U%20Ottawa\COURS\DVM%202505-A13\textes\mondialisation\CNUCED_UNCTAD_2013_export_mondial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Part des exportations </a:t>
            </a:r>
            <a:r>
              <a:rPr lang="en-US" dirty="0" err="1" smtClean="0"/>
              <a:t>mondiales</a:t>
            </a:r>
            <a:endParaRPr lang="en-US" dirty="0"/>
          </a:p>
        </c:rich>
      </c:tx>
      <c:layout>
        <c:manualLayout>
          <c:xMode val="edge"/>
          <c:yMode val="edge"/>
          <c:x val="0.15664588801399826"/>
          <c:y val="2.7777777777777776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8.3099518810148737E-2"/>
          <c:y val="5.1400554097404488E-2"/>
          <c:w val="0.87206714785651795"/>
          <c:h val="0.8326195683872849"/>
        </c:manualLayout>
      </c:layout>
      <c:scatterChart>
        <c:scatterStyle val="smoothMarker"/>
        <c:varyColors val="0"/>
        <c:ser>
          <c:idx val="0"/>
          <c:order val="0"/>
          <c:tx>
            <c:v>Pays en développement</c:v>
          </c:tx>
          <c:spPr>
            <a:ln w="508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part_export_mondiales!$B$6:$BN$6</c:f>
              <c:numCache>
                <c:formatCode>General</c:formatCode>
                <c:ptCount val="65"/>
                <c:pt idx="0">
                  <c:v>1948</c:v>
                </c:pt>
                <c:pt idx="1">
                  <c:v>1949</c:v>
                </c:pt>
                <c:pt idx="2">
                  <c:v>1950</c:v>
                </c:pt>
                <c:pt idx="3">
                  <c:v>1951</c:v>
                </c:pt>
                <c:pt idx="4">
                  <c:v>1952</c:v>
                </c:pt>
                <c:pt idx="5">
                  <c:v>1953</c:v>
                </c:pt>
                <c:pt idx="6">
                  <c:v>1954</c:v>
                </c:pt>
                <c:pt idx="7">
                  <c:v>1955</c:v>
                </c:pt>
                <c:pt idx="8">
                  <c:v>1956</c:v>
                </c:pt>
                <c:pt idx="9">
                  <c:v>1957</c:v>
                </c:pt>
                <c:pt idx="10">
                  <c:v>1958</c:v>
                </c:pt>
                <c:pt idx="11">
                  <c:v>1959</c:v>
                </c:pt>
                <c:pt idx="12">
                  <c:v>1960</c:v>
                </c:pt>
                <c:pt idx="13">
                  <c:v>1961</c:v>
                </c:pt>
                <c:pt idx="14">
                  <c:v>1962</c:v>
                </c:pt>
                <c:pt idx="15">
                  <c:v>1963</c:v>
                </c:pt>
                <c:pt idx="16">
                  <c:v>1964</c:v>
                </c:pt>
                <c:pt idx="17">
                  <c:v>1965</c:v>
                </c:pt>
                <c:pt idx="18">
                  <c:v>1966</c:v>
                </c:pt>
                <c:pt idx="19">
                  <c:v>1967</c:v>
                </c:pt>
                <c:pt idx="20">
                  <c:v>1968</c:v>
                </c:pt>
                <c:pt idx="21">
                  <c:v>1969</c:v>
                </c:pt>
                <c:pt idx="22">
                  <c:v>1970</c:v>
                </c:pt>
                <c:pt idx="23">
                  <c:v>1971</c:v>
                </c:pt>
                <c:pt idx="24">
                  <c:v>1972</c:v>
                </c:pt>
                <c:pt idx="25">
                  <c:v>1973</c:v>
                </c:pt>
                <c:pt idx="26">
                  <c:v>1974</c:v>
                </c:pt>
                <c:pt idx="27">
                  <c:v>1975</c:v>
                </c:pt>
                <c:pt idx="28">
                  <c:v>1976</c:v>
                </c:pt>
                <c:pt idx="29">
                  <c:v>1977</c:v>
                </c:pt>
                <c:pt idx="30">
                  <c:v>1978</c:v>
                </c:pt>
                <c:pt idx="31">
                  <c:v>1979</c:v>
                </c:pt>
                <c:pt idx="32">
                  <c:v>1980</c:v>
                </c:pt>
                <c:pt idx="33">
                  <c:v>1981</c:v>
                </c:pt>
                <c:pt idx="34">
                  <c:v>1982</c:v>
                </c:pt>
                <c:pt idx="35">
                  <c:v>1983</c:v>
                </c:pt>
                <c:pt idx="36">
                  <c:v>1984</c:v>
                </c:pt>
                <c:pt idx="37">
                  <c:v>1985</c:v>
                </c:pt>
                <c:pt idx="38">
                  <c:v>1986</c:v>
                </c:pt>
                <c:pt idx="39">
                  <c:v>1987</c:v>
                </c:pt>
                <c:pt idx="40">
                  <c:v>1988</c:v>
                </c:pt>
                <c:pt idx="41">
                  <c:v>1989</c:v>
                </c:pt>
                <c:pt idx="42">
                  <c:v>1990</c:v>
                </c:pt>
                <c:pt idx="43">
                  <c:v>1991</c:v>
                </c:pt>
                <c:pt idx="44">
                  <c:v>1992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1996</c:v>
                </c:pt>
                <c:pt idx="49">
                  <c:v>1997</c:v>
                </c:pt>
                <c:pt idx="50">
                  <c:v>1998</c:v>
                </c:pt>
                <c:pt idx="51">
                  <c:v>1999</c:v>
                </c:pt>
                <c:pt idx="52">
                  <c:v>2000</c:v>
                </c:pt>
                <c:pt idx="53">
                  <c:v>2001</c:v>
                </c:pt>
                <c:pt idx="54">
                  <c:v>2002</c:v>
                </c:pt>
                <c:pt idx="55">
                  <c:v>2003</c:v>
                </c:pt>
                <c:pt idx="56">
                  <c:v>2004</c:v>
                </c:pt>
                <c:pt idx="57">
                  <c:v>2005</c:v>
                </c:pt>
                <c:pt idx="58">
                  <c:v>2006</c:v>
                </c:pt>
                <c:pt idx="59">
                  <c:v>2007</c:v>
                </c:pt>
                <c:pt idx="60">
                  <c:v>2008</c:v>
                </c:pt>
                <c:pt idx="61">
                  <c:v>2009</c:v>
                </c:pt>
                <c:pt idx="62">
                  <c:v>2010</c:v>
                </c:pt>
                <c:pt idx="63">
                  <c:v>2011</c:v>
                </c:pt>
                <c:pt idx="64">
                  <c:v>2012</c:v>
                </c:pt>
              </c:numCache>
            </c:numRef>
          </c:xVal>
          <c:yVal>
            <c:numRef>
              <c:f>part_export_mondiales!$B$10:$BN$10</c:f>
              <c:numCache>
                <c:formatCode>General</c:formatCode>
                <c:ptCount val="65"/>
                <c:pt idx="0">
                  <c:v>31.7081770713</c:v>
                </c:pt>
                <c:pt idx="1">
                  <c:v>29.1330503543</c:v>
                </c:pt>
                <c:pt idx="2">
                  <c:v>34.018179722600003</c:v>
                </c:pt>
                <c:pt idx="3">
                  <c:v>32.447799556900002</c:v>
                </c:pt>
                <c:pt idx="4">
                  <c:v>29.802313226799999</c:v>
                </c:pt>
                <c:pt idx="5">
                  <c:v>30.1356665361</c:v>
                </c:pt>
                <c:pt idx="6">
                  <c:v>29.556523984599998</c:v>
                </c:pt>
                <c:pt idx="7">
                  <c:v>29.0199478806</c:v>
                </c:pt>
                <c:pt idx="8">
                  <c:v>28.049179153099999</c:v>
                </c:pt>
                <c:pt idx="9">
                  <c:v>26.556771839300001</c:v>
                </c:pt>
                <c:pt idx="10">
                  <c:v>27.1378467806</c:v>
                </c:pt>
                <c:pt idx="11">
                  <c:v>26.5357617039</c:v>
                </c:pt>
                <c:pt idx="12">
                  <c:v>24.4951179565</c:v>
                </c:pt>
                <c:pt idx="13">
                  <c:v>23.2480726637</c:v>
                </c:pt>
                <c:pt idx="14">
                  <c:v>22.634144116800002</c:v>
                </c:pt>
                <c:pt idx="15">
                  <c:v>22.9015483039</c:v>
                </c:pt>
                <c:pt idx="16">
                  <c:v>22.273838497500002</c:v>
                </c:pt>
                <c:pt idx="17">
                  <c:v>21.683189457000001</c:v>
                </c:pt>
                <c:pt idx="18">
                  <c:v>21.254479841999999</c:v>
                </c:pt>
                <c:pt idx="19">
                  <c:v>20.8826112862</c:v>
                </c:pt>
                <c:pt idx="20">
                  <c:v>20.093167234999999</c:v>
                </c:pt>
                <c:pt idx="21">
                  <c:v>19.6996064569</c:v>
                </c:pt>
                <c:pt idx="22">
                  <c:v>19.084175219500001</c:v>
                </c:pt>
                <c:pt idx="23">
                  <c:v>19.359776375399999</c:v>
                </c:pt>
                <c:pt idx="24">
                  <c:v>18.863829863599999</c:v>
                </c:pt>
                <c:pt idx="25">
                  <c:v>20.371208366000001</c:v>
                </c:pt>
                <c:pt idx="26">
                  <c:v>27.0464961992</c:v>
                </c:pt>
                <c:pt idx="27">
                  <c:v>24.376002154999998</c:v>
                </c:pt>
                <c:pt idx="28">
                  <c:v>25.652372364800001</c:v>
                </c:pt>
                <c:pt idx="29">
                  <c:v>25.819314748099998</c:v>
                </c:pt>
                <c:pt idx="30">
                  <c:v>23.8513924377</c:v>
                </c:pt>
                <c:pt idx="31">
                  <c:v>26.457980498800001</c:v>
                </c:pt>
                <c:pt idx="32">
                  <c:v>29.647842382</c:v>
                </c:pt>
                <c:pt idx="33">
                  <c:v>29.762520092300001</c:v>
                </c:pt>
                <c:pt idx="34">
                  <c:v>28.116084746799999</c:v>
                </c:pt>
                <c:pt idx="35">
                  <c:v>26.9402400908</c:v>
                </c:pt>
                <c:pt idx="36">
                  <c:v>26.8741645273</c:v>
                </c:pt>
                <c:pt idx="37">
                  <c:v>25.7182816969</c:v>
                </c:pt>
                <c:pt idx="38">
                  <c:v>21.665684791099999</c:v>
                </c:pt>
                <c:pt idx="39">
                  <c:v>22.6458734349</c:v>
                </c:pt>
                <c:pt idx="40">
                  <c:v>22.852560719700001</c:v>
                </c:pt>
                <c:pt idx="41">
                  <c:v>23.9739260114</c:v>
                </c:pt>
                <c:pt idx="42">
                  <c:v>24.115475766900001</c:v>
                </c:pt>
                <c:pt idx="43">
                  <c:v>25.218826632100001</c:v>
                </c:pt>
                <c:pt idx="44">
                  <c:v>25.598889176499998</c:v>
                </c:pt>
                <c:pt idx="45">
                  <c:v>27.167488131100001</c:v>
                </c:pt>
                <c:pt idx="46">
                  <c:v>27.597852223699999</c:v>
                </c:pt>
                <c:pt idx="47">
                  <c:v>27.7043868184</c:v>
                </c:pt>
                <c:pt idx="48">
                  <c:v>28.665298945300002</c:v>
                </c:pt>
                <c:pt idx="49">
                  <c:v>29.5840854281</c:v>
                </c:pt>
                <c:pt idx="50">
                  <c:v>27.864435539900001</c:v>
                </c:pt>
                <c:pt idx="51">
                  <c:v>29.187987686900001</c:v>
                </c:pt>
                <c:pt idx="52">
                  <c:v>31.877646987199999</c:v>
                </c:pt>
                <c:pt idx="53">
                  <c:v>31.104570195499999</c:v>
                </c:pt>
                <c:pt idx="54">
                  <c:v>31.8606922494</c:v>
                </c:pt>
                <c:pt idx="55">
                  <c:v>32.499285188400002</c:v>
                </c:pt>
                <c:pt idx="56">
                  <c:v>33.8899512753</c:v>
                </c:pt>
                <c:pt idx="57">
                  <c:v>36.239600340700001</c:v>
                </c:pt>
                <c:pt idx="58">
                  <c:v>37.526859559499997</c:v>
                </c:pt>
                <c:pt idx="59">
                  <c:v>37.804917566500002</c:v>
                </c:pt>
                <c:pt idx="60">
                  <c:v>39.0181402499</c:v>
                </c:pt>
                <c:pt idx="61">
                  <c:v>39.866853090500001</c:v>
                </c:pt>
                <c:pt idx="62">
                  <c:v>42.044924734600002</c:v>
                </c:pt>
                <c:pt idx="63">
                  <c:v>43.027864796499998</c:v>
                </c:pt>
                <c:pt idx="64">
                  <c:v>44.6051615015</c:v>
                </c:pt>
              </c:numCache>
            </c:numRef>
          </c:yVal>
          <c:smooth val="1"/>
        </c:ser>
        <c:ser>
          <c:idx val="1"/>
          <c:order val="1"/>
          <c:tx>
            <c:v>Pays en transition</c:v>
          </c:tx>
          <c:marker>
            <c:symbol val="none"/>
          </c:marker>
          <c:xVal>
            <c:numRef>
              <c:f>part_export_mondiales!$B$6:$BN$6</c:f>
              <c:numCache>
                <c:formatCode>General</c:formatCode>
                <c:ptCount val="65"/>
                <c:pt idx="0">
                  <c:v>1948</c:v>
                </c:pt>
                <c:pt idx="1">
                  <c:v>1949</c:v>
                </c:pt>
                <c:pt idx="2">
                  <c:v>1950</c:v>
                </c:pt>
                <c:pt idx="3">
                  <c:v>1951</c:v>
                </c:pt>
                <c:pt idx="4">
                  <c:v>1952</c:v>
                </c:pt>
                <c:pt idx="5">
                  <c:v>1953</c:v>
                </c:pt>
                <c:pt idx="6">
                  <c:v>1954</c:v>
                </c:pt>
                <c:pt idx="7">
                  <c:v>1955</c:v>
                </c:pt>
                <c:pt idx="8">
                  <c:v>1956</c:v>
                </c:pt>
                <c:pt idx="9">
                  <c:v>1957</c:v>
                </c:pt>
                <c:pt idx="10">
                  <c:v>1958</c:v>
                </c:pt>
                <c:pt idx="11">
                  <c:v>1959</c:v>
                </c:pt>
                <c:pt idx="12">
                  <c:v>1960</c:v>
                </c:pt>
                <c:pt idx="13">
                  <c:v>1961</c:v>
                </c:pt>
                <c:pt idx="14">
                  <c:v>1962</c:v>
                </c:pt>
                <c:pt idx="15">
                  <c:v>1963</c:v>
                </c:pt>
                <c:pt idx="16">
                  <c:v>1964</c:v>
                </c:pt>
                <c:pt idx="17">
                  <c:v>1965</c:v>
                </c:pt>
                <c:pt idx="18">
                  <c:v>1966</c:v>
                </c:pt>
                <c:pt idx="19">
                  <c:v>1967</c:v>
                </c:pt>
                <c:pt idx="20">
                  <c:v>1968</c:v>
                </c:pt>
                <c:pt idx="21">
                  <c:v>1969</c:v>
                </c:pt>
                <c:pt idx="22">
                  <c:v>1970</c:v>
                </c:pt>
                <c:pt idx="23">
                  <c:v>1971</c:v>
                </c:pt>
                <c:pt idx="24">
                  <c:v>1972</c:v>
                </c:pt>
                <c:pt idx="25">
                  <c:v>1973</c:v>
                </c:pt>
                <c:pt idx="26">
                  <c:v>1974</c:v>
                </c:pt>
                <c:pt idx="27">
                  <c:v>1975</c:v>
                </c:pt>
                <c:pt idx="28">
                  <c:v>1976</c:v>
                </c:pt>
                <c:pt idx="29">
                  <c:v>1977</c:v>
                </c:pt>
                <c:pt idx="30">
                  <c:v>1978</c:v>
                </c:pt>
                <c:pt idx="31">
                  <c:v>1979</c:v>
                </c:pt>
                <c:pt idx="32">
                  <c:v>1980</c:v>
                </c:pt>
                <c:pt idx="33">
                  <c:v>1981</c:v>
                </c:pt>
                <c:pt idx="34">
                  <c:v>1982</c:v>
                </c:pt>
                <c:pt idx="35">
                  <c:v>1983</c:v>
                </c:pt>
                <c:pt idx="36">
                  <c:v>1984</c:v>
                </c:pt>
                <c:pt idx="37">
                  <c:v>1985</c:v>
                </c:pt>
                <c:pt idx="38">
                  <c:v>1986</c:v>
                </c:pt>
                <c:pt idx="39">
                  <c:v>1987</c:v>
                </c:pt>
                <c:pt idx="40">
                  <c:v>1988</c:v>
                </c:pt>
                <c:pt idx="41">
                  <c:v>1989</c:v>
                </c:pt>
                <c:pt idx="42">
                  <c:v>1990</c:v>
                </c:pt>
                <c:pt idx="43">
                  <c:v>1991</c:v>
                </c:pt>
                <c:pt idx="44">
                  <c:v>1992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1996</c:v>
                </c:pt>
                <c:pt idx="49">
                  <c:v>1997</c:v>
                </c:pt>
                <c:pt idx="50">
                  <c:v>1998</c:v>
                </c:pt>
                <c:pt idx="51">
                  <c:v>1999</c:v>
                </c:pt>
                <c:pt idx="52">
                  <c:v>2000</c:v>
                </c:pt>
                <c:pt idx="53">
                  <c:v>2001</c:v>
                </c:pt>
                <c:pt idx="54">
                  <c:v>2002</c:v>
                </c:pt>
                <c:pt idx="55">
                  <c:v>2003</c:v>
                </c:pt>
                <c:pt idx="56">
                  <c:v>2004</c:v>
                </c:pt>
                <c:pt idx="57">
                  <c:v>2005</c:v>
                </c:pt>
                <c:pt idx="58">
                  <c:v>2006</c:v>
                </c:pt>
                <c:pt idx="59">
                  <c:v>2007</c:v>
                </c:pt>
                <c:pt idx="60">
                  <c:v>2008</c:v>
                </c:pt>
                <c:pt idx="61">
                  <c:v>2009</c:v>
                </c:pt>
                <c:pt idx="62">
                  <c:v>2010</c:v>
                </c:pt>
                <c:pt idx="63">
                  <c:v>2011</c:v>
                </c:pt>
                <c:pt idx="64">
                  <c:v>2012</c:v>
                </c:pt>
              </c:numCache>
            </c:numRef>
          </c:xVal>
          <c:yVal>
            <c:numRef>
              <c:f>part_export_mondiales!$B$11:$BN$11</c:f>
              <c:numCache>
                <c:formatCode>General</c:formatCode>
                <c:ptCount val="65"/>
                <c:pt idx="0">
                  <c:v>2.7306930099</c:v>
                </c:pt>
                <c:pt idx="1">
                  <c:v>2.7994533046000001</c:v>
                </c:pt>
                <c:pt idx="2">
                  <c:v>3.1612575941999999</c:v>
                </c:pt>
                <c:pt idx="3">
                  <c:v>2.9925834290000002</c:v>
                </c:pt>
                <c:pt idx="4">
                  <c:v>3.8253782621000001</c:v>
                </c:pt>
                <c:pt idx="5">
                  <c:v>3.8973348562000001</c:v>
                </c:pt>
                <c:pt idx="6">
                  <c:v>4.0814248307999996</c:v>
                </c:pt>
                <c:pt idx="7">
                  <c:v>3.9360472131000002</c:v>
                </c:pt>
                <c:pt idx="8">
                  <c:v>3.7973232879999999</c:v>
                </c:pt>
                <c:pt idx="9">
                  <c:v>4.2490103611999999</c:v>
                </c:pt>
                <c:pt idx="10">
                  <c:v>4.3702960864999998</c:v>
                </c:pt>
                <c:pt idx="11">
                  <c:v>5.0639372305999997</c:v>
                </c:pt>
                <c:pt idx="12">
                  <c:v>4.7497754404999997</c:v>
                </c:pt>
                <c:pt idx="13">
                  <c:v>4.8637283679000003</c:v>
                </c:pt>
                <c:pt idx="14">
                  <c:v>5.4213009471999998</c:v>
                </c:pt>
                <c:pt idx="15">
                  <c:v>5.1786943868000002</c:v>
                </c:pt>
                <c:pt idx="16">
                  <c:v>4.9353898524000002</c:v>
                </c:pt>
                <c:pt idx="17">
                  <c:v>4.8868357534999998</c:v>
                </c:pt>
                <c:pt idx="18">
                  <c:v>4.8618132949000001</c:v>
                </c:pt>
                <c:pt idx="19">
                  <c:v>4.9871462036</c:v>
                </c:pt>
                <c:pt idx="20">
                  <c:v>4.9003259286</c:v>
                </c:pt>
                <c:pt idx="21">
                  <c:v>4.7389927200999997</c:v>
                </c:pt>
                <c:pt idx="22">
                  <c:v>4.5528387375000001</c:v>
                </c:pt>
                <c:pt idx="23">
                  <c:v>4.4058232169</c:v>
                </c:pt>
                <c:pt idx="24">
                  <c:v>4.1926022114999997</c:v>
                </c:pt>
                <c:pt idx="25">
                  <c:v>4.1796195293</c:v>
                </c:pt>
                <c:pt idx="26">
                  <c:v>3.7055223898</c:v>
                </c:pt>
                <c:pt idx="27">
                  <c:v>4.2637583304</c:v>
                </c:pt>
                <c:pt idx="28">
                  <c:v>4.2325513036000002</c:v>
                </c:pt>
                <c:pt idx="29">
                  <c:v>4.4590032776999999</c:v>
                </c:pt>
                <c:pt idx="30">
                  <c:v>4.4182361909000001</c:v>
                </c:pt>
                <c:pt idx="31">
                  <c:v>4.2830113238000003</c:v>
                </c:pt>
                <c:pt idx="32">
                  <c:v>4.1708403919999997</c:v>
                </c:pt>
                <c:pt idx="33">
                  <c:v>4.4584846118000003</c:v>
                </c:pt>
                <c:pt idx="34">
                  <c:v>5.1289053366999999</c:v>
                </c:pt>
                <c:pt idx="35">
                  <c:v>5.4550461426999997</c:v>
                </c:pt>
                <c:pt idx="36">
                  <c:v>5.1548823262000001</c:v>
                </c:pt>
                <c:pt idx="37">
                  <c:v>4.9612109858000002</c:v>
                </c:pt>
                <c:pt idx="38">
                  <c:v>5.0120664871000002</c:v>
                </c:pt>
                <c:pt idx="39">
                  <c:v>4.7223976318999998</c:v>
                </c:pt>
                <c:pt idx="40">
                  <c:v>4.2936374278000002</c:v>
                </c:pt>
                <c:pt idx="41">
                  <c:v>3.9616441588</c:v>
                </c:pt>
                <c:pt idx="42">
                  <c:v>3.3865005908999999</c:v>
                </c:pt>
                <c:pt idx="43">
                  <c:v>1.7155051181000001</c:v>
                </c:pt>
                <c:pt idx="44">
                  <c:v>2.1956991853000001</c:v>
                </c:pt>
                <c:pt idx="45">
                  <c:v>2.2729356797000002</c:v>
                </c:pt>
                <c:pt idx="46">
                  <c:v>2.2810824099999998</c:v>
                </c:pt>
                <c:pt idx="47">
                  <c:v>2.3217354725999999</c:v>
                </c:pt>
                <c:pt idx="48">
                  <c:v>2.4369148732000001</c:v>
                </c:pt>
                <c:pt idx="49">
                  <c:v>2.3780236990999999</c:v>
                </c:pt>
                <c:pt idx="50">
                  <c:v>2.1025077532999998</c:v>
                </c:pt>
                <c:pt idx="51">
                  <c:v>1.9988354285000001</c:v>
                </c:pt>
                <c:pt idx="52">
                  <c:v>2.3881448981000002</c:v>
                </c:pt>
                <c:pt idx="53">
                  <c:v>2.4763152353</c:v>
                </c:pt>
                <c:pt idx="54">
                  <c:v>2.5059714983000001</c:v>
                </c:pt>
                <c:pt idx="55">
                  <c:v>2.7225119768999999</c:v>
                </c:pt>
                <c:pt idx="56">
                  <c:v>3.0533551793</c:v>
                </c:pt>
                <c:pt idx="57">
                  <c:v>3.4539125168</c:v>
                </c:pt>
                <c:pt idx="58">
                  <c:v>3.7531017296</c:v>
                </c:pt>
                <c:pt idx="59">
                  <c:v>3.9314165976000002</c:v>
                </c:pt>
                <c:pt idx="60">
                  <c:v>4.5745377548999997</c:v>
                </c:pt>
                <c:pt idx="61">
                  <c:v>3.8015139537999998</c:v>
                </c:pt>
                <c:pt idx="62">
                  <c:v>4.0631401864000001</c:v>
                </c:pt>
                <c:pt idx="63">
                  <c:v>4.5155643133999996</c:v>
                </c:pt>
                <c:pt idx="64">
                  <c:v>4.5676708343000003</c:v>
                </c:pt>
              </c:numCache>
            </c:numRef>
          </c:yVal>
          <c:smooth val="1"/>
        </c:ser>
        <c:ser>
          <c:idx val="2"/>
          <c:order val="2"/>
          <c:tx>
            <c:v>Pays développés</c:v>
          </c:tx>
          <c:marker>
            <c:symbol val="none"/>
          </c:marker>
          <c:xVal>
            <c:numRef>
              <c:f>part_export_mondiales!$B$6:$BN$6</c:f>
              <c:numCache>
                <c:formatCode>General</c:formatCode>
                <c:ptCount val="65"/>
                <c:pt idx="0">
                  <c:v>1948</c:v>
                </c:pt>
                <c:pt idx="1">
                  <c:v>1949</c:v>
                </c:pt>
                <c:pt idx="2">
                  <c:v>1950</c:v>
                </c:pt>
                <c:pt idx="3">
                  <c:v>1951</c:v>
                </c:pt>
                <c:pt idx="4">
                  <c:v>1952</c:v>
                </c:pt>
                <c:pt idx="5">
                  <c:v>1953</c:v>
                </c:pt>
                <c:pt idx="6">
                  <c:v>1954</c:v>
                </c:pt>
                <c:pt idx="7">
                  <c:v>1955</c:v>
                </c:pt>
                <c:pt idx="8">
                  <c:v>1956</c:v>
                </c:pt>
                <c:pt idx="9">
                  <c:v>1957</c:v>
                </c:pt>
                <c:pt idx="10">
                  <c:v>1958</c:v>
                </c:pt>
                <c:pt idx="11">
                  <c:v>1959</c:v>
                </c:pt>
                <c:pt idx="12">
                  <c:v>1960</c:v>
                </c:pt>
                <c:pt idx="13">
                  <c:v>1961</c:v>
                </c:pt>
                <c:pt idx="14">
                  <c:v>1962</c:v>
                </c:pt>
                <c:pt idx="15">
                  <c:v>1963</c:v>
                </c:pt>
                <c:pt idx="16">
                  <c:v>1964</c:v>
                </c:pt>
                <c:pt idx="17">
                  <c:v>1965</c:v>
                </c:pt>
                <c:pt idx="18">
                  <c:v>1966</c:v>
                </c:pt>
                <c:pt idx="19">
                  <c:v>1967</c:v>
                </c:pt>
                <c:pt idx="20">
                  <c:v>1968</c:v>
                </c:pt>
                <c:pt idx="21">
                  <c:v>1969</c:v>
                </c:pt>
                <c:pt idx="22">
                  <c:v>1970</c:v>
                </c:pt>
                <c:pt idx="23">
                  <c:v>1971</c:v>
                </c:pt>
                <c:pt idx="24">
                  <c:v>1972</c:v>
                </c:pt>
                <c:pt idx="25">
                  <c:v>1973</c:v>
                </c:pt>
                <c:pt idx="26">
                  <c:v>1974</c:v>
                </c:pt>
                <c:pt idx="27">
                  <c:v>1975</c:v>
                </c:pt>
                <c:pt idx="28">
                  <c:v>1976</c:v>
                </c:pt>
                <c:pt idx="29">
                  <c:v>1977</c:v>
                </c:pt>
                <c:pt idx="30">
                  <c:v>1978</c:v>
                </c:pt>
                <c:pt idx="31">
                  <c:v>1979</c:v>
                </c:pt>
                <c:pt idx="32">
                  <c:v>1980</c:v>
                </c:pt>
                <c:pt idx="33">
                  <c:v>1981</c:v>
                </c:pt>
                <c:pt idx="34">
                  <c:v>1982</c:v>
                </c:pt>
                <c:pt idx="35">
                  <c:v>1983</c:v>
                </c:pt>
                <c:pt idx="36">
                  <c:v>1984</c:v>
                </c:pt>
                <c:pt idx="37">
                  <c:v>1985</c:v>
                </c:pt>
                <c:pt idx="38">
                  <c:v>1986</c:v>
                </c:pt>
                <c:pt idx="39">
                  <c:v>1987</c:v>
                </c:pt>
                <c:pt idx="40">
                  <c:v>1988</c:v>
                </c:pt>
                <c:pt idx="41">
                  <c:v>1989</c:v>
                </c:pt>
                <c:pt idx="42">
                  <c:v>1990</c:v>
                </c:pt>
                <c:pt idx="43">
                  <c:v>1991</c:v>
                </c:pt>
                <c:pt idx="44">
                  <c:v>1992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1996</c:v>
                </c:pt>
                <c:pt idx="49">
                  <c:v>1997</c:v>
                </c:pt>
                <c:pt idx="50">
                  <c:v>1998</c:v>
                </c:pt>
                <c:pt idx="51">
                  <c:v>1999</c:v>
                </c:pt>
                <c:pt idx="52">
                  <c:v>2000</c:v>
                </c:pt>
                <c:pt idx="53">
                  <c:v>2001</c:v>
                </c:pt>
                <c:pt idx="54">
                  <c:v>2002</c:v>
                </c:pt>
                <c:pt idx="55">
                  <c:v>2003</c:v>
                </c:pt>
                <c:pt idx="56">
                  <c:v>2004</c:v>
                </c:pt>
                <c:pt idx="57">
                  <c:v>2005</c:v>
                </c:pt>
                <c:pt idx="58">
                  <c:v>2006</c:v>
                </c:pt>
                <c:pt idx="59">
                  <c:v>2007</c:v>
                </c:pt>
                <c:pt idx="60">
                  <c:v>2008</c:v>
                </c:pt>
                <c:pt idx="61">
                  <c:v>2009</c:v>
                </c:pt>
                <c:pt idx="62">
                  <c:v>2010</c:v>
                </c:pt>
                <c:pt idx="63">
                  <c:v>2011</c:v>
                </c:pt>
                <c:pt idx="64">
                  <c:v>2012</c:v>
                </c:pt>
              </c:numCache>
            </c:numRef>
          </c:xVal>
          <c:yVal>
            <c:numRef>
              <c:f>part_export_mondiales!$B$12:$BN$12</c:f>
              <c:numCache>
                <c:formatCode>General</c:formatCode>
                <c:ptCount val="65"/>
                <c:pt idx="0">
                  <c:v>65.561129918800006</c:v>
                </c:pt>
                <c:pt idx="1">
                  <c:v>68.067496341199998</c:v>
                </c:pt>
                <c:pt idx="2">
                  <c:v>62.8205626831</c:v>
                </c:pt>
                <c:pt idx="3">
                  <c:v>64.559617014099999</c:v>
                </c:pt>
                <c:pt idx="4">
                  <c:v>66.372308511100002</c:v>
                </c:pt>
                <c:pt idx="5">
                  <c:v>65.966998607700006</c:v>
                </c:pt>
                <c:pt idx="6">
                  <c:v>66.362051184600006</c:v>
                </c:pt>
                <c:pt idx="7">
                  <c:v>67.044004906300003</c:v>
                </c:pt>
                <c:pt idx="8">
                  <c:v>68.1534975589</c:v>
                </c:pt>
                <c:pt idx="9">
                  <c:v>69.194217799499995</c:v>
                </c:pt>
                <c:pt idx="10">
                  <c:v>68.491857132899995</c:v>
                </c:pt>
                <c:pt idx="11">
                  <c:v>68.400301065600004</c:v>
                </c:pt>
                <c:pt idx="12">
                  <c:v>70.755106603000002</c:v>
                </c:pt>
                <c:pt idx="13">
                  <c:v>71.888198968500006</c:v>
                </c:pt>
                <c:pt idx="14">
                  <c:v>71.944554936000003</c:v>
                </c:pt>
                <c:pt idx="15">
                  <c:v>71.919757309199994</c:v>
                </c:pt>
                <c:pt idx="16">
                  <c:v>72.790771650099998</c:v>
                </c:pt>
                <c:pt idx="17">
                  <c:v>73.429974789499994</c:v>
                </c:pt>
                <c:pt idx="18">
                  <c:v>73.883706863</c:v>
                </c:pt>
                <c:pt idx="19">
                  <c:v>74.130242510299993</c:v>
                </c:pt>
                <c:pt idx="20">
                  <c:v>75.006506836400007</c:v>
                </c:pt>
                <c:pt idx="21">
                  <c:v>75.561400823</c:v>
                </c:pt>
                <c:pt idx="22">
                  <c:v>76.362986043000006</c:v>
                </c:pt>
                <c:pt idx="23">
                  <c:v>76.234400407699994</c:v>
                </c:pt>
                <c:pt idx="24">
                  <c:v>76.943567924899995</c:v>
                </c:pt>
                <c:pt idx="25">
                  <c:v>75.449172104799999</c:v>
                </c:pt>
                <c:pt idx="26">
                  <c:v>69.247981410999998</c:v>
                </c:pt>
                <c:pt idx="27">
                  <c:v>71.360239514699998</c:v>
                </c:pt>
                <c:pt idx="28">
                  <c:v>70.115076331599994</c:v>
                </c:pt>
                <c:pt idx="29">
                  <c:v>69.721681974199996</c:v>
                </c:pt>
                <c:pt idx="30">
                  <c:v>71.730371371399997</c:v>
                </c:pt>
                <c:pt idx="31">
                  <c:v>69.259008177300004</c:v>
                </c:pt>
                <c:pt idx="32">
                  <c:v>66.181317225900003</c:v>
                </c:pt>
                <c:pt idx="33">
                  <c:v>65.778995295900003</c:v>
                </c:pt>
                <c:pt idx="34">
                  <c:v>66.755009916500001</c:v>
                </c:pt>
                <c:pt idx="35">
                  <c:v>67.604713766499998</c:v>
                </c:pt>
                <c:pt idx="36">
                  <c:v>67.970953146499994</c:v>
                </c:pt>
                <c:pt idx="37">
                  <c:v>69.320507317299999</c:v>
                </c:pt>
                <c:pt idx="38">
                  <c:v>73.322248721799994</c:v>
                </c:pt>
                <c:pt idx="39">
                  <c:v>72.631728933199994</c:v>
                </c:pt>
                <c:pt idx="40">
                  <c:v>72.853801852499998</c:v>
                </c:pt>
                <c:pt idx="41">
                  <c:v>72.064429829800005</c:v>
                </c:pt>
                <c:pt idx="42">
                  <c:v>72.498023642099994</c:v>
                </c:pt>
                <c:pt idx="43">
                  <c:v>73.065668249799998</c:v>
                </c:pt>
                <c:pt idx="44">
                  <c:v>72.205411638300006</c:v>
                </c:pt>
                <c:pt idx="45">
                  <c:v>70.559576189200001</c:v>
                </c:pt>
                <c:pt idx="46">
                  <c:v>70.121065366300002</c:v>
                </c:pt>
                <c:pt idx="47">
                  <c:v>69.973877709000007</c:v>
                </c:pt>
                <c:pt idx="48">
                  <c:v>68.897786181399994</c:v>
                </c:pt>
                <c:pt idx="49">
                  <c:v>68.037890872899993</c:v>
                </c:pt>
                <c:pt idx="50">
                  <c:v>70.033056706799997</c:v>
                </c:pt>
                <c:pt idx="51">
                  <c:v>68.813176884599997</c:v>
                </c:pt>
                <c:pt idx="52">
                  <c:v>65.734208114699996</c:v>
                </c:pt>
                <c:pt idx="53">
                  <c:v>66.419114569200005</c:v>
                </c:pt>
                <c:pt idx="54">
                  <c:v>65.633336252199996</c:v>
                </c:pt>
                <c:pt idx="55">
                  <c:v>64.778202834799998</c:v>
                </c:pt>
                <c:pt idx="56">
                  <c:v>63.056693545400002</c:v>
                </c:pt>
                <c:pt idx="57">
                  <c:v>60.306487142500004</c:v>
                </c:pt>
                <c:pt idx="58">
                  <c:v>58.720038710899999</c:v>
                </c:pt>
                <c:pt idx="59">
                  <c:v>58.263665835899999</c:v>
                </c:pt>
                <c:pt idx="60">
                  <c:v>56.407321995300002</c:v>
                </c:pt>
                <c:pt idx="61">
                  <c:v>56.331632955700002</c:v>
                </c:pt>
                <c:pt idx="62">
                  <c:v>53.891935079</c:v>
                </c:pt>
                <c:pt idx="63">
                  <c:v>52.456570890099997</c:v>
                </c:pt>
                <c:pt idx="64">
                  <c:v>50.827167664199997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288704"/>
        <c:axId val="34289280"/>
      </c:scatterChart>
      <c:valAx>
        <c:axId val="34288704"/>
        <c:scaling>
          <c:orientation val="minMax"/>
          <c:max val="2013"/>
          <c:min val="1950"/>
        </c:scaling>
        <c:delete val="0"/>
        <c:axPos val="b"/>
        <c:numFmt formatCode="General" sourceLinked="1"/>
        <c:majorTickMark val="out"/>
        <c:minorTickMark val="in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34289280"/>
        <c:crosses val="autoZero"/>
        <c:crossBetween val="midCat"/>
        <c:majorUnit val="10"/>
        <c:minorUnit val="5"/>
      </c:valAx>
      <c:valAx>
        <c:axId val="342892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3428870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9.3484908136482955E-2"/>
          <c:y val="0.31829286964129483"/>
          <c:w val="0.51484842519685037"/>
          <c:h val="0.26156240886555848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fr-CA" sz="2000" b="1" i="0" baseline="0" dirty="0" smtClean="0">
                <a:effectLst/>
              </a:rPr>
              <a:t>Part mondiale des flux entrants d'IDE</a:t>
            </a:r>
            <a:endParaRPr lang="fr-CA" sz="2000" dirty="0">
              <a:effectLst/>
            </a:endParaRPr>
          </a:p>
        </c:rich>
      </c:tx>
      <c:layout>
        <c:manualLayout>
          <c:xMode val="edge"/>
          <c:yMode val="edge"/>
          <c:x val="0.10999589154560381"/>
          <c:y val="0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7.7738407699037615E-2"/>
          <c:y val="0.14643359409930062"/>
          <c:w val="0.62646872265966758"/>
          <c:h val="0.70617221392744989"/>
        </c:manualLayout>
      </c:layout>
      <c:scatterChart>
        <c:scatterStyle val="smoothMarker"/>
        <c:varyColors val="0"/>
        <c:ser>
          <c:idx val="0"/>
          <c:order val="0"/>
          <c:tx>
            <c:strRef>
              <c:f>IDE_entrant_flux!$A$10</c:f>
              <c:strCache>
                <c:ptCount val="1"/>
                <c:pt idx="0">
                  <c:v>  Économies en développement</c:v>
                </c:pt>
              </c:strCache>
            </c:strRef>
          </c:tx>
          <c:spPr>
            <a:ln w="5080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IDE_entrant_flux!$B$6:$AR$6</c:f>
              <c:numCache>
                <c:formatCode>General</c:formatCode>
                <c:ptCount val="43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</c:numCache>
            </c:numRef>
          </c:xVal>
          <c:yVal>
            <c:numRef>
              <c:f>IDE_entrant_flux!$B$10:$AR$10</c:f>
              <c:numCache>
                <c:formatCode>General</c:formatCode>
                <c:ptCount val="43"/>
                <c:pt idx="0">
                  <c:v>28.881671664999999</c:v>
                </c:pt>
                <c:pt idx="1">
                  <c:v>25.426144406399999</c:v>
                </c:pt>
                <c:pt idx="2">
                  <c:v>22.927052643700002</c:v>
                </c:pt>
                <c:pt idx="3">
                  <c:v>25.0691687371</c:v>
                </c:pt>
                <c:pt idx="4">
                  <c:v>10.219065112999999</c:v>
                </c:pt>
                <c:pt idx="5">
                  <c:v>36.547053033600001</c:v>
                </c:pt>
                <c:pt idx="6">
                  <c:v>29.3932806571</c:v>
                </c:pt>
                <c:pt idx="7">
                  <c:v>25.762478623500002</c:v>
                </c:pt>
                <c:pt idx="8">
                  <c:v>26.166859637599998</c:v>
                </c:pt>
                <c:pt idx="9">
                  <c:v>20.111013156599999</c:v>
                </c:pt>
                <c:pt idx="10">
                  <c:v>13.814569309199999</c:v>
                </c:pt>
                <c:pt idx="11">
                  <c:v>34.523841691100003</c:v>
                </c:pt>
                <c:pt idx="12">
                  <c:v>45.4100837314</c:v>
                </c:pt>
                <c:pt idx="13">
                  <c:v>34.912502666899996</c:v>
                </c:pt>
                <c:pt idx="14">
                  <c:v>30.920534976399999</c:v>
                </c:pt>
                <c:pt idx="15">
                  <c:v>25.365450657499998</c:v>
                </c:pt>
                <c:pt idx="16">
                  <c:v>18.280887940900001</c:v>
                </c:pt>
                <c:pt idx="17">
                  <c:v>15.947720461499999</c:v>
                </c:pt>
                <c:pt idx="18">
                  <c:v>18.580968027000001</c:v>
                </c:pt>
                <c:pt idx="19">
                  <c:v>15.7348681056</c:v>
                </c:pt>
                <c:pt idx="20">
                  <c:v>16.764034313300002</c:v>
                </c:pt>
                <c:pt idx="21">
                  <c:v>25.7204828251</c:v>
                </c:pt>
                <c:pt idx="22">
                  <c:v>32.055525402000001</c:v>
                </c:pt>
                <c:pt idx="23">
                  <c:v>34.375774105399998</c:v>
                </c:pt>
                <c:pt idx="24">
                  <c:v>40.376915943199997</c:v>
                </c:pt>
                <c:pt idx="25">
                  <c:v>34.044339740399998</c:v>
                </c:pt>
                <c:pt idx="26">
                  <c:v>38.201645157999998</c:v>
                </c:pt>
                <c:pt idx="27">
                  <c:v>39.418867164200002</c:v>
                </c:pt>
                <c:pt idx="28">
                  <c:v>26.783548211100001</c:v>
                </c:pt>
                <c:pt idx="29">
                  <c:v>21.169496922800001</c:v>
                </c:pt>
                <c:pt idx="30">
                  <c:v>18.719821551300001</c:v>
                </c:pt>
                <c:pt idx="31">
                  <c:v>26.8022353442</c:v>
                </c:pt>
                <c:pt idx="32">
                  <c:v>27.027085852399999</c:v>
                </c:pt>
                <c:pt idx="33">
                  <c:v>32.224843536800002</c:v>
                </c:pt>
                <c:pt idx="34">
                  <c:v>38.175117941300002</c:v>
                </c:pt>
                <c:pt idx="35">
                  <c:v>33.803070264399999</c:v>
                </c:pt>
                <c:pt idx="36">
                  <c:v>29.185284340399999</c:v>
                </c:pt>
                <c:pt idx="37">
                  <c:v>29.431869861399999</c:v>
                </c:pt>
                <c:pt idx="38">
                  <c:v>36.8002353806</c:v>
                </c:pt>
                <c:pt idx="39">
                  <c:v>43.592255331200001</c:v>
                </c:pt>
                <c:pt idx="40">
                  <c:v>45.228704357700003</c:v>
                </c:pt>
                <c:pt idx="41">
                  <c:v>44.517552393499997</c:v>
                </c:pt>
                <c:pt idx="42">
                  <c:v>52.025479924899997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IDE_entrant_flux!$A$11</c:f>
              <c:strCache>
                <c:ptCount val="1"/>
                <c:pt idx="0">
                  <c:v>  Économies en transition</c:v>
                </c:pt>
              </c:strCache>
            </c:strRef>
          </c:tx>
          <c:marker>
            <c:symbol val="none"/>
          </c:marker>
          <c:xVal>
            <c:numRef>
              <c:f>IDE_entrant_flux!$B$6:$AR$6</c:f>
              <c:numCache>
                <c:formatCode>General</c:formatCode>
                <c:ptCount val="43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</c:numCache>
            </c:numRef>
          </c:xVal>
          <c:yVal>
            <c:numRef>
              <c:f>IDE_entrant_flux!$B$11:$AR$11</c:f>
              <c:numCache>
                <c:formatCode>General</c:formatCode>
                <c:ptCount val="43"/>
                <c:pt idx="0">
                  <c:v>2.9970000000000002E-7</c:v>
                </c:pt>
                <c:pt idx="1">
                  <c:v>2.8009999999999997E-7</c:v>
                </c:pt>
                <c:pt idx="2">
                  <c:v>2.6790000000000001E-7</c:v>
                </c:pt>
                <c:pt idx="3">
                  <c:v>1.9369999999999999E-7</c:v>
                </c:pt>
                <c:pt idx="4">
                  <c:v>1.6579999999999999E-7</c:v>
                </c:pt>
                <c:pt idx="5">
                  <c:v>1.5060000000000001E-7</c:v>
                </c:pt>
                <c:pt idx="6">
                  <c:v>1.818E-7</c:v>
                </c:pt>
                <c:pt idx="7">
                  <c:v>1.4740000000000001E-7</c:v>
                </c:pt>
                <c:pt idx="8">
                  <c:v>1.164E-7</c:v>
                </c:pt>
                <c:pt idx="9">
                  <c:v>9.46E-8</c:v>
                </c:pt>
                <c:pt idx="10">
                  <c:v>4.3648184899999998E-2</c:v>
                </c:pt>
                <c:pt idx="11">
                  <c:v>1.8122198999999999E-2</c:v>
                </c:pt>
                <c:pt idx="12">
                  <c:v>5.1699690000000002E-4</c:v>
                </c:pt>
                <c:pt idx="13">
                  <c:v>3.5829581999999999E-2</c:v>
                </c:pt>
                <c:pt idx="14">
                  <c:v>-1.4087496999999999E-2</c:v>
                </c:pt>
                <c:pt idx="15">
                  <c:v>2.68613901E-2</c:v>
                </c:pt>
                <c:pt idx="16">
                  <c:v>-3.2409543399999997E-2</c:v>
                </c:pt>
                <c:pt idx="17">
                  <c:v>5.1229835E-3</c:v>
                </c:pt>
                <c:pt idx="18">
                  <c:v>1.36507382E-2</c:v>
                </c:pt>
                <c:pt idx="19">
                  <c:v>9.2589227999999996E-3</c:v>
                </c:pt>
                <c:pt idx="20">
                  <c:v>3.6265051299999997E-2</c:v>
                </c:pt>
                <c:pt idx="21">
                  <c:v>0.1323323683</c:v>
                </c:pt>
                <c:pt idx="22">
                  <c:v>1.0022902358000001</c:v>
                </c:pt>
                <c:pt idx="23">
                  <c:v>1.4072089780999999</c:v>
                </c:pt>
                <c:pt idx="24">
                  <c:v>0.79901780300000003</c:v>
                </c:pt>
                <c:pt idx="25">
                  <c:v>1.1953946926000001</c:v>
                </c:pt>
                <c:pt idx="26">
                  <c:v>1.4998833653000001</c:v>
                </c:pt>
                <c:pt idx="27">
                  <c:v>2.1200553655999999</c:v>
                </c:pt>
                <c:pt idx="28">
                  <c:v>1.1504941052</c:v>
                </c:pt>
                <c:pt idx="29">
                  <c:v>0.78857914409999996</c:v>
                </c:pt>
                <c:pt idx="30">
                  <c:v>0.49805529739999999</c:v>
                </c:pt>
                <c:pt idx="31">
                  <c:v>1.1318251519</c:v>
                </c:pt>
                <c:pt idx="32">
                  <c:v>1.8005621946000001</c:v>
                </c:pt>
                <c:pt idx="33">
                  <c:v>3.3255568600999998</c:v>
                </c:pt>
                <c:pt idx="34">
                  <c:v>4.1180647575</c:v>
                </c:pt>
                <c:pt idx="35">
                  <c:v>3.3964204267999998</c:v>
                </c:pt>
                <c:pt idx="36">
                  <c:v>4.2270348843000001</c:v>
                </c:pt>
                <c:pt idx="37">
                  <c:v>4.6622737517999999</c:v>
                </c:pt>
                <c:pt idx="38">
                  <c:v>6.6851386593999997</c:v>
                </c:pt>
                <c:pt idx="39">
                  <c:v>5.9803857207000002</c:v>
                </c:pt>
                <c:pt idx="40">
                  <c:v>5.3286591850000002</c:v>
                </c:pt>
                <c:pt idx="41">
                  <c:v>5.8304309517000004</c:v>
                </c:pt>
                <c:pt idx="42">
                  <c:v>6.4683082235000002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IDE_entrant_flux!$A$12</c:f>
              <c:strCache>
                <c:ptCount val="1"/>
                <c:pt idx="0">
                  <c:v>  Économies développées</c:v>
                </c:pt>
              </c:strCache>
            </c:strRef>
          </c:tx>
          <c:spPr>
            <a:ln w="50800"/>
          </c:spPr>
          <c:marker>
            <c:symbol val="none"/>
          </c:marker>
          <c:xVal>
            <c:numRef>
              <c:f>IDE_entrant_flux!$B$6:$AR$6</c:f>
              <c:numCache>
                <c:formatCode>General</c:formatCode>
                <c:ptCount val="43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</c:numCache>
            </c:numRef>
          </c:xVal>
          <c:yVal>
            <c:numRef>
              <c:f>IDE_entrant_flux!$B$12:$AR$12</c:f>
              <c:numCache>
                <c:formatCode>General</c:formatCode>
                <c:ptCount val="43"/>
                <c:pt idx="0">
                  <c:v>71.118328035199994</c:v>
                </c:pt>
                <c:pt idx="1">
                  <c:v>74.573855313500005</c:v>
                </c:pt>
                <c:pt idx="2">
                  <c:v>77.072947088399999</c:v>
                </c:pt>
                <c:pt idx="3">
                  <c:v>74.930831069199996</c:v>
                </c:pt>
                <c:pt idx="4">
                  <c:v>89.780934721199998</c:v>
                </c:pt>
                <c:pt idx="5">
                  <c:v>63.452946815899999</c:v>
                </c:pt>
                <c:pt idx="6">
                  <c:v>70.606719161100003</c:v>
                </c:pt>
                <c:pt idx="7">
                  <c:v>74.237521229099997</c:v>
                </c:pt>
                <c:pt idx="8">
                  <c:v>73.833140245999999</c:v>
                </c:pt>
                <c:pt idx="9">
                  <c:v>79.888986748799994</c:v>
                </c:pt>
                <c:pt idx="10">
                  <c:v>86.141782505899997</c:v>
                </c:pt>
                <c:pt idx="11">
                  <c:v>65.458036109899993</c:v>
                </c:pt>
                <c:pt idx="12">
                  <c:v>54.589399271700003</c:v>
                </c:pt>
                <c:pt idx="13">
                  <c:v>65.051667751099998</c:v>
                </c:pt>
                <c:pt idx="14">
                  <c:v>69.093552520599999</c:v>
                </c:pt>
                <c:pt idx="15">
                  <c:v>74.607687952399999</c:v>
                </c:pt>
                <c:pt idx="16">
                  <c:v>81.751521602500006</c:v>
                </c:pt>
                <c:pt idx="17">
                  <c:v>84.047156555100003</c:v>
                </c:pt>
                <c:pt idx="18">
                  <c:v>81.405381234800004</c:v>
                </c:pt>
                <c:pt idx="19">
                  <c:v>84.255872971700001</c:v>
                </c:pt>
                <c:pt idx="20">
                  <c:v>83.199700635400006</c:v>
                </c:pt>
                <c:pt idx="21">
                  <c:v>74.147184806699997</c:v>
                </c:pt>
                <c:pt idx="22">
                  <c:v>66.942184362199995</c:v>
                </c:pt>
                <c:pt idx="23">
                  <c:v>64.2170169165</c:v>
                </c:pt>
                <c:pt idx="24">
                  <c:v>58.824066253700003</c:v>
                </c:pt>
                <c:pt idx="25">
                  <c:v>64.760265567000005</c:v>
                </c:pt>
                <c:pt idx="26">
                  <c:v>60.298471476800003</c:v>
                </c:pt>
                <c:pt idx="27">
                  <c:v>58.461077470200003</c:v>
                </c:pt>
                <c:pt idx="28">
                  <c:v>72.065957683700006</c:v>
                </c:pt>
                <c:pt idx="29">
                  <c:v>78.041923933000007</c:v>
                </c:pt>
                <c:pt idx="30">
                  <c:v>80.782123151299999</c:v>
                </c:pt>
                <c:pt idx="31">
                  <c:v>72.065939503999999</c:v>
                </c:pt>
                <c:pt idx="32">
                  <c:v>71.172351953000003</c:v>
                </c:pt>
                <c:pt idx="33">
                  <c:v>64.449599603099998</c:v>
                </c:pt>
                <c:pt idx="34">
                  <c:v>57.706817301199997</c:v>
                </c:pt>
                <c:pt idx="35">
                  <c:v>62.800509308800002</c:v>
                </c:pt>
                <c:pt idx="36">
                  <c:v>66.587680775300001</c:v>
                </c:pt>
                <c:pt idx="37">
                  <c:v>65.905856386799996</c:v>
                </c:pt>
                <c:pt idx="38">
                  <c:v>56.514625959999996</c:v>
                </c:pt>
                <c:pt idx="39">
                  <c:v>50.427358948200002</c:v>
                </c:pt>
                <c:pt idx="40">
                  <c:v>49.442636457200003</c:v>
                </c:pt>
                <c:pt idx="41">
                  <c:v>49.652016654900002</c:v>
                </c:pt>
                <c:pt idx="42">
                  <c:v>41.5062118516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5949952"/>
        <c:axId val="35950528"/>
      </c:scatterChart>
      <c:valAx>
        <c:axId val="35949952"/>
        <c:scaling>
          <c:orientation val="minMax"/>
          <c:max val="2012"/>
          <c:min val="1970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en-US"/>
          </a:p>
        </c:txPr>
        <c:crossAx val="35950528"/>
        <c:crosses val="autoZero"/>
        <c:crossBetween val="midCat"/>
      </c:valAx>
      <c:valAx>
        <c:axId val="35950528"/>
        <c:scaling>
          <c:orientation val="minMax"/>
          <c:min val="0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/>
            </a:pPr>
            <a:endParaRPr lang="en-US"/>
          </a:p>
        </c:txPr>
        <c:crossAx val="35949952"/>
        <c:crosses val="autoZero"/>
        <c:crossBetween val="midCat"/>
        <c:majorUnit val="20"/>
      </c:valAx>
    </c:plotArea>
    <c:legend>
      <c:legendPos val="r"/>
      <c:layout>
        <c:manualLayout>
          <c:xMode val="edge"/>
          <c:yMode val="edge"/>
          <c:x val="0.70643674622572805"/>
          <c:y val="0.17210079551246135"/>
          <c:w val="0.29297199736427754"/>
          <c:h val="0.71107750311019102"/>
        </c:manualLayout>
      </c:layout>
      <c:overlay val="0"/>
      <c:spPr>
        <a:ln w="9525"/>
      </c:spPr>
      <c:txPr>
        <a:bodyPr/>
        <a:lstStyle/>
        <a:p>
          <a:pPr>
            <a:defRPr sz="18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6" y="0"/>
            <a:ext cx="2971121" cy="453313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5319" y="0"/>
            <a:ext cx="2971121" cy="453313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10/2/2013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6" y="8612936"/>
            <a:ext cx="2971121" cy="453312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5319" y="8612936"/>
            <a:ext cx="2971121" cy="453312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20" y="3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681038"/>
            <a:ext cx="4530725" cy="33988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07208"/>
            <a:ext cx="5486400" cy="4080510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612839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20" y="8612839"/>
            <a:ext cx="2971800" cy="453390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quebecurbain.qc.ca/2006/04/19/souvenirs-le-sommet-des-ameriques-2001-en-photos/" TargetMode="External"/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google.ca/imgres?um=1&amp;hl=fr&amp;biw=1920&amp;bih=979&amp;tbm=isch&amp;tbnid=zTO8eCwwN6hr0M:&amp;imgrefurl=http://www.lapresse.ca/le-soleil/actualites/justice-et-faits-divers/201103/08/01-4377388-sommet-des-ameriques-les-recours-abandonnes.php&amp;docid=1Cm5xh5dnpTsJM&amp;imgurl=http://images.lpcdn.ca/641x427/201103/09/297815-groupe-habitants-quartier-saint-jean.jpg&amp;w=569&amp;h=379&amp;ei=tWNLUr2mA4SGyAHKlYCADw&amp;zoom=1&amp;ved=1t:3588,r:74,s:0,i:307&amp;iact=rc&amp;page=3&amp;tbnh=183&amp;tbnw=267&amp;start=74&amp;ndsp=24&amp;tx=188&amp;ty=54" TargetMode="Externa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63638" y="681038"/>
            <a:ext cx="4530725" cy="3398837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Source des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données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graphique</a:t>
            </a:r>
            <a:r>
              <a:rPr lang="en-US" dirty="0" smtClean="0"/>
              <a:t>: CNUCED,</a:t>
            </a:r>
            <a:r>
              <a:rPr lang="en-US" baseline="0" dirty="0" smtClean="0"/>
              <a:t> 29 </a:t>
            </a:r>
            <a:r>
              <a:rPr lang="en-US" baseline="0" dirty="0" err="1" smtClean="0"/>
              <a:t>sept</a:t>
            </a:r>
            <a:r>
              <a:rPr lang="en-US" baseline="0" dirty="0" smtClean="0"/>
              <a:t> 2013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Source des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données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graphique</a:t>
            </a:r>
            <a:r>
              <a:rPr lang="en-US" dirty="0" smtClean="0"/>
              <a:t>: CNUCED,</a:t>
            </a:r>
            <a:r>
              <a:rPr lang="en-US" baseline="0" dirty="0" smtClean="0"/>
              <a:t> 29 </a:t>
            </a:r>
            <a:r>
              <a:rPr lang="en-US" baseline="0" dirty="0" err="1" smtClean="0"/>
              <a:t>sept</a:t>
            </a:r>
            <a:r>
              <a:rPr lang="en-US" baseline="0" dirty="0" smtClean="0"/>
              <a:t> 2013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>
                <a:hlinkClick r:id="rId3"/>
              </a:rPr>
              <a:t>Source: http://www.quebecurbain.qc.ca/2006/04/19/souvenirs-le-sommet-des-ameriques-2001-en-photos/</a:t>
            </a:r>
            <a:endParaRPr lang="fr-CA" dirty="0" smtClean="0"/>
          </a:p>
          <a:p>
            <a:r>
              <a:rPr lang="fr-CA" dirty="0" smtClean="0"/>
              <a:t>Source: </a:t>
            </a:r>
            <a:r>
              <a:rPr lang="fr-CA" dirty="0" smtClean="0">
                <a:hlinkClick r:id="rId4"/>
              </a:rPr>
              <a:t>http://www.google.ca/imgres?um=1&amp;hl=fr&amp;biw=1920&amp;bih=979&amp;tbm=isch&amp;tbnid=zTO8eCwwN6hr0M:&amp;imgrefurl=http://www.lapresse.ca/le-soleil/actualites/justice-et-faits-divers/201103/08/01-4377388-sommet-des-ameriques-les-recours-abandonnes.php&amp;docid=1Cm5xh5dnpTsJM&amp;imgurl=http://images.lpcdn.ca/641x427/201103/09/297815-groupe-habitants-quartier-saint-jean.jpg&amp;w=569&amp;h=379&amp;ei=tWNLUr2mA4SGyAHKlYCADw&amp;zoom=1&amp;ved=1t:3588,r:74,s:0,i:307&amp;iact=rc&amp;page=3&amp;tbnh=183&amp;tbnw=267&amp;start=74&amp;ndsp=24&amp;tx=188&amp;ty=54</a:t>
            </a:r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2013-10-02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resor.economie.gouv.fr/File/333672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ree.sourcemap.com/view/744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worldbank.org/indicator/IT.NET.USER.P2/countries?display=map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monde.fr/sport/article/2013/09/26/des-esclaves-nepalais-morts-au-qatar-sur-les-chantiers-de-la-coupe-du-monde_3484869_3242.html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Partie 2: Théories du développement et mondialisation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Séance 9: Mondialisation 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2 Octobre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Plan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Sens de la mondialisation &amp; mise en contexte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Impacts (et perceptions) de la mondialisation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Dimensions économiques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Dimensions culturelles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Dimensions politiques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Résistances au projet de mondialisation (économique, néolibérale)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8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Néologisme des années 1960, mot-clef des années 1980 à maintenant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Désigne l’accroissement des échanges économiques et non économiques à l’échelle planétaire (et la réduction des obstacles à cet accroissement)=&gt; création du niveau géographique mondial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Ajoute souvent: … ceci dans un système capitaliste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66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 dans l’histoire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explosions des échanges en Eurasie avec l’Empire mongol (et diffusion de la peste noire)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Depuis le XV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siècle:</a:t>
            </a:r>
          </a:p>
          <a:p>
            <a:pPr lvl="1">
              <a:lnSpc>
                <a:spcPct val="150000"/>
              </a:lnSpc>
            </a:pPr>
            <a:r>
              <a:rPr lang="fr-CA" sz="2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Conquêtes, colonialisme, commerce, pandémies </a:t>
            </a:r>
          </a:p>
          <a:p>
            <a:pPr lvl="1">
              <a:lnSpc>
                <a:spcPct val="150000"/>
              </a:lnSpc>
            </a:pPr>
            <a:r>
              <a:rPr lang="fr-CA" sz="2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</a:t>
            </a:r>
            <a:r>
              <a:rPr lang="fr-CA" sz="2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vancées (1850-1914) puis reculs			 (1914-1945) du commerce, de 		 l’immigration, etc. </a:t>
            </a:r>
          </a:p>
          <a:p>
            <a:pPr lvl="1">
              <a:lnSpc>
                <a:spcPct val="150000"/>
              </a:lnSpc>
            </a:pPr>
            <a:endParaRPr lang="fr-CA" dirty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634" y="3945850"/>
            <a:ext cx="3595366" cy="272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187624" y="638132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dirty="0" smtClean="0"/>
              <a:t>Source: </a:t>
            </a:r>
            <a:r>
              <a:rPr lang="fr-CA" dirty="0" err="1" smtClean="0"/>
              <a:t>Maddison</a:t>
            </a:r>
            <a:r>
              <a:rPr lang="fr-CA" dirty="0" smtClean="0"/>
              <a:t> 2003 cité </a:t>
            </a:r>
            <a:r>
              <a:rPr lang="fr-CA" dirty="0" smtClean="0">
                <a:hlinkClick r:id="rId4"/>
              </a:rPr>
              <a:t>ici</a:t>
            </a:r>
            <a:r>
              <a:rPr lang="fr-CA" dirty="0" smtClean="0"/>
              <a:t>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76240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 dans l’histoire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Mais: changements quantitatifs et qualitatifs à la fin du 20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 accélération des échanges (en particulier financiers)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Chaînes d’approvisionnement se complexifient, deviennent flexibles: prend une gestion globale de la production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du rôle des États et des États-nations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75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Globalisation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français, globalisation est plurivoque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Synonyme de mondialisation, ou 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période actuelle (fin du 20</a:t>
            </a:r>
            <a:r>
              <a:rPr lang="fr-CA" u="sng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siècle) de changements quantitatifs et qualitatifs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2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Pourquoi cette accélération?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Compression du temps et de l’espace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Technologies de transport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Technologies de l’information				(téléphonie, Internet)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Capitalisme informationnel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Changements politiques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Libéralisation (néolibéralisme)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Intégration politique (ex: Union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eur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 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Chute du communisme</a:t>
            </a: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92776"/>
            <a:ext cx="3555850" cy="4478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872602" y="2775800"/>
            <a:ext cx="119135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1500-1840</a:t>
            </a:r>
            <a:endParaRPr lang="fr-CA" dirty="0"/>
          </a:p>
        </p:txBody>
      </p:sp>
      <p:sp>
        <p:nvSpPr>
          <p:cNvPr id="7" name="ZoneTexte 6"/>
          <p:cNvSpPr txBox="1"/>
          <p:nvPr/>
        </p:nvSpPr>
        <p:spPr>
          <a:xfrm>
            <a:off x="8141906" y="5044534"/>
            <a:ext cx="65274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1950</a:t>
            </a:r>
            <a:endParaRPr lang="fr-CA" dirty="0"/>
          </a:p>
        </p:txBody>
      </p:sp>
      <p:sp>
        <p:nvSpPr>
          <p:cNvPr id="8" name="ZoneTexte 7"/>
          <p:cNvSpPr txBox="1"/>
          <p:nvPr/>
        </p:nvSpPr>
        <p:spPr>
          <a:xfrm>
            <a:off x="7872602" y="4331955"/>
            <a:ext cx="1191352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1850-1930</a:t>
            </a:r>
            <a:endParaRPr lang="fr-CA" dirty="0"/>
          </a:p>
        </p:txBody>
      </p:sp>
      <p:sp>
        <p:nvSpPr>
          <p:cNvPr id="9" name="ZoneTexte 8"/>
          <p:cNvSpPr txBox="1"/>
          <p:nvPr/>
        </p:nvSpPr>
        <p:spPr>
          <a:xfrm>
            <a:off x="8141906" y="5607667"/>
            <a:ext cx="65274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1960</a:t>
            </a:r>
            <a:endParaRPr lang="fr-CA" dirty="0"/>
          </a:p>
        </p:txBody>
      </p:sp>
      <p:sp>
        <p:nvSpPr>
          <p:cNvPr id="10" name="ZoneTexte 9"/>
          <p:cNvSpPr txBox="1"/>
          <p:nvPr/>
        </p:nvSpPr>
        <p:spPr>
          <a:xfrm>
            <a:off x="8141905" y="6203731"/>
            <a:ext cx="65274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fr-CA" dirty="0" smtClean="0"/>
              <a:t>1976</a:t>
            </a:r>
            <a:endParaRPr lang="fr-CA" dirty="0"/>
          </a:p>
        </p:txBody>
      </p:sp>
      <p:sp>
        <p:nvSpPr>
          <p:cNvPr id="11" name="ZoneTexte 10"/>
          <p:cNvSpPr txBox="1"/>
          <p:nvPr/>
        </p:nvSpPr>
        <p:spPr>
          <a:xfrm>
            <a:off x="899592" y="6401767"/>
            <a:ext cx="3136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Potter et al 2008 p. 135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350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Mondialisation: un projet politique contesté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Quels effets 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ou transformation de la pauvreté?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Convergence économique ou maintien du développement inégal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Bon ou mauvais pour l’environnement?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mondialisation?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Mondialisation économique néolibérale vs « altermondialisation »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Analysons ces questions …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03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Analyse de la mondialisation en trois temps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Manifestations économiques, culturelles et politiques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Remarquez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perspectives différentes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impacts différenciés selon les lieux et les classes</a:t>
            </a: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36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 (économique) vue par ses promoteurs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Tous bénéficient du libre-échange et de la spécialisation dans nos avantages comparatifs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TINA (</a:t>
            </a:r>
            <a:r>
              <a:rPr lang="fr-CA" i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There </a:t>
            </a:r>
            <a:r>
              <a:rPr lang="fr-CA" i="1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is</a:t>
            </a:r>
            <a:r>
              <a:rPr lang="fr-CA" i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no alternative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), sinon: retard de développement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Sud doit se tourner vers le marché mondial et abandonner ses stratégies de développement autocentrées (ex: Cardoso au Brésil)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1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 (économique) vue par ses promoteurs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Mondialisation permet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maximisation de la croissance économique via la diffusion de technologies, de valeurs « modernes », du système politique idéal (démocratie libérale)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Rattrapage du N par le S (convergence économique)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de la pauvreté et des problèmes environnementaux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44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Manifestations économiques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Accroissement des échanges (marchandises et finances/spéculation)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Accroissement des investissements directs étrangers (IDE)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1970: 13 milliards $US courants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2012: 1351 milliards…. </a:t>
            </a:r>
            <a:r>
              <a:rPr lang="fr-CA" sz="1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(selon la CNUCED)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Déterritorialisation de la production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Chaînes d’approvisionnement mondiales et flexibles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/>
          <p:nvPr/>
        </p:nvPicPr>
        <p:blipFill rotWithShape="1">
          <a:blip r:embed="rId3"/>
          <a:srcRect l="13479" t="24906" r="53913" b="28288"/>
          <a:stretch/>
        </p:blipFill>
        <p:spPr bwMode="auto">
          <a:xfrm>
            <a:off x="1187624" y="3140968"/>
            <a:ext cx="6696075" cy="32435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Chaîne d’approvisionnement d’un ordinateur portable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sz="3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exemple d’une chaîne d’approvisionnement contemporaine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987824" y="6469849"/>
            <a:ext cx="3722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u="sng" dirty="0">
                <a:hlinkClick r:id="rId4"/>
              </a:rPr>
              <a:t>http://free.sourcemap.com/view/744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75738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Transformations au Sud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importante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Réduction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la pauvreté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extrême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Chine: de 84% en 1981 à 16% en 2005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Part des exportations mondiales du Sud: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25 % en 1980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35 % en 2001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44 % en 2012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9130137"/>
              </p:ext>
            </p:extLst>
          </p:nvPr>
        </p:nvGraphicFramePr>
        <p:xfrm>
          <a:off x="4716016" y="4149080"/>
          <a:ext cx="4427984" cy="2599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4-Point Star 1"/>
          <p:cNvSpPr/>
          <p:nvPr/>
        </p:nvSpPr>
        <p:spPr>
          <a:xfrm>
            <a:off x="8707833" y="188640"/>
            <a:ext cx="228600" cy="2286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25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Transformations du Sud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volumes d’IDE vers le Sud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Rôle économique (et politique) croissant de certains pays du Sud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graphicFrame>
        <p:nvGraphicFramePr>
          <p:cNvPr id="6" name="Graphique 5"/>
          <p:cNvGraphicFramePr/>
          <p:nvPr>
            <p:extLst>
              <p:ext uri="{D42A27DB-BD31-4B8C-83A1-F6EECF244321}">
                <p14:modId xmlns:p14="http://schemas.microsoft.com/office/powerpoint/2010/main" val="1184626306"/>
              </p:ext>
            </p:extLst>
          </p:nvPr>
        </p:nvGraphicFramePr>
        <p:xfrm>
          <a:off x="1115616" y="2204864"/>
          <a:ext cx="7272808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0062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économiques très inégaux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Compression inégale de l’espace et du temps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Accès aux moyens de transport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Accès aux technologies de l’information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% d’usagers d’internet selon la BM en 2012 (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  <a:hlinkClick r:id="rId3"/>
              </a:rPr>
              <a:t>ici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3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à faible revenu: 6,9 %</a:t>
            </a:r>
          </a:p>
          <a:p>
            <a:pPr lvl="3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à revenu élevé: 75 %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  <p:sp>
        <p:nvSpPr>
          <p:cNvPr id="6" name="4-Point Star 5"/>
          <p:cNvSpPr/>
          <p:nvPr/>
        </p:nvSpPr>
        <p:spPr>
          <a:xfrm>
            <a:off x="8707833" y="188640"/>
            <a:ext cx="228600" cy="2286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133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économiques très inégaux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concentrée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spatialement et socialement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Partout: mégapoles &amp; zones de croissances vs régions marginalisées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IDE concentrés dans la triade et dans quelques pays émergents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Souvent: accroissement des inégalités intérieures (voir exemple de l’Inde et de la Chine)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92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économiques très inégaux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Croissance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concentrée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spatialement et socialement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groupes peuvent être exclus (ex: OXFAM au sujet des pauvres en Amérique latine)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 exploités (ex: femmes, enfants ou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  <a:hlinkClick r:id="rId3"/>
              </a:rPr>
              <a:t>« esclaves » népalais au Qatar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Sud: pays émergents vs Afrique subsaharienne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unité pour le Tiers monde?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28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économiques très inégaux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Afrique subsaharienne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3% des IDE mondiaux (contre 15-35% pour la Chine entre 1990 et 2012)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2010: 30% de taux de pauvreté extrême (Afrique)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Termes de l’échange encore généralement désavantageux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Accaparement des terres: vers un néocolonialisme des pétromonarchies, de la Chine et d’entreprises transnationales?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Chine: un succès du néolibéralisme?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Adopte en parti les tenants du néolibéralisme: permet et encourage les IDE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grand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rôle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l’État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Oriente le développement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Limite les libertés internes pour ses citoyens</a:t>
            </a: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Contrôle ses taux de change 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Graves problèmes environnementaux internes (enjeux de 2013: contamination du riz &amp; pollution atmosphérique)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2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Impacts économiques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Différenciés: certains gagnent, d’autres non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Sud: intégration inégale, différenciation marquée du TM (Sud) en un Sud global</a:t>
            </a:r>
          </a:p>
          <a:p>
            <a:pPr lvl="0">
              <a:lnSpc>
                <a:spcPct val="150000"/>
              </a:lnSpc>
            </a:pPr>
            <a:r>
              <a:rPr lang="fr-CA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BM prévoit </a:t>
            </a:r>
            <a:r>
              <a:rPr lang="fr-CA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que l’écart dans les revenus per capita va continuer de croître entre le </a:t>
            </a:r>
            <a:r>
              <a:rPr lang="fr-CA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Sud et </a:t>
            </a:r>
            <a:r>
              <a:rPr lang="fr-CA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le </a:t>
            </a:r>
            <a:r>
              <a:rPr lang="fr-CA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Nord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David Harvey: reconfiguration des mécanismes d’exclusion et de distribution de la richesse et de la pauvreté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65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Manifestations culturelles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Vers une homogénéisation culturelle (occidentalisation, américanisation)?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Langues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Société de consommation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Mode, musique, cinéma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rbanisme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52775"/>
            <a:ext cx="2571750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899592" y="6401767"/>
            <a:ext cx="3136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Source: Potter et al 2008 p. 130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7940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Manifestations culturelles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impacts culturels différenciés…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 prononcés dans les mégalopoles, chez les élites et les classes moyennes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influences aussi vers l’Occident (ex: via l’immigration, la cuisine ou la musique)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résistance culturelle bien présente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Mesures politiques (politiques linguistiques et culturelles)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Mouvements de promotion du terroir, de la cuisine, des langues (ou dialectes) locales, etc.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Résultat incertain: hybridation localisée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18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Manifestations politiques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Multiplication des accords d’intégration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Érosion de la souveraineté des États (avec leur accord)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Restrictions informelles ou formelles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aux initiatives politiques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2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tribunaux d’arbitrage de l’ALENA ou de l’Organisation mondiale du commerce (OMC)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Harmonisation de politiques au sein de l’UE et d’autres blocs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Entreprises d’autonomisent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des résistances sont visibles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46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Résistance d’États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gouvernements du Nord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exception culturelle, agricole, etc.</a:t>
            </a:r>
          </a:p>
          <a:p>
            <a:pPr lvl="1"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Buy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American Provision de 2009 aux É-U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Certains gouvernements du Sud face à des accords dits trop à l’avantage du Nord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ZLÉA (Venezuela et divers pays d’Amérique latine)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Cycle de Doha de l’OMC bloqué par les questions agricoles (Chine, Brésil, etc.)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69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Résistance d’États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Résultats: intégration se poursuit, sur des bases régionales ou bilatérales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MERCOSUR (Brésil, Argentine, Paraguay, Uruguay,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Venezuela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Bolivie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ASEAN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Centaines d’accords bilatéraux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Alternatives recherchées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Alliances bolivarienne pour les Amériques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Thaïlande: limiter l’impact des instabilités avec la philosophie de l’économie de contentement (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sufficiency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economy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35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Résistance de la société civile au Sud et au Nord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sz="28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Sommet des Amériques de Québec d’avril 2001 (ZLÉA) à portes closes  </a:t>
            </a:r>
            <a:endParaRPr lang="fr-CA" sz="2800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  <p:pic>
        <p:nvPicPr>
          <p:cNvPr id="1026" name="Picture 2" descr="http://webperso.mediom.qc.ca/~jcazes/sommetameriques/sommet-20-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856397"/>
            <a:ext cx="2902238" cy="2176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ebperso.mediom.qc.ca/~jcazes/sommetameriques/sommet-21-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62402"/>
            <a:ext cx="2952329" cy="2214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ebperso.mediom.qc.ca/~jcazes/sommetameriques/sommet-21-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207" y="4437112"/>
            <a:ext cx="2915816" cy="218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images.lpcdn.ca/641x427/201103/09/297815-groupe-habitants-quartier-saint-jea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207" y="2480624"/>
            <a:ext cx="2915816" cy="194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243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Résistance de la société civile au Sud et au Nord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contestation se multiplie …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 transforme …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Anti-mondialisation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Canada dans les années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1980 et 1990  contre l’ALE et l’ALENA (protectionniste et nationaliste)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Altermondialisation apparaît: Zapatistes (Chiapas, années 1990), Sommet de Seattle (1999, OMC), Sommet de Québec (avril 2001), etc.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s’organise, se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réseaute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Ex: Porto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Allegre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puis le Forum social mondial – réseau de réseau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Contestation devient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glocale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(mondiale et locale), à l’image d’autres mouvements sociaux</a:t>
            </a:r>
          </a:p>
          <a:p>
            <a:pPr lvl="1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79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Positions de l’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altermondialisme</a:t>
            </a:r>
            <a:endParaRPr lang="fr-FR" sz="30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Mondialisation économique (néolibérale)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Repose sur l’obsession de la croissance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Centrée sur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l’économie (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économiciste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les besoins de la grande finance et des grandes entreprises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Non démocratique, non transparente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Fait de trop nombreux exclus, trop d’injustices 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Détruit l’environnement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99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Positions de l’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altermondialisme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Mondialisation a du potentiel si elle …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Repose sur des processus transparents, démocratiques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Est centrée sur les besoins humains, la justice sociale, le partage  et le respect des limites environnementales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Exclut la marchandisation des biens communs  (santé, éducation, eau) et le commerce inutile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Inclut la gestion globale des problèmes causés par la mondialisation économique (ex: taxe Tobin)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Donne une grande place aux initiatives de développement local, ascendantes (commerce équitable, achat local)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28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Mondialisation comme continuité historique 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Samir Amin: nouveau </a:t>
            </a: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visage de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l’impérialisme (américain)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Mondialisation garanti l’accès aux marchés, aux ressources et un contrôle informel sur les politiques clefs  (appuyé bien sûr par la menace militaire)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Sud (y compris les pays émergents) demeurent dépendants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Complexité des chaînes d’approvisionnement est-elle si nouvelle?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Autonomie et puissances des entreprises et entrepreneurs récente?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Entreprises coloniales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anipulations de la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démocratie par des entrepreneurs ou entreprises ont une longue histoire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  <p:sp>
        <p:nvSpPr>
          <p:cNvPr id="6" name="4-Point Star 5"/>
          <p:cNvSpPr/>
          <p:nvPr/>
        </p:nvSpPr>
        <p:spPr>
          <a:xfrm>
            <a:off x="8707833" y="188640"/>
            <a:ext cx="228600" cy="2286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4473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Implications de la mondialisation pour l’étude du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Tendances </a:t>
            </a: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(ou pression) vers </a:t>
            </a:r>
            <a:endParaRPr lang="fr-FR" dirty="0" smtClean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Différenciation du Sud 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Érosion du rôle de l’État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Abandon du développement autocentré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L’orientation vers les marchés mondiaux, le secteur d’exportation</a:t>
            </a:r>
          </a:p>
          <a:p>
            <a:pPr lvl="1">
              <a:lnSpc>
                <a:spcPct val="150000"/>
              </a:lnSpc>
            </a:pPr>
            <a:r>
              <a:rPr lang="fr-FR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Et donc vers une plus forte propagation des instabilités économiques 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  <p:sp>
        <p:nvSpPr>
          <p:cNvPr id="6" name="4-Point Star 5"/>
          <p:cNvSpPr/>
          <p:nvPr/>
        </p:nvSpPr>
        <p:spPr>
          <a:xfrm>
            <a:off x="8707833" y="188640"/>
            <a:ext cx="228600" cy="2286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194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Mercredi prochain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Genre et développement (chapitre 4)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Dernier cours avant l’examen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N’oubliez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de faire vos lectures obligatoires, y compris en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ligne sur les OMD …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4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Leblond_DVM_S19_02</Template>
  <TotalTime>12249</TotalTime>
  <Words>1606</Words>
  <Application>Microsoft Office PowerPoint</Application>
  <PresentationFormat>On-screen Show (4:3)</PresentationFormat>
  <Paragraphs>289</Paragraphs>
  <Slides>33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Leblond_DVM_S19_02</vt:lpstr>
      <vt:lpstr>  Partie 2: Théories du développement et mondialisation  Séance 9: Mondialisation </vt:lpstr>
      <vt:lpstr>Plan</vt:lpstr>
      <vt:lpstr>Mondialisation</vt:lpstr>
      <vt:lpstr>Mondialisation dans l’histoire</vt:lpstr>
      <vt:lpstr>Mondialisation dans l’histoire</vt:lpstr>
      <vt:lpstr>Globalisation</vt:lpstr>
      <vt:lpstr>Pourquoi cette accélération? </vt:lpstr>
      <vt:lpstr>Mondialisation: un projet politique contesté </vt:lpstr>
      <vt:lpstr>Analyse de la mondialisation en trois temps</vt:lpstr>
      <vt:lpstr>Mondialisation (économique) vue par ses promoteurs</vt:lpstr>
      <vt:lpstr>Mondialisation (économique) vue par ses promoteurs</vt:lpstr>
      <vt:lpstr>Manifestations économiques</vt:lpstr>
      <vt:lpstr>Chaîne d’approvisionnement d’un ordinateur portable</vt:lpstr>
      <vt:lpstr>Transformations au Sud</vt:lpstr>
      <vt:lpstr>Transformations du Sud</vt:lpstr>
      <vt:lpstr>Impacts économiques très inégaux</vt:lpstr>
      <vt:lpstr>Impacts économiques très inégaux</vt:lpstr>
      <vt:lpstr>Impacts économiques très inégaux</vt:lpstr>
      <vt:lpstr>Impacts économiques très inégaux</vt:lpstr>
      <vt:lpstr>Chine: un succès du néolibéralisme? </vt:lpstr>
      <vt:lpstr>Impacts économiques</vt:lpstr>
      <vt:lpstr>Manifestations culturelles</vt:lpstr>
      <vt:lpstr>Manifestations culturelles</vt:lpstr>
      <vt:lpstr>Manifestations politiques </vt:lpstr>
      <vt:lpstr>Résistance d’États</vt:lpstr>
      <vt:lpstr>Résistance d’États</vt:lpstr>
      <vt:lpstr>Résistance de la société civile au Sud et au Nord</vt:lpstr>
      <vt:lpstr>Résistance de la société civile au Sud et au Nord</vt:lpstr>
      <vt:lpstr>Positions de l’altermondialisme</vt:lpstr>
      <vt:lpstr>Positions de l’altermondialisme</vt:lpstr>
      <vt:lpstr>Mondialisation comme continuité historique ? </vt:lpstr>
      <vt:lpstr>Implications de la mondialisation pour l’étude du développement</vt:lpstr>
      <vt:lpstr>Mercredi prochain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shadow</cp:lastModifiedBy>
  <cp:revision>510</cp:revision>
  <cp:lastPrinted>2013-09-27T14:28:02Z</cp:lastPrinted>
  <dcterms:created xsi:type="dcterms:W3CDTF">2013-08-06T19:24:38Z</dcterms:created>
  <dcterms:modified xsi:type="dcterms:W3CDTF">2013-10-02T18:55:32Z</dcterms:modified>
</cp:coreProperties>
</file>