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429" r:id="rId2"/>
    <p:sldId id="431" r:id="rId3"/>
    <p:sldId id="430" r:id="rId4"/>
    <p:sldId id="417" r:id="rId5"/>
    <p:sldId id="418" r:id="rId6"/>
    <p:sldId id="419" r:id="rId7"/>
    <p:sldId id="420" r:id="rId8"/>
    <p:sldId id="422" r:id="rId9"/>
    <p:sldId id="423" r:id="rId10"/>
    <p:sldId id="424" r:id="rId11"/>
    <p:sldId id="425" r:id="rId12"/>
    <p:sldId id="426" r:id="rId13"/>
    <p:sldId id="427" r:id="rId14"/>
    <p:sldId id="421" r:id="rId15"/>
    <p:sldId id="392" r:id="rId16"/>
    <p:sldId id="310" r:id="rId17"/>
    <p:sldId id="415" r:id="rId18"/>
    <p:sldId id="374" r:id="rId19"/>
    <p:sldId id="318" r:id="rId20"/>
    <p:sldId id="319" r:id="rId21"/>
    <p:sldId id="320" r:id="rId22"/>
    <p:sldId id="370" r:id="rId23"/>
    <p:sldId id="369" r:id="rId24"/>
    <p:sldId id="323" r:id="rId25"/>
    <p:sldId id="414" r:id="rId26"/>
    <p:sldId id="412" r:id="rId27"/>
    <p:sldId id="428" r:id="rId28"/>
    <p:sldId id="413" r:id="rId29"/>
    <p:sldId id="396" r:id="rId30"/>
    <p:sldId id="397" r:id="rId3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33"/>
    <a:srgbClr val="FF3300"/>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294"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776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ltLang="en-US"/>
          </a:p>
        </p:txBody>
      </p:sp>
      <p:sp>
        <p:nvSpPr>
          <p:cNvPr id="11776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ltLang="en-US"/>
          </a:p>
        </p:txBody>
      </p:sp>
      <p:sp>
        <p:nvSpPr>
          <p:cNvPr id="297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1776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1776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ltLang="en-US"/>
          </a:p>
        </p:txBody>
      </p:sp>
      <p:sp>
        <p:nvSpPr>
          <p:cNvPr id="11776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smtClean="0"/>
            </a:lvl1pPr>
          </a:lstStyle>
          <a:p>
            <a:pPr>
              <a:defRPr/>
            </a:pPr>
            <a:fld id="{1CD5A555-6475-4460-AE76-C8AE3DEC2B4C}" type="slidenum">
              <a:rPr lang="en-US" altLang="en-US"/>
              <a:pPr>
                <a:defRPr/>
              </a:pPr>
              <a:t>‹#›</a:t>
            </a:fld>
            <a:endParaRPr lang="en-US" altLang="en-US"/>
          </a:p>
        </p:txBody>
      </p:sp>
    </p:spTree>
    <p:extLst>
      <p:ext uri="{BB962C8B-B14F-4D97-AF65-F5344CB8AC3E}">
        <p14:creationId xmlns:p14="http://schemas.microsoft.com/office/powerpoint/2010/main" val="77801558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77A0DAD5-0310-4F40-94E4-A614AC5C2E65}" type="slidenum">
              <a:rPr lang="en-US" smtClean="0"/>
              <a:pPr>
                <a:defRPr/>
              </a:pPr>
              <a:t>1</a:t>
            </a:fld>
            <a:endParaRPr lang="en-US"/>
          </a:p>
        </p:txBody>
      </p:sp>
    </p:spTree>
    <p:extLst>
      <p:ext uri="{BB962C8B-B14F-4D97-AF65-F5344CB8AC3E}">
        <p14:creationId xmlns:p14="http://schemas.microsoft.com/office/powerpoint/2010/main" val="473312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1CD5A555-6475-4460-AE76-C8AE3DEC2B4C}" type="slidenum">
              <a:rPr lang="en-US" altLang="en-US" smtClean="0"/>
              <a:pPr>
                <a:defRPr/>
              </a:pPr>
              <a:t>2</a:t>
            </a:fld>
            <a:endParaRPr lang="en-US" altLang="en-US"/>
          </a:p>
        </p:txBody>
      </p:sp>
    </p:spTree>
    <p:extLst>
      <p:ext uri="{BB962C8B-B14F-4D97-AF65-F5344CB8AC3E}">
        <p14:creationId xmlns:p14="http://schemas.microsoft.com/office/powerpoint/2010/main" val="14713223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p:spPr>
        <p:txBody>
          <a:bodyPr/>
          <a:lstStyle/>
          <a:p>
            <a:pPr eaLnBrk="1" hangingPunct="1"/>
            <a:endParaRPr lang="en-US" altLang="en-US" smtClean="0"/>
          </a:p>
        </p:txBody>
      </p:sp>
      <p:sp>
        <p:nvSpPr>
          <p:cNvPr id="30724" name="Slide Number Placeholder 3"/>
          <p:cNvSpPr>
            <a:spLocks noGrp="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7C22AAF-80CE-441E-9D4F-825C678FD88B}" type="slidenum">
              <a:rPr lang="en-US" altLang="en-US"/>
              <a:pPr eaLnBrk="1" hangingPunct="1"/>
              <a:t>3</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p:spPr>
        <p:txBody>
          <a:bodyPr/>
          <a:lstStyle/>
          <a:p>
            <a:pPr eaLnBrk="1" hangingPunct="1"/>
            <a:endParaRPr lang="en-US" altLang="en-US" smtClean="0"/>
          </a:p>
        </p:txBody>
      </p:sp>
      <p:sp>
        <p:nvSpPr>
          <p:cNvPr id="31748" name="Slide Number Placeholder 3"/>
          <p:cNvSpPr>
            <a:spLocks noGrp="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B1658CE-C2DD-43A6-8A66-EBA72048032D}" type="slidenum">
              <a:rPr lang="en-US" altLang="en-US"/>
              <a:pPr eaLnBrk="1" hangingPunct="1"/>
              <a:t>4</a:t>
            </a:fld>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p:spPr>
        <p:txBody>
          <a:bodyPr/>
          <a:lstStyle/>
          <a:p>
            <a:pPr eaLnBrk="1" hangingPunct="1"/>
            <a:endParaRPr lang="en-US" altLang="en-US" smtClean="0"/>
          </a:p>
        </p:txBody>
      </p:sp>
      <p:sp>
        <p:nvSpPr>
          <p:cNvPr id="32772" name="Slide Number Placeholder 3"/>
          <p:cNvSpPr>
            <a:spLocks noGrp="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740733D-0904-47BB-85CB-3ABF5432A96B}" type="slidenum">
              <a:rPr lang="en-US" altLang="en-US"/>
              <a:pPr eaLnBrk="1" hangingPunct="1"/>
              <a:t>5</a:t>
            </a:fld>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ln/>
        </p:spPr>
      </p:sp>
      <p:sp>
        <p:nvSpPr>
          <p:cNvPr id="33795" name="Notes Placeholder 2"/>
          <p:cNvSpPr>
            <a:spLocks noGrp="1"/>
          </p:cNvSpPr>
          <p:nvPr>
            <p:ph type="body" idx="1"/>
          </p:nvPr>
        </p:nvSpPr>
        <p:spPr>
          <a:noFill/>
        </p:spPr>
        <p:txBody>
          <a:bodyPr/>
          <a:lstStyle/>
          <a:p>
            <a:pPr eaLnBrk="1" hangingPunct="1"/>
            <a:endParaRPr lang="en-US" altLang="en-US" smtClean="0"/>
          </a:p>
        </p:txBody>
      </p:sp>
      <p:sp>
        <p:nvSpPr>
          <p:cNvPr id="33796" name="Slide Number Placeholder 3"/>
          <p:cNvSpPr>
            <a:spLocks noGrp="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6A0AE3E-D71A-43CC-961C-C1EE6B51677C}" type="slidenum">
              <a:rPr lang="en-US" altLang="en-US"/>
              <a:pPr eaLnBrk="1" hangingPunct="1"/>
              <a:t>6</a:t>
            </a:fld>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ln/>
        </p:spPr>
      </p:sp>
      <p:sp>
        <p:nvSpPr>
          <p:cNvPr id="34819" name="Notes Placeholder 2"/>
          <p:cNvSpPr>
            <a:spLocks noGrp="1"/>
          </p:cNvSpPr>
          <p:nvPr>
            <p:ph type="body" idx="1"/>
          </p:nvPr>
        </p:nvSpPr>
        <p:spPr>
          <a:noFill/>
        </p:spPr>
        <p:txBody>
          <a:bodyPr/>
          <a:lstStyle/>
          <a:p>
            <a:pPr eaLnBrk="1" hangingPunct="1"/>
            <a:endParaRPr lang="en-US" altLang="en-US" smtClean="0"/>
          </a:p>
        </p:txBody>
      </p:sp>
      <p:sp>
        <p:nvSpPr>
          <p:cNvPr id="34820" name="Slide Number Placeholder 3"/>
          <p:cNvSpPr>
            <a:spLocks noGrp="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D16A368-DA78-47B2-B5B7-2028DEFDD4FD}" type="slidenum">
              <a:rPr lang="en-US" altLang="en-US"/>
              <a:pPr eaLnBrk="1" hangingPunct="1"/>
              <a:t>7</a:t>
            </a:fld>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69CB647-8876-4135-9491-A223D5AA9573}" type="slidenum">
              <a:rPr lang="en-US" altLang="en-US"/>
              <a:pPr eaLnBrk="1" hangingPunct="1"/>
              <a:t>8</a:t>
            </a:fld>
            <a:endParaRPr lang="en-US" altLang="en-US"/>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26CF542-E88B-46FC-ACDE-135CD8207586}" type="slidenum">
              <a:rPr lang="en-US" altLang="en-US"/>
              <a:pPr eaLnBrk="1" hangingPunct="1"/>
              <a:t>9</a:t>
            </a:fld>
            <a:endParaRPr lang="en-US" altLang="en-US"/>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F248610-B027-4AD3-BFC1-27489E5CC88A}" type="slidenum">
              <a:rPr lang="en-US" altLang="en-US"/>
              <a:pPr eaLnBrk="1" hangingPunct="1"/>
              <a:t>10</a:t>
            </a:fld>
            <a:endParaRPr lang="en-US" altLang="en-US"/>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8999429-709C-4A54-A5FC-EC7200C7221C}" type="slidenum">
              <a:rPr lang="en-US" altLang="en-US"/>
              <a:pPr eaLnBrk="1" hangingPunct="1"/>
              <a:t>11</a:t>
            </a:fld>
            <a:endParaRPr lang="en-US" altLang="en-US"/>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6E4BAB4-AC46-4044-82B0-B3538DBAA3D4}" type="slidenum">
              <a:rPr lang="en-US" altLang="en-US"/>
              <a:pPr eaLnBrk="1" hangingPunct="1"/>
              <a:t>12</a:t>
            </a:fld>
            <a:endParaRPr lang="en-US" altLang="en-US"/>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F7A2D94-871B-4FC7-9FF5-5D7AC572AB86}" type="slidenum">
              <a:rPr lang="en-US" altLang="en-US"/>
              <a:pPr eaLnBrk="1" hangingPunct="1"/>
              <a:t>13</a:t>
            </a:fld>
            <a:endParaRPr lang="en-US" altLang="en-US"/>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F86FB59-93DA-440E-A3E1-4BB828B61619}" type="slidenum">
              <a:rPr lang="en-US" altLang="en-US"/>
              <a:pPr eaLnBrk="1" hangingPunct="1"/>
              <a:t>14</a:t>
            </a:fld>
            <a:endParaRPr lang="en-US" alt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3574E79-B20A-40DA-A331-2B23BFAF3289}" type="slidenum">
              <a:rPr lang="en-US" altLang="en-US"/>
              <a:pPr eaLnBrk="1" hangingPunct="1"/>
              <a:t>15</a:t>
            </a:fld>
            <a:endParaRPr lang="en-US" altLang="en-US"/>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B33D4AA-FE6B-43BD-961B-6A292D4B9CC0}" type="slidenum">
              <a:rPr lang="en-US" altLang="en-US"/>
              <a:pPr eaLnBrk="1" hangingPunct="1"/>
              <a:t>16</a:t>
            </a:fld>
            <a:endParaRPr lang="en-US" alt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p:spPr>
        <p:txBody>
          <a:bodyPr/>
          <a:lstStyle/>
          <a:p>
            <a:pPr eaLnBrk="1" hangingPunct="1"/>
            <a:endParaRPr lang="en-US" altLang="en-US" smtClean="0"/>
          </a:p>
        </p:txBody>
      </p:sp>
      <p:sp>
        <p:nvSpPr>
          <p:cNvPr id="45060" name="Slide Number Placeholder 3"/>
          <p:cNvSpPr>
            <a:spLocks noGrp="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76CEB8E-01DC-4506-A82D-702DAD4AB9C3}" type="slidenum">
              <a:rPr lang="en-US" altLang="en-US"/>
              <a:pPr eaLnBrk="1" hangingPunct="1"/>
              <a:t>17</a:t>
            </a:fld>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83AB7B5-21A4-4F2E-94D8-C28BC7558586}" type="slidenum">
              <a:rPr lang="en-US" altLang="en-US"/>
              <a:pPr eaLnBrk="1" hangingPunct="1"/>
              <a:t>18</a:t>
            </a:fld>
            <a:endParaRPr lang="en-US" alt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p:spPr>
        <p:txBody>
          <a:bodyPr/>
          <a:lstStyle/>
          <a:p>
            <a:pPr eaLnBrk="1" hangingPunct="1"/>
            <a:endParaRPr lang="fr-FR"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5861E7E-9FC0-416B-8F81-A36DD249A413}" type="slidenum">
              <a:rPr lang="en-US" altLang="en-US"/>
              <a:pPr eaLnBrk="1" hangingPunct="1"/>
              <a:t>19</a:t>
            </a:fld>
            <a:endParaRPr lang="en-US" alt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E1CFFB8-346B-4582-B96D-19393F6634B2}" type="slidenum">
              <a:rPr lang="en-US" altLang="en-US"/>
              <a:pPr eaLnBrk="1" hangingPunct="1"/>
              <a:t>20</a:t>
            </a:fld>
            <a:endParaRPr lang="en-US" alt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FC5F5BF-43BE-46F6-97EC-9A071F822163}" type="slidenum">
              <a:rPr lang="en-US" altLang="en-US"/>
              <a:pPr eaLnBrk="1" hangingPunct="1"/>
              <a:t>21</a:t>
            </a:fld>
            <a:endParaRPr lang="en-US" altLang="en-US"/>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30F9C43-061C-46BC-82E3-51AF6E5355F4}" type="slidenum">
              <a:rPr lang="en-US" altLang="en-US"/>
              <a:pPr eaLnBrk="1" hangingPunct="1"/>
              <a:t>22</a:t>
            </a:fld>
            <a:endParaRPr lang="en-US" altLang="en-US"/>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83BABB0-0252-477F-AECA-45777EC42681}" type="slidenum">
              <a:rPr lang="en-US" altLang="en-US"/>
              <a:pPr eaLnBrk="1" hangingPunct="1"/>
              <a:t>23</a:t>
            </a:fld>
            <a:endParaRPr lang="en-US" altLang="en-US"/>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C69648C-24D0-4E7F-AA5C-5A8336C984D8}" type="slidenum">
              <a:rPr lang="en-US" altLang="en-US"/>
              <a:pPr eaLnBrk="1" hangingPunct="1"/>
              <a:t>24</a:t>
            </a:fld>
            <a:endParaRPr lang="en-US" altLang="en-US"/>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BB4E092-EF41-41DB-B239-155C2A77554C}" type="slidenum">
              <a:rPr lang="en-US" altLang="en-US"/>
              <a:pPr eaLnBrk="1" hangingPunct="1"/>
              <a:t>25</a:t>
            </a:fld>
            <a:endParaRPr lang="en-US" altLang="en-US"/>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5F1B6C9-1D72-495D-B3EC-9F3E29F3A88F}" type="slidenum">
              <a:rPr lang="en-US" altLang="en-US"/>
              <a:pPr eaLnBrk="1" hangingPunct="1"/>
              <a:t>26</a:t>
            </a:fld>
            <a:endParaRPr lang="en-US" altLang="en-US"/>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5F1B6C9-1D72-495D-B3EC-9F3E29F3A88F}" type="slidenum">
              <a:rPr lang="en-US" altLang="en-US"/>
              <a:pPr eaLnBrk="1" hangingPunct="1"/>
              <a:t>27</a:t>
            </a:fld>
            <a:endParaRPr lang="en-US" altLang="en-US"/>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194D7F8-0533-4976-AE48-9B49317468A9}" type="slidenum">
              <a:rPr lang="en-US" altLang="en-US"/>
              <a:pPr eaLnBrk="1" hangingPunct="1"/>
              <a:t>28</a:t>
            </a:fld>
            <a:endParaRPr lang="en-US" altLang="en-US"/>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p:spPr>
        <p:txBody>
          <a:bodyPr/>
          <a:lstStyle/>
          <a:p>
            <a:pPr eaLnBrk="1" hangingPunct="1"/>
            <a:endParaRPr lang="fr-FR" alt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2B5E070-C453-4DD9-A41D-5F00271E0D15}" type="slidenum">
              <a:rPr lang="en-US" altLang="en-US"/>
              <a:pPr eaLnBrk="1" hangingPunct="1"/>
              <a:t>29</a:t>
            </a:fld>
            <a:endParaRPr lang="en-US" altLang="en-US"/>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6AE207A-D7ED-40F0-8108-2AD069CC8896}" type="slidenum">
              <a:rPr lang="en-US" altLang="en-US"/>
              <a:pPr eaLnBrk="1" hangingPunct="1"/>
              <a:t>30</a:t>
            </a:fld>
            <a:endParaRPr lang="en-US" altLang="en-US"/>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323A24C3-8311-4BB2-A295-B4766441E64F}" type="slidenum">
              <a:rPr lang="en-US" altLang="en-US"/>
              <a:pPr>
                <a:defRPr/>
              </a:pPr>
              <a:t>‹#›</a:t>
            </a:fld>
            <a:endParaRPr lang="en-US" altLang="en-US"/>
          </a:p>
        </p:txBody>
      </p:sp>
    </p:spTree>
    <p:extLst>
      <p:ext uri="{BB962C8B-B14F-4D97-AF65-F5344CB8AC3E}">
        <p14:creationId xmlns:p14="http://schemas.microsoft.com/office/powerpoint/2010/main" val="2740859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21815459-0833-4147-815B-15CBC2B51DB5}" type="slidenum">
              <a:rPr lang="en-US" altLang="en-US"/>
              <a:pPr>
                <a:defRPr/>
              </a:pPr>
              <a:t>‹#›</a:t>
            </a:fld>
            <a:endParaRPr lang="en-US" altLang="en-US"/>
          </a:p>
        </p:txBody>
      </p:sp>
    </p:spTree>
    <p:extLst>
      <p:ext uri="{BB962C8B-B14F-4D97-AF65-F5344CB8AC3E}">
        <p14:creationId xmlns:p14="http://schemas.microsoft.com/office/powerpoint/2010/main" val="3823691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3942E4F5-8FFB-45F4-AD7A-86722E994BBC}" type="slidenum">
              <a:rPr lang="en-US" altLang="en-US"/>
              <a:pPr>
                <a:defRPr/>
              </a:pPr>
              <a:t>‹#›</a:t>
            </a:fld>
            <a:endParaRPr lang="en-US" altLang="en-US"/>
          </a:p>
        </p:txBody>
      </p:sp>
    </p:spTree>
    <p:extLst>
      <p:ext uri="{BB962C8B-B14F-4D97-AF65-F5344CB8AC3E}">
        <p14:creationId xmlns:p14="http://schemas.microsoft.com/office/powerpoint/2010/main" val="34477275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28CCFEE7-DFD4-4736-9840-B4CF37550FBA}" type="slidenum">
              <a:rPr lang="en-US" altLang="en-US"/>
              <a:pPr>
                <a:defRPr/>
              </a:pPr>
              <a:t>‹#›</a:t>
            </a:fld>
            <a:endParaRPr lang="en-US" altLang="en-US"/>
          </a:p>
        </p:txBody>
      </p:sp>
    </p:spTree>
    <p:extLst>
      <p:ext uri="{BB962C8B-B14F-4D97-AF65-F5344CB8AC3E}">
        <p14:creationId xmlns:p14="http://schemas.microsoft.com/office/powerpoint/2010/main" val="1760398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6"/>
          <p:cNvSpPr>
            <a:spLocks noGrp="1" noChangeArrowheads="1"/>
          </p:cNvSpPr>
          <p:nvPr>
            <p:ph type="sldNum" sz="quarter" idx="12"/>
          </p:nvPr>
        </p:nvSpPr>
        <p:spPr>
          <a:ln/>
        </p:spPr>
        <p:txBody>
          <a:bodyPr/>
          <a:lstStyle>
            <a:lvl1pPr>
              <a:defRPr/>
            </a:lvl1pPr>
          </a:lstStyle>
          <a:p>
            <a:pPr>
              <a:defRPr/>
            </a:pPr>
            <a:fld id="{71C8EF29-5275-4962-A7B2-5974B670005E}" type="slidenum">
              <a:rPr lang="en-US" altLang="en-US"/>
              <a:pPr>
                <a:defRPr/>
              </a:pPr>
              <a:t>‹#›</a:t>
            </a:fld>
            <a:endParaRPr lang="en-US" altLang="en-US"/>
          </a:p>
        </p:txBody>
      </p:sp>
    </p:spTree>
    <p:extLst>
      <p:ext uri="{BB962C8B-B14F-4D97-AF65-F5344CB8AC3E}">
        <p14:creationId xmlns:p14="http://schemas.microsoft.com/office/powerpoint/2010/main" val="1364370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p:cNvSpPr>
            <a:spLocks noGrp="1" noChangeArrowheads="1"/>
          </p:cNvSpPr>
          <p:nvPr>
            <p:ph type="sldNum" sz="quarter" idx="12"/>
          </p:nvPr>
        </p:nvSpPr>
        <p:spPr>
          <a:ln/>
        </p:spPr>
        <p:txBody>
          <a:bodyPr/>
          <a:lstStyle>
            <a:lvl1pPr>
              <a:defRPr/>
            </a:lvl1pPr>
          </a:lstStyle>
          <a:p>
            <a:pPr>
              <a:defRPr/>
            </a:pPr>
            <a:fld id="{ABDFD064-1973-4CEF-9AAE-626DC07228D8}" type="slidenum">
              <a:rPr lang="en-US" altLang="en-US"/>
              <a:pPr>
                <a:defRPr/>
              </a:pPr>
              <a:t>‹#›</a:t>
            </a:fld>
            <a:endParaRPr lang="en-US" altLang="en-US"/>
          </a:p>
        </p:txBody>
      </p:sp>
    </p:spTree>
    <p:extLst>
      <p:ext uri="{BB962C8B-B14F-4D97-AF65-F5344CB8AC3E}">
        <p14:creationId xmlns:p14="http://schemas.microsoft.com/office/powerpoint/2010/main" val="20390913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4" name="Rectangle 6"/>
          <p:cNvSpPr>
            <a:spLocks noGrp="1" noChangeArrowheads="1"/>
          </p:cNvSpPr>
          <p:nvPr>
            <p:ph type="sldNum" sz="quarter" idx="12"/>
          </p:nvPr>
        </p:nvSpPr>
        <p:spPr>
          <a:ln/>
        </p:spPr>
        <p:txBody>
          <a:bodyPr/>
          <a:lstStyle>
            <a:lvl1pPr>
              <a:defRPr/>
            </a:lvl1pPr>
          </a:lstStyle>
          <a:p>
            <a:pPr>
              <a:defRPr/>
            </a:pPr>
            <a:fld id="{645429E1-B3B4-43C8-A9FE-71435704282C}" type="slidenum">
              <a:rPr lang="en-US" altLang="en-US"/>
              <a:pPr>
                <a:defRPr/>
              </a:pPr>
              <a:t>‹#›</a:t>
            </a:fld>
            <a:endParaRPr lang="en-US" altLang="en-US"/>
          </a:p>
        </p:txBody>
      </p:sp>
    </p:spTree>
    <p:extLst>
      <p:ext uri="{BB962C8B-B14F-4D97-AF65-F5344CB8AC3E}">
        <p14:creationId xmlns:p14="http://schemas.microsoft.com/office/powerpoint/2010/main" val="37248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F3AD4699-71CB-4EEC-92A1-0DE35B05BF0E}" type="slidenum">
              <a:rPr lang="en-US" altLang="en-US"/>
              <a:pPr>
                <a:defRPr/>
              </a:pPr>
              <a:t>‹#›</a:t>
            </a:fld>
            <a:endParaRPr lang="en-US" altLang="en-US"/>
          </a:p>
        </p:txBody>
      </p:sp>
    </p:spTree>
    <p:extLst>
      <p:ext uri="{BB962C8B-B14F-4D97-AF65-F5344CB8AC3E}">
        <p14:creationId xmlns:p14="http://schemas.microsoft.com/office/powerpoint/2010/main" val="1833733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29C7572B-6DC5-4CDA-ACC5-FF43DB974A3B}" type="slidenum">
              <a:rPr lang="en-US" altLang="en-US"/>
              <a:pPr>
                <a:defRPr/>
              </a:pPr>
              <a:t>‹#›</a:t>
            </a:fld>
            <a:endParaRPr lang="en-US" altLang="en-US"/>
          </a:p>
        </p:txBody>
      </p:sp>
    </p:spTree>
    <p:extLst>
      <p:ext uri="{BB962C8B-B14F-4D97-AF65-F5344CB8AC3E}">
        <p14:creationId xmlns:p14="http://schemas.microsoft.com/office/powerpoint/2010/main" val="3136016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89CB6B57-2A8E-457D-BE75-489DAAB2DCF7}" type="slidenum">
              <a:rPr lang="en-US" altLang="en-US"/>
              <a:pPr>
                <a:defRPr/>
              </a:pPr>
              <a:t>‹#›</a:t>
            </a:fld>
            <a:endParaRPr lang="en-US" altLang="en-US"/>
          </a:p>
        </p:txBody>
      </p:sp>
    </p:spTree>
    <p:extLst>
      <p:ext uri="{BB962C8B-B14F-4D97-AF65-F5344CB8AC3E}">
        <p14:creationId xmlns:p14="http://schemas.microsoft.com/office/powerpoint/2010/main" val="681412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971AA8F1-97C3-4441-900C-0944D4871791}" type="slidenum">
              <a:rPr lang="en-US" altLang="en-US"/>
              <a:pPr>
                <a:defRPr/>
              </a:pPr>
              <a:t>‹#›</a:t>
            </a:fld>
            <a:endParaRPr lang="en-US" altLang="en-US"/>
          </a:p>
        </p:txBody>
      </p:sp>
    </p:spTree>
    <p:extLst>
      <p:ext uri="{BB962C8B-B14F-4D97-AF65-F5344CB8AC3E}">
        <p14:creationId xmlns:p14="http://schemas.microsoft.com/office/powerpoint/2010/main" val="11799999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US" alt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n-US" alt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a:defRPr/>
            </a:pPr>
            <a:fld id="{788E7602-A1A6-4717-BB71-C9EDBE0AB1E3}"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2060"/>
                </a:solidFill>
              </a:rPr>
              <a:t>Office Hours this week</a:t>
            </a:r>
            <a:endParaRPr lang="en-US" dirty="0">
              <a:solidFill>
                <a:srgbClr val="002060"/>
              </a:solidFill>
            </a:endParaRPr>
          </a:p>
        </p:txBody>
      </p:sp>
      <p:sp>
        <p:nvSpPr>
          <p:cNvPr id="3" name="Content Placeholder 2"/>
          <p:cNvSpPr>
            <a:spLocks noGrp="1"/>
          </p:cNvSpPr>
          <p:nvPr>
            <p:ph idx="1"/>
          </p:nvPr>
        </p:nvSpPr>
        <p:spPr/>
        <p:txBody>
          <a:bodyPr/>
          <a:lstStyle/>
          <a:p>
            <a:r>
              <a:rPr lang="en-US" dirty="0" smtClean="0">
                <a:solidFill>
                  <a:srgbClr val="002060"/>
                </a:solidFill>
              </a:rPr>
              <a:t>Today: 2:00 – 3:30 PM</a:t>
            </a:r>
          </a:p>
          <a:p>
            <a:r>
              <a:rPr lang="en-US" dirty="0" smtClean="0">
                <a:solidFill>
                  <a:srgbClr val="002060"/>
                </a:solidFill>
              </a:rPr>
              <a:t>Tomorrow 9:00 -10:30 AM (by appoint.)</a:t>
            </a:r>
          </a:p>
          <a:p>
            <a:endParaRPr lang="en-US" dirty="0">
              <a:solidFill>
                <a:srgbClr val="002060"/>
              </a:solidFill>
            </a:endParaRPr>
          </a:p>
          <a:p>
            <a:r>
              <a:rPr lang="en-US" smtClean="0">
                <a:solidFill>
                  <a:srgbClr val="002060"/>
                </a:solidFill>
              </a:rPr>
              <a:t>After tomorrow AM</a:t>
            </a:r>
            <a:r>
              <a:rPr lang="en-US" dirty="0" smtClean="0">
                <a:solidFill>
                  <a:srgbClr val="002060"/>
                </a:solidFill>
              </a:rPr>
              <a:t>: only reachable by email. </a:t>
            </a:r>
          </a:p>
          <a:p>
            <a:endParaRPr lang="en-US" dirty="0"/>
          </a:p>
        </p:txBody>
      </p:sp>
    </p:spTree>
    <p:extLst>
      <p:ext uri="{BB962C8B-B14F-4D97-AF65-F5344CB8AC3E}">
        <p14:creationId xmlns:p14="http://schemas.microsoft.com/office/powerpoint/2010/main" val="20549916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2060"/>
                </a:solidFill>
              </a:rPr>
              <a:t>Format Final Exam</a:t>
            </a:r>
            <a:endParaRPr lang="en-US" dirty="0">
              <a:solidFill>
                <a:srgbClr val="002060"/>
              </a:solidFill>
            </a:endParaRPr>
          </a:p>
        </p:txBody>
      </p:sp>
      <p:sp>
        <p:nvSpPr>
          <p:cNvPr id="3" name="Content Placeholder 2"/>
          <p:cNvSpPr>
            <a:spLocks noGrp="1"/>
          </p:cNvSpPr>
          <p:nvPr>
            <p:ph idx="1"/>
          </p:nvPr>
        </p:nvSpPr>
        <p:spPr/>
        <p:txBody>
          <a:bodyPr/>
          <a:lstStyle/>
          <a:p>
            <a:r>
              <a:rPr lang="en-US" dirty="0" smtClean="0">
                <a:solidFill>
                  <a:srgbClr val="002060"/>
                </a:solidFill>
              </a:rPr>
              <a:t>25 MCQs    Total of 40 marks</a:t>
            </a:r>
          </a:p>
          <a:p>
            <a:r>
              <a:rPr lang="en-US" dirty="0" smtClean="0">
                <a:solidFill>
                  <a:srgbClr val="002060"/>
                </a:solidFill>
              </a:rPr>
              <a:t>9 Questions: Total of 60 marks</a:t>
            </a:r>
            <a:endParaRPr lang="en-US" dirty="0">
              <a:solidFill>
                <a:srgbClr val="002060"/>
              </a:solidFill>
            </a:endParaRPr>
          </a:p>
        </p:txBody>
      </p:sp>
    </p:spTree>
    <p:extLst>
      <p:ext uri="{BB962C8B-B14F-4D97-AF65-F5344CB8AC3E}">
        <p14:creationId xmlns:p14="http://schemas.microsoft.com/office/powerpoint/2010/main" val="42432717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685800" y="762000"/>
            <a:ext cx="8001000" cy="192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000">
                <a:solidFill>
                  <a:srgbClr val="002060"/>
                </a:solidFill>
              </a:rPr>
              <a:t>1: In the following figure which shows the regulatory region of the lactose operon, you see the different possible occupancy status for the CAP and repressor binding sites.  Associate each of these situations with presence or absence of glucose and lactose in the growth media and say if the operon will be active (ON) or inactive (OFF). </a:t>
            </a:r>
          </a:p>
        </p:txBody>
      </p:sp>
      <p:pic>
        <p:nvPicPr>
          <p:cNvPr id="2051" name="Picture 3" descr="img04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2438400"/>
            <a:ext cx="4505325" cy="391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584375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07_03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413" y="714375"/>
            <a:ext cx="7115175" cy="542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762000" y="990600"/>
            <a:ext cx="7924800" cy="5262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solidFill>
                  <a:srgbClr val="002060"/>
                </a:solidFill>
              </a:rPr>
              <a:t>2</a:t>
            </a:r>
            <a:r>
              <a:rPr lang="en-US" altLang="en-US" sz="2400">
                <a:solidFill>
                  <a:srgbClr val="FFCC00"/>
                </a:solidFill>
              </a:rPr>
              <a:t>.  </a:t>
            </a:r>
            <a:r>
              <a:rPr lang="en-US" altLang="en-US" sz="2400">
                <a:solidFill>
                  <a:srgbClr val="002060"/>
                </a:solidFill>
              </a:rPr>
              <a:t>Imagine you have created a fusion between the regulatory regions of the tryptophan operon and the coding region of the lactose operon. Under which circumstances do you expect to see expression of the </a:t>
            </a:r>
            <a:r>
              <a:rPr lang="fr-FR" altLang="en-US" sz="2400">
                <a:solidFill>
                  <a:srgbClr val="002060"/>
                </a:solidFill>
              </a:rPr>
              <a:t>β</a:t>
            </a:r>
            <a:r>
              <a:rPr lang="en-US" altLang="en-US" sz="2400">
                <a:solidFill>
                  <a:srgbClr val="002060"/>
                </a:solidFill>
              </a:rPr>
              <a:t>-galactosidase gene ?  </a:t>
            </a:r>
          </a:p>
          <a:p>
            <a:pPr eaLnBrk="1" hangingPunct="1"/>
            <a:r>
              <a:rPr lang="en-US" altLang="en-US" sz="2400">
                <a:solidFill>
                  <a:srgbClr val="002060"/>
                </a:solidFill>
              </a:rPr>
              <a:t>	</a:t>
            </a:r>
          </a:p>
          <a:p>
            <a:pPr eaLnBrk="1" hangingPunct="1"/>
            <a:r>
              <a:rPr lang="en-US" altLang="en-US" sz="2400">
                <a:solidFill>
                  <a:srgbClr val="002060"/>
                </a:solidFill>
              </a:rPr>
              <a:t>A) Only when glucose and lactose are absent?</a:t>
            </a:r>
          </a:p>
          <a:p>
            <a:pPr eaLnBrk="1" hangingPunct="1"/>
            <a:r>
              <a:rPr lang="en-US" altLang="en-US" sz="2400">
                <a:solidFill>
                  <a:srgbClr val="002060"/>
                </a:solidFill>
              </a:rPr>
              <a:t>	B) Only when glucose and lactose are present?</a:t>
            </a:r>
          </a:p>
          <a:p>
            <a:pPr eaLnBrk="1" hangingPunct="1"/>
            <a:r>
              <a:rPr lang="en-US" altLang="en-US" sz="2400">
                <a:solidFill>
                  <a:srgbClr val="002060"/>
                </a:solidFill>
              </a:rPr>
              <a:t>	C) Only when glucose is present and lactose is absent ?</a:t>
            </a:r>
          </a:p>
          <a:p>
            <a:pPr eaLnBrk="1" hangingPunct="1"/>
            <a:r>
              <a:rPr lang="en-US" altLang="en-US" sz="2400">
                <a:solidFill>
                  <a:srgbClr val="002060"/>
                </a:solidFill>
              </a:rPr>
              <a:t>	D) Only when lactose is present and glucose is absent ?</a:t>
            </a:r>
          </a:p>
          <a:p>
            <a:pPr eaLnBrk="1" hangingPunct="1"/>
            <a:r>
              <a:rPr lang="en-US" altLang="en-US" sz="2400">
                <a:solidFill>
                  <a:srgbClr val="002060"/>
                </a:solidFill>
              </a:rPr>
              <a:t>	E) Only when tryptophan is absent ?</a:t>
            </a:r>
          </a:p>
          <a:p>
            <a:pPr eaLnBrk="1" hangingPunct="1"/>
            <a:r>
              <a:rPr lang="en-US" altLang="en-US" sz="2400">
                <a:solidFill>
                  <a:srgbClr val="002060"/>
                </a:solidFill>
              </a:rPr>
              <a:t>	F) Only when tryptophan is present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11_2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457200"/>
            <a:ext cx="8001000" cy="583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762000" y="990600"/>
            <a:ext cx="7924800" cy="5262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solidFill>
                  <a:srgbClr val="002060"/>
                </a:solidFill>
              </a:rPr>
              <a:t>2. Imagine you have created a fusion between the regulatory regions of the tryptophan operon and the coding region of the lactose operon. Under which circumstances do you expect to see expression of the </a:t>
            </a:r>
            <a:r>
              <a:rPr lang="fr-FR" altLang="en-US" sz="2400">
                <a:solidFill>
                  <a:srgbClr val="002060"/>
                </a:solidFill>
              </a:rPr>
              <a:t>β</a:t>
            </a:r>
            <a:r>
              <a:rPr lang="en-US" altLang="en-US" sz="2400">
                <a:solidFill>
                  <a:srgbClr val="002060"/>
                </a:solidFill>
              </a:rPr>
              <a:t>-galactosidase gene ?  </a:t>
            </a:r>
          </a:p>
          <a:p>
            <a:pPr eaLnBrk="1" hangingPunct="1"/>
            <a:r>
              <a:rPr lang="en-US" altLang="en-US" sz="2400">
                <a:solidFill>
                  <a:srgbClr val="002060"/>
                </a:solidFill>
              </a:rPr>
              <a:t>	</a:t>
            </a:r>
          </a:p>
          <a:p>
            <a:pPr eaLnBrk="1" hangingPunct="1"/>
            <a:r>
              <a:rPr lang="en-US" altLang="en-US" sz="2400">
                <a:solidFill>
                  <a:srgbClr val="002060"/>
                </a:solidFill>
              </a:rPr>
              <a:t>A) Only when glucose and lactose are absent?</a:t>
            </a:r>
          </a:p>
          <a:p>
            <a:pPr eaLnBrk="1" hangingPunct="1"/>
            <a:r>
              <a:rPr lang="en-US" altLang="en-US" sz="2400">
                <a:solidFill>
                  <a:srgbClr val="002060"/>
                </a:solidFill>
              </a:rPr>
              <a:t>	B) Only when glucose and lactose are present?</a:t>
            </a:r>
          </a:p>
          <a:p>
            <a:pPr eaLnBrk="1" hangingPunct="1"/>
            <a:r>
              <a:rPr lang="en-US" altLang="en-US" sz="2400">
                <a:solidFill>
                  <a:srgbClr val="002060"/>
                </a:solidFill>
              </a:rPr>
              <a:t>	C) Only when glucose is present and lactose is absent ?</a:t>
            </a:r>
          </a:p>
          <a:p>
            <a:pPr eaLnBrk="1" hangingPunct="1"/>
            <a:r>
              <a:rPr lang="en-US" altLang="en-US" sz="2400">
                <a:solidFill>
                  <a:srgbClr val="002060"/>
                </a:solidFill>
              </a:rPr>
              <a:t>	D) Only when lactose is present and glucose is absent ?</a:t>
            </a:r>
          </a:p>
          <a:p>
            <a:pPr eaLnBrk="1" hangingPunct="1"/>
            <a:r>
              <a:rPr lang="en-US" altLang="en-US" sz="2400">
                <a:solidFill>
                  <a:srgbClr val="FFCC00"/>
                </a:solidFill>
              </a:rPr>
              <a:t>	</a:t>
            </a:r>
            <a:r>
              <a:rPr lang="en-US" altLang="en-US" sz="2400">
                <a:solidFill>
                  <a:srgbClr val="FF3300"/>
                </a:solidFill>
              </a:rPr>
              <a:t>E) Only when tryptophan is absent ?</a:t>
            </a:r>
          </a:p>
          <a:p>
            <a:pPr eaLnBrk="1" hangingPunct="1"/>
            <a:r>
              <a:rPr lang="en-US" altLang="en-US" sz="2400">
                <a:solidFill>
                  <a:srgbClr val="FFCC00"/>
                </a:solidFill>
              </a:rPr>
              <a:t>	</a:t>
            </a:r>
            <a:r>
              <a:rPr lang="en-US" altLang="en-US" sz="2400">
                <a:solidFill>
                  <a:srgbClr val="002060"/>
                </a:solidFill>
              </a:rPr>
              <a:t>F) Only when tryptophan is présent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762000" y="1219200"/>
            <a:ext cx="8153400" cy="3046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fr-FR" altLang="en-US" sz="2400">
                <a:solidFill>
                  <a:srgbClr val="002060"/>
                </a:solidFill>
              </a:rPr>
              <a:t>3- </a:t>
            </a:r>
            <a:r>
              <a:rPr lang="en-US" altLang="en-US" sz="2400">
                <a:solidFill>
                  <a:srgbClr val="002060"/>
                </a:solidFill>
              </a:rPr>
              <a:t>Bacteriophage lambda can use the lytic pathway or the lysogeny pathway. You saw the respective roles of the cro and cI proteins. When a bacteria where the phage is currently in the lysogeny state is briefly exposed to UV, the cI protein is degraded.  </a:t>
            </a:r>
          </a:p>
          <a:p>
            <a:pPr eaLnBrk="1" hangingPunct="1"/>
            <a:r>
              <a:rPr lang="en-US" altLang="en-US" sz="2400">
                <a:solidFill>
                  <a:srgbClr val="002060"/>
                </a:solidFill>
              </a:rPr>
              <a:t>	a) What will happen ?</a:t>
            </a:r>
          </a:p>
          <a:p>
            <a:pPr eaLnBrk="1" hangingPunct="1"/>
            <a:r>
              <a:rPr lang="en-US" altLang="en-US" sz="2400">
                <a:solidFill>
                  <a:srgbClr val="002060"/>
                </a:solidFill>
              </a:rPr>
              <a:t>	b) Is this change irreversible ?</a:t>
            </a:r>
          </a:p>
          <a:p>
            <a:pPr eaLnBrk="1" hangingPunct="1"/>
            <a:r>
              <a:rPr lang="en-US" altLang="en-US" sz="2400">
                <a:solidFill>
                  <a:srgbClr val="002060"/>
                </a:solidFill>
              </a:rPr>
              <a:t>	c) How can this change be beneficial to the virus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14_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304800"/>
            <a:ext cx="4427538" cy="632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14_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647825"/>
            <a:ext cx="8204200" cy="287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14_2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304800"/>
            <a:ext cx="6070600" cy="632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533400" y="838200"/>
            <a:ext cx="8153400" cy="558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eaLnBrk="0" hangingPunct="0">
              <a:defRPr>
                <a:solidFill>
                  <a:schemeClr val="tx1"/>
                </a:solidFill>
                <a:latin typeface="Arial" charset="0"/>
              </a:defRPr>
            </a:lvl1pPr>
            <a:lvl2pPr marL="800100" indent="-342900" eaLnBrk="0" hangingPunct="0">
              <a:defRPr>
                <a:solidFill>
                  <a:schemeClr val="tx1"/>
                </a:solidFill>
                <a:latin typeface="Arial" charset="0"/>
              </a:defRPr>
            </a:lvl2pPr>
            <a:lvl3pPr marL="1257300" indent="-342900" eaLnBrk="0" hangingPunct="0">
              <a:defRPr>
                <a:solidFill>
                  <a:schemeClr val="tx1"/>
                </a:solidFill>
                <a:latin typeface="Arial" charset="0"/>
              </a:defRPr>
            </a:lvl3pPr>
            <a:lvl4pPr marL="1714500" indent="-342900" eaLnBrk="0" hangingPunct="0">
              <a:defRPr>
                <a:solidFill>
                  <a:schemeClr val="tx1"/>
                </a:solidFill>
                <a:latin typeface="Arial" charset="0"/>
              </a:defRPr>
            </a:lvl4pPr>
            <a:lvl5pPr marL="2171700" indent="-342900" eaLnBrk="0" hangingPunct="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pPr eaLnBrk="1" hangingPunct="1"/>
            <a:r>
              <a:rPr lang="fr-FR" altLang="en-US">
                <a:solidFill>
                  <a:srgbClr val="002060"/>
                </a:solidFill>
              </a:rPr>
              <a:t>4. </a:t>
            </a:r>
            <a:r>
              <a:rPr lang="en-US" altLang="en-US" b="1">
                <a:solidFill>
                  <a:srgbClr val="002060"/>
                </a:solidFill>
              </a:rPr>
              <a:t>In their studies of lambda bacteriophage, Jacob and Wollman transferred a fragment of bacterial chromosome in another bacterial cell. They observed that when the transferred DNA contained the lambda under lysogeny form (prophage), and that the recipient bacteria did not contain the lambda phage, lysis was taking place.   They wanted to name this phenomenon “erotic induction” but had to change the name for “zygotic induction” (true story!) before they could publish it. What can you do, this was fifty years ago. The following table shows the results</a:t>
            </a:r>
          </a:p>
          <a:p>
            <a:pPr eaLnBrk="1" hangingPunct="1"/>
            <a:r>
              <a:rPr lang="en-US" altLang="en-US" b="1">
                <a:solidFill>
                  <a:srgbClr val="002060"/>
                </a:solidFill>
              </a:rPr>
              <a:t>		</a:t>
            </a:r>
            <a:r>
              <a:rPr lang="fr-FR" altLang="en-US" b="1" u="sng">
                <a:solidFill>
                  <a:srgbClr val="002060"/>
                </a:solidFill>
              </a:rPr>
              <a:t>Receiving bacteria	lambda-	            lambda+</a:t>
            </a:r>
            <a:endParaRPr lang="fr-FR" altLang="en-US" b="1">
              <a:solidFill>
                <a:srgbClr val="002060"/>
              </a:solidFill>
            </a:endParaRPr>
          </a:p>
          <a:p>
            <a:pPr eaLnBrk="1" hangingPunct="1"/>
            <a:r>
              <a:rPr lang="fr-FR" altLang="en-US" b="1">
                <a:solidFill>
                  <a:srgbClr val="002060"/>
                </a:solidFill>
              </a:rPr>
              <a:t>Donnor DNA</a:t>
            </a:r>
          </a:p>
          <a:p>
            <a:pPr eaLnBrk="1" hangingPunct="1"/>
            <a:r>
              <a:rPr lang="fr-FR" altLang="en-US" b="1">
                <a:solidFill>
                  <a:srgbClr val="002060"/>
                </a:solidFill>
              </a:rPr>
              <a:t>Lambda-			 no lysis	no lysis</a:t>
            </a:r>
            <a:endParaRPr lang="en-US" altLang="en-US" b="1">
              <a:solidFill>
                <a:srgbClr val="002060"/>
              </a:solidFill>
            </a:endParaRPr>
          </a:p>
          <a:p>
            <a:pPr eaLnBrk="1" hangingPunct="1"/>
            <a:r>
              <a:rPr lang="en-US" altLang="en-US" b="1">
                <a:solidFill>
                  <a:srgbClr val="002060"/>
                </a:solidFill>
              </a:rPr>
              <a:t>Lambda+ 			lysis (</a:t>
            </a:r>
            <a:r>
              <a:rPr lang="fr-FR" altLang="en-US" b="1">
                <a:solidFill>
                  <a:srgbClr val="002060"/>
                </a:solidFill>
              </a:rPr>
              <a:t>λ is made</a:t>
            </a:r>
            <a:r>
              <a:rPr lang="en-US" altLang="en-US" b="1">
                <a:solidFill>
                  <a:srgbClr val="002060"/>
                </a:solidFill>
              </a:rPr>
              <a:t>)  no lysis</a:t>
            </a:r>
          </a:p>
          <a:p>
            <a:pPr eaLnBrk="1" hangingPunct="1"/>
            <a:endParaRPr lang="en-US" altLang="en-US" b="1">
              <a:solidFill>
                <a:srgbClr val="002060"/>
              </a:solidFill>
            </a:endParaRPr>
          </a:p>
          <a:p>
            <a:pPr eaLnBrk="1" hangingPunct="1"/>
            <a:r>
              <a:rPr lang="en-US" altLang="en-US" b="1">
                <a:solidFill>
                  <a:srgbClr val="002060"/>
                </a:solidFill>
              </a:rPr>
              <a:t>a) Explain these results basing yourself on your knowledge of the phage repressor (cI).</a:t>
            </a:r>
          </a:p>
          <a:p>
            <a:pPr eaLnBrk="1" hangingPunct="1"/>
            <a:r>
              <a:rPr lang="en-US" altLang="en-US" b="1">
                <a:solidFill>
                  <a:srgbClr val="002060"/>
                </a:solidFill>
              </a:rPr>
              <a:t>b) Imagine a situation where, instead of having a repressor, the prophage would prevent lysis by producing an activator regulatory protein that would control the expression of an anti-lysis protein. </a:t>
            </a:r>
            <a:r>
              <a:rPr lang="fr-CA" altLang="en-US" b="1">
                <a:solidFill>
                  <a:srgbClr val="002060"/>
                </a:solidFill>
              </a:rPr>
              <a:t>How would the above results be affected? Explain your answer. </a:t>
            </a:r>
            <a:endParaRPr lang="en-US" altLang="en-US" b="1">
              <a:solidFill>
                <a:srgbClr val="002060"/>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3"/>
          <p:cNvSpPr txBox="1">
            <a:spLocks noChangeArrowheads="1"/>
          </p:cNvSpPr>
          <p:nvPr/>
        </p:nvSpPr>
        <p:spPr bwMode="auto">
          <a:xfrm>
            <a:off x="4495800" y="838200"/>
            <a:ext cx="4343400" cy="119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a:solidFill>
                  <a:srgbClr val="002060"/>
                </a:solidFill>
              </a:rPr>
              <a:t>Receiving bacteria: </a:t>
            </a:r>
          </a:p>
          <a:p>
            <a:pPr eaLnBrk="1" hangingPunct="1">
              <a:spcBef>
                <a:spcPct val="50000"/>
              </a:spcBef>
            </a:pPr>
            <a:r>
              <a:rPr lang="en-US" altLang="en-US">
                <a:solidFill>
                  <a:srgbClr val="002060"/>
                </a:solidFill>
              </a:rPr>
              <a:t>Lambda (-) : no</a:t>
            </a:r>
            <a:r>
              <a:rPr lang="en-US" altLang="en-US">
                <a:solidFill>
                  <a:srgbClr val="002060"/>
                </a:solidFill>
                <a:cs typeface="Arial" charset="0"/>
              </a:rPr>
              <a:t> cI repressor</a:t>
            </a:r>
          </a:p>
          <a:p>
            <a:pPr eaLnBrk="1" hangingPunct="1">
              <a:spcBef>
                <a:spcPct val="50000"/>
              </a:spcBef>
            </a:pPr>
            <a:r>
              <a:rPr lang="en-US" altLang="en-US">
                <a:solidFill>
                  <a:srgbClr val="002060"/>
                </a:solidFill>
                <a:cs typeface="Arial" charset="0"/>
              </a:rPr>
              <a:t>Lambda (+): cI repressor present</a:t>
            </a:r>
            <a:endParaRPr lang="en-US" altLang="en-US">
              <a:solidFill>
                <a:srgbClr val="002060"/>
              </a:solidFill>
            </a:endParaRPr>
          </a:p>
        </p:txBody>
      </p:sp>
      <p:sp>
        <p:nvSpPr>
          <p:cNvPr id="12291" name="Text Box 4"/>
          <p:cNvSpPr txBox="1">
            <a:spLocks noChangeArrowheads="1"/>
          </p:cNvSpPr>
          <p:nvPr/>
        </p:nvSpPr>
        <p:spPr bwMode="auto">
          <a:xfrm>
            <a:off x="4495800" y="2743200"/>
            <a:ext cx="441960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a:solidFill>
                  <a:srgbClr val="002060"/>
                </a:solidFill>
              </a:rPr>
              <a:t>Donnor DNA: </a:t>
            </a:r>
          </a:p>
          <a:p>
            <a:pPr eaLnBrk="1" hangingPunct="1"/>
            <a:r>
              <a:rPr lang="en-US" altLang="en-US">
                <a:solidFill>
                  <a:srgbClr val="002060"/>
                </a:solidFill>
              </a:rPr>
              <a:t>Lambda (-) </a:t>
            </a:r>
          </a:p>
          <a:p>
            <a:pPr eaLnBrk="1" hangingPunct="1"/>
            <a:r>
              <a:rPr lang="en-US" altLang="en-US">
                <a:solidFill>
                  <a:srgbClr val="002060"/>
                </a:solidFill>
              </a:rPr>
              <a:t>Lambda (+)</a:t>
            </a:r>
          </a:p>
        </p:txBody>
      </p:sp>
      <p:pic>
        <p:nvPicPr>
          <p:cNvPr id="12292" name="Picture 6" descr="14_0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6238" y="381000"/>
            <a:ext cx="3967162"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p:cNvSpPr txBox="1">
            <a:spLocks noChangeArrowheads="1"/>
          </p:cNvSpPr>
          <p:nvPr/>
        </p:nvSpPr>
        <p:spPr bwMode="auto">
          <a:xfrm>
            <a:off x="1143000" y="1447800"/>
            <a:ext cx="7239000" cy="1570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fr-FR" altLang="en-US" sz="2400">
                <a:solidFill>
                  <a:srgbClr val="002060"/>
                </a:solidFill>
              </a:rPr>
              <a:t>5. </a:t>
            </a:r>
            <a:r>
              <a:rPr lang="en-US" altLang="en-US" sz="2400">
                <a:solidFill>
                  <a:srgbClr val="002060"/>
                </a:solidFill>
              </a:rPr>
              <a:t>Suggest a mechanism by which  protein-protein interactions that are too weak to cause formation of a multi-protein complex in solution can still lead to formation of such a complex on DNA ?</a:t>
            </a:r>
            <a:r>
              <a:rPr lang="en-US" altLang="en-US">
                <a:solidFill>
                  <a:srgbClr val="002060"/>
                </a:solidFill>
              </a:rPr>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fr-CA" altLang="en-US" sz="4000" b="1" smtClean="0">
                <a:solidFill>
                  <a:srgbClr val="002060"/>
                </a:solidFill>
              </a:rPr>
              <a:t>Synergy involving rDBPs, co-activators, and co-repressors</a:t>
            </a:r>
            <a:endParaRPr lang="en-US" altLang="en-US" sz="4000" b="1" smtClean="0">
              <a:solidFill>
                <a:srgbClr val="002060"/>
              </a:solidFill>
            </a:endParaRPr>
          </a:p>
        </p:txBody>
      </p:sp>
      <p:pic>
        <p:nvPicPr>
          <p:cNvPr id="14339" name="Picture 3"/>
          <p:cNvPicPr>
            <a:picLocks noChangeAspect="1" noChangeArrowheads="1"/>
          </p:cNvPicPr>
          <p:nvPr/>
        </p:nvPicPr>
        <p:blipFill>
          <a:blip r:embed="rId3">
            <a:extLst>
              <a:ext uri="{28A0092B-C50C-407E-A947-70E740481C1C}">
                <a14:useLocalDpi xmlns:a14="http://schemas.microsoft.com/office/drawing/2010/main" val="0"/>
              </a:ext>
            </a:extLst>
          </a:blip>
          <a:srcRect r="-1282" b="-3314"/>
          <a:stretch>
            <a:fillRect/>
          </a:stretch>
        </p:blipFill>
        <p:spPr bwMode="auto">
          <a:xfrm>
            <a:off x="533400" y="2133600"/>
            <a:ext cx="7848600" cy="371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4"/>
          <p:cNvSpPr txBox="1">
            <a:spLocks noChangeArrowheads="1"/>
          </p:cNvSpPr>
          <p:nvPr/>
        </p:nvSpPr>
        <p:spPr bwMode="auto">
          <a:xfrm>
            <a:off x="838200" y="1295400"/>
            <a:ext cx="7772400" cy="341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fr-FR" altLang="en-US" sz="2400">
                <a:solidFill>
                  <a:srgbClr val="002060"/>
                </a:solidFill>
              </a:rPr>
              <a:t>6-</a:t>
            </a:r>
            <a:r>
              <a:rPr lang="fr-FR" altLang="en-US" sz="2400">
                <a:solidFill>
                  <a:srgbClr val="FFCC00"/>
                </a:solidFill>
              </a:rPr>
              <a:t> </a:t>
            </a:r>
            <a:r>
              <a:rPr lang="en-US" altLang="en-US" sz="2400">
                <a:solidFill>
                  <a:srgbClr val="002060"/>
                </a:solidFill>
              </a:rPr>
              <a:t>Imagine the following two situations. In type I cell, a transient signal leads to synthesis of protein A, a transcriptional activator for several target genes including itself. In type II cells, a transient signal leads to synthesis of a repressor protein that represses transcription of several target genes including itself. Is one of the two cell types susceptible to generate daughter cells that « remember » that their mother cells and gone through the initial signal? </a:t>
            </a:r>
            <a:r>
              <a:rPr lang="fr-CA" altLang="en-US" sz="2400">
                <a:solidFill>
                  <a:srgbClr val="002060"/>
                </a:solidFill>
              </a:rPr>
              <a:t>Justify your answer. </a:t>
            </a:r>
            <a:endParaRPr lang="en-US" altLang="en-US" sz="2400">
              <a:solidFill>
                <a:srgbClr val="00206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eaLnBrk="1" hangingPunct="1"/>
            <a:r>
              <a:rPr lang="fr-CA" altLang="en-US" smtClean="0">
                <a:solidFill>
                  <a:srgbClr val="002060"/>
                </a:solidFill>
              </a:rPr>
              <a:t>Example of positive feedback</a:t>
            </a:r>
            <a:endParaRPr lang="en-US" altLang="en-US" smtClean="0">
              <a:solidFill>
                <a:srgbClr val="002060"/>
              </a:solidFill>
            </a:endParaRPr>
          </a:p>
        </p:txBody>
      </p:sp>
      <p:pic>
        <p:nvPicPr>
          <p:cNvPr id="1638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828800"/>
            <a:ext cx="5867400" cy="411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altLang="en-US" sz="4000" smtClean="0">
                <a:solidFill>
                  <a:srgbClr val="002060"/>
                </a:solidFill>
              </a:rPr>
              <a:t>Cytosine methylation and transcriptional activity.</a:t>
            </a:r>
            <a:endParaRPr lang="en-US" altLang="en-US" sz="4000" smtClean="0">
              <a:solidFill>
                <a:srgbClr val="002060"/>
              </a:solidFill>
              <a:cs typeface="Arial" charset="0"/>
            </a:endParaRPr>
          </a:p>
        </p:txBody>
      </p:sp>
      <p:pic>
        <p:nvPicPr>
          <p:cNvPr id="17411" name="Picture 4" descr="figure 7-8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1524000"/>
            <a:ext cx="4041775" cy="488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4"/>
          <p:cNvSpPr txBox="1">
            <a:spLocks noChangeArrowheads="1"/>
          </p:cNvSpPr>
          <p:nvPr/>
        </p:nvSpPr>
        <p:spPr bwMode="auto">
          <a:xfrm>
            <a:off x="685800" y="1219200"/>
            <a:ext cx="8001000" cy="3046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fr-FR" altLang="en-US" sz="2400" dirty="0">
                <a:solidFill>
                  <a:srgbClr val="002060"/>
                </a:solidFill>
              </a:rPr>
              <a:t>7. </a:t>
            </a:r>
            <a:r>
              <a:rPr lang="en-US" altLang="en-US" sz="2400" dirty="0">
                <a:solidFill>
                  <a:srgbClr val="002060"/>
                </a:solidFill>
              </a:rPr>
              <a:t>The human alpha-</a:t>
            </a:r>
            <a:r>
              <a:rPr lang="en-US" altLang="en-US" sz="2400" dirty="0" err="1">
                <a:solidFill>
                  <a:srgbClr val="002060"/>
                </a:solidFill>
              </a:rPr>
              <a:t>tropomyosin</a:t>
            </a:r>
            <a:r>
              <a:rPr lang="en-US" altLang="en-US" sz="2400" dirty="0">
                <a:solidFill>
                  <a:srgbClr val="002060"/>
                </a:solidFill>
              </a:rPr>
              <a:t> gene is subject to alternative splicing and produces mRNAs in different cell types. As shown in the figure below, exon 1 is used in all cases and the same applies to exons 4, 5, 6, 9, and 10. However, exons 2 and 3 are used alternatively (either one or the other) and the same applies for exons 7 and 8. Which of the following statements applies to exons 2 and 3? Is it also true for exons 7 and 8?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descr="img0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228600"/>
            <a:ext cx="6781800" cy="396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ext Box 5"/>
          <p:cNvSpPr txBox="1">
            <a:spLocks noChangeArrowheads="1"/>
          </p:cNvSpPr>
          <p:nvPr/>
        </p:nvSpPr>
        <p:spPr bwMode="auto">
          <a:xfrm>
            <a:off x="838200" y="4495800"/>
            <a:ext cx="7162800" cy="146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eaLnBrk="0" hangingPunct="0">
              <a:defRPr>
                <a:solidFill>
                  <a:schemeClr val="tx1"/>
                </a:solidFill>
                <a:latin typeface="Arial" charset="0"/>
              </a:defRPr>
            </a:lvl1pPr>
            <a:lvl2pPr marL="800100" indent="-342900" eaLnBrk="0" hangingPunct="0">
              <a:defRPr>
                <a:solidFill>
                  <a:schemeClr val="tx1"/>
                </a:solidFill>
                <a:latin typeface="Arial" charset="0"/>
              </a:defRPr>
            </a:lvl2pPr>
            <a:lvl3pPr marL="1257300" indent="-342900" eaLnBrk="0" hangingPunct="0">
              <a:defRPr>
                <a:solidFill>
                  <a:schemeClr val="tx1"/>
                </a:solidFill>
                <a:latin typeface="Arial" charset="0"/>
              </a:defRPr>
            </a:lvl3pPr>
            <a:lvl4pPr marL="1714500" indent="-342900" eaLnBrk="0" hangingPunct="0">
              <a:defRPr>
                <a:solidFill>
                  <a:schemeClr val="tx1"/>
                </a:solidFill>
                <a:latin typeface="Arial" charset="0"/>
              </a:defRPr>
            </a:lvl4pPr>
            <a:lvl5pPr marL="2171700" indent="-342900" eaLnBrk="0" hangingPunct="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pPr eaLnBrk="1" hangingPunct="1"/>
            <a:r>
              <a:rPr lang="en-US" altLang="en-US" dirty="0">
                <a:solidFill>
                  <a:srgbClr val="002060"/>
                </a:solidFill>
              </a:rPr>
              <a:t>A) Exons 2 and 3 must have the same number of nucleotides.</a:t>
            </a:r>
          </a:p>
          <a:p>
            <a:pPr eaLnBrk="1" hangingPunct="1"/>
            <a:r>
              <a:rPr lang="en-US" altLang="en-US" dirty="0">
                <a:solidFill>
                  <a:srgbClr val="002060"/>
                </a:solidFill>
              </a:rPr>
              <a:t>B) Exons 2 and 3 must have nucleotide numbers that are multiple of 3.</a:t>
            </a:r>
          </a:p>
          <a:p>
            <a:pPr eaLnBrk="1" hangingPunct="1"/>
            <a:r>
              <a:rPr lang="en-US" altLang="en-US" dirty="0">
                <a:solidFill>
                  <a:srgbClr val="002060"/>
                </a:solidFill>
              </a:rPr>
              <a:t>C) Exons 2 and 3 must have a number of nucleotide which, once divided by three, give the same remainder (i.e. 0, 1 or 2).</a:t>
            </a:r>
          </a:p>
        </p:txBody>
      </p:sp>
      <p:sp>
        <p:nvSpPr>
          <p:cNvPr id="19460" name="Text Box 6"/>
          <p:cNvSpPr txBox="1">
            <a:spLocks noChangeArrowheads="1"/>
          </p:cNvSpPr>
          <p:nvPr/>
        </p:nvSpPr>
        <p:spPr bwMode="auto">
          <a:xfrm>
            <a:off x="0" y="1981200"/>
            <a:ext cx="2438400" cy="779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a:solidFill>
                  <a:srgbClr val="002060"/>
                </a:solidFill>
              </a:rPr>
              <a:t>Exons 1-2-4-5 etc…</a:t>
            </a:r>
          </a:p>
          <a:p>
            <a:pPr eaLnBrk="1" hangingPunct="1">
              <a:spcBef>
                <a:spcPct val="50000"/>
              </a:spcBef>
            </a:pPr>
            <a:r>
              <a:rPr lang="en-US" altLang="en-US">
                <a:solidFill>
                  <a:srgbClr val="002060"/>
                </a:solidFill>
              </a:rPr>
              <a:t>Exons 1-3-4-5 etc…</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p:cNvPicPr>
            <a:picLocks noChangeAspect="1" noChangeArrowheads="1"/>
          </p:cNvPicPr>
          <p:nvPr/>
        </p:nvPicPr>
        <p:blipFill>
          <a:blip r:embed="rId3">
            <a:extLst>
              <a:ext uri="{28A0092B-C50C-407E-A947-70E740481C1C}">
                <a14:useLocalDpi xmlns:a14="http://schemas.microsoft.com/office/drawing/2010/main" val="0"/>
              </a:ext>
            </a:extLst>
          </a:blip>
          <a:srcRect r="-641" b="-648"/>
          <a:stretch>
            <a:fillRect/>
          </a:stretch>
        </p:blipFill>
        <p:spPr bwMode="auto">
          <a:xfrm>
            <a:off x="1981200" y="609600"/>
            <a:ext cx="5153025" cy="5097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Line 5"/>
          <p:cNvSpPr>
            <a:spLocks noChangeShapeType="1"/>
          </p:cNvSpPr>
          <p:nvPr/>
        </p:nvSpPr>
        <p:spPr bwMode="auto">
          <a:xfrm>
            <a:off x="381000" y="3657600"/>
            <a:ext cx="1524000" cy="0"/>
          </a:xfrm>
          <a:prstGeom prst="line">
            <a:avLst/>
          </a:prstGeom>
          <a:noFill/>
          <a:ln w="5715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img0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228600"/>
            <a:ext cx="6781800" cy="396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Text Box 3"/>
          <p:cNvSpPr txBox="1">
            <a:spLocks noChangeArrowheads="1"/>
          </p:cNvSpPr>
          <p:nvPr/>
        </p:nvSpPr>
        <p:spPr bwMode="auto">
          <a:xfrm>
            <a:off x="838200" y="4495800"/>
            <a:ext cx="7162800" cy="146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eaLnBrk="0" hangingPunct="0">
              <a:defRPr>
                <a:solidFill>
                  <a:schemeClr val="tx1"/>
                </a:solidFill>
                <a:latin typeface="Arial" charset="0"/>
              </a:defRPr>
            </a:lvl1pPr>
            <a:lvl2pPr marL="800100" indent="-342900" eaLnBrk="0" hangingPunct="0">
              <a:defRPr>
                <a:solidFill>
                  <a:schemeClr val="tx1"/>
                </a:solidFill>
                <a:latin typeface="Arial" charset="0"/>
              </a:defRPr>
            </a:lvl2pPr>
            <a:lvl3pPr marL="1257300" indent="-342900" eaLnBrk="0" hangingPunct="0">
              <a:defRPr>
                <a:solidFill>
                  <a:schemeClr val="tx1"/>
                </a:solidFill>
                <a:latin typeface="Arial" charset="0"/>
              </a:defRPr>
            </a:lvl3pPr>
            <a:lvl4pPr marL="1714500" indent="-342900" eaLnBrk="0" hangingPunct="0">
              <a:defRPr>
                <a:solidFill>
                  <a:schemeClr val="tx1"/>
                </a:solidFill>
                <a:latin typeface="Arial" charset="0"/>
              </a:defRPr>
            </a:lvl4pPr>
            <a:lvl5pPr marL="2171700" indent="-342900" eaLnBrk="0" hangingPunct="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pPr eaLnBrk="1" hangingPunct="1"/>
            <a:r>
              <a:rPr lang="en-US" altLang="en-US">
                <a:solidFill>
                  <a:srgbClr val="002060"/>
                </a:solidFill>
              </a:rPr>
              <a:t>A) Exons 2 and 3 must have the same number of nucleotides.</a:t>
            </a:r>
          </a:p>
          <a:p>
            <a:pPr eaLnBrk="1" hangingPunct="1"/>
            <a:r>
              <a:rPr lang="en-US" altLang="en-US">
                <a:solidFill>
                  <a:srgbClr val="002060"/>
                </a:solidFill>
              </a:rPr>
              <a:t>B) Exons 2 and 3 must have nucleotide numbers that are multiple of 3.</a:t>
            </a:r>
          </a:p>
          <a:p>
            <a:pPr eaLnBrk="1" hangingPunct="1"/>
            <a:r>
              <a:rPr lang="en-US" altLang="en-US">
                <a:solidFill>
                  <a:srgbClr val="002060"/>
                </a:solidFill>
              </a:rPr>
              <a:t>C) Exons 2 and 3 must have a number of nucleotide which, once divided by three, give the same remainder (i.e. 0, 1 or 2).</a:t>
            </a:r>
          </a:p>
        </p:txBody>
      </p:sp>
      <p:sp>
        <p:nvSpPr>
          <p:cNvPr id="21508" name="Text Box 4"/>
          <p:cNvSpPr txBox="1">
            <a:spLocks noChangeArrowheads="1"/>
          </p:cNvSpPr>
          <p:nvPr/>
        </p:nvSpPr>
        <p:spPr bwMode="auto">
          <a:xfrm>
            <a:off x="0" y="1981200"/>
            <a:ext cx="2438400" cy="779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a:solidFill>
                  <a:srgbClr val="002060"/>
                </a:solidFill>
              </a:rPr>
              <a:t>Exons 1-2-4-5 etc…</a:t>
            </a:r>
          </a:p>
          <a:p>
            <a:pPr eaLnBrk="1" hangingPunct="1">
              <a:spcBef>
                <a:spcPct val="50000"/>
              </a:spcBef>
            </a:pPr>
            <a:r>
              <a:rPr lang="en-US" altLang="en-US">
                <a:solidFill>
                  <a:srgbClr val="002060"/>
                </a:solidFill>
              </a:rPr>
              <a:t>Exons 1-3-4-5 etc…</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3"/>
          <p:cNvSpPr txBox="1">
            <a:spLocks noChangeArrowheads="1"/>
          </p:cNvSpPr>
          <p:nvPr/>
        </p:nvSpPr>
        <p:spPr bwMode="auto">
          <a:xfrm>
            <a:off x="838200" y="838200"/>
            <a:ext cx="7162800" cy="146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eaLnBrk="0" hangingPunct="0">
              <a:defRPr>
                <a:solidFill>
                  <a:schemeClr val="tx1"/>
                </a:solidFill>
                <a:latin typeface="Arial" charset="0"/>
              </a:defRPr>
            </a:lvl1pPr>
            <a:lvl2pPr marL="800100" indent="-342900" eaLnBrk="0" hangingPunct="0">
              <a:defRPr>
                <a:solidFill>
                  <a:schemeClr val="tx1"/>
                </a:solidFill>
                <a:latin typeface="Arial" charset="0"/>
              </a:defRPr>
            </a:lvl2pPr>
            <a:lvl3pPr marL="1257300" indent="-342900" eaLnBrk="0" hangingPunct="0">
              <a:defRPr>
                <a:solidFill>
                  <a:schemeClr val="tx1"/>
                </a:solidFill>
                <a:latin typeface="Arial" charset="0"/>
              </a:defRPr>
            </a:lvl3pPr>
            <a:lvl4pPr marL="1714500" indent="-342900" eaLnBrk="0" hangingPunct="0">
              <a:defRPr>
                <a:solidFill>
                  <a:schemeClr val="tx1"/>
                </a:solidFill>
                <a:latin typeface="Arial" charset="0"/>
              </a:defRPr>
            </a:lvl4pPr>
            <a:lvl5pPr marL="2171700" indent="-342900" eaLnBrk="0" hangingPunct="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pPr eaLnBrk="1" hangingPunct="1"/>
            <a:r>
              <a:rPr lang="en-US" altLang="en-US">
                <a:solidFill>
                  <a:srgbClr val="002060"/>
                </a:solidFill>
              </a:rPr>
              <a:t>A) Exons 2 and 3 must have the same number of nucleotides.</a:t>
            </a:r>
          </a:p>
          <a:p>
            <a:pPr eaLnBrk="1" hangingPunct="1"/>
            <a:r>
              <a:rPr lang="en-US" altLang="en-US">
                <a:solidFill>
                  <a:srgbClr val="002060"/>
                </a:solidFill>
              </a:rPr>
              <a:t>B) Exons 2 and 3 must have nucleotide numbers that are multiple of 3.</a:t>
            </a:r>
          </a:p>
          <a:p>
            <a:pPr eaLnBrk="1" hangingPunct="1"/>
            <a:r>
              <a:rPr lang="en-US" altLang="en-US">
                <a:solidFill>
                  <a:srgbClr val="002060"/>
                </a:solidFill>
              </a:rPr>
              <a:t>C) Exons 2 and 3 must have a number of nucleotide which, once divided by three, give the same remainder (i.e. 0, 1 or 2).</a:t>
            </a:r>
          </a:p>
        </p:txBody>
      </p:sp>
      <p:sp>
        <p:nvSpPr>
          <p:cNvPr id="22531" name="Text Box 4"/>
          <p:cNvSpPr txBox="1">
            <a:spLocks noChangeArrowheads="1"/>
          </p:cNvSpPr>
          <p:nvPr/>
        </p:nvSpPr>
        <p:spPr bwMode="auto">
          <a:xfrm>
            <a:off x="762000" y="2971800"/>
            <a:ext cx="746760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dirty="0">
                <a:solidFill>
                  <a:srgbClr val="002060"/>
                </a:solidFill>
              </a:rPr>
              <a:t>Answer: The only thing that matters is keeping the same reading frame. You do not need to have the same number of nucleotides to achieve </a:t>
            </a:r>
            <a:r>
              <a:rPr lang="en-US" altLang="en-US" dirty="0" smtClean="0">
                <a:solidFill>
                  <a:srgbClr val="002060"/>
                </a:solidFill>
              </a:rPr>
              <a:t>this </a:t>
            </a:r>
            <a:r>
              <a:rPr lang="en-US" altLang="en-US" dirty="0">
                <a:solidFill>
                  <a:srgbClr val="002060"/>
                </a:solidFill>
              </a:rPr>
              <a:t>and you do not need to have an exon whose size is a multiple of 3. For example, if exon 2 has 13 nucleotides and exon 3 has16 nucleotides,  their mutually exclusive use would result in 1-2-4 and 1-3-4 splicing that keep the same reading frame.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4"/>
          <p:cNvSpPr txBox="1">
            <a:spLocks noChangeArrowheads="1"/>
          </p:cNvSpPr>
          <p:nvPr/>
        </p:nvSpPr>
        <p:spPr bwMode="auto">
          <a:xfrm>
            <a:off x="685800" y="762000"/>
            <a:ext cx="7772400" cy="4027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eaLnBrk="0" hangingPunct="0">
              <a:defRPr>
                <a:solidFill>
                  <a:schemeClr val="tx1"/>
                </a:solidFill>
                <a:latin typeface="Arial" charset="0"/>
              </a:defRPr>
            </a:lvl1pPr>
            <a:lvl2pPr marL="800100" indent="-342900" eaLnBrk="0" hangingPunct="0">
              <a:defRPr>
                <a:solidFill>
                  <a:schemeClr val="tx1"/>
                </a:solidFill>
                <a:latin typeface="Arial" charset="0"/>
              </a:defRPr>
            </a:lvl2pPr>
            <a:lvl3pPr marL="1257300" indent="-342900" eaLnBrk="0" hangingPunct="0">
              <a:defRPr>
                <a:solidFill>
                  <a:schemeClr val="tx1"/>
                </a:solidFill>
                <a:latin typeface="Arial" charset="0"/>
              </a:defRPr>
            </a:lvl3pPr>
            <a:lvl4pPr marL="1714500" indent="-342900" eaLnBrk="0" hangingPunct="0">
              <a:defRPr>
                <a:solidFill>
                  <a:schemeClr val="tx1"/>
                </a:solidFill>
                <a:latin typeface="Arial" charset="0"/>
              </a:defRPr>
            </a:lvl4pPr>
            <a:lvl5pPr marL="2171700" indent="-342900" eaLnBrk="0" hangingPunct="0">
              <a:defRPr>
                <a:solidFill>
                  <a:schemeClr val="tx1"/>
                </a:solidFill>
                <a:latin typeface="Arial" charset="0"/>
              </a:defRPr>
            </a:lvl5pPr>
            <a:lvl6pPr marL="2628900" indent="-342900" eaLnBrk="0" fontAlgn="base" hangingPunct="0">
              <a:spcBef>
                <a:spcPct val="0"/>
              </a:spcBef>
              <a:spcAft>
                <a:spcPct val="0"/>
              </a:spcAft>
              <a:defRPr>
                <a:solidFill>
                  <a:schemeClr val="tx1"/>
                </a:solidFill>
                <a:latin typeface="Arial" charset="0"/>
              </a:defRPr>
            </a:lvl6pPr>
            <a:lvl7pPr marL="3086100" indent="-342900" eaLnBrk="0" fontAlgn="base" hangingPunct="0">
              <a:spcBef>
                <a:spcPct val="0"/>
              </a:spcBef>
              <a:spcAft>
                <a:spcPct val="0"/>
              </a:spcAft>
              <a:defRPr>
                <a:solidFill>
                  <a:schemeClr val="tx1"/>
                </a:solidFill>
                <a:latin typeface="Arial" charset="0"/>
              </a:defRPr>
            </a:lvl7pPr>
            <a:lvl8pPr marL="3543300" indent="-342900" eaLnBrk="0" fontAlgn="base" hangingPunct="0">
              <a:spcBef>
                <a:spcPct val="0"/>
              </a:spcBef>
              <a:spcAft>
                <a:spcPct val="0"/>
              </a:spcAft>
              <a:defRPr>
                <a:solidFill>
                  <a:schemeClr val="tx1"/>
                </a:solidFill>
                <a:latin typeface="Arial" charset="0"/>
              </a:defRPr>
            </a:lvl8pPr>
            <a:lvl9pPr marL="4000500" indent="-342900" eaLnBrk="0" fontAlgn="base" hangingPunct="0">
              <a:spcBef>
                <a:spcPct val="0"/>
              </a:spcBef>
              <a:spcAft>
                <a:spcPct val="0"/>
              </a:spcAft>
              <a:defRPr>
                <a:solidFill>
                  <a:schemeClr val="tx1"/>
                </a:solidFill>
                <a:latin typeface="Arial" charset="0"/>
              </a:defRPr>
            </a:lvl9pPr>
          </a:lstStyle>
          <a:p>
            <a:pPr eaLnBrk="1" hangingPunct="1"/>
            <a:r>
              <a:rPr lang="fr-FR" altLang="en-US" sz="2400" dirty="0">
                <a:solidFill>
                  <a:srgbClr val="002060"/>
                </a:solidFill>
              </a:rPr>
              <a:t>8.</a:t>
            </a:r>
            <a:r>
              <a:rPr lang="en-US" altLang="en-US" dirty="0">
                <a:solidFill>
                  <a:srgbClr val="002060"/>
                </a:solidFill>
              </a:rPr>
              <a:t>« </a:t>
            </a:r>
            <a:r>
              <a:rPr lang="en-US" altLang="en-US" b="1" dirty="0" err="1">
                <a:solidFill>
                  <a:srgbClr val="002060"/>
                </a:solidFill>
              </a:rPr>
              <a:t>Memorizin</a:t>
            </a:r>
            <a:r>
              <a:rPr lang="en-US" altLang="en-US" b="1" dirty="0">
                <a:solidFill>
                  <a:srgbClr val="002060"/>
                </a:solidFill>
              </a:rPr>
              <a:t> » is a hypothetical protein involved in memory which allows students to memorize even the most trivial details during exam season. Protein activity is undetectable people with a bad memory. DNA was isolated from a family with several individuals suffering from bad memory and its analysis showed a single nucleotide substitution compared to DNA from people with a normal memory. There were no deletions or insertions. Sequence analysis algorithms suggest that this substitution should result in the synthesis of a mature mRNA that is 193 nucleotides (</a:t>
            </a:r>
            <a:r>
              <a:rPr lang="en-US" altLang="en-US" b="1" dirty="0" err="1">
                <a:solidFill>
                  <a:srgbClr val="002060"/>
                </a:solidFill>
              </a:rPr>
              <a:t>nt</a:t>
            </a:r>
            <a:r>
              <a:rPr lang="en-US" altLang="en-US" b="1" dirty="0">
                <a:solidFill>
                  <a:srgbClr val="002060"/>
                </a:solidFill>
              </a:rPr>
              <a:t>) longer in individuals affected with a bad memory compared to normal individuals. </a:t>
            </a:r>
          </a:p>
          <a:p>
            <a:pPr eaLnBrk="1" hangingPunct="1"/>
            <a:r>
              <a:rPr lang="en-US" altLang="en-US" dirty="0">
                <a:solidFill>
                  <a:srgbClr val="002060"/>
                </a:solidFill>
              </a:rPr>
              <a:t>   </a:t>
            </a:r>
          </a:p>
          <a:p>
            <a:pPr eaLnBrk="1" hangingPunct="1"/>
            <a:r>
              <a:rPr lang="en-US" altLang="en-US" b="1" dirty="0">
                <a:solidFill>
                  <a:srgbClr val="002060"/>
                </a:solidFill>
              </a:rPr>
              <a:t>a) Suggest a mechanism that can explain how a single substitution can result in a mRNA that is 193 </a:t>
            </a:r>
            <a:r>
              <a:rPr lang="en-US" altLang="en-US" b="1" dirty="0" err="1">
                <a:solidFill>
                  <a:srgbClr val="002060"/>
                </a:solidFill>
              </a:rPr>
              <a:t>nt</a:t>
            </a:r>
            <a:r>
              <a:rPr lang="en-US" altLang="en-US" b="1" dirty="0">
                <a:solidFill>
                  <a:srgbClr val="002060"/>
                </a:solidFill>
              </a:rPr>
              <a:t> longer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ChangeArrowheads="1"/>
          </p:cNvSpPr>
          <p:nvPr/>
        </p:nvSpPr>
        <p:spPr bwMode="auto">
          <a:xfrm>
            <a:off x="2057400" y="1295400"/>
            <a:ext cx="1371600" cy="3810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4579" name="Rectangle 5"/>
          <p:cNvSpPr>
            <a:spLocks noChangeArrowheads="1"/>
          </p:cNvSpPr>
          <p:nvPr/>
        </p:nvSpPr>
        <p:spPr bwMode="auto">
          <a:xfrm>
            <a:off x="5562600" y="1295400"/>
            <a:ext cx="1371600" cy="381000"/>
          </a:xfrm>
          <a:prstGeom prst="rect">
            <a:avLst/>
          </a:prstGeom>
          <a:solidFill>
            <a:schemeClr val="fo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4580" name="Line 7"/>
          <p:cNvSpPr>
            <a:spLocks noChangeShapeType="1"/>
          </p:cNvSpPr>
          <p:nvPr/>
        </p:nvSpPr>
        <p:spPr bwMode="auto">
          <a:xfrm>
            <a:off x="3429000" y="1676400"/>
            <a:ext cx="914400" cy="6858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81" name="Line 8"/>
          <p:cNvSpPr>
            <a:spLocks noChangeShapeType="1"/>
          </p:cNvSpPr>
          <p:nvPr/>
        </p:nvSpPr>
        <p:spPr bwMode="auto">
          <a:xfrm flipH="1">
            <a:off x="4343400" y="1676400"/>
            <a:ext cx="1219200" cy="6858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82" name="Text Box 9"/>
          <p:cNvSpPr txBox="1">
            <a:spLocks noChangeArrowheads="1"/>
          </p:cNvSpPr>
          <p:nvPr/>
        </p:nvSpPr>
        <p:spPr bwMode="auto">
          <a:xfrm>
            <a:off x="914400" y="990600"/>
            <a:ext cx="10668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4000"/>
              <a:t>…..</a:t>
            </a:r>
          </a:p>
        </p:txBody>
      </p:sp>
      <p:sp>
        <p:nvSpPr>
          <p:cNvPr id="24583" name="Text Box 10"/>
          <p:cNvSpPr txBox="1">
            <a:spLocks noChangeArrowheads="1"/>
          </p:cNvSpPr>
          <p:nvPr/>
        </p:nvSpPr>
        <p:spPr bwMode="auto">
          <a:xfrm>
            <a:off x="5791200" y="2895600"/>
            <a:ext cx="10668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4000"/>
              <a:t>…..</a:t>
            </a:r>
          </a:p>
        </p:txBody>
      </p:sp>
      <p:sp>
        <p:nvSpPr>
          <p:cNvPr id="24584" name="Line 11"/>
          <p:cNvSpPr>
            <a:spLocks noChangeShapeType="1"/>
          </p:cNvSpPr>
          <p:nvPr/>
        </p:nvSpPr>
        <p:spPr bwMode="auto">
          <a:xfrm>
            <a:off x="4343400" y="2438400"/>
            <a:ext cx="0" cy="685800"/>
          </a:xfrm>
          <a:prstGeom prst="line">
            <a:avLst/>
          </a:prstGeom>
          <a:noFill/>
          <a:ln w="3810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85" name="Rectangle 12"/>
          <p:cNvSpPr>
            <a:spLocks noChangeArrowheads="1"/>
          </p:cNvSpPr>
          <p:nvPr/>
        </p:nvSpPr>
        <p:spPr bwMode="auto">
          <a:xfrm>
            <a:off x="2971800" y="3200400"/>
            <a:ext cx="1371600" cy="3810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4586" name="Rectangle 13"/>
          <p:cNvSpPr>
            <a:spLocks noChangeArrowheads="1"/>
          </p:cNvSpPr>
          <p:nvPr/>
        </p:nvSpPr>
        <p:spPr bwMode="auto">
          <a:xfrm>
            <a:off x="4343400" y="3200400"/>
            <a:ext cx="1371600" cy="381000"/>
          </a:xfrm>
          <a:prstGeom prst="rect">
            <a:avLst/>
          </a:prstGeom>
          <a:solidFill>
            <a:schemeClr val="fo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4587" name="Line 14"/>
          <p:cNvSpPr>
            <a:spLocks noChangeShapeType="1"/>
          </p:cNvSpPr>
          <p:nvPr/>
        </p:nvSpPr>
        <p:spPr bwMode="auto">
          <a:xfrm>
            <a:off x="152400" y="3886200"/>
            <a:ext cx="8991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88" name="Rectangle 15"/>
          <p:cNvSpPr>
            <a:spLocks noChangeArrowheads="1"/>
          </p:cNvSpPr>
          <p:nvPr/>
        </p:nvSpPr>
        <p:spPr bwMode="auto">
          <a:xfrm>
            <a:off x="2209800" y="4343400"/>
            <a:ext cx="1371600" cy="3810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4589" name="Rectangle 16"/>
          <p:cNvSpPr>
            <a:spLocks noChangeArrowheads="1"/>
          </p:cNvSpPr>
          <p:nvPr/>
        </p:nvSpPr>
        <p:spPr bwMode="auto">
          <a:xfrm>
            <a:off x="5715000" y="5943600"/>
            <a:ext cx="1371600" cy="381000"/>
          </a:xfrm>
          <a:prstGeom prst="rect">
            <a:avLst/>
          </a:prstGeom>
          <a:solidFill>
            <a:schemeClr val="fo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4590" name="Line 17"/>
          <p:cNvSpPr>
            <a:spLocks noChangeShapeType="1"/>
          </p:cNvSpPr>
          <p:nvPr/>
        </p:nvSpPr>
        <p:spPr bwMode="auto">
          <a:xfrm flipH="1">
            <a:off x="4495800" y="4724400"/>
            <a:ext cx="1219200" cy="6858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91" name="Text Box 18"/>
          <p:cNvSpPr txBox="1">
            <a:spLocks noChangeArrowheads="1"/>
          </p:cNvSpPr>
          <p:nvPr/>
        </p:nvSpPr>
        <p:spPr bwMode="auto">
          <a:xfrm>
            <a:off x="1066800" y="4038600"/>
            <a:ext cx="10668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4000"/>
              <a:t>…..</a:t>
            </a:r>
          </a:p>
        </p:txBody>
      </p:sp>
      <p:sp>
        <p:nvSpPr>
          <p:cNvPr id="24592" name="Text Box 19"/>
          <p:cNvSpPr txBox="1">
            <a:spLocks noChangeArrowheads="1"/>
          </p:cNvSpPr>
          <p:nvPr/>
        </p:nvSpPr>
        <p:spPr bwMode="auto">
          <a:xfrm>
            <a:off x="7239000" y="4038600"/>
            <a:ext cx="10668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4000"/>
              <a:t>…..</a:t>
            </a:r>
          </a:p>
        </p:txBody>
      </p:sp>
      <p:sp>
        <p:nvSpPr>
          <p:cNvPr id="24593" name="Line 20"/>
          <p:cNvSpPr>
            <a:spLocks noChangeShapeType="1"/>
          </p:cNvSpPr>
          <p:nvPr/>
        </p:nvSpPr>
        <p:spPr bwMode="auto">
          <a:xfrm>
            <a:off x="3581400" y="4724400"/>
            <a:ext cx="914400" cy="6858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94" name="Rectangle 21"/>
          <p:cNvSpPr>
            <a:spLocks noChangeArrowheads="1"/>
          </p:cNvSpPr>
          <p:nvPr/>
        </p:nvSpPr>
        <p:spPr bwMode="auto">
          <a:xfrm>
            <a:off x="2362200" y="5943600"/>
            <a:ext cx="1371600" cy="3810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4595" name="Line 22"/>
          <p:cNvSpPr>
            <a:spLocks noChangeShapeType="1"/>
          </p:cNvSpPr>
          <p:nvPr/>
        </p:nvSpPr>
        <p:spPr bwMode="auto">
          <a:xfrm>
            <a:off x="3733800" y="6096000"/>
            <a:ext cx="1981200"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596" name="Text Box 23"/>
          <p:cNvSpPr txBox="1">
            <a:spLocks noChangeArrowheads="1"/>
          </p:cNvSpPr>
          <p:nvPr/>
        </p:nvSpPr>
        <p:spPr bwMode="auto">
          <a:xfrm>
            <a:off x="1981200" y="2879725"/>
            <a:ext cx="10668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4000"/>
              <a:t>…..</a:t>
            </a:r>
          </a:p>
        </p:txBody>
      </p:sp>
      <p:sp>
        <p:nvSpPr>
          <p:cNvPr id="24597" name="Rectangle 24"/>
          <p:cNvSpPr>
            <a:spLocks noChangeArrowheads="1"/>
          </p:cNvSpPr>
          <p:nvPr/>
        </p:nvSpPr>
        <p:spPr bwMode="auto">
          <a:xfrm>
            <a:off x="5715000" y="4343400"/>
            <a:ext cx="1371600" cy="381000"/>
          </a:xfrm>
          <a:prstGeom prst="rect">
            <a:avLst/>
          </a:prstGeom>
          <a:solidFill>
            <a:schemeClr val="fo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4598" name="Text Box 25"/>
          <p:cNvSpPr txBox="1">
            <a:spLocks noChangeArrowheads="1"/>
          </p:cNvSpPr>
          <p:nvPr/>
        </p:nvSpPr>
        <p:spPr bwMode="auto">
          <a:xfrm>
            <a:off x="1371600" y="5622925"/>
            <a:ext cx="10668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4000"/>
              <a:t>…..</a:t>
            </a:r>
          </a:p>
        </p:txBody>
      </p:sp>
      <p:sp>
        <p:nvSpPr>
          <p:cNvPr id="24599" name="Text Box 26"/>
          <p:cNvSpPr txBox="1">
            <a:spLocks noChangeArrowheads="1"/>
          </p:cNvSpPr>
          <p:nvPr/>
        </p:nvSpPr>
        <p:spPr bwMode="auto">
          <a:xfrm>
            <a:off x="7010400" y="5638800"/>
            <a:ext cx="10668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4000"/>
              <a:t>…..</a:t>
            </a:r>
          </a:p>
        </p:txBody>
      </p:sp>
      <p:sp>
        <p:nvSpPr>
          <p:cNvPr id="24600" name="Line 27"/>
          <p:cNvSpPr>
            <a:spLocks noChangeShapeType="1"/>
          </p:cNvSpPr>
          <p:nvPr/>
        </p:nvSpPr>
        <p:spPr bwMode="auto">
          <a:xfrm>
            <a:off x="4495800" y="5410200"/>
            <a:ext cx="0" cy="685800"/>
          </a:xfrm>
          <a:prstGeom prst="line">
            <a:avLst/>
          </a:prstGeom>
          <a:noFill/>
          <a:ln w="3810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601" name="Text Box 29"/>
          <p:cNvSpPr txBox="1">
            <a:spLocks noChangeArrowheads="1"/>
          </p:cNvSpPr>
          <p:nvPr/>
        </p:nvSpPr>
        <p:spPr bwMode="auto">
          <a:xfrm>
            <a:off x="4724400" y="2438400"/>
            <a:ext cx="1447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b="1">
                <a:solidFill>
                  <a:schemeClr val="accent2"/>
                </a:solidFill>
              </a:rPr>
              <a:t>splicing</a:t>
            </a:r>
          </a:p>
        </p:txBody>
      </p:sp>
      <p:sp>
        <p:nvSpPr>
          <p:cNvPr id="24602" name="Text Box 30"/>
          <p:cNvSpPr txBox="1">
            <a:spLocks noChangeArrowheads="1"/>
          </p:cNvSpPr>
          <p:nvPr/>
        </p:nvSpPr>
        <p:spPr bwMode="auto">
          <a:xfrm>
            <a:off x="1447800" y="1981200"/>
            <a:ext cx="2286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b="1">
                <a:solidFill>
                  <a:schemeClr val="accent2"/>
                </a:solidFill>
              </a:rPr>
              <a:t>Intron size = 193 nt</a:t>
            </a:r>
          </a:p>
        </p:txBody>
      </p:sp>
      <p:sp>
        <p:nvSpPr>
          <p:cNvPr id="24603" name="Text Box 31"/>
          <p:cNvSpPr txBox="1">
            <a:spLocks noChangeArrowheads="1"/>
          </p:cNvSpPr>
          <p:nvPr/>
        </p:nvSpPr>
        <p:spPr bwMode="auto">
          <a:xfrm>
            <a:off x="3429000" y="4267200"/>
            <a:ext cx="6096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6000">
                <a:solidFill>
                  <a:srgbClr val="FF3300"/>
                </a:solidFill>
              </a:rPr>
              <a:t>*</a:t>
            </a:r>
          </a:p>
        </p:txBody>
      </p:sp>
      <p:sp>
        <p:nvSpPr>
          <p:cNvPr id="263200" name="Text Box 32"/>
          <p:cNvSpPr txBox="1">
            <a:spLocks noChangeArrowheads="1"/>
          </p:cNvSpPr>
          <p:nvPr/>
        </p:nvSpPr>
        <p:spPr bwMode="auto">
          <a:xfrm>
            <a:off x="228600" y="2286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US" altLang="en-US" sz="2400">
                <a:solidFill>
                  <a:schemeClr val="accent2"/>
                </a:solidFill>
                <a:effectLst>
                  <a:outerShdw blurRad="38100" dist="38100" dir="2700000" algn="tl">
                    <a:srgbClr val="C0C0C0"/>
                  </a:outerShdw>
                </a:effectLst>
              </a:rPr>
              <a:t>Normal memory</a:t>
            </a:r>
          </a:p>
        </p:txBody>
      </p:sp>
      <p:sp>
        <p:nvSpPr>
          <p:cNvPr id="263201" name="Text Box 33"/>
          <p:cNvSpPr txBox="1">
            <a:spLocks noChangeArrowheads="1"/>
          </p:cNvSpPr>
          <p:nvPr/>
        </p:nvSpPr>
        <p:spPr bwMode="auto">
          <a:xfrm>
            <a:off x="152400" y="3900488"/>
            <a:ext cx="2362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US" altLang="en-US" sz="2400">
                <a:solidFill>
                  <a:schemeClr val="accent2"/>
                </a:solidFill>
                <a:effectLst>
                  <a:outerShdw blurRad="38100" dist="38100" dir="2700000" algn="tl">
                    <a:srgbClr val="C0C0C0"/>
                  </a:outerShdw>
                </a:effectLst>
              </a:rPr>
              <a:t>Bad memory</a:t>
            </a:r>
          </a:p>
        </p:txBody>
      </p:sp>
      <p:sp>
        <p:nvSpPr>
          <p:cNvPr id="24606" name="Text Box 34"/>
          <p:cNvSpPr txBox="1">
            <a:spLocks noChangeArrowheads="1"/>
          </p:cNvSpPr>
          <p:nvPr/>
        </p:nvSpPr>
        <p:spPr bwMode="auto">
          <a:xfrm>
            <a:off x="533400" y="4800600"/>
            <a:ext cx="3581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b="1">
                <a:solidFill>
                  <a:schemeClr val="accent2"/>
                </a:solidFill>
              </a:rPr>
              <a:t>Mutation in splice donor site</a:t>
            </a:r>
          </a:p>
        </p:txBody>
      </p:sp>
      <p:sp>
        <p:nvSpPr>
          <p:cNvPr id="24607" name="Text Box 35"/>
          <p:cNvSpPr txBox="1">
            <a:spLocks noChangeArrowheads="1"/>
          </p:cNvSpPr>
          <p:nvPr/>
        </p:nvSpPr>
        <p:spPr bwMode="auto">
          <a:xfrm>
            <a:off x="3733800" y="6400800"/>
            <a:ext cx="4419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b="1">
                <a:solidFill>
                  <a:schemeClr val="accent2"/>
                </a:solidFill>
              </a:rPr>
              <a:t>mRNA 193 nt longer</a:t>
            </a:r>
          </a:p>
        </p:txBody>
      </p:sp>
      <p:sp>
        <p:nvSpPr>
          <p:cNvPr id="24608" name="Text Box 36"/>
          <p:cNvSpPr txBox="1">
            <a:spLocks noChangeArrowheads="1"/>
          </p:cNvSpPr>
          <p:nvPr/>
        </p:nvSpPr>
        <p:spPr bwMode="auto">
          <a:xfrm>
            <a:off x="4572000" y="5424488"/>
            <a:ext cx="14478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b="1">
                <a:solidFill>
                  <a:schemeClr val="accent2"/>
                </a:solidFill>
              </a:rPr>
              <a:t>No splicing</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4"/>
          <p:cNvSpPr txBox="1">
            <a:spLocks noChangeArrowheads="1"/>
          </p:cNvSpPr>
          <p:nvPr/>
        </p:nvSpPr>
        <p:spPr bwMode="auto">
          <a:xfrm>
            <a:off x="609600" y="990600"/>
            <a:ext cx="8153400" cy="3525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b="1">
                <a:solidFill>
                  <a:srgbClr val="002060"/>
                </a:solidFill>
              </a:rPr>
              <a:t>b) Supposing that the 193 nt insertion falls within the protein coding sequence of the mRNA, mention two possible impacts on the synthesized protein? </a:t>
            </a:r>
          </a:p>
          <a:p>
            <a:pPr eaLnBrk="1" hangingPunct="1"/>
            <a:endParaRPr lang="en-US" altLang="en-US" b="1">
              <a:solidFill>
                <a:srgbClr val="002060"/>
              </a:solidFill>
            </a:endParaRPr>
          </a:p>
          <a:p>
            <a:pPr eaLnBrk="1" hangingPunct="1"/>
            <a:endParaRPr lang="en-US" altLang="en-US">
              <a:solidFill>
                <a:srgbClr val="002060"/>
              </a:solidFill>
            </a:endParaRPr>
          </a:p>
          <a:p>
            <a:pPr eaLnBrk="1" hangingPunct="1"/>
            <a:endParaRPr lang="en-US" altLang="en-US">
              <a:solidFill>
                <a:srgbClr val="002060"/>
              </a:solidFill>
            </a:endParaRPr>
          </a:p>
          <a:p>
            <a:pPr eaLnBrk="1" hangingPunct="1"/>
            <a:endParaRPr lang="en-US" altLang="en-US">
              <a:solidFill>
                <a:srgbClr val="002060"/>
              </a:solidFill>
            </a:endParaRPr>
          </a:p>
          <a:p>
            <a:pPr eaLnBrk="1" hangingPunct="1"/>
            <a:endParaRPr lang="en-US" altLang="en-US">
              <a:solidFill>
                <a:srgbClr val="002060"/>
              </a:solidFill>
            </a:endParaRPr>
          </a:p>
          <a:p>
            <a:pPr eaLnBrk="1" hangingPunct="1"/>
            <a:r>
              <a:rPr lang="en-US" altLang="en-US" b="1">
                <a:solidFill>
                  <a:srgbClr val="002060"/>
                </a:solidFill>
              </a:rPr>
              <a:t>c) Name one mechanism that could alleviate one of the problems mentioned in b) and explain the absence of protein activity in people with bad memory </a:t>
            </a:r>
          </a:p>
          <a:p>
            <a:pPr eaLnBrk="1" hangingPunct="1">
              <a:spcBef>
                <a:spcPct val="50000"/>
              </a:spcBef>
            </a:pPr>
            <a:endParaRPr lang="en-US" altLang="en-US" b="1"/>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4"/>
          <p:cNvSpPr txBox="1">
            <a:spLocks noChangeArrowheads="1"/>
          </p:cNvSpPr>
          <p:nvPr/>
        </p:nvSpPr>
        <p:spPr bwMode="auto">
          <a:xfrm>
            <a:off x="609600" y="990600"/>
            <a:ext cx="8153400" cy="4662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b="1" dirty="0">
                <a:solidFill>
                  <a:srgbClr val="002060"/>
                </a:solidFill>
              </a:rPr>
              <a:t>b) Supposing that the 193 </a:t>
            </a:r>
            <a:r>
              <a:rPr lang="en-US" altLang="en-US" b="1" dirty="0" err="1">
                <a:solidFill>
                  <a:srgbClr val="002060"/>
                </a:solidFill>
              </a:rPr>
              <a:t>nt</a:t>
            </a:r>
            <a:r>
              <a:rPr lang="en-US" altLang="en-US" b="1" dirty="0">
                <a:solidFill>
                  <a:srgbClr val="002060"/>
                </a:solidFill>
              </a:rPr>
              <a:t> insertion falls within the protein coding sequence of the mRNA, mention two possible impacts on the synthesized protein? </a:t>
            </a:r>
          </a:p>
          <a:p>
            <a:pPr eaLnBrk="1" hangingPunct="1"/>
            <a:endParaRPr lang="en-US" altLang="en-US" b="1" dirty="0">
              <a:solidFill>
                <a:srgbClr val="002060"/>
              </a:solidFill>
            </a:endParaRPr>
          </a:p>
          <a:p>
            <a:pPr eaLnBrk="1" hangingPunct="1"/>
            <a:r>
              <a:rPr lang="en-US" altLang="en-US" i="1" dirty="0" smtClean="0">
                <a:solidFill>
                  <a:srgbClr val="002060"/>
                </a:solidFill>
              </a:rPr>
              <a:t>Answer: 1) Abnormal protein sequence: 193 is not a multiple of three so this will change the reading frame. In addition to the abnormal amino acids introduced by the insertion, all amino acids in the downstream exons will be abnormal. 2) Truncated protein. There could be in-frame stop codons in the 193 </a:t>
            </a:r>
            <a:r>
              <a:rPr lang="en-US" altLang="en-US" i="1" dirty="0" err="1" smtClean="0">
                <a:solidFill>
                  <a:srgbClr val="002060"/>
                </a:solidFill>
              </a:rPr>
              <a:t>nt</a:t>
            </a:r>
            <a:r>
              <a:rPr lang="en-US" altLang="en-US" i="1" dirty="0" smtClean="0">
                <a:solidFill>
                  <a:srgbClr val="002060"/>
                </a:solidFill>
              </a:rPr>
              <a:t> insertion or in the downstream exons.</a:t>
            </a:r>
            <a:endParaRPr lang="en-US" altLang="en-US" i="1" dirty="0">
              <a:solidFill>
                <a:srgbClr val="002060"/>
              </a:solidFill>
            </a:endParaRPr>
          </a:p>
          <a:p>
            <a:pPr eaLnBrk="1" hangingPunct="1"/>
            <a:endParaRPr lang="en-US" altLang="en-US" dirty="0">
              <a:solidFill>
                <a:srgbClr val="002060"/>
              </a:solidFill>
            </a:endParaRPr>
          </a:p>
          <a:p>
            <a:pPr eaLnBrk="1" hangingPunct="1"/>
            <a:endParaRPr lang="en-US" altLang="en-US" dirty="0">
              <a:solidFill>
                <a:srgbClr val="002060"/>
              </a:solidFill>
            </a:endParaRPr>
          </a:p>
          <a:p>
            <a:pPr eaLnBrk="1" hangingPunct="1"/>
            <a:endParaRPr lang="en-US" altLang="en-US" dirty="0">
              <a:solidFill>
                <a:srgbClr val="002060"/>
              </a:solidFill>
            </a:endParaRPr>
          </a:p>
          <a:p>
            <a:pPr eaLnBrk="1" hangingPunct="1"/>
            <a:r>
              <a:rPr lang="en-US" altLang="en-US" b="1" dirty="0">
                <a:solidFill>
                  <a:srgbClr val="002060"/>
                </a:solidFill>
              </a:rPr>
              <a:t>c) Name one mechanism that could alleviate one of the problems mentioned in b) and explain the absence of protein activity in people with bad memory </a:t>
            </a:r>
          </a:p>
          <a:p>
            <a:pPr eaLnBrk="1" hangingPunct="1">
              <a:spcBef>
                <a:spcPct val="50000"/>
              </a:spcBef>
            </a:pPr>
            <a:endParaRPr lang="en-US" altLang="en-US" b="1" dirty="0"/>
          </a:p>
        </p:txBody>
      </p:sp>
    </p:spTree>
    <p:extLst>
      <p:ext uri="{BB962C8B-B14F-4D97-AF65-F5344CB8AC3E}">
        <p14:creationId xmlns:p14="http://schemas.microsoft.com/office/powerpoint/2010/main" val="14040534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US" altLang="en-US" sz="4000" smtClean="0">
                <a:solidFill>
                  <a:srgbClr val="002060"/>
                </a:solidFill>
              </a:rPr>
              <a:t>Non-sense-mediated mRNA decay</a:t>
            </a:r>
            <a:endParaRPr lang="en-US" altLang="en-US" sz="4000" smtClean="0">
              <a:solidFill>
                <a:srgbClr val="002060"/>
              </a:solidFill>
              <a:cs typeface="Arial" charset="0"/>
            </a:endParaRPr>
          </a:p>
        </p:txBody>
      </p:sp>
      <p:pic>
        <p:nvPicPr>
          <p:cNvPr id="26627" name="Picture 3" descr="figure 6-8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1600200"/>
            <a:ext cx="8229600" cy="406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2"/>
          <p:cNvSpPr txBox="1">
            <a:spLocks noChangeArrowheads="1"/>
          </p:cNvSpPr>
          <p:nvPr/>
        </p:nvSpPr>
        <p:spPr bwMode="auto">
          <a:xfrm>
            <a:off x="1066800" y="914400"/>
            <a:ext cx="7543800" cy="5262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fr-FR" altLang="en-US" sz="2400" dirty="0">
                <a:solidFill>
                  <a:srgbClr val="002060"/>
                </a:solidFill>
              </a:rPr>
              <a:t>9-  The Vg1 </a:t>
            </a:r>
            <a:r>
              <a:rPr lang="fr-FR" altLang="en-US" sz="2400" dirty="0" err="1">
                <a:solidFill>
                  <a:srgbClr val="002060"/>
                </a:solidFill>
              </a:rPr>
              <a:t>gene</a:t>
            </a:r>
            <a:r>
              <a:rPr lang="fr-FR" altLang="en-US" sz="2400" dirty="0">
                <a:solidFill>
                  <a:srgbClr val="002060"/>
                </a:solidFill>
              </a:rPr>
              <a:t> codes for a </a:t>
            </a:r>
            <a:r>
              <a:rPr lang="fr-FR" altLang="en-US" sz="2400" dirty="0" err="1">
                <a:solidFill>
                  <a:srgbClr val="002060"/>
                </a:solidFill>
              </a:rPr>
              <a:t>protein</a:t>
            </a:r>
            <a:r>
              <a:rPr lang="fr-FR" altLang="en-US" sz="2400" dirty="0">
                <a:solidFill>
                  <a:srgbClr val="002060"/>
                </a:solidFill>
              </a:rPr>
              <a:t> </a:t>
            </a:r>
            <a:r>
              <a:rPr lang="fr-FR" altLang="en-US" sz="2400" dirty="0" err="1">
                <a:solidFill>
                  <a:srgbClr val="002060"/>
                </a:solidFill>
              </a:rPr>
              <a:t>that</a:t>
            </a:r>
            <a:r>
              <a:rPr lang="fr-FR" altLang="en-US" sz="2400" dirty="0">
                <a:solidFill>
                  <a:srgbClr val="002060"/>
                </a:solidFill>
              </a:rPr>
              <a:t> </a:t>
            </a:r>
            <a:r>
              <a:rPr lang="fr-FR" altLang="en-US" sz="2400" dirty="0" err="1">
                <a:solidFill>
                  <a:srgbClr val="002060"/>
                </a:solidFill>
              </a:rPr>
              <a:t>plays</a:t>
            </a:r>
            <a:r>
              <a:rPr lang="fr-FR" altLang="en-US" sz="2400" dirty="0">
                <a:solidFill>
                  <a:srgbClr val="002060"/>
                </a:solidFill>
              </a:rPr>
              <a:t> an important </a:t>
            </a:r>
            <a:r>
              <a:rPr lang="fr-FR" altLang="en-US" sz="2400" dirty="0" err="1">
                <a:solidFill>
                  <a:srgbClr val="002060"/>
                </a:solidFill>
              </a:rPr>
              <a:t>role</a:t>
            </a:r>
            <a:r>
              <a:rPr lang="fr-FR" altLang="en-US" sz="2400" dirty="0">
                <a:solidFill>
                  <a:srgbClr val="002060"/>
                </a:solidFill>
              </a:rPr>
              <a:t> </a:t>
            </a:r>
            <a:r>
              <a:rPr lang="fr-FR" altLang="en-US" sz="2400" dirty="0" err="1">
                <a:solidFill>
                  <a:srgbClr val="002060"/>
                </a:solidFill>
              </a:rPr>
              <a:t>during</a:t>
            </a:r>
            <a:r>
              <a:rPr lang="fr-FR" altLang="en-US" sz="2400" dirty="0">
                <a:solidFill>
                  <a:srgbClr val="002060"/>
                </a:solidFill>
              </a:rPr>
              <a:t> </a:t>
            </a:r>
            <a:r>
              <a:rPr lang="fr-FR" altLang="en-US" sz="2400" dirty="0" err="1">
                <a:solidFill>
                  <a:srgbClr val="002060"/>
                </a:solidFill>
              </a:rPr>
              <a:t>early</a:t>
            </a:r>
            <a:r>
              <a:rPr lang="fr-FR" altLang="en-US" sz="2400" dirty="0">
                <a:solidFill>
                  <a:srgbClr val="002060"/>
                </a:solidFill>
              </a:rPr>
              <a:t> </a:t>
            </a:r>
            <a:r>
              <a:rPr lang="fr-FR" altLang="en-US" sz="2400" dirty="0" err="1">
                <a:solidFill>
                  <a:srgbClr val="002060"/>
                </a:solidFill>
              </a:rPr>
              <a:t>embryonic</a:t>
            </a:r>
            <a:r>
              <a:rPr lang="fr-FR" altLang="en-US" sz="2400" dirty="0">
                <a:solidFill>
                  <a:srgbClr val="002060"/>
                </a:solidFill>
              </a:rPr>
              <a:t> </a:t>
            </a:r>
            <a:r>
              <a:rPr lang="fr-FR" altLang="en-US" sz="2400" dirty="0" err="1">
                <a:solidFill>
                  <a:srgbClr val="002060"/>
                </a:solidFill>
              </a:rPr>
              <a:t>development</a:t>
            </a:r>
            <a:r>
              <a:rPr lang="fr-FR" altLang="en-US" sz="2400" dirty="0">
                <a:solidFill>
                  <a:srgbClr val="002060"/>
                </a:solidFill>
              </a:rPr>
              <a:t>. </a:t>
            </a:r>
            <a:r>
              <a:rPr lang="en-US" altLang="en-US" sz="2400" dirty="0">
                <a:solidFill>
                  <a:srgbClr val="002060"/>
                </a:solidFill>
              </a:rPr>
              <a:t>The Vg1 mRNA and the Vg1 protein are localized to the vegetal pole of the </a:t>
            </a:r>
            <a:r>
              <a:rPr lang="en-US" altLang="en-US" sz="2400" i="1" dirty="0" err="1">
                <a:solidFill>
                  <a:srgbClr val="002060"/>
                </a:solidFill>
              </a:rPr>
              <a:t>Xenopus</a:t>
            </a:r>
            <a:r>
              <a:rPr lang="en-US" altLang="en-US" sz="2400" dirty="0">
                <a:solidFill>
                  <a:srgbClr val="002060"/>
                </a:solidFill>
              </a:rPr>
              <a:t> oocyte and this localization is important for Vg1 function.  One way to ensure localization is to prevent translation before localization is complete. It was previously shown that a sequence rich in U and A is located in the 3’UTR and is essential for translation control. However, if you insert an internal ribosomal entry site  (IRES) upstream of the Vg1 initiator AUG, inhibition of translation is no longer possible. Suggest a mechanism to explain how translational control of Vg1 mRNA takes place.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07_1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381000"/>
            <a:ext cx="6477000" cy="397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5" name="Text Box 3"/>
          <p:cNvSpPr txBox="1">
            <a:spLocks noChangeArrowheads="1"/>
          </p:cNvSpPr>
          <p:nvPr/>
        </p:nvSpPr>
        <p:spPr bwMode="auto">
          <a:xfrm>
            <a:off x="609600" y="5410200"/>
            <a:ext cx="800100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a:solidFill>
                  <a:srgbClr val="002060"/>
                </a:solidFill>
              </a:rPr>
              <a:t>The localized translation of Vg1 might involve interaction between factors binding to 3’UTR and those binding to the cap (e.g. eiF4E, normal eiF4G). The IRES might bypass this control mechanism.</a:t>
            </a:r>
          </a:p>
        </p:txBody>
      </p:sp>
      <p:sp>
        <p:nvSpPr>
          <p:cNvPr id="28676" name="Text Box 4"/>
          <p:cNvSpPr txBox="1">
            <a:spLocks noChangeArrowheads="1"/>
          </p:cNvSpPr>
          <p:nvPr/>
        </p:nvSpPr>
        <p:spPr bwMode="auto">
          <a:xfrm>
            <a:off x="609600" y="4648200"/>
            <a:ext cx="7315200" cy="105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a:solidFill>
                  <a:srgbClr val="002060"/>
                </a:solidFill>
              </a:rPr>
              <a:t>Different translation factors are involved in initiation of translation from a regular AUG and from an IRES. </a:t>
            </a:r>
          </a:p>
          <a:p>
            <a:pPr eaLnBrk="1" hangingPunct="1">
              <a:spcBef>
                <a:spcPct val="50000"/>
              </a:spcBef>
            </a:pPr>
            <a:endParaRPr lang="en-US" altLang="en-US">
              <a:solidFill>
                <a:srgbClr val="002060"/>
              </a:solidFill>
            </a:endParaRP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369</TotalTime>
  <Words>1280</Words>
  <Application>Microsoft Office PowerPoint</Application>
  <PresentationFormat>On-screen Show (4:3)</PresentationFormat>
  <Paragraphs>129</Paragraphs>
  <Slides>30</Slides>
  <Notes>30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Default Design</vt:lpstr>
      <vt:lpstr>Office Hours this week</vt:lpstr>
      <vt:lpstr>Format Final Exam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Synergy involving rDBPs, co-activators, and co-repressors</vt:lpstr>
      <vt:lpstr>PowerPoint Presentation</vt:lpstr>
      <vt:lpstr>Example of positive feedback</vt:lpstr>
      <vt:lpstr>Cytosine methylation and transcriptional activity.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Non-sense-mediated mRNA decay</vt:lpstr>
      <vt:lpstr>PowerPoint Presentation</vt:lpstr>
      <vt:lpstr>PowerPoint Presentation</vt:lpstr>
    </vt:vector>
  </TitlesOfParts>
  <Company>University of Ottawa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 Ekker</dc:creator>
  <cp:lastModifiedBy>Mark Ekker</cp:lastModifiedBy>
  <cp:revision>44</cp:revision>
  <dcterms:created xsi:type="dcterms:W3CDTF">2004-10-27T14:04:27Z</dcterms:created>
  <dcterms:modified xsi:type="dcterms:W3CDTF">2013-12-02T14:58:57Z</dcterms:modified>
</cp:coreProperties>
</file>