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086" r:id="rId1"/>
  </p:sldMasterIdLst>
  <p:notesMasterIdLst>
    <p:notesMasterId r:id="rId64"/>
  </p:notesMasterIdLst>
  <p:handoutMasterIdLst>
    <p:handoutMasterId r:id="rId65"/>
  </p:handoutMasterIdLst>
  <p:sldIdLst>
    <p:sldId id="272" r:id="rId2"/>
    <p:sldId id="259" r:id="rId3"/>
    <p:sldId id="424" r:id="rId4"/>
    <p:sldId id="274" r:id="rId5"/>
    <p:sldId id="275" r:id="rId6"/>
    <p:sldId id="273" r:id="rId7"/>
    <p:sldId id="276" r:id="rId8"/>
    <p:sldId id="261" r:id="rId9"/>
    <p:sldId id="278" r:id="rId10"/>
    <p:sldId id="280" r:id="rId11"/>
    <p:sldId id="282" r:id="rId12"/>
    <p:sldId id="292" r:id="rId13"/>
    <p:sldId id="281" r:id="rId14"/>
    <p:sldId id="268" r:id="rId15"/>
    <p:sldId id="285" r:id="rId16"/>
    <p:sldId id="287" r:id="rId17"/>
    <p:sldId id="288" r:id="rId18"/>
    <p:sldId id="289" r:id="rId19"/>
    <p:sldId id="290" r:id="rId20"/>
    <p:sldId id="328" r:id="rId21"/>
    <p:sldId id="329" r:id="rId22"/>
    <p:sldId id="331" r:id="rId23"/>
    <p:sldId id="367" r:id="rId24"/>
    <p:sldId id="413" r:id="rId25"/>
    <p:sldId id="310" r:id="rId26"/>
    <p:sldId id="425" r:id="rId27"/>
    <p:sldId id="263" r:id="rId28"/>
    <p:sldId id="369" r:id="rId29"/>
    <p:sldId id="426" r:id="rId30"/>
    <p:sldId id="264" r:id="rId31"/>
    <p:sldId id="335" r:id="rId32"/>
    <p:sldId id="321" r:id="rId33"/>
    <p:sldId id="323" r:id="rId34"/>
    <p:sldId id="265" r:id="rId35"/>
    <p:sldId id="266" r:id="rId36"/>
    <p:sldId id="306" r:id="rId37"/>
    <p:sldId id="427" r:id="rId38"/>
    <p:sldId id="428" r:id="rId39"/>
    <p:sldId id="429" r:id="rId40"/>
    <p:sldId id="430" r:id="rId41"/>
    <p:sldId id="370" r:id="rId42"/>
    <p:sldId id="432" r:id="rId43"/>
    <p:sldId id="433" r:id="rId44"/>
    <p:sldId id="434" r:id="rId45"/>
    <p:sldId id="375" r:id="rId46"/>
    <p:sldId id="435" r:id="rId47"/>
    <p:sldId id="436" r:id="rId48"/>
    <p:sldId id="377" r:id="rId49"/>
    <p:sldId id="387" r:id="rId50"/>
    <p:sldId id="411" r:id="rId51"/>
    <p:sldId id="403" r:id="rId52"/>
    <p:sldId id="397" r:id="rId53"/>
    <p:sldId id="398" r:id="rId54"/>
    <p:sldId id="402" r:id="rId55"/>
    <p:sldId id="400" r:id="rId56"/>
    <p:sldId id="401" r:id="rId57"/>
    <p:sldId id="404" r:id="rId58"/>
    <p:sldId id="405" r:id="rId59"/>
    <p:sldId id="406" r:id="rId60"/>
    <p:sldId id="407" r:id="rId61"/>
    <p:sldId id="382" r:id="rId62"/>
    <p:sldId id="385" r:id="rId63"/>
  </p:sldIdLst>
  <p:sldSz cx="9144000" cy="6858000" type="overhead"/>
  <p:notesSz cx="9296400" cy="6881813"/>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Tahoma" charset="0"/>
      </a:defRPr>
    </a:lvl1pPr>
    <a:lvl2pPr marL="457200" algn="l" rtl="0" eaLnBrk="0" fontAlgn="base" hangingPunct="0">
      <a:spcBef>
        <a:spcPct val="0"/>
      </a:spcBef>
      <a:spcAft>
        <a:spcPct val="0"/>
      </a:spcAft>
      <a:defRPr kern="1200">
        <a:solidFill>
          <a:schemeClr val="tx1"/>
        </a:solidFill>
        <a:latin typeface="Verdana" pitchFamily="34" charset="0"/>
        <a:ea typeface="+mn-ea"/>
        <a:cs typeface="Tahoma" charset="0"/>
      </a:defRPr>
    </a:lvl2pPr>
    <a:lvl3pPr marL="914400" algn="l" rtl="0" eaLnBrk="0" fontAlgn="base" hangingPunct="0">
      <a:spcBef>
        <a:spcPct val="0"/>
      </a:spcBef>
      <a:spcAft>
        <a:spcPct val="0"/>
      </a:spcAft>
      <a:defRPr kern="1200">
        <a:solidFill>
          <a:schemeClr val="tx1"/>
        </a:solidFill>
        <a:latin typeface="Verdana" pitchFamily="34" charset="0"/>
        <a:ea typeface="+mn-ea"/>
        <a:cs typeface="Tahoma" charset="0"/>
      </a:defRPr>
    </a:lvl3pPr>
    <a:lvl4pPr marL="1371600" algn="l" rtl="0" eaLnBrk="0" fontAlgn="base" hangingPunct="0">
      <a:spcBef>
        <a:spcPct val="0"/>
      </a:spcBef>
      <a:spcAft>
        <a:spcPct val="0"/>
      </a:spcAft>
      <a:defRPr kern="1200">
        <a:solidFill>
          <a:schemeClr val="tx1"/>
        </a:solidFill>
        <a:latin typeface="Verdana" pitchFamily="34" charset="0"/>
        <a:ea typeface="+mn-ea"/>
        <a:cs typeface="Tahoma" charset="0"/>
      </a:defRPr>
    </a:lvl4pPr>
    <a:lvl5pPr marL="1828800" algn="l" rtl="0" eaLnBrk="0" fontAlgn="base" hangingPunct="0">
      <a:spcBef>
        <a:spcPct val="0"/>
      </a:spcBef>
      <a:spcAft>
        <a:spcPct val="0"/>
      </a:spcAft>
      <a:defRPr kern="1200">
        <a:solidFill>
          <a:schemeClr val="tx1"/>
        </a:solidFill>
        <a:latin typeface="Verdana" pitchFamily="34" charset="0"/>
        <a:ea typeface="+mn-ea"/>
        <a:cs typeface="Tahoma" charset="0"/>
      </a:defRPr>
    </a:lvl5pPr>
    <a:lvl6pPr marL="2286000" algn="l" defTabSz="914400" rtl="0" eaLnBrk="1" latinLnBrk="0" hangingPunct="1">
      <a:defRPr kern="1200">
        <a:solidFill>
          <a:schemeClr val="tx1"/>
        </a:solidFill>
        <a:latin typeface="Verdana" pitchFamily="34" charset="0"/>
        <a:ea typeface="+mn-ea"/>
        <a:cs typeface="Tahoma" charset="0"/>
      </a:defRPr>
    </a:lvl6pPr>
    <a:lvl7pPr marL="2743200" algn="l" defTabSz="914400" rtl="0" eaLnBrk="1" latinLnBrk="0" hangingPunct="1">
      <a:defRPr kern="1200">
        <a:solidFill>
          <a:schemeClr val="tx1"/>
        </a:solidFill>
        <a:latin typeface="Verdana" pitchFamily="34" charset="0"/>
        <a:ea typeface="+mn-ea"/>
        <a:cs typeface="Tahoma" charset="0"/>
      </a:defRPr>
    </a:lvl7pPr>
    <a:lvl8pPr marL="3200400" algn="l" defTabSz="914400" rtl="0" eaLnBrk="1" latinLnBrk="0" hangingPunct="1">
      <a:defRPr kern="1200">
        <a:solidFill>
          <a:schemeClr val="tx1"/>
        </a:solidFill>
        <a:latin typeface="Verdana" pitchFamily="34" charset="0"/>
        <a:ea typeface="+mn-ea"/>
        <a:cs typeface="Tahoma" charset="0"/>
      </a:defRPr>
    </a:lvl8pPr>
    <a:lvl9pPr marL="3657600" algn="l" defTabSz="914400" rtl="0" eaLnBrk="1" latinLnBrk="0" hangingPunct="1">
      <a:defRPr kern="1200">
        <a:solidFill>
          <a:schemeClr val="tx1"/>
        </a:solidFill>
        <a:latin typeface="Verdana" pitchFamily="34" charset="0"/>
        <a:ea typeface="+mn-ea"/>
        <a:cs typeface="Tahoma"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ma Petrushka-Bordan" initials="TP" lastIdx="0"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00"/>
    <a:srgbClr val="800080"/>
    <a:srgbClr val="003399"/>
    <a:srgbClr val="336699"/>
    <a:srgbClr val="008080"/>
    <a:srgbClr val="009999"/>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2363" autoAdjust="0"/>
    <p:restoredTop sz="94699" autoAdjust="0"/>
  </p:normalViewPr>
  <p:slideViewPr>
    <p:cSldViewPr>
      <p:cViewPr>
        <p:scale>
          <a:sx n="91" d="100"/>
          <a:sy n="91" d="100"/>
        </p:scale>
        <p:origin x="-1066" y="22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2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4029444" cy="34409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atin typeface="Times New Roman" pitchFamily="18" charset="0"/>
                <a:cs typeface="+mn-cs"/>
              </a:defRPr>
            </a:lvl1pPr>
          </a:lstStyle>
          <a:p>
            <a:pPr>
              <a:defRPr/>
            </a:pPr>
            <a:r>
              <a:rPr lang="en-CA" smtClean="0"/>
              <a:t>chapter 3</a:t>
            </a:r>
            <a:endParaRPr lang="en-US"/>
          </a:p>
        </p:txBody>
      </p:sp>
      <p:sp>
        <p:nvSpPr>
          <p:cNvPr id="14339" name="Rectangle 3"/>
          <p:cNvSpPr>
            <a:spLocks noGrp="1" noChangeArrowheads="1"/>
          </p:cNvSpPr>
          <p:nvPr>
            <p:ph type="dt" sz="quarter" idx="1"/>
          </p:nvPr>
        </p:nvSpPr>
        <p:spPr bwMode="auto">
          <a:xfrm>
            <a:off x="5266957" y="0"/>
            <a:ext cx="4029444" cy="34409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atin typeface="Times New Roman" pitchFamily="18" charset="0"/>
                <a:cs typeface="+mn-cs"/>
              </a:defRPr>
            </a:lvl1pPr>
          </a:lstStyle>
          <a:p>
            <a:pPr>
              <a:defRPr/>
            </a:pPr>
            <a:fld id="{1D1137C6-2856-4C98-8540-312432C55DEA}" type="datetime1">
              <a:rPr lang="en-US"/>
              <a:pPr>
                <a:defRPr/>
              </a:pPr>
              <a:t>9/13/2016</a:t>
            </a:fld>
            <a:endParaRPr lang="en-US"/>
          </a:p>
        </p:txBody>
      </p:sp>
      <p:sp>
        <p:nvSpPr>
          <p:cNvPr id="14340" name="Rectangle 4"/>
          <p:cNvSpPr>
            <a:spLocks noGrp="1" noChangeArrowheads="1"/>
          </p:cNvSpPr>
          <p:nvPr>
            <p:ph type="ftr" sz="quarter" idx="2"/>
          </p:nvPr>
        </p:nvSpPr>
        <p:spPr bwMode="auto">
          <a:xfrm>
            <a:off x="0" y="6537722"/>
            <a:ext cx="4029444" cy="344091"/>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atin typeface="Times New Roman" pitchFamily="18" charset="0"/>
                <a:cs typeface="+mn-cs"/>
              </a:defRPr>
            </a:lvl1pPr>
          </a:lstStyle>
          <a:p>
            <a:pPr>
              <a:defRPr/>
            </a:pPr>
            <a:r>
              <a:rPr lang="en-US"/>
              <a:t>Chapter 6</a:t>
            </a:r>
          </a:p>
        </p:txBody>
      </p:sp>
      <p:sp>
        <p:nvSpPr>
          <p:cNvPr id="14341" name="Rectangle 5"/>
          <p:cNvSpPr>
            <a:spLocks noGrp="1" noChangeArrowheads="1"/>
          </p:cNvSpPr>
          <p:nvPr>
            <p:ph type="sldNum" sz="quarter" idx="3"/>
          </p:nvPr>
        </p:nvSpPr>
        <p:spPr bwMode="auto">
          <a:xfrm>
            <a:off x="5266957" y="6537722"/>
            <a:ext cx="4029444" cy="344091"/>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Times New Roman" pitchFamily="18" charset="0"/>
                <a:cs typeface="+mn-cs"/>
              </a:defRPr>
            </a:lvl1pPr>
          </a:lstStyle>
          <a:p>
            <a:pPr>
              <a:defRPr/>
            </a:pPr>
            <a:fld id="{25A6C144-AF32-4ABD-B423-E8511B1C3B99}" type="slidenum">
              <a:rPr lang="en-US"/>
              <a:pPr>
                <a:defRPr/>
              </a:pPr>
              <a:t>‹#›</a:t>
            </a:fld>
            <a:endParaRPr lang="en-US"/>
          </a:p>
        </p:txBody>
      </p:sp>
    </p:spTree>
    <p:extLst>
      <p:ext uri="{BB962C8B-B14F-4D97-AF65-F5344CB8AC3E}">
        <p14:creationId xmlns:p14="http://schemas.microsoft.com/office/powerpoint/2010/main" val="74297478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6" name="Rectangle 8"/>
          <p:cNvSpPr>
            <a:spLocks noGrp="1" noChangeArrowheads="1"/>
          </p:cNvSpPr>
          <p:nvPr>
            <p:ph type="hdr" sz="quarter"/>
          </p:nvPr>
        </p:nvSpPr>
        <p:spPr bwMode="auto">
          <a:xfrm>
            <a:off x="0" y="0"/>
            <a:ext cx="4029444" cy="34409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atin typeface="Times New Roman" pitchFamily="18" charset="0"/>
                <a:cs typeface="+mn-cs"/>
              </a:defRPr>
            </a:lvl1pPr>
          </a:lstStyle>
          <a:p>
            <a:pPr>
              <a:defRPr/>
            </a:pPr>
            <a:r>
              <a:rPr lang="en-CA" smtClean="0"/>
              <a:t>chapter 3</a:t>
            </a:r>
            <a:endParaRPr lang="en-US"/>
          </a:p>
        </p:txBody>
      </p:sp>
      <p:sp>
        <p:nvSpPr>
          <p:cNvPr id="111619" name="Rectangle 9"/>
          <p:cNvSpPr>
            <a:spLocks noGrp="1" noRot="1" noChangeAspect="1" noChangeArrowheads="1"/>
          </p:cNvSpPr>
          <p:nvPr>
            <p:ph type="sldImg" idx="2"/>
          </p:nvPr>
        </p:nvSpPr>
        <p:spPr bwMode="auto">
          <a:xfrm>
            <a:off x="2928938" y="515938"/>
            <a:ext cx="3440112" cy="2581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 name="Rectangle 10"/>
          <p:cNvSpPr>
            <a:spLocks noGrp="1" noChangeArrowheads="1"/>
          </p:cNvSpPr>
          <p:nvPr>
            <p:ph type="body" sz="quarter" idx="3"/>
          </p:nvPr>
        </p:nvSpPr>
        <p:spPr bwMode="auto">
          <a:xfrm>
            <a:off x="1239098" y="3268861"/>
            <a:ext cx="6818205" cy="309681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0"/>
            <a:r>
              <a:rPr lang="en-US" noProof="0" smtClean="0"/>
              <a:t>Second level</a:t>
            </a:r>
          </a:p>
          <a:p>
            <a:pPr lvl="0"/>
            <a:r>
              <a:rPr lang="en-US" noProof="0" smtClean="0"/>
              <a:t>Third level</a:t>
            </a:r>
          </a:p>
          <a:p>
            <a:pPr lvl="0"/>
            <a:r>
              <a:rPr lang="en-US" noProof="0" smtClean="0"/>
              <a:t>Fourth level</a:t>
            </a:r>
          </a:p>
          <a:p>
            <a:pPr lvl="0"/>
            <a:r>
              <a:rPr lang="en-US" noProof="0" smtClean="0"/>
              <a:t>Fifth level</a:t>
            </a:r>
          </a:p>
        </p:txBody>
      </p:sp>
      <p:sp>
        <p:nvSpPr>
          <p:cNvPr id="2059" name="Rectangle 11"/>
          <p:cNvSpPr>
            <a:spLocks noGrp="1" noChangeArrowheads="1"/>
          </p:cNvSpPr>
          <p:nvPr>
            <p:ph type="dt" idx="1"/>
          </p:nvPr>
        </p:nvSpPr>
        <p:spPr bwMode="auto">
          <a:xfrm>
            <a:off x="5266957" y="0"/>
            <a:ext cx="4029444" cy="34409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atin typeface="Times New Roman" pitchFamily="18" charset="0"/>
                <a:cs typeface="+mn-cs"/>
              </a:defRPr>
            </a:lvl1pPr>
          </a:lstStyle>
          <a:p>
            <a:pPr>
              <a:defRPr/>
            </a:pPr>
            <a:fld id="{A30ADF22-F6F4-4671-AB7A-EBC534A29757}" type="datetime1">
              <a:rPr lang="en-US"/>
              <a:pPr>
                <a:defRPr/>
              </a:pPr>
              <a:t>9/13/2016</a:t>
            </a:fld>
            <a:endParaRPr lang="en-US"/>
          </a:p>
        </p:txBody>
      </p:sp>
      <p:sp>
        <p:nvSpPr>
          <p:cNvPr id="2060" name="Rectangle 12"/>
          <p:cNvSpPr>
            <a:spLocks noGrp="1" noChangeArrowheads="1"/>
          </p:cNvSpPr>
          <p:nvPr>
            <p:ph type="ftr" sz="quarter" idx="4"/>
          </p:nvPr>
        </p:nvSpPr>
        <p:spPr bwMode="auto">
          <a:xfrm>
            <a:off x="0" y="6537722"/>
            <a:ext cx="4029444" cy="344091"/>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atin typeface="Times New Roman" pitchFamily="18" charset="0"/>
                <a:cs typeface="+mn-cs"/>
              </a:defRPr>
            </a:lvl1pPr>
          </a:lstStyle>
          <a:p>
            <a:pPr>
              <a:defRPr/>
            </a:pPr>
            <a:endParaRPr lang="en-US"/>
          </a:p>
        </p:txBody>
      </p:sp>
      <p:sp>
        <p:nvSpPr>
          <p:cNvPr id="2061" name="Rectangle 13"/>
          <p:cNvSpPr>
            <a:spLocks noGrp="1" noChangeArrowheads="1"/>
          </p:cNvSpPr>
          <p:nvPr>
            <p:ph type="sldNum" sz="quarter" idx="5"/>
          </p:nvPr>
        </p:nvSpPr>
        <p:spPr bwMode="auto">
          <a:xfrm>
            <a:off x="5266957" y="6537722"/>
            <a:ext cx="4029444" cy="344091"/>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Times New Roman" pitchFamily="18" charset="0"/>
                <a:cs typeface="+mn-cs"/>
              </a:defRPr>
            </a:lvl1pPr>
          </a:lstStyle>
          <a:p>
            <a:pPr>
              <a:defRPr/>
            </a:pPr>
            <a:fld id="{4452C4ED-316A-4997-B219-EBFBCE41E177}" type="slidenum">
              <a:rPr lang="en-US"/>
              <a:pPr>
                <a:defRPr/>
              </a:pPr>
              <a:t>‹#›</a:t>
            </a:fld>
            <a:endParaRPr lang="en-US"/>
          </a:p>
        </p:txBody>
      </p:sp>
    </p:spTree>
    <p:extLst>
      <p:ext uri="{BB962C8B-B14F-4D97-AF65-F5344CB8AC3E}">
        <p14:creationId xmlns:p14="http://schemas.microsoft.com/office/powerpoint/2010/main" val="4034412685"/>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742950" indent="-28575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1143000" indent="-228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600200" indent="-228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12643"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A956E501-3879-4437-B9BD-8A867DB64130}" type="slidenum">
              <a:rPr lang="en-US" smtClean="0">
                <a:latin typeface="Times New Roman" pitchFamily="18" charset="0"/>
              </a:rPr>
              <a:pPr/>
              <a:t>1</a:t>
            </a:fld>
            <a:endParaRPr lang="en-US" smtClean="0">
              <a:latin typeface="Times New Roman" pitchFamily="18" charset="0"/>
            </a:endParaRPr>
          </a:p>
        </p:txBody>
      </p:sp>
      <p:sp>
        <p:nvSpPr>
          <p:cNvPr id="112644" name="Rectangle 2"/>
          <p:cNvSpPr>
            <a:spLocks noGrp="1" noRot="1" noChangeAspect="1" noChangeArrowheads="1" noTextEdit="1"/>
          </p:cNvSpPr>
          <p:nvPr>
            <p:ph type="sldImg"/>
          </p:nvPr>
        </p:nvSpPr>
        <p:spPr>
          <a:ln/>
        </p:spPr>
      </p:sp>
      <p:sp>
        <p:nvSpPr>
          <p:cNvPr id="1126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1321997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13667"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481DEF0D-3003-41D1-ACFD-5708430E7FA5}" type="slidenum">
              <a:rPr lang="en-US" smtClean="0">
                <a:latin typeface="Times New Roman" pitchFamily="18" charset="0"/>
              </a:rPr>
              <a:pPr/>
              <a:t>2</a:t>
            </a:fld>
            <a:endParaRPr lang="en-US" smtClean="0">
              <a:latin typeface="Times New Roman" pitchFamily="18" charset="0"/>
            </a:endParaRPr>
          </a:p>
        </p:txBody>
      </p:sp>
      <p:sp>
        <p:nvSpPr>
          <p:cNvPr id="113668" name="Rectangle 2"/>
          <p:cNvSpPr>
            <a:spLocks noGrp="1" noRot="1" noChangeAspect="1" noChangeArrowheads="1" noTextEdit="1"/>
          </p:cNvSpPr>
          <p:nvPr>
            <p:ph type="sldImg"/>
          </p:nvPr>
        </p:nvSpPr>
        <p:spPr>
          <a:ln/>
        </p:spPr>
      </p:sp>
      <p:sp>
        <p:nvSpPr>
          <p:cNvPr id="11366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3711963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F79EBE3-14FB-412E-B116-80BD4D878052}" type="slidenum">
              <a:rPr lang="en-US" smtClean="0"/>
              <a:pPr/>
              <a:t>3</a:t>
            </a:fld>
            <a:endParaRPr lang="en-US"/>
          </a:p>
        </p:txBody>
      </p:sp>
    </p:spTree>
    <p:extLst>
      <p:ext uri="{BB962C8B-B14F-4D97-AF65-F5344CB8AC3E}">
        <p14:creationId xmlns:p14="http://schemas.microsoft.com/office/powerpoint/2010/main" val="13057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Header Placeholder 3"/>
          <p:cNvSpPr>
            <a:spLocks noGrp="1"/>
          </p:cNvSpPr>
          <p:nvPr>
            <p:ph type="hdr" sz="quarter" idx="10"/>
          </p:nvPr>
        </p:nvSpPr>
        <p:spPr/>
        <p:txBody>
          <a:bodyPr/>
          <a:lstStyle/>
          <a:p>
            <a:pPr>
              <a:defRPr/>
            </a:pPr>
            <a:r>
              <a:rPr lang="en-CA" smtClean="0"/>
              <a:t>chapter 3</a:t>
            </a:r>
            <a:endParaRPr lang="en-US"/>
          </a:p>
        </p:txBody>
      </p:sp>
      <p:sp>
        <p:nvSpPr>
          <p:cNvPr id="5" name="Slide Number Placeholder 4"/>
          <p:cNvSpPr>
            <a:spLocks noGrp="1"/>
          </p:cNvSpPr>
          <p:nvPr>
            <p:ph type="sldNum" sz="quarter" idx="11"/>
          </p:nvPr>
        </p:nvSpPr>
        <p:spPr/>
        <p:txBody>
          <a:bodyPr/>
          <a:lstStyle/>
          <a:p>
            <a:pPr>
              <a:defRPr/>
            </a:pPr>
            <a:fld id="{4452C4ED-316A-4997-B219-EBFBCE41E177}" type="slidenum">
              <a:rPr lang="en-US" smtClean="0"/>
              <a:pPr>
                <a:defRPr/>
              </a:pPr>
              <a:t>6</a:t>
            </a:fld>
            <a:endParaRPr lang="en-US"/>
          </a:p>
        </p:txBody>
      </p:sp>
    </p:spTree>
    <p:extLst>
      <p:ext uri="{BB962C8B-B14F-4D97-AF65-F5344CB8AC3E}">
        <p14:creationId xmlns:p14="http://schemas.microsoft.com/office/powerpoint/2010/main" val="945884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17763"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03075578-CEA4-4B47-872B-178A08355690}" type="slidenum">
              <a:rPr lang="en-US" smtClean="0">
                <a:latin typeface="Times New Roman" pitchFamily="18" charset="0"/>
              </a:rPr>
              <a:pPr/>
              <a:t>8</a:t>
            </a:fld>
            <a:endParaRPr lang="en-US" smtClean="0">
              <a:latin typeface="Times New Roman" pitchFamily="18" charset="0"/>
            </a:endParaRPr>
          </a:p>
        </p:txBody>
      </p:sp>
      <p:sp>
        <p:nvSpPr>
          <p:cNvPr id="117764" name="Rectangle 2"/>
          <p:cNvSpPr>
            <a:spLocks noGrp="1" noRot="1" noChangeAspect="1" noChangeArrowheads="1" noTextEdit="1"/>
          </p:cNvSpPr>
          <p:nvPr>
            <p:ph type="sldImg"/>
          </p:nvPr>
        </p:nvSpPr>
        <p:spPr>
          <a:ln/>
        </p:spPr>
      </p:sp>
      <p:sp>
        <p:nvSpPr>
          <p:cNvPr id="11776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1391357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20835"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7FC54BD1-98B3-45CB-847A-9D0E2DCDDAF8}" type="slidenum">
              <a:rPr lang="en-US" smtClean="0">
                <a:latin typeface="Times New Roman" pitchFamily="18" charset="0"/>
              </a:rPr>
              <a:pPr/>
              <a:t>13</a:t>
            </a:fld>
            <a:endParaRPr lang="en-US" smtClean="0">
              <a:latin typeface="Times New Roman" pitchFamily="18" charset="0"/>
            </a:endParaRPr>
          </a:p>
        </p:txBody>
      </p:sp>
      <p:sp>
        <p:nvSpPr>
          <p:cNvPr id="120836" name="Rectangle 2"/>
          <p:cNvSpPr>
            <a:spLocks noGrp="1" noRot="1" noChangeAspect="1" noChangeArrowheads="1" noTextEdit="1"/>
          </p:cNvSpPr>
          <p:nvPr>
            <p:ph type="sldImg"/>
          </p:nvPr>
        </p:nvSpPr>
        <p:spPr>
          <a:ln/>
        </p:spPr>
      </p:sp>
      <p:sp>
        <p:nvSpPr>
          <p:cNvPr id="12083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3349979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21859"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DD1803EE-C1FE-4CF3-821F-97BD11E1D949}" type="slidenum">
              <a:rPr lang="en-US" smtClean="0">
                <a:latin typeface="Times New Roman" pitchFamily="18" charset="0"/>
              </a:rPr>
              <a:pPr/>
              <a:t>14</a:t>
            </a:fld>
            <a:endParaRPr lang="en-US" smtClean="0">
              <a:latin typeface="Times New Roman" pitchFamily="18" charset="0"/>
            </a:endParaRPr>
          </a:p>
        </p:txBody>
      </p:sp>
      <p:sp>
        <p:nvSpPr>
          <p:cNvPr id="121860" name="Rectangle 2"/>
          <p:cNvSpPr>
            <a:spLocks noGrp="1" noRot="1" noChangeAspect="1" noChangeArrowheads="1" noTextEdit="1"/>
          </p:cNvSpPr>
          <p:nvPr>
            <p:ph type="sldImg"/>
          </p:nvPr>
        </p:nvSpPr>
        <p:spPr>
          <a:ln/>
        </p:spPr>
      </p:sp>
      <p:sp>
        <p:nvSpPr>
          <p:cNvPr id="12186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930026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F79EBE3-14FB-412E-B116-80BD4D878052}" type="slidenum">
              <a:rPr lang="en-US" smtClean="0"/>
              <a:pPr/>
              <a:t>26</a:t>
            </a:fld>
            <a:endParaRPr lang="en-US"/>
          </a:p>
        </p:txBody>
      </p:sp>
    </p:spTree>
    <p:extLst>
      <p:ext uri="{BB962C8B-B14F-4D97-AF65-F5344CB8AC3E}">
        <p14:creationId xmlns:p14="http://schemas.microsoft.com/office/powerpoint/2010/main" val="1371826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28003"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B7A4FF5B-C152-459D-AD8F-6669A9B450E4}" type="slidenum">
              <a:rPr lang="en-US" smtClean="0">
                <a:latin typeface="Times New Roman" pitchFamily="18" charset="0"/>
              </a:rPr>
              <a:pPr/>
              <a:t>27</a:t>
            </a:fld>
            <a:endParaRPr lang="en-US" smtClean="0">
              <a:latin typeface="Times New Roman" pitchFamily="18" charset="0"/>
            </a:endParaRPr>
          </a:p>
        </p:txBody>
      </p:sp>
      <p:sp>
        <p:nvSpPr>
          <p:cNvPr id="128004" name="Rectangle 2"/>
          <p:cNvSpPr>
            <a:spLocks noGrp="1" noRot="1" noChangeAspect="1" noChangeArrowheads="1" noTextEdit="1"/>
          </p:cNvSpPr>
          <p:nvPr>
            <p:ph type="sldImg"/>
          </p:nvPr>
        </p:nvSpPr>
        <p:spPr>
          <a:ln/>
        </p:spPr>
      </p:sp>
      <p:sp>
        <p:nvSpPr>
          <p:cNvPr id="12800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3365661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F79EBE3-14FB-412E-B116-80BD4D878052}" type="slidenum">
              <a:rPr lang="en-US" smtClean="0"/>
              <a:pPr/>
              <a:t>29</a:t>
            </a:fld>
            <a:endParaRPr lang="en-US"/>
          </a:p>
        </p:txBody>
      </p:sp>
    </p:spTree>
    <p:extLst>
      <p:ext uri="{BB962C8B-B14F-4D97-AF65-F5344CB8AC3E}">
        <p14:creationId xmlns:p14="http://schemas.microsoft.com/office/powerpoint/2010/main" val="759174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29027"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41DAE49D-187B-49BD-9B64-94795F4F277C}" type="slidenum">
              <a:rPr lang="en-US" smtClean="0">
                <a:latin typeface="Times New Roman" pitchFamily="18" charset="0"/>
              </a:rPr>
              <a:pPr/>
              <a:t>30</a:t>
            </a:fld>
            <a:endParaRPr lang="en-US" smtClean="0">
              <a:latin typeface="Times New Roman" pitchFamily="18" charset="0"/>
            </a:endParaRPr>
          </a:p>
        </p:txBody>
      </p:sp>
      <p:sp>
        <p:nvSpPr>
          <p:cNvPr id="129028" name="Rectangle 2"/>
          <p:cNvSpPr>
            <a:spLocks noGrp="1" noRot="1" noChangeAspect="1" noChangeArrowheads="1" noTextEdit="1"/>
          </p:cNvSpPr>
          <p:nvPr>
            <p:ph type="sldImg"/>
          </p:nvPr>
        </p:nvSpPr>
        <p:spPr>
          <a:ln/>
        </p:spPr>
      </p:sp>
      <p:sp>
        <p:nvSpPr>
          <p:cNvPr id="12902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3257464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30051"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6B8891FF-4B43-42B2-86DD-26257D513EBD}" type="slidenum">
              <a:rPr lang="en-US" smtClean="0">
                <a:latin typeface="Times New Roman" pitchFamily="18" charset="0"/>
              </a:rPr>
              <a:pPr/>
              <a:t>34</a:t>
            </a:fld>
            <a:endParaRPr lang="en-US" smtClean="0">
              <a:latin typeface="Times New Roman" pitchFamily="18" charset="0"/>
            </a:endParaRPr>
          </a:p>
        </p:txBody>
      </p:sp>
      <p:sp>
        <p:nvSpPr>
          <p:cNvPr id="130052" name="Rectangle 2"/>
          <p:cNvSpPr>
            <a:spLocks noGrp="1" noRot="1" noChangeAspect="1" noChangeArrowheads="1" noTextEdit="1"/>
          </p:cNvSpPr>
          <p:nvPr>
            <p:ph type="sldImg"/>
          </p:nvPr>
        </p:nvSpPr>
        <p:spPr>
          <a:ln/>
        </p:spPr>
      </p:sp>
      <p:sp>
        <p:nvSpPr>
          <p:cNvPr id="13005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14354905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r>
              <a:rPr lang="en-CA" smtClean="0">
                <a:latin typeface="Times New Roman" pitchFamily="18" charset="0"/>
              </a:rPr>
              <a:t>chapter 3</a:t>
            </a:r>
            <a:endParaRPr lang="en-US" smtClean="0">
              <a:latin typeface="Times New Roman" pitchFamily="18" charset="0"/>
            </a:endParaRPr>
          </a:p>
        </p:txBody>
      </p:sp>
      <p:sp>
        <p:nvSpPr>
          <p:cNvPr id="131075"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247AB617-3B3A-4DF5-9D41-FBACF783F1C6}" type="slidenum">
              <a:rPr lang="en-US" smtClean="0">
                <a:latin typeface="Times New Roman" pitchFamily="18" charset="0"/>
              </a:rPr>
              <a:pPr/>
              <a:t>35</a:t>
            </a:fld>
            <a:endParaRPr lang="en-US" smtClean="0">
              <a:latin typeface="Times New Roman" pitchFamily="18" charset="0"/>
            </a:endParaRPr>
          </a:p>
        </p:txBody>
      </p:sp>
      <p:sp>
        <p:nvSpPr>
          <p:cNvPr id="131076" name="Rectangle 2"/>
          <p:cNvSpPr>
            <a:spLocks noGrp="1" noRot="1" noChangeAspect="1" noChangeArrowheads="1" noTextEdit="1"/>
          </p:cNvSpPr>
          <p:nvPr>
            <p:ph type="sldImg"/>
          </p:nvPr>
        </p:nvSpPr>
        <p:spPr>
          <a:ln/>
        </p:spPr>
      </p:sp>
      <p:sp>
        <p:nvSpPr>
          <p:cNvPr id="13107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smtClean="0"/>
          </a:p>
        </p:txBody>
      </p:sp>
    </p:spTree>
    <p:extLst>
      <p:ext uri="{BB962C8B-B14F-4D97-AF65-F5344CB8AC3E}">
        <p14:creationId xmlns:p14="http://schemas.microsoft.com/office/powerpoint/2010/main" val="34598069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492BAED-1470-4339-B9FA-EFD4BA4E78C1}" type="slidenum">
              <a:rPr lang="en-CA" smtClean="0"/>
              <a:pPr/>
              <a:t>37</a:t>
            </a:fld>
            <a:endParaRPr lang="en-CA"/>
          </a:p>
        </p:txBody>
      </p:sp>
    </p:spTree>
    <p:extLst>
      <p:ext uri="{BB962C8B-B14F-4D97-AF65-F5344CB8AC3E}">
        <p14:creationId xmlns:p14="http://schemas.microsoft.com/office/powerpoint/2010/main" val="612872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1"/>
            <a:r>
              <a:rPr lang="en-CA" dirty="0" smtClean="0"/>
              <a:t>The Canadian population and labour force is becoming increasingly multicultural and multiethnic.</a:t>
            </a:r>
          </a:p>
          <a:p>
            <a:pPr marL="0" lvl="1"/>
            <a:endParaRPr lang="en-CA" dirty="0" smtClean="0"/>
          </a:p>
          <a:p>
            <a:endParaRPr lang="en-US" dirty="0" smtClean="0"/>
          </a:p>
          <a:p>
            <a:endParaRPr lang="en-CA" dirty="0"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Times New Roman" pitchFamily="18" charset="0"/>
                <a:ea typeface="ＭＳ Ｐゴシック" charset="-128"/>
              </a:defRPr>
            </a:lvl1pPr>
            <a:lvl2pPr marL="742950" indent="-285750" eaLnBrk="0" hangingPunct="0">
              <a:defRPr sz="3600">
                <a:solidFill>
                  <a:schemeClr val="tx1"/>
                </a:solidFill>
                <a:latin typeface="Times New Roman" pitchFamily="18" charset="0"/>
                <a:ea typeface="ＭＳ Ｐゴシック" charset="-128"/>
              </a:defRPr>
            </a:lvl2pPr>
            <a:lvl3pPr marL="1143000" indent="-228600" eaLnBrk="0" hangingPunct="0">
              <a:defRPr sz="3600">
                <a:solidFill>
                  <a:schemeClr val="tx1"/>
                </a:solidFill>
                <a:latin typeface="Times New Roman" pitchFamily="18" charset="0"/>
                <a:ea typeface="ＭＳ Ｐゴシック" charset="-128"/>
              </a:defRPr>
            </a:lvl3pPr>
            <a:lvl4pPr marL="1600200" indent="-228600" eaLnBrk="0" hangingPunct="0">
              <a:defRPr sz="3600">
                <a:solidFill>
                  <a:schemeClr val="tx1"/>
                </a:solidFill>
                <a:latin typeface="Times New Roman" pitchFamily="18" charset="0"/>
                <a:ea typeface="ＭＳ Ｐゴシック" charset="-128"/>
              </a:defRPr>
            </a:lvl4pPr>
            <a:lvl5pPr marL="2057400" indent="-228600" eaLnBrk="0" hangingPunct="0">
              <a:defRPr sz="3600">
                <a:solidFill>
                  <a:schemeClr val="tx1"/>
                </a:solidFill>
                <a:latin typeface="Times New Roman" pitchFamily="18" charset="0"/>
                <a:ea typeface="ＭＳ Ｐゴシック" charset="-128"/>
              </a:defRPr>
            </a:lvl5pPr>
            <a:lvl6pPr marL="2514600" indent="-228600" eaLnBrk="0" fontAlgn="base" hangingPunct="0">
              <a:spcBef>
                <a:spcPct val="0"/>
              </a:spcBef>
              <a:spcAft>
                <a:spcPct val="0"/>
              </a:spcAft>
              <a:defRPr sz="3600">
                <a:solidFill>
                  <a:schemeClr val="tx1"/>
                </a:solidFill>
                <a:latin typeface="Times New Roman" pitchFamily="18" charset="0"/>
                <a:ea typeface="ＭＳ Ｐゴシック" charset="-128"/>
              </a:defRPr>
            </a:lvl6pPr>
            <a:lvl7pPr marL="2971800" indent="-228600" eaLnBrk="0" fontAlgn="base" hangingPunct="0">
              <a:spcBef>
                <a:spcPct val="0"/>
              </a:spcBef>
              <a:spcAft>
                <a:spcPct val="0"/>
              </a:spcAft>
              <a:defRPr sz="3600">
                <a:solidFill>
                  <a:schemeClr val="tx1"/>
                </a:solidFill>
                <a:latin typeface="Times New Roman" pitchFamily="18" charset="0"/>
                <a:ea typeface="ＭＳ Ｐゴシック" charset="-128"/>
              </a:defRPr>
            </a:lvl7pPr>
            <a:lvl8pPr marL="3429000" indent="-228600" eaLnBrk="0" fontAlgn="base" hangingPunct="0">
              <a:spcBef>
                <a:spcPct val="0"/>
              </a:spcBef>
              <a:spcAft>
                <a:spcPct val="0"/>
              </a:spcAft>
              <a:defRPr sz="3600">
                <a:solidFill>
                  <a:schemeClr val="tx1"/>
                </a:solidFill>
                <a:latin typeface="Times New Roman" pitchFamily="18" charset="0"/>
                <a:ea typeface="ＭＳ Ｐゴシック" charset="-128"/>
              </a:defRPr>
            </a:lvl8pPr>
            <a:lvl9pPr marL="3886200" indent="-228600" eaLnBrk="0" fontAlgn="base" hangingPunct="0">
              <a:spcBef>
                <a:spcPct val="0"/>
              </a:spcBef>
              <a:spcAft>
                <a:spcPct val="0"/>
              </a:spcAft>
              <a:defRPr sz="3600">
                <a:solidFill>
                  <a:schemeClr val="tx1"/>
                </a:solidFill>
                <a:latin typeface="Times New Roman" pitchFamily="18" charset="0"/>
                <a:ea typeface="ＭＳ Ｐゴシック" charset="-128"/>
              </a:defRPr>
            </a:lvl9pPr>
          </a:lstStyle>
          <a:p>
            <a:pPr eaLnBrk="1" hangingPunct="1"/>
            <a:fld id="{E2495FE8-0F6F-4CAB-BAB1-2A2D8D500FB5}" type="slidenum">
              <a:rPr lang="fr-CA" sz="1200"/>
              <a:pPr eaLnBrk="1" hangingPunct="1"/>
              <a:t>38</a:t>
            </a:fld>
            <a:endParaRPr lang="fr-CA" sz="1200"/>
          </a:p>
        </p:txBody>
      </p:sp>
    </p:spTree>
    <p:extLst>
      <p:ext uri="{BB962C8B-B14F-4D97-AF65-F5344CB8AC3E}">
        <p14:creationId xmlns:p14="http://schemas.microsoft.com/office/powerpoint/2010/main" val="1744225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492BAED-1470-4339-B9FA-EFD4BA4E78C1}" type="slidenum">
              <a:rPr lang="en-CA" smtClean="0"/>
              <a:pPr/>
              <a:t>39</a:t>
            </a:fld>
            <a:endParaRPr lang="en-CA"/>
          </a:p>
        </p:txBody>
      </p:sp>
    </p:spTree>
    <p:extLst>
      <p:ext uri="{BB962C8B-B14F-4D97-AF65-F5344CB8AC3E}">
        <p14:creationId xmlns:p14="http://schemas.microsoft.com/office/powerpoint/2010/main" val="787973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492BAED-1470-4339-B9FA-EFD4BA4E78C1}" type="slidenum">
              <a:rPr lang="en-CA" smtClean="0"/>
              <a:pPr/>
              <a:t>40</a:t>
            </a:fld>
            <a:endParaRPr lang="en-CA"/>
          </a:p>
        </p:txBody>
      </p:sp>
    </p:spTree>
    <p:extLst>
      <p:ext uri="{BB962C8B-B14F-4D97-AF65-F5344CB8AC3E}">
        <p14:creationId xmlns:p14="http://schemas.microsoft.com/office/powerpoint/2010/main" val="901360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a:ln/>
        </p:spPr>
      </p:sp>
      <p:sp>
        <p:nvSpPr>
          <p:cNvPr id="1320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smtClean="0"/>
          </a:p>
        </p:txBody>
      </p:sp>
      <p:sp>
        <p:nvSpPr>
          <p:cNvPr id="1321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F598723E-C0C4-4DDB-B97A-1FFE09B25743}" type="slidenum">
              <a:rPr lang="en-US" smtClean="0">
                <a:latin typeface="Times New Roman" pitchFamily="18" charset="0"/>
              </a:rPr>
              <a:pPr/>
              <a:t>41</a:t>
            </a:fld>
            <a:endParaRPr lang="en-US" smtClean="0">
              <a:latin typeface="Times New Roman" pitchFamily="18" charset="0"/>
            </a:endParaRPr>
          </a:p>
        </p:txBody>
      </p:sp>
    </p:spTree>
    <p:extLst>
      <p:ext uri="{BB962C8B-B14F-4D97-AF65-F5344CB8AC3E}">
        <p14:creationId xmlns:p14="http://schemas.microsoft.com/office/powerpoint/2010/main" val="42846570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ts val="600"/>
              </a:spcBef>
            </a:pPr>
            <a:r>
              <a:rPr lang="en-US" sz="1200" dirty="0" smtClean="0">
                <a:ea typeface="ＭＳ Ｐゴシック" pitchFamily="34" charset="-128"/>
              </a:rPr>
              <a:t>Extravert: outgoing, energetic, assertive, joyful</a:t>
            </a:r>
          </a:p>
          <a:p>
            <a:pPr eaLnBrk="1" hangingPunct="1">
              <a:spcBef>
                <a:spcPts val="600"/>
              </a:spcBef>
            </a:pPr>
            <a:r>
              <a:rPr lang="en-US" sz="1200" dirty="0" smtClean="0">
                <a:ea typeface="ＭＳ Ｐゴシック" pitchFamily="34" charset="-128"/>
              </a:rPr>
              <a:t>     Introvert: quiet, calm, reserve</a:t>
            </a:r>
          </a:p>
          <a:p>
            <a:pPr eaLnBrk="1" hangingPunct="1">
              <a:spcBef>
                <a:spcPts val="600"/>
              </a:spcBef>
            </a:pPr>
            <a:r>
              <a:rPr lang="en-US" sz="1200" dirty="0" smtClean="0">
                <a:ea typeface="ＭＳ Ｐゴシック" pitchFamily="34" charset="-128"/>
              </a:rPr>
              <a:t>Emotionally stable: appropriate emotional control, self-confident, self-esteem</a:t>
            </a:r>
          </a:p>
          <a:p>
            <a:pPr eaLnBrk="1" hangingPunct="1">
              <a:spcBef>
                <a:spcPts val="600"/>
              </a:spcBef>
            </a:pPr>
            <a:r>
              <a:rPr lang="en-US" sz="1200" dirty="0" smtClean="0">
                <a:ea typeface="ＭＳ Ｐゴシック" pitchFamily="34" charset="-128"/>
              </a:rPr>
              <a:t>     Neurotic: stressed, impulsive, self-doubt, depressive, anxious, hostile, insecure, more negative</a:t>
            </a:r>
          </a:p>
          <a:p>
            <a:pPr eaLnBrk="1" hangingPunct="1">
              <a:spcBef>
                <a:spcPts val="600"/>
              </a:spcBef>
            </a:pPr>
            <a:r>
              <a:rPr lang="en-US" sz="1200" dirty="0" smtClean="0">
                <a:ea typeface="ＭＳ Ｐゴシック" pitchFamily="34" charset="-128"/>
              </a:rPr>
              <a:t>Agreeable: cooperative, friendly, approachable, altruistic, sympathetic</a:t>
            </a:r>
          </a:p>
          <a:p>
            <a:pPr eaLnBrk="1" hangingPunct="1">
              <a:spcBef>
                <a:spcPts val="600"/>
              </a:spcBef>
            </a:pPr>
            <a:r>
              <a:rPr lang="en-US" sz="1200" dirty="0" smtClean="0">
                <a:ea typeface="ＭＳ Ｐゴシック" pitchFamily="34" charset="-128"/>
              </a:rPr>
              <a:t>     Less agreeable: cold, argumentative, inflexible, intolerant, uncooperative</a:t>
            </a:r>
          </a:p>
          <a:p>
            <a:pPr eaLnBrk="1" hangingPunct="1">
              <a:spcBef>
                <a:spcPts val="600"/>
              </a:spcBef>
            </a:pPr>
            <a:r>
              <a:rPr lang="en-US" sz="1200" dirty="0" smtClean="0">
                <a:ea typeface="ＭＳ Ｐゴシック" pitchFamily="34" charset="-128"/>
              </a:rPr>
              <a:t>Conscientious: responsible, hard-working, disciplined, achievement-oriented</a:t>
            </a:r>
          </a:p>
          <a:p>
            <a:pPr eaLnBrk="1" hangingPunct="1">
              <a:spcBef>
                <a:spcPts val="600"/>
              </a:spcBef>
            </a:pPr>
            <a:r>
              <a:rPr lang="en-US" sz="1200" dirty="0" smtClean="0">
                <a:ea typeface="ＭＳ Ｐゴシック" pitchFamily="34" charset="-128"/>
              </a:rPr>
              <a:t>     Less conscientious: irresponsible, lazy, impulsive</a:t>
            </a:r>
          </a:p>
          <a:p>
            <a:pPr eaLnBrk="1" hangingPunct="1">
              <a:spcBef>
                <a:spcPts val="600"/>
              </a:spcBef>
            </a:pPr>
            <a:r>
              <a:rPr lang="en-US" sz="1200" dirty="0" smtClean="0">
                <a:ea typeface="ＭＳ Ｐゴシック" pitchFamily="34" charset="-128"/>
              </a:rPr>
              <a:t>Open: flexible, receptive to new ideas, creative, trying out something different</a:t>
            </a:r>
          </a:p>
          <a:p>
            <a:pPr eaLnBrk="1" hangingPunct="1">
              <a:spcBef>
                <a:spcPts val="600"/>
              </a:spcBef>
            </a:pPr>
            <a:r>
              <a:rPr lang="en-US" sz="1200" dirty="0" smtClean="0">
                <a:ea typeface="ＭＳ Ｐゴシック" pitchFamily="34" charset="-128"/>
              </a:rPr>
              <a:t>     Less open: prefer status quo</a:t>
            </a:r>
          </a:p>
          <a:p>
            <a:pPr eaLnBrk="1" hangingPunct="1">
              <a:spcBef>
                <a:spcPct val="0"/>
              </a:spcBef>
            </a:pPr>
            <a:endParaRPr lang="en-US" sz="1200" dirty="0" smtClean="0">
              <a:ea typeface="ＭＳ Ｐゴシック" pitchFamily="34" charset="-128"/>
            </a:endParaRPr>
          </a:p>
          <a:p>
            <a:pPr eaLnBrk="1" hangingPunct="1">
              <a:spcBef>
                <a:spcPct val="0"/>
              </a:spcBef>
            </a:pPr>
            <a:r>
              <a:rPr lang="en-US" sz="1200" dirty="0" smtClean="0">
                <a:ea typeface="ＭＳ Ｐゴシック" pitchFamily="34" charset="-128"/>
              </a:rPr>
              <a:t>5 dimensions are independent and on a continuum</a:t>
            </a:r>
            <a:r>
              <a:rPr lang="en-CA" sz="1200" dirty="0" smtClean="0">
                <a:ea typeface="ＭＳ Ｐゴシック" pitchFamily="34" charset="-128"/>
              </a:rPr>
              <a:t>.</a:t>
            </a:r>
          </a:p>
          <a:p>
            <a:pPr eaLnBrk="1" hangingPunct="1">
              <a:spcBef>
                <a:spcPct val="0"/>
              </a:spcBef>
            </a:pPr>
            <a:endParaRPr lang="en-US" sz="1200" dirty="0" smtClean="0">
              <a:ea typeface="ＭＳ Ｐゴシック" pitchFamily="34" charset="-128"/>
            </a:endParaRPr>
          </a:p>
        </p:txBody>
      </p:sp>
      <p:sp>
        <p:nvSpPr>
          <p:cNvPr id="4" name="Slide Number Placeholder 3"/>
          <p:cNvSpPr>
            <a:spLocks noGrp="1"/>
          </p:cNvSpPr>
          <p:nvPr>
            <p:ph type="sldNum" sz="quarter" idx="10"/>
          </p:nvPr>
        </p:nvSpPr>
        <p:spPr/>
        <p:txBody>
          <a:bodyPr/>
          <a:lstStyle/>
          <a:p>
            <a:fld id="{3F79EBE3-14FB-412E-B116-80BD4D878052}" type="slidenum">
              <a:rPr lang="en-US" smtClean="0"/>
              <a:pPr/>
              <a:t>42</a:t>
            </a:fld>
            <a:endParaRPr lang="en-US"/>
          </a:p>
        </p:txBody>
      </p:sp>
    </p:spTree>
    <p:extLst>
      <p:ext uri="{BB962C8B-B14F-4D97-AF65-F5344CB8AC3E}">
        <p14:creationId xmlns:p14="http://schemas.microsoft.com/office/powerpoint/2010/main" val="22302811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F79EBE3-14FB-412E-B116-80BD4D878052}" type="slidenum">
              <a:rPr lang="en-US" smtClean="0"/>
              <a:pPr/>
              <a:t>43</a:t>
            </a:fld>
            <a:endParaRPr lang="en-US"/>
          </a:p>
        </p:txBody>
      </p:sp>
    </p:spTree>
    <p:extLst>
      <p:ext uri="{BB962C8B-B14F-4D97-AF65-F5344CB8AC3E}">
        <p14:creationId xmlns:p14="http://schemas.microsoft.com/office/powerpoint/2010/main" val="614571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en-CA" sz="1100" smtClean="0">
                <a:ea typeface="ＭＳ Ｐゴシック" pitchFamily="34" charset="-128"/>
              </a:rPr>
              <a:t>Beliefs about whether one’s behaviour is controlled mainly by internal or external factors.</a:t>
            </a:r>
          </a:p>
          <a:p>
            <a:pPr eaLnBrk="1" hangingPunct="1">
              <a:lnSpc>
                <a:spcPct val="90000"/>
              </a:lnSpc>
            </a:pPr>
            <a:r>
              <a:rPr lang="en-CA" sz="1100" smtClean="0">
                <a:ea typeface="ＭＳ Ｐゴシック" pitchFamily="34" charset="-128"/>
              </a:rPr>
              <a:t>Internals believe that the opportunity to control their own behaviour resides within themselves.</a:t>
            </a:r>
          </a:p>
          <a:p>
            <a:pPr eaLnBrk="1" hangingPunct="1">
              <a:lnSpc>
                <a:spcPct val="90000"/>
              </a:lnSpc>
            </a:pPr>
            <a:r>
              <a:rPr lang="en-CA" sz="1100" smtClean="0">
                <a:ea typeface="ＭＳ Ｐゴシック" pitchFamily="34" charset="-128"/>
              </a:rPr>
              <a:t>Externals believe that external forces determine their behaviour.</a:t>
            </a:r>
          </a:p>
          <a:p>
            <a:pPr eaLnBrk="1" hangingPunct="1">
              <a:lnSpc>
                <a:spcPct val="90000"/>
              </a:lnSpc>
            </a:pPr>
            <a:endParaRPr lang="en-US" sz="1100" smtClean="0">
              <a:ea typeface="ＭＳ Ｐゴシック" pitchFamily="34" charset="-128"/>
            </a:endParaRPr>
          </a:p>
          <a:p>
            <a:pPr>
              <a:lnSpc>
                <a:spcPct val="90000"/>
              </a:lnSpc>
            </a:pPr>
            <a:r>
              <a:rPr lang="en-CA" sz="1100" smtClean="0">
                <a:ea typeface="ＭＳ Ｐゴシック" pitchFamily="34" charset="-128"/>
              </a:rPr>
              <a:t>Locus of control is introduced using the examples of Laurie, a hard-working, driven individual who believes that she controls her destiny, and Stan who believes that luck is what provides advancement opportunities. These two examples are used to show the differences between an external locus of control (Start) and an internal locus of control (Laurie).</a:t>
            </a:r>
          </a:p>
          <a:p>
            <a:pPr>
              <a:lnSpc>
                <a:spcPct val="90000"/>
              </a:lnSpc>
            </a:pPr>
            <a:r>
              <a:rPr lang="en-CA" sz="1100" i="1" smtClean="0">
                <a:ea typeface="ＭＳ Ｐゴシック" pitchFamily="34" charset="-128"/>
              </a:rPr>
              <a:t>Locus of control </a:t>
            </a:r>
            <a:r>
              <a:rPr lang="en-CA" sz="1100" smtClean="0">
                <a:ea typeface="ＭＳ Ｐゴシック" pitchFamily="34" charset="-128"/>
              </a:rPr>
              <a:t>is a set of beliefs about whether one’s behaviour is controlled mainly by internal or external forces. High “externals” see their behaviours controlled by factors like fate, luck and powerful people. High “internals” see stronger effects on their behaviour as a consequence of self-initiative, personal actions and free will.</a:t>
            </a:r>
          </a:p>
          <a:p>
            <a:pPr>
              <a:lnSpc>
                <a:spcPct val="90000"/>
              </a:lnSpc>
            </a:pPr>
            <a:endParaRPr lang="en-US" sz="1100" smtClean="0">
              <a:ea typeface="ＭＳ Ｐゴシック" pitchFamily="34" charset="-128"/>
            </a:endParaRPr>
          </a:p>
          <a:p>
            <a:pPr eaLnBrk="1" hangingPunct="1">
              <a:lnSpc>
                <a:spcPct val="90000"/>
              </a:lnSpc>
            </a:pPr>
            <a:r>
              <a:rPr lang="en-US" sz="1100" smtClean="0">
                <a:ea typeface="ＭＳ Ｐゴシック" pitchFamily="34" charset="-128"/>
              </a:rPr>
              <a:t>Research:</a:t>
            </a:r>
          </a:p>
          <a:p>
            <a:pPr eaLnBrk="1" hangingPunct="1">
              <a:lnSpc>
                <a:spcPct val="90000"/>
              </a:lnSpc>
            </a:pPr>
            <a:r>
              <a:rPr lang="en-CA" sz="1100" smtClean="0">
                <a:ea typeface="ＭＳ Ｐゴシック" pitchFamily="34" charset="-128"/>
              </a:rPr>
              <a:t>Locus of control influences organizational behaviour in a variety of occupations.</a:t>
            </a:r>
          </a:p>
          <a:p>
            <a:pPr eaLnBrk="1" hangingPunct="1">
              <a:lnSpc>
                <a:spcPct val="90000"/>
              </a:lnSpc>
            </a:pPr>
            <a:r>
              <a:rPr lang="en-CA" sz="1100" smtClean="0">
                <a:ea typeface="ＭＳ Ｐゴシック" pitchFamily="34" charset="-128"/>
              </a:rPr>
              <a:t>Internals are more satisfied with their jobs, earn more money, and achieve higher organizational positions.</a:t>
            </a:r>
          </a:p>
          <a:p>
            <a:pPr eaLnBrk="1" hangingPunct="1">
              <a:lnSpc>
                <a:spcPct val="90000"/>
              </a:lnSpc>
            </a:pPr>
            <a:r>
              <a:rPr lang="en-CA" sz="1100" smtClean="0">
                <a:ea typeface="ＭＳ Ｐゴシック" pitchFamily="34" charset="-128"/>
              </a:rPr>
              <a:t>Internals perceive less stress, cope with stress better, and engage in more careful career planning.</a:t>
            </a:r>
          </a:p>
          <a:p>
            <a:pPr eaLnBrk="1" hangingPunct="1">
              <a:lnSpc>
                <a:spcPct val="90000"/>
              </a:lnSpc>
            </a:pPr>
            <a:r>
              <a:rPr lang="en-CA" altLang="en-US" sz="1100" smtClean="0">
                <a:ea typeface="ＭＳ Ｐゴシック" pitchFamily="34" charset="-128"/>
              </a:rPr>
              <a:t>Internals are less likely to be absent from work and are more satisfied with their lives</a:t>
            </a:r>
            <a:endParaRPr lang="en-CA" sz="1100" smtClean="0">
              <a:ea typeface="ＭＳ Ｐゴシック" pitchFamily="34" charset="-128"/>
            </a:endParaRPr>
          </a:p>
          <a:p>
            <a:pPr eaLnBrk="1" hangingPunct="1">
              <a:lnSpc>
                <a:spcPct val="90000"/>
              </a:lnSpc>
            </a:pPr>
            <a:r>
              <a:rPr lang="en-US" sz="1100" smtClean="0">
                <a:ea typeface="ＭＳ Ｐゴシック" pitchFamily="34" charset="-128"/>
              </a:rPr>
              <a:t>But to be 100 % internals isn’t necessarily good… at times, it’s not always “our fault”</a:t>
            </a:r>
          </a:p>
        </p:txBody>
      </p:sp>
      <p:sp>
        <p:nvSpPr>
          <p:cNvPr id="4" name="Header Placeholder 3"/>
          <p:cNvSpPr>
            <a:spLocks noGrp="1"/>
          </p:cNvSpPr>
          <p:nvPr>
            <p:ph type="hdr" sz="quarter"/>
          </p:nvPr>
        </p:nvSpPr>
        <p:spPr/>
        <p:txBody>
          <a:bodyPr rtlCol="0"/>
          <a:lstStyle/>
          <a:p>
            <a:pPr>
              <a:defRPr/>
            </a:pPr>
            <a:r>
              <a:rPr lang="en-US" smtClean="0">
                <a:latin typeface="Times New Roman" charset="0"/>
                <a:ea typeface="+mn-ea"/>
                <a:cs typeface="+mn-cs"/>
              </a:rPr>
              <a:t>chapter 3</a:t>
            </a:r>
            <a:endParaRPr lang="en-US">
              <a:latin typeface="Times New Roman" charset="0"/>
              <a:ea typeface="+mn-ea"/>
              <a:cs typeface="+mn-cs"/>
            </a:endParaRPr>
          </a:p>
        </p:txBody>
      </p:sp>
      <p:sp>
        <p:nvSpPr>
          <p:cNvPr id="68613" name="Date Placeholder 4"/>
          <p:cNvSpPr>
            <a:spLocks noGrp="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Times New Roman" pitchFamily="18" charset="0"/>
                <a:ea typeface="ＭＳ Ｐゴシック" pitchFamily="34" charset="-128"/>
              </a:defRPr>
            </a:lvl1pPr>
            <a:lvl2pPr marL="742950" indent="-285750" eaLnBrk="0" hangingPunct="0">
              <a:defRPr sz="3600">
                <a:solidFill>
                  <a:schemeClr val="tx1"/>
                </a:solidFill>
                <a:latin typeface="Times New Roman" pitchFamily="18" charset="0"/>
                <a:ea typeface="ＭＳ Ｐゴシック" pitchFamily="34" charset="-128"/>
              </a:defRPr>
            </a:lvl2pPr>
            <a:lvl3pPr marL="1143000" indent="-228600" eaLnBrk="0" hangingPunct="0">
              <a:defRPr sz="3600">
                <a:solidFill>
                  <a:schemeClr val="tx1"/>
                </a:solidFill>
                <a:latin typeface="Times New Roman" pitchFamily="18" charset="0"/>
                <a:ea typeface="ＭＳ Ｐゴシック" pitchFamily="34" charset="-128"/>
              </a:defRPr>
            </a:lvl3pPr>
            <a:lvl4pPr marL="1600200" indent="-228600" eaLnBrk="0" hangingPunct="0">
              <a:defRPr sz="3600">
                <a:solidFill>
                  <a:schemeClr val="tx1"/>
                </a:solidFill>
                <a:latin typeface="Times New Roman" pitchFamily="18" charset="0"/>
                <a:ea typeface="ＭＳ Ｐゴシック" pitchFamily="34" charset="-128"/>
              </a:defRPr>
            </a:lvl4pPr>
            <a:lvl5pPr marL="2057400" indent="-228600" eaLnBrk="0" hangingPunct="0">
              <a:defRPr sz="36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9pPr>
          </a:lstStyle>
          <a:p>
            <a:pPr eaLnBrk="1" hangingPunct="1"/>
            <a:r>
              <a:rPr lang="en-US" altLang="en-US" sz="1200"/>
              <a:t>Fall 2011</a:t>
            </a:r>
          </a:p>
        </p:txBody>
      </p:sp>
      <p:sp>
        <p:nvSpPr>
          <p:cNvPr id="6" name="Footer Placeholder 5"/>
          <p:cNvSpPr>
            <a:spLocks noGrp="1"/>
          </p:cNvSpPr>
          <p:nvPr>
            <p:ph type="ftr" sz="quarter" idx="4"/>
          </p:nvPr>
        </p:nvSpPr>
        <p:spPr/>
        <p:txBody>
          <a:bodyPr rtlCol="0"/>
          <a:lstStyle/>
          <a:p>
            <a:pPr>
              <a:defRPr/>
            </a:pPr>
            <a:r>
              <a:rPr lang="en-US">
                <a:latin typeface="Times New Roman" charset="0"/>
                <a:ea typeface="+mn-ea"/>
                <a:cs typeface="+mn-cs"/>
              </a:rPr>
              <a:t>John Molson Executive Centre</a:t>
            </a:r>
          </a:p>
        </p:txBody>
      </p:sp>
      <p:sp>
        <p:nvSpPr>
          <p:cNvPr id="68615" name="Slide Number Placeholder 6"/>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Times New Roman" pitchFamily="18" charset="0"/>
                <a:ea typeface="ＭＳ Ｐゴシック" pitchFamily="34" charset="-128"/>
              </a:defRPr>
            </a:lvl1pPr>
            <a:lvl2pPr marL="742950" indent="-285750" eaLnBrk="0" hangingPunct="0">
              <a:defRPr sz="3600">
                <a:solidFill>
                  <a:schemeClr val="tx1"/>
                </a:solidFill>
                <a:latin typeface="Times New Roman" pitchFamily="18" charset="0"/>
                <a:ea typeface="ＭＳ Ｐゴシック" pitchFamily="34" charset="-128"/>
              </a:defRPr>
            </a:lvl2pPr>
            <a:lvl3pPr marL="1143000" indent="-228600" eaLnBrk="0" hangingPunct="0">
              <a:defRPr sz="3600">
                <a:solidFill>
                  <a:schemeClr val="tx1"/>
                </a:solidFill>
                <a:latin typeface="Times New Roman" pitchFamily="18" charset="0"/>
                <a:ea typeface="ＭＳ Ｐゴシック" pitchFamily="34" charset="-128"/>
              </a:defRPr>
            </a:lvl3pPr>
            <a:lvl4pPr marL="1600200" indent="-228600" eaLnBrk="0" hangingPunct="0">
              <a:defRPr sz="3600">
                <a:solidFill>
                  <a:schemeClr val="tx1"/>
                </a:solidFill>
                <a:latin typeface="Times New Roman" pitchFamily="18" charset="0"/>
                <a:ea typeface="ＭＳ Ｐゴシック" pitchFamily="34" charset="-128"/>
              </a:defRPr>
            </a:lvl4pPr>
            <a:lvl5pPr marL="2057400" indent="-228600" eaLnBrk="0" hangingPunct="0">
              <a:defRPr sz="36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9pPr>
          </a:lstStyle>
          <a:p>
            <a:pPr eaLnBrk="1" hangingPunct="1"/>
            <a:fld id="{D7624E8F-6F5E-4F92-A9BA-3A32C0E2FA87}" type="slidenum">
              <a:rPr lang="fr-CA" altLang="en-US" sz="1200"/>
              <a:pPr eaLnBrk="1" hangingPunct="1"/>
              <a:t>44</a:t>
            </a:fld>
            <a:endParaRPr lang="fr-CA" altLang="en-US" sz="1200"/>
          </a:p>
        </p:txBody>
      </p:sp>
    </p:spTree>
    <p:extLst>
      <p:ext uri="{BB962C8B-B14F-4D97-AF65-F5344CB8AC3E}">
        <p14:creationId xmlns:p14="http://schemas.microsoft.com/office/powerpoint/2010/main" val="936603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CDDF8774-7BAB-4D12-887E-9AECCF9809D3}" type="slidenum">
              <a:rPr lang="en-US" smtClean="0">
                <a:latin typeface="Times New Roman" pitchFamily="18" charset="0"/>
              </a:rPr>
              <a:pPr/>
              <a:t>45</a:t>
            </a:fld>
            <a:endParaRPr lang="en-US" smtClean="0">
              <a:latin typeface="Times New Roman" pitchFamily="18" charset="0"/>
            </a:endParaRPr>
          </a:p>
        </p:txBody>
      </p:sp>
      <p:sp>
        <p:nvSpPr>
          <p:cNvPr id="135171" name="Rectangle 2"/>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72" name="Rectangle 3"/>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9</a:t>
            </a:r>
          </a:p>
        </p:txBody>
      </p:sp>
      <p:sp>
        <p:nvSpPr>
          <p:cNvPr id="135173" name="Rectangle 4"/>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74" name="Rectangle 5"/>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75" name="Rectangle 6"/>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76" name="Rectangle 7"/>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9</a:t>
            </a:r>
          </a:p>
        </p:txBody>
      </p:sp>
      <p:sp>
        <p:nvSpPr>
          <p:cNvPr id="135177" name="Rectangle 8"/>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78" name="Rectangle 9"/>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79" name="Rectangle 10"/>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80" name="Rectangle 11"/>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9</a:t>
            </a:r>
          </a:p>
        </p:txBody>
      </p:sp>
      <p:sp>
        <p:nvSpPr>
          <p:cNvPr id="135181" name="Rectangle 12"/>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82" name="Rectangle 13"/>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83" name="Rectangle 14"/>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84" name="Rectangle 15"/>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b"/>
          <a:lstStyle/>
          <a:p>
            <a:pPr algn="r"/>
            <a:r>
              <a:rPr lang="en-US" sz="1200">
                <a:latin typeface="Times New Roman" pitchFamily="18" charset="0"/>
              </a:rPr>
              <a:t>8</a:t>
            </a:r>
          </a:p>
        </p:txBody>
      </p:sp>
      <p:sp>
        <p:nvSpPr>
          <p:cNvPr id="135185" name="Rectangle 16"/>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86" name="Rectangle 17"/>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5187" name="Rectangle 18"/>
          <p:cNvSpPr>
            <a:spLocks noGrp="1" noRot="1" noChangeAspect="1" noChangeArrowheads="1" noTextEdit="1"/>
          </p:cNvSpPr>
          <p:nvPr>
            <p:ph type="sldImg"/>
          </p:nvPr>
        </p:nvSpPr>
        <p:spPr>
          <a:xfrm>
            <a:off x="2933700" y="520700"/>
            <a:ext cx="3429000" cy="2571750"/>
          </a:xfrm>
          <a:ln w="12700" cap="flat"/>
        </p:spPr>
      </p:sp>
      <p:sp>
        <p:nvSpPr>
          <p:cNvPr id="135188" name="Rectangle 19"/>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en-CA" smtClean="0"/>
          </a:p>
        </p:txBody>
      </p:sp>
    </p:spTree>
    <p:extLst>
      <p:ext uri="{BB962C8B-B14F-4D97-AF65-F5344CB8AC3E}">
        <p14:creationId xmlns:p14="http://schemas.microsoft.com/office/powerpoint/2010/main" val="27221776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dirty="0" smtClean="0">
              <a:ea typeface="ＭＳ Ｐゴシック" pitchFamily="34" charset="-128"/>
            </a:endParaRPr>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Times New Roman" pitchFamily="18" charset="0"/>
                <a:ea typeface="ＭＳ Ｐゴシック" pitchFamily="34" charset="-128"/>
              </a:defRPr>
            </a:lvl1pPr>
            <a:lvl2pPr marL="742950" indent="-285750" eaLnBrk="0" hangingPunct="0">
              <a:defRPr sz="3600">
                <a:solidFill>
                  <a:schemeClr val="tx1"/>
                </a:solidFill>
                <a:latin typeface="Times New Roman" pitchFamily="18" charset="0"/>
                <a:ea typeface="ＭＳ Ｐゴシック" pitchFamily="34" charset="-128"/>
              </a:defRPr>
            </a:lvl2pPr>
            <a:lvl3pPr marL="1143000" indent="-228600" eaLnBrk="0" hangingPunct="0">
              <a:defRPr sz="3600">
                <a:solidFill>
                  <a:schemeClr val="tx1"/>
                </a:solidFill>
                <a:latin typeface="Times New Roman" pitchFamily="18" charset="0"/>
                <a:ea typeface="ＭＳ Ｐゴシック" pitchFamily="34" charset="-128"/>
              </a:defRPr>
            </a:lvl3pPr>
            <a:lvl4pPr marL="1600200" indent="-228600" eaLnBrk="0" hangingPunct="0">
              <a:defRPr sz="3600">
                <a:solidFill>
                  <a:schemeClr val="tx1"/>
                </a:solidFill>
                <a:latin typeface="Times New Roman" pitchFamily="18" charset="0"/>
                <a:ea typeface="ＭＳ Ｐゴシック" pitchFamily="34" charset="-128"/>
              </a:defRPr>
            </a:lvl4pPr>
            <a:lvl5pPr marL="2057400" indent="-228600" eaLnBrk="0" hangingPunct="0">
              <a:defRPr sz="36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9pPr>
          </a:lstStyle>
          <a:p>
            <a:pPr eaLnBrk="1" hangingPunct="1"/>
            <a:fld id="{1D2140A3-A431-46D7-938E-17F30D720503}" type="slidenum">
              <a:rPr lang="fr-CA" sz="1200"/>
              <a:pPr eaLnBrk="1" hangingPunct="1"/>
              <a:t>46</a:t>
            </a:fld>
            <a:endParaRPr lang="fr-CA" sz="1200"/>
          </a:p>
        </p:txBody>
      </p:sp>
    </p:spTree>
    <p:extLst>
      <p:ext uri="{BB962C8B-B14F-4D97-AF65-F5344CB8AC3E}">
        <p14:creationId xmlns:p14="http://schemas.microsoft.com/office/powerpoint/2010/main" val="27095586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9616D754-26A5-4E75-85DB-79D303E4D300}" type="slidenum">
              <a:rPr lang="en-US" smtClean="0"/>
              <a:pPr/>
              <a:t>47</a:t>
            </a:fld>
            <a:endParaRPr lang="en-US"/>
          </a:p>
        </p:txBody>
      </p:sp>
    </p:spTree>
    <p:extLst>
      <p:ext uri="{BB962C8B-B14F-4D97-AF65-F5344CB8AC3E}">
        <p14:creationId xmlns:p14="http://schemas.microsoft.com/office/powerpoint/2010/main" val="2462222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28C07303-16A7-415C-9640-E618D8A5DE33}" type="slidenum">
              <a:rPr lang="en-US" smtClean="0">
                <a:latin typeface="Times New Roman" pitchFamily="18" charset="0"/>
              </a:rPr>
              <a:pPr/>
              <a:t>48</a:t>
            </a:fld>
            <a:endParaRPr lang="en-US" smtClean="0">
              <a:latin typeface="Times New Roman" pitchFamily="18" charset="0"/>
            </a:endParaRPr>
          </a:p>
        </p:txBody>
      </p:sp>
      <p:sp>
        <p:nvSpPr>
          <p:cNvPr id="137219" name="Rectangle 2"/>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20" name="Rectangle 3"/>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11</a:t>
            </a:r>
          </a:p>
        </p:txBody>
      </p:sp>
      <p:sp>
        <p:nvSpPr>
          <p:cNvPr id="137221" name="Rectangle 4"/>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22" name="Rectangle 5"/>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23" name="Rectangle 6"/>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24" name="Rectangle 7"/>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11</a:t>
            </a:r>
          </a:p>
        </p:txBody>
      </p:sp>
      <p:sp>
        <p:nvSpPr>
          <p:cNvPr id="137225" name="Rectangle 8"/>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26" name="Rectangle 9"/>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27" name="Rectangle 10"/>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28" name="Rectangle 11"/>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11</a:t>
            </a:r>
          </a:p>
        </p:txBody>
      </p:sp>
      <p:sp>
        <p:nvSpPr>
          <p:cNvPr id="137229" name="Rectangle 12"/>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30" name="Rectangle 13"/>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31" name="Rectangle 14"/>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32" name="Rectangle 15"/>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b"/>
          <a:lstStyle/>
          <a:p>
            <a:pPr algn="r"/>
            <a:r>
              <a:rPr lang="en-US" sz="1200">
                <a:latin typeface="Times New Roman" pitchFamily="18" charset="0"/>
              </a:rPr>
              <a:t>10</a:t>
            </a:r>
          </a:p>
        </p:txBody>
      </p:sp>
      <p:sp>
        <p:nvSpPr>
          <p:cNvPr id="137233" name="Rectangle 16"/>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34" name="Rectangle 17"/>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7235" name="Rectangle 18"/>
          <p:cNvSpPr>
            <a:spLocks noGrp="1" noRot="1" noChangeAspect="1" noChangeArrowheads="1" noTextEdit="1"/>
          </p:cNvSpPr>
          <p:nvPr>
            <p:ph type="sldImg"/>
          </p:nvPr>
        </p:nvSpPr>
        <p:spPr>
          <a:xfrm>
            <a:off x="2933700" y="520700"/>
            <a:ext cx="3429000" cy="2571750"/>
          </a:xfrm>
          <a:ln w="12700" cap="flat"/>
        </p:spPr>
      </p:sp>
      <p:sp>
        <p:nvSpPr>
          <p:cNvPr id="137236" name="Rectangle 19"/>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en-CA" smtClean="0"/>
          </a:p>
        </p:txBody>
      </p:sp>
    </p:spTree>
    <p:extLst>
      <p:ext uri="{BB962C8B-B14F-4D97-AF65-F5344CB8AC3E}">
        <p14:creationId xmlns:p14="http://schemas.microsoft.com/office/powerpoint/2010/main" val="18311782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06CBB2DF-3225-426F-B0E4-AFD71E4D3A27}" type="slidenum">
              <a:rPr lang="en-US" smtClean="0">
                <a:latin typeface="Times New Roman" pitchFamily="18" charset="0"/>
              </a:rPr>
              <a:pPr/>
              <a:t>50</a:t>
            </a:fld>
            <a:endParaRPr lang="en-US" smtClean="0">
              <a:latin typeface="Times New Roman" pitchFamily="18" charset="0"/>
            </a:endParaRPr>
          </a:p>
        </p:txBody>
      </p:sp>
      <p:sp>
        <p:nvSpPr>
          <p:cNvPr id="138243" name="Rectangle 2"/>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8244" name="Rectangle 3"/>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18</a:t>
            </a:r>
          </a:p>
        </p:txBody>
      </p:sp>
      <p:sp>
        <p:nvSpPr>
          <p:cNvPr id="138245" name="Rectangle 4"/>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8246" name="Rectangle 5"/>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8247" name="Rectangle 6"/>
          <p:cNvSpPr>
            <a:spLocks noChangeArrowheads="1"/>
          </p:cNvSpPr>
          <p:nvPr/>
        </p:nvSpPr>
        <p:spPr bwMode="auto">
          <a:xfrm>
            <a:off x="5268542"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8248" name="Rectangle 7"/>
          <p:cNvSpPr>
            <a:spLocks noChangeArrowheads="1"/>
          </p:cNvSpPr>
          <p:nvPr/>
        </p:nvSpPr>
        <p:spPr bwMode="auto">
          <a:xfrm>
            <a:off x="5268542"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p>
            <a:pPr algn="r"/>
            <a:r>
              <a:rPr lang="en-US" sz="1000" i="1">
                <a:latin typeface="Times New Roman" pitchFamily="18" charset="0"/>
              </a:rPr>
              <a:t>18</a:t>
            </a:r>
          </a:p>
        </p:txBody>
      </p:sp>
      <p:sp>
        <p:nvSpPr>
          <p:cNvPr id="138249" name="Rectangle 8"/>
          <p:cNvSpPr>
            <a:spLocks noChangeArrowheads="1"/>
          </p:cNvSpPr>
          <p:nvPr/>
        </p:nvSpPr>
        <p:spPr bwMode="auto">
          <a:xfrm>
            <a:off x="0" y="6537722"/>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8250" name="Rectangle 9"/>
          <p:cNvSpPr>
            <a:spLocks noChangeArrowheads="1"/>
          </p:cNvSpPr>
          <p:nvPr/>
        </p:nvSpPr>
        <p:spPr bwMode="auto">
          <a:xfrm>
            <a:off x="0" y="0"/>
            <a:ext cx="4027859" cy="34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138251" name="Rectangle 10"/>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en-CA" smtClean="0"/>
          </a:p>
        </p:txBody>
      </p:sp>
      <p:sp>
        <p:nvSpPr>
          <p:cNvPr id="138252" name="Rectangle 11"/>
          <p:cNvSpPr>
            <a:spLocks noGrp="1" noRot="1" noChangeAspect="1" noChangeArrowheads="1" noTextEdit="1"/>
          </p:cNvSpPr>
          <p:nvPr>
            <p:ph type="sldImg"/>
          </p:nvPr>
        </p:nvSpPr>
        <p:spPr>
          <a:xfrm>
            <a:off x="2933700" y="520700"/>
            <a:ext cx="3429000" cy="2571750"/>
          </a:xfrm>
          <a:ln w="12700" cap="flat"/>
        </p:spPr>
      </p:sp>
    </p:spTree>
    <p:extLst>
      <p:ext uri="{BB962C8B-B14F-4D97-AF65-F5344CB8AC3E}">
        <p14:creationId xmlns:p14="http://schemas.microsoft.com/office/powerpoint/2010/main" val="29841590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F74D023-83DC-49E7-BEA8-644566F15469}" type="slidenum">
              <a:rPr lang="en-US"/>
              <a:pPr>
                <a:defRPr/>
              </a:pPr>
              <a:t>51</a:t>
            </a:fld>
            <a:endParaRPr lang="en-US"/>
          </a:p>
        </p:txBody>
      </p:sp>
      <p:sp>
        <p:nvSpPr>
          <p:cNvPr id="139267" name="Rectangle 2"/>
          <p:cNvSpPr>
            <a:spLocks noGrp="1" noRot="1" noChangeAspect="1" noChangeArrowheads="1" noTextEdit="1"/>
          </p:cNvSpPr>
          <p:nvPr>
            <p:ph type="sldImg"/>
          </p:nvPr>
        </p:nvSpPr>
        <p:spPr>
          <a:xfrm>
            <a:off x="1876425" y="450850"/>
            <a:ext cx="2232025" cy="1674813"/>
          </a:xfrm>
          <a:ln w="12700" cap="flat">
            <a:solidFill>
              <a:schemeClr val="tx1"/>
            </a:solidFill>
          </a:ln>
          <a:effectLst>
            <a:outerShdw dist="107763" dir="13500000" algn="ctr" rotWithShape="0">
              <a:srgbClr val="808080"/>
            </a:outerShdw>
          </a:effectLst>
        </p:spPr>
      </p:sp>
      <p:sp>
        <p:nvSpPr>
          <p:cNvPr id="139268" name="Rectangle 3"/>
          <p:cNvSpPr>
            <a:spLocks noGrp="1" noChangeArrowheads="1"/>
          </p:cNvSpPr>
          <p:nvPr>
            <p:ph type="body" idx="1"/>
          </p:nvPr>
        </p:nvSpPr>
        <p:spPr>
          <a:xfrm>
            <a:off x="930116" y="2196765"/>
            <a:ext cx="7230180" cy="418643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68" tIns="46035" rIns="92068" bIns="46035"/>
          <a:lstStyle/>
          <a:p>
            <a:pPr algn="just" defTabSz="628650">
              <a:lnSpc>
                <a:spcPts val="1400"/>
              </a:lnSpc>
              <a:spcBef>
                <a:spcPct val="0"/>
              </a:spcBef>
              <a:spcAft>
                <a:spcPts val="600"/>
              </a:spcAft>
              <a:tabLst>
                <a:tab pos="285750" algn="l"/>
              </a:tabLst>
            </a:pPr>
            <a:endParaRPr lang="en-US" sz="1100" smtClean="0"/>
          </a:p>
        </p:txBody>
      </p:sp>
    </p:spTree>
    <p:extLst>
      <p:ext uri="{BB962C8B-B14F-4D97-AF65-F5344CB8AC3E}">
        <p14:creationId xmlns:p14="http://schemas.microsoft.com/office/powerpoint/2010/main" val="35426620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A3A0069-DCC3-4B69-BF98-9117394BF387}" type="slidenum">
              <a:rPr lang="en-US"/>
              <a:pPr>
                <a:defRPr/>
              </a:pPr>
              <a:t>52</a:t>
            </a:fld>
            <a:endParaRPr lang="en-US"/>
          </a:p>
        </p:txBody>
      </p:sp>
      <p:sp>
        <p:nvSpPr>
          <p:cNvPr id="140291" name="Rectangle 2"/>
          <p:cNvSpPr>
            <a:spLocks noGrp="1" noRot="1" noChangeAspect="1" noChangeArrowheads="1" noTextEdit="1"/>
          </p:cNvSpPr>
          <p:nvPr>
            <p:ph type="sldImg"/>
          </p:nvPr>
        </p:nvSpPr>
        <p:spPr>
          <a:xfrm>
            <a:off x="2933700" y="520700"/>
            <a:ext cx="3429000" cy="2571750"/>
          </a:xfrm>
          <a:ln w="12700" cap="flat">
            <a:solidFill>
              <a:schemeClr val="tx1"/>
            </a:solidFill>
          </a:ln>
        </p:spPr>
      </p:sp>
      <p:sp>
        <p:nvSpPr>
          <p:cNvPr id="140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smtClean="0"/>
          </a:p>
        </p:txBody>
      </p:sp>
    </p:spTree>
    <p:extLst>
      <p:ext uri="{BB962C8B-B14F-4D97-AF65-F5344CB8AC3E}">
        <p14:creationId xmlns:p14="http://schemas.microsoft.com/office/powerpoint/2010/main" val="32409569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87170D7-DA4A-40C4-B037-24D975479E1D}" type="slidenum">
              <a:rPr lang="en-US"/>
              <a:pPr>
                <a:defRPr/>
              </a:pPr>
              <a:t>53</a:t>
            </a:fld>
            <a:endParaRPr lang="en-US"/>
          </a:p>
        </p:txBody>
      </p:sp>
      <p:sp>
        <p:nvSpPr>
          <p:cNvPr id="141315" name="Rectangle 2"/>
          <p:cNvSpPr>
            <a:spLocks noGrp="1" noRot="1" noChangeAspect="1" noChangeArrowheads="1" noTextEdit="1"/>
          </p:cNvSpPr>
          <p:nvPr>
            <p:ph type="sldImg"/>
          </p:nvPr>
        </p:nvSpPr>
        <p:spPr>
          <a:xfrm>
            <a:off x="2933700" y="520700"/>
            <a:ext cx="3429000" cy="2571750"/>
          </a:xfrm>
          <a:ln w="12700" cap="flat">
            <a:solidFill>
              <a:schemeClr val="tx1"/>
            </a:solidFill>
          </a:ln>
        </p:spPr>
      </p:sp>
      <p:sp>
        <p:nvSpPr>
          <p:cNvPr id="141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smtClean="0"/>
          </a:p>
        </p:txBody>
      </p:sp>
    </p:spTree>
    <p:extLst>
      <p:ext uri="{BB962C8B-B14F-4D97-AF65-F5344CB8AC3E}">
        <p14:creationId xmlns:p14="http://schemas.microsoft.com/office/powerpoint/2010/main" val="13929208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41B3CB5-C167-4C60-BC4A-A213DA510593}" type="slidenum">
              <a:rPr lang="en-US"/>
              <a:pPr>
                <a:defRPr/>
              </a:pPr>
              <a:t>54</a:t>
            </a:fld>
            <a:endParaRPr lang="en-US"/>
          </a:p>
        </p:txBody>
      </p:sp>
      <p:sp>
        <p:nvSpPr>
          <p:cNvPr id="142339" name="Rectangle 2"/>
          <p:cNvSpPr>
            <a:spLocks noGrp="1" noRot="1" noChangeAspect="1" noChangeArrowheads="1" noTextEdit="1"/>
          </p:cNvSpPr>
          <p:nvPr>
            <p:ph type="sldImg"/>
          </p:nvPr>
        </p:nvSpPr>
        <p:spPr>
          <a:xfrm>
            <a:off x="1876425" y="450850"/>
            <a:ext cx="2232025" cy="1674813"/>
          </a:xfrm>
          <a:ln w="12700" cap="flat">
            <a:solidFill>
              <a:schemeClr val="tx1"/>
            </a:solidFill>
          </a:ln>
          <a:effectLst>
            <a:outerShdw dist="107763" dir="13500000" algn="ctr" rotWithShape="0">
              <a:srgbClr val="808080"/>
            </a:outerShdw>
          </a:effectLst>
        </p:spPr>
      </p:sp>
      <p:sp>
        <p:nvSpPr>
          <p:cNvPr id="142340" name="Rectangle 3"/>
          <p:cNvSpPr>
            <a:spLocks noGrp="1" noChangeArrowheads="1"/>
          </p:cNvSpPr>
          <p:nvPr>
            <p:ph type="body" idx="1"/>
          </p:nvPr>
        </p:nvSpPr>
        <p:spPr>
          <a:xfrm>
            <a:off x="930116" y="2196765"/>
            <a:ext cx="7230180" cy="418643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68" tIns="46035" rIns="92068" bIns="46035"/>
          <a:lstStyle/>
          <a:p>
            <a:pPr algn="just" defTabSz="628650">
              <a:lnSpc>
                <a:spcPts val="1400"/>
              </a:lnSpc>
              <a:spcBef>
                <a:spcPct val="0"/>
              </a:spcBef>
              <a:spcAft>
                <a:spcPts val="600"/>
              </a:spcAft>
              <a:tabLst>
                <a:tab pos="285750" algn="l"/>
              </a:tabLst>
            </a:pPr>
            <a:endParaRPr lang="en-US" sz="1100" smtClean="0"/>
          </a:p>
        </p:txBody>
      </p:sp>
    </p:spTree>
    <p:extLst>
      <p:ext uri="{BB962C8B-B14F-4D97-AF65-F5344CB8AC3E}">
        <p14:creationId xmlns:p14="http://schemas.microsoft.com/office/powerpoint/2010/main" val="1020128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AF21C8F-3738-4BDF-8F69-21FB4A96B834}" type="slidenum">
              <a:rPr lang="en-US"/>
              <a:pPr>
                <a:defRPr/>
              </a:pPr>
              <a:t>55</a:t>
            </a:fld>
            <a:endParaRPr lang="en-US"/>
          </a:p>
        </p:txBody>
      </p:sp>
      <p:sp>
        <p:nvSpPr>
          <p:cNvPr id="143363" name="Rectangle 2"/>
          <p:cNvSpPr>
            <a:spLocks noGrp="1" noRot="1" noChangeAspect="1" noChangeArrowheads="1" noTextEdit="1"/>
          </p:cNvSpPr>
          <p:nvPr>
            <p:ph type="sldImg"/>
          </p:nvPr>
        </p:nvSpPr>
        <p:spPr>
          <a:xfrm>
            <a:off x="2933700" y="520700"/>
            <a:ext cx="3429000" cy="2571750"/>
          </a:xfrm>
          <a:ln w="12700" cap="flat">
            <a:solidFill>
              <a:schemeClr val="tx1"/>
            </a:solidFill>
          </a:ln>
        </p:spPr>
      </p:sp>
      <p:sp>
        <p:nvSpPr>
          <p:cNvPr id="143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smtClean="0"/>
          </a:p>
        </p:txBody>
      </p:sp>
    </p:spTree>
    <p:extLst>
      <p:ext uri="{BB962C8B-B14F-4D97-AF65-F5344CB8AC3E}">
        <p14:creationId xmlns:p14="http://schemas.microsoft.com/office/powerpoint/2010/main" val="12779595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5763A23-843D-4DB2-A6EC-FAD5EA11A34D}" type="slidenum">
              <a:rPr lang="en-US"/>
              <a:pPr>
                <a:defRPr/>
              </a:pPr>
              <a:t>56</a:t>
            </a:fld>
            <a:endParaRPr lang="en-US"/>
          </a:p>
        </p:txBody>
      </p:sp>
      <p:sp>
        <p:nvSpPr>
          <p:cNvPr id="144387" name="Rectangle 2"/>
          <p:cNvSpPr>
            <a:spLocks noGrp="1" noRot="1" noChangeAspect="1" noChangeArrowheads="1" noTextEdit="1"/>
          </p:cNvSpPr>
          <p:nvPr>
            <p:ph type="sldImg"/>
          </p:nvPr>
        </p:nvSpPr>
        <p:spPr>
          <a:xfrm>
            <a:off x="2933700" y="520700"/>
            <a:ext cx="3429000" cy="2571750"/>
          </a:xfrm>
          <a:ln w="12700" cap="flat">
            <a:solidFill>
              <a:schemeClr val="tx1"/>
            </a:solidFill>
          </a:ln>
        </p:spPr>
      </p:sp>
      <p:sp>
        <p:nvSpPr>
          <p:cNvPr id="144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smtClean="0"/>
          </a:p>
        </p:txBody>
      </p:sp>
    </p:spTree>
    <p:extLst>
      <p:ext uri="{BB962C8B-B14F-4D97-AF65-F5344CB8AC3E}">
        <p14:creationId xmlns:p14="http://schemas.microsoft.com/office/powerpoint/2010/main" val="18238366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E504A86-52BB-436F-9ED9-9D76A668B8C9}" type="slidenum">
              <a:rPr lang="en-US"/>
              <a:pPr>
                <a:defRPr/>
              </a:pPr>
              <a:t>57</a:t>
            </a:fld>
            <a:endParaRPr lang="en-US"/>
          </a:p>
        </p:txBody>
      </p:sp>
      <p:sp>
        <p:nvSpPr>
          <p:cNvPr id="145411" name="Rectangle 2"/>
          <p:cNvSpPr>
            <a:spLocks noGrp="1" noRot="1" noChangeAspect="1" noChangeArrowheads="1" noTextEdit="1"/>
          </p:cNvSpPr>
          <p:nvPr>
            <p:ph type="sldImg"/>
          </p:nvPr>
        </p:nvSpPr>
        <p:spPr>
          <a:xfrm>
            <a:off x="1876425" y="450850"/>
            <a:ext cx="2232025" cy="1674813"/>
          </a:xfrm>
          <a:ln w="12700" cap="flat">
            <a:solidFill>
              <a:schemeClr val="tx1"/>
            </a:solidFill>
          </a:ln>
          <a:effectLst>
            <a:outerShdw dist="107763" dir="13500000" algn="ctr" rotWithShape="0">
              <a:srgbClr val="808080"/>
            </a:outerShdw>
          </a:effectLst>
        </p:spPr>
      </p:sp>
      <p:sp>
        <p:nvSpPr>
          <p:cNvPr id="145412" name="Rectangle 3"/>
          <p:cNvSpPr>
            <a:spLocks noGrp="1" noChangeArrowheads="1"/>
          </p:cNvSpPr>
          <p:nvPr>
            <p:ph type="body" idx="1"/>
          </p:nvPr>
        </p:nvSpPr>
        <p:spPr>
          <a:xfrm>
            <a:off x="930116" y="2196765"/>
            <a:ext cx="7230180" cy="418643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68" tIns="46035" rIns="92068" bIns="46035"/>
          <a:lstStyle/>
          <a:p>
            <a:pPr algn="just" defTabSz="628650">
              <a:lnSpc>
                <a:spcPts val="1400"/>
              </a:lnSpc>
              <a:spcBef>
                <a:spcPct val="0"/>
              </a:spcBef>
              <a:spcAft>
                <a:spcPts val="600"/>
              </a:spcAft>
              <a:tabLst>
                <a:tab pos="285750" algn="l"/>
              </a:tabLst>
            </a:pPr>
            <a:endParaRPr lang="en-US" sz="1100" smtClean="0"/>
          </a:p>
        </p:txBody>
      </p:sp>
    </p:spTree>
    <p:extLst>
      <p:ext uri="{BB962C8B-B14F-4D97-AF65-F5344CB8AC3E}">
        <p14:creationId xmlns:p14="http://schemas.microsoft.com/office/powerpoint/2010/main" val="10314910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191CA98-1058-400D-8A2D-F1700D1A793D}" type="slidenum">
              <a:rPr lang="en-US"/>
              <a:pPr>
                <a:defRPr/>
              </a:pPr>
              <a:t>58</a:t>
            </a:fld>
            <a:endParaRPr lang="en-US"/>
          </a:p>
        </p:txBody>
      </p:sp>
      <p:sp>
        <p:nvSpPr>
          <p:cNvPr id="146435" name="Rectangle 2"/>
          <p:cNvSpPr>
            <a:spLocks noGrp="1" noRot="1" noChangeAspect="1" noChangeArrowheads="1" noTextEdit="1"/>
          </p:cNvSpPr>
          <p:nvPr>
            <p:ph type="sldImg"/>
          </p:nvPr>
        </p:nvSpPr>
        <p:spPr>
          <a:xfrm>
            <a:off x="2933700" y="520700"/>
            <a:ext cx="3429000" cy="2571750"/>
          </a:xfrm>
          <a:ln w="12700" cap="flat">
            <a:solidFill>
              <a:schemeClr val="tx1"/>
            </a:solidFill>
          </a:ln>
        </p:spPr>
      </p:sp>
      <p:sp>
        <p:nvSpPr>
          <p:cNvPr id="146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smtClean="0"/>
          </a:p>
        </p:txBody>
      </p:sp>
    </p:spTree>
    <p:extLst>
      <p:ext uri="{BB962C8B-B14F-4D97-AF65-F5344CB8AC3E}">
        <p14:creationId xmlns:p14="http://schemas.microsoft.com/office/powerpoint/2010/main" val="2172529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3AA89DA-B949-4EC3-ACCC-49624C135BAD}" type="slidenum">
              <a:rPr lang="en-US"/>
              <a:pPr>
                <a:defRPr/>
              </a:pPr>
              <a:t>59</a:t>
            </a:fld>
            <a:endParaRPr lang="en-US"/>
          </a:p>
        </p:txBody>
      </p:sp>
      <p:sp>
        <p:nvSpPr>
          <p:cNvPr id="147459" name="Rectangle 2"/>
          <p:cNvSpPr>
            <a:spLocks noGrp="1" noRot="1" noChangeAspect="1" noChangeArrowheads="1" noTextEdit="1"/>
          </p:cNvSpPr>
          <p:nvPr>
            <p:ph type="sldImg"/>
          </p:nvPr>
        </p:nvSpPr>
        <p:spPr>
          <a:xfrm>
            <a:off x="2933700" y="520700"/>
            <a:ext cx="3429000" cy="2571750"/>
          </a:xfrm>
          <a:ln w="12700" cap="flat">
            <a:solidFill>
              <a:schemeClr val="tx1"/>
            </a:solidFill>
          </a:ln>
        </p:spPr>
      </p:sp>
      <p:sp>
        <p:nvSpPr>
          <p:cNvPr id="147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smtClean="0"/>
          </a:p>
        </p:txBody>
      </p:sp>
    </p:spTree>
    <p:extLst>
      <p:ext uri="{BB962C8B-B14F-4D97-AF65-F5344CB8AC3E}">
        <p14:creationId xmlns:p14="http://schemas.microsoft.com/office/powerpoint/2010/main" val="7138202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AE41210-17B1-4512-9275-85C75AADD76C}" type="slidenum">
              <a:rPr lang="en-US"/>
              <a:pPr>
                <a:defRPr/>
              </a:pPr>
              <a:t>60</a:t>
            </a:fld>
            <a:endParaRPr lang="en-US"/>
          </a:p>
        </p:txBody>
      </p:sp>
      <p:sp>
        <p:nvSpPr>
          <p:cNvPr id="148483" name="Rectangle 2"/>
          <p:cNvSpPr>
            <a:spLocks noGrp="1" noRot="1" noChangeAspect="1" noChangeArrowheads="1" noTextEdit="1"/>
          </p:cNvSpPr>
          <p:nvPr>
            <p:ph type="sldImg"/>
          </p:nvPr>
        </p:nvSpPr>
        <p:spPr>
          <a:ln/>
        </p:spPr>
      </p:sp>
      <p:sp>
        <p:nvSpPr>
          <p:cNvPr id="148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1301298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9C32860-4CCE-4CD9-A28E-CBBC8F4DE4BD}"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5C31EE3-AF7A-45BA-91CB-9AFB53B7258F}"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1BA0821-9B29-49D3-8A8A-9182AF31DB96}"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A5CB6BAA-985A-4460-8F9B-52497965A04C}"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C4392A59-A183-4A9D-9E3A-B6093303C23A}"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398F84D0-CC09-4C51-BF7D-45E0000F852D}"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40ED6D95-DC3B-40E0-A3DB-B379B38E15DE}"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B3E26F45-710F-4096-9CF3-4EE6F6BAC433}" type="slidenum">
              <a:rPr lang="en-US" smtClean="0"/>
              <a:pPr>
                <a:defRPr/>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pPr>
              <a:defRPr/>
            </a:pPr>
            <a:endParaRPr lang="en-US"/>
          </a:p>
        </p:txBody>
      </p:sp>
      <p:sp>
        <p:nvSpPr>
          <p:cNvPr id="9" name="Slide Number Placeholder 8"/>
          <p:cNvSpPr>
            <a:spLocks noGrp="1"/>
          </p:cNvSpPr>
          <p:nvPr>
            <p:ph type="sldNum" sz="quarter" idx="11"/>
          </p:nvPr>
        </p:nvSpPr>
        <p:spPr/>
        <p:txBody>
          <a:bodyPr/>
          <a:lstStyle/>
          <a:p>
            <a:pPr>
              <a:defRPr/>
            </a:pPr>
            <a:fld id="{42F227A8-4B9C-459A-ADA4-3FC9171BDBE7}" type="slidenum">
              <a:rPr lang="en-US" smtClean="0"/>
              <a:pPr>
                <a:defRPr/>
              </a:pPr>
              <a:t>‹#›</a:t>
            </a:fld>
            <a:endParaRPr lang="en-US"/>
          </a:p>
        </p:txBody>
      </p:sp>
      <p:sp>
        <p:nvSpPr>
          <p:cNvPr id="10" name="Footer Placeholder 9"/>
          <p:cNvSpPr>
            <a:spLocks noGrp="1"/>
          </p:cNvSpPr>
          <p:nvPr>
            <p:ph type="ftr" sz="quarter" idx="12"/>
          </p:nvPr>
        </p:nvSpPr>
        <p:spPr/>
        <p:txBody>
          <a:bodyPr/>
          <a:lstStyle/>
          <a:p>
            <a:pPr>
              <a:defRPr/>
            </a:pPr>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F837B67-630F-4A38-BBED-B331F03CAF4C}"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3876B8D-EB92-474C-BBFB-BB0B537FF64F}" type="slidenum">
              <a:rPr lang="en-US" smtClean="0"/>
              <a:pPr>
                <a:defRPr/>
              </a:pPr>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52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1370013" y="1827213"/>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5103813" y="1827213"/>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7FF433C5-187A-47D7-830C-2F2D0E7EE4C4}" type="slidenum">
              <a:rPr lang="en-US"/>
              <a:pPr>
                <a:defRPr/>
              </a:pPr>
              <a:t>‹#›</a:t>
            </a:fld>
            <a:endParaRPr lang="en-US"/>
          </a:p>
        </p:txBody>
      </p:sp>
    </p:spTree>
    <p:extLst>
      <p:ext uri="{BB962C8B-B14F-4D97-AF65-F5344CB8AC3E}">
        <p14:creationId xmlns:p14="http://schemas.microsoft.com/office/powerpoint/2010/main" val="31931927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52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1370013" y="1827213"/>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5103813" y="1827213"/>
            <a:ext cx="3581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5103813" y="3960813"/>
            <a:ext cx="3581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Date Placeholder 13"/>
          <p:cNvSpPr>
            <a:spLocks noGrp="1"/>
          </p:cNvSpPr>
          <p:nvPr>
            <p:ph type="dt" sz="half" idx="10"/>
          </p:nvPr>
        </p:nvSpPr>
        <p:spPr/>
        <p:txBody>
          <a:bodyPr/>
          <a:lstStyle>
            <a:lvl1pPr>
              <a:defRPr/>
            </a:lvl1pPr>
          </a:lstStyle>
          <a:p>
            <a:pPr>
              <a:defRPr/>
            </a:pPr>
            <a:endParaRPr lang="en-US"/>
          </a:p>
        </p:txBody>
      </p:sp>
      <p:sp>
        <p:nvSpPr>
          <p:cNvPr id="7" name="Footer Placeholder 2"/>
          <p:cNvSpPr>
            <a:spLocks noGrp="1"/>
          </p:cNvSpPr>
          <p:nvPr>
            <p:ph type="ftr" sz="quarter" idx="11"/>
          </p:nvPr>
        </p:nvSpPr>
        <p:spPr/>
        <p:txBody>
          <a:bodyPr/>
          <a:lstStyle>
            <a:lvl1pPr>
              <a:defRPr/>
            </a:lvl1pPr>
          </a:lstStyle>
          <a:p>
            <a:pPr>
              <a:defRPr/>
            </a:pPr>
            <a:endParaRPr lang="en-US"/>
          </a:p>
        </p:txBody>
      </p:sp>
      <p:sp>
        <p:nvSpPr>
          <p:cNvPr id="8" name="Slide Number Placeholder 22"/>
          <p:cNvSpPr>
            <a:spLocks noGrp="1"/>
          </p:cNvSpPr>
          <p:nvPr>
            <p:ph type="sldNum" sz="quarter" idx="12"/>
          </p:nvPr>
        </p:nvSpPr>
        <p:spPr/>
        <p:txBody>
          <a:bodyPr/>
          <a:lstStyle>
            <a:lvl1pPr>
              <a:defRPr/>
            </a:lvl1pPr>
          </a:lstStyle>
          <a:p>
            <a:pPr>
              <a:defRPr/>
            </a:pPr>
            <a:fld id="{C2A42897-EAFB-40E9-92EB-EB5BDF1087A5}" type="slidenum">
              <a:rPr lang="en-US"/>
              <a:pPr>
                <a:defRPr/>
              </a:pPr>
              <a:t>‹#›</a:t>
            </a:fld>
            <a:endParaRPr lang="en-US"/>
          </a:p>
        </p:txBody>
      </p:sp>
    </p:spTree>
    <p:extLst>
      <p:ext uri="{BB962C8B-B14F-4D97-AF65-F5344CB8AC3E}">
        <p14:creationId xmlns:p14="http://schemas.microsoft.com/office/powerpoint/2010/main" val="24537802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52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1370013" y="1827213"/>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lipArt Placeholder 3"/>
          <p:cNvSpPr>
            <a:spLocks noGrp="1"/>
          </p:cNvSpPr>
          <p:nvPr>
            <p:ph type="clipArt" sz="half" idx="2"/>
          </p:nvPr>
        </p:nvSpPr>
        <p:spPr>
          <a:xfrm>
            <a:off x="5103813" y="1827213"/>
            <a:ext cx="3581400" cy="4114800"/>
          </a:xfrm>
        </p:spPr>
        <p:txBody>
          <a:bodyPr>
            <a:normAutofit/>
          </a:bodyPr>
          <a:lstStyle/>
          <a:p>
            <a:pPr lvl="0"/>
            <a:endParaRPr lang="en-CA" noProof="0" smtClean="0"/>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29000C67-74C4-4EBB-8F76-E8504FC25D76}" type="slidenum">
              <a:rPr lang="en-US"/>
              <a:pPr>
                <a:defRPr/>
              </a:pPr>
              <a:t>‹#›</a:t>
            </a:fld>
            <a:endParaRPr lang="en-US"/>
          </a:p>
        </p:txBody>
      </p:sp>
    </p:spTree>
    <p:extLst>
      <p:ext uri="{BB962C8B-B14F-4D97-AF65-F5344CB8AC3E}">
        <p14:creationId xmlns:p14="http://schemas.microsoft.com/office/powerpoint/2010/main" val="227350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772400" cy="762000"/>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685800" y="1447800"/>
            <a:ext cx="7772400" cy="4648200"/>
          </a:xfrm>
        </p:spPr>
        <p:txBody>
          <a:bodyPr>
            <a:normAutofit/>
          </a:bodyPr>
          <a:lstStyle/>
          <a:p>
            <a:pPr lvl="0"/>
            <a:endParaRPr lang="en-CA" noProof="0" dirty="0" smtClean="0"/>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455FACB3-6A2C-424D-8A28-ACAF22D2BCA8}" type="slidenum">
              <a:rPr lang="en-US"/>
              <a:pPr>
                <a:defRPr/>
              </a:pPr>
              <a:t>‹#›</a:t>
            </a:fld>
            <a:endParaRPr lang="en-US" dirty="0"/>
          </a:p>
        </p:txBody>
      </p:sp>
    </p:spTree>
    <p:extLst>
      <p:ext uri="{BB962C8B-B14F-4D97-AF65-F5344CB8AC3E}">
        <p14:creationId xmlns:p14="http://schemas.microsoft.com/office/powerpoint/2010/main" val="3482903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91F169DC-6252-43FE-9D5B-800EE05FEC26}" type="slidenum">
              <a:rPr lang="en-US"/>
              <a:pPr/>
              <a:t>‹#›</a:t>
            </a:fld>
            <a:endParaRPr lang="en-US"/>
          </a:p>
        </p:txBody>
      </p:sp>
    </p:spTree>
    <p:extLst>
      <p:ext uri="{BB962C8B-B14F-4D97-AF65-F5344CB8AC3E}">
        <p14:creationId xmlns:p14="http://schemas.microsoft.com/office/powerpoint/2010/main" val="22917875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91F169DC-6252-43FE-9D5B-800EE05FEC26}" type="slidenum">
              <a:rPr lang="en-US"/>
              <a:pPr/>
              <a:t>‹#›</a:t>
            </a:fld>
            <a:endParaRPr lang="en-US"/>
          </a:p>
        </p:txBody>
      </p:sp>
    </p:spTree>
    <p:extLst>
      <p:ext uri="{BB962C8B-B14F-4D97-AF65-F5344CB8AC3E}">
        <p14:creationId xmlns:p14="http://schemas.microsoft.com/office/powerpoint/2010/main" val="13080651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DB5B1E49-FAB9-4028-B56E-927EEDF3991F}" type="slidenum">
              <a:rPr lang="en-US"/>
              <a:pPr/>
              <a:t>‹#›</a:t>
            </a:fld>
            <a:endParaRPr lang="en-US"/>
          </a:p>
        </p:txBody>
      </p:sp>
    </p:spTree>
    <p:extLst>
      <p:ext uri="{BB962C8B-B14F-4D97-AF65-F5344CB8AC3E}">
        <p14:creationId xmlns:p14="http://schemas.microsoft.com/office/powerpoint/2010/main" val="18068189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DB5B1E49-FAB9-4028-B56E-927EEDF3991F}" type="slidenum">
              <a:rPr lang="en-US"/>
              <a:pPr/>
              <a:t>‹#›</a:t>
            </a:fld>
            <a:endParaRPr lang="en-US"/>
          </a:p>
        </p:txBody>
      </p:sp>
    </p:spTree>
    <p:extLst>
      <p:ext uri="{BB962C8B-B14F-4D97-AF65-F5344CB8AC3E}">
        <p14:creationId xmlns:p14="http://schemas.microsoft.com/office/powerpoint/2010/main" val="16075060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8F405964-FCF7-4BE2-9D77-1AC4EEBC85F2}" type="slidenum">
              <a:rPr lang="en-US"/>
              <a:pPr/>
              <a:t>‹#›</a:t>
            </a:fld>
            <a:endParaRPr lang="en-US"/>
          </a:p>
        </p:txBody>
      </p:sp>
    </p:spTree>
    <p:extLst>
      <p:ext uri="{BB962C8B-B14F-4D97-AF65-F5344CB8AC3E}">
        <p14:creationId xmlns:p14="http://schemas.microsoft.com/office/powerpoint/2010/main" val="2573728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8F405964-FCF7-4BE2-9D77-1AC4EEBC85F2}" type="slidenum">
              <a:rPr lang="en-US"/>
              <a:pPr/>
              <a:t>‹#›</a:t>
            </a:fld>
            <a:endParaRPr lang="en-US"/>
          </a:p>
        </p:txBody>
      </p:sp>
    </p:spTree>
    <p:extLst>
      <p:ext uri="{BB962C8B-B14F-4D97-AF65-F5344CB8AC3E}">
        <p14:creationId xmlns:p14="http://schemas.microsoft.com/office/powerpoint/2010/main" val="4166570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pPr>
              <a:defRPr/>
            </a:pPr>
            <a:fld id="{3505F851-846A-44B5-BECC-B6342E628626}" type="slidenum">
              <a:rPr lang="en-US" smtClean="0"/>
              <a:pPr>
                <a:defRPr/>
              </a:pPr>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pPr>
              <a:defRPr/>
            </a:pP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4087" r:id="rId1"/>
    <p:sldLayoutId id="2147484088" r:id="rId2"/>
    <p:sldLayoutId id="2147484089" r:id="rId3"/>
    <p:sldLayoutId id="2147484090" r:id="rId4"/>
    <p:sldLayoutId id="2147484091" r:id="rId5"/>
    <p:sldLayoutId id="2147484092" r:id="rId6"/>
    <p:sldLayoutId id="2147484093" r:id="rId7"/>
    <p:sldLayoutId id="2147484094" r:id="rId8"/>
    <p:sldLayoutId id="2147484095" r:id="rId9"/>
    <p:sldLayoutId id="2147484096" r:id="rId10"/>
    <p:sldLayoutId id="2147484097" r:id="rId11"/>
    <p:sldLayoutId id="2147484098" r:id="rId12"/>
    <p:sldLayoutId id="2147484100" r:id="rId13"/>
    <p:sldLayoutId id="2147484102" r:id="rId14"/>
    <p:sldLayoutId id="2147484103" r:id="rId15"/>
    <p:sldLayoutId id="2147484104" r:id="rId16"/>
    <p:sldLayoutId id="2147484105" r:id="rId17"/>
    <p:sldLayoutId id="2147484106" r:id="rId18"/>
    <p:sldLayoutId id="2147484107" r:id="rId19"/>
    <p:sldLayoutId id="2147484108" r:id="rId20"/>
    <p:sldLayoutId id="2147484109" r:id="rId2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hf hdr="0" ftr="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gi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3.gif"/><Relationship Id="rId5" Type="http://schemas.openxmlformats.org/officeDocument/2006/relationships/image" Target="../media/image2.wmf"/><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2.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11.wmf"/><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4.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image" Target="../media/image13.wmf"/><Relationship Id="rId4" Type="http://schemas.openxmlformats.org/officeDocument/2006/relationships/oleObject" Target="../embeddings/oleObject4.bin"/></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5.w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9.w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4.xml"/><Relationship Id="rId1" Type="http://schemas.openxmlformats.org/officeDocument/2006/relationships/vmlDrawing" Target="../drawings/vmlDrawing6.vml"/><Relationship Id="rId4" Type="http://schemas.openxmlformats.org/officeDocument/2006/relationships/image" Target="../media/image23.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4.xml"/><Relationship Id="rId1" Type="http://schemas.openxmlformats.org/officeDocument/2006/relationships/vmlDrawing" Target="../drawings/vmlDrawing7.vml"/><Relationship Id="rId4" Type="http://schemas.openxmlformats.org/officeDocument/2006/relationships/image" Target="../media/image24.w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aiaa.org/documents/myaiaa/workshop/MBTI.ppt" TargetMode="Externa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5.xml"/><Relationship Id="rId1" Type="http://schemas.openxmlformats.org/officeDocument/2006/relationships/vmlDrawing" Target="../drawings/vmlDrawing8.vml"/><Relationship Id="rId5" Type="http://schemas.openxmlformats.org/officeDocument/2006/relationships/image" Target="../media/image30.emf"/><Relationship Id="rId4" Type="http://schemas.openxmlformats.org/officeDocument/2006/relationships/oleObject" Target="../embeddings/oleObject10.bin"/></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1.wmf"/><Relationship Id="rId7" Type="http://schemas.openxmlformats.org/officeDocument/2006/relationships/image" Target="../media/image35.w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34.wmf"/><Relationship Id="rId5" Type="http://schemas.openxmlformats.org/officeDocument/2006/relationships/image" Target="../media/image33.wmf"/><Relationship Id="rId4" Type="http://schemas.openxmlformats.org/officeDocument/2006/relationships/image" Target="../media/image32.wmf"/></Relationships>
</file>

<file path=ppt/slides/_rels/slide53.xml.rels><?xml version="1.0" encoding="UTF-8" standalone="yes"?>
<Relationships xmlns="http://schemas.openxmlformats.org/package/2006/relationships"><Relationship Id="rId3" Type="http://schemas.openxmlformats.org/officeDocument/2006/relationships/image" Target="../media/image36.wmf"/><Relationship Id="rId7" Type="http://schemas.openxmlformats.org/officeDocument/2006/relationships/image" Target="../media/image40.wmf"/><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7.wmf"/></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image" Target="../media/image46.wmf"/><Relationship Id="rId3" Type="http://schemas.openxmlformats.org/officeDocument/2006/relationships/image" Target="../media/image41.wmf"/><Relationship Id="rId7" Type="http://schemas.openxmlformats.org/officeDocument/2006/relationships/image" Target="../media/image45.w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44.wmf"/><Relationship Id="rId5" Type="http://schemas.openxmlformats.org/officeDocument/2006/relationships/image" Target="../media/image43.wmf"/><Relationship Id="rId4" Type="http://schemas.openxmlformats.org/officeDocument/2006/relationships/image" Target="../media/image42.wmf"/></Relationships>
</file>

<file path=ppt/slides/_rels/slide56.xml.rels><?xml version="1.0" encoding="UTF-8" standalone="yes"?>
<Relationships xmlns="http://schemas.openxmlformats.org/package/2006/relationships"><Relationship Id="rId8" Type="http://schemas.openxmlformats.org/officeDocument/2006/relationships/image" Target="../media/image52.wmf"/><Relationship Id="rId3" Type="http://schemas.openxmlformats.org/officeDocument/2006/relationships/image" Target="../media/image47.wmf"/><Relationship Id="rId7" Type="http://schemas.openxmlformats.org/officeDocument/2006/relationships/image" Target="../media/image51.wmf"/><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50.wmf"/><Relationship Id="rId5" Type="http://schemas.openxmlformats.org/officeDocument/2006/relationships/image" Target="../media/image49.wmf"/><Relationship Id="rId4" Type="http://schemas.openxmlformats.org/officeDocument/2006/relationships/image" Target="../media/image48.wmf"/></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58.wmf"/><Relationship Id="rId3" Type="http://schemas.openxmlformats.org/officeDocument/2006/relationships/image" Target="../media/image53.wmf"/><Relationship Id="rId7" Type="http://schemas.openxmlformats.org/officeDocument/2006/relationships/image" Target="../media/image57.wmf"/><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6.wmf"/><Relationship Id="rId5" Type="http://schemas.openxmlformats.org/officeDocument/2006/relationships/image" Target="../media/image55.wmf"/><Relationship Id="rId4" Type="http://schemas.openxmlformats.org/officeDocument/2006/relationships/image" Target="../media/image54.wmf"/></Relationships>
</file>

<file path=ppt/slides/_rels/slide59.xml.rels><?xml version="1.0" encoding="UTF-8" standalone="yes"?>
<Relationships xmlns="http://schemas.openxmlformats.org/package/2006/relationships"><Relationship Id="rId8" Type="http://schemas.openxmlformats.org/officeDocument/2006/relationships/image" Target="../media/image64.wmf"/><Relationship Id="rId3" Type="http://schemas.openxmlformats.org/officeDocument/2006/relationships/image" Target="../media/image59.wmf"/><Relationship Id="rId7" Type="http://schemas.openxmlformats.org/officeDocument/2006/relationships/image" Target="../media/image63.w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62.wmf"/><Relationship Id="rId5" Type="http://schemas.openxmlformats.org/officeDocument/2006/relationships/image" Target="../media/image61.wmf"/><Relationship Id="rId4" Type="http://schemas.openxmlformats.org/officeDocument/2006/relationships/image" Target="../media/image60.wmf"/><Relationship Id="rId9" Type="http://schemas.openxmlformats.org/officeDocument/2006/relationships/image" Target="../media/image65.wmf"/></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ctrTitle"/>
          </p:nvPr>
        </p:nvSpPr>
        <p:spPr/>
        <p:txBody>
          <a:bodyPr>
            <a:normAutofit fontScale="90000"/>
          </a:bodyPr>
          <a:lstStyle/>
          <a:p>
            <a:pPr eaLnBrk="1" fontAlgn="auto" hangingPunct="1">
              <a:spcAft>
                <a:spcPts val="0"/>
              </a:spcAft>
              <a:defRPr/>
            </a:pPr>
            <a:r>
              <a:rPr lang="en-US" smtClean="0"/>
              <a:t>Personality, Perception and Attribution</a:t>
            </a:r>
          </a:p>
        </p:txBody>
      </p:sp>
      <p:sp>
        <p:nvSpPr>
          <p:cNvPr id="1028" name="Rectangle 3"/>
          <p:cNvSpPr>
            <a:spLocks noGrp="1" noChangeArrowheads="1"/>
          </p:cNvSpPr>
          <p:nvPr>
            <p:ph type="subTitle" idx="1"/>
          </p:nvPr>
        </p:nvSpPr>
        <p:spPr/>
        <p:txBody>
          <a:bodyPr>
            <a:normAutofit/>
          </a:bodyPr>
          <a:lstStyle/>
          <a:p>
            <a:pPr eaLnBrk="1" fontAlgn="auto" hangingPunct="1">
              <a:spcAft>
                <a:spcPts val="0"/>
              </a:spcAft>
              <a:buFont typeface="Wingdings 3"/>
              <a:buNone/>
              <a:defRPr/>
            </a:pPr>
            <a:endParaRPr lang="en-CA" dirty="0" smtClean="0"/>
          </a:p>
        </p:txBody>
      </p:sp>
      <p:sp>
        <p:nvSpPr>
          <p:cNvPr id="10244" name="Rectangle 10"/>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AED22FE9-617F-4575-BFBC-791383C02DED}" type="slidenum">
              <a:rPr lang="en-US" smtClean="0">
                <a:solidFill>
                  <a:schemeClr val="tx2"/>
                </a:solidFill>
              </a:rPr>
              <a:pPr/>
              <a:t>1</a:t>
            </a:fld>
            <a:endParaRPr lang="en-US" smtClean="0">
              <a:solidFill>
                <a:schemeClr val="tx2"/>
              </a:solidFill>
            </a:endParaRPr>
          </a:p>
        </p:txBody>
      </p:sp>
      <p:sp>
        <p:nvSpPr>
          <p:cNvPr id="10245" name="WordArt 4"/>
          <p:cNvSpPr>
            <a:spLocks noChangeArrowheads="1" noChangeShapeType="1" noTextEdit="1"/>
          </p:cNvSpPr>
          <p:nvPr/>
        </p:nvSpPr>
        <p:spPr bwMode="auto">
          <a:xfrm>
            <a:off x="2484438" y="1125538"/>
            <a:ext cx="3238500" cy="1092200"/>
          </a:xfrm>
          <a:prstGeom prst="rect">
            <a:avLst/>
          </a:prstGeom>
        </p:spPr>
        <p:txBody>
          <a:bodyPr wrap="none" fromWordArt="1">
            <a:prstTxWarp prst="textSlantUp">
              <a:avLst>
                <a:gd name="adj" fmla="val 55556"/>
              </a:avLst>
            </a:prstTxWarp>
          </a:bodyPr>
          <a:lstStyle/>
          <a:p>
            <a:pPr algn="ctr"/>
            <a:r>
              <a:rPr lang="en-CA" sz="3600" kern="10">
                <a:ln w="9525">
                  <a:solidFill>
                    <a:srgbClr val="000000"/>
                  </a:solidFill>
                  <a:round/>
                  <a:headEnd/>
                  <a:tailEnd/>
                </a:ln>
                <a:solidFill>
                  <a:schemeClr val="accent1"/>
                </a:solidFill>
                <a:latin typeface="Arial Black"/>
              </a:rPr>
              <a:t>Chapter 3</a:t>
            </a:r>
          </a:p>
        </p:txBody>
      </p:sp>
      <p:graphicFrame>
        <p:nvGraphicFramePr>
          <p:cNvPr id="10246" name="Object 5"/>
          <p:cNvGraphicFramePr>
            <a:graphicFrameLocks noChangeAspect="1"/>
          </p:cNvGraphicFramePr>
          <p:nvPr/>
        </p:nvGraphicFramePr>
        <p:xfrm>
          <a:off x="6300788" y="1196975"/>
          <a:ext cx="1933575" cy="1603375"/>
        </p:xfrm>
        <a:graphic>
          <a:graphicData uri="http://schemas.openxmlformats.org/presentationml/2006/ole">
            <mc:AlternateContent xmlns:mc="http://schemas.openxmlformats.org/markup-compatibility/2006">
              <mc:Choice xmlns:v="urn:schemas-microsoft-com:vml" Requires="v">
                <p:oleObj spid="_x0000_s10295" name="Clip" r:id="rId4" imgW="1294790" imgH="1074420" progId="MS_ClipArt_Gallery.2">
                  <p:embed/>
                </p:oleObj>
              </mc:Choice>
              <mc:Fallback>
                <p:oleObj name="Clip" r:id="rId4" imgW="1294790" imgH="1074420" progId="MS_ClipArt_Gallery.2">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788" y="1196975"/>
                        <a:ext cx="1933575" cy="160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247"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088" y="5103813"/>
            <a:ext cx="914400"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pic>
        <p:nvPicPr>
          <p:cNvPr id="10248" name="Picture 8" descr="C:\Users\tima\AppData\Local\Microsoft\Windows\Temporary Internet Files\Content.IE5\8P2G5020\MM900041150[1].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82638" y="758825"/>
            <a:ext cx="11334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12800" y="1714500"/>
            <a:ext cx="7924800" cy="1428750"/>
          </a:xfrm>
        </p:spPr>
        <p:txBody>
          <a:bodyPr lIns="92075" tIns="46038" rIns="92075" bIns="46038">
            <a:normAutofit fontScale="90000"/>
          </a:bodyPr>
          <a:lstStyle/>
          <a:p>
            <a:pPr eaLnBrk="1" fontAlgn="auto" hangingPunct="1">
              <a:spcAft>
                <a:spcPts val="0"/>
              </a:spcAft>
              <a:defRPr/>
            </a:pPr>
            <a:r>
              <a:rPr lang="en-US" b="1" u="sng" smtClean="0">
                <a:effectLst>
                  <a:outerShdw blurRad="38100" dist="38100" dir="2700000" algn="tl">
                    <a:srgbClr val="C0C0C0"/>
                  </a:outerShdw>
                </a:effectLst>
              </a:rPr>
              <a:t>PERCEPTION:</a:t>
            </a:r>
            <a:br>
              <a:rPr lang="en-US" b="1" u="sng" smtClean="0">
                <a:effectLst>
                  <a:outerShdw blurRad="38100" dist="38100" dir="2700000" algn="tl">
                    <a:srgbClr val="C0C0C0"/>
                  </a:outerShdw>
                </a:effectLst>
              </a:rPr>
            </a:br>
            <a:r>
              <a:rPr lang="en-US" sz="1800" smtClean="0"/>
              <a:t/>
            </a:r>
            <a:br>
              <a:rPr lang="en-US" sz="1800" smtClean="0"/>
            </a:br>
            <a:r>
              <a:rPr lang="en-US" sz="2000" smtClean="0">
                <a:solidFill>
                  <a:srgbClr val="003399"/>
                </a:solidFill>
              </a:rPr>
              <a:t>“</a:t>
            </a:r>
            <a:r>
              <a:rPr lang="en-US" sz="2800" b="1" smtClean="0">
                <a:solidFill>
                  <a:srgbClr val="003399"/>
                </a:solidFill>
              </a:rPr>
              <a:t>The process through which people </a:t>
            </a:r>
            <a:r>
              <a:rPr lang="en-US" sz="2800" b="1" u="sng" smtClean="0">
                <a:solidFill>
                  <a:srgbClr val="003399"/>
                </a:solidFill>
              </a:rPr>
              <a:t>select</a:t>
            </a:r>
            <a:r>
              <a:rPr lang="en-US" sz="2800" b="1" smtClean="0">
                <a:solidFill>
                  <a:srgbClr val="003399"/>
                </a:solidFill>
              </a:rPr>
              <a:t>, </a:t>
            </a:r>
            <a:r>
              <a:rPr lang="en-US" sz="2800" b="1" u="sng" smtClean="0">
                <a:solidFill>
                  <a:srgbClr val="003399"/>
                </a:solidFill>
              </a:rPr>
              <a:t>organize and interpret</a:t>
            </a:r>
            <a:r>
              <a:rPr lang="en-US" sz="2800" b="1" smtClean="0">
                <a:solidFill>
                  <a:srgbClr val="003399"/>
                </a:solidFill>
              </a:rPr>
              <a:t> information from their environment”</a:t>
            </a:r>
            <a:endParaRPr lang="en-US" sz="2800" smtClean="0"/>
          </a:p>
        </p:txBody>
      </p:sp>
      <p:sp>
        <p:nvSpPr>
          <p:cNvPr id="7171" name="Rectangle 3"/>
          <p:cNvSpPr>
            <a:spLocks noGrp="1" noChangeArrowheads="1"/>
          </p:cNvSpPr>
          <p:nvPr>
            <p:ph idx="1"/>
          </p:nvPr>
        </p:nvSpPr>
        <p:spPr>
          <a:xfrm>
            <a:off x="1727200" y="3257550"/>
            <a:ext cx="6705600" cy="3200400"/>
          </a:xfrm>
        </p:spPr>
        <p:txBody>
          <a:bodyPr lIns="92075" tIns="46038" rIns="92075" bIns="46038">
            <a:normAutofit/>
          </a:bodyPr>
          <a:lstStyle/>
          <a:p>
            <a:pPr marL="274320" indent="-274320" eaLnBrk="1" fontAlgn="auto" hangingPunct="1">
              <a:spcAft>
                <a:spcPts val="0"/>
              </a:spcAft>
              <a:buFont typeface="Wingdings" pitchFamily="2" charset="2"/>
              <a:buNone/>
              <a:defRPr/>
            </a:pPr>
            <a:endParaRPr lang="en-US" sz="2500" smtClean="0"/>
          </a:p>
          <a:p>
            <a:pPr marL="274320" indent="-274320" eaLnBrk="1" fontAlgn="auto" hangingPunct="1">
              <a:spcAft>
                <a:spcPts val="0"/>
              </a:spcAft>
              <a:buFont typeface="Wingdings" pitchFamily="2" charset="2"/>
              <a:buNone/>
              <a:defRPr/>
            </a:pPr>
            <a:r>
              <a:rPr lang="en-US" b="1" smtClean="0">
                <a:effectLst>
                  <a:outerShdw blurRad="38100" dist="38100" dir="2700000" algn="tl">
                    <a:srgbClr val="C0C0C0"/>
                  </a:outerShdw>
                </a:effectLst>
              </a:rPr>
              <a:t>   </a:t>
            </a:r>
            <a:r>
              <a:rPr lang="en-US" sz="2800" b="1" i="1" u="sng" smtClean="0">
                <a:solidFill>
                  <a:srgbClr val="003399"/>
                </a:solidFill>
                <a:effectLst>
                  <a:outerShdw blurRad="38100" dist="38100" dir="2700000" algn="tl">
                    <a:srgbClr val="C0C0C0"/>
                  </a:outerShdw>
                </a:effectLst>
                <a:latin typeface="Arial" charset="0"/>
              </a:rPr>
              <a:t>Selection:</a:t>
            </a:r>
            <a:r>
              <a:rPr lang="en-US" sz="2800" b="1" i="1" smtClean="0">
                <a:solidFill>
                  <a:srgbClr val="003399"/>
                </a:solidFill>
                <a:latin typeface="Arial" charset="0"/>
              </a:rPr>
              <a:t> a filtering process</a:t>
            </a:r>
          </a:p>
          <a:p>
            <a:pPr marL="274320" indent="-274320" eaLnBrk="1" fontAlgn="auto" hangingPunct="1">
              <a:spcAft>
                <a:spcPts val="0"/>
              </a:spcAft>
              <a:buFont typeface="Wingdings" pitchFamily="2" charset="2"/>
              <a:buNone/>
              <a:defRPr/>
            </a:pPr>
            <a:endParaRPr lang="en-US" sz="2800" b="1" i="1" smtClean="0">
              <a:solidFill>
                <a:srgbClr val="003399"/>
              </a:solidFill>
              <a:latin typeface="Arial" charset="0"/>
            </a:endParaRPr>
          </a:p>
          <a:p>
            <a:pPr marL="274320" indent="-274320" eaLnBrk="1" fontAlgn="auto" hangingPunct="1">
              <a:spcAft>
                <a:spcPts val="0"/>
              </a:spcAft>
              <a:buFont typeface="Wingdings" pitchFamily="2" charset="2"/>
              <a:buNone/>
              <a:defRPr/>
            </a:pPr>
            <a:r>
              <a:rPr lang="en-US" b="1" smtClean="0"/>
              <a:t>   </a:t>
            </a:r>
            <a:r>
              <a:rPr lang="en-US" sz="2800" b="1" i="1" u="sng" smtClean="0">
                <a:solidFill>
                  <a:srgbClr val="003399"/>
                </a:solidFill>
                <a:effectLst>
                  <a:outerShdw blurRad="38100" dist="38100" dir="2700000" algn="tl">
                    <a:srgbClr val="C0C0C0"/>
                  </a:outerShdw>
                </a:effectLst>
                <a:latin typeface="Arial" charset="0"/>
              </a:rPr>
              <a:t>Organization </a:t>
            </a:r>
            <a:r>
              <a:rPr lang="en-US" sz="2800" b="1" i="1" smtClean="0">
                <a:solidFill>
                  <a:srgbClr val="003399"/>
                </a:solidFill>
                <a:latin typeface="Arial" charset="0"/>
              </a:rPr>
              <a:t>and </a:t>
            </a:r>
            <a:r>
              <a:rPr lang="en-US" sz="2800" b="1" i="1" u="sng" smtClean="0">
                <a:solidFill>
                  <a:srgbClr val="003399"/>
                </a:solidFill>
                <a:effectLst>
                  <a:outerShdw blurRad="38100" dist="38100" dir="2700000" algn="tl">
                    <a:srgbClr val="C0C0C0"/>
                  </a:outerShdw>
                </a:effectLst>
                <a:latin typeface="Arial" charset="0"/>
              </a:rPr>
              <a:t>interpretation:</a:t>
            </a:r>
            <a:r>
              <a:rPr lang="en-US" sz="2800" b="1" i="1" smtClean="0">
                <a:solidFill>
                  <a:srgbClr val="003399"/>
                </a:solidFill>
                <a:latin typeface="Arial" charset="0"/>
              </a:rPr>
              <a:t> a creative process</a:t>
            </a:r>
          </a:p>
        </p:txBody>
      </p:sp>
      <p:sp>
        <p:nvSpPr>
          <p:cNvPr id="1229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3AC5A85E-47A2-46E5-A0EF-7FD19F96855A}" type="slidenum">
              <a:rPr lang="en-US" smtClean="0">
                <a:solidFill>
                  <a:schemeClr val="tx2"/>
                </a:solidFill>
              </a:rPr>
              <a:pPr/>
              <a:t>2</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16"/>
          <p:cNvSpPr/>
          <p:nvPr/>
        </p:nvSpPr>
        <p:spPr>
          <a:xfrm>
            <a:off x="381000" y="3429001"/>
            <a:ext cx="3420001" cy="1406939"/>
          </a:xfrm>
          <a:custGeom>
            <a:avLst/>
            <a:gdLst>
              <a:gd name="connsiteX0" fmla="*/ 0 w 3420001"/>
              <a:gd name="connsiteY0" fmla="*/ 703470 h 1406939"/>
              <a:gd name="connsiteX1" fmla="*/ 1059433 w 3420001"/>
              <a:gd name="connsiteY1" fmla="*/ 52902 h 1406939"/>
              <a:gd name="connsiteX2" fmla="*/ 1710003 w 3420001"/>
              <a:gd name="connsiteY2" fmla="*/ 2 h 1406939"/>
              <a:gd name="connsiteX3" fmla="*/ 2360574 w 3420001"/>
              <a:gd name="connsiteY3" fmla="*/ 52902 h 1406939"/>
              <a:gd name="connsiteX4" fmla="*/ 3420003 w 3420001"/>
              <a:gd name="connsiteY4" fmla="*/ 703475 h 1406939"/>
              <a:gd name="connsiteX5" fmla="*/ 2360572 w 3420001"/>
              <a:gd name="connsiteY5" fmla="*/ 1354045 h 1406939"/>
              <a:gd name="connsiteX6" fmla="*/ 1710002 w 3420001"/>
              <a:gd name="connsiteY6" fmla="*/ 1406945 h 1406939"/>
              <a:gd name="connsiteX7" fmla="*/ 1059431 w 3420001"/>
              <a:gd name="connsiteY7" fmla="*/ 1354045 h 1406939"/>
              <a:gd name="connsiteX8" fmla="*/ 1 w 3420001"/>
              <a:gd name="connsiteY8" fmla="*/ 703473 h 1406939"/>
              <a:gd name="connsiteX9" fmla="*/ 0 w 3420001"/>
              <a:gd name="connsiteY9" fmla="*/ 703470 h 1406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20001" h="1406939">
                <a:moveTo>
                  <a:pt x="0" y="703470"/>
                </a:moveTo>
                <a:cubicBezTo>
                  <a:pt x="2" y="418325"/>
                  <a:pt x="418421" y="161385"/>
                  <a:pt x="1059433" y="52902"/>
                </a:cubicBezTo>
                <a:cubicBezTo>
                  <a:pt x="1265821" y="17973"/>
                  <a:pt x="1486833" y="2"/>
                  <a:pt x="1710003" y="2"/>
                </a:cubicBezTo>
                <a:cubicBezTo>
                  <a:pt x="1933173" y="2"/>
                  <a:pt x="2154186" y="17973"/>
                  <a:pt x="2360574" y="52902"/>
                </a:cubicBezTo>
                <a:cubicBezTo>
                  <a:pt x="3001588" y="161386"/>
                  <a:pt x="3420006" y="418328"/>
                  <a:pt x="3420003" y="703475"/>
                </a:cubicBezTo>
                <a:cubicBezTo>
                  <a:pt x="3420003" y="988621"/>
                  <a:pt x="3001584" y="1245561"/>
                  <a:pt x="2360572" y="1354045"/>
                </a:cubicBezTo>
                <a:cubicBezTo>
                  <a:pt x="2154184" y="1388974"/>
                  <a:pt x="1933172" y="1406945"/>
                  <a:pt x="1710002" y="1406945"/>
                </a:cubicBezTo>
                <a:cubicBezTo>
                  <a:pt x="1486832" y="1406945"/>
                  <a:pt x="1265820" y="1388974"/>
                  <a:pt x="1059431" y="1354045"/>
                </a:cubicBezTo>
                <a:cubicBezTo>
                  <a:pt x="418418" y="1245561"/>
                  <a:pt x="-1" y="988620"/>
                  <a:pt x="1" y="703473"/>
                </a:cubicBezTo>
                <a:cubicBezTo>
                  <a:pt x="1" y="703472"/>
                  <a:pt x="0" y="703471"/>
                  <a:pt x="0" y="703470"/>
                </a:cubicBezTo>
                <a:close/>
              </a:path>
            </a:pathLst>
          </a:custGeom>
        </p:spPr>
        <p:style>
          <a:lnRef idx="2">
            <a:schemeClr val="lt1">
              <a:hueOff val="0"/>
              <a:satOff val="0"/>
              <a:lumOff val="0"/>
              <a:alphaOff val="0"/>
            </a:schemeClr>
          </a:lnRef>
          <a:fillRef idx="1">
            <a:schemeClr val="accent3">
              <a:hueOff val="7500176"/>
              <a:satOff val="-11253"/>
              <a:lumOff val="-1830"/>
              <a:alphaOff val="0"/>
            </a:schemeClr>
          </a:fillRef>
          <a:effectRef idx="0">
            <a:schemeClr val="accent3">
              <a:hueOff val="7500176"/>
              <a:satOff val="-11253"/>
              <a:lumOff val="-1830"/>
              <a:alphaOff val="0"/>
            </a:schemeClr>
          </a:effectRef>
          <a:fontRef idx="minor">
            <a:schemeClr val="lt1"/>
          </a:fontRef>
        </p:style>
        <p:txBody>
          <a:bodyPr spcFirstLastPara="0" vert="horz" wrap="square" lIns="514818" tIns="220011" rIns="514818" bIns="220011" numCol="1" spcCol="1270" anchor="ctr" anchorCtr="0">
            <a:noAutofit/>
          </a:bodyPr>
          <a:lstStyle/>
          <a:p>
            <a:pPr lvl="0" algn="ctr" defTabSz="977900">
              <a:lnSpc>
                <a:spcPct val="90000"/>
              </a:lnSpc>
              <a:spcBef>
                <a:spcPct val="0"/>
              </a:spcBef>
              <a:spcAft>
                <a:spcPct val="35000"/>
              </a:spcAft>
            </a:pPr>
            <a:r>
              <a:rPr lang="en-US" sz="2200" b="1" kern="1200" dirty="0" smtClean="0"/>
              <a:t>Target</a:t>
            </a:r>
          </a:p>
          <a:p>
            <a:pPr lvl="0" algn="ctr" defTabSz="977900">
              <a:lnSpc>
                <a:spcPct val="90000"/>
              </a:lnSpc>
              <a:spcBef>
                <a:spcPct val="0"/>
              </a:spcBef>
              <a:spcAft>
                <a:spcPct val="35000"/>
              </a:spcAft>
            </a:pPr>
            <a:r>
              <a:rPr lang="en-US" sz="2200" kern="1200" dirty="0" smtClean="0"/>
              <a:t>(what info is provided? </a:t>
            </a:r>
            <a:r>
              <a:rPr lang="en-US" sz="2200" dirty="0" smtClean="0"/>
              <a:t>c</a:t>
            </a:r>
            <a:r>
              <a:rPr lang="en-US" sz="2200" kern="1200" dirty="0" smtClean="0"/>
              <a:t>lear or ambiguous?)</a:t>
            </a:r>
          </a:p>
        </p:txBody>
      </p:sp>
      <p:sp>
        <p:nvSpPr>
          <p:cNvPr id="2" name="Rounded Rectangle 1"/>
          <p:cNvSpPr>
            <a:spLocks noChangeArrowheads="1"/>
          </p:cNvSpPr>
          <p:nvPr/>
        </p:nvSpPr>
        <p:spPr bwMode="auto">
          <a:xfrm>
            <a:off x="457200" y="228600"/>
            <a:ext cx="8229600" cy="1066800"/>
          </a:xfrm>
          <a:prstGeom prst="roundRect">
            <a:avLst>
              <a:gd name="adj" fmla="val 16667"/>
            </a:avLst>
          </a:prstGeom>
          <a:solidFill>
            <a:schemeClr val="accent3">
              <a:lumMod val="75000"/>
            </a:schemeClr>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ct val="35000"/>
              </a:spcAft>
              <a:defRPr/>
            </a:pPr>
            <a:r>
              <a:rPr lang="en-US" sz="4400" b="1" dirty="0" smtClean="0">
                <a:solidFill>
                  <a:srgbClr val="FFFFFF"/>
                </a:solidFill>
                <a:latin typeface="+mj-lt"/>
                <a:ea typeface="Times New Roman" pitchFamily="-110" charset="0"/>
                <a:cs typeface="Times New Roman" pitchFamily="-110" charset="0"/>
              </a:rPr>
              <a:t>Components</a:t>
            </a:r>
            <a:r>
              <a:rPr lang="en-US" sz="4400" dirty="0" smtClean="0">
                <a:solidFill>
                  <a:srgbClr val="FFFFFF"/>
                </a:solidFill>
                <a:latin typeface="+mj-lt"/>
                <a:ea typeface="Times New Roman" pitchFamily="-110" charset="0"/>
                <a:cs typeface="Times New Roman" pitchFamily="-110" charset="0"/>
              </a:rPr>
              <a:t> of perception</a:t>
            </a:r>
            <a:endParaRPr lang="en-US" sz="4400" dirty="0">
              <a:solidFill>
                <a:srgbClr val="FFFFFF"/>
              </a:solidFill>
              <a:latin typeface="+mj-lt"/>
              <a:ea typeface="Times New Roman" pitchFamily="-110" charset="0"/>
              <a:cs typeface="Times New Roman" pitchFamily="-110" charset="0"/>
            </a:endParaRPr>
          </a:p>
        </p:txBody>
      </p:sp>
      <p:sp>
        <p:nvSpPr>
          <p:cNvPr id="6" name="Slide Number Placeholder 5"/>
          <p:cNvSpPr>
            <a:spLocks noGrp="1"/>
          </p:cNvSpPr>
          <p:nvPr>
            <p:ph type="sldNum" sz="quarter" idx="12"/>
          </p:nvPr>
        </p:nvSpPr>
        <p:spPr/>
        <p:txBody>
          <a:bodyPr/>
          <a:lstStyle/>
          <a:p>
            <a:fld id="{91F169DC-6252-43FE-9D5B-800EE05FEC26}" type="slidenum">
              <a:rPr lang="en-US" smtClean="0"/>
              <a:pPr/>
              <a:t>3</a:t>
            </a:fld>
            <a:endParaRPr lang="en-US"/>
          </a:p>
        </p:txBody>
      </p:sp>
      <p:sp>
        <p:nvSpPr>
          <p:cNvPr id="16" name="Freeform 15"/>
          <p:cNvSpPr/>
          <p:nvPr/>
        </p:nvSpPr>
        <p:spPr>
          <a:xfrm>
            <a:off x="1177385" y="1687775"/>
            <a:ext cx="3420001" cy="1406939"/>
          </a:xfrm>
          <a:custGeom>
            <a:avLst/>
            <a:gdLst>
              <a:gd name="connsiteX0" fmla="*/ 0 w 3420001"/>
              <a:gd name="connsiteY0" fmla="*/ 703470 h 1406939"/>
              <a:gd name="connsiteX1" fmla="*/ 1059433 w 3420001"/>
              <a:gd name="connsiteY1" fmla="*/ 52902 h 1406939"/>
              <a:gd name="connsiteX2" fmla="*/ 1710003 w 3420001"/>
              <a:gd name="connsiteY2" fmla="*/ 2 h 1406939"/>
              <a:gd name="connsiteX3" fmla="*/ 2360574 w 3420001"/>
              <a:gd name="connsiteY3" fmla="*/ 52902 h 1406939"/>
              <a:gd name="connsiteX4" fmla="*/ 3420003 w 3420001"/>
              <a:gd name="connsiteY4" fmla="*/ 703475 h 1406939"/>
              <a:gd name="connsiteX5" fmla="*/ 2360572 w 3420001"/>
              <a:gd name="connsiteY5" fmla="*/ 1354045 h 1406939"/>
              <a:gd name="connsiteX6" fmla="*/ 1710002 w 3420001"/>
              <a:gd name="connsiteY6" fmla="*/ 1406945 h 1406939"/>
              <a:gd name="connsiteX7" fmla="*/ 1059431 w 3420001"/>
              <a:gd name="connsiteY7" fmla="*/ 1354045 h 1406939"/>
              <a:gd name="connsiteX8" fmla="*/ 1 w 3420001"/>
              <a:gd name="connsiteY8" fmla="*/ 703473 h 1406939"/>
              <a:gd name="connsiteX9" fmla="*/ 0 w 3420001"/>
              <a:gd name="connsiteY9" fmla="*/ 703470 h 1406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20001" h="1406939">
                <a:moveTo>
                  <a:pt x="0" y="703470"/>
                </a:moveTo>
                <a:cubicBezTo>
                  <a:pt x="2" y="418325"/>
                  <a:pt x="418421" y="161385"/>
                  <a:pt x="1059433" y="52902"/>
                </a:cubicBezTo>
                <a:cubicBezTo>
                  <a:pt x="1265821" y="17973"/>
                  <a:pt x="1486833" y="2"/>
                  <a:pt x="1710003" y="2"/>
                </a:cubicBezTo>
                <a:cubicBezTo>
                  <a:pt x="1933173" y="2"/>
                  <a:pt x="2154186" y="17973"/>
                  <a:pt x="2360574" y="52902"/>
                </a:cubicBezTo>
                <a:cubicBezTo>
                  <a:pt x="3001588" y="161386"/>
                  <a:pt x="3420006" y="418328"/>
                  <a:pt x="3420003" y="703475"/>
                </a:cubicBezTo>
                <a:cubicBezTo>
                  <a:pt x="3420003" y="988621"/>
                  <a:pt x="3001584" y="1245561"/>
                  <a:pt x="2360572" y="1354045"/>
                </a:cubicBezTo>
                <a:cubicBezTo>
                  <a:pt x="2154184" y="1388974"/>
                  <a:pt x="1933172" y="1406945"/>
                  <a:pt x="1710002" y="1406945"/>
                </a:cubicBezTo>
                <a:cubicBezTo>
                  <a:pt x="1486832" y="1406945"/>
                  <a:pt x="1265820" y="1388974"/>
                  <a:pt x="1059431" y="1354045"/>
                </a:cubicBezTo>
                <a:cubicBezTo>
                  <a:pt x="418418" y="1245561"/>
                  <a:pt x="-1" y="988620"/>
                  <a:pt x="1" y="703473"/>
                </a:cubicBezTo>
                <a:cubicBezTo>
                  <a:pt x="1" y="703472"/>
                  <a:pt x="0" y="703471"/>
                  <a:pt x="0" y="703470"/>
                </a:cubicBezTo>
                <a:close/>
              </a:path>
            </a:pathLst>
          </a:custGeom>
        </p:spPr>
        <p:style>
          <a:lnRef idx="2">
            <a:schemeClr val="lt1">
              <a:hueOff val="0"/>
              <a:satOff val="0"/>
              <a:lumOff val="0"/>
              <a:alphaOff val="0"/>
            </a:schemeClr>
          </a:lnRef>
          <a:fillRef idx="1">
            <a:schemeClr val="accent3">
              <a:hueOff val="3750088"/>
              <a:satOff val="-5627"/>
              <a:lumOff val="-915"/>
              <a:alphaOff val="0"/>
            </a:schemeClr>
          </a:fillRef>
          <a:effectRef idx="0">
            <a:schemeClr val="accent3">
              <a:hueOff val="3750088"/>
              <a:satOff val="-5627"/>
              <a:lumOff val="-915"/>
              <a:alphaOff val="0"/>
            </a:schemeClr>
          </a:effectRef>
          <a:fontRef idx="minor">
            <a:schemeClr val="lt1"/>
          </a:fontRef>
        </p:style>
        <p:txBody>
          <a:bodyPr spcFirstLastPara="0" vert="horz" wrap="square" lIns="514818" tIns="220011" rIns="514818" bIns="220011" numCol="1" spcCol="1270" anchor="ctr" anchorCtr="0">
            <a:noAutofit/>
          </a:bodyPr>
          <a:lstStyle/>
          <a:p>
            <a:pPr lvl="0" algn="ctr" defTabSz="977900">
              <a:lnSpc>
                <a:spcPct val="90000"/>
              </a:lnSpc>
              <a:spcBef>
                <a:spcPct val="0"/>
              </a:spcBef>
              <a:spcAft>
                <a:spcPct val="35000"/>
              </a:spcAft>
            </a:pPr>
            <a:r>
              <a:rPr lang="en-US" sz="2200" b="1" kern="1200" dirty="0" smtClean="0"/>
              <a:t>Perceiver</a:t>
            </a:r>
          </a:p>
          <a:p>
            <a:pPr lvl="0" algn="ctr" defTabSz="977900">
              <a:lnSpc>
                <a:spcPct val="90000"/>
              </a:lnSpc>
              <a:spcBef>
                <a:spcPct val="0"/>
              </a:spcBef>
              <a:spcAft>
                <a:spcPct val="35000"/>
              </a:spcAft>
            </a:pPr>
            <a:r>
              <a:rPr lang="en-US" sz="2200" kern="1200" dirty="0" smtClean="0"/>
              <a:t>(personality, experience, needs, emotions?)</a:t>
            </a:r>
            <a:endParaRPr lang="en-US" sz="2200" kern="1200" dirty="0"/>
          </a:p>
        </p:txBody>
      </p:sp>
      <p:sp>
        <p:nvSpPr>
          <p:cNvPr id="18" name="Freeform 17"/>
          <p:cNvSpPr/>
          <p:nvPr/>
        </p:nvSpPr>
        <p:spPr>
          <a:xfrm>
            <a:off x="1177385" y="5146260"/>
            <a:ext cx="3420001" cy="1406939"/>
          </a:xfrm>
          <a:custGeom>
            <a:avLst/>
            <a:gdLst>
              <a:gd name="connsiteX0" fmla="*/ 0 w 3420001"/>
              <a:gd name="connsiteY0" fmla="*/ 703470 h 1406939"/>
              <a:gd name="connsiteX1" fmla="*/ 1059433 w 3420001"/>
              <a:gd name="connsiteY1" fmla="*/ 52902 h 1406939"/>
              <a:gd name="connsiteX2" fmla="*/ 1710003 w 3420001"/>
              <a:gd name="connsiteY2" fmla="*/ 2 h 1406939"/>
              <a:gd name="connsiteX3" fmla="*/ 2360574 w 3420001"/>
              <a:gd name="connsiteY3" fmla="*/ 52902 h 1406939"/>
              <a:gd name="connsiteX4" fmla="*/ 3420003 w 3420001"/>
              <a:gd name="connsiteY4" fmla="*/ 703475 h 1406939"/>
              <a:gd name="connsiteX5" fmla="*/ 2360572 w 3420001"/>
              <a:gd name="connsiteY5" fmla="*/ 1354045 h 1406939"/>
              <a:gd name="connsiteX6" fmla="*/ 1710002 w 3420001"/>
              <a:gd name="connsiteY6" fmla="*/ 1406945 h 1406939"/>
              <a:gd name="connsiteX7" fmla="*/ 1059431 w 3420001"/>
              <a:gd name="connsiteY7" fmla="*/ 1354045 h 1406939"/>
              <a:gd name="connsiteX8" fmla="*/ 1 w 3420001"/>
              <a:gd name="connsiteY8" fmla="*/ 703473 h 1406939"/>
              <a:gd name="connsiteX9" fmla="*/ 0 w 3420001"/>
              <a:gd name="connsiteY9" fmla="*/ 703470 h 1406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20001" h="1406939">
                <a:moveTo>
                  <a:pt x="0" y="703470"/>
                </a:moveTo>
                <a:cubicBezTo>
                  <a:pt x="2" y="418325"/>
                  <a:pt x="418421" y="161385"/>
                  <a:pt x="1059433" y="52902"/>
                </a:cubicBezTo>
                <a:cubicBezTo>
                  <a:pt x="1265821" y="17973"/>
                  <a:pt x="1486833" y="2"/>
                  <a:pt x="1710003" y="2"/>
                </a:cubicBezTo>
                <a:cubicBezTo>
                  <a:pt x="1933173" y="2"/>
                  <a:pt x="2154186" y="17973"/>
                  <a:pt x="2360574" y="52902"/>
                </a:cubicBezTo>
                <a:cubicBezTo>
                  <a:pt x="3001588" y="161386"/>
                  <a:pt x="3420006" y="418328"/>
                  <a:pt x="3420003" y="703475"/>
                </a:cubicBezTo>
                <a:cubicBezTo>
                  <a:pt x="3420003" y="988621"/>
                  <a:pt x="3001584" y="1245561"/>
                  <a:pt x="2360572" y="1354045"/>
                </a:cubicBezTo>
                <a:cubicBezTo>
                  <a:pt x="2154184" y="1388974"/>
                  <a:pt x="1933172" y="1406945"/>
                  <a:pt x="1710002" y="1406945"/>
                </a:cubicBezTo>
                <a:cubicBezTo>
                  <a:pt x="1486832" y="1406945"/>
                  <a:pt x="1265820" y="1388974"/>
                  <a:pt x="1059431" y="1354045"/>
                </a:cubicBezTo>
                <a:cubicBezTo>
                  <a:pt x="418418" y="1245561"/>
                  <a:pt x="-1" y="988620"/>
                  <a:pt x="1" y="703473"/>
                </a:cubicBezTo>
                <a:cubicBezTo>
                  <a:pt x="1" y="703472"/>
                  <a:pt x="0" y="703471"/>
                  <a:pt x="0" y="703470"/>
                </a:cubicBezTo>
                <a:close/>
              </a:path>
            </a:pathLst>
          </a:custGeom>
        </p:spPr>
        <p:style>
          <a:lnRef idx="2">
            <a:schemeClr val="lt1">
              <a:hueOff val="0"/>
              <a:satOff val="0"/>
              <a:lumOff val="0"/>
              <a:alphaOff val="0"/>
            </a:schemeClr>
          </a:lnRef>
          <a:fillRef idx="1">
            <a:schemeClr val="accent3">
              <a:hueOff val="11250264"/>
              <a:satOff val="-16880"/>
              <a:lumOff val="-2745"/>
              <a:alphaOff val="0"/>
            </a:schemeClr>
          </a:fillRef>
          <a:effectRef idx="0">
            <a:schemeClr val="accent3">
              <a:hueOff val="11250264"/>
              <a:satOff val="-16880"/>
              <a:lumOff val="-2745"/>
              <a:alphaOff val="0"/>
            </a:schemeClr>
          </a:effectRef>
          <a:fontRef idx="minor">
            <a:schemeClr val="lt1"/>
          </a:fontRef>
        </p:style>
        <p:txBody>
          <a:bodyPr spcFirstLastPara="0" vert="horz" wrap="square" lIns="514818" tIns="220011" rIns="514818" bIns="220011" numCol="1" spcCol="1270" anchor="ctr" anchorCtr="0">
            <a:noAutofit/>
          </a:bodyPr>
          <a:lstStyle/>
          <a:p>
            <a:pPr marL="0" marR="0" lvl="0" indent="0" algn="ctr" defTabSz="914400" eaLnBrk="1" fontAlgn="auto" latinLnBrk="0" hangingPunct="1">
              <a:lnSpc>
                <a:spcPct val="100000"/>
              </a:lnSpc>
              <a:spcBef>
                <a:spcPct val="0"/>
              </a:spcBef>
              <a:spcAft>
                <a:spcPts val="600"/>
              </a:spcAft>
              <a:buClrTx/>
              <a:buSzTx/>
              <a:buFontTx/>
              <a:buNone/>
              <a:tabLst/>
              <a:defRPr/>
            </a:pPr>
            <a:r>
              <a:rPr lang="en-US" sz="2200" b="1" kern="1200" dirty="0" smtClean="0"/>
              <a:t>Situation</a:t>
            </a:r>
          </a:p>
          <a:p>
            <a:pPr marL="0" marR="0" lvl="0" indent="0" algn="ctr" defTabSz="914400" eaLnBrk="1" fontAlgn="auto" latinLnBrk="0" hangingPunct="1">
              <a:lnSpc>
                <a:spcPct val="100000"/>
              </a:lnSpc>
              <a:spcBef>
                <a:spcPct val="0"/>
              </a:spcBef>
              <a:spcAft>
                <a:spcPts val="0"/>
              </a:spcAft>
              <a:buClrTx/>
              <a:buSzTx/>
              <a:buFontTx/>
              <a:buNone/>
              <a:tabLst/>
              <a:defRPr/>
            </a:pPr>
            <a:r>
              <a:rPr lang="en-US" sz="2200" kern="1200" dirty="0" smtClean="0"/>
              <a:t>(setting adds info about the target?)</a:t>
            </a:r>
            <a:endParaRPr lang="en-US" sz="2200" kern="1200" dirty="0"/>
          </a:p>
        </p:txBody>
      </p:sp>
      <p:pic>
        <p:nvPicPr>
          <p:cNvPr id="8" name="Picture 5" descr="4842204_thj.jpg"/>
          <p:cNvPicPr>
            <a:picLocks noChangeAspect="1"/>
          </p:cNvPicPr>
          <p:nvPr/>
        </p:nvPicPr>
        <p:blipFill>
          <a:blip r:embed="rId3" cstate="print"/>
          <a:srcRect/>
          <a:stretch>
            <a:fillRect/>
          </a:stretch>
        </p:blipFill>
        <p:spPr bwMode="auto">
          <a:xfrm>
            <a:off x="5029200" y="2438400"/>
            <a:ext cx="2028771" cy="3048000"/>
          </a:xfrm>
          <a:prstGeom prst="rect">
            <a:avLst/>
          </a:prstGeom>
          <a:noFill/>
          <a:ln w="9525">
            <a:noFill/>
            <a:miter lim="800000"/>
            <a:headEnd/>
            <a:tailEnd/>
          </a:ln>
        </p:spPr>
      </p:pic>
      <p:sp>
        <p:nvSpPr>
          <p:cNvPr id="9" name="Rectangle 6"/>
          <p:cNvSpPr>
            <a:spLocks noChangeArrowheads="1"/>
          </p:cNvSpPr>
          <p:nvPr/>
        </p:nvSpPr>
        <p:spPr bwMode="auto">
          <a:xfrm>
            <a:off x="6248400" y="6560894"/>
            <a:ext cx="1439818" cy="200055"/>
          </a:xfrm>
          <a:prstGeom prst="rect">
            <a:avLst/>
          </a:prstGeom>
          <a:noFill/>
          <a:ln w="9525">
            <a:noFill/>
            <a:miter lim="800000"/>
            <a:headEnd/>
            <a:tailEnd/>
          </a:ln>
        </p:spPr>
        <p:txBody>
          <a:bodyPr wrap="none" anchor="ctr">
            <a:spAutoFit/>
          </a:bodyPr>
          <a:lstStyle/>
          <a:p>
            <a:pPr eaLnBrk="0" hangingPunct="0"/>
            <a:r>
              <a:rPr lang="en-US" sz="700" dirty="0">
                <a:latin typeface="Times New Roman" pitchFamily="-110" charset="0"/>
                <a:cs typeface="Times New Roman" pitchFamily="-110" charset="0"/>
              </a:rPr>
              <a:t>© 2010 </a:t>
            </a:r>
            <a:r>
              <a:rPr lang="en-US" sz="700" dirty="0" err="1">
                <a:latin typeface="Times New Roman" pitchFamily="-110" charset="0"/>
                <a:cs typeface="Times New Roman" pitchFamily="-110" charset="0"/>
              </a:rPr>
              <a:t>Jupiterimages</a:t>
            </a:r>
            <a:r>
              <a:rPr lang="en-US" sz="700" dirty="0">
                <a:latin typeface="Times New Roman" pitchFamily="-110" charset="0"/>
                <a:cs typeface="Times New Roman" pitchFamily="-110" charset="0"/>
              </a:rPr>
              <a:t> Corporation</a:t>
            </a:r>
          </a:p>
        </p:txBody>
      </p:sp>
      <p:cxnSp>
        <p:nvCxnSpPr>
          <p:cNvPr id="20" name="Straight Arrow Connector 19"/>
          <p:cNvCxnSpPr>
            <a:stCxn id="16" idx="4"/>
          </p:cNvCxnSpPr>
          <p:nvPr/>
        </p:nvCxnSpPr>
        <p:spPr>
          <a:xfrm>
            <a:off x="4597388" y="2391250"/>
            <a:ext cx="1041412" cy="11139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7" idx="4"/>
          </p:cNvCxnSpPr>
          <p:nvPr/>
        </p:nvCxnSpPr>
        <p:spPr>
          <a:xfrm flipV="1">
            <a:off x="3801003" y="3733800"/>
            <a:ext cx="2675997" cy="3986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4953000" y="2362200"/>
            <a:ext cx="2133600" cy="312420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p:cNvCxnSpPr/>
          <p:nvPr/>
        </p:nvCxnSpPr>
        <p:spPr>
          <a:xfrm flipV="1">
            <a:off x="4597388" y="5486400"/>
            <a:ext cx="584212" cy="363336"/>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Cloud Callout 14"/>
          <p:cNvSpPr/>
          <p:nvPr/>
        </p:nvSpPr>
        <p:spPr>
          <a:xfrm>
            <a:off x="5638800" y="4132470"/>
            <a:ext cx="3276600" cy="2268330"/>
          </a:xfrm>
          <a:prstGeom prst="cloudCallout">
            <a:avLst>
              <a:gd name="adj1" fmla="val -44582"/>
              <a:gd name="adj2" fmla="val -71727"/>
            </a:avLst>
          </a:prstGeom>
          <a:solidFill>
            <a:srgbClr val="FFC000"/>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vert="horz" anchor="t"/>
          <a:lstStyle/>
          <a:p>
            <a:pPr algn="ctr"/>
            <a:r>
              <a:rPr lang="en-US" sz="2400" dirty="0" smtClean="0"/>
              <a:t>All 3 influence the perceiver’s </a:t>
            </a:r>
            <a:r>
              <a:rPr lang="en-US" sz="2400" b="1" dirty="0" smtClean="0"/>
              <a:t>impression </a:t>
            </a:r>
            <a:r>
              <a:rPr lang="en-US" sz="2400" dirty="0" smtClean="0"/>
              <a:t>of the target</a:t>
            </a:r>
            <a:endParaRPr lang="en-US" sz="2400" dirty="0"/>
          </a:p>
        </p:txBody>
      </p:sp>
      <p:sp>
        <p:nvSpPr>
          <p:cNvPr id="3" name="Date Placeholder 2"/>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348443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6" grpId="0" animBg="1"/>
      <p:bldP spid="18" grpId="0" animBg="1"/>
      <p:bldP spid="25"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CA" smtClean="0"/>
              <a:t>The Perceiver</a:t>
            </a:r>
          </a:p>
        </p:txBody>
      </p:sp>
      <p:sp>
        <p:nvSpPr>
          <p:cNvPr id="21508" name="Rectangle 3"/>
          <p:cNvSpPr>
            <a:spLocks noGrp="1" noChangeArrowheads="1"/>
          </p:cNvSpPr>
          <p:nvPr>
            <p:ph idx="1"/>
          </p:nvPr>
        </p:nvSpPr>
        <p:spPr/>
        <p:txBody>
          <a:bodyPr/>
          <a:lstStyle/>
          <a:p>
            <a:pPr eaLnBrk="1" hangingPunct="1">
              <a:lnSpc>
                <a:spcPct val="90000"/>
              </a:lnSpc>
            </a:pPr>
            <a:r>
              <a:rPr lang="en-CA" i="1" smtClean="0">
                <a:solidFill>
                  <a:srgbClr val="336699"/>
                </a:solidFill>
              </a:rPr>
              <a:t>Past </a:t>
            </a:r>
            <a:r>
              <a:rPr lang="en-CA" smtClean="0">
                <a:solidFill>
                  <a:srgbClr val="336699"/>
                </a:solidFill>
              </a:rPr>
              <a:t>experiences lead the perceiver to develop expectations that affect current perceptions. = </a:t>
            </a:r>
            <a:r>
              <a:rPr lang="en-CA" i="1" smtClean="0">
                <a:solidFill>
                  <a:srgbClr val="FF0000"/>
                </a:solidFill>
              </a:rPr>
              <a:t>Perceptual set</a:t>
            </a:r>
          </a:p>
          <a:p>
            <a:pPr eaLnBrk="1" hangingPunct="1">
              <a:lnSpc>
                <a:spcPct val="90000"/>
              </a:lnSpc>
            </a:pPr>
            <a:r>
              <a:rPr lang="en-CA" i="1" smtClean="0">
                <a:solidFill>
                  <a:srgbClr val="336699"/>
                </a:solidFill>
              </a:rPr>
              <a:t>Needs</a:t>
            </a:r>
            <a:r>
              <a:rPr lang="en-CA" smtClean="0">
                <a:solidFill>
                  <a:srgbClr val="336699"/>
                </a:solidFill>
              </a:rPr>
              <a:t> unconsciously influence perceptions by causing us to perceive what we wish to perceive.</a:t>
            </a:r>
          </a:p>
          <a:p>
            <a:pPr eaLnBrk="1" hangingPunct="1">
              <a:lnSpc>
                <a:spcPct val="90000"/>
              </a:lnSpc>
            </a:pPr>
            <a:r>
              <a:rPr lang="en-CA" i="1" smtClean="0">
                <a:solidFill>
                  <a:srgbClr val="336699"/>
                </a:solidFill>
              </a:rPr>
              <a:t>Emotions</a:t>
            </a:r>
            <a:r>
              <a:rPr lang="en-CA" smtClean="0">
                <a:solidFill>
                  <a:srgbClr val="336699"/>
                </a:solidFill>
              </a:rPr>
              <a:t>, such as anger, happiness, or fear, can influence our perceptions.</a:t>
            </a:r>
          </a:p>
        </p:txBody>
      </p:sp>
      <p:sp>
        <p:nvSpPr>
          <p:cNvPr id="2150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E8FB532C-DA65-48FE-A84F-D3E65329813F}" type="slidenum">
              <a:rPr lang="en-US" smtClean="0">
                <a:solidFill>
                  <a:schemeClr val="tx2"/>
                </a:solidFill>
              </a:rPr>
              <a:pPr/>
              <a:t>4</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CA" smtClean="0"/>
              <a:t>Perceptual Defence</a:t>
            </a:r>
          </a:p>
        </p:txBody>
      </p:sp>
      <p:sp>
        <p:nvSpPr>
          <p:cNvPr id="28676" name="Rectangle 3"/>
          <p:cNvSpPr>
            <a:spLocks noGrp="1" noChangeArrowheads="1"/>
          </p:cNvSpPr>
          <p:nvPr>
            <p:ph idx="1"/>
          </p:nvPr>
        </p:nvSpPr>
        <p:spPr/>
        <p:txBody>
          <a:bodyPr/>
          <a:lstStyle/>
          <a:p>
            <a:pPr eaLnBrk="1" hangingPunct="1"/>
            <a:r>
              <a:rPr lang="en-CA" smtClean="0">
                <a:solidFill>
                  <a:srgbClr val="336699"/>
                </a:solidFill>
              </a:rPr>
              <a:t>The tendency for the perceptual system to defend the perceiver against unpleasant emotions.</a:t>
            </a:r>
          </a:p>
          <a:p>
            <a:pPr eaLnBrk="1" hangingPunct="1"/>
            <a:r>
              <a:rPr lang="en-CA" smtClean="0">
                <a:solidFill>
                  <a:srgbClr val="336699"/>
                </a:solidFill>
              </a:rPr>
              <a:t>People often “see what they want to see” and “hear what they want to hear.”</a:t>
            </a:r>
          </a:p>
        </p:txBody>
      </p:sp>
      <p:sp>
        <p:nvSpPr>
          <p:cNvPr id="2867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9BAD889A-E1F6-4E02-A123-CBB419195E07}" type="slidenum">
              <a:rPr lang="en-US" smtClean="0">
                <a:solidFill>
                  <a:schemeClr val="tx2"/>
                </a:solidFill>
              </a:rPr>
              <a:pPr/>
              <a:t>5</a:t>
            </a:fld>
            <a:endParaRPr lang="en-US" smtClean="0">
              <a:solidFill>
                <a:schemeClr val="tx2"/>
              </a:solidFill>
            </a:endParaRPr>
          </a:p>
        </p:txBody>
      </p:sp>
      <p:pic>
        <p:nvPicPr>
          <p:cNvPr id="28677" name="Picture 4" descr="C:\Users\tima\AppData\Local\Microsoft\Windows\Temporary Internet Files\Content.IE5\AH69ZL0H\MCPE01496_000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15188" y="4143375"/>
            <a:ext cx="1598612"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pPr eaLnBrk="1" fontAlgn="auto" hangingPunct="1">
              <a:spcAft>
                <a:spcPts val="0"/>
              </a:spcAft>
              <a:defRPr/>
            </a:pPr>
            <a:r>
              <a:rPr lang="en-CA" smtClean="0"/>
              <a:t>The Situation</a:t>
            </a:r>
            <a:br>
              <a:rPr lang="en-CA" smtClean="0"/>
            </a:br>
            <a:endParaRPr lang="en-US" smtClean="0"/>
          </a:p>
        </p:txBody>
      </p:sp>
      <p:sp>
        <p:nvSpPr>
          <p:cNvPr id="29700" name="Rectangle 3"/>
          <p:cNvSpPr>
            <a:spLocks noGrp="1" noChangeArrowheads="1"/>
          </p:cNvSpPr>
          <p:nvPr>
            <p:ph idx="1"/>
          </p:nvPr>
        </p:nvSpPr>
        <p:spPr/>
        <p:txBody>
          <a:bodyPr/>
          <a:lstStyle/>
          <a:p>
            <a:pPr eaLnBrk="1" hangingPunct="1"/>
            <a:r>
              <a:rPr lang="en-CA" smtClean="0">
                <a:solidFill>
                  <a:srgbClr val="336699"/>
                </a:solidFill>
              </a:rPr>
              <a:t>Perception occurs in some situational context, and this context can affect what is perceived.</a:t>
            </a:r>
          </a:p>
        </p:txBody>
      </p:sp>
      <p:sp>
        <p:nvSpPr>
          <p:cNvPr id="2969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086DFF8E-1FD1-44EE-BDBA-FCEA0C787C90}" type="slidenum">
              <a:rPr lang="en-US" smtClean="0">
                <a:solidFill>
                  <a:schemeClr val="tx2"/>
                </a:solidFill>
              </a:rPr>
              <a:pPr/>
              <a:t>6</a:t>
            </a:fld>
            <a:endParaRPr lang="en-US" smtClean="0">
              <a:solidFill>
                <a:schemeClr val="tx2"/>
              </a:solidFill>
            </a:endParaRPr>
          </a:p>
        </p:txBody>
      </p:sp>
      <p:pic>
        <p:nvPicPr>
          <p:cNvPr id="29701" name="Picture 6" descr="http://wordsarepicturestoo.files.wordpress.com/2008/03/abc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0625" y="3429000"/>
            <a:ext cx="330517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CA" smtClean="0"/>
              <a:t>The Target</a:t>
            </a:r>
            <a:br>
              <a:rPr lang="en-CA" smtClean="0"/>
            </a:br>
            <a:endParaRPr lang="en-US" smtClean="0"/>
          </a:p>
        </p:txBody>
      </p:sp>
      <p:sp>
        <p:nvSpPr>
          <p:cNvPr id="30723" name="Rectangle 3"/>
          <p:cNvSpPr>
            <a:spLocks noGrp="1" noChangeArrowheads="1"/>
          </p:cNvSpPr>
          <p:nvPr>
            <p:ph type="body" sz="half" idx="1"/>
          </p:nvPr>
        </p:nvSpPr>
        <p:spPr>
          <a:xfrm>
            <a:off x="1370013" y="1863725"/>
            <a:ext cx="4546600" cy="4078288"/>
          </a:xfrm>
        </p:spPr>
        <p:txBody>
          <a:bodyPr/>
          <a:lstStyle/>
          <a:p>
            <a:pPr eaLnBrk="1" hangingPunct="1"/>
            <a:r>
              <a:rPr lang="en-CA" sz="2500" smtClean="0">
                <a:solidFill>
                  <a:srgbClr val="008080"/>
                </a:solidFill>
              </a:rPr>
              <a:t>The target involves interpretation and addition of meaning</a:t>
            </a:r>
          </a:p>
          <a:p>
            <a:pPr eaLnBrk="1" hangingPunct="1"/>
            <a:r>
              <a:rPr lang="en-CA" sz="2500" smtClean="0">
                <a:solidFill>
                  <a:srgbClr val="008080"/>
                </a:solidFill>
              </a:rPr>
              <a:t>Demographic information- ex: age, status, appearance</a:t>
            </a:r>
            <a:endParaRPr lang="en-US" sz="2500" smtClean="0">
              <a:solidFill>
                <a:srgbClr val="008080"/>
              </a:solidFill>
            </a:endParaRPr>
          </a:p>
        </p:txBody>
      </p:sp>
      <p:pic>
        <p:nvPicPr>
          <p:cNvPr id="30724" name="Picture 4" descr="coyo44rz[1]"/>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627688" y="242888"/>
            <a:ext cx="2432050" cy="1149350"/>
          </a:xfrm>
          <a:noFill/>
        </p:spPr>
      </p:pic>
      <p:sp>
        <p:nvSpPr>
          <p:cNvPr id="30725"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4104EA8D-BCE8-4C71-9FA6-A77F92E6D191}" type="slidenum">
              <a:rPr lang="en-US" smtClean="0">
                <a:solidFill>
                  <a:schemeClr val="tx2"/>
                </a:solidFill>
              </a:rPr>
              <a:pPr/>
              <a:t>7</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609600" y="400050"/>
            <a:ext cx="6096000" cy="1143000"/>
          </a:xfrm>
          <a:noFill/>
        </p:spPr>
        <p:txBody>
          <a:bodyPr lIns="92075" tIns="46038" rIns="92075" bIns="46038"/>
          <a:lstStyle/>
          <a:p>
            <a:pPr eaLnBrk="1" hangingPunct="1"/>
            <a:r>
              <a:rPr lang="en-US" sz="2400" b="1" dirty="0" smtClean="0"/>
              <a:t>PERCEPTUAL ERRORS barriers to social perception:</a:t>
            </a:r>
            <a:endParaRPr lang="en-US" dirty="0" smtClean="0"/>
          </a:p>
        </p:txBody>
      </p:sp>
      <p:sp>
        <p:nvSpPr>
          <p:cNvPr id="31748" name="Rectangle 3"/>
          <p:cNvSpPr>
            <a:spLocks noGrp="1" noChangeArrowheads="1"/>
          </p:cNvSpPr>
          <p:nvPr>
            <p:ph idx="1"/>
          </p:nvPr>
        </p:nvSpPr>
        <p:spPr>
          <a:xfrm>
            <a:off x="2959100" y="1827213"/>
            <a:ext cx="5726113" cy="4114800"/>
          </a:xfrm>
        </p:spPr>
        <p:txBody>
          <a:bodyPr lIns="92075" tIns="46038" rIns="92075" bIns="46038"/>
          <a:lstStyle/>
          <a:p>
            <a:pPr eaLnBrk="1" hangingPunct="1">
              <a:buFont typeface="Wingdings" pitchFamily="2" charset="2"/>
              <a:buChar char="Ø"/>
            </a:pPr>
            <a:r>
              <a:rPr lang="en-US" smtClean="0">
                <a:solidFill>
                  <a:srgbClr val="336699"/>
                </a:solidFill>
              </a:rPr>
              <a:t>Stereotypes</a:t>
            </a:r>
          </a:p>
          <a:p>
            <a:pPr eaLnBrk="1" hangingPunct="1">
              <a:buFont typeface="Wingdings" pitchFamily="2" charset="2"/>
              <a:buChar char="Ø"/>
            </a:pPr>
            <a:r>
              <a:rPr lang="en-US" smtClean="0">
                <a:solidFill>
                  <a:srgbClr val="336699"/>
                </a:solidFill>
              </a:rPr>
              <a:t>Halo Effect</a:t>
            </a:r>
          </a:p>
          <a:p>
            <a:pPr eaLnBrk="1" hangingPunct="1">
              <a:buFont typeface="Wingdings" pitchFamily="2" charset="2"/>
              <a:buChar char="Ø"/>
            </a:pPr>
            <a:r>
              <a:rPr lang="en-US" smtClean="0">
                <a:solidFill>
                  <a:srgbClr val="336699"/>
                </a:solidFill>
              </a:rPr>
              <a:t>Projection</a:t>
            </a:r>
          </a:p>
          <a:p>
            <a:pPr eaLnBrk="1" hangingPunct="1">
              <a:buFont typeface="Wingdings" pitchFamily="2" charset="2"/>
              <a:buChar char="Ø"/>
            </a:pPr>
            <a:r>
              <a:rPr lang="en-US" smtClean="0">
                <a:solidFill>
                  <a:srgbClr val="336699"/>
                </a:solidFill>
              </a:rPr>
              <a:t>Primacy/Recency Effect</a:t>
            </a:r>
          </a:p>
          <a:p>
            <a:pPr eaLnBrk="1" hangingPunct="1">
              <a:buFont typeface="Wingdings" pitchFamily="2" charset="2"/>
              <a:buChar char="Ø"/>
            </a:pPr>
            <a:r>
              <a:rPr lang="en-US" smtClean="0">
                <a:solidFill>
                  <a:srgbClr val="336699"/>
                </a:solidFill>
              </a:rPr>
              <a:t>Self-fulfilling Prophecy</a:t>
            </a:r>
          </a:p>
          <a:p>
            <a:pPr eaLnBrk="1" hangingPunct="1">
              <a:buFont typeface="Wingdings" pitchFamily="2" charset="2"/>
              <a:buChar char="Ø"/>
            </a:pPr>
            <a:endParaRPr lang="en-US" smtClean="0">
              <a:solidFill>
                <a:srgbClr val="336699"/>
              </a:solidFill>
            </a:endParaRPr>
          </a:p>
          <a:p>
            <a:pPr eaLnBrk="1" hangingPunct="1">
              <a:buFont typeface="Wingdings" pitchFamily="2" charset="2"/>
              <a:buChar char="Ø"/>
            </a:pPr>
            <a:r>
              <a:rPr lang="en-US" smtClean="0">
                <a:solidFill>
                  <a:srgbClr val="336699"/>
                </a:solidFill>
                <a:latin typeface="Bodoni MT Black" pitchFamily="18" charset="0"/>
              </a:rPr>
              <a:t>For other errors see text</a:t>
            </a:r>
          </a:p>
        </p:txBody>
      </p:sp>
      <p:sp>
        <p:nvSpPr>
          <p:cNvPr id="3174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1FCF2B99-6CD8-4E1C-A362-7F77145B2094}" type="slidenum">
              <a:rPr lang="en-US" smtClean="0">
                <a:solidFill>
                  <a:schemeClr val="tx2"/>
                </a:solidFill>
              </a:rPr>
              <a:pPr/>
              <a:t>8</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CA" smtClean="0"/>
              <a:t>Stereotyping</a:t>
            </a:r>
          </a:p>
        </p:txBody>
      </p:sp>
      <p:sp>
        <p:nvSpPr>
          <p:cNvPr id="32772" name="Rectangle 3"/>
          <p:cNvSpPr>
            <a:spLocks noGrp="1" noChangeArrowheads="1"/>
          </p:cNvSpPr>
          <p:nvPr>
            <p:ph idx="1"/>
          </p:nvPr>
        </p:nvSpPr>
        <p:spPr/>
        <p:txBody>
          <a:bodyPr/>
          <a:lstStyle/>
          <a:p>
            <a:pPr eaLnBrk="1" hangingPunct="1"/>
            <a:r>
              <a:rPr lang="en-CA" dirty="0" smtClean="0">
                <a:solidFill>
                  <a:srgbClr val="336699"/>
                </a:solidFill>
              </a:rPr>
              <a:t>The tendency to </a:t>
            </a:r>
            <a:r>
              <a:rPr lang="en-CA" dirty="0" smtClean="0">
                <a:solidFill>
                  <a:srgbClr val="336699"/>
                </a:solidFill>
                <a:effectLst>
                  <a:outerShdw blurRad="38100" dist="38100" dir="2700000" algn="tl">
                    <a:srgbClr val="000000">
                      <a:alpha val="43137"/>
                    </a:srgbClr>
                  </a:outerShdw>
                </a:effectLst>
              </a:rPr>
              <a:t>generalize</a:t>
            </a:r>
            <a:r>
              <a:rPr lang="en-CA" dirty="0" smtClean="0">
                <a:solidFill>
                  <a:srgbClr val="336699"/>
                </a:solidFill>
              </a:rPr>
              <a:t> about people in a social category and ignore variations among them.</a:t>
            </a:r>
          </a:p>
          <a:p>
            <a:pPr eaLnBrk="1" hangingPunct="1"/>
            <a:r>
              <a:rPr lang="en-CA" dirty="0" smtClean="0">
                <a:solidFill>
                  <a:srgbClr val="336699"/>
                </a:solidFill>
              </a:rPr>
              <a:t>Categories on which people might base a stereotype include race, age, gender, ethnic background, social class, occupation, and so on.</a:t>
            </a:r>
          </a:p>
        </p:txBody>
      </p:sp>
      <p:sp>
        <p:nvSpPr>
          <p:cNvPr id="3277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838BEBE8-0FF9-4BF4-A904-179ABC950768}" type="slidenum">
              <a:rPr lang="en-US" smtClean="0">
                <a:solidFill>
                  <a:schemeClr val="tx2"/>
                </a:solidFill>
              </a:rPr>
              <a:pPr/>
              <a:t>9</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CA" smtClean="0"/>
              <a:t>Stereotyping (continued)</a:t>
            </a:r>
          </a:p>
        </p:txBody>
      </p:sp>
      <p:sp>
        <p:nvSpPr>
          <p:cNvPr id="33795" name="Rectangle 3"/>
          <p:cNvSpPr>
            <a:spLocks noGrp="1" noChangeArrowheads="1"/>
          </p:cNvSpPr>
          <p:nvPr>
            <p:ph type="body" sz="half" idx="1"/>
          </p:nvPr>
        </p:nvSpPr>
        <p:spPr>
          <a:xfrm>
            <a:off x="1370013" y="1827213"/>
            <a:ext cx="3556000" cy="4114800"/>
          </a:xfrm>
        </p:spPr>
        <p:txBody>
          <a:bodyPr/>
          <a:lstStyle/>
          <a:p>
            <a:pPr eaLnBrk="1" hangingPunct="1">
              <a:lnSpc>
                <a:spcPct val="80000"/>
              </a:lnSpc>
            </a:pPr>
            <a:r>
              <a:rPr lang="en-CA" sz="2000" smtClean="0">
                <a:solidFill>
                  <a:srgbClr val="336699"/>
                </a:solidFill>
              </a:rPr>
              <a:t>Stereotypes help us develop impressions of ambiguous targets.</a:t>
            </a:r>
          </a:p>
          <a:p>
            <a:pPr eaLnBrk="1" hangingPunct="1">
              <a:lnSpc>
                <a:spcPct val="80000"/>
              </a:lnSpc>
            </a:pPr>
            <a:endParaRPr lang="en-CA" sz="2000" smtClean="0">
              <a:solidFill>
                <a:srgbClr val="336699"/>
              </a:solidFill>
            </a:endParaRPr>
          </a:p>
          <a:p>
            <a:pPr eaLnBrk="1" hangingPunct="1">
              <a:lnSpc>
                <a:spcPct val="80000"/>
              </a:lnSpc>
            </a:pPr>
            <a:r>
              <a:rPr lang="en-CA" sz="2000" smtClean="0">
                <a:solidFill>
                  <a:srgbClr val="336699"/>
                </a:solidFill>
              </a:rPr>
              <a:t>Most stereotypes are inaccurate, especially when we use them to develop perceptions of specific individuals.</a:t>
            </a:r>
          </a:p>
        </p:txBody>
      </p:sp>
      <p:pic>
        <p:nvPicPr>
          <p:cNvPr id="33796" name="Picture 7" descr="qalrrt2d[1]"/>
          <p:cNvPicPr>
            <a:picLocks noGrp="1" noChangeAspect="1" noChangeArrowheads="1"/>
          </p:cNvPicPr>
          <p:nvPr>
            <p:ph sz="quarter" idx="2"/>
          </p:nvPr>
        </p:nvPicPr>
        <p:blipFill>
          <a:blip r:embed="rId2" cstate="print">
            <a:extLst>
              <a:ext uri="{28A0092B-C50C-407E-A947-70E740481C1C}">
                <a14:useLocalDpi xmlns:a14="http://schemas.microsoft.com/office/drawing/2010/main" val="0"/>
              </a:ext>
            </a:extLst>
          </a:blip>
          <a:srcRect/>
          <a:stretch>
            <a:fillRect/>
          </a:stretch>
        </p:blipFill>
        <p:spPr>
          <a:xfrm>
            <a:off x="4859338" y="3970338"/>
            <a:ext cx="3556000" cy="1450975"/>
          </a:xfrm>
          <a:noFill/>
        </p:spPr>
      </p:pic>
      <p:sp>
        <p:nvSpPr>
          <p:cNvPr id="33797"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4C5ECEA6-C941-4450-B8DC-047F67CABD0C}" type="slidenum">
              <a:rPr lang="en-US" smtClean="0">
                <a:solidFill>
                  <a:schemeClr val="tx2"/>
                </a:solidFill>
              </a:rPr>
              <a:pPr/>
              <a:t>10</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smtClean="0"/>
              <a:t>Stereotypes in Business</a:t>
            </a:r>
          </a:p>
        </p:txBody>
      </p:sp>
      <p:sp>
        <p:nvSpPr>
          <p:cNvPr id="34819" name="Rectangle 3"/>
          <p:cNvSpPr>
            <a:spLocks noGrp="1" noChangeArrowheads="1"/>
          </p:cNvSpPr>
          <p:nvPr>
            <p:ph type="body" sz="half" idx="1"/>
          </p:nvPr>
        </p:nvSpPr>
        <p:spPr>
          <a:xfrm>
            <a:off x="1370013" y="1827213"/>
            <a:ext cx="3556000" cy="4114800"/>
          </a:xfrm>
        </p:spPr>
        <p:txBody>
          <a:bodyPr/>
          <a:lstStyle/>
          <a:p>
            <a:pPr eaLnBrk="1" hangingPunct="1"/>
            <a:r>
              <a:rPr lang="en-US" sz="2800" smtClean="0">
                <a:solidFill>
                  <a:srgbClr val="336699"/>
                </a:solidFill>
              </a:rPr>
              <a:t>Gender</a:t>
            </a:r>
          </a:p>
          <a:p>
            <a:pPr eaLnBrk="1" hangingPunct="1"/>
            <a:endParaRPr lang="en-US" sz="2800" smtClean="0">
              <a:solidFill>
                <a:srgbClr val="336699"/>
              </a:solidFill>
            </a:endParaRPr>
          </a:p>
          <a:p>
            <a:pPr eaLnBrk="1" hangingPunct="1"/>
            <a:r>
              <a:rPr lang="en-US" sz="2800" smtClean="0">
                <a:solidFill>
                  <a:srgbClr val="336699"/>
                </a:solidFill>
              </a:rPr>
              <a:t>Age</a:t>
            </a:r>
          </a:p>
        </p:txBody>
      </p:sp>
      <p:sp>
        <p:nvSpPr>
          <p:cNvPr id="34821"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CCD00BF8-2155-4777-BED0-932117504F53}" type="slidenum">
              <a:rPr lang="en-US" smtClean="0">
                <a:solidFill>
                  <a:schemeClr val="tx2"/>
                </a:solidFill>
              </a:rPr>
              <a:pPr/>
              <a:t>11</a:t>
            </a:fld>
            <a:endParaRPr lang="en-US" smtClean="0">
              <a:solidFill>
                <a:schemeClr val="tx2"/>
              </a:solidFill>
            </a:endParaRPr>
          </a:p>
        </p:txBody>
      </p:sp>
      <p:sp>
        <p:nvSpPr>
          <p:cNvPr id="2" name="Content Placeholder 1"/>
          <p:cNvSpPr>
            <a:spLocks noGrp="1"/>
          </p:cNvSpPr>
          <p:nvPr>
            <p:ph sz="quarter" idx="2"/>
          </p:nvPr>
        </p:nvSpPr>
        <p:spPr/>
        <p:txBody>
          <a:bodyPr/>
          <a:lstStyle/>
          <a:p>
            <a:endParaRPr lang="en-CA"/>
          </a:p>
        </p:txBody>
      </p:sp>
      <p:sp>
        <p:nvSpPr>
          <p:cNvPr id="3" name="Date Placeholder 2"/>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CA" smtClean="0"/>
              <a:t>The Glass Ceiling</a:t>
            </a:r>
          </a:p>
        </p:txBody>
      </p:sp>
      <p:pic>
        <p:nvPicPr>
          <p:cNvPr id="37892" name="Picture 4" descr="glass"/>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289660" y="1600200"/>
            <a:ext cx="3955079" cy="4800600"/>
          </a:xfrm>
          <a:noFill/>
        </p:spPr>
      </p:pic>
      <p:sp>
        <p:nvSpPr>
          <p:cNvPr id="3789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07631328-38F8-4864-A1C1-68D76248C769}" type="slidenum">
              <a:rPr lang="en-US" smtClean="0">
                <a:solidFill>
                  <a:schemeClr val="tx2"/>
                </a:solidFill>
              </a:rPr>
              <a:pPr/>
              <a:t>12</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1857375" y="1044575"/>
            <a:ext cx="8331200" cy="800100"/>
          </a:xfrm>
        </p:spPr>
        <p:txBody>
          <a:bodyPr>
            <a:normAutofit fontScale="90000"/>
          </a:bodyPr>
          <a:lstStyle/>
          <a:p>
            <a:pPr eaLnBrk="1" fontAlgn="auto" hangingPunct="1">
              <a:spcAft>
                <a:spcPts val="0"/>
              </a:spcAft>
              <a:defRPr/>
            </a:pPr>
            <a:r>
              <a:rPr lang="en-US" smtClean="0">
                <a:solidFill>
                  <a:srgbClr val="003399"/>
                </a:solidFill>
              </a:rPr>
              <a:t>The GLASS CEILING </a:t>
            </a:r>
            <a:br>
              <a:rPr lang="en-US" smtClean="0">
                <a:solidFill>
                  <a:srgbClr val="003399"/>
                </a:solidFill>
              </a:rPr>
            </a:br>
            <a:r>
              <a:rPr lang="en-US" smtClean="0">
                <a:solidFill>
                  <a:srgbClr val="003399"/>
                </a:solidFill>
              </a:rPr>
              <a:t>   </a:t>
            </a:r>
            <a:r>
              <a:rPr lang="en-US" sz="2800" smtClean="0"/>
              <a:t>WOMEN: barriers to progress</a:t>
            </a:r>
            <a:endParaRPr lang="en-US" smtClean="0"/>
          </a:p>
        </p:txBody>
      </p:sp>
      <p:sp>
        <p:nvSpPr>
          <p:cNvPr id="41988" name="Rectangle 3"/>
          <p:cNvSpPr>
            <a:spLocks noGrp="1" noChangeArrowheads="1"/>
          </p:cNvSpPr>
          <p:nvPr>
            <p:ph idx="1"/>
          </p:nvPr>
        </p:nvSpPr>
        <p:spPr/>
        <p:txBody>
          <a:bodyPr/>
          <a:lstStyle/>
          <a:p>
            <a:pPr eaLnBrk="1" hangingPunct="1">
              <a:buClr>
                <a:srgbClr val="003399"/>
              </a:buClr>
              <a:buSzPct val="75000"/>
              <a:buFont typeface="Monotype Sorts" pitchFamily="2" charset="2"/>
              <a:buChar char="¶"/>
            </a:pPr>
            <a:endParaRPr lang="en-US" dirty="0" smtClean="0"/>
          </a:p>
          <a:p>
            <a:pPr eaLnBrk="1" hangingPunct="1">
              <a:buClr>
                <a:srgbClr val="003399"/>
              </a:buClr>
              <a:buSzPct val="75000"/>
              <a:buFont typeface="Monotype Sorts" pitchFamily="2" charset="2"/>
              <a:buChar char="¶"/>
            </a:pPr>
            <a:endParaRPr lang="en-US" dirty="0"/>
          </a:p>
          <a:p>
            <a:pPr eaLnBrk="1" hangingPunct="1">
              <a:buClr>
                <a:srgbClr val="003399"/>
              </a:buClr>
              <a:buSzPct val="75000"/>
              <a:buFont typeface="Monotype Sorts" pitchFamily="2" charset="2"/>
              <a:buChar char="¶"/>
            </a:pPr>
            <a:r>
              <a:rPr lang="en-US" dirty="0" smtClean="0"/>
              <a:t>Lack of role models in business</a:t>
            </a:r>
          </a:p>
          <a:p>
            <a:pPr lvl="1" eaLnBrk="1" hangingPunct="1">
              <a:buClr>
                <a:srgbClr val="336699"/>
              </a:buClr>
              <a:buFont typeface="Monotype Sorts" pitchFamily="2" charset="2"/>
              <a:buChar char="ê"/>
            </a:pPr>
            <a:r>
              <a:rPr lang="en-US" dirty="0" smtClean="0"/>
              <a:t>	</a:t>
            </a:r>
            <a:r>
              <a:rPr lang="en-US" sz="2100" i="1" dirty="0" smtClean="0"/>
              <a:t>traditional job stereotypes</a:t>
            </a:r>
          </a:p>
          <a:p>
            <a:pPr lvl="1" eaLnBrk="1" hangingPunct="1">
              <a:buClr>
                <a:srgbClr val="336699"/>
              </a:buClr>
              <a:buFont typeface="Monotype Sorts" pitchFamily="2" charset="2"/>
              <a:buChar char="ê"/>
            </a:pPr>
            <a:endParaRPr lang="en-US" dirty="0" smtClean="0"/>
          </a:p>
          <a:p>
            <a:pPr eaLnBrk="1" hangingPunct="1">
              <a:buClr>
                <a:srgbClr val="003399"/>
              </a:buClr>
              <a:buSzPct val="75000"/>
              <a:buFont typeface="Monotype Sorts" pitchFamily="2" charset="2"/>
              <a:buChar char="·"/>
            </a:pPr>
            <a:r>
              <a:rPr lang="en-US" dirty="0" smtClean="0"/>
              <a:t>No track record</a:t>
            </a:r>
          </a:p>
          <a:p>
            <a:pPr lvl="1" eaLnBrk="1" hangingPunct="1">
              <a:buClr>
                <a:srgbClr val="003399"/>
              </a:buClr>
              <a:buFont typeface="Monotype Sorts" pitchFamily="2" charset="2"/>
              <a:buChar char="ê"/>
            </a:pPr>
            <a:r>
              <a:rPr lang="en-US" sz="2100" dirty="0" smtClean="0"/>
              <a:t> </a:t>
            </a:r>
            <a:r>
              <a:rPr lang="en-US" sz="2100" i="1" dirty="0" smtClean="0"/>
              <a:t>Hiring through the “old boys network</a:t>
            </a:r>
            <a:r>
              <a:rPr lang="en-US" i="1" dirty="0" smtClean="0"/>
              <a:t>”</a:t>
            </a:r>
            <a:endParaRPr lang="en-US" dirty="0" smtClean="0"/>
          </a:p>
          <a:p>
            <a:pPr lvl="1" eaLnBrk="1" hangingPunct="1">
              <a:buClr>
                <a:srgbClr val="003399"/>
              </a:buClr>
              <a:buFont typeface="Monotype Sorts" pitchFamily="2" charset="2"/>
              <a:buChar char="ê"/>
            </a:pPr>
            <a:endParaRPr lang="en-US" dirty="0" smtClean="0"/>
          </a:p>
          <a:p>
            <a:pPr eaLnBrk="1" hangingPunct="1">
              <a:buClr>
                <a:srgbClr val="003399"/>
              </a:buClr>
              <a:buSzPct val="75000"/>
              <a:buFont typeface="Monotype Sorts" pitchFamily="2" charset="2"/>
              <a:buChar char="¸"/>
            </a:pPr>
            <a:r>
              <a:rPr lang="en-US" dirty="0" smtClean="0"/>
              <a:t>Feeling isolated/little peer support</a:t>
            </a:r>
          </a:p>
          <a:p>
            <a:pPr lvl="1" eaLnBrk="1" hangingPunct="1">
              <a:buClr>
                <a:srgbClr val="003399"/>
              </a:buClr>
              <a:buFont typeface="Monotype Sorts" pitchFamily="2" charset="2"/>
              <a:buChar char="ê"/>
            </a:pPr>
            <a:r>
              <a:rPr lang="en-US" sz="2100" dirty="0" smtClean="0"/>
              <a:t> </a:t>
            </a:r>
            <a:r>
              <a:rPr lang="en-US" sz="2100" i="1" dirty="0" smtClean="0"/>
              <a:t>Little advice, “sponsorship”</a:t>
            </a:r>
            <a:endParaRPr lang="en-US" dirty="0" smtClean="0"/>
          </a:p>
        </p:txBody>
      </p:sp>
      <p:sp>
        <p:nvSpPr>
          <p:cNvPr id="4198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6C0B2BCB-357E-447E-AA12-0E55E487A6F0}" type="slidenum">
              <a:rPr lang="en-US" smtClean="0">
                <a:solidFill>
                  <a:schemeClr val="tx2"/>
                </a:solidFill>
              </a:rPr>
              <a:pPr/>
              <a:t>13</a:t>
            </a:fld>
            <a:endParaRPr lang="en-US" smtClean="0">
              <a:solidFill>
                <a:schemeClr val="tx2"/>
              </a:solidFill>
            </a:endParaRPr>
          </a:p>
        </p:txBody>
      </p:sp>
      <p:graphicFrame>
        <p:nvGraphicFramePr>
          <p:cNvPr id="41989" name="Object 4"/>
          <p:cNvGraphicFramePr>
            <a:graphicFrameLocks noChangeAspect="1"/>
          </p:cNvGraphicFramePr>
          <p:nvPr/>
        </p:nvGraphicFramePr>
        <p:xfrm>
          <a:off x="7589838" y="857250"/>
          <a:ext cx="1554162" cy="971550"/>
        </p:xfrm>
        <a:graphic>
          <a:graphicData uri="http://schemas.openxmlformats.org/presentationml/2006/ole">
            <mc:AlternateContent xmlns:mc="http://schemas.openxmlformats.org/markup-compatibility/2006">
              <mc:Choice xmlns:v="urn:schemas-microsoft-com:vml" Requires="v">
                <p:oleObj spid="_x0000_s42083" name="Clip" r:id="rId4" imgW="3467100" imgH="5632450" progId="MS_ClipArt_Gallery.2">
                  <p:embed/>
                </p:oleObj>
              </mc:Choice>
              <mc:Fallback>
                <p:oleObj name="Clip" r:id="rId4" imgW="3467100" imgH="5632450" progId="MS_ClipArt_Gallery.2">
                  <p:embed/>
                  <p:pic>
                    <p:nvPicPr>
                      <p:cNvPr id="0" name="Object 4"/>
                      <p:cNvPicPr>
                        <a:picLocks noChangeAspect="1" noChangeArrowheads="1"/>
                      </p:cNvPicPr>
                      <p:nvPr/>
                    </p:nvPicPr>
                    <p:blipFill>
                      <a:blip r:embed="rId5">
                        <a:lum bright="-24000"/>
                        <a:extLst>
                          <a:ext uri="{28A0092B-C50C-407E-A947-70E740481C1C}">
                            <a14:useLocalDpi xmlns:a14="http://schemas.microsoft.com/office/drawing/2010/main" val="0"/>
                          </a:ext>
                        </a:extLst>
                      </a:blip>
                      <a:srcRect/>
                      <a:stretch>
                        <a:fillRect/>
                      </a:stretch>
                    </p:blipFill>
                    <p:spPr bwMode="auto">
                      <a:xfrm>
                        <a:off x="7589838" y="857250"/>
                        <a:ext cx="1554162" cy="971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90" name="Object 5"/>
          <p:cNvGraphicFramePr>
            <a:graphicFrameLocks noChangeAspect="1"/>
          </p:cNvGraphicFramePr>
          <p:nvPr/>
        </p:nvGraphicFramePr>
        <p:xfrm>
          <a:off x="6299200" y="5486400"/>
          <a:ext cx="2438400" cy="1100138"/>
        </p:xfrm>
        <a:graphic>
          <a:graphicData uri="http://schemas.openxmlformats.org/presentationml/2006/ole">
            <mc:AlternateContent xmlns:mc="http://schemas.openxmlformats.org/markup-compatibility/2006">
              <mc:Choice xmlns:v="urn:schemas-microsoft-com:vml" Requires="v">
                <p:oleObj spid="_x0000_s42084" name="Clip" r:id="rId6" imgW="4519613" imgH="3467100" progId="MS_ClipArt_Gallery.2">
                  <p:embed/>
                </p:oleObj>
              </mc:Choice>
              <mc:Fallback>
                <p:oleObj name="Clip" r:id="rId6" imgW="4519613" imgH="3467100" progId="MS_ClipArt_Gallery.2">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99200" y="5486400"/>
                        <a:ext cx="2438400" cy="1100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370013" y="301625"/>
            <a:ext cx="7315200" cy="858838"/>
          </a:xfrm>
        </p:spPr>
        <p:txBody>
          <a:bodyPr/>
          <a:lstStyle/>
          <a:p>
            <a:pPr eaLnBrk="1" hangingPunct="1"/>
            <a:r>
              <a:rPr lang="en-US" sz="2400" smtClean="0"/>
              <a:t>barriers to progress … (2)</a:t>
            </a:r>
          </a:p>
        </p:txBody>
      </p:sp>
      <p:sp>
        <p:nvSpPr>
          <p:cNvPr id="43012" name="Rectangle 3"/>
          <p:cNvSpPr>
            <a:spLocks noGrp="1" noChangeArrowheads="1"/>
          </p:cNvSpPr>
          <p:nvPr>
            <p:ph idx="1"/>
          </p:nvPr>
        </p:nvSpPr>
        <p:spPr/>
        <p:txBody>
          <a:bodyPr/>
          <a:lstStyle/>
          <a:p>
            <a:pPr eaLnBrk="1" hangingPunct="1">
              <a:buClr>
                <a:srgbClr val="003399"/>
              </a:buClr>
              <a:buSzPct val="75000"/>
              <a:buFont typeface="Monotype Sorts" pitchFamily="2" charset="2"/>
              <a:buChar char="¹"/>
            </a:pPr>
            <a:r>
              <a:rPr lang="en-US" smtClean="0"/>
              <a:t>Concentrated in areas not leading to upper level positions</a:t>
            </a:r>
          </a:p>
          <a:p>
            <a:pPr lvl="1" eaLnBrk="1" hangingPunct="1">
              <a:buClr>
                <a:srgbClr val="336699"/>
              </a:buClr>
              <a:buFont typeface="Monotype Sorts" pitchFamily="2" charset="2"/>
              <a:buChar char="ê"/>
            </a:pPr>
            <a:r>
              <a:rPr lang="en-US" smtClean="0"/>
              <a:t>	</a:t>
            </a:r>
            <a:r>
              <a:rPr lang="en-US" sz="2100" i="1" smtClean="0"/>
              <a:t>assigned to less visible jobs</a:t>
            </a:r>
          </a:p>
          <a:p>
            <a:pPr eaLnBrk="1" hangingPunct="1">
              <a:buClr>
                <a:srgbClr val="336699"/>
              </a:buClr>
              <a:buSzPct val="75000"/>
              <a:buFont typeface="Monotype Sorts" pitchFamily="2" charset="2"/>
              <a:buChar char="ê"/>
            </a:pPr>
            <a:endParaRPr lang="en-US" sz="2500" i="1" smtClean="0"/>
          </a:p>
          <a:p>
            <a:pPr eaLnBrk="1" hangingPunct="1">
              <a:buClr>
                <a:srgbClr val="003399"/>
              </a:buClr>
              <a:buSzPct val="75000"/>
              <a:buFont typeface="Monotype Sorts" pitchFamily="2" charset="2"/>
              <a:buChar char="º"/>
            </a:pPr>
            <a:r>
              <a:rPr lang="en-US" smtClean="0"/>
              <a:t>“Invisible Women” syndrome</a:t>
            </a:r>
          </a:p>
          <a:p>
            <a:pPr lvl="1" eaLnBrk="1" hangingPunct="1">
              <a:buClr>
                <a:srgbClr val="336699"/>
              </a:buClr>
              <a:buFont typeface="Monotype Sorts" pitchFamily="2" charset="2"/>
              <a:buChar char="ê"/>
            </a:pPr>
            <a:r>
              <a:rPr lang="en-US" smtClean="0"/>
              <a:t> </a:t>
            </a:r>
            <a:r>
              <a:rPr lang="en-US" sz="2100" i="1" smtClean="0"/>
              <a:t>difficulty showing competence</a:t>
            </a:r>
            <a:endParaRPr lang="en-US" smtClean="0"/>
          </a:p>
          <a:p>
            <a:pPr eaLnBrk="1" hangingPunct="1">
              <a:buClr>
                <a:srgbClr val="336699"/>
              </a:buClr>
              <a:buSzPct val="75000"/>
              <a:buFont typeface="Monotype Sorts" pitchFamily="2" charset="2"/>
              <a:buChar char="ê"/>
            </a:pPr>
            <a:endParaRPr lang="en-US" smtClean="0"/>
          </a:p>
          <a:p>
            <a:pPr eaLnBrk="1" hangingPunct="1">
              <a:buClr>
                <a:srgbClr val="003399"/>
              </a:buClr>
              <a:buSzPct val="75000"/>
              <a:buFont typeface="Monotype Sorts" pitchFamily="2" charset="2"/>
              <a:buChar char="Ï"/>
            </a:pPr>
            <a:r>
              <a:rPr lang="en-US" smtClean="0"/>
              <a:t>Use of “fit” criteria</a:t>
            </a:r>
          </a:p>
          <a:p>
            <a:pPr lvl="1" eaLnBrk="1" hangingPunct="1">
              <a:buClr>
                <a:srgbClr val="336699"/>
              </a:buClr>
              <a:buFont typeface="Monotype Sorts" pitchFamily="2" charset="2"/>
              <a:buChar char="ê"/>
            </a:pPr>
            <a:r>
              <a:rPr lang="en-US" smtClean="0"/>
              <a:t> </a:t>
            </a:r>
            <a:r>
              <a:rPr lang="en-US" sz="2100" i="1" smtClean="0"/>
              <a:t>“good qualifications but will she fit in?”</a:t>
            </a:r>
          </a:p>
        </p:txBody>
      </p:sp>
      <p:sp>
        <p:nvSpPr>
          <p:cNvPr id="4301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959062B0-76F0-4422-8C84-299D3143521F}" type="slidenum">
              <a:rPr lang="en-US" smtClean="0">
                <a:solidFill>
                  <a:schemeClr val="tx2"/>
                </a:solidFill>
              </a:rPr>
              <a:pPr/>
              <a:t>14</a:t>
            </a:fld>
            <a:endParaRPr lang="en-US" smtClean="0">
              <a:solidFill>
                <a:schemeClr val="tx2"/>
              </a:solidFill>
            </a:endParaRPr>
          </a:p>
        </p:txBody>
      </p:sp>
      <p:graphicFrame>
        <p:nvGraphicFramePr>
          <p:cNvPr id="43013" name="Object 6"/>
          <p:cNvGraphicFramePr>
            <a:graphicFrameLocks noChangeAspect="1"/>
          </p:cNvGraphicFramePr>
          <p:nvPr/>
        </p:nvGraphicFramePr>
        <p:xfrm>
          <a:off x="6491288" y="5697538"/>
          <a:ext cx="1930400" cy="879475"/>
        </p:xfrm>
        <a:graphic>
          <a:graphicData uri="http://schemas.openxmlformats.org/presentationml/2006/ole">
            <mc:AlternateContent xmlns:mc="http://schemas.openxmlformats.org/markup-compatibility/2006">
              <mc:Choice xmlns:v="urn:schemas-microsoft-com:vml" Requires="v">
                <p:oleObj spid="_x0000_s43107" name="Clip" r:id="rId4" imgW="3709988" imgH="2963863" progId="MS_ClipArt_Gallery.2">
                  <p:embed/>
                </p:oleObj>
              </mc:Choice>
              <mc:Fallback>
                <p:oleObj name="Clip" r:id="rId4" imgW="3709988" imgH="2963863" progId="MS_ClipArt_Gallery.2">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1288" y="5697538"/>
                        <a:ext cx="1930400" cy="879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14" name="Object 7"/>
          <p:cNvGraphicFramePr>
            <a:graphicFrameLocks noChangeAspect="1"/>
          </p:cNvGraphicFramePr>
          <p:nvPr/>
        </p:nvGraphicFramePr>
        <p:xfrm>
          <a:off x="8013700" y="3657600"/>
          <a:ext cx="488950" cy="1485900"/>
        </p:xfrm>
        <a:graphic>
          <a:graphicData uri="http://schemas.openxmlformats.org/presentationml/2006/ole">
            <mc:AlternateContent xmlns:mc="http://schemas.openxmlformats.org/markup-compatibility/2006">
              <mc:Choice xmlns:v="urn:schemas-microsoft-com:vml" Requires="v">
                <p:oleObj spid="_x0000_s43108" name="Clip" r:id="rId6" imgW="1296063" imgH="3934305" progId="MS_ClipArt_Gallery.2">
                  <p:embed/>
                </p:oleObj>
              </mc:Choice>
              <mc:Fallback>
                <p:oleObj name="Clip" r:id="rId6" imgW="1296063" imgH="3934305" progId="MS_ClipArt_Gallery.2">
                  <p:embed/>
                  <p:pic>
                    <p:nvPicPr>
                      <p:cNvPr id="0"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13700" y="3657600"/>
                        <a:ext cx="488950" cy="148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smtClean="0"/>
              <a:t>Gender Pay Differentials</a:t>
            </a:r>
          </a:p>
        </p:txBody>
      </p:sp>
      <p:sp>
        <p:nvSpPr>
          <p:cNvPr id="44036" name="Rectangle 3"/>
          <p:cNvSpPr>
            <a:spLocks noGrp="1" noChangeArrowheads="1"/>
          </p:cNvSpPr>
          <p:nvPr>
            <p:ph idx="1"/>
          </p:nvPr>
        </p:nvSpPr>
        <p:spPr/>
        <p:txBody>
          <a:bodyPr/>
          <a:lstStyle/>
          <a:p>
            <a:pPr eaLnBrk="1" hangingPunct="1"/>
            <a:r>
              <a:rPr lang="en-CA" dirty="0" smtClean="0">
                <a:solidFill>
                  <a:srgbClr val="FF0000"/>
                </a:solidFill>
              </a:rPr>
              <a:t>Canadian women, on average,  earn less than men </a:t>
            </a:r>
            <a:endParaRPr lang="en-US" dirty="0" smtClean="0">
              <a:solidFill>
                <a:srgbClr val="FF0000"/>
              </a:solidFill>
            </a:endParaRPr>
          </a:p>
        </p:txBody>
      </p:sp>
      <p:sp>
        <p:nvSpPr>
          <p:cNvPr id="4403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D6DAC0FD-B2A0-44BB-900A-B7A3E81F1D89}" type="slidenum">
              <a:rPr lang="en-US" smtClean="0">
                <a:solidFill>
                  <a:schemeClr val="tx2"/>
                </a:solidFill>
              </a:rPr>
              <a:pPr/>
              <a:t>15</a:t>
            </a:fld>
            <a:endParaRPr lang="en-US" smtClean="0">
              <a:solidFill>
                <a:schemeClr val="tx2"/>
              </a:solidFill>
            </a:endParaRPr>
          </a:p>
        </p:txBody>
      </p:sp>
      <p:graphicFrame>
        <p:nvGraphicFramePr>
          <p:cNvPr id="44037" name="Object 4"/>
          <p:cNvGraphicFramePr>
            <a:graphicFrameLocks noChangeAspect="1"/>
          </p:cNvGraphicFramePr>
          <p:nvPr/>
        </p:nvGraphicFramePr>
        <p:xfrm>
          <a:off x="5795963" y="333375"/>
          <a:ext cx="730250" cy="752475"/>
        </p:xfrm>
        <a:graphic>
          <a:graphicData uri="http://schemas.openxmlformats.org/presentationml/2006/ole">
            <mc:AlternateContent xmlns:mc="http://schemas.openxmlformats.org/markup-compatibility/2006">
              <mc:Choice xmlns:v="urn:schemas-microsoft-com:vml" Requires="v">
                <p:oleObj spid="_x0000_s44084" name="Clip" r:id="rId3" imgW="730606" imgH="753466" progId="MS_ClipArt_Gallery.2">
                  <p:embed/>
                </p:oleObj>
              </mc:Choice>
              <mc:Fallback>
                <p:oleObj name="Clip" r:id="rId3" imgW="730606" imgH="753466"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333375"/>
                        <a:ext cx="730250" cy="752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fontScale="90000"/>
          </a:bodyPr>
          <a:lstStyle/>
          <a:p>
            <a:pPr eaLnBrk="1" fontAlgn="auto" hangingPunct="1">
              <a:spcAft>
                <a:spcPts val="0"/>
              </a:spcAft>
              <a:defRPr/>
            </a:pPr>
            <a:r>
              <a:rPr lang="en-US" smtClean="0"/>
              <a:t>Possible contributing factors:</a:t>
            </a:r>
            <a:br>
              <a:rPr lang="en-US" smtClean="0"/>
            </a:br>
            <a:endParaRPr lang="en-US" smtClean="0"/>
          </a:p>
        </p:txBody>
      </p:sp>
      <p:sp>
        <p:nvSpPr>
          <p:cNvPr id="133123" name="Rectangle 3"/>
          <p:cNvSpPr>
            <a:spLocks noGrp="1" noChangeArrowheads="1"/>
          </p:cNvSpPr>
          <p:nvPr>
            <p:ph idx="1"/>
          </p:nvPr>
        </p:nvSpPr>
        <p:spPr/>
        <p:txBody>
          <a:bodyPr>
            <a:normAutofit/>
          </a:bodyPr>
          <a:lstStyle/>
          <a:p>
            <a:pPr marL="274320" indent="-274320" eaLnBrk="1" fontAlgn="auto" hangingPunct="1">
              <a:spcAft>
                <a:spcPts val="0"/>
              </a:spcAft>
              <a:buClr>
                <a:schemeClr val="tx1"/>
              </a:buClr>
              <a:buSzPct val="80000"/>
              <a:buFont typeface="Webdings" pitchFamily="18" charset="2"/>
              <a:buChar char="2"/>
              <a:defRPr/>
            </a:pPr>
            <a:r>
              <a:rPr lang="en-US" smtClean="0"/>
              <a:t> More women work part-time.</a:t>
            </a:r>
          </a:p>
          <a:p>
            <a:pPr marL="274320" indent="-274320" eaLnBrk="1" fontAlgn="auto" hangingPunct="1">
              <a:spcAft>
                <a:spcPts val="0"/>
              </a:spcAft>
              <a:buClr>
                <a:schemeClr val="tx1"/>
              </a:buClr>
              <a:buSzPct val="80000"/>
              <a:buFont typeface="Webdings" pitchFamily="18" charset="2"/>
              <a:buChar char="2"/>
              <a:defRPr/>
            </a:pPr>
            <a:r>
              <a:rPr lang="en-US" smtClean="0"/>
              <a:t> Women are less likely to work on teams.</a:t>
            </a:r>
          </a:p>
          <a:p>
            <a:pPr marL="274320" indent="-274320" eaLnBrk="1" fontAlgn="auto" hangingPunct="1">
              <a:spcAft>
                <a:spcPts val="0"/>
              </a:spcAft>
              <a:buClr>
                <a:schemeClr val="tx1"/>
              </a:buClr>
              <a:buSzPct val="80000"/>
              <a:buFont typeface="Webdings" pitchFamily="18" charset="2"/>
              <a:buChar char="2"/>
              <a:defRPr/>
            </a:pPr>
            <a:r>
              <a:rPr lang="en-US" smtClean="0"/>
              <a:t> Women are clustered in low-wage  industries.</a:t>
            </a:r>
          </a:p>
          <a:p>
            <a:pPr marL="274320" indent="-274320" eaLnBrk="1" fontAlgn="auto" hangingPunct="1">
              <a:spcAft>
                <a:spcPts val="0"/>
              </a:spcAft>
              <a:buFont typeface="Wingdings 3"/>
              <a:buChar char=""/>
              <a:defRPr/>
            </a:pPr>
            <a:endParaRPr lang="en-US" smtClean="0"/>
          </a:p>
          <a:p>
            <a:pPr marL="274320" indent="-274320" eaLnBrk="1" fontAlgn="auto" hangingPunct="1">
              <a:spcAft>
                <a:spcPts val="0"/>
              </a:spcAft>
              <a:buClr>
                <a:schemeClr val="tx1"/>
              </a:buClr>
              <a:buFont typeface="Webdings" pitchFamily="18" charset="2"/>
              <a:buChar char="s"/>
              <a:defRPr/>
            </a:pPr>
            <a:r>
              <a:rPr lang="en-US" b="1" i="1" smtClean="0">
                <a:effectLst>
                  <a:outerShdw blurRad="38100" dist="38100" dir="2700000" algn="tl">
                    <a:srgbClr val="C0C0C0"/>
                  </a:outerShdw>
                </a:effectLst>
              </a:rPr>
              <a:t>38% of wage gap still remains unexplained..</a:t>
            </a:r>
          </a:p>
        </p:txBody>
      </p:sp>
      <p:sp>
        <p:nvSpPr>
          <p:cNvPr id="4505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95AE69A0-EA7A-4650-8553-EABDEFE712B5}" type="slidenum">
              <a:rPr lang="en-US" smtClean="0">
                <a:solidFill>
                  <a:schemeClr val="tx2"/>
                </a:solidFill>
              </a:rPr>
              <a:pPr/>
              <a:t>16</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CA" smtClean="0"/>
              <a:t>Reducing stereotypes</a:t>
            </a:r>
          </a:p>
        </p:txBody>
      </p:sp>
      <p:sp>
        <p:nvSpPr>
          <p:cNvPr id="52228" name="Rectangle 3"/>
          <p:cNvSpPr>
            <a:spLocks noGrp="1" noChangeArrowheads="1"/>
          </p:cNvSpPr>
          <p:nvPr>
            <p:ph idx="1"/>
          </p:nvPr>
        </p:nvSpPr>
        <p:spPr/>
        <p:txBody>
          <a:bodyPr/>
          <a:lstStyle/>
          <a:p>
            <a:pPr eaLnBrk="1" hangingPunct="1"/>
            <a:r>
              <a:rPr lang="en-CA" smtClean="0"/>
              <a:t>The detrimental effects of gender stereotypes are reduced or removed when decision makers have good information about the qualifications and performance of particular women and an accurate picture of the job that they are applying for or seeking promotion into.</a:t>
            </a:r>
          </a:p>
          <a:p>
            <a:pPr eaLnBrk="1" hangingPunct="1">
              <a:buFont typeface="Wingdings" pitchFamily="2" charset="2"/>
              <a:buNone/>
            </a:pPr>
            <a:endParaRPr lang="en-CA" smtClean="0"/>
          </a:p>
          <a:p>
            <a:pPr eaLnBrk="1" hangingPunct="1"/>
            <a:endParaRPr lang="en-US" smtClean="0"/>
          </a:p>
        </p:txBody>
      </p:sp>
      <p:sp>
        <p:nvSpPr>
          <p:cNvPr id="5222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3D7DAB6A-7E81-4EA9-BA05-1170093E2932}" type="slidenum">
              <a:rPr lang="en-US" smtClean="0">
                <a:solidFill>
                  <a:schemeClr val="tx2"/>
                </a:solidFill>
              </a:rPr>
              <a:pPr/>
              <a:t>17</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fontScale="90000"/>
          </a:bodyPr>
          <a:lstStyle/>
          <a:p>
            <a:pPr eaLnBrk="1" fontAlgn="auto" hangingPunct="1">
              <a:spcAft>
                <a:spcPts val="0"/>
              </a:spcAft>
              <a:defRPr/>
            </a:pPr>
            <a:r>
              <a:rPr lang="en-CA" smtClean="0"/>
              <a:t>Age Stereotypes</a:t>
            </a:r>
            <a:br>
              <a:rPr lang="en-CA" smtClean="0"/>
            </a:br>
            <a:endParaRPr lang="en-US" smtClean="0"/>
          </a:p>
        </p:txBody>
      </p:sp>
      <p:sp>
        <p:nvSpPr>
          <p:cNvPr id="53252" name="Rectangle 3"/>
          <p:cNvSpPr>
            <a:spLocks noGrp="1" noChangeArrowheads="1"/>
          </p:cNvSpPr>
          <p:nvPr>
            <p:ph idx="1"/>
          </p:nvPr>
        </p:nvSpPr>
        <p:spPr/>
        <p:txBody>
          <a:bodyPr/>
          <a:lstStyle/>
          <a:p>
            <a:pPr eaLnBrk="1" hangingPunct="1"/>
            <a:r>
              <a:rPr lang="en-CA" smtClean="0">
                <a:solidFill>
                  <a:srgbClr val="336699"/>
                </a:solidFill>
              </a:rPr>
              <a:t>Knowing that a person falls into a certain age range, we have a tendency to make certain assumptions about the person’s </a:t>
            </a:r>
            <a:r>
              <a:rPr lang="en-CA" u="sng" smtClean="0">
                <a:solidFill>
                  <a:srgbClr val="336699"/>
                </a:solidFill>
              </a:rPr>
              <a:t>physical,</a:t>
            </a:r>
            <a:r>
              <a:rPr lang="en-CA" smtClean="0">
                <a:solidFill>
                  <a:srgbClr val="336699"/>
                </a:solidFill>
              </a:rPr>
              <a:t> </a:t>
            </a:r>
            <a:r>
              <a:rPr lang="en-CA" u="sng" smtClean="0">
                <a:solidFill>
                  <a:srgbClr val="336699"/>
                </a:solidFill>
              </a:rPr>
              <a:t>psychological,</a:t>
            </a:r>
            <a:r>
              <a:rPr lang="en-CA" smtClean="0">
                <a:solidFill>
                  <a:srgbClr val="336699"/>
                </a:solidFill>
              </a:rPr>
              <a:t> and i</a:t>
            </a:r>
            <a:r>
              <a:rPr lang="en-CA" u="sng" smtClean="0">
                <a:solidFill>
                  <a:srgbClr val="336699"/>
                </a:solidFill>
              </a:rPr>
              <a:t>ntellectual</a:t>
            </a:r>
            <a:r>
              <a:rPr lang="en-CA" smtClean="0">
                <a:solidFill>
                  <a:srgbClr val="336699"/>
                </a:solidFill>
              </a:rPr>
              <a:t> capabilities.</a:t>
            </a:r>
          </a:p>
          <a:p>
            <a:pPr eaLnBrk="1" hangingPunct="1"/>
            <a:r>
              <a:rPr lang="en-CA" smtClean="0">
                <a:solidFill>
                  <a:srgbClr val="336699"/>
                </a:solidFill>
              </a:rPr>
              <a:t>Older workers are seen as having less </a:t>
            </a:r>
            <a:r>
              <a:rPr lang="en-CA" i="1" smtClean="0">
                <a:solidFill>
                  <a:srgbClr val="336699"/>
                </a:solidFill>
              </a:rPr>
              <a:t>capacity for performance</a:t>
            </a:r>
            <a:r>
              <a:rPr lang="en-CA" smtClean="0">
                <a:solidFill>
                  <a:srgbClr val="336699"/>
                </a:solidFill>
              </a:rPr>
              <a:t>.</a:t>
            </a:r>
          </a:p>
          <a:p>
            <a:pPr eaLnBrk="1" hangingPunct="1"/>
            <a:endParaRPr lang="en-US" smtClean="0">
              <a:solidFill>
                <a:srgbClr val="336699"/>
              </a:solidFill>
            </a:endParaRPr>
          </a:p>
        </p:txBody>
      </p:sp>
      <p:sp>
        <p:nvSpPr>
          <p:cNvPr id="5325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8D7AF92D-247C-4FC0-900D-A77F2918D329}" type="slidenum">
              <a:rPr lang="en-US" smtClean="0">
                <a:solidFill>
                  <a:schemeClr val="tx2"/>
                </a:solidFill>
              </a:rPr>
              <a:pPr/>
              <a:t>18</a:t>
            </a:fld>
            <a:endParaRPr lang="en-US" smtClean="0">
              <a:solidFill>
                <a:schemeClr val="tx2"/>
              </a:solidFill>
            </a:endParaRPr>
          </a:p>
        </p:txBody>
      </p:sp>
      <p:pic>
        <p:nvPicPr>
          <p:cNvPr id="93186" name="Picture 2" descr="https://encrypted-tbn3.gstatic.com/images?q=tbn:ANd9GcRxP6p031-iydABBmvwbPxvEt9JP_xooJL-r9odeT1UwWsl5ow1l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437112"/>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CA" smtClean="0"/>
              <a:t>Age Stereotypes</a:t>
            </a:r>
            <a:endParaRPr lang="en-US" smtClean="0"/>
          </a:p>
        </p:txBody>
      </p:sp>
      <p:sp>
        <p:nvSpPr>
          <p:cNvPr id="54276" name="Rectangle 3"/>
          <p:cNvSpPr>
            <a:spLocks noGrp="1" noChangeArrowheads="1"/>
          </p:cNvSpPr>
          <p:nvPr>
            <p:ph idx="1"/>
          </p:nvPr>
        </p:nvSpPr>
        <p:spPr/>
        <p:txBody>
          <a:bodyPr/>
          <a:lstStyle/>
          <a:p>
            <a:pPr eaLnBrk="1" hangingPunct="1">
              <a:lnSpc>
                <a:spcPct val="90000"/>
              </a:lnSpc>
            </a:pPr>
            <a:r>
              <a:rPr lang="en-CA" sz="2500" smtClean="0">
                <a:solidFill>
                  <a:srgbClr val="003399"/>
                </a:solidFill>
              </a:rPr>
              <a:t>Older workers are viewed as less productive, creative, logical, and capable of performing under pressure, and as having less </a:t>
            </a:r>
            <a:r>
              <a:rPr lang="en-CA" sz="2500" i="1" smtClean="0">
                <a:solidFill>
                  <a:srgbClr val="003399"/>
                </a:solidFill>
              </a:rPr>
              <a:t>potential for development</a:t>
            </a:r>
            <a:r>
              <a:rPr lang="en-CA" sz="2500" smtClean="0">
                <a:solidFill>
                  <a:srgbClr val="003399"/>
                </a:solidFill>
              </a:rPr>
              <a:t>.</a:t>
            </a:r>
          </a:p>
          <a:p>
            <a:pPr eaLnBrk="1" hangingPunct="1">
              <a:lnSpc>
                <a:spcPct val="90000"/>
              </a:lnSpc>
            </a:pPr>
            <a:r>
              <a:rPr lang="en-CA" sz="2500" smtClean="0">
                <a:solidFill>
                  <a:srgbClr val="003399"/>
                </a:solidFill>
              </a:rPr>
              <a:t>They are perceived as more rigid and dogmatic, and less adaptable to new corporate cultures than younger workers.</a:t>
            </a:r>
          </a:p>
          <a:p>
            <a:pPr eaLnBrk="1" hangingPunct="1">
              <a:lnSpc>
                <a:spcPct val="90000"/>
              </a:lnSpc>
            </a:pPr>
            <a:r>
              <a:rPr lang="en-CA" sz="2500" smtClean="0">
                <a:solidFill>
                  <a:srgbClr val="003399"/>
                </a:solidFill>
              </a:rPr>
              <a:t>Older workers are perceived as more honest, dependable, and trustworthy.</a:t>
            </a:r>
          </a:p>
          <a:p>
            <a:pPr eaLnBrk="1" hangingPunct="1">
              <a:lnSpc>
                <a:spcPct val="90000"/>
              </a:lnSpc>
            </a:pPr>
            <a:endParaRPr lang="en-US" sz="2500" smtClean="0">
              <a:solidFill>
                <a:srgbClr val="003399"/>
              </a:solidFill>
            </a:endParaRPr>
          </a:p>
        </p:txBody>
      </p:sp>
      <p:sp>
        <p:nvSpPr>
          <p:cNvPr id="5427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892F0AB8-CDFA-4095-BAEB-3035BC39F137}" type="slidenum">
              <a:rPr lang="en-US" smtClean="0">
                <a:solidFill>
                  <a:schemeClr val="tx2"/>
                </a:solidFill>
              </a:rPr>
              <a:pPr/>
              <a:t>19</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fontScale="90000"/>
          </a:bodyPr>
          <a:lstStyle/>
          <a:p>
            <a:pPr eaLnBrk="1" fontAlgn="auto" hangingPunct="1">
              <a:spcAft>
                <a:spcPts val="0"/>
              </a:spcAft>
              <a:defRPr/>
            </a:pPr>
            <a:r>
              <a:rPr lang="en-CA" sz="4000" smtClean="0"/>
              <a:t>Projection</a:t>
            </a:r>
            <a:br>
              <a:rPr lang="en-CA" sz="4000" smtClean="0"/>
            </a:br>
            <a:endParaRPr lang="en-CA" sz="4000" smtClean="0"/>
          </a:p>
        </p:txBody>
      </p:sp>
      <p:sp>
        <p:nvSpPr>
          <p:cNvPr id="56324" name="Rectangle 3"/>
          <p:cNvSpPr>
            <a:spLocks noGrp="1" noChangeArrowheads="1"/>
          </p:cNvSpPr>
          <p:nvPr>
            <p:ph idx="1"/>
          </p:nvPr>
        </p:nvSpPr>
        <p:spPr/>
        <p:txBody>
          <a:bodyPr/>
          <a:lstStyle/>
          <a:p>
            <a:pPr eaLnBrk="1" hangingPunct="1"/>
            <a:r>
              <a:rPr lang="en-CA" dirty="0" smtClean="0">
                <a:solidFill>
                  <a:srgbClr val="003399"/>
                </a:solidFill>
              </a:rPr>
              <a:t>The tendency for perceivers to attribute their own thoughts and feelings to others.</a:t>
            </a:r>
          </a:p>
          <a:p>
            <a:pPr eaLnBrk="1" hangingPunct="1"/>
            <a:endParaRPr lang="en-CA" dirty="0" smtClean="0">
              <a:solidFill>
                <a:srgbClr val="003399"/>
              </a:solidFill>
            </a:endParaRPr>
          </a:p>
        </p:txBody>
      </p:sp>
      <p:sp>
        <p:nvSpPr>
          <p:cNvPr id="5632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9E29EA3E-872B-4D62-9F23-D65574969132}" type="slidenum">
              <a:rPr lang="en-US" smtClean="0">
                <a:solidFill>
                  <a:schemeClr val="tx2"/>
                </a:solidFill>
              </a:rPr>
              <a:pPr/>
              <a:t>20</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n-CA" smtClean="0"/>
              <a:t>Halo Effect</a:t>
            </a:r>
          </a:p>
        </p:txBody>
      </p:sp>
      <p:sp>
        <p:nvSpPr>
          <p:cNvPr id="57348" name="Rectangle 3"/>
          <p:cNvSpPr>
            <a:spLocks noGrp="1" noChangeArrowheads="1"/>
          </p:cNvSpPr>
          <p:nvPr>
            <p:ph idx="1"/>
          </p:nvPr>
        </p:nvSpPr>
        <p:spPr/>
        <p:txBody>
          <a:bodyPr/>
          <a:lstStyle/>
          <a:p>
            <a:pPr eaLnBrk="1" hangingPunct="1"/>
            <a:r>
              <a:rPr lang="en-CA" smtClean="0">
                <a:solidFill>
                  <a:srgbClr val="003399"/>
                </a:solidFill>
              </a:rPr>
              <a:t>The creation of an entire impression based on one attribute or trait</a:t>
            </a:r>
          </a:p>
        </p:txBody>
      </p:sp>
      <p:sp>
        <p:nvSpPr>
          <p:cNvPr id="5734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B444BB9E-85BF-4785-A778-337BF25181D8}" type="slidenum">
              <a:rPr lang="en-US" smtClean="0">
                <a:solidFill>
                  <a:schemeClr val="tx2"/>
                </a:solidFill>
              </a:rPr>
              <a:pPr/>
              <a:t>21</a:t>
            </a:fld>
            <a:endParaRPr lang="en-US" smtClean="0">
              <a:solidFill>
                <a:schemeClr val="tx2"/>
              </a:solidFill>
            </a:endParaRPr>
          </a:p>
        </p:txBody>
      </p:sp>
      <p:pic>
        <p:nvPicPr>
          <p:cNvPr id="57349" name="Picture 4" descr="MCj0326074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40200" y="3357563"/>
            <a:ext cx="1985963" cy="181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403350" y="765175"/>
            <a:ext cx="7315200" cy="1143000"/>
          </a:xfrm>
        </p:spPr>
        <p:txBody>
          <a:bodyPr/>
          <a:lstStyle/>
          <a:p>
            <a:pPr eaLnBrk="1" hangingPunct="1"/>
            <a:r>
              <a:rPr lang="en-CA" smtClean="0"/>
              <a:t>Primacy and Recency Effects</a:t>
            </a:r>
          </a:p>
        </p:txBody>
      </p:sp>
      <p:sp>
        <p:nvSpPr>
          <p:cNvPr id="59396" name="Rectangle 3"/>
          <p:cNvSpPr>
            <a:spLocks noGrp="1" noChangeArrowheads="1"/>
          </p:cNvSpPr>
          <p:nvPr>
            <p:ph idx="1"/>
          </p:nvPr>
        </p:nvSpPr>
        <p:spPr>
          <a:xfrm>
            <a:off x="1403350" y="2205038"/>
            <a:ext cx="7281863" cy="4392612"/>
          </a:xfrm>
        </p:spPr>
        <p:txBody>
          <a:bodyPr/>
          <a:lstStyle/>
          <a:p>
            <a:pPr eaLnBrk="1" hangingPunct="1"/>
            <a:r>
              <a:rPr lang="en-CA" smtClean="0"/>
              <a:t>The reliance on early cues or first impressions is known as the </a:t>
            </a:r>
            <a:r>
              <a:rPr lang="en-CA" i="1" smtClean="0"/>
              <a:t>primacy effect</a:t>
            </a:r>
            <a:r>
              <a:rPr lang="en-CA" smtClean="0"/>
              <a:t>.</a:t>
            </a:r>
          </a:p>
          <a:p>
            <a:pPr eaLnBrk="1" hangingPunct="1"/>
            <a:r>
              <a:rPr lang="en-CA" smtClean="0"/>
              <a:t>Primacy often has a lasting impact.</a:t>
            </a:r>
          </a:p>
          <a:p>
            <a:pPr eaLnBrk="1" hangingPunct="1"/>
            <a:r>
              <a:rPr lang="en-CA" smtClean="0"/>
              <a:t>The tendency for a perceiver to rely on recent cues or last impressions is known as the </a:t>
            </a:r>
            <a:r>
              <a:rPr lang="en-CA" i="1" smtClean="0"/>
              <a:t>recency effect</a:t>
            </a:r>
            <a:r>
              <a:rPr lang="en-CA" smtClean="0"/>
              <a:t>.</a:t>
            </a:r>
          </a:p>
        </p:txBody>
      </p:sp>
      <p:sp>
        <p:nvSpPr>
          <p:cNvPr id="5939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CB8F4502-734B-45DD-BC4F-7DE8811F57C5}" type="slidenum">
              <a:rPr lang="en-US" smtClean="0">
                <a:solidFill>
                  <a:schemeClr val="tx2"/>
                </a:solidFill>
              </a:rPr>
              <a:pPr/>
              <a:t>22</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5"/>
          <p:cNvSpPr>
            <a:spLocks noGrp="1"/>
          </p:cNvSpPr>
          <p:nvPr>
            <p:ph type="title"/>
          </p:nvPr>
        </p:nvSpPr>
        <p:spPr/>
        <p:txBody>
          <a:bodyPr/>
          <a:lstStyle/>
          <a:p>
            <a:pPr eaLnBrk="1" hangingPunct="1"/>
            <a:r>
              <a:rPr lang="en-CA" smtClean="0"/>
              <a:t>Self-Fulfilling Prophecy</a:t>
            </a:r>
          </a:p>
        </p:txBody>
      </p:sp>
      <p:sp>
        <p:nvSpPr>
          <p:cNvPr id="60420" name="Text Placeholder 8"/>
          <p:cNvSpPr>
            <a:spLocks noGrp="1"/>
          </p:cNvSpPr>
          <p:nvPr>
            <p:ph idx="1"/>
          </p:nvPr>
        </p:nvSpPr>
        <p:spPr/>
        <p:txBody>
          <a:bodyPr/>
          <a:lstStyle/>
          <a:p>
            <a:pPr eaLnBrk="1" hangingPunct="1"/>
            <a:r>
              <a:rPr lang="en-CA" smtClean="0"/>
              <a:t>The effect of labelling on performance</a:t>
            </a:r>
          </a:p>
        </p:txBody>
      </p:sp>
      <p:sp>
        <p:nvSpPr>
          <p:cNvPr id="6041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3F153DF7-184A-4575-BBBF-7F754A7486CC}" type="slidenum">
              <a:rPr lang="en-US" smtClean="0">
                <a:solidFill>
                  <a:schemeClr val="tx2"/>
                </a:solidFill>
              </a:rPr>
              <a:pPr/>
              <a:t>23</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D7A75E27-72AE-4037-A541-105FE0B5A023}" type="slidenum">
              <a:rPr lang="en-US" smtClean="0">
                <a:solidFill>
                  <a:schemeClr val="tx2"/>
                </a:solidFill>
              </a:rPr>
              <a:pPr/>
              <a:t>24</a:t>
            </a:fld>
            <a:endParaRPr lang="en-US" smtClean="0">
              <a:solidFill>
                <a:schemeClr val="tx2"/>
              </a:solidFill>
            </a:endParaRPr>
          </a:p>
        </p:txBody>
      </p:sp>
      <p:pic>
        <p:nvPicPr>
          <p:cNvPr id="61443" name="Picture 2" descr="http://www.leadingtoday.org/weleadinlearning/IMAGES/Laci_diagr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88913"/>
            <a:ext cx="6176963" cy="587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smtClean="0"/>
              <a:t>Attribution Theory</a:t>
            </a:r>
          </a:p>
        </p:txBody>
      </p:sp>
      <p:sp>
        <p:nvSpPr>
          <p:cNvPr id="6149" name="Rectangle 3"/>
          <p:cNvSpPr>
            <a:spLocks noGrp="1" noChangeArrowheads="1"/>
          </p:cNvSpPr>
          <p:nvPr>
            <p:ph idx="1"/>
          </p:nvPr>
        </p:nvSpPr>
        <p:spPr/>
        <p:txBody>
          <a:bodyPr>
            <a:normAutofit/>
          </a:bodyPr>
          <a:lstStyle/>
          <a:p>
            <a:pPr marL="274320" indent="-274320" eaLnBrk="1" fontAlgn="auto" hangingPunct="1">
              <a:spcBef>
                <a:spcPct val="0"/>
              </a:spcBef>
              <a:spcAft>
                <a:spcPts val="0"/>
              </a:spcAft>
              <a:buFont typeface="Wingdings 3"/>
              <a:buChar char=""/>
              <a:defRPr/>
            </a:pPr>
            <a:r>
              <a:rPr lang="en-US" b="1" dirty="0" smtClean="0">
                <a:effectLst>
                  <a:outerShdw blurRad="38100" dist="38100" dir="2700000" algn="tl">
                    <a:srgbClr val="000000">
                      <a:alpha val="43137"/>
                    </a:srgbClr>
                  </a:outerShdw>
                </a:effectLst>
              </a:rPr>
              <a:t>Attribution Theory</a:t>
            </a:r>
          </a:p>
          <a:p>
            <a:pPr marL="274320" indent="-274320" eaLnBrk="1" fontAlgn="auto" hangingPunct="1">
              <a:spcBef>
                <a:spcPct val="0"/>
              </a:spcBef>
              <a:spcAft>
                <a:spcPts val="0"/>
              </a:spcAft>
              <a:buFont typeface="Wingdings 3"/>
              <a:buChar char=""/>
              <a:defRPr/>
            </a:pPr>
            <a:r>
              <a:rPr lang="en-US" dirty="0" smtClean="0"/>
              <a:t>explains how individuals pinpoint the causes of their own </a:t>
            </a:r>
            <a:r>
              <a:rPr lang="en-US" dirty="0" err="1" smtClean="0"/>
              <a:t>behaviour</a:t>
            </a:r>
            <a:r>
              <a:rPr lang="en-US" dirty="0" smtClean="0"/>
              <a:t> or that of others.</a:t>
            </a:r>
            <a:endParaRPr lang="en-CA" dirty="0" smtClean="0"/>
          </a:p>
          <a:p>
            <a:pPr marL="274320" indent="-274320" eaLnBrk="1" fontAlgn="auto" hangingPunct="1">
              <a:spcAft>
                <a:spcPts val="0"/>
              </a:spcAft>
              <a:buFont typeface="Wingdings 3"/>
              <a:buChar char=""/>
              <a:defRPr/>
            </a:pPr>
            <a:endParaRPr lang="en-CA" dirty="0" smtClean="0"/>
          </a:p>
        </p:txBody>
      </p:sp>
      <p:sp>
        <p:nvSpPr>
          <p:cNvPr id="63491" name="Rectangle 10"/>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E15F0A9C-E3CA-4101-95B8-C52724B96F3C}" type="slidenum">
              <a:rPr lang="en-US" smtClean="0">
                <a:solidFill>
                  <a:schemeClr val="tx2"/>
                </a:solidFill>
              </a:rPr>
              <a:pPr/>
              <a:t>25</a:t>
            </a:fld>
            <a:endParaRPr lang="en-US" smtClean="0">
              <a:solidFill>
                <a:schemeClr val="tx2"/>
              </a:solidFill>
            </a:endParaRPr>
          </a:p>
        </p:txBody>
      </p:sp>
      <p:graphicFrame>
        <p:nvGraphicFramePr>
          <p:cNvPr id="63493" name="Object 4"/>
          <p:cNvGraphicFramePr>
            <a:graphicFrameLocks noChangeAspect="1"/>
          </p:cNvGraphicFramePr>
          <p:nvPr>
            <p:extLst>
              <p:ext uri="{D42A27DB-BD31-4B8C-83A1-F6EECF244321}">
                <p14:modId xmlns:p14="http://schemas.microsoft.com/office/powerpoint/2010/main" val="4024688647"/>
              </p:ext>
            </p:extLst>
          </p:nvPr>
        </p:nvGraphicFramePr>
        <p:xfrm>
          <a:off x="3491880" y="3048000"/>
          <a:ext cx="1393825" cy="2997200"/>
        </p:xfrm>
        <a:graphic>
          <a:graphicData uri="http://schemas.openxmlformats.org/presentationml/2006/ole">
            <mc:AlternateContent xmlns:mc="http://schemas.openxmlformats.org/markup-compatibility/2006">
              <mc:Choice xmlns:v="urn:schemas-microsoft-com:vml" Requires="v">
                <p:oleObj spid="_x0000_s63540" name="Clip" r:id="rId3" imgW="1857375" imgH="3995738" progId="MS_ClipArt_Gallery.2">
                  <p:embed/>
                </p:oleObj>
              </mc:Choice>
              <mc:Fallback>
                <p:oleObj name="Clip" r:id="rId3" imgW="1857375" imgH="3995738"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3048000"/>
                        <a:ext cx="1393825" cy="299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a:spLocks noChangeArrowheads="1"/>
          </p:cNvSpPr>
          <p:nvPr/>
        </p:nvSpPr>
        <p:spPr bwMode="auto">
          <a:xfrm>
            <a:off x="457200" y="230187"/>
            <a:ext cx="8229600" cy="1065213"/>
          </a:xfrm>
          <a:prstGeom prst="roundRect">
            <a:avLst>
              <a:gd name="adj" fmla="val 16667"/>
            </a:avLst>
          </a:prstGeom>
          <a:solidFill>
            <a:schemeClr val="bg2">
              <a:lumMod val="25000"/>
            </a:schemeClr>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ts val="0"/>
              </a:spcAft>
              <a:defRPr/>
            </a:pPr>
            <a:r>
              <a:rPr lang="en-US" sz="4400" dirty="0" smtClean="0">
                <a:solidFill>
                  <a:srgbClr val="FFFFFF"/>
                </a:solidFill>
                <a:latin typeface="+mj-lt"/>
                <a:ea typeface="Times New Roman" pitchFamily="-110" charset="0"/>
                <a:cs typeface="Times New Roman" pitchFamily="-110" charset="0"/>
              </a:rPr>
              <a:t>Attribution</a:t>
            </a:r>
          </a:p>
        </p:txBody>
      </p:sp>
      <p:sp>
        <p:nvSpPr>
          <p:cNvPr id="9" name="TextBox 4"/>
          <p:cNvSpPr>
            <a:spLocks noChangeArrowheads="1"/>
          </p:cNvSpPr>
          <p:nvPr/>
        </p:nvSpPr>
        <p:spPr bwMode="auto">
          <a:xfrm>
            <a:off x="457200" y="1504593"/>
            <a:ext cx="8077200" cy="4648081"/>
          </a:xfrm>
          <a:prstGeom prst="roundRect">
            <a:avLst>
              <a:gd name="adj" fmla="val 16667"/>
            </a:avLst>
          </a:prstGeom>
          <a:solidFill>
            <a:schemeClr val="bg1"/>
          </a:solidFill>
          <a:ln w="177800">
            <a:solidFill>
              <a:srgbClr val="17375E"/>
            </a:solidFill>
            <a:round/>
            <a:headEnd/>
            <a:tailEnd/>
          </a:ln>
          <a:effectLst>
            <a:outerShdw blurRad="63500" sx="102000" sy="102000" algn="ctr" rotWithShape="0">
              <a:srgbClr val="000000">
                <a:alpha val="39999"/>
              </a:srgbClr>
            </a:outerShdw>
          </a:effectLst>
        </p:spPr>
        <p:txBody>
          <a:bodyPr wrap="square">
            <a:spAutoFit/>
          </a:bodyPr>
          <a:lstStyle/>
          <a:p>
            <a:pPr>
              <a:spcAft>
                <a:spcPts val="1800"/>
              </a:spcAft>
              <a:defRPr/>
            </a:pPr>
            <a:r>
              <a:rPr lang="en-US" sz="2800" b="1" dirty="0" smtClean="0">
                <a:solidFill>
                  <a:srgbClr val="000000"/>
                </a:solidFill>
                <a:latin typeface="+mj-lt"/>
                <a:ea typeface="Times New Roman" pitchFamily="-110" charset="0"/>
                <a:cs typeface="Times New Roman" pitchFamily="-110" charset="0"/>
              </a:rPr>
              <a:t>Attribution </a:t>
            </a:r>
            <a:r>
              <a:rPr lang="en-US" sz="2800" dirty="0" smtClean="0">
                <a:solidFill>
                  <a:srgbClr val="000000"/>
                </a:solidFill>
                <a:latin typeface="+mj-lt"/>
                <a:ea typeface="Times New Roman" pitchFamily="-110" charset="0"/>
                <a:cs typeface="Times New Roman" pitchFamily="-110" charset="0"/>
              </a:rPr>
              <a:t>is the process by which we assign causes (motives) to explain behaviors of others.</a:t>
            </a:r>
            <a:endParaRPr lang="en-US" sz="2800" dirty="0">
              <a:solidFill>
                <a:srgbClr val="000000"/>
              </a:solidFill>
              <a:latin typeface="+mj-lt"/>
              <a:ea typeface="Times New Roman" pitchFamily="-110" charset="0"/>
              <a:cs typeface="Times New Roman" pitchFamily="-110" charset="0"/>
            </a:endParaRPr>
          </a:p>
          <a:p>
            <a:pPr>
              <a:defRPr/>
            </a:pPr>
            <a:r>
              <a:rPr lang="en-US" sz="2800" dirty="0" smtClean="0">
                <a:solidFill>
                  <a:srgbClr val="000000"/>
                </a:solidFill>
                <a:latin typeface="+mj-lt"/>
                <a:ea typeface="Times New Roman" pitchFamily="-110" charset="0"/>
                <a:cs typeface="Times New Roman" pitchFamily="-110" charset="0"/>
              </a:rPr>
              <a:t>We make </a:t>
            </a:r>
          </a:p>
          <a:p>
            <a:pPr marL="457200" indent="-457200">
              <a:buFont typeface="Arial" panose="020B0604020202020204" pitchFamily="34" charset="0"/>
              <a:buChar char="•"/>
              <a:defRPr/>
            </a:pPr>
            <a:r>
              <a:rPr lang="en-US" sz="2800" b="1" dirty="0" smtClean="0">
                <a:solidFill>
                  <a:srgbClr val="00CC00"/>
                </a:solidFill>
                <a:latin typeface="+mj-lt"/>
                <a:ea typeface="Times New Roman" pitchFamily="-110" charset="0"/>
                <a:cs typeface="Times New Roman" pitchFamily="-110" charset="0"/>
              </a:rPr>
              <a:t>Dispositional</a:t>
            </a:r>
            <a:r>
              <a:rPr lang="en-US" sz="2800" dirty="0" smtClean="0">
                <a:solidFill>
                  <a:srgbClr val="00CC00"/>
                </a:solidFill>
                <a:latin typeface="+mj-lt"/>
                <a:ea typeface="Times New Roman" pitchFamily="-110" charset="0"/>
                <a:cs typeface="Times New Roman" pitchFamily="-110" charset="0"/>
              </a:rPr>
              <a:t> </a:t>
            </a:r>
            <a:r>
              <a:rPr lang="en-US" sz="2800" dirty="0" smtClean="0">
                <a:solidFill>
                  <a:srgbClr val="000000"/>
                </a:solidFill>
                <a:latin typeface="+mj-lt"/>
                <a:ea typeface="Times New Roman" pitchFamily="-110" charset="0"/>
                <a:cs typeface="Times New Roman" pitchFamily="-110" charset="0"/>
              </a:rPr>
              <a:t>attributions: person acts a certain way b/c of internal characteristics (personality, values, intelligence, desires, etc.)</a:t>
            </a:r>
          </a:p>
          <a:p>
            <a:pPr algn="ctr">
              <a:defRPr/>
            </a:pPr>
            <a:r>
              <a:rPr lang="en-US" sz="2800" dirty="0" smtClean="0">
                <a:solidFill>
                  <a:srgbClr val="000000"/>
                </a:solidFill>
                <a:latin typeface="+mj-lt"/>
                <a:ea typeface="Times New Roman" pitchFamily="-110" charset="0"/>
                <a:cs typeface="Times New Roman" pitchFamily="-110" charset="0"/>
              </a:rPr>
              <a:t>OR</a:t>
            </a:r>
          </a:p>
          <a:p>
            <a:pPr marL="457200" indent="-457200">
              <a:buFont typeface="Arial" panose="020B0604020202020204" pitchFamily="34" charset="0"/>
              <a:buChar char="•"/>
              <a:defRPr/>
            </a:pPr>
            <a:r>
              <a:rPr lang="en-US" sz="2800" b="1" dirty="0" smtClean="0">
                <a:solidFill>
                  <a:srgbClr val="7030A0"/>
                </a:solidFill>
                <a:latin typeface="+mj-lt"/>
                <a:ea typeface="Times New Roman" pitchFamily="-110" charset="0"/>
                <a:cs typeface="Times New Roman" pitchFamily="-110" charset="0"/>
              </a:rPr>
              <a:t>Situational</a:t>
            </a:r>
            <a:r>
              <a:rPr lang="en-US" sz="2800" dirty="0" smtClean="0">
                <a:solidFill>
                  <a:srgbClr val="7030A0"/>
                </a:solidFill>
                <a:latin typeface="+mj-lt"/>
                <a:ea typeface="Times New Roman" pitchFamily="-110" charset="0"/>
                <a:cs typeface="Times New Roman" pitchFamily="-110" charset="0"/>
              </a:rPr>
              <a:t> </a:t>
            </a:r>
            <a:r>
              <a:rPr lang="en-US" sz="2800" dirty="0" smtClean="0">
                <a:solidFill>
                  <a:srgbClr val="000000"/>
                </a:solidFill>
                <a:latin typeface="+mj-lt"/>
                <a:ea typeface="Times New Roman" pitchFamily="-110" charset="0"/>
                <a:cs typeface="Times New Roman" pitchFamily="-110" charset="0"/>
              </a:rPr>
              <a:t>attributions: person acts a certain way b/c of the situation or the environment</a:t>
            </a:r>
            <a:endParaRPr lang="en-US" sz="2800" dirty="0">
              <a:solidFill>
                <a:srgbClr val="000000"/>
              </a:solidFill>
              <a:latin typeface="+mj-lt"/>
              <a:ea typeface="Times New Roman" pitchFamily="-110" charset="0"/>
              <a:cs typeface="Times New Roman" pitchFamily="-110" charset="0"/>
            </a:endParaRPr>
          </a:p>
        </p:txBody>
      </p:sp>
      <p:sp>
        <p:nvSpPr>
          <p:cNvPr id="10" name="Slide Number Placeholder 9"/>
          <p:cNvSpPr>
            <a:spLocks noGrp="1"/>
          </p:cNvSpPr>
          <p:nvPr>
            <p:ph type="sldNum" sz="quarter" idx="12"/>
          </p:nvPr>
        </p:nvSpPr>
        <p:spPr/>
        <p:txBody>
          <a:bodyPr/>
          <a:lstStyle/>
          <a:p>
            <a:fld id="{91F169DC-6252-43FE-9D5B-800EE05FEC26}" type="slidenum">
              <a:rPr lang="en-US" smtClean="0"/>
              <a:pPr/>
              <a:t>26</a:t>
            </a:fld>
            <a:endParaRPr lang="en-US"/>
          </a:p>
        </p:txBody>
      </p:sp>
      <p:sp>
        <p:nvSpPr>
          <p:cNvPr id="3" name="Date Placeholder 2"/>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2542962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658938" y="882650"/>
            <a:ext cx="6302375" cy="1033463"/>
          </a:xfrm>
        </p:spPr>
        <p:txBody>
          <a:bodyPr lIns="92075" tIns="46038" rIns="92075" bIns="46038">
            <a:normAutofit fontScale="90000"/>
          </a:bodyPr>
          <a:lstStyle/>
          <a:p>
            <a:pPr eaLnBrk="1" fontAlgn="auto" hangingPunct="1">
              <a:spcAft>
                <a:spcPts val="0"/>
              </a:spcAft>
              <a:defRPr/>
            </a:pPr>
            <a:r>
              <a:rPr lang="en-US" sz="2800" b="1" smtClean="0"/>
              <a:t>To answer the question,</a:t>
            </a:r>
            <a:r>
              <a:rPr lang="en-US" sz="2800" smtClean="0"/>
              <a:t> </a:t>
            </a:r>
            <a:br>
              <a:rPr lang="en-US" sz="2800" smtClean="0"/>
            </a:br>
            <a:r>
              <a:rPr lang="en-US" sz="2800" b="1" smtClean="0"/>
              <a:t>Attribution Theory</a:t>
            </a:r>
            <a:r>
              <a:rPr lang="en-US" sz="2800" smtClean="0"/>
              <a:t> </a:t>
            </a:r>
            <a:r>
              <a:rPr lang="en-US" sz="2800" b="1" smtClean="0"/>
              <a:t>uses the:</a:t>
            </a:r>
            <a:r>
              <a:rPr lang="en-US" sz="2000" smtClean="0"/>
              <a:t> </a:t>
            </a:r>
            <a:br>
              <a:rPr lang="en-US" sz="2000" smtClean="0"/>
            </a:br>
            <a:endParaRPr lang="en-US" sz="2000" smtClean="0"/>
          </a:p>
        </p:txBody>
      </p:sp>
      <p:sp>
        <p:nvSpPr>
          <p:cNvPr id="65540" name="Rectangle 3"/>
          <p:cNvSpPr>
            <a:spLocks noGrp="1" noChangeArrowheads="1"/>
          </p:cNvSpPr>
          <p:nvPr>
            <p:ph idx="1"/>
          </p:nvPr>
        </p:nvSpPr>
        <p:spPr>
          <a:xfrm>
            <a:off x="2317750" y="2036763"/>
            <a:ext cx="6230938" cy="3787775"/>
          </a:xfrm>
        </p:spPr>
        <p:txBody>
          <a:bodyPr lIns="92075" tIns="46038" rIns="92075" bIns="46038"/>
          <a:lstStyle/>
          <a:p>
            <a:pPr eaLnBrk="1" hangingPunct="1">
              <a:buFont typeface="Wingdings" pitchFamily="2" charset="2"/>
              <a:buNone/>
            </a:pPr>
            <a:r>
              <a:rPr lang="en-US" sz="2500" b="1" smtClean="0"/>
              <a:t>COVARIATION PRINCIPLE: </a:t>
            </a:r>
          </a:p>
          <a:p>
            <a:pPr eaLnBrk="1" hangingPunct="1">
              <a:buFont typeface="Wingdings" pitchFamily="2" charset="2"/>
              <a:buNone/>
            </a:pPr>
            <a:endParaRPr lang="en-US" smtClean="0"/>
          </a:p>
          <a:p>
            <a:pPr eaLnBrk="1" hangingPunct="1">
              <a:buClr>
                <a:srgbClr val="800080"/>
              </a:buClr>
              <a:buFont typeface="Wingdings" pitchFamily="2" charset="2"/>
              <a:buChar char="Ø"/>
            </a:pPr>
            <a:r>
              <a:rPr lang="en-US" smtClean="0"/>
              <a:t> Consistency</a:t>
            </a:r>
          </a:p>
          <a:p>
            <a:pPr eaLnBrk="1" hangingPunct="1">
              <a:buClr>
                <a:srgbClr val="800080"/>
              </a:buClr>
              <a:buFont typeface="Wingdings" pitchFamily="2" charset="2"/>
              <a:buChar char="Ø"/>
            </a:pPr>
            <a:r>
              <a:rPr lang="en-US" smtClean="0"/>
              <a:t> Consensus</a:t>
            </a:r>
          </a:p>
          <a:p>
            <a:pPr eaLnBrk="1" hangingPunct="1">
              <a:buClr>
                <a:srgbClr val="800080"/>
              </a:buClr>
              <a:buFont typeface="Wingdings" pitchFamily="2" charset="2"/>
              <a:buChar char="Ø"/>
            </a:pPr>
            <a:r>
              <a:rPr lang="en-US" smtClean="0"/>
              <a:t> Distinctiveness</a:t>
            </a:r>
          </a:p>
        </p:txBody>
      </p:sp>
      <p:sp>
        <p:nvSpPr>
          <p:cNvPr id="6553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446A04FD-06D9-4CC2-8AA7-D214BABCF300}" type="slidenum">
              <a:rPr lang="en-US" smtClean="0">
                <a:solidFill>
                  <a:schemeClr val="tx2"/>
                </a:solidFill>
              </a:rPr>
              <a:pPr/>
              <a:t>27</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1835150" y="260350"/>
            <a:ext cx="3144838" cy="882650"/>
          </a:xfrm>
        </p:spPr>
        <p:txBody>
          <a:bodyPr>
            <a:normAutofit fontScale="90000"/>
          </a:bodyPr>
          <a:lstStyle/>
          <a:p>
            <a:pPr eaLnBrk="1" fontAlgn="auto" hangingPunct="1">
              <a:spcAft>
                <a:spcPts val="0"/>
              </a:spcAft>
              <a:defRPr/>
            </a:pPr>
            <a:r>
              <a:rPr lang="en-US" b="1" smtClean="0"/>
              <a:t>Information Cues</a:t>
            </a:r>
          </a:p>
        </p:txBody>
      </p:sp>
      <p:sp>
        <p:nvSpPr>
          <p:cNvPr id="66564" name="Rectangle 3"/>
          <p:cNvSpPr>
            <a:spLocks noGrp="1" noChangeArrowheads="1"/>
          </p:cNvSpPr>
          <p:nvPr>
            <p:ph idx="1"/>
          </p:nvPr>
        </p:nvSpPr>
        <p:spPr>
          <a:xfrm>
            <a:off x="611188" y="1125538"/>
            <a:ext cx="4418012" cy="4665662"/>
          </a:xfrm>
        </p:spPr>
        <p:txBody>
          <a:bodyPr/>
          <a:lstStyle/>
          <a:p>
            <a:pPr marL="342900" lvl="1" indent="-342900" eaLnBrk="1" hangingPunct="1">
              <a:lnSpc>
                <a:spcPct val="150000"/>
              </a:lnSpc>
              <a:spcBef>
                <a:spcPct val="0"/>
              </a:spcBef>
              <a:buFont typeface="Wingdings" pitchFamily="2" charset="2"/>
              <a:buNone/>
            </a:pPr>
            <a:r>
              <a:rPr lang="en-US" sz="2400" smtClean="0"/>
              <a:t>Consensus</a:t>
            </a:r>
          </a:p>
          <a:p>
            <a:pPr marL="742950" lvl="2" indent="-342900" eaLnBrk="1" hangingPunct="1">
              <a:spcBef>
                <a:spcPct val="0"/>
              </a:spcBef>
            </a:pPr>
            <a:r>
              <a:rPr lang="en-US" smtClean="0"/>
              <a:t>Was the same behaviour evident in other people?</a:t>
            </a:r>
          </a:p>
          <a:p>
            <a:pPr marL="342900" lvl="1" indent="-342900" eaLnBrk="1" hangingPunct="1">
              <a:lnSpc>
                <a:spcPct val="150000"/>
              </a:lnSpc>
              <a:spcBef>
                <a:spcPct val="0"/>
              </a:spcBef>
              <a:buFont typeface="Wingdings" pitchFamily="2" charset="2"/>
              <a:buNone/>
            </a:pPr>
            <a:r>
              <a:rPr lang="en-US" sz="2400" smtClean="0"/>
              <a:t>Consistency</a:t>
            </a:r>
          </a:p>
          <a:p>
            <a:pPr marL="742950" lvl="2" indent="-342900" eaLnBrk="1" hangingPunct="1">
              <a:spcBef>
                <a:spcPct val="0"/>
              </a:spcBef>
            </a:pPr>
            <a:r>
              <a:rPr lang="en-US" smtClean="0"/>
              <a:t>Was the same behaviour repeated over time?</a:t>
            </a:r>
          </a:p>
          <a:p>
            <a:pPr marL="342900" lvl="1" indent="-342900" eaLnBrk="1" hangingPunct="1">
              <a:lnSpc>
                <a:spcPct val="150000"/>
              </a:lnSpc>
              <a:spcBef>
                <a:spcPct val="0"/>
              </a:spcBef>
              <a:buFont typeface="Wingdings" pitchFamily="2" charset="2"/>
              <a:buNone/>
            </a:pPr>
            <a:r>
              <a:rPr lang="en-US" sz="2400" smtClean="0"/>
              <a:t>Distinctiveness </a:t>
            </a:r>
          </a:p>
          <a:p>
            <a:pPr marL="742950" lvl="2" indent="-342900" eaLnBrk="1" hangingPunct="1">
              <a:spcBef>
                <a:spcPct val="0"/>
              </a:spcBef>
            </a:pPr>
            <a:r>
              <a:rPr lang="en-US" smtClean="0"/>
              <a:t>Was similar behaviour evident in other situations?</a:t>
            </a:r>
          </a:p>
        </p:txBody>
      </p:sp>
      <p:sp>
        <p:nvSpPr>
          <p:cNvPr id="66563"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67ECB5BB-B0F3-4ABA-A565-858EDBE96015}" type="slidenum">
              <a:rPr lang="en-US" smtClean="0">
                <a:solidFill>
                  <a:schemeClr val="tx2"/>
                </a:solidFill>
              </a:rPr>
              <a:pPr/>
              <a:t>28</a:t>
            </a:fld>
            <a:endParaRPr lang="en-US" smtClean="0">
              <a:solidFill>
                <a:schemeClr val="tx2"/>
              </a:solidFill>
            </a:endParaRPr>
          </a:p>
        </p:txBody>
      </p:sp>
      <p:pic>
        <p:nvPicPr>
          <p:cNvPr id="6656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4788" y="2997200"/>
            <a:ext cx="2209800" cy="294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lgn="ctr">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a:spLocks noChangeArrowheads="1"/>
          </p:cNvSpPr>
          <p:nvPr/>
        </p:nvSpPr>
        <p:spPr bwMode="auto">
          <a:xfrm>
            <a:off x="457200" y="230187"/>
            <a:ext cx="8229600" cy="1065213"/>
          </a:xfrm>
          <a:prstGeom prst="roundRect">
            <a:avLst>
              <a:gd name="adj" fmla="val 16667"/>
            </a:avLst>
          </a:prstGeom>
          <a:solidFill>
            <a:schemeClr val="bg2">
              <a:lumMod val="25000"/>
            </a:schemeClr>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ts val="0"/>
              </a:spcAft>
              <a:defRPr/>
            </a:pPr>
            <a:r>
              <a:rPr lang="en-US" sz="4400" dirty="0" smtClean="0">
                <a:solidFill>
                  <a:srgbClr val="FFFFFF"/>
                </a:solidFill>
                <a:latin typeface="+mj-lt"/>
                <a:ea typeface="Times New Roman" pitchFamily="-110" charset="0"/>
                <a:cs typeface="Times New Roman" pitchFamily="-110" charset="0"/>
              </a:rPr>
              <a:t>Attribution </a:t>
            </a:r>
            <a:r>
              <a:rPr lang="en-US" sz="3600" dirty="0" smtClean="0">
                <a:solidFill>
                  <a:srgbClr val="FFFFFF"/>
                </a:solidFill>
                <a:latin typeface="+mj-lt"/>
                <a:ea typeface="Times New Roman" pitchFamily="-110" charset="0"/>
                <a:cs typeface="Times New Roman" pitchFamily="-110" charset="0"/>
              </a:rPr>
              <a:t>(cont’d)</a:t>
            </a:r>
          </a:p>
        </p:txBody>
      </p:sp>
      <p:sp>
        <p:nvSpPr>
          <p:cNvPr id="10" name="Slide Number Placeholder 9"/>
          <p:cNvSpPr>
            <a:spLocks noGrp="1"/>
          </p:cNvSpPr>
          <p:nvPr>
            <p:ph type="sldNum" sz="quarter" idx="12"/>
          </p:nvPr>
        </p:nvSpPr>
        <p:spPr/>
        <p:txBody>
          <a:bodyPr/>
          <a:lstStyle/>
          <a:p>
            <a:fld id="{91F169DC-6252-43FE-9D5B-800EE05FEC26}" type="slidenum">
              <a:rPr lang="en-US" smtClean="0"/>
              <a:pPr/>
              <a:t>29</a:t>
            </a:fld>
            <a:endParaRPr lang="en-US"/>
          </a:p>
        </p:txBody>
      </p:sp>
      <p:sp>
        <p:nvSpPr>
          <p:cNvPr id="11" name="Rectangle 10"/>
          <p:cNvSpPr/>
          <p:nvPr/>
        </p:nvSpPr>
        <p:spPr>
          <a:xfrm>
            <a:off x="76200" y="1676400"/>
            <a:ext cx="8763000" cy="8382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113792" tIns="20320" rIns="20320" bIns="20320"/>
          <a:lstStyle/>
          <a:p>
            <a:pPr defTabSz="711200">
              <a:lnSpc>
                <a:spcPct val="90000"/>
              </a:lnSpc>
              <a:spcAft>
                <a:spcPts val="1200"/>
              </a:spcAft>
              <a:defRPr/>
            </a:pPr>
            <a:r>
              <a:rPr lang="en-US" sz="3000" b="1" dirty="0" smtClean="0">
                <a:solidFill>
                  <a:srgbClr val="000000"/>
                </a:solidFill>
                <a:latin typeface="+mj-lt"/>
                <a:ea typeface="Arial" pitchFamily="-110" charset="0"/>
                <a:cs typeface="Arial" pitchFamily="-110" charset="0"/>
              </a:rPr>
              <a:t>Characteristics of the </a:t>
            </a:r>
            <a:r>
              <a:rPr lang="en-US" sz="3000" b="1" dirty="0">
                <a:solidFill>
                  <a:srgbClr val="000000"/>
                </a:solidFill>
                <a:latin typeface="+mj-lt"/>
                <a:ea typeface="Arial" pitchFamily="-110" charset="0"/>
                <a:cs typeface="Arial" pitchFamily="-110" charset="0"/>
              </a:rPr>
              <a:t>behavior </a:t>
            </a:r>
            <a:r>
              <a:rPr lang="en-US" sz="3000" dirty="0">
                <a:solidFill>
                  <a:srgbClr val="000000"/>
                </a:solidFill>
                <a:latin typeface="+mj-lt"/>
                <a:ea typeface="Arial" pitchFamily="-110" charset="0"/>
                <a:cs typeface="Arial" pitchFamily="-110" charset="0"/>
              </a:rPr>
              <a:t>determine </a:t>
            </a:r>
            <a:r>
              <a:rPr lang="en-US" sz="3000" dirty="0" smtClean="0">
                <a:solidFill>
                  <a:srgbClr val="000000"/>
                </a:solidFill>
                <a:latin typeface="+mj-lt"/>
                <a:ea typeface="Arial" pitchFamily="-110" charset="0"/>
                <a:cs typeface="Arial" pitchFamily="-110" charset="0"/>
              </a:rPr>
              <a:t>attributions</a:t>
            </a:r>
            <a:r>
              <a:rPr lang="en-US" sz="3000" b="1" dirty="0" smtClean="0">
                <a:solidFill>
                  <a:srgbClr val="000000"/>
                </a:solidFill>
                <a:latin typeface="+mj-lt"/>
                <a:ea typeface="Arial" pitchFamily="-110" charset="0"/>
                <a:cs typeface="Arial" pitchFamily="-110" charset="0"/>
              </a:rPr>
              <a:t>:</a:t>
            </a:r>
            <a:endParaRPr lang="en-US" sz="3000" b="1" dirty="0">
              <a:solidFill>
                <a:srgbClr val="000000"/>
              </a:solidFill>
              <a:latin typeface="+mj-lt"/>
              <a:ea typeface="Arial" pitchFamily="-110" charset="0"/>
              <a:cs typeface="Arial" pitchFamily="-110" charset="0"/>
            </a:endParaRPr>
          </a:p>
          <a:p>
            <a:pPr defTabSz="711200">
              <a:lnSpc>
                <a:spcPct val="90000"/>
              </a:lnSpc>
              <a:spcAft>
                <a:spcPts val="1200"/>
              </a:spcAft>
              <a:defRPr/>
            </a:pPr>
            <a:endParaRPr lang="en-US" sz="3000" b="1" dirty="0">
              <a:solidFill>
                <a:srgbClr val="000000"/>
              </a:solidFill>
              <a:latin typeface="+mj-lt"/>
              <a:ea typeface="Arial" pitchFamily="-110" charset="0"/>
              <a:cs typeface="Arial" pitchFamily="-110" charset="0"/>
            </a:endParaRPr>
          </a:p>
        </p:txBody>
      </p:sp>
      <p:graphicFrame>
        <p:nvGraphicFramePr>
          <p:cNvPr id="4" name="Table 3"/>
          <p:cNvGraphicFramePr>
            <a:graphicFrameLocks noGrp="1"/>
          </p:cNvGraphicFramePr>
          <p:nvPr>
            <p:extLst/>
          </p:nvPr>
        </p:nvGraphicFramePr>
        <p:xfrm>
          <a:off x="228600" y="2286000"/>
          <a:ext cx="8382001" cy="4101146"/>
        </p:xfrm>
        <a:graphic>
          <a:graphicData uri="http://schemas.openxmlformats.org/drawingml/2006/table">
            <a:tbl>
              <a:tblPr firstRow="1" bandRow="1">
                <a:tableStyleId>{5C22544A-7EE6-4342-B048-85BDC9FD1C3A}</a:tableStyleId>
              </a:tblPr>
              <a:tblGrid>
                <a:gridCol w="4800600"/>
                <a:gridCol w="1752600"/>
                <a:gridCol w="1828801"/>
              </a:tblGrid>
              <a:tr h="457200">
                <a:tc>
                  <a:txBody>
                    <a:bodyPr/>
                    <a:lstStyle/>
                    <a:p>
                      <a:r>
                        <a:rPr lang="en-CA" sz="2400" dirty="0" smtClean="0"/>
                        <a:t>Cues</a:t>
                      </a:r>
                      <a:endParaRPr lang="en-CA" sz="2400" dirty="0"/>
                    </a:p>
                  </a:txBody>
                  <a:tcPr/>
                </a:tc>
                <a:tc>
                  <a:txBody>
                    <a:bodyPr/>
                    <a:lstStyle/>
                    <a:p>
                      <a:r>
                        <a:rPr lang="en-CA" sz="2400" dirty="0" smtClean="0"/>
                        <a:t>High</a:t>
                      </a:r>
                      <a:endParaRPr lang="en-CA" sz="2400" dirty="0"/>
                    </a:p>
                  </a:txBody>
                  <a:tcPr/>
                </a:tc>
                <a:tc>
                  <a:txBody>
                    <a:bodyPr/>
                    <a:lstStyle/>
                    <a:p>
                      <a:r>
                        <a:rPr lang="en-CA" sz="2400" dirty="0" smtClean="0"/>
                        <a:t>Low</a:t>
                      </a:r>
                      <a:endParaRPr lang="en-CA" sz="2400" dirty="0"/>
                    </a:p>
                  </a:txBody>
                  <a:tcPr/>
                </a:tc>
              </a:tr>
              <a:tr h="928716">
                <a:tc>
                  <a:txBody>
                    <a:bodyPr/>
                    <a:lstStyle/>
                    <a:p>
                      <a:r>
                        <a:rPr lang="en-CA" sz="2400" b="1" dirty="0" smtClean="0"/>
                        <a:t>Consistency</a:t>
                      </a:r>
                      <a:r>
                        <a:rPr lang="en-CA" sz="2400" dirty="0" smtClean="0"/>
                        <a:t> :</a:t>
                      </a:r>
                      <a:r>
                        <a:rPr lang="en-CA" sz="2400" baseline="0" dirty="0" smtClean="0"/>
                        <a:t> </a:t>
                      </a:r>
                    </a:p>
                    <a:p>
                      <a:r>
                        <a:rPr lang="en-CA" sz="2400" baseline="0" dirty="0" smtClean="0"/>
                        <a:t>That particular behaviour is usual for that person (every </a:t>
                      </a:r>
                      <a:r>
                        <a:rPr lang="en-CA" sz="2400" b="0" baseline="0" dirty="0" smtClean="0"/>
                        <a:t>time</a:t>
                      </a:r>
                      <a:r>
                        <a:rPr lang="en-CA" sz="2400" baseline="0" dirty="0" smtClean="0"/>
                        <a:t>)</a:t>
                      </a:r>
                      <a:endParaRPr lang="en-CA" sz="2400" dirty="0"/>
                    </a:p>
                  </a:txBody>
                  <a:tcPr/>
                </a:tc>
                <a:tc>
                  <a:txBody>
                    <a:bodyPr/>
                    <a:lstStyle/>
                    <a:p>
                      <a:r>
                        <a:rPr lang="en-CA" sz="2400" dirty="0" smtClean="0"/>
                        <a:t>Likely</a:t>
                      </a:r>
                      <a:r>
                        <a:rPr lang="en-CA" sz="2400" baseline="0" dirty="0" smtClean="0"/>
                        <a:t> </a:t>
                      </a:r>
                      <a:r>
                        <a:rPr lang="en-CA" sz="2400" baseline="0" dirty="0" smtClean="0">
                          <a:solidFill>
                            <a:srgbClr val="00CC00"/>
                          </a:solidFill>
                        </a:rPr>
                        <a:t>dispositional</a:t>
                      </a:r>
                      <a:endParaRPr lang="en-CA" sz="2400" dirty="0">
                        <a:solidFill>
                          <a:srgbClr val="00CC00"/>
                        </a:solidFill>
                      </a:endParaRPr>
                    </a:p>
                  </a:txBody>
                  <a:tcPr/>
                </a:tc>
                <a:tc>
                  <a:txBody>
                    <a:bodyPr/>
                    <a:lstStyle/>
                    <a:p>
                      <a:r>
                        <a:rPr lang="en-CA" sz="2400" dirty="0" smtClean="0"/>
                        <a:t>Likely</a:t>
                      </a:r>
                      <a:r>
                        <a:rPr lang="en-CA" sz="2400" baseline="0" dirty="0" smtClean="0"/>
                        <a:t> </a:t>
                      </a:r>
                      <a:r>
                        <a:rPr lang="en-CA" sz="2400" baseline="0" dirty="0" smtClean="0">
                          <a:solidFill>
                            <a:srgbClr val="7030A0"/>
                          </a:solidFill>
                        </a:rPr>
                        <a:t>situational</a:t>
                      </a:r>
                      <a:endParaRPr lang="en-CA" sz="2400" dirty="0">
                        <a:solidFill>
                          <a:srgbClr val="7030A0"/>
                        </a:solidFill>
                      </a:endParaRPr>
                    </a:p>
                  </a:txBody>
                  <a:tcPr/>
                </a:tc>
              </a:tr>
              <a:tr h="1227613">
                <a:tc>
                  <a:txBody>
                    <a:bodyPr/>
                    <a:lstStyle/>
                    <a:p>
                      <a:r>
                        <a:rPr lang="en-CA" sz="2400" b="1" dirty="0" smtClean="0"/>
                        <a:t>Distinctiveness</a:t>
                      </a:r>
                      <a:r>
                        <a:rPr lang="en-CA" sz="2400" dirty="0" smtClean="0"/>
                        <a:t>:</a:t>
                      </a:r>
                    </a:p>
                    <a:p>
                      <a:r>
                        <a:rPr lang="en-CA" sz="2400" dirty="0" smtClean="0"/>
                        <a:t>That person does</a:t>
                      </a:r>
                      <a:r>
                        <a:rPr lang="en-CA" sz="2400" baseline="0" dirty="0" smtClean="0"/>
                        <a:t> not act that way in most situations</a:t>
                      </a:r>
                      <a:endParaRPr lang="en-CA" sz="2400" dirty="0" smtClean="0"/>
                    </a:p>
                  </a:txBody>
                  <a:tcPr/>
                </a:tc>
                <a:tc>
                  <a:txBody>
                    <a:bodyPr/>
                    <a:lstStyle/>
                    <a:p>
                      <a:r>
                        <a:rPr lang="en-CA" sz="2400" dirty="0" smtClean="0"/>
                        <a:t>Likely </a:t>
                      </a:r>
                    </a:p>
                    <a:p>
                      <a:r>
                        <a:rPr lang="en-CA" sz="2400" dirty="0" smtClean="0">
                          <a:solidFill>
                            <a:srgbClr val="7030A0"/>
                          </a:solidFill>
                        </a:rPr>
                        <a:t>situational</a:t>
                      </a:r>
                      <a:endParaRPr lang="en-CA" sz="2400" dirty="0">
                        <a:solidFill>
                          <a:srgbClr val="00CC00"/>
                        </a:solidFill>
                      </a:endParaRPr>
                    </a:p>
                  </a:txBody>
                  <a:tcPr/>
                </a:tc>
                <a:tc>
                  <a:txBody>
                    <a:bodyPr/>
                    <a:lstStyle/>
                    <a:p>
                      <a:r>
                        <a:rPr lang="en-CA" sz="2400" dirty="0" smtClean="0"/>
                        <a:t>Likely </a:t>
                      </a:r>
                    </a:p>
                    <a:p>
                      <a:r>
                        <a:rPr lang="en-CA" sz="2400" baseline="0" dirty="0" smtClean="0">
                          <a:solidFill>
                            <a:srgbClr val="00CC00"/>
                          </a:solidFill>
                        </a:rPr>
                        <a:t>dispositional</a:t>
                      </a:r>
                      <a:endParaRPr lang="en-CA" sz="2400" dirty="0">
                        <a:solidFill>
                          <a:srgbClr val="7030A0"/>
                        </a:solidFill>
                      </a:endParaRPr>
                    </a:p>
                  </a:txBody>
                  <a:tcPr/>
                </a:tc>
              </a:tr>
              <a:tr h="1227613">
                <a:tc>
                  <a:txBody>
                    <a:bodyPr/>
                    <a:lstStyle/>
                    <a:p>
                      <a:r>
                        <a:rPr lang="en-CA" sz="2400" b="1" dirty="0" smtClean="0"/>
                        <a:t>Consensus</a:t>
                      </a:r>
                      <a:r>
                        <a:rPr lang="en-CA" sz="2400" dirty="0" smtClean="0"/>
                        <a:t>:</a:t>
                      </a:r>
                    </a:p>
                    <a:p>
                      <a:r>
                        <a:rPr lang="en-CA" sz="2400" dirty="0" smtClean="0"/>
                        <a:t>Everyone acts that way in that situation</a:t>
                      </a:r>
                      <a:endParaRPr lang="en-CA" sz="2400" dirty="0"/>
                    </a:p>
                  </a:txBody>
                  <a:tcPr/>
                </a:tc>
                <a:tc>
                  <a:txBody>
                    <a:bodyPr/>
                    <a:lstStyle/>
                    <a:p>
                      <a:r>
                        <a:rPr lang="en-CA" sz="2400" dirty="0" smtClean="0"/>
                        <a:t>Likely </a:t>
                      </a:r>
                    </a:p>
                    <a:p>
                      <a:r>
                        <a:rPr lang="en-CA" sz="2400" dirty="0" smtClean="0">
                          <a:solidFill>
                            <a:srgbClr val="7030A0"/>
                          </a:solidFill>
                        </a:rPr>
                        <a:t>situational</a:t>
                      </a:r>
                      <a:endParaRPr lang="en-CA" sz="2400" dirty="0">
                        <a:solidFill>
                          <a:srgbClr val="7030A0"/>
                        </a:solidFill>
                      </a:endParaRPr>
                    </a:p>
                  </a:txBody>
                  <a:tcPr/>
                </a:tc>
                <a:tc>
                  <a:txBody>
                    <a:bodyPr/>
                    <a:lstStyle/>
                    <a:p>
                      <a:r>
                        <a:rPr lang="en-CA" sz="2400" dirty="0" smtClean="0"/>
                        <a:t>Likely </a:t>
                      </a:r>
                      <a:r>
                        <a:rPr lang="en-CA" sz="2400" dirty="0" smtClean="0">
                          <a:solidFill>
                            <a:srgbClr val="00CC00"/>
                          </a:solidFill>
                        </a:rPr>
                        <a:t>dispositional</a:t>
                      </a:r>
                      <a:endParaRPr lang="en-CA" sz="2400" dirty="0">
                        <a:solidFill>
                          <a:srgbClr val="00CC00"/>
                        </a:solidFill>
                      </a:endParaRPr>
                    </a:p>
                  </a:txBody>
                  <a:tcPr/>
                </a:tc>
              </a:tr>
            </a:tbl>
          </a:graphicData>
        </a:graphic>
      </p:graphicFrame>
      <p:sp>
        <p:nvSpPr>
          <p:cNvPr id="3" name="Rectangle 2"/>
          <p:cNvSpPr/>
          <p:nvPr/>
        </p:nvSpPr>
        <p:spPr>
          <a:xfrm>
            <a:off x="9992710" y="3717032"/>
            <a:ext cx="3581400" cy="990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CA">
              <a:solidFill>
                <a:schemeClr val="tx1"/>
              </a:solidFill>
            </a:endParaRPr>
          </a:p>
        </p:txBody>
      </p:sp>
      <p:sp>
        <p:nvSpPr>
          <p:cNvPr id="7" name="Rectangle 6"/>
          <p:cNvSpPr/>
          <p:nvPr/>
        </p:nvSpPr>
        <p:spPr>
          <a:xfrm>
            <a:off x="10260632" y="4077072"/>
            <a:ext cx="35814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Rectangle 7"/>
          <p:cNvSpPr/>
          <p:nvPr/>
        </p:nvSpPr>
        <p:spPr>
          <a:xfrm>
            <a:off x="12051332" y="5078396"/>
            <a:ext cx="35814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Date Placeholder 4"/>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192244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animBg="1"/>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27088" y="773113"/>
            <a:ext cx="6096000" cy="1143000"/>
          </a:xfrm>
        </p:spPr>
        <p:txBody>
          <a:bodyPr lIns="92075" tIns="46038" rIns="92075" bIns="46038">
            <a:normAutofit/>
          </a:bodyPr>
          <a:lstStyle/>
          <a:p>
            <a:pPr eaLnBrk="1" fontAlgn="auto" hangingPunct="1">
              <a:spcAft>
                <a:spcPts val="0"/>
              </a:spcAft>
              <a:defRPr/>
            </a:pPr>
            <a:r>
              <a:rPr lang="en-US" sz="2800" b="1" smtClean="0">
                <a:solidFill>
                  <a:srgbClr val="FF0000"/>
                </a:solidFill>
                <a:effectLst>
                  <a:outerShdw blurRad="38100" dist="38100" dir="2700000" algn="tl">
                    <a:srgbClr val="C0C0C0"/>
                  </a:outerShdw>
                </a:effectLst>
              </a:rPr>
              <a:t>Analyze the Behaviour:</a:t>
            </a:r>
            <a:r>
              <a:rPr lang="en-US" smtClean="0"/>
              <a:t> </a:t>
            </a:r>
          </a:p>
        </p:txBody>
      </p:sp>
      <p:sp>
        <p:nvSpPr>
          <p:cNvPr id="64515" name="Rectangle 3"/>
          <p:cNvSpPr>
            <a:spLocks noGrp="1" noChangeArrowheads="1"/>
          </p:cNvSpPr>
          <p:nvPr>
            <p:ph idx="1"/>
          </p:nvPr>
        </p:nvSpPr>
        <p:spPr>
          <a:xfrm>
            <a:off x="1117600" y="1889125"/>
            <a:ext cx="6807200" cy="2457450"/>
          </a:xfrm>
        </p:spPr>
        <p:txBody>
          <a:bodyPr lIns="92075" tIns="46038" rIns="92075" bIns="46038">
            <a:normAutofit fontScale="85000" lnSpcReduction="20000"/>
          </a:bodyPr>
          <a:lstStyle/>
          <a:p>
            <a:pPr marL="274320" indent="-274320" eaLnBrk="1" fontAlgn="auto" hangingPunct="1">
              <a:lnSpc>
                <a:spcPct val="90000"/>
              </a:lnSpc>
              <a:spcAft>
                <a:spcPts val="0"/>
              </a:spcAft>
              <a:buFont typeface="Wingdings" pitchFamily="2" charset="2"/>
              <a:buNone/>
              <a:defRPr/>
            </a:pPr>
            <a:r>
              <a:rPr lang="en-US" sz="2800" i="1" smtClean="0">
                <a:solidFill>
                  <a:srgbClr val="FF0000"/>
                </a:solidFill>
                <a:latin typeface="Times New Roman" pitchFamily="18" charset="0"/>
              </a:rPr>
              <a:t>IF:</a:t>
            </a:r>
            <a:endParaRPr lang="en-US" sz="2800" smtClean="0">
              <a:solidFill>
                <a:srgbClr val="FF0000"/>
              </a:solidFill>
              <a:latin typeface="Times New Roman" pitchFamily="18" charset="0"/>
            </a:endParaRPr>
          </a:p>
          <a:p>
            <a:pPr marL="274320" indent="-274320" eaLnBrk="1" fontAlgn="auto" hangingPunct="1">
              <a:lnSpc>
                <a:spcPct val="90000"/>
              </a:lnSpc>
              <a:spcAft>
                <a:spcPts val="0"/>
              </a:spcAft>
              <a:buFont typeface="Wingdings" pitchFamily="2" charset="2"/>
              <a:buNone/>
              <a:defRPr/>
            </a:pPr>
            <a:r>
              <a:rPr lang="en-US" sz="2800" smtClean="0">
                <a:latin typeface="Times New Roman" pitchFamily="18" charset="0"/>
              </a:rPr>
              <a:t>   Consistent?  YES</a:t>
            </a:r>
          </a:p>
          <a:p>
            <a:pPr marL="274320" indent="-274320" eaLnBrk="1" fontAlgn="auto" hangingPunct="1">
              <a:lnSpc>
                <a:spcPct val="90000"/>
              </a:lnSpc>
              <a:spcAft>
                <a:spcPts val="0"/>
              </a:spcAft>
              <a:buFont typeface="Wingdings" pitchFamily="2" charset="2"/>
              <a:buNone/>
              <a:defRPr/>
            </a:pPr>
            <a:r>
              <a:rPr lang="en-US" sz="2800" smtClean="0">
                <a:latin typeface="Times New Roman" pitchFamily="18" charset="0"/>
              </a:rPr>
              <a:t>   Consensus?  NO</a:t>
            </a:r>
          </a:p>
          <a:p>
            <a:pPr marL="274320" indent="-274320" eaLnBrk="1" fontAlgn="auto" hangingPunct="1">
              <a:lnSpc>
                <a:spcPct val="90000"/>
              </a:lnSpc>
              <a:spcAft>
                <a:spcPts val="0"/>
              </a:spcAft>
              <a:buFont typeface="Wingdings" pitchFamily="2" charset="2"/>
              <a:buNone/>
              <a:defRPr/>
            </a:pPr>
            <a:r>
              <a:rPr lang="en-US" sz="2800" smtClean="0">
                <a:latin typeface="Times New Roman" pitchFamily="18" charset="0"/>
              </a:rPr>
              <a:t>   Distinctiveness?  NO</a:t>
            </a:r>
          </a:p>
          <a:p>
            <a:pPr marL="274320" indent="-274320" eaLnBrk="1" fontAlgn="auto" hangingPunct="1">
              <a:lnSpc>
                <a:spcPct val="90000"/>
              </a:lnSpc>
              <a:spcBef>
                <a:spcPct val="40000"/>
              </a:spcBef>
              <a:spcAft>
                <a:spcPts val="0"/>
              </a:spcAft>
              <a:buFont typeface="Wingdings" pitchFamily="2" charset="2"/>
              <a:buNone/>
              <a:defRPr/>
            </a:pPr>
            <a:r>
              <a:rPr lang="en-US" sz="2800" i="1" smtClean="0">
                <a:solidFill>
                  <a:srgbClr val="FF0000"/>
                </a:solidFill>
                <a:latin typeface="Times New Roman" pitchFamily="18" charset="0"/>
              </a:rPr>
              <a:t>THEN:</a:t>
            </a:r>
            <a:endParaRPr lang="en-US" sz="2800" smtClean="0">
              <a:latin typeface="Times New Roman" pitchFamily="18" charset="0"/>
            </a:endParaRPr>
          </a:p>
          <a:p>
            <a:pPr marL="274320" indent="-274320" eaLnBrk="1" fontAlgn="auto" hangingPunct="1">
              <a:lnSpc>
                <a:spcPct val="90000"/>
              </a:lnSpc>
              <a:spcAft>
                <a:spcPts val="0"/>
              </a:spcAft>
              <a:buFont typeface="Wingdings" pitchFamily="2" charset="2"/>
              <a:buNone/>
              <a:defRPr/>
            </a:pPr>
            <a:r>
              <a:rPr lang="en-US" sz="2800" smtClean="0">
                <a:latin typeface="Times New Roman" pitchFamily="18" charset="0"/>
              </a:rPr>
              <a:t>   Behaviour is attributed to</a:t>
            </a:r>
          </a:p>
          <a:p>
            <a:pPr marL="274320" indent="-274320" eaLnBrk="1" fontAlgn="auto" hangingPunct="1">
              <a:lnSpc>
                <a:spcPct val="90000"/>
              </a:lnSpc>
              <a:spcAft>
                <a:spcPts val="0"/>
              </a:spcAft>
              <a:buFont typeface="Wingdings" pitchFamily="2" charset="2"/>
              <a:buNone/>
              <a:defRPr/>
            </a:pPr>
            <a:r>
              <a:rPr lang="en-US" sz="2800" smtClean="0">
                <a:latin typeface="Times New Roman" pitchFamily="18" charset="0"/>
              </a:rPr>
              <a:t>    </a:t>
            </a:r>
            <a:r>
              <a:rPr lang="en-US" b="1" u="sng" smtClean="0">
                <a:latin typeface="Times New Roman" pitchFamily="18" charset="0"/>
              </a:rPr>
              <a:t>INTERNAL CAUSE</a:t>
            </a:r>
            <a:endParaRPr lang="en-US" smtClean="0"/>
          </a:p>
          <a:p>
            <a:pPr marL="274320" indent="-274320" eaLnBrk="1" fontAlgn="auto" hangingPunct="1">
              <a:lnSpc>
                <a:spcPct val="90000"/>
              </a:lnSpc>
              <a:spcAft>
                <a:spcPts val="0"/>
              </a:spcAft>
              <a:buFont typeface="Wingdings" pitchFamily="2" charset="2"/>
              <a:buNone/>
              <a:defRPr/>
            </a:pPr>
            <a:endParaRPr lang="en-US" smtClean="0"/>
          </a:p>
        </p:txBody>
      </p:sp>
      <p:sp>
        <p:nvSpPr>
          <p:cNvPr id="7065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58DB9EEA-849A-433B-B29B-2AC25249B2D9}" type="slidenum">
              <a:rPr lang="en-US" smtClean="0">
                <a:solidFill>
                  <a:schemeClr val="tx2"/>
                </a:solidFill>
              </a:rPr>
              <a:pPr/>
              <a:t>30</a:t>
            </a:fld>
            <a:endParaRPr lang="en-US" smtClean="0">
              <a:solidFill>
                <a:schemeClr val="tx2"/>
              </a:solidFill>
            </a:endParaRPr>
          </a:p>
        </p:txBody>
      </p:sp>
      <p:sp>
        <p:nvSpPr>
          <p:cNvPr id="70661" name="Text Box 5"/>
          <p:cNvSpPr txBox="1">
            <a:spLocks noChangeArrowheads="1"/>
          </p:cNvSpPr>
          <p:nvPr/>
        </p:nvSpPr>
        <p:spPr bwMode="auto">
          <a:xfrm>
            <a:off x="1117600" y="3752850"/>
            <a:ext cx="69088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pPr>
              <a:spcBef>
                <a:spcPct val="50000"/>
              </a:spcBef>
            </a:pPr>
            <a:endParaRPr lang="en-CA" sz="2400">
              <a:latin typeface="Times New Roman" pitchFamily="18" charset="0"/>
            </a:endParaRPr>
          </a:p>
        </p:txBody>
      </p:sp>
      <p:pic>
        <p:nvPicPr>
          <p:cNvPr id="7" name="Picture 2" descr="Reading Detectives - The P.A.T. Academ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476672"/>
            <a:ext cx="3333750" cy="3057526"/>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p:txBody>
          <a:bodyPr>
            <a:normAutofit/>
          </a:bodyPr>
          <a:lstStyle/>
          <a:p>
            <a:pPr eaLnBrk="1" fontAlgn="auto" hangingPunct="1">
              <a:spcAft>
                <a:spcPts val="0"/>
              </a:spcAft>
              <a:defRPr/>
            </a:pPr>
            <a:r>
              <a:rPr lang="en-US" b="1" smtClean="0">
                <a:solidFill>
                  <a:srgbClr val="FF0000"/>
                </a:solidFill>
                <a:effectLst>
                  <a:outerShdw blurRad="38100" dist="38100" dir="2700000" algn="tl">
                    <a:srgbClr val="C0C0C0"/>
                  </a:outerShdw>
                </a:effectLst>
              </a:rPr>
              <a:t>Analyze the Behaviour:</a:t>
            </a:r>
            <a:endParaRPr lang="en-CA" b="1" smtClean="0">
              <a:solidFill>
                <a:srgbClr val="FF0000"/>
              </a:solidFill>
              <a:effectLst>
                <a:outerShdw blurRad="38100" dist="38100" dir="2700000" algn="tl">
                  <a:srgbClr val="C0C0C0"/>
                </a:outerShdw>
              </a:effectLst>
            </a:endParaRPr>
          </a:p>
        </p:txBody>
      </p:sp>
      <p:sp>
        <p:nvSpPr>
          <p:cNvPr id="71684" name="Rectangle 3"/>
          <p:cNvSpPr>
            <a:spLocks noGrp="1" noChangeArrowheads="1"/>
          </p:cNvSpPr>
          <p:nvPr>
            <p:ph idx="1"/>
          </p:nvPr>
        </p:nvSpPr>
        <p:spPr/>
        <p:txBody>
          <a:bodyPr/>
          <a:lstStyle/>
          <a:p>
            <a:pPr eaLnBrk="1" hangingPunct="1">
              <a:buFont typeface="Wingdings" pitchFamily="2" charset="2"/>
              <a:buNone/>
            </a:pPr>
            <a:r>
              <a:rPr kumimoji="1" lang="en-US" i="1" smtClean="0">
                <a:solidFill>
                  <a:srgbClr val="FF0000"/>
                </a:solidFill>
              </a:rPr>
              <a:t>IF:</a:t>
            </a:r>
            <a:endParaRPr kumimoji="1" lang="en-US" smtClean="0"/>
          </a:p>
          <a:p>
            <a:pPr eaLnBrk="1" hangingPunct="1">
              <a:buFont typeface="Wingdings" pitchFamily="2" charset="2"/>
              <a:buNone/>
            </a:pPr>
            <a:r>
              <a:rPr kumimoji="1" lang="en-US" smtClean="0"/>
              <a:t>   Consistent?  NO</a:t>
            </a:r>
          </a:p>
          <a:p>
            <a:pPr eaLnBrk="1" hangingPunct="1">
              <a:buFont typeface="Wingdings" pitchFamily="2" charset="2"/>
              <a:buNone/>
            </a:pPr>
            <a:r>
              <a:rPr kumimoji="1" lang="en-US" smtClean="0"/>
              <a:t>   Consensus?  YES</a:t>
            </a:r>
          </a:p>
          <a:p>
            <a:pPr eaLnBrk="1" hangingPunct="1">
              <a:buFont typeface="Wingdings" pitchFamily="2" charset="2"/>
              <a:buNone/>
            </a:pPr>
            <a:r>
              <a:rPr kumimoji="1" lang="en-US" smtClean="0"/>
              <a:t>   Distinctiveness? YES</a:t>
            </a:r>
          </a:p>
          <a:p>
            <a:pPr eaLnBrk="1" hangingPunct="1">
              <a:buFont typeface="Wingdings" pitchFamily="2" charset="2"/>
              <a:buNone/>
            </a:pPr>
            <a:r>
              <a:rPr kumimoji="1" lang="en-US" i="1" smtClean="0">
                <a:solidFill>
                  <a:srgbClr val="FF0000"/>
                </a:solidFill>
              </a:rPr>
              <a:t>THEN:</a:t>
            </a:r>
            <a:endParaRPr kumimoji="1" lang="en-US" smtClean="0"/>
          </a:p>
          <a:p>
            <a:pPr eaLnBrk="1" hangingPunct="1">
              <a:buFont typeface="Wingdings" pitchFamily="2" charset="2"/>
              <a:buNone/>
            </a:pPr>
            <a:r>
              <a:rPr kumimoji="1" lang="en-US" smtClean="0"/>
              <a:t>   Behaviour is attributed to </a:t>
            </a:r>
          </a:p>
          <a:p>
            <a:pPr eaLnBrk="1" hangingPunct="1">
              <a:buFont typeface="Wingdings" pitchFamily="2" charset="2"/>
              <a:buNone/>
            </a:pPr>
            <a:r>
              <a:rPr kumimoji="1" lang="en-US" smtClean="0"/>
              <a:t>    </a:t>
            </a:r>
            <a:r>
              <a:rPr kumimoji="1" lang="en-US" b="1" u="sng" smtClean="0"/>
              <a:t>EXTERNAL CAUSE</a:t>
            </a:r>
            <a:endParaRPr kumimoji="1" lang="en-US" b="1" smtClean="0"/>
          </a:p>
          <a:p>
            <a:pPr eaLnBrk="1" hangingPunct="1">
              <a:buFont typeface="Wingdings" pitchFamily="2" charset="2"/>
              <a:buNone/>
            </a:pPr>
            <a:endParaRPr lang="en-US" smtClean="0"/>
          </a:p>
          <a:p>
            <a:pPr eaLnBrk="1" hangingPunct="1">
              <a:buFontTx/>
              <a:buChar char="•"/>
            </a:pPr>
            <a:endParaRPr lang="en-CA" smtClean="0"/>
          </a:p>
        </p:txBody>
      </p:sp>
      <p:sp>
        <p:nvSpPr>
          <p:cNvPr id="7168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571A6418-762D-4A0F-8C41-4CBC429476A0}" type="slidenum">
              <a:rPr lang="en-US" smtClean="0">
                <a:solidFill>
                  <a:schemeClr val="tx2"/>
                </a:solidFill>
              </a:rPr>
              <a:pPr/>
              <a:t>31</a:t>
            </a:fld>
            <a:endParaRPr lang="en-US" smtClean="0">
              <a:solidFill>
                <a:schemeClr val="tx2"/>
              </a:solidFill>
            </a:endParaRPr>
          </a:p>
        </p:txBody>
      </p:sp>
      <p:pic>
        <p:nvPicPr>
          <p:cNvPr id="92164" name="Picture 4" descr="Graphics » Detective Graphic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488592"/>
            <a:ext cx="2548880" cy="1871835"/>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228600" y="-891480"/>
            <a:ext cx="9720263" cy="1752601"/>
          </a:xfrm>
        </p:spPr>
        <p:txBody>
          <a:bodyPr/>
          <a:lstStyle/>
          <a:p>
            <a:pPr eaLnBrk="1" hangingPunct="1"/>
            <a:r>
              <a:rPr lang="en-US" dirty="0" smtClean="0"/>
              <a:t/>
            </a:r>
            <a:br>
              <a:rPr lang="en-US" dirty="0" smtClean="0"/>
            </a:br>
            <a:r>
              <a:rPr lang="en-US" dirty="0"/>
              <a:t/>
            </a:r>
            <a:br>
              <a:rPr lang="en-US" dirty="0"/>
            </a:br>
            <a:r>
              <a:rPr lang="en-US" sz="3200" dirty="0" smtClean="0">
                <a:effectLst>
                  <a:outerShdw blurRad="38100" dist="38100" dir="2700000" algn="tl">
                    <a:srgbClr val="000000">
                      <a:alpha val="43137"/>
                    </a:srgbClr>
                  </a:outerShdw>
                </a:effectLst>
              </a:rPr>
              <a:t>Ann is angry with her secretary</a:t>
            </a:r>
            <a:br>
              <a:rPr lang="en-US" sz="3200" dirty="0" smtClean="0">
                <a:effectLst>
                  <a:outerShdw blurRad="38100" dist="38100" dir="2700000" algn="tl">
                    <a:srgbClr val="000000">
                      <a:alpha val="43137"/>
                    </a:srgbClr>
                  </a:outerShdw>
                </a:effectLst>
              </a:rPr>
            </a:br>
            <a:r>
              <a:rPr lang="en-US" sz="3200" dirty="0" smtClean="0">
                <a:effectLst>
                  <a:outerShdw blurRad="38100" dist="38100" dir="2700000" algn="tl">
                    <a:srgbClr val="000000">
                      <a:alpha val="43137"/>
                    </a:srgbClr>
                  </a:outerShdw>
                </a:effectLst>
              </a:rPr>
              <a:t>INTERNAL:</a:t>
            </a:r>
          </a:p>
        </p:txBody>
      </p:sp>
      <p:sp>
        <p:nvSpPr>
          <p:cNvPr id="181251" name="Rectangle 3"/>
          <p:cNvSpPr>
            <a:spLocks noGrp="1" noChangeArrowheads="1"/>
          </p:cNvSpPr>
          <p:nvPr>
            <p:ph type="body" sz="half" idx="1"/>
          </p:nvPr>
        </p:nvSpPr>
        <p:spPr>
          <a:xfrm>
            <a:off x="381000" y="1376363"/>
            <a:ext cx="4864100" cy="4719637"/>
          </a:xfrm>
        </p:spPr>
        <p:txBody>
          <a:bodyPr>
            <a:normAutofit/>
          </a:bodyPr>
          <a:lstStyle/>
          <a:p>
            <a:pPr marL="274320" indent="-274320" eaLnBrk="1" fontAlgn="auto" hangingPunct="1">
              <a:spcAft>
                <a:spcPts val="0"/>
              </a:spcAft>
              <a:buClr>
                <a:schemeClr val="tx1"/>
              </a:buClr>
              <a:buFont typeface="Wingdings" pitchFamily="2" charset="2"/>
              <a:buChar char="L"/>
              <a:defRPr/>
            </a:pPr>
            <a:r>
              <a:rPr lang="en-US" sz="2500" b="1" dirty="0" smtClean="0"/>
              <a:t>Consistent</a:t>
            </a:r>
            <a:r>
              <a:rPr lang="en-US" sz="2500" dirty="0" smtClean="0"/>
              <a:t>: </a:t>
            </a:r>
            <a:r>
              <a:rPr lang="en-US" sz="2500" b="1" dirty="0" smtClean="0">
                <a:effectLst>
                  <a:outerShdw blurRad="38100" dist="38100" dir="2700000" algn="tl">
                    <a:srgbClr val="C0C0C0"/>
                  </a:outerShdw>
                </a:effectLst>
              </a:rPr>
              <a:t>YES-</a:t>
            </a:r>
            <a:r>
              <a:rPr lang="en-US" sz="2500" dirty="0" smtClean="0"/>
              <a:t>Ann is always angry with her secretary.</a:t>
            </a:r>
          </a:p>
          <a:p>
            <a:pPr marL="274320" indent="-274320" eaLnBrk="1" fontAlgn="auto" hangingPunct="1">
              <a:spcAft>
                <a:spcPts val="0"/>
              </a:spcAft>
              <a:buClr>
                <a:schemeClr val="tx1"/>
              </a:buClr>
              <a:buFont typeface="Wingdings" pitchFamily="2" charset="2"/>
              <a:buChar char="J"/>
              <a:defRPr/>
            </a:pPr>
            <a:r>
              <a:rPr lang="en-US" sz="2500" b="1" dirty="0" smtClean="0"/>
              <a:t>Consensus:</a:t>
            </a:r>
            <a:r>
              <a:rPr lang="en-US" sz="2500" b="1" dirty="0" smtClean="0">
                <a:effectLst>
                  <a:outerShdw blurRad="38100" dist="38100" dir="2700000" algn="tl">
                    <a:srgbClr val="C0C0C0"/>
                  </a:outerShdw>
                </a:effectLst>
              </a:rPr>
              <a:t> NO</a:t>
            </a:r>
            <a:r>
              <a:rPr lang="en-US" sz="2500" dirty="0" smtClean="0"/>
              <a:t>- other people get along well with the secretary.</a:t>
            </a:r>
          </a:p>
          <a:p>
            <a:pPr marL="274320" indent="-274320" eaLnBrk="1" fontAlgn="auto" hangingPunct="1">
              <a:spcAft>
                <a:spcPts val="0"/>
              </a:spcAft>
              <a:buClr>
                <a:schemeClr val="tx1"/>
              </a:buClr>
              <a:buFont typeface="Wingdings" pitchFamily="2" charset="2"/>
              <a:buChar char="L"/>
              <a:defRPr/>
            </a:pPr>
            <a:r>
              <a:rPr lang="en-US" sz="2500" b="1" dirty="0" smtClean="0"/>
              <a:t>Distinctiveness</a:t>
            </a:r>
            <a:r>
              <a:rPr lang="en-US" sz="2500" dirty="0" smtClean="0"/>
              <a:t>: </a:t>
            </a:r>
            <a:r>
              <a:rPr lang="en-US" sz="2500" b="1" dirty="0" smtClean="0">
                <a:effectLst>
                  <a:outerShdw blurRad="38100" dist="38100" dir="2700000" algn="tl">
                    <a:srgbClr val="C0C0C0"/>
                  </a:outerShdw>
                </a:effectLst>
              </a:rPr>
              <a:t>NO</a:t>
            </a:r>
            <a:r>
              <a:rPr lang="en-US" sz="2500" dirty="0" smtClean="0"/>
              <a:t>- Ann gets angry with everyone.</a:t>
            </a:r>
          </a:p>
          <a:p>
            <a:pPr marL="274320" indent="-274320" eaLnBrk="1" fontAlgn="auto" hangingPunct="1">
              <a:spcAft>
                <a:spcPts val="0"/>
              </a:spcAft>
              <a:buClr>
                <a:schemeClr val="tx1"/>
              </a:buClr>
              <a:buFont typeface="Wingdings" pitchFamily="2" charset="2"/>
              <a:buChar char="L"/>
              <a:defRPr/>
            </a:pPr>
            <a:r>
              <a:rPr lang="en-US" sz="2500" b="1" dirty="0" smtClean="0">
                <a:latin typeface="Bookman" pitchFamily="18" charset="0"/>
              </a:rPr>
              <a:t>GET A LIFE,ANN</a:t>
            </a:r>
          </a:p>
        </p:txBody>
      </p:sp>
      <p:graphicFrame>
        <p:nvGraphicFramePr>
          <p:cNvPr id="72708" name="Object 4"/>
          <p:cNvGraphicFramePr>
            <a:graphicFrameLocks noGrp="1" noChangeAspect="1"/>
          </p:cNvGraphicFramePr>
          <p:nvPr>
            <p:ph type="clipArt" sz="half" idx="2"/>
          </p:nvPr>
        </p:nvGraphicFramePr>
        <p:xfrm>
          <a:off x="5624513" y="2500313"/>
          <a:ext cx="2119312" cy="2314575"/>
        </p:xfrm>
        <a:graphic>
          <a:graphicData uri="http://schemas.openxmlformats.org/presentationml/2006/ole">
            <mc:AlternateContent xmlns:mc="http://schemas.openxmlformats.org/markup-compatibility/2006">
              <mc:Choice xmlns:v="urn:schemas-microsoft-com:vml" Requires="v">
                <p:oleObj spid="_x0000_s72756" name="Clip" r:id="rId3" imgW="1666037" imgH="1818742" progId="MS_ClipArt_Gallery.2">
                  <p:embed/>
                </p:oleObj>
              </mc:Choice>
              <mc:Fallback>
                <p:oleObj name="Clip" r:id="rId3" imgW="1666037" imgH="1818742"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4513" y="2500313"/>
                        <a:ext cx="2119312"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2709"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AD79E76E-98BF-4F79-BB54-3888F503B60B}" type="slidenum">
              <a:rPr lang="en-US" smtClean="0">
                <a:solidFill>
                  <a:schemeClr val="tx2"/>
                </a:solidFill>
              </a:rPr>
              <a:pPr/>
              <a:t>32</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8600" y="-138113"/>
            <a:ext cx="8470900" cy="2054226"/>
          </a:xfrm>
        </p:spPr>
        <p:txBody>
          <a:bodyPr/>
          <a:lstStyle/>
          <a:p>
            <a:pPr eaLnBrk="1" hangingPunct="1"/>
            <a:r>
              <a:rPr lang="en-US" dirty="0" smtClean="0"/>
              <a:t>  </a:t>
            </a:r>
            <a:r>
              <a:rPr lang="en-US" sz="3200" dirty="0" smtClean="0">
                <a:effectLst>
                  <a:outerShdw blurRad="38100" dist="38100" dir="2700000" algn="tl">
                    <a:srgbClr val="000000">
                      <a:alpha val="43137"/>
                    </a:srgbClr>
                  </a:outerShdw>
                </a:effectLst>
              </a:rPr>
              <a:t>Ann is angry with her secretary</a:t>
            </a:r>
            <a:br>
              <a:rPr lang="en-US" sz="3200" dirty="0" smtClean="0">
                <a:effectLst>
                  <a:outerShdw blurRad="38100" dist="38100" dir="2700000" algn="tl">
                    <a:srgbClr val="000000">
                      <a:alpha val="43137"/>
                    </a:srgbClr>
                  </a:outerShdw>
                </a:effectLst>
              </a:rPr>
            </a:br>
            <a:r>
              <a:rPr lang="en-US" sz="3200" dirty="0" smtClean="0">
                <a:effectLst>
                  <a:outerShdw blurRad="38100" dist="38100" dir="2700000" algn="tl">
                    <a:srgbClr val="000000">
                      <a:alpha val="43137"/>
                    </a:srgbClr>
                  </a:outerShdw>
                </a:effectLst>
              </a:rPr>
              <a:t>EXTERNAL:</a:t>
            </a:r>
          </a:p>
        </p:txBody>
      </p:sp>
      <p:sp>
        <p:nvSpPr>
          <p:cNvPr id="183299" name="Rectangle 3"/>
          <p:cNvSpPr>
            <a:spLocks noGrp="1" noChangeArrowheads="1"/>
          </p:cNvSpPr>
          <p:nvPr>
            <p:ph type="body" sz="half" idx="1"/>
          </p:nvPr>
        </p:nvSpPr>
        <p:spPr>
          <a:xfrm>
            <a:off x="381000" y="1646238"/>
            <a:ext cx="4672013" cy="4699000"/>
          </a:xfrm>
        </p:spPr>
        <p:txBody>
          <a:bodyPr>
            <a:normAutofit/>
          </a:bodyPr>
          <a:lstStyle/>
          <a:p>
            <a:pPr marL="274320" indent="-274320" eaLnBrk="1" fontAlgn="auto" hangingPunct="1">
              <a:spcAft>
                <a:spcPts val="0"/>
              </a:spcAft>
              <a:buClr>
                <a:schemeClr val="tx1"/>
              </a:buClr>
              <a:buFont typeface="Wingdings" pitchFamily="2" charset="2"/>
              <a:buChar char="L"/>
              <a:defRPr/>
            </a:pPr>
            <a:r>
              <a:rPr lang="en-US" sz="2500" b="1" dirty="0" smtClean="0"/>
              <a:t>Consistent</a:t>
            </a:r>
            <a:r>
              <a:rPr lang="en-US" sz="2500" dirty="0" smtClean="0"/>
              <a:t>: </a:t>
            </a:r>
            <a:r>
              <a:rPr lang="en-US" sz="2500" b="1" dirty="0" smtClean="0">
                <a:effectLst>
                  <a:outerShdw blurRad="38100" dist="38100" dir="2700000" algn="tl">
                    <a:srgbClr val="C0C0C0"/>
                  </a:outerShdw>
                </a:effectLst>
              </a:rPr>
              <a:t>No-</a:t>
            </a:r>
            <a:r>
              <a:rPr lang="en-US" sz="2500" dirty="0" smtClean="0"/>
              <a:t>Ann is not  always angry with her secretary.</a:t>
            </a:r>
          </a:p>
          <a:p>
            <a:pPr marL="274320" indent="-274320" eaLnBrk="1" fontAlgn="auto" hangingPunct="1">
              <a:spcAft>
                <a:spcPts val="0"/>
              </a:spcAft>
              <a:buClr>
                <a:schemeClr val="tx1"/>
              </a:buClr>
              <a:buFont typeface="Wingdings" pitchFamily="2" charset="2"/>
              <a:buChar char="L"/>
              <a:defRPr/>
            </a:pPr>
            <a:r>
              <a:rPr lang="en-US" sz="2500" b="1" dirty="0" smtClean="0"/>
              <a:t>Consensus:</a:t>
            </a:r>
            <a:r>
              <a:rPr lang="en-US" sz="2500" b="1" dirty="0" smtClean="0">
                <a:effectLst>
                  <a:outerShdw blurRad="38100" dist="38100" dir="2700000" algn="tl">
                    <a:srgbClr val="C0C0C0"/>
                  </a:outerShdw>
                </a:effectLst>
              </a:rPr>
              <a:t> YES</a:t>
            </a:r>
            <a:r>
              <a:rPr lang="en-US" sz="2500" dirty="0" smtClean="0"/>
              <a:t>- other people are also angry with the secretary.</a:t>
            </a:r>
          </a:p>
          <a:p>
            <a:pPr marL="274320" indent="-274320" eaLnBrk="1" fontAlgn="auto" hangingPunct="1">
              <a:spcAft>
                <a:spcPts val="0"/>
              </a:spcAft>
              <a:buClr>
                <a:schemeClr val="tx1"/>
              </a:buClr>
              <a:buFont typeface="Wingdings" pitchFamily="2" charset="2"/>
              <a:buChar char="J"/>
              <a:defRPr/>
            </a:pPr>
            <a:r>
              <a:rPr lang="en-US" sz="2500" b="1" dirty="0" smtClean="0"/>
              <a:t>Distinctiveness</a:t>
            </a:r>
            <a:r>
              <a:rPr lang="en-US" sz="2500" dirty="0" smtClean="0"/>
              <a:t>: </a:t>
            </a:r>
            <a:r>
              <a:rPr lang="en-US" sz="2500" b="1" dirty="0" smtClean="0">
                <a:effectLst>
                  <a:outerShdw blurRad="38100" dist="38100" dir="2700000" algn="tl">
                    <a:srgbClr val="C0C0C0"/>
                  </a:outerShdw>
                </a:effectLst>
              </a:rPr>
              <a:t>YES-</a:t>
            </a:r>
            <a:r>
              <a:rPr lang="en-US" sz="2500" dirty="0" smtClean="0"/>
              <a:t> Ann gets angry</a:t>
            </a:r>
            <a:r>
              <a:rPr lang="en-US" sz="2500" i="1" dirty="0" smtClean="0"/>
              <a:t> only</a:t>
            </a:r>
            <a:r>
              <a:rPr lang="en-US" sz="2500" dirty="0" smtClean="0"/>
              <a:t> with the secretary.</a:t>
            </a:r>
          </a:p>
        </p:txBody>
      </p:sp>
      <p:graphicFrame>
        <p:nvGraphicFramePr>
          <p:cNvPr id="73732" name="Object 4"/>
          <p:cNvGraphicFramePr>
            <a:graphicFrameLocks noGrp="1" noChangeAspect="1"/>
          </p:cNvGraphicFramePr>
          <p:nvPr>
            <p:ph type="clipArt" sz="half" idx="2"/>
          </p:nvPr>
        </p:nvGraphicFramePr>
        <p:xfrm>
          <a:off x="5335588" y="1947863"/>
          <a:ext cx="3114675" cy="3873500"/>
        </p:xfrm>
        <a:graphic>
          <a:graphicData uri="http://schemas.openxmlformats.org/presentationml/2006/ole">
            <mc:AlternateContent xmlns:mc="http://schemas.openxmlformats.org/markup-compatibility/2006">
              <mc:Choice xmlns:v="urn:schemas-microsoft-com:vml" Requires="v">
                <p:oleObj spid="_x0000_s73781" name="Clip" r:id="rId3" imgW="1341425" imgH="1668780" progId="MS_ClipArt_Gallery.2">
                  <p:embed/>
                </p:oleObj>
              </mc:Choice>
              <mc:Fallback>
                <p:oleObj name="Clip" r:id="rId3" imgW="1341425" imgH="1668780"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5588" y="1947863"/>
                        <a:ext cx="3114675" cy="387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3733"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C97A09E0-062C-4FCE-856D-EC6D8B150ADB}" type="slidenum">
              <a:rPr lang="en-US" smtClean="0">
                <a:solidFill>
                  <a:schemeClr val="tx2"/>
                </a:solidFill>
              </a:rPr>
              <a:pPr/>
              <a:t>33</a:t>
            </a:fld>
            <a:endParaRPr lang="en-US" smtClean="0">
              <a:solidFill>
                <a:schemeClr val="tx2"/>
              </a:solidFill>
            </a:endParaRPr>
          </a:p>
        </p:txBody>
      </p:sp>
      <p:sp>
        <p:nvSpPr>
          <p:cNvPr id="73734" name="Text Box 5"/>
          <p:cNvSpPr txBox="1">
            <a:spLocks noChangeArrowheads="1"/>
          </p:cNvSpPr>
          <p:nvPr/>
        </p:nvSpPr>
        <p:spPr bwMode="auto">
          <a:xfrm>
            <a:off x="4876800" y="6096000"/>
            <a:ext cx="3124200" cy="6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pPr>
              <a:spcBef>
                <a:spcPct val="50000"/>
              </a:spcBef>
            </a:pPr>
            <a:r>
              <a:rPr lang="en-US" sz="2400">
                <a:latin typeface="Times New Roman" pitchFamily="18" charset="0"/>
              </a:rPr>
              <a:t>Fire the secretary!</a:t>
            </a: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1465263" y="417513"/>
            <a:ext cx="5570537" cy="857250"/>
          </a:xfrm>
        </p:spPr>
        <p:txBody>
          <a:bodyPr/>
          <a:lstStyle/>
          <a:p>
            <a:pPr eaLnBrk="1" hangingPunct="1"/>
            <a:r>
              <a:rPr lang="en-US" sz="2800" b="1" smtClean="0">
                <a:solidFill>
                  <a:srgbClr val="FF0000"/>
                </a:solidFill>
              </a:rPr>
              <a:t>ATTRIBUTION ERRORS:</a:t>
            </a:r>
            <a:endParaRPr lang="en-US" sz="2000" smtClean="0"/>
          </a:p>
        </p:txBody>
      </p:sp>
      <p:sp>
        <p:nvSpPr>
          <p:cNvPr id="66563" name="Rectangle 3"/>
          <p:cNvSpPr>
            <a:spLocks noGrp="1" noChangeArrowheads="1"/>
          </p:cNvSpPr>
          <p:nvPr>
            <p:ph idx="1"/>
          </p:nvPr>
        </p:nvSpPr>
        <p:spPr>
          <a:xfrm>
            <a:off x="1016000" y="1885950"/>
            <a:ext cx="7721600" cy="4572000"/>
          </a:xfrm>
        </p:spPr>
        <p:txBody>
          <a:bodyPr>
            <a:normAutofit lnSpcReduction="10000"/>
          </a:bodyPr>
          <a:lstStyle/>
          <a:p>
            <a:pPr marL="552450" indent="-552450" eaLnBrk="1" fontAlgn="auto" hangingPunct="1">
              <a:lnSpc>
                <a:spcPct val="90000"/>
              </a:lnSpc>
              <a:spcAft>
                <a:spcPts val="0"/>
              </a:spcAft>
              <a:buFont typeface="Wingdings" pitchFamily="2" charset="2"/>
              <a:buAutoNum type="arabicPeriod"/>
              <a:defRPr/>
            </a:pPr>
            <a:r>
              <a:rPr lang="en-US" sz="2500" b="1" smtClean="0"/>
              <a:t>Fundamental attribution error:</a:t>
            </a:r>
            <a:r>
              <a:rPr lang="en-US" sz="2500" smtClean="0"/>
              <a:t/>
            </a:r>
            <a:br>
              <a:rPr lang="en-US" sz="2500" smtClean="0"/>
            </a:br>
            <a:r>
              <a:rPr lang="en-US" sz="2100" smtClean="0">
                <a:solidFill>
                  <a:srgbClr val="003399"/>
                </a:solidFill>
              </a:rPr>
              <a:t>Person overemphasizes internal factors as the cause of behaviour</a:t>
            </a:r>
          </a:p>
          <a:p>
            <a:pPr marL="552450" indent="-552450" eaLnBrk="1" fontAlgn="auto" hangingPunct="1">
              <a:lnSpc>
                <a:spcPct val="90000"/>
              </a:lnSpc>
              <a:spcAft>
                <a:spcPts val="0"/>
              </a:spcAft>
              <a:buFont typeface="Wingdings" pitchFamily="2" charset="2"/>
              <a:buAutoNum type="arabicPeriod"/>
              <a:defRPr/>
            </a:pPr>
            <a:endParaRPr lang="en-US" sz="2500" smtClean="0"/>
          </a:p>
          <a:p>
            <a:pPr marL="552450" indent="-552450" eaLnBrk="1" fontAlgn="auto" hangingPunct="1">
              <a:lnSpc>
                <a:spcPct val="90000"/>
              </a:lnSpc>
              <a:spcAft>
                <a:spcPts val="0"/>
              </a:spcAft>
              <a:buFont typeface="Wingdings 3"/>
              <a:buChar char=""/>
              <a:defRPr/>
            </a:pPr>
            <a:r>
              <a:rPr lang="en-CA" sz="2100" smtClean="0">
                <a:solidFill>
                  <a:srgbClr val="003399"/>
                </a:solidFill>
              </a:rPr>
              <a:t>We often discount the strong effects that social cues can have on behaviour.</a:t>
            </a:r>
          </a:p>
          <a:p>
            <a:pPr marL="552450" indent="-552450" eaLnBrk="1" fontAlgn="auto" hangingPunct="1">
              <a:lnSpc>
                <a:spcPct val="90000"/>
              </a:lnSpc>
              <a:spcAft>
                <a:spcPts val="0"/>
              </a:spcAft>
              <a:buFont typeface="Wingdings" pitchFamily="2" charset="2"/>
              <a:buNone/>
              <a:defRPr/>
            </a:pPr>
            <a:endParaRPr lang="en-US" sz="2100" smtClean="0">
              <a:solidFill>
                <a:srgbClr val="003399"/>
              </a:solidFill>
            </a:endParaRPr>
          </a:p>
          <a:p>
            <a:pPr marL="552450" indent="-552450" eaLnBrk="1" fontAlgn="auto" hangingPunct="1">
              <a:lnSpc>
                <a:spcPct val="90000"/>
              </a:lnSpc>
              <a:spcAft>
                <a:spcPts val="0"/>
              </a:spcAft>
              <a:buFont typeface="Wingdings" pitchFamily="2" charset="2"/>
              <a:buNone/>
              <a:defRPr/>
            </a:pPr>
            <a:r>
              <a:rPr lang="en-US" sz="2500" b="1" smtClean="0"/>
              <a:t>2. Actor-Observer Bias</a:t>
            </a:r>
          </a:p>
          <a:p>
            <a:pPr marL="933450" lvl="1" indent="-476250" eaLnBrk="1" fontAlgn="auto" hangingPunct="1">
              <a:lnSpc>
                <a:spcPct val="90000"/>
              </a:lnSpc>
              <a:spcAft>
                <a:spcPts val="0"/>
              </a:spcAft>
              <a:buFont typeface="Wingdings" pitchFamily="2" charset="2"/>
              <a:buNone/>
              <a:defRPr/>
            </a:pPr>
            <a:r>
              <a:rPr lang="en-US" sz="2100" smtClean="0"/>
              <a:t/>
            </a:r>
            <a:br>
              <a:rPr lang="en-US" sz="2100" smtClean="0"/>
            </a:br>
            <a:r>
              <a:rPr lang="en-US" sz="2100" b="1" smtClean="0"/>
              <a:t>Actor:  </a:t>
            </a:r>
            <a:r>
              <a:rPr lang="en-US" sz="2100" smtClean="0">
                <a:solidFill>
                  <a:srgbClr val="003399"/>
                </a:solidFill>
              </a:rPr>
              <a:t>A person attributes his/her own behaviour to external causes</a:t>
            </a:r>
            <a:r>
              <a:rPr lang="en-US" sz="2100" smtClean="0"/>
              <a:t/>
            </a:r>
            <a:br>
              <a:rPr lang="en-US" sz="2100" smtClean="0"/>
            </a:br>
            <a:r>
              <a:rPr lang="en-US" sz="2100" b="1" smtClean="0"/>
              <a:t/>
            </a:r>
            <a:br>
              <a:rPr lang="en-US" sz="2100" b="1" smtClean="0"/>
            </a:br>
            <a:r>
              <a:rPr lang="en-US" sz="2100" b="1" smtClean="0"/>
              <a:t>Observer: </a:t>
            </a:r>
            <a:r>
              <a:rPr lang="en-US" sz="2100" smtClean="0">
                <a:solidFill>
                  <a:srgbClr val="003399"/>
                </a:solidFill>
              </a:rPr>
              <a:t>A person attributes behaviour of others to internal causes</a:t>
            </a:r>
          </a:p>
        </p:txBody>
      </p:sp>
      <p:sp>
        <p:nvSpPr>
          <p:cNvPr id="7475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8D89EAC2-6925-43B3-852B-FB9A03FE65AD}" type="slidenum">
              <a:rPr lang="en-US" smtClean="0">
                <a:solidFill>
                  <a:schemeClr val="tx2"/>
                </a:solidFill>
              </a:rPr>
              <a:pPr/>
              <a:t>34</a:t>
            </a:fld>
            <a:endParaRPr lang="en-US" smtClean="0">
              <a:solidFill>
                <a:schemeClr val="tx2"/>
              </a:solidFill>
            </a:endParaRP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4F20C487-A9D3-4F02-B008-8A050050855D}" type="slidenum">
              <a:rPr lang="en-US" smtClean="0">
                <a:solidFill>
                  <a:schemeClr val="tx2"/>
                </a:solidFill>
              </a:rPr>
              <a:pPr/>
              <a:t>35</a:t>
            </a:fld>
            <a:endParaRPr lang="en-US" smtClean="0">
              <a:solidFill>
                <a:schemeClr val="tx2"/>
              </a:solidFill>
            </a:endParaRPr>
          </a:p>
        </p:txBody>
      </p:sp>
      <p:sp>
        <p:nvSpPr>
          <p:cNvPr id="65539" name="Rectangle 2"/>
          <p:cNvSpPr>
            <a:spLocks noGrp="1" noChangeArrowheads="1"/>
          </p:cNvSpPr>
          <p:nvPr>
            <p:ph type="title" idx="4294967295"/>
          </p:nvPr>
        </p:nvSpPr>
        <p:spPr>
          <a:xfrm>
            <a:off x="609600" y="228600"/>
            <a:ext cx="8534400" cy="1085850"/>
          </a:xfrm>
        </p:spPr>
        <p:txBody>
          <a:bodyPr/>
          <a:lstStyle/>
          <a:p>
            <a:pPr eaLnBrk="1" hangingPunct="1"/>
            <a:r>
              <a:rPr lang="en-US" sz="2400" smtClean="0"/>
              <a:t>An example:    </a:t>
            </a:r>
            <a:br>
              <a:rPr lang="en-US" sz="2400" smtClean="0"/>
            </a:br>
            <a:r>
              <a:rPr lang="en-US" sz="2400" b="1" smtClean="0"/>
              <a:t>The behaviour: Skipping your Management Class</a:t>
            </a:r>
            <a:endParaRPr lang="en-US" sz="1800" smtClean="0"/>
          </a:p>
        </p:txBody>
      </p:sp>
      <p:sp>
        <p:nvSpPr>
          <p:cNvPr id="65540" name="Rectangle 3"/>
          <p:cNvSpPr>
            <a:spLocks noGrp="1" noChangeArrowheads="1"/>
          </p:cNvSpPr>
          <p:nvPr>
            <p:ph type="body" idx="4294967295"/>
          </p:nvPr>
        </p:nvSpPr>
        <p:spPr>
          <a:xfrm>
            <a:off x="1930400" y="1600200"/>
            <a:ext cx="7213600" cy="4267200"/>
          </a:xfrm>
        </p:spPr>
        <p:txBody>
          <a:bodyPr/>
          <a:lstStyle/>
          <a:p>
            <a:pPr eaLnBrk="1" hangingPunct="1">
              <a:buFont typeface="Wingdings" pitchFamily="2" charset="2"/>
              <a:buNone/>
            </a:pPr>
            <a:r>
              <a:rPr lang="en-US" smtClean="0"/>
              <a:t>ACTOR’S ATTRIBUTION:</a:t>
            </a:r>
          </a:p>
          <a:p>
            <a:pPr eaLnBrk="1" hangingPunct="1">
              <a:buFont typeface="Wingdings" pitchFamily="2" charset="2"/>
              <a:buNone/>
            </a:pPr>
            <a:r>
              <a:rPr lang="en-US" smtClean="0">
                <a:solidFill>
                  <a:srgbClr val="003399"/>
                </a:solidFill>
              </a:rPr>
              <a:t> “ </a:t>
            </a:r>
            <a:r>
              <a:rPr lang="en-US" smtClean="0"/>
              <a:t>I skipped class because the teacher is</a:t>
            </a:r>
            <a:r>
              <a:rPr lang="en-US" smtClean="0">
                <a:solidFill>
                  <a:srgbClr val="003399"/>
                </a:solidFill>
                <a:latin typeface="Script" pitchFamily="66"/>
              </a:rPr>
              <a:t> </a:t>
            </a:r>
            <a:r>
              <a:rPr lang="en-US" smtClean="0"/>
              <a:t>boring” (External cause)</a:t>
            </a:r>
          </a:p>
          <a:p>
            <a:pPr eaLnBrk="1" hangingPunct="1">
              <a:buFont typeface="Wingdings" pitchFamily="2" charset="2"/>
              <a:buNone/>
            </a:pPr>
            <a:endParaRPr lang="en-US" smtClean="0"/>
          </a:p>
          <a:p>
            <a:pPr eaLnBrk="1" hangingPunct="1">
              <a:buFont typeface="Wingdings" pitchFamily="2" charset="2"/>
              <a:buNone/>
            </a:pPr>
            <a:r>
              <a:rPr lang="en-US" smtClean="0"/>
              <a:t>OBSERVER’S ATTRIBUTION:</a:t>
            </a:r>
          </a:p>
          <a:p>
            <a:pPr eaLnBrk="1" hangingPunct="1">
              <a:buFont typeface="Wingdings" pitchFamily="2" charset="2"/>
              <a:buNone/>
            </a:pPr>
            <a:r>
              <a:rPr lang="en-US" smtClean="0"/>
              <a:t> </a:t>
            </a:r>
            <a:r>
              <a:rPr lang="en-US" smtClean="0">
                <a:solidFill>
                  <a:srgbClr val="003399"/>
                </a:solidFill>
              </a:rPr>
              <a:t>“</a:t>
            </a:r>
            <a:r>
              <a:rPr lang="en-US" smtClean="0"/>
              <a:t>He skipped class because he is lazy” (Internal cause)</a:t>
            </a: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539"/>
                                        </p:tgtEl>
                                        <p:attrNameLst>
                                          <p:attrName>style.visibility</p:attrName>
                                        </p:attrNameLst>
                                      </p:cBhvr>
                                      <p:to>
                                        <p:strVal val="visible"/>
                                      </p:to>
                                    </p:set>
                                    <p:animEffect transition="in" filter="fade">
                                      <p:cBhvr>
                                        <p:cTn id="7" dur="2000"/>
                                        <p:tgtEl>
                                          <p:spTgt spid="655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540">
                                            <p:txEl>
                                              <p:pRg st="0" end="0"/>
                                            </p:txEl>
                                          </p:spTgt>
                                        </p:tgtEl>
                                        <p:attrNameLst>
                                          <p:attrName>style.visibility</p:attrName>
                                        </p:attrNameLst>
                                      </p:cBhvr>
                                      <p:to>
                                        <p:strVal val="visible"/>
                                      </p:to>
                                    </p:set>
                                    <p:animEffect transition="in" filter="fade">
                                      <p:cBhvr>
                                        <p:cTn id="12" dur="2000"/>
                                        <p:tgtEl>
                                          <p:spTgt spid="65540">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5540">
                                            <p:txEl>
                                              <p:pRg st="1" end="1"/>
                                            </p:txEl>
                                          </p:spTgt>
                                        </p:tgtEl>
                                        <p:attrNameLst>
                                          <p:attrName>style.visibility</p:attrName>
                                        </p:attrNameLst>
                                      </p:cBhvr>
                                      <p:to>
                                        <p:strVal val="visible"/>
                                      </p:to>
                                    </p:set>
                                    <p:animEffect transition="in" filter="fade">
                                      <p:cBhvr>
                                        <p:cTn id="17" dur="2000"/>
                                        <p:tgtEl>
                                          <p:spTgt spid="65540">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5540">
                                            <p:txEl>
                                              <p:pRg st="3" end="3"/>
                                            </p:txEl>
                                          </p:spTgt>
                                        </p:tgtEl>
                                        <p:attrNameLst>
                                          <p:attrName>style.visibility</p:attrName>
                                        </p:attrNameLst>
                                      </p:cBhvr>
                                      <p:to>
                                        <p:strVal val="visible"/>
                                      </p:to>
                                    </p:set>
                                    <p:animEffect transition="in" filter="fade">
                                      <p:cBhvr>
                                        <p:cTn id="22" dur="2000"/>
                                        <p:tgtEl>
                                          <p:spTgt spid="65540">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5540">
                                            <p:txEl>
                                              <p:pRg st="4" end="4"/>
                                            </p:txEl>
                                          </p:spTgt>
                                        </p:tgtEl>
                                        <p:attrNameLst>
                                          <p:attrName>style.visibility</p:attrName>
                                        </p:attrNameLst>
                                      </p:cBhvr>
                                      <p:to>
                                        <p:strVal val="visible"/>
                                      </p:to>
                                    </p:set>
                                    <p:animEffect transition="in" filter="fade">
                                      <p:cBhvr>
                                        <p:cTn id="27" dur="2000"/>
                                        <p:tgtEl>
                                          <p:spTgt spid="6554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p:bldP spid="65540"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7054CEED-F83E-4C92-B46F-2329CAD631A5}" type="slidenum">
              <a:rPr lang="en-US" smtClean="0">
                <a:solidFill>
                  <a:schemeClr val="tx2"/>
                </a:solidFill>
              </a:rPr>
              <a:pPr/>
              <a:t>36</a:t>
            </a:fld>
            <a:endParaRPr lang="en-US" smtClean="0">
              <a:solidFill>
                <a:schemeClr val="tx2"/>
              </a:solidFill>
            </a:endParaRPr>
          </a:p>
        </p:txBody>
      </p:sp>
      <p:sp>
        <p:nvSpPr>
          <p:cNvPr id="67587" name="Rectangle 2"/>
          <p:cNvSpPr>
            <a:spLocks noGrp="1" noChangeArrowheads="1"/>
          </p:cNvSpPr>
          <p:nvPr>
            <p:ph type="title" idx="4294967295"/>
          </p:nvPr>
        </p:nvSpPr>
        <p:spPr>
          <a:xfrm>
            <a:off x="0" y="930275"/>
            <a:ext cx="7772400" cy="1143000"/>
          </a:xfrm>
        </p:spPr>
        <p:txBody>
          <a:bodyPr/>
          <a:lstStyle/>
          <a:p>
            <a:pPr eaLnBrk="1" hangingPunct="1"/>
            <a:r>
              <a:rPr lang="en-CA" smtClean="0"/>
              <a:t>Self-Serving Bias</a:t>
            </a:r>
          </a:p>
        </p:txBody>
      </p:sp>
      <p:sp>
        <p:nvSpPr>
          <p:cNvPr id="67588" name="Rectangle 3"/>
          <p:cNvSpPr>
            <a:spLocks noGrp="1" noChangeArrowheads="1"/>
          </p:cNvSpPr>
          <p:nvPr>
            <p:ph idx="4294967295"/>
          </p:nvPr>
        </p:nvSpPr>
        <p:spPr>
          <a:xfrm>
            <a:off x="0" y="2147888"/>
            <a:ext cx="7772400" cy="4114800"/>
          </a:xfrm>
        </p:spPr>
        <p:txBody>
          <a:bodyPr/>
          <a:lstStyle/>
          <a:p>
            <a:pPr eaLnBrk="1" hangingPunct="1"/>
            <a:r>
              <a:rPr lang="en-CA" smtClean="0"/>
              <a:t>The tendency to take credit for successful outcomes and to deny responsibility for failures.</a:t>
            </a: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587"/>
                                        </p:tgtEl>
                                        <p:attrNameLst>
                                          <p:attrName>style.visibility</p:attrName>
                                        </p:attrNameLst>
                                      </p:cBhvr>
                                      <p:to>
                                        <p:strVal val="visible"/>
                                      </p:to>
                                    </p:set>
                                    <p:animEffect transition="in" filter="fade">
                                      <p:cBhvr>
                                        <p:cTn id="7" dur="2000"/>
                                        <p:tgtEl>
                                          <p:spTgt spid="675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7588">
                                            <p:txEl>
                                              <p:pRg st="0" end="0"/>
                                            </p:txEl>
                                          </p:spTgt>
                                        </p:tgtEl>
                                        <p:attrNameLst>
                                          <p:attrName>style.visibility</p:attrName>
                                        </p:attrNameLst>
                                      </p:cBhvr>
                                      <p:to>
                                        <p:strVal val="visible"/>
                                      </p:to>
                                    </p:set>
                                    <p:animEffect transition="in" filter="fade">
                                      <p:cBhvr>
                                        <p:cTn id="12" dur="2000"/>
                                        <p:tgtEl>
                                          <p:spTgt spid="6758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p:bldP spid="67588"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3" descr="fwk-bauer-fig02_002"/>
          <p:cNvPicPr>
            <a:picLocks noChangeAspect="1" noChangeArrowheads="1"/>
          </p:cNvPicPr>
          <p:nvPr/>
        </p:nvPicPr>
        <p:blipFill>
          <a:blip r:embed="rId3" cstate="print"/>
          <a:srcRect/>
          <a:stretch>
            <a:fillRect/>
          </a:stretch>
        </p:blipFill>
        <p:spPr bwMode="auto">
          <a:xfrm>
            <a:off x="304800" y="1981200"/>
            <a:ext cx="3581400" cy="2599831"/>
          </a:xfrm>
          <a:prstGeom prst="rect">
            <a:avLst/>
          </a:prstGeom>
          <a:noFill/>
          <a:ln w="9525">
            <a:noFill/>
            <a:miter lim="800000"/>
            <a:headEnd/>
            <a:tailEnd/>
          </a:ln>
        </p:spPr>
      </p:pic>
      <p:sp>
        <p:nvSpPr>
          <p:cNvPr id="17" name="TextBox 16"/>
          <p:cNvSpPr>
            <a:spLocks noChangeArrowheads="1"/>
          </p:cNvSpPr>
          <p:nvPr/>
        </p:nvSpPr>
        <p:spPr bwMode="auto">
          <a:xfrm>
            <a:off x="4191000" y="2133600"/>
            <a:ext cx="4191000" cy="2758202"/>
          </a:xfrm>
          <a:prstGeom prst="roundRect">
            <a:avLst>
              <a:gd name="adj" fmla="val 16667"/>
            </a:avLst>
          </a:prstGeom>
          <a:solidFill>
            <a:schemeClr val="bg1"/>
          </a:solidFill>
          <a:ln w="177800">
            <a:solidFill>
              <a:srgbClr val="BDA954"/>
            </a:solidFill>
            <a:round/>
            <a:headEnd/>
            <a:tailEnd/>
          </a:ln>
          <a:effectLst>
            <a:outerShdw blurRad="63500" sx="102000" sy="102000" algn="ctr" rotWithShape="0">
              <a:srgbClr val="000000">
                <a:alpha val="39998"/>
              </a:srgbClr>
            </a:outerShdw>
          </a:effectLst>
        </p:spPr>
        <p:txBody>
          <a:bodyPr wrap="square">
            <a:spAutoFit/>
          </a:bodyPr>
          <a:lstStyle/>
          <a:p>
            <a:pPr>
              <a:spcAft>
                <a:spcPts val="1200"/>
              </a:spcAft>
            </a:pPr>
            <a:r>
              <a:rPr lang="en-US" sz="2600" dirty="0" smtClean="0">
                <a:solidFill>
                  <a:srgbClr val="000000"/>
                </a:solidFill>
                <a:latin typeface="+mj-lt"/>
                <a:cs typeface="Times New Roman" pitchFamily="-110" charset="0"/>
              </a:rPr>
              <a:t>Workplace diversity refers to </a:t>
            </a:r>
            <a:r>
              <a:rPr lang="en-US" sz="2600" b="1" dirty="0" smtClean="0">
                <a:solidFill>
                  <a:srgbClr val="000000"/>
                </a:solidFill>
                <a:latin typeface="+mj-lt"/>
                <a:cs typeface="Times New Roman" pitchFamily="-110" charset="0"/>
              </a:rPr>
              <a:t>differences among employees </a:t>
            </a:r>
            <a:r>
              <a:rPr lang="en-US" sz="2600" dirty="0" smtClean="0">
                <a:solidFill>
                  <a:srgbClr val="000000"/>
                </a:solidFill>
                <a:latin typeface="+mj-lt"/>
                <a:cs typeface="Times New Roman" pitchFamily="-110" charset="0"/>
              </a:rPr>
              <a:t>(potential or actual) in characteristics such as gender, age, ethnicity, etc.</a:t>
            </a:r>
          </a:p>
        </p:txBody>
      </p:sp>
      <p:sp>
        <p:nvSpPr>
          <p:cNvPr id="16389" name="Rectangle 7"/>
          <p:cNvSpPr>
            <a:spLocks noChangeArrowheads="1"/>
          </p:cNvSpPr>
          <p:nvPr/>
        </p:nvSpPr>
        <p:spPr bwMode="auto">
          <a:xfrm>
            <a:off x="304800" y="4614446"/>
            <a:ext cx="2057400" cy="338554"/>
          </a:xfrm>
          <a:prstGeom prst="rect">
            <a:avLst/>
          </a:prstGeom>
          <a:noFill/>
          <a:ln w="9525">
            <a:noFill/>
            <a:miter lim="800000"/>
            <a:headEnd/>
            <a:tailEnd/>
          </a:ln>
        </p:spPr>
        <p:txBody>
          <a:bodyPr anchor="ctr">
            <a:spAutoFit/>
          </a:bodyPr>
          <a:lstStyle/>
          <a:p>
            <a:pPr eaLnBrk="0" hangingPunct="0"/>
            <a:r>
              <a:rPr lang="en-US" sz="900" dirty="0">
                <a:latin typeface="Calibri" pitchFamily="-110" charset="0"/>
              </a:rPr>
              <a:t>© 2010 </a:t>
            </a:r>
            <a:r>
              <a:rPr lang="en-US" sz="900" dirty="0" err="1">
                <a:latin typeface="Calibri" pitchFamily="-110" charset="0"/>
              </a:rPr>
              <a:t>Jupiterimages</a:t>
            </a:r>
            <a:r>
              <a:rPr lang="en-US" sz="900" dirty="0">
                <a:latin typeface="Calibri" pitchFamily="-110" charset="0"/>
              </a:rPr>
              <a:t> Corporation</a:t>
            </a:r>
            <a:r>
              <a:rPr lang="en-US" sz="1600" dirty="0">
                <a:latin typeface="Calibri" pitchFamily="-110" charset="0"/>
              </a:rPr>
              <a:t> </a:t>
            </a:r>
          </a:p>
        </p:txBody>
      </p:sp>
      <p:sp>
        <p:nvSpPr>
          <p:cNvPr id="6" name="Rectangle 5"/>
          <p:cNvSpPr/>
          <p:nvPr/>
        </p:nvSpPr>
        <p:spPr>
          <a:xfrm>
            <a:off x="8382000" y="6400800"/>
            <a:ext cx="457200" cy="2286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113792" tIns="20320" rIns="20320" bIns="20320"/>
          <a:lstStyle/>
          <a:p>
            <a:pPr defTabSz="711200">
              <a:lnSpc>
                <a:spcPct val="90000"/>
              </a:lnSpc>
              <a:spcAft>
                <a:spcPts val="0"/>
              </a:spcAft>
              <a:defRPr/>
            </a:pPr>
            <a:r>
              <a:rPr lang="en-US" sz="1200" dirty="0" smtClean="0">
                <a:solidFill>
                  <a:schemeClr val="tx1">
                    <a:lumMod val="50000"/>
                    <a:lumOff val="50000"/>
                  </a:schemeClr>
                </a:solidFill>
                <a:latin typeface="+mj-lt"/>
                <a:ea typeface="Arial" pitchFamily="-110" charset="0"/>
                <a:cs typeface="Arial" pitchFamily="-110" charset="0"/>
              </a:rPr>
              <a:t>3</a:t>
            </a:r>
            <a:endParaRPr lang="en-US" sz="1050" dirty="0">
              <a:solidFill>
                <a:schemeClr val="tx1">
                  <a:lumMod val="50000"/>
                  <a:lumOff val="50000"/>
                </a:schemeClr>
              </a:solidFill>
              <a:latin typeface="+mj-lt"/>
              <a:ea typeface="Arial" pitchFamily="-110" charset="0"/>
              <a:cs typeface="Arial" pitchFamily="-110" charset="0"/>
            </a:endParaRPr>
          </a:p>
        </p:txBody>
      </p:sp>
      <p:sp>
        <p:nvSpPr>
          <p:cNvPr id="7" name="Rounded Rectangle 6"/>
          <p:cNvSpPr>
            <a:spLocks noChangeArrowheads="1"/>
          </p:cNvSpPr>
          <p:nvPr/>
        </p:nvSpPr>
        <p:spPr bwMode="auto">
          <a:xfrm>
            <a:off x="457200" y="381000"/>
            <a:ext cx="8229600" cy="1141413"/>
          </a:xfrm>
          <a:prstGeom prst="roundRect">
            <a:avLst>
              <a:gd name="adj" fmla="val 16667"/>
            </a:avLst>
          </a:prstGeom>
          <a:solidFill>
            <a:srgbClr val="DB460B"/>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ct val="35000"/>
              </a:spcAft>
              <a:defRPr/>
            </a:pPr>
            <a:r>
              <a:rPr lang="en-US" sz="4400" b="1" dirty="0" smtClean="0">
                <a:solidFill>
                  <a:srgbClr val="FFFFFF"/>
                </a:solidFill>
                <a:latin typeface="+mj-lt"/>
                <a:ea typeface="Times New Roman" pitchFamily="-110" charset="0"/>
                <a:cs typeface="Times New Roman" pitchFamily="-110" charset="0"/>
              </a:rPr>
              <a:t>Diversity</a:t>
            </a:r>
            <a:endParaRPr lang="en-US" sz="4400" dirty="0">
              <a:solidFill>
                <a:srgbClr val="FFFFFF"/>
              </a:solidFill>
              <a:latin typeface="+mj-lt"/>
              <a:ea typeface="Times New Roman" pitchFamily="-110" charset="0"/>
              <a:cs typeface="Times New Roman" pitchFamily="-110" charset="0"/>
            </a:endParaRPr>
          </a:p>
        </p:txBody>
      </p:sp>
      <p:sp>
        <p:nvSpPr>
          <p:cNvPr id="8" name="Folded Corner 7"/>
          <p:cNvSpPr/>
          <p:nvPr/>
        </p:nvSpPr>
        <p:spPr>
          <a:xfrm>
            <a:off x="914400" y="5105400"/>
            <a:ext cx="7391400" cy="1295400"/>
          </a:xfrm>
          <a:prstGeom prst="foldedCorner">
            <a:avLst/>
          </a:prstGeom>
        </p:spPr>
        <p:style>
          <a:lnRef idx="1">
            <a:schemeClr val="dk1"/>
          </a:lnRef>
          <a:fillRef idx="2">
            <a:schemeClr val="dk1"/>
          </a:fillRef>
          <a:effectRef idx="1">
            <a:schemeClr val="dk1"/>
          </a:effectRef>
          <a:fontRef idx="minor">
            <a:schemeClr val="dk1"/>
          </a:fontRef>
        </p:style>
        <p:txBody>
          <a:bodyPr rtlCol="0" anchor="ctr"/>
          <a:lstStyle/>
          <a:p>
            <a:pPr algn="ctr">
              <a:spcBef>
                <a:spcPts val="600"/>
              </a:spcBef>
            </a:pPr>
            <a:endParaRPr lang="en-US" sz="900" dirty="0" smtClean="0">
              <a:solidFill>
                <a:srgbClr val="000000"/>
              </a:solidFill>
              <a:cs typeface="Times New Roman" pitchFamily="-110" charset="0"/>
            </a:endParaRPr>
          </a:p>
          <a:p>
            <a:pPr algn="ctr">
              <a:spcBef>
                <a:spcPts val="600"/>
              </a:spcBef>
            </a:pPr>
            <a:r>
              <a:rPr lang="en-US" sz="2400" dirty="0" smtClean="0">
                <a:solidFill>
                  <a:srgbClr val="000000"/>
                </a:solidFill>
                <a:cs typeface="Times New Roman" pitchFamily="-110" charset="0"/>
              </a:rPr>
              <a:t>As the composition of the population is changing, workplace diversity is increasing; organizations can no longer simply </a:t>
            </a:r>
            <a:r>
              <a:rPr lang="en-US" sz="2400" i="1" dirty="0" smtClean="0">
                <a:solidFill>
                  <a:srgbClr val="000000"/>
                </a:solidFill>
                <a:cs typeface="Times New Roman" pitchFamily="-110" charset="0"/>
              </a:rPr>
              <a:t>tolerate </a:t>
            </a:r>
            <a:r>
              <a:rPr lang="en-US" sz="2400" dirty="0" smtClean="0">
                <a:solidFill>
                  <a:srgbClr val="000000"/>
                </a:solidFill>
                <a:cs typeface="Times New Roman" pitchFamily="-110" charset="0"/>
              </a:rPr>
              <a:t>diversity, they must </a:t>
            </a:r>
            <a:r>
              <a:rPr lang="en-US" sz="2400" i="1" dirty="0" smtClean="0">
                <a:solidFill>
                  <a:srgbClr val="000000"/>
                </a:solidFill>
                <a:cs typeface="Times New Roman" pitchFamily="-110" charset="0"/>
              </a:rPr>
              <a:t>embrace</a:t>
            </a:r>
            <a:r>
              <a:rPr lang="en-US" sz="2400" dirty="0" smtClean="0">
                <a:solidFill>
                  <a:srgbClr val="000000"/>
                </a:solidFill>
                <a:cs typeface="Times New Roman" pitchFamily="-110" charset="0"/>
              </a:rPr>
              <a:t> it</a:t>
            </a:r>
            <a:endParaRPr lang="en-CA" dirty="0"/>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89C32860-4CCE-4CD9-A28E-CBBC8F4DE4BD}" type="slidenum">
              <a:rPr lang="en-US" smtClean="0"/>
              <a:pPr>
                <a:defRPr/>
              </a:pPr>
              <a:t>37</a:t>
            </a:fld>
            <a:endParaRPr lang="en-US"/>
          </a:p>
        </p:txBody>
      </p:sp>
    </p:spTree>
    <p:extLst>
      <p:ext uri="{BB962C8B-B14F-4D97-AF65-F5344CB8AC3E}">
        <p14:creationId xmlns:p14="http://schemas.microsoft.com/office/powerpoint/2010/main" val="279457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00200" y="457200"/>
            <a:ext cx="6858000" cy="685800"/>
          </a:xfrm>
        </p:spPr>
        <p:txBody>
          <a:bodyPr/>
          <a:lstStyle/>
          <a:p>
            <a:pPr eaLnBrk="1" hangingPunct="1"/>
            <a:r>
              <a:rPr lang="en-CA" sz="3400" dirty="0" smtClean="0"/>
              <a:t>The Changing Workplace</a:t>
            </a:r>
          </a:p>
        </p:txBody>
      </p:sp>
      <p:sp>
        <p:nvSpPr>
          <p:cNvPr id="33796" name="Rectangle 3"/>
          <p:cNvSpPr>
            <a:spLocks noGrp="1" noChangeArrowheads="1"/>
          </p:cNvSpPr>
          <p:nvPr>
            <p:ph type="body" idx="1"/>
          </p:nvPr>
        </p:nvSpPr>
        <p:spPr>
          <a:xfrm>
            <a:off x="381000" y="1371600"/>
            <a:ext cx="8534400" cy="4648200"/>
          </a:xfrm>
        </p:spPr>
        <p:txBody>
          <a:bodyPr/>
          <a:lstStyle/>
          <a:p>
            <a:pPr eaLnBrk="1" hangingPunct="1">
              <a:lnSpc>
                <a:spcPct val="114000"/>
              </a:lnSpc>
            </a:pPr>
            <a:r>
              <a:rPr lang="en-CA" dirty="0" smtClean="0"/>
              <a:t>The workforce is becoming more diverse:</a:t>
            </a:r>
          </a:p>
          <a:p>
            <a:pPr lvl="1" eaLnBrk="1" hangingPunct="1">
              <a:lnSpc>
                <a:spcPct val="114000"/>
              </a:lnSpc>
            </a:pPr>
            <a:r>
              <a:rPr lang="en-CA" dirty="0" smtClean="0"/>
              <a:t>The number of visible minorities in Canada is expected to double by 2017.</a:t>
            </a:r>
          </a:p>
          <a:p>
            <a:pPr lvl="1" eaLnBrk="1" hangingPunct="1">
              <a:lnSpc>
                <a:spcPct val="114000"/>
              </a:lnSpc>
            </a:pPr>
            <a:r>
              <a:rPr lang="en-CA" dirty="0" smtClean="0"/>
              <a:t>In less than a decade, 48 % of the working-age population will be between the ages of 45 and 64.</a:t>
            </a:r>
          </a:p>
          <a:p>
            <a:pPr lvl="1" eaLnBrk="1" hangingPunct="1">
              <a:lnSpc>
                <a:spcPct val="114000"/>
              </a:lnSpc>
            </a:pPr>
            <a:r>
              <a:rPr lang="en-CA" dirty="0" smtClean="0"/>
              <a:t>Many organizations are seeking to recruit more representatively.</a:t>
            </a:r>
          </a:p>
          <a:p>
            <a:pPr lvl="1" eaLnBrk="1" hangingPunct="1">
              <a:lnSpc>
                <a:spcPct val="114000"/>
              </a:lnSpc>
            </a:pPr>
            <a:r>
              <a:rPr lang="en-CA" dirty="0" smtClean="0"/>
              <a:t>Many employees are required to interact with one another or work in teamwork.</a:t>
            </a:r>
          </a:p>
          <a:p>
            <a:pPr eaLnBrk="1" hangingPunct="1">
              <a:buFontTx/>
              <a:buNone/>
            </a:pPr>
            <a:endParaRPr lang="en-CA" dirty="0" smtClean="0"/>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85C31EE3-AF7A-45BA-91CB-9AFB53B7258F}" type="slidenum">
              <a:rPr lang="en-US" smtClean="0"/>
              <a:pPr>
                <a:defRPr/>
              </a:pPr>
              <a:t>38</a:t>
            </a:fld>
            <a:endParaRPr lang="en-US"/>
          </a:p>
        </p:txBody>
      </p:sp>
    </p:spTree>
    <p:extLst>
      <p:ext uri="{BB962C8B-B14F-4D97-AF65-F5344CB8AC3E}">
        <p14:creationId xmlns:p14="http://schemas.microsoft.com/office/powerpoint/2010/main" val="1441747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a:spLocks noChangeArrowheads="1"/>
          </p:cNvSpPr>
          <p:nvPr/>
        </p:nvSpPr>
        <p:spPr bwMode="auto">
          <a:xfrm>
            <a:off x="457200" y="304800"/>
            <a:ext cx="8229600" cy="1141413"/>
          </a:xfrm>
          <a:prstGeom prst="roundRect">
            <a:avLst>
              <a:gd name="adj" fmla="val 16667"/>
            </a:avLst>
          </a:prstGeom>
          <a:solidFill>
            <a:schemeClr val="bg2">
              <a:lumMod val="50000"/>
            </a:schemeClr>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ct val="35000"/>
              </a:spcAft>
              <a:defRPr/>
            </a:pPr>
            <a:r>
              <a:rPr lang="en-US" sz="4400" b="1" dirty="0">
                <a:solidFill>
                  <a:srgbClr val="FFFFFF"/>
                </a:solidFill>
                <a:latin typeface="+mj-lt"/>
                <a:ea typeface="Times New Roman" pitchFamily="-110" charset="0"/>
                <a:cs typeface="Times New Roman" pitchFamily="-110" charset="0"/>
              </a:rPr>
              <a:t>Benefits </a:t>
            </a:r>
            <a:r>
              <a:rPr lang="en-US" sz="4400" dirty="0">
                <a:solidFill>
                  <a:srgbClr val="FFFFFF"/>
                </a:solidFill>
                <a:latin typeface="+mj-lt"/>
                <a:ea typeface="Times New Roman" pitchFamily="-110" charset="0"/>
                <a:cs typeface="Times New Roman" pitchFamily="-110" charset="0"/>
              </a:rPr>
              <a:t>of Diversity</a:t>
            </a:r>
          </a:p>
        </p:txBody>
      </p:sp>
      <p:sp>
        <p:nvSpPr>
          <p:cNvPr id="7" name="Freeform 6"/>
          <p:cNvSpPr/>
          <p:nvPr/>
        </p:nvSpPr>
        <p:spPr>
          <a:xfrm>
            <a:off x="685800" y="1623356"/>
            <a:ext cx="7676343" cy="649481"/>
          </a:xfrm>
          <a:custGeom>
            <a:avLst/>
            <a:gdLst>
              <a:gd name="connsiteX0" fmla="*/ 0 w 7676343"/>
              <a:gd name="connsiteY0" fmla="*/ 108249 h 649481"/>
              <a:gd name="connsiteX1" fmla="*/ 31706 w 7676343"/>
              <a:gd name="connsiteY1" fmla="*/ 31705 h 649481"/>
              <a:gd name="connsiteX2" fmla="*/ 108250 w 7676343"/>
              <a:gd name="connsiteY2" fmla="*/ 0 h 649481"/>
              <a:gd name="connsiteX3" fmla="*/ 7568094 w 7676343"/>
              <a:gd name="connsiteY3" fmla="*/ 0 h 649481"/>
              <a:gd name="connsiteX4" fmla="*/ 7644638 w 7676343"/>
              <a:gd name="connsiteY4" fmla="*/ 31706 h 649481"/>
              <a:gd name="connsiteX5" fmla="*/ 7676343 w 7676343"/>
              <a:gd name="connsiteY5" fmla="*/ 108250 h 649481"/>
              <a:gd name="connsiteX6" fmla="*/ 7676343 w 7676343"/>
              <a:gd name="connsiteY6" fmla="*/ 541232 h 649481"/>
              <a:gd name="connsiteX7" fmla="*/ 7644638 w 7676343"/>
              <a:gd name="connsiteY7" fmla="*/ 617776 h 649481"/>
              <a:gd name="connsiteX8" fmla="*/ 7568094 w 7676343"/>
              <a:gd name="connsiteY8" fmla="*/ 649481 h 649481"/>
              <a:gd name="connsiteX9" fmla="*/ 108249 w 7676343"/>
              <a:gd name="connsiteY9" fmla="*/ 649481 h 649481"/>
              <a:gd name="connsiteX10" fmla="*/ 31705 w 7676343"/>
              <a:gd name="connsiteY10" fmla="*/ 617776 h 649481"/>
              <a:gd name="connsiteX11" fmla="*/ 0 w 7676343"/>
              <a:gd name="connsiteY11" fmla="*/ 541232 h 649481"/>
              <a:gd name="connsiteX12" fmla="*/ 0 w 7676343"/>
              <a:gd name="connsiteY12" fmla="*/ 108249 h 64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6343" h="649481">
                <a:moveTo>
                  <a:pt x="0" y="108249"/>
                </a:moveTo>
                <a:cubicBezTo>
                  <a:pt x="0" y="79540"/>
                  <a:pt x="11405" y="52006"/>
                  <a:pt x="31706" y="31705"/>
                </a:cubicBezTo>
                <a:cubicBezTo>
                  <a:pt x="52007" y="11404"/>
                  <a:pt x="79540" y="0"/>
                  <a:pt x="108250" y="0"/>
                </a:cubicBezTo>
                <a:lnTo>
                  <a:pt x="7568094" y="0"/>
                </a:lnTo>
                <a:cubicBezTo>
                  <a:pt x="7596803" y="0"/>
                  <a:pt x="7624337" y="11405"/>
                  <a:pt x="7644638" y="31706"/>
                </a:cubicBezTo>
                <a:cubicBezTo>
                  <a:pt x="7664939" y="52007"/>
                  <a:pt x="7676343" y="79540"/>
                  <a:pt x="7676343" y="108250"/>
                </a:cubicBezTo>
                <a:lnTo>
                  <a:pt x="7676343" y="541232"/>
                </a:lnTo>
                <a:cubicBezTo>
                  <a:pt x="7676343" y="569941"/>
                  <a:pt x="7664938" y="597475"/>
                  <a:pt x="7644638" y="617776"/>
                </a:cubicBezTo>
                <a:cubicBezTo>
                  <a:pt x="7624337" y="638077"/>
                  <a:pt x="7596804" y="649481"/>
                  <a:pt x="7568094" y="649481"/>
                </a:cubicBezTo>
                <a:lnTo>
                  <a:pt x="108249" y="649481"/>
                </a:lnTo>
                <a:cubicBezTo>
                  <a:pt x="79540" y="649481"/>
                  <a:pt x="52006" y="638076"/>
                  <a:pt x="31705" y="617776"/>
                </a:cubicBezTo>
                <a:cubicBezTo>
                  <a:pt x="11404" y="597475"/>
                  <a:pt x="0" y="569942"/>
                  <a:pt x="0" y="541232"/>
                </a:cubicBezTo>
                <a:lnTo>
                  <a:pt x="0" y="108249"/>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45414" tIns="31705" rIns="245414" bIns="31705" numCol="1" spcCol="1270" anchor="ctr" anchorCtr="0">
            <a:noAutofit/>
          </a:bodyPr>
          <a:lstStyle/>
          <a:p>
            <a:pPr lvl="0" algn="ctr" defTabSz="1244600">
              <a:lnSpc>
                <a:spcPct val="90000"/>
              </a:lnSpc>
              <a:spcBef>
                <a:spcPct val="0"/>
              </a:spcBef>
              <a:spcAft>
                <a:spcPct val="35000"/>
              </a:spcAft>
            </a:pPr>
            <a:r>
              <a:rPr lang="en-US" sz="2400" b="1" dirty="0" smtClean="0">
                <a:latin typeface="+mj-lt"/>
                <a:cs typeface="Times New Roman" pitchFamily="18" charset="0"/>
              </a:rPr>
              <a:t>Cost</a:t>
            </a:r>
            <a:r>
              <a:rPr lang="en-US" sz="2400" dirty="0" smtClean="0">
                <a:latin typeface="+mj-lt"/>
                <a:cs typeface="Times New Roman" pitchFamily="18" charset="0"/>
              </a:rPr>
              <a:t>: better integrated employees saves costs</a:t>
            </a:r>
            <a:endParaRPr lang="en-US" sz="2400" kern="1200" dirty="0">
              <a:latin typeface="+mj-lt"/>
              <a:cs typeface="Times New Roman" pitchFamily="18" charset="0"/>
            </a:endParaRPr>
          </a:p>
        </p:txBody>
      </p:sp>
      <p:sp>
        <p:nvSpPr>
          <p:cNvPr id="9" name="Freeform 8"/>
          <p:cNvSpPr/>
          <p:nvPr/>
        </p:nvSpPr>
        <p:spPr>
          <a:xfrm>
            <a:off x="685800" y="2362200"/>
            <a:ext cx="7676343" cy="649481"/>
          </a:xfrm>
          <a:custGeom>
            <a:avLst/>
            <a:gdLst>
              <a:gd name="connsiteX0" fmla="*/ 0 w 7676343"/>
              <a:gd name="connsiteY0" fmla="*/ 108249 h 649481"/>
              <a:gd name="connsiteX1" fmla="*/ 31706 w 7676343"/>
              <a:gd name="connsiteY1" fmla="*/ 31705 h 649481"/>
              <a:gd name="connsiteX2" fmla="*/ 108250 w 7676343"/>
              <a:gd name="connsiteY2" fmla="*/ 0 h 649481"/>
              <a:gd name="connsiteX3" fmla="*/ 7568094 w 7676343"/>
              <a:gd name="connsiteY3" fmla="*/ 0 h 649481"/>
              <a:gd name="connsiteX4" fmla="*/ 7644638 w 7676343"/>
              <a:gd name="connsiteY4" fmla="*/ 31706 h 649481"/>
              <a:gd name="connsiteX5" fmla="*/ 7676343 w 7676343"/>
              <a:gd name="connsiteY5" fmla="*/ 108250 h 649481"/>
              <a:gd name="connsiteX6" fmla="*/ 7676343 w 7676343"/>
              <a:gd name="connsiteY6" fmla="*/ 541232 h 649481"/>
              <a:gd name="connsiteX7" fmla="*/ 7644638 w 7676343"/>
              <a:gd name="connsiteY7" fmla="*/ 617776 h 649481"/>
              <a:gd name="connsiteX8" fmla="*/ 7568094 w 7676343"/>
              <a:gd name="connsiteY8" fmla="*/ 649481 h 649481"/>
              <a:gd name="connsiteX9" fmla="*/ 108249 w 7676343"/>
              <a:gd name="connsiteY9" fmla="*/ 649481 h 649481"/>
              <a:gd name="connsiteX10" fmla="*/ 31705 w 7676343"/>
              <a:gd name="connsiteY10" fmla="*/ 617776 h 649481"/>
              <a:gd name="connsiteX11" fmla="*/ 0 w 7676343"/>
              <a:gd name="connsiteY11" fmla="*/ 541232 h 649481"/>
              <a:gd name="connsiteX12" fmla="*/ 0 w 7676343"/>
              <a:gd name="connsiteY12" fmla="*/ 108249 h 64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6343" h="649481">
                <a:moveTo>
                  <a:pt x="0" y="108249"/>
                </a:moveTo>
                <a:cubicBezTo>
                  <a:pt x="0" y="79540"/>
                  <a:pt x="11405" y="52006"/>
                  <a:pt x="31706" y="31705"/>
                </a:cubicBezTo>
                <a:cubicBezTo>
                  <a:pt x="52007" y="11404"/>
                  <a:pt x="79540" y="0"/>
                  <a:pt x="108250" y="0"/>
                </a:cubicBezTo>
                <a:lnTo>
                  <a:pt x="7568094" y="0"/>
                </a:lnTo>
                <a:cubicBezTo>
                  <a:pt x="7596803" y="0"/>
                  <a:pt x="7624337" y="11405"/>
                  <a:pt x="7644638" y="31706"/>
                </a:cubicBezTo>
                <a:cubicBezTo>
                  <a:pt x="7664939" y="52007"/>
                  <a:pt x="7676343" y="79540"/>
                  <a:pt x="7676343" y="108250"/>
                </a:cubicBezTo>
                <a:lnTo>
                  <a:pt x="7676343" y="541232"/>
                </a:lnTo>
                <a:cubicBezTo>
                  <a:pt x="7676343" y="569941"/>
                  <a:pt x="7664938" y="597475"/>
                  <a:pt x="7644638" y="617776"/>
                </a:cubicBezTo>
                <a:cubicBezTo>
                  <a:pt x="7624337" y="638077"/>
                  <a:pt x="7596804" y="649481"/>
                  <a:pt x="7568094" y="649481"/>
                </a:cubicBezTo>
                <a:lnTo>
                  <a:pt x="108249" y="649481"/>
                </a:lnTo>
                <a:cubicBezTo>
                  <a:pt x="79540" y="649481"/>
                  <a:pt x="52006" y="638076"/>
                  <a:pt x="31705" y="617776"/>
                </a:cubicBezTo>
                <a:cubicBezTo>
                  <a:pt x="11404" y="597475"/>
                  <a:pt x="0" y="569942"/>
                  <a:pt x="0" y="541232"/>
                </a:cubicBezTo>
                <a:lnTo>
                  <a:pt x="0" y="108249"/>
                </a:lnTo>
                <a:close/>
              </a:path>
            </a:pathLst>
          </a:custGeom>
        </p:spPr>
        <p:style>
          <a:lnRef idx="0">
            <a:schemeClr val="lt1">
              <a:hueOff val="0"/>
              <a:satOff val="0"/>
              <a:lumOff val="0"/>
              <a:alphaOff val="0"/>
            </a:schemeClr>
          </a:lnRef>
          <a:fillRef idx="3">
            <a:schemeClr val="accent2">
              <a:hueOff val="936304"/>
              <a:satOff val="-1168"/>
              <a:lumOff val="275"/>
              <a:alphaOff val="0"/>
            </a:schemeClr>
          </a:fillRef>
          <a:effectRef idx="2">
            <a:schemeClr val="accent2">
              <a:hueOff val="936304"/>
              <a:satOff val="-1168"/>
              <a:lumOff val="275"/>
              <a:alphaOff val="0"/>
            </a:schemeClr>
          </a:effectRef>
          <a:fontRef idx="minor">
            <a:schemeClr val="lt1"/>
          </a:fontRef>
        </p:style>
        <p:txBody>
          <a:bodyPr spcFirstLastPara="0" vert="horz" wrap="square" lIns="245414" tIns="31705" rIns="245414" bIns="31705" numCol="1" spcCol="1270" anchor="ctr" anchorCtr="0">
            <a:noAutofit/>
          </a:bodyPr>
          <a:lstStyle/>
          <a:p>
            <a:pPr lvl="0" algn="ctr" defTabSz="1244600">
              <a:lnSpc>
                <a:spcPct val="90000"/>
              </a:lnSpc>
              <a:spcAft>
                <a:spcPct val="35000"/>
              </a:spcAft>
            </a:pPr>
            <a:r>
              <a:rPr lang="en-US" sz="2400" b="1" dirty="0">
                <a:cs typeface="Times New Roman" pitchFamily="18" charset="0"/>
              </a:rPr>
              <a:t>Human Resources: </a:t>
            </a:r>
            <a:r>
              <a:rPr lang="en-US" sz="2400" dirty="0">
                <a:cs typeface="Times New Roman" pitchFamily="18" charset="0"/>
              </a:rPr>
              <a:t>best candidates attracted, more positive employee attitudes, better retention</a:t>
            </a:r>
          </a:p>
        </p:txBody>
      </p:sp>
      <p:sp>
        <p:nvSpPr>
          <p:cNvPr id="11" name="Freeform 10"/>
          <p:cNvSpPr/>
          <p:nvPr/>
        </p:nvSpPr>
        <p:spPr>
          <a:xfrm>
            <a:off x="685800" y="3124200"/>
            <a:ext cx="7676343" cy="649481"/>
          </a:xfrm>
          <a:custGeom>
            <a:avLst/>
            <a:gdLst>
              <a:gd name="connsiteX0" fmla="*/ 0 w 7676343"/>
              <a:gd name="connsiteY0" fmla="*/ 108249 h 649481"/>
              <a:gd name="connsiteX1" fmla="*/ 31706 w 7676343"/>
              <a:gd name="connsiteY1" fmla="*/ 31705 h 649481"/>
              <a:gd name="connsiteX2" fmla="*/ 108250 w 7676343"/>
              <a:gd name="connsiteY2" fmla="*/ 0 h 649481"/>
              <a:gd name="connsiteX3" fmla="*/ 7568094 w 7676343"/>
              <a:gd name="connsiteY3" fmla="*/ 0 h 649481"/>
              <a:gd name="connsiteX4" fmla="*/ 7644638 w 7676343"/>
              <a:gd name="connsiteY4" fmla="*/ 31706 h 649481"/>
              <a:gd name="connsiteX5" fmla="*/ 7676343 w 7676343"/>
              <a:gd name="connsiteY5" fmla="*/ 108250 h 649481"/>
              <a:gd name="connsiteX6" fmla="*/ 7676343 w 7676343"/>
              <a:gd name="connsiteY6" fmla="*/ 541232 h 649481"/>
              <a:gd name="connsiteX7" fmla="*/ 7644638 w 7676343"/>
              <a:gd name="connsiteY7" fmla="*/ 617776 h 649481"/>
              <a:gd name="connsiteX8" fmla="*/ 7568094 w 7676343"/>
              <a:gd name="connsiteY8" fmla="*/ 649481 h 649481"/>
              <a:gd name="connsiteX9" fmla="*/ 108249 w 7676343"/>
              <a:gd name="connsiteY9" fmla="*/ 649481 h 649481"/>
              <a:gd name="connsiteX10" fmla="*/ 31705 w 7676343"/>
              <a:gd name="connsiteY10" fmla="*/ 617776 h 649481"/>
              <a:gd name="connsiteX11" fmla="*/ 0 w 7676343"/>
              <a:gd name="connsiteY11" fmla="*/ 541232 h 649481"/>
              <a:gd name="connsiteX12" fmla="*/ 0 w 7676343"/>
              <a:gd name="connsiteY12" fmla="*/ 108249 h 64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6343" h="649481">
                <a:moveTo>
                  <a:pt x="0" y="108249"/>
                </a:moveTo>
                <a:cubicBezTo>
                  <a:pt x="0" y="79540"/>
                  <a:pt x="11405" y="52006"/>
                  <a:pt x="31706" y="31705"/>
                </a:cubicBezTo>
                <a:cubicBezTo>
                  <a:pt x="52007" y="11404"/>
                  <a:pt x="79540" y="0"/>
                  <a:pt x="108250" y="0"/>
                </a:cubicBezTo>
                <a:lnTo>
                  <a:pt x="7568094" y="0"/>
                </a:lnTo>
                <a:cubicBezTo>
                  <a:pt x="7596803" y="0"/>
                  <a:pt x="7624337" y="11405"/>
                  <a:pt x="7644638" y="31706"/>
                </a:cubicBezTo>
                <a:cubicBezTo>
                  <a:pt x="7664939" y="52007"/>
                  <a:pt x="7676343" y="79540"/>
                  <a:pt x="7676343" y="108250"/>
                </a:cubicBezTo>
                <a:lnTo>
                  <a:pt x="7676343" y="541232"/>
                </a:lnTo>
                <a:cubicBezTo>
                  <a:pt x="7676343" y="569941"/>
                  <a:pt x="7664938" y="597475"/>
                  <a:pt x="7644638" y="617776"/>
                </a:cubicBezTo>
                <a:cubicBezTo>
                  <a:pt x="7624337" y="638077"/>
                  <a:pt x="7596804" y="649481"/>
                  <a:pt x="7568094" y="649481"/>
                </a:cubicBezTo>
                <a:lnTo>
                  <a:pt x="108249" y="649481"/>
                </a:lnTo>
                <a:cubicBezTo>
                  <a:pt x="79540" y="649481"/>
                  <a:pt x="52006" y="638076"/>
                  <a:pt x="31705" y="617776"/>
                </a:cubicBezTo>
                <a:cubicBezTo>
                  <a:pt x="11404" y="597475"/>
                  <a:pt x="0" y="569942"/>
                  <a:pt x="0" y="541232"/>
                </a:cubicBezTo>
                <a:lnTo>
                  <a:pt x="0" y="108249"/>
                </a:lnTo>
                <a:close/>
              </a:path>
            </a:pathLst>
          </a:custGeom>
        </p:spPr>
        <p:style>
          <a:lnRef idx="0">
            <a:schemeClr val="lt1">
              <a:hueOff val="0"/>
              <a:satOff val="0"/>
              <a:lumOff val="0"/>
              <a:alphaOff val="0"/>
            </a:schemeClr>
          </a:lnRef>
          <a:fillRef idx="3">
            <a:schemeClr val="accent2">
              <a:hueOff val="1872608"/>
              <a:satOff val="-2336"/>
              <a:lumOff val="549"/>
              <a:alphaOff val="0"/>
            </a:schemeClr>
          </a:fillRef>
          <a:effectRef idx="2">
            <a:schemeClr val="accent2">
              <a:hueOff val="1872608"/>
              <a:satOff val="-2336"/>
              <a:lumOff val="549"/>
              <a:alphaOff val="0"/>
            </a:schemeClr>
          </a:effectRef>
          <a:fontRef idx="minor">
            <a:schemeClr val="lt1"/>
          </a:fontRef>
        </p:style>
        <p:txBody>
          <a:bodyPr spcFirstLastPara="0" vert="horz" wrap="square" lIns="245414" tIns="31705" rIns="245414" bIns="31705" numCol="1" spcCol="1270" anchor="ctr" anchorCtr="0">
            <a:noAutofit/>
          </a:bodyPr>
          <a:lstStyle/>
          <a:p>
            <a:pPr algn="ctr" defTabSz="1244600">
              <a:lnSpc>
                <a:spcPct val="90000"/>
              </a:lnSpc>
              <a:spcAft>
                <a:spcPct val="35000"/>
              </a:spcAft>
            </a:pPr>
            <a:r>
              <a:rPr lang="en-US" sz="2400" b="1" dirty="0">
                <a:cs typeface="Times New Roman" pitchFamily="18" charset="0"/>
              </a:rPr>
              <a:t>Marketing: </a:t>
            </a:r>
            <a:r>
              <a:rPr lang="en-US" sz="2400" dirty="0">
                <a:cs typeface="Times New Roman" pitchFamily="18" charset="0"/>
              </a:rPr>
              <a:t>better understanding and service of customers, more positive org image </a:t>
            </a:r>
          </a:p>
        </p:txBody>
      </p:sp>
      <p:sp>
        <p:nvSpPr>
          <p:cNvPr id="13" name="Freeform 12"/>
          <p:cNvSpPr/>
          <p:nvPr/>
        </p:nvSpPr>
        <p:spPr>
          <a:xfrm>
            <a:off x="719959" y="3886200"/>
            <a:ext cx="7676343" cy="649481"/>
          </a:xfrm>
          <a:custGeom>
            <a:avLst/>
            <a:gdLst>
              <a:gd name="connsiteX0" fmla="*/ 0 w 7676343"/>
              <a:gd name="connsiteY0" fmla="*/ 108249 h 649481"/>
              <a:gd name="connsiteX1" fmla="*/ 31706 w 7676343"/>
              <a:gd name="connsiteY1" fmla="*/ 31705 h 649481"/>
              <a:gd name="connsiteX2" fmla="*/ 108250 w 7676343"/>
              <a:gd name="connsiteY2" fmla="*/ 0 h 649481"/>
              <a:gd name="connsiteX3" fmla="*/ 7568094 w 7676343"/>
              <a:gd name="connsiteY3" fmla="*/ 0 h 649481"/>
              <a:gd name="connsiteX4" fmla="*/ 7644638 w 7676343"/>
              <a:gd name="connsiteY4" fmla="*/ 31706 h 649481"/>
              <a:gd name="connsiteX5" fmla="*/ 7676343 w 7676343"/>
              <a:gd name="connsiteY5" fmla="*/ 108250 h 649481"/>
              <a:gd name="connsiteX6" fmla="*/ 7676343 w 7676343"/>
              <a:gd name="connsiteY6" fmla="*/ 541232 h 649481"/>
              <a:gd name="connsiteX7" fmla="*/ 7644638 w 7676343"/>
              <a:gd name="connsiteY7" fmla="*/ 617776 h 649481"/>
              <a:gd name="connsiteX8" fmla="*/ 7568094 w 7676343"/>
              <a:gd name="connsiteY8" fmla="*/ 649481 h 649481"/>
              <a:gd name="connsiteX9" fmla="*/ 108249 w 7676343"/>
              <a:gd name="connsiteY9" fmla="*/ 649481 h 649481"/>
              <a:gd name="connsiteX10" fmla="*/ 31705 w 7676343"/>
              <a:gd name="connsiteY10" fmla="*/ 617776 h 649481"/>
              <a:gd name="connsiteX11" fmla="*/ 0 w 7676343"/>
              <a:gd name="connsiteY11" fmla="*/ 541232 h 649481"/>
              <a:gd name="connsiteX12" fmla="*/ 0 w 7676343"/>
              <a:gd name="connsiteY12" fmla="*/ 108249 h 64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6343" h="649481">
                <a:moveTo>
                  <a:pt x="0" y="108249"/>
                </a:moveTo>
                <a:cubicBezTo>
                  <a:pt x="0" y="79540"/>
                  <a:pt x="11405" y="52006"/>
                  <a:pt x="31706" y="31705"/>
                </a:cubicBezTo>
                <a:cubicBezTo>
                  <a:pt x="52007" y="11404"/>
                  <a:pt x="79540" y="0"/>
                  <a:pt x="108250" y="0"/>
                </a:cubicBezTo>
                <a:lnTo>
                  <a:pt x="7568094" y="0"/>
                </a:lnTo>
                <a:cubicBezTo>
                  <a:pt x="7596803" y="0"/>
                  <a:pt x="7624337" y="11405"/>
                  <a:pt x="7644638" y="31706"/>
                </a:cubicBezTo>
                <a:cubicBezTo>
                  <a:pt x="7664939" y="52007"/>
                  <a:pt x="7676343" y="79540"/>
                  <a:pt x="7676343" y="108250"/>
                </a:cubicBezTo>
                <a:lnTo>
                  <a:pt x="7676343" y="541232"/>
                </a:lnTo>
                <a:cubicBezTo>
                  <a:pt x="7676343" y="569941"/>
                  <a:pt x="7664938" y="597475"/>
                  <a:pt x="7644638" y="617776"/>
                </a:cubicBezTo>
                <a:cubicBezTo>
                  <a:pt x="7624337" y="638077"/>
                  <a:pt x="7596804" y="649481"/>
                  <a:pt x="7568094" y="649481"/>
                </a:cubicBezTo>
                <a:lnTo>
                  <a:pt x="108249" y="649481"/>
                </a:lnTo>
                <a:cubicBezTo>
                  <a:pt x="79540" y="649481"/>
                  <a:pt x="52006" y="638076"/>
                  <a:pt x="31705" y="617776"/>
                </a:cubicBezTo>
                <a:cubicBezTo>
                  <a:pt x="11404" y="597475"/>
                  <a:pt x="0" y="569942"/>
                  <a:pt x="0" y="541232"/>
                </a:cubicBezTo>
                <a:lnTo>
                  <a:pt x="0" y="108249"/>
                </a:lnTo>
                <a:close/>
              </a:path>
            </a:pathLst>
          </a:custGeom>
        </p:spPr>
        <p:style>
          <a:lnRef idx="0">
            <a:schemeClr val="lt1">
              <a:hueOff val="0"/>
              <a:satOff val="0"/>
              <a:lumOff val="0"/>
              <a:alphaOff val="0"/>
            </a:schemeClr>
          </a:lnRef>
          <a:fillRef idx="3">
            <a:schemeClr val="accent2">
              <a:hueOff val="2808911"/>
              <a:satOff val="-3503"/>
              <a:lumOff val="824"/>
              <a:alphaOff val="0"/>
            </a:schemeClr>
          </a:fillRef>
          <a:effectRef idx="2">
            <a:schemeClr val="accent2">
              <a:hueOff val="2808911"/>
              <a:satOff val="-3503"/>
              <a:lumOff val="824"/>
              <a:alphaOff val="0"/>
            </a:schemeClr>
          </a:effectRef>
          <a:fontRef idx="minor">
            <a:schemeClr val="lt1"/>
          </a:fontRef>
        </p:style>
        <p:txBody>
          <a:bodyPr spcFirstLastPara="0" vert="horz" wrap="square" lIns="245414" tIns="31705" rIns="245414" bIns="31705" numCol="1" spcCol="1270" anchor="ctr" anchorCtr="0">
            <a:noAutofit/>
          </a:bodyPr>
          <a:lstStyle/>
          <a:p>
            <a:pPr lvl="0" algn="ctr" defTabSz="1244600">
              <a:lnSpc>
                <a:spcPct val="90000"/>
              </a:lnSpc>
              <a:spcAft>
                <a:spcPct val="35000"/>
              </a:spcAft>
            </a:pPr>
            <a:r>
              <a:rPr lang="en-US" sz="2400" b="1" dirty="0">
                <a:cs typeface="Times New Roman" pitchFamily="18" charset="0"/>
              </a:rPr>
              <a:t>Creativity </a:t>
            </a:r>
            <a:r>
              <a:rPr lang="en-US" sz="2400" dirty="0" smtClean="0">
                <a:cs typeface="Times New Roman" pitchFamily="18" charset="0"/>
              </a:rPr>
              <a:t>: different perspectives leads to more </a:t>
            </a:r>
            <a:r>
              <a:rPr lang="en-US" sz="2400" dirty="0">
                <a:cs typeface="Times New Roman" pitchFamily="18" charset="0"/>
              </a:rPr>
              <a:t>creative decision </a:t>
            </a:r>
            <a:r>
              <a:rPr lang="en-US" sz="2400" dirty="0" smtClean="0">
                <a:cs typeface="Times New Roman" pitchFamily="18" charset="0"/>
              </a:rPr>
              <a:t>making</a:t>
            </a:r>
            <a:endParaRPr lang="en-US" sz="2400" dirty="0">
              <a:cs typeface="Times New Roman" pitchFamily="18" charset="0"/>
            </a:endParaRPr>
          </a:p>
        </p:txBody>
      </p:sp>
      <p:sp>
        <p:nvSpPr>
          <p:cNvPr id="15" name="Freeform 14"/>
          <p:cNvSpPr/>
          <p:nvPr/>
        </p:nvSpPr>
        <p:spPr>
          <a:xfrm>
            <a:off x="701566" y="4611881"/>
            <a:ext cx="7676343" cy="649481"/>
          </a:xfrm>
          <a:custGeom>
            <a:avLst/>
            <a:gdLst>
              <a:gd name="connsiteX0" fmla="*/ 0 w 7676343"/>
              <a:gd name="connsiteY0" fmla="*/ 108249 h 649481"/>
              <a:gd name="connsiteX1" fmla="*/ 31706 w 7676343"/>
              <a:gd name="connsiteY1" fmla="*/ 31705 h 649481"/>
              <a:gd name="connsiteX2" fmla="*/ 108250 w 7676343"/>
              <a:gd name="connsiteY2" fmla="*/ 0 h 649481"/>
              <a:gd name="connsiteX3" fmla="*/ 7568094 w 7676343"/>
              <a:gd name="connsiteY3" fmla="*/ 0 h 649481"/>
              <a:gd name="connsiteX4" fmla="*/ 7644638 w 7676343"/>
              <a:gd name="connsiteY4" fmla="*/ 31706 h 649481"/>
              <a:gd name="connsiteX5" fmla="*/ 7676343 w 7676343"/>
              <a:gd name="connsiteY5" fmla="*/ 108250 h 649481"/>
              <a:gd name="connsiteX6" fmla="*/ 7676343 w 7676343"/>
              <a:gd name="connsiteY6" fmla="*/ 541232 h 649481"/>
              <a:gd name="connsiteX7" fmla="*/ 7644638 w 7676343"/>
              <a:gd name="connsiteY7" fmla="*/ 617776 h 649481"/>
              <a:gd name="connsiteX8" fmla="*/ 7568094 w 7676343"/>
              <a:gd name="connsiteY8" fmla="*/ 649481 h 649481"/>
              <a:gd name="connsiteX9" fmla="*/ 108249 w 7676343"/>
              <a:gd name="connsiteY9" fmla="*/ 649481 h 649481"/>
              <a:gd name="connsiteX10" fmla="*/ 31705 w 7676343"/>
              <a:gd name="connsiteY10" fmla="*/ 617776 h 649481"/>
              <a:gd name="connsiteX11" fmla="*/ 0 w 7676343"/>
              <a:gd name="connsiteY11" fmla="*/ 541232 h 649481"/>
              <a:gd name="connsiteX12" fmla="*/ 0 w 7676343"/>
              <a:gd name="connsiteY12" fmla="*/ 108249 h 64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6343" h="649481">
                <a:moveTo>
                  <a:pt x="0" y="108249"/>
                </a:moveTo>
                <a:cubicBezTo>
                  <a:pt x="0" y="79540"/>
                  <a:pt x="11405" y="52006"/>
                  <a:pt x="31706" y="31705"/>
                </a:cubicBezTo>
                <a:cubicBezTo>
                  <a:pt x="52007" y="11404"/>
                  <a:pt x="79540" y="0"/>
                  <a:pt x="108250" y="0"/>
                </a:cubicBezTo>
                <a:lnTo>
                  <a:pt x="7568094" y="0"/>
                </a:lnTo>
                <a:cubicBezTo>
                  <a:pt x="7596803" y="0"/>
                  <a:pt x="7624337" y="11405"/>
                  <a:pt x="7644638" y="31706"/>
                </a:cubicBezTo>
                <a:cubicBezTo>
                  <a:pt x="7664939" y="52007"/>
                  <a:pt x="7676343" y="79540"/>
                  <a:pt x="7676343" y="108250"/>
                </a:cubicBezTo>
                <a:lnTo>
                  <a:pt x="7676343" y="541232"/>
                </a:lnTo>
                <a:cubicBezTo>
                  <a:pt x="7676343" y="569941"/>
                  <a:pt x="7664938" y="597475"/>
                  <a:pt x="7644638" y="617776"/>
                </a:cubicBezTo>
                <a:cubicBezTo>
                  <a:pt x="7624337" y="638077"/>
                  <a:pt x="7596804" y="649481"/>
                  <a:pt x="7568094" y="649481"/>
                </a:cubicBezTo>
                <a:lnTo>
                  <a:pt x="108249" y="649481"/>
                </a:lnTo>
                <a:cubicBezTo>
                  <a:pt x="79540" y="649481"/>
                  <a:pt x="52006" y="638076"/>
                  <a:pt x="31705" y="617776"/>
                </a:cubicBezTo>
                <a:cubicBezTo>
                  <a:pt x="11404" y="597475"/>
                  <a:pt x="0" y="569942"/>
                  <a:pt x="0" y="541232"/>
                </a:cubicBezTo>
                <a:lnTo>
                  <a:pt x="0" y="108249"/>
                </a:lnTo>
                <a:close/>
              </a:path>
            </a:pathLst>
          </a:custGeom>
        </p:spPr>
        <p:style>
          <a:lnRef idx="0">
            <a:schemeClr val="lt1">
              <a:hueOff val="0"/>
              <a:satOff val="0"/>
              <a:lumOff val="0"/>
              <a:alphaOff val="0"/>
            </a:schemeClr>
          </a:lnRef>
          <a:fillRef idx="3">
            <a:schemeClr val="accent2">
              <a:hueOff val="3745215"/>
              <a:satOff val="-4671"/>
              <a:lumOff val="1098"/>
              <a:alphaOff val="0"/>
            </a:schemeClr>
          </a:fillRef>
          <a:effectRef idx="2">
            <a:schemeClr val="accent2">
              <a:hueOff val="3745215"/>
              <a:satOff val="-4671"/>
              <a:lumOff val="1098"/>
              <a:alphaOff val="0"/>
            </a:schemeClr>
          </a:effectRef>
          <a:fontRef idx="minor">
            <a:schemeClr val="lt1"/>
          </a:fontRef>
        </p:style>
        <p:txBody>
          <a:bodyPr spcFirstLastPara="0" vert="horz" wrap="square" lIns="245414" tIns="31705" rIns="245414" bIns="31705" numCol="1" spcCol="1270" anchor="ctr" anchorCtr="0">
            <a:noAutofit/>
          </a:bodyPr>
          <a:lstStyle/>
          <a:p>
            <a:pPr lvl="0" algn="ctr" defTabSz="1244600">
              <a:lnSpc>
                <a:spcPct val="90000"/>
              </a:lnSpc>
              <a:spcAft>
                <a:spcPct val="35000"/>
              </a:spcAft>
            </a:pPr>
            <a:r>
              <a:rPr lang="en-US" sz="2400" b="1" dirty="0" smtClean="0">
                <a:cs typeface="Times New Roman" pitchFamily="18" charset="0"/>
              </a:rPr>
              <a:t>Problem </a:t>
            </a:r>
            <a:r>
              <a:rPr lang="en-US" sz="2400" b="1" dirty="0">
                <a:cs typeface="Times New Roman" pitchFamily="18" charset="0"/>
              </a:rPr>
              <a:t>solving </a:t>
            </a:r>
            <a:r>
              <a:rPr lang="en-US" sz="2400" b="1" dirty="0" smtClean="0">
                <a:cs typeface="Times New Roman" pitchFamily="18" charset="0"/>
              </a:rPr>
              <a:t>: </a:t>
            </a:r>
            <a:r>
              <a:rPr lang="en-US" sz="2400" dirty="0" smtClean="0">
                <a:cs typeface="Times New Roman" pitchFamily="18" charset="0"/>
              </a:rPr>
              <a:t>more critical analysis of issues leads to better problem solving</a:t>
            </a:r>
            <a:endParaRPr lang="en-US" sz="2400" b="1" dirty="0">
              <a:cs typeface="Times New Roman" pitchFamily="18" charset="0"/>
            </a:endParaRPr>
          </a:p>
        </p:txBody>
      </p:sp>
      <p:sp>
        <p:nvSpPr>
          <p:cNvPr id="17" name="Freeform 16"/>
          <p:cNvSpPr/>
          <p:nvPr/>
        </p:nvSpPr>
        <p:spPr>
          <a:xfrm>
            <a:off x="685800" y="5381442"/>
            <a:ext cx="7676343" cy="649481"/>
          </a:xfrm>
          <a:custGeom>
            <a:avLst/>
            <a:gdLst>
              <a:gd name="connsiteX0" fmla="*/ 0 w 7676343"/>
              <a:gd name="connsiteY0" fmla="*/ 108249 h 649481"/>
              <a:gd name="connsiteX1" fmla="*/ 31706 w 7676343"/>
              <a:gd name="connsiteY1" fmla="*/ 31705 h 649481"/>
              <a:gd name="connsiteX2" fmla="*/ 108250 w 7676343"/>
              <a:gd name="connsiteY2" fmla="*/ 0 h 649481"/>
              <a:gd name="connsiteX3" fmla="*/ 7568094 w 7676343"/>
              <a:gd name="connsiteY3" fmla="*/ 0 h 649481"/>
              <a:gd name="connsiteX4" fmla="*/ 7644638 w 7676343"/>
              <a:gd name="connsiteY4" fmla="*/ 31706 h 649481"/>
              <a:gd name="connsiteX5" fmla="*/ 7676343 w 7676343"/>
              <a:gd name="connsiteY5" fmla="*/ 108250 h 649481"/>
              <a:gd name="connsiteX6" fmla="*/ 7676343 w 7676343"/>
              <a:gd name="connsiteY6" fmla="*/ 541232 h 649481"/>
              <a:gd name="connsiteX7" fmla="*/ 7644638 w 7676343"/>
              <a:gd name="connsiteY7" fmla="*/ 617776 h 649481"/>
              <a:gd name="connsiteX8" fmla="*/ 7568094 w 7676343"/>
              <a:gd name="connsiteY8" fmla="*/ 649481 h 649481"/>
              <a:gd name="connsiteX9" fmla="*/ 108249 w 7676343"/>
              <a:gd name="connsiteY9" fmla="*/ 649481 h 649481"/>
              <a:gd name="connsiteX10" fmla="*/ 31705 w 7676343"/>
              <a:gd name="connsiteY10" fmla="*/ 617776 h 649481"/>
              <a:gd name="connsiteX11" fmla="*/ 0 w 7676343"/>
              <a:gd name="connsiteY11" fmla="*/ 541232 h 649481"/>
              <a:gd name="connsiteX12" fmla="*/ 0 w 7676343"/>
              <a:gd name="connsiteY12" fmla="*/ 108249 h 64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6343" h="649481">
                <a:moveTo>
                  <a:pt x="0" y="108249"/>
                </a:moveTo>
                <a:cubicBezTo>
                  <a:pt x="0" y="79540"/>
                  <a:pt x="11405" y="52006"/>
                  <a:pt x="31706" y="31705"/>
                </a:cubicBezTo>
                <a:cubicBezTo>
                  <a:pt x="52007" y="11404"/>
                  <a:pt x="79540" y="0"/>
                  <a:pt x="108250" y="0"/>
                </a:cubicBezTo>
                <a:lnTo>
                  <a:pt x="7568094" y="0"/>
                </a:lnTo>
                <a:cubicBezTo>
                  <a:pt x="7596803" y="0"/>
                  <a:pt x="7624337" y="11405"/>
                  <a:pt x="7644638" y="31706"/>
                </a:cubicBezTo>
                <a:cubicBezTo>
                  <a:pt x="7664939" y="52007"/>
                  <a:pt x="7676343" y="79540"/>
                  <a:pt x="7676343" y="108250"/>
                </a:cubicBezTo>
                <a:lnTo>
                  <a:pt x="7676343" y="541232"/>
                </a:lnTo>
                <a:cubicBezTo>
                  <a:pt x="7676343" y="569941"/>
                  <a:pt x="7664938" y="597475"/>
                  <a:pt x="7644638" y="617776"/>
                </a:cubicBezTo>
                <a:cubicBezTo>
                  <a:pt x="7624337" y="638077"/>
                  <a:pt x="7596804" y="649481"/>
                  <a:pt x="7568094" y="649481"/>
                </a:cubicBezTo>
                <a:lnTo>
                  <a:pt x="108249" y="649481"/>
                </a:lnTo>
                <a:cubicBezTo>
                  <a:pt x="79540" y="649481"/>
                  <a:pt x="52006" y="638076"/>
                  <a:pt x="31705" y="617776"/>
                </a:cubicBezTo>
                <a:cubicBezTo>
                  <a:pt x="11404" y="597475"/>
                  <a:pt x="0" y="569942"/>
                  <a:pt x="0" y="541232"/>
                </a:cubicBezTo>
                <a:lnTo>
                  <a:pt x="0" y="108249"/>
                </a:lnTo>
                <a:close/>
              </a:path>
            </a:pathLst>
          </a:custGeom>
        </p:spPr>
        <p:style>
          <a:lnRef idx="0">
            <a:schemeClr val="lt1">
              <a:hueOff val="0"/>
              <a:satOff val="0"/>
              <a:lumOff val="0"/>
              <a:alphaOff val="0"/>
            </a:schemeClr>
          </a:lnRef>
          <a:fillRef idx="3">
            <a:schemeClr val="accent2">
              <a:hueOff val="4681519"/>
              <a:satOff val="-5839"/>
              <a:lumOff val="1373"/>
              <a:alphaOff val="0"/>
            </a:schemeClr>
          </a:fillRef>
          <a:effectRef idx="2">
            <a:schemeClr val="accent2">
              <a:hueOff val="4681519"/>
              <a:satOff val="-5839"/>
              <a:lumOff val="1373"/>
              <a:alphaOff val="0"/>
            </a:schemeClr>
          </a:effectRef>
          <a:fontRef idx="minor">
            <a:schemeClr val="lt1"/>
          </a:fontRef>
        </p:style>
        <p:txBody>
          <a:bodyPr spcFirstLastPara="0" vert="horz" wrap="square" lIns="245414" tIns="31705" rIns="245414" bIns="31705" numCol="1" spcCol="1270" anchor="ctr" anchorCtr="0">
            <a:noAutofit/>
          </a:bodyPr>
          <a:lstStyle/>
          <a:p>
            <a:pPr lvl="0" algn="ctr" defTabSz="1244600">
              <a:lnSpc>
                <a:spcPct val="90000"/>
              </a:lnSpc>
              <a:spcAft>
                <a:spcPct val="35000"/>
              </a:spcAft>
            </a:pPr>
            <a:r>
              <a:rPr lang="en-US" sz="2400" b="1" dirty="0">
                <a:cs typeface="Times New Roman" pitchFamily="18" charset="0"/>
              </a:rPr>
              <a:t>Flexibility: </a:t>
            </a:r>
            <a:r>
              <a:rPr lang="en-US" sz="2400" dirty="0">
                <a:cs typeface="Times New Roman" pitchFamily="18" charset="0"/>
              </a:rPr>
              <a:t>system </a:t>
            </a:r>
            <a:r>
              <a:rPr lang="en-US" sz="2400" dirty="0" smtClean="0">
                <a:cs typeface="Times New Roman" pitchFamily="18" charset="0"/>
              </a:rPr>
              <a:t>more </a:t>
            </a:r>
            <a:r>
              <a:rPr lang="en-US" sz="2400" dirty="0">
                <a:cs typeface="Times New Roman" pitchFamily="18" charset="0"/>
              </a:rPr>
              <a:t>fluid, </a:t>
            </a:r>
            <a:r>
              <a:rPr lang="en-US" sz="2400" dirty="0" smtClean="0">
                <a:cs typeface="Times New Roman" pitchFamily="18" charset="0"/>
              </a:rPr>
              <a:t>able </a:t>
            </a:r>
            <a:r>
              <a:rPr lang="en-US" sz="2400" dirty="0">
                <a:cs typeface="Times New Roman" pitchFamily="18" charset="0"/>
              </a:rPr>
              <a:t>to react to environmental </a:t>
            </a:r>
            <a:r>
              <a:rPr lang="en-US" sz="2400" dirty="0" smtClean="0">
                <a:cs typeface="Times New Roman" pitchFamily="18" charset="0"/>
              </a:rPr>
              <a:t>changes</a:t>
            </a:r>
            <a:endParaRPr lang="en-US" sz="2400" b="1" dirty="0">
              <a:cs typeface="Times New Roman" pitchFamily="18" charset="0"/>
            </a:endParaRPr>
          </a:p>
        </p:txBody>
      </p:sp>
      <p:sp>
        <p:nvSpPr>
          <p:cNvPr id="4" name="Slide Number Placeholder 3"/>
          <p:cNvSpPr>
            <a:spLocks noGrp="1"/>
          </p:cNvSpPr>
          <p:nvPr>
            <p:ph type="sldNum" sz="quarter" idx="12"/>
          </p:nvPr>
        </p:nvSpPr>
        <p:spPr/>
        <p:txBody>
          <a:bodyPr/>
          <a:lstStyle/>
          <a:p>
            <a:fld id="{DB5B1E49-FAB9-4028-B56E-927EEDF3991F}" type="slidenum">
              <a:rPr lang="en-US" smtClean="0"/>
              <a:pPr/>
              <a:t>39</a:t>
            </a:fld>
            <a:endParaRPr lang="en-US"/>
          </a:p>
        </p:txBody>
      </p:sp>
      <p:sp>
        <p:nvSpPr>
          <p:cNvPr id="18" name="Down Arrow 17"/>
          <p:cNvSpPr/>
          <p:nvPr/>
        </p:nvSpPr>
        <p:spPr>
          <a:xfrm>
            <a:off x="4191000" y="6096000"/>
            <a:ext cx="762000" cy="228600"/>
          </a:xfrm>
          <a:prstGeom prst="downArrow">
            <a:avLst>
              <a:gd name="adj1" fmla="val 45862"/>
              <a:gd name="adj2" fmla="val 50000"/>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CA"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2" name="Freeform 11"/>
          <p:cNvSpPr/>
          <p:nvPr/>
        </p:nvSpPr>
        <p:spPr>
          <a:xfrm>
            <a:off x="685800" y="6324600"/>
            <a:ext cx="7676343" cy="457200"/>
          </a:xfrm>
          <a:custGeom>
            <a:avLst/>
            <a:gdLst>
              <a:gd name="connsiteX0" fmla="*/ 0 w 7676343"/>
              <a:gd name="connsiteY0" fmla="*/ 108249 h 649481"/>
              <a:gd name="connsiteX1" fmla="*/ 31706 w 7676343"/>
              <a:gd name="connsiteY1" fmla="*/ 31705 h 649481"/>
              <a:gd name="connsiteX2" fmla="*/ 108250 w 7676343"/>
              <a:gd name="connsiteY2" fmla="*/ 0 h 649481"/>
              <a:gd name="connsiteX3" fmla="*/ 7568094 w 7676343"/>
              <a:gd name="connsiteY3" fmla="*/ 0 h 649481"/>
              <a:gd name="connsiteX4" fmla="*/ 7644638 w 7676343"/>
              <a:gd name="connsiteY4" fmla="*/ 31706 h 649481"/>
              <a:gd name="connsiteX5" fmla="*/ 7676343 w 7676343"/>
              <a:gd name="connsiteY5" fmla="*/ 108250 h 649481"/>
              <a:gd name="connsiteX6" fmla="*/ 7676343 w 7676343"/>
              <a:gd name="connsiteY6" fmla="*/ 541232 h 649481"/>
              <a:gd name="connsiteX7" fmla="*/ 7644638 w 7676343"/>
              <a:gd name="connsiteY7" fmla="*/ 617776 h 649481"/>
              <a:gd name="connsiteX8" fmla="*/ 7568094 w 7676343"/>
              <a:gd name="connsiteY8" fmla="*/ 649481 h 649481"/>
              <a:gd name="connsiteX9" fmla="*/ 108249 w 7676343"/>
              <a:gd name="connsiteY9" fmla="*/ 649481 h 649481"/>
              <a:gd name="connsiteX10" fmla="*/ 31705 w 7676343"/>
              <a:gd name="connsiteY10" fmla="*/ 617776 h 649481"/>
              <a:gd name="connsiteX11" fmla="*/ 0 w 7676343"/>
              <a:gd name="connsiteY11" fmla="*/ 541232 h 649481"/>
              <a:gd name="connsiteX12" fmla="*/ 0 w 7676343"/>
              <a:gd name="connsiteY12" fmla="*/ 108249 h 64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676343" h="649481">
                <a:moveTo>
                  <a:pt x="0" y="108249"/>
                </a:moveTo>
                <a:cubicBezTo>
                  <a:pt x="0" y="79540"/>
                  <a:pt x="11405" y="52006"/>
                  <a:pt x="31706" y="31705"/>
                </a:cubicBezTo>
                <a:cubicBezTo>
                  <a:pt x="52007" y="11404"/>
                  <a:pt x="79540" y="0"/>
                  <a:pt x="108250" y="0"/>
                </a:cubicBezTo>
                <a:lnTo>
                  <a:pt x="7568094" y="0"/>
                </a:lnTo>
                <a:cubicBezTo>
                  <a:pt x="7596803" y="0"/>
                  <a:pt x="7624337" y="11405"/>
                  <a:pt x="7644638" y="31706"/>
                </a:cubicBezTo>
                <a:cubicBezTo>
                  <a:pt x="7664939" y="52007"/>
                  <a:pt x="7676343" y="79540"/>
                  <a:pt x="7676343" y="108250"/>
                </a:cubicBezTo>
                <a:lnTo>
                  <a:pt x="7676343" y="541232"/>
                </a:lnTo>
                <a:cubicBezTo>
                  <a:pt x="7676343" y="569941"/>
                  <a:pt x="7664938" y="597475"/>
                  <a:pt x="7644638" y="617776"/>
                </a:cubicBezTo>
                <a:cubicBezTo>
                  <a:pt x="7624337" y="638077"/>
                  <a:pt x="7596804" y="649481"/>
                  <a:pt x="7568094" y="649481"/>
                </a:cubicBezTo>
                <a:lnTo>
                  <a:pt x="108249" y="649481"/>
                </a:lnTo>
                <a:cubicBezTo>
                  <a:pt x="79540" y="649481"/>
                  <a:pt x="52006" y="638076"/>
                  <a:pt x="31705" y="617776"/>
                </a:cubicBezTo>
                <a:cubicBezTo>
                  <a:pt x="11404" y="597475"/>
                  <a:pt x="0" y="569942"/>
                  <a:pt x="0" y="541232"/>
                </a:cubicBezTo>
                <a:lnTo>
                  <a:pt x="0" y="108249"/>
                </a:lnTo>
                <a:close/>
              </a:path>
            </a:pathLst>
          </a:custGeom>
          <a:solidFill>
            <a:schemeClr val="bg1">
              <a:lumMod val="50000"/>
            </a:schemeClr>
          </a:solidFill>
        </p:spPr>
        <p:style>
          <a:lnRef idx="0">
            <a:schemeClr val="lt1">
              <a:hueOff val="0"/>
              <a:satOff val="0"/>
              <a:lumOff val="0"/>
              <a:alphaOff val="0"/>
            </a:schemeClr>
          </a:lnRef>
          <a:fillRef idx="3">
            <a:schemeClr val="accent2">
              <a:hueOff val="4681519"/>
              <a:satOff val="-5839"/>
              <a:lumOff val="1373"/>
              <a:alphaOff val="0"/>
            </a:schemeClr>
          </a:fillRef>
          <a:effectRef idx="2">
            <a:schemeClr val="accent2">
              <a:hueOff val="4681519"/>
              <a:satOff val="-5839"/>
              <a:lumOff val="1373"/>
              <a:alphaOff val="0"/>
            </a:schemeClr>
          </a:effectRef>
          <a:fontRef idx="minor">
            <a:schemeClr val="lt1"/>
          </a:fontRef>
        </p:style>
        <p:txBody>
          <a:bodyPr spcFirstLastPara="0" vert="horz" wrap="square" lIns="245414" tIns="31705" rIns="245414" bIns="31705" numCol="1" spcCol="1270" anchor="ctr" anchorCtr="0">
            <a:noAutofit/>
          </a:bodyPr>
          <a:lstStyle/>
          <a:p>
            <a:pPr algn="ctr" defTabSz="1244600">
              <a:lnSpc>
                <a:spcPct val="90000"/>
              </a:lnSpc>
              <a:spcAft>
                <a:spcPct val="35000"/>
              </a:spcAft>
            </a:pPr>
            <a:r>
              <a:rPr lang="en-US" sz="2400" dirty="0" smtClean="0">
                <a:cs typeface="Times New Roman" pitchFamily="18" charset="0"/>
              </a:rPr>
              <a:t>Higher </a:t>
            </a:r>
            <a:r>
              <a:rPr lang="en-US" sz="2400" b="1" dirty="0" smtClean="0">
                <a:cs typeface="Times New Roman" pitchFamily="18" charset="0"/>
              </a:rPr>
              <a:t>performance</a:t>
            </a:r>
            <a:r>
              <a:rPr lang="en-US" sz="2400" dirty="0" smtClean="0">
                <a:cs typeface="Times New Roman" pitchFamily="18" charset="0"/>
              </a:rPr>
              <a:t>, </a:t>
            </a:r>
            <a:r>
              <a:rPr lang="en-US" sz="2400" b="1" dirty="0" smtClean="0">
                <a:cs typeface="Times New Roman" pitchFamily="18" charset="0"/>
              </a:rPr>
              <a:t>competitiveness</a:t>
            </a:r>
            <a:r>
              <a:rPr lang="en-US" sz="2400" dirty="0" smtClean="0">
                <a:cs typeface="Times New Roman" pitchFamily="18" charset="0"/>
              </a:rPr>
              <a:t> and </a:t>
            </a:r>
            <a:r>
              <a:rPr lang="en-US" sz="2400" b="1" dirty="0" smtClean="0">
                <a:cs typeface="Times New Roman" pitchFamily="18" charset="0"/>
              </a:rPr>
              <a:t>stock prices</a:t>
            </a:r>
          </a:p>
        </p:txBody>
      </p:sp>
      <p:sp>
        <p:nvSpPr>
          <p:cNvPr id="3" name="Date Placeholder 2"/>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348974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linds(horizontal)">
                                      <p:cBhvr>
                                        <p:cTn id="31" dur="500"/>
                                        <p:tgtEl>
                                          <p:spTgt spid="18"/>
                                        </p:tgtEl>
                                      </p:cBhvr>
                                    </p:animEffect>
                                  </p:childTnLst>
                                </p:cTn>
                              </p:par>
                              <p:par>
                                <p:cTn id="32" presetID="1"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P spid="15" grpId="0" animBg="1"/>
      <p:bldP spid="17" grpId="0" animBg="1"/>
      <p:bldP spid="18" grpId="0"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a:spLocks noChangeArrowheads="1"/>
          </p:cNvSpPr>
          <p:nvPr/>
        </p:nvSpPr>
        <p:spPr bwMode="auto">
          <a:xfrm>
            <a:off x="457200" y="304800"/>
            <a:ext cx="8229600" cy="1141413"/>
          </a:xfrm>
          <a:prstGeom prst="roundRect">
            <a:avLst>
              <a:gd name="adj" fmla="val 16667"/>
            </a:avLst>
          </a:prstGeom>
          <a:solidFill>
            <a:srgbClr val="BDA954"/>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ct val="35000"/>
              </a:spcAft>
              <a:defRPr/>
            </a:pPr>
            <a:r>
              <a:rPr lang="en-US" sz="4000" b="1" dirty="0" smtClean="0">
                <a:solidFill>
                  <a:srgbClr val="FFFFFF"/>
                </a:solidFill>
                <a:latin typeface="+mj-lt"/>
                <a:ea typeface="Times New Roman" pitchFamily="-110" charset="0"/>
                <a:cs typeface="Times New Roman" pitchFamily="-110" charset="0"/>
              </a:rPr>
              <a:t>How to manage diversity</a:t>
            </a:r>
            <a:endParaRPr lang="en-US" sz="4000" b="1" dirty="0">
              <a:solidFill>
                <a:srgbClr val="FFFFFF"/>
              </a:solidFill>
              <a:latin typeface="+mj-lt"/>
              <a:ea typeface="Times New Roman" pitchFamily="-110" charset="0"/>
              <a:cs typeface="Times New Roman" pitchFamily="-110" charset="0"/>
            </a:endParaRPr>
          </a:p>
        </p:txBody>
      </p:sp>
      <p:sp>
        <p:nvSpPr>
          <p:cNvPr id="7" name="Freeform 6"/>
          <p:cNvSpPr/>
          <p:nvPr/>
        </p:nvSpPr>
        <p:spPr>
          <a:xfrm>
            <a:off x="3048002" y="4313468"/>
            <a:ext cx="2971795" cy="2019788"/>
          </a:xfrm>
          <a:custGeom>
            <a:avLst/>
            <a:gdLst>
              <a:gd name="connsiteX0" fmla="*/ 0 w 2971795"/>
              <a:gd name="connsiteY0" fmla="*/ 1009894 h 2019788"/>
              <a:gd name="connsiteX1" fmla="*/ 650657 w 2971795"/>
              <a:gd name="connsiteY1" fmla="*/ 174652 h 2019788"/>
              <a:gd name="connsiteX2" fmla="*/ 1485900 w 2971795"/>
              <a:gd name="connsiteY2" fmla="*/ 2 h 2019788"/>
              <a:gd name="connsiteX3" fmla="*/ 2321144 w 2971795"/>
              <a:gd name="connsiteY3" fmla="*/ 174654 h 2019788"/>
              <a:gd name="connsiteX4" fmla="*/ 2971797 w 2971795"/>
              <a:gd name="connsiteY4" fmla="*/ 1009899 h 2019788"/>
              <a:gd name="connsiteX5" fmla="*/ 2321142 w 2971795"/>
              <a:gd name="connsiteY5" fmla="*/ 1845142 h 2019788"/>
              <a:gd name="connsiteX6" fmla="*/ 1485899 w 2971795"/>
              <a:gd name="connsiteY6" fmla="*/ 2019793 h 2019788"/>
              <a:gd name="connsiteX7" fmla="*/ 650655 w 2971795"/>
              <a:gd name="connsiteY7" fmla="*/ 1845142 h 2019788"/>
              <a:gd name="connsiteX8" fmla="*/ 1 w 2971795"/>
              <a:gd name="connsiteY8" fmla="*/ 1009898 h 2019788"/>
              <a:gd name="connsiteX9" fmla="*/ 0 w 2971795"/>
              <a:gd name="connsiteY9" fmla="*/ 1009894 h 2019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71795" h="2019788">
                <a:moveTo>
                  <a:pt x="0" y="1009894"/>
                </a:moveTo>
                <a:cubicBezTo>
                  <a:pt x="1" y="675428"/>
                  <a:pt x="243649" y="362659"/>
                  <a:pt x="650657" y="174652"/>
                </a:cubicBezTo>
                <a:cubicBezTo>
                  <a:pt x="897020" y="60850"/>
                  <a:pt x="1188022" y="2"/>
                  <a:pt x="1485900" y="2"/>
                </a:cubicBezTo>
                <a:cubicBezTo>
                  <a:pt x="1783778" y="2"/>
                  <a:pt x="2074781" y="60851"/>
                  <a:pt x="2321144" y="174654"/>
                </a:cubicBezTo>
                <a:cubicBezTo>
                  <a:pt x="2728151" y="362662"/>
                  <a:pt x="2971798" y="675433"/>
                  <a:pt x="2971797" y="1009899"/>
                </a:cubicBezTo>
                <a:cubicBezTo>
                  <a:pt x="2971797" y="1344365"/>
                  <a:pt x="2728149" y="1657135"/>
                  <a:pt x="2321142" y="1845142"/>
                </a:cubicBezTo>
                <a:cubicBezTo>
                  <a:pt x="2074779" y="1958944"/>
                  <a:pt x="1783777" y="2019793"/>
                  <a:pt x="1485899" y="2019793"/>
                </a:cubicBezTo>
                <a:cubicBezTo>
                  <a:pt x="1188021" y="2019793"/>
                  <a:pt x="897019" y="1958944"/>
                  <a:pt x="650655" y="1845142"/>
                </a:cubicBezTo>
                <a:cubicBezTo>
                  <a:pt x="243648" y="1657134"/>
                  <a:pt x="0" y="1344364"/>
                  <a:pt x="1" y="1009898"/>
                </a:cubicBezTo>
                <a:cubicBezTo>
                  <a:pt x="1" y="1009897"/>
                  <a:pt x="0" y="1009895"/>
                  <a:pt x="0" y="1009894"/>
                </a:cubicBezTo>
                <a:close/>
              </a:path>
            </a:pathLst>
          </a:custGeom>
          <a:gradFill rotWithShape="0">
            <a:gsLst>
              <a:gs pos="0">
                <a:schemeClr val="accent5">
                  <a:lumMod val="5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0450" tIns="311031" rIns="450450" bIns="311031" numCol="1" spcCol="1270" anchor="ctr" anchorCtr="0">
            <a:noAutofit/>
          </a:bodyPr>
          <a:lstStyle/>
          <a:p>
            <a:pPr lvl="0" algn="ctr" defTabSz="1066800">
              <a:lnSpc>
                <a:spcPct val="90000"/>
              </a:lnSpc>
              <a:spcBef>
                <a:spcPct val="0"/>
              </a:spcBef>
              <a:spcAft>
                <a:spcPct val="35000"/>
              </a:spcAft>
            </a:pPr>
            <a:r>
              <a:rPr lang="en-US" sz="2400" b="1" kern="1200" dirty="0" smtClean="0">
                <a:latin typeface="+mj-lt"/>
              </a:rPr>
              <a:t>Beneficially Diverse Organization</a:t>
            </a:r>
            <a:endParaRPr lang="en-US" sz="2400" b="1" kern="1200" dirty="0">
              <a:latin typeface="+mj-lt"/>
            </a:endParaRPr>
          </a:p>
        </p:txBody>
      </p:sp>
      <p:sp>
        <p:nvSpPr>
          <p:cNvPr id="8" name="Left Arrow 7"/>
          <p:cNvSpPr/>
          <p:nvPr/>
        </p:nvSpPr>
        <p:spPr>
          <a:xfrm rot="10800000">
            <a:off x="1569600" y="5035542"/>
            <a:ext cx="1397090" cy="575639"/>
          </a:xfrm>
          <a:prstGeom prst="leftArrow">
            <a:avLst>
              <a:gd name="adj1" fmla="val 60000"/>
              <a:gd name="adj2" fmla="val 50000"/>
            </a:avLst>
          </a:pr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hueOff val="0"/>
              <a:satOff val="0"/>
              <a:lumOff val="0"/>
              <a:alphaOff val="0"/>
            </a:schemeClr>
          </a:fontRef>
        </p:style>
      </p:sp>
      <p:sp>
        <p:nvSpPr>
          <p:cNvPr id="9" name="Freeform 8"/>
          <p:cNvSpPr/>
          <p:nvPr/>
        </p:nvSpPr>
        <p:spPr>
          <a:xfrm>
            <a:off x="610200" y="4555843"/>
            <a:ext cx="1918798" cy="1616358"/>
          </a:xfrm>
          <a:custGeom>
            <a:avLst/>
            <a:gdLst>
              <a:gd name="connsiteX0" fmla="*/ 0 w 1918798"/>
              <a:gd name="connsiteY0" fmla="*/ 153504 h 1535038"/>
              <a:gd name="connsiteX1" fmla="*/ 44960 w 1918798"/>
              <a:gd name="connsiteY1" fmla="*/ 44960 h 1535038"/>
              <a:gd name="connsiteX2" fmla="*/ 153504 w 1918798"/>
              <a:gd name="connsiteY2" fmla="*/ 0 h 1535038"/>
              <a:gd name="connsiteX3" fmla="*/ 1765294 w 1918798"/>
              <a:gd name="connsiteY3" fmla="*/ 0 h 1535038"/>
              <a:gd name="connsiteX4" fmla="*/ 1873838 w 1918798"/>
              <a:gd name="connsiteY4" fmla="*/ 44960 h 1535038"/>
              <a:gd name="connsiteX5" fmla="*/ 1918798 w 1918798"/>
              <a:gd name="connsiteY5" fmla="*/ 153504 h 1535038"/>
              <a:gd name="connsiteX6" fmla="*/ 1918798 w 1918798"/>
              <a:gd name="connsiteY6" fmla="*/ 1381534 h 1535038"/>
              <a:gd name="connsiteX7" fmla="*/ 1873838 w 1918798"/>
              <a:gd name="connsiteY7" fmla="*/ 1490078 h 1535038"/>
              <a:gd name="connsiteX8" fmla="*/ 1765294 w 1918798"/>
              <a:gd name="connsiteY8" fmla="*/ 1535038 h 1535038"/>
              <a:gd name="connsiteX9" fmla="*/ 153504 w 1918798"/>
              <a:gd name="connsiteY9" fmla="*/ 1535038 h 1535038"/>
              <a:gd name="connsiteX10" fmla="*/ 44960 w 1918798"/>
              <a:gd name="connsiteY10" fmla="*/ 1490078 h 1535038"/>
              <a:gd name="connsiteX11" fmla="*/ 0 w 1918798"/>
              <a:gd name="connsiteY11" fmla="*/ 1381534 h 1535038"/>
              <a:gd name="connsiteX12" fmla="*/ 0 w 1918798"/>
              <a:gd name="connsiteY12" fmla="*/ 153504 h 1535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8798" h="1535038">
                <a:moveTo>
                  <a:pt x="0" y="153504"/>
                </a:moveTo>
                <a:cubicBezTo>
                  <a:pt x="0" y="112792"/>
                  <a:pt x="16173" y="73748"/>
                  <a:pt x="44960" y="44960"/>
                </a:cubicBezTo>
                <a:cubicBezTo>
                  <a:pt x="73748" y="16172"/>
                  <a:pt x="112792" y="0"/>
                  <a:pt x="153504" y="0"/>
                </a:cubicBezTo>
                <a:lnTo>
                  <a:pt x="1765294" y="0"/>
                </a:lnTo>
                <a:cubicBezTo>
                  <a:pt x="1806006" y="0"/>
                  <a:pt x="1845050" y="16173"/>
                  <a:pt x="1873838" y="44960"/>
                </a:cubicBezTo>
                <a:cubicBezTo>
                  <a:pt x="1902626" y="73748"/>
                  <a:pt x="1918798" y="112792"/>
                  <a:pt x="1918798" y="153504"/>
                </a:cubicBezTo>
                <a:lnTo>
                  <a:pt x="1918798" y="1381534"/>
                </a:lnTo>
                <a:cubicBezTo>
                  <a:pt x="1918798" y="1422246"/>
                  <a:pt x="1902625" y="1461290"/>
                  <a:pt x="1873838" y="1490078"/>
                </a:cubicBezTo>
                <a:cubicBezTo>
                  <a:pt x="1845050" y="1518866"/>
                  <a:pt x="1806006" y="1535038"/>
                  <a:pt x="1765294" y="1535038"/>
                </a:cubicBezTo>
                <a:lnTo>
                  <a:pt x="153504" y="1535038"/>
                </a:lnTo>
                <a:cubicBezTo>
                  <a:pt x="112792" y="1535038"/>
                  <a:pt x="73748" y="1518865"/>
                  <a:pt x="44960" y="1490078"/>
                </a:cubicBezTo>
                <a:cubicBezTo>
                  <a:pt x="16172" y="1461290"/>
                  <a:pt x="0" y="1422246"/>
                  <a:pt x="0" y="1381534"/>
                </a:cubicBezTo>
                <a:lnTo>
                  <a:pt x="0" y="153504"/>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90680" tIns="90680" rIns="90680" bIns="90680" numCol="1" spcCol="1270" anchor="ctr" anchorCtr="0">
            <a:noAutofit/>
          </a:bodyPr>
          <a:lstStyle/>
          <a:p>
            <a:pPr lvl="0" algn="ctr" defTabSz="1066800">
              <a:lnSpc>
                <a:spcPct val="90000"/>
              </a:lnSpc>
              <a:spcAft>
                <a:spcPct val="35000"/>
              </a:spcAft>
            </a:pPr>
            <a:r>
              <a:rPr lang="en-US" sz="2400" kern="1200" dirty="0" smtClean="0">
                <a:latin typeface="+mj-lt"/>
                <a:ea typeface="ＭＳ Ｐゴシック" pitchFamily="-110" charset="-128"/>
              </a:rPr>
              <a:t>Build a </a:t>
            </a:r>
            <a:r>
              <a:rPr lang="en-US" sz="2400" b="1" kern="1200" dirty="0" smtClean="0">
                <a:latin typeface="+mj-lt"/>
                <a:ea typeface="ＭＳ Ｐゴシック" pitchFamily="-110" charset="-128"/>
              </a:rPr>
              <a:t>culture</a:t>
            </a:r>
            <a:r>
              <a:rPr lang="en-US" sz="2400" kern="1200" dirty="0" smtClean="0">
                <a:latin typeface="+mj-lt"/>
                <a:ea typeface="ＭＳ Ｐゴシック" pitchFamily="-110" charset="-128"/>
              </a:rPr>
              <a:t> </a:t>
            </a:r>
            <a:r>
              <a:rPr lang="en-US" sz="2400" dirty="0" smtClean="0">
                <a:ea typeface="ＭＳ Ｐゴシック" pitchFamily="-110" charset="-128"/>
              </a:rPr>
              <a:t>that embraces </a:t>
            </a:r>
            <a:r>
              <a:rPr lang="en-US" sz="2400" kern="1200" dirty="0" smtClean="0">
                <a:latin typeface="+mj-lt"/>
                <a:ea typeface="ＭＳ Ｐゴシック" pitchFamily="-110" charset="-128"/>
              </a:rPr>
              <a:t>diversity</a:t>
            </a:r>
            <a:endParaRPr lang="en-US" sz="2400" kern="1200" dirty="0">
              <a:latin typeface="+mj-lt"/>
            </a:endParaRPr>
          </a:p>
        </p:txBody>
      </p:sp>
      <p:sp>
        <p:nvSpPr>
          <p:cNvPr id="10" name="Left Arrow 9"/>
          <p:cNvSpPr/>
          <p:nvPr/>
        </p:nvSpPr>
        <p:spPr>
          <a:xfrm rot="13500000">
            <a:off x="2191058" y="3535210"/>
            <a:ext cx="1685017" cy="575639"/>
          </a:xfrm>
          <a:prstGeom prst="leftArrow">
            <a:avLst>
              <a:gd name="adj1" fmla="val 60000"/>
              <a:gd name="adj2" fmla="val 50000"/>
            </a:avLst>
          </a:prstGeom>
        </p:spPr>
        <p:style>
          <a:lnRef idx="0">
            <a:schemeClr val="lt1">
              <a:hueOff val="0"/>
              <a:satOff val="0"/>
              <a:lumOff val="0"/>
              <a:alphaOff val="0"/>
            </a:schemeClr>
          </a:lnRef>
          <a:fillRef idx="3">
            <a:schemeClr val="accent2">
              <a:hueOff val="1170380"/>
              <a:satOff val="-1460"/>
              <a:lumOff val="343"/>
              <a:alphaOff val="0"/>
            </a:schemeClr>
          </a:fillRef>
          <a:effectRef idx="2">
            <a:schemeClr val="accent2">
              <a:hueOff val="1170380"/>
              <a:satOff val="-1460"/>
              <a:lumOff val="343"/>
              <a:alphaOff val="0"/>
            </a:schemeClr>
          </a:effectRef>
          <a:fontRef idx="minor">
            <a:schemeClr val="lt1">
              <a:hueOff val="0"/>
              <a:satOff val="0"/>
              <a:lumOff val="0"/>
              <a:alphaOff val="0"/>
            </a:schemeClr>
          </a:fontRef>
        </p:style>
      </p:sp>
      <p:sp>
        <p:nvSpPr>
          <p:cNvPr id="11" name="Freeform 10"/>
          <p:cNvSpPr/>
          <p:nvPr/>
        </p:nvSpPr>
        <p:spPr>
          <a:xfrm>
            <a:off x="1478424" y="2459766"/>
            <a:ext cx="1918798" cy="1535038"/>
          </a:xfrm>
          <a:custGeom>
            <a:avLst/>
            <a:gdLst>
              <a:gd name="connsiteX0" fmla="*/ 0 w 1918798"/>
              <a:gd name="connsiteY0" fmla="*/ 153504 h 1535038"/>
              <a:gd name="connsiteX1" fmla="*/ 44960 w 1918798"/>
              <a:gd name="connsiteY1" fmla="*/ 44960 h 1535038"/>
              <a:gd name="connsiteX2" fmla="*/ 153504 w 1918798"/>
              <a:gd name="connsiteY2" fmla="*/ 0 h 1535038"/>
              <a:gd name="connsiteX3" fmla="*/ 1765294 w 1918798"/>
              <a:gd name="connsiteY3" fmla="*/ 0 h 1535038"/>
              <a:gd name="connsiteX4" fmla="*/ 1873838 w 1918798"/>
              <a:gd name="connsiteY4" fmla="*/ 44960 h 1535038"/>
              <a:gd name="connsiteX5" fmla="*/ 1918798 w 1918798"/>
              <a:gd name="connsiteY5" fmla="*/ 153504 h 1535038"/>
              <a:gd name="connsiteX6" fmla="*/ 1918798 w 1918798"/>
              <a:gd name="connsiteY6" fmla="*/ 1381534 h 1535038"/>
              <a:gd name="connsiteX7" fmla="*/ 1873838 w 1918798"/>
              <a:gd name="connsiteY7" fmla="*/ 1490078 h 1535038"/>
              <a:gd name="connsiteX8" fmla="*/ 1765294 w 1918798"/>
              <a:gd name="connsiteY8" fmla="*/ 1535038 h 1535038"/>
              <a:gd name="connsiteX9" fmla="*/ 153504 w 1918798"/>
              <a:gd name="connsiteY9" fmla="*/ 1535038 h 1535038"/>
              <a:gd name="connsiteX10" fmla="*/ 44960 w 1918798"/>
              <a:gd name="connsiteY10" fmla="*/ 1490078 h 1535038"/>
              <a:gd name="connsiteX11" fmla="*/ 0 w 1918798"/>
              <a:gd name="connsiteY11" fmla="*/ 1381534 h 1535038"/>
              <a:gd name="connsiteX12" fmla="*/ 0 w 1918798"/>
              <a:gd name="connsiteY12" fmla="*/ 153504 h 1535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8798" h="1535038">
                <a:moveTo>
                  <a:pt x="0" y="153504"/>
                </a:moveTo>
                <a:cubicBezTo>
                  <a:pt x="0" y="112792"/>
                  <a:pt x="16173" y="73748"/>
                  <a:pt x="44960" y="44960"/>
                </a:cubicBezTo>
                <a:cubicBezTo>
                  <a:pt x="73748" y="16172"/>
                  <a:pt x="112792" y="0"/>
                  <a:pt x="153504" y="0"/>
                </a:cubicBezTo>
                <a:lnTo>
                  <a:pt x="1765294" y="0"/>
                </a:lnTo>
                <a:cubicBezTo>
                  <a:pt x="1806006" y="0"/>
                  <a:pt x="1845050" y="16173"/>
                  <a:pt x="1873838" y="44960"/>
                </a:cubicBezTo>
                <a:cubicBezTo>
                  <a:pt x="1902626" y="73748"/>
                  <a:pt x="1918798" y="112792"/>
                  <a:pt x="1918798" y="153504"/>
                </a:cubicBezTo>
                <a:lnTo>
                  <a:pt x="1918798" y="1381534"/>
                </a:lnTo>
                <a:cubicBezTo>
                  <a:pt x="1918798" y="1422246"/>
                  <a:pt x="1902625" y="1461290"/>
                  <a:pt x="1873838" y="1490078"/>
                </a:cubicBezTo>
                <a:cubicBezTo>
                  <a:pt x="1845050" y="1518866"/>
                  <a:pt x="1806006" y="1535038"/>
                  <a:pt x="1765294" y="1535038"/>
                </a:cubicBezTo>
                <a:lnTo>
                  <a:pt x="153504" y="1535038"/>
                </a:lnTo>
                <a:cubicBezTo>
                  <a:pt x="112792" y="1535038"/>
                  <a:pt x="73748" y="1518865"/>
                  <a:pt x="44960" y="1490078"/>
                </a:cubicBezTo>
                <a:cubicBezTo>
                  <a:pt x="16172" y="1461290"/>
                  <a:pt x="0" y="1422246"/>
                  <a:pt x="0" y="1381534"/>
                </a:cubicBezTo>
                <a:lnTo>
                  <a:pt x="0" y="153504"/>
                </a:lnTo>
                <a:close/>
              </a:path>
            </a:pathLst>
          </a:custGeom>
        </p:spPr>
        <p:style>
          <a:lnRef idx="0">
            <a:schemeClr val="lt1">
              <a:hueOff val="0"/>
              <a:satOff val="0"/>
              <a:lumOff val="0"/>
              <a:alphaOff val="0"/>
            </a:schemeClr>
          </a:lnRef>
          <a:fillRef idx="3">
            <a:schemeClr val="accent2">
              <a:hueOff val="1170380"/>
              <a:satOff val="-1460"/>
              <a:lumOff val="343"/>
              <a:alphaOff val="0"/>
            </a:schemeClr>
          </a:fillRef>
          <a:effectRef idx="2">
            <a:schemeClr val="accent2">
              <a:hueOff val="1170380"/>
              <a:satOff val="-1460"/>
              <a:lumOff val="343"/>
              <a:alphaOff val="0"/>
            </a:schemeClr>
          </a:effectRef>
          <a:fontRef idx="minor">
            <a:schemeClr val="lt1"/>
          </a:fontRef>
        </p:style>
        <p:txBody>
          <a:bodyPr spcFirstLastPara="0" vert="horz" wrap="square" lIns="90680" tIns="90680" rIns="90680" bIns="90680" numCol="1" spcCol="1270" anchor="ctr" anchorCtr="0">
            <a:noAutofit/>
          </a:bodyPr>
          <a:lstStyle/>
          <a:p>
            <a:pPr lvl="0" algn="ctr" defTabSz="1066800">
              <a:lnSpc>
                <a:spcPct val="90000"/>
              </a:lnSpc>
              <a:spcBef>
                <a:spcPct val="0"/>
              </a:spcBef>
              <a:spcAft>
                <a:spcPct val="35000"/>
              </a:spcAft>
            </a:pPr>
            <a:r>
              <a:rPr lang="en-US" sz="2400" kern="1200" dirty="0" smtClean="0">
                <a:latin typeface="+mj-lt"/>
                <a:ea typeface="ＭＳ Ｐゴシック" pitchFamily="-110" charset="-128"/>
              </a:rPr>
              <a:t>Make managers </a:t>
            </a:r>
            <a:r>
              <a:rPr lang="en-US" sz="2400" b="1" kern="1200" dirty="0" smtClean="0">
                <a:latin typeface="+mj-lt"/>
                <a:ea typeface="ＭＳ Ｐゴシック" pitchFamily="-110" charset="-128"/>
              </a:rPr>
              <a:t>accountable</a:t>
            </a:r>
            <a:r>
              <a:rPr lang="en-US" sz="2400" kern="1200" dirty="0" smtClean="0">
                <a:latin typeface="+mj-lt"/>
                <a:ea typeface="ＭＳ Ｐゴシック" pitchFamily="-110" charset="-128"/>
              </a:rPr>
              <a:t> for diversity</a:t>
            </a:r>
          </a:p>
        </p:txBody>
      </p:sp>
      <p:sp>
        <p:nvSpPr>
          <p:cNvPr id="12" name="Left Arrow 11"/>
          <p:cNvSpPr/>
          <p:nvPr/>
        </p:nvSpPr>
        <p:spPr>
          <a:xfrm rot="16200000">
            <a:off x="3610443" y="2994699"/>
            <a:ext cx="1846913" cy="575639"/>
          </a:xfrm>
          <a:prstGeom prst="leftArrow">
            <a:avLst>
              <a:gd name="adj1" fmla="val 60000"/>
              <a:gd name="adj2" fmla="val 50000"/>
            </a:avLst>
          </a:prstGeom>
        </p:spPr>
        <p:style>
          <a:lnRef idx="0">
            <a:schemeClr val="lt1">
              <a:hueOff val="0"/>
              <a:satOff val="0"/>
              <a:lumOff val="0"/>
              <a:alphaOff val="0"/>
            </a:schemeClr>
          </a:lnRef>
          <a:fillRef idx="3">
            <a:schemeClr val="accent2">
              <a:hueOff val="2340759"/>
              <a:satOff val="-2919"/>
              <a:lumOff val="686"/>
              <a:alphaOff val="0"/>
            </a:schemeClr>
          </a:fillRef>
          <a:effectRef idx="2">
            <a:schemeClr val="accent2">
              <a:hueOff val="2340759"/>
              <a:satOff val="-2919"/>
              <a:lumOff val="686"/>
              <a:alphaOff val="0"/>
            </a:schemeClr>
          </a:effectRef>
          <a:fontRef idx="minor">
            <a:schemeClr val="lt1">
              <a:hueOff val="0"/>
              <a:satOff val="0"/>
              <a:lumOff val="0"/>
              <a:alphaOff val="0"/>
            </a:schemeClr>
          </a:fontRef>
        </p:style>
      </p:sp>
      <p:sp>
        <p:nvSpPr>
          <p:cNvPr id="13" name="Freeform 12"/>
          <p:cNvSpPr/>
          <p:nvPr/>
        </p:nvSpPr>
        <p:spPr>
          <a:xfrm>
            <a:off x="3574500" y="1591543"/>
            <a:ext cx="1918798" cy="1535038"/>
          </a:xfrm>
          <a:custGeom>
            <a:avLst/>
            <a:gdLst>
              <a:gd name="connsiteX0" fmla="*/ 0 w 1918798"/>
              <a:gd name="connsiteY0" fmla="*/ 153504 h 1535038"/>
              <a:gd name="connsiteX1" fmla="*/ 44960 w 1918798"/>
              <a:gd name="connsiteY1" fmla="*/ 44960 h 1535038"/>
              <a:gd name="connsiteX2" fmla="*/ 153504 w 1918798"/>
              <a:gd name="connsiteY2" fmla="*/ 0 h 1535038"/>
              <a:gd name="connsiteX3" fmla="*/ 1765294 w 1918798"/>
              <a:gd name="connsiteY3" fmla="*/ 0 h 1535038"/>
              <a:gd name="connsiteX4" fmla="*/ 1873838 w 1918798"/>
              <a:gd name="connsiteY4" fmla="*/ 44960 h 1535038"/>
              <a:gd name="connsiteX5" fmla="*/ 1918798 w 1918798"/>
              <a:gd name="connsiteY5" fmla="*/ 153504 h 1535038"/>
              <a:gd name="connsiteX6" fmla="*/ 1918798 w 1918798"/>
              <a:gd name="connsiteY6" fmla="*/ 1381534 h 1535038"/>
              <a:gd name="connsiteX7" fmla="*/ 1873838 w 1918798"/>
              <a:gd name="connsiteY7" fmla="*/ 1490078 h 1535038"/>
              <a:gd name="connsiteX8" fmla="*/ 1765294 w 1918798"/>
              <a:gd name="connsiteY8" fmla="*/ 1535038 h 1535038"/>
              <a:gd name="connsiteX9" fmla="*/ 153504 w 1918798"/>
              <a:gd name="connsiteY9" fmla="*/ 1535038 h 1535038"/>
              <a:gd name="connsiteX10" fmla="*/ 44960 w 1918798"/>
              <a:gd name="connsiteY10" fmla="*/ 1490078 h 1535038"/>
              <a:gd name="connsiteX11" fmla="*/ 0 w 1918798"/>
              <a:gd name="connsiteY11" fmla="*/ 1381534 h 1535038"/>
              <a:gd name="connsiteX12" fmla="*/ 0 w 1918798"/>
              <a:gd name="connsiteY12" fmla="*/ 153504 h 1535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8798" h="1535038">
                <a:moveTo>
                  <a:pt x="0" y="153504"/>
                </a:moveTo>
                <a:cubicBezTo>
                  <a:pt x="0" y="112792"/>
                  <a:pt x="16173" y="73748"/>
                  <a:pt x="44960" y="44960"/>
                </a:cubicBezTo>
                <a:cubicBezTo>
                  <a:pt x="73748" y="16172"/>
                  <a:pt x="112792" y="0"/>
                  <a:pt x="153504" y="0"/>
                </a:cubicBezTo>
                <a:lnTo>
                  <a:pt x="1765294" y="0"/>
                </a:lnTo>
                <a:cubicBezTo>
                  <a:pt x="1806006" y="0"/>
                  <a:pt x="1845050" y="16173"/>
                  <a:pt x="1873838" y="44960"/>
                </a:cubicBezTo>
                <a:cubicBezTo>
                  <a:pt x="1902626" y="73748"/>
                  <a:pt x="1918798" y="112792"/>
                  <a:pt x="1918798" y="153504"/>
                </a:cubicBezTo>
                <a:lnTo>
                  <a:pt x="1918798" y="1381534"/>
                </a:lnTo>
                <a:cubicBezTo>
                  <a:pt x="1918798" y="1422246"/>
                  <a:pt x="1902625" y="1461290"/>
                  <a:pt x="1873838" y="1490078"/>
                </a:cubicBezTo>
                <a:cubicBezTo>
                  <a:pt x="1845050" y="1518866"/>
                  <a:pt x="1806006" y="1535038"/>
                  <a:pt x="1765294" y="1535038"/>
                </a:cubicBezTo>
                <a:lnTo>
                  <a:pt x="153504" y="1535038"/>
                </a:lnTo>
                <a:cubicBezTo>
                  <a:pt x="112792" y="1535038"/>
                  <a:pt x="73748" y="1518865"/>
                  <a:pt x="44960" y="1490078"/>
                </a:cubicBezTo>
                <a:cubicBezTo>
                  <a:pt x="16172" y="1461290"/>
                  <a:pt x="0" y="1422246"/>
                  <a:pt x="0" y="1381534"/>
                </a:cubicBezTo>
                <a:lnTo>
                  <a:pt x="0" y="153504"/>
                </a:lnTo>
                <a:close/>
              </a:path>
            </a:pathLst>
          </a:custGeom>
        </p:spPr>
        <p:style>
          <a:lnRef idx="0">
            <a:schemeClr val="lt1">
              <a:hueOff val="0"/>
              <a:satOff val="0"/>
              <a:lumOff val="0"/>
              <a:alphaOff val="0"/>
            </a:schemeClr>
          </a:lnRef>
          <a:fillRef idx="3">
            <a:schemeClr val="accent2">
              <a:hueOff val="2340759"/>
              <a:satOff val="-2919"/>
              <a:lumOff val="686"/>
              <a:alphaOff val="0"/>
            </a:schemeClr>
          </a:fillRef>
          <a:effectRef idx="2">
            <a:schemeClr val="accent2">
              <a:hueOff val="2340759"/>
              <a:satOff val="-2919"/>
              <a:lumOff val="686"/>
              <a:alphaOff val="0"/>
            </a:schemeClr>
          </a:effectRef>
          <a:fontRef idx="minor">
            <a:schemeClr val="lt1"/>
          </a:fontRef>
        </p:style>
        <p:txBody>
          <a:bodyPr spcFirstLastPara="0" vert="horz" wrap="square" lIns="90680" tIns="90680" rIns="90680" bIns="90680" numCol="1" spcCol="1270" anchor="ctr" anchorCtr="0">
            <a:noAutofit/>
          </a:bodyPr>
          <a:lstStyle/>
          <a:p>
            <a:pPr lvl="0" algn="ctr" defTabSz="1066800">
              <a:lnSpc>
                <a:spcPct val="90000"/>
              </a:lnSpc>
              <a:spcBef>
                <a:spcPct val="0"/>
              </a:spcBef>
              <a:spcAft>
                <a:spcPct val="35000"/>
              </a:spcAft>
            </a:pPr>
            <a:r>
              <a:rPr lang="en-US" sz="2400" kern="1200" dirty="0" smtClean="0">
                <a:latin typeface="+mj-lt"/>
                <a:ea typeface="ＭＳ Ｐゴシック" pitchFamily="-110" charset="-128"/>
              </a:rPr>
              <a:t>Establish Diversity </a:t>
            </a:r>
            <a:r>
              <a:rPr lang="en-US" sz="2400" b="1" kern="1200" dirty="0" smtClean="0">
                <a:latin typeface="+mj-lt"/>
                <a:ea typeface="ＭＳ Ｐゴシック" pitchFamily="-110" charset="-128"/>
              </a:rPr>
              <a:t>Training</a:t>
            </a:r>
            <a:r>
              <a:rPr lang="en-US" sz="2400" kern="1200" dirty="0" smtClean="0">
                <a:latin typeface="+mj-lt"/>
                <a:ea typeface="ＭＳ Ｐゴシック" pitchFamily="-110" charset="-128"/>
              </a:rPr>
              <a:t> Programs</a:t>
            </a:r>
          </a:p>
        </p:txBody>
      </p:sp>
      <p:sp>
        <p:nvSpPr>
          <p:cNvPr id="14" name="Left Arrow 13"/>
          <p:cNvSpPr/>
          <p:nvPr/>
        </p:nvSpPr>
        <p:spPr>
          <a:xfrm rot="18900000">
            <a:off x="5191723" y="3535210"/>
            <a:ext cx="1685017" cy="575639"/>
          </a:xfrm>
          <a:prstGeom prst="leftArrow">
            <a:avLst>
              <a:gd name="adj1" fmla="val 60000"/>
              <a:gd name="adj2" fmla="val 50000"/>
            </a:avLst>
          </a:prstGeom>
        </p:spPr>
        <p:style>
          <a:lnRef idx="0">
            <a:schemeClr val="lt1">
              <a:hueOff val="0"/>
              <a:satOff val="0"/>
              <a:lumOff val="0"/>
              <a:alphaOff val="0"/>
            </a:schemeClr>
          </a:lnRef>
          <a:fillRef idx="3">
            <a:schemeClr val="accent2">
              <a:hueOff val="3511139"/>
              <a:satOff val="-4379"/>
              <a:lumOff val="1030"/>
              <a:alphaOff val="0"/>
            </a:schemeClr>
          </a:fillRef>
          <a:effectRef idx="2">
            <a:schemeClr val="accent2">
              <a:hueOff val="3511139"/>
              <a:satOff val="-4379"/>
              <a:lumOff val="1030"/>
              <a:alphaOff val="0"/>
            </a:schemeClr>
          </a:effectRef>
          <a:fontRef idx="minor">
            <a:schemeClr val="lt1">
              <a:hueOff val="0"/>
              <a:satOff val="0"/>
              <a:lumOff val="0"/>
              <a:alphaOff val="0"/>
            </a:schemeClr>
          </a:fontRef>
        </p:style>
      </p:sp>
      <p:sp>
        <p:nvSpPr>
          <p:cNvPr id="15" name="Freeform 14"/>
          <p:cNvSpPr/>
          <p:nvPr/>
        </p:nvSpPr>
        <p:spPr>
          <a:xfrm>
            <a:off x="5670576" y="2459766"/>
            <a:ext cx="2254224" cy="1535038"/>
          </a:xfrm>
          <a:custGeom>
            <a:avLst/>
            <a:gdLst>
              <a:gd name="connsiteX0" fmla="*/ 0 w 1918798"/>
              <a:gd name="connsiteY0" fmla="*/ 153504 h 1535038"/>
              <a:gd name="connsiteX1" fmla="*/ 44960 w 1918798"/>
              <a:gd name="connsiteY1" fmla="*/ 44960 h 1535038"/>
              <a:gd name="connsiteX2" fmla="*/ 153504 w 1918798"/>
              <a:gd name="connsiteY2" fmla="*/ 0 h 1535038"/>
              <a:gd name="connsiteX3" fmla="*/ 1765294 w 1918798"/>
              <a:gd name="connsiteY3" fmla="*/ 0 h 1535038"/>
              <a:gd name="connsiteX4" fmla="*/ 1873838 w 1918798"/>
              <a:gd name="connsiteY4" fmla="*/ 44960 h 1535038"/>
              <a:gd name="connsiteX5" fmla="*/ 1918798 w 1918798"/>
              <a:gd name="connsiteY5" fmla="*/ 153504 h 1535038"/>
              <a:gd name="connsiteX6" fmla="*/ 1918798 w 1918798"/>
              <a:gd name="connsiteY6" fmla="*/ 1381534 h 1535038"/>
              <a:gd name="connsiteX7" fmla="*/ 1873838 w 1918798"/>
              <a:gd name="connsiteY7" fmla="*/ 1490078 h 1535038"/>
              <a:gd name="connsiteX8" fmla="*/ 1765294 w 1918798"/>
              <a:gd name="connsiteY8" fmla="*/ 1535038 h 1535038"/>
              <a:gd name="connsiteX9" fmla="*/ 153504 w 1918798"/>
              <a:gd name="connsiteY9" fmla="*/ 1535038 h 1535038"/>
              <a:gd name="connsiteX10" fmla="*/ 44960 w 1918798"/>
              <a:gd name="connsiteY10" fmla="*/ 1490078 h 1535038"/>
              <a:gd name="connsiteX11" fmla="*/ 0 w 1918798"/>
              <a:gd name="connsiteY11" fmla="*/ 1381534 h 1535038"/>
              <a:gd name="connsiteX12" fmla="*/ 0 w 1918798"/>
              <a:gd name="connsiteY12" fmla="*/ 153504 h 1535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8798" h="1535038">
                <a:moveTo>
                  <a:pt x="0" y="153504"/>
                </a:moveTo>
                <a:cubicBezTo>
                  <a:pt x="0" y="112792"/>
                  <a:pt x="16173" y="73748"/>
                  <a:pt x="44960" y="44960"/>
                </a:cubicBezTo>
                <a:cubicBezTo>
                  <a:pt x="73748" y="16172"/>
                  <a:pt x="112792" y="0"/>
                  <a:pt x="153504" y="0"/>
                </a:cubicBezTo>
                <a:lnTo>
                  <a:pt x="1765294" y="0"/>
                </a:lnTo>
                <a:cubicBezTo>
                  <a:pt x="1806006" y="0"/>
                  <a:pt x="1845050" y="16173"/>
                  <a:pt x="1873838" y="44960"/>
                </a:cubicBezTo>
                <a:cubicBezTo>
                  <a:pt x="1902626" y="73748"/>
                  <a:pt x="1918798" y="112792"/>
                  <a:pt x="1918798" y="153504"/>
                </a:cubicBezTo>
                <a:lnTo>
                  <a:pt x="1918798" y="1381534"/>
                </a:lnTo>
                <a:cubicBezTo>
                  <a:pt x="1918798" y="1422246"/>
                  <a:pt x="1902625" y="1461290"/>
                  <a:pt x="1873838" y="1490078"/>
                </a:cubicBezTo>
                <a:cubicBezTo>
                  <a:pt x="1845050" y="1518866"/>
                  <a:pt x="1806006" y="1535038"/>
                  <a:pt x="1765294" y="1535038"/>
                </a:cubicBezTo>
                <a:lnTo>
                  <a:pt x="153504" y="1535038"/>
                </a:lnTo>
                <a:cubicBezTo>
                  <a:pt x="112792" y="1535038"/>
                  <a:pt x="73748" y="1518865"/>
                  <a:pt x="44960" y="1490078"/>
                </a:cubicBezTo>
                <a:cubicBezTo>
                  <a:pt x="16172" y="1461290"/>
                  <a:pt x="0" y="1422246"/>
                  <a:pt x="0" y="1381534"/>
                </a:cubicBezTo>
                <a:lnTo>
                  <a:pt x="0" y="153504"/>
                </a:lnTo>
                <a:close/>
              </a:path>
            </a:pathLst>
          </a:custGeom>
        </p:spPr>
        <p:style>
          <a:lnRef idx="0">
            <a:schemeClr val="lt1">
              <a:hueOff val="0"/>
              <a:satOff val="0"/>
              <a:lumOff val="0"/>
              <a:alphaOff val="0"/>
            </a:schemeClr>
          </a:lnRef>
          <a:fillRef idx="3">
            <a:schemeClr val="accent2">
              <a:hueOff val="3511139"/>
              <a:satOff val="-4379"/>
              <a:lumOff val="1030"/>
              <a:alphaOff val="0"/>
            </a:schemeClr>
          </a:fillRef>
          <a:effectRef idx="2">
            <a:schemeClr val="accent2">
              <a:hueOff val="3511139"/>
              <a:satOff val="-4379"/>
              <a:lumOff val="1030"/>
              <a:alphaOff val="0"/>
            </a:schemeClr>
          </a:effectRef>
          <a:fontRef idx="minor">
            <a:schemeClr val="lt1"/>
          </a:fontRef>
        </p:style>
        <p:txBody>
          <a:bodyPr spcFirstLastPara="0" vert="horz" wrap="square" lIns="90680" tIns="90680" rIns="90680" bIns="90680" numCol="1" spcCol="1270" anchor="ctr" anchorCtr="0">
            <a:noAutofit/>
          </a:bodyPr>
          <a:lstStyle/>
          <a:p>
            <a:pPr lvl="0" algn="ctr" defTabSz="1066800">
              <a:lnSpc>
                <a:spcPct val="90000"/>
              </a:lnSpc>
              <a:spcBef>
                <a:spcPct val="0"/>
              </a:spcBef>
              <a:spcAft>
                <a:spcPct val="35000"/>
              </a:spcAft>
            </a:pPr>
            <a:r>
              <a:rPr lang="en-US" sz="2000" kern="1200" dirty="0" smtClean="0">
                <a:latin typeface="+mj-lt"/>
                <a:ea typeface="ＭＳ Ｐゴシック" pitchFamily="-110" charset="-128"/>
              </a:rPr>
              <a:t>Review </a:t>
            </a:r>
            <a:r>
              <a:rPr lang="en-US" sz="2000" b="1" kern="1200" dirty="0" smtClean="0">
                <a:latin typeface="+mj-lt"/>
                <a:ea typeface="ＭＳ Ｐゴシック" pitchFamily="-110" charset="-128"/>
              </a:rPr>
              <a:t>Communication</a:t>
            </a:r>
            <a:r>
              <a:rPr lang="en-US" sz="2000" kern="1200" dirty="0" smtClean="0">
                <a:latin typeface="+mj-lt"/>
                <a:ea typeface="ＭＳ Ｐゴシック" pitchFamily="-110" charset="-128"/>
              </a:rPr>
              <a:t> and </a:t>
            </a:r>
            <a:r>
              <a:rPr lang="en-US" sz="2000" b="1" kern="1200" dirty="0" smtClean="0">
                <a:latin typeface="+mj-lt"/>
                <a:ea typeface="ＭＳ Ｐゴシック" pitchFamily="-110" charset="-128"/>
              </a:rPr>
              <a:t>HRM </a:t>
            </a:r>
            <a:r>
              <a:rPr lang="en-US" sz="2000" b="1" dirty="0" smtClean="0">
                <a:latin typeface="+mj-lt"/>
                <a:ea typeface="ＭＳ Ｐゴシック" pitchFamily="-110" charset="-128"/>
              </a:rPr>
              <a:t>p</a:t>
            </a:r>
            <a:r>
              <a:rPr lang="en-US" sz="2000" b="1" kern="1200" dirty="0" smtClean="0">
                <a:latin typeface="+mj-lt"/>
                <a:ea typeface="ＭＳ Ｐゴシック" pitchFamily="-110" charset="-128"/>
              </a:rPr>
              <a:t>ractices</a:t>
            </a:r>
          </a:p>
        </p:txBody>
      </p:sp>
      <p:sp>
        <p:nvSpPr>
          <p:cNvPr id="16" name="Left Arrow 15"/>
          <p:cNvSpPr/>
          <p:nvPr/>
        </p:nvSpPr>
        <p:spPr>
          <a:xfrm>
            <a:off x="6019800" y="5035542"/>
            <a:ext cx="1397090" cy="575639"/>
          </a:xfrm>
          <a:prstGeom prst="leftArrow">
            <a:avLst>
              <a:gd name="adj1" fmla="val 60000"/>
              <a:gd name="adj2" fmla="val 50000"/>
            </a:avLst>
          </a:prstGeom>
        </p:spPr>
        <p:style>
          <a:lnRef idx="0">
            <a:schemeClr val="lt1">
              <a:hueOff val="0"/>
              <a:satOff val="0"/>
              <a:lumOff val="0"/>
              <a:alphaOff val="0"/>
            </a:schemeClr>
          </a:lnRef>
          <a:fillRef idx="3">
            <a:schemeClr val="accent2">
              <a:hueOff val="4681519"/>
              <a:satOff val="-5839"/>
              <a:lumOff val="1373"/>
              <a:alphaOff val="0"/>
            </a:schemeClr>
          </a:fillRef>
          <a:effectRef idx="2">
            <a:schemeClr val="accent2">
              <a:hueOff val="4681519"/>
              <a:satOff val="-5839"/>
              <a:lumOff val="1373"/>
              <a:alphaOff val="0"/>
            </a:schemeClr>
          </a:effectRef>
          <a:fontRef idx="minor">
            <a:schemeClr val="lt1">
              <a:hueOff val="0"/>
              <a:satOff val="0"/>
              <a:lumOff val="0"/>
              <a:alphaOff val="0"/>
            </a:schemeClr>
          </a:fontRef>
        </p:style>
      </p:sp>
      <p:sp>
        <p:nvSpPr>
          <p:cNvPr id="17" name="Freeform 16"/>
          <p:cNvSpPr/>
          <p:nvPr/>
        </p:nvSpPr>
        <p:spPr>
          <a:xfrm>
            <a:off x="6477000" y="4495800"/>
            <a:ext cx="2209800" cy="1692557"/>
          </a:xfrm>
          <a:custGeom>
            <a:avLst/>
            <a:gdLst>
              <a:gd name="connsiteX0" fmla="*/ 0 w 1918798"/>
              <a:gd name="connsiteY0" fmla="*/ 153504 h 1535038"/>
              <a:gd name="connsiteX1" fmla="*/ 44960 w 1918798"/>
              <a:gd name="connsiteY1" fmla="*/ 44960 h 1535038"/>
              <a:gd name="connsiteX2" fmla="*/ 153504 w 1918798"/>
              <a:gd name="connsiteY2" fmla="*/ 0 h 1535038"/>
              <a:gd name="connsiteX3" fmla="*/ 1765294 w 1918798"/>
              <a:gd name="connsiteY3" fmla="*/ 0 h 1535038"/>
              <a:gd name="connsiteX4" fmla="*/ 1873838 w 1918798"/>
              <a:gd name="connsiteY4" fmla="*/ 44960 h 1535038"/>
              <a:gd name="connsiteX5" fmla="*/ 1918798 w 1918798"/>
              <a:gd name="connsiteY5" fmla="*/ 153504 h 1535038"/>
              <a:gd name="connsiteX6" fmla="*/ 1918798 w 1918798"/>
              <a:gd name="connsiteY6" fmla="*/ 1381534 h 1535038"/>
              <a:gd name="connsiteX7" fmla="*/ 1873838 w 1918798"/>
              <a:gd name="connsiteY7" fmla="*/ 1490078 h 1535038"/>
              <a:gd name="connsiteX8" fmla="*/ 1765294 w 1918798"/>
              <a:gd name="connsiteY8" fmla="*/ 1535038 h 1535038"/>
              <a:gd name="connsiteX9" fmla="*/ 153504 w 1918798"/>
              <a:gd name="connsiteY9" fmla="*/ 1535038 h 1535038"/>
              <a:gd name="connsiteX10" fmla="*/ 44960 w 1918798"/>
              <a:gd name="connsiteY10" fmla="*/ 1490078 h 1535038"/>
              <a:gd name="connsiteX11" fmla="*/ 0 w 1918798"/>
              <a:gd name="connsiteY11" fmla="*/ 1381534 h 1535038"/>
              <a:gd name="connsiteX12" fmla="*/ 0 w 1918798"/>
              <a:gd name="connsiteY12" fmla="*/ 153504 h 1535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8798" h="1535038">
                <a:moveTo>
                  <a:pt x="0" y="153504"/>
                </a:moveTo>
                <a:cubicBezTo>
                  <a:pt x="0" y="112792"/>
                  <a:pt x="16173" y="73748"/>
                  <a:pt x="44960" y="44960"/>
                </a:cubicBezTo>
                <a:cubicBezTo>
                  <a:pt x="73748" y="16172"/>
                  <a:pt x="112792" y="0"/>
                  <a:pt x="153504" y="0"/>
                </a:cubicBezTo>
                <a:lnTo>
                  <a:pt x="1765294" y="0"/>
                </a:lnTo>
                <a:cubicBezTo>
                  <a:pt x="1806006" y="0"/>
                  <a:pt x="1845050" y="16173"/>
                  <a:pt x="1873838" y="44960"/>
                </a:cubicBezTo>
                <a:cubicBezTo>
                  <a:pt x="1902626" y="73748"/>
                  <a:pt x="1918798" y="112792"/>
                  <a:pt x="1918798" y="153504"/>
                </a:cubicBezTo>
                <a:lnTo>
                  <a:pt x="1918798" y="1381534"/>
                </a:lnTo>
                <a:cubicBezTo>
                  <a:pt x="1918798" y="1422246"/>
                  <a:pt x="1902625" y="1461290"/>
                  <a:pt x="1873838" y="1490078"/>
                </a:cubicBezTo>
                <a:cubicBezTo>
                  <a:pt x="1845050" y="1518866"/>
                  <a:pt x="1806006" y="1535038"/>
                  <a:pt x="1765294" y="1535038"/>
                </a:cubicBezTo>
                <a:lnTo>
                  <a:pt x="153504" y="1535038"/>
                </a:lnTo>
                <a:cubicBezTo>
                  <a:pt x="112792" y="1535038"/>
                  <a:pt x="73748" y="1518865"/>
                  <a:pt x="44960" y="1490078"/>
                </a:cubicBezTo>
                <a:cubicBezTo>
                  <a:pt x="16172" y="1461290"/>
                  <a:pt x="0" y="1422246"/>
                  <a:pt x="0" y="1381534"/>
                </a:cubicBezTo>
                <a:lnTo>
                  <a:pt x="0" y="153504"/>
                </a:lnTo>
                <a:close/>
              </a:path>
            </a:pathLst>
          </a:custGeom>
        </p:spPr>
        <p:style>
          <a:lnRef idx="0">
            <a:schemeClr val="lt1">
              <a:hueOff val="0"/>
              <a:satOff val="0"/>
              <a:lumOff val="0"/>
              <a:alphaOff val="0"/>
            </a:schemeClr>
          </a:lnRef>
          <a:fillRef idx="3">
            <a:schemeClr val="accent2">
              <a:hueOff val="4681519"/>
              <a:satOff val="-5839"/>
              <a:lumOff val="1373"/>
              <a:alphaOff val="0"/>
            </a:schemeClr>
          </a:fillRef>
          <a:effectRef idx="2">
            <a:schemeClr val="accent2">
              <a:hueOff val="4681519"/>
              <a:satOff val="-5839"/>
              <a:lumOff val="1373"/>
              <a:alphaOff val="0"/>
            </a:schemeClr>
          </a:effectRef>
          <a:fontRef idx="minor">
            <a:schemeClr val="lt1"/>
          </a:fontRef>
        </p:style>
        <p:txBody>
          <a:bodyPr spcFirstLastPara="0" vert="horz" wrap="square" lIns="90680" tIns="90680" rIns="90680" bIns="90680" numCol="1" spcCol="1270" anchor="ctr" anchorCtr="0">
            <a:noAutofit/>
          </a:bodyPr>
          <a:lstStyle/>
          <a:p>
            <a:pPr lvl="0" algn="ctr" defTabSz="1066800">
              <a:lnSpc>
                <a:spcPct val="90000"/>
              </a:lnSpc>
              <a:spcBef>
                <a:spcPct val="0"/>
              </a:spcBef>
              <a:spcAft>
                <a:spcPct val="35000"/>
              </a:spcAft>
            </a:pPr>
            <a:r>
              <a:rPr lang="en-US" sz="2400" dirty="0" smtClean="0">
                <a:latin typeface="+mj-lt"/>
                <a:ea typeface="ＭＳ Ｐゴシック" pitchFamily="-110" charset="-128"/>
              </a:rPr>
              <a:t>Be </a:t>
            </a:r>
            <a:r>
              <a:rPr lang="en-US" sz="2400" b="1" dirty="0" smtClean="0">
                <a:latin typeface="+mj-lt"/>
                <a:ea typeface="ＭＳ Ｐゴシック" pitchFamily="-110" charset="-128"/>
              </a:rPr>
              <a:t>systematic</a:t>
            </a:r>
            <a:r>
              <a:rPr lang="en-US" sz="2400" dirty="0" smtClean="0">
                <a:latin typeface="+mj-lt"/>
                <a:ea typeface="ＭＳ Ｐゴシック" pitchFamily="-110" charset="-128"/>
              </a:rPr>
              <a:t>: assess needs, s</a:t>
            </a:r>
            <a:r>
              <a:rPr lang="en-US" sz="2400" kern="1200" dirty="0" smtClean="0">
                <a:latin typeface="+mj-lt"/>
                <a:ea typeface="ＭＳ Ｐゴシック" pitchFamily="-110" charset="-128"/>
              </a:rPr>
              <a:t>et goals, measure results</a:t>
            </a:r>
          </a:p>
        </p:txBody>
      </p:sp>
      <p:sp>
        <p:nvSpPr>
          <p:cNvPr id="5" name="Slide Number Placeholder 4"/>
          <p:cNvSpPr>
            <a:spLocks noGrp="1"/>
          </p:cNvSpPr>
          <p:nvPr>
            <p:ph type="sldNum" sz="quarter" idx="12"/>
          </p:nvPr>
        </p:nvSpPr>
        <p:spPr/>
        <p:txBody>
          <a:bodyPr/>
          <a:lstStyle/>
          <a:p>
            <a:fld id="{DB5B1E49-FAB9-4028-B56E-927EEDF3991F}" type="slidenum">
              <a:rPr lang="en-US" smtClean="0"/>
              <a:pPr/>
              <a:t>40</a:t>
            </a:fld>
            <a:endParaRPr lang="en-US"/>
          </a:p>
        </p:txBody>
      </p:sp>
      <p:sp>
        <p:nvSpPr>
          <p:cNvPr id="18" name="Rectangle 17"/>
          <p:cNvSpPr/>
          <p:nvPr/>
        </p:nvSpPr>
        <p:spPr>
          <a:xfrm>
            <a:off x="457200" y="1828800"/>
            <a:ext cx="2590800" cy="6858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113792" tIns="20320" rIns="20320" bIns="20320"/>
          <a:lstStyle/>
          <a:p>
            <a:pPr defTabSz="711200">
              <a:lnSpc>
                <a:spcPct val="90000"/>
              </a:lnSpc>
              <a:spcAft>
                <a:spcPts val="0"/>
              </a:spcAft>
              <a:defRPr/>
            </a:pPr>
            <a:r>
              <a:rPr lang="en-US" sz="2400" i="1" dirty="0" smtClean="0">
                <a:solidFill>
                  <a:schemeClr val="tx1"/>
                </a:solidFill>
                <a:latin typeface="+mj-lt"/>
                <a:ea typeface="Arial" pitchFamily="-110" charset="0"/>
                <a:cs typeface="Arial" pitchFamily="-110" charset="0"/>
              </a:rPr>
              <a:t>A few key elements:</a:t>
            </a:r>
            <a:endParaRPr lang="en-US" i="1" dirty="0">
              <a:solidFill>
                <a:schemeClr val="tx1"/>
              </a:solidFill>
              <a:latin typeface="+mj-lt"/>
              <a:ea typeface="Arial" pitchFamily="-110" charset="0"/>
              <a:cs typeface="Arial" pitchFamily="-110" charset="0"/>
            </a:endParaRPr>
          </a:p>
        </p:txBody>
      </p:sp>
      <p:sp>
        <p:nvSpPr>
          <p:cNvPr id="3" name="Date Placeholder 2"/>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413510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7"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7"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7"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par>
                                <p:cTn id="39" presetID="7" presetClass="entr" presetSubtype="4"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7"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7" presetClass="entr" presetSubtype="4"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0"/>
          <p:cNvSpPr>
            <a:spLocks noGrp="1"/>
          </p:cNvSpPr>
          <p:nvPr>
            <p:ph type="title"/>
          </p:nvPr>
        </p:nvSpPr>
        <p:spPr/>
        <p:txBody>
          <a:bodyPr/>
          <a:lstStyle/>
          <a:p>
            <a:pPr eaLnBrk="1" hangingPunct="1"/>
            <a:r>
              <a:rPr lang="en-CA" smtClean="0"/>
              <a:t>Personality:</a:t>
            </a:r>
          </a:p>
        </p:txBody>
      </p:sp>
      <p:sp>
        <p:nvSpPr>
          <p:cNvPr id="81925" name="Rectangle 2"/>
          <p:cNvSpPr>
            <a:spLocks noGrp="1" noChangeArrowheads="1"/>
          </p:cNvSpPr>
          <p:nvPr>
            <p:ph idx="1"/>
          </p:nvPr>
        </p:nvSpPr>
        <p:spPr/>
        <p:txBody>
          <a:bodyPr/>
          <a:lstStyle/>
          <a:p>
            <a:pPr eaLnBrk="1" hangingPunct="1"/>
            <a:r>
              <a:rPr lang="en-US" sz="2800" smtClean="0"/>
              <a:t>A relatively stable set of characteristics that influences an individual’s behaviour.</a:t>
            </a:r>
          </a:p>
          <a:p>
            <a:pPr eaLnBrk="1" hangingPunct="1"/>
            <a:r>
              <a:rPr lang="en-US" sz="2800" smtClean="0"/>
              <a:t>Influenced by both environment and heredity </a:t>
            </a:r>
          </a:p>
        </p:txBody>
      </p:sp>
      <p:sp>
        <p:nvSpPr>
          <p:cNvPr id="81924"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4813E8E5-A460-4105-9DFA-E10BA8E2816B}" type="slidenum">
              <a:rPr lang="en-US" smtClean="0">
                <a:solidFill>
                  <a:schemeClr val="tx2"/>
                </a:solidFill>
              </a:rPr>
              <a:pPr/>
              <a:t>41</a:t>
            </a:fld>
            <a:endParaRPr lang="en-US" smtClean="0">
              <a:solidFill>
                <a:schemeClr val="tx2"/>
              </a:solidFill>
            </a:endParaRPr>
          </a:p>
        </p:txBody>
      </p:sp>
      <p:pic>
        <p:nvPicPr>
          <p:cNvPr id="81926" name="Picture 2" descr="http://www.pondersphere.com/wp-content/uploads/2008/09/mask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835400"/>
            <a:ext cx="4757738"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457200" y="304800"/>
            <a:ext cx="8229600" cy="1141413"/>
          </a:xfrm>
          <a:prstGeom prst="roundRect">
            <a:avLst>
              <a:gd name="adj" fmla="val 16667"/>
            </a:avLst>
          </a:prstGeom>
          <a:solidFill>
            <a:srgbClr val="77933C"/>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ts val="0"/>
              </a:spcAft>
              <a:defRPr/>
            </a:pPr>
            <a:r>
              <a:rPr lang="en-US" sz="4000" dirty="0" smtClean="0">
                <a:solidFill>
                  <a:srgbClr val="FFFFFF"/>
                </a:solidFill>
                <a:latin typeface="+mj-lt"/>
                <a:ea typeface="Times New Roman" pitchFamily="-110" charset="0"/>
                <a:cs typeface="Times New Roman" pitchFamily="-110" charset="0"/>
              </a:rPr>
              <a:t>Personality Traits: </a:t>
            </a:r>
          </a:p>
          <a:p>
            <a:pPr algn="ctr" defTabSz="1955800">
              <a:lnSpc>
                <a:spcPct val="90000"/>
              </a:lnSpc>
              <a:spcAft>
                <a:spcPct val="35000"/>
              </a:spcAft>
              <a:defRPr/>
            </a:pPr>
            <a:r>
              <a:rPr lang="en-US" sz="4000" dirty="0" smtClean="0">
                <a:solidFill>
                  <a:srgbClr val="FFFFFF"/>
                </a:solidFill>
                <a:latin typeface="+mj-lt"/>
                <a:ea typeface="Times New Roman" pitchFamily="-110" charset="0"/>
                <a:cs typeface="Times New Roman" pitchFamily="-110" charset="0"/>
              </a:rPr>
              <a:t>The Five-Factor Model (Big 5)</a:t>
            </a:r>
            <a:endParaRPr lang="en-US" sz="4000" dirty="0">
              <a:solidFill>
                <a:srgbClr val="FFFFFF"/>
              </a:solidFill>
              <a:latin typeface="+mj-lt"/>
              <a:ea typeface="Times New Roman" pitchFamily="-110" charset="0"/>
              <a:cs typeface="Times New Roman" pitchFamily="-110" charset="0"/>
            </a:endParaRPr>
          </a:p>
        </p:txBody>
      </p:sp>
      <p:graphicFrame>
        <p:nvGraphicFramePr>
          <p:cNvPr id="6" name="Table 5"/>
          <p:cNvGraphicFramePr>
            <a:graphicFrameLocks noGrp="1"/>
          </p:cNvGraphicFramePr>
          <p:nvPr>
            <p:extLst>
              <p:ext uri="{D42A27DB-BD31-4B8C-83A1-F6EECF244321}">
                <p14:modId xmlns:p14="http://schemas.microsoft.com/office/powerpoint/2010/main" val="960921583"/>
              </p:ext>
            </p:extLst>
          </p:nvPr>
        </p:nvGraphicFramePr>
        <p:xfrm>
          <a:off x="609600" y="1752602"/>
          <a:ext cx="7848600" cy="5195666"/>
        </p:xfrm>
        <a:graphic>
          <a:graphicData uri="http://schemas.openxmlformats.org/drawingml/2006/table">
            <a:tbl>
              <a:tblPr/>
              <a:tblGrid>
                <a:gridCol w="2286000"/>
                <a:gridCol w="5562600"/>
              </a:tblGrid>
              <a:tr h="3751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FFFF"/>
                          </a:solidFill>
                          <a:effectLst/>
                          <a:latin typeface="+mj-lt"/>
                          <a:ea typeface="Times New Roman" pitchFamily="-110" charset="0"/>
                          <a:cs typeface="Times New Roman" pitchFamily="-110" charset="0"/>
                        </a:rPr>
                        <a:t>Trait</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FFFF"/>
                          </a:solidFill>
                          <a:effectLst/>
                          <a:latin typeface="+mj-lt"/>
                          <a:ea typeface="Times New Roman" pitchFamily="-110" charset="0"/>
                          <a:cs typeface="Times New Roman" pitchFamily="-110" charset="0"/>
                        </a:rPr>
                        <a:t>Description</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9003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00B0F0"/>
                          </a:solidFill>
                          <a:effectLst/>
                          <a:latin typeface="+mj-lt"/>
                          <a:ea typeface="Times New Roman" pitchFamily="-110" charset="0"/>
                          <a:cs typeface="Times New Roman" pitchFamily="-110" charset="0"/>
                        </a:rPr>
                        <a:t>O</a:t>
                      </a:r>
                      <a:r>
                        <a:rPr kumimoji="0" lang="en-US" sz="2000" b="1" i="0" u="none" strike="noStrike" cap="none" normalizeH="0" baseline="0" dirty="0" smtClean="0">
                          <a:ln>
                            <a:noFill/>
                          </a:ln>
                          <a:solidFill>
                            <a:srgbClr val="000000"/>
                          </a:solidFill>
                          <a:effectLst/>
                          <a:latin typeface="+mj-lt"/>
                          <a:ea typeface="Times New Roman" pitchFamily="-110" charset="0"/>
                          <a:cs typeface="Times New Roman" pitchFamily="-110" charset="0"/>
                        </a:rPr>
                        <a:t>penness</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Curious, original, creative, open-minded</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(vs. dull, unimaginative) </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r>
              <a:tr h="9003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accent6"/>
                          </a:solidFill>
                          <a:effectLst/>
                          <a:latin typeface="+mj-lt"/>
                          <a:ea typeface="Times New Roman" pitchFamily="-110" charset="0"/>
                          <a:cs typeface="Times New Roman" pitchFamily="-110" charset="0"/>
                        </a:rPr>
                        <a:t>C</a:t>
                      </a:r>
                      <a:r>
                        <a:rPr kumimoji="0" lang="en-US" sz="1800" b="1" i="0" u="none" strike="noStrike" cap="none" normalizeH="0" baseline="0" dirty="0" smtClean="0">
                          <a:ln>
                            <a:noFill/>
                          </a:ln>
                          <a:solidFill>
                            <a:srgbClr val="000000"/>
                          </a:solidFill>
                          <a:effectLst/>
                          <a:latin typeface="+mj-lt"/>
                          <a:ea typeface="Times New Roman" pitchFamily="-110" charset="0"/>
                          <a:cs typeface="Times New Roman" pitchFamily="-110" charset="0"/>
                        </a:rPr>
                        <a:t>onscientiousness</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Dependable, responsible, organized</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(vs. careless, impulsive)</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r>
              <a:tr h="9003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92D050"/>
                          </a:solidFill>
                          <a:effectLst/>
                          <a:latin typeface="+mj-lt"/>
                          <a:ea typeface="Times New Roman" pitchFamily="-110" charset="0"/>
                          <a:cs typeface="Times New Roman" pitchFamily="-110" charset="0"/>
                        </a:rPr>
                        <a:t>E</a:t>
                      </a:r>
                      <a:r>
                        <a:rPr kumimoji="0" lang="en-US" sz="2000" b="1" i="0" u="none" strike="noStrike" cap="none" normalizeH="0" baseline="0" dirty="0" smtClean="0">
                          <a:ln>
                            <a:noFill/>
                          </a:ln>
                          <a:solidFill>
                            <a:srgbClr val="000000"/>
                          </a:solidFill>
                          <a:effectLst/>
                          <a:latin typeface="+mj-lt"/>
                          <a:ea typeface="Times New Roman" pitchFamily="-110" charset="0"/>
                          <a:cs typeface="Times New Roman" pitchFamily="-110" charset="0"/>
                        </a:rPr>
                        <a:t>xtraversion </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Sociable, talkative, enjoys social situations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(vs. withdrawn, shy)</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r>
              <a:tr h="90033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7030A0"/>
                          </a:solidFill>
                          <a:effectLst/>
                          <a:latin typeface="+mj-lt"/>
                          <a:ea typeface="Times New Roman" pitchFamily="-110" charset="0"/>
                          <a:cs typeface="Times New Roman" pitchFamily="-110" charset="0"/>
                        </a:rPr>
                        <a:t>A</a:t>
                      </a:r>
                      <a:r>
                        <a:rPr kumimoji="0" lang="en-US" sz="2000" b="1" i="0" u="none" strike="noStrike" cap="none" normalizeH="0" baseline="0" dirty="0" smtClean="0">
                          <a:ln>
                            <a:noFill/>
                          </a:ln>
                          <a:solidFill>
                            <a:srgbClr val="000000"/>
                          </a:solidFill>
                          <a:effectLst/>
                          <a:latin typeface="+mj-lt"/>
                          <a:ea typeface="Times New Roman" pitchFamily="-110" charset="0"/>
                          <a:cs typeface="Times New Roman" pitchFamily="-110" charset="0"/>
                        </a:rPr>
                        <a:t>greeableness</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Tolerant, cooperative, trusting, altruistic</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(vs. cold, rude)</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r>
              <a:tr h="900332">
                <a:tc>
                  <a:txBody>
                    <a:bodyPr/>
                    <a:lstStyle/>
                    <a:p>
                      <a:pPr marL="0" marR="0" lvl="0" indent="0" algn="l" defTabSz="914400" rtl="0" eaLnBrk="1" fontAlgn="base" latinLnBrk="0" hangingPunct="1">
                        <a:lnSpc>
                          <a:spcPct val="100000"/>
                        </a:lnSpc>
                        <a:spcBef>
                          <a:spcPts val="600"/>
                        </a:spcBef>
                        <a:spcAft>
                          <a:spcPct val="0"/>
                        </a:spcAft>
                        <a:buClrTx/>
                        <a:buSzTx/>
                        <a:buFontTx/>
                        <a:buNone/>
                        <a:tabLst/>
                        <a:defRPr/>
                      </a:pPr>
                      <a:r>
                        <a:rPr kumimoji="0" lang="en-US" sz="2000" b="1" i="0" u="none" strike="noStrike" cap="none" normalizeH="0" baseline="0" dirty="0" smtClean="0">
                          <a:ln>
                            <a:noFill/>
                          </a:ln>
                          <a:solidFill>
                            <a:srgbClr val="000000"/>
                          </a:solidFill>
                          <a:effectLst/>
                          <a:latin typeface="+mj-lt"/>
                          <a:ea typeface="Times New Roman" pitchFamily="-110" charset="0"/>
                          <a:cs typeface="Times New Roman" pitchFamily="-110" charset="0"/>
                        </a:rPr>
                        <a:t>Emotional Stability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1" i="0" u="none" strike="noStrike" cap="none" normalizeH="0" baseline="0" dirty="0" smtClean="0">
                          <a:ln>
                            <a:noFill/>
                          </a:ln>
                          <a:solidFill>
                            <a:srgbClr val="000000"/>
                          </a:solidFill>
                          <a:effectLst/>
                          <a:latin typeface="+mj-lt"/>
                          <a:ea typeface="Times New Roman" pitchFamily="-110" charset="0"/>
                          <a:cs typeface="Times New Roman" pitchFamily="-110" charset="0"/>
                        </a:rPr>
                        <a:t>(opposite: </a:t>
                      </a:r>
                      <a:r>
                        <a:rPr kumimoji="0" lang="en-US" sz="2400" b="1" i="0" u="none" strike="noStrike" cap="none" normalizeH="0" baseline="0" dirty="0" smtClean="0">
                          <a:ln>
                            <a:noFill/>
                          </a:ln>
                          <a:solidFill>
                            <a:srgbClr val="C00000"/>
                          </a:solidFill>
                          <a:effectLst/>
                          <a:latin typeface="+mj-lt"/>
                          <a:ea typeface="Times New Roman" pitchFamily="-110" charset="0"/>
                          <a:cs typeface="Times New Roman" pitchFamily="-110" charset="0"/>
                        </a:rPr>
                        <a:t>N</a:t>
                      </a:r>
                      <a:r>
                        <a:rPr kumimoji="0" lang="en-US" sz="1600" b="1" i="0" u="none" strike="noStrike" cap="none" normalizeH="0" baseline="0" dirty="0" smtClean="0">
                          <a:ln>
                            <a:noFill/>
                          </a:ln>
                          <a:solidFill>
                            <a:srgbClr val="000000"/>
                          </a:solidFill>
                          <a:effectLst/>
                          <a:latin typeface="+mj-lt"/>
                          <a:ea typeface="Times New Roman" pitchFamily="-110" charset="0"/>
                          <a:cs typeface="Times New Roman" pitchFamily="-110" charset="0"/>
                        </a:rPr>
                        <a:t>euroticism)</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Stable, confident, even-tempered</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mj-lt"/>
                          <a:ea typeface="Times New Roman" pitchFamily="-110" charset="0"/>
                          <a:cs typeface="Times New Roman" pitchFamily="-110" charset="0"/>
                        </a:rPr>
                        <a:t>(vs. depressed, anxious)</a:t>
                      </a: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r>
            </a:tbl>
          </a:graphicData>
        </a:graphic>
      </p:graphicFrame>
      <p:sp>
        <p:nvSpPr>
          <p:cNvPr id="7" name="Slide Number Placeholder 6"/>
          <p:cNvSpPr>
            <a:spLocks noGrp="1"/>
          </p:cNvSpPr>
          <p:nvPr>
            <p:ph type="sldNum" sz="quarter" idx="12"/>
          </p:nvPr>
        </p:nvSpPr>
        <p:spPr>
          <a:xfrm>
            <a:off x="6858000" y="6416675"/>
            <a:ext cx="2133600" cy="365125"/>
          </a:xfrm>
        </p:spPr>
        <p:txBody>
          <a:bodyPr/>
          <a:lstStyle/>
          <a:p>
            <a:fld id="{8F405964-FCF7-4BE2-9D77-1AC4EEBC85F2}" type="slidenum">
              <a:rPr lang="en-US" smtClean="0"/>
              <a:pPr/>
              <a:t>42</a:t>
            </a:fld>
            <a:endParaRPr lang="en-US" dirty="0"/>
          </a:p>
        </p:txBody>
      </p:sp>
      <p:sp>
        <p:nvSpPr>
          <p:cNvPr id="2" name="Date Placeholder 1"/>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654231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457200" y="230187"/>
            <a:ext cx="8229600" cy="836613"/>
          </a:xfrm>
          <a:prstGeom prst="roundRect">
            <a:avLst>
              <a:gd name="adj" fmla="val 16667"/>
            </a:avLst>
          </a:prstGeom>
          <a:solidFill>
            <a:srgbClr val="77933C"/>
          </a:solidFill>
          <a:ln w="38100">
            <a:solidFill>
              <a:srgbClr val="FFFFFF"/>
            </a:solidFill>
            <a:round/>
            <a:headEnd/>
            <a:tailEnd/>
          </a:ln>
          <a:effectLst>
            <a:outerShdw blurRad="63500" dist="20000" dir="5400000" rotWithShape="0">
              <a:srgbClr val="000000">
                <a:alpha val="37999"/>
              </a:srgbClr>
            </a:outerShdw>
          </a:effectLst>
        </p:spPr>
        <p:txBody>
          <a:bodyPr anchor="ctr"/>
          <a:lstStyle/>
          <a:p>
            <a:pPr algn="ctr" defTabSz="1955800">
              <a:lnSpc>
                <a:spcPct val="90000"/>
              </a:lnSpc>
              <a:spcAft>
                <a:spcPct val="35000"/>
              </a:spcAft>
              <a:defRPr/>
            </a:pPr>
            <a:r>
              <a:rPr lang="en-US" sz="4800" dirty="0" smtClean="0">
                <a:solidFill>
                  <a:srgbClr val="FFFFFF"/>
                </a:solidFill>
                <a:latin typeface="+mj-lt"/>
                <a:ea typeface="Times New Roman" pitchFamily="-110" charset="0"/>
                <a:cs typeface="Times New Roman" pitchFamily="-110" charset="0"/>
              </a:rPr>
              <a:t>Other Personality Traits</a:t>
            </a:r>
            <a:endParaRPr lang="en-US" sz="4800" dirty="0">
              <a:solidFill>
                <a:srgbClr val="FFFFFF"/>
              </a:solidFill>
              <a:latin typeface="+mj-lt"/>
              <a:ea typeface="Times New Roman" pitchFamily="-110" charset="0"/>
              <a:cs typeface="Times New Roman" pitchFamily="-110" charset="0"/>
            </a:endParaRPr>
          </a:p>
        </p:txBody>
      </p:sp>
      <p:sp>
        <p:nvSpPr>
          <p:cNvPr id="7" name="Freeform 6"/>
          <p:cNvSpPr/>
          <p:nvPr/>
        </p:nvSpPr>
        <p:spPr>
          <a:xfrm>
            <a:off x="2230339" y="1476585"/>
            <a:ext cx="6150872" cy="1495216"/>
          </a:xfrm>
          <a:custGeom>
            <a:avLst/>
            <a:gdLst>
              <a:gd name="connsiteX0" fmla="*/ 249208 w 1495216"/>
              <a:gd name="connsiteY0" fmla="*/ 0 h 6150872"/>
              <a:gd name="connsiteX1" fmla="*/ 1246008 w 1495216"/>
              <a:gd name="connsiteY1" fmla="*/ 0 h 6150872"/>
              <a:gd name="connsiteX2" fmla="*/ 1495216 w 1495216"/>
              <a:gd name="connsiteY2" fmla="*/ 249208 h 6150872"/>
              <a:gd name="connsiteX3" fmla="*/ 1495216 w 1495216"/>
              <a:gd name="connsiteY3" fmla="*/ 6150872 h 6150872"/>
              <a:gd name="connsiteX4" fmla="*/ 1495216 w 1495216"/>
              <a:gd name="connsiteY4" fmla="*/ 6150872 h 6150872"/>
              <a:gd name="connsiteX5" fmla="*/ 0 w 1495216"/>
              <a:gd name="connsiteY5" fmla="*/ 6150872 h 6150872"/>
              <a:gd name="connsiteX6" fmla="*/ 0 w 1495216"/>
              <a:gd name="connsiteY6" fmla="*/ 6150872 h 6150872"/>
              <a:gd name="connsiteX7" fmla="*/ 0 w 1495216"/>
              <a:gd name="connsiteY7" fmla="*/ 249208 h 6150872"/>
              <a:gd name="connsiteX8" fmla="*/ 249208 w 1495216"/>
              <a:gd name="connsiteY8" fmla="*/ 0 h 615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5216" h="6150872">
                <a:moveTo>
                  <a:pt x="1495216" y="1025169"/>
                </a:moveTo>
                <a:lnTo>
                  <a:pt x="1495216" y="5125703"/>
                </a:lnTo>
                <a:cubicBezTo>
                  <a:pt x="1495216" y="5691888"/>
                  <a:pt x="1468093" y="6150870"/>
                  <a:pt x="1434636" y="6150870"/>
                </a:cubicBezTo>
                <a:lnTo>
                  <a:pt x="0" y="6150870"/>
                </a:lnTo>
                <a:lnTo>
                  <a:pt x="0" y="6150870"/>
                </a:lnTo>
                <a:lnTo>
                  <a:pt x="0" y="2"/>
                </a:lnTo>
                <a:lnTo>
                  <a:pt x="0" y="2"/>
                </a:lnTo>
                <a:lnTo>
                  <a:pt x="1434636" y="2"/>
                </a:lnTo>
                <a:cubicBezTo>
                  <a:pt x="1468093" y="2"/>
                  <a:pt x="1495216" y="458984"/>
                  <a:pt x="1495216" y="1025169"/>
                </a:cubicBezTo>
                <a:close/>
              </a:path>
            </a:pathLst>
          </a:cu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68580" tIns="107280" rIns="141570" bIns="107280" numCol="1" spcCol="1270" anchor="ctr" anchorCtr="0">
            <a:noAutofit/>
          </a:bodyPr>
          <a:lstStyle/>
          <a:p>
            <a:pPr marL="171450" lvl="1" indent="-171450" algn="l" defTabSz="800100">
              <a:lnSpc>
                <a:spcPct val="90000"/>
              </a:lnSpc>
              <a:spcBef>
                <a:spcPct val="0"/>
              </a:spcBef>
              <a:spcAft>
                <a:spcPct val="15000"/>
              </a:spcAft>
              <a:buChar char="••"/>
            </a:pPr>
            <a:r>
              <a:rPr lang="en-CA" sz="1800" kern="1200" dirty="0" smtClean="0"/>
              <a:t>People’s beliefs about the </a:t>
            </a:r>
            <a:r>
              <a:rPr lang="en-CA" sz="1800" b="1" kern="1200" dirty="0" smtClean="0"/>
              <a:t>location</a:t>
            </a:r>
            <a:r>
              <a:rPr lang="en-CA" sz="1800" i="0" kern="1200" dirty="0" smtClean="0"/>
              <a:t> of factors that control their behaviour:</a:t>
            </a:r>
            <a:endParaRPr lang="en-CA" sz="1800" kern="1200" dirty="0"/>
          </a:p>
          <a:p>
            <a:pPr marL="457200" lvl="2" defTabSz="800100">
              <a:lnSpc>
                <a:spcPct val="90000"/>
              </a:lnSpc>
              <a:spcAft>
                <a:spcPct val="15000"/>
              </a:spcAft>
            </a:pPr>
            <a:r>
              <a:rPr lang="en-CA" i="0" kern="1200" dirty="0" smtClean="0"/>
              <a:t>fate, luck, powerful others (external LOC)</a:t>
            </a:r>
          </a:p>
          <a:p>
            <a:pPr marL="457200" lvl="2" defTabSz="800100">
              <a:lnSpc>
                <a:spcPct val="90000"/>
              </a:lnSpc>
              <a:spcAft>
                <a:spcPct val="15000"/>
              </a:spcAft>
            </a:pPr>
            <a:r>
              <a:rPr lang="en-CA" i="1" kern="1200" dirty="0" smtClean="0"/>
              <a:t>vs. </a:t>
            </a:r>
            <a:endParaRPr lang="en-CA" i="1" kern="1200" dirty="0"/>
          </a:p>
          <a:p>
            <a:pPr marL="457200" lvl="2" defTabSz="800100">
              <a:lnSpc>
                <a:spcPct val="90000"/>
              </a:lnSpc>
              <a:spcAft>
                <a:spcPct val="15000"/>
              </a:spcAft>
            </a:pPr>
            <a:r>
              <a:rPr lang="en-CA" i="0" kern="1200" dirty="0" smtClean="0"/>
              <a:t>personal actions, self-initiative, free will (internal LOC)</a:t>
            </a:r>
            <a:endParaRPr lang="en-CA" kern="1200" dirty="0"/>
          </a:p>
        </p:txBody>
      </p:sp>
      <p:sp>
        <p:nvSpPr>
          <p:cNvPr id="14" name="Freeform 13"/>
          <p:cNvSpPr/>
          <p:nvPr/>
        </p:nvSpPr>
        <p:spPr>
          <a:xfrm>
            <a:off x="610388" y="1399499"/>
            <a:ext cx="1619950" cy="1649387"/>
          </a:xfrm>
          <a:custGeom>
            <a:avLst/>
            <a:gdLst>
              <a:gd name="connsiteX0" fmla="*/ 0 w 1619950"/>
              <a:gd name="connsiteY0" fmla="*/ 269997 h 1649387"/>
              <a:gd name="connsiteX1" fmla="*/ 269997 w 1619950"/>
              <a:gd name="connsiteY1" fmla="*/ 0 h 1649387"/>
              <a:gd name="connsiteX2" fmla="*/ 1349953 w 1619950"/>
              <a:gd name="connsiteY2" fmla="*/ 0 h 1649387"/>
              <a:gd name="connsiteX3" fmla="*/ 1619950 w 1619950"/>
              <a:gd name="connsiteY3" fmla="*/ 269997 h 1649387"/>
              <a:gd name="connsiteX4" fmla="*/ 1619950 w 1619950"/>
              <a:gd name="connsiteY4" fmla="*/ 1379390 h 1649387"/>
              <a:gd name="connsiteX5" fmla="*/ 1349953 w 1619950"/>
              <a:gd name="connsiteY5" fmla="*/ 1649387 h 1649387"/>
              <a:gd name="connsiteX6" fmla="*/ 269997 w 1619950"/>
              <a:gd name="connsiteY6" fmla="*/ 1649387 h 1649387"/>
              <a:gd name="connsiteX7" fmla="*/ 0 w 1619950"/>
              <a:gd name="connsiteY7" fmla="*/ 1379390 h 1649387"/>
              <a:gd name="connsiteX8" fmla="*/ 0 w 1619950"/>
              <a:gd name="connsiteY8" fmla="*/ 269997 h 1649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9950" h="1649387">
                <a:moveTo>
                  <a:pt x="0" y="269997"/>
                </a:moveTo>
                <a:cubicBezTo>
                  <a:pt x="0" y="120882"/>
                  <a:pt x="120882" y="0"/>
                  <a:pt x="269997" y="0"/>
                </a:cubicBezTo>
                <a:lnTo>
                  <a:pt x="1349953" y="0"/>
                </a:lnTo>
                <a:cubicBezTo>
                  <a:pt x="1499068" y="0"/>
                  <a:pt x="1619950" y="120882"/>
                  <a:pt x="1619950" y="269997"/>
                </a:cubicBezTo>
                <a:lnTo>
                  <a:pt x="1619950" y="1379390"/>
                </a:lnTo>
                <a:cubicBezTo>
                  <a:pt x="1619950" y="1528505"/>
                  <a:pt x="1499068" y="1649387"/>
                  <a:pt x="1349953" y="1649387"/>
                </a:cubicBezTo>
                <a:lnTo>
                  <a:pt x="269997" y="1649387"/>
                </a:lnTo>
                <a:cubicBezTo>
                  <a:pt x="120882" y="1649387"/>
                  <a:pt x="0" y="1528505"/>
                  <a:pt x="0" y="1379390"/>
                </a:cubicBezTo>
                <a:lnTo>
                  <a:pt x="0" y="269997"/>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62899" tIns="120989" rIns="162899" bIns="120989" numCol="1" spcCol="1270" anchor="ctr" anchorCtr="0">
            <a:noAutofit/>
          </a:bodyPr>
          <a:lstStyle/>
          <a:p>
            <a:pPr lvl="0" algn="ctr" defTabSz="977900">
              <a:lnSpc>
                <a:spcPct val="90000"/>
              </a:lnSpc>
              <a:spcBef>
                <a:spcPct val="0"/>
              </a:spcBef>
              <a:spcAft>
                <a:spcPct val="35000"/>
              </a:spcAft>
            </a:pPr>
            <a:r>
              <a:rPr lang="en-CA" sz="2200" b="1" kern="1200" dirty="0" smtClean="0"/>
              <a:t>Locus of control</a:t>
            </a:r>
            <a:endParaRPr lang="en-CA" sz="2200" b="1" kern="1200" dirty="0"/>
          </a:p>
        </p:txBody>
      </p:sp>
      <p:sp>
        <p:nvSpPr>
          <p:cNvPr id="15" name="Freeform 14"/>
          <p:cNvSpPr/>
          <p:nvPr/>
        </p:nvSpPr>
        <p:spPr>
          <a:xfrm>
            <a:off x="2230339" y="3208442"/>
            <a:ext cx="6150872" cy="1495216"/>
          </a:xfrm>
          <a:custGeom>
            <a:avLst/>
            <a:gdLst>
              <a:gd name="connsiteX0" fmla="*/ 249208 w 1495216"/>
              <a:gd name="connsiteY0" fmla="*/ 0 h 6150872"/>
              <a:gd name="connsiteX1" fmla="*/ 1246008 w 1495216"/>
              <a:gd name="connsiteY1" fmla="*/ 0 h 6150872"/>
              <a:gd name="connsiteX2" fmla="*/ 1495216 w 1495216"/>
              <a:gd name="connsiteY2" fmla="*/ 249208 h 6150872"/>
              <a:gd name="connsiteX3" fmla="*/ 1495216 w 1495216"/>
              <a:gd name="connsiteY3" fmla="*/ 6150872 h 6150872"/>
              <a:gd name="connsiteX4" fmla="*/ 1495216 w 1495216"/>
              <a:gd name="connsiteY4" fmla="*/ 6150872 h 6150872"/>
              <a:gd name="connsiteX5" fmla="*/ 0 w 1495216"/>
              <a:gd name="connsiteY5" fmla="*/ 6150872 h 6150872"/>
              <a:gd name="connsiteX6" fmla="*/ 0 w 1495216"/>
              <a:gd name="connsiteY6" fmla="*/ 6150872 h 6150872"/>
              <a:gd name="connsiteX7" fmla="*/ 0 w 1495216"/>
              <a:gd name="connsiteY7" fmla="*/ 249208 h 6150872"/>
              <a:gd name="connsiteX8" fmla="*/ 249208 w 1495216"/>
              <a:gd name="connsiteY8" fmla="*/ 0 h 615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5216" h="6150872">
                <a:moveTo>
                  <a:pt x="1495216" y="1025169"/>
                </a:moveTo>
                <a:lnTo>
                  <a:pt x="1495216" y="5125703"/>
                </a:lnTo>
                <a:cubicBezTo>
                  <a:pt x="1495216" y="5691888"/>
                  <a:pt x="1468093" y="6150870"/>
                  <a:pt x="1434636" y="6150870"/>
                </a:cubicBezTo>
                <a:lnTo>
                  <a:pt x="0" y="6150870"/>
                </a:lnTo>
                <a:lnTo>
                  <a:pt x="0" y="6150870"/>
                </a:lnTo>
                <a:lnTo>
                  <a:pt x="0" y="2"/>
                </a:lnTo>
                <a:lnTo>
                  <a:pt x="0" y="2"/>
                </a:lnTo>
                <a:lnTo>
                  <a:pt x="1434636" y="2"/>
                </a:lnTo>
                <a:cubicBezTo>
                  <a:pt x="1468093" y="2"/>
                  <a:pt x="1495216" y="458984"/>
                  <a:pt x="1495216" y="1025169"/>
                </a:cubicBezTo>
                <a:close/>
              </a:path>
            </a:pathLst>
          </a:custGeom>
        </p:spPr>
        <p:style>
          <a:lnRef idx="2">
            <a:schemeClr val="accent3">
              <a:tint val="40000"/>
              <a:alpha val="90000"/>
              <a:hueOff val="5358425"/>
              <a:satOff val="-6896"/>
              <a:lumOff val="-537"/>
              <a:alphaOff val="0"/>
            </a:schemeClr>
          </a:lnRef>
          <a:fillRef idx="1">
            <a:schemeClr val="accent3">
              <a:tint val="40000"/>
              <a:alpha val="90000"/>
              <a:hueOff val="5358425"/>
              <a:satOff val="-6896"/>
              <a:lumOff val="-537"/>
              <a:alphaOff val="0"/>
            </a:schemeClr>
          </a:fillRef>
          <a:effectRef idx="0">
            <a:schemeClr val="accent3">
              <a:tint val="40000"/>
              <a:alpha val="90000"/>
              <a:hueOff val="5358425"/>
              <a:satOff val="-6896"/>
              <a:lumOff val="-537"/>
              <a:alphaOff val="0"/>
            </a:schemeClr>
          </a:effectRef>
          <a:fontRef idx="minor">
            <a:schemeClr val="dk1">
              <a:hueOff val="0"/>
              <a:satOff val="0"/>
              <a:lumOff val="0"/>
              <a:alphaOff val="0"/>
            </a:schemeClr>
          </a:fontRef>
        </p:style>
        <p:txBody>
          <a:bodyPr spcFirstLastPara="0" vert="horz" wrap="square" lIns="68580" tIns="107280" rIns="141570" bIns="107280" numCol="1" spcCol="1270" anchor="ctr" anchorCtr="0">
            <a:noAutofit/>
          </a:bodyPr>
          <a:lstStyle/>
          <a:p>
            <a:pPr marL="171450" lvl="1" indent="-171450" algn="l" defTabSz="800100">
              <a:lnSpc>
                <a:spcPct val="90000"/>
              </a:lnSpc>
              <a:spcBef>
                <a:spcPct val="0"/>
              </a:spcBef>
              <a:spcAft>
                <a:spcPct val="15000"/>
              </a:spcAft>
              <a:buChar char="••"/>
            </a:pPr>
            <a:r>
              <a:rPr lang="en-CA" sz="1800" kern="1200" dirty="0" smtClean="0"/>
              <a:t>Extent to which people </a:t>
            </a:r>
            <a:r>
              <a:rPr lang="en-CA" sz="1800" b="1" kern="1200" dirty="0" smtClean="0"/>
              <a:t>regulate</a:t>
            </a:r>
            <a:r>
              <a:rPr lang="en-CA" sz="1800" kern="1200" dirty="0" smtClean="0"/>
              <a:t> how they appear and behave in social settings:</a:t>
            </a:r>
            <a:endParaRPr lang="en-CA" sz="1800" kern="1200" dirty="0"/>
          </a:p>
          <a:p>
            <a:pPr marL="457200" lvl="2" defTabSz="800100">
              <a:lnSpc>
                <a:spcPct val="90000"/>
              </a:lnSpc>
              <a:spcAft>
                <a:spcPct val="15000"/>
              </a:spcAft>
            </a:pPr>
            <a:r>
              <a:rPr lang="en-CA" kern="1200" dirty="0" smtClean="0"/>
              <a:t>control their behaviours to fit in (high self-monitors)</a:t>
            </a:r>
          </a:p>
          <a:p>
            <a:pPr marL="457200" lvl="2" defTabSz="800100">
              <a:lnSpc>
                <a:spcPct val="90000"/>
              </a:lnSpc>
              <a:spcAft>
                <a:spcPct val="15000"/>
              </a:spcAft>
            </a:pPr>
            <a:r>
              <a:rPr lang="en-CA" i="1" kern="1200" dirty="0" smtClean="0"/>
              <a:t>vs.</a:t>
            </a:r>
            <a:endParaRPr lang="en-CA" i="1" kern="1200" dirty="0"/>
          </a:p>
          <a:p>
            <a:pPr marL="457200" lvl="2" defTabSz="800100">
              <a:lnSpc>
                <a:spcPct val="90000"/>
              </a:lnSpc>
              <a:spcAft>
                <a:spcPct val="15000"/>
              </a:spcAft>
            </a:pPr>
            <a:r>
              <a:rPr lang="en-CA" kern="1200" dirty="0" smtClean="0"/>
              <a:t>act how they feel no matter what (low self-monitors)</a:t>
            </a:r>
            <a:endParaRPr lang="en-CA" kern="1200" dirty="0"/>
          </a:p>
        </p:txBody>
      </p:sp>
      <p:sp>
        <p:nvSpPr>
          <p:cNvPr id="16" name="Freeform 15"/>
          <p:cNvSpPr/>
          <p:nvPr/>
        </p:nvSpPr>
        <p:spPr>
          <a:xfrm>
            <a:off x="610388" y="3131356"/>
            <a:ext cx="1619950" cy="1649387"/>
          </a:xfrm>
          <a:custGeom>
            <a:avLst/>
            <a:gdLst>
              <a:gd name="connsiteX0" fmla="*/ 0 w 1619950"/>
              <a:gd name="connsiteY0" fmla="*/ 269997 h 1649387"/>
              <a:gd name="connsiteX1" fmla="*/ 269997 w 1619950"/>
              <a:gd name="connsiteY1" fmla="*/ 0 h 1649387"/>
              <a:gd name="connsiteX2" fmla="*/ 1349953 w 1619950"/>
              <a:gd name="connsiteY2" fmla="*/ 0 h 1649387"/>
              <a:gd name="connsiteX3" fmla="*/ 1619950 w 1619950"/>
              <a:gd name="connsiteY3" fmla="*/ 269997 h 1649387"/>
              <a:gd name="connsiteX4" fmla="*/ 1619950 w 1619950"/>
              <a:gd name="connsiteY4" fmla="*/ 1379390 h 1649387"/>
              <a:gd name="connsiteX5" fmla="*/ 1349953 w 1619950"/>
              <a:gd name="connsiteY5" fmla="*/ 1649387 h 1649387"/>
              <a:gd name="connsiteX6" fmla="*/ 269997 w 1619950"/>
              <a:gd name="connsiteY6" fmla="*/ 1649387 h 1649387"/>
              <a:gd name="connsiteX7" fmla="*/ 0 w 1619950"/>
              <a:gd name="connsiteY7" fmla="*/ 1379390 h 1649387"/>
              <a:gd name="connsiteX8" fmla="*/ 0 w 1619950"/>
              <a:gd name="connsiteY8" fmla="*/ 269997 h 1649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9950" h="1649387">
                <a:moveTo>
                  <a:pt x="0" y="269997"/>
                </a:moveTo>
                <a:cubicBezTo>
                  <a:pt x="0" y="120882"/>
                  <a:pt x="120882" y="0"/>
                  <a:pt x="269997" y="0"/>
                </a:cubicBezTo>
                <a:lnTo>
                  <a:pt x="1349953" y="0"/>
                </a:lnTo>
                <a:cubicBezTo>
                  <a:pt x="1499068" y="0"/>
                  <a:pt x="1619950" y="120882"/>
                  <a:pt x="1619950" y="269997"/>
                </a:cubicBezTo>
                <a:lnTo>
                  <a:pt x="1619950" y="1379390"/>
                </a:lnTo>
                <a:cubicBezTo>
                  <a:pt x="1619950" y="1528505"/>
                  <a:pt x="1499068" y="1649387"/>
                  <a:pt x="1349953" y="1649387"/>
                </a:cubicBezTo>
                <a:lnTo>
                  <a:pt x="269997" y="1649387"/>
                </a:lnTo>
                <a:cubicBezTo>
                  <a:pt x="120882" y="1649387"/>
                  <a:pt x="0" y="1528505"/>
                  <a:pt x="0" y="1379390"/>
                </a:cubicBezTo>
                <a:lnTo>
                  <a:pt x="0" y="269997"/>
                </a:lnTo>
                <a:close/>
              </a:path>
            </a:pathLst>
          </a:custGeom>
        </p:spPr>
        <p:style>
          <a:lnRef idx="2">
            <a:schemeClr val="lt1">
              <a:hueOff val="0"/>
              <a:satOff val="0"/>
              <a:lumOff val="0"/>
              <a:alphaOff val="0"/>
            </a:schemeClr>
          </a:lnRef>
          <a:fillRef idx="1">
            <a:schemeClr val="accent3">
              <a:hueOff val="5625132"/>
              <a:satOff val="-8440"/>
              <a:lumOff val="-1373"/>
              <a:alphaOff val="0"/>
            </a:schemeClr>
          </a:fillRef>
          <a:effectRef idx="0">
            <a:schemeClr val="accent3">
              <a:hueOff val="5625132"/>
              <a:satOff val="-8440"/>
              <a:lumOff val="-1373"/>
              <a:alphaOff val="0"/>
            </a:schemeClr>
          </a:effectRef>
          <a:fontRef idx="minor">
            <a:schemeClr val="lt1"/>
          </a:fontRef>
        </p:style>
        <p:txBody>
          <a:bodyPr spcFirstLastPara="0" vert="horz" wrap="square" lIns="162899" tIns="120989" rIns="162899" bIns="120989" numCol="1" spcCol="1270" anchor="ctr" anchorCtr="0">
            <a:noAutofit/>
          </a:bodyPr>
          <a:lstStyle/>
          <a:p>
            <a:pPr lvl="0" algn="ctr" defTabSz="977900">
              <a:lnSpc>
                <a:spcPct val="90000"/>
              </a:lnSpc>
              <a:spcBef>
                <a:spcPct val="0"/>
              </a:spcBef>
              <a:spcAft>
                <a:spcPct val="35000"/>
              </a:spcAft>
            </a:pPr>
            <a:r>
              <a:rPr lang="en-CA" sz="2200" b="1" kern="1200" dirty="0" smtClean="0"/>
              <a:t>Self-monitoring</a:t>
            </a:r>
            <a:endParaRPr lang="en-CA" sz="2200" b="1" kern="1200" dirty="0"/>
          </a:p>
        </p:txBody>
      </p:sp>
      <p:sp>
        <p:nvSpPr>
          <p:cNvPr id="17" name="Freeform 16"/>
          <p:cNvSpPr/>
          <p:nvPr/>
        </p:nvSpPr>
        <p:spPr>
          <a:xfrm>
            <a:off x="2230339" y="4940298"/>
            <a:ext cx="6150872" cy="1495216"/>
          </a:xfrm>
          <a:custGeom>
            <a:avLst/>
            <a:gdLst>
              <a:gd name="connsiteX0" fmla="*/ 249208 w 1495216"/>
              <a:gd name="connsiteY0" fmla="*/ 0 h 6150872"/>
              <a:gd name="connsiteX1" fmla="*/ 1246008 w 1495216"/>
              <a:gd name="connsiteY1" fmla="*/ 0 h 6150872"/>
              <a:gd name="connsiteX2" fmla="*/ 1495216 w 1495216"/>
              <a:gd name="connsiteY2" fmla="*/ 249208 h 6150872"/>
              <a:gd name="connsiteX3" fmla="*/ 1495216 w 1495216"/>
              <a:gd name="connsiteY3" fmla="*/ 6150872 h 6150872"/>
              <a:gd name="connsiteX4" fmla="*/ 1495216 w 1495216"/>
              <a:gd name="connsiteY4" fmla="*/ 6150872 h 6150872"/>
              <a:gd name="connsiteX5" fmla="*/ 0 w 1495216"/>
              <a:gd name="connsiteY5" fmla="*/ 6150872 h 6150872"/>
              <a:gd name="connsiteX6" fmla="*/ 0 w 1495216"/>
              <a:gd name="connsiteY6" fmla="*/ 6150872 h 6150872"/>
              <a:gd name="connsiteX7" fmla="*/ 0 w 1495216"/>
              <a:gd name="connsiteY7" fmla="*/ 249208 h 6150872"/>
              <a:gd name="connsiteX8" fmla="*/ 249208 w 1495216"/>
              <a:gd name="connsiteY8" fmla="*/ 0 h 615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5216" h="6150872">
                <a:moveTo>
                  <a:pt x="1495216" y="1025169"/>
                </a:moveTo>
                <a:lnTo>
                  <a:pt x="1495216" y="5125703"/>
                </a:lnTo>
                <a:cubicBezTo>
                  <a:pt x="1495216" y="5691888"/>
                  <a:pt x="1468093" y="6150870"/>
                  <a:pt x="1434636" y="6150870"/>
                </a:cubicBezTo>
                <a:lnTo>
                  <a:pt x="0" y="6150870"/>
                </a:lnTo>
                <a:lnTo>
                  <a:pt x="0" y="6150870"/>
                </a:lnTo>
                <a:lnTo>
                  <a:pt x="0" y="2"/>
                </a:lnTo>
                <a:lnTo>
                  <a:pt x="0" y="2"/>
                </a:lnTo>
                <a:lnTo>
                  <a:pt x="1434636" y="2"/>
                </a:lnTo>
                <a:cubicBezTo>
                  <a:pt x="1468093" y="2"/>
                  <a:pt x="1495216" y="458984"/>
                  <a:pt x="1495216" y="1025169"/>
                </a:cubicBezTo>
                <a:close/>
              </a:path>
            </a:pathLst>
          </a:custGeom>
        </p:spPr>
        <p:style>
          <a:lnRef idx="2">
            <a:schemeClr val="accent3">
              <a:tint val="40000"/>
              <a:alpha val="90000"/>
              <a:hueOff val="10716850"/>
              <a:satOff val="-13793"/>
              <a:lumOff val="-1075"/>
              <a:alphaOff val="0"/>
            </a:schemeClr>
          </a:lnRef>
          <a:fillRef idx="1">
            <a:schemeClr val="accent3">
              <a:tint val="40000"/>
              <a:alpha val="90000"/>
              <a:hueOff val="10716850"/>
              <a:satOff val="-13793"/>
              <a:lumOff val="-1075"/>
              <a:alphaOff val="0"/>
            </a:schemeClr>
          </a:fillRef>
          <a:effectRef idx="0">
            <a:schemeClr val="accent3">
              <a:tint val="40000"/>
              <a:alpha val="90000"/>
              <a:hueOff val="10716850"/>
              <a:satOff val="-13793"/>
              <a:lumOff val="-1075"/>
              <a:alphaOff val="0"/>
            </a:schemeClr>
          </a:effectRef>
          <a:fontRef idx="minor">
            <a:schemeClr val="dk1">
              <a:hueOff val="0"/>
              <a:satOff val="0"/>
              <a:lumOff val="0"/>
              <a:alphaOff val="0"/>
            </a:schemeClr>
          </a:fontRef>
        </p:style>
        <p:txBody>
          <a:bodyPr spcFirstLastPara="0" vert="horz" wrap="square" lIns="68580" tIns="107280" rIns="141570" bIns="107280" numCol="1" spcCol="1270" anchor="ctr" anchorCtr="0">
            <a:noAutofit/>
          </a:bodyPr>
          <a:lstStyle/>
          <a:p>
            <a:pPr marL="171450" lvl="1" indent="-171450" algn="l" defTabSz="800100">
              <a:lnSpc>
                <a:spcPct val="90000"/>
              </a:lnSpc>
              <a:spcBef>
                <a:spcPct val="0"/>
              </a:spcBef>
              <a:spcAft>
                <a:spcPct val="15000"/>
              </a:spcAft>
              <a:buChar char="••"/>
            </a:pPr>
            <a:r>
              <a:rPr lang="en-CA" sz="1800" kern="1200" dirty="0" smtClean="0"/>
              <a:t>Degree to which we have a positive </a:t>
            </a:r>
            <a:r>
              <a:rPr lang="en-CA" sz="1800" b="1" kern="1200" dirty="0" smtClean="0"/>
              <a:t>self-evaluation </a:t>
            </a:r>
            <a:r>
              <a:rPr lang="en-CA" sz="1800" kern="1200" dirty="0" smtClean="0"/>
              <a:t>(i.e., how much we like ourselves)</a:t>
            </a:r>
            <a:endParaRPr lang="en-CA" sz="1800" kern="1200" dirty="0"/>
          </a:p>
          <a:p>
            <a:pPr marL="171450" lvl="1" indent="-171450" defTabSz="800100">
              <a:lnSpc>
                <a:spcPct val="90000"/>
              </a:lnSpc>
              <a:spcAft>
                <a:spcPct val="15000"/>
              </a:spcAft>
              <a:buChar char="••"/>
            </a:pPr>
            <a:r>
              <a:rPr lang="en-CA" dirty="0" smtClean="0"/>
              <a:t>Behavioural </a:t>
            </a:r>
            <a:r>
              <a:rPr lang="en-CA" dirty="0"/>
              <a:t>plasticity </a:t>
            </a:r>
            <a:r>
              <a:rPr lang="en-CA" dirty="0" smtClean="0"/>
              <a:t>theory: t</a:t>
            </a:r>
            <a:r>
              <a:rPr lang="en-CA" sz="1800" kern="1200" dirty="0" smtClean="0"/>
              <a:t>hose with low self-esteem are more susceptible to external and social influences</a:t>
            </a:r>
            <a:endParaRPr lang="en-CA" sz="1800" kern="1200" dirty="0"/>
          </a:p>
        </p:txBody>
      </p:sp>
      <p:sp>
        <p:nvSpPr>
          <p:cNvPr id="18" name="Freeform 17"/>
          <p:cNvSpPr/>
          <p:nvPr/>
        </p:nvSpPr>
        <p:spPr>
          <a:xfrm>
            <a:off x="610388" y="4863213"/>
            <a:ext cx="1619950" cy="1649387"/>
          </a:xfrm>
          <a:custGeom>
            <a:avLst/>
            <a:gdLst>
              <a:gd name="connsiteX0" fmla="*/ 0 w 1619950"/>
              <a:gd name="connsiteY0" fmla="*/ 269997 h 1649387"/>
              <a:gd name="connsiteX1" fmla="*/ 269997 w 1619950"/>
              <a:gd name="connsiteY1" fmla="*/ 0 h 1649387"/>
              <a:gd name="connsiteX2" fmla="*/ 1349953 w 1619950"/>
              <a:gd name="connsiteY2" fmla="*/ 0 h 1649387"/>
              <a:gd name="connsiteX3" fmla="*/ 1619950 w 1619950"/>
              <a:gd name="connsiteY3" fmla="*/ 269997 h 1649387"/>
              <a:gd name="connsiteX4" fmla="*/ 1619950 w 1619950"/>
              <a:gd name="connsiteY4" fmla="*/ 1379390 h 1649387"/>
              <a:gd name="connsiteX5" fmla="*/ 1349953 w 1619950"/>
              <a:gd name="connsiteY5" fmla="*/ 1649387 h 1649387"/>
              <a:gd name="connsiteX6" fmla="*/ 269997 w 1619950"/>
              <a:gd name="connsiteY6" fmla="*/ 1649387 h 1649387"/>
              <a:gd name="connsiteX7" fmla="*/ 0 w 1619950"/>
              <a:gd name="connsiteY7" fmla="*/ 1379390 h 1649387"/>
              <a:gd name="connsiteX8" fmla="*/ 0 w 1619950"/>
              <a:gd name="connsiteY8" fmla="*/ 269997 h 1649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9950" h="1649387">
                <a:moveTo>
                  <a:pt x="0" y="269997"/>
                </a:moveTo>
                <a:cubicBezTo>
                  <a:pt x="0" y="120882"/>
                  <a:pt x="120882" y="0"/>
                  <a:pt x="269997" y="0"/>
                </a:cubicBezTo>
                <a:lnTo>
                  <a:pt x="1349953" y="0"/>
                </a:lnTo>
                <a:cubicBezTo>
                  <a:pt x="1499068" y="0"/>
                  <a:pt x="1619950" y="120882"/>
                  <a:pt x="1619950" y="269997"/>
                </a:cubicBezTo>
                <a:lnTo>
                  <a:pt x="1619950" y="1379390"/>
                </a:lnTo>
                <a:cubicBezTo>
                  <a:pt x="1619950" y="1528505"/>
                  <a:pt x="1499068" y="1649387"/>
                  <a:pt x="1349953" y="1649387"/>
                </a:cubicBezTo>
                <a:lnTo>
                  <a:pt x="269997" y="1649387"/>
                </a:lnTo>
                <a:cubicBezTo>
                  <a:pt x="120882" y="1649387"/>
                  <a:pt x="0" y="1528505"/>
                  <a:pt x="0" y="1379390"/>
                </a:cubicBezTo>
                <a:lnTo>
                  <a:pt x="0" y="269997"/>
                </a:lnTo>
                <a:close/>
              </a:path>
            </a:pathLst>
          </a:custGeom>
        </p:spPr>
        <p:style>
          <a:lnRef idx="2">
            <a:schemeClr val="lt1">
              <a:hueOff val="0"/>
              <a:satOff val="0"/>
              <a:lumOff val="0"/>
              <a:alphaOff val="0"/>
            </a:schemeClr>
          </a:lnRef>
          <a:fillRef idx="1">
            <a:schemeClr val="accent3">
              <a:hueOff val="11250264"/>
              <a:satOff val="-16880"/>
              <a:lumOff val="-2745"/>
              <a:alphaOff val="0"/>
            </a:schemeClr>
          </a:fillRef>
          <a:effectRef idx="0">
            <a:schemeClr val="accent3">
              <a:hueOff val="11250264"/>
              <a:satOff val="-16880"/>
              <a:lumOff val="-2745"/>
              <a:alphaOff val="0"/>
            </a:schemeClr>
          </a:effectRef>
          <a:fontRef idx="minor">
            <a:schemeClr val="lt1"/>
          </a:fontRef>
        </p:style>
        <p:txBody>
          <a:bodyPr spcFirstLastPara="0" vert="horz" wrap="square" lIns="162899" tIns="120989" rIns="162899" bIns="120989" numCol="1" spcCol="1270" anchor="ctr" anchorCtr="0">
            <a:noAutofit/>
          </a:bodyPr>
          <a:lstStyle/>
          <a:p>
            <a:pPr lvl="0" algn="ctr" defTabSz="977900">
              <a:lnSpc>
                <a:spcPct val="90000"/>
              </a:lnSpc>
              <a:spcBef>
                <a:spcPct val="0"/>
              </a:spcBef>
              <a:spcAft>
                <a:spcPct val="35000"/>
              </a:spcAft>
            </a:pPr>
            <a:r>
              <a:rPr lang="en-CA" sz="2200" b="1" kern="1200" dirty="0" smtClean="0"/>
              <a:t>Self-esteem</a:t>
            </a:r>
            <a:endParaRPr lang="en-CA" sz="2200" b="1" kern="1200" dirty="0"/>
          </a:p>
        </p:txBody>
      </p:sp>
      <p:sp>
        <p:nvSpPr>
          <p:cNvPr id="2" name="Slide Number Placeholder 1"/>
          <p:cNvSpPr>
            <a:spLocks noGrp="1"/>
          </p:cNvSpPr>
          <p:nvPr>
            <p:ph type="sldNum" sz="quarter" idx="12"/>
          </p:nvPr>
        </p:nvSpPr>
        <p:spPr/>
        <p:txBody>
          <a:bodyPr/>
          <a:lstStyle/>
          <a:p>
            <a:fld id="{8F405964-FCF7-4BE2-9D77-1AC4EEBC85F2}" type="slidenum">
              <a:rPr lang="en-US" smtClean="0"/>
              <a:pPr/>
              <a:t>43</a:t>
            </a:fld>
            <a:endParaRPr lang="en-US"/>
          </a:p>
        </p:txBody>
      </p:sp>
      <p:sp>
        <p:nvSpPr>
          <p:cNvPr id="3" name="Date Placeholder 2"/>
          <p:cNvSpPr>
            <a:spLocks noGrp="1"/>
          </p:cNvSpPr>
          <p:nvPr>
            <p:ph type="dt" sz="half" idx="10"/>
          </p:nvPr>
        </p:nvSpPr>
        <p:spPr/>
        <p:txBody>
          <a:bodyPr/>
          <a:lstStyle/>
          <a:p>
            <a:endParaRPr lang="en-US"/>
          </a:p>
        </p:txBody>
      </p:sp>
    </p:spTree>
    <p:extLst>
      <p:ext uri="{BB962C8B-B14F-4D97-AF65-F5344CB8AC3E}">
        <p14:creationId xmlns:p14="http://schemas.microsoft.com/office/powerpoint/2010/main" val="129910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5" grpId="0" animBg="1"/>
      <p:bldP spid="16" grpId="0" animBg="1"/>
      <p:bldP spid="17" grpId="0" animBg="1"/>
      <p:bldP spid="1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en-US" sz="3400" smtClean="0">
                <a:ea typeface="ＭＳ Ｐゴシック" pitchFamily="34" charset="-128"/>
              </a:rPr>
              <a:t>Locus of Control</a:t>
            </a:r>
            <a:endParaRPr lang="en-CA" altLang="en-US" sz="3400" smtClean="0">
              <a:ea typeface="ＭＳ Ｐゴシック" pitchFamily="34" charset="-128"/>
            </a:endParaRPr>
          </a:p>
        </p:txBody>
      </p:sp>
      <p:sp>
        <p:nvSpPr>
          <p:cNvPr id="21507" name="Content Placeholder 2"/>
          <p:cNvSpPr>
            <a:spLocks noGrp="1"/>
          </p:cNvSpPr>
          <p:nvPr>
            <p:ph idx="1"/>
          </p:nvPr>
        </p:nvSpPr>
        <p:spPr>
          <a:xfrm>
            <a:off x="1546225" y="1350963"/>
            <a:ext cx="6858000" cy="4648200"/>
          </a:xfrm>
        </p:spPr>
        <p:txBody>
          <a:bodyPr/>
          <a:lstStyle/>
          <a:p>
            <a:r>
              <a:rPr lang="en-CA" altLang="en-US" smtClean="0">
                <a:ea typeface="ＭＳ Ｐゴシック" pitchFamily="34" charset="-128"/>
              </a:rPr>
              <a:t>A set of beliefs about the source (control) of a behaviour.</a:t>
            </a:r>
          </a:p>
          <a:p>
            <a:endParaRPr lang="en-CA" altLang="en-US" smtClean="0">
              <a:ea typeface="ＭＳ Ｐゴシック" pitchFamily="34" charset="-128"/>
            </a:endParaRPr>
          </a:p>
          <a:p>
            <a:endParaRPr lang="en-CA" altLang="en-US" smtClean="0">
              <a:ea typeface="ＭＳ Ｐゴシック" pitchFamily="34" charset="-128"/>
            </a:endParaRPr>
          </a:p>
          <a:p>
            <a:endParaRPr lang="en-CA" altLang="en-US" smtClean="0">
              <a:ea typeface="ＭＳ Ｐゴシック" pitchFamily="34" charset="-128"/>
            </a:endParaRPr>
          </a:p>
          <a:p>
            <a:endParaRPr lang="en-CA" altLang="en-US" smtClean="0">
              <a:ea typeface="ＭＳ Ｐゴシック" pitchFamily="34" charset="-128"/>
            </a:endParaRPr>
          </a:p>
          <a:p>
            <a:endParaRPr lang="en-CA" altLang="en-US" smtClean="0">
              <a:ea typeface="ＭＳ Ｐゴシック" pitchFamily="34" charset="-128"/>
            </a:endParaRPr>
          </a:p>
          <a:p>
            <a:endParaRPr lang="en-CA" altLang="en-US" smtClean="0">
              <a:ea typeface="ＭＳ Ｐゴシック" pitchFamily="34" charset="-128"/>
            </a:endParaRPr>
          </a:p>
        </p:txBody>
      </p:sp>
      <p:sp>
        <p:nvSpPr>
          <p:cNvPr id="21508" name="Slide Number Placeholder 4"/>
          <p:cNvSpPr>
            <a:spLocks noGrp="1"/>
          </p:cNvSpPr>
          <p:nvPr>
            <p:ph type="sldNum" sz="quarter" idx="4294967295"/>
          </p:nvPr>
        </p:nvSpPr>
        <p:spPr bwMode="auto">
          <a:xfrm>
            <a:off x="0" y="6477000"/>
            <a:ext cx="3505200" cy="228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Times New Roman" pitchFamily="18" charset="0"/>
                <a:ea typeface="ＭＳ Ｐゴシック" pitchFamily="34" charset="-128"/>
              </a:defRPr>
            </a:lvl1pPr>
            <a:lvl2pPr marL="742950" indent="-285750" eaLnBrk="0" hangingPunct="0">
              <a:defRPr sz="3600">
                <a:solidFill>
                  <a:schemeClr val="tx1"/>
                </a:solidFill>
                <a:latin typeface="Times New Roman" pitchFamily="18" charset="0"/>
                <a:ea typeface="ＭＳ Ｐゴシック" pitchFamily="34" charset="-128"/>
              </a:defRPr>
            </a:lvl2pPr>
            <a:lvl3pPr marL="1143000" indent="-228600" eaLnBrk="0" hangingPunct="0">
              <a:defRPr sz="3600">
                <a:solidFill>
                  <a:schemeClr val="tx1"/>
                </a:solidFill>
                <a:latin typeface="Times New Roman" pitchFamily="18" charset="0"/>
                <a:ea typeface="ＭＳ Ｐゴシック" pitchFamily="34" charset="-128"/>
              </a:defRPr>
            </a:lvl3pPr>
            <a:lvl4pPr marL="1600200" indent="-228600" eaLnBrk="0" hangingPunct="0">
              <a:defRPr sz="3600">
                <a:solidFill>
                  <a:schemeClr val="tx1"/>
                </a:solidFill>
                <a:latin typeface="Times New Roman" pitchFamily="18" charset="0"/>
                <a:ea typeface="ＭＳ Ｐゴシック" pitchFamily="34" charset="-128"/>
              </a:defRPr>
            </a:lvl4pPr>
            <a:lvl5pPr marL="2057400" indent="-228600" eaLnBrk="0" hangingPunct="0">
              <a:defRPr sz="36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9pPr>
          </a:lstStyle>
          <a:p>
            <a:pPr eaLnBrk="1" hangingPunct="1"/>
            <a:fld id="{A429A8A3-A1A7-4C6B-8918-744596D60C27}" type="slidenum">
              <a:rPr lang="en-US" altLang="en-US" sz="900">
                <a:latin typeface="Trebuchet MS" pitchFamily="34" charset="0"/>
              </a:rPr>
              <a:pPr eaLnBrk="1" hangingPunct="1"/>
              <a:t>44</a:t>
            </a:fld>
            <a:endParaRPr lang="en-US" altLang="en-US" sz="900">
              <a:latin typeface="Trebuchet MS" pitchFamily="34" charset="0"/>
            </a:endParaRPr>
          </a:p>
        </p:txBody>
      </p:sp>
      <p:sp>
        <p:nvSpPr>
          <p:cNvPr id="21509" name="Text Box 3"/>
          <p:cNvSpPr txBox="1">
            <a:spLocks noChangeArrowheads="1"/>
          </p:cNvSpPr>
          <p:nvPr/>
        </p:nvSpPr>
        <p:spPr bwMode="auto">
          <a:xfrm>
            <a:off x="914400" y="3810000"/>
            <a:ext cx="2427288"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6576" tIns="36576" rIns="36576" bIns="36576"/>
          <a:lstStyle>
            <a:lvl1pPr marL="342900" indent="-342900" eaLnBrk="0" hangingPunct="0">
              <a:defRPr sz="3600">
                <a:solidFill>
                  <a:schemeClr val="tx1"/>
                </a:solidFill>
                <a:latin typeface="Times New Roman" pitchFamily="18" charset="0"/>
                <a:ea typeface="ＭＳ Ｐゴシック" pitchFamily="34" charset="-128"/>
              </a:defRPr>
            </a:lvl1pPr>
            <a:lvl2pPr marL="742950" indent="-285750" eaLnBrk="0" hangingPunct="0">
              <a:defRPr sz="3600">
                <a:solidFill>
                  <a:schemeClr val="tx1"/>
                </a:solidFill>
                <a:latin typeface="Times New Roman" pitchFamily="18" charset="0"/>
                <a:ea typeface="ＭＳ Ｐゴシック" pitchFamily="34" charset="-128"/>
              </a:defRPr>
            </a:lvl2pPr>
            <a:lvl3pPr marL="1143000" indent="-228600" eaLnBrk="0" hangingPunct="0">
              <a:defRPr sz="3600">
                <a:solidFill>
                  <a:schemeClr val="tx1"/>
                </a:solidFill>
                <a:latin typeface="Times New Roman" pitchFamily="18" charset="0"/>
                <a:ea typeface="ＭＳ Ｐゴシック" pitchFamily="34" charset="-128"/>
              </a:defRPr>
            </a:lvl3pPr>
            <a:lvl4pPr marL="1600200" indent="-228600" eaLnBrk="0" hangingPunct="0">
              <a:defRPr sz="3600">
                <a:solidFill>
                  <a:schemeClr val="tx1"/>
                </a:solidFill>
                <a:latin typeface="Times New Roman" pitchFamily="18" charset="0"/>
                <a:ea typeface="ＭＳ Ｐゴシック" pitchFamily="34" charset="-128"/>
              </a:defRPr>
            </a:lvl4pPr>
            <a:lvl5pPr marL="2057400" indent="-228600" eaLnBrk="0" hangingPunct="0">
              <a:defRPr sz="36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9pPr>
          </a:lstStyle>
          <a:p>
            <a:pPr eaLnBrk="1" hangingPunct="1">
              <a:spcAft>
                <a:spcPts val="500"/>
              </a:spcAft>
              <a:buSzPts val="1000"/>
              <a:buFont typeface="Wingdings" pitchFamily="2" charset="2"/>
              <a:buChar char="Ø"/>
            </a:pPr>
            <a:r>
              <a:rPr lang="en-US" sz="2400" dirty="0">
                <a:solidFill>
                  <a:srgbClr val="000000"/>
                </a:solidFill>
                <a:latin typeface="Gill Sans MT" pitchFamily="34" charset="0"/>
              </a:rPr>
              <a:t>Fate </a:t>
            </a:r>
          </a:p>
          <a:p>
            <a:pPr eaLnBrk="1" hangingPunct="1">
              <a:spcAft>
                <a:spcPts val="500"/>
              </a:spcAft>
              <a:buSzPts val="1000"/>
              <a:buFont typeface="Wingdings" pitchFamily="2" charset="2"/>
              <a:buChar char="Ø"/>
            </a:pPr>
            <a:r>
              <a:rPr lang="en-US" sz="2400" dirty="0">
                <a:solidFill>
                  <a:srgbClr val="000000"/>
                </a:solidFill>
                <a:latin typeface="Gill Sans MT" pitchFamily="34" charset="0"/>
              </a:rPr>
              <a:t>Luck </a:t>
            </a:r>
          </a:p>
          <a:p>
            <a:pPr eaLnBrk="1" hangingPunct="1">
              <a:spcAft>
                <a:spcPts val="500"/>
              </a:spcAft>
              <a:buSzPts val="1000"/>
              <a:buFont typeface="Wingdings" pitchFamily="2" charset="2"/>
              <a:buChar char="Ø"/>
            </a:pPr>
            <a:r>
              <a:rPr lang="en-US" sz="2400" dirty="0">
                <a:solidFill>
                  <a:srgbClr val="000000"/>
                </a:solidFill>
                <a:latin typeface="Gill Sans MT" pitchFamily="34" charset="0"/>
              </a:rPr>
              <a:t>Other people </a:t>
            </a:r>
          </a:p>
          <a:p>
            <a:pPr eaLnBrk="1" hangingPunct="1"/>
            <a:endParaRPr lang="en-US" sz="2400" dirty="0">
              <a:latin typeface="Arial" pitchFamily="34" charset="0"/>
            </a:endParaRPr>
          </a:p>
        </p:txBody>
      </p:sp>
      <p:sp>
        <p:nvSpPr>
          <p:cNvPr id="21510" name="Text Box 3"/>
          <p:cNvSpPr txBox="1">
            <a:spLocks noChangeArrowheads="1"/>
          </p:cNvSpPr>
          <p:nvPr/>
        </p:nvSpPr>
        <p:spPr bwMode="auto">
          <a:xfrm>
            <a:off x="6358397" y="3814514"/>
            <a:ext cx="2455862"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6576" tIns="36576" rIns="36576" bIns="36576"/>
          <a:lstStyle>
            <a:lvl1pPr marL="342900" indent="-342900" eaLnBrk="0" hangingPunct="0">
              <a:defRPr sz="3600">
                <a:solidFill>
                  <a:schemeClr val="tx1"/>
                </a:solidFill>
                <a:latin typeface="Times New Roman" pitchFamily="18" charset="0"/>
                <a:ea typeface="ＭＳ Ｐゴシック" pitchFamily="34" charset="-128"/>
              </a:defRPr>
            </a:lvl1pPr>
            <a:lvl2pPr marL="742950" indent="-285750" eaLnBrk="0" hangingPunct="0">
              <a:defRPr sz="3600">
                <a:solidFill>
                  <a:schemeClr val="tx1"/>
                </a:solidFill>
                <a:latin typeface="Times New Roman" pitchFamily="18" charset="0"/>
                <a:ea typeface="ＭＳ Ｐゴシック" pitchFamily="34" charset="-128"/>
              </a:defRPr>
            </a:lvl2pPr>
            <a:lvl3pPr marL="1143000" indent="-228600" eaLnBrk="0" hangingPunct="0">
              <a:defRPr sz="3600">
                <a:solidFill>
                  <a:schemeClr val="tx1"/>
                </a:solidFill>
                <a:latin typeface="Times New Roman" pitchFamily="18" charset="0"/>
                <a:ea typeface="ＭＳ Ｐゴシック" pitchFamily="34" charset="-128"/>
              </a:defRPr>
            </a:lvl3pPr>
            <a:lvl4pPr marL="1600200" indent="-228600" eaLnBrk="0" hangingPunct="0">
              <a:defRPr sz="3600">
                <a:solidFill>
                  <a:schemeClr val="tx1"/>
                </a:solidFill>
                <a:latin typeface="Times New Roman" pitchFamily="18" charset="0"/>
                <a:ea typeface="ＭＳ Ｐゴシック" pitchFamily="34" charset="-128"/>
              </a:defRPr>
            </a:lvl4pPr>
            <a:lvl5pPr marL="2057400" indent="-228600" eaLnBrk="0" hangingPunct="0">
              <a:defRPr sz="3600">
                <a:solidFill>
                  <a:schemeClr val="tx1"/>
                </a:solidFill>
                <a:latin typeface="Times New Roman" pitchFamily="18"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imes New Roman" pitchFamily="18" charset="0"/>
                <a:ea typeface="ＭＳ Ｐゴシック" pitchFamily="34" charset="-128"/>
              </a:defRPr>
            </a:lvl9pPr>
          </a:lstStyle>
          <a:p>
            <a:pPr eaLnBrk="1" hangingPunct="1">
              <a:spcAft>
                <a:spcPts val="500"/>
              </a:spcAft>
              <a:buSzPts val="1000"/>
              <a:buFont typeface="Wingdings" pitchFamily="2" charset="2"/>
              <a:buChar char="Ø"/>
            </a:pPr>
            <a:r>
              <a:rPr lang="en-US" sz="2400" dirty="0">
                <a:solidFill>
                  <a:srgbClr val="000000"/>
                </a:solidFill>
                <a:latin typeface="Gill Sans MT" pitchFamily="34" charset="0"/>
              </a:rPr>
              <a:t>Initiative</a:t>
            </a:r>
          </a:p>
          <a:p>
            <a:pPr eaLnBrk="1" hangingPunct="1">
              <a:spcAft>
                <a:spcPts val="500"/>
              </a:spcAft>
              <a:buSzPts val="1000"/>
              <a:buFont typeface="Wingdings" pitchFamily="2" charset="2"/>
              <a:buChar char="Ø"/>
            </a:pPr>
            <a:r>
              <a:rPr lang="en-US" sz="2400" dirty="0">
                <a:solidFill>
                  <a:srgbClr val="000000"/>
                </a:solidFill>
                <a:latin typeface="Gill Sans MT" pitchFamily="34" charset="0"/>
              </a:rPr>
              <a:t>Personal action</a:t>
            </a:r>
          </a:p>
          <a:p>
            <a:pPr eaLnBrk="1" hangingPunct="1">
              <a:spcAft>
                <a:spcPts val="500"/>
              </a:spcAft>
              <a:buSzPts val="1000"/>
              <a:buFont typeface="Wingdings" pitchFamily="2" charset="2"/>
              <a:buChar char="Ø"/>
            </a:pPr>
            <a:r>
              <a:rPr lang="en-US" sz="2400" dirty="0">
                <a:solidFill>
                  <a:srgbClr val="000000"/>
                </a:solidFill>
                <a:latin typeface="Gill Sans MT" pitchFamily="34" charset="0"/>
              </a:rPr>
              <a:t>Free will</a:t>
            </a:r>
          </a:p>
          <a:p>
            <a:pPr eaLnBrk="1" hangingPunct="1"/>
            <a:endParaRPr lang="en-US" sz="2400" dirty="0">
              <a:latin typeface="Arial" pitchFamily="34" charset="0"/>
            </a:endParaRPr>
          </a:p>
        </p:txBody>
      </p:sp>
      <p:sp>
        <p:nvSpPr>
          <p:cNvPr id="10" name="Left-Right Arrow 9"/>
          <p:cNvSpPr/>
          <p:nvPr/>
        </p:nvSpPr>
        <p:spPr bwMode="auto">
          <a:xfrm>
            <a:off x="657225" y="2461773"/>
            <a:ext cx="7502525" cy="1222375"/>
          </a:xfrm>
          <a:prstGeom prst="leftRightArrow">
            <a:avLst/>
          </a:prstGeom>
          <a:solidFill>
            <a:srgbClr val="FFCC00"/>
          </a:solidFill>
          <a:ln w="38100" cap="flat" cmpd="sng" algn="ctr">
            <a:solidFill>
              <a:schemeClr val="tx2"/>
            </a:solidFill>
            <a:prstDash val="solid"/>
            <a:round/>
            <a:headEnd type="none" w="med" len="med"/>
            <a:tailEnd type="none" w="med" len="med"/>
          </a:ln>
          <a:effectLst/>
        </p:spPr>
        <p:txBody>
          <a:bodyPr anchor="ctr"/>
          <a:lstStyle/>
          <a:p>
            <a:pPr eaLnBrk="0" hangingPunct="0">
              <a:defRPr/>
            </a:pPr>
            <a:r>
              <a:rPr lang="en-US" sz="2000" dirty="0">
                <a:solidFill>
                  <a:schemeClr val="tx2"/>
                </a:solidFill>
                <a:latin typeface="+mn-lt"/>
              </a:rPr>
              <a:t>High External Control		        High Internal Control</a:t>
            </a:r>
          </a:p>
        </p:txBody>
      </p:sp>
      <p:sp>
        <p:nvSpPr>
          <p:cNvPr id="2" name="Date Placeholder 1"/>
          <p:cNvSpPr>
            <a:spLocks noGrp="1"/>
          </p:cNvSpPr>
          <p:nvPr>
            <p:ph type="dt" sz="half" idx="10"/>
          </p:nvPr>
        </p:nvSpPr>
        <p:spPr/>
        <p:txBody>
          <a:bodyPr/>
          <a:lstStyle/>
          <a:p>
            <a:pPr>
              <a:defRPr/>
            </a:pPr>
            <a:endParaRPr lang="en-US"/>
          </a:p>
        </p:txBody>
      </p:sp>
    </p:spTree>
    <p:extLst>
      <p:ext uri="{BB962C8B-B14F-4D97-AF65-F5344CB8AC3E}">
        <p14:creationId xmlns:p14="http://schemas.microsoft.com/office/powerpoint/2010/main" val="282939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3" name="Rectangle 10"/>
          <p:cNvSpPr>
            <a:spLocks noGrp="1" noChangeArrowheads="1"/>
          </p:cNvSpPr>
          <p:nvPr>
            <p:ph type="title"/>
          </p:nvPr>
        </p:nvSpPr>
        <p:spPr>
          <a:xfrm>
            <a:off x="0" y="152400"/>
            <a:ext cx="9144000" cy="1143000"/>
          </a:xfrm>
        </p:spPr>
        <p:txBody>
          <a:bodyPr lIns="90488" tIns="44450" rIns="90488" bIns="44450">
            <a:normAutofit/>
          </a:bodyPr>
          <a:lstStyle/>
          <a:p>
            <a:pPr eaLnBrk="1" fontAlgn="auto" hangingPunct="1">
              <a:spcAft>
                <a:spcPts val="0"/>
              </a:spcAft>
              <a:defRPr/>
            </a:pPr>
            <a:r>
              <a:rPr lang="en-US" b="1" dirty="0" smtClean="0">
                <a:effectLst>
                  <a:outerShdw blurRad="38100" dist="38100" dir="2700000" algn="tl">
                    <a:srgbClr val="000000">
                      <a:alpha val="43137"/>
                    </a:srgbClr>
                  </a:outerShdw>
                </a:effectLst>
              </a:rPr>
              <a:t>             Locus of Control</a:t>
            </a:r>
          </a:p>
        </p:txBody>
      </p:sp>
      <p:sp>
        <p:nvSpPr>
          <p:cNvPr id="87044"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E705F2C0-0098-4E48-8C57-9B1F116075FE}" type="slidenum">
              <a:rPr lang="en-US" smtClean="0">
                <a:solidFill>
                  <a:schemeClr val="tx2"/>
                </a:solidFill>
              </a:rPr>
              <a:pPr/>
              <a:t>45</a:t>
            </a:fld>
            <a:endParaRPr lang="en-US" smtClean="0">
              <a:solidFill>
                <a:schemeClr val="tx2"/>
              </a:solidFill>
            </a:endParaRPr>
          </a:p>
        </p:txBody>
      </p:sp>
      <p:sp>
        <p:nvSpPr>
          <p:cNvPr id="87045" name="Rectangle 2"/>
          <p:cNvSpPr>
            <a:spLocks noChangeArrowheads="1"/>
          </p:cNvSpPr>
          <p:nvPr/>
        </p:nvSpPr>
        <p:spPr bwMode="auto">
          <a:xfrm>
            <a:off x="685800" y="4962525"/>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46" name="Rectangle 3"/>
          <p:cNvSpPr>
            <a:spLocks noChangeArrowheads="1"/>
          </p:cNvSpPr>
          <p:nvPr/>
        </p:nvSpPr>
        <p:spPr bwMode="auto">
          <a:xfrm>
            <a:off x="3124200" y="4962525"/>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47" name="Rectangle 4"/>
          <p:cNvSpPr>
            <a:spLocks noChangeArrowheads="1"/>
          </p:cNvSpPr>
          <p:nvPr/>
        </p:nvSpPr>
        <p:spPr bwMode="auto">
          <a:xfrm>
            <a:off x="685800" y="4962525"/>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48" name="Rectangle 5"/>
          <p:cNvSpPr>
            <a:spLocks noChangeArrowheads="1"/>
          </p:cNvSpPr>
          <p:nvPr/>
        </p:nvSpPr>
        <p:spPr bwMode="auto">
          <a:xfrm>
            <a:off x="3124200" y="4962525"/>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49" name="Rectangle 6"/>
          <p:cNvSpPr>
            <a:spLocks noChangeArrowheads="1"/>
          </p:cNvSpPr>
          <p:nvPr/>
        </p:nvSpPr>
        <p:spPr bwMode="auto">
          <a:xfrm>
            <a:off x="685800" y="4962525"/>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50" name="Rectangle 7"/>
          <p:cNvSpPr>
            <a:spLocks noChangeArrowheads="1"/>
          </p:cNvSpPr>
          <p:nvPr/>
        </p:nvSpPr>
        <p:spPr bwMode="auto">
          <a:xfrm>
            <a:off x="3124200" y="4962525"/>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51" name="Rectangle 8"/>
          <p:cNvSpPr>
            <a:spLocks noChangeArrowheads="1"/>
          </p:cNvSpPr>
          <p:nvPr/>
        </p:nvSpPr>
        <p:spPr bwMode="auto">
          <a:xfrm>
            <a:off x="685800" y="4962525"/>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52" name="Rectangle 9"/>
          <p:cNvSpPr>
            <a:spLocks noChangeArrowheads="1"/>
          </p:cNvSpPr>
          <p:nvPr/>
        </p:nvSpPr>
        <p:spPr bwMode="auto">
          <a:xfrm>
            <a:off x="3124200" y="4962525"/>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7053" name="Rectangle 12"/>
          <p:cNvSpPr>
            <a:spLocks noChangeArrowheads="1"/>
          </p:cNvSpPr>
          <p:nvPr/>
        </p:nvSpPr>
        <p:spPr bwMode="auto">
          <a:xfrm>
            <a:off x="1371600" y="1381125"/>
            <a:ext cx="1662113"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r>
              <a:rPr lang="en-US" b="1">
                <a:solidFill>
                  <a:srgbClr val="C00000"/>
                </a:solidFill>
              </a:rPr>
              <a:t>Internal</a:t>
            </a:r>
          </a:p>
        </p:txBody>
      </p:sp>
      <p:sp>
        <p:nvSpPr>
          <p:cNvPr id="87054" name="Rectangle 13"/>
          <p:cNvSpPr>
            <a:spLocks noChangeArrowheads="1"/>
          </p:cNvSpPr>
          <p:nvPr/>
        </p:nvSpPr>
        <p:spPr bwMode="auto">
          <a:xfrm>
            <a:off x="5791200" y="1381125"/>
            <a:ext cx="1800225"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r>
              <a:rPr lang="en-US" b="1">
                <a:solidFill>
                  <a:srgbClr val="C00000"/>
                </a:solidFill>
              </a:rPr>
              <a:t>External</a:t>
            </a:r>
          </a:p>
        </p:txBody>
      </p:sp>
      <p:sp>
        <p:nvSpPr>
          <p:cNvPr id="28687" name="Freeform 17"/>
          <p:cNvSpPr>
            <a:spLocks/>
          </p:cNvSpPr>
          <p:nvPr/>
        </p:nvSpPr>
        <p:spPr bwMode="auto">
          <a:xfrm>
            <a:off x="990600" y="2143125"/>
            <a:ext cx="2589213" cy="1447800"/>
          </a:xfrm>
          <a:custGeom>
            <a:avLst/>
            <a:gdLst>
              <a:gd name="T0" fmla="*/ 429291 w 1538"/>
              <a:gd name="T1" fmla="*/ 0 h 1036"/>
              <a:gd name="T2" fmla="*/ 343433 w 1538"/>
              <a:gd name="T3" fmla="*/ 0 h 1036"/>
              <a:gd name="T4" fmla="*/ 264308 w 1538"/>
              <a:gd name="T5" fmla="*/ 13975 h 1036"/>
              <a:gd name="T6" fmla="*/ 190235 w 1538"/>
              <a:gd name="T7" fmla="*/ 27950 h 1036"/>
              <a:gd name="T8" fmla="*/ 126262 w 1538"/>
              <a:gd name="T9" fmla="*/ 47515 h 1036"/>
              <a:gd name="T10" fmla="*/ 74074 w 1538"/>
              <a:gd name="T11" fmla="*/ 68477 h 1036"/>
              <a:gd name="T12" fmla="*/ 37037 w 1538"/>
              <a:gd name="T13" fmla="*/ 95029 h 1036"/>
              <a:gd name="T14" fmla="*/ 10101 w 1538"/>
              <a:gd name="T15" fmla="*/ 122979 h 1036"/>
              <a:gd name="T16" fmla="*/ 0 w 1538"/>
              <a:gd name="T17" fmla="*/ 156519 h 1036"/>
              <a:gd name="T18" fmla="*/ 0 w 1538"/>
              <a:gd name="T19" fmla="*/ 546419 h 1036"/>
              <a:gd name="T20" fmla="*/ 0 w 1538"/>
              <a:gd name="T21" fmla="*/ 783992 h 1036"/>
              <a:gd name="T22" fmla="*/ 10101 w 1538"/>
              <a:gd name="T23" fmla="*/ 811942 h 1036"/>
              <a:gd name="T24" fmla="*/ 37037 w 1538"/>
              <a:gd name="T25" fmla="*/ 845482 h 1036"/>
              <a:gd name="T26" fmla="*/ 74074 w 1538"/>
              <a:gd name="T27" fmla="*/ 873431 h 1036"/>
              <a:gd name="T28" fmla="*/ 126262 w 1538"/>
              <a:gd name="T29" fmla="*/ 894394 h 1036"/>
              <a:gd name="T30" fmla="*/ 190235 w 1538"/>
              <a:gd name="T31" fmla="*/ 913959 h 1036"/>
              <a:gd name="T32" fmla="*/ 264308 w 1538"/>
              <a:gd name="T33" fmla="*/ 927933 h 1036"/>
              <a:gd name="T34" fmla="*/ 343433 w 1538"/>
              <a:gd name="T35" fmla="*/ 941908 h 1036"/>
              <a:gd name="T36" fmla="*/ 429291 w 1538"/>
              <a:gd name="T37" fmla="*/ 941908 h 1036"/>
              <a:gd name="T38" fmla="*/ 1223900 w 1538"/>
              <a:gd name="T39" fmla="*/ 1446403 h 1036"/>
              <a:gd name="T40" fmla="*/ 1075752 w 1538"/>
              <a:gd name="T41" fmla="*/ 941908 h 1036"/>
              <a:gd name="T42" fmla="*/ 2153188 w 1538"/>
              <a:gd name="T43" fmla="*/ 941908 h 1036"/>
              <a:gd name="T44" fmla="*/ 2237363 w 1538"/>
              <a:gd name="T45" fmla="*/ 941908 h 1036"/>
              <a:gd name="T46" fmla="*/ 2321538 w 1538"/>
              <a:gd name="T47" fmla="*/ 927933 h 1036"/>
              <a:gd name="T48" fmla="*/ 2397295 w 1538"/>
              <a:gd name="T49" fmla="*/ 913959 h 1036"/>
              <a:gd name="T50" fmla="*/ 2459584 w 1538"/>
              <a:gd name="T51" fmla="*/ 894394 h 1036"/>
              <a:gd name="T52" fmla="*/ 2513456 w 1538"/>
              <a:gd name="T53" fmla="*/ 873431 h 1036"/>
              <a:gd name="T54" fmla="*/ 2555543 w 1538"/>
              <a:gd name="T55" fmla="*/ 845482 h 1036"/>
              <a:gd name="T56" fmla="*/ 2577429 w 1538"/>
              <a:gd name="T57" fmla="*/ 811942 h 1036"/>
              <a:gd name="T58" fmla="*/ 2587530 w 1538"/>
              <a:gd name="T59" fmla="*/ 783992 h 1036"/>
              <a:gd name="T60" fmla="*/ 2587530 w 1538"/>
              <a:gd name="T61" fmla="*/ 546419 h 1036"/>
              <a:gd name="T62" fmla="*/ 2587530 w 1538"/>
              <a:gd name="T63" fmla="*/ 156519 h 1036"/>
              <a:gd name="T64" fmla="*/ 2577429 w 1538"/>
              <a:gd name="T65" fmla="*/ 122979 h 1036"/>
              <a:gd name="T66" fmla="*/ 2555543 w 1538"/>
              <a:gd name="T67" fmla="*/ 95029 h 1036"/>
              <a:gd name="T68" fmla="*/ 2513456 w 1538"/>
              <a:gd name="T69" fmla="*/ 68477 h 1036"/>
              <a:gd name="T70" fmla="*/ 2459584 w 1538"/>
              <a:gd name="T71" fmla="*/ 47515 h 1036"/>
              <a:gd name="T72" fmla="*/ 2397295 w 1538"/>
              <a:gd name="T73" fmla="*/ 27950 h 1036"/>
              <a:gd name="T74" fmla="*/ 2321538 w 1538"/>
              <a:gd name="T75" fmla="*/ 13975 h 1036"/>
              <a:gd name="T76" fmla="*/ 2237363 w 1538"/>
              <a:gd name="T77" fmla="*/ 0 h 1036"/>
              <a:gd name="T78" fmla="*/ 2153188 w 1538"/>
              <a:gd name="T79" fmla="*/ 0 h 1036"/>
              <a:gd name="T80" fmla="*/ 1075752 w 1538"/>
              <a:gd name="T81" fmla="*/ 0 h 1036"/>
              <a:gd name="T82" fmla="*/ 429291 w 1538"/>
              <a:gd name="T83" fmla="*/ 0 h 10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538"/>
              <a:gd name="T127" fmla="*/ 0 h 1036"/>
              <a:gd name="T128" fmla="*/ 1538 w 1538"/>
              <a:gd name="T129" fmla="*/ 1036 h 10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538" h="1036">
                <a:moveTo>
                  <a:pt x="255" y="0"/>
                </a:moveTo>
                <a:lnTo>
                  <a:pt x="204" y="0"/>
                </a:lnTo>
                <a:lnTo>
                  <a:pt x="157" y="10"/>
                </a:lnTo>
                <a:lnTo>
                  <a:pt x="113" y="20"/>
                </a:lnTo>
                <a:lnTo>
                  <a:pt x="75" y="34"/>
                </a:lnTo>
                <a:lnTo>
                  <a:pt x="44" y="49"/>
                </a:lnTo>
                <a:lnTo>
                  <a:pt x="22" y="68"/>
                </a:lnTo>
                <a:lnTo>
                  <a:pt x="6" y="88"/>
                </a:lnTo>
                <a:lnTo>
                  <a:pt x="0" y="112"/>
                </a:lnTo>
                <a:lnTo>
                  <a:pt x="0" y="391"/>
                </a:lnTo>
                <a:lnTo>
                  <a:pt x="0" y="561"/>
                </a:lnTo>
                <a:lnTo>
                  <a:pt x="6" y="581"/>
                </a:lnTo>
                <a:lnTo>
                  <a:pt x="22" y="605"/>
                </a:lnTo>
                <a:lnTo>
                  <a:pt x="44" y="625"/>
                </a:lnTo>
                <a:lnTo>
                  <a:pt x="75" y="640"/>
                </a:lnTo>
                <a:lnTo>
                  <a:pt x="113" y="654"/>
                </a:lnTo>
                <a:lnTo>
                  <a:pt x="157" y="664"/>
                </a:lnTo>
                <a:lnTo>
                  <a:pt x="204" y="674"/>
                </a:lnTo>
                <a:lnTo>
                  <a:pt x="255" y="674"/>
                </a:lnTo>
                <a:lnTo>
                  <a:pt x="727" y="1035"/>
                </a:lnTo>
                <a:lnTo>
                  <a:pt x="639" y="674"/>
                </a:lnTo>
                <a:lnTo>
                  <a:pt x="1279" y="674"/>
                </a:lnTo>
                <a:lnTo>
                  <a:pt x="1329" y="674"/>
                </a:lnTo>
                <a:lnTo>
                  <a:pt x="1379" y="664"/>
                </a:lnTo>
                <a:lnTo>
                  <a:pt x="1424" y="654"/>
                </a:lnTo>
                <a:lnTo>
                  <a:pt x="1461" y="640"/>
                </a:lnTo>
                <a:lnTo>
                  <a:pt x="1493" y="625"/>
                </a:lnTo>
                <a:lnTo>
                  <a:pt x="1518" y="605"/>
                </a:lnTo>
                <a:lnTo>
                  <a:pt x="1531" y="581"/>
                </a:lnTo>
                <a:lnTo>
                  <a:pt x="1537" y="561"/>
                </a:lnTo>
                <a:lnTo>
                  <a:pt x="1537" y="391"/>
                </a:lnTo>
                <a:lnTo>
                  <a:pt x="1537" y="112"/>
                </a:lnTo>
                <a:lnTo>
                  <a:pt x="1531" y="88"/>
                </a:lnTo>
                <a:lnTo>
                  <a:pt x="1518" y="68"/>
                </a:lnTo>
                <a:lnTo>
                  <a:pt x="1493" y="49"/>
                </a:lnTo>
                <a:lnTo>
                  <a:pt x="1461" y="34"/>
                </a:lnTo>
                <a:lnTo>
                  <a:pt x="1424" y="20"/>
                </a:lnTo>
                <a:lnTo>
                  <a:pt x="1379" y="10"/>
                </a:lnTo>
                <a:lnTo>
                  <a:pt x="1329" y="0"/>
                </a:lnTo>
                <a:lnTo>
                  <a:pt x="1279" y="0"/>
                </a:lnTo>
                <a:lnTo>
                  <a:pt x="639" y="0"/>
                </a:lnTo>
                <a:lnTo>
                  <a:pt x="255" y="0"/>
                </a:lnTo>
              </a:path>
            </a:pathLst>
          </a:custGeom>
          <a:solidFill>
            <a:schemeClr val="accent5">
              <a:lumMod val="75000"/>
            </a:schemeClr>
          </a:solidFill>
          <a:ln w="57150" cap="rnd" cmpd="sng">
            <a:solidFill>
              <a:srgbClr val="808080"/>
            </a:solidFill>
            <a:prstDash val="solid"/>
            <a:round/>
            <a:headEnd type="none" w="med" len="med"/>
            <a:tailEnd type="none" w="med" len="med"/>
          </a:ln>
        </p:spPr>
        <p:txBody>
          <a:bodyPr/>
          <a:lstStyle/>
          <a:p>
            <a:pPr>
              <a:defRPr/>
            </a:pPr>
            <a:endParaRPr lang="en-CA" dirty="0">
              <a:latin typeface="Arial" pitchFamily="34" charset="0"/>
              <a:cs typeface="+mn-cs"/>
            </a:endParaRPr>
          </a:p>
        </p:txBody>
      </p:sp>
      <p:sp>
        <p:nvSpPr>
          <p:cNvPr id="23567" name="Rectangle 19"/>
          <p:cNvSpPr>
            <a:spLocks noChangeArrowheads="1"/>
          </p:cNvSpPr>
          <p:nvPr/>
        </p:nvSpPr>
        <p:spPr bwMode="auto">
          <a:xfrm>
            <a:off x="1143000" y="2143125"/>
            <a:ext cx="2282825"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90488" tIns="44450" rIns="90488" bIns="44450">
            <a:spAutoFit/>
          </a:bodyPr>
          <a:lstStyle/>
          <a:p>
            <a:pPr algn="ctr"/>
            <a:r>
              <a:rPr lang="en-US" sz="2400"/>
              <a:t>I control what </a:t>
            </a:r>
          </a:p>
          <a:p>
            <a:pPr algn="ctr"/>
            <a:r>
              <a:rPr lang="en-US" sz="2400"/>
              <a:t>happens to me!</a:t>
            </a:r>
          </a:p>
        </p:txBody>
      </p:sp>
      <p:grpSp>
        <p:nvGrpSpPr>
          <p:cNvPr id="87057" name="Group 115"/>
          <p:cNvGrpSpPr>
            <a:grpSpLocks/>
          </p:cNvGrpSpPr>
          <p:nvPr/>
        </p:nvGrpSpPr>
        <p:grpSpPr bwMode="auto">
          <a:xfrm>
            <a:off x="1403350" y="3933825"/>
            <a:ext cx="2122488" cy="1862138"/>
            <a:chOff x="583" y="2832"/>
            <a:chExt cx="1337" cy="1173"/>
          </a:xfrm>
        </p:grpSpPr>
        <p:sp>
          <p:nvSpPr>
            <p:cNvPr id="87093" name="Freeform 21"/>
            <p:cNvSpPr>
              <a:spLocks/>
            </p:cNvSpPr>
            <p:nvPr/>
          </p:nvSpPr>
          <p:spPr bwMode="auto">
            <a:xfrm>
              <a:off x="616" y="2832"/>
              <a:ext cx="758" cy="638"/>
            </a:xfrm>
            <a:custGeom>
              <a:avLst/>
              <a:gdLst>
                <a:gd name="T0" fmla="*/ 0 w 1669"/>
                <a:gd name="T1" fmla="*/ 0 h 1522"/>
                <a:gd name="T2" fmla="*/ 0 w 1669"/>
                <a:gd name="T3" fmla="*/ 0 h 1522"/>
                <a:gd name="T4" fmla="*/ 0 w 1669"/>
                <a:gd name="T5" fmla="*/ 0 h 1522"/>
                <a:gd name="T6" fmla="*/ 0 w 1669"/>
                <a:gd name="T7" fmla="*/ 0 h 1522"/>
                <a:gd name="T8" fmla="*/ 0 w 1669"/>
                <a:gd name="T9" fmla="*/ 0 h 1522"/>
                <a:gd name="T10" fmla="*/ 0 w 1669"/>
                <a:gd name="T11" fmla="*/ 0 h 1522"/>
                <a:gd name="T12" fmla="*/ 0 w 1669"/>
                <a:gd name="T13" fmla="*/ 0 h 1522"/>
                <a:gd name="T14" fmla="*/ 0 w 1669"/>
                <a:gd name="T15" fmla="*/ 0 h 1522"/>
                <a:gd name="T16" fmla="*/ 0 w 1669"/>
                <a:gd name="T17" fmla="*/ 0 h 1522"/>
                <a:gd name="T18" fmla="*/ 0 w 1669"/>
                <a:gd name="T19" fmla="*/ 0 h 1522"/>
                <a:gd name="T20" fmla="*/ 0 w 1669"/>
                <a:gd name="T21" fmla="*/ 0 h 1522"/>
                <a:gd name="T22" fmla="*/ 0 w 1669"/>
                <a:gd name="T23" fmla="*/ 0 h 1522"/>
                <a:gd name="T24" fmla="*/ 0 w 1669"/>
                <a:gd name="T25" fmla="*/ 0 h 1522"/>
                <a:gd name="T26" fmla="*/ 0 w 1669"/>
                <a:gd name="T27" fmla="*/ 0 h 1522"/>
                <a:gd name="T28" fmla="*/ 0 w 1669"/>
                <a:gd name="T29" fmla="*/ 0 h 1522"/>
                <a:gd name="T30" fmla="*/ 0 w 1669"/>
                <a:gd name="T31" fmla="*/ 0 h 1522"/>
                <a:gd name="T32" fmla="*/ 0 w 1669"/>
                <a:gd name="T33" fmla="*/ 0 h 1522"/>
                <a:gd name="T34" fmla="*/ 0 w 1669"/>
                <a:gd name="T35" fmla="*/ 0 h 1522"/>
                <a:gd name="T36" fmla="*/ 0 w 1669"/>
                <a:gd name="T37" fmla="*/ 0 h 1522"/>
                <a:gd name="T38" fmla="*/ 0 w 1669"/>
                <a:gd name="T39" fmla="*/ 0 h 1522"/>
                <a:gd name="T40" fmla="*/ 0 w 1669"/>
                <a:gd name="T41" fmla="*/ 0 h 1522"/>
                <a:gd name="T42" fmla="*/ 0 w 1669"/>
                <a:gd name="T43" fmla="*/ 0 h 1522"/>
                <a:gd name="T44" fmla="*/ 0 w 1669"/>
                <a:gd name="T45" fmla="*/ 0 h 1522"/>
                <a:gd name="T46" fmla="*/ 0 w 1669"/>
                <a:gd name="T47" fmla="*/ 0 h 1522"/>
                <a:gd name="T48" fmla="*/ 0 w 1669"/>
                <a:gd name="T49" fmla="*/ 0 h 1522"/>
                <a:gd name="T50" fmla="*/ 0 w 1669"/>
                <a:gd name="T51" fmla="*/ 0 h 1522"/>
                <a:gd name="T52" fmla="*/ 0 w 1669"/>
                <a:gd name="T53" fmla="*/ 0 h 1522"/>
                <a:gd name="T54" fmla="*/ 0 w 1669"/>
                <a:gd name="T55" fmla="*/ 0 h 1522"/>
                <a:gd name="T56" fmla="*/ 0 w 1669"/>
                <a:gd name="T57" fmla="*/ 0 h 1522"/>
                <a:gd name="T58" fmla="*/ 0 w 1669"/>
                <a:gd name="T59" fmla="*/ 0 h 1522"/>
                <a:gd name="T60" fmla="*/ 0 w 1669"/>
                <a:gd name="T61" fmla="*/ 0 h 1522"/>
                <a:gd name="T62" fmla="*/ 0 w 1669"/>
                <a:gd name="T63" fmla="*/ 0 h 1522"/>
                <a:gd name="T64" fmla="*/ 0 w 1669"/>
                <a:gd name="T65" fmla="*/ 0 h 1522"/>
                <a:gd name="T66" fmla="*/ 0 w 1669"/>
                <a:gd name="T67" fmla="*/ 0 h 1522"/>
                <a:gd name="T68" fmla="*/ 0 w 1669"/>
                <a:gd name="T69" fmla="*/ 0 h 1522"/>
                <a:gd name="T70" fmla="*/ 0 w 1669"/>
                <a:gd name="T71" fmla="*/ 0 h 1522"/>
                <a:gd name="T72" fmla="*/ 0 w 1669"/>
                <a:gd name="T73" fmla="*/ 0 h 1522"/>
                <a:gd name="T74" fmla="*/ 0 w 1669"/>
                <a:gd name="T75" fmla="*/ 0 h 1522"/>
                <a:gd name="T76" fmla="*/ 0 w 1669"/>
                <a:gd name="T77" fmla="*/ 0 h 1522"/>
                <a:gd name="T78" fmla="*/ 0 w 1669"/>
                <a:gd name="T79" fmla="*/ 0 h 1522"/>
                <a:gd name="T80" fmla="*/ 0 w 1669"/>
                <a:gd name="T81" fmla="*/ 0 h 1522"/>
                <a:gd name="T82" fmla="*/ 0 w 1669"/>
                <a:gd name="T83" fmla="*/ 0 h 1522"/>
                <a:gd name="T84" fmla="*/ 0 w 1669"/>
                <a:gd name="T85" fmla="*/ 0 h 1522"/>
                <a:gd name="T86" fmla="*/ 0 w 1669"/>
                <a:gd name="T87" fmla="*/ 0 h 1522"/>
                <a:gd name="T88" fmla="*/ 0 w 1669"/>
                <a:gd name="T89" fmla="*/ 0 h 1522"/>
                <a:gd name="T90" fmla="*/ 0 w 1669"/>
                <a:gd name="T91" fmla="*/ 0 h 1522"/>
                <a:gd name="T92" fmla="*/ 0 w 1669"/>
                <a:gd name="T93" fmla="*/ 0 h 1522"/>
                <a:gd name="T94" fmla="*/ 0 w 1669"/>
                <a:gd name="T95" fmla="*/ 0 h 1522"/>
                <a:gd name="T96" fmla="*/ 0 w 1669"/>
                <a:gd name="T97" fmla="*/ 0 h 1522"/>
                <a:gd name="T98" fmla="*/ 0 w 1669"/>
                <a:gd name="T99" fmla="*/ 0 h 1522"/>
                <a:gd name="T100" fmla="*/ 0 w 1669"/>
                <a:gd name="T101" fmla="*/ 0 h 1522"/>
                <a:gd name="T102" fmla="*/ 0 w 1669"/>
                <a:gd name="T103" fmla="*/ 0 h 1522"/>
                <a:gd name="T104" fmla="*/ 0 w 1669"/>
                <a:gd name="T105" fmla="*/ 0 h 1522"/>
                <a:gd name="T106" fmla="*/ 0 w 1669"/>
                <a:gd name="T107" fmla="*/ 0 h 15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69"/>
                <a:gd name="T163" fmla="*/ 0 h 1522"/>
                <a:gd name="T164" fmla="*/ 1669 w 1669"/>
                <a:gd name="T165" fmla="*/ 1522 h 15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69" h="1522">
                  <a:moveTo>
                    <a:pt x="0" y="1394"/>
                  </a:moveTo>
                  <a:lnTo>
                    <a:pt x="36" y="1324"/>
                  </a:lnTo>
                  <a:lnTo>
                    <a:pt x="35" y="1318"/>
                  </a:lnTo>
                  <a:lnTo>
                    <a:pt x="32" y="1301"/>
                  </a:lnTo>
                  <a:lnTo>
                    <a:pt x="27" y="1273"/>
                  </a:lnTo>
                  <a:lnTo>
                    <a:pt x="22" y="1237"/>
                  </a:lnTo>
                  <a:lnTo>
                    <a:pt x="15" y="1193"/>
                  </a:lnTo>
                  <a:lnTo>
                    <a:pt x="14" y="1141"/>
                  </a:lnTo>
                  <a:lnTo>
                    <a:pt x="11" y="1083"/>
                  </a:lnTo>
                  <a:lnTo>
                    <a:pt x="14" y="1020"/>
                  </a:lnTo>
                  <a:lnTo>
                    <a:pt x="19" y="952"/>
                  </a:lnTo>
                  <a:lnTo>
                    <a:pt x="31" y="881"/>
                  </a:lnTo>
                  <a:lnTo>
                    <a:pt x="46" y="806"/>
                  </a:lnTo>
                  <a:lnTo>
                    <a:pt x="69" y="731"/>
                  </a:lnTo>
                  <a:lnTo>
                    <a:pt x="100" y="653"/>
                  </a:lnTo>
                  <a:lnTo>
                    <a:pt x="139" y="578"/>
                  </a:lnTo>
                  <a:lnTo>
                    <a:pt x="186" y="502"/>
                  </a:lnTo>
                  <a:lnTo>
                    <a:pt x="246" y="429"/>
                  </a:lnTo>
                  <a:lnTo>
                    <a:pt x="309" y="361"/>
                  </a:lnTo>
                  <a:lnTo>
                    <a:pt x="373" y="304"/>
                  </a:lnTo>
                  <a:lnTo>
                    <a:pt x="439" y="256"/>
                  </a:lnTo>
                  <a:lnTo>
                    <a:pt x="503" y="217"/>
                  </a:lnTo>
                  <a:lnTo>
                    <a:pt x="568" y="186"/>
                  </a:lnTo>
                  <a:lnTo>
                    <a:pt x="628" y="162"/>
                  </a:lnTo>
                  <a:lnTo>
                    <a:pt x="688" y="144"/>
                  </a:lnTo>
                  <a:lnTo>
                    <a:pt x="745" y="132"/>
                  </a:lnTo>
                  <a:lnTo>
                    <a:pt x="797" y="123"/>
                  </a:lnTo>
                  <a:lnTo>
                    <a:pt x="843" y="117"/>
                  </a:lnTo>
                  <a:lnTo>
                    <a:pt x="885" y="115"/>
                  </a:lnTo>
                  <a:lnTo>
                    <a:pt x="922" y="116"/>
                  </a:lnTo>
                  <a:lnTo>
                    <a:pt x="951" y="117"/>
                  </a:lnTo>
                  <a:lnTo>
                    <a:pt x="973" y="120"/>
                  </a:lnTo>
                  <a:lnTo>
                    <a:pt x="986" y="121"/>
                  </a:lnTo>
                  <a:lnTo>
                    <a:pt x="992" y="123"/>
                  </a:lnTo>
                  <a:lnTo>
                    <a:pt x="994" y="120"/>
                  </a:lnTo>
                  <a:lnTo>
                    <a:pt x="1007" y="112"/>
                  </a:lnTo>
                  <a:lnTo>
                    <a:pt x="1026" y="99"/>
                  </a:lnTo>
                  <a:lnTo>
                    <a:pt x="1051" y="86"/>
                  </a:lnTo>
                  <a:lnTo>
                    <a:pt x="1081" y="69"/>
                  </a:lnTo>
                  <a:lnTo>
                    <a:pt x="1118" y="53"/>
                  </a:lnTo>
                  <a:lnTo>
                    <a:pt x="1160" y="36"/>
                  </a:lnTo>
                  <a:lnTo>
                    <a:pt x="1206" y="23"/>
                  </a:lnTo>
                  <a:lnTo>
                    <a:pt x="1255" y="11"/>
                  </a:lnTo>
                  <a:lnTo>
                    <a:pt x="1307" y="3"/>
                  </a:lnTo>
                  <a:lnTo>
                    <a:pt x="1361" y="0"/>
                  </a:lnTo>
                  <a:lnTo>
                    <a:pt x="1419" y="4"/>
                  </a:lnTo>
                  <a:lnTo>
                    <a:pt x="1476" y="15"/>
                  </a:lnTo>
                  <a:lnTo>
                    <a:pt x="1535" y="35"/>
                  </a:lnTo>
                  <a:lnTo>
                    <a:pt x="1594" y="62"/>
                  </a:lnTo>
                  <a:lnTo>
                    <a:pt x="1652" y="102"/>
                  </a:lnTo>
                  <a:lnTo>
                    <a:pt x="1669" y="189"/>
                  </a:lnTo>
                  <a:lnTo>
                    <a:pt x="156" y="1522"/>
                  </a:lnTo>
                  <a:lnTo>
                    <a:pt x="0" y="1394"/>
                  </a:lnTo>
                  <a:close/>
                </a:path>
              </a:pathLst>
            </a:custGeom>
            <a:solidFill>
              <a:srgbClr val="78857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4" name="Freeform 22"/>
            <p:cNvSpPr>
              <a:spLocks/>
            </p:cNvSpPr>
            <p:nvPr/>
          </p:nvSpPr>
          <p:spPr bwMode="auto">
            <a:xfrm>
              <a:off x="661" y="2864"/>
              <a:ext cx="747" cy="648"/>
            </a:xfrm>
            <a:custGeom>
              <a:avLst/>
              <a:gdLst>
                <a:gd name="T0" fmla="*/ 0 w 1643"/>
                <a:gd name="T1" fmla="*/ 0 h 1547"/>
                <a:gd name="T2" fmla="*/ 0 w 1643"/>
                <a:gd name="T3" fmla="*/ 0 h 1547"/>
                <a:gd name="T4" fmla="*/ 0 w 1643"/>
                <a:gd name="T5" fmla="*/ 0 h 1547"/>
                <a:gd name="T6" fmla="*/ 0 w 1643"/>
                <a:gd name="T7" fmla="*/ 0 h 1547"/>
                <a:gd name="T8" fmla="*/ 0 w 1643"/>
                <a:gd name="T9" fmla="*/ 0 h 1547"/>
                <a:gd name="T10" fmla="*/ 0 w 1643"/>
                <a:gd name="T11" fmla="*/ 0 h 1547"/>
                <a:gd name="T12" fmla="*/ 0 w 1643"/>
                <a:gd name="T13" fmla="*/ 0 h 1547"/>
                <a:gd name="T14" fmla="*/ 0 w 1643"/>
                <a:gd name="T15" fmla="*/ 0 h 1547"/>
                <a:gd name="T16" fmla="*/ 0 w 1643"/>
                <a:gd name="T17" fmla="*/ 0 h 1547"/>
                <a:gd name="T18" fmla="*/ 0 w 1643"/>
                <a:gd name="T19" fmla="*/ 0 h 1547"/>
                <a:gd name="T20" fmla="*/ 0 w 1643"/>
                <a:gd name="T21" fmla="*/ 0 h 1547"/>
                <a:gd name="T22" fmla="*/ 0 w 1643"/>
                <a:gd name="T23" fmla="*/ 0 h 1547"/>
                <a:gd name="T24" fmla="*/ 0 w 1643"/>
                <a:gd name="T25" fmla="*/ 0 h 1547"/>
                <a:gd name="T26" fmla="*/ 0 w 1643"/>
                <a:gd name="T27" fmla="*/ 0 h 1547"/>
                <a:gd name="T28" fmla="*/ 0 w 1643"/>
                <a:gd name="T29" fmla="*/ 0 h 1547"/>
                <a:gd name="T30" fmla="*/ 0 w 1643"/>
                <a:gd name="T31" fmla="*/ 0 h 1547"/>
                <a:gd name="T32" fmla="*/ 0 w 1643"/>
                <a:gd name="T33" fmla="*/ 0 h 1547"/>
                <a:gd name="T34" fmla="*/ 0 w 1643"/>
                <a:gd name="T35" fmla="*/ 0 h 1547"/>
                <a:gd name="T36" fmla="*/ 0 w 1643"/>
                <a:gd name="T37" fmla="*/ 0 h 1547"/>
                <a:gd name="T38" fmla="*/ 0 w 1643"/>
                <a:gd name="T39" fmla="*/ 0 h 1547"/>
                <a:gd name="T40" fmla="*/ 0 w 1643"/>
                <a:gd name="T41" fmla="*/ 0 h 1547"/>
                <a:gd name="T42" fmla="*/ 0 w 1643"/>
                <a:gd name="T43" fmla="*/ 0 h 1547"/>
                <a:gd name="T44" fmla="*/ 0 w 1643"/>
                <a:gd name="T45" fmla="*/ 0 h 1547"/>
                <a:gd name="T46" fmla="*/ 0 w 1643"/>
                <a:gd name="T47" fmla="*/ 0 h 1547"/>
                <a:gd name="T48" fmla="*/ 0 w 1643"/>
                <a:gd name="T49" fmla="*/ 0 h 1547"/>
                <a:gd name="T50" fmla="*/ 0 w 1643"/>
                <a:gd name="T51" fmla="*/ 0 h 1547"/>
                <a:gd name="T52" fmla="*/ 0 w 1643"/>
                <a:gd name="T53" fmla="*/ 0 h 1547"/>
                <a:gd name="T54" fmla="*/ 0 w 1643"/>
                <a:gd name="T55" fmla="*/ 0 h 1547"/>
                <a:gd name="T56" fmla="*/ 0 w 1643"/>
                <a:gd name="T57" fmla="*/ 0 h 1547"/>
                <a:gd name="T58" fmla="*/ 0 w 1643"/>
                <a:gd name="T59" fmla="*/ 0 h 1547"/>
                <a:gd name="T60" fmla="*/ 0 w 1643"/>
                <a:gd name="T61" fmla="*/ 0 h 1547"/>
                <a:gd name="T62" fmla="*/ 0 w 1643"/>
                <a:gd name="T63" fmla="*/ 0 h 1547"/>
                <a:gd name="T64" fmla="*/ 0 w 1643"/>
                <a:gd name="T65" fmla="*/ 0 h 1547"/>
                <a:gd name="T66" fmla="*/ 0 w 1643"/>
                <a:gd name="T67" fmla="*/ 0 h 1547"/>
                <a:gd name="T68" fmla="*/ 0 w 1643"/>
                <a:gd name="T69" fmla="*/ 0 h 1547"/>
                <a:gd name="T70" fmla="*/ 0 w 1643"/>
                <a:gd name="T71" fmla="*/ 0 h 1547"/>
                <a:gd name="T72" fmla="*/ 0 w 1643"/>
                <a:gd name="T73" fmla="*/ 0 h 1547"/>
                <a:gd name="T74" fmla="*/ 0 w 1643"/>
                <a:gd name="T75" fmla="*/ 0 h 1547"/>
                <a:gd name="T76" fmla="*/ 0 w 1643"/>
                <a:gd name="T77" fmla="*/ 0 h 1547"/>
                <a:gd name="T78" fmla="*/ 0 w 1643"/>
                <a:gd name="T79" fmla="*/ 0 h 1547"/>
                <a:gd name="T80" fmla="*/ 0 w 1643"/>
                <a:gd name="T81" fmla="*/ 0 h 1547"/>
                <a:gd name="T82" fmla="*/ 0 w 1643"/>
                <a:gd name="T83" fmla="*/ 0 h 1547"/>
                <a:gd name="T84" fmla="*/ 0 w 1643"/>
                <a:gd name="T85" fmla="*/ 0 h 1547"/>
                <a:gd name="T86" fmla="*/ 0 w 1643"/>
                <a:gd name="T87" fmla="*/ 0 h 1547"/>
                <a:gd name="T88" fmla="*/ 0 w 1643"/>
                <a:gd name="T89" fmla="*/ 0 h 1547"/>
                <a:gd name="T90" fmla="*/ 0 w 1643"/>
                <a:gd name="T91" fmla="*/ 0 h 1547"/>
                <a:gd name="T92" fmla="*/ 0 w 1643"/>
                <a:gd name="T93" fmla="*/ 0 h 1547"/>
                <a:gd name="T94" fmla="*/ 0 w 1643"/>
                <a:gd name="T95" fmla="*/ 0 h 1547"/>
                <a:gd name="T96" fmla="*/ 0 w 1643"/>
                <a:gd name="T97" fmla="*/ 0 h 1547"/>
                <a:gd name="T98" fmla="*/ 0 w 1643"/>
                <a:gd name="T99" fmla="*/ 0 h 154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43"/>
                <a:gd name="T151" fmla="*/ 0 h 1547"/>
                <a:gd name="T152" fmla="*/ 1643 w 1643"/>
                <a:gd name="T153" fmla="*/ 1547 h 154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43" h="1547">
                  <a:moveTo>
                    <a:pt x="10" y="1397"/>
                  </a:moveTo>
                  <a:lnTo>
                    <a:pt x="10" y="1395"/>
                  </a:lnTo>
                  <a:lnTo>
                    <a:pt x="13" y="1393"/>
                  </a:lnTo>
                  <a:lnTo>
                    <a:pt x="14" y="1389"/>
                  </a:lnTo>
                  <a:lnTo>
                    <a:pt x="20" y="1384"/>
                  </a:lnTo>
                  <a:lnTo>
                    <a:pt x="24" y="1377"/>
                  </a:lnTo>
                  <a:lnTo>
                    <a:pt x="30" y="1369"/>
                  </a:lnTo>
                  <a:lnTo>
                    <a:pt x="37" y="1360"/>
                  </a:lnTo>
                  <a:lnTo>
                    <a:pt x="43" y="1351"/>
                  </a:lnTo>
                  <a:lnTo>
                    <a:pt x="50" y="1339"/>
                  </a:lnTo>
                  <a:lnTo>
                    <a:pt x="55" y="1327"/>
                  </a:lnTo>
                  <a:lnTo>
                    <a:pt x="62" y="1314"/>
                  </a:lnTo>
                  <a:lnTo>
                    <a:pt x="68" y="1299"/>
                  </a:lnTo>
                  <a:lnTo>
                    <a:pt x="73" y="1282"/>
                  </a:lnTo>
                  <a:lnTo>
                    <a:pt x="77" y="1266"/>
                  </a:lnTo>
                  <a:lnTo>
                    <a:pt x="83" y="1249"/>
                  </a:lnTo>
                  <a:lnTo>
                    <a:pt x="87" y="1231"/>
                  </a:lnTo>
                  <a:lnTo>
                    <a:pt x="84" y="1230"/>
                  </a:lnTo>
                  <a:lnTo>
                    <a:pt x="81" y="1224"/>
                  </a:lnTo>
                  <a:lnTo>
                    <a:pt x="76" y="1216"/>
                  </a:lnTo>
                  <a:lnTo>
                    <a:pt x="71" y="1209"/>
                  </a:lnTo>
                  <a:lnTo>
                    <a:pt x="64" y="1195"/>
                  </a:lnTo>
                  <a:lnTo>
                    <a:pt x="56" y="1182"/>
                  </a:lnTo>
                  <a:lnTo>
                    <a:pt x="48" y="1166"/>
                  </a:lnTo>
                  <a:lnTo>
                    <a:pt x="41" y="1152"/>
                  </a:lnTo>
                  <a:lnTo>
                    <a:pt x="31" y="1134"/>
                  </a:lnTo>
                  <a:lnTo>
                    <a:pt x="24" y="1116"/>
                  </a:lnTo>
                  <a:lnTo>
                    <a:pt x="17" y="1097"/>
                  </a:lnTo>
                  <a:lnTo>
                    <a:pt x="10" y="1078"/>
                  </a:lnTo>
                  <a:lnTo>
                    <a:pt x="4" y="1058"/>
                  </a:lnTo>
                  <a:lnTo>
                    <a:pt x="2" y="1039"/>
                  </a:lnTo>
                  <a:lnTo>
                    <a:pt x="0" y="1020"/>
                  </a:lnTo>
                  <a:lnTo>
                    <a:pt x="2" y="1005"/>
                  </a:lnTo>
                  <a:lnTo>
                    <a:pt x="2" y="999"/>
                  </a:lnTo>
                  <a:lnTo>
                    <a:pt x="4" y="986"/>
                  </a:lnTo>
                  <a:lnTo>
                    <a:pt x="8" y="968"/>
                  </a:lnTo>
                  <a:lnTo>
                    <a:pt x="14" y="943"/>
                  </a:lnTo>
                  <a:lnTo>
                    <a:pt x="18" y="910"/>
                  </a:lnTo>
                  <a:lnTo>
                    <a:pt x="27" y="874"/>
                  </a:lnTo>
                  <a:lnTo>
                    <a:pt x="39" y="833"/>
                  </a:lnTo>
                  <a:lnTo>
                    <a:pt x="52" y="789"/>
                  </a:lnTo>
                  <a:lnTo>
                    <a:pt x="67" y="741"/>
                  </a:lnTo>
                  <a:lnTo>
                    <a:pt x="84" y="693"/>
                  </a:lnTo>
                  <a:lnTo>
                    <a:pt x="102" y="641"/>
                  </a:lnTo>
                  <a:lnTo>
                    <a:pt x="125" y="591"/>
                  </a:lnTo>
                  <a:lnTo>
                    <a:pt x="148" y="539"/>
                  </a:lnTo>
                  <a:lnTo>
                    <a:pt x="176" y="489"/>
                  </a:lnTo>
                  <a:lnTo>
                    <a:pt x="205" y="440"/>
                  </a:lnTo>
                  <a:lnTo>
                    <a:pt x="239" y="394"/>
                  </a:lnTo>
                  <a:lnTo>
                    <a:pt x="275" y="350"/>
                  </a:lnTo>
                  <a:lnTo>
                    <a:pt x="320" y="312"/>
                  </a:lnTo>
                  <a:lnTo>
                    <a:pt x="367" y="278"/>
                  </a:lnTo>
                  <a:lnTo>
                    <a:pt x="421" y="250"/>
                  </a:lnTo>
                  <a:lnTo>
                    <a:pt x="475" y="224"/>
                  </a:lnTo>
                  <a:lnTo>
                    <a:pt x="531" y="203"/>
                  </a:lnTo>
                  <a:lnTo>
                    <a:pt x="589" y="185"/>
                  </a:lnTo>
                  <a:lnTo>
                    <a:pt x="646" y="170"/>
                  </a:lnTo>
                  <a:lnTo>
                    <a:pt x="700" y="157"/>
                  </a:lnTo>
                  <a:lnTo>
                    <a:pt x="751" y="148"/>
                  </a:lnTo>
                  <a:lnTo>
                    <a:pt x="797" y="140"/>
                  </a:lnTo>
                  <a:lnTo>
                    <a:pt x="838" y="135"/>
                  </a:lnTo>
                  <a:lnTo>
                    <a:pt x="871" y="131"/>
                  </a:lnTo>
                  <a:lnTo>
                    <a:pt x="897" y="129"/>
                  </a:lnTo>
                  <a:lnTo>
                    <a:pt x="914" y="128"/>
                  </a:lnTo>
                  <a:lnTo>
                    <a:pt x="921" y="128"/>
                  </a:lnTo>
                  <a:lnTo>
                    <a:pt x="921" y="125"/>
                  </a:lnTo>
                  <a:lnTo>
                    <a:pt x="926" y="121"/>
                  </a:lnTo>
                  <a:lnTo>
                    <a:pt x="934" y="116"/>
                  </a:lnTo>
                  <a:lnTo>
                    <a:pt x="944" y="107"/>
                  </a:lnTo>
                  <a:lnTo>
                    <a:pt x="958" y="98"/>
                  </a:lnTo>
                  <a:lnTo>
                    <a:pt x="975" y="89"/>
                  </a:lnTo>
                  <a:lnTo>
                    <a:pt x="993" y="77"/>
                  </a:lnTo>
                  <a:lnTo>
                    <a:pt x="1014" y="66"/>
                  </a:lnTo>
                  <a:lnTo>
                    <a:pt x="1037" y="53"/>
                  </a:lnTo>
                  <a:lnTo>
                    <a:pt x="1062" y="42"/>
                  </a:lnTo>
                  <a:lnTo>
                    <a:pt x="1089" y="31"/>
                  </a:lnTo>
                  <a:lnTo>
                    <a:pt x="1117" y="21"/>
                  </a:lnTo>
                  <a:lnTo>
                    <a:pt x="1147" y="12"/>
                  </a:lnTo>
                  <a:lnTo>
                    <a:pt x="1177" y="6"/>
                  </a:lnTo>
                  <a:lnTo>
                    <a:pt x="1210" y="2"/>
                  </a:lnTo>
                  <a:lnTo>
                    <a:pt x="1246" y="0"/>
                  </a:lnTo>
                  <a:lnTo>
                    <a:pt x="1277" y="0"/>
                  </a:lnTo>
                  <a:lnTo>
                    <a:pt x="1310" y="3"/>
                  </a:lnTo>
                  <a:lnTo>
                    <a:pt x="1343" y="8"/>
                  </a:lnTo>
                  <a:lnTo>
                    <a:pt x="1377" y="16"/>
                  </a:lnTo>
                  <a:lnTo>
                    <a:pt x="1408" y="24"/>
                  </a:lnTo>
                  <a:lnTo>
                    <a:pt x="1438" y="36"/>
                  </a:lnTo>
                  <a:lnTo>
                    <a:pt x="1467" y="48"/>
                  </a:lnTo>
                  <a:lnTo>
                    <a:pt x="1494" y="60"/>
                  </a:lnTo>
                  <a:lnTo>
                    <a:pt x="1519" y="70"/>
                  </a:lnTo>
                  <a:lnTo>
                    <a:pt x="1542" y="82"/>
                  </a:lnTo>
                  <a:lnTo>
                    <a:pt x="1561" y="92"/>
                  </a:lnTo>
                  <a:lnTo>
                    <a:pt x="1579" y="103"/>
                  </a:lnTo>
                  <a:lnTo>
                    <a:pt x="1592" y="111"/>
                  </a:lnTo>
                  <a:lnTo>
                    <a:pt x="1602" y="116"/>
                  </a:lnTo>
                  <a:lnTo>
                    <a:pt x="1608" y="121"/>
                  </a:lnTo>
                  <a:lnTo>
                    <a:pt x="1611" y="123"/>
                  </a:lnTo>
                  <a:lnTo>
                    <a:pt x="1643" y="311"/>
                  </a:lnTo>
                  <a:lnTo>
                    <a:pt x="202" y="1547"/>
                  </a:lnTo>
                  <a:lnTo>
                    <a:pt x="10" y="1397"/>
                  </a:lnTo>
                  <a:close/>
                </a:path>
              </a:pathLst>
            </a:custGeom>
            <a:solidFill>
              <a:srgbClr val="8A99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5" name="Freeform 23"/>
            <p:cNvSpPr>
              <a:spLocks/>
            </p:cNvSpPr>
            <p:nvPr/>
          </p:nvSpPr>
          <p:spPr bwMode="auto">
            <a:xfrm>
              <a:off x="720" y="2902"/>
              <a:ext cx="695" cy="679"/>
            </a:xfrm>
            <a:custGeom>
              <a:avLst/>
              <a:gdLst>
                <a:gd name="T0" fmla="*/ 0 w 1530"/>
                <a:gd name="T1" fmla="*/ 0 h 1621"/>
                <a:gd name="T2" fmla="*/ 0 w 1530"/>
                <a:gd name="T3" fmla="*/ 0 h 1621"/>
                <a:gd name="T4" fmla="*/ 0 w 1530"/>
                <a:gd name="T5" fmla="*/ 0 h 1621"/>
                <a:gd name="T6" fmla="*/ 0 w 1530"/>
                <a:gd name="T7" fmla="*/ 0 h 1621"/>
                <a:gd name="T8" fmla="*/ 0 w 1530"/>
                <a:gd name="T9" fmla="*/ 0 h 1621"/>
                <a:gd name="T10" fmla="*/ 0 w 1530"/>
                <a:gd name="T11" fmla="*/ 0 h 1621"/>
                <a:gd name="T12" fmla="*/ 0 w 1530"/>
                <a:gd name="T13" fmla="*/ 0 h 1621"/>
                <a:gd name="T14" fmla="*/ 0 w 1530"/>
                <a:gd name="T15" fmla="*/ 0 h 1621"/>
                <a:gd name="T16" fmla="*/ 0 w 1530"/>
                <a:gd name="T17" fmla="*/ 0 h 1621"/>
                <a:gd name="T18" fmla="*/ 0 w 1530"/>
                <a:gd name="T19" fmla="*/ 0 h 1621"/>
                <a:gd name="T20" fmla="*/ 0 w 1530"/>
                <a:gd name="T21" fmla="*/ 0 h 1621"/>
                <a:gd name="T22" fmla="*/ 0 w 1530"/>
                <a:gd name="T23" fmla="*/ 0 h 1621"/>
                <a:gd name="T24" fmla="*/ 0 w 1530"/>
                <a:gd name="T25" fmla="*/ 0 h 1621"/>
                <a:gd name="T26" fmla="*/ 0 w 1530"/>
                <a:gd name="T27" fmla="*/ 0 h 1621"/>
                <a:gd name="T28" fmla="*/ 0 w 1530"/>
                <a:gd name="T29" fmla="*/ 0 h 1621"/>
                <a:gd name="T30" fmla="*/ 0 w 1530"/>
                <a:gd name="T31" fmla="*/ 0 h 1621"/>
                <a:gd name="T32" fmla="*/ 0 w 1530"/>
                <a:gd name="T33" fmla="*/ 0 h 1621"/>
                <a:gd name="T34" fmla="*/ 0 w 1530"/>
                <a:gd name="T35" fmla="*/ 0 h 1621"/>
                <a:gd name="T36" fmla="*/ 0 w 1530"/>
                <a:gd name="T37" fmla="*/ 0 h 1621"/>
                <a:gd name="T38" fmla="*/ 0 w 1530"/>
                <a:gd name="T39" fmla="*/ 0 h 1621"/>
                <a:gd name="T40" fmla="*/ 0 w 1530"/>
                <a:gd name="T41" fmla="*/ 0 h 1621"/>
                <a:gd name="T42" fmla="*/ 0 w 1530"/>
                <a:gd name="T43" fmla="*/ 0 h 1621"/>
                <a:gd name="T44" fmla="*/ 0 w 1530"/>
                <a:gd name="T45" fmla="*/ 0 h 1621"/>
                <a:gd name="T46" fmla="*/ 0 w 1530"/>
                <a:gd name="T47" fmla="*/ 0 h 1621"/>
                <a:gd name="T48" fmla="*/ 0 w 1530"/>
                <a:gd name="T49" fmla="*/ 0 h 1621"/>
                <a:gd name="T50" fmla="*/ 0 w 1530"/>
                <a:gd name="T51" fmla="*/ 0 h 1621"/>
                <a:gd name="T52" fmla="*/ 0 w 1530"/>
                <a:gd name="T53" fmla="*/ 0 h 1621"/>
                <a:gd name="T54" fmla="*/ 0 w 1530"/>
                <a:gd name="T55" fmla="*/ 0 h 1621"/>
                <a:gd name="T56" fmla="*/ 0 w 1530"/>
                <a:gd name="T57" fmla="*/ 0 h 1621"/>
                <a:gd name="T58" fmla="*/ 0 w 1530"/>
                <a:gd name="T59" fmla="*/ 0 h 1621"/>
                <a:gd name="T60" fmla="*/ 0 w 1530"/>
                <a:gd name="T61" fmla="*/ 0 h 1621"/>
                <a:gd name="T62" fmla="*/ 0 w 1530"/>
                <a:gd name="T63" fmla="*/ 0 h 1621"/>
                <a:gd name="T64" fmla="*/ 0 w 1530"/>
                <a:gd name="T65" fmla="*/ 0 h 1621"/>
                <a:gd name="T66" fmla="*/ 0 w 1530"/>
                <a:gd name="T67" fmla="*/ 0 h 1621"/>
                <a:gd name="T68" fmla="*/ 0 w 1530"/>
                <a:gd name="T69" fmla="*/ 0 h 1621"/>
                <a:gd name="T70" fmla="*/ 0 w 1530"/>
                <a:gd name="T71" fmla="*/ 0 h 1621"/>
                <a:gd name="T72" fmla="*/ 0 w 1530"/>
                <a:gd name="T73" fmla="*/ 0 h 1621"/>
                <a:gd name="T74" fmla="*/ 0 w 1530"/>
                <a:gd name="T75" fmla="*/ 0 h 1621"/>
                <a:gd name="T76" fmla="*/ 0 w 1530"/>
                <a:gd name="T77" fmla="*/ 0 h 1621"/>
                <a:gd name="T78" fmla="*/ 0 w 1530"/>
                <a:gd name="T79" fmla="*/ 0 h 1621"/>
                <a:gd name="T80" fmla="*/ 0 w 1530"/>
                <a:gd name="T81" fmla="*/ 0 h 1621"/>
                <a:gd name="T82" fmla="*/ 0 w 1530"/>
                <a:gd name="T83" fmla="*/ 0 h 1621"/>
                <a:gd name="T84" fmla="*/ 0 w 1530"/>
                <a:gd name="T85" fmla="*/ 0 h 1621"/>
                <a:gd name="T86" fmla="*/ 0 w 1530"/>
                <a:gd name="T87" fmla="*/ 0 h 1621"/>
                <a:gd name="T88" fmla="*/ 0 w 1530"/>
                <a:gd name="T89" fmla="*/ 0 h 1621"/>
                <a:gd name="T90" fmla="*/ 0 w 1530"/>
                <a:gd name="T91" fmla="*/ 0 h 1621"/>
                <a:gd name="T92" fmla="*/ 0 w 1530"/>
                <a:gd name="T93" fmla="*/ 0 h 1621"/>
                <a:gd name="T94" fmla="*/ 0 w 1530"/>
                <a:gd name="T95" fmla="*/ 0 h 1621"/>
                <a:gd name="T96" fmla="*/ 0 w 1530"/>
                <a:gd name="T97" fmla="*/ 0 h 1621"/>
                <a:gd name="T98" fmla="*/ 0 w 1530"/>
                <a:gd name="T99" fmla="*/ 0 h 1621"/>
                <a:gd name="T100" fmla="*/ 0 w 1530"/>
                <a:gd name="T101" fmla="*/ 0 h 1621"/>
                <a:gd name="T102" fmla="*/ 0 w 1530"/>
                <a:gd name="T103" fmla="*/ 0 h 1621"/>
                <a:gd name="T104" fmla="*/ 0 w 1530"/>
                <a:gd name="T105" fmla="*/ 0 h 1621"/>
                <a:gd name="T106" fmla="*/ 0 w 1530"/>
                <a:gd name="T107" fmla="*/ 0 h 1621"/>
                <a:gd name="T108" fmla="*/ 0 w 1530"/>
                <a:gd name="T109" fmla="*/ 0 h 1621"/>
                <a:gd name="T110" fmla="*/ 0 w 1530"/>
                <a:gd name="T111" fmla="*/ 0 h 1621"/>
                <a:gd name="T112" fmla="*/ 0 w 1530"/>
                <a:gd name="T113" fmla="*/ 0 h 1621"/>
                <a:gd name="T114" fmla="*/ 0 w 1530"/>
                <a:gd name="T115" fmla="*/ 0 h 162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530"/>
                <a:gd name="T175" fmla="*/ 0 h 1621"/>
                <a:gd name="T176" fmla="*/ 1530 w 1530"/>
                <a:gd name="T177" fmla="*/ 1621 h 162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530" h="1621">
                  <a:moveTo>
                    <a:pt x="0" y="1374"/>
                  </a:moveTo>
                  <a:lnTo>
                    <a:pt x="0" y="1373"/>
                  </a:lnTo>
                  <a:lnTo>
                    <a:pt x="2" y="1371"/>
                  </a:lnTo>
                  <a:lnTo>
                    <a:pt x="4" y="1367"/>
                  </a:lnTo>
                  <a:lnTo>
                    <a:pt x="9" y="1361"/>
                  </a:lnTo>
                  <a:lnTo>
                    <a:pt x="13" y="1355"/>
                  </a:lnTo>
                  <a:lnTo>
                    <a:pt x="19" y="1347"/>
                  </a:lnTo>
                  <a:lnTo>
                    <a:pt x="26" y="1338"/>
                  </a:lnTo>
                  <a:lnTo>
                    <a:pt x="34" y="1330"/>
                  </a:lnTo>
                  <a:lnTo>
                    <a:pt x="41" y="1318"/>
                  </a:lnTo>
                  <a:lnTo>
                    <a:pt x="47" y="1309"/>
                  </a:lnTo>
                  <a:lnTo>
                    <a:pt x="54" y="1296"/>
                  </a:lnTo>
                  <a:lnTo>
                    <a:pt x="60" y="1285"/>
                  </a:lnTo>
                  <a:lnTo>
                    <a:pt x="67" y="1273"/>
                  </a:lnTo>
                  <a:lnTo>
                    <a:pt x="72" y="1260"/>
                  </a:lnTo>
                  <a:lnTo>
                    <a:pt x="77" y="1248"/>
                  </a:lnTo>
                  <a:lnTo>
                    <a:pt x="83" y="1236"/>
                  </a:lnTo>
                  <a:lnTo>
                    <a:pt x="87" y="1222"/>
                  </a:lnTo>
                  <a:lnTo>
                    <a:pt x="89" y="1209"/>
                  </a:lnTo>
                  <a:lnTo>
                    <a:pt x="91" y="1195"/>
                  </a:lnTo>
                  <a:lnTo>
                    <a:pt x="93" y="1184"/>
                  </a:lnTo>
                  <a:lnTo>
                    <a:pt x="93" y="1169"/>
                  </a:lnTo>
                  <a:lnTo>
                    <a:pt x="94" y="1156"/>
                  </a:lnTo>
                  <a:lnTo>
                    <a:pt x="94" y="1143"/>
                  </a:lnTo>
                  <a:lnTo>
                    <a:pt x="94" y="1132"/>
                  </a:lnTo>
                  <a:lnTo>
                    <a:pt x="94" y="1120"/>
                  </a:lnTo>
                  <a:lnTo>
                    <a:pt x="94" y="1110"/>
                  </a:lnTo>
                  <a:lnTo>
                    <a:pt x="93" y="1099"/>
                  </a:lnTo>
                  <a:lnTo>
                    <a:pt x="93" y="1093"/>
                  </a:lnTo>
                  <a:lnTo>
                    <a:pt x="92" y="1085"/>
                  </a:lnTo>
                  <a:lnTo>
                    <a:pt x="92" y="1081"/>
                  </a:lnTo>
                  <a:lnTo>
                    <a:pt x="92" y="1078"/>
                  </a:lnTo>
                  <a:lnTo>
                    <a:pt x="91" y="1076"/>
                  </a:lnTo>
                  <a:lnTo>
                    <a:pt x="88" y="1073"/>
                  </a:lnTo>
                  <a:lnTo>
                    <a:pt x="84" y="1067"/>
                  </a:lnTo>
                  <a:lnTo>
                    <a:pt x="80" y="1061"/>
                  </a:lnTo>
                  <a:lnTo>
                    <a:pt x="72" y="1051"/>
                  </a:lnTo>
                  <a:lnTo>
                    <a:pt x="67" y="1042"/>
                  </a:lnTo>
                  <a:lnTo>
                    <a:pt x="59" y="1028"/>
                  </a:lnTo>
                  <a:lnTo>
                    <a:pt x="52" y="1018"/>
                  </a:lnTo>
                  <a:lnTo>
                    <a:pt x="44" y="1003"/>
                  </a:lnTo>
                  <a:lnTo>
                    <a:pt x="37" y="989"/>
                  </a:lnTo>
                  <a:lnTo>
                    <a:pt x="30" y="973"/>
                  </a:lnTo>
                  <a:lnTo>
                    <a:pt x="23" y="957"/>
                  </a:lnTo>
                  <a:lnTo>
                    <a:pt x="17" y="940"/>
                  </a:lnTo>
                  <a:lnTo>
                    <a:pt x="13" y="923"/>
                  </a:lnTo>
                  <a:lnTo>
                    <a:pt x="10" y="906"/>
                  </a:lnTo>
                  <a:lnTo>
                    <a:pt x="9" y="890"/>
                  </a:lnTo>
                  <a:lnTo>
                    <a:pt x="9" y="886"/>
                  </a:lnTo>
                  <a:lnTo>
                    <a:pt x="10" y="876"/>
                  </a:lnTo>
                  <a:lnTo>
                    <a:pt x="13" y="859"/>
                  </a:lnTo>
                  <a:lnTo>
                    <a:pt x="17" y="839"/>
                  </a:lnTo>
                  <a:lnTo>
                    <a:pt x="22" y="813"/>
                  </a:lnTo>
                  <a:lnTo>
                    <a:pt x="30" y="784"/>
                  </a:lnTo>
                  <a:lnTo>
                    <a:pt x="38" y="749"/>
                  </a:lnTo>
                  <a:lnTo>
                    <a:pt x="48" y="714"/>
                  </a:lnTo>
                  <a:lnTo>
                    <a:pt x="59" y="674"/>
                  </a:lnTo>
                  <a:lnTo>
                    <a:pt x="72" y="634"/>
                  </a:lnTo>
                  <a:lnTo>
                    <a:pt x="87" y="591"/>
                  </a:lnTo>
                  <a:lnTo>
                    <a:pt x="102" y="551"/>
                  </a:lnTo>
                  <a:lnTo>
                    <a:pt x="119" y="508"/>
                  </a:lnTo>
                  <a:lnTo>
                    <a:pt x="141" y="466"/>
                  </a:lnTo>
                  <a:lnTo>
                    <a:pt x="163" y="427"/>
                  </a:lnTo>
                  <a:lnTo>
                    <a:pt x="188" y="390"/>
                  </a:lnTo>
                  <a:lnTo>
                    <a:pt x="214" y="354"/>
                  </a:lnTo>
                  <a:lnTo>
                    <a:pt x="248" y="322"/>
                  </a:lnTo>
                  <a:lnTo>
                    <a:pt x="285" y="291"/>
                  </a:lnTo>
                  <a:lnTo>
                    <a:pt x="327" y="264"/>
                  </a:lnTo>
                  <a:lnTo>
                    <a:pt x="369" y="237"/>
                  </a:lnTo>
                  <a:lnTo>
                    <a:pt x="415" y="216"/>
                  </a:lnTo>
                  <a:lnTo>
                    <a:pt x="463" y="197"/>
                  </a:lnTo>
                  <a:lnTo>
                    <a:pt x="512" y="181"/>
                  </a:lnTo>
                  <a:lnTo>
                    <a:pt x="558" y="165"/>
                  </a:lnTo>
                  <a:lnTo>
                    <a:pt x="604" y="153"/>
                  </a:lnTo>
                  <a:lnTo>
                    <a:pt x="647" y="144"/>
                  </a:lnTo>
                  <a:lnTo>
                    <a:pt x="690" y="139"/>
                  </a:lnTo>
                  <a:lnTo>
                    <a:pt x="727" y="133"/>
                  </a:lnTo>
                  <a:lnTo>
                    <a:pt x="764" y="132"/>
                  </a:lnTo>
                  <a:lnTo>
                    <a:pt x="793" y="132"/>
                  </a:lnTo>
                  <a:lnTo>
                    <a:pt x="818" y="136"/>
                  </a:lnTo>
                  <a:lnTo>
                    <a:pt x="819" y="135"/>
                  </a:lnTo>
                  <a:lnTo>
                    <a:pt x="823" y="131"/>
                  </a:lnTo>
                  <a:lnTo>
                    <a:pt x="831" y="125"/>
                  </a:lnTo>
                  <a:lnTo>
                    <a:pt x="842" y="119"/>
                  </a:lnTo>
                  <a:lnTo>
                    <a:pt x="855" y="110"/>
                  </a:lnTo>
                  <a:lnTo>
                    <a:pt x="869" y="100"/>
                  </a:lnTo>
                  <a:lnTo>
                    <a:pt x="886" y="90"/>
                  </a:lnTo>
                  <a:lnTo>
                    <a:pt x="906" y="79"/>
                  </a:lnTo>
                  <a:lnTo>
                    <a:pt x="925" y="68"/>
                  </a:lnTo>
                  <a:lnTo>
                    <a:pt x="947" y="57"/>
                  </a:lnTo>
                  <a:lnTo>
                    <a:pt x="968" y="45"/>
                  </a:lnTo>
                  <a:lnTo>
                    <a:pt x="992" y="36"/>
                  </a:lnTo>
                  <a:lnTo>
                    <a:pt x="1014" y="24"/>
                  </a:lnTo>
                  <a:lnTo>
                    <a:pt x="1038" y="16"/>
                  </a:lnTo>
                  <a:lnTo>
                    <a:pt x="1061" y="10"/>
                  </a:lnTo>
                  <a:lnTo>
                    <a:pt x="1085" y="4"/>
                  </a:lnTo>
                  <a:lnTo>
                    <a:pt x="1109" y="0"/>
                  </a:lnTo>
                  <a:lnTo>
                    <a:pt x="1139" y="3"/>
                  </a:lnTo>
                  <a:lnTo>
                    <a:pt x="1169" y="8"/>
                  </a:lnTo>
                  <a:lnTo>
                    <a:pt x="1204" y="18"/>
                  </a:lnTo>
                  <a:lnTo>
                    <a:pt x="1239" y="28"/>
                  </a:lnTo>
                  <a:lnTo>
                    <a:pt x="1276" y="43"/>
                  </a:lnTo>
                  <a:lnTo>
                    <a:pt x="1313" y="57"/>
                  </a:lnTo>
                  <a:lnTo>
                    <a:pt x="1350" y="73"/>
                  </a:lnTo>
                  <a:lnTo>
                    <a:pt x="1382" y="89"/>
                  </a:lnTo>
                  <a:lnTo>
                    <a:pt x="1415" y="104"/>
                  </a:lnTo>
                  <a:lnTo>
                    <a:pt x="1444" y="119"/>
                  </a:lnTo>
                  <a:lnTo>
                    <a:pt x="1471" y="133"/>
                  </a:lnTo>
                  <a:lnTo>
                    <a:pt x="1492" y="144"/>
                  </a:lnTo>
                  <a:lnTo>
                    <a:pt x="1509" y="153"/>
                  </a:lnTo>
                  <a:lnTo>
                    <a:pt x="1519" y="158"/>
                  </a:lnTo>
                  <a:lnTo>
                    <a:pt x="1523" y="162"/>
                  </a:lnTo>
                  <a:lnTo>
                    <a:pt x="1530" y="310"/>
                  </a:lnTo>
                  <a:lnTo>
                    <a:pt x="88" y="1621"/>
                  </a:lnTo>
                  <a:lnTo>
                    <a:pt x="0" y="1374"/>
                  </a:lnTo>
                  <a:close/>
                </a:path>
              </a:pathLst>
            </a:custGeom>
            <a:solidFill>
              <a:srgbClr val="B0C2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6" name="Freeform 24"/>
            <p:cNvSpPr>
              <a:spLocks/>
            </p:cNvSpPr>
            <p:nvPr/>
          </p:nvSpPr>
          <p:spPr bwMode="auto">
            <a:xfrm>
              <a:off x="757" y="2948"/>
              <a:ext cx="714" cy="678"/>
            </a:xfrm>
            <a:custGeom>
              <a:avLst/>
              <a:gdLst>
                <a:gd name="T0" fmla="*/ 0 w 1571"/>
                <a:gd name="T1" fmla="*/ 0 h 1619"/>
                <a:gd name="T2" fmla="*/ 0 w 1571"/>
                <a:gd name="T3" fmla="*/ 0 h 1619"/>
                <a:gd name="T4" fmla="*/ 0 w 1571"/>
                <a:gd name="T5" fmla="*/ 0 h 1619"/>
                <a:gd name="T6" fmla="*/ 0 w 1571"/>
                <a:gd name="T7" fmla="*/ 0 h 1619"/>
                <a:gd name="T8" fmla="*/ 0 w 1571"/>
                <a:gd name="T9" fmla="*/ 0 h 1619"/>
                <a:gd name="T10" fmla="*/ 0 w 1571"/>
                <a:gd name="T11" fmla="*/ 0 h 1619"/>
                <a:gd name="T12" fmla="*/ 0 w 1571"/>
                <a:gd name="T13" fmla="*/ 0 h 1619"/>
                <a:gd name="T14" fmla="*/ 0 w 1571"/>
                <a:gd name="T15" fmla="*/ 0 h 1619"/>
                <a:gd name="T16" fmla="*/ 0 w 1571"/>
                <a:gd name="T17" fmla="*/ 0 h 1619"/>
                <a:gd name="T18" fmla="*/ 0 w 1571"/>
                <a:gd name="T19" fmla="*/ 0 h 1619"/>
                <a:gd name="T20" fmla="*/ 0 w 1571"/>
                <a:gd name="T21" fmla="*/ 0 h 1619"/>
                <a:gd name="T22" fmla="*/ 0 w 1571"/>
                <a:gd name="T23" fmla="*/ 0 h 1619"/>
                <a:gd name="T24" fmla="*/ 0 w 1571"/>
                <a:gd name="T25" fmla="*/ 0 h 1619"/>
                <a:gd name="T26" fmla="*/ 0 w 1571"/>
                <a:gd name="T27" fmla="*/ 0 h 1619"/>
                <a:gd name="T28" fmla="*/ 0 w 1571"/>
                <a:gd name="T29" fmla="*/ 0 h 1619"/>
                <a:gd name="T30" fmla="*/ 0 w 1571"/>
                <a:gd name="T31" fmla="*/ 0 h 1619"/>
                <a:gd name="T32" fmla="*/ 0 w 1571"/>
                <a:gd name="T33" fmla="*/ 0 h 1619"/>
                <a:gd name="T34" fmla="*/ 0 w 1571"/>
                <a:gd name="T35" fmla="*/ 0 h 1619"/>
                <a:gd name="T36" fmla="*/ 0 w 1571"/>
                <a:gd name="T37" fmla="*/ 0 h 1619"/>
                <a:gd name="T38" fmla="*/ 0 w 1571"/>
                <a:gd name="T39" fmla="*/ 0 h 1619"/>
                <a:gd name="T40" fmla="*/ 0 w 1571"/>
                <a:gd name="T41" fmla="*/ 0 h 1619"/>
                <a:gd name="T42" fmla="*/ 0 w 1571"/>
                <a:gd name="T43" fmla="*/ 0 h 1619"/>
                <a:gd name="T44" fmla="*/ 0 w 1571"/>
                <a:gd name="T45" fmla="*/ 0 h 1619"/>
                <a:gd name="T46" fmla="*/ 0 w 1571"/>
                <a:gd name="T47" fmla="*/ 0 h 1619"/>
                <a:gd name="T48" fmla="*/ 0 w 1571"/>
                <a:gd name="T49" fmla="*/ 0 h 1619"/>
                <a:gd name="T50" fmla="*/ 0 w 1571"/>
                <a:gd name="T51" fmla="*/ 0 h 1619"/>
                <a:gd name="T52" fmla="*/ 0 w 1571"/>
                <a:gd name="T53" fmla="*/ 0 h 1619"/>
                <a:gd name="T54" fmla="*/ 0 w 1571"/>
                <a:gd name="T55" fmla="*/ 0 h 1619"/>
                <a:gd name="T56" fmla="*/ 0 w 1571"/>
                <a:gd name="T57" fmla="*/ 0 h 1619"/>
                <a:gd name="T58" fmla="*/ 0 w 1571"/>
                <a:gd name="T59" fmla="*/ 0 h 1619"/>
                <a:gd name="T60" fmla="*/ 0 w 1571"/>
                <a:gd name="T61" fmla="*/ 0 h 1619"/>
                <a:gd name="T62" fmla="*/ 0 w 1571"/>
                <a:gd name="T63" fmla="*/ 0 h 1619"/>
                <a:gd name="T64" fmla="*/ 0 w 1571"/>
                <a:gd name="T65" fmla="*/ 0 h 1619"/>
                <a:gd name="T66" fmla="*/ 0 w 1571"/>
                <a:gd name="T67" fmla="*/ 0 h 1619"/>
                <a:gd name="T68" fmla="*/ 0 w 1571"/>
                <a:gd name="T69" fmla="*/ 0 h 1619"/>
                <a:gd name="T70" fmla="*/ 0 w 1571"/>
                <a:gd name="T71" fmla="*/ 0 h 1619"/>
                <a:gd name="T72" fmla="*/ 0 w 1571"/>
                <a:gd name="T73" fmla="*/ 0 h 1619"/>
                <a:gd name="T74" fmla="*/ 0 w 1571"/>
                <a:gd name="T75" fmla="*/ 0 h 1619"/>
                <a:gd name="T76" fmla="*/ 0 w 1571"/>
                <a:gd name="T77" fmla="*/ 0 h 1619"/>
                <a:gd name="T78" fmla="*/ 0 w 1571"/>
                <a:gd name="T79" fmla="*/ 0 h 1619"/>
                <a:gd name="T80" fmla="*/ 0 w 1571"/>
                <a:gd name="T81" fmla="*/ 0 h 1619"/>
                <a:gd name="T82" fmla="*/ 0 w 1571"/>
                <a:gd name="T83" fmla="*/ 0 h 1619"/>
                <a:gd name="T84" fmla="*/ 0 w 1571"/>
                <a:gd name="T85" fmla="*/ 0 h 1619"/>
                <a:gd name="T86" fmla="*/ 0 w 1571"/>
                <a:gd name="T87" fmla="*/ 0 h 1619"/>
                <a:gd name="T88" fmla="*/ 0 w 1571"/>
                <a:gd name="T89" fmla="*/ 0 h 1619"/>
                <a:gd name="T90" fmla="*/ 0 w 1571"/>
                <a:gd name="T91" fmla="*/ 0 h 1619"/>
                <a:gd name="T92" fmla="*/ 0 w 1571"/>
                <a:gd name="T93" fmla="*/ 0 h 1619"/>
                <a:gd name="T94" fmla="*/ 0 w 1571"/>
                <a:gd name="T95" fmla="*/ 0 h 1619"/>
                <a:gd name="T96" fmla="*/ 0 w 1571"/>
                <a:gd name="T97" fmla="*/ 0 h 1619"/>
                <a:gd name="T98" fmla="*/ 0 w 1571"/>
                <a:gd name="T99" fmla="*/ 0 h 1619"/>
                <a:gd name="T100" fmla="*/ 0 w 1571"/>
                <a:gd name="T101" fmla="*/ 0 h 1619"/>
                <a:gd name="T102" fmla="*/ 0 w 1571"/>
                <a:gd name="T103" fmla="*/ 0 h 1619"/>
                <a:gd name="T104" fmla="*/ 0 w 1571"/>
                <a:gd name="T105" fmla="*/ 0 h 1619"/>
                <a:gd name="T106" fmla="*/ 0 w 1571"/>
                <a:gd name="T107" fmla="*/ 0 h 1619"/>
                <a:gd name="T108" fmla="*/ 0 w 1571"/>
                <a:gd name="T109" fmla="*/ 0 h 1619"/>
                <a:gd name="T110" fmla="*/ 0 w 1571"/>
                <a:gd name="T111" fmla="*/ 0 h 1619"/>
                <a:gd name="T112" fmla="*/ 0 w 1571"/>
                <a:gd name="T113" fmla="*/ 0 h 1619"/>
                <a:gd name="T114" fmla="*/ 0 w 1571"/>
                <a:gd name="T115" fmla="*/ 0 h 161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571"/>
                <a:gd name="T175" fmla="*/ 0 h 1619"/>
                <a:gd name="T176" fmla="*/ 1571 w 1571"/>
                <a:gd name="T177" fmla="*/ 1619 h 161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571" h="1619">
                  <a:moveTo>
                    <a:pt x="0" y="1392"/>
                  </a:moveTo>
                  <a:lnTo>
                    <a:pt x="0" y="1390"/>
                  </a:lnTo>
                  <a:lnTo>
                    <a:pt x="4" y="1386"/>
                  </a:lnTo>
                  <a:lnTo>
                    <a:pt x="6" y="1378"/>
                  </a:lnTo>
                  <a:lnTo>
                    <a:pt x="11" y="1370"/>
                  </a:lnTo>
                  <a:lnTo>
                    <a:pt x="17" y="1358"/>
                  </a:lnTo>
                  <a:lnTo>
                    <a:pt x="26" y="1346"/>
                  </a:lnTo>
                  <a:lnTo>
                    <a:pt x="34" y="1332"/>
                  </a:lnTo>
                  <a:lnTo>
                    <a:pt x="43" y="1317"/>
                  </a:lnTo>
                  <a:lnTo>
                    <a:pt x="52" y="1299"/>
                  </a:lnTo>
                  <a:lnTo>
                    <a:pt x="61" y="1282"/>
                  </a:lnTo>
                  <a:lnTo>
                    <a:pt x="72" y="1262"/>
                  </a:lnTo>
                  <a:lnTo>
                    <a:pt x="81" y="1244"/>
                  </a:lnTo>
                  <a:lnTo>
                    <a:pt x="90" y="1224"/>
                  </a:lnTo>
                  <a:lnTo>
                    <a:pt x="100" y="1206"/>
                  </a:lnTo>
                  <a:lnTo>
                    <a:pt x="109" y="1186"/>
                  </a:lnTo>
                  <a:lnTo>
                    <a:pt x="118" y="1167"/>
                  </a:lnTo>
                  <a:lnTo>
                    <a:pt x="125" y="1148"/>
                  </a:lnTo>
                  <a:lnTo>
                    <a:pt x="131" y="1129"/>
                  </a:lnTo>
                  <a:lnTo>
                    <a:pt x="135" y="1111"/>
                  </a:lnTo>
                  <a:lnTo>
                    <a:pt x="140" y="1095"/>
                  </a:lnTo>
                  <a:lnTo>
                    <a:pt x="144" y="1079"/>
                  </a:lnTo>
                  <a:lnTo>
                    <a:pt x="147" y="1063"/>
                  </a:lnTo>
                  <a:lnTo>
                    <a:pt x="148" y="1048"/>
                  </a:lnTo>
                  <a:lnTo>
                    <a:pt x="150" y="1036"/>
                  </a:lnTo>
                  <a:lnTo>
                    <a:pt x="150" y="1023"/>
                  </a:lnTo>
                  <a:lnTo>
                    <a:pt x="150" y="1012"/>
                  </a:lnTo>
                  <a:lnTo>
                    <a:pt x="150" y="1002"/>
                  </a:lnTo>
                  <a:lnTo>
                    <a:pt x="150" y="995"/>
                  </a:lnTo>
                  <a:lnTo>
                    <a:pt x="150" y="987"/>
                  </a:lnTo>
                  <a:lnTo>
                    <a:pt x="150" y="983"/>
                  </a:lnTo>
                  <a:lnTo>
                    <a:pt x="150" y="981"/>
                  </a:lnTo>
                  <a:lnTo>
                    <a:pt x="147" y="978"/>
                  </a:lnTo>
                  <a:lnTo>
                    <a:pt x="144" y="974"/>
                  </a:lnTo>
                  <a:lnTo>
                    <a:pt x="138" y="967"/>
                  </a:lnTo>
                  <a:lnTo>
                    <a:pt x="133" y="958"/>
                  </a:lnTo>
                  <a:lnTo>
                    <a:pt x="123" y="946"/>
                  </a:lnTo>
                  <a:lnTo>
                    <a:pt x="115" y="936"/>
                  </a:lnTo>
                  <a:lnTo>
                    <a:pt x="106" y="920"/>
                  </a:lnTo>
                  <a:lnTo>
                    <a:pt x="97" y="906"/>
                  </a:lnTo>
                  <a:lnTo>
                    <a:pt x="85" y="888"/>
                  </a:lnTo>
                  <a:lnTo>
                    <a:pt x="76" y="871"/>
                  </a:lnTo>
                  <a:lnTo>
                    <a:pt x="67" y="853"/>
                  </a:lnTo>
                  <a:lnTo>
                    <a:pt x="58" y="834"/>
                  </a:lnTo>
                  <a:lnTo>
                    <a:pt x="48" y="815"/>
                  </a:lnTo>
                  <a:lnTo>
                    <a:pt x="44" y="796"/>
                  </a:lnTo>
                  <a:lnTo>
                    <a:pt x="38" y="778"/>
                  </a:lnTo>
                  <a:lnTo>
                    <a:pt x="35" y="761"/>
                  </a:lnTo>
                  <a:lnTo>
                    <a:pt x="35" y="755"/>
                  </a:lnTo>
                  <a:lnTo>
                    <a:pt x="36" y="744"/>
                  </a:lnTo>
                  <a:lnTo>
                    <a:pt x="38" y="727"/>
                  </a:lnTo>
                  <a:lnTo>
                    <a:pt x="42" y="703"/>
                  </a:lnTo>
                  <a:lnTo>
                    <a:pt x="46" y="674"/>
                  </a:lnTo>
                  <a:lnTo>
                    <a:pt x="54" y="641"/>
                  </a:lnTo>
                  <a:lnTo>
                    <a:pt x="63" y="604"/>
                  </a:lnTo>
                  <a:lnTo>
                    <a:pt x="75" y="567"/>
                  </a:lnTo>
                  <a:lnTo>
                    <a:pt x="88" y="525"/>
                  </a:lnTo>
                  <a:lnTo>
                    <a:pt x="105" y="484"/>
                  </a:lnTo>
                  <a:lnTo>
                    <a:pt x="125" y="441"/>
                  </a:lnTo>
                  <a:lnTo>
                    <a:pt x="150" y="400"/>
                  </a:lnTo>
                  <a:lnTo>
                    <a:pt x="176" y="358"/>
                  </a:lnTo>
                  <a:lnTo>
                    <a:pt x="208" y="320"/>
                  </a:lnTo>
                  <a:lnTo>
                    <a:pt x="244" y="284"/>
                  </a:lnTo>
                  <a:lnTo>
                    <a:pt x="285" y="253"/>
                  </a:lnTo>
                  <a:lnTo>
                    <a:pt x="327" y="224"/>
                  </a:lnTo>
                  <a:lnTo>
                    <a:pt x="371" y="200"/>
                  </a:lnTo>
                  <a:lnTo>
                    <a:pt x="414" y="180"/>
                  </a:lnTo>
                  <a:lnTo>
                    <a:pt x="457" y="165"/>
                  </a:lnTo>
                  <a:lnTo>
                    <a:pt x="500" y="151"/>
                  </a:lnTo>
                  <a:lnTo>
                    <a:pt x="542" y="142"/>
                  </a:lnTo>
                  <a:lnTo>
                    <a:pt x="581" y="134"/>
                  </a:lnTo>
                  <a:lnTo>
                    <a:pt x="619" y="130"/>
                  </a:lnTo>
                  <a:lnTo>
                    <a:pt x="654" y="126"/>
                  </a:lnTo>
                  <a:lnTo>
                    <a:pt x="685" y="125"/>
                  </a:lnTo>
                  <a:lnTo>
                    <a:pt x="713" y="125"/>
                  </a:lnTo>
                  <a:lnTo>
                    <a:pt x="736" y="126"/>
                  </a:lnTo>
                  <a:lnTo>
                    <a:pt x="756" y="126"/>
                  </a:lnTo>
                  <a:lnTo>
                    <a:pt x="771" y="129"/>
                  </a:lnTo>
                  <a:lnTo>
                    <a:pt x="780" y="130"/>
                  </a:lnTo>
                  <a:lnTo>
                    <a:pt x="784" y="130"/>
                  </a:lnTo>
                  <a:lnTo>
                    <a:pt x="784" y="129"/>
                  </a:lnTo>
                  <a:lnTo>
                    <a:pt x="786" y="125"/>
                  </a:lnTo>
                  <a:lnTo>
                    <a:pt x="792" y="120"/>
                  </a:lnTo>
                  <a:lnTo>
                    <a:pt x="800" y="112"/>
                  </a:lnTo>
                  <a:lnTo>
                    <a:pt x="809" y="103"/>
                  </a:lnTo>
                  <a:lnTo>
                    <a:pt x="821" y="93"/>
                  </a:lnTo>
                  <a:lnTo>
                    <a:pt x="832" y="84"/>
                  </a:lnTo>
                  <a:lnTo>
                    <a:pt x="850" y="74"/>
                  </a:lnTo>
                  <a:lnTo>
                    <a:pt x="864" y="61"/>
                  </a:lnTo>
                  <a:lnTo>
                    <a:pt x="882" y="50"/>
                  </a:lnTo>
                  <a:lnTo>
                    <a:pt x="902" y="40"/>
                  </a:lnTo>
                  <a:lnTo>
                    <a:pt x="925" y="30"/>
                  </a:lnTo>
                  <a:lnTo>
                    <a:pt x="947" y="20"/>
                  </a:lnTo>
                  <a:lnTo>
                    <a:pt x="971" y="13"/>
                  </a:lnTo>
                  <a:lnTo>
                    <a:pt x="997" y="5"/>
                  </a:lnTo>
                  <a:lnTo>
                    <a:pt x="1025" y="3"/>
                  </a:lnTo>
                  <a:lnTo>
                    <a:pt x="1051" y="0"/>
                  </a:lnTo>
                  <a:lnTo>
                    <a:pt x="1081" y="1"/>
                  </a:lnTo>
                  <a:lnTo>
                    <a:pt x="1111" y="5"/>
                  </a:lnTo>
                  <a:lnTo>
                    <a:pt x="1144" y="14"/>
                  </a:lnTo>
                  <a:lnTo>
                    <a:pt x="1177" y="24"/>
                  </a:lnTo>
                  <a:lnTo>
                    <a:pt x="1211" y="36"/>
                  </a:lnTo>
                  <a:lnTo>
                    <a:pt x="1244" y="50"/>
                  </a:lnTo>
                  <a:lnTo>
                    <a:pt x="1277" y="67"/>
                  </a:lnTo>
                  <a:lnTo>
                    <a:pt x="1309" y="84"/>
                  </a:lnTo>
                  <a:lnTo>
                    <a:pt x="1340" y="103"/>
                  </a:lnTo>
                  <a:lnTo>
                    <a:pt x="1369" y="124"/>
                  </a:lnTo>
                  <a:lnTo>
                    <a:pt x="1397" y="146"/>
                  </a:lnTo>
                  <a:lnTo>
                    <a:pt x="1422" y="167"/>
                  </a:lnTo>
                  <a:lnTo>
                    <a:pt x="1446" y="191"/>
                  </a:lnTo>
                  <a:lnTo>
                    <a:pt x="1465" y="216"/>
                  </a:lnTo>
                  <a:lnTo>
                    <a:pt x="1482" y="241"/>
                  </a:lnTo>
                  <a:lnTo>
                    <a:pt x="1571" y="449"/>
                  </a:lnTo>
                  <a:lnTo>
                    <a:pt x="180" y="1619"/>
                  </a:lnTo>
                  <a:lnTo>
                    <a:pt x="44" y="1536"/>
                  </a:lnTo>
                  <a:lnTo>
                    <a:pt x="0" y="1392"/>
                  </a:lnTo>
                  <a:close/>
                </a:path>
              </a:pathLst>
            </a:custGeom>
            <a:solidFill>
              <a:srgbClr val="C2D6C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7" name="Freeform 25"/>
            <p:cNvSpPr>
              <a:spLocks/>
            </p:cNvSpPr>
            <p:nvPr/>
          </p:nvSpPr>
          <p:spPr bwMode="auto">
            <a:xfrm>
              <a:off x="786" y="2988"/>
              <a:ext cx="731" cy="642"/>
            </a:xfrm>
            <a:custGeom>
              <a:avLst/>
              <a:gdLst>
                <a:gd name="T0" fmla="*/ 0 w 1609"/>
                <a:gd name="T1" fmla="*/ 0 h 1535"/>
                <a:gd name="T2" fmla="*/ 0 w 1609"/>
                <a:gd name="T3" fmla="*/ 0 h 1535"/>
                <a:gd name="T4" fmla="*/ 0 w 1609"/>
                <a:gd name="T5" fmla="*/ 0 h 1535"/>
                <a:gd name="T6" fmla="*/ 0 w 1609"/>
                <a:gd name="T7" fmla="*/ 0 h 1535"/>
                <a:gd name="T8" fmla="*/ 0 w 1609"/>
                <a:gd name="T9" fmla="*/ 0 h 1535"/>
                <a:gd name="T10" fmla="*/ 0 w 1609"/>
                <a:gd name="T11" fmla="*/ 0 h 1535"/>
                <a:gd name="T12" fmla="*/ 0 w 1609"/>
                <a:gd name="T13" fmla="*/ 0 h 1535"/>
                <a:gd name="T14" fmla="*/ 0 w 1609"/>
                <a:gd name="T15" fmla="*/ 0 h 1535"/>
                <a:gd name="T16" fmla="*/ 0 w 1609"/>
                <a:gd name="T17" fmla="*/ 0 h 1535"/>
                <a:gd name="T18" fmla="*/ 0 w 1609"/>
                <a:gd name="T19" fmla="*/ 0 h 1535"/>
                <a:gd name="T20" fmla="*/ 0 w 1609"/>
                <a:gd name="T21" fmla="*/ 0 h 1535"/>
                <a:gd name="T22" fmla="*/ 0 w 1609"/>
                <a:gd name="T23" fmla="*/ 0 h 1535"/>
                <a:gd name="T24" fmla="*/ 0 w 1609"/>
                <a:gd name="T25" fmla="*/ 0 h 1535"/>
                <a:gd name="T26" fmla="*/ 0 w 1609"/>
                <a:gd name="T27" fmla="*/ 0 h 1535"/>
                <a:gd name="T28" fmla="*/ 0 w 1609"/>
                <a:gd name="T29" fmla="*/ 0 h 1535"/>
                <a:gd name="T30" fmla="*/ 0 w 1609"/>
                <a:gd name="T31" fmla="*/ 0 h 1535"/>
                <a:gd name="T32" fmla="*/ 0 w 1609"/>
                <a:gd name="T33" fmla="*/ 0 h 1535"/>
                <a:gd name="T34" fmla="*/ 0 w 1609"/>
                <a:gd name="T35" fmla="*/ 0 h 1535"/>
                <a:gd name="T36" fmla="*/ 0 w 1609"/>
                <a:gd name="T37" fmla="*/ 0 h 1535"/>
                <a:gd name="T38" fmla="*/ 0 w 1609"/>
                <a:gd name="T39" fmla="*/ 0 h 1535"/>
                <a:gd name="T40" fmla="*/ 0 w 1609"/>
                <a:gd name="T41" fmla="*/ 0 h 1535"/>
                <a:gd name="T42" fmla="*/ 0 w 1609"/>
                <a:gd name="T43" fmla="*/ 0 h 1535"/>
                <a:gd name="T44" fmla="*/ 0 w 1609"/>
                <a:gd name="T45" fmla="*/ 0 h 1535"/>
                <a:gd name="T46" fmla="*/ 0 w 1609"/>
                <a:gd name="T47" fmla="*/ 0 h 1535"/>
                <a:gd name="T48" fmla="*/ 0 w 1609"/>
                <a:gd name="T49" fmla="*/ 0 h 1535"/>
                <a:gd name="T50" fmla="*/ 0 w 1609"/>
                <a:gd name="T51" fmla="*/ 0 h 1535"/>
                <a:gd name="T52" fmla="*/ 0 w 1609"/>
                <a:gd name="T53" fmla="*/ 0 h 1535"/>
                <a:gd name="T54" fmla="*/ 0 w 1609"/>
                <a:gd name="T55" fmla="*/ 0 h 1535"/>
                <a:gd name="T56" fmla="*/ 0 w 1609"/>
                <a:gd name="T57" fmla="*/ 0 h 1535"/>
                <a:gd name="T58" fmla="*/ 0 w 1609"/>
                <a:gd name="T59" fmla="*/ 0 h 1535"/>
                <a:gd name="T60" fmla="*/ 0 w 1609"/>
                <a:gd name="T61" fmla="*/ 0 h 1535"/>
                <a:gd name="T62" fmla="*/ 0 w 1609"/>
                <a:gd name="T63" fmla="*/ 0 h 1535"/>
                <a:gd name="T64" fmla="*/ 0 w 1609"/>
                <a:gd name="T65" fmla="*/ 0 h 1535"/>
                <a:gd name="T66" fmla="*/ 0 w 1609"/>
                <a:gd name="T67" fmla="*/ 0 h 1535"/>
                <a:gd name="T68" fmla="*/ 0 w 1609"/>
                <a:gd name="T69" fmla="*/ 0 h 1535"/>
                <a:gd name="T70" fmla="*/ 0 w 1609"/>
                <a:gd name="T71" fmla="*/ 0 h 1535"/>
                <a:gd name="T72" fmla="*/ 0 w 1609"/>
                <a:gd name="T73" fmla="*/ 0 h 1535"/>
                <a:gd name="T74" fmla="*/ 0 w 1609"/>
                <a:gd name="T75" fmla="*/ 0 h 1535"/>
                <a:gd name="T76" fmla="*/ 0 w 1609"/>
                <a:gd name="T77" fmla="*/ 0 h 1535"/>
                <a:gd name="T78" fmla="*/ 0 w 1609"/>
                <a:gd name="T79" fmla="*/ 0 h 1535"/>
                <a:gd name="T80" fmla="*/ 0 w 1609"/>
                <a:gd name="T81" fmla="*/ 0 h 1535"/>
                <a:gd name="T82" fmla="*/ 0 w 1609"/>
                <a:gd name="T83" fmla="*/ 0 h 1535"/>
                <a:gd name="T84" fmla="*/ 0 w 1609"/>
                <a:gd name="T85" fmla="*/ 0 h 1535"/>
                <a:gd name="T86" fmla="*/ 0 w 1609"/>
                <a:gd name="T87" fmla="*/ 0 h 15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609"/>
                <a:gd name="T133" fmla="*/ 0 h 1535"/>
                <a:gd name="T134" fmla="*/ 1609 w 1609"/>
                <a:gd name="T135" fmla="*/ 1535 h 153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609" h="1535">
                  <a:moveTo>
                    <a:pt x="0" y="1439"/>
                  </a:moveTo>
                  <a:lnTo>
                    <a:pt x="2" y="1436"/>
                  </a:lnTo>
                  <a:lnTo>
                    <a:pt x="6" y="1428"/>
                  </a:lnTo>
                  <a:lnTo>
                    <a:pt x="12" y="1415"/>
                  </a:lnTo>
                  <a:lnTo>
                    <a:pt x="23" y="1399"/>
                  </a:lnTo>
                  <a:lnTo>
                    <a:pt x="33" y="1381"/>
                  </a:lnTo>
                  <a:lnTo>
                    <a:pt x="47" y="1359"/>
                  </a:lnTo>
                  <a:lnTo>
                    <a:pt x="60" y="1335"/>
                  </a:lnTo>
                  <a:lnTo>
                    <a:pt x="74" y="1310"/>
                  </a:lnTo>
                  <a:lnTo>
                    <a:pt x="89" y="1284"/>
                  </a:lnTo>
                  <a:lnTo>
                    <a:pt x="103" y="1257"/>
                  </a:lnTo>
                  <a:lnTo>
                    <a:pt x="118" y="1230"/>
                  </a:lnTo>
                  <a:lnTo>
                    <a:pt x="132" y="1206"/>
                  </a:lnTo>
                  <a:lnTo>
                    <a:pt x="144" y="1180"/>
                  </a:lnTo>
                  <a:lnTo>
                    <a:pt x="156" y="1159"/>
                  </a:lnTo>
                  <a:lnTo>
                    <a:pt x="165" y="1138"/>
                  </a:lnTo>
                  <a:lnTo>
                    <a:pt x="172" y="1123"/>
                  </a:lnTo>
                  <a:lnTo>
                    <a:pt x="175" y="1106"/>
                  </a:lnTo>
                  <a:lnTo>
                    <a:pt x="181" y="1090"/>
                  </a:lnTo>
                  <a:lnTo>
                    <a:pt x="185" y="1070"/>
                  </a:lnTo>
                  <a:lnTo>
                    <a:pt x="189" y="1052"/>
                  </a:lnTo>
                  <a:lnTo>
                    <a:pt x="194" y="1032"/>
                  </a:lnTo>
                  <a:lnTo>
                    <a:pt x="198" y="1013"/>
                  </a:lnTo>
                  <a:lnTo>
                    <a:pt x="200" y="994"/>
                  </a:lnTo>
                  <a:lnTo>
                    <a:pt x="204" y="976"/>
                  </a:lnTo>
                  <a:lnTo>
                    <a:pt x="207" y="957"/>
                  </a:lnTo>
                  <a:lnTo>
                    <a:pt x="210" y="940"/>
                  </a:lnTo>
                  <a:lnTo>
                    <a:pt x="212" y="926"/>
                  </a:lnTo>
                  <a:lnTo>
                    <a:pt x="215" y="913"/>
                  </a:lnTo>
                  <a:lnTo>
                    <a:pt x="216" y="902"/>
                  </a:lnTo>
                  <a:lnTo>
                    <a:pt x="218" y="894"/>
                  </a:lnTo>
                  <a:lnTo>
                    <a:pt x="219" y="889"/>
                  </a:lnTo>
                  <a:lnTo>
                    <a:pt x="220" y="888"/>
                  </a:lnTo>
                  <a:lnTo>
                    <a:pt x="218" y="885"/>
                  </a:lnTo>
                  <a:lnTo>
                    <a:pt x="212" y="882"/>
                  </a:lnTo>
                  <a:lnTo>
                    <a:pt x="203" y="876"/>
                  </a:lnTo>
                  <a:lnTo>
                    <a:pt x="194" y="868"/>
                  </a:lnTo>
                  <a:lnTo>
                    <a:pt x="182" y="857"/>
                  </a:lnTo>
                  <a:lnTo>
                    <a:pt x="169" y="845"/>
                  </a:lnTo>
                  <a:lnTo>
                    <a:pt x="154" y="831"/>
                  </a:lnTo>
                  <a:lnTo>
                    <a:pt x="141" y="815"/>
                  </a:lnTo>
                  <a:lnTo>
                    <a:pt x="125" y="797"/>
                  </a:lnTo>
                  <a:lnTo>
                    <a:pt x="111" y="778"/>
                  </a:lnTo>
                  <a:lnTo>
                    <a:pt x="98" y="757"/>
                  </a:lnTo>
                  <a:lnTo>
                    <a:pt x="86" y="737"/>
                  </a:lnTo>
                  <a:lnTo>
                    <a:pt x="75" y="712"/>
                  </a:lnTo>
                  <a:lnTo>
                    <a:pt x="69" y="689"/>
                  </a:lnTo>
                  <a:lnTo>
                    <a:pt x="64" y="664"/>
                  </a:lnTo>
                  <a:lnTo>
                    <a:pt x="62" y="637"/>
                  </a:lnTo>
                  <a:lnTo>
                    <a:pt x="62" y="632"/>
                  </a:lnTo>
                  <a:lnTo>
                    <a:pt x="65" y="622"/>
                  </a:lnTo>
                  <a:lnTo>
                    <a:pt x="68" y="605"/>
                  </a:lnTo>
                  <a:lnTo>
                    <a:pt x="74" y="585"/>
                  </a:lnTo>
                  <a:lnTo>
                    <a:pt x="81" y="557"/>
                  </a:lnTo>
                  <a:lnTo>
                    <a:pt x="90" y="527"/>
                  </a:lnTo>
                  <a:lnTo>
                    <a:pt x="102" y="494"/>
                  </a:lnTo>
                  <a:lnTo>
                    <a:pt x="116" y="460"/>
                  </a:lnTo>
                  <a:lnTo>
                    <a:pt x="129" y="424"/>
                  </a:lnTo>
                  <a:lnTo>
                    <a:pt x="148" y="389"/>
                  </a:lnTo>
                  <a:lnTo>
                    <a:pt x="166" y="353"/>
                  </a:lnTo>
                  <a:lnTo>
                    <a:pt x="190" y="320"/>
                  </a:lnTo>
                  <a:lnTo>
                    <a:pt x="215" y="287"/>
                  </a:lnTo>
                  <a:lnTo>
                    <a:pt x="243" y="260"/>
                  </a:lnTo>
                  <a:lnTo>
                    <a:pt x="273" y="235"/>
                  </a:lnTo>
                  <a:lnTo>
                    <a:pt x="307" y="216"/>
                  </a:lnTo>
                  <a:lnTo>
                    <a:pt x="341" y="199"/>
                  </a:lnTo>
                  <a:lnTo>
                    <a:pt x="378" y="185"/>
                  </a:lnTo>
                  <a:lnTo>
                    <a:pt x="416" y="172"/>
                  </a:lnTo>
                  <a:lnTo>
                    <a:pt x="456" y="161"/>
                  </a:lnTo>
                  <a:lnTo>
                    <a:pt x="494" y="152"/>
                  </a:lnTo>
                  <a:lnTo>
                    <a:pt x="532" y="143"/>
                  </a:lnTo>
                  <a:lnTo>
                    <a:pt x="570" y="136"/>
                  </a:lnTo>
                  <a:lnTo>
                    <a:pt x="607" y="131"/>
                  </a:lnTo>
                  <a:lnTo>
                    <a:pt x="640" y="124"/>
                  </a:lnTo>
                  <a:lnTo>
                    <a:pt x="671" y="122"/>
                  </a:lnTo>
                  <a:lnTo>
                    <a:pt x="699" y="119"/>
                  </a:lnTo>
                  <a:lnTo>
                    <a:pt x="724" y="118"/>
                  </a:lnTo>
                  <a:lnTo>
                    <a:pt x="742" y="115"/>
                  </a:lnTo>
                  <a:lnTo>
                    <a:pt x="757" y="115"/>
                  </a:lnTo>
                  <a:lnTo>
                    <a:pt x="766" y="115"/>
                  </a:lnTo>
                  <a:lnTo>
                    <a:pt x="770" y="115"/>
                  </a:lnTo>
                  <a:lnTo>
                    <a:pt x="770" y="114"/>
                  </a:lnTo>
                  <a:lnTo>
                    <a:pt x="774" y="111"/>
                  </a:lnTo>
                  <a:lnTo>
                    <a:pt x="779" y="104"/>
                  </a:lnTo>
                  <a:lnTo>
                    <a:pt x="786" y="98"/>
                  </a:lnTo>
                  <a:lnTo>
                    <a:pt x="794" y="89"/>
                  </a:lnTo>
                  <a:lnTo>
                    <a:pt x="804" y="81"/>
                  </a:lnTo>
                  <a:lnTo>
                    <a:pt x="816" y="70"/>
                  </a:lnTo>
                  <a:lnTo>
                    <a:pt x="829" y="61"/>
                  </a:lnTo>
                  <a:lnTo>
                    <a:pt x="841" y="50"/>
                  </a:lnTo>
                  <a:lnTo>
                    <a:pt x="856" y="40"/>
                  </a:lnTo>
                  <a:lnTo>
                    <a:pt x="870" y="31"/>
                  </a:lnTo>
                  <a:lnTo>
                    <a:pt x="886" y="23"/>
                  </a:lnTo>
                  <a:lnTo>
                    <a:pt x="902" y="14"/>
                  </a:lnTo>
                  <a:lnTo>
                    <a:pt x="917" y="8"/>
                  </a:lnTo>
                  <a:lnTo>
                    <a:pt x="933" y="4"/>
                  </a:lnTo>
                  <a:lnTo>
                    <a:pt x="949" y="2"/>
                  </a:lnTo>
                  <a:lnTo>
                    <a:pt x="966" y="0"/>
                  </a:lnTo>
                  <a:lnTo>
                    <a:pt x="987" y="0"/>
                  </a:lnTo>
                  <a:lnTo>
                    <a:pt x="1011" y="3"/>
                  </a:lnTo>
                  <a:lnTo>
                    <a:pt x="1039" y="10"/>
                  </a:lnTo>
                  <a:lnTo>
                    <a:pt x="1065" y="16"/>
                  </a:lnTo>
                  <a:lnTo>
                    <a:pt x="1095" y="28"/>
                  </a:lnTo>
                  <a:lnTo>
                    <a:pt x="1127" y="41"/>
                  </a:lnTo>
                  <a:lnTo>
                    <a:pt x="1158" y="57"/>
                  </a:lnTo>
                  <a:lnTo>
                    <a:pt x="1187" y="75"/>
                  </a:lnTo>
                  <a:lnTo>
                    <a:pt x="1219" y="98"/>
                  </a:lnTo>
                  <a:lnTo>
                    <a:pt x="1248" y="124"/>
                  </a:lnTo>
                  <a:lnTo>
                    <a:pt x="1275" y="154"/>
                  </a:lnTo>
                  <a:lnTo>
                    <a:pt x="1300" y="189"/>
                  </a:lnTo>
                  <a:lnTo>
                    <a:pt x="1324" y="226"/>
                  </a:lnTo>
                  <a:lnTo>
                    <a:pt x="1344" y="269"/>
                  </a:lnTo>
                  <a:lnTo>
                    <a:pt x="1361" y="318"/>
                  </a:lnTo>
                  <a:lnTo>
                    <a:pt x="1362" y="316"/>
                  </a:lnTo>
                  <a:lnTo>
                    <a:pt x="1367" y="316"/>
                  </a:lnTo>
                  <a:lnTo>
                    <a:pt x="1377" y="315"/>
                  </a:lnTo>
                  <a:lnTo>
                    <a:pt x="1390" y="315"/>
                  </a:lnTo>
                  <a:lnTo>
                    <a:pt x="1403" y="314"/>
                  </a:lnTo>
                  <a:lnTo>
                    <a:pt x="1421" y="314"/>
                  </a:lnTo>
                  <a:lnTo>
                    <a:pt x="1440" y="314"/>
                  </a:lnTo>
                  <a:lnTo>
                    <a:pt x="1460" y="315"/>
                  </a:lnTo>
                  <a:lnTo>
                    <a:pt x="1479" y="315"/>
                  </a:lnTo>
                  <a:lnTo>
                    <a:pt x="1499" y="316"/>
                  </a:lnTo>
                  <a:lnTo>
                    <a:pt x="1519" y="318"/>
                  </a:lnTo>
                  <a:lnTo>
                    <a:pt x="1540" y="320"/>
                  </a:lnTo>
                  <a:lnTo>
                    <a:pt x="1557" y="323"/>
                  </a:lnTo>
                  <a:lnTo>
                    <a:pt x="1574" y="327"/>
                  </a:lnTo>
                  <a:lnTo>
                    <a:pt x="1588" y="329"/>
                  </a:lnTo>
                  <a:lnTo>
                    <a:pt x="1600" y="336"/>
                  </a:lnTo>
                  <a:lnTo>
                    <a:pt x="1609" y="457"/>
                  </a:lnTo>
                  <a:lnTo>
                    <a:pt x="220" y="1535"/>
                  </a:lnTo>
                  <a:lnTo>
                    <a:pt x="0" y="1439"/>
                  </a:lnTo>
                  <a:close/>
                </a:path>
              </a:pathLst>
            </a:custGeom>
            <a:solidFill>
              <a:srgbClr val="D4EB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8" name="Freeform 26"/>
            <p:cNvSpPr>
              <a:spLocks/>
            </p:cNvSpPr>
            <p:nvPr/>
          </p:nvSpPr>
          <p:spPr bwMode="auto">
            <a:xfrm>
              <a:off x="827" y="3014"/>
              <a:ext cx="748" cy="632"/>
            </a:xfrm>
            <a:custGeom>
              <a:avLst/>
              <a:gdLst>
                <a:gd name="T0" fmla="*/ 0 w 1644"/>
                <a:gd name="T1" fmla="*/ 0 h 1507"/>
                <a:gd name="T2" fmla="*/ 0 w 1644"/>
                <a:gd name="T3" fmla="*/ 0 h 1507"/>
                <a:gd name="T4" fmla="*/ 0 w 1644"/>
                <a:gd name="T5" fmla="*/ 0 h 1507"/>
                <a:gd name="T6" fmla="*/ 0 w 1644"/>
                <a:gd name="T7" fmla="*/ 0 h 1507"/>
                <a:gd name="T8" fmla="*/ 0 w 1644"/>
                <a:gd name="T9" fmla="*/ 0 h 1507"/>
                <a:gd name="T10" fmla="*/ 0 w 1644"/>
                <a:gd name="T11" fmla="*/ 0 h 1507"/>
                <a:gd name="T12" fmla="*/ 0 w 1644"/>
                <a:gd name="T13" fmla="*/ 0 h 1507"/>
                <a:gd name="T14" fmla="*/ 0 w 1644"/>
                <a:gd name="T15" fmla="*/ 0 h 1507"/>
                <a:gd name="T16" fmla="*/ 0 w 1644"/>
                <a:gd name="T17" fmla="*/ 0 h 1507"/>
                <a:gd name="T18" fmla="*/ 0 w 1644"/>
                <a:gd name="T19" fmla="*/ 0 h 1507"/>
                <a:gd name="T20" fmla="*/ 0 w 1644"/>
                <a:gd name="T21" fmla="*/ 0 h 1507"/>
                <a:gd name="T22" fmla="*/ 0 w 1644"/>
                <a:gd name="T23" fmla="*/ 0 h 1507"/>
                <a:gd name="T24" fmla="*/ 0 w 1644"/>
                <a:gd name="T25" fmla="*/ 0 h 1507"/>
                <a:gd name="T26" fmla="*/ 0 w 1644"/>
                <a:gd name="T27" fmla="*/ 0 h 1507"/>
                <a:gd name="T28" fmla="*/ 0 w 1644"/>
                <a:gd name="T29" fmla="*/ 0 h 1507"/>
                <a:gd name="T30" fmla="*/ 0 w 1644"/>
                <a:gd name="T31" fmla="*/ 0 h 1507"/>
                <a:gd name="T32" fmla="*/ 0 w 1644"/>
                <a:gd name="T33" fmla="*/ 0 h 1507"/>
                <a:gd name="T34" fmla="*/ 0 w 1644"/>
                <a:gd name="T35" fmla="*/ 0 h 1507"/>
                <a:gd name="T36" fmla="*/ 0 w 1644"/>
                <a:gd name="T37" fmla="*/ 0 h 1507"/>
                <a:gd name="T38" fmla="*/ 0 w 1644"/>
                <a:gd name="T39" fmla="*/ 0 h 1507"/>
                <a:gd name="T40" fmla="*/ 0 w 1644"/>
                <a:gd name="T41" fmla="*/ 0 h 1507"/>
                <a:gd name="T42" fmla="*/ 0 w 1644"/>
                <a:gd name="T43" fmla="*/ 0 h 1507"/>
                <a:gd name="T44" fmla="*/ 0 w 1644"/>
                <a:gd name="T45" fmla="*/ 0 h 1507"/>
                <a:gd name="T46" fmla="*/ 0 w 1644"/>
                <a:gd name="T47" fmla="*/ 0 h 1507"/>
                <a:gd name="T48" fmla="*/ 0 w 1644"/>
                <a:gd name="T49" fmla="*/ 0 h 1507"/>
                <a:gd name="T50" fmla="*/ 0 w 1644"/>
                <a:gd name="T51" fmla="*/ 0 h 1507"/>
                <a:gd name="T52" fmla="*/ 0 w 1644"/>
                <a:gd name="T53" fmla="*/ 0 h 1507"/>
                <a:gd name="T54" fmla="*/ 0 w 1644"/>
                <a:gd name="T55" fmla="*/ 0 h 1507"/>
                <a:gd name="T56" fmla="*/ 0 w 1644"/>
                <a:gd name="T57" fmla="*/ 0 h 1507"/>
                <a:gd name="T58" fmla="*/ 0 w 1644"/>
                <a:gd name="T59" fmla="*/ 0 h 1507"/>
                <a:gd name="T60" fmla="*/ 0 w 1644"/>
                <a:gd name="T61" fmla="*/ 0 h 1507"/>
                <a:gd name="T62" fmla="*/ 0 w 1644"/>
                <a:gd name="T63" fmla="*/ 0 h 1507"/>
                <a:gd name="T64" fmla="*/ 0 w 1644"/>
                <a:gd name="T65" fmla="*/ 0 h 1507"/>
                <a:gd name="T66" fmla="*/ 0 w 1644"/>
                <a:gd name="T67" fmla="*/ 0 h 1507"/>
                <a:gd name="T68" fmla="*/ 0 w 1644"/>
                <a:gd name="T69" fmla="*/ 0 h 1507"/>
                <a:gd name="T70" fmla="*/ 0 w 1644"/>
                <a:gd name="T71" fmla="*/ 0 h 1507"/>
                <a:gd name="T72" fmla="*/ 0 w 1644"/>
                <a:gd name="T73" fmla="*/ 0 h 1507"/>
                <a:gd name="T74" fmla="*/ 0 w 1644"/>
                <a:gd name="T75" fmla="*/ 0 h 1507"/>
                <a:gd name="T76" fmla="*/ 0 w 1644"/>
                <a:gd name="T77" fmla="*/ 0 h 1507"/>
                <a:gd name="T78" fmla="*/ 0 w 1644"/>
                <a:gd name="T79" fmla="*/ 0 h 1507"/>
                <a:gd name="T80" fmla="*/ 0 w 1644"/>
                <a:gd name="T81" fmla="*/ 0 h 1507"/>
                <a:gd name="T82" fmla="*/ 0 w 1644"/>
                <a:gd name="T83" fmla="*/ 0 h 1507"/>
                <a:gd name="T84" fmla="*/ 0 w 1644"/>
                <a:gd name="T85" fmla="*/ 0 h 1507"/>
                <a:gd name="T86" fmla="*/ 0 w 1644"/>
                <a:gd name="T87" fmla="*/ 0 h 1507"/>
                <a:gd name="T88" fmla="*/ 0 w 1644"/>
                <a:gd name="T89" fmla="*/ 0 h 1507"/>
                <a:gd name="T90" fmla="*/ 0 w 1644"/>
                <a:gd name="T91" fmla="*/ 0 h 1507"/>
                <a:gd name="T92" fmla="*/ 0 w 1644"/>
                <a:gd name="T93" fmla="*/ 0 h 1507"/>
                <a:gd name="T94" fmla="*/ 0 w 1644"/>
                <a:gd name="T95" fmla="*/ 0 h 1507"/>
                <a:gd name="T96" fmla="*/ 0 w 1644"/>
                <a:gd name="T97" fmla="*/ 0 h 1507"/>
                <a:gd name="T98" fmla="*/ 0 w 1644"/>
                <a:gd name="T99" fmla="*/ 0 h 150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44"/>
                <a:gd name="T151" fmla="*/ 0 h 1507"/>
                <a:gd name="T152" fmla="*/ 1644 w 1644"/>
                <a:gd name="T153" fmla="*/ 1507 h 150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44" h="1507">
                  <a:moveTo>
                    <a:pt x="0" y="1401"/>
                  </a:moveTo>
                  <a:lnTo>
                    <a:pt x="0" y="1397"/>
                  </a:lnTo>
                  <a:lnTo>
                    <a:pt x="5" y="1391"/>
                  </a:lnTo>
                  <a:lnTo>
                    <a:pt x="13" y="1378"/>
                  </a:lnTo>
                  <a:lnTo>
                    <a:pt x="23" y="1363"/>
                  </a:lnTo>
                  <a:lnTo>
                    <a:pt x="34" y="1343"/>
                  </a:lnTo>
                  <a:lnTo>
                    <a:pt x="47" y="1322"/>
                  </a:lnTo>
                  <a:lnTo>
                    <a:pt x="61" y="1299"/>
                  </a:lnTo>
                  <a:lnTo>
                    <a:pt x="77" y="1275"/>
                  </a:lnTo>
                  <a:lnTo>
                    <a:pt x="92" y="1249"/>
                  </a:lnTo>
                  <a:lnTo>
                    <a:pt x="107" y="1221"/>
                  </a:lnTo>
                  <a:lnTo>
                    <a:pt x="122" y="1193"/>
                  </a:lnTo>
                  <a:lnTo>
                    <a:pt x="138" y="1168"/>
                  </a:lnTo>
                  <a:lnTo>
                    <a:pt x="150" y="1142"/>
                  </a:lnTo>
                  <a:lnTo>
                    <a:pt x="161" y="1118"/>
                  </a:lnTo>
                  <a:lnTo>
                    <a:pt x="171" y="1096"/>
                  </a:lnTo>
                  <a:lnTo>
                    <a:pt x="178" y="1078"/>
                  </a:lnTo>
                  <a:lnTo>
                    <a:pt x="184" y="1056"/>
                  </a:lnTo>
                  <a:lnTo>
                    <a:pt x="189" y="1037"/>
                  </a:lnTo>
                  <a:lnTo>
                    <a:pt x="194" y="1014"/>
                  </a:lnTo>
                  <a:lnTo>
                    <a:pt x="200" y="991"/>
                  </a:lnTo>
                  <a:lnTo>
                    <a:pt x="203" y="967"/>
                  </a:lnTo>
                  <a:lnTo>
                    <a:pt x="209" y="942"/>
                  </a:lnTo>
                  <a:lnTo>
                    <a:pt x="213" y="918"/>
                  </a:lnTo>
                  <a:lnTo>
                    <a:pt x="217" y="896"/>
                  </a:lnTo>
                  <a:lnTo>
                    <a:pt x="219" y="874"/>
                  </a:lnTo>
                  <a:lnTo>
                    <a:pt x="222" y="852"/>
                  </a:lnTo>
                  <a:lnTo>
                    <a:pt x="225" y="834"/>
                  </a:lnTo>
                  <a:lnTo>
                    <a:pt x="227" y="820"/>
                  </a:lnTo>
                  <a:lnTo>
                    <a:pt x="228" y="806"/>
                  </a:lnTo>
                  <a:lnTo>
                    <a:pt x="230" y="796"/>
                  </a:lnTo>
                  <a:lnTo>
                    <a:pt x="231" y="789"/>
                  </a:lnTo>
                  <a:lnTo>
                    <a:pt x="232" y="788"/>
                  </a:lnTo>
                  <a:lnTo>
                    <a:pt x="230" y="788"/>
                  </a:lnTo>
                  <a:lnTo>
                    <a:pt x="225" y="785"/>
                  </a:lnTo>
                  <a:lnTo>
                    <a:pt x="215" y="783"/>
                  </a:lnTo>
                  <a:lnTo>
                    <a:pt x="206" y="779"/>
                  </a:lnTo>
                  <a:lnTo>
                    <a:pt x="193" y="772"/>
                  </a:lnTo>
                  <a:lnTo>
                    <a:pt x="178" y="766"/>
                  </a:lnTo>
                  <a:lnTo>
                    <a:pt x="163" y="755"/>
                  </a:lnTo>
                  <a:lnTo>
                    <a:pt x="147" y="745"/>
                  </a:lnTo>
                  <a:lnTo>
                    <a:pt x="130" y="730"/>
                  </a:lnTo>
                  <a:lnTo>
                    <a:pt x="114" y="714"/>
                  </a:lnTo>
                  <a:lnTo>
                    <a:pt x="100" y="696"/>
                  </a:lnTo>
                  <a:lnTo>
                    <a:pt x="85" y="675"/>
                  </a:lnTo>
                  <a:lnTo>
                    <a:pt x="72" y="650"/>
                  </a:lnTo>
                  <a:lnTo>
                    <a:pt x="60" y="623"/>
                  </a:lnTo>
                  <a:lnTo>
                    <a:pt x="52" y="593"/>
                  </a:lnTo>
                  <a:lnTo>
                    <a:pt x="47" y="560"/>
                  </a:lnTo>
                  <a:lnTo>
                    <a:pt x="47" y="556"/>
                  </a:lnTo>
                  <a:lnTo>
                    <a:pt x="51" y="546"/>
                  </a:lnTo>
                  <a:lnTo>
                    <a:pt x="54" y="530"/>
                  </a:lnTo>
                  <a:lnTo>
                    <a:pt x="60" y="510"/>
                  </a:lnTo>
                  <a:lnTo>
                    <a:pt x="68" y="484"/>
                  </a:lnTo>
                  <a:lnTo>
                    <a:pt x="77" y="456"/>
                  </a:lnTo>
                  <a:lnTo>
                    <a:pt x="89" y="426"/>
                  </a:lnTo>
                  <a:lnTo>
                    <a:pt x="104" y="396"/>
                  </a:lnTo>
                  <a:lnTo>
                    <a:pt x="118" y="363"/>
                  </a:lnTo>
                  <a:lnTo>
                    <a:pt x="135" y="330"/>
                  </a:lnTo>
                  <a:lnTo>
                    <a:pt x="153" y="297"/>
                  </a:lnTo>
                  <a:lnTo>
                    <a:pt x="176" y="268"/>
                  </a:lnTo>
                  <a:lnTo>
                    <a:pt x="198" y="239"/>
                  </a:lnTo>
                  <a:lnTo>
                    <a:pt x="225" y="215"/>
                  </a:lnTo>
                  <a:lnTo>
                    <a:pt x="251" y="194"/>
                  </a:lnTo>
                  <a:lnTo>
                    <a:pt x="280" y="180"/>
                  </a:lnTo>
                  <a:lnTo>
                    <a:pt x="310" y="167"/>
                  </a:lnTo>
                  <a:lnTo>
                    <a:pt x="343" y="155"/>
                  </a:lnTo>
                  <a:lnTo>
                    <a:pt x="376" y="144"/>
                  </a:lnTo>
                  <a:lnTo>
                    <a:pt x="413" y="138"/>
                  </a:lnTo>
                  <a:lnTo>
                    <a:pt x="447" y="129"/>
                  </a:lnTo>
                  <a:lnTo>
                    <a:pt x="482" y="125"/>
                  </a:lnTo>
                  <a:lnTo>
                    <a:pt x="517" y="118"/>
                  </a:lnTo>
                  <a:lnTo>
                    <a:pt x="549" y="115"/>
                  </a:lnTo>
                  <a:lnTo>
                    <a:pt x="581" y="110"/>
                  </a:lnTo>
                  <a:lnTo>
                    <a:pt x="610" y="109"/>
                  </a:lnTo>
                  <a:lnTo>
                    <a:pt x="636" y="106"/>
                  </a:lnTo>
                  <a:lnTo>
                    <a:pt x="659" y="106"/>
                  </a:lnTo>
                  <a:lnTo>
                    <a:pt x="676" y="105"/>
                  </a:lnTo>
                  <a:lnTo>
                    <a:pt x="692" y="105"/>
                  </a:lnTo>
                  <a:lnTo>
                    <a:pt x="699" y="105"/>
                  </a:lnTo>
                  <a:lnTo>
                    <a:pt x="703" y="105"/>
                  </a:lnTo>
                  <a:lnTo>
                    <a:pt x="703" y="102"/>
                  </a:lnTo>
                  <a:lnTo>
                    <a:pt x="707" y="100"/>
                  </a:lnTo>
                  <a:lnTo>
                    <a:pt x="713" y="93"/>
                  </a:lnTo>
                  <a:lnTo>
                    <a:pt x="719" y="88"/>
                  </a:lnTo>
                  <a:lnTo>
                    <a:pt x="728" y="79"/>
                  </a:lnTo>
                  <a:lnTo>
                    <a:pt x="738" y="71"/>
                  </a:lnTo>
                  <a:lnTo>
                    <a:pt x="748" y="60"/>
                  </a:lnTo>
                  <a:lnTo>
                    <a:pt x="761" y="51"/>
                  </a:lnTo>
                  <a:lnTo>
                    <a:pt x="774" y="42"/>
                  </a:lnTo>
                  <a:lnTo>
                    <a:pt x="788" y="31"/>
                  </a:lnTo>
                  <a:lnTo>
                    <a:pt x="801" y="22"/>
                  </a:lnTo>
                  <a:lnTo>
                    <a:pt x="817" y="14"/>
                  </a:lnTo>
                  <a:lnTo>
                    <a:pt x="831" y="8"/>
                  </a:lnTo>
                  <a:lnTo>
                    <a:pt x="846" y="4"/>
                  </a:lnTo>
                  <a:lnTo>
                    <a:pt x="860" y="0"/>
                  </a:lnTo>
                  <a:lnTo>
                    <a:pt x="874" y="0"/>
                  </a:lnTo>
                  <a:lnTo>
                    <a:pt x="888" y="0"/>
                  </a:lnTo>
                  <a:lnTo>
                    <a:pt x="905" y="2"/>
                  </a:lnTo>
                  <a:lnTo>
                    <a:pt x="923" y="8"/>
                  </a:lnTo>
                  <a:lnTo>
                    <a:pt x="944" y="14"/>
                  </a:lnTo>
                  <a:lnTo>
                    <a:pt x="967" y="23"/>
                  </a:lnTo>
                  <a:lnTo>
                    <a:pt x="989" y="33"/>
                  </a:lnTo>
                  <a:lnTo>
                    <a:pt x="1014" y="46"/>
                  </a:lnTo>
                  <a:lnTo>
                    <a:pt x="1039" y="61"/>
                  </a:lnTo>
                  <a:lnTo>
                    <a:pt x="1063" y="77"/>
                  </a:lnTo>
                  <a:lnTo>
                    <a:pt x="1086" y="97"/>
                  </a:lnTo>
                  <a:lnTo>
                    <a:pt x="1110" y="117"/>
                  </a:lnTo>
                  <a:lnTo>
                    <a:pt x="1132" y="139"/>
                  </a:lnTo>
                  <a:lnTo>
                    <a:pt x="1153" y="163"/>
                  </a:lnTo>
                  <a:lnTo>
                    <a:pt x="1173" y="189"/>
                  </a:lnTo>
                  <a:lnTo>
                    <a:pt x="1192" y="217"/>
                  </a:lnTo>
                  <a:lnTo>
                    <a:pt x="1206" y="250"/>
                  </a:lnTo>
                  <a:lnTo>
                    <a:pt x="1114" y="329"/>
                  </a:lnTo>
                  <a:lnTo>
                    <a:pt x="1128" y="377"/>
                  </a:lnTo>
                  <a:lnTo>
                    <a:pt x="1130" y="376"/>
                  </a:lnTo>
                  <a:lnTo>
                    <a:pt x="1135" y="373"/>
                  </a:lnTo>
                  <a:lnTo>
                    <a:pt x="1143" y="371"/>
                  </a:lnTo>
                  <a:lnTo>
                    <a:pt x="1155" y="368"/>
                  </a:lnTo>
                  <a:lnTo>
                    <a:pt x="1167" y="363"/>
                  </a:lnTo>
                  <a:lnTo>
                    <a:pt x="1182" y="359"/>
                  </a:lnTo>
                  <a:lnTo>
                    <a:pt x="1199" y="354"/>
                  </a:lnTo>
                  <a:lnTo>
                    <a:pt x="1218" y="348"/>
                  </a:lnTo>
                  <a:lnTo>
                    <a:pt x="1236" y="342"/>
                  </a:lnTo>
                  <a:lnTo>
                    <a:pt x="1256" y="338"/>
                  </a:lnTo>
                  <a:lnTo>
                    <a:pt x="1274" y="333"/>
                  </a:lnTo>
                  <a:lnTo>
                    <a:pt x="1295" y="330"/>
                  </a:lnTo>
                  <a:lnTo>
                    <a:pt x="1314" y="326"/>
                  </a:lnTo>
                  <a:lnTo>
                    <a:pt x="1332" y="323"/>
                  </a:lnTo>
                  <a:lnTo>
                    <a:pt x="1348" y="322"/>
                  </a:lnTo>
                  <a:lnTo>
                    <a:pt x="1364" y="323"/>
                  </a:lnTo>
                  <a:lnTo>
                    <a:pt x="1378" y="323"/>
                  </a:lnTo>
                  <a:lnTo>
                    <a:pt x="1395" y="327"/>
                  </a:lnTo>
                  <a:lnTo>
                    <a:pt x="1413" y="330"/>
                  </a:lnTo>
                  <a:lnTo>
                    <a:pt x="1434" y="335"/>
                  </a:lnTo>
                  <a:lnTo>
                    <a:pt x="1452" y="338"/>
                  </a:lnTo>
                  <a:lnTo>
                    <a:pt x="1473" y="344"/>
                  </a:lnTo>
                  <a:lnTo>
                    <a:pt x="1493" y="350"/>
                  </a:lnTo>
                  <a:lnTo>
                    <a:pt x="1513" y="355"/>
                  </a:lnTo>
                  <a:lnTo>
                    <a:pt x="1530" y="360"/>
                  </a:lnTo>
                  <a:lnTo>
                    <a:pt x="1548" y="366"/>
                  </a:lnTo>
                  <a:lnTo>
                    <a:pt x="1563" y="371"/>
                  </a:lnTo>
                  <a:lnTo>
                    <a:pt x="1578" y="376"/>
                  </a:lnTo>
                  <a:lnTo>
                    <a:pt x="1589" y="379"/>
                  </a:lnTo>
                  <a:lnTo>
                    <a:pt x="1598" y="383"/>
                  </a:lnTo>
                  <a:lnTo>
                    <a:pt x="1602" y="384"/>
                  </a:lnTo>
                  <a:lnTo>
                    <a:pt x="1606" y="385"/>
                  </a:lnTo>
                  <a:lnTo>
                    <a:pt x="1644" y="526"/>
                  </a:lnTo>
                  <a:lnTo>
                    <a:pt x="242" y="1507"/>
                  </a:lnTo>
                  <a:lnTo>
                    <a:pt x="0" y="1401"/>
                  </a:lnTo>
                  <a:close/>
                </a:path>
              </a:pathLst>
            </a:custGeom>
            <a:solidFill>
              <a:srgbClr val="E6FF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9" name="Freeform 27"/>
            <p:cNvSpPr>
              <a:spLocks/>
            </p:cNvSpPr>
            <p:nvPr/>
          </p:nvSpPr>
          <p:spPr bwMode="auto">
            <a:xfrm>
              <a:off x="877" y="3036"/>
              <a:ext cx="705" cy="626"/>
            </a:xfrm>
            <a:custGeom>
              <a:avLst/>
              <a:gdLst>
                <a:gd name="T0" fmla="*/ 0 w 1552"/>
                <a:gd name="T1" fmla="*/ 0 h 1495"/>
                <a:gd name="T2" fmla="*/ 0 w 1552"/>
                <a:gd name="T3" fmla="*/ 0 h 1495"/>
                <a:gd name="T4" fmla="*/ 0 w 1552"/>
                <a:gd name="T5" fmla="*/ 0 h 1495"/>
                <a:gd name="T6" fmla="*/ 0 w 1552"/>
                <a:gd name="T7" fmla="*/ 0 h 1495"/>
                <a:gd name="T8" fmla="*/ 0 w 1552"/>
                <a:gd name="T9" fmla="*/ 0 h 1495"/>
                <a:gd name="T10" fmla="*/ 0 w 1552"/>
                <a:gd name="T11" fmla="*/ 0 h 1495"/>
                <a:gd name="T12" fmla="*/ 0 w 1552"/>
                <a:gd name="T13" fmla="*/ 0 h 1495"/>
                <a:gd name="T14" fmla="*/ 0 w 1552"/>
                <a:gd name="T15" fmla="*/ 0 h 1495"/>
                <a:gd name="T16" fmla="*/ 0 w 1552"/>
                <a:gd name="T17" fmla="*/ 0 h 1495"/>
                <a:gd name="T18" fmla="*/ 0 w 1552"/>
                <a:gd name="T19" fmla="*/ 0 h 1495"/>
                <a:gd name="T20" fmla="*/ 0 w 1552"/>
                <a:gd name="T21" fmla="*/ 0 h 1495"/>
                <a:gd name="T22" fmla="*/ 0 w 1552"/>
                <a:gd name="T23" fmla="*/ 0 h 1495"/>
                <a:gd name="T24" fmla="*/ 0 w 1552"/>
                <a:gd name="T25" fmla="*/ 0 h 1495"/>
                <a:gd name="T26" fmla="*/ 0 w 1552"/>
                <a:gd name="T27" fmla="*/ 0 h 1495"/>
                <a:gd name="T28" fmla="*/ 0 w 1552"/>
                <a:gd name="T29" fmla="*/ 0 h 1495"/>
                <a:gd name="T30" fmla="*/ 0 w 1552"/>
                <a:gd name="T31" fmla="*/ 0 h 1495"/>
                <a:gd name="T32" fmla="*/ 0 w 1552"/>
                <a:gd name="T33" fmla="*/ 0 h 1495"/>
                <a:gd name="T34" fmla="*/ 0 w 1552"/>
                <a:gd name="T35" fmla="*/ 0 h 1495"/>
                <a:gd name="T36" fmla="*/ 0 w 1552"/>
                <a:gd name="T37" fmla="*/ 0 h 1495"/>
                <a:gd name="T38" fmla="*/ 0 w 1552"/>
                <a:gd name="T39" fmla="*/ 0 h 1495"/>
                <a:gd name="T40" fmla="*/ 0 w 1552"/>
                <a:gd name="T41" fmla="*/ 0 h 1495"/>
                <a:gd name="T42" fmla="*/ 0 w 1552"/>
                <a:gd name="T43" fmla="*/ 0 h 1495"/>
                <a:gd name="T44" fmla="*/ 0 w 1552"/>
                <a:gd name="T45" fmla="*/ 0 h 1495"/>
                <a:gd name="T46" fmla="*/ 0 w 1552"/>
                <a:gd name="T47" fmla="*/ 0 h 1495"/>
                <a:gd name="T48" fmla="*/ 0 w 1552"/>
                <a:gd name="T49" fmla="*/ 0 h 1495"/>
                <a:gd name="T50" fmla="*/ 0 w 1552"/>
                <a:gd name="T51" fmla="*/ 0 h 1495"/>
                <a:gd name="T52" fmla="*/ 0 w 1552"/>
                <a:gd name="T53" fmla="*/ 0 h 1495"/>
                <a:gd name="T54" fmla="*/ 0 w 1552"/>
                <a:gd name="T55" fmla="*/ 0 h 1495"/>
                <a:gd name="T56" fmla="*/ 0 w 1552"/>
                <a:gd name="T57" fmla="*/ 0 h 1495"/>
                <a:gd name="T58" fmla="*/ 0 w 1552"/>
                <a:gd name="T59" fmla="*/ 0 h 1495"/>
                <a:gd name="T60" fmla="*/ 0 w 1552"/>
                <a:gd name="T61" fmla="*/ 0 h 1495"/>
                <a:gd name="T62" fmla="*/ 0 w 1552"/>
                <a:gd name="T63" fmla="*/ 0 h 1495"/>
                <a:gd name="T64" fmla="*/ 0 w 1552"/>
                <a:gd name="T65" fmla="*/ 0 h 1495"/>
                <a:gd name="T66" fmla="*/ 0 w 1552"/>
                <a:gd name="T67" fmla="*/ 0 h 1495"/>
                <a:gd name="T68" fmla="*/ 0 w 1552"/>
                <a:gd name="T69" fmla="*/ 0 h 1495"/>
                <a:gd name="T70" fmla="*/ 0 w 1552"/>
                <a:gd name="T71" fmla="*/ 0 h 1495"/>
                <a:gd name="T72" fmla="*/ 0 w 1552"/>
                <a:gd name="T73" fmla="*/ 0 h 1495"/>
                <a:gd name="T74" fmla="*/ 0 w 1552"/>
                <a:gd name="T75" fmla="*/ 0 h 1495"/>
                <a:gd name="T76" fmla="*/ 0 w 1552"/>
                <a:gd name="T77" fmla="*/ 0 h 1495"/>
                <a:gd name="T78" fmla="*/ 0 w 1552"/>
                <a:gd name="T79" fmla="*/ 0 h 1495"/>
                <a:gd name="T80" fmla="*/ 0 w 1552"/>
                <a:gd name="T81" fmla="*/ 0 h 1495"/>
                <a:gd name="T82" fmla="*/ 0 w 1552"/>
                <a:gd name="T83" fmla="*/ 0 h 1495"/>
                <a:gd name="T84" fmla="*/ 0 w 1552"/>
                <a:gd name="T85" fmla="*/ 0 h 1495"/>
                <a:gd name="T86" fmla="*/ 0 w 1552"/>
                <a:gd name="T87" fmla="*/ 0 h 1495"/>
                <a:gd name="T88" fmla="*/ 0 w 1552"/>
                <a:gd name="T89" fmla="*/ 0 h 1495"/>
                <a:gd name="T90" fmla="*/ 0 w 1552"/>
                <a:gd name="T91" fmla="*/ 0 h 1495"/>
                <a:gd name="T92" fmla="*/ 0 w 1552"/>
                <a:gd name="T93" fmla="*/ 0 h 1495"/>
                <a:gd name="T94" fmla="*/ 0 w 1552"/>
                <a:gd name="T95" fmla="*/ 0 h 1495"/>
                <a:gd name="T96" fmla="*/ 0 w 1552"/>
                <a:gd name="T97" fmla="*/ 0 h 1495"/>
                <a:gd name="T98" fmla="*/ 0 w 1552"/>
                <a:gd name="T99" fmla="*/ 0 h 1495"/>
                <a:gd name="T100" fmla="*/ 0 w 1552"/>
                <a:gd name="T101" fmla="*/ 0 h 1495"/>
                <a:gd name="T102" fmla="*/ 0 w 1552"/>
                <a:gd name="T103" fmla="*/ 0 h 1495"/>
                <a:gd name="T104" fmla="*/ 0 w 1552"/>
                <a:gd name="T105" fmla="*/ 0 h 1495"/>
                <a:gd name="T106" fmla="*/ 0 w 1552"/>
                <a:gd name="T107" fmla="*/ 0 h 1495"/>
                <a:gd name="T108" fmla="*/ 0 w 1552"/>
                <a:gd name="T109" fmla="*/ 0 h 1495"/>
                <a:gd name="T110" fmla="*/ 0 w 1552"/>
                <a:gd name="T111" fmla="*/ 0 h 1495"/>
                <a:gd name="T112" fmla="*/ 0 w 1552"/>
                <a:gd name="T113" fmla="*/ 0 h 1495"/>
                <a:gd name="T114" fmla="*/ 0 w 1552"/>
                <a:gd name="T115" fmla="*/ 0 h 1495"/>
                <a:gd name="T116" fmla="*/ 0 w 1552"/>
                <a:gd name="T117" fmla="*/ 0 h 149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552"/>
                <a:gd name="T178" fmla="*/ 0 h 1495"/>
                <a:gd name="T179" fmla="*/ 1552 w 1552"/>
                <a:gd name="T180" fmla="*/ 1495 h 149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552" h="1495">
                  <a:moveTo>
                    <a:pt x="0" y="1395"/>
                  </a:moveTo>
                  <a:lnTo>
                    <a:pt x="1" y="1391"/>
                  </a:lnTo>
                  <a:lnTo>
                    <a:pt x="8" y="1382"/>
                  </a:lnTo>
                  <a:lnTo>
                    <a:pt x="17" y="1366"/>
                  </a:lnTo>
                  <a:lnTo>
                    <a:pt x="31" y="1346"/>
                  </a:lnTo>
                  <a:lnTo>
                    <a:pt x="46" y="1323"/>
                  </a:lnTo>
                  <a:lnTo>
                    <a:pt x="64" y="1296"/>
                  </a:lnTo>
                  <a:lnTo>
                    <a:pt x="83" y="1266"/>
                  </a:lnTo>
                  <a:lnTo>
                    <a:pt x="102" y="1237"/>
                  </a:lnTo>
                  <a:lnTo>
                    <a:pt x="122" y="1204"/>
                  </a:lnTo>
                  <a:lnTo>
                    <a:pt x="142" y="1173"/>
                  </a:lnTo>
                  <a:lnTo>
                    <a:pt x="159" y="1142"/>
                  </a:lnTo>
                  <a:lnTo>
                    <a:pt x="176" y="1112"/>
                  </a:lnTo>
                  <a:lnTo>
                    <a:pt x="189" y="1084"/>
                  </a:lnTo>
                  <a:lnTo>
                    <a:pt x="201" y="1059"/>
                  </a:lnTo>
                  <a:lnTo>
                    <a:pt x="209" y="1038"/>
                  </a:lnTo>
                  <a:lnTo>
                    <a:pt x="214" y="1023"/>
                  </a:lnTo>
                  <a:lnTo>
                    <a:pt x="216" y="1003"/>
                  </a:lnTo>
                  <a:lnTo>
                    <a:pt x="219" y="977"/>
                  </a:lnTo>
                  <a:lnTo>
                    <a:pt x="223" y="945"/>
                  </a:lnTo>
                  <a:lnTo>
                    <a:pt x="230" y="908"/>
                  </a:lnTo>
                  <a:lnTo>
                    <a:pt x="234" y="867"/>
                  </a:lnTo>
                  <a:lnTo>
                    <a:pt x="242" y="824"/>
                  </a:lnTo>
                  <a:lnTo>
                    <a:pt x="248" y="779"/>
                  </a:lnTo>
                  <a:lnTo>
                    <a:pt x="258" y="734"/>
                  </a:lnTo>
                  <a:lnTo>
                    <a:pt x="264" y="688"/>
                  </a:lnTo>
                  <a:lnTo>
                    <a:pt x="272" y="645"/>
                  </a:lnTo>
                  <a:lnTo>
                    <a:pt x="280" y="604"/>
                  </a:lnTo>
                  <a:lnTo>
                    <a:pt x="289" y="567"/>
                  </a:lnTo>
                  <a:lnTo>
                    <a:pt x="296" y="533"/>
                  </a:lnTo>
                  <a:lnTo>
                    <a:pt x="304" y="507"/>
                  </a:lnTo>
                  <a:lnTo>
                    <a:pt x="309" y="486"/>
                  </a:lnTo>
                  <a:lnTo>
                    <a:pt x="316" y="475"/>
                  </a:lnTo>
                  <a:lnTo>
                    <a:pt x="312" y="474"/>
                  </a:lnTo>
                  <a:lnTo>
                    <a:pt x="304" y="475"/>
                  </a:lnTo>
                  <a:lnTo>
                    <a:pt x="297" y="475"/>
                  </a:lnTo>
                  <a:lnTo>
                    <a:pt x="291" y="475"/>
                  </a:lnTo>
                  <a:lnTo>
                    <a:pt x="284" y="475"/>
                  </a:lnTo>
                  <a:lnTo>
                    <a:pt x="276" y="478"/>
                  </a:lnTo>
                  <a:lnTo>
                    <a:pt x="268" y="479"/>
                  </a:lnTo>
                  <a:lnTo>
                    <a:pt x="262" y="482"/>
                  </a:lnTo>
                  <a:lnTo>
                    <a:pt x="252" y="484"/>
                  </a:lnTo>
                  <a:lnTo>
                    <a:pt x="246" y="488"/>
                  </a:lnTo>
                  <a:lnTo>
                    <a:pt x="239" y="492"/>
                  </a:lnTo>
                  <a:lnTo>
                    <a:pt x="233" y="497"/>
                  </a:lnTo>
                  <a:lnTo>
                    <a:pt x="226" y="504"/>
                  </a:lnTo>
                  <a:lnTo>
                    <a:pt x="223" y="513"/>
                  </a:lnTo>
                  <a:lnTo>
                    <a:pt x="218" y="520"/>
                  </a:lnTo>
                  <a:lnTo>
                    <a:pt x="214" y="530"/>
                  </a:lnTo>
                  <a:lnTo>
                    <a:pt x="210" y="538"/>
                  </a:lnTo>
                  <a:lnTo>
                    <a:pt x="208" y="549"/>
                  </a:lnTo>
                  <a:lnTo>
                    <a:pt x="202" y="557"/>
                  </a:lnTo>
                  <a:lnTo>
                    <a:pt x="200" y="566"/>
                  </a:lnTo>
                  <a:lnTo>
                    <a:pt x="197" y="575"/>
                  </a:lnTo>
                  <a:lnTo>
                    <a:pt x="193" y="584"/>
                  </a:lnTo>
                  <a:lnTo>
                    <a:pt x="191" y="591"/>
                  </a:lnTo>
                  <a:lnTo>
                    <a:pt x="188" y="599"/>
                  </a:lnTo>
                  <a:lnTo>
                    <a:pt x="185" y="605"/>
                  </a:lnTo>
                  <a:lnTo>
                    <a:pt x="184" y="612"/>
                  </a:lnTo>
                  <a:lnTo>
                    <a:pt x="183" y="620"/>
                  </a:lnTo>
                  <a:lnTo>
                    <a:pt x="183" y="622"/>
                  </a:lnTo>
                  <a:lnTo>
                    <a:pt x="180" y="622"/>
                  </a:lnTo>
                  <a:lnTo>
                    <a:pt x="175" y="622"/>
                  </a:lnTo>
                  <a:lnTo>
                    <a:pt x="166" y="622"/>
                  </a:lnTo>
                  <a:lnTo>
                    <a:pt x="156" y="622"/>
                  </a:lnTo>
                  <a:lnTo>
                    <a:pt x="143" y="619"/>
                  </a:lnTo>
                  <a:lnTo>
                    <a:pt x="129" y="617"/>
                  </a:lnTo>
                  <a:lnTo>
                    <a:pt x="114" y="612"/>
                  </a:lnTo>
                  <a:lnTo>
                    <a:pt x="100" y="608"/>
                  </a:lnTo>
                  <a:lnTo>
                    <a:pt x="84" y="601"/>
                  </a:lnTo>
                  <a:lnTo>
                    <a:pt x="68" y="592"/>
                  </a:lnTo>
                  <a:lnTo>
                    <a:pt x="54" y="580"/>
                  </a:lnTo>
                  <a:lnTo>
                    <a:pt x="41" y="569"/>
                  </a:lnTo>
                  <a:lnTo>
                    <a:pt x="29" y="553"/>
                  </a:lnTo>
                  <a:lnTo>
                    <a:pt x="19" y="534"/>
                  </a:lnTo>
                  <a:lnTo>
                    <a:pt x="12" y="512"/>
                  </a:lnTo>
                  <a:lnTo>
                    <a:pt x="9" y="488"/>
                  </a:lnTo>
                  <a:lnTo>
                    <a:pt x="9" y="484"/>
                  </a:lnTo>
                  <a:lnTo>
                    <a:pt x="10" y="478"/>
                  </a:lnTo>
                  <a:lnTo>
                    <a:pt x="13" y="466"/>
                  </a:lnTo>
                  <a:lnTo>
                    <a:pt x="17" y="450"/>
                  </a:lnTo>
                  <a:lnTo>
                    <a:pt x="22" y="430"/>
                  </a:lnTo>
                  <a:lnTo>
                    <a:pt x="30" y="411"/>
                  </a:lnTo>
                  <a:lnTo>
                    <a:pt x="38" y="386"/>
                  </a:lnTo>
                  <a:lnTo>
                    <a:pt x="51" y="362"/>
                  </a:lnTo>
                  <a:lnTo>
                    <a:pt x="62" y="336"/>
                  </a:lnTo>
                  <a:lnTo>
                    <a:pt x="77" y="309"/>
                  </a:lnTo>
                  <a:lnTo>
                    <a:pt x="93" y="282"/>
                  </a:lnTo>
                  <a:lnTo>
                    <a:pt x="113" y="258"/>
                  </a:lnTo>
                  <a:lnTo>
                    <a:pt x="134" y="232"/>
                  </a:lnTo>
                  <a:lnTo>
                    <a:pt x="158" y="211"/>
                  </a:lnTo>
                  <a:lnTo>
                    <a:pt x="184" y="189"/>
                  </a:lnTo>
                  <a:lnTo>
                    <a:pt x="214" y="172"/>
                  </a:lnTo>
                  <a:lnTo>
                    <a:pt x="244" y="157"/>
                  </a:lnTo>
                  <a:lnTo>
                    <a:pt x="277" y="143"/>
                  </a:lnTo>
                  <a:lnTo>
                    <a:pt x="312" y="133"/>
                  </a:lnTo>
                  <a:lnTo>
                    <a:pt x="348" y="125"/>
                  </a:lnTo>
                  <a:lnTo>
                    <a:pt x="383" y="116"/>
                  </a:lnTo>
                  <a:lnTo>
                    <a:pt x="418" y="111"/>
                  </a:lnTo>
                  <a:lnTo>
                    <a:pt x="451" y="107"/>
                  </a:lnTo>
                  <a:lnTo>
                    <a:pt x="485" y="104"/>
                  </a:lnTo>
                  <a:lnTo>
                    <a:pt x="514" y="101"/>
                  </a:lnTo>
                  <a:lnTo>
                    <a:pt x="543" y="100"/>
                  </a:lnTo>
                  <a:lnTo>
                    <a:pt x="568" y="100"/>
                  </a:lnTo>
                  <a:lnTo>
                    <a:pt x="592" y="100"/>
                  </a:lnTo>
                  <a:lnTo>
                    <a:pt x="609" y="100"/>
                  </a:lnTo>
                  <a:lnTo>
                    <a:pt x="623" y="101"/>
                  </a:lnTo>
                  <a:lnTo>
                    <a:pt x="633" y="101"/>
                  </a:lnTo>
                  <a:lnTo>
                    <a:pt x="635" y="101"/>
                  </a:lnTo>
                  <a:lnTo>
                    <a:pt x="635" y="100"/>
                  </a:lnTo>
                  <a:lnTo>
                    <a:pt x="638" y="97"/>
                  </a:lnTo>
                  <a:lnTo>
                    <a:pt x="639" y="92"/>
                  </a:lnTo>
                  <a:lnTo>
                    <a:pt x="643" y="88"/>
                  </a:lnTo>
                  <a:lnTo>
                    <a:pt x="647" y="79"/>
                  </a:lnTo>
                  <a:lnTo>
                    <a:pt x="655" y="72"/>
                  </a:lnTo>
                  <a:lnTo>
                    <a:pt x="662" y="64"/>
                  </a:lnTo>
                  <a:lnTo>
                    <a:pt x="671" y="55"/>
                  </a:lnTo>
                  <a:lnTo>
                    <a:pt x="679" y="46"/>
                  </a:lnTo>
                  <a:lnTo>
                    <a:pt x="689" y="37"/>
                  </a:lnTo>
                  <a:lnTo>
                    <a:pt x="701" y="28"/>
                  </a:lnTo>
                  <a:lnTo>
                    <a:pt x="713" y="22"/>
                  </a:lnTo>
                  <a:lnTo>
                    <a:pt x="725" y="14"/>
                  </a:lnTo>
                  <a:lnTo>
                    <a:pt x="739" y="8"/>
                  </a:lnTo>
                  <a:lnTo>
                    <a:pt x="754" y="3"/>
                  </a:lnTo>
                  <a:lnTo>
                    <a:pt x="771" y="0"/>
                  </a:lnTo>
                  <a:lnTo>
                    <a:pt x="785" y="0"/>
                  </a:lnTo>
                  <a:lnTo>
                    <a:pt x="802" y="3"/>
                  </a:lnTo>
                  <a:lnTo>
                    <a:pt x="821" y="9"/>
                  </a:lnTo>
                  <a:lnTo>
                    <a:pt x="842" y="21"/>
                  </a:lnTo>
                  <a:lnTo>
                    <a:pt x="862" y="33"/>
                  </a:lnTo>
                  <a:lnTo>
                    <a:pt x="881" y="47"/>
                  </a:lnTo>
                  <a:lnTo>
                    <a:pt x="901" y="64"/>
                  </a:lnTo>
                  <a:lnTo>
                    <a:pt x="921" y="82"/>
                  </a:lnTo>
                  <a:lnTo>
                    <a:pt x="938" y="96"/>
                  </a:lnTo>
                  <a:lnTo>
                    <a:pt x="955" y="113"/>
                  </a:lnTo>
                  <a:lnTo>
                    <a:pt x="969" y="128"/>
                  </a:lnTo>
                  <a:lnTo>
                    <a:pt x="984" y="143"/>
                  </a:lnTo>
                  <a:lnTo>
                    <a:pt x="994" y="154"/>
                  </a:lnTo>
                  <a:lnTo>
                    <a:pt x="1004" y="163"/>
                  </a:lnTo>
                  <a:lnTo>
                    <a:pt x="1009" y="170"/>
                  </a:lnTo>
                  <a:lnTo>
                    <a:pt x="1010" y="172"/>
                  </a:lnTo>
                  <a:lnTo>
                    <a:pt x="880" y="282"/>
                  </a:lnTo>
                  <a:lnTo>
                    <a:pt x="927" y="457"/>
                  </a:lnTo>
                  <a:lnTo>
                    <a:pt x="929" y="454"/>
                  </a:lnTo>
                  <a:lnTo>
                    <a:pt x="934" y="451"/>
                  </a:lnTo>
                  <a:lnTo>
                    <a:pt x="940" y="447"/>
                  </a:lnTo>
                  <a:lnTo>
                    <a:pt x="952" y="442"/>
                  </a:lnTo>
                  <a:lnTo>
                    <a:pt x="964" y="436"/>
                  </a:lnTo>
                  <a:lnTo>
                    <a:pt x="980" y="429"/>
                  </a:lnTo>
                  <a:lnTo>
                    <a:pt x="996" y="420"/>
                  </a:lnTo>
                  <a:lnTo>
                    <a:pt x="1015" y="413"/>
                  </a:lnTo>
                  <a:lnTo>
                    <a:pt x="1034" y="404"/>
                  </a:lnTo>
                  <a:lnTo>
                    <a:pt x="1055" y="396"/>
                  </a:lnTo>
                  <a:lnTo>
                    <a:pt x="1077" y="388"/>
                  </a:lnTo>
                  <a:lnTo>
                    <a:pt x="1098" y="383"/>
                  </a:lnTo>
                  <a:lnTo>
                    <a:pt x="1119" y="375"/>
                  </a:lnTo>
                  <a:lnTo>
                    <a:pt x="1142" y="370"/>
                  </a:lnTo>
                  <a:lnTo>
                    <a:pt x="1163" y="367"/>
                  </a:lnTo>
                  <a:lnTo>
                    <a:pt x="1184" y="365"/>
                  </a:lnTo>
                  <a:lnTo>
                    <a:pt x="1205" y="363"/>
                  </a:lnTo>
                  <a:lnTo>
                    <a:pt x="1229" y="366"/>
                  </a:lnTo>
                  <a:lnTo>
                    <a:pt x="1255" y="370"/>
                  </a:lnTo>
                  <a:lnTo>
                    <a:pt x="1285" y="378"/>
                  </a:lnTo>
                  <a:lnTo>
                    <a:pt x="1315" y="384"/>
                  </a:lnTo>
                  <a:lnTo>
                    <a:pt x="1346" y="393"/>
                  </a:lnTo>
                  <a:lnTo>
                    <a:pt x="1376" y="403"/>
                  </a:lnTo>
                  <a:lnTo>
                    <a:pt x="1407" y="415"/>
                  </a:lnTo>
                  <a:lnTo>
                    <a:pt x="1434" y="424"/>
                  </a:lnTo>
                  <a:lnTo>
                    <a:pt x="1461" y="433"/>
                  </a:lnTo>
                  <a:lnTo>
                    <a:pt x="1486" y="442"/>
                  </a:lnTo>
                  <a:lnTo>
                    <a:pt x="1507" y="451"/>
                  </a:lnTo>
                  <a:lnTo>
                    <a:pt x="1526" y="459"/>
                  </a:lnTo>
                  <a:lnTo>
                    <a:pt x="1539" y="466"/>
                  </a:lnTo>
                  <a:lnTo>
                    <a:pt x="1548" y="468"/>
                  </a:lnTo>
                  <a:lnTo>
                    <a:pt x="1552" y="470"/>
                  </a:lnTo>
                  <a:lnTo>
                    <a:pt x="1543" y="605"/>
                  </a:lnTo>
                  <a:lnTo>
                    <a:pt x="171" y="1495"/>
                  </a:lnTo>
                  <a:lnTo>
                    <a:pt x="0" y="1395"/>
                  </a:lnTo>
                  <a:close/>
                </a:path>
              </a:pathLst>
            </a:custGeom>
            <a:solidFill>
              <a:srgbClr val="FCFF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0" name="Freeform 28"/>
            <p:cNvSpPr>
              <a:spLocks/>
            </p:cNvSpPr>
            <p:nvPr/>
          </p:nvSpPr>
          <p:spPr bwMode="auto">
            <a:xfrm>
              <a:off x="1181" y="3058"/>
              <a:ext cx="118" cy="96"/>
            </a:xfrm>
            <a:custGeom>
              <a:avLst/>
              <a:gdLst>
                <a:gd name="T0" fmla="*/ 0 w 259"/>
                <a:gd name="T1" fmla="*/ 0 h 228"/>
                <a:gd name="T2" fmla="*/ 0 w 259"/>
                <a:gd name="T3" fmla="*/ 0 h 228"/>
                <a:gd name="T4" fmla="*/ 0 w 259"/>
                <a:gd name="T5" fmla="*/ 0 h 228"/>
                <a:gd name="T6" fmla="*/ 0 w 259"/>
                <a:gd name="T7" fmla="*/ 0 h 228"/>
                <a:gd name="T8" fmla="*/ 0 w 259"/>
                <a:gd name="T9" fmla="*/ 0 h 228"/>
                <a:gd name="T10" fmla="*/ 0 w 259"/>
                <a:gd name="T11" fmla="*/ 0 h 228"/>
                <a:gd name="T12" fmla="*/ 0 w 259"/>
                <a:gd name="T13" fmla="*/ 0 h 228"/>
                <a:gd name="T14" fmla="*/ 0 w 259"/>
                <a:gd name="T15" fmla="*/ 0 h 228"/>
                <a:gd name="T16" fmla="*/ 0 w 259"/>
                <a:gd name="T17" fmla="*/ 0 h 228"/>
                <a:gd name="T18" fmla="*/ 0 w 259"/>
                <a:gd name="T19" fmla="*/ 0 h 228"/>
                <a:gd name="T20" fmla="*/ 0 w 259"/>
                <a:gd name="T21" fmla="*/ 0 h 228"/>
                <a:gd name="T22" fmla="*/ 0 w 259"/>
                <a:gd name="T23" fmla="*/ 0 h 228"/>
                <a:gd name="T24" fmla="*/ 0 w 259"/>
                <a:gd name="T25" fmla="*/ 0 h 228"/>
                <a:gd name="T26" fmla="*/ 0 w 259"/>
                <a:gd name="T27" fmla="*/ 0 h 228"/>
                <a:gd name="T28" fmla="*/ 0 w 259"/>
                <a:gd name="T29" fmla="*/ 0 h 228"/>
                <a:gd name="T30" fmla="*/ 0 w 259"/>
                <a:gd name="T31" fmla="*/ 0 h 228"/>
                <a:gd name="T32" fmla="*/ 0 w 259"/>
                <a:gd name="T33" fmla="*/ 0 h 228"/>
                <a:gd name="T34" fmla="*/ 0 w 259"/>
                <a:gd name="T35" fmla="*/ 0 h 228"/>
                <a:gd name="T36" fmla="*/ 0 w 259"/>
                <a:gd name="T37" fmla="*/ 0 h 228"/>
                <a:gd name="T38" fmla="*/ 0 w 259"/>
                <a:gd name="T39" fmla="*/ 0 h 228"/>
                <a:gd name="T40" fmla="*/ 0 w 259"/>
                <a:gd name="T41" fmla="*/ 0 h 228"/>
                <a:gd name="T42" fmla="*/ 0 w 259"/>
                <a:gd name="T43" fmla="*/ 0 h 228"/>
                <a:gd name="T44" fmla="*/ 0 w 259"/>
                <a:gd name="T45" fmla="*/ 0 h 228"/>
                <a:gd name="T46" fmla="*/ 0 w 259"/>
                <a:gd name="T47" fmla="*/ 0 h 228"/>
                <a:gd name="T48" fmla="*/ 0 w 259"/>
                <a:gd name="T49" fmla="*/ 0 h 228"/>
                <a:gd name="T50" fmla="*/ 0 w 259"/>
                <a:gd name="T51" fmla="*/ 0 h 228"/>
                <a:gd name="T52" fmla="*/ 0 w 259"/>
                <a:gd name="T53" fmla="*/ 0 h 228"/>
                <a:gd name="T54" fmla="*/ 0 w 259"/>
                <a:gd name="T55" fmla="*/ 0 h 228"/>
                <a:gd name="T56" fmla="*/ 0 w 259"/>
                <a:gd name="T57" fmla="*/ 0 h 228"/>
                <a:gd name="T58" fmla="*/ 0 w 259"/>
                <a:gd name="T59" fmla="*/ 0 h 228"/>
                <a:gd name="T60" fmla="*/ 0 w 259"/>
                <a:gd name="T61" fmla="*/ 0 h 228"/>
                <a:gd name="T62" fmla="*/ 0 w 259"/>
                <a:gd name="T63" fmla="*/ 0 h 228"/>
                <a:gd name="T64" fmla="*/ 0 w 259"/>
                <a:gd name="T65" fmla="*/ 0 h 228"/>
                <a:gd name="T66" fmla="*/ 0 w 259"/>
                <a:gd name="T67" fmla="*/ 0 h 228"/>
                <a:gd name="T68" fmla="*/ 0 w 259"/>
                <a:gd name="T69" fmla="*/ 0 h 22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
                <a:gd name="T106" fmla="*/ 0 h 228"/>
                <a:gd name="T107" fmla="*/ 259 w 259"/>
                <a:gd name="T108" fmla="*/ 228 h 22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 h="228">
                  <a:moveTo>
                    <a:pt x="0" y="120"/>
                  </a:moveTo>
                  <a:lnTo>
                    <a:pt x="0" y="117"/>
                  </a:lnTo>
                  <a:lnTo>
                    <a:pt x="0" y="109"/>
                  </a:lnTo>
                  <a:lnTo>
                    <a:pt x="0" y="104"/>
                  </a:lnTo>
                  <a:lnTo>
                    <a:pt x="1" y="99"/>
                  </a:lnTo>
                  <a:lnTo>
                    <a:pt x="1" y="93"/>
                  </a:lnTo>
                  <a:lnTo>
                    <a:pt x="5" y="88"/>
                  </a:lnTo>
                  <a:lnTo>
                    <a:pt x="7" y="80"/>
                  </a:lnTo>
                  <a:lnTo>
                    <a:pt x="11" y="72"/>
                  </a:lnTo>
                  <a:lnTo>
                    <a:pt x="13" y="66"/>
                  </a:lnTo>
                  <a:lnTo>
                    <a:pt x="19" y="58"/>
                  </a:lnTo>
                  <a:lnTo>
                    <a:pt x="22" y="50"/>
                  </a:lnTo>
                  <a:lnTo>
                    <a:pt x="29" y="42"/>
                  </a:lnTo>
                  <a:lnTo>
                    <a:pt x="36" y="34"/>
                  </a:lnTo>
                  <a:lnTo>
                    <a:pt x="45" y="29"/>
                  </a:lnTo>
                  <a:lnTo>
                    <a:pt x="53" y="20"/>
                  </a:lnTo>
                  <a:lnTo>
                    <a:pt x="65" y="16"/>
                  </a:lnTo>
                  <a:lnTo>
                    <a:pt x="70" y="12"/>
                  </a:lnTo>
                  <a:lnTo>
                    <a:pt x="75" y="10"/>
                  </a:lnTo>
                  <a:lnTo>
                    <a:pt x="82" y="8"/>
                  </a:lnTo>
                  <a:lnTo>
                    <a:pt x="88" y="7"/>
                  </a:lnTo>
                  <a:lnTo>
                    <a:pt x="94" y="4"/>
                  </a:lnTo>
                  <a:lnTo>
                    <a:pt x="100" y="3"/>
                  </a:lnTo>
                  <a:lnTo>
                    <a:pt x="107" y="1"/>
                  </a:lnTo>
                  <a:lnTo>
                    <a:pt x="115" y="1"/>
                  </a:lnTo>
                  <a:lnTo>
                    <a:pt x="121" y="0"/>
                  </a:lnTo>
                  <a:lnTo>
                    <a:pt x="128" y="0"/>
                  </a:lnTo>
                  <a:lnTo>
                    <a:pt x="134" y="0"/>
                  </a:lnTo>
                  <a:lnTo>
                    <a:pt x="142" y="1"/>
                  </a:lnTo>
                  <a:lnTo>
                    <a:pt x="215" y="42"/>
                  </a:lnTo>
                  <a:lnTo>
                    <a:pt x="194" y="59"/>
                  </a:lnTo>
                  <a:lnTo>
                    <a:pt x="259" y="128"/>
                  </a:lnTo>
                  <a:lnTo>
                    <a:pt x="125" y="228"/>
                  </a:lnTo>
                  <a:lnTo>
                    <a:pt x="0" y="12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1" name="Freeform 29"/>
            <p:cNvSpPr>
              <a:spLocks/>
            </p:cNvSpPr>
            <p:nvPr/>
          </p:nvSpPr>
          <p:spPr bwMode="auto">
            <a:xfrm>
              <a:off x="901" y="3199"/>
              <a:ext cx="59" cy="50"/>
            </a:xfrm>
            <a:custGeom>
              <a:avLst/>
              <a:gdLst>
                <a:gd name="T0" fmla="*/ 0 w 130"/>
                <a:gd name="T1" fmla="*/ 0 h 120"/>
                <a:gd name="T2" fmla="*/ 0 w 130"/>
                <a:gd name="T3" fmla="*/ 0 h 120"/>
                <a:gd name="T4" fmla="*/ 0 w 130"/>
                <a:gd name="T5" fmla="*/ 0 h 120"/>
                <a:gd name="T6" fmla="*/ 0 w 130"/>
                <a:gd name="T7" fmla="*/ 0 h 120"/>
                <a:gd name="T8" fmla="*/ 0 w 130"/>
                <a:gd name="T9" fmla="*/ 0 h 120"/>
                <a:gd name="T10" fmla="*/ 0 w 130"/>
                <a:gd name="T11" fmla="*/ 0 h 120"/>
                <a:gd name="T12" fmla="*/ 0 w 130"/>
                <a:gd name="T13" fmla="*/ 0 h 120"/>
                <a:gd name="T14" fmla="*/ 0 w 130"/>
                <a:gd name="T15" fmla="*/ 0 h 120"/>
                <a:gd name="T16" fmla="*/ 0 w 130"/>
                <a:gd name="T17" fmla="*/ 0 h 120"/>
                <a:gd name="T18" fmla="*/ 0 w 130"/>
                <a:gd name="T19" fmla="*/ 0 h 120"/>
                <a:gd name="T20" fmla="*/ 0 w 130"/>
                <a:gd name="T21" fmla="*/ 0 h 120"/>
                <a:gd name="T22" fmla="*/ 0 w 130"/>
                <a:gd name="T23" fmla="*/ 0 h 120"/>
                <a:gd name="T24" fmla="*/ 0 w 130"/>
                <a:gd name="T25" fmla="*/ 0 h 120"/>
                <a:gd name="T26" fmla="*/ 0 w 130"/>
                <a:gd name="T27" fmla="*/ 0 h 120"/>
                <a:gd name="T28" fmla="*/ 0 w 130"/>
                <a:gd name="T29" fmla="*/ 0 h 120"/>
                <a:gd name="T30" fmla="*/ 0 w 130"/>
                <a:gd name="T31" fmla="*/ 0 h 120"/>
                <a:gd name="T32" fmla="*/ 0 w 130"/>
                <a:gd name="T33" fmla="*/ 0 h 120"/>
                <a:gd name="T34" fmla="*/ 0 w 130"/>
                <a:gd name="T35" fmla="*/ 0 h 120"/>
                <a:gd name="T36" fmla="*/ 0 w 130"/>
                <a:gd name="T37" fmla="*/ 0 h 120"/>
                <a:gd name="T38" fmla="*/ 0 w 130"/>
                <a:gd name="T39" fmla="*/ 0 h 120"/>
                <a:gd name="T40" fmla="*/ 0 w 130"/>
                <a:gd name="T41" fmla="*/ 0 h 120"/>
                <a:gd name="T42" fmla="*/ 0 w 130"/>
                <a:gd name="T43" fmla="*/ 0 h 120"/>
                <a:gd name="T44" fmla="*/ 0 w 130"/>
                <a:gd name="T45" fmla="*/ 0 h 120"/>
                <a:gd name="T46" fmla="*/ 0 w 130"/>
                <a:gd name="T47" fmla="*/ 0 h 120"/>
                <a:gd name="T48" fmla="*/ 0 w 130"/>
                <a:gd name="T49" fmla="*/ 0 h 120"/>
                <a:gd name="T50" fmla="*/ 0 w 130"/>
                <a:gd name="T51" fmla="*/ 0 h 120"/>
                <a:gd name="T52" fmla="*/ 0 w 130"/>
                <a:gd name="T53" fmla="*/ 0 h 120"/>
                <a:gd name="T54" fmla="*/ 0 w 130"/>
                <a:gd name="T55" fmla="*/ 0 h 120"/>
                <a:gd name="T56" fmla="*/ 0 w 130"/>
                <a:gd name="T57" fmla="*/ 0 h 120"/>
                <a:gd name="T58" fmla="*/ 0 w 130"/>
                <a:gd name="T59" fmla="*/ 0 h 120"/>
                <a:gd name="T60" fmla="*/ 0 w 130"/>
                <a:gd name="T61" fmla="*/ 0 h 120"/>
                <a:gd name="T62" fmla="*/ 0 w 130"/>
                <a:gd name="T63" fmla="*/ 0 h 120"/>
                <a:gd name="T64" fmla="*/ 0 w 130"/>
                <a:gd name="T65" fmla="*/ 0 h 120"/>
                <a:gd name="T66" fmla="*/ 0 w 130"/>
                <a:gd name="T67" fmla="*/ 0 h 120"/>
                <a:gd name="T68" fmla="*/ 0 w 130"/>
                <a:gd name="T69" fmla="*/ 0 h 120"/>
                <a:gd name="T70" fmla="*/ 0 w 130"/>
                <a:gd name="T71" fmla="*/ 0 h 120"/>
                <a:gd name="T72" fmla="*/ 0 w 130"/>
                <a:gd name="T73" fmla="*/ 0 h 1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30"/>
                <a:gd name="T112" fmla="*/ 0 h 120"/>
                <a:gd name="T113" fmla="*/ 130 w 130"/>
                <a:gd name="T114" fmla="*/ 120 h 12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30" h="120">
                  <a:moveTo>
                    <a:pt x="115" y="35"/>
                  </a:moveTo>
                  <a:lnTo>
                    <a:pt x="130" y="62"/>
                  </a:lnTo>
                  <a:lnTo>
                    <a:pt x="120" y="105"/>
                  </a:lnTo>
                  <a:lnTo>
                    <a:pt x="101" y="103"/>
                  </a:lnTo>
                  <a:lnTo>
                    <a:pt x="105" y="70"/>
                  </a:lnTo>
                  <a:lnTo>
                    <a:pt x="99" y="66"/>
                  </a:lnTo>
                  <a:lnTo>
                    <a:pt x="75" y="120"/>
                  </a:lnTo>
                  <a:lnTo>
                    <a:pt x="58" y="116"/>
                  </a:lnTo>
                  <a:lnTo>
                    <a:pt x="58" y="110"/>
                  </a:lnTo>
                  <a:lnTo>
                    <a:pt x="59" y="104"/>
                  </a:lnTo>
                  <a:lnTo>
                    <a:pt x="59" y="97"/>
                  </a:lnTo>
                  <a:lnTo>
                    <a:pt x="62" y="92"/>
                  </a:lnTo>
                  <a:lnTo>
                    <a:pt x="62" y="85"/>
                  </a:lnTo>
                  <a:lnTo>
                    <a:pt x="65" y="79"/>
                  </a:lnTo>
                  <a:lnTo>
                    <a:pt x="65" y="74"/>
                  </a:lnTo>
                  <a:lnTo>
                    <a:pt x="66" y="67"/>
                  </a:lnTo>
                  <a:lnTo>
                    <a:pt x="38" y="110"/>
                  </a:lnTo>
                  <a:lnTo>
                    <a:pt x="28" y="103"/>
                  </a:lnTo>
                  <a:lnTo>
                    <a:pt x="29" y="97"/>
                  </a:lnTo>
                  <a:lnTo>
                    <a:pt x="32" y="91"/>
                  </a:lnTo>
                  <a:lnTo>
                    <a:pt x="33" y="84"/>
                  </a:lnTo>
                  <a:lnTo>
                    <a:pt x="37" y="79"/>
                  </a:lnTo>
                  <a:lnTo>
                    <a:pt x="38" y="72"/>
                  </a:lnTo>
                  <a:lnTo>
                    <a:pt x="41" y="66"/>
                  </a:lnTo>
                  <a:lnTo>
                    <a:pt x="43" y="60"/>
                  </a:lnTo>
                  <a:lnTo>
                    <a:pt x="46" y="55"/>
                  </a:lnTo>
                  <a:lnTo>
                    <a:pt x="15" y="84"/>
                  </a:lnTo>
                  <a:lnTo>
                    <a:pt x="5" y="75"/>
                  </a:lnTo>
                  <a:lnTo>
                    <a:pt x="11" y="64"/>
                  </a:lnTo>
                  <a:lnTo>
                    <a:pt x="17" y="55"/>
                  </a:lnTo>
                  <a:lnTo>
                    <a:pt x="24" y="46"/>
                  </a:lnTo>
                  <a:lnTo>
                    <a:pt x="32" y="37"/>
                  </a:lnTo>
                  <a:lnTo>
                    <a:pt x="0" y="51"/>
                  </a:lnTo>
                  <a:lnTo>
                    <a:pt x="1" y="37"/>
                  </a:lnTo>
                  <a:lnTo>
                    <a:pt x="45" y="0"/>
                  </a:lnTo>
                  <a:lnTo>
                    <a:pt x="115" y="35"/>
                  </a:lnTo>
                  <a:close/>
                </a:path>
              </a:pathLst>
            </a:custGeom>
            <a:solidFill>
              <a:srgbClr val="E680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2" name="Freeform 30"/>
            <p:cNvSpPr>
              <a:spLocks/>
            </p:cNvSpPr>
            <p:nvPr/>
          </p:nvSpPr>
          <p:spPr bwMode="auto">
            <a:xfrm>
              <a:off x="1220" y="3062"/>
              <a:ext cx="43" cy="26"/>
            </a:xfrm>
            <a:custGeom>
              <a:avLst/>
              <a:gdLst>
                <a:gd name="T0" fmla="*/ 0 w 96"/>
                <a:gd name="T1" fmla="*/ 0 h 62"/>
                <a:gd name="T2" fmla="*/ 0 w 96"/>
                <a:gd name="T3" fmla="*/ 0 h 62"/>
                <a:gd name="T4" fmla="*/ 0 w 96"/>
                <a:gd name="T5" fmla="*/ 0 h 62"/>
                <a:gd name="T6" fmla="*/ 0 w 96"/>
                <a:gd name="T7" fmla="*/ 0 h 62"/>
                <a:gd name="T8" fmla="*/ 0 w 96"/>
                <a:gd name="T9" fmla="*/ 0 h 62"/>
                <a:gd name="T10" fmla="*/ 0 w 96"/>
                <a:gd name="T11" fmla="*/ 0 h 62"/>
                <a:gd name="T12" fmla="*/ 0 w 96"/>
                <a:gd name="T13" fmla="*/ 0 h 62"/>
                <a:gd name="T14" fmla="*/ 0 w 96"/>
                <a:gd name="T15" fmla="*/ 0 h 62"/>
                <a:gd name="T16" fmla="*/ 0 60000 65536"/>
                <a:gd name="T17" fmla="*/ 0 60000 65536"/>
                <a:gd name="T18" fmla="*/ 0 60000 65536"/>
                <a:gd name="T19" fmla="*/ 0 60000 65536"/>
                <a:gd name="T20" fmla="*/ 0 60000 65536"/>
                <a:gd name="T21" fmla="*/ 0 60000 65536"/>
                <a:gd name="T22" fmla="*/ 0 60000 65536"/>
                <a:gd name="T23" fmla="*/ 0 60000 65536"/>
                <a:gd name="T24" fmla="*/ 0 w 96"/>
                <a:gd name="T25" fmla="*/ 0 h 62"/>
                <a:gd name="T26" fmla="*/ 96 w 96"/>
                <a:gd name="T27" fmla="*/ 62 h 6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6" h="62">
                  <a:moveTo>
                    <a:pt x="66" y="0"/>
                  </a:moveTo>
                  <a:lnTo>
                    <a:pt x="32" y="13"/>
                  </a:lnTo>
                  <a:lnTo>
                    <a:pt x="0" y="40"/>
                  </a:lnTo>
                  <a:lnTo>
                    <a:pt x="18" y="62"/>
                  </a:lnTo>
                  <a:lnTo>
                    <a:pt x="51" y="30"/>
                  </a:lnTo>
                  <a:lnTo>
                    <a:pt x="96" y="16"/>
                  </a:lnTo>
                  <a:lnTo>
                    <a:pt x="66" y="0"/>
                  </a:lnTo>
                  <a:close/>
                </a:path>
              </a:pathLst>
            </a:custGeom>
            <a:solidFill>
              <a:srgbClr val="B34D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3" name="Freeform 31"/>
            <p:cNvSpPr>
              <a:spLocks/>
            </p:cNvSpPr>
            <p:nvPr/>
          </p:nvSpPr>
          <p:spPr bwMode="auto">
            <a:xfrm>
              <a:off x="1394" y="3612"/>
              <a:ext cx="409" cy="295"/>
            </a:xfrm>
            <a:custGeom>
              <a:avLst/>
              <a:gdLst>
                <a:gd name="T0" fmla="*/ 0 w 901"/>
                <a:gd name="T1" fmla="*/ 0 h 706"/>
                <a:gd name="T2" fmla="*/ 0 w 901"/>
                <a:gd name="T3" fmla="*/ 0 h 706"/>
                <a:gd name="T4" fmla="*/ 0 w 901"/>
                <a:gd name="T5" fmla="*/ 0 h 706"/>
                <a:gd name="T6" fmla="*/ 0 w 901"/>
                <a:gd name="T7" fmla="*/ 0 h 706"/>
                <a:gd name="T8" fmla="*/ 0 w 901"/>
                <a:gd name="T9" fmla="*/ 0 h 706"/>
                <a:gd name="T10" fmla="*/ 0 w 901"/>
                <a:gd name="T11" fmla="*/ 0 h 706"/>
                <a:gd name="T12" fmla="*/ 0 w 901"/>
                <a:gd name="T13" fmla="*/ 0 h 706"/>
                <a:gd name="T14" fmla="*/ 0 60000 65536"/>
                <a:gd name="T15" fmla="*/ 0 60000 65536"/>
                <a:gd name="T16" fmla="*/ 0 60000 65536"/>
                <a:gd name="T17" fmla="*/ 0 60000 65536"/>
                <a:gd name="T18" fmla="*/ 0 60000 65536"/>
                <a:gd name="T19" fmla="*/ 0 60000 65536"/>
                <a:gd name="T20" fmla="*/ 0 60000 65536"/>
                <a:gd name="T21" fmla="*/ 0 w 901"/>
                <a:gd name="T22" fmla="*/ 0 h 706"/>
                <a:gd name="T23" fmla="*/ 901 w 901"/>
                <a:gd name="T24" fmla="*/ 706 h 7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01" h="706">
                  <a:moveTo>
                    <a:pt x="283" y="706"/>
                  </a:moveTo>
                  <a:lnTo>
                    <a:pt x="901" y="149"/>
                  </a:lnTo>
                  <a:lnTo>
                    <a:pt x="822" y="0"/>
                  </a:lnTo>
                  <a:lnTo>
                    <a:pt x="118" y="329"/>
                  </a:lnTo>
                  <a:lnTo>
                    <a:pt x="0" y="596"/>
                  </a:lnTo>
                  <a:lnTo>
                    <a:pt x="283" y="706"/>
                  </a:lnTo>
                  <a:close/>
                </a:path>
              </a:pathLst>
            </a:custGeom>
            <a:solidFill>
              <a:srgbClr val="8A99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4" name="Freeform 32"/>
            <p:cNvSpPr>
              <a:spLocks/>
            </p:cNvSpPr>
            <p:nvPr/>
          </p:nvSpPr>
          <p:spPr bwMode="auto">
            <a:xfrm>
              <a:off x="1312" y="3563"/>
              <a:ext cx="493" cy="300"/>
            </a:xfrm>
            <a:custGeom>
              <a:avLst/>
              <a:gdLst>
                <a:gd name="T0" fmla="*/ 0 w 1084"/>
                <a:gd name="T1" fmla="*/ 0 h 714"/>
                <a:gd name="T2" fmla="*/ 0 w 1084"/>
                <a:gd name="T3" fmla="*/ 0 h 714"/>
                <a:gd name="T4" fmla="*/ 0 w 1084"/>
                <a:gd name="T5" fmla="*/ 0 h 714"/>
                <a:gd name="T6" fmla="*/ 0 w 1084"/>
                <a:gd name="T7" fmla="*/ 0 h 714"/>
                <a:gd name="T8" fmla="*/ 0 w 1084"/>
                <a:gd name="T9" fmla="*/ 0 h 714"/>
                <a:gd name="T10" fmla="*/ 0 w 1084"/>
                <a:gd name="T11" fmla="*/ 0 h 714"/>
                <a:gd name="T12" fmla="*/ 0 w 1084"/>
                <a:gd name="T13" fmla="*/ 0 h 714"/>
                <a:gd name="T14" fmla="*/ 0 w 1084"/>
                <a:gd name="T15" fmla="*/ 0 h 714"/>
                <a:gd name="T16" fmla="*/ 0 w 1084"/>
                <a:gd name="T17" fmla="*/ 0 h 714"/>
                <a:gd name="T18" fmla="*/ 0 w 1084"/>
                <a:gd name="T19" fmla="*/ 0 h 714"/>
                <a:gd name="T20" fmla="*/ 0 w 1084"/>
                <a:gd name="T21" fmla="*/ 0 h 714"/>
                <a:gd name="T22" fmla="*/ 0 w 1084"/>
                <a:gd name="T23" fmla="*/ 0 h 714"/>
                <a:gd name="T24" fmla="*/ 0 w 1084"/>
                <a:gd name="T25" fmla="*/ 0 h 714"/>
                <a:gd name="T26" fmla="*/ 0 w 1084"/>
                <a:gd name="T27" fmla="*/ 0 h 714"/>
                <a:gd name="T28" fmla="*/ 0 w 1084"/>
                <a:gd name="T29" fmla="*/ 0 h 714"/>
                <a:gd name="T30" fmla="*/ 0 w 1084"/>
                <a:gd name="T31" fmla="*/ 0 h 714"/>
                <a:gd name="T32" fmla="*/ 0 w 1084"/>
                <a:gd name="T33" fmla="*/ 0 h 714"/>
                <a:gd name="T34" fmla="*/ 0 w 1084"/>
                <a:gd name="T35" fmla="*/ 0 h 714"/>
                <a:gd name="T36" fmla="*/ 0 w 1084"/>
                <a:gd name="T37" fmla="*/ 0 h 714"/>
                <a:gd name="T38" fmla="*/ 0 w 1084"/>
                <a:gd name="T39" fmla="*/ 0 h 714"/>
                <a:gd name="T40" fmla="*/ 0 w 1084"/>
                <a:gd name="T41" fmla="*/ 0 h 714"/>
                <a:gd name="T42" fmla="*/ 0 w 1084"/>
                <a:gd name="T43" fmla="*/ 0 h 714"/>
                <a:gd name="T44" fmla="*/ 0 w 1084"/>
                <a:gd name="T45" fmla="*/ 0 h 714"/>
                <a:gd name="T46" fmla="*/ 0 w 1084"/>
                <a:gd name="T47" fmla="*/ 0 h 714"/>
                <a:gd name="T48" fmla="*/ 0 w 1084"/>
                <a:gd name="T49" fmla="*/ 0 h 714"/>
                <a:gd name="T50" fmla="*/ 0 w 1084"/>
                <a:gd name="T51" fmla="*/ 0 h 714"/>
                <a:gd name="T52" fmla="*/ 0 w 1084"/>
                <a:gd name="T53" fmla="*/ 0 h 714"/>
                <a:gd name="T54" fmla="*/ 0 w 1084"/>
                <a:gd name="T55" fmla="*/ 0 h 714"/>
                <a:gd name="T56" fmla="*/ 0 w 1084"/>
                <a:gd name="T57" fmla="*/ 0 h 714"/>
                <a:gd name="T58" fmla="*/ 0 w 1084"/>
                <a:gd name="T59" fmla="*/ 0 h 714"/>
                <a:gd name="T60" fmla="*/ 0 w 1084"/>
                <a:gd name="T61" fmla="*/ 0 h 714"/>
                <a:gd name="T62" fmla="*/ 0 w 1084"/>
                <a:gd name="T63" fmla="*/ 0 h 714"/>
                <a:gd name="T64" fmla="*/ 0 w 1084"/>
                <a:gd name="T65" fmla="*/ 0 h 714"/>
                <a:gd name="T66" fmla="*/ 0 w 1084"/>
                <a:gd name="T67" fmla="*/ 0 h 714"/>
                <a:gd name="T68" fmla="*/ 0 w 1084"/>
                <a:gd name="T69" fmla="*/ 0 h 714"/>
                <a:gd name="T70" fmla="*/ 0 w 1084"/>
                <a:gd name="T71" fmla="*/ 0 h 714"/>
                <a:gd name="T72" fmla="*/ 0 w 1084"/>
                <a:gd name="T73" fmla="*/ 0 h 714"/>
                <a:gd name="T74" fmla="*/ 0 w 1084"/>
                <a:gd name="T75" fmla="*/ 0 h 714"/>
                <a:gd name="T76" fmla="*/ 0 w 1084"/>
                <a:gd name="T77" fmla="*/ 0 h 71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84"/>
                <a:gd name="T118" fmla="*/ 0 h 714"/>
                <a:gd name="T119" fmla="*/ 1084 w 1084"/>
                <a:gd name="T120" fmla="*/ 714 h 71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84" h="714">
                  <a:moveTo>
                    <a:pt x="201" y="714"/>
                  </a:moveTo>
                  <a:lnTo>
                    <a:pt x="202" y="712"/>
                  </a:lnTo>
                  <a:lnTo>
                    <a:pt x="206" y="707"/>
                  </a:lnTo>
                  <a:lnTo>
                    <a:pt x="212" y="697"/>
                  </a:lnTo>
                  <a:lnTo>
                    <a:pt x="221" y="687"/>
                  </a:lnTo>
                  <a:lnTo>
                    <a:pt x="230" y="672"/>
                  </a:lnTo>
                  <a:lnTo>
                    <a:pt x="242" y="657"/>
                  </a:lnTo>
                  <a:lnTo>
                    <a:pt x="255" y="638"/>
                  </a:lnTo>
                  <a:lnTo>
                    <a:pt x="268" y="621"/>
                  </a:lnTo>
                  <a:lnTo>
                    <a:pt x="280" y="600"/>
                  </a:lnTo>
                  <a:lnTo>
                    <a:pt x="292" y="580"/>
                  </a:lnTo>
                  <a:lnTo>
                    <a:pt x="304" y="559"/>
                  </a:lnTo>
                  <a:lnTo>
                    <a:pt x="316" y="539"/>
                  </a:lnTo>
                  <a:lnTo>
                    <a:pt x="325" y="520"/>
                  </a:lnTo>
                  <a:lnTo>
                    <a:pt x="334" y="501"/>
                  </a:lnTo>
                  <a:lnTo>
                    <a:pt x="341" y="483"/>
                  </a:lnTo>
                  <a:lnTo>
                    <a:pt x="346" y="468"/>
                  </a:lnTo>
                  <a:lnTo>
                    <a:pt x="406" y="443"/>
                  </a:lnTo>
                  <a:lnTo>
                    <a:pt x="408" y="447"/>
                  </a:lnTo>
                  <a:lnTo>
                    <a:pt x="410" y="453"/>
                  </a:lnTo>
                  <a:lnTo>
                    <a:pt x="413" y="460"/>
                  </a:lnTo>
                  <a:lnTo>
                    <a:pt x="416" y="468"/>
                  </a:lnTo>
                  <a:lnTo>
                    <a:pt x="420" y="480"/>
                  </a:lnTo>
                  <a:lnTo>
                    <a:pt x="423" y="492"/>
                  </a:lnTo>
                  <a:lnTo>
                    <a:pt x="427" y="505"/>
                  </a:lnTo>
                  <a:lnTo>
                    <a:pt x="430" y="517"/>
                  </a:lnTo>
                  <a:lnTo>
                    <a:pt x="434" y="533"/>
                  </a:lnTo>
                  <a:lnTo>
                    <a:pt x="435" y="547"/>
                  </a:lnTo>
                  <a:lnTo>
                    <a:pt x="438" y="563"/>
                  </a:lnTo>
                  <a:lnTo>
                    <a:pt x="439" y="576"/>
                  </a:lnTo>
                  <a:lnTo>
                    <a:pt x="442" y="591"/>
                  </a:lnTo>
                  <a:lnTo>
                    <a:pt x="442" y="605"/>
                  </a:lnTo>
                  <a:lnTo>
                    <a:pt x="442" y="618"/>
                  </a:lnTo>
                  <a:lnTo>
                    <a:pt x="1084" y="150"/>
                  </a:lnTo>
                  <a:lnTo>
                    <a:pt x="1071" y="0"/>
                  </a:lnTo>
                  <a:lnTo>
                    <a:pt x="145" y="0"/>
                  </a:lnTo>
                  <a:lnTo>
                    <a:pt x="0" y="596"/>
                  </a:lnTo>
                  <a:lnTo>
                    <a:pt x="201" y="714"/>
                  </a:lnTo>
                  <a:close/>
                </a:path>
              </a:pathLst>
            </a:custGeom>
            <a:solidFill>
              <a:srgbClr val="B0C2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5" name="Freeform 33"/>
            <p:cNvSpPr>
              <a:spLocks/>
            </p:cNvSpPr>
            <p:nvPr/>
          </p:nvSpPr>
          <p:spPr bwMode="auto">
            <a:xfrm>
              <a:off x="1257" y="3467"/>
              <a:ext cx="542" cy="367"/>
            </a:xfrm>
            <a:custGeom>
              <a:avLst/>
              <a:gdLst>
                <a:gd name="T0" fmla="*/ 0 w 1195"/>
                <a:gd name="T1" fmla="*/ 0 h 877"/>
                <a:gd name="T2" fmla="*/ 0 w 1195"/>
                <a:gd name="T3" fmla="*/ 0 h 877"/>
                <a:gd name="T4" fmla="*/ 0 w 1195"/>
                <a:gd name="T5" fmla="*/ 0 h 877"/>
                <a:gd name="T6" fmla="*/ 0 w 1195"/>
                <a:gd name="T7" fmla="*/ 0 h 877"/>
                <a:gd name="T8" fmla="*/ 0 w 1195"/>
                <a:gd name="T9" fmla="*/ 0 h 877"/>
                <a:gd name="T10" fmla="*/ 0 w 1195"/>
                <a:gd name="T11" fmla="*/ 0 h 877"/>
                <a:gd name="T12" fmla="*/ 0 w 1195"/>
                <a:gd name="T13" fmla="*/ 0 h 877"/>
                <a:gd name="T14" fmla="*/ 0 w 1195"/>
                <a:gd name="T15" fmla="*/ 0 h 877"/>
                <a:gd name="T16" fmla="*/ 0 w 1195"/>
                <a:gd name="T17" fmla="*/ 0 h 877"/>
                <a:gd name="T18" fmla="*/ 0 w 1195"/>
                <a:gd name="T19" fmla="*/ 0 h 877"/>
                <a:gd name="T20" fmla="*/ 0 w 1195"/>
                <a:gd name="T21" fmla="*/ 0 h 877"/>
                <a:gd name="T22" fmla="*/ 0 w 1195"/>
                <a:gd name="T23" fmla="*/ 0 h 877"/>
                <a:gd name="T24" fmla="*/ 0 w 1195"/>
                <a:gd name="T25" fmla="*/ 0 h 877"/>
                <a:gd name="T26" fmla="*/ 0 w 1195"/>
                <a:gd name="T27" fmla="*/ 0 h 877"/>
                <a:gd name="T28" fmla="*/ 0 w 1195"/>
                <a:gd name="T29" fmla="*/ 0 h 877"/>
                <a:gd name="T30" fmla="*/ 0 w 1195"/>
                <a:gd name="T31" fmla="*/ 0 h 877"/>
                <a:gd name="T32" fmla="*/ 0 w 1195"/>
                <a:gd name="T33" fmla="*/ 0 h 877"/>
                <a:gd name="T34" fmla="*/ 0 w 1195"/>
                <a:gd name="T35" fmla="*/ 0 h 877"/>
                <a:gd name="T36" fmla="*/ 0 w 1195"/>
                <a:gd name="T37" fmla="*/ 0 h 877"/>
                <a:gd name="T38" fmla="*/ 0 w 1195"/>
                <a:gd name="T39" fmla="*/ 0 h 877"/>
                <a:gd name="T40" fmla="*/ 0 w 1195"/>
                <a:gd name="T41" fmla="*/ 0 h 877"/>
                <a:gd name="T42" fmla="*/ 0 w 1195"/>
                <a:gd name="T43" fmla="*/ 0 h 877"/>
                <a:gd name="T44" fmla="*/ 0 w 1195"/>
                <a:gd name="T45" fmla="*/ 0 h 877"/>
                <a:gd name="T46" fmla="*/ 0 w 1195"/>
                <a:gd name="T47" fmla="*/ 0 h 877"/>
                <a:gd name="T48" fmla="*/ 0 w 1195"/>
                <a:gd name="T49" fmla="*/ 0 h 877"/>
                <a:gd name="T50" fmla="*/ 0 w 1195"/>
                <a:gd name="T51" fmla="*/ 0 h 877"/>
                <a:gd name="T52" fmla="*/ 0 w 1195"/>
                <a:gd name="T53" fmla="*/ 0 h 877"/>
                <a:gd name="T54" fmla="*/ 0 w 1195"/>
                <a:gd name="T55" fmla="*/ 0 h 877"/>
                <a:gd name="T56" fmla="*/ 0 w 1195"/>
                <a:gd name="T57" fmla="*/ 0 h 877"/>
                <a:gd name="T58" fmla="*/ 0 w 1195"/>
                <a:gd name="T59" fmla="*/ 0 h 877"/>
                <a:gd name="T60" fmla="*/ 0 w 1195"/>
                <a:gd name="T61" fmla="*/ 0 h 877"/>
                <a:gd name="T62" fmla="*/ 0 w 1195"/>
                <a:gd name="T63" fmla="*/ 0 h 877"/>
                <a:gd name="T64" fmla="*/ 0 w 1195"/>
                <a:gd name="T65" fmla="*/ 0 h 877"/>
                <a:gd name="T66" fmla="*/ 0 w 1195"/>
                <a:gd name="T67" fmla="*/ 0 h 877"/>
                <a:gd name="T68" fmla="*/ 0 w 1195"/>
                <a:gd name="T69" fmla="*/ 0 h 877"/>
                <a:gd name="T70" fmla="*/ 0 w 1195"/>
                <a:gd name="T71" fmla="*/ 0 h 877"/>
                <a:gd name="T72" fmla="*/ 0 w 1195"/>
                <a:gd name="T73" fmla="*/ 0 h 877"/>
                <a:gd name="T74" fmla="*/ 0 w 1195"/>
                <a:gd name="T75" fmla="*/ 0 h 877"/>
                <a:gd name="T76" fmla="*/ 0 w 1195"/>
                <a:gd name="T77" fmla="*/ 0 h 877"/>
                <a:gd name="T78" fmla="*/ 0 w 1195"/>
                <a:gd name="T79" fmla="*/ 0 h 87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95"/>
                <a:gd name="T121" fmla="*/ 0 h 877"/>
                <a:gd name="T122" fmla="*/ 1195 w 1195"/>
                <a:gd name="T123" fmla="*/ 877 h 87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95" h="877">
                  <a:moveTo>
                    <a:pt x="176" y="877"/>
                  </a:moveTo>
                  <a:lnTo>
                    <a:pt x="178" y="873"/>
                  </a:lnTo>
                  <a:lnTo>
                    <a:pt x="183" y="864"/>
                  </a:lnTo>
                  <a:lnTo>
                    <a:pt x="190" y="849"/>
                  </a:lnTo>
                  <a:lnTo>
                    <a:pt x="200" y="832"/>
                  </a:lnTo>
                  <a:lnTo>
                    <a:pt x="212" y="807"/>
                  </a:lnTo>
                  <a:lnTo>
                    <a:pt x="226" y="781"/>
                  </a:lnTo>
                  <a:lnTo>
                    <a:pt x="242" y="750"/>
                  </a:lnTo>
                  <a:lnTo>
                    <a:pt x="258" y="717"/>
                  </a:lnTo>
                  <a:lnTo>
                    <a:pt x="274" y="681"/>
                  </a:lnTo>
                  <a:lnTo>
                    <a:pt x="288" y="644"/>
                  </a:lnTo>
                  <a:lnTo>
                    <a:pt x="303" y="604"/>
                  </a:lnTo>
                  <a:lnTo>
                    <a:pt x="317" y="565"/>
                  </a:lnTo>
                  <a:lnTo>
                    <a:pt x="329" y="523"/>
                  </a:lnTo>
                  <a:lnTo>
                    <a:pt x="338" y="483"/>
                  </a:lnTo>
                  <a:lnTo>
                    <a:pt x="346" y="442"/>
                  </a:lnTo>
                  <a:lnTo>
                    <a:pt x="351" y="403"/>
                  </a:lnTo>
                  <a:lnTo>
                    <a:pt x="512" y="321"/>
                  </a:lnTo>
                  <a:lnTo>
                    <a:pt x="513" y="321"/>
                  </a:lnTo>
                  <a:lnTo>
                    <a:pt x="519" y="328"/>
                  </a:lnTo>
                  <a:lnTo>
                    <a:pt x="525" y="338"/>
                  </a:lnTo>
                  <a:lnTo>
                    <a:pt x="536" y="352"/>
                  </a:lnTo>
                  <a:lnTo>
                    <a:pt x="546" y="367"/>
                  </a:lnTo>
                  <a:lnTo>
                    <a:pt x="558" y="387"/>
                  </a:lnTo>
                  <a:lnTo>
                    <a:pt x="572" y="408"/>
                  </a:lnTo>
                  <a:lnTo>
                    <a:pt x="587" y="433"/>
                  </a:lnTo>
                  <a:lnTo>
                    <a:pt x="600" y="458"/>
                  </a:lnTo>
                  <a:lnTo>
                    <a:pt x="613" y="486"/>
                  </a:lnTo>
                  <a:lnTo>
                    <a:pt x="626" y="513"/>
                  </a:lnTo>
                  <a:lnTo>
                    <a:pt x="638" y="542"/>
                  </a:lnTo>
                  <a:lnTo>
                    <a:pt x="646" y="571"/>
                  </a:lnTo>
                  <a:lnTo>
                    <a:pt x="654" y="602"/>
                  </a:lnTo>
                  <a:lnTo>
                    <a:pt x="659" y="632"/>
                  </a:lnTo>
                  <a:lnTo>
                    <a:pt x="662" y="661"/>
                  </a:lnTo>
                  <a:lnTo>
                    <a:pt x="1195" y="250"/>
                  </a:lnTo>
                  <a:lnTo>
                    <a:pt x="1159" y="67"/>
                  </a:lnTo>
                  <a:lnTo>
                    <a:pt x="237" y="0"/>
                  </a:lnTo>
                  <a:lnTo>
                    <a:pt x="0" y="700"/>
                  </a:lnTo>
                  <a:lnTo>
                    <a:pt x="176" y="877"/>
                  </a:lnTo>
                  <a:close/>
                </a:path>
              </a:pathLst>
            </a:custGeom>
            <a:solidFill>
              <a:srgbClr val="C2D6C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6" name="Freeform 34"/>
            <p:cNvSpPr>
              <a:spLocks/>
            </p:cNvSpPr>
            <p:nvPr/>
          </p:nvSpPr>
          <p:spPr bwMode="auto">
            <a:xfrm>
              <a:off x="1233" y="3404"/>
              <a:ext cx="533" cy="384"/>
            </a:xfrm>
            <a:custGeom>
              <a:avLst/>
              <a:gdLst>
                <a:gd name="T0" fmla="*/ 0 w 1172"/>
                <a:gd name="T1" fmla="*/ 0 h 916"/>
                <a:gd name="T2" fmla="*/ 0 w 1172"/>
                <a:gd name="T3" fmla="*/ 0 h 916"/>
                <a:gd name="T4" fmla="*/ 0 w 1172"/>
                <a:gd name="T5" fmla="*/ 0 h 916"/>
                <a:gd name="T6" fmla="*/ 0 w 1172"/>
                <a:gd name="T7" fmla="*/ 0 h 916"/>
                <a:gd name="T8" fmla="*/ 0 w 1172"/>
                <a:gd name="T9" fmla="*/ 0 h 916"/>
                <a:gd name="T10" fmla="*/ 0 w 1172"/>
                <a:gd name="T11" fmla="*/ 0 h 916"/>
                <a:gd name="T12" fmla="*/ 0 w 1172"/>
                <a:gd name="T13" fmla="*/ 0 h 916"/>
                <a:gd name="T14" fmla="*/ 0 w 1172"/>
                <a:gd name="T15" fmla="*/ 0 h 916"/>
                <a:gd name="T16" fmla="*/ 0 w 1172"/>
                <a:gd name="T17" fmla="*/ 0 h 916"/>
                <a:gd name="T18" fmla="*/ 0 w 1172"/>
                <a:gd name="T19" fmla="*/ 0 h 916"/>
                <a:gd name="T20" fmla="*/ 0 w 1172"/>
                <a:gd name="T21" fmla="*/ 0 h 916"/>
                <a:gd name="T22" fmla="*/ 0 w 1172"/>
                <a:gd name="T23" fmla="*/ 0 h 916"/>
                <a:gd name="T24" fmla="*/ 0 w 1172"/>
                <a:gd name="T25" fmla="*/ 0 h 916"/>
                <a:gd name="T26" fmla="*/ 0 w 1172"/>
                <a:gd name="T27" fmla="*/ 0 h 916"/>
                <a:gd name="T28" fmla="*/ 0 w 1172"/>
                <a:gd name="T29" fmla="*/ 0 h 916"/>
                <a:gd name="T30" fmla="*/ 0 w 1172"/>
                <a:gd name="T31" fmla="*/ 0 h 916"/>
                <a:gd name="T32" fmla="*/ 0 w 1172"/>
                <a:gd name="T33" fmla="*/ 0 h 916"/>
                <a:gd name="T34" fmla="*/ 0 w 1172"/>
                <a:gd name="T35" fmla="*/ 0 h 916"/>
                <a:gd name="T36" fmla="*/ 0 w 1172"/>
                <a:gd name="T37" fmla="*/ 0 h 916"/>
                <a:gd name="T38" fmla="*/ 0 w 1172"/>
                <a:gd name="T39" fmla="*/ 0 h 916"/>
                <a:gd name="T40" fmla="*/ 0 w 1172"/>
                <a:gd name="T41" fmla="*/ 0 h 916"/>
                <a:gd name="T42" fmla="*/ 0 w 1172"/>
                <a:gd name="T43" fmla="*/ 0 h 916"/>
                <a:gd name="T44" fmla="*/ 0 w 1172"/>
                <a:gd name="T45" fmla="*/ 0 h 916"/>
                <a:gd name="T46" fmla="*/ 0 w 1172"/>
                <a:gd name="T47" fmla="*/ 0 h 916"/>
                <a:gd name="T48" fmla="*/ 0 w 1172"/>
                <a:gd name="T49" fmla="*/ 0 h 916"/>
                <a:gd name="T50" fmla="*/ 0 w 1172"/>
                <a:gd name="T51" fmla="*/ 0 h 916"/>
                <a:gd name="T52" fmla="*/ 0 w 1172"/>
                <a:gd name="T53" fmla="*/ 0 h 916"/>
                <a:gd name="T54" fmla="*/ 0 w 1172"/>
                <a:gd name="T55" fmla="*/ 0 h 916"/>
                <a:gd name="T56" fmla="*/ 0 w 1172"/>
                <a:gd name="T57" fmla="*/ 0 h 916"/>
                <a:gd name="T58" fmla="*/ 0 w 1172"/>
                <a:gd name="T59" fmla="*/ 0 h 916"/>
                <a:gd name="T60" fmla="*/ 0 w 1172"/>
                <a:gd name="T61" fmla="*/ 0 h 916"/>
                <a:gd name="T62" fmla="*/ 0 w 1172"/>
                <a:gd name="T63" fmla="*/ 0 h 916"/>
                <a:gd name="T64" fmla="*/ 0 w 1172"/>
                <a:gd name="T65" fmla="*/ 0 h 916"/>
                <a:gd name="T66" fmla="*/ 0 w 1172"/>
                <a:gd name="T67" fmla="*/ 0 h 916"/>
                <a:gd name="T68" fmla="*/ 0 w 1172"/>
                <a:gd name="T69" fmla="*/ 0 h 916"/>
                <a:gd name="T70" fmla="*/ 0 w 1172"/>
                <a:gd name="T71" fmla="*/ 0 h 916"/>
                <a:gd name="T72" fmla="*/ 0 w 1172"/>
                <a:gd name="T73" fmla="*/ 0 h 916"/>
                <a:gd name="T74" fmla="*/ 0 w 1172"/>
                <a:gd name="T75" fmla="*/ 0 h 916"/>
                <a:gd name="T76" fmla="*/ 0 w 1172"/>
                <a:gd name="T77" fmla="*/ 0 h 916"/>
                <a:gd name="T78" fmla="*/ 0 w 1172"/>
                <a:gd name="T79" fmla="*/ 0 h 916"/>
                <a:gd name="T80" fmla="*/ 0 w 1172"/>
                <a:gd name="T81" fmla="*/ 0 h 916"/>
                <a:gd name="T82" fmla="*/ 0 w 1172"/>
                <a:gd name="T83" fmla="*/ 0 h 916"/>
                <a:gd name="T84" fmla="*/ 0 w 1172"/>
                <a:gd name="T85" fmla="*/ 0 h 916"/>
                <a:gd name="T86" fmla="*/ 0 w 1172"/>
                <a:gd name="T87" fmla="*/ 0 h 916"/>
                <a:gd name="T88" fmla="*/ 0 w 1172"/>
                <a:gd name="T89" fmla="*/ 0 h 916"/>
                <a:gd name="T90" fmla="*/ 0 w 1172"/>
                <a:gd name="T91" fmla="*/ 0 h 916"/>
                <a:gd name="T92" fmla="*/ 0 w 1172"/>
                <a:gd name="T93" fmla="*/ 0 h 916"/>
                <a:gd name="T94" fmla="*/ 0 w 1172"/>
                <a:gd name="T95" fmla="*/ 0 h 916"/>
                <a:gd name="T96" fmla="*/ 0 w 1172"/>
                <a:gd name="T97" fmla="*/ 0 h 916"/>
                <a:gd name="T98" fmla="*/ 0 w 1172"/>
                <a:gd name="T99" fmla="*/ 0 h 916"/>
                <a:gd name="T100" fmla="*/ 0 w 1172"/>
                <a:gd name="T101" fmla="*/ 0 h 916"/>
                <a:gd name="T102" fmla="*/ 0 w 1172"/>
                <a:gd name="T103" fmla="*/ 0 h 916"/>
                <a:gd name="T104" fmla="*/ 0 w 1172"/>
                <a:gd name="T105" fmla="*/ 0 h 916"/>
                <a:gd name="T106" fmla="*/ 0 w 1172"/>
                <a:gd name="T107" fmla="*/ 0 h 916"/>
                <a:gd name="T108" fmla="*/ 0 w 1172"/>
                <a:gd name="T109" fmla="*/ 0 h 916"/>
                <a:gd name="T110" fmla="*/ 0 w 1172"/>
                <a:gd name="T111" fmla="*/ 0 h 9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72"/>
                <a:gd name="T169" fmla="*/ 0 h 916"/>
                <a:gd name="T170" fmla="*/ 1172 w 1172"/>
                <a:gd name="T171" fmla="*/ 916 h 9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72" h="916">
                  <a:moveTo>
                    <a:pt x="122" y="916"/>
                  </a:moveTo>
                  <a:lnTo>
                    <a:pt x="124" y="911"/>
                  </a:lnTo>
                  <a:lnTo>
                    <a:pt x="127" y="901"/>
                  </a:lnTo>
                  <a:lnTo>
                    <a:pt x="133" y="884"/>
                  </a:lnTo>
                  <a:lnTo>
                    <a:pt x="142" y="861"/>
                  </a:lnTo>
                  <a:lnTo>
                    <a:pt x="151" y="832"/>
                  </a:lnTo>
                  <a:lnTo>
                    <a:pt x="164" y="801"/>
                  </a:lnTo>
                  <a:lnTo>
                    <a:pt x="176" y="764"/>
                  </a:lnTo>
                  <a:lnTo>
                    <a:pt x="189" y="726"/>
                  </a:lnTo>
                  <a:lnTo>
                    <a:pt x="201" y="682"/>
                  </a:lnTo>
                  <a:lnTo>
                    <a:pt x="214" y="640"/>
                  </a:lnTo>
                  <a:lnTo>
                    <a:pt x="225" y="597"/>
                  </a:lnTo>
                  <a:lnTo>
                    <a:pt x="235" y="552"/>
                  </a:lnTo>
                  <a:lnTo>
                    <a:pt x="243" y="507"/>
                  </a:lnTo>
                  <a:lnTo>
                    <a:pt x="251" y="465"/>
                  </a:lnTo>
                  <a:lnTo>
                    <a:pt x="256" y="423"/>
                  </a:lnTo>
                  <a:lnTo>
                    <a:pt x="258" y="386"/>
                  </a:lnTo>
                  <a:lnTo>
                    <a:pt x="260" y="383"/>
                  </a:lnTo>
                  <a:lnTo>
                    <a:pt x="268" y="381"/>
                  </a:lnTo>
                  <a:lnTo>
                    <a:pt x="280" y="374"/>
                  </a:lnTo>
                  <a:lnTo>
                    <a:pt x="299" y="368"/>
                  </a:lnTo>
                  <a:lnTo>
                    <a:pt x="318" y="360"/>
                  </a:lnTo>
                  <a:lnTo>
                    <a:pt x="342" y="349"/>
                  </a:lnTo>
                  <a:lnTo>
                    <a:pt x="367" y="339"/>
                  </a:lnTo>
                  <a:lnTo>
                    <a:pt x="393" y="327"/>
                  </a:lnTo>
                  <a:lnTo>
                    <a:pt x="421" y="314"/>
                  </a:lnTo>
                  <a:lnTo>
                    <a:pt x="447" y="299"/>
                  </a:lnTo>
                  <a:lnTo>
                    <a:pt x="474" y="286"/>
                  </a:lnTo>
                  <a:lnTo>
                    <a:pt x="500" y="273"/>
                  </a:lnTo>
                  <a:lnTo>
                    <a:pt x="522" y="260"/>
                  </a:lnTo>
                  <a:lnTo>
                    <a:pt x="542" y="247"/>
                  </a:lnTo>
                  <a:lnTo>
                    <a:pt x="559" y="235"/>
                  </a:lnTo>
                  <a:lnTo>
                    <a:pt x="572" y="223"/>
                  </a:lnTo>
                  <a:lnTo>
                    <a:pt x="573" y="225"/>
                  </a:lnTo>
                  <a:lnTo>
                    <a:pt x="580" y="233"/>
                  </a:lnTo>
                  <a:lnTo>
                    <a:pt x="588" y="244"/>
                  </a:lnTo>
                  <a:lnTo>
                    <a:pt x="600" y="262"/>
                  </a:lnTo>
                  <a:lnTo>
                    <a:pt x="613" y="281"/>
                  </a:lnTo>
                  <a:lnTo>
                    <a:pt x="630" y="304"/>
                  </a:lnTo>
                  <a:lnTo>
                    <a:pt x="647" y="329"/>
                  </a:lnTo>
                  <a:lnTo>
                    <a:pt x="666" y="358"/>
                  </a:lnTo>
                  <a:lnTo>
                    <a:pt x="683" y="386"/>
                  </a:lnTo>
                  <a:lnTo>
                    <a:pt x="701" y="418"/>
                  </a:lnTo>
                  <a:lnTo>
                    <a:pt x="718" y="448"/>
                  </a:lnTo>
                  <a:lnTo>
                    <a:pt x="734" y="480"/>
                  </a:lnTo>
                  <a:lnTo>
                    <a:pt x="747" y="510"/>
                  </a:lnTo>
                  <a:lnTo>
                    <a:pt x="759" y="540"/>
                  </a:lnTo>
                  <a:lnTo>
                    <a:pt x="768" y="568"/>
                  </a:lnTo>
                  <a:lnTo>
                    <a:pt x="773" y="595"/>
                  </a:lnTo>
                  <a:lnTo>
                    <a:pt x="1172" y="307"/>
                  </a:lnTo>
                  <a:lnTo>
                    <a:pt x="1027" y="153"/>
                  </a:lnTo>
                  <a:lnTo>
                    <a:pt x="472" y="0"/>
                  </a:lnTo>
                  <a:lnTo>
                    <a:pt x="35" y="40"/>
                  </a:lnTo>
                  <a:lnTo>
                    <a:pt x="0" y="841"/>
                  </a:lnTo>
                  <a:lnTo>
                    <a:pt x="122" y="916"/>
                  </a:lnTo>
                  <a:close/>
                </a:path>
              </a:pathLst>
            </a:custGeom>
            <a:solidFill>
              <a:srgbClr val="D4EB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7" name="Freeform 35"/>
            <p:cNvSpPr>
              <a:spLocks/>
            </p:cNvSpPr>
            <p:nvPr/>
          </p:nvSpPr>
          <p:spPr bwMode="auto">
            <a:xfrm>
              <a:off x="1158" y="3296"/>
              <a:ext cx="559" cy="452"/>
            </a:xfrm>
            <a:custGeom>
              <a:avLst/>
              <a:gdLst>
                <a:gd name="T0" fmla="*/ 0 w 1233"/>
                <a:gd name="T1" fmla="*/ 0 h 1077"/>
                <a:gd name="T2" fmla="*/ 0 w 1233"/>
                <a:gd name="T3" fmla="*/ 0 h 1077"/>
                <a:gd name="T4" fmla="*/ 0 w 1233"/>
                <a:gd name="T5" fmla="*/ 0 h 1077"/>
                <a:gd name="T6" fmla="*/ 0 w 1233"/>
                <a:gd name="T7" fmla="*/ 0 h 1077"/>
                <a:gd name="T8" fmla="*/ 0 w 1233"/>
                <a:gd name="T9" fmla="*/ 0 h 1077"/>
                <a:gd name="T10" fmla="*/ 0 w 1233"/>
                <a:gd name="T11" fmla="*/ 0 h 1077"/>
                <a:gd name="T12" fmla="*/ 0 w 1233"/>
                <a:gd name="T13" fmla="*/ 0 h 1077"/>
                <a:gd name="T14" fmla="*/ 0 w 1233"/>
                <a:gd name="T15" fmla="*/ 0 h 1077"/>
                <a:gd name="T16" fmla="*/ 0 w 1233"/>
                <a:gd name="T17" fmla="*/ 0 h 1077"/>
                <a:gd name="T18" fmla="*/ 0 w 1233"/>
                <a:gd name="T19" fmla="*/ 0 h 1077"/>
                <a:gd name="T20" fmla="*/ 0 w 1233"/>
                <a:gd name="T21" fmla="*/ 0 h 1077"/>
                <a:gd name="T22" fmla="*/ 0 w 1233"/>
                <a:gd name="T23" fmla="*/ 0 h 1077"/>
                <a:gd name="T24" fmla="*/ 0 w 1233"/>
                <a:gd name="T25" fmla="*/ 0 h 1077"/>
                <a:gd name="T26" fmla="*/ 0 w 1233"/>
                <a:gd name="T27" fmla="*/ 0 h 1077"/>
                <a:gd name="T28" fmla="*/ 0 w 1233"/>
                <a:gd name="T29" fmla="*/ 0 h 1077"/>
                <a:gd name="T30" fmla="*/ 0 w 1233"/>
                <a:gd name="T31" fmla="*/ 0 h 1077"/>
                <a:gd name="T32" fmla="*/ 0 w 1233"/>
                <a:gd name="T33" fmla="*/ 0 h 1077"/>
                <a:gd name="T34" fmla="*/ 0 w 1233"/>
                <a:gd name="T35" fmla="*/ 0 h 1077"/>
                <a:gd name="T36" fmla="*/ 0 w 1233"/>
                <a:gd name="T37" fmla="*/ 0 h 1077"/>
                <a:gd name="T38" fmla="*/ 0 w 1233"/>
                <a:gd name="T39" fmla="*/ 0 h 1077"/>
                <a:gd name="T40" fmla="*/ 0 w 1233"/>
                <a:gd name="T41" fmla="*/ 0 h 1077"/>
                <a:gd name="T42" fmla="*/ 0 w 1233"/>
                <a:gd name="T43" fmla="*/ 0 h 1077"/>
                <a:gd name="T44" fmla="*/ 0 w 1233"/>
                <a:gd name="T45" fmla="*/ 0 h 1077"/>
                <a:gd name="T46" fmla="*/ 0 w 1233"/>
                <a:gd name="T47" fmla="*/ 0 h 1077"/>
                <a:gd name="T48" fmla="*/ 0 w 1233"/>
                <a:gd name="T49" fmla="*/ 0 h 1077"/>
                <a:gd name="T50" fmla="*/ 0 w 1233"/>
                <a:gd name="T51" fmla="*/ 0 h 1077"/>
                <a:gd name="T52" fmla="*/ 0 w 1233"/>
                <a:gd name="T53" fmla="*/ 0 h 1077"/>
                <a:gd name="T54" fmla="*/ 0 w 1233"/>
                <a:gd name="T55" fmla="*/ 0 h 1077"/>
                <a:gd name="T56" fmla="*/ 0 w 1233"/>
                <a:gd name="T57" fmla="*/ 0 h 1077"/>
                <a:gd name="T58" fmla="*/ 0 w 1233"/>
                <a:gd name="T59" fmla="*/ 0 h 1077"/>
                <a:gd name="T60" fmla="*/ 0 w 1233"/>
                <a:gd name="T61" fmla="*/ 0 h 1077"/>
                <a:gd name="T62" fmla="*/ 0 w 1233"/>
                <a:gd name="T63" fmla="*/ 0 h 1077"/>
                <a:gd name="T64" fmla="*/ 0 w 1233"/>
                <a:gd name="T65" fmla="*/ 0 h 1077"/>
                <a:gd name="T66" fmla="*/ 0 w 1233"/>
                <a:gd name="T67" fmla="*/ 0 h 1077"/>
                <a:gd name="T68" fmla="*/ 0 w 1233"/>
                <a:gd name="T69" fmla="*/ 0 h 1077"/>
                <a:gd name="T70" fmla="*/ 0 w 1233"/>
                <a:gd name="T71" fmla="*/ 0 h 1077"/>
                <a:gd name="T72" fmla="*/ 0 w 1233"/>
                <a:gd name="T73" fmla="*/ 0 h 1077"/>
                <a:gd name="T74" fmla="*/ 0 w 1233"/>
                <a:gd name="T75" fmla="*/ 0 h 1077"/>
                <a:gd name="T76" fmla="*/ 0 w 1233"/>
                <a:gd name="T77" fmla="*/ 0 h 1077"/>
                <a:gd name="T78" fmla="*/ 0 w 1233"/>
                <a:gd name="T79" fmla="*/ 0 h 1077"/>
                <a:gd name="T80" fmla="*/ 0 w 1233"/>
                <a:gd name="T81" fmla="*/ 0 h 1077"/>
                <a:gd name="T82" fmla="*/ 0 w 1233"/>
                <a:gd name="T83" fmla="*/ 0 h 1077"/>
                <a:gd name="T84" fmla="*/ 0 w 1233"/>
                <a:gd name="T85" fmla="*/ 0 h 10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33"/>
                <a:gd name="T130" fmla="*/ 0 h 1077"/>
                <a:gd name="T131" fmla="*/ 1233 w 1233"/>
                <a:gd name="T132" fmla="*/ 1077 h 107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33" h="1077">
                  <a:moveTo>
                    <a:pt x="211" y="1077"/>
                  </a:moveTo>
                  <a:lnTo>
                    <a:pt x="211" y="1073"/>
                  </a:lnTo>
                  <a:lnTo>
                    <a:pt x="215" y="1064"/>
                  </a:lnTo>
                  <a:lnTo>
                    <a:pt x="219" y="1049"/>
                  </a:lnTo>
                  <a:lnTo>
                    <a:pt x="226" y="1030"/>
                  </a:lnTo>
                  <a:lnTo>
                    <a:pt x="233" y="1003"/>
                  </a:lnTo>
                  <a:lnTo>
                    <a:pt x="242" y="977"/>
                  </a:lnTo>
                  <a:lnTo>
                    <a:pt x="251" y="944"/>
                  </a:lnTo>
                  <a:lnTo>
                    <a:pt x="262" y="911"/>
                  </a:lnTo>
                  <a:lnTo>
                    <a:pt x="271" y="874"/>
                  </a:lnTo>
                  <a:lnTo>
                    <a:pt x="280" y="838"/>
                  </a:lnTo>
                  <a:lnTo>
                    <a:pt x="288" y="801"/>
                  </a:lnTo>
                  <a:lnTo>
                    <a:pt x="296" y="763"/>
                  </a:lnTo>
                  <a:lnTo>
                    <a:pt x="303" y="724"/>
                  </a:lnTo>
                  <a:lnTo>
                    <a:pt x="308" y="689"/>
                  </a:lnTo>
                  <a:lnTo>
                    <a:pt x="312" y="655"/>
                  </a:lnTo>
                  <a:lnTo>
                    <a:pt x="313" y="622"/>
                  </a:lnTo>
                  <a:lnTo>
                    <a:pt x="312" y="590"/>
                  </a:lnTo>
                  <a:lnTo>
                    <a:pt x="311" y="562"/>
                  </a:lnTo>
                  <a:lnTo>
                    <a:pt x="308" y="536"/>
                  </a:lnTo>
                  <a:lnTo>
                    <a:pt x="304" y="512"/>
                  </a:lnTo>
                  <a:lnTo>
                    <a:pt x="300" y="490"/>
                  </a:lnTo>
                  <a:lnTo>
                    <a:pt x="296" y="469"/>
                  </a:lnTo>
                  <a:lnTo>
                    <a:pt x="291" y="451"/>
                  </a:lnTo>
                  <a:lnTo>
                    <a:pt x="287" y="436"/>
                  </a:lnTo>
                  <a:lnTo>
                    <a:pt x="280" y="420"/>
                  </a:lnTo>
                  <a:lnTo>
                    <a:pt x="276" y="408"/>
                  </a:lnTo>
                  <a:lnTo>
                    <a:pt x="271" y="398"/>
                  </a:lnTo>
                  <a:lnTo>
                    <a:pt x="268" y="390"/>
                  </a:lnTo>
                  <a:lnTo>
                    <a:pt x="266" y="382"/>
                  </a:lnTo>
                  <a:lnTo>
                    <a:pt x="263" y="378"/>
                  </a:lnTo>
                  <a:lnTo>
                    <a:pt x="262" y="376"/>
                  </a:lnTo>
                  <a:lnTo>
                    <a:pt x="309" y="351"/>
                  </a:lnTo>
                  <a:lnTo>
                    <a:pt x="399" y="398"/>
                  </a:lnTo>
                  <a:lnTo>
                    <a:pt x="454" y="490"/>
                  </a:lnTo>
                  <a:lnTo>
                    <a:pt x="455" y="489"/>
                  </a:lnTo>
                  <a:lnTo>
                    <a:pt x="461" y="487"/>
                  </a:lnTo>
                  <a:lnTo>
                    <a:pt x="468" y="485"/>
                  </a:lnTo>
                  <a:lnTo>
                    <a:pt x="478" y="483"/>
                  </a:lnTo>
                  <a:lnTo>
                    <a:pt x="490" y="480"/>
                  </a:lnTo>
                  <a:lnTo>
                    <a:pt x="504" y="474"/>
                  </a:lnTo>
                  <a:lnTo>
                    <a:pt x="518" y="469"/>
                  </a:lnTo>
                  <a:lnTo>
                    <a:pt x="536" y="465"/>
                  </a:lnTo>
                  <a:lnTo>
                    <a:pt x="551" y="458"/>
                  </a:lnTo>
                  <a:lnTo>
                    <a:pt x="568" y="451"/>
                  </a:lnTo>
                  <a:lnTo>
                    <a:pt x="584" y="443"/>
                  </a:lnTo>
                  <a:lnTo>
                    <a:pt x="601" y="436"/>
                  </a:lnTo>
                  <a:lnTo>
                    <a:pt x="616" y="427"/>
                  </a:lnTo>
                  <a:lnTo>
                    <a:pt x="632" y="418"/>
                  </a:lnTo>
                  <a:lnTo>
                    <a:pt x="642" y="407"/>
                  </a:lnTo>
                  <a:lnTo>
                    <a:pt x="655" y="398"/>
                  </a:lnTo>
                  <a:lnTo>
                    <a:pt x="663" y="387"/>
                  </a:lnTo>
                  <a:lnTo>
                    <a:pt x="670" y="377"/>
                  </a:lnTo>
                  <a:lnTo>
                    <a:pt x="676" y="369"/>
                  </a:lnTo>
                  <a:lnTo>
                    <a:pt x="684" y="362"/>
                  </a:lnTo>
                  <a:lnTo>
                    <a:pt x="688" y="355"/>
                  </a:lnTo>
                  <a:lnTo>
                    <a:pt x="692" y="349"/>
                  </a:lnTo>
                  <a:lnTo>
                    <a:pt x="695" y="343"/>
                  </a:lnTo>
                  <a:lnTo>
                    <a:pt x="697" y="340"/>
                  </a:lnTo>
                  <a:lnTo>
                    <a:pt x="701" y="332"/>
                  </a:lnTo>
                  <a:lnTo>
                    <a:pt x="701" y="327"/>
                  </a:lnTo>
                  <a:lnTo>
                    <a:pt x="701" y="324"/>
                  </a:lnTo>
                  <a:lnTo>
                    <a:pt x="703" y="324"/>
                  </a:lnTo>
                  <a:lnTo>
                    <a:pt x="705" y="327"/>
                  </a:lnTo>
                  <a:lnTo>
                    <a:pt x="712" y="333"/>
                  </a:lnTo>
                  <a:lnTo>
                    <a:pt x="722" y="344"/>
                  </a:lnTo>
                  <a:lnTo>
                    <a:pt x="737" y="358"/>
                  </a:lnTo>
                  <a:lnTo>
                    <a:pt x="753" y="377"/>
                  </a:lnTo>
                  <a:lnTo>
                    <a:pt x="774" y="399"/>
                  </a:lnTo>
                  <a:lnTo>
                    <a:pt x="793" y="423"/>
                  </a:lnTo>
                  <a:lnTo>
                    <a:pt x="817" y="449"/>
                  </a:lnTo>
                  <a:lnTo>
                    <a:pt x="839" y="476"/>
                  </a:lnTo>
                  <a:lnTo>
                    <a:pt x="863" y="506"/>
                  </a:lnTo>
                  <a:lnTo>
                    <a:pt x="887" y="536"/>
                  </a:lnTo>
                  <a:lnTo>
                    <a:pt x="909" y="566"/>
                  </a:lnTo>
                  <a:lnTo>
                    <a:pt x="930" y="598"/>
                  </a:lnTo>
                  <a:lnTo>
                    <a:pt x="949" y="630"/>
                  </a:lnTo>
                  <a:lnTo>
                    <a:pt x="964" y="659"/>
                  </a:lnTo>
                  <a:lnTo>
                    <a:pt x="979" y="689"/>
                  </a:lnTo>
                  <a:lnTo>
                    <a:pt x="1233" y="503"/>
                  </a:lnTo>
                  <a:lnTo>
                    <a:pt x="821" y="66"/>
                  </a:lnTo>
                  <a:lnTo>
                    <a:pt x="318" y="0"/>
                  </a:lnTo>
                  <a:lnTo>
                    <a:pt x="34" y="215"/>
                  </a:lnTo>
                  <a:lnTo>
                    <a:pt x="0" y="1042"/>
                  </a:lnTo>
                  <a:lnTo>
                    <a:pt x="211" y="1077"/>
                  </a:lnTo>
                  <a:close/>
                </a:path>
              </a:pathLst>
            </a:custGeom>
            <a:solidFill>
              <a:srgbClr val="E6FF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8" name="Freeform 36"/>
            <p:cNvSpPr>
              <a:spLocks/>
            </p:cNvSpPr>
            <p:nvPr/>
          </p:nvSpPr>
          <p:spPr bwMode="auto">
            <a:xfrm>
              <a:off x="1142" y="3291"/>
              <a:ext cx="534" cy="437"/>
            </a:xfrm>
            <a:custGeom>
              <a:avLst/>
              <a:gdLst>
                <a:gd name="T0" fmla="*/ 0 w 1176"/>
                <a:gd name="T1" fmla="*/ 0 h 1043"/>
                <a:gd name="T2" fmla="*/ 0 w 1176"/>
                <a:gd name="T3" fmla="*/ 0 h 1043"/>
                <a:gd name="T4" fmla="*/ 0 w 1176"/>
                <a:gd name="T5" fmla="*/ 0 h 1043"/>
                <a:gd name="T6" fmla="*/ 0 w 1176"/>
                <a:gd name="T7" fmla="*/ 0 h 1043"/>
                <a:gd name="T8" fmla="*/ 0 w 1176"/>
                <a:gd name="T9" fmla="*/ 0 h 1043"/>
                <a:gd name="T10" fmla="*/ 0 w 1176"/>
                <a:gd name="T11" fmla="*/ 0 h 1043"/>
                <a:gd name="T12" fmla="*/ 0 w 1176"/>
                <a:gd name="T13" fmla="*/ 0 h 1043"/>
                <a:gd name="T14" fmla="*/ 0 w 1176"/>
                <a:gd name="T15" fmla="*/ 0 h 1043"/>
                <a:gd name="T16" fmla="*/ 0 w 1176"/>
                <a:gd name="T17" fmla="*/ 0 h 1043"/>
                <a:gd name="T18" fmla="*/ 0 w 1176"/>
                <a:gd name="T19" fmla="*/ 0 h 1043"/>
                <a:gd name="T20" fmla="*/ 0 w 1176"/>
                <a:gd name="T21" fmla="*/ 0 h 1043"/>
                <a:gd name="T22" fmla="*/ 0 w 1176"/>
                <a:gd name="T23" fmla="*/ 0 h 1043"/>
                <a:gd name="T24" fmla="*/ 0 w 1176"/>
                <a:gd name="T25" fmla="*/ 0 h 1043"/>
                <a:gd name="T26" fmla="*/ 0 w 1176"/>
                <a:gd name="T27" fmla="*/ 0 h 1043"/>
                <a:gd name="T28" fmla="*/ 0 w 1176"/>
                <a:gd name="T29" fmla="*/ 0 h 1043"/>
                <a:gd name="T30" fmla="*/ 0 w 1176"/>
                <a:gd name="T31" fmla="*/ 0 h 1043"/>
                <a:gd name="T32" fmla="*/ 0 w 1176"/>
                <a:gd name="T33" fmla="*/ 0 h 1043"/>
                <a:gd name="T34" fmla="*/ 0 w 1176"/>
                <a:gd name="T35" fmla="*/ 0 h 1043"/>
                <a:gd name="T36" fmla="*/ 0 w 1176"/>
                <a:gd name="T37" fmla="*/ 0 h 1043"/>
                <a:gd name="T38" fmla="*/ 0 w 1176"/>
                <a:gd name="T39" fmla="*/ 0 h 1043"/>
                <a:gd name="T40" fmla="*/ 0 w 1176"/>
                <a:gd name="T41" fmla="*/ 0 h 1043"/>
                <a:gd name="T42" fmla="*/ 0 w 1176"/>
                <a:gd name="T43" fmla="*/ 0 h 1043"/>
                <a:gd name="T44" fmla="*/ 0 w 1176"/>
                <a:gd name="T45" fmla="*/ 0 h 1043"/>
                <a:gd name="T46" fmla="*/ 0 w 1176"/>
                <a:gd name="T47" fmla="*/ 0 h 1043"/>
                <a:gd name="T48" fmla="*/ 0 w 1176"/>
                <a:gd name="T49" fmla="*/ 0 h 1043"/>
                <a:gd name="T50" fmla="*/ 0 w 1176"/>
                <a:gd name="T51" fmla="*/ 0 h 1043"/>
                <a:gd name="T52" fmla="*/ 0 w 1176"/>
                <a:gd name="T53" fmla="*/ 0 h 1043"/>
                <a:gd name="T54" fmla="*/ 0 w 1176"/>
                <a:gd name="T55" fmla="*/ 0 h 1043"/>
                <a:gd name="T56" fmla="*/ 0 w 1176"/>
                <a:gd name="T57" fmla="*/ 0 h 1043"/>
                <a:gd name="T58" fmla="*/ 0 w 1176"/>
                <a:gd name="T59" fmla="*/ 0 h 1043"/>
                <a:gd name="T60" fmla="*/ 0 w 1176"/>
                <a:gd name="T61" fmla="*/ 0 h 1043"/>
                <a:gd name="T62" fmla="*/ 0 w 1176"/>
                <a:gd name="T63" fmla="*/ 0 h 1043"/>
                <a:gd name="T64" fmla="*/ 0 w 1176"/>
                <a:gd name="T65" fmla="*/ 0 h 1043"/>
                <a:gd name="T66" fmla="*/ 0 w 1176"/>
                <a:gd name="T67" fmla="*/ 0 h 1043"/>
                <a:gd name="T68" fmla="*/ 0 w 1176"/>
                <a:gd name="T69" fmla="*/ 0 h 1043"/>
                <a:gd name="T70" fmla="*/ 0 w 1176"/>
                <a:gd name="T71" fmla="*/ 0 h 1043"/>
                <a:gd name="T72" fmla="*/ 0 w 1176"/>
                <a:gd name="T73" fmla="*/ 0 h 1043"/>
                <a:gd name="T74" fmla="*/ 0 w 1176"/>
                <a:gd name="T75" fmla="*/ 0 h 1043"/>
                <a:gd name="T76" fmla="*/ 0 w 1176"/>
                <a:gd name="T77" fmla="*/ 0 h 1043"/>
                <a:gd name="T78" fmla="*/ 0 w 1176"/>
                <a:gd name="T79" fmla="*/ 0 h 1043"/>
                <a:gd name="T80" fmla="*/ 0 w 1176"/>
                <a:gd name="T81" fmla="*/ 0 h 1043"/>
                <a:gd name="T82" fmla="*/ 0 w 1176"/>
                <a:gd name="T83" fmla="*/ 0 h 1043"/>
                <a:gd name="T84" fmla="*/ 0 w 1176"/>
                <a:gd name="T85" fmla="*/ 0 h 1043"/>
                <a:gd name="T86" fmla="*/ 0 w 1176"/>
                <a:gd name="T87" fmla="*/ 0 h 104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6"/>
                <a:gd name="T133" fmla="*/ 0 h 1043"/>
                <a:gd name="T134" fmla="*/ 1176 w 1176"/>
                <a:gd name="T135" fmla="*/ 1043 h 104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6" h="1043">
                  <a:moveTo>
                    <a:pt x="131" y="1039"/>
                  </a:moveTo>
                  <a:lnTo>
                    <a:pt x="131" y="1035"/>
                  </a:lnTo>
                  <a:lnTo>
                    <a:pt x="135" y="1027"/>
                  </a:lnTo>
                  <a:lnTo>
                    <a:pt x="139" y="1014"/>
                  </a:lnTo>
                  <a:lnTo>
                    <a:pt x="146" y="998"/>
                  </a:lnTo>
                  <a:lnTo>
                    <a:pt x="152" y="977"/>
                  </a:lnTo>
                  <a:lnTo>
                    <a:pt x="161" y="953"/>
                  </a:lnTo>
                  <a:lnTo>
                    <a:pt x="171" y="926"/>
                  </a:lnTo>
                  <a:lnTo>
                    <a:pt x="180" y="898"/>
                  </a:lnTo>
                  <a:lnTo>
                    <a:pt x="188" y="864"/>
                  </a:lnTo>
                  <a:lnTo>
                    <a:pt x="197" y="831"/>
                  </a:lnTo>
                  <a:lnTo>
                    <a:pt x="205" y="794"/>
                  </a:lnTo>
                  <a:lnTo>
                    <a:pt x="211" y="758"/>
                  </a:lnTo>
                  <a:lnTo>
                    <a:pt x="217" y="720"/>
                  </a:lnTo>
                  <a:lnTo>
                    <a:pt x="221" y="683"/>
                  </a:lnTo>
                  <a:lnTo>
                    <a:pt x="223" y="645"/>
                  </a:lnTo>
                  <a:lnTo>
                    <a:pt x="223" y="608"/>
                  </a:lnTo>
                  <a:lnTo>
                    <a:pt x="219" y="572"/>
                  </a:lnTo>
                  <a:lnTo>
                    <a:pt x="218" y="537"/>
                  </a:lnTo>
                  <a:lnTo>
                    <a:pt x="215" y="506"/>
                  </a:lnTo>
                  <a:lnTo>
                    <a:pt x="215" y="477"/>
                  </a:lnTo>
                  <a:lnTo>
                    <a:pt x="211" y="449"/>
                  </a:lnTo>
                  <a:lnTo>
                    <a:pt x="210" y="424"/>
                  </a:lnTo>
                  <a:lnTo>
                    <a:pt x="207" y="402"/>
                  </a:lnTo>
                  <a:lnTo>
                    <a:pt x="206" y="382"/>
                  </a:lnTo>
                  <a:lnTo>
                    <a:pt x="204" y="364"/>
                  </a:lnTo>
                  <a:lnTo>
                    <a:pt x="202" y="349"/>
                  </a:lnTo>
                  <a:lnTo>
                    <a:pt x="201" y="335"/>
                  </a:lnTo>
                  <a:lnTo>
                    <a:pt x="200" y="324"/>
                  </a:lnTo>
                  <a:lnTo>
                    <a:pt x="198" y="315"/>
                  </a:lnTo>
                  <a:lnTo>
                    <a:pt x="197" y="310"/>
                  </a:lnTo>
                  <a:lnTo>
                    <a:pt x="197" y="306"/>
                  </a:lnTo>
                  <a:lnTo>
                    <a:pt x="289" y="260"/>
                  </a:lnTo>
                  <a:lnTo>
                    <a:pt x="463" y="345"/>
                  </a:lnTo>
                  <a:lnTo>
                    <a:pt x="502" y="399"/>
                  </a:lnTo>
                  <a:lnTo>
                    <a:pt x="503" y="398"/>
                  </a:lnTo>
                  <a:lnTo>
                    <a:pt x="507" y="396"/>
                  </a:lnTo>
                  <a:lnTo>
                    <a:pt x="514" y="395"/>
                  </a:lnTo>
                  <a:lnTo>
                    <a:pt x="525" y="393"/>
                  </a:lnTo>
                  <a:lnTo>
                    <a:pt x="535" y="389"/>
                  </a:lnTo>
                  <a:lnTo>
                    <a:pt x="547" y="385"/>
                  </a:lnTo>
                  <a:lnTo>
                    <a:pt x="560" y="378"/>
                  </a:lnTo>
                  <a:lnTo>
                    <a:pt x="575" y="371"/>
                  </a:lnTo>
                  <a:lnTo>
                    <a:pt x="588" y="362"/>
                  </a:lnTo>
                  <a:lnTo>
                    <a:pt x="602" y="352"/>
                  </a:lnTo>
                  <a:lnTo>
                    <a:pt x="614" y="339"/>
                  </a:lnTo>
                  <a:lnTo>
                    <a:pt x="627" y="324"/>
                  </a:lnTo>
                  <a:lnTo>
                    <a:pt x="636" y="306"/>
                  </a:lnTo>
                  <a:lnTo>
                    <a:pt x="646" y="287"/>
                  </a:lnTo>
                  <a:lnTo>
                    <a:pt x="651" y="266"/>
                  </a:lnTo>
                  <a:lnTo>
                    <a:pt x="655" y="241"/>
                  </a:lnTo>
                  <a:lnTo>
                    <a:pt x="538" y="161"/>
                  </a:lnTo>
                  <a:lnTo>
                    <a:pt x="539" y="160"/>
                  </a:lnTo>
                  <a:lnTo>
                    <a:pt x="546" y="158"/>
                  </a:lnTo>
                  <a:lnTo>
                    <a:pt x="550" y="156"/>
                  </a:lnTo>
                  <a:lnTo>
                    <a:pt x="555" y="156"/>
                  </a:lnTo>
                  <a:lnTo>
                    <a:pt x="561" y="156"/>
                  </a:lnTo>
                  <a:lnTo>
                    <a:pt x="571" y="156"/>
                  </a:lnTo>
                  <a:lnTo>
                    <a:pt x="577" y="154"/>
                  </a:lnTo>
                  <a:lnTo>
                    <a:pt x="586" y="156"/>
                  </a:lnTo>
                  <a:lnTo>
                    <a:pt x="596" y="156"/>
                  </a:lnTo>
                  <a:lnTo>
                    <a:pt x="609" y="158"/>
                  </a:lnTo>
                  <a:lnTo>
                    <a:pt x="618" y="160"/>
                  </a:lnTo>
                  <a:lnTo>
                    <a:pt x="631" y="165"/>
                  </a:lnTo>
                  <a:lnTo>
                    <a:pt x="644" y="169"/>
                  </a:lnTo>
                  <a:lnTo>
                    <a:pt x="659" y="175"/>
                  </a:lnTo>
                  <a:lnTo>
                    <a:pt x="675" y="183"/>
                  </a:lnTo>
                  <a:lnTo>
                    <a:pt x="696" y="199"/>
                  </a:lnTo>
                  <a:lnTo>
                    <a:pt x="718" y="217"/>
                  </a:lnTo>
                  <a:lnTo>
                    <a:pt x="744" y="242"/>
                  </a:lnTo>
                  <a:lnTo>
                    <a:pt x="771" y="267"/>
                  </a:lnTo>
                  <a:lnTo>
                    <a:pt x="801" y="296"/>
                  </a:lnTo>
                  <a:lnTo>
                    <a:pt x="831" y="327"/>
                  </a:lnTo>
                  <a:lnTo>
                    <a:pt x="861" y="358"/>
                  </a:lnTo>
                  <a:lnTo>
                    <a:pt x="890" y="390"/>
                  </a:lnTo>
                  <a:lnTo>
                    <a:pt x="919" y="420"/>
                  </a:lnTo>
                  <a:lnTo>
                    <a:pt x="944" y="450"/>
                  </a:lnTo>
                  <a:lnTo>
                    <a:pt x="969" y="478"/>
                  </a:lnTo>
                  <a:lnTo>
                    <a:pt x="989" y="503"/>
                  </a:lnTo>
                  <a:lnTo>
                    <a:pt x="1006" y="524"/>
                  </a:lnTo>
                  <a:lnTo>
                    <a:pt x="1018" y="543"/>
                  </a:lnTo>
                  <a:lnTo>
                    <a:pt x="1027" y="556"/>
                  </a:lnTo>
                  <a:lnTo>
                    <a:pt x="1176" y="443"/>
                  </a:lnTo>
                  <a:lnTo>
                    <a:pt x="1040" y="79"/>
                  </a:lnTo>
                  <a:lnTo>
                    <a:pt x="397" y="0"/>
                  </a:lnTo>
                  <a:lnTo>
                    <a:pt x="75" y="150"/>
                  </a:lnTo>
                  <a:lnTo>
                    <a:pt x="0" y="1043"/>
                  </a:lnTo>
                  <a:lnTo>
                    <a:pt x="131" y="1039"/>
                  </a:lnTo>
                  <a:close/>
                </a:path>
              </a:pathLst>
            </a:custGeom>
            <a:solidFill>
              <a:srgbClr val="FCFF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09" name="Freeform 37"/>
            <p:cNvSpPr>
              <a:spLocks/>
            </p:cNvSpPr>
            <p:nvPr/>
          </p:nvSpPr>
          <p:spPr bwMode="auto">
            <a:xfrm>
              <a:off x="1449" y="2864"/>
              <a:ext cx="471" cy="717"/>
            </a:xfrm>
            <a:custGeom>
              <a:avLst/>
              <a:gdLst>
                <a:gd name="T0" fmla="*/ 0 w 1037"/>
                <a:gd name="T1" fmla="*/ 0 h 1711"/>
                <a:gd name="T2" fmla="*/ 0 w 1037"/>
                <a:gd name="T3" fmla="*/ 0 h 1711"/>
                <a:gd name="T4" fmla="*/ 0 w 1037"/>
                <a:gd name="T5" fmla="*/ 0 h 1711"/>
                <a:gd name="T6" fmla="*/ 0 w 1037"/>
                <a:gd name="T7" fmla="*/ 0 h 1711"/>
                <a:gd name="T8" fmla="*/ 0 w 1037"/>
                <a:gd name="T9" fmla="*/ 0 h 1711"/>
                <a:gd name="T10" fmla="*/ 0 w 1037"/>
                <a:gd name="T11" fmla="*/ 0 h 1711"/>
                <a:gd name="T12" fmla="*/ 0 w 1037"/>
                <a:gd name="T13" fmla="*/ 0 h 1711"/>
                <a:gd name="T14" fmla="*/ 0 w 1037"/>
                <a:gd name="T15" fmla="*/ 0 h 1711"/>
                <a:gd name="T16" fmla="*/ 0 w 1037"/>
                <a:gd name="T17" fmla="*/ 0 h 1711"/>
                <a:gd name="T18" fmla="*/ 0 w 1037"/>
                <a:gd name="T19" fmla="*/ 0 h 1711"/>
                <a:gd name="T20" fmla="*/ 0 w 1037"/>
                <a:gd name="T21" fmla="*/ 0 h 1711"/>
                <a:gd name="T22" fmla="*/ 0 w 1037"/>
                <a:gd name="T23" fmla="*/ 0 h 1711"/>
                <a:gd name="T24" fmla="*/ 0 w 1037"/>
                <a:gd name="T25" fmla="*/ 0 h 1711"/>
                <a:gd name="T26" fmla="*/ 0 w 1037"/>
                <a:gd name="T27" fmla="*/ 0 h 17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7"/>
                <a:gd name="T43" fmla="*/ 0 h 1711"/>
                <a:gd name="T44" fmla="*/ 1037 w 1037"/>
                <a:gd name="T45" fmla="*/ 1711 h 17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7" h="1711">
                  <a:moveTo>
                    <a:pt x="9" y="0"/>
                  </a:moveTo>
                  <a:lnTo>
                    <a:pt x="176" y="18"/>
                  </a:lnTo>
                  <a:lnTo>
                    <a:pt x="210" y="114"/>
                  </a:lnTo>
                  <a:lnTo>
                    <a:pt x="312" y="483"/>
                  </a:lnTo>
                  <a:lnTo>
                    <a:pt x="579" y="737"/>
                  </a:lnTo>
                  <a:lnTo>
                    <a:pt x="653" y="1172"/>
                  </a:lnTo>
                  <a:lnTo>
                    <a:pt x="805" y="1386"/>
                  </a:lnTo>
                  <a:lnTo>
                    <a:pt x="980" y="1438"/>
                  </a:lnTo>
                  <a:lnTo>
                    <a:pt x="1037" y="1628"/>
                  </a:lnTo>
                  <a:lnTo>
                    <a:pt x="942" y="1711"/>
                  </a:lnTo>
                  <a:lnTo>
                    <a:pt x="391" y="1188"/>
                  </a:lnTo>
                  <a:lnTo>
                    <a:pt x="0" y="54"/>
                  </a:lnTo>
                  <a:lnTo>
                    <a:pt x="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0" name="Freeform 38"/>
            <p:cNvSpPr>
              <a:spLocks/>
            </p:cNvSpPr>
            <p:nvPr/>
          </p:nvSpPr>
          <p:spPr bwMode="auto">
            <a:xfrm>
              <a:off x="1358" y="3383"/>
              <a:ext cx="57" cy="52"/>
            </a:xfrm>
            <a:custGeom>
              <a:avLst/>
              <a:gdLst>
                <a:gd name="T0" fmla="*/ 0 w 125"/>
                <a:gd name="T1" fmla="*/ 0 h 125"/>
                <a:gd name="T2" fmla="*/ 0 w 125"/>
                <a:gd name="T3" fmla="*/ 0 h 125"/>
                <a:gd name="T4" fmla="*/ 0 w 125"/>
                <a:gd name="T5" fmla="*/ 0 h 125"/>
                <a:gd name="T6" fmla="*/ 0 w 125"/>
                <a:gd name="T7" fmla="*/ 0 h 125"/>
                <a:gd name="T8" fmla="*/ 0 w 125"/>
                <a:gd name="T9" fmla="*/ 0 h 125"/>
                <a:gd name="T10" fmla="*/ 0 w 125"/>
                <a:gd name="T11" fmla="*/ 0 h 125"/>
                <a:gd name="T12" fmla="*/ 0 w 125"/>
                <a:gd name="T13" fmla="*/ 0 h 125"/>
                <a:gd name="T14" fmla="*/ 0 w 125"/>
                <a:gd name="T15" fmla="*/ 0 h 125"/>
                <a:gd name="T16" fmla="*/ 0 w 125"/>
                <a:gd name="T17" fmla="*/ 0 h 125"/>
                <a:gd name="T18" fmla="*/ 0 w 125"/>
                <a:gd name="T19" fmla="*/ 0 h 125"/>
                <a:gd name="T20" fmla="*/ 0 w 125"/>
                <a:gd name="T21" fmla="*/ 0 h 125"/>
                <a:gd name="T22" fmla="*/ 0 w 125"/>
                <a:gd name="T23" fmla="*/ 0 h 125"/>
                <a:gd name="T24" fmla="*/ 0 w 125"/>
                <a:gd name="T25" fmla="*/ 0 h 125"/>
                <a:gd name="T26" fmla="*/ 0 w 125"/>
                <a:gd name="T27" fmla="*/ 0 h 125"/>
                <a:gd name="T28" fmla="*/ 0 w 125"/>
                <a:gd name="T29" fmla="*/ 0 h 125"/>
                <a:gd name="T30" fmla="*/ 0 w 125"/>
                <a:gd name="T31" fmla="*/ 0 h 125"/>
                <a:gd name="T32" fmla="*/ 0 w 125"/>
                <a:gd name="T33" fmla="*/ 0 h 125"/>
                <a:gd name="T34" fmla="*/ 0 w 125"/>
                <a:gd name="T35" fmla="*/ 0 h 125"/>
                <a:gd name="T36" fmla="*/ 0 w 125"/>
                <a:gd name="T37" fmla="*/ 0 h 125"/>
                <a:gd name="T38" fmla="*/ 0 w 125"/>
                <a:gd name="T39" fmla="*/ 0 h 125"/>
                <a:gd name="T40" fmla="*/ 0 w 125"/>
                <a:gd name="T41" fmla="*/ 0 h 125"/>
                <a:gd name="T42" fmla="*/ 0 w 125"/>
                <a:gd name="T43" fmla="*/ 0 h 125"/>
                <a:gd name="T44" fmla="*/ 0 w 125"/>
                <a:gd name="T45" fmla="*/ 0 h 125"/>
                <a:gd name="T46" fmla="*/ 0 w 125"/>
                <a:gd name="T47" fmla="*/ 0 h 125"/>
                <a:gd name="T48" fmla="*/ 0 w 125"/>
                <a:gd name="T49" fmla="*/ 0 h 125"/>
                <a:gd name="T50" fmla="*/ 0 w 125"/>
                <a:gd name="T51" fmla="*/ 0 h 125"/>
                <a:gd name="T52" fmla="*/ 0 w 125"/>
                <a:gd name="T53" fmla="*/ 0 h 125"/>
                <a:gd name="T54" fmla="*/ 0 w 125"/>
                <a:gd name="T55" fmla="*/ 0 h 125"/>
                <a:gd name="T56" fmla="*/ 0 w 125"/>
                <a:gd name="T57" fmla="*/ 0 h 125"/>
                <a:gd name="T58" fmla="*/ 0 w 125"/>
                <a:gd name="T59" fmla="*/ 0 h 125"/>
                <a:gd name="T60" fmla="*/ 0 w 125"/>
                <a:gd name="T61" fmla="*/ 0 h 125"/>
                <a:gd name="T62" fmla="*/ 0 w 125"/>
                <a:gd name="T63" fmla="*/ 0 h 125"/>
                <a:gd name="T64" fmla="*/ 0 w 125"/>
                <a:gd name="T65" fmla="*/ 0 h 125"/>
                <a:gd name="T66" fmla="*/ 0 w 125"/>
                <a:gd name="T67" fmla="*/ 0 h 125"/>
                <a:gd name="T68" fmla="*/ 0 w 125"/>
                <a:gd name="T69" fmla="*/ 0 h 12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5"/>
                <a:gd name="T106" fmla="*/ 0 h 125"/>
                <a:gd name="T107" fmla="*/ 125 w 125"/>
                <a:gd name="T108" fmla="*/ 125 h 12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5" h="125">
                  <a:moveTo>
                    <a:pt x="50" y="8"/>
                  </a:moveTo>
                  <a:lnTo>
                    <a:pt x="79" y="0"/>
                  </a:lnTo>
                  <a:lnTo>
                    <a:pt x="118" y="17"/>
                  </a:lnTo>
                  <a:lnTo>
                    <a:pt x="112" y="34"/>
                  </a:lnTo>
                  <a:lnTo>
                    <a:pt x="80" y="26"/>
                  </a:lnTo>
                  <a:lnTo>
                    <a:pt x="77" y="32"/>
                  </a:lnTo>
                  <a:lnTo>
                    <a:pt x="125" y="65"/>
                  </a:lnTo>
                  <a:lnTo>
                    <a:pt x="118" y="79"/>
                  </a:lnTo>
                  <a:lnTo>
                    <a:pt x="113" y="78"/>
                  </a:lnTo>
                  <a:lnTo>
                    <a:pt x="106" y="75"/>
                  </a:lnTo>
                  <a:lnTo>
                    <a:pt x="101" y="74"/>
                  </a:lnTo>
                  <a:lnTo>
                    <a:pt x="96" y="71"/>
                  </a:lnTo>
                  <a:lnTo>
                    <a:pt x="89" y="69"/>
                  </a:lnTo>
                  <a:lnTo>
                    <a:pt x="83" y="67"/>
                  </a:lnTo>
                  <a:lnTo>
                    <a:pt x="77" y="65"/>
                  </a:lnTo>
                  <a:lnTo>
                    <a:pt x="74" y="63"/>
                  </a:lnTo>
                  <a:lnTo>
                    <a:pt x="109" y="98"/>
                  </a:lnTo>
                  <a:lnTo>
                    <a:pt x="100" y="108"/>
                  </a:lnTo>
                  <a:lnTo>
                    <a:pt x="88" y="101"/>
                  </a:lnTo>
                  <a:lnTo>
                    <a:pt x="77" y="95"/>
                  </a:lnTo>
                  <a:lnTo>
                    <a:pt x="72" y="91"/>
                  </a:lnTo>
                  <a:lnTo>
                    <a:pt x="66" y="87"/>
                  </a:lnTo>
                  <a:lnTo>
                    <a:pt x="60" y="83"/>
                  </a:lnTo>
                  <a:lnTo>
                    <a:pt x="56" y="79"/>
                  </a:lnTo>
                  <a:lnTo>
                    <a:pt x="79" y="117"/>
                  </a:lnTo>
                  <a:lnTo>
                    <a:pt x="67" y="125"/>
                  </a:lnTo>
                  <a:lnTo>
                    <a:pt x="59" y="116"/>
                  </a:lnTo>
                  <a:lnTo>
                    <a:pt x="51" y="108"/>
                  </a:lnTo>
                  <a:lnTo>
                    <a:pt x="42" y="99"/>
                  </a:lnTo>
                  <a:lnTo>
                    <a:pt x="37" y="92"/>
                  </a:lnTo>
                  <a:lnTo>
                    <a:pt x="46" y="125"/>
                  </a:lnTo>
                  <a:lnTo>
                    <a:pt x="31" y="120"/>
                  </a:lnTo>
                  <a:lnTo>
                    <a:pt x="0" y="72"/>
                  </a:lnTo>
                  <a:lnTo>
                    <a:pt x="50" y="8"/>
                  </a:lnTo>
                  <a:close/>
                </a:path>
              </a:pathLst>
            </a:custGeom>
            <a:solidFill>
              <a:srgbClr val="E680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1" name="Freeform 39"/>
            <p:cNvSpPr>
              <a:spLocks/>
            </p:cNvSpPr>
            <p:nvPr/>
          </p:nvSpPr>
          <p:spPr bwMode="auto">
            <a:xfrm>
              <a:off x="1405" y="2850"/>
              <a:ext cx="482" cy="760"/>
            </a:xfrm>
            <a:custGeom>
              <a:avLst/>
              <a:gdLst>
                <a:gd name="T0" fmla="*/ 0 w 1062"/>
                <a:gd name="T1" fmla="*/ 0 h 1814"/>
                <a:gd name="T2" fmla="*/ 0 w 1062"/>
                <a:gd name="T3" fmla="*/ 0 h 1814"/>
                <a:gd name="T4" fmla="*/ 0 w 1062"/>
                <a:gd name="T5" fmla="*/ 0 h 1814"/>
                <a:gd name="T6" fmla="*/ 0 w 1062"/>
                <a:gd name="T7" fmla="*/ 0 h 1814"/>
                <a:gd name="T8" fmla="*/ 0 w 1062"/>
                <a:gd name="T9" fmla="*/ 0 h 1814"/>
                <a:gd name="T10" fmla="*/ 0 w 1062"/>
                <a:gd name="T11" fmla="*/ 0 h 1814"/>
                <a:gd name="T12" fmla="*/ 0 w 1062"/>
                <a:gd name="T13" fmla="*/ 0 h 1814"/>
                <a:gd name="T14" fmla="*/ 0 w 1062"/>
                <a:gd name="T15" fmla="*/ 0 h 1814"/>
                <a:gd name="T16" fmla="*/ 0 w 1062"/>
                <a:gd name="T17" fmla="*/ 0 h 1814"/>
                <a:gd name="T18" fmla="*/ 0 w 1062"/>
                <a:gd name="T19" fmla="*/ 0 h 1814"/>
                <a:gd name="T20" fmla="*/ 0 w 1062"/>
                <a:gd name="T21" fmla="*/ 0 h 1814"/>
                <a:gd name="T22" fmla="*/ 0 w 1062"/>
                <a:gd name="T23" fmla="*/ 0 h 1814"/>
                <a:gd name="T24" fmla="*/ 0 w 1062"/>
                <a:gd name="T25" fmla="*/ 0 h 18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62"/>
                <a:gd name="T40" fmla="*/ 0 h 1814"/>
                <a:gd name="T41" fmla="*/ 1062 w 1062"/>
                <a:gd name="T42" fmla="*/ 1814 h 18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62" h="1814">
                  <a:moveTo>
                    <a:pt x="0" y="0"/>
                  </a:moveTo>
                  <a:lnTo>
                    <a:pt x="155" y="17"/>
                  </a:lnTo>
                  <a:lnTo>
                    <a:pt x="214" y="138"/>
                  </a:lnTo>
                  <a:lnTo>
                    <a:pt x="301" y="488"/>
                  </a:lnTo>
                  <a:lnTo>
                    <a:pt x="577" y="748"/>
                  </a:lnTo>
                  <a:lnTo>
                    <a:pt x="639" y="1187"/>
                  </a:lnTo>
                  <a:lnTo>
                    <a:pt x="837" y="1444"/>
                  </a:lnTo>
                  <a:lnTo>
                    <a:pt x="1002" y="1489"/>
                  </a:lnTo>
                  <a:lnTo>
                    <a:pt x="1062" y="1720"/>
                  </a:lnTo>
                  <a:lnTo>
                    <a:pt x="956" y="1814"/>
                  </a:lnTo>
                  <a:lnTo>
                    <a:pt x="389" y="1116"/>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2" name="Freeform 40"/>
            <p:cNvSpPr>
              <a:spLocks/>
            </p:cNvSpPr>
            <p:nvPr/>
          </p:nvSpPr>
          <p:spPr bwMode="auto">
            <a:xfrm>
              <a:off x="1388" y="2853"/>
              <a:ext cx="492" cy="796"/>
            </a:xfrm>
            <a:custGeom>
              <a:avLst/>
              <a:gdLst>
                <a:gd name="T0" fmla="*/ 0 w 1086"/>
                <a:gd name="T1" fmla="*/ 0 h 1901"/>
                <a:gd name="T2" fmla="*/ 0 w 1086"/>
                <a:gd name="T3" fmla="*/ 0 h 1901"/>
                <a:gd name="T4" fmla="*/ 0 w 1086"/>
                <a:gd name="T5" fmla="*/ 0 h 1901"/>
                <a:gd name="T6" fmla="*/ 0 w 1086"/>
                <a:gd name="T7" fmla="*/ 0 h 1901"/>
                <a:gd name="T8" fmla="*/ 0 w 1086"/>
                <a:gd name="T9" fmla="*/ 0 h 1901"/>
                <a:gd name="T10" fmla="*/ 0 w 1086"/>
                <a:gd name="T11" fmla="*/ 0 h 1901"/>
                <a:gd name="T12" fmla="*/ 0 w 1086"/>
                <a:gd name="T13" fmla="*/ 0 h 1901"/>
                <a:gd name="T14" fmla="*/ 0 w 1086"/>
                <a:gd name="T15" fmla="*/ 0 h 1901"/>
                <a:gd name="T16" fmla="*/ 0 w 1086"/>
                <a:gd name="T17" fmla="*/ 0 h 1901"/>
                <a:gd name="T18" fmla="*/ 0 w 1086"/>
                <a:gd name="T19" fmla="*/ 0 h 1901"/>
                <a:gd name="T20" fmla="*/ 0 w 1086"/>
                <a:gd name="T21" fmla="*/ 0 h 1901"/>
                <a:gd name="T22" fmla="*/ 0 w 1086"/>
                <a:gd name="T23" fmla="*/ 0 h 1901"/>
                <a:gd name="T24" fmla="*/ 0 w 1086"/>
                <a:gd name="T25" fmla="*/ 0 h 1901"/>
                <a:gd name="T26" fmla="*/ 0 w 1086"/>
                <a:gd name="T27" fmla="*/ 0 h 1901"/>
                <a:gd name="T28" fmla="*/ 0 w 1086"/>
                <a:gd name="T29" fmla="*/ 0 h 1901"/>
                <a:gd name="T30" fmla="*/ 0 w 1086"/>
                <a:gd name="T31" fmla="*/ 0 h 1901"/>
                <a:gd name="T32" fmla="*/ 0 w 1086"/>
                <a:gd name="T33" fmla="*/ 0 h 190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86"/>
                <a:gd name="T52" fmla="*/ 0 h 1901"/>
                <a:gd name="T53" fmla="*/ 1086 w 1086"/>
                <a:gd name="T54" fmla="*/ 1901 h 190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86" h="1901">
                  <a:moveTo>
                    <a:pt x="0" y="0"/>
                  </a:moveTo>
                  <a:lnTo>
                    <a:pt x="146" y="17"/>
                  </a:lnTo>
                  <a:lnTo>
                    <a:pt x="220" y="128"/>
                  </a:lnTo>
                  <a:lnTo>
                    <a:pt x="291" y="493"/>
                  </a:lnTo>
                  <a:lnTo>
                    <a:pt x="592" y="751"/>
                  </a:lnTo>
                  <a:lnTo>
                    <a:pt x="662" y="1211"/>
                  </a:lnTo>
                  <a:lnTo>
                    <a:pt x="859" y="1491"/>
                  </a:lnTo>
                  <a:lnTo>
                    <a:pt x="1025" y="1532"/>
                  </a:lnTo>
                  <a:lnTo>
                    <a:pt x="1086" y="1809"/>
                  </a:lnTo>
                  <a:lnTo>
                    <a:pt x="984" y="1901"/>
                  </a:lnTo>
                  <a:lnTo>
                    <a:pt x="820" y="1580"/>
                  </a:lnTo>
                  <a:lnTo>
                    <a:pt x="611" y="1413"/>
                  </a:lnTo>
                  <a:lnTo>
                    <a:pt x="506" y="1186"/>
                  </a:lnTo>
                  <a:lnTo>
                    <a:pt x="382" y="764"/>
                  </a:lnTo>
                  <a:lnTo>
                    <a:pt x="128" y="545"/>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3" name="Freeform 41"/>
            <p:cNvSpPr>
              <a:spLocks/>
            </p:cNvSpPr>
            <p:nvPr/>
          </p:nvSpPr>
          <p:spPr bwMode="auto">
            <a:xfrm>
              <a:off x="583" y="3671"/>
              <a:ext cx="865" cy="334"/>
            </a:xfrm>
            <a:custGeom>
              <a:avLst/>
              <a:gdLst>
                <a:gd name="T0" fmla="*/ 0 w 1905"/>
                <a:gd name="T1" fmla="*/ 0 h 798"/>
                <a:gd name="T2" fmla="*/ 0 w 1905"/>
                <a:gd name="T3" fmla="*/ 0 h 798"/>
                <a:gd name="T4" fmla="*/ 0 w 1905"/>
                <a:gd name="T5" fmla="*/ 0 h 798"/>
                <a:gd name="T6" fmla="*/ 0 w 1905"/>
                <a:gd name="T7" fmla="*/ 0 h 798"/>
                <a:gd name="T8" fmla="*/ 0 w 1905"/>
                <a:gd name="T9" fmla="*/ 0 h 798"/>
                <a:gd name="T10" fmla="*/ 0 w 1905"/>
                <a:gd name="T11" fmla="*/ 0 h 798"/>
                <a:gd name="T12" fmla="*/ 0 w 1905"/>
                <a:gd name="T13" fmla="*/ 0 h 798"/>
                <a:gd name="T14" fmla="*/ 0 w 1905"/>
                <a:gd name="T15" fmla="*/ 0 h 798"/>
                <a:gd name="T16" fmla="*/ 0 w 1905"/>
                <a:gd name="T17" fmla="*/ 0 h 798"/>
                <a:gd name="T18" fmla="*/ 0 w 1905"/>
                <a:gd name="T19" fmla="*/ 0 h 798"/>
                <a:gd name="T20" fmla="*/ 0 w 1905"/>
                <a:gd name="T21" fmla="*/ 0 h 798"/>
                <a:gd name="T22" fmla="*/ 0 w 1905"/>
                <a:gd name="T23" fmla="*/ 0 h 798"/>
                <a:gd name="T24" fmla="*/ 0 w 1905"/>
                <a:gd name="T25" fmla="*/ 0 h 7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05"/>
                <a:gd name="T40" fmla="*/ 0 h 798"/>
                <a:gd name="T41" fmla="*/ 1905 w 1905"/>
                <a:gd name="T42" fmla="*/ 798 h 7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05" h="798">
                  <a:moveTo>
                    <a:pt x="23" y="0"/>
                  </a:moveTo>
                  <a:lnTo>
                    <a:pt x="0" y="270"/>
                  </a:lnTo>
                  <a:lnTo>
                    <a:pt x="261" y="307"/>
                  </a:lnTo>
                  <a:lnTo>
                    <a:pt x="445" y="412"/>
                  </a:lnTo>
                  <a:lnTo>
                    <a:pt x="799" y="469"/>
                  </a:lnTo>
                  <a:lnTo>
                    <a:pt x="991" y="600"/>
                  </a:lnTo>
                  <a:lnTo>
                    <a:pt x="1372" y="649"/>
                  </a:lnTo>
                  <a:lnTo>
                    <a:pt x="1676" y="787"/>
                  </a:lnTo>
                  <a:lnTo>
                    <a:pt x="1800" y="798"/>
                  </a:lnTo>
                  <a:lnTo>
                    <a:pt x="1905" y="712"/>
                  </a:lnTo>
                  <a:lnTo>
                    <a:pt x="457" y="36"/>
                  </a:lnTo>
                  <a:lnTo>
                    <a:pt x="2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4" name="Freeform 42"/>
            <p:cNvSpPr>
              <a:spLocks/>
            </p:cNvSpPr>
            <p:nvPr/>
          </p:nvSpPr>
          <p:spPr bwMode="auto">
            <a:xfrm>
              <a:off x="592" y="3586"/>
              <a:ext cx="870" cy="395"/>
            </a:xfrm>
            <a:custGeom>
              <a:avLst/>
              <a:gdLst>
                <a:gd name="T0" fmla="*/ 0 w 1916"/>
                <a:gd name="T1" fmla="*/ 0 h 943"/>
                <a:gd name="T2" fmla="*/ 0 w 1916"/>
                <a:gd name="T3" fmla="*/ 0 h 943"/>
                <a:gd name="T4" fmla="*/ 0 w 1916"/>
                <a:gd name="T5" fmla="*/ 0 h 943"/>
                <a:gd name="T6" fmla="*/ 0 w 1916"/>
                <a:gd name="T7" fmla="*/ 0 h 943"/>
                <a:gd name="T8" fmla="*/ 0 w 1916"/>
                <a:gd name="T9" fmla="*/ 0 h 943"/>
                <a:gd name="T10" fmla="*/ 0 w 1916"/>
                <a:gd name="T11" fmla="*/ 0 h 943"/>
                <a:gd name="T12" fmla="*/ 0 w 1916"/>
                <a:gd name="T13" fmla="*/ 0 h 943"/>
                <a:gd name="T14" fmla="*/ 0 w 1916"/>
                <a:gd name="T15" fmla="*/ 0 h 943"/>
                <a:gd name="T16" fmla="*/ 0 w 1916"/>
                <a:gd name="T17" fmla="*/ 0 h 943"/>
                <a:gd name="T18" fmla="*/ 0 w 1916"/>
                <a:gd name="T19" fmla="*/ 0 h 943"/>
                <a:gd name="T20" fmla="*/ 0 w 1916"/>
                <a:gd name="T21" fmla="*/ 0 h 943"/>
                <a:gd name="T22" fmla="*/ 0 w 1916"/>
                <a:gd name="T23" fmla="*/ 0 h 943"/>
                <a:gd name="T24" fmla="*/ 0 w 1916"/>
                <a:gd name="T25" fmla="*/ 0 h 9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16"/>
                <a:gd name="T40" fmla="*/ 0 h 943"/>
                <a:gd name="T41" fmla="*/ 1916 w 1916"/>
                <a:gd name="T42" fmla="*/ 943 h 94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16" h="943">
                  <a:moveTo>
                    <a:pt x="20" y="0"/>
                  </a:moveTo>
                  <a:lnTo>
                    <a:pt x="0" y="233"/>
                  </a:lnTo>
                  <a:lnTo>
                    <a:pt x="271" y="290"/>
                  </a:lnTo>
                  <a:lnTo>
                    <a:pt x="367" y="465"/>
                  </a:lnTo>
                  <a:lnTo>
                    <a:pt x="778" y="544"/>
                  </a:lnTo>
                  <a:lnTo>
                    <a:pt x="947" y="685"/>
                  </a:lnTo>
                  <a:lnTo>
                    <a:pt x="1376" y="751"/>
                  </a:lnTo>
                  <a:lnTo>
                    <a:pt x="1718" y="920"/>
                  </a:lnTo>
                  <a:lnTo>
                    <a:pt x="1853" y="943"/>
                  </a:lnTo>
                  <a:lnTo>
                    <a:pt x="1916" y="886"/>
                  </a:lnTo>
                  <a:lnTo>
                    <a:pt x="1884" y="820"/>
                  </a:lnTo>
                  <a:lnTo>
                    <a:pt x="2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5" name="Freeform 43"/>
            <p:cNvSpPr>
              <a:spLocks/>
            </p:cNvSpPr>
            <p:nvPr/>
          </p:nvSpPr>
          <p:spPr bwMode="auto">
            <a:xfrm>
              <a:off x="599" y="3511"/>
              <a:ext cx="886" cy="454"/>
            </a:xfrm>
            <a:custGeom>
              <a:avLst/>
              <a:gdLst>
                <a:gd name="T0" fmla="*/ 0 w 1950"/>
                <a:gd name="T1" fmla="*/ 0 h 1085"/>
                <a:gd name="T2" fmla="*/ 0 w 1950"/>
                <a:gd name="T3" fmla="*/ 0 h 1085"/>
                <a:gd name="T4" fmla="*/ 0 w 1950"/>
                <a:gd name="T5" fmla="*/ 0 h 1085"/>
                <a:gd name="T6" fmla="*/ 0 w 1950"/>
                <a:gd name="T7" fmla="*/ 0 h 1085"/>
                <a:gd name="T8" fmla="*/ 0 w 1950"/>
                <a:gd name="T9" fmla="*/ 0 h 1085"/>
                <a:gd name="T10" fmla="*/ 0 w 1950"/>
                <a:gd name="T11" fmla="*/ 0 h 1085"/>
                <a:gd name="T12" fmla="*/ 0 w 1950"/>
                <a:gd name="T13" fmla="*/ 0 h 1085"/>
                <a:gd name="T14" fmla="*/ 0 w 1950"/>
                <a:gd name="T15" fmla="*/ 0 h 1085"/>
                <a:gd name="T16" fmla="*/ 0 w 1950"/>
                <a:gd name="T17" fmla="*/ 0 h 1085"/>
                <a:gd name="T18" fmla="*/ 0 w 1950"/>
                <a:gd name="T19" fmla="*/ 0 h 1085"/>
                <a:gd name="T20" fmla="*/ 0 w 1950"/>
                <a:gd name="T21" fmla="*/ 0 h 1085"/>
                <a:gd name="T22" fmla="*/ 0 w 1950"/>
                <a:gd name="T23" fmla="*/ 0 h 1085"/>
                <a:gd name="T24" fmla="*/ 0 w 1950"/>
                <a:gd name="T25" fmla="*/ 0 h 1085"/>
                <a:gd name="T26" fmla="*/ 0 w 1950"/>
                <a:gd name="T27" fmla="*/ 0 h 1085"/>
                <a:gd name="T28" fmla="*/ 0 w 1950"/>
                <a:gd name="T29" fmla="*/ 0 h 1085"/>
                <a:gd name="T30" fmla="*/ 0 w 1950"/>
                <a:gd name="T31" fmla="*/ 0 h 1085"/>
                <a:gd name="T32" fmla="*/ 0 w 1950"/>
                <a:gd name="T33" fmla="*/ 0 h 1085"/>
                <a:gd name="T34" fmla="*/ 0 w 1950"/>
                <a:gd name="T35" fmla="*/ 0 h 108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50"/>
                <a:gd name="T55" fmla="*/ 0 h 1085"/>
                <a:gd name="T56" fmla="*/ 1950 w 1950"/>
                <a:gd name="T57" fmla="*/ 1085 h 108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50" h="1085">
                  <a:moveTo>
                    <a:pt x="17" y="0"/>
                  </a:moveTo>
                  <a:lnTo>
                    <a:pt x="0" y="212"/>
                  </a:lnTo>
                  <a:lnTo>
                    <a:pt x="271" y="307"/>
                  </a:lnTo>
                  <a:lnTo>
                    <a:pt x="368" y="527"/>
                  </a:lnTo>
                  <a:lnTo>
                    <a:pt x="783" y="610"/>
                  </a:lnTo>
                  <a:lnTo>
                    <a:pt x="931" y="787"/>
                  </a:lnTo>
                  <a:lnTo>
                    <a:pt x="1360" y="806"/>
                  </a:lnTo>
                  <a:lnTo>
                    <a:pt x="1505" y="926"/>
                  </a:lnTo>
                  <a:lnTo>
                    <a:pt x="1720" y="1043"/>
                  </a:lnTo>
                  <a:lnTo>
                    <a:pt x="1821" y="1043"/>
                  </a:lnTo>
                  <a:lnTo>
                    <a:pt x="1877" y="1085"/>
                  </a:lnTo>
                  <a:lnTo>
                    <a:pt x="1950" y="1018"/>
                  </a:lnTo>
                  <a:lnTo>
                    <a:pt x="1868" y="915"/>
                  </a:lnTo>
                  <a:lnTo>
                    <a:pt x="1338" y="610"/>
                  </a:lnTo>
                  <a:lnTo>
                    <a:pt x="438" y="258"/>
                  </a:lnTo>
                  <a:lnTo>
                    <a:pt x="288" y="62"/>
                  </a:lnTo>
                  <a:lnTo>
                    <a:pt x="1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6" name="Freeform 44"/>
            <p:cNvSpPr>
              <a:spLocks/>
            </p:cNvSpPr>
            <p:nvPr/>
          </p:nvSpPr>
          <p:spPr bwMode="auto">
            <a:xfrm>
              <a:off x="607" y="3452"/>
              <a:ext cx="908" cy="493"/>
            </a:xfrm>
            <a:custGeom>
              <a:avLst/>
              <a:gdLst>
                <a:gd name="T0" fmla="*/ 0 w 2000"/>
                <a:gd name="T1" fmla="*/ 0 h 1176"/>
                <a:gd name="T2" fmla="*/ 0 w 2000"/>
                <a:gd name="T3" fmla="*/ 0 h 1176"/>
                <a:gd name="T4" fmla="*/ 0 w 2000"/>
                <a:gd name="T5" fmla="*/ 0 h 1176"/>
                <a:gd name="T6" fmla="*/ 0 w 2000"/>
                <a:gd name="T7" fmla="*/ 0 h 1176"/>
                <a:gd name="T8" fmla="*/ 0 w 2000"/>
                <a:gd name="T9" fmla="*/ 0 h 1176"/>
                <a:gd name="T10" fmla="*/ 0 w 2000"/>
                <a:gd name="T11" fmla="*/ 0 h 1176"/>
                <a:gd name="T12" fmla="*/ 0 w 2000"/>
                <a:gd name="T13" fmla="*/ 0 h 1176"/>
                <a:gd name="T14" fmla="*/ 0 w 2000"/>
                <a:gd name="T15" fmla="*/ 0 h 1176"/>
                <a:gd name="T16" fmla="*/ 0 w 2000"/>
                <a:gd name="T17" fmla="*/ 0 h 1176"/>
                <a:gd name="T18" fmla="*/ 0 w 2000"/>
                <a:gd name="T19" fmla="*/ 0 h 1176"/>
                <a:gd name="T20" fmla="*/ 0 w 2000"/>
                <a:gd name="T21" fmla="*/ 0 h 1176"/>
                <a:gd name="T22" fmla="*/ 0 w 2000"/>
                <a:gd name="T23" fmla="*/ 0 h 1176"/>
                <a:gd name="T24" fmla="*/ 0 w 2000"/>
                <a:gd name="T25" fmla="*/ 0 h 1176"/>
                <a:gd name="T26" fmla="*/ 0 w 2000"/>
                <a:gd name="T27" fmla="*/ 0 h 1176"/>
                <a:gd name="T28" fmla="*/ 0 w 2000"/>
                <a:gd name="T29" fmla="*/ 0 h 1176"/>
                <a:gd name="T30" fmla="*/ 0 w 2000"/>
                <a:gd name="T31" fmla="*/ 0 h 1176"/>
                <a:gd name="T32" fmla="*/ 0 w 2000"/>
                <a:gd name="T33" fmla="*/ 0 h 1176"/>
                <a:gd name="T34" fmla="*/ 0 w 2000"/>
                <a:gd name="T35" fmla="*/ 0 h 1176"/>
                <a:gd name="T36" fmla="*/ 0 w 2000"/>
                <a:gd name="T37" fmla="*/ 0 h 1176"/>
                <a:gd name="T38" fmla="*/ 0 w 2000"/>
                <a:gd name="T39" fmla="*/ 0 h 1176"/>
                <a:gd name="T40" fmla="*/ 0 w 2000"/>
                <a:gd name="T41" fmla="*/ 0 h 1176"/>
                <a:gd name="T42" fmla="*/ 0 w 2000"/>
                <a:gd name="T43" fmla="*/ 0 h 117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0"/>
                <a:gd name="T67" fmla="*/ 0 h 1176"/>
                <a:gd name="T68" fmla="*/ 2000 w 2000"/>
                <a:gd name="T69" fmla="*/ 1176 h 117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0" h="1176">
                  <a:moveTo>
                    <a:pt x="13" y="0"/>
                  </a:moveTo>
                  <a:lnTo>
                    <a:pt x="0" y="164"/>
                  </a:lnTo>
                  <a:lnTo>
                    <a:pt x="277" y="276"/>
                  </a:lnTo>
                  <a:lnTo>
                    <a:pt x="348" y="509"/>
                  </a:lnTo>
                  <a:lnTo>
                    <a:pt x="794" y="618"/>
                  </a:lnTo>
                  <a:lnTo>
                    <a:pt x="904" y="780"/>
                  </a:lnTo>
                  <a:lnTo>
                    <a:pt x="1402" y="854"/>
                  </a:lnTo>
                  <a:lnTo>
                    <a:pt x="1485" y="955"/>
                  </a:lnTo>
                  <a:lnTo>
                    <a:pt x="1709" y="1095"/>
                  </a:lnTo>
                  <a:lnTo>
                    <a:pt x="1825" y="1095"/>
                  </a:lnTo>
                  <a:lnTo>
                    <a:pt x="1915" y="1176"/>
                  </a:lnTo>
                  <a:lnTo>
                    <a:pt x="2000" y="1103"/>
                  </a:lnTo>
                  <a:lnTo>
                    <a:pt x="1847" y="946"/>
                  </a:lnTo>
                  <a:lnTo>
                    <a:pt x="1751" y="959"/>
                  </a:lnTo>
                  <a:lnTo>
                    <a:pt x="1519" y="846"/>
                  </a:lnTo>
                  <a:lnTo>
                    <a:pt x="1472" y="714"/>
                  </a:lnTo>
                  <a:lnTo>
                    <a:pt x="921" y="613"/>
                  </a:lnTo>
                  <a:lnTo>
                    <a:pt x="767" y="477"/>
                  </a:lnTo>
                  <a:lnTo>
                    <a:pt x="392" y="351"/>
                  </a:lnTo>
                  <a:lnTo>
                    <a:pt x="321" y="97"/>
                  </a:lnTo>
                  <a:lnTo>
                    <a:pt x="1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7" name="Freeform 45"/>
            <p:cNvSpPr>
              <a:spLocks/>
            </p:cNvSpPr>
            <p:nvPr/>
          </p:nvSpPr>
          <p:spPr bwMode="auto">
            <a:xfrm>
              <a:off x="1212" y="3212"/>
              <a:ext cx="157" cy="208"/>
            </a:xfrm>
            <a:custGeom>
              <a:avLst/>
              <a:gdLst>
                <a:gd name="T0" fmla="*/ 0 w 344"/>
                <a:gd name="T1" fmla="*/ 0 h 495"/>
                <a:gd name="T2" fmla="*/ 0 w 344"/>
                <a:gd name="T3" fmla="*/ 0 h 495"/>
                <a:gd name="T4" fmla="*/ 0 w 344"/>
                <a:gd name="T5" fmla="*/ 0 h 495"/>
                <a:gd name="T6" fmla="*/ 0 w 344"/>
                <a:gd name="T7" fmla="*/ 0 h 495"/>
                <a:gd name="T8" fmla="*/ 0 w 344"/>
                <a:gd name="T9" fmla="*/ 0 h 495"/>
                <a:gd name="T10" fmla="*/ 0 w 344"/>
                <a:gd name="T11" fmla="*/ 0 h 495"/>
                <a:gd name="T12" fmla="*/ 0 w 344"/>
                <a:gd name="T13" fmla="*/ 0 h 495"/>
                <a:gd name="T14" fmla="*/ 0 w 344"/>
                <a:gd name="T15" fmla="*/ 0 h 495"/>
                <a:gd name="T16" fmla="*/ 0 w 344"/>
                <a:gd name="T17" fmla="*/ 0 h 495"/>
                <a:gd name="T18" fmla="*/ 0 w 344"/>
                <a:gd name="T19" fmla="*/ 0 h 495"/>
                <a:gd name="T20" fmla="*/ 0 w 344"/>
                <a:gd name="T21" fmla="*/ 0 h 495"/>
                <a:gd name="T22" fmla="*/ 0 w 344"/>
                <a:gd name="T23" fmla="*/ 0 h 495"/>
                <a:gd name="T24" fmla="*/ 0 w 344"/>
                <a:gd name="T25" fmla="*/ 0 h 495"/>
                <a:gd name="T26" fmla="*/ 0 w 344"/>
                <a:gd name="T27" fmla="*/ 0 h 495"/>
                <a:gd name="T28" fmla="*/ 0 w 344"/>
                <a:gd name="T29" fmla="*/ 0 h 495"/>
                <a:gd name="T30" fmla="*/ 0 w 344"/>
                <a:gd name="T31" fmla="*/ 0 h 495"/>
                <a:gd name="T32" fmla="*/ 0 w 344"/>
                <a:gd name="T33" fmla="*/ 0 h 495"/>
                <a:gd name="T34" fmla="*/ 0 w 344"/>
                <a:gd name="T35" fmla="*/ 0 h 495"/>
                <a:gd name="T36" fmla="*/ 0 w 344"/>
                <a:gd name="T37" fmla="*/ 0 h 495"/>
                <a:gd name="T38" fmla="*/ 0 w 344"/>
                <a:gd name="T39" fmla="*/ 0 h 495"/>
                <a:gd name="T40" fmla="*/ 0 w 344"/>
                <a:gd name="T41" fmla="*/ 0 h 495"/>
                <a:gd name="T42" fmla="*/ 0 w 344"/>
                <a:gd name="T43" fmla="*/ 0 h 495"/>
                <a:gd name="T44" fmla="*/ 0 w 344"/>
                <a:gd name="T45" fmla="*/ 0 h 495"/>
                <a:gd name="T46" fmla="*/ 0 w 344"/>
                <a:gd name="T47" fmla="*/ 0 h 495"/>
                <a:gd name="T48" fmla="*/ 0 w 344"/>
                <a:gd name="T49" fmla="*/ 0 h 495"/>
                <a:gd name="T50" fmla="*/ 0 w 344"/>
                <a:gd name="T51" fmla="*/ 0 h 495"/>
                <a:gd name="T52" fmla="*/ 0 w 344"/>
                <a:gd name="T53" fmla="*/ 0 h 495"/>
                <a:gd name="T54" fmla="*/ 0 w 344"/>
                <a:gd name="T55" fmla="*/ 0 h 495"/>
                <a:gd name="T56" fmla="*/ 0 w 344"/>
                <a:gd name="T57" fmla="*/ 0 h 495"/>
                <a:gd name="T58" fmla="*/ 0 w 344"/>
                <a:gd name="T59" fmla="*/ 0 h 495"/>
                <a:gd name="T60" fmla="*/ 0 w 344"/>
                <a:gd name="T61" fmla="*/ 0 h 495"/>
                <a:gd name="T62" fmla="*/ 0 w 344"/>
                <a:gd name="T63" fmla="*/ 0 h 495"/>
                <a:gd name="T64" fmla="*/ 0 w 344"/>
                <a:gd name="T65" fmla="*/ 0 h 495"/>
                <a:gd name="T66" fmla="*/ 0 w 344"/>
                <a:gd name="T67" fmla="*/ 0 h 495"/>
                <a:gd name="T68" fmla="*/ 0 w 344"/>
                <a:gd name="T69" fmla="*/ 0 h 495"/>
                <a:gd name="T70" fmla="*/ 0 w 344"/>
                <a:gd name="T71" fmla="*/ 0 h 495"/>
                <a:gd name="T72" fmla="*/ 0 w 344"/>
                <a:gd name="T73" fmla="*/ 0 h 495"/>
                <a:gd name="T74" fmla="*/ 0 w 344"/>
                <a:gd name="T75" fmla="*/ 0 h 49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44"/>
                <a:gd name="T115" fmla="*/ 0 h 495"/>
                <a:gd name="T116" fmla="*/ 344 w 344"/>
                <a:gd name="T117" fmla="*/ 495 h 495"/>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44" h="495">
                  <a:moveTo>
                    <a:pt x="0" y="98"/>
                  </a:moveTo>
                  <a:lnTo>
                    <a:pt x="0" y="99"/>
                  </a:lnTo>
                  <a:lnTo>
                    <a:pt x="0" y="104"/>
                  </a:lnTo>
                  <a:lnTo>
                    <a:pt x="1" y="112"/>
                  </a:lnTo>
                  <a:lnTo>
                    <a:pt x="3" y="124"/>
                  </a:lnTo>
                  <a:lnTo>
                    <a:pt x="6" y="136"/>
                  </a:lnTo>
                  <a:lnTo>
                    <a:pt x="10" y="153"/>
                  </a:lnTo>
                  <a:lnTo>
                    <a:pt x="15" y="169"/>
                  </a:lnTo>
                  <a:lnTo>
                    <a:pt x="21" y="189"/>
                  </a:lnTo>
                  <a:lnTo>
                    <a:pt x="26" y="207"/>
                  </a:lnTo>
                  <a:lnTo>
                    <a:pt x="34" y="227"/>
                  </a:lnTo>
                  <a:lnTo>
                    <a:pt x="42" y="247"/>
                  </a:lnTo>
                  <a:lnTo>
                    <a:pt x="52" y="268"/>
                  </a:lnTo>
                  <a:lnTo>
                    <a:pt x="61" y="286"/>
                  </a:lnTo>
                  <a:lnTo>
                    <a:pt x="73" y="306"/>
                  </a:lnTo>
                  <a:lnTo>
                    <a:pt x="85" y="324"/>
                  </a:lnTo>
                  <a:lnTo>
                    <a:pt x="101" y="341"/>
                  </a:lnTo>
                  <a:lnTo>
                    <a:pt x="115" y="356"/>
                  </a:lnTo>
                  <a:lnTo>
                    <a:pt x="131" y="370"/>
                  </a:lnTo>
                  <a:lnTo>
                    <a:pt x="148" y="385"/>
                  </a:lnTo>
                  <a:lnTo>
                    <a:pt x="167" y="399"/>
                  </a:lnTo>
                  <a:lnTo>
                    <a:pt x="184" y="412"/>
                  </a:lnTo>
                  <a:lnTo>
                    <a:pt x="201" y="426"/>
                  </a:lnTo>
                  <a:lnTo>
                    <a:pt x="218" y="436"/>
                  </a:lnTo>
                  <a:lnTo>
                    <a:pt x="236" y="449"/>
                  </a:lnTo>
                  <a:lnTo>
                    <a:pt x="252" y="457"/>
                  </a:lnTo>
                  <a:lnTo>
                    <a:pt x="267" y="468"/>
                  </a:lnTo>
                  <a:lnTo>
                    <a:pt x="281" y="476"/>
                  </a:lnTo>
                  <a:lnTo>
                    <a:pt x="293" y="482"/>
                  </a:lnTo>
                  <a:lnTo>
                    <a:pt x="302" y="486"/>
                  </a:lnTo>
                  <a:lnTo>
                    <a:pt x="309" y="490"/>
                  </a:lnTo>
                  <a:lnTo>
                    <a:pt x="314" y="493"/>
                  </a:lnTo>
                  <a:lnTo>
                    <a:pt x="317" y="495"/>
                  </a:lnTo>
                  <a:lnTo>
                    <a:pt x="344" y="481"/>
                  </a:lnTo>
                  <a:lnTo>
                    <a:pt x="344" y="440"/>
                  </a:lnTo>
                  <a:lnTo>
                    <a:pt x="22" y="0"/>
                  </a:lnTo>
                  <a:lnTo>
                    <a:pt x="0" y="98"/>
                  </a:lnTo>
                  <a:close/>
                </a:path>
              </a:pathLst>
            </a:custGeom>
            <a:solidFill>
              <a:srgbClr val="0033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8" name="Freeform 46"/>
            <p:cNvSpPr>
              <a:spLocks/>
            </p:cNvSpPr>
            <p:nvPr/>
          </p:nvSpPr>
          <p:spPr bwMode="auto">
            <a:xfrm>
              <a:off x="1225" y="3197"/>
              <a:ext cx="152" cy="218"/>
            </a:xfrm>
            <a:custGeom>
              <a:avLst/>
              <a:gdLst>
                <a:gd name="T0" fmla="*/ 0 w 335"/>
                <a:gd name="T1" fmla="*/ 0 h 518"/>
                <a:gd name="T2" fmla="*/ 0 w 335"/>
                <a:gd name="T3" fmla="*/ 0 h 518"/>
                <a:gd name="T4" fmla="*/ 0 w 335"/>
                <a:gd name="T5" fmla="*/ 0 h 518"/>
                <a:gd name="T6" fmla="*/ 0 w 335"/>
                <a:gd name="T7" fmla="*/ 0 h 518"/>
                <a:gd name="T8" fmla="*/ 0 w 335"/>
                <a:gd name="T9" fmla="*/ 0 h 518"/>
                <a:gd name="T10" fmla="*/ 0 w 335"/>
                <a:gd name="T11" fmla="*/ 0 h 518"/>
                <a:gd name="T12" fmla="*/ 0 w 335"/>
                <a:gd name="T13" fmla="*/ 0 h 518"/>
                <a:gd name="T14" fmla="*/ 0 w 335"/>
                <a:gd name="T15" fmla="*/ 0 h 518"/>
                <a:gd name="T16" fmla="*/ 0 w 335"/>
                <a:gd name="T17" fmla="*/ 0 h 518"/>
                <a:gd name="T18" fmla="*/ 0 w 335"/>
                <a:gd name="T19" fmla="*/ 0 h 518"/>
                <a:gd name="T20" fmla="*/ 0 w 335"/>
                <a:gd name="T21" fmla="*/ 0 h 518"/>
                <a:gd name="T22" fmla="*/ 0 w 335"/>
                <a:gd name="T23" fmla="*/ 0 h 518"/>
                <a:gd name="T24" fmla="*/ 0 w 335"/>
                <a:gd name="T25" fmla="*/ 0 h 518"/>
                <a:gd name="T26" fmla="*/ 0 w 335"/>
                <a:gd name="T27" fmla="*/ 0 h 518"/>
                <a:gd name="T28" fmla="*/ 0 w 335"/>
                <a:gd name="T29" fmla="*/ 0 h 518"/>
                <a:gd name="T30" fmla="*/ 0 w 335"/>
                <a:gd name="T31" fmla="*/ 0 h 518"/>
                <a:gd name="T32" fmla="*/ 0 w 335"/>
                <a:gd name="T33" fmla="*/ 0 h 518"/>
                <a:gd name="T34" fmla="*/ 0 w 335"/>
                <a:gd name="T35" fmla="*/ 0 h 518"/>
                <a:gd name="T36" fmla="*/ 0 w 335"/>
                <a:gd name="T37" fmla="*/ 0 h 518"/>
                <a:gd name="T38" fmla="*/ 0 w 335"/>
                <a:gd name="T39" fmla="*/ 0 h 518"/>
                <a:gd name="T40" fmla="*/ 0 w 335"/>
                <a:gd name="T41" fmla="*/ 0 h 518"/>
                <a:gd name="T42" fmla="*/ 0 w 335"/>
                <a:gd name="T43" fmla="*/ 0 h 518"/>
                <a:gd name="T44" fmla="*/ 0 w 335"/>
                <a:gd name="T45" fmla="*/ 0 h 518"/>
                <a:gd name="T46" fmla="*/ 0 w 335"/>
                <a:gd name="T47" fmla="*/ 0 h 518"/>
                <a:gd name="T48" fmla="*/ 0 w 335"/>
                <a:gd name="T49" fmla="*/ 0 h 518"/>
                <a:gd name="T50" fmla="*/ 0 w 335"/>
                <a:gd name="T51" fmla="*/ 0 h 518"/>
                <a:gd name="T52" fmla="*/ 0 w 335"/>
                <a:gd name="T53" fmla="*/ 0 h 518"/>
                <a:gd name="T54" fmla="*/ 0 w 335"/>
                <a:gd name="T55" fmla="*/ 0 h 518"/>
                <a:gd name="T56" fmla="*/ 0 w 335"/>
                <a:gd name="T57" fmla="*/ 0 h 518"/>
                <a:gd name="T58" fmla="*/ 0 w 335"/>
                <a:gd name="T59" fmla="*/ 0 h 518"/>
                <a:gd name="T60" fmla="*/ 0 w 335"/>
                <a:gd name="T61" fmla="*/ 0 h 518"/>
                <a:gd name="T62" fmla="*/ 0 w 335"/>
                <a:gd name="T63" fmla="*/ 0 h 518"/>
                <a:gd name="T64" fmla="*/ 0 w 335"/>
                <a:gd name="T65" fmla="*/ 0 h 518"/>
                <a:gd name="T66" fmla="*/ 0 w 335"/>
                <a:gd name="T67" fmla="*/ 0 h 518"/>
                <a:gd name="T68" fmla="*/ 0 w 335"/>
                <a:gd name="T69" fmla="*/ 0 h 518"/>
                <a:gd name="T70" fmla="*/ 0 w 335"/>
                <a:gd name="T71" fmla="*/ 0 h 518"/>
                <a:gd name="T72" fmla="*/ 0 w 335"/>
                <a:gd name="T73" fmla="*/ 0 h 518"/>
                <a:gd name="T74" fmla="*/ 0 w 335"/>
                <a:gd name="T75" fmla="*/ 0 h 51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5"/>
                <a:gd name="T115" fmla="*/ 0 h 518"/>
                <a:gd name="T116" fmla="*/ 335 w 335"/>
                <a:gd name="T117" fmla="*/ 518 h 51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5" h="518">
                  <a:moveTo>
                    <a:pt x="0" y="93"/>
                  </a:moveTo>
                  <a:lnTo>
                    <a:pt x="0" y="95"/>
                  </a:lnTo>
                  <a:lnTo>
                    <a:pt x="0" y="101"/>
                  </a:lnTo>
                  <a:lnTo>
                    <a:pt x="3" y="110"/>
                  </a:lnTo>
                  <a:lnTo>
                    <a:pt x="7" y="125"/>
                  </a:lnTo>
                  <a:lnTo>
                    <a:pt x="10" y="139"/>
                  </a:lnTo>
                  <a:lnTo>
                    <a:pt x="15" y="158"/>
                  </a:lnTo>
                  <a:lnTo>
                    <a:pt x="20" y="178"/>
                  </a:lnTo>
                  <a:lnTo>
                    <a:pt x="28" y="199"/>
                  </a:lnTo>
                  <a:lnTo>
                    <a:pt x="33" y="221"/>
                  </a:lnTo>
                  <a:lnTo>
                    <a:pt x="43" y="242"/>
                  </a:lnTo>
                  <a:lnTo>
                    <a:pt x="50" y="263"/>
                  </a:lnTo>
                  <a:lnTo>
                    <a:pt x="60" y="285"/>
                  </a:lnTo>
                  <a:lnTo>
                    <a:pt x="69" y="305"/>
                  </a:lnTo>
                  <a:lnTo>
                    <a:pt x="79" y="324"/>
                  </a:lnTo>
                  <a:lnTo>
                    <a:pt x="89" y="341"/>
                  </a:lnTo>
                  <a:lnTo>
                    <a:pt x="102" y="355"/>
                  </a:lnTo>
                  <a:lnTo>
                    <a:pt x="112" y="367"/>
                  </a:lnTo>
                  <a:lnTo>
                    <a:pt x="127" y="380"/>
                  </a:lnTo>
                  <a:lnTo>
                    <a:pt x="143" y="393"/>
                  </a:lnTo>
                  <a:lnTo>
                    <a:pt x="160" y="408"/>
                  </a:lnTo>
                  <a:lnTo>
                    <a:pt x="177" y="421"/>
                  </a:lnTo>
                  <a:lnTo>
                    <a:pt x="194" y="434"/>
                  </a:lnTo>
                  <a:lnTo>
                    <a:pt x="211" y="447"/>
                  </a:lnTo>
                  <a:lnTo>
                    <a:pt x="229" y="461"/>
                  </a:lnTo>
                  <a:lnTo>
                    <a:pt x="245" y="472"/>
                  </a:lnTo>
                  <a:lnTo>
                    <a:pt x="262" y="484"/>
                  </a:lnTo>
                  <a:lnTo>
                    <a:pt x="275" y="492"/>
                  </a:lnTo>
                  <a:lnTo>
                    <a:pt x="289" y="503"/>
                  </a:lnTo>
                  <a:lnTo>
                    <a:pt x="298" y="508"/>
                  </a:lnTo>
                  <a:lnTo>
                    <a:pt x="307" y="513"/>
                  </a:lnTo>
                  <a:lnTo>
                    <a:pt x="312" y="516"/>
                  </a:lnTo>
                  <a:lnTo>
                    <a:pt x="314" y="518"/>
                  </a:lnTo>
                  <a:lnTo>
                    <a:pt x="335" y="493"/>
                  </a:lnTo>
                  <a:lnTo>
                    <a:pt x="149" y="304"/>
                  </a:lnTo>
                  <a:lnTo>
                    <a:pt x="37" y="0"/>
                  </a:lnTo>
                  <a:lnTo>
                    <a:pt x="0" y="93"/>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19" name="Freeform 47"/>
            <p:cNvSpPr>
              <a:spLocks/>
            </p:cNvSpPr>
            <p:nvPr/>
          </p:nvSpPr>
          <p:spPr bwMode="auto">
            <a:xfrm>
              <a:off x="1238" y="3196"/>
              <a:ext cx="142" cy="212"/>
            </a:xfrm>
            <a:custGeom>
              <a:avLst/>
              <a:gdLst>
                <a:gd name="T0" fmla="*/ 0 w 316"/>
                <a:gd name="T1" fmla="*/ 0 h 505"/>
                <a:gd name="T2" fmla="*/ 0 w 316"/>
                <a:gd name="T3" fmla="*/ 0 h 505"/>
                <a:gd name="T4" fmla="*/ 0 w 316"/>
                <a:gd name="T5" fmla="*/ 0 h 505"/>
                <a:gd name="T6" fmla="*/ 0 w 316"/>
                <a:gd name="T7" fmla="*/ 0 h 505"/>
                <a:gd name="T8" fmla="*/ 0 w 316"/>
                <a:gd name="T9" fmla="*/ 0 h 505"/>
                <a:gd name="T10" fmla="*/ 0 w 316"/>
                <a:gd name="T11" fmla="*/ 0 h 505"/>
                <a:gd name="T12" fmla="*/ 0 w 316"/>
                <a:gd name="T13" fmla="*/ 0 h 505"/>
                <a:gd name="T14" fmla="*/ 0 w 316"/>
                <a:gd name="T15" fmla="*/ 0 h 505"/>
                <a:gd name="T16" fmla="*/ 0 w 316"/>
                <a:gd name="T17" fmla="*/ 0 h 505"/>
                <a:gd name="T18" fmla="*/ 0 w 316"/>
                <a:gd name="T19" fmla="*/ 0 h 505"/>
                <a:gd name="T20" fmla="*/ 0 w 316"/>
                <a:gd name="T21" fmla="*/ 0 h 505"/>
                <a:gd name="T22" fmla="*/ 0 w 316"/>
                <a:gd name="T23" fmla="*/ 0 h 505"/>
                <a:gd name="T24" fmla="*/ 0 w 316"/>
                <a:gd name="T25" fmla="*/ 0 h 505"/>
                <a:gd name="T26" fmla="*/ 0 w 316"/>
                <a:gd name="T27" fmla="*/ 0 h 505"/>
                <a:gd name="T28" fmla="*/ 0 w 316"/>
                <a:gd name="T29" fmla="*/ 0 h 505"/>
                <a:gd name="T30" fmla="*/ 0 w 316"/>
                <a:gd name="T31" fmla="*/ 0 h 505"/>
                <a:gd name="T32" fmla="*/ 0 w 316"/>
                <a:gd name="T33" fmla="*/ 0 h 505"/>
                <a:gd name="T34" fmla="*/ 0 w 316"/>
                <a:gd name="T35" fmla="*/ 0 h 505"/>
                <a:gd name="T36" fmla="*/ 0 w 316"/>
                <a:gd name="T37" fmla="*/ 0 h 505"/>
                <a:gd name="T38" fmla="*/ 0 w 316"/>
                <a:gd name="T39" fmla="*/ 0 h 505"/>
                <a:gd name="T40" fmla="*/ 0 w 316"/>
                <a:gd name="T41" fmla="*/ 0 h 505"/>
                <a:gd name="T42" fmla="*/ 0 w 316"/>
                <a:gd name="T43" fmla="*/ 0 h 505"/>
                <a:gd name="T44" fmla="*/ 0 w 316"/>
                <a:gd name="T45" fmla="*/ 0 h 505"/>
                <a:gd name="T46" fmla="*/ 0 w 316"/>
                <a:gd name="T47" fmla="*/ 0 h 505"/>
                <a:gd name="T48" fmla="*/ 0 w 316"/>
                <a:gd name="T49" fmla="*/ 0 h 505"/>
                <a:gd name="T50" fmla="*/ 0 w 316"/>
                <a:gd name="T51" fmla="*/ 0 h 505"/>
                <a:gd name="T52" fmla="*/ 0 w 316"/>
                <a:gd name="T53" fmla="*/ 0 h 505"/>
                <a:gd name="T54" fmla="*/ 0 w 316"/>
                <a:gd name="T55" fmla="*/ 0 h 505"/>
                <a:gd name="T56" fmla="*/ 0 w 316"/>
                <a:gd name="T57" fmla="*/ 0 h 505"/>
                <a:gd name="T58" fmla="*/ 0 w 316"/>
                <a:gd name="T59" fmla="*/ 0 h 505"/>
                <a:gd name="T60" fmla="*/ 0 w 316"/>
                <a:gd name="T61" fmla="*/ 0 h 505"/>
                <a:gd name="T62" fmla="*/ 0 w 316"/>
                <a:gd name="T63" fmla="*/ 0 h 505"/>
                <a:gd name="T64" fmla="*/ 0 w 316"/>
                <a:gd name="T65" fmla="*/ 0 h 505"/>
                <a:gd name="T66" fmla="*/ 0 w 316"/>
                <a:gd name="T67" fmla="*/ 0 h 505"/>
                <a:gd name="T68" fmla="*/ 0 w 316"/>
                <a:gd name="T69" fmla="*/ 0 h 505"/>
                <a:gd name="T70" fmla="*/ 0 w 316"/>
                <a:gd name="T71" fmla="*/ 0 h 505"/>
                <a:gd name="T72" fmla="*/ 0 w 316"/>
                <a:gd name="T73" fmla="*/ 0 h 505"/>
                <a:gd name="T74" fmla="*/ 0 w 316"/>
                <a:gd name="T75" fmla="*/ 0 h 505"/>
                <a:gd name="T76" fmla="*/ 0 w 316"/>
                <a:gd name="T77" fmla="*/ 0 h 50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16"/>
                <a:gd name="T118" fmla="*/ 0 h 505"/>
                <a:gd name="T119" fmla="*/ 316 w 316"/>
                <a:gd name="T120" fmla="*/ 505 h 50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16" h="505">
                  <a:moveTo>
                    <a:pt x="0" y="43"/>
                  </a:moveTo>
                  <a:lnTo>
                    <a:pt x="0" y="45"/>
                  </a:lnTo>
                  <a:lnTo>
                    <a:pt x="0" y="51"/>
                  </a:lnTo>
                  <a:lnTo>
                    <a:pt x="0" y="60"/>
                  </a:lnTo>
                  <a:lnTo>
                    <a:pt x="1" y="75"/>
                  </a:lnTo>
                  <a:lnTo>
                    <a:pt x="4" y="91"/>
                  </a:lnTo>
                  <a:lnTo>
                    <a:pt x="7" y="109"/>
                  </a:lnTo>
                  <a:lnTo>
                    <a:pt x="11" y="129"/>
                  </a:lnTo>
                  <a:lnTo>
                    <a:pt x="17" y="153"/>
                  </a:lnTo>
                  <a:lnTo>
                    <a:pt x="22" y="176"/>
                  </a:lnTo>
                  <a:lnTo>
                    <a:pt x="32" y="201"/>
                  </a:lnTo>
                  <a:lnTo>
                    <a:pt x="41" y="225"/>
                  </a:lnTo>
                  <a:lnTo>
                    <a:pt x="53" y="253"/>
                  </a:lnTo>
                  <a:lnTo>
                    <a:pt x="65" y="276"/>
                  </a:lnTo>
                  <a:lnTo>
                    <a:pt x="80" y="303"/>
                  </a:lnTo>
                  <a:lnTo>
                    <a:pt x="97" y="326"/>
                  </a:lnTo>
                  <a:lnTo>
                    <a:pt x="118" y="349"/>
                  </a:lnTo>
                  <a:lnTo>
                    <a:pt x="137" y="367"/>
                  </a:lnTo>
                  <a:lnTo>
                    <a:pt x="155" y="386"/>
                  </a:lnTo>
                  <a:lnTo>
                    <a:pt x="174" y="403"/>
                  </a:lnTo>
                  <a:lnTo>
                    <a:pt x="192" y="418"/>
                  </a:lnTo>
                  <a:lnTo>
                    <a:pt x="207" y="433"/>
                  </a:lnTo>
                  <a:lnTo>
                    <a:pt x="221" y="446"/>
                  </a:lnTo>
                  <a:lnTo>
                    <a:pt x="234" y="457"/>
                  </a:lnTo>
                  <a:lnTo>
                    <a:pt x="247" y="468"/>
                  </a:lnTo>
                  <a:lnTo>
                    <a:pt x="258" y="476"/>
                  </a:lnTo>
                  <a:lnTo>
                    <a:pt x="268" y="483"/>
                  </a:lnTo>
                  <a:lnTo>
                    <a:pt x="276" y="490"/>
                  </a:lnTo>
                  <a:lnTo>
                    <a:pt x="284" y="496"/>
                  </a:lnTo>
                  <a:lnTo>
                    <a:pt x="290" y="499"/>
                  </a:lnTo>
                  <a:lnTo>
                    <a:pt x="293" y="501"/>
                  </a:lnTo>
                  <a:lnTo>
                    <a:pt x="296" y="504"/>
                  </a:lnTo>
                  <a:lnTo>
                    <a:pt x="297" y="505"/>
                  </a:lnTo>
                  <a:lnTo>
                    <a:pt x="316" y="476"/>
                  </a:lnTo>
                  <a:lnTo>
                    <a:pt x="209" y="383"/>
                  </a:lnTo>
                  <a:lnTo>
                    <a:pt x="111" y="243"/>
                  </a:lnTo>
                  <a:lnTo>
                    <a:pt x="28" y="0"/>
                  </a:lnTo>
                  <a:lnTo>
                    <a:pt x="0" y="43"/>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0" name="Freeform 48"/>
            <p:cNvSpPr>
              <a:spLocks/>
            </p:cNvSpPr>
            <p:nvPr/>
          </p:nvSpPr>
          <p:spPr bwMode="auto">
            <a:xfrm>
              <a:off x="1248" y="3201"/>
              <a:ext cx="137" cy="197"/>
            </a:xfrm>
            <a:custGeom>
              <a:avLst/>
              <a:gdLst>
                <a:gd name="T0" fmla="*/ 0 w 303"/>
                <a:gd name="T1" fmla="*/ 0 h 473"/>
                <a:gd name="T2" fmla="*/ 0 w 303"/>
                <a:gd name="T3" fmla="*/ 0 h 473"/>
                <a:gd name="T4" fmla="*/ 0 w 303"/>
                <a:gd name="T5" fmla="*/ 0 h 473"/>
                <a:gd name="T6" fmla="*/ 0 w 303"/>
                <a:gd name="T7" fmla="*/ 0 h 473"/>
                <a:gd name="T8" fmla="*/ 0 w 303"/>
                <a:gd name="T9" fmla="*/ 0 h 473"/>
                <a:gd name="T10" fmla="*/ 0 w 303"/>
                <a:gd name="T11" fmla="*/ 0 h 473"/>
                <a:gd name="T12" fmla="*/ 0 w 303"/>
                <a:gd name="T13" fmla="*/ 0 h 473"/>
                <a:gd name="T14" fmla="*/ 0 w 303"/>
                <a:gd name="T15" fmla="*/ 0 h 473"/>
                <a:gd name="T16" fmla="*/ 0 w 303"/>
                <a:gd name="T17" fmla="*/ 0 h 473"/>
                <a:gd name="T18" fmla="*/ 0 w 303"/>
                <a:gd name="T19" fmla="*/ 0 h 473"/>
                <a:gd name="T20" fmla="*/ 0 w 303"/>
                <a:gd name="T21" fmla="*/ 0 h 473"/>
                <a:gd name="T22" fmla="*/ 0 w 303"/>
                <a:gd name="T23" fmla="*/ 0 h 473"/>
                <a:gd name="T24" fmla="*/ 0 w 303"/>
                <a:gd name="T25" fmla="*/ 0 h 473"/>
                <a:gd name="T26" fmla="*/ 0 w 303"/>
                <a:gd name="T27" fmla="*/ 0 h 473"/>
                <a:gd name="T28" fmla="*/ 0 w 303"/>
                <a:gd name="T29" fmla="*/ 0 h 473"/>
                <a:gd name="T30" fmla="*/ 0 w 303"/>
                <a:gd name="T31" fmla="*/ 0 h 473"/>
                <a:gd name="T32" fmla="*/ 0 w 303"/>
                <a:gd name="T33" fmla="*/ 0 h 473"/>
                <a:gd name="T34" fmla="*/ 0 w 303"/>
                <a:gd name="T35" fmla="*/ 0 h 473"/>
                <a:gd name="T36" fmla="*/ 0 w 303"/>
                <a:gd name="T37" fmla="*/ 0 h 473"/>
                <a:gd name="T38" fmla="*/ 0 w 303"/>
                <a:gd name="T39" fmla="*/ 0 h 473"/>
                <a:gd name="T40" fmla="*/ 0 w 303"/>
                <a:gd name="T41" fmla="*/ 0 h 473"/>
                <a:gd name="T42" fmla="*/ 0 w 303"/>
                <a:gd name="T43" fmla="*/ 0 h 473"/>
                <a:gd name="T44" fmla="*/ 0 w 303"/>
                <a:gd name="T45" fmla="*/ 0 h 473"/>
                <a:gd name="T46" fmla="*/ 0 w 303"/>
                <a:gd name="T47" fmla="*/ 0 h 473"/>
                <a:gd name="T48" fmla="*/ 0 w 303"/>
                <a:gd name="T49" fmla="*/ 0 h 473"/>
                <a:gd name="T50" fmla="*/ 0 w 303"/>
                <a:gd name="T51" fmla="*/ 0 h 473"/>
                <a:gd name="T52" fmla="*/ 0 w 303"/>
                <a:gd name="T53" fmla="*/ 0 h 473"/>
                <a:gd name="T54" fmla="*/ 0 w 303"/>
                <a:gd name="T55" fmla="*/ 0 h 473"/>
                <a:gd name="T56" fmla="*/ 0 w 303"/>
                <a:gd name="T57" fmla="*/ 0 h 473"/>
                <a:gd name="T58" fmla="*/ 0 w 303"/>
                <a:gd name="T59" fmla="*/ 0 h 473"/>
                <a:gd name="T60" fmla="*/ 0 w 303"/>
                <a:gd name="T61" fmla="*/ 0 h 473"/>
                <a:gd name="T62" fmla="*/ 0 w 303"/>
                <a:gd name="T63" fmla="*/ 0 h 473"/>
                <a:gd name="T64" fmla="*/ 0 w 303"/>
                <a:gd name="T65" fmla="*/ 0 h 473"/>
                <a:gd name="T66" fmla="*/ 0 w 303"/>
                <a:gd name="T67" fmla="*/ 0 h 473"/>
                <a:gd name="T68" fmla="*/ 0 w 303"/>
                <a:gd name="T69" fmla="*/ 0 h 473"/>
                <a:gd name="T70" fmla="*/ 0 w 303"/>
                <a:gd name="T71" fmla="*/ 0 h 473"/>
                <a:gd name="T72" fmla="*/ 0 w 303"/>
                <a:gd name="T73" fmla="*/ 0 h 473"/>
                <a:gd name="T74" fmla="*/ 0 w 303"/>
                <a:gd name="T75" fmla="*/ 0 h 473"/>
                <a:gd name="T76" fmla="*/ 0 w 303"/>
                <a:gd name="T77" fmla="*/ 0 h 473"/>
                <a:gd name="T78" fmla="*/ 0 w 303"/>
                <a:gd name="T79" fmla="*/ 0 h 473"/>
                <a:gd name="T80" fmla="*/ 0 w 303"/>
                <a:gd name="T81" fmla="*/ 0 h 473"/>
                <a:gd name="T82" fmla="*/ 0 w 303"/>
                <a:gd name="T83" fmla="*/ 0 h 473"/>
                <a:gd name="T84" fmla="*/ 0 w 303"/>
                <a:gd name="T85" fmla="*/ 0 h 473"/>
                <a:gd name="T86" fmla="*/ 0 w 303"/>
                <a:gd name="T87" fmla="*/ 0 h 473"/>
                <a:gd name="T88" fmla="*/ 0 w 303"/>
                <a:gd name="T89" fmla="*/ 0 h 473"/>
                <a:gd name="T90" fmla="*/ 0 w 303"/>
                <a:gd name="T91" fmla="*/ 0 h 473"/>
                <a:gd name="T92" fmla="*/ 0 w 303"/>
                <a:gd name="T93" fmla="*/ 0 h 473"/>
                <a:gd name="T94" fmla="*/ 0 w 303"/>
                <a:gd name="T95" fmla="*/ 0 h 473"/>
                <a:gd name="T96" fmla="*/ 0 w 303"/>
                <a:gd name="T97" fmla="*/ 0 h 473"/>
                <a:gd name="T98" fmla="*/ 0 w 303"/>
                <a:gd name="T99" fmla="*/ 0 h 473"/>
                <a:gd name="T100" fmla="*/ 0 w 303"/>
                <a:gd name="T101" fmla="*/ 0 h 473"/>
                <a:gd name="T102" fmla="*/ 0 w 303"/>
                <a:gd name="T103" fmla="*/ 0 h 4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303"/>
                <a:gd name="T157" fmla="*/ 0 h 473"/>
                <a:gd name="T158" fmla="*/ 303 w 303"/>
                <a:gd name="T159" fmla="*/ 473 h 47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303" h="473">
                  <a:moveTo>
                    <a:pt x="23" y="0"/>
                  </a:moveTo>
                  <a:lnTo>
                    <a:pt x="23" y="3"/>
                  </a:lnTo>
                  <a:lnTo>
                    <a:pt x="24" y="8"/>
                  </a:lnTo>
                  <a:lnTo>
                    <a:pt x="27" y="18"/>
                  </a:lnTo>
                  <a:lnTo>
                    <a:pt x="31" y="32"/>
                  </a:lnTo>
                  <a:lnTo>
                    <a:pt x="33" y="48"/>
                  </a:lnTo>
                  <a:lnTo>
                    <a:pt x="40" y="68"/>
                  </a:lnTo>
                  <a:lnTo>
                    <a:pt x="47" y="87"/>
                  </a:lnTo>
                  <a:lnTo>
                    <a:pt x="54" y="111"/>
                  </a:lnTo>
                  <a:lnTo>
                    <a:pt x="61" y="135"/>
                  </a:lnTo>
                  <a:lnTo>
                    <a:pt x="71" y="160"/>
                  </a:lnTo>
                  <a:lnTo>
                    <a:pt x="81" y="183"/>
                  </a:lnTo>
                  <a:lnTo>
                    <a:pt x="93" y="210"/>
                  </a:lnTo>
                  <a:lnTo>
                    <a:pt x="106" y="233"/>
                  </a:lnTo>
                  <a:lnTo>
                    <a:pt x="119" y="258"/>
                  </a:lnTo>
                  <a:lnTo>
                    <a:pt x="132" y="281"/>
                  </a:lnTo>
                  <a:lnTo>
                    <a:pt x="148" y="303"/>
                  </a:lnTo>
                  <a:lnTo>
                    <a:pt x="161" y="320"/>
                  </a:lnTo>
                  <a:lnTo>
                    <a:pt x="175" y="337"/>
                  </a:lnTo>
                  <a:lnTo>
                    <a:pt x="190" y="353"/>
                  </a:lnTo>
                  <a:lnTo>
                    <a:pt x="204" y="368"/>
                  </a:lnTo>
                  <a:lnTo>
                    <a:pt x="218" y="380"/>
                  </a:lnTo>
                  <a:lnTo>
                    <a:pt x="231" y="391"/>
                  </a:lnTo>
                  <a:lnTo>
                    <a:pt x="243" y="401"/>
                  </a:lnTo>
                  <a:lnTo>
                    <a:pt x="254" y="411"/>
                  </a:lnTo>
                  <a:lnTo>
                    <a:pt x="264" y="418"/>
                  </a:lnTo>
                  <a:lnTo>
                    <a:pt x="273" y="423"/>
                  </a:lnTo>
                  <a:lnTo>
                    <a:pt x="281" y="428"/>
                  </a:lnTo>
                  <a:lnTo>
                    <a:pt x="290" y="433"/>
                  </a:lnTo>
                  <a:lnTo>
                    <a:pt x="294" y="436"/>
                  </a:lnTo>
                  <a:lnTo>
                    <a:pt x="299" y="439"/>
                  </a:lnTo>
                  <a:lnTo>
                    <a:pt x="300" y="440"/>
                  </a:lnTo>
                  <a:lnTo>
                    <a:pt x="303" y="441"/>
                  </a:lnTo>
                  <a:lnTo>
                    <a:pt x="290" y="473"/>
                  </a:lnTo>
                  <a:lnTo>
                    <a:pt x="286" y="472"/>
                  </a:lnTo>
                  <a:lnTo>
                    <a:pt x="278" y="466"/>
                  </a:lnTo>
                  <a:lnTo>
                    <a:pt x="265" y="457"/>
                  </a:lnTo>
                  <a:lnTo>
                    <a:pt x="249" y="445"/>
                  </a:lnTo>
                  <a:lnTo>
                    <a:pt x="228" y="431"/>
                  </a:lnTo>
                  <a:lnTo>
                    <a:pt x="206" y="412"/>
                  </a:lnTo>
                  <a:lnTo>
                    <a:pt x="181" y="390"/>
                  </a:lnTo>
                  <a:lnTo>
                    <a:pt x="157" y="364"/>
                  </a:lnTo>
                  <a:lnTo>
                    <a:pt x="131" y="333"/>
                  </a:lnTo>
                  <a:lnTo>
                    <a:pt x="107" y="299"/>
                  </a:lnTo>
                  <a:lnTo>
                    <a:pt x="81" y="261"/>
                  </a:lnTo>
                  <a:lnTo>
                    <a:pt x="60" y="220"/>
                  </a:lnTo>
                  <a:lnTo>
                    <a:pt x="39" y="174"/>
                  </a:lnTo>
                  <a:lnTo>
                    <a:pt x="23" y="124"/>
                  </a:lnTo>
                  <a:lnTo>
                    <a:pt x="10" y="72"/>
                  </a:lnTo>
                  <a:lnTo>
                    <a:pt x="0" y="14"/>
                  </a:lnTo>
                  <a:lnTo>
                    <a:pt x="23" y="0"/>
                  </a:lnTo>
                  <a:close/>
                </a:path>
              </a:pathLst>
            </a:custGeom>
            <a:solidFill>
              <a:srgbClr val="BFD7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1" name="Freeform 49"/>
            <p:cNvSpPr>
              <a:spLocks/>
            </p:cNvSpPr>
            <p:nvPr/>
          </p:nvSpPr>
          <p:spPr bwMode="auto">
            <a:xfrm>
              <a:off x="1156" y="3176"/>
              <a:ext cx="103" cy="139"/>
            </a:xfrm>
            <a:custGeom>
              <a:avLst/>
              <a:gdLst>
                <a:gd name="T0" fmla="*/ 0 w 226"/>
                <a:gd name="T1" fmla="*/ 0 h 333"/>
                <a:gd name="T2" fmla="*/ 0 w 226"/>
                <a:gd name="T3" fmla="*/ 0 h 333"/>
                <a:gd name="T4" fmla="*/ 0 w 226"/>
                <a:gd name="T5" fmla="*/ 0 h 333"/>
                <a:gd name="T6" fmla="*/ 0 w 226"/>
                <a:gd name="T7" fmla="*/ 0 h 333"/>
                <a:gd name="T8" fmla="*/ 0 w 226"/>
                <a:gd name="T9" fmla="*/ 0 h 333"/>
                <a:gd name="T10" fmla="*/ 0 w 226"/>
                <a:gd name="T11" fmla="*/ 0 h 333"/>
                <a:gd name="T12" fmla="*/ 0 w 226"/>
                <a:gd name="T13" fmla="*/ 0 h 333"/>
                <a:gd name="T14" fmla="*/ 0 w 226"/>
                <a:gd name="T15" fmla="*/ 0 h 333"/>
                <a:gd name="T16" fmla="*/ 0 w 226"/>
                <a:gd name="T17" fmla="*/ 0 h 333"/>
                <a:gd name="T18" fmla="*/ 0 w 226"/>
                <a:gd name="T19" fmla="*/ 0 h 333"/>
                <a:gd name="T20" fmla="*/ 0 w 226"/>
                <a:gd name="T21" fmla="*/ 0 h 333"/>
                <a:gd name="T22" fmla="*/ 0 w 226"/>
                <a:gd name="T23" fmla="*/ 0 h 333"/>
                <a:gd name="T24" fmla="*/ 0 w 226"/>
                <a:gd name="T25" fmla="*/ 0 h 333"/>
                <a:gd name="T26" fmla="*/ 0 w 226"/>
                <a:gd name="T27" fmla="*/ 0 h 333"/>
                <a:gd name="T28" fmla="*/ 0 w 226"/>
                <a:gd name="T29" fmla="*/ 0 h 333"/>
                <a:gd name="T30" fmla="*/ 0 w 226"/>
                <a:gd name="T31" fmla="*/ 0 h 333"/>
                <a:gd name="T32" fmla="*/ 0 w 226"/>
                <a:gd name="T33" fmla="*/ 0 h 333"/>
                <a:gd name="T34" fmla="*/ 0 w 226"/>
                <a:gd name="T35" fmla="*/ 0 h 333"/>
                <a:gd name="T36" fmla="*/ 0 w 226"/>
                <a:gd name="T37" fmla="*/ 0 h 333"/>
                <a:gd name="T38" fmla="*/ 0 w 226"/>
                <a:gd name="T39" fmla="*/ 0 h 333"/>
                <a:gd name="T40" fmla="*/ 0 w 226"/>
                <a:gd name="T41" fmla="*/ 0 h 333"/>
                <a:gd name="T42" fmla="*/ 0 w 226"/>
                <a:gd name="T43" fmla="*/ 0 h 333"/>
                <a:gd name="T44" fmla="*/ 0 w 226"/>
                <a:gd name="T45" fmla="*/ 0 h 333"/>
                <a:gd name="T46" fmla="*/ 0 w 226"/>
                <a:gd name="T47" fmla="*/ 0 h 333"/>
                <a:gd name="T48" fmla="*/ 0 w 226"/>
                <a:gd name="T49" fmla="*/ 0 h 333"/>
                <a:gd name="T50" fmla="*/ 0 w 226"/>
                <a:gd name="T51" fmla="*/ 0 h 333"/>
                <a:gd name="T52" fmla="*/ 0 w 226"/>
                <a:gd name="T53" fmla="*/ 0 h 333"/>
                <a:gd name="T54" fmla="*/ 0 w 226"/>
                <a:gd name="T55" fmla="*/ 0 h 333"/>
                <a:gd name="T56" fmla="*/ 0 w 226"/>
                <a:gd name="T57" fmla="*/ 0 h 333"/>
                <a:gd name="T58" fmla="*/ 0 w 226"/>
                <a:gd name="T59" fmla="*/ 0 h 333"/>
                <a:gd name="T60" fmla="*/ 0 w 226"/>
                <a:gd name="T61" fmla="*/ 0 h 333"/>
                <a:gd name="T62" fmla="*/ 0 w 226"/>
                <a:gd name="T63" fmla="*/ 0 h 333"/>
                <a:gd name="T64" fmla="*/ 0 w 226"/>
                <a:gd name="T65" fmla="*/ 0 h 333"/>
                <a:gd name="T66" fmla="*/ 0 w 226"/>
                <a:gd name="T67" fmla="*/ 0 h 333"/>
                <a:gd name="T68" fmla="*/ 0 w 226"/>
                <a:gd name="T69" fmla="*/ 0 h 333"/>
                <a:gd name="T70" fmla="*/ 0 w 226"/>
                <a:gd name="T71" fmla="*/ 0 h 333"/>
                <a:gd name="T72" fmla="*/ 0 w 226"/>
                <a:gd name="T73" fmla="*/ 0 h 333"/>
                <a:gd name="T74" fmla="*/ 0 w 226"/>
                <a:gd name="T75" fmla="*/ 0 h 333"/>
                <a:gd name="T76" fmla="*/ 0 w 226"/>
                <a:gd name="T77" fmla="*/ 0 h 3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26"/>
                <a:gd name="T118" fmla="*/ 0 h 333"/>
                <a:gd name="T119" fmla="*/ 226 w 226"/>
                <a:gd name="T120" fmla="*/ 333 h 33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26" h="333">
                  <a:moveTo>
                    <a:pt x="119" y="323"/>
                  </a:moveTo>
                  <a:lnTo>
                    <a:pt x="117" y="320"/>
                  </a:lnTo>
                  <a:lnTo>
                    <a:pt x="117" y="319"/>
                  </a:lnTo>
                  <a:lnTo>
                    <a:pt x="117" y="313"/>
                  </a:lnTo>
                  <a:lnTo>
                    <a:pt x="117" y="308"/>
                  </a:lnTo>
                  <a:lnTo>
                    <a:pt x="116" y="300"/>
                  </a:lnTo>
                  <a:lnTo>
                    <a:pt x="116" y="292"/>
                  </a:lnTo>
                  <a:lnTo>
                    <a:pt x="116" y="283"/>
                  </a:lnTo>
                  <a:lnTo>
                    <a:pt x="117" y="274"/>
                  </a:lnTo>
                  <a:lnTo>
                    <a:pt x="117" y="262"/>
                  </a:lnTo>
                  <a:lnTo>
                    <a:pt x="119" y="252"/>
                  </a:lnTo>
                  <a:lnTo>
                    <a:pt x="120" y="241"/>
                  </a:lnTo>
                  <a:lnTo>
                    <a:pt x="123" y="229"/>
                  </a:lnTo>
                  <a:lnTo>
                    <a:pt x="124" y="219"/>
                  </a:lnTo>
                  <a:lnTo>
                    <a:pt x="128" y="208"/>
                  </a:lnTo>
                  <a:lnTo>
                    <a:pt x="130" y="198"/>
                  </a:lnTo>
                  <a:lnTo>
                    <a:pt x="137" y="190"/>
                  </a:lnTo>
                  <a:lnTo>
                    <a:pt x="141" y="179"/>
                  </a:lnTo>
                  <a:lnTo>
                    <a:pt x="148" y="169"/>
                  </a:lnTo>
                  <a:lnTo>
                    <a:pt x="154" y="158"/>
                  </a:lnTo>
                  <a:lnTo>
                    <a:pt x="161" y="148"/>
                  </a:lnTo>
                  <a:lnTo>
                    <a:pt x="169" y="136"/>
                  </a:lnTo>
                  <a:lnTo>
                    <a:pt x="175" y="125"/>
                  </a:lnTo>
                  <a:lnTo>
                    <a:pt x="183" y="113"/>
                  </a:lnTo>
                  <a:lnTo>
                    <a:pt x="191" y="104"/>
                  </a:lnTo>
                  <a:lnTo>
                    <a:pt x="198" y="94"/>
                  </a:lnTo>
                  <a:lnTo>
                    <a:pt x="204" y="84"/>
                  </a:lnTo>
                  <a:lnTo>
                    <a:pt x="209" y="77"/>
                  </a:lnTo>
                  <a:lnTo>
                    <a:pt x="216" y="70"/>
                  </a:lnTo>
                  <a:lnTo>
                    <a:pt x="220" y="63"/>
                  </a:lnTo>
                  <a:lnTo>
                    <a:pt x="224" y="59"/>
                  </a:lnTo>
                  <a:lnTo>
                    <a:pt x="225" y="57"/>
                  </a:lnTo>
                  <a:lnTo>
                    <a:pt x="226" y="57"/>
                  </a:lnTo>
                  <a:lnTo>
                    <a:pt x="221" y="0"/>
                  </a:lnTo>
                  <a:lnTo>
                    <a:pt x="115" y="25"/>
                  </a:lnTo>
                  <a:lnTo>
                    <a:pt x="0" y="271"/>
                  </a:lnTo>
                  <a:lnTo>
                    <a:pt x="49" y="333"/>
                  </a:lnTo>
                  <a:lnTo>
                    <a:pt x="119" y="323"/>
                  </a:lnTo>
                  <a:close/>
                </a:path>
              </a:pathLst>
            </a:custGeom>
            <a:solidFill>
              <a:srgbClr val="BFD7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2" name="Freeform 50"/>
            <p:cNvSpPr>
              <a:spLocks/>
            </p:cNvSpPr>
            <p:nvPr/>
          </p:nvSpPr>
          <p:spPr bwMode="auto">
            <a:xfrm>
              <a:off x="1133" y="3154"/>
              <a:ext cx="125" cy="156"/>
            </a:xfrm>
            <a:custGeom>
              <a:avLst/>
              <a:gdLst>
                <a:gd name="T0" fmla="*/ 0 w 276"/>
                <a:gd name="T1" fmla="*/ 0 h 374"/>
                <a:gd name="T2" fmla="*/ 0 w 276"/>
                <a:gd name="T3" fmla="*/ 0 h 374"/>
                <a:gd name="T4" fmla="*/ 0 w 276"/>
                <a:gd name="T5" fmla="*/ 0 h 374"/>
                <a:gd name="T6" fmla="*/ 0 w 276"/>
                <a:gd name="T7" fmla="*/ 0 h 374"/>
                <a:gd name="T8" fmla="*/ 0 w 276"/>
                <a:gd name="T9" fmla="*/ 0 h 374"/>
                <a:gd name="T10" fmla="*/ 0 w 276"/>
                <a:gd name="T11" fmla="*/ 0 h 374"/>
                <a:gd name="T12" fmla="*/ 0 w 276"/>
                <a:gd name="T13" fmla="*/ 0 h 374"/>
                <a:gd name="T14" fmla="*/ 0 w 276"/>
                <a:gd name="T15" fmla="*/ 0 h 374"/>
                <a:gd name="T16" fmla="*/ 0 w 276"/>
                <a:gd name="T17" fmla="*/ 0 h 374"/>
                <a:gd name="T18" fmla="*/ 0 w 276"/>
                <a:gd name="T19" fmla="*/ 0 h 374"/>
                <a:gd name="T20" fmla="*/ 0 w 276"/>
                <a:gd name="T21" fmla="*/ 0 h 374"/>
                <a:gd name="T22" fmla="*/ 0 w 276"/>
                <a:gd name="T23" fmla="*/ 0 h 374"/>
                <a:gd name="T24" fmla="*/ 0 w 276"/>
                <a:gd name="T25" fmla="*/ 0 h 374"/>
                <a:gd name="T26" fmla="*/ 0 w 276"/>
                <a:gd name="T27" fmla="*/ 0 h 374"/>
                <a:gd name="T28" fmla="*/ 0 w 276"/>
                <a:gd name="T29" fmla="*/ 0 h 374"/>
                <a:gd name="T30" fmla="*/ 0 w 276"/>
                <a:gd name="T31" fmla="*/ 0 h 374"/>
                <a:gd name="T32" fmla="*/ 0 w 276"/>
                <a:gd name="T33" fmla="*/ 0 h 374"/>
                <a:gd name="T34" fmla="*/ 0 w 276"/>
                <a:gd name="T35" fmla="*/ 0 h 374"/>
                <a:gd name="T36" fmla="*/ 0 w 276"/>
                <a:gd name="T37" fmla="*/ 0 h 374"/>
                <a:gd name="T38" fmla="*/ 0 w 276"/>
                <a:gd name="T39" fmla="*/ 0 h 374"/>
                <a:gd name="T40" fmla="*/ 0 w 276"/>
                <a:gd name="T41" fmla="*/ 0 h 374"/>
                <a:gd name="T42" fmla="*/ 0 w 276"/>
                <a:gd name="T43" fmla="*/ 0 h 374"/>
                <a:gd name="T44" fmla="*/ 0 w 276"/>
                <a:gd name="T45" fmla="*/ 0 h 374"/>
                <a:gd name="T46" fmla="*/ 0 w 276"/>
                <a:gd name="T47" fmla="*/ 0 h 374"/>
                <a:gd name="T48" fmla="*/ 0 w 276"/>
                <a:gd name="T49" fmla="*/ 0 h 374"/>
                <a:gd name="T50" fmla="*/ 0 w 276"/>
                <a:gd name="T51" fmla="*/ 0 h 374"/>
                <a:gd name="T52" fmla="*/ 0 w 276"/>
                <a:gd name="T53" fmla="*/ 0 h 374"/>
                <a:gd name="T54" fmla="*/ 0 w 276"/>
                <a:gd name="T55" fmla="*/ 0 h 374"/>
                <a:gd name="T56" fmla="*/ 0 w 276"/>
                <a:gd name="T57" fmla="*/ 0 h 374"/>
                <a:gd name="T58" fmla="*/ 0 w 276"/>
                <a:gd name="T59" fmla="*/ 0 h 374"/>
                <a:gd name="T60" fmla="*/ 0 w 276"/>
                <a:gd name="T61" fmla="*/ 0 h 374"/>
                <a:gd name="T62" fmla="*/ 0 w 276"/>
                <a:gd name="T63" fmla="*/ 0 h 374"/>
                <a:gd name="T64" fmla="*/ 0 w 276"/>
                <a:gd name="T65" fmla="*/ 0 h 374"/>
                <a:gd name="T66" fmla="*/ 0 w 276"/>
                <a:gd name="T67" fmla="*/ 0 h 374"/>
                <a:gd name="T68" fmla="*/ 0 w 276"/>
                <a:gd name="T69" fmla="*/ 0 h 374"/>
                <a:gd name="T70" fmla="*/ 0 w 276"/>
                <a:gd name="T71" fmla="*/ 0 h 374"/>
                <a:gd name="T72" fmla="*/ 0 w 276"/>
                <a:gd name="T73" fmla="*/ 0 h 374"/>
                <a:gd name="T74" fmla="*/ 0 w 276"/>
                <a:gd name="T75" fmla="*/ 0 h 37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6"/>
                <a:gd name="T115" fmla="*/ 0 h 374"/>
                <a:gd name="T116" fmla="*/ 276 w 276"/>
                <a:gd name="T117" fmla="*/ 374 h 37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6" h="374">
                  <a:moveTo>
                    <a:pt x="123" y="374"/>
                  </a:moveTo>
                  <a:lnTo>
                    <a:pt x="122" y="371"/>
                  </a:lnTo>
                  <a:lnTo>
                    <a:pt x="122" y="370"/>
                  </a:lnTo>
                  <a:lnTo>
                    <a:pt x="121" y="364"/>
                  </a:lnTo>
                  <a:lnTo>
                    <a:pt x="121" y="359"/>
                  </a:lnTo>
                  <a:lnTo>
                    <a:pt x="119" y="353"/>
                  </a:lnTo>
                  <a:lnTo>
                    <a:pt x="118" y="343"/>
                  </a:lnTo>
                  <a:lnTo>
                    <a:pt x="118" y="334"/>
                  </a:lnTo>
                  <a:lnTo>
                    <a:pt x="118" y="325"/>
                  </a:lnTo>
                  <a:lnTo>
                    <a:pt x="118" y="312"/>
                  </a:lnTo>
                  <a:lnTo>
                    <a:pt x="119" y="300"/>
                  </a:lnTo>
                  <a:lnTo>
                    <a:pt x="122" y="286"/>
                  </a:lnTo>
                  <a:lnTo>
                    <a:pt x="125" y="272"/>
                  </a:lnTo>
                  <a:lnTo>
                    <a:pt x="127" y="257"/>
                  </a:lnTo>
                  <a:lnTo>
                    <a:pt x="134" y="242"/>
                  </a:lnTo>
                  <a:lnTo>
                    <a:pt x="140" y="225"/>
                  </a:lnTo>
                  <a:lnTo>
                    <a:pt x="148" y="211"/>
                  </a:lnTo>
                  <a:lnTo>
                    <a:pt x="157" y="192"/>
                  </a:lnTo>
                  <a:lnTo>
                    <a:pt x="167" y="176"/>
                  </a:lnTo>
                  <a:lnTo>
                    <a:pt x="176" y="160"/>
                  </a:lnTo>
                  <a:lnTo>
                    <a:pt x="188" y="146"/>
                  </a:lnTo>
                  <a:lnTo>
                    <a:pt x="198" y="132"/>
                  </a:lnTo>
                  <a:lnTo>
                    <a:pt x="209" y="120"/>
                  </a:lnTo>
                  <a:lnTo>
                    <a:pt x="218" y="108"/>
                  </a:lnTo>
                  <a:lnTo>
                    <a:pt x="230" y="99"/>
                  </a:lnTo>
                  <a:lnTo>
                    <a:pt x="238" y="88"/>
                  </a:lnTo>
                  <a:lnTo>
                    <a:pt x="247" y="80"/>
                  </a:lnTo>
                  <a:lnTo>
                    <a:pt x="253" y="72"/>
                  </a:lnTo>
                  <a:lnTo>
                    <a:pt x="261" y="67"/>
                  </a:lnTo>
                  <a:lnTo>
                    <a:pt x="267" y="62"/>
                  </a:lnTo>
                  <a:lnTo>
                    <a:pt x="272" y="58"/>
                  </a:lnTo>
                  <a:lnTo>
                    <a:pt x="273" y="57"/>
                  </a:lnTo>
                  <a:lnTo>
                    <a:pt x="276" y="57"/>
                  </a:lnTo>
                  <a:lnTo>
                    <a:pt x="250" y="0"/>
                  </a:lnTo>
                  <a:lnTo>
                    <a:pt x="130" y="21"/>
                  </a:lnTo>
                  <a:lnTo>
                    <a:pt x="0" y="307"/>
                  </a:lnTo>
                  <a:lnTo>
                    <a:pt x="123" y="374"/>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3" name="Freeform 51"/>
            <p:cNvSpPr>
              <a:spLocks/>
            </p:cNvSpPr>
            <p:nvPr/>
          </p:nvSpPr>
          <p:spPr bwMode="auto">
            <a:xfrm>
              <a:off x="1109" y="3136"/>
              <a:ext cx="137" cy="147"/>
            </a:xfrm>
            <a:custGeom>
              <a:avLst/>
              <a:gdLst>
                <a:gd name="T0" fmla="*/ 0 w 303"/>
                <a:gd name="T1" fmla="*/ 0 h 351"/>
                <a:gd name="T2" fmla="*/ 0 w 303"/>
                <a:gd name="T3" fmla="*/ 0 h 351"/>
                <a:gd name="T4" fmla="*/ 0 w 303"/>
                <a:gd name="T5" fmla="*/ 0 h 351"/>
                <a:gd name="T6" fmla="*/ 0 w 303"/>
                <a:gd name="T7" fmla="*/ 0 h 351"/>
                <a:gd name="T8" fmla="*/ 0 w 303"/>
                <a:gd name="T9" fmla="*/ 0 h 351"/>
                <a:gd name="T10" fmla="*/ 0 w 303"/>
                <a:gd name="T11" fmla="*/ 0 h 351"/>
                <a:gd name="T12" fmla="*/ 0 w 303"/>
                <a:gd name="T13" fmla="*/ 0 h 351"/>
                <a:gd name="T14" fmla="*/ 0 w 303"/>
                <a:gd name="T15" fmla="*/ 0 h 351"/>
                <a:gd name="T16" fmla="*/ 0 w 303"/>
                <a:gd name="T17" fmla="*/ 0 h 351"/>
                <a:gd name="T18" fmla="*/ 0 w 303"/>
                <a:gd name="T19" fmla="*/ 0 h 351"/>
                <a:gd name="T20" fmla="*/ 0 w 303"/>
                <a:gd name="T21" fmla="*/ 0 h 351"/>
                <a:gd name="T22" fmla="*/ 0 w 303"/>
                <a:gd name="T23" fmla="*/ 0 h 351"/>
                <a:gd name="T24" fmla="*/ 0 w 303"/>
                <a:gd name="T25" fmla="*/ 0 h 351"/>
                <a:gd name="T26" fmla="*/ 0 w 303"/>
                <a:gd name="T27" fmla="*/ 0 h 351"/>
                <a:gd name="T28" fmla="*/ 0 w 303"/>
                <a:gd name="T29" fmla="*/ 0 h 351"/>
                <a:gd name="T30" fmla="*/ 0 w 303"/>
                <a:gd name="T31" fmla="*/ 0 h 351"/>
                <a:gd name="T32" fmla="*/ 0 w 303"/>
                <a:gd name="T33" fmla="*/ 0 h 351"/>
                <a:gd name="T34" fmla="*/ 0 w 303"/>
                <a:gd name="T35" fmla="*/ 0 h 351"/>
                <a:gd name="T36" fmla="*/ 0 w 303"/>
                <a:gd name="T37" fmla="*/ 0 h 351"/>
                <a:gd name="T38" fmla="*/ 0 w 303"/>
                <a:gd name="T39" fmla="*/ 0 h 351"/>
                <a:gd name="T40" fmla="*/ 0 w 303"/>
                <a:gd name="T41" fmla="*/ 0 h 351"/>
                <a:gd name="T42" fmla="*/ 0 w 303"/>
                <a:gd name="T43" fmla="*/ 0 h 351"/>
                <a:gd name="T44" fmla="*/ 0 w 303"/>
                <a:gd name="T45" fmla="*/ 0 h 351"/>
                <a:gd name="T46" fmla="*/ 0 w 303"/>
                <a:gd name="T47" fmla="*/ 0 h 351"/>
                <a:gd name="T48" fmla="*/ 0 w 303"/>
                <a:gd name="T49" fmla="*/ 0 h 351"/>
                <a:gd name="T50" fmla="*/ 0 w 303"/>
                <a:gd name="T51" fmla="*/ 0 h 351"/>
                <a:gd name="T52" fmla="*/ 0 w 303"/>
                <a:gd name="T53" fmla="*/ 0 h 351"/>
                <a:gd name="T54" fmla="*/ 0 w 303"/>
                <a:gd name="T55" fmla="*/ 0 h 351"/>
                <a:gd name="T56" fmla="*/ 0 w 303"/>
                <a:gd name="T57" fmla="*/ 0 h 351"/>
                <a:gd name="T58" fmla="*/ 0 w 303"/>
                <a:gd name="T59" fmla="*/ 0 h 351"/>
                <a:gd name="T60" fmla="*/ 0 w 303"/>
                <a:gd name="T61" fmla="*/ 0 h 351"/>
                <a:gd name="T62" fmla="*/ 0 w 303"/>
                <a:gd name="T63" fmla="*/ 0 h 351"/>
                <a:gd name="T64" fmla="*/ 0 w 303"/>
                <a:gd name="T65" fmla="*/ 0 h 351"/>
                <a:gd name="T66" fmla="*/ 0 w 303"/>
                <a:gd name="T67" fmla="*/ 0 h 351"/>
                <a:gd name="T68" fmla="*/ 0 w 303"/>
                <a:gd name="T69" fmla="*/ 0 h 351"/>
                <a:gd name="T70" fmla="*/ 0 w 303"/>
                <a:gd name="T71" fmla="*/ 0 h 351"/>
                <a:gd name="T72" fmla="*/ 0 w 303"/>
                <a:gd name="T73" fmla="*/ 0 h 351"/>
                <a:gd name="T74" fmla="*/ 0 w 303"/>
                <a:gd name="T75" fmla="*/ 0 h 351"/>
                <a:gd name="T76" fmla="*/ 0 w 303"/>
                <a:gd name="T77" fmla="*/ 0 h 35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3"/>
                <a:gd name="T118" fmla="*/ 0 h 351"/>
                <a:gd name="T119" fmla="*/ 303 w 303"/>
                <a:gd name="T120" fmla="*/ 351 h 35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3" h="351">
                  <a:moveTo>
                    <a:pt x="96" y="351"/>
                  </a:moveTo>
                  <a:lnTo>
                    <a:pt x="96" y="349"/>
                  </a:lnTo>
                  <a:lnTo>
                    <a:pt x="96" y="347"/>
                  </a:lnTo>
                  <a:lnTo>
                    <a:pt x="96" y="340"/>
                  </a:lnTo>
                  <a:lnTo>
                    <a:pt x="98" y="332"/>
                  </a:lnTo>
                  <a:lnTo>
                    <a:pt x="99" y="323"/>
                  </a:lnTo>
                  <a:lnTo>
                    <a:pt x="100" y="312"/>
                  </a:lnTo>
                  <a:lnTo>
                    <a:pt x="102" y="299"/>
                  </a:lnTo>
                  <a:lnTo>
                    <a:pt x="104" y="289"/>
                  </a:lnTo>
                  <a:lnTo>
                    <a:pt x="107" y="274"/>
                  </a:lnTo>
                  <a:lnTo>
                    <a:pt x="109" y="261"/>
                  </a:lnTo>
                  <a:lnTo>
                    <a:pt x="113" y="248"/>
                  </a:lnTo>
                  <a:lnTo>
                    <a:pt x="119" y="235"/>
                  </a:lnTo>
                  <a:lnTo>
                    <a:pt x="124" y="222"/>
                  </a:lnTo>
                  <a:lnTo>
                    <a:pt x="130" y="208"/>
                  </a:lnTo>
                  <a:lnTo>
                    <a:pt x="137" y="197"/>
                  </a:lnTo>
                  <a:lnTo>
                    <a:pt x="145" y="187"/>
                  </a:lnTo>
                  <a:lnTo>
                    <a:pt x="152" y="176"/>
                  </a:lnTo>
                  <a:lnTo>
                    <a:pt x="161" y="165"/>
                  </a:lnTo>
                  <a:lnTo>
                    <a:pt x="173" y="153"/>
                  </a:lnTo>
                  <a:lnTo>
                    <a:pt x="184" y="143"/>
                  </a:lnTo>
                  <a:lnTo>
                    <a:pt x="196" y="129"/>
                  </a:lnTo>
                  <a:lnTo>
                    <a:pt x="211" y="119"/>
                  </a:lnTo>
                  <a:lnTo>
                    <a:pt x="224" y="107"/>
                  </a:lnTo>
                  <a:lnTo>
                    <a:pt x="237" y="98"/>
                  </a:lnTo>
                  <a:lnTo>
                    <a:pt x="250" y="87"/>
                  </a:lnTo>
                  <a:lnTo>
                    <a:pt x="262" y="79"/>
                  </a:lnTo>
                  <a:lnTo>
                    <a:pt x="273" y="70"/>
                  </a:lnTo>
                  <a:lnTo>
                    <a:pt x="283" y="65"/>
                  </a:lnTo>
                  <a:lnTo>
                    <a:pt x="291" y="58"/>
                  </a:lnTo>
                  <a:lnTo>
                    <a:pt x="298" y="56"/>
                  </a:lnTo>
                  <a:lnTo>
                    <a:pt x="302" y="52"/>
                  </a:lnTo>
                  <a:lnTo>
                    <a:pt x="303" y="52"/>
                  </a:lnTo>
                  <a:lnTo>
                    <a:pt x="261" y="0"/>
                  </a:lnTo>
                  <a:lnTo>
                    <a:pt x="158" y="20"/>
                  </a:lnTo>
                  <a:lnTo>
                    <a:pt x="42" y="185"/>
                  </a:lnTo>
                  <a:lnTo>
                    <a:pt x="0" y="351"/>
                  </a:lnTo>
                  <a:lnTo>
                    <a:pt x="96" y="351"/>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4" name="Freeform 52"/>
            <p:cNvSpPr>
              <a:spLocks/>
            </p:cNvSpPr>
            <p:nvPr/>
          </p:nvSpPr>
          <p:spPr bwMode="auto">
            <a:xfrm>
              <a:off x="1079" y="3120"/>
              <a:ext cx="150" cy="157"/>
            </a:xfrm>
            <a:custGeom>
              <a:avLst/>
              <a:gdLst>
                <a:gd name="T0" fmla="*/ 0 w 332"/>
                <a:gd name="T1" fmla="*/ 0 h 374"/>
                <a:gd name="T2" fmla="*/ 0 w 332"/>
                <a:gd name="T3" fmla="*/ 0 h 374"/>
                <a:gd name="T4" fmla="*/ 0 w 332"/>
                <a:gd name="T5" fmla="*/ 0 h 374"/>
                <a:gd name="T6" fmla="*/ 0 w 332"/>
                <a:gd name="T7" fmla="*/ 0 h 374"/>
                <a:gd name="T8" fmla="*/ 0 w 332"/>
                <a:gd name="T9" fmla="*/ 0 h 374"/>
                <a:gd name="T10" fmla="*/ 0 w 332"/>
                <a:gd name="T11" fmla="*/ 0 h 374"/>
                <a:gd name="T12" fmla="*/ 0 w 332"/>
                <a:gd name="T13" fmla="*/ 0 h 374"/>
                <a:gd name="T14" fmla="*/ 0 w 332"/>
                <a:gd name="T15" fmla="*/ 0 h 374"/>
                <a:gd name="T16" fmla="*/ 0 w 332"/>
                <a:gd name="T17" fmla="*/ 0 h 374"/>
                <a:gd name="T18" fmla="*/ 0 w 332"/>
                <a:gd name="T19" fmla="*/ 0 h 374"/>
                <a:gd name="T20" fmla="*/ 0 w 332"/>
                <a:gd name="T21" fmla="*/ 0 h 374"/>
                <a:gd name="T22" fmla="*/ 0 w 332"/>
                <a:gd name="T23" fmla="*/ 0 h 374"/>
                <a:gd name="T24" fmla="*/ 0 w 332"/>
                <a:gd name="T25" fmla="*/ 0 h 374"/>
                <a:gd name="T26" fmla="*/ 0 w 332"/>
                <a:gd name="T27" fmla="*/ 0 h 374"/>
                <a:gd name="T28" fmla="*/ 0 w 332"/>
                <a:gd name="T29" fmla="*/ 0 h 374"/>
                <a:gd name="T30" fmla="*/ 0 w 332"/>
                <a:gd name="T31" fmla="*/ 0 h 374"/>
                <a:gd name="T32" fmla="*/ 0 w 332"/>
                <a:gd name="T33" fmla="*/ 0 h 374"/>
                <a:gd name="T34" fmla="*/ 0 w 332"/>
                <a:gd name="T35" fmla="*/ 0 h 374"/>
                <a:gd name="T36" fmla="*/ 0 w 332"/>
                <a:gd name="T37" fmla="*/ 0 h 374"/>
                <a:gd name="T38" fmla="*/ 0 w 332"/>
                <a:gd name="T39" fmla="*/ 0 h 374"/>
                <a:gd name="T40" fmla="*/ 0 w 332"/>
                <a:gd name="T41" fmla="*/ 0 h 374"/>
                <a:gd name="T42" fmla="*/ 0 w 332"/>
                <a:gd name="T43" fmla="*/ 0 h 374"/>
                <a:gd name="T44" fmla="*/ 0 w 332"/>
                <a:gd name="T45" fmla="*/ 0 h 374"/>
                <a:gd name="T46" fmla="*/ 0 w 332"/>
                <a:gd name="T47" fmla="*/ 0 h 374"/>
                <a:gd name="T48" fmla="*/ 0 w 332"/>
                <a:gd name="T49" fmla="*/ 0 h 374"/>
                <a:gd name="T50" fmla="*/ 0 w 332"/>
                <a:gd name="T51" fmla="*/ 0 h 374"/>
                <a:gd name="T52" fmla="*/ 0 w 332"/>
                <a:gd name="T53" fmla="*/ 0 h 374"/>
                <a:gd name="T54" fmla="*/ 0 w 332"/>
                <a:gd name="T55" fmla="*/ 0 h 374"/>
                <a:gd name="T56" fmla="*/ 0 w 332"/>
                <a:gd name="T57" fmla="*/ 0 h 374"/>
                <a:gd name="T58" fmla="*/ 0 w 332"/>
                <a:gd name="T59" fmla="*/ 0 h 374"/>
                <a:gd name="T60" fmla="*/ 0 w 332"/>
                <a:gd name="T61" fmla="*/ 0 h 374"/>
                <a:gd name="T62" fmla="*/ 0 w 332"/>
                <a:gd name="T63" fmla="*/ 0 h 374"/>
                <a:gd name="T64" fmla="*/ 0 w 332"/>
                <a:gd name="T65" fmla="*/ 0 h 374"/>
                <a:gd name="T66" fmla="*/ 0 w 332"/>
                <a:gd name="T67" fmla="*/ 0 h 374"/>
                <a:gd name="T68" fmla="*/ 0 w 332"/>
                <a:gd name="T69" fmla="*/ 0 h 374"/>
                <a:gd name="T70" fmla="*/ 0 w 332"/>
                <a:gd name="T71" fmla="*/ 0 h 374"/>
                <a:gd name="T72" fmla="*/ 0 w 332"/>
                <a:gd name="T73" fmla="*/ 0 h 374"/>
                <a:gd name="T74" fmla="*/ 0 w 332"/>
                <a:gd name="T75" fmla="*/ 0 h 37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374"/>
                <a:gd name="T116" fmla="*/ 332 w 332"/>
                <a:gd name="T117" fmla="*/ 374 h 37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374">
                  <a:moveTo>
                    <a:pt x="100" y="374"/>
                  </a:moveTo>
                  <a:lnTo>
                    <a:pt x="100" y="371"/>
                  </a:lnTo>
                  <a:lnTo>
                    <a:pt x="100" y="368"/>
                  </a:lnTo>
                  <a:lnTo>
                    <a:pt x="101" y="361"/>
                  </a:lnTo>
                  <a:lnTo>
                    <a:pt x="103" y="353"/>
                  </a:lnTo>
                  <a:lnTo>
                    <a:pt x="104" y="343"/>
                  </a:lnTo>
                  <a:lnTo>
                    <a:pt x="108" y="331"/>
                  </a:lnTo>
                  <a:lnTo>
                    <a:pt x="111" y="318"/>
                  </a:lnTo>
                  <a:lnTo>
                    <a:pt x="115" y="306"/>
                  </a:lnTo>
                  <a:lnTo>
                    <a:pt x="117" y="290"/>
                  </a:lnTo>
                  <a:lnTo>
                    <a:pt x="121" y="275"/>
                  </a:lnTo>
                  <a:lnTo>
                    <a:pt x="125" y="260"/>
                  </a:lnTo>
                  <a:lnTo>
                    <a:pt x="132" y="246"/>
                  </a:lnTo>
                  <a:lnTo>
                    <a:pt x="138" y="232"/>
                  </a:lnTo>
                  <a:lnTo>
                    <a:pt x="144" y="219"/>
                  </a:lnTo>
                  <a:lnTo>
                    <a:pt x="150" y="206"/>
                  </a:lnTo>
                  <a:lnTo>
                    <a:pt x="158" y="195"/>
                  </a:lnTo>
                  <a:lnTo>
                    <a:pt x="166" y="183"/>
                  </a:lnTo>
                  <a:lnTo>
                    <a:pt x="176" y="173"/>
                  </a:lnTo>
                  <a:lnTo>
                    <a:pt x="187" y="158"/>
                  </a:lnTo>
                  <a:lnTo>
                    <a:pt x="201" y="146"/>
                  </a:lnTo>
                  <a:lnTo>
                    <a:pt x="213" y="133"/>
                  </a:lnTo>
                  <a:lnTo>
                    <a:pt x="229" y="121"/>
                  </a:lnTo>
                  <a:lnTo>
                    <a:pt x="244" y="108"/>
                  </a:lnTo>
                  <a:lnTo>
                    <a:pt x="259" y="98"/>
                  </a:lnTo>
                  <a:lnTo>
                    <a:pt x="272" y="85"/>
                  </a:lnTo>
                  <a:lnTo>
                    <a:pt x="286" y="75"/>
                  </a:lnTo>
                  <a:lnTo>
                    <a:pt x="297" y="66"/>
                  </a:lnTo>
                  <a:lnTo>
                    <a:pt x="309" y="58"/>
                  </a:lnTo>
                  <a:lnTo>
                    <a:pt x="317" y="52"/>
                  </a:lnTo>
                  <a:lnTo>
                    <a:pt x="324" y="46"/>
                  </a:lnTo>
                  <a:lnTo>
                    <a:pt x="329" y="44"/>
                  </a:lnTo>
                  <a:lnTo>
                    <a:pt x="332" y="44"/>
                  </a:lnTo>
                  <a:lnTo>
                    <a:pt x="288" y="0"/>
                  </a:lnTo>
                  <a:lnTo>
                    <a:pt x="158" y="54"/>
                  </a:lnTo>
                  <a:lnTo>
                    <a:pt x="0" y="368"/>
                  </a:lnTo>
                  <a:lnTo>
                    <a:pt x="100" y="374"/>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5" name="Freeform 53"/>
            <p:cNvSpPr>
              <a:spLocks/>
            </p:cNvSpPr>
            <p:nvPr/>
          </p:nvSpPr>
          <p:spPr bwMode="auto">
            <a:xfrm>
              <a:off x="1059" y="3106"/>
              <a:ext cx="151" cy="177"/>
            </a:xfrm>
            <a:custGeom>
              <a:avLst/>
              <a:gdLst>
                <a:gd name="T0" fmla="*/ 0 w 333"/>
                <a:gd name="T1" fmla="*/ 0 h 423"/>
                <a:gd name="T2" fmla="*/ 0 w 333"/>
                <a:gd name="T3" fmla="*/ 0 h 423"/>
                <a:gd name="T4" fmla="*/ 0 w 333"/>
                <a:gd name="T5" fmla="*/ 0 h 423"/>
                <a:gd name="T6" fmla="*/ 0 w 333"/>
                <a:gd name="T7" fmla="*/ 0 h 423"/>
                <a:gd name="T8" fmla="*/ 0 w 333"/>
                <a:gd name="T9" fmla="*/ 0 h 423"/>
                <a:gd name="T10" fmla="*/ 0 w 333"/>
                <a:gd name="T11" fmla="*/ 0 h 423"/>
                <a:gd name="T12" fmla="*/ 0 w 333"/>
                <a:gd name="T13" fmla="*/ 0 h 423"/>
                <a:gd name="T14" fmla="*/ 0 w 333"/>
                <a:gd name="T15" fmla="*/ 0 h 423"/>
                <a:gd name="T16" fmla="*/ 0 w 333"/>
                <a:gd name="T17" fmla="*/ 0 h 423"/>
                <a:gd name="T18" fmla="*/ 0 w 333"/>
                <a:gd name="T19" fmla="*/ 0 h 423"/>
                <a:gd name="T20" fmla="*/ 0 w 333"/>
                <a:gd name="T21" fmla="*/ 0 h 423"/>
                <a:gd name="T22" fmla="*/ 0 w 333"/>
                <a:gd name="T23" fmla="*/ 0 h 423"/>
                <a:gd name="T24" fmla="*/ 0 w 333"/>
                <a:gd name="T25" fmla="*/ 0 h 423"/>
                <a:gd name="T26" fmla="*/ 0 w 333"/>
                <a:gd name="T27" fmla="*/ 0 h 423"/>
                <a:gd name="T28" fmla="*/ 0 w 333"/>
                <a:gd name="T29" fmla="*/ 0 h 423"/>
                <a:gd name="T30" fmla="*/ 0 w 333"/>
                <a:gd name="T31" fmla="*/ 0 h 423"/>
                <a:gd name="T32" fmla="*/ 0 w 333"/>
                <a:gd name="T33" fmla="*/ 0 h 423"/>
                <a:gd name="T34" fmla="*/ 0 w 333"/>
                <a:gd name="T35" fmla="*/ 0 h 423"/>
                <a:gd name="T36" fmla="*/ 0 w 333"/>
                <a:gd name="T37" fmla="*/ 0 h 423"/>
                <a:gd name="T38" fmla="*/ 0 w 333"/>
                <a:gd name="T39" fmla="*/ 0 h 423"/>
                <a:gd name="T40" fmla="*/ 0 w 333"/>
                <a:gd name="T41" fmla="*/ 0 h 423"/>
                <a:gd name="T42" fmla="*/ 0 w 333"/>
                <a:gd name="T43" fmla="*/ 0 h 423"/>
                <a:gd name="T44" fmla="*/ 0 w 333"/>
                <a:gd name="T45" fmla="*/ 0 h 423"/>
                <a:gd name="T46" fmla="*/ 0 w 333"/>
                <a:gd name="T47" fmla="*/ 0 h 423"/>
                <a:gd name="T48" fmla="*/ 0 w 333"/>
                <a:gd name="T49" fmla="*/ 0 h 423"/>
                <a:gd name="T50" fmla="*/ 0 w 333"/>
                <a:gd name="T51" fmla="*/ 0 h 423"/>
                <a:gd name="T52" fmla="*/ 0 w 333"/>
                <a:gd name="T53" fmla="*/ 0 h 423"/>
                <a:gd name="T54" fmla="*/ 0 w 333"/>
                <a:gd name="T55" fmla="*/ 0 h 423"/>
                <a:gd name="T56" fmla="*/ 0 w 333"/>
                <a:gd name="T57" fmla="*/ 0 h 423"/>
                <a:gd name="T58" fmla="*/ 0 w 333"/>
                <a:gd name="T59" fmla="*/ 0 h 423"/>
                <a:gd name="T60" fmla="*/ 0 w 333"/>
                <a:gd name="T61" fmla="*/ 0 h 423"/>
                <a:gd name="T62" fmla="*/ 0 w 333"/>
                <a:gd name="T63" fmla="*/ 0 h 423"/>
                <a:gd name="T64" fmla="*/ 0 w 333"/>
                <a:gd name="T65" fmla="*/ 0 h 423"/>
                <a:gd name="T66" fmla="*/ 0 w 333"/>
                <a:gd name="T67" fmla="*/ 0 h 423"/>
                <a:gd name="T68" fmla="*/ 0 w 333"/>
                <a:gd name="T69" fmla="*/ 0 h 423"/>
                <a:gd name="T70" fmla="*/ 0 w 333"/>
                <a:gd name="T71" fmla="*/ 0 h 423"/>
                <a:gd name="T72" fmla="*/ 0 w 333"/>
                <a:gd name="T73" fmla="*/ 0 h 423"/>
                <a:gd name="T74" fmla="*/ 0 w 333"/>
                <a:gd name="T75" fmla="*/ 0 h 423"/>
                <a:gd name="T76" fmla="*/ 0 w 333"/>
                <a:gd name="T77" fmla="*/ 0 h 42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33"/>
                <a:gd name="T118" fmla="*/ 0 h 423"/>
                <a:gd name="T119" fmla="*/ 333 w 333"/>
                <a:gd name="T120" fmla="*/ 423 h 42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33" h="423">
                  <a:moveTo>
                    <a:pt x="83" y="413"/>
                  </a:moveTo>
                  <a:lnTo>
                    <a:pt x="83" y="411"/>
                  </a:lnTo>
                  <a:lnTo>
                    <a:pt x="83" y="408"/>
                  </a:lnTo>
                  <a:lnTo>
                    <a:pt x="83" y="402"/>
                  </a:lnTo>
                  <a:lnTo>
                    <a:pt x="85" y="395"/>
                  </a:lnTo>
                  <a:lnTo>
                    <a:pt x="87" y="386"/>
                  </a:lnTo>
                  <a:lnTo>
                    <a:pt x="88" y="375"/>
                  </a:lnTo>
                  <a:lnTo>
                    <a:pt x="90" y="363"/>
                  </a:lnTo>
                  <a:lnTo>
                    <a:pt x="96" y="352"/>
                  </a:lnTo>
                  <a:lnTo>
                    <a:pt x="98" y="337"/>
                  </a:lnTo>
                  <a:lnTo>
                    <a:pt x="102" y="324"/>
                  </a:lnTo>
                  <a:lnTo>
                    <a:pt x="106" y="309"/>
                  </a:lnTo>
                  <a:lnTo>
                    <a:pt x="113" y="296"/>
                  </a:lnTo>
                  <a:lnTo>
                    <a:pt x="118" y="280"/>
                  </a:lnTo>
                  <a:lnTo>
                    <a:pt x="123" y="266"/>
                  </a:lnTo>
                  <a:lnTo>
                    <a:pt x="131" y="253"/>
                  </a:lnTo>
                  <a:lnTo>
                    <a:pt x="139" y="241"/>
                  </a:lnTo>
                  <a:lnTo>
                    <a:pt x="146" y="226"/>
                  </a:lnTo>
                  <a:lnTo>
                    <a:pt x="158" y="212"/>
                  </a:lnTo>
                  <a:lnTo>
                    <a:pt x="169" y="196"/>
                  </a:lnTo>
                  <a:lnTo>
                    <a:pt x="185" y="180"/>
                  </a:lnTo>
                  <a:lnTo>
                    <a:pt x="200" y="163"/>
                  </a:lnTo>
                  <a:lnTo>
                    <a:pt x="215" y="146"/>
                  </a:lnTo>
                  <a:lnTo>
                    <a:pt x="233" y="129"/>
                  </a:lnTo>
                  <a:lnTo>
                    <a:pt x="250" y="115"/>
                  </a:lnTo>
                  <a:lnTo>
                    <a:pt x="265" y="98"/>
                  </a:lnTo>
                  <a:lnTo>
                    <a:pt x="280" y="83"/>
                  </a:lnTo>
                  <a:lnTo>
                    <a:pt x="293" y="71"/>
                  </a:lnTo>
                  <a:lnTo>
                    <a:pt x="306" y="59"/>
                  </a:lnTo>
                  <a:lnTo>
                    <a:pt x="315" y="50"/>
                  </a:lnTo>
                  <a:lnTo>
                    <a:pt x="325" y="44"/>
                  </a:lnTo>
                  <a:lnTo>
                    <a:pt x="330" y="40"/>
                  </a:lnTo>
                  <a:lnTo>
                    <a:pt x="333" y="38"/>
                  </a:lnTo>
                  <a:lnTo>
                    <a:pt x="284" y="0"/>
                  </a:lnTo>
                  <a:lnTo>
                    <a:pt x="217" y="16"/>
                  </a:lnTo>
                  <a:lnTo>
                    <a:pt x="64" y="257"/>
                  </a:lnTo>
                  <a:lnTo>
                    <a:pt x="0" y="423"/>
                  </a:lnTo>
                  <a:lnTo>
                    <a:pt x="83" y="413"/>
                  </a:lnTo>
                  <a:close/>
                </a:path>
              </a:pathLst>
            </a:custGeom>
            <a:solidFill>
              <a:srgbClr val="0033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6" name="Freeform 54"/>
            <p:cNvSpPr>
              <a:spLocks/>
            </p:cNvSpPr>
            <p:nvPr/>
          </p:nvSpPr>
          <p:spPr bwMode="auto">
            <a:xfrm>
              <a:off x="1044" y="3098"/>
              <a:ext cx="144" cy="189"/>
            </a:xfrm>
            <a:custGeom>
              <a:avLst/>
              <a:gdLst>
                <a:gd name="T0" fmla="*/ 0 w 317"/>
                <a:gd name="T1" fmla="*/ 0 h 453"/>
                <a:gd name="T2" fmla="*/ 0 w 317"/>
                <a:gd name="T3" fmla="*/ 0 h 453"/>
                <a:gd name="T4" fmla="*/ 0 w 317"/>
                <a:gd name="T5" fmla="*/ 0 h 453"/>
                <a:gd name="T6" fmla="*/ 0 w 317"/>
                <a:gd name="T7" fmla="*/ 0 h 453"/>
                <a:gd name="T8" fmla="*/ 0 w 317"/>
                <a:gd name="T9" fmla="*/ 0 h 453"/>
                <a:gd name="T10" fmla="*/ 0 w 317"/>
                <a:gd name="T11" fmla="*/ 0 h 453"/>
                <a:gd name="T12" fmla="*/ 0 w 317"/>
                <a:gd name="T13" fmla="*/ 0 h 453"/>
                <a:gd name="T14" fmla="*/ 0 w 317"/>
                <a:gd name="T15" fmla="*/ 0 h 453"/>
                <a:gd name="T16" fmla="*/ 0 w 317"/>
                <a:gd name="T17" fmla="*/ 0 h 453"/>
                <a:gd name="T18" fmla="*/ 0 w 317"/>
                <a:gd name="T19" fmla="*/ 0 h 453"/>
                <a:gd name="T20" fmla="*/ 0 w 317"/>
                <a:gd name="T21" fmla="*/ 0 h 453"/>
                <a:gd name="T22" fmla="*/ 0 w 317"/>
                <a:gd name="T23" fmla="*/ 0 h 453"/>
                <a:gd name="T24" fmla="*/ 0 w 317"/>
                <a:gd name="T25" fmla="*/ 0 h 453"/>
                <a:gd name="T26" fmla="*/ 0 w 317"/>
                <a:gd name="T27" fmla="*/ 0 h 453"/>
                <a:gd name="T28" fmla="*/ 0 w 317"/>
                <a:gd name="T29" fmla="*/ 0 h 453"/>
                <a:gd name="T30" fmla="*/ 0 w 317"/>
                <a:gd name="T31" fmla="*/ 0 h 453"/>
                <a:gd name="T32" fmla="*/ 0 w 317"/>
                <a:gd name="T33" fmla="*/ 0 h 453"/>
                <a:gd name="T34" fmla="*/ 0 w 317"/>
                <a:gd name="T35" fmla="*/ 0 h 453"/>
                <a:gd name="T36" fmla="*/ 0 w 317"/>
                <a:gd name="T37" fmla="*/ 0 h 453"/>
                <a:gd name="T38" fmla="*/ 0 w 317"/>
                <a:gd name="T39" fmla="*/ 0 h 453"/>
                <a:gd name="T40" fmla="*/ 0 w 317"/>
                <a:gd name="T41" fmla="*/ 0 h 453"/>
                <a:gd name="T42" fmla="*/ 0 w 317"/>
                <a:gd name="T43" fmla="*/ 0 h 453"/>
                <a:gd name="T44" fmla="*/ 0 w 317"/>
                <a:gd name="T45" fmla="*/ 0 h 453"/>
                <a:gd name="T46" fmla="*/ 0 w 317"/>
                <a:gd name="T47" fmla="*/ 0 h 453"/>
                <a:gd name="T48" fmla="*/ 0 w 317"/>
                <a:gd name="T49" fmla="*/ 0 h 453"/>
                <a:gd name="T50" fmla="*/ 0 w 317"/>
                <a:gd name="T51" fmla="*/ 0 h 453"/>
                <a:gd name="T52" fmla="*/ 0 w 317"/>
                <a:gd name="T53" fmla="*/ 0 h 453"/>
                <a:gd name="T54" fmla="*/ 0 w 317"/>
                <a:gd name="T55" fmla="*/ 0 h 453"/>
                <a:gd name="T56" fmla="*/ 0 w 317"/>
                <a:gd name="T57" fmla="*/ 0 h 453"/>
                <a:gd name="T58" fmla="*/ 0 w 317"/>
                <a:gd name="T59" fmla="*/ 0 h 453"/>
                <a:gd name="T60" fmla="*/ 0 w 317"/>
                <a:gd name="T61" fmla="*/ 0 h 453"/>
                <a:gd name="T62" fmla="*/ 0 w 317"/>
                <a:gd name="T63" fmla="*/ 0 h 453"/>
                <a:gd name="T64" fmla="*/ 0 w 317"/>
                <a:gd name="T65" fmla="*/ 0 h 453"/>
                <a:gd name="T66" fmla="*/ 0 w 317"/>
                <a:gd name="T67" fmla="*/ 0 h 45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17"/>
                <a:gd name="T103" fmla="*/ 0 h 453"/>
                <a:gd name="T104" fmla="*/ 317 w 317"/>
                <a:gd name="T105" fmla="*/ 453 h 45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17" h="453">
                  <a:moveTo>
                    <a:pt x="271" y="0"/>
                  </a:moveTo>
                  <a:lnTo>
                    <a:pt x="268" y="0"/>
                  </a:lnTo>
                  <a:lnTo>
                    <a:pt x="266" y="4"/>
                  </a:lnTo>
                  <a:lnTo>
                    <a:pt x="258" y="10"/>
                  </a:lnTo>
                  <a:lnTo>
                    <a:pt x="251" y="17"/>
                  </a:lnTo>
                  <a:lnTo>
                    <a:pt x="241" y="25"/>
                  </a:lnTo>
                  <a:lnTo>
                    <a:pt x="230" y="37"/>
                  </a:lnTo>
                  <a:lnTo>
                    <a:pt x="217" y="50"/>
                  </a:lnTo>
                  <a:lnTo>
                    <a:pt x="205" y="65"/>
                  </a:lnTo>
                  <a:lnTo>
                    <a:pt x="189" y="79"/>
                  </a:lnTo>
                  <a:lnTo>
                    <a:pt x="175" y="98"/>
                  </a:lnTo>
                  <a:lnTo>
                    <a:pt x="160" y="116"/>
                  </a:lnTo>
                  <a:lnTo>
                    <a:pt x="145" y="137"/>
                  </a:lnTo>
                  <a:lnTo>
                    <a:pt x="129" y="157"/>
                  </a:lnTo>
                  <a:lnTo>
                    <a:pt x="114" y="179"/>
                  </a:lnTo>
                  <a:lnTo>
                    <a:pt x="98" y="203"/>
                  </a:lnTo>
                  <a:lnTo>
                    <a:pt x="87" y="228"/>
                  </a:lnTo>
                  <a:lnTo>
                    <a:pt x="72" y="252"/>
                  </a:lnTo>
                  <a:lnTo>
                    <a:pt x="60" y="274"/>
                  </a:lnTo>
                  <a:lnTo>
                    <a:pt x="50" y="295"/>
                  </a:lnTo>
                  <a:lnTo>
                    <a:pt x="42" y="319"/>
                  </a:lnTo>
                  <a:lnTo>
                    <a:pt x="33" y="337"/>
                  </a:lnTo>
                  <a:lnTo>
                    <a:pt x="26" y="356"/>
                  </a:lnTo>
                  <a:lnTo>
                    <a:pt x="18" y="373"/>
                  </a:lnTo>
                  <a:lnTo>
                    <a:pt x="14" y="390"/>
                  </a:lnTo>
                  <a:lnTo>
                    <a:pt x="9" y="403"/>
                  </a:lnTo>
                  <a:lnTo>
                    <a:pt x="6" y="415"/>
                  </a:lnTo>
                  <a:lnTo>
                    <a:pt x="4" y="427"/>
                  </a:lnTo>
                  <a:lnTo>
                    <a:pt x="2" y="436"/>
                  </a:lnTo>
                  <a:lnTo>
                    <a:pt x="0" y="443"/>
                  </a:lnTo>
                  <a:lnTo>
                    <a:pt x="0" y="448"/>
                  </a:lnTo>
                  <a:lnTo>
                    <a:pt x="0" y="452"/>
                  </a:lnTo>
                  <a:lnTo>
                    <a:pt x="0" y="453"/>
                  </a:lnTo>
                  <a:lnTo>
                    <a:pt x="58" y="447"/>
                  </a:lnTo>
                  <a:lnTo>
                    <a:pt x="58" y="444"/>
                  </a:lnTo>
                  <a:lnTo>
                    <a:pt x="58" y="441"/>
                  </a:lnTo>
                  <a:lnTo>
                    <a:pt x="58" y="436"/>
                  </a:lnTo>
                  <a:lnTo>
                    <a:pt x="59" y="429"/>
                  </a:lnTo>
                  <a:lnTo>
                    <a:pt x="60" y="420"/>
                  </a:lnTo>
                  <a:lnTo>
                    <a:pt x="62" y="411"/>
                  </a:lnTo>
                  <a:lnTo>
                    <a:pt x="64" y="399"/>
                  </a:lnTo>
                  <a:lnTo>
                    <a:pt x="68" y="387"/>
                  </a:lnTo>
                  <a:lnTo>
                    <a:pt x="71" y="373"/>
                  </a:lnTo>
                  <a:lnTo>
                    <a:pt x="76" y="357"/>
                  </a:lnTo>
                  <a:lnTo>
                    <a:pt x="81" y="341"/>
                  </a:lnTo>
                  <a:lnTo>
                    <a:pt x="88" y="323"/>
                  </a:lnTo>
                  <a:lnTo>
                    <a:pt x="96" y="304"/>
                  </a:lnTo>
                  <a:lnTo>
                    <a:pt x="105" y="286"/>
                  </a:lnTo>
                  <a:lnTo>
                    <a:pt x="116" y="266"/>
                  </a:lnTo>
                  <a:lnTo>
                    <a:pt x="129" y="246"/>
                  </a:lnTo>
                  <a:lnTo>
                    <a:pt x="141" y="225"/>
                  </a:lnTo>
                  <a:lnTo>
                    <a:pt x="155" y="203"/>
                  </a:lnTo>
                  <a:lnTo>
                    <a:pt x="170" y="183"/>
                  </a:lnTo>
                  <a:lnTo>
                    <a:pt x="184" y="164"/>
                  </a:lnTo>
                  <a:lnTo>
                    <a:pt x="200" y="143"/>
                  </a:lnTo>
                  <a:lnTo>
                    <a:pt x="216" y="124"/>
                  </a:lnTo>
                  <a:lnTo>
                    <a:pt x="231" y="107"/>
                  </a:lnTo>
                  <a:lnTo>
                    <a:pt x="247" y="92"/>
                  </a:lnTo>
                  <a:lnTo>
                    <a:pt x="260" y="75"/>
                  </a:lnTo>
                  <a:lnTo>
                    <a:pt x="273" y="62"/>
                  </a:lnTo>
                  <a:lnTo>
                    <a:pt x="284" y="50"/>
                  </a:lnTo>
                  <a:lnTo>
                    <a:pt x="296" y="41"/>
                  </a:lnTo>
                  <a:lnTo>
                    <a:pt x="304" y="32"/>
                  </a:lnTo>
                  <a:lnTo>
                    <a:pt x="310" y="27"/>
                  </a:lnTo>
                  <a:lnTo>
                    <a:pt x="314" y="23"/>
                  </a:lnTo>
                  <a:lnTo>
                    <a:pt x="317" y="23"/>
                  </a:lnTo>
                  <a:lnTo>
                    <a:pt x="271" y="0"/>
                  </a:lnTo>
                  <a:close/>
                </a:path>
              </a:pathLst>
            </a:custGeom>
            <a:solidFill>
              <a:srgbClr val="0033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7" name="Freeform 55"/>
            <p:cNvSpPr>
              <a:spLocks/>
            </p:cNvSpPr>
            <p:nvPr/>
          </p:nvSpPr>
          <p:spPr bwMode="auto">
            <a:xfrm>
              <a:off x="1182" y="3225"/>
              <a:ext cx="432" cy="110"/>
            </a:xfrm>
            <a:custGeom>
              <a:avLst/>
              <a:gdLst>
                <a:gd name="T0" fmla="*/ 0 w 950"/>
                <a:gd name="T1" fmla="*/ 0 h 262"/>
                <a:gd name="T2" fmla="*/ 0 w 950"/>
                <a:gd name="T3" fmla="*/ 0 h 262"/>
                <a:gd name="T4" fmla="*/ 0 w 950"/>
                <a:gd name="T5" fmla="*/ 0 h 262"/>
                <a:gd name="T6" fmla="*/ 0 w 950"/>
                <a:gd name="T7" fmla="*/ 0 h 262"/>
                <a:gd name="T8" fmla="*/ 0 w 950"/>
                <a:gd name="T9" fmla="*/ 0 h 262"/>
                <a:gd name="T10" fmla="*/ 0 w 950"/>
                <a:gd name="T11" fmla="*/ 0 h 262"/>
                <a:gd name="T12" fmla="*/ 0 w 950"/>
                <a:gd name="T13" fmla="*/ 0 h 262"/>
                <a:gd name="T14" fmla="*/ 0 w 950"/>
                <a:gd name="T15" fmla="*/ 0 h 262"/>
                <a:gd name="T16" fmla="*/ 0 w 950"/>
                <a:gd name="T17" fmla="*/ 0 h 262"/>
                <a:gd name="T18" fmla="*/ 0 w 950"/>
                <a:gd name="T19" fmla="*/ 0 h 262"/>
                <a:gd name="T20" fmla="*/ 0 w 950"/>
                <a:gd name="T21" fmla="*/ 0 h 262"/>
                <a:gd name="T22" fmla="*/ 0 w 950"/>
                <a:gd name="T23" fmla="*/ 0 h 262"/>
                <a:gd name="T24" fmla="*/ 0 w 950"/>
                <a:gd name="T25" fmla="*/ 0 h 262"/>
                <a:gd name="T26" fmla="*/ 0 w 950"/>
                <a:gd name="T27" fmla="*/ 0 h 262"/>
                <a:gd name="T28" fmla="*/ 0 w 950"/>
                <a:gd name="T29" fmla="*/ 0 h 262"/>
                <a:gd name="T30" fmla="*/ 0 w 950"/>
                <a:gd name="T31" fmla="*/ 0 h 262"/>
                <a:gd name="T32" fmla="*/ 0 w 950"/>
                <a:gd name="T33" fmla="*/ 0 h 262"/>
                <a:gd name="T34" fmla="*/ 0 w 950"/>
                <a:gd name="T35" fmla="*/ 0 h 262"/>
                <a:gd name="T36" fmla="*/ 0 w 950"/>
                <a:gd name="T37" fmla="*/ 0 h 262"/>
                <a:gd name="T38" fmla="*/ 0 w 950"/>
                <a:gd name="T39" fmla="*/ 0 h 262"/>
                <a:gd name="T40" fmla="*/ 0 w 950"/>
                <a:gd name="T41" fmla="*/ 0 h 262"/>
                <a:gd name="T42" fmla="*/ 0 w 950"/>
                <a:gd name="T43" fmla="*/ 0 h 262"/>
                <a:gd name="T44" fmla="*/ 0 w 950"/>
                <a:gd name="T45" fmla="*/ 0 h 262"/>
                <a:gd name="T46" fmla="*/ 0 w 950"/>
                <a:gd name="T47" fmla="*/ 0 h 262"/>
                <a:gd name="T48" fmla="*/ 0 w 950"/>
                <a:gd name="T49" fmla="*/ 0 h 262"/>
                <a:gd name="T50" fmla="*/ 0 w 950"/>
                <a:gd name="T51" fmla="*/ 0 h 262"/>
                <a:gd name="T52" fmla="*/ 0 w 950"/>
                <a:gd name="T53" fmla="*/ 0 h 262"/>
                <a:gd name="T54" fmla="*/ 0 w 950"/>
                <a:gd name="T55" fmla="*/ 0 h 262"/>
                <a:gd name="T56" fmla="*/ 0 w 950"/>
                <a:gd name="T57" fmla="*/ 0 h 262"/>
                <a:gd name="T58" fmla="*/ 0 w 950"/>
                <a:gd name="T59" fmla="*/ 0 h 262"/>
                <a:gd name="T60" fmla="*/ 0 w 950"/>
                <a:gd name="T61" fmla="*/ 0 h 262"/>
                <a:gd name="T62" fmla="*/ 0 w 950"/>
                <a:gd name="T63" fmla="*/ 0 h 262"/>
                <a:gd name="T64" fmla="*/ 0 w 950"/>
                <a:gd name="T65" fmla="*/ 0 h 262"/>
                <a:gd name="T66" fmla="*/ 0 w 950"/>
                <a:gd name="T67" fmla="*/ 0 h 262"/>
                <a:gd name="T68" fmla="*/ 0 w 950"/>
                <a:gd name="T69" fmla="*/ 0 h 262"/>
                <a:gd name="T70" fmla="*/ 0 w 950"/>
                <a:gd name="T71" fmla="*/ 0 h 262"/>
                <a:gd name="T72" fmla="*/ 0 w 950"/>
                <a:gd name="T73" fmla="*/ 0 h 262"/>
                <a:gd name="T74" fmla="*/ 0 w 950"/>
                <a:gd name="T75" fmla="*/ 0 h 262"/>
                <a:gd name="T76" fmla="*/ 0 w 950"/>
                <a:gd name="T77" fmla="*/ 0 h 262"/>
                <a:gd name="T78" fmla="*/ 0 w 950"/>
                <a:gd name="T79" fmla="*/ 0 h 262"/>
                <a:gd name="T80" fmla="*/ 0 w 950"/>
                <a:gd name="T81" fmla="*/ 0 h 262"/>
                <a:gd name="T82" fmla="*/ 0 w 950"/>
                <a:gd name="T83" fmla="*/ 0 h 262"/>
                <a:gd name="T84" fmla="*/ 0 w 950"/>
                <a:gd name="T85" fmla="*/ 0 h 262"/>
                <a:gd name="T86" fmla="*/ 0 w 950"/>
                <a:gd name="T87" fmla="*/ 0 h 262"/>
                <a:gd name="T88" fmla="*/ 0 w 950"/>
                <a:gd name="T89" fmla="*/ 0 h 262"/>
                <a:gd name="T90" fmla="*/ 0 w 950"/>
                <a:gd name="T91" fmla="*/ 0 h 262"/>
                <a:gd name="T92" fmla="*/ 0 w 950"/>
                <a:gd name="T93" fmla="*/ 0 h 262"/>
                <a:gd name="T94" fmla="*/ 0 w 950"/>
                <a:gd name="T95" fmla="*/ 0 h 262"/>
                <a:gd name="T96" fmla="*/ 0 w 950"/>
                <a:gd name="T97" fmla="*/ 0 h 262"/>
                <a:gd name="T98" fmla="*/ 0 w 950"/>
                <a:gd name="T99" fmla="*/ 0 h 262"/>
                <a:gd name="T100" fmla="*/ 0 w 950"/>
                <a:gd name="T101" fmla="*/ 0 h 262"/>
                <a:gd name="T102" fmla="*/ 0 w 950"/>
                <a:gd name="T103" fmla="*/ 0 h 26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50"/>
                <a:gd name="T157" fmla="*/ 0 h 262"/>
                <a:gd name="T158" fmla="*/ 950 w 950"/>
                <a:gd name="T159" fmla="*/ 262 h 26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50" h="262">
                  <a:moveTo>
                    <a:pt x="0" y="203"/>
                  </a:moveTo>
                  <a:lnTo>
                    <a:pt x="3" y="200"/>
                  </a:lnTo>
                  <a:lnTo>
                    <a:pt x="13" y="194"/>
                  </a:lnTo>
                  <a:lnTo>
                    <a:pt x="30" y="185"/>
                  </a:lnTo>
                  <a:lnTo>
                    <a:pt x="53" y="174"/>
                  </a:lnTo>
                  <a:lnTo>
                    <a:pt x="78" y="158"/>
                  </a:lnTo>
                  <a:lnTo>
                    <a:pt x="108" y="144"/>
                  </a:lnTo>
                  <a:lnTo>
                    <a:pt x="140" y="127"/>
                  </a:lnTo>
                  <a:lnTo>
                    <a:pt x="174" y="111"/>
                  </a:lnTo>
                  <a:lnTo>
                    <a:pt x="208" y="93"/>
                  </a:lnTo>
                  <a:lnTo>
                    <a:pt x="242" y="74"/>
                  </a:lnTo>
                  <a:lnTo>
                    <a:pt x="276" y="58"/>
                  </a:lnTo>
                  <a:lnTo>
                    <a:pt x="309" y="44"/>
                  </a:lnTo>
                  <a:lnTo>
                    <a:pt x="337" y="29"/>
                  </a:lnTo>
                  <a:lnTo>
                    <a:pt x="363" y="19"/>
                  </a:lnTo>
                  <a:lnTo>
                    <a:pt x="386" y="11"/>
                  </a:lnTo>
                  <a:lnTo>
                    <a:pt x="403" y="8"/>
                  </a:lnTo>
                  <a:lnTo>
                    <a:pt x="417" y="6"/>
                  </a:lnTo>
                  <a:lnTo>
                    <a:pt x="434" y="3"/>
                  </a:lnTo>
                  <a:lnTo>
                    <a:pt x="454" y="0"/>
                  </a:lnTo>
                  <a:lnTo>
                    <a:pt x="476" y="0"/>
                  </a:lnTo>
                  <a:lnTo>
                    <a:pt x="500" y="0"/>
                  </a:lnTo>
                  <a:lnTo>
                    <a:pt x="524" y="0"/>
                  </a:lnTo>
                  <a:lnTo>
                    <a:pt x="550" y="0"/>
                  </a:lnTo>
                  <a:lnTo>
                    <a:pt x="578" y="4"/>
                  </a:lnTo>
                  <a:lnTo>
                    <a:pt x="604" y="6"/>
                  </a:lnTo>
                  <a:lnTo>
                    <a:pt x="630" y="8"/>
                  </a:lnTo>
                  <a:lnTo>
                    <a:pt x="657" y="11"/>
                  </a:lnTo>
                  <a:lnTo>
                    <a:pt x="683" y="16"/>
                  </a:lnTo>
                  <a:lnTo>
                    <a:pt x="707" y="20"/>
                  </a:lnTo>
                  <a:lnTo>
                    <a:pt x="730" y="28"/>
                  </a:lnTo>
                  <a:lnTo>
                    <a:pt x="750" y="33"/>
                  </a:lnTo>
                  <a:lnTo>
                    <a:pt x="771" y="43"/>
                  </a:lnTo>
                  <a:lnTo>
                    <a:pt x="785" y="50"/>
                  </a:lnTo>
                  <a:lnTo>
                    <a:pt x="801" y="57"/>
                  </a:lnTo>
                  <a:lnTo>
                    <a:pt x="816" y="65"/>
                  </a:lnTo>
                  <a:lnTo>
                    <a:pt x="829" y="71"/>
                  </a:lnTo>
                  <a:lnTo>
                    <a:pt x="839" y="78"/>
                  </a:lnTo>
                  <a:lnTo>
                    <a:pt x="850" y="83"/>
                  </a:lnTo>
                  <a:lnTo>
                    <a:pt x="858" y="89"/>
                  </a:lnTo>
                  <a:lnTo>
                    <a:pt x="867" y="95"/>
                  </a:lnTo>
                  <a:lnTo>
                    <a:pt x="874" y="99"/>
                  </a:lnTo>
                  <a:lnTo>
                    <a:pt x="880" y="103"/>
                  </a:lnTo>
                  <a:lnTo>
                    <a:pt x="885" y="106"/>
                  </a:lnTo>
                  <a:lnTo>
                    <a:pt x="889" y="110"/>
                  </a:lnTo>
                  <a:lnTo>
                    <a:pt x="895" y="114"/>
                  </a:lnTo>
                  <a:lnTo>
                    <a:pt x="896" y="116"/>
                  </a:lnTo>
                  <a:lnTo>
                    <a:pt x="950" y="239"/>
                  </a:lnTo>
                  <a:lnTo>
                    <a:pt x="466" y="143"/>
                  </a:lnTo>
                  <a:lnTo>
                    <a:pt x="9" y="262"/>
                  </a:lnTo>
                  <a:lnTo>
                    <a:pt x="0" y="203"/>
                  </a:lnTo>
                  <a:close/>
                </a:path>
              </a:pathLst>
            </a:custGeom>
            <a:solidFill>
              <a:srgbClr val="BFD7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8" name="Freeform 56"/>
            <p:cNvSpPr>
              <a:spLocks/>
            </p:cNvSpPr>
            <p:nvPr/>
          </p:nvSpPr>
          <p:spPr bwMode="auto">
            <a:xfrm>
              <a:off x="940" y="3129"/>
              <a:ext cx="227" cy="96"/>
            </a:xfrm>
            <a:custGeom>
              <a:avLst/>
              <a:gdLst>
                <a:gd name="T0" fmla="*/ 0 w 500"/>
                <a:gd name="T1" fmla="*/ 0 h 227"/>
                <a:gd name="T2" fmla="*/ 0 w 500"/>
                <a:gd name="T3" fmla="*/ 0 h 227"/>
                <a:gd name="T4" fmla="*/ 0 w 500"/>
                <a:gd name="T5" fmla="*/ 0 h 227"/>
                <a:gd name="T6" fmla="*/ 0 w 500"/>
                <a:gd name="T7" fmla="*/ 0 h 227"/>
                <a:gd name="T8" fmla="*/ 0 w 500"/>
                <a:gd name="T9" fmla="*/ 0 h 227"/>
                <a:gd name="T10" fmla="*/ 0 w 500"/>
                <a:gd name="T11" fmla="*/ 0 h 227"/>
                <a:gd name="T12" fmla="*/ 0 w 500"/>
                <a:gd name="T13" fmla="*/ 0 h 227"/>
                <a:gd name="T14" fmla="*/ 0 w 500"/>
                <a:gd name="T15" fmla="*/ 0 h 227"/>
                <a:gd name="T16" fmla="*/ 0 w 500"/>
                <a:gd name="T17" fmla="*/ 0 h 227"/>
                <a:gd name="T18" fmla="*/ 0 w 500"/>
                <a:gd name="T19" fmla="*/ 0 h 227"/>
                <a:gd name="T20" fmla="*/ 0 w 500"/>
                <a:gd name="T21" fmla="*/ 0 h 227"/>
                <a:gd name="T22" fmla="*/ 0 w 500"/>
                <a:gd name="T23" fmla="*/ 0 h 227"/>
                <a:gd name="T24" fmla="*/ 0 w 500"/>
                <a:gd name="T25" fmla="*/ 0 h 227"/>
                <a:gd name="T26" fmla="*/ 0 w 500"/>
                <a:gd name="T27" fmla="*/ 0 h 227"/>
                <a:gd name="T28" fmla="*/ 0 w 500"/>
                <a:gd name="T29" fmla="*/ 0 h 227"/>
                <a:gd name="T30" fmla="*/ 0 w 500"/>
                <a:gd name="T31" fmla="*/ 0 h 227"/>
                <a:gd name="T32" fmla="*/ 0 w 500"/>
                <a:gd name="T33" fmla="*/ 0 h 227"/>
                <a:gd name="T34" fmla="*/ 0 w 500"/>
                <a:gd name="T35" fmla="*/ 0 h 227"/>
                <a:gd name="T36" fmla="*/ 0 w 500"/>
                <a:gd name="T37" fmla="*/ 0 h 227"/>
                <a:gd name="T38" fmla="*/ 0 w 500"/>
                <a:gd name="T39" fmla="*/ 0 h 227"/>
                <a:gd name="T40" fmla="*/ 0 w 500"/>
                <a:gd name="T41" fmla="*/ 0 h 227"/>
                <a:gd name="T42" fmla="*/ 0 w 500"/>
                <a:gd name="T43" fmla="*/ 0 h 227"/>
                <a:gd name="T44" fmla="*/ 0 w 500"/>
                <a:gd name="T45" fmla="*/ 0 h 227"/>
                <a:gd name="T46" fmla="*/ 0 w 500"/>
                <a:gd name="T47" fmla="*/ 0 h 227"/>
                <a:gd name="T48" fmla="*/ 0 w 500"/>
                <a:gd name="T49" fmla="*/ 0 h 227"/>
                <a:gd name="T50" fmla="*/ 0 w 500"/>
                <a:gd name="T51" fmla="*/ 0 h 227"/>
                <a:gd name="T52" fmla="*/ 0 w 500"/>
                <a:gd name="T53" fmla="*/ 0 h 227"/>
                <a:gd name="T54" fmla="*/ 0 w 500"/>
                <a:gd name="T55" fmla="*/ 0 h 227"/>
                <a:gd name="T56" fmla="*/ 0 w 500"/>
                <a:gd name="T57" fmla="*/ 0 h 227"/>
                <a:gd name="T58" fmla="*/ 0 w 500"/>
                <a:gd name="T59" fmla="*/ 0 h 227"/>
                <a:gd name="T60" fmla="*/ 0 w 500"/>
                <a:gd name="T61" fmla="*/ 0 h 227"/>
                <a:gd name="T62" fmla="*/ 0 w 500"/>
                <a:gd name="T63" fmla="*/ 0 h 227"/>
                <a:gd name="T64" fmla="*/ 0 w 500"/>
                <a:gd name="T65" fmla="*/ 0 h 227"/>
                <a:gd name="T66" fmla="*/ 0 w 500"/>
                <a:gd name="T67" fmla="*/ 0 h 227"/>
                <a:gd name="T68" fmla="*/ 0 w 500"/>
                <a:gd name="T69" fmla="*/ 0 h 227"/>
                <a:gd name="T70" fmla="*/ 0 w 500"/>
                <a:gd name="T71" fmla="*/ 0 h 227"/>
                <a:gd name="T72" fmla="*/ 0 w 500"/>
                <a:gd name="T73" fmla="*/ 0 h 227"/>
                <a:gd name="T74" fmla="*/ 0 w 500"/>
                <a:gd name="T75" fmla="*/ 0 h 227"/>
                <a:gd name="T76" fmla="*/ 0 w 500"/>
                <a:gd name="T77" fmla="*/ 0 h 22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227"/>
                <a:gd name="T119" fmla="*/ 500 w 500"/>
                <a:gd name="T120" fmla="*/ 227 h 22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227">
                  <a:moveTo>
                    <a:pt x="500" y="54"/>
                  </a:moveTo>
                  <a:lnTo>
                    <a:pt x="450" y="97"/>
                  </a:lnTo>
                  <a:lnTo>
                    <a:pt x="447" y="96"/>
                  </a:lnTo>
                  <a:lnTo>
                    <a:pt x="441" y="94"/>
                  </a:lnTo>
                  <a:lnTo>
                    <a:pt x="430" y="94"/>
                  </a:lnTo>
                  <a:lnTo>
                    <a:pt x="418" y="94"/>
                  </a:lnTo>
                  <a:lnTo>
                    <a:pt x="402" y="93"/>
                  </a:lnTo>
                  <a:lnTo>
                    <a:pt x="384" y="92"/>
                  </a:lnTo>
                  <a:lnTo>
                    <a:pt x="364" y="92"/>
                  </a:lnTo>
                  <a:lnTo>
                    <a:pt x="345" y="93"/>
                  </a:lnTo>
                  <a:lnTo>
                    <a:pt x="321" y="93"/>
                  </a:lnTo>
                  <a:lnTo>
                    <a:pt x="299" y="93"/>
                  </a:lnTo>
                  <a:lnTo>
                    <a:pt x="275" y="94"/>
                  </a:lnTo>
                  <a:lnTo>
                    <a:pt x="254" y="97"/>
                  </a:lnTo>
                  <a:lnTo>
                    <a:pt x="233" y="100"/>
                  </a:lnTo>
                  <a:lnTo>
                    <a:pt x="213" y="104"/>
                  </a:lnTo>
                  <a:lnTo>
                    <a:pt x="195" y="109"/>
                  </a:lnTo>
                  <a:lnTo>
                    <a:pt x="180" y="117"/>
                  </a:lnTo>
                  <a:lnTo>
                    <a:pt x="166" y="122"/>
                  </a:lnTo>
                  <a:lnTo>
                    <a:pt x="151" y="131"/>
                  </a:lnTo>
                  <a:lnTo>
                    <a:pt x="135" y="139"/>
                  </a:lnTo>
                  <a:lnTo>
                    <a:pt x="122" y="150"/>
                  </a:lnTo>
                  <a:lnTo>
                    <a:pt x="108" y="159"/>
                  </a:lnTo>
                  <a:lnTo>
                    <a:pt x="95" y="168"/>
                  </a:lnTo>
                  <a:lnTo>
                    <a:pt x="81" y="177"/>
                  </a:lnTo>
                  <a:lnTo>
                    <a:pt x="70" y="187"/>
                  </a:lnTo>
                  <a:lnTo>
                    <a:pt x="58" y="193"/>
                  </a:lnTo>
                  <a:lnTo>
                    <a:pt x="49" y="201"/>
                  </a:lnTo>
                  <a:lnTo>
                    <a:pt x="39" y="209"/>
                  </a:lnTo>
                  <a:lnTo>
                    <a:pt x="33" y="216"/>
                  </a:lnTo>
                  <a:lnTo>
                    <a:pt x="26" y="219"/>
                  </a:lnTo>
                  <a:lnTo>
                    <a:pt x="22" y="223"/>
                  </a:lnTo>
                  <a:lnTo>
                    <a:pt x="18" y="226"/>
                  </a:lnTo>
                  <a:lnTo>
                    <a:pt x="18" y="227"/>
                  </a:lnTo>
                  <a:lnTo>
                    <a:pt x="0" y="223"/>
                  </a:lnTo>
                  <a:lnTo>
                    <a:pt x="67" y="148"/>
                  </a:lnTo>
                  <a:lnTo>
                    <a:pt x="289" y="0"/>
                  </a:lnTo>
                  <a:lnTo>
                    <a:pt x="500" y="54"/>
                  </a:lnTo>
                  <a:close/>
                </a:path>
              </a:pathLst>
            </a:custGeom>
            <a:solidFill>
              <a:srgbClr val="BFD7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29" name="Freeform 57"/>
            <p:cNvSpPr>
              <a:spLocks/>
            </p:cNvSpPr>
            <p:nvPr/>
          </p:nvSpPr>
          <p:spPr bwMode="auto">
            <a:xfrm>
              <a:off x="1182" y="3244"/>
              <a:ext cx="463" cy="143"/>
            </a:xfrm>
            <a:custGeom>
              <a:avLst/>
              <a:gdLst>
                <a:gd name="T0" fmla="*/ 0 w 1018"/>
                <a:gd name="T1" fmla="*/ 0 h 341"/>
                <a:gd name="T2" fmla="*/ 0 w 1018"/>
                <a:gd name="T3" fmla="*/ 0 h 341"/>
                <a:gd name="T4" fmla="*/ 0 w 1018"/>
                <a:gd name="T5" fmla="*/ 0 h 341"/>
                <a:gd name="T6" fmla="*/ 0 w 1018"/>
                <a:gd name="T7" fmla="*/ 0 h 341"/>
                <a:gd name="T8" fmla="*/ 0 w 1018"/>
                <a:gd name="T9" fmla="*/ 0 h 341"/>
                <a:gd name="T10" fmla="*/ 0 w 1018"/>
                <a:gd name="T11" fmla="*/ 0 h 341"/>
                <a:gd name="T12" fmla="*/ 0 w 1018"/>
                <a:gd name="T13" fmla="*/ 0 h 341"/>
                <a:gd name="T14" fmla="*/ 0 w 1018"/>
                <a:gd name="T15" fmla="*/ 0 h 341"/>
                <a:gd name="T16" fmla="*/ 0 w 1018"/>
                <a:gd name="T17" fmla="*/ 0 h 341"/>
                <a:gd name="T18" fmla="*/ 0 w 1018"/>
                <a:gd name="T19" fmla="*/ 0 h 341"/>
                <a:gd name="T20" fmla="*/ 0 w 1018"/>
                <a:gd name="T21" fmla="*/ 0 h 341"/>
                <a:gd name="T22" fmla="*/ 0 w 1018"/>
                <a:gd name="T23" fmla="*/ 0 h 341"/>
                <a:gd name="T24" fmla="*/ 0 w 1018"/>
                <a:gd name="T25" fmla="*/ 0 h 341"/>
                <a:gd name="T26" fmla="*/ 0 w 1018"/>
                <a:gd name="T27" fmla="*/ 0 h 341"/>
                <a:gd name="T28" fmla="*/ 0 w 1018"/>
                <a:gd name="T29" fmla="*/ 0 h 341"/>
                <a:gd name="T30" fmla="*/ 0 w 1018"/>
                <a:gd name="T31" fmla="*/ 0 h 341"/>
                <a:gd name="T32" fmla="*/ 0 w 1018"/>
                <a:gd name="T33" fmla="*/ 0 h 341"/>
                <a:gd name="T34" fmla="*/ 0 w 1018"/>
                <a:gd name="T35" fmla="*/ 0 h 341"/>
                <a:gd name="T36" fmla="*/ 0 w 1018"/>
                <a:gd name="T37" fmla="*/ 0 h 341"/>
                <a:gd name="T38" fmla="*/ 0 w 1018"/>
                <a:gd name="T39" fmla="*/ 0 h 341"/>
                <a:gd name="T40" fmla="*/ 0 w 1018"/>
                <a:gd name="T41" fmla="*/ 0 h 341"/>
                <a:gd name="T42" fmla="*/ 0 w 1018"/>
                <a:gd name="T43" fmla="*/ 0 h 341"/>
                <a:gd name="T44" fmla="*/ 0 w 1018"/>
                <a:gd name="T45" fmla="*/ 0 h 341"/>
                <a:gd name="T46" fmla="*/ 0 w 1018"/>
                <a:gd name="T47" fmla="*/ 0 h 341"/>
                <a:gd name="T48" fmla="*/ 0 w 1018"/>
                <a:gd name="T49" fmla="*/ 0 h 341"/>
                <a:gd name="T50" fmla="*/ 0 w 1018"/>
                <a:gd name="T51" fmla="*/ 0 h 341"/>
                <a:gd name="T52" fmla="*/ 0 w 1018"/>
                <a:gd name="T53" fmla="*/ 0 h 341"/>
                <a:gd name="T54" fmla="*/ 0 w 1018"/>
                <a:gd name="T55" fmla="*/ 0 h 341"/>
                <a:gd name="T56" fmla="*/ 0 w 1018"/>
                <a:gd name="T57" fmla="*/ 0 h 341"/>
                <a:gd name="T58" fmla="*/ 0 w 1018"/>
                <a:gd name="T59" fmla="*/ 0 h 341"/>
                <a:gd name="T60" fmla="*/ 0 w 1018"/>
                <a:gd name="T61" fmla="*/ 0 h 341"/>
                <a:gd name="T62" fmla="*/ 0 w 1018"/>
                <a:gd name="T63" fmla="*/ 0 h 341"/>
                <a:gd name="T64" fmla="*/ 0 w 1018"/>
                <a:gd name="T65" fmla="*/ 0 h 341"/>
                <a:gd name="T66" fmla="*/ 0 w 1018"/>
                <a:gd name="T67" fmla="*/ 0 h 341"/>
                <a:gd name="T68" fmla="*/ 0 w 1018"/>
                <a:gd name="T69" fmla="*/ 0 h 341"/>
                <a:gd name="T70" fmla="*/ 0 w 1018"/>
                <a:gd name="T71" fmla="*/ 0 h 341"/>
                <a:gd name="T72" fmla="*/ 0 w 1018"/>
                <a:gd name="T73" fmla="*/ 0 h 341"/>
                <a:gd name="T74" fmla="*/ 0 w 1018"/>
                <a:gd name="T75" fmla="*/ 0 h 341"/>
                <a:gd name="T76" fmla="*/ 0 w 1018"/>
                <a:gd name="T77" fmla="*/ 0 h 341"/>
                <a:gd name="T78" fmla="*/ 0 w 1018"/>
                <a:gd name="T79" fmla="*/ 0 h 34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18"/>
                <a:gd name="T121" fmla="*/ 0 h 341"/>
                <a:gd name="T122" fmla="*/ 1018 w 1018"/>
                <a:gd name="T123" fmla="*/ 341 h 34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18" h="341">
                  <a:moveTo>
                    <a:pt x="0" y="190"/>
                  </a:moveTo>
                  <a:lnTo>
                    <a:pt x="3" y="186"/>
                  </a:lnTo>
                  <a:lnTo>
                    <a:pt x="15" y="181"/>
                  </a:lnTo>
                  <a:lnTo>
                    <a:pt x="30" y="172"/>
                  </a:lnTo>
                  <a:lnTo>
                    <a:pt x="53" y="162"/>
                  </a:lnTo>
                  <a:lnTo>
                    <a:pt x="80" y="148"/>
                  </a:lnTo>
                  <a:lnTo>
                    <a:pt x="109" y="133"/>
                  </a:lnTo>
                  <a:lnTo>
                    <a:pt x="142" y="118"/>
                  </a:lnTo>
                  <a:lnTo>
                    <a:pt x="179" y="102"/>
                  </a:lnTo>
                  <a:lnTo>
                    <a:pt x="213" y="85"/>
                  </a:lnTo>
                  <a:lnTo>
                    <a:pt x="250" y="69"/>
                  </a:lnTo>
                  <a:lnTo>
                    <a:pt x="284" y="53"/>
                  </a:lnTo>
                  <a:lnTo>
                    <a:pt x="318" y="40"/>
                  </a:lnTo>
                  <a:lnTo>
                    <a:pt x="349" y="27"/>
                  </a:lnTo>
                  <a:lnTo>
                    <a:pt x="376" y="16"/>
                  </a:lnTo>
                  <a:lnTo>
                    <a:pt x="400" y="10"/>
                  </a:lnTo>
                  <a:lnTo>
                    <a:pt x="418" y="6"/>
                  </a:lnTo>
                  <a:lnTo>
                    <a:pt x="433" y="3"/>
                  </a:lnTo>
                  <a:lnTo>
                    <a:pt x="453" y="2"/>
                  </a:lnTo>
                  <a:lnTo>
                    <a:pt x="475" y="0"/>
                  </a:lnTo>
                  <a:lnTo>
                    <a:pt x="501" y="3"/>
                  </a:lnTo>
                  <a:lnTo>
                    <a:pt x="528" y="4"/>
                  </a:lnTo>
                  <a:lnTo>
                    <a:pt x="557" y="8"/>
                  </a:lnTo>
                  <a:lnTo>
                    <a:pt x="586" y="11"/>
                  </a:lnTo>
                  <a:lnTo>
                    <a:pt x="616" y="18"/>
                  </a:lnTo>
                  <a:lnTo>
                    <a:pt x="647" y="23"/>
                  </a:lnTo>
                  <a:lnTo>
                    <a:pt x="678" y="29"/>
                  </a:lnTo>
                  <a:lnTo>
                    <a:pt x="708" y="37"/>
                  </a:lnTo>
                  <a:lnTo>
                    <a:pt x="738" y="48"/>
                  </a:lnTo>
                  <a:lnTo>
                    <a:pt x="766" y="57"/>
                  </a:lnTo>
                  <a:lnTo>
                    <a:pt x="793" y="70"/>
                  </a:lnTo>
                  <a:lnTo>
                    <a:pt x="817" y="82"/>
                  </a:lnTo>
                  <a:lnTo>
                    <a:pt x="841" y="97"/>
                  </a:lnTo>
                  <a:lnTo>
                    <a:pt x="988" y="203"/>
                  </a:lnTo>
                  <a:lnTo>
                    <a:pt x="1018" y="341"/>
                  </a:lnTo>
                  <a:lnTo>
                    <a:pt x="918" y="285"/>
                  </a:lnTo>
                  <a:lnTo>
                    <a:pt x="572" y="89"/>
                  </a:lnTo>
                  <a:lnTo>
                    <a:pt x="13" y="240"/>
                  </a:lnTo>
                  <a:lnTo>
                    <a:pt x="0" y="190"/>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0" name="Freeform 58"/>
            <p:cNvSpPr>
              <a:spLocks/>
            </p:cNvSpPr>
            <p:nvPr/>
          </p:nvSpPr>
          <p:spPr bwMode="auto">
            <a:xfrm>
              <a:off x="1185" y="3264"/>
              <a:ext cx="487" cy="183"/>
            </a:xfrm>
            <a:custGeom>
              <a:avLst/>
              <a:gdLst>
                <a:gd name="T0" fmla="*/ 0 w 1074"/>
                <a:gd name="T1" fmla="*/ 0 h 436"/>
                <a:gd name="T2" fmla="*/ 0 w 1074"/>
                <a:gd name="T3" fmla="*/ 0 h 436"/>
                <a:gd name="T4" fmla="*/ 0 w 1074"/>
                <a:gd name="T5" fmla="*/ 0 h 436"/>
                <a:gd name="T6" fmla="*/ 0 w 1074"/>
                <a:gd name="T7" fmla="*/ 0 h 436"/>
                <a:gd name="T8" fmla="*/ 0 w 1074"/>
                <a:gd name="T9" fmla="*/ 0 h 436"/>
                <a:gd name="T10" fmla="*/ 0 w 1074"/>
                <a:gd name="T11" fmla="*/ 0 h 436"/>
                <a:gd name="T12" fmla="*/ 0 w 1074"/>
                <a:gd name="T13" fmla="*/ 0 h 436"/>
                <a:gd name="T14" fmla="*/ 0 w 1074"/>
                <a:gd name="T15" fmla="*/ 0 h 436"/>
                <a:gd name="T16" fmla="*/ 0 w 1074"/>
                <a:gd name="T17" fmla="*/ 0 h 436"/>
                <a:gd name="T18" fmla="*/ 0 w 1074"/>
                <a:gd name="T19" fmla="*/ 0 h 436"/>
                <a:gd name="T20" fmla="*/ 0 w 1074"/>
                <a:gd name="T21" fmla="*/ 0 h 436"/>
                <a:gd name="T22" fmla="*/ 0 w 1074"/>
                <a:gd name="T23" fmla="*/ 0 h 436"/>
                <a:gd name="T24" fmla="*/ 0 w 1074"/>
                <a:gd name="T25" fmla="*/ 0 h 436"/>
                <a:gd name="T26" fmla="*/ 0 w 1074"/>
                <a:gd name="T27" fmla="*/ 0 h 436"/>
                <a:gd name="T28" fmla="*/ 0 w 1074"/>
                <a:gd name="T29" fmla="*/ 0 h 436"/>
                <a:gd name="T30" fmla="*/ 0 w 1074"/>
                <a:gd name="T31" fmla="*/ 0 h 436"/>
                <a:gd name="T32" fmla="*/ 0 w 1074"/>
                <a:gd name="T33" fmla="*/ 0 h 436"/>
                <a:gd name="T34" fmla="*/ 0 w 1074"/>
                <a:gd name="T35" fmla="*/ 0 h 436"/>
                <a:gd name="T36" fmla="*/ 0 w 1074"/>
                <a:gd name="T37" fmla="*/ 0 h 436"/>
                <a:gd name="T38" fmla="*/ 0 w 1074"/>
                <a:gd name="T39" fmla="*/ 0 h 436"/>
                <a:gd name="T40" fmla="*/ 0 w 1074"/>
                <a:gd name="T41" fmla="*/ 0 h 436"/>
                <a:gd name="T42" fmla="*/ 0 w 1074"/>
                <a:gd name="T43" fmla="*/ 0 h 436"/>
                <a:gd name="T44" fmla="*/ 0 w 1074"/>
                <a:gd name="T45" fmla="*/ 0 h 436"/>
                <a:gd name="T46" fmla="*/ 0 w 1074"/>
                <a:gd name="T47" fmla="*/ 0 h 436"/>
                <a:gd name="T48" fmla="*/ 0 w 1074"/>
                <a:gd name="T49" fmla="*/ 0 h 436"/>
                <a:gd name="T50" fmla="*/ 0 w 1074"/>
                <a:gd name="T51" fmla="*/ 0 h 436"/>
                <a:gd name="T52" fmla="*/ 0 w 1074"/>
                <a:gd name="T53" fmla="*/ 0 h 436"/>
                <a:gd name="T54" fmla="*/ 0 w 1074"/>
                <a:gd name="T55" fmla="*/ 0 h 436"/>
                <a:gd name="T56" fmla="*/ 0 w 1074"/>
                <a:gd name="T57" fmla="*/ 0 h 436"/>
                <a:gd name="T58" fmla="*/ 0 w 1074"/>
                <a:gd name="T59" fmla="*/ 0 h 436"/>
                <a:gd name="T60" fmla="*/ 0 w 1074"/>
                <a:gd name="T61" fmla="*/ 0 h 436"/>
                <a:gd name="T62" fmla="*/ 0 w 1074"/>
                <a:gd name="T63" fmla="*/ 0 h 436"/>
                <a:gd name="T64" fmla="*/ 0 w 1074"/>
                <a:gd name="T65" fmla="*/ 0 h 436"/>
                <a:gd name="T66" fmla="*/ 0 w 1074"/>
                <a:gd name="T67" fmla="*/ 0 h 436"/>
                <a:gd name="T68" fmla="*/ 0 w 1074"/>
                <a:gd name="T69" fmla="*/ 0 h 436"/>
                <a:gd name="T70" fmla="*/ 0 w 1074"/>
                <a:gd name="T71" fmla="*/ 0 h 436"/>
                <a:gd name="T72" fmla="*/ 0 w 1074"/>
                <a:gd name="T73" fmla="*/ 0 h 436"/>
                <a:gd name="T74" fmla="*/ 0 w 1074"/>
                <a:gd name="T75" fmla="*/ 0 h 436"/>
                <a:gd name="T76" fmla="*/ 0 w 1074"/>
                <a:gd name="T77" fmla="*/ 0 h 436"/>
                <a:gd name="T78" fmla="*/ 0 w 1074"/>
                <a:gd name="T79" fmla="*/ 0 h 436"/>
                <a:gd name="T80" fmla="*/ 0 w 1074"/>
                <a:gd name="T81" fmla="*/ 0 h 436"/>
                <a:gd name="T82" fmla="*/ 0 w 1074"/>
                <a:gd name="T83" fmla="*/ 0 h 436"/>
                <a:gd name="T84" fmla="*/ 0 w 1074"/>
                <a:gd name="T85" fmla="*/ 0 h 436"/>
                <a:gd name="T86" fmla="*/ 0 w 1074"/>
                <a:gd name="T87" fmla="*/ 0 h 436"/>
                <a:gd name="T88" fmla="*/ 0 w 1074"/>
                <a:gd name="T89" fmla="*/ 0 h 436"/>
                <a:gd name="T90" fmla="*/ 0 w 1074"/>
                <a:gd name="T91" fmla="*/ 0 h 436"/>
                <a:gd name="T92" fmla="*/ 0 w 1074"/>
                <a:gd name="T93" fmla="*/ 0 h 436"/>
                <a:gd name="T94" fmla="*/ 0 w 1074"/>
                <a:gd name="T95" fmla="*/ 0 h 436"/>
                <a:gd name="T96" fmla="*/ 0 w 1074"/>
                <a:gd name="T97" fmla="*/ 0 h 436"/>
                <a:gd name="T98" fmla="*/ 0 w 1074"/>
                <a:gd name="T99" fmla="*/ 0 h 436"/>
                <a:gd name="T100" fmla="*/ 0 w 1074"/>
                <a:gd name="T101" fmla="*/ 0 h 436"/>
                <a:gd name="T102" fmla="*/ 0 w 1074"/>
                <a:gd name="T103" fmla="*/ 0 h 436"/>
                <a:gd name="T104" fmla="*/ 0 w 1074"/>
                <a:gd name="T105" fmla="*/ 0 h 436"/>
                <a:gd name="T106" fmla="*/ 0 w 1074"/>
                <a:gd name="T107" fmla="*/ 0 h 436"/>
                <a:gd name="T108" fmla="*/ 0 w 1074"/>
                <a:gd name="T109" fmla="*/ 0 h 436"/>
                <a:gd name="T110" fmla="*/ 0 w 1074"/>
                <a:gd name="T111" fmla="*/ 0 h 4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74"/>
                <a:gd name="T169" fmla="*/ 0 h 436"/>
                <a:gd name="T170" fmla="*/ 1074 w 1074"/>
                <a:gd name="T171" fmla="*/ 436 h 4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74" h="436">
                  <a:moveTo>
                    <a:pt x="0" y="167"/>
                  </a:moveTo>
                  <a:lnTo>
                    <a:pt x="2" y="165"/>
                  </a:lnTo>
                  <a:lnTo>
                    <a:pt x="11" y="162"/>
                  </a:lnTo>
                  <a:lnTo>
                    <a:pt x="23" y="155"/>
                  </a:lnTo>
                  <a:lnTo>
                    <a:pt x="41" y="149"/>
                  </a:lnTo>
                  <a:lnTo>
                    <a:pt x="61" y="140"/>
                  </a:lnTo>
                  <a:lnTo>
                    <a:pt x="86" y="129"/>
                  </a:lnTo>
                  <a:lnTo>
                    <a:pt x="112" y="117"/>
                  </a:lnTo>
                  <a:lnTo>
                    <a:pt x="140" y="108"/>
                  </a:lnTo>
                  <a:lnTo>
                    <a:pt x="167" y="95"/>
                  </a:lnTo>
                  <a:lnTo>
                    <a:pt x="198" y="83"/>
                  </a:lnTo>
                  <a:lnTo>
                    <a:pt x="227" y="71"/>
                  </a:lnTo>
                  <a:lnTo>
                    <a:pt x="256" y="59"/>
                  </a:lnTo>
                  <a:lnTo>
                    <a:pt x="282" y="48"/>
                  </a:lnTo>
                  <a:lnTo>
                    <a:pt x="307" y="38"/>
                  </a:lnTo>
                  <a:lnTo>
                    <a:pt x="328" y="29"/>
                  </a:lnTo>
                  <a:lnTo>
                    <a:pt x="348" y="23"/>
                  </a:lnTo>
                  <a:lnTo>
                    <a:pt x="365" y="16"/>
                  </a:lnTo>
                  <a:lnTo>
                    <a:pt x="383" y="11"/>
                  </a:lnTo>
                  <a:lnTo>
                    <a:pt x="404" y="5"/>
                  </a:lnTo>
                  <a:lnTo>
                    <a:pt x="427" y="3"/>
                  </a:lnTo>
                  <a:lnTo>
                    <a:pt x="448" y="0"/>
                  </a:lnTo>
                  <a:lnTo>
                    <a:pt x="473" y="0"/>
                  </a:lnTo>
                  <a:lnTo>
                    <a:pt x="496" y="1"/>
                  </a:lnTo>
                  <a:lnTo>
                    <a:pt x="524" y="4"/>
                  </a:lnTo>
                  <a:lnTo>
                    <a:pt x="549" y="7"/>
                  </a:lnTo>
                  <a:lnTo>
                    <a:pt x="577" y="11"/>
                  </a:lnTo>
                  <a:lnTo>
                    <a:pt x="604" y="16"/>
                  </a:lnTo>
                  <a:lnTo>
                    <a:pt x="633" y="25"/>
                  </a:lnTo>
                  <a:lnTo>
                    <a:pt x="661" y="33"/>
                  </a:lnTo>
                  <a:lnTo>
                    <a:pt x="691" y="44"/>
                  </a:lnTo>
                  <a:lnTo>
                    <a:pt x="721" y="55"/>
                  </a:lnTo>
                  <a:lnTo>
                    <a:pt x="753" y="70"/>
                  </a:lnTo>
                  <a:lnTo>
                    <a:pt x="780" y="84"/>
                  </a:lnTo>
                  <a:lnTo>
                    <a:pt x="811" y="104"/>
                  </a:lnTo>
                  <a:lnTo>
                    <a:pt x="840" y="125"/>
                  </a:lnTo>
                  <a:lnTo>
                    <a:pt x="869" y="149"/>
                  </a:lnTo>
                  <a:lnTo>
                    <a:pt x="895" y="173"/>
                  </a:lnTo>
                  <a:lnTo>
                    <a:pt x="923" y="196"/>
                  </a:lnTo>
                  <a:lnTo>
                    <a:pt x="948" y="221"/>
                  </a:lnTo>
                  <a:lnTo>
                    <a:pt x="973" y="246"/>
                  </a:lnTo>
                  <a:lnTo>
                    <a:pt x="994" y="270"/>
                  </a:lnTo>
                  <a:lnTo>
                    <a:pt x="1013" y="292"/>
                  </a:lnTo>
                  <a:lnTo>
                    <a:pt x="1030" y="311"/>
                  </a:lnTo>
                  <a:lnTo>
                    <a:pt x="1046" y="329"/>
                  </a:lnTo>
                  <a:lnTo>
                    <a:pt x="1057" y="344"/>
                  </a:lnTo>
                  <a:lnTo>
                    <a:pt x="1066" y="355"/>
                  </a:lnTo>
                  <a:lnTo>
                    <a:pt x="1071" y="362"/>
                  </a:lnTo>
                  <a:lnTo>
                    <a:pt x="1074" y="366"/>
                  </a:lnTo>
                  <a:lnTo>
                    <a:pt x="1055" y="436"/>
                  </a:lnTo>
                  <a:lnTo>
                    <a:pt x="987" y="412"/>
                  </a:lnTo>
                  <a:lnTo>
                    <a:pt x="613" y="105"/>
                  </a:lnTo>
                  <a:lnTo>
                    <a:pt x="370" y="111"/>
                  </a:lnTo>
                  <a:lnTo>
                    <a:pt x="8" y="221"/>
                  </a:lnTo>
                  <a:lnTo>
                    <a:pt x="0" y="167"/>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1" name="Freeform 59"/>
            <p:cNvSpPr>
              <a:spLocks/>
            </p:cNvSpPr>
            <p:nvPr/>
          </p:nvSpPr>
          <p:spPr bwMode="auto">
            <a:xfrm>
              <a:off x="1188" y="3283"/>
              <a:ext cx="471" cy="174"/>
            </a:xfrm>
            <a:custGeom>
              <a:avLst/>
              <a:gdLst>
                <a:gd name="T0" fmla="*/ 0 w 1038"/>
                <a:gd name="T1" fmla="*/ 0 h 417"/>
                <a:gd name="T2" fmla="*/ 0 w 1038"/>
                <a:gd name="T3" fmla="*/ 0 h 417"/>
                <a:gd name="T4" fmla="*/ 0 w 1038"/>
                <a:gd name="T5" fmla="*/ 0 h 417"/>
                <a:gd name="T6" fmla="*/ 0 w 1038"/>
                <a:gd name="T7" fmla="*/ 0 h 417"/>
                <a:gd name="T8" fmla="*/ 0 w 1038"/>
                <a:gd name="T9" fmla="*/ 0 h 417"/>
                <a:gd name="T10" fmla="*/ 0 w 1038"/>
                <a:gd name="T11" fmla="*/ 0 h 417"/>
                <a:gd name="T12" fmla="*/ 0 w 1038"/>
                <a:gd name="T13" fmla="*/ 0 h 417"/>
                <a:gd name="T14" fmla="*/ 0 w 1038"/>
                <a:gd name="T15" fmla="*/ 0 h 417"/>
                <a:gd name="T16" fmla="*/ 0 w 1038"/>
                <a:gd name="T17" fmla="*/ 0 h 417"/>
                <a:gd name="T18" fmla="*/ 0 w 1038"/>
                <a:gd name="T19" fmla="*/ 0 h 417"/>
                <a:gd name="T20" fmla="*/ 0 w 1038"/>
                <a:gd name="T21" fmla="*/ 0 h 417"/>
                <a:gd name="T22" fmla="*/ 0 w 1038"/>
                <a:gd name="T23" fmla="*/ 0 h 417"/>
                <a:gd name="T24" fmla="*/ 0 w 1038"/>
                <a:gd name="T25" fmla="*/ 0 h 417"/>
                <a:gd name="T26" fmla="*/ 0 w 1038"/>
                <a:gd name="T27" fmla="*/ 0 h 417"/>
                <a:gd name="T28" fmla="*/ 0 w 1038"/>
                <a:gd name="T29" fmla="*/ 0 h 417"/>
                <a:gd name="T30" fmla="*/ 0 w 1038"/>
                <a:gd name="T31" fmla="*/ 0 h 417"/>
                <a:gd name="T32" fmla="*/ 0 w 1038"/>
                <a:gd name="T33" fmla="*/ 0 h 417"/>
                <a:gd name="T34" fmla="*/ 0 w 1038"/>
                <a:gd name="T35" fmla="*/ 0 h 417"/>
                <a:gd name="T36" fmla="*/ 0 w 1038"/>
                <a:gd name="T37" fmla="*/ 0 h 417"/>
                <a:gd name="T38" fmla="*/ 0 w 1038"/>
                <a:gd name="T39" fmla="*/ 0 h 417"/>
                <a:gd name="T40" fmla="*/ 0 w 1038"/>
                <a:gd name="T41" fmla="*/ 0 h 417"/>
                <a:gd name="T42" fmla="*/ 0 w 1038"/>
                <a:gd name="T43" fmla="*/ 0 h 417"/>
                <a:gd name="T44" fmla="*/ 0 w 1038"/>
                <a:gd name="T45" fmla="*/ 0 h 417"/>
                <a:gd name="T46" fmla="*/ 0 w 1038"/>
                <a:gd name="T47" fmla="*/ 0 h 417"/>
                <a:gd name="T48" fmla="*/ 0 w 1038"/>
                <a:gd name="T49" fmla="*/ 0 h 417"/>
                <a:gd name="T50" fmla="*/ 0 w 1038"/>
                <a:gd name="T51" fmla="*/ 0 h 417"/>
                <a:gd name="T52" fmla="*/ 0 w 1038"/>
                <a:gd name="T53" fmla="*/ 0 h 417"/>
                <a:gd name="T54" fmla="*/ 0 w 1038"/>
                <a:gd name="T55" fmla="*/ 0 h 417"/>
                <a:gd name="T56" fmla="*/ 0 w 1038"/>
                <a:gd name="T57" fmla="*/ 0 h 417"/>
                <a:gd name="T58" fmla="*/ 0 w 1038"/>
                <a:gd name="T59" fmla="*/ 0 h 417"/>
                <a:gd name="T60" fmla="*/ 0 w 1038"/>
                <a:gd name="T61" fmla="*/ 0 h 417"/>
                <a:gd name="T62" fmla="*/ 0 w 1038"/>
                <a:gd name="T63" fmla="*/ 0 h 417"/>
                <a:gd name="T64" fmla="*/ 0 w 1038"/>
                <a:gd name="T65" fmla="*/ 0 h 417"/>
                <a:gd name="T66" fmla="*/ 0 w 1038"/>
                <a:gd name="T67" fmla="*/ 0 h 417"/>
                <a:gd name="T68" fmla="*/ 0 w 1038"/>
                <a:gd name="T69" fmla="*/ 0 h 417"/>
                <a:gd name="T70" fmla="*/ 0 w 1038"/>
                <a:gd name="T71" fmla="*/ 0 h 417"/>
                <a:gd name="T72" fmla="*/ 0 w 1038"/>
                <a:gd name="T73" fmla="*/ 0 h 417"/>
                <a:gd name="T74" fmla="*/ 0 w 1038"/>
                <a:gd name="T75" fmla="*/ 0 h 417"/>
                <a:gd name="T76" fmla="*/ 0 w 1038"/>
                <a:gd name="T77" fmla="*/ 0 h 417"/>
                <a:gd name="T78" fmla="*/ 0 w 1038"/>
                <a:gd name="T79" fmla="*/ 0 h 417"/>
                <a:gd name="T80" fmla="*/ 0 w 1038"/>
                <a:gd name="T81" fmla="*/ 0 h 417"/>
                <a:gd name="T82" fmla="*/ 0 w 1038"/>
                <a:gd name="T83" fmla="*/ 0 h 417"/>
                <a:gd name="T84" fmla="*/ 0 w 1038"/>
                <a:gd name="T85" fmla="*/ 0 h 417"/>
                <a:gd name="T86" fmla="*/ 0 w 1038"/>
                <a:gd name="T87" fmla="*/ 0 h 417"/>
                <a:gd name="T88" fmla="*/ 0 w 1038"/>
                <a:gd name="T89" fmla="*/ 0 h 417"/>
                <a:gd name="T90" fmla="*/ 0 w 1038"/>
                <a:gd name="T91" fmla="*/ 0 h 417"/>
                <a:gd name="T92" fmla="*/ 0 w 1038"/>
                <a:gd name="T93" fmla="*/ 0 h 417"/>
                <a:gd name="T94" fmla="*/ 0 w 1038"/>
                <a:gd name="T95" fmla="*/ 0 h 417"/>
                <a:gd name="T96" fmla="*/ 0 w 1038"/>
                <a:gd name="T97" fmla="*/ 0 h 417"/>
                <a:gd name="T98" fmla="*/ 0 w 1038"/>
                <a:gd name="T99" fmla="*/ 0 h 417"/>
                <a:gd name="T100" fmla="*/ 0 w 1038"/>
                <a:gd name="T101" fmla="*/ 0 h 417"/>
                <a:gd name="T102" fmla="*/ 0 w 1038"/>
                <a:gd name="T103" fmla="*/ 0 h 417"/>
                <a:gd name="T104" fmla="*/ 0 w 1038"/>
                <a:gd name="T105" fmla="*/ 0 h 417"/>
                <a:gd name="T106" fmla="*/ 0 w 1038"/>
                <a:gd name="T107" fmla="*/ 0 h 417"/>
                <a:gd name="T108" fmla="*/ 0 w 1038"/>
                <a:gd name="T109" fmla="*/ 0 h 4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038"/>
                <a:gd name="T166" fmla="*/ 0 h 417"/>
                <a:gd name="T167" fmla="*/ 1038 w 1038"/>
                <a:gd name="T168" fmla="*/ 417 h 4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038" h="417">
                  <a:moveTo>
                    <a:pt x="0" y="154"/>
                  </a:moveTo>
                  <a:lnTo>
                    <a:pt x="0" y="152"/>
                  </a:lnTo>
                  <a:lnTo>
                    <a:pt x="5" y="151"/>
                  </a:lnTo>
                  <a:lnTo>
                    <a:pt x="13" y="147"/>
                  </a:lnTo>
                  <a:lnTo>
                    <a:pt x="25" y="143"/>
                  </a:lnTo>
                  <a:lnTo>
                    <a:pt x="37" y="138"/>
                  </a:lnTo>
                  <a:lnTo>
                    <a:pt x="54" y="133"/>
                  </a:lnTo>
                  <a:lnTo>
                    <a:pt x="72" y="125"/>
                  </a:lnTo>
                  <a:lnTo>
                    <a:pt x="92" y="119"/>
                  </a:lnTo>
                  <a:lnTo>
                    <a:pt x="113" y="110"/>
                  </a:lnTo>
                  <a:lnTo>
                    <a:pt x="137" y="101"/>
                  </a:lnTo>
                  <a:lnTo>
                    <a:pt x="160" y="90"/>
                  </a:lnTo>
                  <a:lnTo>
                    <a:pt x="185" y="81"/>
                  </a:lnTo>
                  <a:lnTo>
                    <a:pt x="209" y="69"/>
                  </a:lnTo>
                  <a:lnTo>
                    <a:pt x="237" y="60"/>
                  </a:lnTo>
                  <a:lnTo>
                    <a:pt x="263" y="48"/>
                  </a:lnTo>
                  <a:lnTo>
                    <a:pt x="289" y="38"/>
                  </a:lnTo>
                  <a:lnTo>
                    <a:pt x="314" y="26"/>
                  </a:lnTo>
                  <a:lnTo>
                    <a:pt x="341" y="18"/>
                  </a:lnTo>
                  <a:lnTo>
                    <a:pt x="366" y="10"/>
                  </a:lnTo>
                  <a:lnTo>
                    <a:pt x="393" y="5"/>
                  </a:lnTo>
                  <a:lnTo>
                    <a:pt x="421" y="1"/>
                  </a:lnTo>
                  <a:lnTo>
                    <a:pt x="447" y="0"/>
                  </a:lnTo>
                  <a:lnTo>
                    <a:pt x="474" y="0"/>
                  </a:lnTo>
                  <a:lnTo>
                    <a:pt x="501" y="1"/>
                  </a:lnTo>
                  <a:lnTo>
                    <a:pt x="527" y="4"/>
                  </a:lnTo>
                  <a:lnTo>
                    <a:pt x="554" y="9"/>
                  </a:lnTo>
                  <a:lnTo>
                    <a:pt x="581" y="15"/>
                  </a:lnTo>
                  <a:lnTo>
                    <a:pt x="608" y="25"/>
                  </a:lnTo>
                  <a:lnTo>
                    <a:pt x="633" y="32"/>
                  </a:lnTo>
                  <a:lnTo>
                    <a:pt x="659" y="46"/>
                  </a:lnTo>
                  <a:lnTo>
                    <a:pt x="685" y="57"/>
                  </a:lnTo>
                  <a:lnTo>
                    <a:pt x="712" y="73"/>
                  </a:lnTo>
                  <a:lnTo>
                    <a:pt x="737" y="88"/>
                  </a:lnTo>
                  <a:lnTo>
                    <a:pt x="763" y="108"/>
                  </a:lnTo>
                  <a:lnTo>
                    <a:pt x="791" y="129"/>
                  </a:lnTo>
                  <a:lnTo>
                    <a:pt x="818" y="152"/>
                  </a:lnTo>
                  <a:lnTo>
                    <a:pt x="845" y="177"/>
                  </a:lnTo>
                  <a:lnTo>
                    <a:pt x="872" y="202"/>
                  </a:lnTo>
                  <a:lnTo>
                    <a:pt x="898" y="229"/>
                  </a:lnTo>
                  <a:lnTo>
                    <a:pt x="925" y="255"/>
                  </a:lnTo>
                  <a:lnTo>
                    <a:pt x="947" y="279"/>
                  </a:lnTo>
                  <a:lnTo>
                    <a:pt x="970" y="301"/>
                  </a:lnTo>
                  <a:lnTo>
                    <a:pt x="988" y="322"/>
                  </a:lnTo>
                  <a:lnTo>
                    <a:pt x="1005" y="340"/>
                  </a:lnTo>
                  <a:lnTo>
                    <a:pt x="1018" y="356"/>
                  </a:lnTo>
                  <a:lnTo>
                    <a:pt x="1029" y="368"/>
                  </a:lnTo>
                  <a:lnTo>
                    <a:pt x="1034" y="376"/>
                  </a:lnTo>
                  <a:lnTo>
                    <a:pt x="1038" y="379"/>
                  </a:lnTo>
                  <a:lnTo>
                    <a:pt x="980" y="417"/>
                  </a:lnTo>
                  <a:lnTo>
                    <a:pt x="656" y="115"/>
                  </a:lnTo>
                  <a:lnTo>
                    <a:pt x="443" y="68"/>
                  </a:lnTo>
                  <a:lnTo>
                    <a:pt x="4" y="206"/>
                  </a:lnTo>
                  <a:lnTo>
                    <a:pt x="0" y="154"/>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2" name="Freeform 60"/>
            <p:cNvSpPr>
              <a:spLocks/>
            </p:cNvSpPr>
            <p:nvPr/>
          </p:nvSpPr>
          <p:spPr bwMode="auto">
            <a:xfrm>
              <a:off x="1189" y="3300"/>
              <a:ext cx="451" cy="172"/>
            </a:xfrm>
            <a:custGeom>
              <a:avLst/>
              <a:gdLst>
                <a:gd name="T0" fmla="*/ 0 w 995"/>
                <a:gd name="T1" fmla="*/ 0 h 412"/>
                <a:gd name="T2" fmla="*/ 0 w 995"/>
                <a:gd name="T3" fmla="*/ 0 h 412"/>
                <a:gd name="T4" fmla="*/ 0 w 995"/>
                <a:gd name="T5" fmla="*/ 0 h 412"/>
                <a:gd name="T6" fmla="*/ 0 w 995"/>
                <a:gd name="T7" fmla="*/ 0 h 412"/>
                <a:gd name="T8" fmla="*/ 0 w 995"/>
                <a:gd name="T9" fmla="*/ 0 h 412"/>
                <a:gd name="T10" fmla="*/ 0 w 995"/>
                <a:gd name="T11" fmla="*/ 0 h 412"/>
                <a:gd name="T12" fmla="*/ 0 w 995"/>
                <a:gd name="T13" fmla="*/ 0 h 412"/>
                <a:gd name="T14" fmla="*/ 0 w 995"/>
                <a:gd name="T15" fmla="*/ 0 h 412"/>
                <a:gd name="T16" fmla="*/ 0 w 995"/>
                <a:gd name="T17" fmla="*/ 0 h 412"/>
                <a:gd name="T18" fmla="*/ 0 w 995"/>
                <a:gd name="T19" fmla="*/ 0 h 412"/>
                <a:gd name="T20" fmla="*/ 0 w 995"/>
                <a:gd name="T21" fmla="*/ 0 h 412"/>
                <a:gd name="T22" fmla="*/ 0 w 995"/>
                <a:gd name="T23" fmla="*/ 0 h 412"/>
                <a:gd name="T24" fmla="*/ 0 w 995"/>
                <a:gd name="T25" fmla="*/ 0 h 412"/>
                <a:gd name="T26" fmla="*/ 0 w 995"/>
                <a:gd name="T27" fmla="*/ 0 h 412"/>
                <a:gd name="T28" fmla="*/ 0 w 995"/>
                <a:gd name="T29" fmla="*/ 0 h 412"/>
                <a:gd name="T30" fmla="*/ 0 w 995"/>
                <a:gd name="T31" fmla="*/ 0 h 412"/>
                <a:gd name="T32" fmla="*/ 0 w 995"/>
                <a:gd name="T33" fmla="*/ 0 h 412"/>
                <a:gd name="T34" fmla="*/ 0 w 995"/>
                <a:gd name="T35" fmla="*/ 0 h 412"/>
                <a:gd name="T36" fmla="*/ 0 w 995"/>
                <a:gd name="T37" fmla="*/ 0 h 412"/>
                <a:gd name="T38" fmla="*/ 0 w 995"/>
                <a:gd name="T39" fmla="*/ 0 h 412"/>
                <a:gd name="T40" fmla="*/ 0 w 995"/>
                <a:gd name="T41" fmla="*/ 0 h 412"/>
                <a:gd name="T42" fmla="*/ 0 w 995"/>
                <a:gd name="T43" fmla="*/ 0 h 412"/>
                <a:gd name="T44" fmla="*/ 0 w 995"/>
                <a:gd name="T45" fmla="*/ 0 h 412"/>
                <a:gd name="T46" fmla="*/ 0 w 995"/>
                <a:gd name="T47" fmla="*/ 0 h 412"/>
                <a:gd name="T48" fmla="*/ 0 w 995"/>
                <a:gd name="T49" fmla="*/ 0 h 412"/>
                <a:gd name="T50" fmla="*/ 0 w 995"/>
                <a:gd name="T51" fmla="*/ 0 h 412"/>
                <a:gd name="T52" fmla="*/ 0 w 995"/>
                <a:gd name="T53" fmla="*/ 0 h 412"/>
                <a:gd name="T54" fmla="*/ 0 w 995"/>
                <a:gd name="T55" fmla="*/ 0 h 412"/>
                <a:gd name="T56" fmla="*/ 0 w 995"/>
                <a:gd name="T57" fmla="*/ 0 h 412"/>
                <a:gd name="T58" fmla="*/ 0 w 995"/>
                <a:gd name="T59" fmla="*/ 0 h 412"/>
                <a:gd name="T60" fmla="*/ 0 w 995"/>
                <a:gd name="T61" fmla="*/ 0 h 412"/>
                <a:gd name="T62" fmla="*/ 0 w 995"/>
                <a:gd name="T63" fmla="*/ 0 h 412"/>
                <a:gd name="T64" fmla="*/ 0 w 995"/>
                <a:gd name="T65" fmla="*/ 0 h 412"/>
                <a:gd name="T66" fmla="*/ 0 w 995"/>
                <a:gd name="T67" fmla="*/ 0 h 412"/>
                <a:gd name="T68" fmla="*/ 0 w 995"/>
                <a:gd name="T69" fmla="*/ 0 h 412"/>
                <a:gd name="T70" fmla="*/ 0 w 995"/>
                <a:gd name="T71" fmla="*/ 0 h 412"/>
                <a:gd name="T72" fmla="*/ 0 w 995"/>
                <a:gd name="T73" fmla="*/ 0 h 412"/>
                <a:gd name="T74" fmla="*/ 0 w 995"/>
                <a:gd name="T75" fmla="*/ 0 h 412"/>
                <a:gd name="T76" fmla="*/ 0 w 995"/>
                <a:gd name="T77" fmla="*/ 0 h 412"/>
                <a:gd name="T78" fmla="*/ 0 w 995"/>
                <a:gd name="T79" fmla="*/ 0 h 412"/>
                <a:gd name="T80" fmla="*/ 0 w 995"/>
                <a:gd name="T81" fmla="*/ 0 h 412"/>
                <a:gd name="T82" fmla="*/ 0 w 995"/>
                <a:gd name="T83" fmla="*/ 0 h 412"/>
                <a:gd name="T84" fmla="*/ 0 w 995"/>
                <a:gd name="T85" fmla="*/ 0 h 412"/>
                <a:gd name="T86" fmla="*/ 0 w 995"/>
                <a:gd name="T87" fmla="*/ 0 h 412"/>
                <a:gd name="T88" fmla="*/ 0 w 995"/>
                <a:gd name="T89" fmla="*/ 0 h 412"/>
                <a:gd name="T90" fmla="*/ 0 w 995"/>
                <a:gd name="T91" fmla="*/ 0 h 412"/>
                <a:gd name="T92" fmla="*/ 0 w 995"/>
                <a:gd name="T93" fmla="*/ 0 h 412"/>
                <a:gd name="T94" fmla="*/ 0 w 995"/>
                <a:gd name="T95" fmla="*/ 0 h 412"/>
                <a:gd name="T96" fmla="*/ 0 w 995"/>
                <a:gd name="T97" fmla="*/ 0 h 412"/>
                <a:gd name="T98" fmla="*/ 0 w 995"/>
                <a:gd name="T99" fmla="*/ 0 h 412"/>
                <a:gd name="T100" fmla="*/ 0 w 995"/>
                <a:gd name="T101" fmla="*/ 0 h 412"/>
                <a:gd name="T102" fmla="*/ 0 w 995"/>
                <a:gd name="T103" fmla="*/ 0 h 412"/>
                <a:gd name="T104" fmla="*/ 0 w 995"/>
                <a:gd name="T105" fmla="*/ 0 h 412"/>
                <a:gd name="T106" fmla="*/ 0 w 995"/>
                <a:gd name="T107" fmla="*/ 0 h 412"/>
                <a:gd name="T108" fmla="*/ 0 w 995"/>
                <a:gd name="T109" fmla="*/ 0 h 412"/>
                <a:gd name="T110" fmla="*/ 0 w 995"/>
                <a:gd name="T111" fmla="*/ 0 h 412"/>
                <a:gd name="T112" fmla="*/ 0 w 995"/>
                <a:gd name="T113" fmla="*/ 0 h 41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95"/>
                <a:gd name="T172" fmla="*/ 0 h 412"/>
                <a:gd name="T173" fmla="*/ 995 w 995"/>
                <a:gd name="T174" fmla="*/ 412 h 41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95" h="412">
                  <a:moveTo>
                    <a:pt x="0" y="145"/>
                  </a:moveTo>
                  <a:lnTo>
                    <a:pt x="3" y="144"/>
                  </a:lnTo>
                  <a:lnTo>
                    <a:pt x="9" y="143"/>
                  </a:lnTo>
                  <a:lnTo>
                    <a:pt x="20" y="139"/>
                  </a:lnTo>
                  <a:lnTo>
                    <a:pt x="36" y="135"/>
                  </a:lnTo>
                  <a:lnTo>
                    <a:pt x="53" y="128"/>
                  </a:lnTo>
                  <a:lnTo>
                    <a:pt x="73" y="123"/>
                  </a:lnTo>
                  <a:lnTo>
                    <a:pt x="95" y="116"/>
                  </a:lnTo>
                  <a:lnTo>
                    <a:pt x="120" y="108"/>
                  </a:lnTo>
                  <a:lnTo>
                    <a:pt x="144" y="99"/>
                  </a:lnTo>
                  <a:lnTo>
                    <a:pt x="169" y="91"/>
                  </a:lnTo>
                  <a:lnTo>
                    <a:pt x="194" y="82"/>
                  </a:lnTo>
                  <a:lnTo>
                    <a:pt x="219" y="74"/>
                  </a:lnTo>
                  <a:lnTo>
                    <a:pt x="241" y="64"/>
                  </a:lnTo>
                  <a:lnTo>
                    <a:pt x="262" y="54"/>
                  </a:lnTo>
                  <a:lnTo>
                    <a:pt x="280" y="45"/>
                  </a:lnTo>
                  <a:lnTo>
                    <a:pt x="296" y="37"/>
                  </a:lnTo>
                  <a:lnTo>
                    <a:pt x="312" y="28"/>
                  </a:lnTo>
                  <a:lnTo>
                    <a:pt x="330" y="20"/>
                  </a:lnTo>
                  <a:lnTo>
                    <a:pt x="350" y="14"/>
                  </a:lnTo>
                  <a:lnTo>
                    <a:pt x="374" y="8"/>
                  </a:lnTo>
                  <a:lnTo>
                    <a:pt x="399" y="4"/>
                  </a:lnTo>
                  <a:lnTo>
                    <a:pt x="426" y="2"/>
                  </a:lnTo>
                  <a:lnTo>
                    <a:pt x="454" y="0"/>
                  </a:lnTo>
                  <a:lnTo>
                    <a:pt x="484" y="3"/>
                  </a:lnTo>
                  <a:lnTo>
                    <a:pt x="511" y="6"/>
                  </a:lnTo>
                  <a:lnTo>
                    <a:pt x="541" y="11"/>
                  </a:lnTo>
                  <a:lnTo>
                    <a:pt x="570" y="16"/>
                  </a:lnTo>
                  <a:lnTo>
                    <a:pt x="600" y="27"/>
                  </a:lnTo>
                  <a:lnTo>
                    <a:pt x="628" y="39"/>
                  </a:lnTo>
                  <a:lnTo>
                    <a:pt x="657" y="52"/>
                  </a:lnTo>
                  <a:lnTo>
                    <a:pt x="682" y="69"/>
                  </a:lnTo>
                  <a:lnTo>
                    <a:pt x="708" y="89"/>
                  </a:lnTo>
                  <a:lnTo>
                    <a:pt x="730" y="108"/>
                  </a:lnTo>
                  <a:lnTo>
                    <a:pt x="755" y="131"/>
                  </a:lnTo>
                  <a:lnTo>
                    <a:pt x="780" y="153"/>
                  </a:lnTo>
                  <a:lnTo>
                    <a:pt x="805" y="177"/>
                  </a:lnTo>
                  <a:lnTo>
                    <a:pt x="829" y="199"/>
                  </a:lnTo>
                  <a:lnTo>
                    <a:pt x="854" y="223"/>
                  </a:lnTo>
                  <a:lnTo>
                    <a:pt x="876" y="246"/>
                  </a:lnTo>
                  <a:lnTo>
                    <a:pt x="899" y="269"/>
                  </a:lnTo>
                  <a:lnTo>
                    <a:pt x="919" y="290"/>
                  </a:lnTo>
                  <a:lnTo>
                    <a:pt x="937" y="310"/>
                  </a:lnTo>
                  <a:lnTo>
                    <a:pt x="953" y="327"/>
                  </a:lnTo>
                  <a:lnTo>
                    <a:pt x="967" y="343"/>
                  </a:lnTo>
                  <a:lnTo>
                    <a:pt x="979" y="354"/>
                  </a:lnTo>
                  <a:lnTo>
                    <a:pt x="987" y="364"/>
                  </a:lnTo>
                  <a:lnTo>
                    <a:pt x="992" y="369"/>
                  </a:lnTo>
                  <a:lnTo>
                    <a:pt x="995" y="372"/>
                  </a:lnTo>
                  <a:lnTo>
                    <a:pt x="950" y="412"/>
                  </a:lnTo>
                  <a:lnTo>
                    <a:pt x="659" y="116"/>
                  </a:lnTo>
                  <a:lnTo>
                    <a:pt x="463" y="42"/>
                  </a:lnTo>
                  <a:lnTo>
                    <a:pt x="357" y="61"/>
                  </a:lnTo>
                  <a:lnTo>
                    <a:pt x="262" y="112"/>
                  </a:lnTo>
                  <a:lnTo>
                    <a:pt x="8" y="200"/>
                  </a:lnTo>
                  <a:lnTo>
                    <a:pt x="0" y="145"/>
                  </a:lnTo>
                  <a:close/>
                </a:path>
              </a:pathLst>
            </a:custGeom>
            <a:solidFill>
              <a:srgbClr val="0033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3" name="Freeform 61"/>
            <p:cNvSpPr>
              <a:spLocks/>
            </p:cNvSpPr>
            <p:nvPr/>
          </p:nvSpPr>
          <p:spPr bwMode="auto">
            <a:xfrm>
              <a:off x="1192" y="3314"/>
              <a:ext cx="485" cy="177"/>
            </a:xfrm>
            <a:custGeom>
              <a:avLst/>
              <a:gdLst>
                <a:gd name="T0" fmla="*/ 0 w 1070"/>
                <a:gd name="T1" fmla="*/ 0 h 424"/>
                <a:gd name="T2" fmla="*/ 0 w 1070"/>
                <a:gd name="T3" fmla="*/ 0 h 424"/>
                <a:gd name="T4" fmla="*/ 0 w 1070"/>
                <a:gd name="T5" fmla="*/ 0 h 424"/>
                <a:gd name="T6" fmla="*/ 0 w 1070"/>
                <a:gd name="T7" fmla="*/ 0 h 424"/>
                <a:gd name="T8" fmla="*/ 0 w 1070"/>
                <a:gd name="T9" fmla="*/ 0 h 424"/>
                <a:gd name="T10" fmla="*/ 0 w 1070"/>
                <a:gd name="T11" fmla="*/ 0 h 424"/>
                <a:gd name="T12" fmla="*/ 0 w 1070"/>
                <a:gd name="T13" fmla="*/ 0 h 424"/>
                <a:gd name="T14" fmla="*/ 0 w 1070"/>
                <a:gd name="T15" fmla="*/ 0 h 424"/>
                <a:gd name="T16" fmla="*/ 0 w 1070"/>
                <a:gd name="T17" fmla="*/ 0 h 424"/>
                <a:gd name="T18" fmla="*/ 0 w 1070"/>
                <a:gd name="T19" fmla="*/ 0 h 424"/>
                <a:gd name="T20" fmla="*/ 0 w 1070"/>
                <a:gd name="T21" fmla="*/ 0 h 424"/>
                <a:gd name="T22" fmla="*/ 0 w 1070"/>
                <a:gd name="T23" fmla="*/ 0 h 424"/>
                <a:gd name="T24" fmla="*/ 0 w 1070"/>
                <a:gd name="T25" fmla="*/ 0 h 424"/>
                <a:gd name="T26" fmla="*/ 0 w 1070"/>
                <a:gd name="T27" fmla="*/ 0 h 424"/>
                <a:gd name="T28" fmla="*/ 0 w 1070"/>
                <a:gd name="T29" fmla="*/ 0 h 424"/>
                <a:gd name="T30" fmla="*/ 0 w 1070"/>
                <a:gd name="T31" fmla="*/ 0 h 424"/>
                <a:gd name="T32" fmla="*/ 0 w 1070"/>
                <a:gd name="T33" fmla="*/ 0 h 424"/>
                <a:gd name="T34" fmla="*/ 0 w 1070"/>
                <a:gd name="T35" fmla="*/ 0 h 424"/>
                <a:gd name="T36" fmla="*/ 0 w 1070"/>
                <a:gd name="T37" fmla="*/ 0 h 424"/>
                <a:gd name="T38" fmla="*/ 0 w 1070"/>
                <a:gd name="T39" fmla="*/ 0 h 424"/>
                <a:gd name="T40" fmla="*/ 0 w 1070"/>
                <a:gd name="T41" fmla="*/ 0 h 424"/>
                <a:gd name="T42" fmla="*/ 0 w 1070"/>
                <a:gd name="T43" fmla="*/ 0 h 424"/>
                <a:gd name="T44" fmla="*/ 0 w 1070"/>
                <a:gd name="T45" fmla="*/ 0 h 424"/>
                <a:gd name="T46" fmla="*/ 0 w 1070"/>
                <a:gd name="T47" fmla="*/ 0 h 424"/>
                <a:gd name="T48" fmla="*/ 0 w 1070"/>
                <a:gd name="T49" fmla="*/ 0 h 424"/>
                <a:gd name="T50" fmla="*/ 0 w 1070"/>
                <a:gd name="T51" fmla="*/ 0 h 424"/>
                <a:gd name="T52" fmla="*/ 0 w 1070"/>
                <a:gd name="T53" fmla="*/ 0 h 424"/>
                <a:gd name="T54" fmla="*/ 0 w 1070"/>
                <a:gd name="T55" fmla="*/ 0 h 424"/>
                <a:gd name="T56" fmla="*/ 0 w 1070"/>
                <a:gd name="T57" fmla="*/ 0 h 424"/>
                <a:gd name="T58" fmla="*/ 0 w 1070"/>
                <a:gd name="T59" fmla="*/ 0 h 424"/>
                <a:gd name="T60" fmla="*/ 0 w 1070"/>
                <a:gd name="T61" fmla="*/ 0 h 424"/>
                <a:gd name="T62" fmla="*/ 0 w 1070"/>
                <a:gd name="T63" fmla="*/ 0 h 424"/>
                <a:gd name="T64" fmla="*/ 0 w 1070"/>
                <a:gd name="T65" fmla="*/ 0 h 424"/>
                <a:gd name="T66" fmla="*/ 0 w 1070"/>
                <a:gd name="T67" fmla="*/ 0 h 424"/>
                <a:gd name="T68" fmla="*/ 0 w 1070"/>
                <a:gd name="T69" fmla="*/ 0 h 424"/>
                <a:gd name="T70" fmla="*/ 0 w 1070"/>
                <a:gd name="T71" fmla="*/ 0 h 424"/>
                <a:gd name="T72" fmla="*/ 0 w 1070"/>
                <a:gd name="T73" fmla="*/ 0 h 424"/>
                <a:gd name="T74" fmla="*/ 0 w 1070"/>
                <a:gd name="T75" fmla="*/ 0 h 424"/>
                <a:gd name="T76" fmla="*/ 0 w 1070"/>
                <a:gd name="T77" fmla="*/ 0 h 424"/>
                <a:gd name="T78" fmla="*/ 0 w 1070"/>
                <a:gd name="T79" fmla="*/ 0 h 424"/>
                <a:gd name="T80" fmla="*/ 0 w 1070"/>
                <a:gd name="T81" fmla="*/ 0 h 424"/>
                <a:gd name="T82" fmla="*/ 0 w 1070"/>
                <a:gd name="T83" fmla="*/ 0 h 424"/>
                <a:gd name="T84" fmla="*/ 0 w 1070"/>
                <a:gd name="T85" fmla="*/ 0 h 424"/>
                <a:gd name="T86" fmla="*/ 0 w 1070"/>
                <a:gd name="T87" fmla="*/ 0 h 424"/>
                <a:gd name="T88" fmla="*/ 0 w 1070"/>
                <a:gd name="T89" fmla="*/ 0 h 424"/>
                <a:gd name="T90" fmla="*/ 0 w 1070"/>
                <a:gd name="T91" fmla="*/ 0 h 424"/>
                <a:gd name="T92" fmla="*/ 0 w 1070"/>
                <a:gd name="T93" fmla="*/ 0 h 424"/>
                <a:gd name="T94" fmla="*/ 0 w 1070"/>
                <a:gd name="T95" fmla="*/ 0 h 424"/>
                <a:gd name="T96" fmla="*/ 0 w 1070"/>
                <a:gd name="T97" fmla="*/ 0 h 424"/>
                <a:gd name="T98" fmla="*/ 0 w 1070"/>
                <a:gd name="T99" fmla="*/ 0 h 424"/>
                <a:gd name="T100" fmla="*/ 0 w 1070"/>
                <a:gd name="T101" fmla="*/ 0 h 42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70"/>
                <a:gd name="T154" fmla="*/ 0 h 424"/>
                <a:gd name="T155" fmla="*/ 1070 w 1070"/>
                <a:gd name="T156" fmla="*/ 424 h 42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70" h="424">
                  <a:moveTo>
                    <a:pt x="8" y="194"/>
                  </a:moveTo>
                  <a:lnTo>
                    <a:pt x="9" y="192"/>
                  </a:lnTo>
                  <a:lnTo>
                    <a:pt x="17" y="190"/>
                  </a:lnTo>
                  <a:lnTo>
                    <a:pt x="29" y="185"/>
                  </a:lnTo>
                  <a:lnTo>
                    <a:pt x="45" y="178"/>
                  </a:lnTo>
                  <a:lnTo>
                    <a:pt x="63" y="170"/>
                  </a:lnTo>
                  <a:lnTo>
                    <a:pt x="84" y="161"/>
                  </a:lnTo>
                  <a:lnTo>
                    <a:pt x="107" y="150"/>
                  </a:lnTo>
                  <a:lnTo>
                    <a:pt x="133" y="141"/>
                  </a:lnTo>
                  <a:lnTo>
                    <a:pt x="157" y="129"/>
                  </a:lnTo>
                  <a:lnTo>
                    <a:pt x="183" y="119"/>
                  </a:lnTo>
                  <a:lnTo>
                    <a:pt x="208" y="107"/>
                  </a:lnTo>
                  <a:lnTo>
                    <a:pt x="233" y="98"/>
                  </a:lnTo>
                  <a:lnTo>
                    <a:pt x="255" y="87"/>
                  </a:lnTo>
                  <a:lnTo>
                    <a:pt x="278" y="79"/>
                  </a:lnTo>
                  <a:lnTo>
                    <a:pt x="296" y="70"/>
                  </a:lnTo>
                  <a:lnTo>
                    <a:pt x="312" y="65"/>
                  </a:lnTo>
                  <a:lnTo>
                    <a:pt x="325" y="56"/>
                  </a:lnTo>
                  <a:lnTo>
                    <a:pt x="342" y="50"/>
                  </a:lnTo>
                  <a:lnTo>
                    <a:pt x="358" y="44"/>
                  </a:lnTo>
                  <a:lnTo>
                    <a:pt x="376" y="38"/>
                  </a:lnTo>
                  <a:lnTo>
                    <a:pt x="395" y="33"/>
                  </a:lnTo>
                  <a:lnTo>
                    <a:pt x="416" y="31"/>
                  </a:lnTo>
                  <a:lnTo>
                    <a:pt x="436" y="29"/>
                  </a:lnTo>
                  <a:lnTo>
                    <a:pt x="458" y="31"/>
                  </a:lnTo>
                  <a:lnTo>
                    <a:pt x="480" y="32"/>
                  </a:lnTo>
                  <a:lnTo>
                    <a:pt x="504" y="37"/>
                  </a:lnTo>
                  <a:lnTo>
                    <a:pt x="528" y="44"/>
                  </a:lnTo>
                  <a:lnTo>
                    <a:pt x="554" y="56"/>
                  </a:lnTo>
                  <a:lnTo>
                    <a:pt x="579" y="69"/>
                  </a:lnTo>
                  <a:lnTo>
                    <a:pt x="607" y="86"/>
                  </a:lnTo>
                  <a:lnTo>
                    <a:pt x="634" y="107"/>
                  </a:lnTo>
                  <a:lnTo>
                    <a:pt x="663" y="133"/>
                  </a:lnTo>
                  <a:lnTo>
                    <a:pt x="691" y="160"/>
                  </a:lnTo>
                  <a:lnTo>
                    <a:pt x="718" y="186"/>
                  </a:lnTo>
                  <a:lnTo>
                    <a:pt x="743" y="212"/>
                  </a:lnTo>
                  <a:lnTo>
                    <a:pt x="770" y="238"/>
                  </a:lnTo>
                  <a:lnTo>
                    <a:pt x="793" y="264"/>
                  </a:lnTo>
                  <a:lnTo>
                    <a:pt x="817" y="287"/>
                  </a:lnTo>
                  <a:lnTo>
                    <a:pt x="837" y="310"/>
                  </a:lnTo>
                  <a:lnTo>
                    <a:pt x="859" y="332"/>
                  </a:lnTo>
                  <a:lnTo>
                    <a:pt x="876" y="350"/>
                  </a:lnTo>
                  <a:lnTo>
                    <a:pt x="892" y="369"/>
                  </a:lnTo>
                  <a:lnTo>
                    <a:pt x="907" y="385"/>
                  </a:lnTo>
                  <a:lnTo>
                    <a:pt x="920" y="399"/>
                  </a:lnTo>
                  <a:lnTo>
                    <a:pt x="929" y="410"/>
                  </a:lnTo>
                  <a:lnTo>
                    <a:pt x="937" y="417"/>
                  </a:lnTo>
                  <a:lnTo>
                    <a:pt x="941" y="423"/>
                  </a:lnTo>
                  <a:lnTo>
                    <a:pt x="942" y="424"/>
                  </a:lnTo>
                  <a:lnTo>
                    <a:pt x="1070" y="325"/>
                  </a:lnTo>
                  <a:lnTo>
                    <a:pt x="1051" y="267"/>
                  </a:lnTo>
                  <a:lnTo>
                    <a:pt x="946" y="354"/>
                  </a:lnTo>
                  <a:lnTo>
                    <a:pt x="942" y="350"/>
                  </a:lnTo>
                  <a:lnTo>
                    <a:pt x="938" y="346"/>
                  </a:lnTo>
                  <a:lnTo>
                    <a:pt x="929" y="336"/>
                  </a:lnTo>
                  <a:lnTo>
                    <a:pt x="918" y="325"/>
                  </a:lnTo>
                  <a:lnTo>
                    <a:pt x="903" y="310"/>
                  </a:lnTo>
                  <a:lnTo>
                    <a:pt x="888" y="294"/>
                  </a:lnTo>
                  <a:lnTo>
                    <a:pt x="870" y="275"/>
                  </a:lnTo>
                  <a:lnTo>
                    <a:pt x="851" y="257"/>
                  </a:lnTo>
                  <a:lnTo>
                    <a:pt x="830" y="235"/>
                  </a:lnTo>
                  <a:lnTo>
                    <a:pt x="811" y="213"/>
                  </a:lnTo>
                  <a:lnTo>
                    <a:pt x="788" y="192"/>
                  </a:lnTo>
                  <a:lnTo>
                    <a:pt x="767" y="171"/>
                  </a:lnTo>
                  <a:lnTo>
                    <a:pt x="746" y="150"/>
                  </a:lnTo>
                  <a:lnTo>
                    <a:pt x="725" y="132"/>
                  </a:lnTo>
                  <a:lnTo>
                    <a:pt x="705" y="113"/>
                  </a:lnTo>
                  <a:lnTo>
                    <a:pt x="688" y="98"/>
                  </a:lnTo>
                  <a:lnTo>
                    <a:pt x="668" y="83"/>
                  </a:lnTo>
                  <a:lnTo>
                    <a:pt x="650" y="69"/>
                  </a:lnTo>
                  <a:lnTo>
                    <a:pt x="628" y="56"/>
                  </a:lnTo>
                  <a:lnTo>
                    <a:pt x="608" y="44"/>
                  </a:lnTo>
                  <a:lnTo>
                    <a:pt x="584" y="33"/>
                  </a:lnTo>
                  <a:lnTo>
                    <a:pt x="562" y="24"/>
                  </a:lnTo>
                  <a:lnTo>
                    <a:pt x="537" y="15"/>
                  </a:lnTo>
                  <a:lnTo>
                    <a:pt x="512" y="9"/>
                  </a:lnTo>
                  <a:lnTo>
                    <a:pt x="486" y="6"/>
                  </a:lnTo>
                  <a:lnTo>
                    <a:pt x="461" y="2"/>
                  </a:lnTo>
                  <a:lnTo>
                    <a:pt x="434" y="0"/>
                  </a:lnTo>
                  <a:lnTo>
                    <a:pt x="409" y="4"/>
                  </a:lnTo>
                  <a:lnTo>
                    <a:pt x="383" y="7"/>
                  </a:lnTo>
                  <a:lnTo>
                    <a:pt x="357" y="13"/>
                  </a:lnTo>
                  <a:lnTo>
                    <a:pt x="329" y="23"/>
                  </a:lnTo>
                  <a:lnTo>
                    <a:pt x="304" y="36"/>
                  </a:lnTo>
                  <a:lnTo>
                    <a:pt x="276" y="46"/>
                  </a:lnTo>
                  <a:lnTo>
                    <a:pt x="250" y="60"/>
                  </a:lnTo>
                  <a:lnTo>
                    <a:pt x="224" y="70"/>
                  </a:lnTo>
                  <a:lnTo>
                    <a:pt x="196" y="82"/>
                  </a:lnTo>
                  <a:lnTo>
                    <a:pt x="170" y="91"/>
                  </a:lnTo>
                  <a:lnTo>
                    <a:pt x="146" y="100"/>
                  </a:lnTo>
                  <a:lnTo>
                    <a:pt x="121" y="108"/>
                  </a:lnTo>
                  <a:lnTo>
                    <a:pt x="100" y="117"/>
                  </a:lnTo>
                  <a:lnTo>
                    <a:pt x="78" y="124"/>
                  </a:lnTo>
                  <a:lnTo>
                    <a:pt x="59" y="129"/>
                  </a:lnTo>
                  <a:lnTo>
                    <a:pt x="41" y="135"/>
                  </a:lnTo>
                  <a:lnTo>
                    <a:pt x="28" y="140"/>
                  </a:lnTo>
                  <a:lnTo>
                    <a:pt x="16" y="142"/>
                  </a:lnTo>
                  <a:lnTo>
                    <a:pt x="8" y="145"/>
                  </a:lnTo>
                  <a:lnTo>
                    <a:pt x="1" y="148"/>
                  </a:lnTo>
                  <a:lnTo>
                    <a:pt x="0" y="148"/>
                  </a:lnTo>
                  <a:lnTo>
                    <a:pt x="8" y="194"/>
                  </a:lnTo>
                  <a:close/>
                </a:path>
              </a:pathLst>
            </a:custGeom>
            <a:solidFill>
              <a:srgbClr val="121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4" name="Freeform 62"/>
            <p:cNvSpPr>
              <a:spLocks/>
            </p:cNvSpPr>
            <p:nvPr/>
          </p:nvSpPr>
          <p:spPr bwMode="auto">
            <a:xfrm>
              <a:off x="1338" y="2848"/>
              <a:ext cx="506" cy="822"/>
            </a:xfrm>
            <a:custGeom>
              <a:avLst/>
              <a:gdLst>
                <a:gd name="T0" fmla="*/ 0 w 1114"/>
                <a:gd name="T1" fmla="*/ 0 h 1964"/>
                <a:gd name="T2" fmla="*/ 0 w 1114"/>
                <a:gd name="T3" fmla="*/ 0 h 1964"/>
                <a:gd name="T4" fmla="*/ 0 w 1114"/>
                <a:gd name="T5" fmla="*/ 0 h 1964"/>
                <a:gd name="T6" fmla="*/ 0 w 1114"/>
                <a:gd name="T7" fmla="*/ 0 h 1964"/>
                <a:gd name="T8" fmla="*/ 0 w 1114"/>
                <a:gd name="T9" fmla="*/ 0 h 1964"/>
                <a:gd name="T10" fmla="*/ 0 w 1114"/>
                <a:gd name="T11" fmla="*/ 0 h 1964"/>
                <a:gd name="T12" fmla="*/ 0 w 1114"/>
                <a:gd name="T13" fmla="*/ 0 h 1964"/>
                <a:gd name="T14" fmla="*/ 0 w 1114"/>
                <a:gd name="T15" fmla="*/ 0 h 1964"/>
                <a:gd name="T16" fmla="*/ 0 w 1114"/>
                <a:gd name="T17" fmla="*/ 0 h 1964"/>
                <a:gd name="T18" fmla="*/ 0 w 1114"/>
                <a:gd name="T19" fmla="*/ 0 h 1964"/>
                <a:gd name="T20" fmla="*/ 0 w 1114"/>
                <a:gd name="T21" fmla="*/ 0 h 1964"/>
                <a:gd name="T22" fmla="*/ 0 w 1114"/>
                <a:gd name="T23" fmla="*/ 0 h 1964"/>
                <a:gd name="T24" fmla="*/ 0 w 1114"/>
                <a:gd name="T25" fmla="*/ 0 h 1964"/>
                <a:gd name="T26" fmla="*/ 0 w 1114"/>
                <a:gd name="T27" fmla="*/ 0 h 1964"/>
                <a:gd name="T28" fmla="*/ 0 w 1114"/>
                <a:gd name="T29" fmla="*/ 0 h 1964"/>
                <a:gd name="T30" fmla="*/ 0 w 1114"/>
                <a:gd name="T31" fmla="*/ 0 h 1964"/>
                <a:gd name="T32" fmla="*/ 0 w 1114"/>
                <a:gd name="T33" fmla="*/ 0 h 1964"/>
                <a:gd name="T34" fmla="*/ 0 w 1114"/>
                <a:gd name="T35" fmla="*/ 0 h 196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14"/>
                <a:gd name="T55" fmla="*/ 0 h 1964"/>
                <a:gd name="T56" fmla="*/ 1114 w 1114"/>
                <a:gd name="T57" fmla="*/ 1964 h 196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14" h="1964">
                  <a:moveTo>
                    <a:pt x="0" y="0"/>
                  </a:moveTo>
                  <a:lnTo>
                    <a:pt x="136" y="16"/>
                  </a:lnTo>
                  <a:lnTo>
                    <a:pt x="237" y="138"/>
                  </a:lnTo>
                  <a:lnTo>
                    <a:pt x="299" y="523"/>
                  </a:lnTo>
                  <a:lnTo>
                    <a:pt x="609" y="760"/>
                  </a:lnTo>
                  <a:lnTo>
                    <a:pt x="675" y="1224"/>
                  </a:lnTo>
                  <a:lnTo>
                    <a:pt x="889" y="1527"/>
                  </a:lnTo>
                  <a:lnTo>
                    <a:pt x="1051" y="1570"/>
                  </a:lnTo>
                  <a:lnTo>
                    <a:pt x="1114" y="1895"/>
                  </a:lnTo>
                  <a:lnTo>
                    <a:pt x="1037" y="1964"/>
                  </a:lnTo>
                  <a:lnTo>
                    <a:pt x="924" y="1632"/>
                  </a:lnTo>
                  <a:lnTo>
                    <a:pt x="801" y="1583"/>
                  </a:lnTo>
                  <a:lnTo>
                    <a:pt x="571" y="1247"/>
                  </a:lnTo>
                  <a:lnTo>
                    <a:pt x="487" y="804"/>
                  </a:lnTo>
                  <a:lnTo>
                    <a:pt x="203" y="596"/>
                  </a:lnTo>
                  <a:lnTo>
                    <a:pt x="132" y="18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5" name="Freeform 63"/>
            <p:cNvSpPr>
              <a:spLocks/>
            </p:cNvSpPr>
            <p:nvPr/>
          </p:nvSpPr>
          <p:spPr bwMode="auto">
            <a:xfrm>
              <a:off x="1103" y="3275"/>
              <a:ext cx="107" cy="471"/>
            </a:xfrm>
            <a:custGeom>
              <a:avLst/>
              <a:gdLst>
                <a:gd name="T0" fmla="*/ 0 w 235"/>
                <a:gd name="T1" fmla="*/ 0 h 1125"/>
                <a:gd name="T2" fmla="*/ 0 w 235"/>
                <a:gd name="T3" fmla="*/ 0 h 1125"/>
                <a:gd name="T4" fmla="*/ 0 w 235"/>
                <a:gd name="T5" fmla="*/ 0 h 1125"/>
                <a:gd name="T6" fmla="*/ 0 w 235"/>
                <a:gd name="T7" fmla="*/ 0 h 1125"/>
                <a:gd name="T8" fmla="*/ 0 w 235"/>
                <a:gd name="T9" fmla="*/ 0 h 1125"/>
                <a:gd name="T10" fmla="*/ 0 w 235"/>
                <a:gd name="T11" fmla="*/ 0 h 1125"/>
                <a:gd name="T12" fmla="*/ 0 w 235"/>
                <a:gd name="T13" fmla="*/ 0 h 1125"/>
                <a:gd name="T14" fmla="*/ 0 w 235"/>
                <a:gd name="T15" fmla="*/ 0 h 1125"/>
                <a:gd name="T16" fmla="*/ 0 w 235"/>
                <a:gd name="T17" fmla="*/ 0 h 1125"/>
                <a:gd name="T18" fmla="*/ 0 w 235"/>
                <a:gd name="T19" fmla="*/ 0 h 1125"/>
                <a:gd name="T20" fmla="*/ 0 w 235"/>
                <a:gd name="T21" fmla="*/ 0 h 1125"/>
                <a:gd name="T22" fmla="*/ 0 w 235"/>
                <a:gd name="T23" fmla="*/ 0 h 1125"/>
                <a:gd name="T24" fmla="*/ 0 w 235"/>
                <a:gd name="T25" fmla="*/ 0 h 1125"/>
                <a:gd name="T26" fmla="*/ 0 w 235"/>
                <a:gd name="T27" fmla="*/ 0 h 1125"/>
                <a:gd name="T28" fmla="*/ 0 w 235"/>
                <a:gd name="T29" fmla="*/ 0 h 1125"/>
                <a:gd name="T30" fmla="*/ 0 w 235"/>
                <a:gd name="T31" fmla="*/ 0 h 1125"/>
                <a:gd name="T32" fmla="*/ 0 w 235"/>
                <a:gd name="T33" fmla="*/ 0 h 1125"/>
                <a:gd name="T34" fmla="*/ 0 w 235"/>
                <a:gd name="T35" fmla="*/ 0 h 1125"/>
                <a:gd name="T36" fmla="*/ 0 w 235"/>
                <a:gd name="T37" fmla="*/ 0 h 1125"/>
                <a:gd name="T38" fmla="*/ 0 w 235"/>
                <a:gd name="T39" fmla="*/ 0 h 1125"/>
                <a:gd name="T40" fmla="*/ 0 w 235"/>
                <a:gd name="T41" fmla="*/ 0 h 1125"/>
                <a:gd name="T42" fmla="*/ 0 w 235"/>
                <a:gd name="T43" fmla="*/ 0 h 1125"/>
                <a:gd name="T44" fmla="*/ 0 w 235"/>
                <a:gd name="T45" fmla="*/ 0 h 1125"/>
                <a:gd name="T46" fmla="*/ 0 w 235"/>
                <a:gd name="T47" fmla="*/ 0 h 1125"/>
                <a:gd name="T48" fmla="*/ 0 w 235"/>
                <a:gd name="T49" fmla="*/ 0 h 1125"/>
                <a:gd name="T50" fmla="*/ 0 w 235"/>
                <a:gd name="T51" fmla="*/ 0 h 1125"/>
                <a:gd name="T52" fmla="*/ 0 w 235"/>
                <a:gd name="T53" fmla="*/ 0 h 1125"/>
                <a:gd name="T54" fmla="*/ 0 w 235"/>
                <a:gd name="T55" fmla="*/ 0 h 1125"/>
                <a:gd name="T56" fmla="*/ 0 w 235"/>
                <a:gd name="T57" fmla="*/ 0 h 1125"/>
                <a:gd name="T58" fmla="*/ 0 w 235"/>
                <a:gd name="T59" fmla="*/ 0 h 1125"/>
                <a:gd name="T60" fmla="*/ 0 w 235"/>
                <a:gd name="T61" fmla="*/ 0 h 1125"/>
                <a:gd name="T62" fmla="*/ 0 w 235"/>
                <a:gd name="T63" fmla="*/ 0 h 1125"/>
                <a:gd name="T64" fmla="*/ 0 w 235"/>
                <a:gd name="T65" fmla="*/ 0 h 1125"/>
                <a:gd name="T66" fmla="*/ 0 w 235"/>
                <a:gd name="T67" fmla="*/ 0 h 1125"/>
                <a:gd name="T68" fmla="*/ 0 w 235"/>
                <a:gd name="T69" fmla="*/ 0 h 1125"/>
                <a:gd name="T70" fmla="*/ 0 w 235"/>
                <a:gd name="T71" fmla="*/ 0 h 1125"/>
                <a:gd name="T72" fmla="*/ 0 w 235"/>
                <a:gd name="T73" fmla="*/ 0 h 112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35"/>
                <a:gd name="T112" fmla="*/ 0 h 1125"/>
                <a:gd name="T113" fmla="*/ 235 w 235"/>
                <a:gd name="T114" fmla="*/ 1125 h 112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35" h="1125">
                  <a:moveTo>
                    <a:pt x="137" y="0"/>
                  </a:moveTo>
                  <a:lnTo>
                    <a:pt x="183" y="51"/>
                  </a:lnTo>
                  <a:lnTo>
                    <a:pt x="183" y="54"/>
                  </a:lnTo>
                  <a:lnTo>
                    <a:pt x="184" y="63"/>
                  </a:lnTo>
                  <a:lnTo>
                    <a:pt x="187" y="78"/>
                  </a:lnTo>
                  <a:lnTo>
                    <a:pt x="191" y="98"/>
                  </a:lnTo>
                  <a:lnTo>
                    <a:pt x="193" y="120"/>
                  </a:lnTo>
                  <a:lnTo>
                    <a:pt x="198" y="149"/>
                  </a:lnTo>
                  <a:lnTo>
                    <a:pt x="202" y="180"/>
                  </a:lnTo>
                  <a:lnTo>
                    <a:pt x="209" y="217"/>
                  </a:lnTo>
                  <a:lnTo>
                    <a:pt x="213" y="255"/>
                  </a:lnTo>
                  <a:lnTo>
                    <a:pt x="218" y="296"/>
                  </a:lnTo>
                  <a:lnTo>
                    <a:pt x="222" y="340"/>
                  </a:lnTo>
                  <a:lnTo>
                    <a:pt x="226" y="386"/>
                  </a:lnTo>
                  <a:lnTo>
                    <a:pt x="229" y="432"/>
                  </a:lnTo>
                  <a:lnTo>
                    <a:pt x="233" y="479"/>
                  </a:lnTo>
                  <a:lnTo>
                    <a:pt x="234" y="527"/>
                  </a:lnTo>
                  <a:lnTo>
                    <a:pt x="235" y="575"/>
                  </a:lnTo>
                  <a:lnTo>
                    <a:pt x="233" y="623"/>
                  </a:lnTo>
                  <a:lnTo>
                    <a:pt x="229" y="671"/>
                  </a:lnTo>
                  <a:lnTo>
                    <a:pt x="225" y="719"/>
                  </a:lnTo>
                  <a:lnTo>
                    <a:pt x="218" y="767"/>
                  </a:lnTo>
                  <a:lnTo>
                    <a:pt x="210" y="815"/>
                  </a:lnTo>
                  <a:lnTo>
                    <a:pt x="201" y="861"/>
                  </a:lnTo>
                  <a:lnTo>
                    <a:pt x="192" y="903"/>
                  </a:lnTo>
                  <a:lnTo>
                    <a:pt x="183" y="945"/>
                  </a:lnTo>
                  <a:lnTo>
                    <a:pt x="173" y="982"/>
                  </a:lnTo>
                  <a:lnTo>
                    <a:pt x="164" y="1018"/>
                  </a:lnTo>
                  <a:lnTo>
                    <a:pt x="155" y="1046"/>
                  </a:lnTo>
                  <a:lnTo>
                    <a:pt x="150" y="1074"/>
                  </a:lnTo>
                  <a:lnTo>
                    <a:pt x="142" y="1095"/>
                  </a:lnTo>
                  <a:lnTo>
                    <a:pt x="138" y="1111"/>
                  </a:lnTo>
                  <a:lnTo>
                    <a:pt x="134" y="1121"/>
                  </a:lnTo>
                  <a:lnTo>
                    <a:pt x="134" y="1125"/>
                  </a:lnTo>
                  <a:lnTo>
                    <a:pt x="0" y="1069"/>
                  </a:lnTo>
                  <a:lnTo>
                    <a:pt x="137" y="0"/>
                  </a:lnTo>
                  <a:close/>
                </a:path>
              </a:pathLst>
            </a:custGeom>
            <a:solidFill>
              <a:srgbClr val="BFD7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6" name="Freeform 64"/>
            <p:cNvSpPr>
              <a:spLocks/>
            </p:cNvSpPr>
            <p:nvPr/>
          </p:nvSpPr>
          <p:spPr bwMode="auto">
            <a:xfrm>
              <a:off x="1063" y="3269"/>
              <a:ext cx="124" cy="454"/>
            </a:xfrm>
            <a:custGeom>
              <a:avLst/>
              <a:gdLst>
                <a:gd name="T0" fmla="*/ 0 w 272"/>
                <a:gd name="T1" fmla="*/ 0 h 1084"/>
                <a:gd name="T2" fmla="*/ 0 w 272"/>
                <a:gd name="T3" fmla="*/ 0 h 1084"/>
                <a:gd name="T4" fmla="*/ 0 w 272"/>
                <a:gd name="T5" fmla="*/ 0 h 1084"/>
                <a:gd name="T6" fmla="*/ 0 w 272"/>
                <a:gd name="T7" fmla="*/ 0 h 1084"/>
                <a:gd name="T8" fmla="*/ 0 w 272"/>
                <a:gd name="T9" fmla="*/ 0 h 1084"/>
                <a:gd name="T10" fmla="*/ 0 w 272"/>
                <a:gd name="T11" fmla="*/ 0 h 1084"/>
                <a:gd name="T12" fmla="*/ 0 w 272"/>
                <a:gd name="T13" fmla="*/ 0 h 1084"/>
                <a:gd name="T14" fmla="*/ 0 w 272"/>
                <a:gd name="T15" fmla="*/ 0 h 1084"/>
                <a:gd name="T16" fmla="*/ 0 w 272"/>
                <a:gd name="T17" fmla="*/ 0 h 1084"/>
                <a:gd name="T18" fmla="*/ 0 w 272"/>
                <a:gd name="T19" fmla="*/ 0 h 1084"/>
                <a:gd name="T20" fmla="*/ 0 w 272"/>
                <a:gd name="T21" fmla="*/ 0 h 1084"/>
                <a:gd name="T22" fmla="*/ 0 w 272"/>
                <a:gd name="T23" fmla="*/ 0 h 1084"/>
                <a:gd name="T24" fmla="*/ 0 w 272"/>
                <a:gd name="T25" fmla="*/ 0 h 1084"/>
                <a:gd name="T26" fmla="*/ 0 w 272"/>
                <a:gd name="T27" fmla="*/ 0 h 1084"/>
                <a:gd name="T28" fmla="*/ 0 w 272"/>
                <a:gd name="T29" fmla="*/ 0 h 1084"/>
                <a:gd name="T30" fmla="*/ 0 w 272"/>
                <a:gd name="T31" fmla="*/ 0 h 1084"/>
                <a:gd name="T32" fmla="*/ 0 w 272"/>
                <a:gd name="T33" fmla="*/ 0 h 1084"/>
                <a:gd name="T34" fmla="*/ 0 w 272"/>
                <a:gd name="T35" fmla="*/ 0 h 1084"/>
                <a:gd name="T36" fmla="*/ 0 w 272"/>
                <a:gd name="T37" fmla="*/ 0 h 1084"/>
                <a:gd name="T38" fmla="*/ 0 w 272"/>
                <a:gd name="T39" fmla="*/ 0 h 1084"/>
                <a:gd name="T40" fmla="*/ 0 w 272"/>
                <a:gd name="T41" fmla="*/ 0 h 1084"/>
                <a:gd name="T42" fmla="*/ 0 w 272"/>
                <a:gd name="T43" fmla="*/ 0 h 1084"/>
                <a:gd name="T44" fmla="*/ 0 w 272"/>
                <a:gd name="T45" fmla="*/ 0 h 1084"/>
                <a:gd name="T46" fmla="*/ 0 w 272"/>
                <a:gd name="T47" fmla="*/ 0 h 1084"/>
                <a:gd name="T48" fmla="*/ 0 w 272"/>
                <a:gd name="T49" fmla="*/ 0 h 1084"/>
                <a:gd name="T50" fmla="*/ 0 w 272"/>
                <a:gd name="T51" fmla="*/ 0 h 1084"/>
                <a:gd name="T52" fmla="*/ 0 w 272"/>
                <a:gd name="T53" fmla="*/ 0 h 1084"/>
                <a:gd name="T54" fmla="*/ 0 w 272"/>
                <a:gd name="T55" fmla="*/ 0 h 1084"/>
                <a:gd name="T56" fmla="*/ 0 w 272"/>
                <a:gd name="T57" fmla="*/ 0 h 1084"/>
                <a:gd name="T58" fmla="*/ 0 w 272"/>
                <a:gd name="T59" fmla="*/ 0 h 1084"/>
                <a:gd name="T60" fmla="*/ 0 w 272"/>
                <a:gd name="T61" fmla="*/ 0 h 1084"/>
                <a:gd name="T62" fmla="*/ 0 w 272"/>
                <a:gd name="T63" fmla="*/ 0 h 1084"/>
                <a:gd name="T64" fmla="*/ 0 w 272"/>
                <a:gd name="T65" fmla="*/ 0 h 1084"/>
                <a:gd name="T66" fmla="*/ 0 w 272"/>
                <a:gd name="T67" fmla="*/ 0 h 1084"/>
                <a:gd name="T68" fmla="*/ 0 w 272"/>
                <a:gd name="T69" fmla="*/ 0 h 1084"/>
                <a:gd name="T70" fmla="*/ 0 w 272"/>
                <a:gd name="T71" fmla="*/ 0 h 1084"/>
                <a:gd name="T72" fmla="*/ 0 w 272"/>
                <a:gd name="T73" fmla="*/ 0 h 1084"/>
                <a:gd name="T74" fmla="*/ 0 w 272"/>
                <a:gd name="T75" fmla="*/ 0 h 108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2"/>
                <a:gd name="T115" fmla="*/ 0 h 1084"/>
                <a:gd name="T116" fmla="*/ 272 w 272"/>
                <a:gd name="T117" fmla="*/ 1084 h 108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2" h="1084">
                  <a:moveTo>
                    <a:pt x="155" y="0"/>
                  </a:moveTo>
                  <a:lnTo>
                    <a:pt x="224" y="14"/>
                  </a:lnTo>
                  <a:lnTo>
                    <a:pt x="224" y="18"/>
                  </a:lnTo>
                  <a:lnTo>
                    <a:pt x="226" y="30"/>
                  </a:lnTo>
                  <a:lnTo>
                    <a:pt x="229" y="47"/>
                  </a:lnTo>
                  <a:lnTo>
                    <a:pt x="233" y="73"/>
                  </a:lnTo>
                  <a:lnTo>
                    <a:pt x="237" y="102"/>
                  </a:lnTo>
                  <a:lnTo>
                    <a:pt x="242" y="139"/>
                  </a:lnTo>
                  <a:lnTo>
                    <a:pt x="247" y="177"/>
                  </a:lnTo>
                  <a:lnTo>
                    <a:pt x="254" y="222"/>
                  </a:lnTo>
                  <a:lnTo>
                    <a:pt x="258" y="266"/>
                  </a:lnTo>
                  <a:lnTo>
                    <a:pt x="262" y="314"/>
                  </a:lnTo>
                  <a:lnTo>
                    <a:pt x="264" y="362"/>
                  </a:lnTo>
                  <a:lnTo>
                    <a:pt x="270" y="412"/>
                  </a:lnTo>
                  <a:lnTo>
                    <a:pt x="271" y="460"/>
                  </a:lnTo>
                  <a:lnTo>
                    <a:pt x="272" y="510"/>
                  </a:lnTo>
                  <a:lnTo>
                    <a:pt x="271" y="558"/>
                  </a:lnTo>
                  <a:lnTo>
                    <a:pt x="270" y="604"/>
                  </a:lnTo>
                  <a:lnTo>
                    <a:pt x="263" y="646"/>
                  </a:lnTo>
                  <a:lnTo>
                    <a:pt x="256" y="689"/>
                  </a:lnTo>
                  <a:lnTo>
                    <a:pt x="249" y="733"/>
                  </a:lnTo>
                  <a:lnTo>
                    <a:pt x="241" y="775"/>
                  </a:lnTo>
                  <a:lnTo>
                    <a:pt x="229" y="816"/>
                  </a:lnTo>
                  <a:lnTo>
                    <a:pt x="220" y="856"/>
                  </a:lnTo>
                  <a:lnTo>
                    <a:pt x="208" y="893"/>
                  </a:lnTo>
                  <a:lnTo>
                    <a:pt x="196" y="930"/>
                  </a:lnTo>
                  <a:lnTo>
                    <a:pt x="184" y="963"/>
                  </a:lnTo>
                  <a:lnTo>
                    <a:pt x="174" y="992"/>
                  </a:lnTo>
                  <a:lnTo>
                    <a:pt x="164" y="1018"/>
                  </a:lnTo>
                  <a:lnTo>
                    <a:pt x="156" y="1042"/>
                  </a:lnTo>
                  <a:lnTo>
                    <a:pt x="150" y="1059"/>
                  </a:lnTo>
                  <a:lnTo>
                    <a:pt x="145" y="1072"/>
                  </a:lnTo>
                  <a:lnTo>
                    <a:pt x="141" y="1082"/>
                  </a:lnTo>
                  <a:lnTo>
                    <a:pt x="141" y="1084"/>
                  </a:lnTo>
                  <a:lnTo>
                    <a:pt x="0" y="1028"/>
                  </a:lnTo>
                  <a:lnTo>
                    <a:pt x="154" y="559"/>
                  </a:lnTo>
                  <a:lnTo>
                    <a:pt x="155" y="0"/>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7" name="Freeform 65"/>
            <p:cNvSpPr>
              <a:spLocks/>
            </p:cNvSpPr>
            <p:nvPr/>
          </p:nvSpPr>
          <p:spPr bwMode="auto">
            <a:xfrm>
              <a:off x="1002" y="3265"/>
              <a:ext cx="151" cy="441"/>
            </a:xfrm>
            <a:custGeom>
              <a:avLst/>
              <a:gdLst>
                <a:gd name="T0" fmla="*/ 0 w 333"/>
                <a:gd name="T1" fmla="*/ 0 h 1051"/>
                <a:gd name="T2" fmla="*/ 0 w 333"/>
                <a:gd name="T3" fmla="*/ 0 h 1051"/>
                <a:gd name="T4" fmla="*/ 0 w 333"/>
                <a:gd name="T5" fmla="*/ 0 h 1051"/>
                <a:gd name="T6" fmla="*/ 0 w 333"/>
                <a:gd name="T7" fmla="*/ 0 h 1051"/>
                <a:gd name="T8" fmla="*/ 0 w 333"/>
                <a:gd name="T9" fmla="*/ 0 h 1051"/>
                <a:gd name="T10" fmla="*/ 0 w 333"/>
                <a:gd name="T11" fmla="*/ 0 h 1051"/>
                <a:gd name="T12" fmla="*/ 0 w 333"/>
                <a:gd name="T13" fmla="*/ 0 h 1051"/>
                <a:gd name="T14" fmla="*/ 0 w 333"/>
                <a:gd name="T15" fmla="*/ 0 h 1051"/>
                <a:gd name="T16" fmla="*/ 0 w 333"/>
                <a:gd name="T17" fmla="*/ 0 h 1051"/>
                <a:gd name="T18" fmla="*/ 0 w 333"/>
                <a:gd name="T19" fmla="*/ 0 h 1051"/>
                <a:gd name="T20" fmla="*/ 0 w 333"/>
                <a:gd name="T21" fmla="*/ 0 h 1051"/>
                <a:gd name="T22" fmla="*/ 0 w 333"/>
                <a:gd name="T23" fmla="*/ 0 h 1051"/>
                <a:gd name="T24" fmla="*/ 0 w 333"/>
                <a:gd name="T25" fmla="*/ 0 h 1051"/>
                <a:gd name="T26" fmla="*/ 0 w 333"/>
                <a:gd name="T27" fmla="*/ 0 h 1051"/>
                <a:gd name="T28" fmla="*/ 0 w 333"/>
                <a:gd name="T29" fmla="*/ 0 h 1051"/>
                <a:gd name="T30" fmla="*/ 0 w 333"/>
                <a:gd name="T31" fmla="*/ 0 h 1051"/>
                <a:gd name="T32" fmla="*/ 0 w 333"/>
                <a:gd name="T33" fmla="*/ 0 h 1051"/>
                <a:gd name="T34" fmla="*/ 0 w 333"/>
                <a:gd name="T35" fmla="*/ 0 h 1051"/>
                <a:gd name="T36" fmla="*/ 0 w 333"/>
                <a:gd name="T37" fmla="*/ 0 h 1051"/>
                <a:gd name="T38" fmla="*/ 0 w 333"/>
                <a:gd name="T39" fmla="*/ 0 h 1051"/>
                <a:gd name="T40" fmla="*/ 0 w 333"/>
                <a:gd name="T41" fmla="*/ 0 h 1051"/>
                <a:gd name="T42" fmla="*/ 0 w 333"/>
                <a:gd name="T43" fmla="*/ 0 h 1051"/>
                <a:gd name="T44" fmla="*/ 0 w 333"/>
                <a:gd name="T45" fmla="*/ 0 h 1051"/>
                <a:gd name="T46" fmla="*/ 0 w 333"/>
                <a:gd name="T47" fmla="*/ 0 h 1051"/>
                <a:gd name="T48" fmla="*/ 0 w 333"/>
                <a:gd name="T49" fmla="*/ 0 h 1051"/>
                <a:gd name="T50" fmla="*/ 0 w 333"/>
                <a:gd name="T51" fmla="*/ 0 h 1051"/>
                <a:gd name="T52" fmla="*/ 0 w 333"/>
                <a:gd name="T53" fmla="*/ 0 h 1051"/>
                <a:gd name="T54" fmla="*/ 0 w 333"/>
                <a:gd name="T55" fmla="*/ 0 h 1051"/>
                <a:gd name="T56" fmla="*/ 0 w 333"/>
                <a:gd name="T57" fmla="*/ 0 h 1051"/>
                <a:gd name="T58" fmla="*/ 0 w 333"/>
                <a:gd name="T59" fmla="*/ 0 h 1051"/>
                <a:gd name="T60" fmla="*/ 0 w 333"/>
                <a:gd name="T61" fmla="*/ 0 h 1051"/>
                <a:gd name="T62" fmla="*/ 0 w 333"/>
                <a:gd name="T63" fmla="*/ 0 h 1051"/>
                <a:gd name="T64" fmla="*/ 0 w 333"/>
                <a:gd name="T65" fmla="*/ 0 h 1051"/>
                <a:gd name="T66" fmla="*/ 0 w 333"/>
                <a:gd name="T67" fmla="*/ 0 h 1051"/>
                <a:gd name="T68" fmla="*/ 0 w 333"/>
                <a:gd name="T69" fmla="*/ 0 h 1051"/>
                <a:gd name="T70" fmla="*/ 0 w 333"/>
                <a:gd name="T71" fmla="*/ 0 h 1051"/>
                <a:gd name="T72" fmla="*/ 0 w 333"/>
                <a:gd name="T73" fmla="*/ 0 h 1051"/>
                <a:gd name="T74" fmla="*/ 0 w 333"/>
                <a:gd name="T75" fmla="*/ 0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3"/>
                <a:gd name="T115" fmla="*/ 0 h 1051"/>
                <a:gd name="T116" fmla="*/ 333 w 333"/>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3" h="1051">
                  <a:moveTo>
                    <a:pt x="221" y="0"/>
                  </a:moveTo>
                  <a:lnTo>
                    <a:pt x="293" y="8"/>
                  </a:lnTo>
                  <a:lnTo>
                    <a:pt x="293" y="12"/>
                  </a:lnTo>
                  <a:lnTo>
                    <a:pt x="296" y="22"/>
                  </a:lnTo>
                  <a:lnTo>
                    <a:pt x="298" y="41"/>
                  </a:lnTo>
                  <a:lnTo>
                    <a:pt x="301" y="64"/>
                  </a:lnTo>
                  <a:lnTo>
                    <a:pt x="304" y="92"/>
                  </a:lnTo>
                  <a:lnTo>
                    <a:pt x="309" y="127"/>
                  </a:lnTo>
                  <a:lnTo>
                    <a:pt x="313" y="164"/>
                  </a:lnTo>
                  <a:lnTo>
                    <a:pt x="318" y="206"/>
                  </a:lnTo>
                  <a:lnTo>
                    <a:pt x="321" y="249"/>
                  </a:lnTo>
                  <a:lnTo>
                    <a:pt x="326" y="293"/>
                  </a:lnTo>
                  <a:lnTo>
                    <a:pt x="329" y="341"/>
                  </a:lnTo>
                  <a:lnTo>
                    <a:pt x="331" y="389"/>
                  </a:lnTo>
                  <a:lnTo>
                    <a:pt x="331" y="437"/>
                  </a:lnTo>
                  <a:lnTo>
                    <a:pt x="333" y="484"/>
                  </a:lnTo>
                  <a:lnTo>
                    <a:pt x="331" y="529"/>
                  </a:lnTo>
                  <a:lnTo>
                    <a:pt x="330" y="574"/>
                  </a:lnTo>
                  <a:lnTo>
                    <a:pt x="323" y="616"/>
                  </a:lnTo>
                  <a:lnTo>
                    <a:pt x="315" y="658"/>
                  </a:lnTo>
                  <a:lnTo>
                    <a:pt x="304" y="699"/>
                  </a:lnTo>
                  <a:lnTo>
                    <a:pt x="290" y="742"/>
                  </a:lnTo>
                  <a:lnTo>
                    <a:pt x="276" y="783"/>
                  </a:lnTo>
                  <a:lnTo>
                    <a:pt x="260" y="822"/>
                  </a:lnTo>
                  <a:lnTo>
                    <a:pt x="243" y="861"/>
                  </a:lnTo>
                  <a:lnTo>
                    <a:pt x="229" y="897"/>
                  </a:lnTo>
                  <a:lnTo>
                    <a:pt x="212" y="929"/>
                  </a:lnTo>
                  <a:lnTo>
                    <a:pt x="196" y="958"/>
                  </a:lnTo>
                  <a:lnTo>
                    <a:pt x="180" y="984"/>
                  </a:lnTo>
                  <a:lnTo>
                    <a:pt x="169" y="1008"/>
                  </a:lnTo>
                  <a:lnTo>
                    <a:pt x="158" y="1025"/>
                  </a:lnTo>
                  <a:lnTo>
                    <a:pt x="150" y="1040"/>
                  </a:lnTo>
                  <a:lnTo>
                    <a:pt x="144" y="1049"/>
                  </a:lnTo>
                  <a:lnTo>
                    <a:pt x="143" y="1051"/>
                  </a:lnTo>
                  <a:lnTo>
                    <a:pt x="0" y="996"/>
                  </a:lnTo>
                  <a:lnTo>
                    <a:pt x="197" y="525"/>
                  </a:lnTo>
                  <a:lnTo>
                    <a:pt x="221" y="0"/>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8" name="Freeform 66"/>
            <p:cNvSpPr>
              <a:spLocks/>
            </p:cNvSpPr>
            <p:nvPr/>
          </p:nvSpPr>
          <p:spPr bwMode="auto">
            <a:xfrm>
              <a:off x="961" y="3265"/>
              <a:ext cx="152" cy="424"/>
            </a:xfrm>
            <a:custGeom>
              <a:avLst/>
              <a:gdLst>
                <a:gd name="T0" fmla="*/ 0 w 337"/>
                <a:gd name="T1" fmla="*/ 0 h 1011"/>
                <a:gd name="T2" fmla="*/ 0 w 337"/>
                <a:gd name="T3" fmla="*/ 0 h 1011"/>
                <a:gd name="T4" fmla="*/ 0 w 337"/>
                <a:gd name="T5" fmla="*/ 0 h 1011"/>
                <a:gd name="T6" fmla="*/ 0 w 337"/>
                <a:gd name="T7" fmla="*/ 0 h 1011"/>
                <a:gd name="T8" fmla="*/ 0 w 337"/>
                <a:gd name="T9" fmla="*/ 0 h 1011"/>
                <a:gd name="T10" fmla="*/ 0 w 337"/>
                <a:gd name="T11" fmla="*/ 0 h 1011"/>
                <a:gd name="T12" fmla="*/ 0 w 337"/>
                <a:gd name="T13" fmla="*/ 0 h 1011"/>
                <a:gd name="T14" fmla="*/ 0 w 337"/>
                <a:gd name="T15" fmla="*/ 0 h 1011"/>
                <a:gd name="T16" fmla="*/ 0 w 337"/>
                <a:gd name="T17" fmla="*/ 0 h 1011"/>
                <a:gd name="T18" fmla="*/ 0 w 337"/>
                <a:gd name="T19" fmla="*/ 0 h 1011"/>
                <a:gd name="T20" fmla="*/ 0 w 337"/>
                <a:gd name="T21" fmla="*/ 0 h 1011"/>
                <a:gd name="T22" fmla="*/ 0 w 337"/>
                <a:gd name="T23" fmla="*/ 0 h 1011"/>
                <a:gd name="T24" fmla="*/ 0 w 337"/>
                <a:gd name="T25" fmla="*/ 0 h 1011"/>
                <a:gd name="T26" fmla="*/ 0 w 337"/>
                <a:gd name="T27" fmla="*/ 0 h 1011"/>
                <a:gd name="T28" fmla="*/ 0 w 337"/>
                <a:gd name="T29" fmla="*/ 0 h 1011"/>
                <a:gd name="T30" fmla="*/ 0 w 337"/>
                <a:gd name="T31" fmla="*/ 0 h 1011"/>
                <a:gd name="T32" fmla="*/ 0 w 337"/>
                <a:gd name="T33" fmla="*/ 0 h 1011"/>
                <a:gd name="T34" fmla="*/ 0 w 337"/>
                <a:gd name="T35" fmla="*/ 0 h 1011"/>
                <a:gd name="T36" fmla="*/ 0 w 337"/>
                <a:gd name="T37" fmla="*/ 0 h 1011"/>
                <a:gd name="T38" fmla="*/ 0 w 337"/>
                <a:gd name="T39" fmla="*/ 0 h 1011"/>
                <a:gd name="T40" fmla="*/ 0 w 337"/>
                <a:gd name="T41" fmla="*/ 0 h 1011"/>
                <a:gd name="T42" fmla="*/ 0 w 337"/>
                <a:gd name="T43" fmla="*/ 0 h 1011"/>
                <a:gd name="T44" fmla="*/ 0 w 337"/>
                <a:gd name="T45" fmla="*/ 0 h 1011"/>
                <a:gd name="T46" fmla="*/ 0 w 337"/>
                <a:gd name="T47" fmla="*/ 0 h 1011"/>
                <a:gd name="T48" fmla="*/ 0 w 337"/>
                <a:gd name="T49" fmla="*/ 0 h 1011"/>
                <a:gd name="T50" fmla="*/ 0 w 337"/>
                <a:gd name="T51" fmla="*/ 0 h 1011"/>
                <a:gd name="T52" fmla="*/ 0 w 337"/>
                <a:gd name="T53" fmla="*/ 0 h 1011"/>
                <a:gd name="T54" fmla="*/ 0 w 337"/>
                <a:gd name="T55" fmla="*/ 0 h 1011"/>
                <a:gd name="T56" fmla="*/ 0 w 337"/>
                <a:gd name="T57" fmla="*/ 0 h 1011"/>
                <a:gd name="T58" fmla="*/ 0 w 337"/>
                <a:gd name="T59" fmla="*/ 0 h 1011"/>
                <a:gd name="T60" fmla="*/ 0 w 337"/>
                <a:gd name="T61" fmla="*/ 0 h 1011"/>
                <a:gd name="T62" fmla="*/ 0 w 337"/>
                <a:gd name="T63" fmla="*/ 0 h 1011"/>
                <a:gd name="T64" fmla="*/ 0 w 337"/>
                <a:gd name="T65" fmla="*/ 0 h 1011"/>
                <a:gd name="T66" fmla="*/ 0 w 337"/>
                <a:gd name="T67" fmla="*/ 0 h 1011"/>
                <a:gd name="T68" fmla="*/ 0 w 337"/>
                <a:gd name="T69" fmla="*/ 0 h 1011"/>
                <a:gd name="T70" fmla="*/ 0 w 337"/>
                <a:gd name="T71" fmla="*/ 0 h 1011"/>
                <a:gd name="T72" fmla="*/ 0 w 337"/>
                <a:gd name="T73" fmla="*/ 0 h 1011"/>
                <a:gd name="T74" fmla="*/ 0 w 337"/>
                <a:gd name="T75" fmla="*/ 0 h 101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7"/>
                <a:gd name="T115" fmla="*/ 0 h 1011"/>
                <a:gd name="T116" fmla="*/ 337 w 337"/>
                <a:gd name="T117" fmla="*/ 1011 h 101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7" h="1011">
                  <a:moveTo>
                    <a:pt x="263" y="6"/>
                  </a:moveTo>
                  <a:lnTo>
                    <a:pt x="312" y="0"/>
                  </a:lnTo>
                  <a:lnTo>
                    <a:pt x="312" y="4"/>
                  </a:lnTo>
                  <a:lnTo>
                    <a:pt x="313" y="13"/>
                  </a:lnTo>
                  <a:lnTo>
                    <a:pt x="314" y="27"/>
                  </a:lnTo>
                  <a:lnTo>
                    <a:pt x="317" y="50"/>
                  </a:lnTo>
                  <a:lnTo>
                    <a:pt x="320" y="75"/>
                  </a:lnTo>
                  <a:lnTo>
                    <a:pt x="322" y="105"/>
                  </a:lnTo>
                  <a:lnTo>
                    <a:pt x="325" y="138"/>
                  </a:lnTo>
                  <a:lnTo>
                    <a:pt x="329" y="176"/>
                  </a:lnTo>
                  <a:lnTo>
                    <a:pt x="330" y="216"/>
                  </a:lnTo>
                  <a:lnTo>
                    <a:pt x="334" y="256"/>
                  </a:lnTo>
                  <a:lnTo>
                    <a:pt x="334" y="300"/>
                  </a:lnTo>
                  <a:lnTo>
                    <a:pt x="337" y="345"/>
                  </a:lnTo>
                  <a:lnTo>
                    <a:pt x="337" y="389"/>
                  </a:lnTo>
                  <a:lnTo>
                    <a:pt x="337" y="434"/>
                  </a:lnTo>
                  <a:lnTo>
                    <a:pt x="335" y="479"/>
                  </a:lnTo>
                  <a:lnTo>
                    <a:pt x="334" y="522"/>
                  </a:lnTo>
                  <a:lnTo>
                    <a:pt x="329" y="564"/>
                  </a:lnTo>
                  <a:lnTo>
                    <a:pt x="320" y="608"/>
                  </a:lnTo>
                  <a:lnTo>
                    <a:pt x="306" y="651"/>
                  </a:lnTo>
                  <a:lnTo>
                    <a:pt x="293" y="695"/>
                  </a:lnTo>
                  <a:lnTo>
                    <a:pt x="275" y="735"/>
                  </a:lnTo>
                  <a:lnTo>
                    <a:pt x="255" y="775"/>
                  </a:lnTo>
                  <a:lnTo>
                    <a:pt x="234" y="814"/>
                  </a:lnTo>
                  <a:lnTo>
                    <a:pt x="214" y="851"/>
                  </a:lnTo>
                  <a:lnTo>
                    <a:pt x="192" y="884"/>
                  </a:lnTo>
                  <a:lnTo>
                    <a:pt x="174" y="916"/>
                  </a:lnTo>
                  <a:lnTo>
                    <a:pt x="154" y="942"/>
                  </a:lnTo>
                  <a:lnTo>
                    <a:pt x="138" y="966"/>
                  </a:lnTo>
                  <a:lnTo>
                    <a:pt x="124" y="984"/>
                  </a:lnTo>
                  <a:lnTo>
                    <a:pt x="114" y="999"/>
                  </a:lnTo>
                  <a:lnTo>
                    <a:pt x="108" y="1008"/>
                  </a:lnTo>
                  <a:lnTo>
                    <a:pt x="105" y="1011"/>
                  </a:lnTo>
                  <a:lnTo>
                    <a:pt x="0" y="958"/>
                  </a:lnTo>
                  <a:lnTo>
                    <a:pt x="216" y="531"/>
                  </a:lnTo>
                  <a:lnTo>
                    <a:pt x="263" y="6"/>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39" name="Freeform 67"/>
            <p:cNvSpPr>
              <a:spLocks/>
            </p:cNvSpPr>
            <p:nvPr/>
          </p:nvSpPr>
          <p:spPr bwMode="auto">
            <a:xfrm>
              <a:off x="926" y="3269"/>
              <a:ext cx="159" cy="409"/>
            </a:xfrm>
            <a:custGeom>
              <a:avLst/>
              <a:gdLst>
                <a:gd name="T0" fmla="*/ 0 w 350"/>
                <a:gd name="T1" fmla="*/ 0 h 978"/>
                <a:gd name="T2" fmla="*/ 0 w 350"/>
                <a:gd name="T3" fmla="*/ 0 h 978"/>
                <a:gd name="T4" fmla="*/ 0 w 350"/>
                <a:gd name="T5" fmla="*/ 0 h 978"/>
                <a:gd name="T6" fmla="*/ 0 w 350"/>
                <a:gd name="T7" fmla="*/ 0 h 978"/>
                <a:gd name="T8" fmla="*/ 0 w 350"/>
                <a:gd name="T9" fmla="*/ 0 h 978"/>
                <a:gd name="T10" fmla="*/ 0 w 350"/>
                <a:gd name="T11" fmla="*/ 0 h 978"/>
                <a:gd name="T12" fmla="*/ 0 w 350"/>
                <a:gd name="T13" fmla="*/ 0 h 978"/>
                <a:gd name="T14" fmla="*/ 0 w 350"/>
                <a:gd name="T15" fmla="*/ 0 h 978"/>
                <a:gd name="T16" fmla="*/ 0 w 350"/>
                <a:gd name="T17" fmla="*/ 0 h 978"/>
                <a:gd name="T18" fmla="*/ 0 w 350"/>
                <a:gd name="T19" fmla="*/ 0 h 978"/>
                <a:gd name="T20" fmla="*/ 0 w 350"/>
                <a:gd name="T21" fmla="*/ 0 h 978"/>
                <a:gd name="T22" fmla="*/ 0 w 350"/>
                <a:gd name="T23" fmla="*/ 0 h 978"/>
                <a:gd name="T24" fmla="*/ 0 w 350"/>
                <a:gd name="T25" fmla="*/ 0 h 978"/>
                <a:gd name="T26" fmla="*/ 0 w 350"/>
                <a:gd name="T27" fmla="*/ 0 h 978"/>
                <a:gd name="T28" fmla="*/ 0 w 350"/>
                <a:gd name="T29" fmla="*/ 0 h 978"/>
                <a:gd name="T30" fmla="*/ 0 w 350"/>
                <a:gd name="T31" fmla="*/ 0 h 978"/>
                <a:gd name="T32" fmla="*/ 0 w 350"/>
                <a:gd name="T33" fmla="*/ 0 h 978"/>
                <a:gd name="T34" fmla="*/ 0 w 350"/>
                <a:gd name="T35" fmla="*/ 0 h 978"/>
                <a:gd name="T36" fmla="*/ 0 w 350"/>
                <a:gd name="T37" fmla="*/ 0 h 978"/>
                <a:gd name="T38" fmla="*/ 0 w 350"/>
                <a:gd name="T39" fmla="*/ 0 h 978"/>
                <a:gd name="T40" fmla="*/ 0 w 350"/>
                <a:gd name="T41" fmla="*/ 0 h 978"/>
                <a:gd name="T42" fmla="*/ 0 w 350"/>
                <a:gd name="T43" fmla="*/ 0 h 978"/>
                <a:gd name="T44" fmla="*/ 0 w 350"/>
                <a:gd name="T45" fmla="*/ 0 h 978"/>
                <a:gd name="T46" fmla="*/ 0 w 350"/>
                <a:gd name="T47" fmla="*/ 0 h 978"/>
                <a:gd name="T48" fmla="*/ 0 w 350"/>
                <a:gd name="T49" fmla="*/ 0 h 978"/>
                <a:gd name="T50" fmla="*/ 0 w 350"/>
                <a:gd name="T51" fmla="*/ 0 h 978"/>
                <a:gd name="T52" fmla="*/ 0 w 350"/>
                <a:gd name="T53" fmla="*/ 0 h 978"/>
                <a:gd name="T54" fmla="*/ 0 w 350"/>
                <a:gd name="T55" fmla="*/ 0 h 978"/>
                <a:gd name="T56" fmla="*/ 0 w 350"/>
                <a:gd name="T57" fmla="*/ 0 h 978"/>
                <a:gd name="T58" fmla="*/ 0 w 350"/>
                <a:gd name="T59" fmla="*/ 0 h 978"/>
                <a:gd name="T60" fmla="*/ 0 w 350"/>
                <a:gd name="T61" fmla="*/ 0 h 978"/>
                <a:gd name="T62" fmla="*/ 0 w 350"/>
                <a:gd name="T63" fmla="*/ 0 h 978"/>
                <a:gd name="T64" fmla="*/ 0 w 350"/>
                <a:gd name="T65" fmla="*/ 0 h 978"/>
                <a:gd name="T66" fmla="*/ 0 w 350"/>
                <a:gd name="T67" fmla="*/ 0 h 978"/>
                <a:gd name="T68" fmla="*/ 0 w 350"/>
                <a:gd name="T69" fmla="*/ 0 h 978"/>
                <a:gd name="T70" fmla="*/ 0 w 350"/>
                <a:gd name="T71" fmla="*/ 0 h 978"/>
                <a:gd name="T72" fmla="*/ 0 w 350"/>
                <a:gd name="T73" fmla="*/ 0 h 978"/>
                <a:gd name="T74" fmla="*/ 0 w 350"/>
                <a:gd name="T75" fmla="*/ 0 h 978"/>
                <a:gd name="T76" fmla="*/ 0 w 350"/>
                <a:gd name="T77" fmla="*/ 0 h 9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50"/>
                <a:gd name="T118" fmla="*/ 0 h 978"/>
                <a:gd name="T119" fmla="*/ 350 w 350"/>
                <a:gd name="T120" fmla="*/ 978 h 9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50" h="978">
                  <a:moveTo>
                    <a:pt x="291" y="16"/>
                  </a:moveTo>
                  <a:lnTo>
                    <a:pt x="339" y="0"/>
                  </a:lnTo>
                  <a:lnTo>
                    <a:pt x="339" y="2"/>
                  </a:lnTo>
                  <a:lnTo>
                    <a:pt x="339" y="12"/>
                  </a:lnTo>
                  <a:lnTo>
                    <a:pt x="341" y="25"/>
                  </a:lnTo>
                  <a:lnTo>
                    <a:pt x="342" y="44"/>
                  </a:lnTo>
                  <a:lnTo>
                    <a:pt x="343" y="67"/>
                  </a:lnTo>
                  <a:lnTo>
                    <a:pt x="345" y="95"/>
                  </a:lnTo>
                  <a:lnTo>
                    <a:pt x="347" y="125"/>
                  </a:lnTo>
                  <a:lnTo>
                    <a:pt x="350" y="161"/>
                  </a:lnTo>
                  <a:lnTo>
                    <a:pt x="350" y="198"/>
                  </a:lnTo>
                  <a:lnTo>
                    <a:pt x="350" y="237"/>
                  </a:lnTo>
                  <a:lnTo>
                    <a:pt x="349" y="279"/>
                  </a:lnTo>
                  <a:lnTo>
                    <a:pt x="349" y="324"/>
                  </a:lnTo>
                  <a:lnTo>
                    <a:pt x="345" y="369"/>
                  </a:lnTo>
                  <a:lnTo>
                    <a:pt x="341" y="415"/>
                  </a:lnTo>
                  <a:lnTo>
                    <a:pt x="337" y="461"/>
                  </a:lnTo>
                  <a:lnTo>
                    <a:pt x="331" y="510"/>
                  </a:lnTo>
                  <a:lnTo>
                    <a:pt x="321" y="554"/>
                  </a:lnTo>
                  <a:lnTo>
                    <a:pt x="309" y="601"/>
                  </a:lnTo>
                  <a:lnTo>
                    <a:pt x="293" y="644"/>
                  </a:lnTo>
                  <a:lnTo>
                    <a:pt x="276" y="687"/>
                  </a:lnTo>
                  <a:lnTo>
                    <a:pt x="255" y="727"/>
                  </a:lnTo>
                  <a:lnTo>
                    <a:pt x="235" y="766"/>
                  </a:lnTo>
                  <a:lnTo>
                    <a:pt x="214" y="803"/>
                  </a:lnTo>
                  <a:lnTo>
                    <a:pt x="195" y="837"/>
                  </a:lnTo>
                  <a:lnTo>
                    <a:pt x="172" y="868"/>
                  </a:lnTo>
                  <a:lnTo>
                    <a:pt x="154" y="895"/>
                  </a:lnTo>
                  <a:lnTo>
                    <a:pt x="135" y="919"/>
                  </a:lnTo>
                  <a:lnTo>
                    <a:pt x="121" y="940"/>
                  </a:lnTo>
                  <a:lnTo>
                    <a:pt x="107" y="956"/>
                  </a:lnTo>
                  <a:lnTo>
                    <a:pt x="97" y="969"/>
                  </a:lnTo>
                  <a:lnTo>
                    <a:pt x="91" y="976"/>
                  </a:lnTo>
                  <a:lnTo>
                    <a:pt x="89" y="978"/>
                  </a:lnTo>
                  <a:lnTo>
                    <a:pt x="0" y="920"/>
                  </a:lnTo>
                  <a:lnTo>
                    <a:pt x="229" y="497"/>
                  </a:lnTo>
                  <a:lnTo>
                    <a:pt x="276" y="99"/>
                  </a:lnTo>
                  <a:lnTo>
                    <a:pt x="291" y="16"/>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40" name="Freeform 68"/>
            <p:cNvSpPr>
              <a:spLocks/>
            </p:cNvSpPr>
            <p:nvPr/>
          </p:nvSpPr>
          <p:spPr bwMode="auto">
            <a:xfrm>
              <a:off x="905" y="3277"/>
              <a:ext cx="154" cy="384"/>
            </a:xfrm>
            <a:custGeom>
              <a:avLst/>
              <a:gdLst>
                <a:gd name="T0" fmla="*/ 0 w 340"/>
                <a:gd name="T1" fmla="*/ 0 h 917"/>
                <a:gd name="T2" fmla="*/ 0 w 340"/>
                <a:gd name="T3" fmla="*/ 0 h 917"/>
                <a:gd name="T4" fmla="*/ 0 w 340"/>
                <a:gd name="T5" fmla="*/ 0 h 917"/>
                <a:gd name="T6" fmla="*/ 0 w 340"/>
                <a:gd name="T7" fmla="*/ 0 h 917"/>
                <a:gd name="T8" fmla="*/ 0 w 340"/>
                <a:gd name="T9" fmla="*/ 0 h 917"/>
                <a:gd name="T10" fmla="*/ 0 w 340"/>
                <a:gd name="T11" fmla="*/ 0 h 917"/>
                <a:gd name="T12" fmla="*/ 0 w 340"/>
                <a:gd name="T13" fmla="*/ 0 h 917"/>
                <a:gd name="T14" fmla="*/ 0 w 340"/>
                <a:gd name="T15" fmla="*/ 0 h 917"/>
                <a:gd name="T16" fmla="*/ 0 w 340"/>
                <a:gd name="T17" fmla="*/ 0 h 917"/>
                <a:gd name="T18" fmla="*/ 0 w 340"/>
                <a:gd name="T19" fmla="*/ 0 h 917"/>
                <a:gd name="T20" fmla="*/ 0 w 340"/>
                <a:gd name="T21" fmla="*/ 0 h 917"/>
                <a:gd name="T22" fmla="*/ 0 w 340"/>
                <a:gd name="T23" fmla="*/ 0 h 917"/>
                <a:gd name="T24" fmla="*/ 0 w 340"/>
                <a:gd name="T25" fmla="*/ 0 h 917"/>
                <a:gd name="T26" fmla="*/ 0 w 340"/>
                <a:gd name="T27" fmla="*/ 0 h 917"/>
                <a:gd name="T28" fmla="*/ 0 w 340"/>
                <a:gd name="T29" fmla="*/ 0 h 917"/>
                <a:gd name="T30" fmla="*/ 0 w 340"/>
                <a:gd name="T31" fmla="*/ 0 h 917"/>
                <a:gd name="T32" fmla="*/ 0 w 340"/>
                <a:gd name="T33" fmla="*/ 0 h 917"/>
                <a:gd name="T34" fmla="*/ 0 w 340"/>
                <a:gd name="T35" fmla="*/ 0 h 917"/>
                <a:gd name="T36" fmla="*/ 0 w 340"/>
                <a:gd name="T37" fmla="*/ 0 h 917"/>
                <a:gd name="T38" fmla="*/ 0 w 340"/>
                <a:gd name="T39" fmla="*/ 0 h 917"/>
                <a:gd name="T40" fmla="*/ 0 w 340"/>
                <a:gd name="T41" fmla="*/ 0 h 917"/>
                <a:gd name="T42" fmla="*/ 0 w 340"/>
                <a:gd name="T43" fmla="*/ 0 h 917"/>
                <a:gd name="T44" fmla="*/ 0 w 340"/>
                <a:gd name="T45" fmla="*/ 0 h 917"/>
                <a:gd name="T46" fmla="*/ 0 w 340"/>
                <a:gd name="T47" fmla="*/ 0 h 917"/>
                <a:gd name="T48" fmla="*/ 0 w 340"/>
                <a:gd name="T49" fmla="*/ 0 h 917"/>
                <a:gd name="T50" fmla="*/ 0 w 340"/>
                <a:gd name="T51" fmla="*/ 0 h 917"/>
                <a:gd name="T52" fmla="*/ 0 w 340"/>
                <a:gd name="T53" fmla="*/ 0 h 917"/>
                <a:gd name="T54" fmla="*/ 0 w 340"/>
                <a:gd name="T55" fmla="*/ 0 h 917"/>
                <a:gd name="T56" fmla="*/ 0 w 340"/>
                <a:gd name="T57" fmla="*/ 0 h 917"/>
                <a:gd name="T58" fmla="*/ 0 w 340"/>
                <a:gd name="T59" fmla="*/ 0 h 917"/>
                <a:gd name="T60" fmla="*/ 0 w 340"/>
                <a:gd name="T61" fmla="*/ 0 h 917"/>
                <a:gd name="T62" fmla="*/ 0 w 340"/>
                <a:gd name="T63" fmla="*/ 0 h 917"/>
                <a:gd name="T64" fmla="*/ 0 w 340"/>
                <a:gd name="T65" fmla="*/ 0 h 917"/>
                <a:gd name="T66" fmla="*/ 0 w 340"/>
                <a:gd name="T67" fmla="*/ 0 h 9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40"/>
                <a:gd name="T103" fmla="*/ 0 h 917"/>
                <a:gd name="T104" fmla="*/ 340 w 340"/>
                <a:gd name="T105" fmla="*/ 917 h 9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40" h="917">
                  <a:moveTo>
                    <a:pt x="307" y="25"/>
                  </a:moveTo>
                  <a:lnTo>
                    <a:pt x="307" y="28"/>
                  </a:lnTo>
                  <a:lnTo>
                    <a:pt x="307" y="36"/>
                  </a:lnTo>
                  <a:lnTo>
                    <a:pt x="306" y="49"/>
                  </a:lnTo>
                  <a:lnTo>
                    <a:pt x="306" y="67"/>
                  </a:lnTo>
                  <a:lnTo>
                    <a:pt x="303" y="88"/>
                  </a:lnTo>
                  <a:lnTo>
                    <a:pt x="303" y="116"/>
                  </a:lnTo>
                  <a:lnTo>
                    <a:pt x="300" y="144"/>
                  </a:lnTo>
                  <a:lnTo>
                    <a:pt x="299" y="176"/>
                  </a:lnTo>
                  <a:lnTo>
                    <a:pt x="294" y="209"/>
                  </a:lnTo>
                  <a:lnTo>
                    <a:pt x="290" y="245"/>
                  </a:lnTo>
                  <a:lnTo>
                    <a:pt x="284" y="282"/>
                  </a:lnTo>
                  <a:lnTo>
                    <a:pt x="281" y="319"/>
                  </a:lnTo>
                  <a:lnTo>
                    <a:pt x="271" y="355"/>
                  </a:lnTo>
                  <a:lnTo>
                    <a:pt x="263" y="394"/>
                  </a:lnTo>
                  <a:lnTo>
                    <a:pt x="254" y="429"/>
                  </a:lnTo>
                  <a:lnTo>
                    <a:pt x="244" y="466"/>
                  </a:lnTo>
                  <a:lnTo>
                    <a:pt x="231" y="500"/>
                  </a:lnTo>
                  <a:lnTo>
                    <a:pt x="216" y="536"/>
                  </a:lnTo>
                  <a:lnTo>
                    <a:pt x="198" y="571"/>
                  </a:lnTo>
                  <a:lnTo>
                    <a:pt x="179" y="608"/>
                  </a:lnTo>
                  <a:lnTo>
                    <a:pt x="159" y="642"/>
                  </a:lnTo>
                  <a:lnTo>
                    <a:pt x="138" y="678"/>
                  </a:lnTo>
                  <a:lnTo>
                    <a:pt x="119" y="709"/>
                  </a:lnTo>
                  <a:lnTo>
                    <a:pt x="99" y="742"/>
                  </a:lnTo>
                  <a:lnTo>
                    <a:pt x="79" y="771"/>
                  </a:lnTo>
                  <a:lnTo>
                    <a:pt x="61" y="799"/>
                  </a:lnTo>
                  <a:lnTo>
                    <a:pt x="44" y="823"/>
                  </a:lnTo>
                  <a:lnTo>
                    <a:pt x="29" y="844"/>
                  </a:lnTo>
                  <a:lnTo>
                    <a:pt x="17" y="858"/>
                  </a:lnTo>
                  <a:lnTo>
                    <a:pt x="8" y="871"/>
                  </a:lnTo>
                  <a:lnTo>
                    <a:pt x="2" y="881"/>
                  </a:lnTo>
                  <a:lnTo>
                    <a:pt x="0" y="883"/>
                  </a:lnTo>
                  <a:lnTo>
                    <a:pt x="57" y="917"/>
                  </a:lnTo>
                  <a:lnTo>
                    <a:pt x="59" y="913"/>
                  </a:lnTo>
                  <a:lnTo>
                    <a:pt x="65" y="903"/>
                  </a:lnTo>
                  <a:lnTo>
                    <a:pt x="75" y="888"/>
                  </a:lnTo>
                  <a:lnTo>
                    <a:pt x="90" y="869"/>
                  </a:lnTo>
                  <a:lnTo>
                    <a:pt x="106" y="844"/>
                  </a:lnTo>
                  <a:lnTo>
                    <a:pt x="124" y="817"/>
                  </a:lnTo>
                  <a:lnTo>
                    <a:pt x="145" y="787"/>
                  </a:lnTo>
                  <a:lnTo>
                    <a:pt x="167" y="754"/>
                  </a:lnTo>
                  <a:lnTo>
                    <a:pt x="188" y="717"/>
                  </a:lnTo>
                  <a:lnTo>
                    <a:pt x="211" y="682"/>
                  </a:lnTo>
                  <a:lnTo>
                    <a:pt x="229" y="644"/>
                  </a:lnTo>
                  <a:lnTo>
                    <a:pt x="250" y="607"/>
                  </a:lnTo>
                  <a:lnTo>
                    <a:pt x="267" y="570"/>
                  </a:lnTo>
                  <a:lnTo>
                    <a:pt x="284" y="534"/>
                  </a:lnTo>
                  <a:lnTo>
                    <a:pt x="296" y="499"/>
                  </a:lnTo>
                  <a:lnTo>
                    <a:pt x="307" y="467"/>
                  </a:lnTo>
                  <a:lnTo>
                    <a:pt x="312" y="434"/>
                  </a:lnTo>
                  <a:lnTo>
                    <a:pt x="316" y="400"/>
                  </a:lnTo>
                  <a:lnTo>
                    <a:pt x="321" y="363"/>
                  </a:lnTo>
                  <a:lnTo>
                    <a:pt x="325" y="325"/>
                  </a:lnTo>
                  <a:lnTo>
                    <a:pt x="329" y="286"/>
                  </a:lnTo>
                  <a:lnTo>
                    <a:pt x="332" y="248"/>
                  </a:lnTo>
                  <a:lnTo>
                    <a:pt x="334" y="208"/>
                  </a:lnTo>
                  <a:lnTo>
                    <a:pt x="336" y="173"/>
                  </a:lnTo>
                  <a:lnTo>
                    <a:pt x="337" y="137"/>
                  </a:lnTo>
                  <a:lnTo>
                    <a:pt x="338" y="104"/>
                  </a:lnTo>
                  <a:lnTo>
                    <a:pt x="338" y="74"/>
                  </a:lnTo>
                  <a:lnTo>
                    <a:pt x="340" y="49"/>
                  </a:lnTo>
                  <a:lnTo>
                    <a:pt x="340" y="28"/>
                  </a:lnTo>
                  <a:lnTo>
                    <a:pt x="340" y="12"/>
                  </a:lnTo>
                  <a:lnTo>
                    <a:pt x="340" y="3"/>
                  </a:lnTo>
                  <a:lnTo>
                    <a:pt x="340" y="0"/>
                  </a:lnTo>
                  <a:lnTo>
                    <a:pt x="307" y="25"/>
                  </a:lnTo>
                  <a:close/>
                </a:path>
              </a:pathLst>
            </a:custGeom>
            <a:solidFill>
              <a:srgbClr val="0033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41" name="Freeform 69"/>
            <p:cNvSpPr>
              <a:spLocks/>
            </p:cNvSpPr>
            <p:nvPr/>
          </p:nvSpPr>
          <p:spPr bwMode="auto">
            <a:xfrm>
              <a:off x="931" y="3118"/>
              <a:ext cx="249" cy="105"/>
            </a:xfrm>
            <a:custGeom>
              <a:avLst/>
              <a:gdLst>
                <a:gd name="T0" fmla="*/ 0 w 547"/>
                <a:gd name="T1" fmla="*/ 0 h 253"/>
                <a:gd name="T2" fmla="*/ 0 w 547"/>
                <a:gd name="T3" fmla="*/ 0 h 253"/>
                <a:gd name="T4" fmla="*/ 0 w 547"/>
                <a:gd name="T5" fmla="*/ 0 h 253"/>
                <a:gd name="T6" fmla="*/ 0 w 547"/>
                <a:gd name="T7" fmla="*/ 0 h 253"/>
                <a:gd name="T8" fmla="*/ 0 w 547"/>
                <a:gd name="T9" fmla="*/ 0 h 253"/>
                <a:gd name="T10" fmla="*/ 0 w 547"/>
                <a:gd name="T11" fmla="*/ 0 h 253"/>
                <a:gd name="T12" fmla="*/ 0 w 547"/>
                <a:gd name="T13" fmla="*/ 0 h 253"/>
                <a:gd name="T14" fmla="*/ 0 w 547"/>
                <a:gd name="T15" fmla="*/ 0 h 253"/>
                <a:gd name="T16" fmla="*/ 0 w 547"/>
                <a:gd name="T17" fmla="*/ 0 h 253"/>
                <a:gd name="T18" fmla="*/ 0 w 547"/>
                <a:gd name="T19" fmla="*/ 0 h 253"/>
                <a:gd name="T20" fmla="*/ 0 w 547"/>
                <a:gd name="T21" fmla="*/ 0 h 253"/>
                <a:gd name="T22" fmla="*/ 0 w 547"/>
                <a:gd name="T23" fmla="*/ 0 h 253"/>
                <a:gd name="T24" fmla="*/ 0 w 547"/>
                <a:gd name="T25" fmla="*/ 0 h 253"/>
                <a:gd name="T26" fmla="*/ 0 w 547"/>
                <a:gd name="T27" fmla="*/ 0 h 253"/>
                <a:gd name="T28" fmla="*/ 0 w 547"/>
                <a:gd name="T29" fmla="*/ 0 h 253"/>
                <a:gd name="T30" fmla="*/ 0 w 547"/>
                <a:gd name="T31" fmla="*/ 0 h 253"/>
                <a:gd name="T32" fmla="*/ 0 w 547"/>
                <a:gd name="T33" fmla="*/ 0 h 253"/>
                <a:gd name="T34" fmla="*/ 0 w 547"/>
                <a:gd name="T35" fmla="*/ 0 h 253"/>
                <a:gd name="T36" fmla="*/ 0 w 547"/>
                <a:gd name="T37" fmla="*/ 0 h 253"/>
                <a:gd name="T38" fmla="*/ 0 w 547"/>
                <a:gd name="T39" fmla="*/ 0 h 253"/>
                <a:gd name="T40" fmla="*/ 0 w 547"/>
                <a:gd name="T41" fmla="*/ 0 h 253"/>
                <a:gd name="T42" fmla="*/ 0 w 547"/>
                <a:gd name="T43" fmla="*/ 0 h 253"/>
                <a:gd name="T44" fmla="*/ 0 w 547"/>
                <a:gd name="T45" fmla="*/ 0 h 253"/>
                <a:gd name="T46" fmla="*/ 0 w 547"/>
                <a:gd name="T47" fmla="*/ 0 h 253"/>
                <a:gd name="T48" fmla="*/ 0 w 547"/>
                <a:gd name="T49" fmla="*/ 0 h 253"/>
                <a:gd name="T50" fmla="*/ 0 w 547"/>
                <a:gd name="T51" fmla="*/ 0 h 253"/>
                <a:gd name="T52" fmla="*/ 0 w 547"/>
                <a:gd name="T53" fmla="*/ 0 h 253"/>
                <a:gd name="T54" fmla="*/ 0 w 547"/>
                <a:gd name="T55" fmla="*/ 0 h 253"/>
                <a:gd name="T56" fmla="*/ 0 w 547"/>
                <a:gd name="T57" fmla="*/ 0 h 253"/>
                <a:gd name="T58" fmla="*/ 0 w 547"/>
                <a:gd name="T59" fmla="*/ 0 h 253"/>
                <a:gd name="T60" fmla="*/ 0 w 547"/>
                <a:gd name="T61" fmla="*/ 0 h 253"/>
                <a:gd name="T62" fmla="*/ 0 w 547"/>
                <a:gd name="T63" fmla="*/ 0 h 253"/>
                <a:gd name="T64" fmla="*/ 0 w 547"/>
                <a:gd name="T65" fmla="*/ 0 h 253"/>
                <a:gd name="T66" fmla="*/ 0 w 547"/>
                <a:gd name="T67" fmla="*/ 0 h 253"/>
                <a:gd name="T68" fmla="*/ 0 w 547"/>
                <a:gd name="T69" fmla="*/ 0 h 253"/>
                <a:gd name="T70" fmla="*/ 0 w 547"/>
                <a:gd name="T71" fmla="*/ 0 h 253"/>
                <a:gd name="T72" fmla="*/ 0 w 547"/>
                <a:gd name="T73" fmla="*/ 0 h 253"/>
                <a:gd name="T74" fmla="*/ 0 w 547"/>
                <a:gd name="T75" fmla="*/ 0 h 253"/>
                <a:gd name="T76" fmla="*/ 0 w 547"/>
                <a:gd name="T77" fmla="*/ 0 h 253"/>
                <a:gd name="T78" fmla="*/ 0 w 547"/>
                <a:gd name="T79" fmla="*/ 0 h 25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547"/>
                <a:gd name="T121" fmla="*/ 0 h 253"/>
                <a:gd name="T122" fmla="*/ 547 w 547"/>
                <a:gd name="T123" fmla="*/ 253 h 25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547" h="253">
                  <a:moveTo>
                    <a:pt x="547" y="25"/>
                  </a:moveTo>
                  <a:lnTo>
                    <a:pt x="522" y="79"/>
                  </a:lnTo>
                  <a:lnTo>
                    <a:pt x="520" y="78"/>
                  </a:lnTo>
                  <a:lnTo>
                    <a:pt x="511" y="78"/>
                  </a:lnTo>
                  <a:lnTo>
                    <a:pt x="499" y="76"/>
                  </a:lnTo>
                  <a:lnTo>
                    <a:pt x="483" y="76"/>
                  </a:lnTo>
                  <a:lnTo>
                    <a:pt x="463" y="76"/>
                  </a:lnTo>
                  <a:lnTo>
                    <a:pt x="442" y="76"/>
                  </a:lnTo>
                  <a:lnTo>
                    <a:pt x="417" y="76"/>
                  </a:lnTo>
                  <a:lnTo>
                    <a:pt x="394" y="79"/>
                  </a:lnTo>
                  <a:lnTo>
                    <a:pt x="366" y="79"/>
                  </a:lnTo>
                  <a:lnTo>
                    <a:pt x="340" y="82"/>
                  </a:lnTo>
                  <a:lnTo>
                    <a:pt x="313" y="84"/>
                  </a:lnTo>
                  <a:lnTo>
                    <a:pt x="288" y="88"/>
                  </a:lnTo>
                  <a:lnTo>
                    <a:pt x="263" y="91"/>
                  </a:lnTo>
                  <a:lnTo>
                    <a:pt x="241" y="97"/>
                  </a:lnTo>
                  <a:lnTo>
                    <a:pt x="223" y="104"/>
                  </a:lnTo>
                  <a:lnTo>
                    <a:pt x="207" y="112"/>
                  </a:lnTo>
                  <a:lnTo>
                    <a:pt x="190" y="120"/>
                  </a:lnTo>
                  <a:lnTo>
                    <a:pt x="175" y="129"/>
                  </a:lnTo>
                  <a:lnTo>
                    <a:pt x="159" y="140"/>
                  </a:lnTo>
                  <a:lnTo>
                    <a:pt x="144" y="151"/>
                  </a:lnTo>
                  <a:lnTo>
                    <a:pt x="129" y="163"/>
                  </a:lnTo>
                  <a:lnTo>
                    <a:pt x="113" y="175"/>
                  </a:lnTo>
                  <a:lnTo>
                    <a:pt x="99" y="187"/>
                  </a:lnTo>
                  <a:lnTo>
                    <a:pt x="86" y="199"/>
                  </a:lnTo>
                  <a:lnTo>
                    <a:pt x="73" y="209"/>
                  </a:lnTo>
                  <a:lnTo>
                    <a:pt x="62" y="219"/>
                  </a:lnTo>
                  <a:lnTo>
                    <a:pt x="50" y="228"/>
                  </a:lnTo>
                  <a:lnTo>
                    <a:pt x="42" y="237"/>
                  </a:lnTo>
                  <a:lnTo>
                    <a:pt x="34" y="242"/>
                  </a:lnTo>
                  <a:lnTo>
                    <a:pt x="29" y="247"/>
                  </a:lnTo>
                  <a:lnTo>
                    <a:pt x="25" y="251"/>
                  </a:lnTo>
                  <a:lnTo>
                    <a:pt x="25" y="253"/>
                  </a:lnTo>
                  <a:lnTo>
                    <a:pt x="0" y="237"/>
                  </a:lnTo>
                  <a:lnTo>
                    <a:pt x="25" y="163"/>
                  </a:lnTo>
                  <a:lnTo>
                    <a:pt x="282" y="0"/>
                  </a:lnTo>
                  <a:lnTo>
                    <a:pt x="529" y="8"/>
                  </a:lnTo>
                  <a:lnTo>
                    <a:pt x="547" y="25"/>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42" name="Freeform 70"/>
            <p:cNvSpPr>
              <a:spLocks/>
            </p:cNvSpPr>
            <p:nvPr/>
          </p:nvSpPr>
          <p:spPr bwMode="auto">
            <a:xfrm>
              <a:off x="925" y="3108"/>
              <a:ext cx="255" cy="110"/>
            </a:xfrm>
            <a:custGeom>
              <a:avLst/>
              <a:gdLst>
                <a:gd name="T0" fmla="*/ 0 w 560"/>
                <a:gd name="T1" fmla="*/ 0 h 265"/>
                <a:gd name="T2" fmla="*/ 0 w 560"/>
                <a:gd name="T3" fmla="*/ 0 h 265"/>
                <a:gd name="T4" fmla="*/ 0 w 560"/>
                <a:gd name="T5" fmla="*/ 0 h 265"/>
                <a:gd name="T6" fmla="*/ 0 w 560"/>
                <a:gd name="T7" fmla="*/ 0 h 265"/>
                <a:gd name="T8" fmla="*/ 0 w 560"/>
                <a:gd name="T9" fmla="*/ 0 h 265"/>
                <a:gd name="T10" fmla="*/ 0 w 560"/>
                <a:gd name="T11" fmla="*/ 0 h 265"/>
                <a:gd name="T12" fmla="*/ 0 w 560"/>
                <a:gd name="T13" fmla="*/ 0 h 265"/>
                <a:gd name="T14" fmla="*/ 0 w 560"/>
                <a:gd name="T15" fmla="*/ 0 h 265"/>
                <a:gd name="T16" fmla="*/ 0 w 560"/>
                <a:gd name="T17" fmla="*/ 0 h 265"/>
                <a:gd name="T18" fmla="*/ 0 w 560"/>
                <a:gd name="T19" fmla="*/ 0 h 265"/>
                <a:gd name="T20" fmla="*/ 0 w 560"/>
                <a:gd name="T21" fmla="*/ 0 h 265"/>
                <a:gd name="T22" fmla="*/ 0 w 560"/>
                <a:gd name="T23" fmla="*/ 0 h 265"/>
                <a:gd name="T24" fmla="*/ 0 w 560"/>
                <a:gd name="T25" fmla="*/ 0 h 265"/>
                <a:gd name="T26" fmla="*/ 0 w 560"/>
                <a:gd name="T27" fmla="*/ 0 h 265"/>
                <a:gd name="T28" fmla="*/ 0 w 560"/>
                <a:gd name="T29" fmla="*/ 0 h 265"/>
                <a:gd name="T30" fmla="*/ 0 w 560"/>
                <a:gd name="T31" fmla="*/ 0 h 265"/>
                <a:gd name="T32" fmla="*/ 0 w 560"/>
                <a:gd name="T33" fmla="*/ 0 h 265"/>
                <a:gd name="T34" fmla="*/ 0 w 560"/>
                <a:gd name="T35" fmla="*/ 0 h 265"/>
                <a:gd name="T36" fmla="*/ 0 w 560"/>
                <a:gd name="T37" fmla="*/ 0 h 265"/>
                <a:gd name="T38" fmla="*/ 0 w 560"/>
                <a:gd name="T39" fmla="*/ 0 h 265"/>
                <a:gd name="T40" fmla="*/ 0 w 560"/>
                <a:gd name="T41" fmla="*/ 0 h 265"/>
                <a:gd name="T42" fmla="*/ 0 w 560"/>
                <a:gd name="T43" fmla="*/ 0 h 265"/>
                <a:gd name="T44" fmla="*/ 0 w 560"/>
                <a:gd name="T45" fmla="*/ 0 h 265"/>
                <a:gd name="T46" fmla="*/ 0 w 560"/>
                <a:gd name="T47" fmla="*/ 0 h 265"/>
                <a:gd name="T48" fmla="*/ 0 w 560"/>
                <a:gd name="T49" fmla="*/ 0 h 265"/>
                <a:gd name="T50" fmla="*/ 0 w 560"/>
                <a:gd name="T51" fmla="*/ 0 h 265"/>
                <a:gd name="T52" fmla="*/ 0 w 560"/>
                <a:gd name="T53" fmla="*/ 0 h 265"/>
                <a:gd name="T54" fmla="*/ 0 w 560"/>
                <a:gd name="T55" fmla="*/ 0 h 265"/>
                <a:gd name="T56" fmla="*/ 0 w 560"/>
                <a:gd name="T57" fmla="*/ 0 h 265"/>
                <a:gd name="T58" fmla="*/ 0 w 560"/>
                <a:gd name="T59" fmla="*/ 0 h 265"/>
                <a:gd name="T60" fmla="*/ 0 w 560"/>
                <a:gd name="T61" fmla="*/ 0 h 265"/>
                <a:gd name="T62" fmla="*/ 0 w 560"/>
                <a:gd name="T63" fmla="*/ 0 h 265"/>
                <a:gd name="T64" fmla="*/ 0 w 560"/>
                <a:gd name="T65" fmla="*/ 0 h 265"/>
                <a:gd name="T66" fmla="*/ 0 w 560"/>
                <a:gd name="T67" fmla="*/ 0 h 265"/>
                <a:gd name="T68" fmla="*/ 0 w 560"/>
                <a:gd name="T69" fmla="*/ 0 h 265"/>
                <a:gd name="T70" fmla="*/ 0 w 560"/>
                <a:gd name="T71" fmla="*/ 0 h 265"/>
                <a:gd name="T72" fmla="*/ 0 w 560"/>
                <a:gd name="T73" fmla="*/ 0 h 265"/>
                <a:gd name="T74" fmla="*/ 0 w 560"/>
                <a:gd name="T75" fmla="*/ 0 h 265"/>
                <a:gd name="T76" fmla="*/ 0 w 560"/>
                <a:gd name="T77" fmla="*/ 0 h 265"/>
                <a:gd name="T78" fmla="*/ 0 w 560"/>
                <a:gd name="T79" fmla="*/ 0 h 26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560"/>
                <a:gd name="T121" fmla="*/ 0 h 265"/>
                <a:gd name="T122" fmla="*/ 560 w 560"/>
                <a:gd name="T123" fmla="*/ 265 h 26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560" h="265">
                  <a:moveTo>
                    <a:pt x="555" y="11"/>
                  </a:moveTo>
                  <a:lnTo>
                    <a:pt x="560" y="50"/>
                  </a:lnTo>
                  <a:lnTo>
                    <a:pt x="557" y="49"/>
                  </a:lnTo>
                  <a:lnTo>
                    <a:pt x="549" y="49"/>
                  </a:lnTo>
                  <a:lnTo>
                    <a:pt x="535" y="49"/>
                  </a:lnTo>
                  <a:lnTo>
                    <a:pt x="520" y="49"/>
                  </a:lnTo>
                  <a:lnTo>
                    <a:pt x="500" y="49"/>
                  </a:lnTo>
                  <a:lnTo>
                    <a:pt x="478" y="49"/>
                  </a:lnTo>
                  <a:lnTo>
                    <a:pt x="453" y="50"/>
                  </a:lnTo>
                  <a:lnTo>
                    <a:pt x="426" y="53"/>
                  </a:lnTo>
                  <a:lnTo>
                    <a:pt x="396" y="55"/>
                  </a:lnTo>
                  <a:lnTo>
                    <a:pt x="367" y="58"/>
                  </a:lnTo>
                  <a:lnTo>
                    <a:pt x="337" y="62"/>
                  </a:lnTo>
                  <a:lnTo>
                    <a:pt x="309" y="68"/>
                  </a:lnTo>
                  <a:lnTo>
                    <a:pt x="280" y="74"/>
                  </a:lnTo>
                  <a:lnTo>
                    <a:pt x="254" y="83"/>
                  </a:lnTo>
                  <a:lnTo>
                    <a:pt x="229" y="92"/>
                  </a:lnTo>
                  <a:lnTo>
                    <a:pt x="207" y="104"/>
                  </a:lnTo>
                  <a:lnTo>
                    <a:pt x="186" y="115"/>
                  </a:lnTo>
                  <a:lnTo>
                    <a:pt x="166" y="126"/>
                  </a:lnTo>
                  <a:lnTo>
                    <a:pt x="146" y="140"/>
                  </a:lnTo>
                  <a:lnTo>
                    <a:pt x="129" y="153"/>
                  </a:lnTo>
                  <a:lnTo>
                    <a:pt x="112" y="166"/>
                  </a:lnTo>
                  <a:lnTo>
                    <a:pt x="96" y="179"/>
                  </a:lnTo>
                  <a:lnTo>
                    <a:pt x="82" y="192"/>
                  </a:lnTo>
                  <a:lnTo>
                    <a:pt x="70" y="207"/>
                  </a:lnTo>
                  <a:lnTo>
                    <a:pt x="57" y="217"/>
                  </a:lnTo>
                  <a:lnTo>
                    <a:pt x="47" y="229"/>
                  </a:lnTo>
                  <a:lnTo>
                    <a:pt x="38" y="238"/>
                  </a:lnTo>
                  <a:lnTo>
                    <a:pt x="32" y="247"/>
                  </a:lnTo>
                  <a:lnTo>
                    <a:pt x="24" y="253"/>
                  </a:lnTo>
                  <a:lnTo>
                    <a:pt x="21" y="259"/>
                  </a:lnTo>
                  <a:lnTo>
                    <a:pt x="18" y="262"/>
                  </a:lnTo>
                  <a:lnTo>
                    <a:pt x="18" y="265"/>
                  </a:lnTo>
                  <a:lnTo>
                    <a:pt x="0" y="249"/>
                  </a:lnTo>
                  <a:lnTo>
                    <a:pt x="61" y="140"/>
                  </a:lnTo>
                  <a:lnTo>
                    <a:pt x="188" y="54"/>
                  </a:lnTo>
                  <a:lnTo>
                    <a:pt x="403" y="0"/>
                  </a:lnTo>
                  <a:lnTo>
                    <a:pt x="555" y="11"/>
                  </a:lnTo>
                  <a:close/>
                </a:path>
              </a:pathLst>
            </a:custGeom>
            <a:solidFill>
              <a:srgbClr val="0E7F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43" name="Freeform 71"/>
            <p:cNvSpPr>
              <a:spLocks/>
            </p:cNvSpPr>
            <p:nvPr/>
          </p:nvSpPr>
          <p:spPr bwMode="auto">
            <a:xfrm>
              <a:off x="918" y="3096"/>
              <a:ext cx="259" cy="117"/>
            </a:xfrm>
            <a:custGeom>
              <a:avLst/>
              <a:gdLst>
                <a:gd name="T0" fmla="*/ 0 w 571"/>
                <a:gd name="T1" fmla="*/ 0 h 281"/>
                <a:gd name="T2" fmla="*/ 0 w 571"/>
                <a:gd name="T3" fmla="*/ 0 h 281"/>
                <a:gd name="T4" fmla="*/ 0 w 571"/>
                <a:gd name="T5" fmla="*/ 0 h 281"/>
                <a:gd name="T6" fmla="*/ 0 w 571"/>
                <a:gd name="T7" fmla="*/ 0 h 281"/>
                <a:gd name="T8" fmla="*/ 0 w 571"/>
                <a:gd name="T9" fmla="*/ 0 h 281"/>
                <a:gd name="T10" fmla="*/ 0 w 571"/>
                <a:gd name="T11" fmla="*/ 0 h 281"/>
                <a:gd name="T12" fmla="*/ 0 w 571"/>
                <a:gd name="T13" fmla="*/ 0 h 281"/>
                <a:gd name="T14" fmla="*/ 0 w 571"/>
                <a:gd name="T15" fmla="*/ 0 h 281"/>
                <a:gd name="T16" fmla="*/ 0 w 571"/>
                <a:gd name="T17" fmla="*/ 0 h 281"/>
                <a:gd name="T18" fmla="*/ 0 w 571"/>
                <a:gd name="T19" fmla="*/ 0 h 281"/>
                <a:gd name="T20" fmla="*/ 0 w 571"/>
                <a:gd name="T21" fmla="*/ 0 h 281"/>
                <a:gd name="T22" fmla="*/ 0 w 571"/>
                <a:gd name="T23" fmla="*/ 0 h 281"/>
                <a:gd name="T24" fmla="*/ 0 w 571"/>
                <a:gd name="T25" fmla="*/ 0 h 281"/>
                <a:gd name="T26" fmla="*/ 0 w 571"/>
                <a:gd name="T27" fmla="*/ 0 h 281"/>
                <a:gd name="T28" fmla="*/ 0 w 571"/>
                <a:gd name="T29" fmla="*/ 0 h 281"/>
                <a:gd name="T30" fmla="*/ 0 w 571"/>
                <a:gd name="T31" fmla="*/ 0 h 281"/>
                <a:gd name="T32" fmla="*/ 0 w 571"/>
                <a:gd name="T33" fmla="*/ 0 h 281"/>
                <a:gd name="T34" fmla="*/ 0 w 571"/>
                <a:gd name="T35" fmla="*/ 0 h 281"/>
                <a:gd name="T36" fmla="*/ 0 w 571"/>
                <a:gd name="T37" fmla="*/ 0 h 281"/>
                <a:gd name="T38" fmla="*/ 0 w 571"/>
                <a:gd name="T39" fmla="*/ 0 h 281"/>
                <a:gd name="T40" fmla="*/ 0 w 571"/>
                <a:gd name="T41" fmla="*/ 0 h 281"/>
                <a:gd name="T42" fmla="*/ 0 w 571"/>
                <a:gd name="T43" fmla="*/ 0 h 281"/>
                <a:gd name="T44" fmla="*/ 0 w 571"/>
                <a:gd name="T45" fmla="*/ 0 h 281"/>
                <a:gd name="T46" fmla="*/ 0 w 571"/>
                <a:gd name="T47" fmla="*/ 0 h 281"/>
                <a:gd name="T48" fmla="*/ 0 w 571"/>
                <a:gd name="T49" fmla="*/ 0 h 281"/>
                <a:gd name="T50" fmla="*/ 0 w 571"/>
                <a:gd name="T51" fmla="*/ 0 h 281"/>
                <a:gd name="T52" fmla="*/ 0 w 571"/>
                <a:gd name="T53" fmla="*/ 0 h 281"/>
                <a:gd name="T54" fmla="*/ 0 w 571"/>
                <a:gd name="T55" fmla="*/ 0 h 281"/>
                <a:gd name="T56" fmla="*/ 0 w 571"/>
                <a:gd name="T57" fmla="*/ 0 h 281"/>
                <a:gd name="T58" fmla="*/ 0 w 571"/>
                <a:gd name="T59" fmla="*/ 0 h 281"/>
                <a:gd name="T60" fmla="*/ 0 w 571"/>
                <a:gd name="T61" fmla="*/ 0 h 281"/>
                <a:gd name="T62" fmla="*/ 0 w 571"/>
                <a:gd name="T63" fmla="*/ 0 h 281"/>
                <a:gd name="T64" fmla="*/ 0 w 571"/>
                <a:gd name="T65" fmla="*/ 0 h 281"/>
                <a:gd name="T66" fmla="*/ 0 w 571"/>
                <a:gd name="T67" fmla="*/ 0 h 28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71"/>
                <a:gd name="T103" fmla="*/ 0 h 281"/>
                <a:gd name="T104" fmla="*/ 571 w 571"/>
                <a:gd name="T105" fmla="*/ 281 h 28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71" h="281">
                  <a:moveTo>
                    <a:pt x="546" y="2"/>
                  </a:moveTo>
                  <a:lnTo>
                    <a:pt x="544" y="0"/>
                  </a:lnTo>
                  <a:lnTo>
                    <a:pt x="540" y="0"/>
                  </a:lnTo>
                  <a:lnTo>
                    <a:pt x="532" y="0"/>
                  </a:lnTo>
                  <a:lnTo>
                    <a:pt x="523" y="0"/>
                  </a:lnTo>
                  <a:lnTo>
                    <a:pt x="511" y="0"/>
                  </a:lnTo>
                  <a:lnTo>
                    <a:pt x="496" y="0"/>
                  </a:lnTo>
                  <a:lnTo>
                    <a:pt x="479" y="0"/>
                  </a:lnTo>
                  <a:lnTo>
                    <a:pt x="461" y="2"/>
                  </a:lnTo>
                  <a:lnTo>
                    <a:pt x="438" y="3"/>
                  </a:lnTo>
                  <a:lnTo>
                    <a:pt x="415" y="6"/>
                  </a:lnTo>
                  <a:lnTo>
                    <a:pt x="388" y="10"/>
                  </a:lnTo>
                  <a:lnTo>
                    <a:pt x="362" y="15"/>
                  </a:lnTo>
                  <a:lnTo>
                    <a:pt x="332" y="20"/>
                  </a:lnTo>
                  <a:lnTo>
                    <a:pt x="302" y="28"/>
                  </a:lnTo>
                  <a:lnTo>
                    <a:pt x="269" y="37"/>
                  </a:lnTo>
                  <a:lnTo>
                    <a:pt x="236" y="50"/>
                  </a:lnTo>
                  <a:lnTo>
                    <a:pt x="202" y="61"/>
                  </a:lnTo>
                  <a:lnTo>
                    <a:pt x="171" y="75"/>
                  </a:lnTo>
                  <a:lnTo>
                    <a:pt x="144" y="91"/>
                  </a:lnTo>
                  <a:lnTo>
                    <a:pt x="119" y="108"/>
                  </a:lnTo>
                  <a:lnTo>
                    <a:pt x="96" y="124"/>
                  </a:lnTo>
                  <a:lnTo>
                    <a:pt x="78" y="143"/>
                  </a:lnTo>
                  <a:lnTo>
                    <a:pt x="61" y="158"/>
                  </a:lnTo>
                  <a:lnTo>
                    <a:pt x="48" y="175"/>
                  </a:lnTo>
                  <a:lnTo>
                    <a:pt x="34" y="190"/>
                  </a:lnTo>
                  <a:lnTo>
                    <a:pt x="24" y="206"/>
                  </a:lnTo>
                  <a:lnTo>
                    <a:pt x="16" y="218"/>
                  </a:lnTo>
                  <a:lnTo>
                    <a:pt x="9" y="231"/>
                  </a:lnTo>
                  <a:lnTo>
                    <a:pt x="4" y="240"/>
                  </a:lnTo>
                  <a:lnTo>
                    <a:pt x="2" y="247"/>
                  </a:lnTo>
                  <a:lnTo>
                    <a:pt x="0" y="252"/>
                  </a:lnTo>
                  <a:lnTo>
                    <a:pt x="0" y="253"/>
                  </a:lnTo>
                  <a:lnTo>
                    <a:pt x="19" y="281"/>
                  </a:lnTo>
                  <a:lnTo>
                    <a:pt x="19" y="278"/>
                  </a:lnTo>
                  <a:lnTo>
                    <a:pt x="21" y="273"/>
                  </a:lnTo>
                  <a:lnTo>
                    <a:pt x="27" y="264"/>
                  </a:lnTo>
                  <a:lnTo>
                    <a:pt x="36" y="253"/>
                  </a:lnTo>
                  <a:lnTo>
                    <a:pt x="44" y="240"/>
                  </a:lnTo>
                  <a:lnTo>
                    <a:pt x="55" y="225"/>
                  </a:lnTo>
                  <a:lnTo>
                    <a:pt x="67" y="211"/>
                  </a:lnTo>
                  <a:lnTo>
                    <a:pt x="83" y="195"/>
                  </a:lnTo>
                  <a:lnTo>
                    <a:pt x="98" y="178"/>
                  </a:lnTo>
                  <a:lnTo>
                    <a:pt x="115" y="161"/>
                  </a:lnTo>
                  <a:lnTo>
                    <a:pt x="133" y="144"/>
                  </a:lnTo>
                  <a:lnTo>
                    <a:pt x="154" y="128"/>
                  </a:lnTo>
                  <a:lnTo>
                    <a:pt x="174" y="114"/>
                  </a:lnTo>
                  <a:lnTo>
                    <a:pt x="196" y="102"/>
                  </a:lnTo>
                  <a:lnTo>
                    <a:pt x="219" y="91"/>
                  </a:lnTo>
                  <a:lnTo>
                    <a:pt x="244" y="83"/>
                  </a:lnTo>
                  <a:lnTo>
                    <a:pt x="267" y="77"/>
                  </a:lnTo>
                  <a:lnTo>
                    <a:pt x="294" y="70"/>
                  </a:lnTo>
                  <a:lnTo>
                    <a:pt x="320" y="65"/>
                  </a:lnTo>
                  <a:lnTo>
                    <a:pt x="348" y="61"/>
                  </a:lnTo>
                  <a:lnTo>
                    <a:pt x="375" y="57"/>
                  </a:lnTo>
                  <a:lnTo>
                    <a:pt x="401" y="53"/>
                  </a:lnTo>
                  <a:lnTo>
                    <a:pt x="429" y="50"/>
                  </a:lnTo>
                  <a:lnTo>
                    <a:pt x="455" y="48"/>
                  </a:lnTo>
                  <a:lnTo>
                    <a:pt x="479" y="45"/>
                  </a:lnTo>
                  <a:lnTo>
                    <a:pt x="500" y="43"/>
                  </a:lnTo>
                  <a:lnTo>
                    <a:pt x="520" y="41"/>
                  </a:lnTo>
                  <a:lnTo>
                    <a:pt x="538" y="40"/>
                  </a:lnTo>
                  <a:lnTo>
                    <a:pt x="551" y="39"/>
                  </a:lnTo>
                  <a:lnTo>
                    <a:pt x="562" y="39"/>
                  </a:lnTo>
                  <a:lnTo>
                    <a:pt x="569" y="39"/>
                  </a:lnTo>
                  <a:lnTo>
                    <a:pt x="571" y="39"/>
                  </a:lnTo>
                  <a:lnTo>
                    <a:pt x="546" y="2"/>
                  </a:lnTo>
                  <a:close/>
                </a:path>
              </a:pathLst>
            </a:custGeom>
            <a:solidFill>
              <a:srgbClr val="0033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44" name="Freeform 72"/>
            <p:cNvSpPr>
              <a:spLocks/>
            </p:cNvSpPr>
            <p:nvPr/>
          </p:nvSpPr>
          <p:spPr bwMode="auto">
            <a:xfrm>
              <a:off x="611" y="3416"/>
              <a:ext cx="926" cy="509"/>
            </a:xfrm>
            <a:custGeom>
              <a:avLst/>
              <a:gdLst>
                <a:gd name="T0" fmla="*/ 0 w 2038"/>
                <a:gd name="T1" fmla="*/ 0 h 1215"/>
                <a:gd name="T2" fmla="*/ 0 w 2038"/>
                <a:gd name="T3" fmla="*/ 0 h 1215"/>
                <a:gd name="T4" fmla="*/ 0 w 2038"/>
                <a:gd name="T5" fmla="*/ 0 h 1215"/>
                <a:gd name="T6" fmla="*/ 0 w 2038"/>
                <a:gd name="T7" fmla="*/ 0 h 1215"/>
                <a:gd name="T8" fmla="*/ 0 w 2038"/>
                <a:gd name="T9" fmla="*/ 0 h 1215"/>
                <a:gd name="T10" fmla="*/ 0 w 2038"/>
                <a:gd name="T11" fmla="*/ 0 h 1215"/>
                <a:gd name="T12" fmla="*/ 0 w 2038"/>
                <a:gd name="T13" fmla="*/ 0 h 1215"/>
                <a:gd name="T14" fmla="*/ 0 w 2038"/>
                <a:gd name="T15" fmla="*/ 0 h 1215"/>
                <a:gd name="T16" fmla="*/ 0 w 2038"/>
                <a:gd name="T17" fmla="*/ 0 h 1215"/>
                <a:gd name="T18" fmla="*/ 0 w 2038"/>
                <a:gd name="T19" fmla="*/ 0 h 1215"/>
                <a:gd name="T20" fmla="*/ 0 w 2038"/>
                <a:gd name="T21" fmla="*/ 0 h 1215"/>
                <a:gd name="T22" fmla="*/ 0 w 2038"/>
                <a:gd name="T23" fmla="*/ 0 h 1215"/>
                <a:gd name="T24" fmla="*/ 0 w 2038"/>
                <a:gd name="T25" fmla="*/ 0 h 1215"/>
                <a:gd name="T26" fmla="*/ 0 w 2038"/>
                <a:gd name="T27" fmla="*/ 0 h 1215"/>
                <a:gd name="T28" fmla="*/ 0 w 2038"/>
                <a:gd name="T29" fmla="*/ 0 h 1215"/>
                <a:gd name="T30" fmla="*/ 0 w 2038"/>
                <a:gd name="T31" fmla="*/ 0 h 1215"/>
                <a:gd name="T32" fmla="*/ 0 w 2038"/>
                <a:gd name="T33" fmla="*/ 0 h 1215"/>
                <a:gd name="T34" fmla="*/ 0 w 2038"/>
                <a:gd name="T35" fmla="*/ 0 h 1215"/>
                <a:gd name="T36" fmla="*/ 0 w 2038"/>
                <a:gd name="T37" fmla="*/ 0 h 1215"/>
                <a:gd name="T38" fmla="*/ 0 w 2038"/>
                <a:gd name="T39" fmla="*/ 0 h 1215"/>
                <a:gd name="T40" fmla="*/ 0 w 2038"/>
                <a:gd name="T41" fmla="*/ 0 h 1215"/>
                <a:gd name="T42" fmla="*/ 0 w 2038"/>
                <a:gd name="T43" fmla="*/ 0 h 121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38"/>
                <a:gd name="T67" fmla="*/ 0 h 1215"/>
                <a:gd name="T68" fmla="*/ 2038 w 2038"/>
                <a:gd name="T69" fmla="*/ 1215 h 121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38" h="1215">
                  <a:moveTo>
                    <a:pt x="10" y="0"/>
                  </a:moveTo>
                  <a:lnTo>
                    <a:pt x="329" y="134"/>
                  </a:lnTo>
                  <a:lnTo>
                    <a:pt x="386" y="388"/>
                  </a:lnTo>
                  <a:lnTo>
                    <a:pt x="815" y="529"/>
                  </a:lnTo>
                  <a:lnTo>
                    <a:pt x="903" y="625"/>
                  </a:lnTo>
                  <a:lnTo>
                    <a:pt x="1479" y="748"/>
                  </a:lnTo>
                  <a:lnTo>
                    <a:pt x="1504" y="866"/>
                  </a:lnTo>
                  <a:lnTo>
                    <a:pt x="1707" y="1003"/>
                  </a:lnTo>
                  <a:lnTo>
                    <a:pt x="1828" y="985"/>
                  </a:lnTo>
                  <a:lnTo>
                    <a:pt x="2038" y="1145"/>
                  </a:lnTo>
                  <a:lnTo>
                    <a:pt x="1958" y="1215"/>
                  </a:lnTo>
                  <a:lnTo>
                    <a:pt x="1824" y="1099"/>
                  </a:lnTo>
                  <a:lnTo>
                    <a:pt x="1709" y="1103"/>
                  </a:lnTo>
                  <a:lnTo>
                    <a:pt x="1488" y="958"/>
                  </a:lnTo>
                  <a:lnTo>
                    <a:pt x="1458" y="866"/>
                  </a:lnTo>
                  <a:lnTo>
                    <a:pt x="898" y="748"/>
                  </a:lnTo>
                  <a:lnTo>
                    <a:pt x="823" y="657"/>
                  </a:lnTo>
                  <a:lnTo>
                    <a:pt x="358" y="484"/>
                  </a:lnTo>
                  <a:lnTo>
                    <a:pt x="288" y="236"/>
                  </a:lnTo>
                  <a:lnTo>
                    <a:pt x="0" y="109"/>
                  </a:lnTo>
                  <a:lnTo>
                    <a:pt x="1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145" name="Freeform 73"/>
            <p:cNvSpPr>
              <a:spLocks/>
            </p:cNvSpPr>
            <p:nvPr/>
          </p:nvSpPr>
          <p:spPr bwMode="auto">
            <a:xfrm>
              <a:off x="1307" y="2845"/>
              <a:ext cx="512" cy="839"/>
            </a:xfrm>
            <a:custGeom>
              <a:avLst/>
              <a:gdLst>
                <a:gd name="T0" fmla="*/ 0 w 1127"/>
                <a:gd name="T1" fmla="*/ 0 h 2003"/>
                <a:gd name="T2" fmla="*/ 0 w 1127"/>
                <a:gd name="T3" fmla="*/ 0 h 2003"/>
                <a:gd name="T4" fmla="*/ 0 w 1127"/>
                <a:gd name="T5" fmla="*/ 0 h 2003"/>
                <a:gd name="T6" fmla="*/ 0 w 1127"/>
                <a:gd name="T7" fmla="*/ 0 h 2003"/>
                <a:gd name="T8" fmla="*/ 0 w 1127"/>
                <a:gd name="T9" fmla="*/ 0 h 2003"/>
                <a:gd name="T10" fmla="*/ 0 w 1127"/>
                <a:gd name="T11" fmla="*/ 0 h 2003"/>
                <a:gd name="T12" fmla="*/ 0 w 1127"/>
                <a:gd name="T13" fmla="*/ 0 h 2003"/>
                <a:gd name="T14" fmla="*/ 0 w 1127"/>
                <a:gd name="T15" fmla="*/ 0 h 2003"/>
                <a:gd name="T16" fmla="*/ 0 w 1127"/>
                <a:gd name="T17" fmla="*/ 0 h 2003"/>
                <a:gd name="T18" fmla="*/ 0 w 1127"/>
                <a:gd name="T19" fmla="*/ 0 h 2003"/>
                <a:gd name="T20" fmla="*/ 0 w 1127"/>
                <a:gd name="T21" fmla="*/ 0 h 2003"/>
                <a:gd name="T22" fmla="*/ 0 w 1127"/>
                <a:gd name="T23" fmla="*/ 0 h 2003"/>
                <a:gd name="T24" fmla="*/ 0 w 1127"/>
                <a:gd name="T25" fmla="*/ 0 h 2003"/>
                <a:gd name="T26" fmla="*/ 0 w 1127"/>
                <a:gd name="T27" fmla="*/ 0 h 2003"/>
                <a:gd name="T28" fmla="*/ 0 w 1127"/>
                <a:gd name="T29" fmla="*/ 0 h 2003"/>
                <a:gd name="T30" fmla="*/ 0 w 1127"/>
                <a:gd name="T31" fmla="*/ 0 h 2003"/>
                <a:gd name="T32" fmla="*/ 0 w 1127"/>
                <a:gd name="T33" fmla="*/ 0 h 2003"/>
                <a:gd name="T34" fmla="*/ 0 w 1127"/>
                <a:gd name="T35" fmla="*/ 0 h 20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27"/>
                <a:gd name="T55" fmla="*/ 0 h 2003"/>
                <a:gd name="T56" fmla="*/ 1127 w 1127"/>
                <a:gd name="T57" fmla="*/ 2003 h 20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27" h="2003">
                  <a:moveTo>
                    <a:pt x="0" y="0"/>
                  </a:moveTo>
                  <a:lnTo>
                    <a:pt x="171" y="218"/>
                  </a:lnTo>
                  <a:lnTo>
                    <a:pt x="248" y="621"/>
                  </a:lnTo>
                  <a:lnTo>
                    <a:pt x="529" y="831"/>
                  </a:lnTo>
                  <a:lnTo>
                    <a:pt x="617" y="1270"/>
                  </a:lnTo>
                  <a:lnTo>
                    <a:pt x="852" y="1620"/>
                  </a:lnTo>
                  <a:lnTo>
                    <a:pt x="975" y="1655"/>
                  </a:lnTo>
                  <a:lnTo>
                    <a:pt x="1067" y="2003"/>
                  </a:lnTo>
                  <a:lnTo>
                    <a:pt x="1127" y="1951"/>
                  </a:lnTo>
                  <a:lnTo>
                    <a:pt x="1036" y="1612"/>
                  </a:lnTo>
                  <a:lnTo>
                    <a:pt x="909" y="1576"/>
                  </a:lnTo>
                  <a:lnTo>
                    <a:pt x="673" y="1247"/>
                  </a:lnTo>
                  <a:lnTo>
                    <a:pt x="584" y="788"/>
                  </a:lnTo>
                  <a:lnTo>
                    <a:pt x="296" y="577"/>
                  </a:lnTo>
                  <a:lnTo>
                    <a:pt x="231" y="184"/>
                  </a:lnTo>
                  <a:lnTo>
                    <a:pt x="108" y="11"/>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grpSp>
      <p:grpSp>
        <p:nvGrpSpPr>
          <p:cNvPr id="3" name="Group 114"/>
          <p:cNvGrpSpPr>
            <a:grpSpLocks/>
          </p:cNvGrpSpPr>
          <p:nvPr/>
        </p:nvGrpSpPr>
        <p:grpSpPr bwMode="auto">
          <a:xfrm>
            <a:off x="5410200" y="2143125"/>
            <a:ext cx="2743200" cy="3876675"/>
            <a:chOff x="3600" y="2139"/>
            <a:chExt cx="1728" cy="2106"/>
          </a:xfrm>
        </p:grpSpPr>
        <p:sp>
          <p:nvSpPr>
            <p:cNvPr id="28694" name="Freeform 77"/>
            <p:cNvSpPr>
              <a:spLocks/>
            </p:cNvSpPr>
            <p:nvPr/>
          </p:nvSpPr>
          <p:spPr bwMode="auto">
            <a:xfrm>
              <a:off x="3600" y="2139"/>
              <a:ext cx="1728" cy="1488"/>
            </a:xfrm>
            <a:custGeom>
              <a:avLst/>
              <a:gdLst>
                <a:gd name="T0" fmla="*/ 271 w 1632"/>
                <a:gd name="T1" fmla="*/ 0 h 1029"/>
                <a:gd name="T2" fmla="*/ 211 w 1632"/>
                <a:gd name="T3" fmla="*/ 5 h 1029"/>
                <a:gd name="T4" fmla="*/ 161 w 1632"/>
                <a:gd name="T5" fmla="*/ 10 h 1029"/>
                <a:gd name="T6" fmla="*/ 76 w 1632"/>
                <a:gd name="T7" fmla="*/ 39 h 1029"/>
                <a:gd name="T8" fmla="*/ 42 w 1632"/>
                <a:gd name="T9" fmla="*/ 59 h 1029"/>
                <a:gd name="T10" fmla="*/ 26 w 1632"/>
                <a:gd name="T11" fmla="*/ 83 h 1029"/>
                <a:gd name="T12" fmla="*/ 9 w 1632"/>
                <a:gd name="T13" fmla="*/ 107 h 1029"/>
                <a:gd name="T14" fmla="*/ 0 w 1632"/>
                <a:gd name="T15" fmla="*/ 137 h 1029"/>
                <a:gd name="T16" fmla="*/ 0 w 1632"/>
                <a:gd name="T17" fmla="*/ 478 h 1029"/>
                <a:gd name="T18" fmla="*/ 0 w 1632"/>
                <a:gd name="T19" fmla="*/ 682 h 1029"/>
                <a:gd name="T20" fmla="*/ 9 w 1632"/>
                <a:gd name="T21" fmla="*/ 707 h 1029"/>
                <a:gd name="T22" fmla="*/ 26 w 1632"/>
                <a:gd name="T23" fmla="*/ 736 h 1029"/>
                <a:gd name="T24" fmla="*/ 42 w 1632"/>
                <a:gd name="T25" fmla="*/ 755 h 1029"/>
                <a:gd name="T26" fmla="*/ 76 w 1632"/>
                <a:gd name="T27" fmla="*/ 775 h 1029"/>
                <a:gd name="T28" fmla="*/ 161 w 1632"/>
                <a:gd name="T29" fmla="*/ 804 h 1029"/>
                <a:gd name="T30" fmla="*/ 211 w 1632"/>
                <a:gd name="T31" fmla="*/ 809 h 1029"/>
                <a:gd name="T32" fmla="*/ 271 w 1632"/>
                <a:gd name="T33" fmla="*/ 814 h 1029"/>
                <a:gd name="T34" fmla="*/ 389 w 1632"/>
                <a:gd name="T35" fmla="*/ 1028 h 1029"/>
                <a:gd name="T36" fmla="*/ 676 w 1632"/>
                <a:gd name="T37" fmla="*/ 814 h 1029"/>
                <a:gd name="T38" fmla="*/ 1361 w 1632"/>
                <a:gd name="T39" fmla="*/ 814 h 1029"/>
                <a:gd name="T40" fmla="*/ 1411 w 1632"/>
                <a:gd name="T41" fmla="*/ 809 h 1029"/>
                <a:gd name="T42" fmla="*/ 1462 w 1632"/>
                <a:gd name="T43" fmla="*/ 804 h 1029"/>
                <a:gd name="T44" fmla="*/ 1547 w 1632"/>
                <a:gd name="T45" fmla="*/ 775 h 1029"/>
                <a:gd name="T46" fmla="*/ 1580 w 1632"/>
                <a:gd name="T47" fmla="*/ 755 h 1029"/>
                <a:gd name="T48" fmla="*/ 1606 w 1632"/>
                <a:gd name="T49" fmla="*/ 736 h 1029"/>
                <a:gd name="T50" fmla="*/ 1623 w 1632"/>
                <a:gd name="T51" fmla="*/ 707 h 1029"/>
                <a:gd name="T52" fmla="*/ 1631 w 1632"/>
                <a:gd name="T53" fmla="*/ 682 h 1029"/>
                <a:gd name="T54" fmla="*/ 1631 w 1632"/>
                <a:gd name="T55" fmla="*/ 478 h 1029"/>
                <a:gd name="T56" fmla="*/ 1631 w 1632"/>
                <a:gd name="T57" fmla="*/ 137 h 1029"/>
                <a:gd name="T58" fmla="*/ 1623 w 1632"/>
                <a:gd name="T59" fmla="*/ 107 h 1029"/>
                <a:gd name="T60" fmla="*/ 1606 w 1632"/>
                <a:gd name="T61" fmla="*/ 83 h 1029"/>
                <a:gd name="T62" fmla="*/ 1580 w 1632"/>
                <a:gd name="T63" fmla="*/ 59 h 1029"/>
                <a:gd name="T64" fmla="*/ 1547 w 1632"/>
                <a:gd name="T65" fmla="*/ 39 h 1029"/>
                <a:gd name="T66" fmla="*/ 1462 w 1632"/>
                <a:gd name="T67" fmla="*/ 10 h 1029"/>
                <a:gd name="T68" fmla="*/ 1411 w 1632"/>
                <a:gd name="T69" fmla="*/ 5 h 1029"/>
                <a:gd name="T70" fmla="*/ 1361 w 1632"/>
                <a:gd name="T71" fmla="*/ 0 h 1029"/>
                <a:gd name="T72" fmla="*/ 676 w 1632"/>
                <a:gd name="T73" fmla="*/ 0 h 1029"/>
                <a:gd name="T74" fmla="*/ 271 w 1632"/>
                <a:gd name="T75" fmla="*/ 0 h 102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32"/>
                <a:gd name="T115" fmla="*/ 0 h 1029"/>
                <a:gd name="T116" fmla="*/ 1632 w 1632"/>
                <a:gd name="T117" fmla="*/ 1029 h 102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32" h="1029">
                  <a:moveTo>
                    <a:pt x="271" y="0"/>
                  </a:moveTo>
                  <a:lnTo>
                    <a:pt x="211" y="5"/>
                  </a:lnTo>
                  <a:lnTo>
                    <a:pt x="161" y="10"/>
                  </a:lnTo>
                  <a:lnTo>
                    <a:pt x="76" y="39"/>
                  </a:lnTo>
                  <a:lnTo>
                    <a:pt x="42" y="59"/>
                  </a:lnTo>
                  <a:lnTo>
                    <a:pt x="26" y="83"/>
                  </a:lnTo>
                  <a:lnTo>
                    <a:pt x="9" y="107"/>
                  </a:lnTo>
                  <a:lnTo>
                    <a:pt x="0" y="137"/>
                  </a:lnTo>
                  <a:lnTo>
                    <a:pt x="0" y="478"/>
                  </a:lnTo>
                  <a:lnTo>
                    <a:pt x="0" y="682"/>
                  </a:lnTo>
                  <a:lnTo>
                    <a:pt x="9" y="707"/>
                  </a:lnTo>
                  <a:lnTo>
                    <a:pt x="26" y="736"/>
                  </a:lnTo>
                  <a:lnTo>
                    <a:pt x="42" y="755"/>
                  </a:lnTo>
                  <a:lnTo>
                    <a:pt x="76" y="775"/>
                  </a:lnTo>
                  <a:lnTo>
                    <a:pt x="161" y="804"/>
                  </a:lnTo>
                  <a:lnTo>
                    <a:pt x="211" y="809"/>
                  </a:lnTo>
                  <a:lnTo>
                    <a:pt x="271" y="814"/>
                  </a:lnTo>
                  <a:lnTo>
                    <a:pt x="389" y="1028"/>
                  </a:lnTo>
                  <a:lnTo>
                    <a:pt x="676" y="814"/>
                  </a:lnTo>
                  <a:lnTo>
                    <a:pt x="1361" y="814"/>
                  </a:lnTo>
                  <a:lnTo>
                    <a:pt x="1411" y="809"/>
                  </a:lnTo>
                  <a:lnTo>
                    <a:pt x="1462" y="804"/>
                  </a:lnTo>
                  <a:lnTo>
                    <a:pt x="1547" y="775"/>
                  </a:lnTo>
                  <a:lnTo>
                    <a:pt x="1580" y="755"/>
                  </a:lnTo>
                  <a:lnTo>
                    <a:pt x="1606" y="736"/>
                  </a:lnTo>
                  <a:lnTo>
                    <a:pt x="1623" y="707"/>
                  </a:lnTo>
                  <a:lnTo>
                    <a:pt x="1631" y="682"/>
                  </a:lnTo>
                  <a:lnTo>
                    <a:pt x="1631" y="478"/>
                  </a:lnTo>
                  <a:lnTo>
                    <a:pt x="1631" y="137"/>
                  </a:lnTo>
                  <a:lnTo>
                    <a:pt x="1623" y="107"/>
                  </a:lnTo>
                  <a:lnTo>
                    <a:pt x="1606" y="83"/>
                  </a:lnTo>
                  <a:lnTo>
                    <a:pt x="1580" y="59"/>
                  </a:lnTo>
                  <a:lnTo>
                    <a:pt x="1547" y="39"/>
                  </a:lnTo>
                  <a:lnTo>
                    <a:pt x="1462" y="10"/>
                  </a:lnTo>
                  <a:lnTo>
                    <a:pt x="1411" y="5"/>
                  </a:lnTo>
                  <a:lnTo>
                    <a:pt x="1361" y="0"/>
                  </a:lnTo>
                  <a:lnTo>
                    <a:pt x="676" y="0"/>
                  </a:lnTo>
                  <a:lnTo>
                    <a:pt x="271" y="0"/>
                  </a:lnTo>
                </a:path>
              </a:pathLst>
            </a:custGeom>
            <a:solidFill>
              <a:schemeClr val="accent5">
                <a:lumMod val="75000"/>
              </a:schemeClr>
            </a:solidFill>
            <a:ln w="57150" cap="rnd" cmpd="sng">
              <a:solidFill>
                <a:srgbClr val="808080"/>
              </a:solidFill>
              <a:prstDash val="solid"/>
              <a:round/>
              <a:headEnd type="none" w="med" len="med"/>
              <a:tailEnd type="none" w="med" len="med"/>
            </a:ln>
          </p:spPr>
          <p:txBody>
            <a:bodyPr/>
            <a:lstStyle/>
            <a:p>
              <a:pPr>
                <a:defRPr/>
              </a:pPr>
              <a:endParaRPr lang="en-CA" dirty="0">
                <a:latin typeface="Arial" pitchFamily="34" charset="0"/>
                <a:cs typeface="+mn-cs"/>
              </a:endParaRPr>
            </a:p>
          </p:txBody>
        </p:sp>
        <p:grpSp>
          <p:nvGrpSpPr>
            <p:cNvPr id="87060" name="Group 80"/>
            <p:cNvGrpSpPr>
              <a:grpSpLocks/>
            </p:cNvGrpSpPr>
            <p:nvPr/>
          </p:nvGrpSpPr>
          <p:grpSpPr bwMode="auto">
            <a:xfrm>
              <a:off x="3947" y="3121"/>
              <a:ext cx="1129" cy="1124"/>
              <a:chOff x="3840" y="2979"/>
              <a:chExt cx="1129" cy="1124"/>
            </a:xfrm>
          </p:grpSpPr>
          <p:sp>
            <p:nvSpPr>
              <p:cNvPr id="87062" name="Freeform 81"/>
              <p:cNvSpPr>
                <a:spLocks/>
              </p:cNvSpPr>
              <p:nvPr/>
            </p:nvSpPr>
            <p:spPr bwMode="auto">
              <a:xfrm>
                <a:off x="3840" y="2979"/>
                <a:ext cx="1098" cy="1124"/>
              </a:xfrm>
              <a:custGeom>
                <a:avLst/>
                <a:gdLst>
                  <a:gd name="T0" fmla="*/ 0 w 2197"/>
                  <a:gd name="T1" fmla="*/ 1 h 2247"/>
                  <a:gd name="T2" fmla="*/ 0 w 2197"/>
                  <a:gd name="T3" fmla="*/ 1 h 2247"/>
                  <a:gd name="T4" fmla="*/ 0 w 2197"/>
                  <a:gd name="T5" fmla="*/ 1 h 2247"/>
                  <a:gd name="T6" fmla="*/ 0 w 2197"/>
                  <a:gd name="T7" fmla="*/ 1 h 2247"/>
                  <a:gd name="T8" fmla="*/ 0 w 2197"/>
                  <a:gd name="T9" fmla="*/ 1 h 2247"/>
                  <a:gd name="T10" fmla="*/ 0 w 2197"/>
                  <a:gd name="T11" fmla="*/ 1 h 2247"/>
                  <a:gd name="T12" fmla="*/ 0 w 2197"/>
                  <a:gd name="T13" fmla="*/ 1 h 2247"/>
                  <a:gd name="T14" fmla="*/ 0 w 2197"/>
                  <a:gd name="T15" fmla="*/ 1 h 2247"/>
                  <a:gd name="T16" fmla="*/ 0 w 2197"/>
                  <a:gd name="T17" fmla="*/ 1 h 2247"/>
                  <a:gd name="T18" fmla="*/ 0 w 2197"/>
                  <a:gd name="T19" fmla="*/ 1 h 2247"/>
                  <a:gd name="T20" fmla="*/ 0 w 2197"/>
                  <a:gd name="T21" fmla="*/ 1 h 2247"/>
                  <a:gd name="T22" fmla="*/ 0 w 2197"/>
                  <a:gd name="T23" fmla="*/ 1 h 2247"/>
                  <a:gd name="T24" fmla="*/ 0 w 2197"/>
                  <a:gd name="T25" fmla="*/ 1 h 2247"/>
                  <a:gd name="T26" fmla="*/ 0 w 2197"/>
                  <a:gd name="T27" fmla="*/ 1 h 2247"/>
                  <a:gd name="T28" fmla="*/ 0 w 2197"/>
                  <a:gd name="T29" fmla="*/ 1 h 2247"/>
                  <a:gd name="T30" fmla="*/ 0 w 2197"/>
                  <a:gd name="T31" fmla="*/ 1 h 2247"/>
                  <a:gd name="T32" fmla="*/ 0 w 2197"/>
                  <a:gd name="T33" fmla="*/ 1 h 2247"/>
                  <a:gd name="T34" fmla="*/ 0 w 2197"/>
                  <a:gd name="T35" fmla="*/ 1 h 2247"/>
                  <a:gd name="T36" fmla="*/ 0 w 2197"/>
                  <a:gd name="T37" fmla="*/ 1 h 2247"/>
                  <a:gd name="T38" fmla="*/ 0 w 2197"/>
                  <a:gd name="T39" fmla="*/ 1 h 2247"/>
                  <a:gd name="T40" fmla="*/ 0 w 2197"/>
                  <a:gd name="T41" fmla="*/ 1 h 2247"/>
                  <a:gd name="T42" fmla="*/ 0 w 2197"/>
                  <a:gd name="T43" fmla="*/ 1 h 2247"/>
                  <a:gd name="T44" fmla="*/ 0 w 2197"/>
                  <a:gd name="T45" fmla="*/ 1 h 2247"/>
                  <a:gd name="T46" fmla="*/ 0 w 2197"/>
                  <a:gd name="T47" fmla="*/ 1 h 2247"/>
                  <a:gd name="T48" fmla="*/ 0 w 2197"/>
                  <a:gd name="T49" fmla="*/ 1 h 2247"/>
                  <a:gd name="T50" fmla="*/ 0 w 2197"/>
                  <a:gd name="T51" fmla="*/ 1 h 2247"/>
                  <a:gd name="T52" fmla="*/ 0 w 2197"/>
                  <a:gd name="T53" fmla="*/ 1 h 2247"/>
                  <a:gd name="T54" fmla="*/ 0 w 2197"/>
                  <a:gd name="T55" fmla="*/ 1 h 2247"/>
                  <a:gd name="T56" fmla="*/ 0 w 2197"/>
                  <a:gd name="T57" fmla="*/ 1 h 2247"/>
                  <a:gd name="T58" fmla="*/ 0 w 2197"/>
                  <a:gd name="T59" fmla="*/ 1 h 2247"/>
                  <a:gd name="T60" fmla="*/ 0 w 2197"/>
                  <a:gd name="T61" fmla="*/ 1 h 2247"/>
                  <a:gd name="T62" fmla="*/ 0 w 2197"/>
                  <a:gd name="T63" fmla="*/ 1 h 2247"/>
                  <a:gd name="T64" fmla="*/ 0 w 2197"/>
                  <a:gd name="T65" fmla="*/ 1 h 2247"/>
                  <a:gd name="T66" fmla="*/ 0 w 2197"/>
                  <a:gd name="T67" fmla="*/ 1 h 2247"/>
                  <a:gd name="T68" fmla="*/ 0 w 2197"/>
                  <a:gd name="T69" fmla="*/ 1 h 2247"/>
                  <a:gd name="T70" fmla="*/ 0 w 2197"/>
                  <a:gd name="T71" fmla="*/ 1 h 2247"/>
                  <a:gd name="T72" fmla="*/ 0 w 2197"/>
                  <a:gd name="T73" fmla="*/ 1 h 2247"/>
                  <a:gd name="T74" fmla="*/ 0 w 2197"/>
                  <a:gd name="T75" fmla="*/ 1 h 2247"/>
                  <a:gd name="T76" fmla="*/ 0 w 2197"/>
                  <a:gd name="T77" fmla="*/ 1 h 2247"/>
                  <a:gd name="T78" fmla="*/ 0 w 2197"/>
                  <a:gd name="T79" fmla="*/ 1 h 2247"/>
                  <a:gd name="T80" fmla="*/ 0 w 2197"/>
                  <a:gd name="T81" fmla="*/ 1 h 2247"/>
                  <a:gd name="T82" fmla="*/ 0 w 2197"/>
                  <a:gd name="T83" fmla="*/ 1 h 2247"/>
                  <a:gd name="T84" fmla="*/ 0 w 2197"/>
                  <a:gd name="T85" fmla="*/ 1 h 2247"/>
                  <a:gd name="T86" fmla="*/ 0 w 2197"/>
                  <a:gd name="T87" fmla="*/ 1 h 2247"/>
                  <a:gd name="T88" fmla="*/ 0 w 2197"/>
                  <a:gd name="T89" fmla="*/ 1 h 2247"/>
                  <a:gd name="T90" fmla="*/ 0 w 2197"/>
                  <a:gd name="T91" fmla="*/ 1 h 2247"/>
                  <a:gd name="T92" fmla="*/ 0 w 2197"/>
                  <a:gd name="T93" fmla="*/ 1 h 2247"/>
                  <a:gd name="T94" fmla="*/ 0 w 2197"/>
                  <a:gd name="T95" fmla="*/ 1 h 2247"/>
                  <a:gd name="T96" fmla="*/ 0 w 2197"/>
                  <a:gd name="T97" fmla="*/ 1 h 2247"/>
                  <a:gd name="T98" fmla="*/ 0 w 2197"/>
                  <a:gd name="T99" fmla="*/ 1 h 2247"/>
                  <a:gd name="T100" fmla="*/ 0 w 2197"/>
                  <a:gd name="T101" fmla="*/ 1 h 2247"/>
                  <a:gd name="T102" fmla="*/ 0 w 2197"/>
                  <a:gd name="T103" fmla="*/ 1 h 2247"/>
                  <a:gd name="T104" fmla="*/ 0 w 2197"/>
                  <a:gd name="T105" fmla="*/ 1 h 2247"/>
                  <a:gd name="T106" fmla="*/ 0 w 2197"/>
                  <a:gd name="T107" fmla="*/ 1 h 2247"/>
                  <a:gd name="T108" fmla="*/ 0 w 2197"/>
                  <a:gd name="T109" fmla="*/ 1 h 224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197"/>
                  <a:gd name="T166" fmla="*/ 0 h 2247"/>
                  <a:gd name="T167" fmla="*/ 2197 w 2197"/>
                  <a:gd name="T168" fmla="*/ 2247 h 224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197" h="2247">
                    <a:moveTo>
                      <a:pt x="2025" y="2"/>
                    </a:moveTo>
                    <a:lnTo>
                      <a:pt x="2001" y="1"/>
                    </a:lnTo>
                    <a:lnTo>
                      <a:pt x="1978" y="0"/>
                    </a:lnTo>
                    <a:lnTo>
                      <a:pt x="1954" y="0"/>
                    </a:lnTo>
                    <a:lnTo>
                      <a:pt x="1930" y="0"/>
                    </a:lnTo>
                    <a:lnTo>
                      <a:pt x="1907" y="2"/>
                    </a:lnTo>
                    <a:lnTo>
                      <a:pt x="1882" y="3"/>
                    </a:lnTo>
                    <a:lnTo>
                      <a:pt x="1859" y="6"/>
                    </a:lnTo>
                    <a:lnTo>
                      <a:pt x="1836" y="9"/>
                    </a:lnTo>
                    <a:lnTo>
                      <a:pt x="1812" y="13"/>
                    </a:lnTo>
                    <a:lnTo>
                      <a:pt x="1789" y="17"/>
                    </a:lnTo>
                    <a:lnTo>
                      <a:pt x="1766" y="23"/>
                    </a:lnTo>
                    <a:lnTo>
                      <a:pt x="1743" y="28"/>
                    </a:lnTo>
                    <a:lnTo>
                      <a:pt x="1721" y="34"/>
                    </a:lnTo>
                    <a:lnTo>
                      <a:pt x="1698" y="41"/>
                    </a:lnTo>
                    <a:lnTo>
                      <a:pt x="1676" y="49"/>
                    </a:lnTo>
                    <a:lnTo>
                      <a:pt x="1654" y="58"/>
                    </a:lnTo>
                    <a:lnTo>
                      <a:pt x="1631" y="67"/>
                    </a:lnTo>
                    <a:lnTo>
                      <a:pt x="1609" y="77"/>
                    </a:lnTo>
                    <a:lnTo>
                      <a:pt x="1588" y="87"/>
                    </a:lnTo>
                    <a:lnTo>
                      <a:pt x="1566" y="99"/>
                    </a:lnTo>
                    <a:lnTo>
                      <a:pt x="1544" y="111"/>
                    </a:lnTo>
                    <a:lnTo>
                      <a:pt x="1523" y="123"/>
                    </a:lnTo>
                    <a:lnTo>
                      <a:pt x="1502" y="137"/>
                    </a:lnTo>
                    <a:lnTo>
                      <a:pt x="1483" y="151"/>
                    </a:lnTo>
                    <a:lnTo>
                      <a:pt x="1463" y="166"/>
                    </a:lnTo>
                    <a:lnTo>
                      <a:pt x="1444" y="182"/>
                    </a:lnTo>
                    <a:lnTo>
                      <a:pt x="1425" y="198"/>
                    </a:lnTo>
                    <a:lnTo>
                      <a:pt x="1407" y="215"/>
                    </a:lnTo>
                    <a:lnTo>
                      <a:pt x="1389" y="233"/>
                    </a:lnTo>
                    <a:lnTo>
                      <a:pt x="1372" y="251"/>
                    </a:lnTo>
                    <a:lnTo>
                      <a:pt x="1356" y="271"/>
                    </a:lnTo>
                    <a:lnTo>
                      <a:pt x="1340" y="290"/>
                    </a:lnTo>
                    <a:lnTo>
                      <a:pt x="1302" y="302"/>
                    </a:lnTo>
                    <a:lnTo>
                      <a:pt x="1258" y="310"/>
                    </a:lnTo>
                    <a:lnTo>
                      <a:pt x="1211" y="316"/>
                    </a:lnTo>
                    <a:lnTo>
                      <a:pt x="1160" y="320"/>
                    </a:lnTo>
                    <a:lnTo>
                      <a:pt x="1107" y="324"/>
                    </a:lnTo>
                    <a:lnTo>
                      <a:pt x="1053" y="324"/>
                    </a:lnTo>
                    <a:lnTo>
                      <a:pt x="999" y="324"/>
                    </a:lnTo>
                    <a:lnTo>
                      <a:pt x="946" y="322"/>
                    </a:lnTo>
                    <a:lnTo>
                      <a:pt x="895" y="321"/>
                    </a:lnTo>
                    <a:lnTo>
                      <a:pt x="847" y="319"/>
                    </a:lnTo>
                    <a:lnTo>
                      <a:pt x="804" y="316"/>
                    </a:lnTo>
                    <a:lnTo>
                      <a:pt x="766" y="313"/>
                    </a:lnTo>
                    <a:lnTo>
                      <a:pt x="735" y="311"/>
                    </a:lnTo>
                    <a:lnTo>
                      <a:pt x="712" y="309"/>
                    </a:lnTo>
                    <a:lnTo>
                      <a:pt x="697" y="306"/>
                    </a:lnTo>
                    <a:lnTo>
                      <a:pt x="691" y="306"/>
                    </a:lnTo>
                    <a:lnTo>
                      <a:pt x="676" y="310"/>
                    </a:lnTo>
                    <a:lnTo>
                      <a:pt x="662" y="314"/>
                    </a:lnTo>
                    <a:lnTo>
                      <a:pt x="650" y="319"/>
                    </a:lnTo>
                    <a:lnTo>
                      <a:pt x="636" y="326"/>
                    </a:lnTo>
                    <a:lnTo>
                      <a:pt x="624" y="334"/>
                    </a:lnTo>
                    <a:lnTo>
                      <a:pt x="613" y="343"/>
                    </a:lnTo>
                    <a:lnTo>
                      <a:pt x="601" y="352"/>
                    </a:lnTo>
                    <a:lnTo>
                      <a:pt x="591" y="364"/>
                    </a:lnTo>
                    <a:lnTo>
                      <a:pt x="573" y="392"/>
                    </a:lnTo>
                    <a:lnTo>
                      <a:pt x="560" y="422"/>
                    </a:lnTo>
                    <a:lnTo>
                      <a:pt x="553" y="454"/>
                    </a:lnTo>
                    <a:lnTo>
                      <a:pt x="553" y="485"/>
                    </a:lnTo>
                    <a:lnTo>
                      <a:pt x="559" y="516"/>
                    </a:lnTo>
                    <a:lnTo>
                      <a:pt x="570" y="546"/>
                    </a:lnTo>
                    <a:lnTo>
                      <a:pt x="589" y="574"/>
                    </a:lnTo>
                    <a:lnTo>
                      <a:pt x="612" y="598"/>
                    </a:lnTo>
                    <a:lnTo>
                      <a:pt x="617" y="600"/>
                    </a:lnTo>
                    <a:lnTo>
                      <a:pt x="632" y="607"/>
                    </a:lnTo>
                    <a:lnTo>
                      <a:pt x="653" y="617"/>
                    </a:lnTo>
                    <a:lnTo>
                      <a:pt x="676" y="629"/>
                    </a:lnTo>
                    <a:lnTo>
                      <a:pt x="700" y="640"/>
                    </a:lnTo>
                    <a:lnTo>
                      <a:pt x="721" y="650"/>
                    </a:lnTo>
                    <a:lnTo>
                      <a:pt x="735" y="657"/>
                    </a:lnTo>
                    <a:lnTo>
                      <a:pt x="740" y="659"/>
                    </a:lnTo>
                    <a:lnTo>
                      <a:pt x="761" y="668"/>
                    </a:lnTo>
                    <a:lnTo>
                      <a:pt x="783" y="676"/>
                    </a:lnTo>
                    <a:lnTo>
                      <a:pt x="806" y="684"/>
                    </a:lnTo>
                    <a:lnTo>
                      <a:pt x="829" y="691"/>
                    </a:lnTo>
                    <a:lnTo>
                      <a:pt x="853" y="698"/>
                    </a:lnTo>
                    <a:lnTo>
                      <a:pt x="876" y="705"/>
                    </a:lnTo>
                    <a:lnTo>
                      <a:pt x="899" y="711"/>
                    </a:lnTo>
                    <a:lnTo>
                      <a:pt x="922" y="716"/>
                    </a:lnTo>
                    <a:lnTo>
                      <a:pt x="945" y="723"/>
                    </a:lnTo>
                    <a:lnTo>
                      <a:pt x="968" y="729"/>
                    </a:lnTo>
                    <a:lnTo>
                      <a:pt x="990" y="736"/>
                    </a:lnTo>
                    <a:lnTo>
                      <a:pt x="1013" y="743"/>
                    </a:lnTo>
                    <a:lnTo>
                      <a:pt x="1035" y="751"/>
                    </a:lnTo>
                    <a:lnTo>
                      <a:pt x="1058" y="759"/>
                    </a:lnTo>
                    <a:lnTo>
                      <a:pt x="1078" y="768"/>
                    </a:lnTo>
                    <a:lnTo>
                      <a:pt x="1100" y="778"/>
                    </a:lnTo>
                    <a:lnTo>
                      <a:pt x="1075" y="790"/>
                    </a:lnTo>
                    <a:lnTo>
                      <a:pt x="1050" y="802"/>
                    </a:lnTo>
                    <a:lnTo>
                      <a:pt x="1024" y="813"/>
                    </a:lnTo>
                    <a:lnTo>
                      <a:pt x="999" y="825"/>
                    </a:lnTo>
                    <a:lnTo>
                      <a:pt x="975" y="837"/>
                    </a:lnTo>
                    <a:lnTo>
                      <a:pt x="949" y="849"/>
                    </a:lnTo>
                    <a:lnTo>
                      <a:pt x="924" y="860"/>
                    </a:lnTo>
                    <a:lnTo>
                      <a:pt x="899" y="872"/>
                    </a:lnTo>
                    <a:lnTo>
                      <a:pt x="873" y="884"/>
                    </a:lnTo>
                    <a:lnTo>
                      <a:pt x="848" y="895"/>
                    </a:lnTo>
                    <a:lnTo>
                      <a:pt x="823" y="905"/>
                    </a:lnTo>
                    <a:lnTo>
                      <a:pt x="797" y="917"/>
                    </a:lnTo>
                    <a:lnTo>
                      <a:pt x="772" y="928"/>
                    </a:lnTo>
                    <a:lnTo>
                      <a:pt x="747" y="940"/>
                    </a:lnTo>
                    <a:lnTo>
                      <a:pt x="721" y="951"/>
                    </a:lnTo>
                    <a:lnTo>
                      <a:pt x="696" y="963"/>
                    </a:lnTo>
                    <a:lnTo>
                      <a:pt x="670" y="975"/>
                    </a:lnTo>
                    <a:lnTo>
                      <a:pt x="645" y="987"/>
                    </a:lnTo>
                    <a:lnTo>
                      <a:pt x="620" y="999"/>
                    </a:lnTo>
                    <a:lnTo>
                      <a:pt x="594" y="1010"/>
                    </a:lnTo>
                    <a:lnTo>
                      <a:pt x="569" y="1023"/>
                    </a:lnTo>
                    <a:lnTo>
                      <a:pt x="544" y="1034"/>
                    </a:lnTo>
                    <a:lnTo>
                      <a:pt x="518" y="1047"/>
                    </a:lnTo>
                    <a:lnTo>
                      <a:pt x="493" y="1060"/>
                    </a:lnTo>
                    <a:lnTo>
                      <a:pt x="468" y="1072"/>
                    </a:lnTo>
                    <a:lnTo>
                      <a:pt x="444" y="1085"/>
                    </a:lnTo>
                    <a:lnTo>
                      <a:pt x="418" y="1099"/>
                    </a:lnTo>
                    <a:lnTo>
                      <a:pt x="393" y="1112"/>
                    </a:lnTo>
                    <a:lnTo>
                      <a:pt x="368" y="1125"/>
                    </a:lnTo>
                    <a:lnTo>
                      <a:pt x="342" y="1139"/>
                    </a:lnTo>
                    <a:lnTo>
                      <a:pt x="318" y="1153"/>
                    </a:lnTo>
                    <a:lnTo>
                      <a:pt x="293" y="1168"/>
                    </a:lnTo>
                    <a:lnTo>
                      <a:pt x="274" y="1180"/>
                    </a:lnTo>
                    <a:lnTo>
                      <a:pt x="256" y="1191"/>
                    </a:lnTo>
                    <a:lnTo>
                      <a:pt x="238" y="1203"/>
                    </a:lnTo>
                    <a:lnTo>
                      <a:pt x="221" y="1215"/>
                    </a:lnTo>
                    <a:lnTo>
                      <a:pt x="205" y="1228"/>
                    </a:lnTo>
                    <a:lnTo>
                      <a:pt x="189" y="1242"/>
                    </a:lnTo>
                    <a:lnTo>
                      <a:pt x="174" y="1256"/>
                    </a:lnTo>
                    <a:lnTo>
                      <a:pt x="159" y="1271"/>
                    </a:lnTo>
                    <a:lnTo>
                      <a:pt x="146" y="1287"/>
                    </a:lnTo>
                    <a:lnTo>
                      <a:pt x="134" y="1303"/>
                    </a:lnTo>
                    <a:lnTo>
                      <a:pt x="122" y="1320"/>
                    </a:lnTo>
                    <a:lnTo>
                      <a:pt x="112" y="1339"/>
                    </a:lnTo>
                    <a:lnTo>
                      <a:pt x="103" y="1357"/>
                    </a:lnTo>
                    <a:lnTo>
                      <a:pt x="96" y="1378"/>
                    </a:lnTo>
                    <a:lnTo>
                      <a:pt x="89" y="1398"/>
                    </a:lnTo>
                    <a:lnTo>
                      <a:pt x="84" y="1420"/>
                    </a:lnTo>
                    <a:lnTo>
                      <a:pt x="78" y="1465"/>
                    </a:lnTo>
                    <a:lnTo>
                      <a:pt x="77" y="1509"/>
                    </a:lnTo>
                    <a:lnTo>
                      <a:pt x="82" y="1553"/>
                    </a:lnTo>
                    <a:lnTo>
                      <a:pt x="91" y="1594"/>
                    </a:lnTo>
                    <a:lnTo>
                      <a:pt x="108" y="1633"/>
                    </a:lnTo>
                    <a:lnTo>
                      <a:pt x="131" y="1670"/>
                    </a:lnTo>
                    <a:lnTo>
                      <a:pt x="162" y="1704"/>
                    </a:lnTo>
                    <a:lnTo>
                      <a:pt x="202" y="1733"/>
                    </a:lnTo>
                    <a:lnTo>
                      <a:pt x="225" y="1746"/>
                    </a:lnTo>
                    <a:lnTo>
                      <a:pt x="248" y="1758"/>
                    </a:lnTo>
                    <a:lnTo>
                      <a:pt x="272" y="1769"/>
                    </a:lnTo>
                    <a:lnTo>
                      <a:pt x="295" y="1779"/>
                    </a:lnTo>
                    <a:lnTo>
                      <a:pt x="319" y="1788"/>
                    </a:lnTo>
                    <a:lnTo>
                      <a:pt x="343" y="1796"/>
                    </a:lnTo>
                    <a:lnTo>
                      <a:pt x="368" y="1804"/>
                    </a:lnTo>
                    <a:lnTo>
                      <a:pt x="392" y="1811"/>
                    </a:lnTo>
                    <a:lnTo>
                      <a:pt x="417" y="1818"/>
                    </a:lnTo>
                    <a:lnTo>
                      <a:pt x="441" y="1824"/>
                    </a:lnTo>
                    <a:lnTo>
                      <a:pt x="465" y="1830"/>
                    </a:lnTo>
                    <a:lnTo>
                      <a:pt x="491" y="1836"/>
                    </a:lnTo>
                    <a:lnTo>
                      <a:pt x="515" y="1843"/>
                    </a:lnTo>
                    <a:lnTo>
                      <a:pt x="539" y="1850"/>
                    </a:lnTo>
                    <a:lnTo>
                      <a:pt x="565" y="1857"/>
                    </a:lnTo>
                    <a:lnTo>
                      <a:pt x="589" y="1865"/>
                    </a:lnTo>
                    <a:lnTo>
                      <a:pt x="563" y="1874"/>
                    </a:lnTo>
                    <a:lnTo>
                      <a:pt x="538" y="1882"/>
                    </a:lnTo>
                    <a:lnTo>
                      <a:pt x="513" y="1889"/>
                    </a:lnTo>
                    <a:lnTo>
                      <a:pt x="486" y="1895"/>
                    </a:lnTo>
                    <a:lnTo>
                      <a:pt x="460" y="1901"/>
                    </a:lnTo>
                    <a:lnTo>
                      <a:pt x="434" y="1904"/>
                    </a:lnTo>
                    <a:lnTo>
                      <a:pt x="408" y="1908"/>
                    </a:lnTo>
                    <a:lnTo>
                      <a:pt x="381" y="1910"/>
                    </a:lnTo>
                    <a:lnTo>
                      <a:pt x="354" y="1912"/>
                    </a:lnTo>
                    <a:lnTo>
                      <a:pt x="327" y="1913"/>
                    </a:lnTo>
                    <a:lnTo>
                      <a:pt x="301" y="1915"/>
                    </a:lnTo>
                    <a:lnTo>
                      <a:pt x="274" y="1915"/>
                    </a:lnTo>
                    <a:lnTo>
                      <a:pt x="248" y="1915"/>
                    </a:lnTo>
                    <a:lnTo>
                      <a:pt x="220" y="1913"/>
                    </a:lnTo>
                    <a:lnTo>
                      <a:pt x="194" y="1913"/>
                    </a:lnTo>
                    <a:lnTo>
                      <a:pt x="167" y="1912"/>
                    </a:lnTo>
                    <a:lnTo>
                      <a:pt x="134" y="1916"/>
                    </a:lnTo>
                    <a:lnTo>
                      <a:pt x="103" y="1925"/>
                    </a:lnTo>
                    <a:lnTo>
                      <a:pt x="74" y="1941"/>
                    </a:lnTo>
                    <a:lnTo>
                      <a:pt x="50" y="1961"/>
                    </a:lnTo>
                    <a:lnTo>
                      <a:pt x="29" y="1986"/>
                    </a:lnTo>
                    <a:lnTo>
                      <a:pt x="13" y="2015"/>
                    </a:lnTo>
                    <a:lnTo>
                      <a:pt x="3" y="2046"/>
                    </a:lnTo>
                    <a:lnTo>
                      <a:pt x="0" y="2079"/>
                    </a:lnTo>
                    <a:lnTo>
                      <a:pt x="3" y="2113"/>
                    </a:lnTo>
                    <a:lnTo>
                      <a:pt x="13" y="2144"/>
                    </a:lnTo>
                    <a:lnTo>
                      <a:pt x="29" y="2171"/>
                    </a:lnTo>
                    <a:lnTo>
                      <a:pt x="50" y="2197"/>
                    </a:lnTo>
                    <a:lnTo>
                      <a:pt x="74" y="2216"/>
                    </a:lnTo>
                    <a:lnTo>
                      <a:pt x="103" y="2233"/>
                    </a:lnTo>
                    <a:lnTo>
                      <a:pt x="134" y="2242"/>
                    </a:lnTo>
                    <a:lnTo>
                      <a:pt x="167" y="2245"/>
                    </a:lnTo>
                    <a:lnTo>
                      <a:pt x="215" y="2247"/>
                    </a:lnTo>
                    <a:lnTo>
                      <a:pt x="265" y="2247"/>
                    </a:lnTo>
                    <a:lnTo>
                      <a:pt x="313" y="2247"/>
                    </a:lnTo>
                    <a:lnTo>
                      <a:pt x="363" y="2245"/>
                    </a:lnTo>
                    <a:lnTo>
                      <a:pt x="412" y="2242"/>
                    </a:lnTo>
                    <a:lnTo>
                      <a:pt x="461" y="2236"/>
                    </a:lnTo>
                    <a:lnTo>
                      <a:pt x="509" y="2229"/>
                    </a:lnTo>
                    <a:lnTo>
                      <a:pt x="558" y="2219"/>
                    </a:lnTo>
                    <a:lnTo>
                      <a:pt x="605" y="2208"/>
                    </a:lnTo>
                    <a:lnTo>
                      <a:pt x="652" y="2194"/>
                    </a:lnTo>
                    <a:lnTo>
                      <a:pt x="698" y="2178"/>
                    </a:lnTo>
                    <a:lnTo>
                      <a:pt x="743" y="2160"/>
                    </a:lnTo>
                    <a:lnTo>
                      <a:pt x="787" y="2138"/>
                    </a:lnTo>
                    <a:lnTo>
                      <a:pt x="829" y="2115"/>
                    </a:lnTo>
                    <a:lnTo>
                      <a:pt x="871" y="2089"/>
                    </a:lnTo>
                    <a:lnTo>
                      <a:pt x="911" y="2059"/>
                    </a:lnTo>
                    <a:lnTo>
                      <a:pt x="988" y="1855"/>
                    </a:lnTo>
                    <a:lnTo>
                      <a:pt x="977" y="1806"/>
                    </a:lnTo>
                    <a:lnTo>
                      <a:pt x="960" y="1762"/>
                    </a:lnTo>
                    <a:lnTo>
                      <a:pt x="938" y="1724"/>
                    </a:lnTo>
                    <a:lnTo>
                      <a:pt x="912" y="1689"/>
                    </a:lnTo>
                    <a:lnTo>
                      <a:pt x="881" y="1658"/>
                    </a:lnTo>
                    <a:lnTo>
                      <a:pt x="848" y="1630"/>
                    </a:lnTo>
                    <a:lnTo>
                      <a:pt x="811" y="1606"/>
                    </a:lnTo>
                    <a:lnTo>
                      <a:pt x="772" y="1584"/>
                    </a:lnTo>
                    <a:lnTo>
                      <a:pt x="730" y="1564"/>
                    </a:lnTo>
                    <a:lnTo>
                      <a:pt x="687" y="1547"/>
                    </a:lnTo>
                    <a:lnTo>
                      <a:pt x="642" y="1532"/>
                    </a:lnTo>
                    <a:lnTo>
                      <a:pt x="597" y="1517"/>
                    </a:lnTo>
                    <a:lnTo>
                      <a:pt x="552" y="1503"/>
                    </a:lnTo>
                    <a:lnTo>
                      <a:pt x="506" y="1491"/>
                    </a:lnTo>
                    <a:lnTo>
                      <a:pt x="462" y="1479"/>
                    </a:lnTo>
                    <a:lnTo>
                      <a:pt x="418" y="1466"/>
                    </a:lnTo>
                    <a:lnTo>
                      <a:pt x="446" y="1454"/>
                    </a:lnTo>
                    <a:lnTo>
                      <a:pt x="473" y="1440"/>
                    </a:lnTo>
                    <a:lnTo>
                      <a:pt x="501" y="1427"/>
                    </a:lnTo>
                    <a:lnTo>
                      <a:pt x="529" y="1415"/>
                    </a:lnTo>
                    <a:lnTo>
                      <a:pt x="558" y="1402"/>
                    </a:lnTo>
                    <a:lnTo>
                      <a:pt x="585" y="1389"/>
                    </a:lnTo>
                    <a:lnTo>
                      <a:pt x="613" y="1377"/>
                    </a:lnTo>
                    <a:lnTo>
                      <a:pt x="641" y="1363"/>
                    </a:lnTo>
                    <a:lnTo>
                      <a:pt x="667" y="1350"/>
                    </a:lnTo>
                    <a:lnTo>
                      <a:pt x="695" y="1337"/>
                    </a:lnTo>
                    <a:lnTo>
                      <a:pt x="722" y="1325"/>
                    </a:lnTo>
                    <a:lnTo>
                      <a:pt x="750" y="1312"/>
                    </a:lnTo>
                    <a:lnTo>
                      <a:pt x="778" y="1299"/>
                    </a:lnTo>
                    <a:lnTo>
                      <a:pt x="805" y="1287"/>
                    </a:lnTo>
                    <a:lnTo>
                      <a:pt x="833" y="1274"/>
                    </a:lnTo>
                    <a:lnTo>
                      <a:pt x="861" y="1261"/>
                    </a:lnTo>
                    <a:lnTo>
                      <a:pt x="887" y="1249"/>
                    </a:lnTo>
                    <a:lnTo>
                      <a:pt x="915" y="1235"/>
                    </a:lnTo>
                    <a:lnTo>
                      <a:pt x="942" y="1222"/>
                    </a:lnTo>
                    <a:lnTo>
                      <a:pt x="970" y="1210"/>
                    </a:lnTo>
                    <a:lnTo>
                      <a:pt x="998" y="1197"/>
                    </a:lnTo>
                    <a:lnTo>
                      <a:pt x="1025" y="1184"/>
                    </a:lnTo>
                    <a:lnTo>
                      <a:pt x="1052" y="1170"/>
                    </a:lnTo>
                    <a:lnTo>
                      <a:pt x="1079" y="1158"/>
                    </a:lnTo>
                    <a:lnTo>
                      <a:pt x="1107" y="1145"/>
                    </a:lnTo>
                    <a:lnTo>
                      <a:pt x="1135" y="1131"/>
                    </a:lnTo>
                    <a:lnTo>
                      <a:pt x="1162" y="1119"/>
                    </a:lnTo>
                    <a:lnTo>
                      <a:pt x="1189" y="1105"/>
                    </a:lnTo>
                    <a:lnTo>
                      <a:pt x="1217" y="1091"/>
                    </a:lnTo>
                    <a:lnTo>
                      <a:pt x="1244" y="1078"/>
                    </a:lnTo>
                    <a:lnTo>
                      <a:pt x="1272" y="1064"/>
                    </a:lnTo>
                    <a:lnTo>
                      <a:pt x="1300" y="1051"/>
                    </a:lnTo>
                    <a:lnTo>
                      <a:pt x="1313" y="1044"/>
                    </a:lnTo>
                    <a:lnTo>
                      <a:pt x="1327" y="1037"/>
                    </a:lnTo>
                    <a:lnTo>
                      <a:pt x="1341" y="1030"/>
                    </a:lnTo>
                    <a:lnTo>
                      <a:pt x="1354" y="1022"/>
                    </a:lnTo>
                    <a:lnTo>
                      <a:pt x="1367" y="1014"/>
                    </a:lnTo>
                    <a:lnTo>
                      <a:pt x="1380" y="1004"/>
                    </a:lnTo>
                    <a:lnTo>
                      <a:pt x="1393" y="995"/>
                    </a:lnTo>
                    <a:lnTo>
                      <a:pt x="1404" y="986"/>
                    </a:lnTo>
                    <a:lnTo>
                      <a:pt x="1416" y="976"/>
                    </a:lnTo>
                    <a:lnTo>
                      <a:pt x="1427" y="965"/>
                    </a:lnTo>
                    <a:lnTo>
                      <a:pt x="1439" y="954"/>
                    </a:lnTo>
                    <a:lnTo>
                      <a:pt x="1449" y="941"/>
                    </a:lnTo>
                    <a:lnTo>
                      <a:pt x="1458" y="928"/>
                    </a:lnTo>
                    <a:lnTo>
                      <a:pt x="1468" y="915"/>
                    </a:lnTo>
                    <a:lnTo>
                      <a:pt x="1476" y="900"/>
                    </a:lnTo>
                    <a:lnTo>
                      <a:pt x="1484" y="885"/>
                    </a:lnTo>
                    <a:lnTo>
                      <a:pt x="1503" y="828"/>
                    </a:lnTo>
                    <a:lnTo>
                      <a:pt x="1503" y="810"/>
                    </a:lnTo>
                    <a:lnTo>
                      <a:pt x="1498" y="782"/>
                    </a:lnTo>
                    <a:lnTo>
                      <a:pt x="1487" y="749"/>
                    </a:lnTo>
                    <a:lnTo>
                      <a:pt x="1475" y="712"/>
                    </a:lnTo>
                    <a:lnTo>
                      <a:pt x="1461" y="676"/>
                    </a:lnTo>
                    <a:lnTo>
                      <a:pt x="1447" y="645"/>
                    </a:lnTo>
                    <a:lnTo>
                      <a:pt x="1435" y="622"/>
                    </a:lnTo>
                    <a:lnTo>
                      <a:pt x="1429" y="609"/>
                    </a:lnTo>
                    <a:lnTo>
                      <a:pt x="1447" y="600"/>
                    </a:lnTo>
                    <a:lnTo>
                      <a:pt x="1465" y="591"/>
                    </a:lnTo>
                    <a:lnTo>
                      <a:pt x="1484" y="581"/>
                    </a:lnTo>
                    <a:lnTo>
                      <a:pt x="1502" y="569"/>
                    </a:lnTo>
                    <a:lnTo>
                      <a:pt x="1520" y="557"/>
                    </a:lnTo>
                    <a:lnTo>
                      <a:pt x="1537" y="546"/>
                    </a:lnTo>
                    <a:lnTo>
                      <a:pt x="1554" y="533"/>
                    </a:lnTo>
                    <a:lnTo>
                      <a:pt x="1571" y="519"/>
                    </a:lnTo>
                    <a:lnTo>
                      <a:pt x="1588" y="507"/>
                    </a:lnTo>
                    <a:lnTo>
                      <a:pt x="1605" y="493"/>
                    </a:lnTo>
                    <a:lnTo>
                      <a:pt x="1621" y="479"/>
                    </a:lnTo>
                    <a:lnTo>
                      <a:pt x="1637" y="464"/>
                    </a:lnTo>
                    <a:lnTo>
                      <a:pt x="1653" y="450"/>
                    </a:lnTo>
                    <a:lnTo>
                      <a:pt x="1669" y="435"/>
                    </a:lnTo>
                    <a:lnTo>
                      <a:pt x="1685" y="420"/>
                    </a:lnTo>
                    <a:lnTo>
                      <a:pt x="1702" y="405"/>
                    </a:lnTo>
                    <a:lnTo>
                      <a:pt x="1720" y="390"/>
                    </a:lnTo>
                    <a:lnTo>
                      <a:pt x="1738" y="378"/>
                    </a:lnTo>
                    <a:lnTo>
                      <a:pt x="1757" y="367"/>
                    </a:lnTo>
                    <a:lnTo>
                      <a:pt x="1778" y="359"/>
                    </a:lnTo>
                    <a:lnTo>
                      <a:pt x="1797" y="352"/>
                    </a:lnTo>
                    <a:lnTo>
                      <a:pt x="1818" y="347"/>
                    </a:lnTo>
                    <a:lnTo>
                      <a:pt x="1840" y="343"/>
                    </a:lnTo>
                    <a:lnTo>
                      <a:pt x="1861" y="340"/>
                    </a:lnTo>
                    <a:lnTo>
                      <a:pt x="1882" y="339"/>
                    </a:lnTo>
                    <a:lnTo>
                      <a:pt x="1904" y="337"/>
                    </a:lnTo>
                    <a:lnTo>
                      <a:pt x="1927" y="336"/>
                    </a:lnTo>
                    <a:lnTo>
                      <a:pt x="1949" y="336"/>
                    </a:lnTo>
                    <a:lnTo>
                      <a:pt x="1971" y="336"/>
                    </a:lnTo>
                    <a:lnTo>
                      <a:pt x="1993" y="335"/>
                    </a:lnTo>
                    <a:lnTo>
                      <a:pt x="2015" y="335"/>
                    </a:lnTo>
                    <a:lnTo>
                      <a:pt x="2037" y="334"/>
                    </a:lnTo>
                    <a:lnTo>
                      <a:pt x="2070" y="329"/>
                    </a:lnTo>
                    <a:lnTo>
                      <a:pt x="2101" y="319"/>
                    </a:lnTo>
                    <a:lnTo>
                      <a:pt x="2129" y="302"/>
                    </a:lnTo>
                    <a:lnTo>
                      <a:pt x="2153" y="281"/>
                    </a:lnTo>
                    <a:lnTo>
                      <a:pt x="2172" y="256"/>
                    </a:lnTo>
                    <a:lnTo>
                      <a:pt x="2187" y="227"/>
                    </a:lnTo>
                    <a:lnTo>
                      <a:pt x="2195" y="196"/>
                    </a:lnTo>
                    <a:lnTo>
                      <a:pt x="2197" y="162"/>
                    </a:lnTo>
                    <a:lnTo>
                      <a:pt x="2192" y="129"/>
                    </a:lnTo>
                    <a:lnTo>
                      <a:pt x="2182" y="98"/>
                    </a:lnTo>
                    <a:lnTo>
                      <a:pt x="2165" y="70"/>
                    </a:lnTo>
                    <a:lnTo>
                      <a:pt x="2144" y="46"/>
                    </a:lnTo>
                    <a:lnTo>
                      <a:pt x="2119" y="26"/>
                    </a:lnTo>
                    <a:lnTo>
                      <a:pt x="2090" y="13"/>
                    </a:lnTo>
                    <a:lnTo>
                      <a:pt x="2059" y="5"/>
                    </a:lnTo>
                    <a:lnTo>
                      <a:pt x="2025" y="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63" name="Freeform 82"/>
              <p:cNvSpPr>
                <a:spLocks/>
              </p:cNvSpPr>
              <p:nvPr/>
            </p:nvSpPr>
            <p:spPr bwMode="auto">
              <a:xfrm>
                <a:off x="4398" y="3318"/>
                <a:ext cx="571" cy="559"/>
              </a:xfrm>
              <a:custGeom>
                <a:avLst/>
                <a:gdLst>
                  <a:gd name="T0" fmla="*/ 0 w 1143"/>
                  <a:gd name="T1" fmla="*/ 0 h 1120"/>
                  <a:gd name="T2" fmla="*/ 0 w 1143"/>
                  <a:gd name="T3" fmla="*/ 0 h 1120"/>
                  <a:gd name="T4" fmla="*/ 0 w 1143"/>
                  <a:gd name="T5" fmla="*/ 0 h 1120"/>
                  <a:gd name="T6" fmla="*/ 0 w 1143"/>
                  <a:gd name="T7" fmla="*/ 0 h 1120"/>
                  <a:gd name="T8" fmla="*/ 0 w 1143"/>
                  <a:gd name="T9" fmla="*/ 0 h 1120"/>
                  <a:gd name="T10" fmla="*/ 0 w 1143"/>
                  <a:gd name="T11" fmla="*/ 0 h 1120"/>
                  <a:gd name="T12" fmla="*/ 0 w 1143"/>
                  <a:gd name="T13" fmla="*/ 0 h 1120"/>
                  <a:gd name="T14" fmla="*/ 0 w 1143"/>
                  <a:gd name="T15" fmla="*/ 0 h 1120"/>
                  <a:gd name="T16" fmla="*/ 0 w 1143"/>
                  <a:gd name="T17" fmla="*/ 0 h 1120"/>
                  <a:gd name="T18" fmla="*/ 0 w 1143"/>
                  <a:gd name="T19" fmla="*/ 0 h 1120"/>
                  <a:gd name="T20" fmla="*/ 0 w 1143"/>
                  <a:gd name="T21" fmla="*/ 0 h 1120"/>
                  <a:gd name="T22" fmla="*/ 0 w 1143"/>
                  <a:gd name="T23" fmla="*/ 0 h 1120"/>
                  <a:gd name="T24" fmla="*/ 0 w 1143"/>
                  <a:gd name="T25" fmla="*/ 0 h 1120"/>
                  <a:gd name="T26" fmla="*/ 0 w 1143"/>
                  <a:gd name="T27" fmla="*/ 0 h 1120"/>
                  <a:gd name="T28" fmla="*/ 0 w 1143"/>
                  <a:gd name="T29" fmla="*/ 0 h 1120"/>
                  <a:gd name="T30" fmla="*/ 0 w 1143"/>
                  <a:gd name="T31" fmla="*/ 0 h 1120"/>
                  <a:gd name="T32" fmla="*/ 0 w 1143"/>
                  <a:gd name="T33" fmla="*/ 0 h 1120"/>
                  <a:gd name="T34" fmla="*/ 0 w 1143"/>
                  <a:gd name="T35" fmla="*/ 0 h 1120"/>
                  <a:gd name="T36" fmla="*/ 0 w 1143"/>
                  <a:gd name="T37" fmla="*/ 0 h 1120"/>
                  <a:gd name="T38" fmla="*/ 0 w 1143"/>
                  <a:gd name="T39" fmla="*/ 0 h 1120"/>
                  <a:gd name="T40" fmla="*/ 0 w 1143"/>
                  <a:gd name="T41" fmla="*/ 0 h 1120"/>
                  <a:gd name="T42" fmla="*/ 0 w 1143"/>
                  <a:gd name="T43" fmla="*/ 0 h 1120"/>
                  <a:gd name="T44" fmla="*/ 0 w 1143"/>
                  <a:gd name="T45" fmla="*/ 0 h 1120"/>
                  <a:gd name="T46" fmla="*/ 0 w 1143"/>
                  <a:gd name="T47" fmla="*/ 0 h 1120"/>
                  <a:gd name="T48" fmla="*/ 0 w 1143"/>
                  <a:gd name="T49" fmla="*/ 0 h 1120"/>
                  <a:gd name="T50" fmla="*/ 0 w 1143"/>
                  <a:gd name="T51" fmla="*/ 0 h 1120"/>
                  <a:gd name="T52" fmla="*/ 0 w 1143"/>
                  <a:gd name="T53" fmla="*/ 0 h 1120"/>
                  <a:gd name="T54" fmla="*/ 0 w 1143"/>
                  <a:gd name="T55" fmla="*/ 0 h 1120"/>
                  <a:gd name="T56" fmla="*/ 0 w 1143"/>
                  <a:gd name="T57" fmla="*/ 0 h 1120"/>
                  <a:gd name="T58" fmla="*/ 0 w 1143"/>
                  <a:gd name="T59" fmla="*/ 0 h 1120"/>
                  <a:gd name="T60" fmla="*/ 0 w 1143"/>
                  <a:gd name="T61" fmla="*/ 0 h 1120"/>
                  <a:gd name="T62" fmla="*/ 0 w 1143"/>
                  <a:gd name="T63" fmla="*/ 0 h 1120"/>
                  <a:gd name="T64" fmla="*/ 0 w 1143"/>
                  <a:gd name="T65" fmla="*/ 0 h 1120"/>
                  <a:gd name="T66" fmla="*/ 0 w 1143"/>
                  <a:gd name="T67" fmla="*/ 0 h 1120"/>
                  <a:gd name="T68" fmla="*/ 0 w 1143"/>
                  <a:gd name="T69" fmla="*/ 0 h 1120"/>
                  <a:gd name="T70" fmla="*/ 0 w 1143"/>
                  <a:gd name="T71" fmla="*/ 0 h 1120"/>
                  <a:gd name="T72" fmla="*/ 0 w 1143"/>
                  <a:gd name="T73" fmla="*/ 0 h 1120"/>
                  <a:gd name="T74" fmla="*/ 0 w 1143"/>
                  <a:gd name="T75" fmla="*/ 0 h 1120"/>
                  <a:gd name="T76" fmla="*/ 0 w 1143"/>
                  <a:gd name="T77" fmla="*/ 0 h 1120"/>
                  <a:gd name="T78" fmla="*/ 0 w 1143"/>
                  <a:gd name="T79" fmla="*/ 0 h 1120"/>
                  <a:gd name="T80" fmla="*/ 0 w 1143"/>
                  <a:gd name="T81" fmla="*/ 0 h 1120"/>
                  <a:gd name="T82" fmla="*/ 0 w 1143"/>
                  <a:gd name="T83" fmla="*/ 0 h 1120"/>
                  <a:gd name="T84" fmla="*/ 0 w 1143"/>
                  <a:gd name="T85" fmla="*/ 0 h 1120"/>
                  <a:gd name="T86" fmla="*/ 0 w 1143"/>
                  <a:gd name="T87" fmla="*/ 0 h 1120"/>
                  <a:gd name="T88" fmla="*/ 0 w 1143"/>
                  <a:gd name="T89" fmla="*/ 0 h 1120"/>
                  <a:gd name="T90" fmla="*/ 0 w 1143"/>
                  <a:gd name="T91" fmla="*/ 0 h 1120"/>
                  <a:gd name="T92" fmla="*/ 0 w 1143"/>
                  <a:gd name="T93" fmla="*/ 0 h 1120"/>
                  <a:gd name="T94" fmla="*/ 0 w 1143"/>
                  <a:gd name="T95" fmla="*/ 0 h 1120"/>
                  <a:gd name="T96" fmla="*/ 0 w 1143"/>
                  <a:gd name="T97" fmla="*/ 0 h 112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43"/>
                  <a:gd name="T148" fmla="*/ 0 h 1120"/>
                  <a:gd name="T149" fmla="*/ 1143 w 1143"/>
                  <a:gd name="T150" fmla="*/ 1120 h 112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43" h="1120">
                    <a:moveTo>
                      <a:pt x="961" y="377"/>
                    </a:moveTo>
                    <a:lnTo>
                      <a:pt x="982" y="376"/>
                    </a:lnTo>
                    <a:lnTo>
                      <a:pt x="1001" y="375"/>
                    </a:lnTo>
                    <a:lnTo>
                      <a:pt x="1022" y="375"/>
                    </a:lnTo>
                    <a:lnTo>
                      <a:pt x="1043" y="376"/>
                    </a:lnTo>
                    <a:lnTo>
                      <a:pt x="1062" y="377"/>
                    </a:lnTo>
                    <a:lnTo>
                      <a:pt x="1083" y="379"/>
                    </a:lnTo>
                    <a:lnTo>
                      <a:pt x="1103" y="384"/>
                    </a:lnTo>
                    <a:lnTo>
                      <a:pt x="1123" y="388"/>
                    </a:lnTo>
                    <a:lnTo>
                      <a:pt x="1143" y="398"/>
                    </a:lnTo>
                    <a:lnTo>
                      <a:pt x="1107" y="510"/>
                    </a:lnTo>
                    <a:lnTo>
                      <a:pt x="1099" y="514"/>
                    </a:lnTo>
                    <a:lnTo>
                      <a:pt x="1090" y="516"/>
                    </a:lnTo>
                    <a:lnTo>
                      <a:pt x="1080" y="520"/>
                    </a:lnTo>
                    <a:lnTo>
                      <a:pt x="1068" y="522"/>
                    </a:lnTo>
                    <a:lnTo>
                      <a:pt x="1058" y="524"/>
                    </a:lnTo>
                    <a:lnTo>
                      <a:pt x="1047" y="528"/>
                    </a:lnTo>
                    <a:lnTo>
                      <a:pt x="1039" y="530"/>
                    </a:lnTo>
                    <a:lnTo>
                      <a:pt x="1032" y="532"/>
                    </a:lnTo>
                    <a:lnTo>
                      <a:pt x="1016" y="537"/>
                    </a:lnTo>
                    <a:lnTo>
                      <a:pt x="1001" y="543"/>
                    </a:lnTo>
                    <a:lnTo>
                      <a:pt x="986" y="547"/>
                    </a:lnTo>
                    <a:lnTo>
                      <a:pt x="972" y="552"/>
                    </a:lnTo>
                    <a:lnTo>
                      <a:pt x="959" y="557"/>
                    </a:lnTo>
                    <a:lnTo>
                      <a:pt x="945" y="562"/>
                    </a:lnTo>
                    <a:lnTo>
                      <a:pt x="932" y="567"/>
                    </a:lnTo>
                    <a:lnTo>
                      <a:pt x="918" y="573"/>
                    </a:lnTo>
                    <a:lnTo>
                      <a:pt x="906" y="578"/>
                    </a:lnTo>
                    <a:lnTo>
                      <a:pt x="893" y="584"/>
                    </a:lnTo>
                    <a:lnTo>
                      <a:pt x="880" y="590"/>
                    </a:lnTo>
                    <a:lnTo>
                      <a:pt x="867" y="597"/>
                    </a:lnTo>
                    <a:lnTo>
                      <a:pt x="854" y="604"/>
                    </a:lnTo>
                    <a:lnTo>
                      <a:pt x="840" y="611"/>
                    </a:lnTo>
                    <a:lnTo>
                      <a:pt x="826" y="619"/>
                    </a:lnTo>
                    <a:lnTo>
                      <a:pt x="811" y="628"/>
                    </a:lnTo>
                    <a:lnTo>
                      <a:pt x="642" y="756"/>
                    </a:lnTo>
                    <a:lnTo>
                      <a:pt x="508" y="900"/>
                    </a:lnTo>
                    <a:lnTo>
                      <a:pt x="375" y="1083"/>
                    </a:lnTo>
                    <a:lnTo>
                      <a:pt x="370" y="1093"/>
                    </a:lnTo>
                    <a:lnTo>
                      <a:pt x="363" y="1103"/>
                    </a:lnTo>
                    <a:lnTo>
                      <a:pt x="355" y="1112"/>
                    </a:lnTo>
                    <a:lnTo>
                      <a:pt x="347" y="1120"/>
                    </a:lnTo>
                    <a:lnTo>
                      <a:pt x="337" y="1119"/>
                    </a:lnTo>
                    <a:lnTo>
                      <a:pt x="322" y="1113"/>
                    </a:lnTo>
                    <a:lnTo>
                      <a:pt x="304" y="1106"/>
                    </a:lnTo>
                    <a:lnTo>
                      <a:pt x="284" y="1097"/>
                    </a:lnTo>
                    <a:lnTo>
                      <a:pt x="264" y="1088"/>
                    </a:lnTo>
                    <a:lnTo>
                      <a:pt x="244" y="1080"/>
                    </a:lnTo>
                    <a:lnTo>
                      <a:pt x="227" y="1072"/>
                    </a:lnTo>
                    <a:lnTo>
                      <a:pt x="213" y="1067"/>
                    </a:lnTo>
                    <a:lnTo>
                      <a:pt x="208" y="1047"/>
                    </a:lnTo>
                    <a:lnTo>
                      <a:pt x="196" y="1044"/>
                    </a:lnTo>
                    <a:lnTo>
                      <a:pt x="185" y="1040"/>
                    </a:lnTo>
                    <a:lnTo>
                      <a:pt x="172" y="1037"/>
                    </a:lnTo>
                    <a:lnTo>
                      <a:pt x="160" y="1033"/>
                    </a:lnTo>
                    <a:lnTo>
                      <a:pt x="148" y="1030"/>
                    </a:lnTo>
                    <a:lnTo>
                      <a:pt x="136" y="1027"/>
                    </a:lnTo>
                    <a:lnTo>
                      <a:pt x="123" y="1024"/>
                    </a:lnTo>
                    <a:lnTo>
                      <a:pt x="112" y="1021"/>
                    </a:lnTo>
                    <a:lnTo>
                      <a:pt x="100" y="1019"/>
                    </a:lnTo>
                    <a:lnTo>
                      <a:pt x="88" y="1015"/>
                    </a:lnTo>
                    <a:lnTo>
                      <a:pt x="76" y="1013"/>
                    </a:lnTo>
                    <a:lnTo>
                      <a:pt x="64" y="1010"/>
                    </a:lnTo>
                    <a:lnTo>
                      <a:pt x="52" y="1008"/>
                    </a:lnTo>
                    <a:lnTo>
                      <a:pt x="39" y="1005"/>
                    </a:lnTo>
                    <a:lnTo>
                      <a:pt x="28" y="1002"/>
                    </a:lnTo>
                    <a:lnTo>
                      <a:pt x="16" y="1000"/>
                    </a:lnTo>
                    <a:lnTo>
                      <a:pt x="21" y="917"/>
                    </a:lnTo>
                    <a:lnTo>
                      <a:pt x="19" y="831"/>
                    </a:lnTo>
                    <a:lnTo>
                      <a:pt x="11" y="745"/>
                    </a:lnTo>
                    <a:lnTo>
                      <a:pt x="0" y="664"/>
                    </a:lnTo>
                    <a:lnTo>
                      <a:pt x="19" y="649"/>
                    </a:lnTo>
                    <a:lnTo>
                      <a:pt x="35" y="635"/>
                    </a:lnTo>
                    <a:lnTo>
                      <a:pt x="49" y="622"/>
                    </a:lnTo>
                    <a:lnTo>
                      <a:pt x="64" y="610"/>
                    </a:lnTo>
                    <a:lnTo>
                      <a:pt x="77" y="597"/>
                    </a:lnTo>
                    <a:lnTo>
                      <a:pt x="93" y="583"/>
                    </a:lnTo>
                    <a:lnTo>
                      <a:pt x="112" y="569"/>
                    </a:lnTo>
                    <a:lnTo>
                      <a:pt x="134" y="553"/>
                    </a:lnTo>
                    <a:lnTo>
                      <a:pt x="333" y="428"/>
                    </a:lnTo>
                    <a:lnTo>
                      <a:pt x="352" y="419"/>
                    </a:lnTo>
                    <a:lnTo>
                      <a:pt x="371" y="411"/>
                    </a:lnTo>
                    <a:lnTo>
                      <a:pt x="390" y="404"/>
                    </a:lnTo>
                    <a:lnTo>
                      <a:pt x="409" y="396"/>
                    </a:lnTo>
                    <a:lnTo>
                      <a:pt x="429" y="390"/>
                    </a:lnTo>
                    <a:lnTo>
                      <a:pt x="448" y="383"/>
                    </a:lnTo>
                    <a:lnTo>
                      <a:pt x="468" y="377"/>
                    </a:lnTo>
                    <a:lnTo>
                      <a:pt x="487" y="370"/>
                    </a:lnTo>
                    <a:lnTo>
                      <a:pt x="507" y="365"/>
                    </a:lnTo>
                    <a:lnTo>
                      <a:pt x="528" y="360"/>
                    </a:lnTo>
                    <a:lnTo>
                      <a:pt x="549" y="355"/>
                    </a:lnTo>
                    <a:lnTo>
                      <a:pt x="568" y="350"/>
                    </a:lnTo>
                    <a:lnTo>
                      <a:pt x="589" y="347"/>
                    </a:lnTo>
                    <a:lnTo>
                      <a:pt x="610" y="343"/>
                    </a:lnTo>
                    <a:lnTo>
                      <a:pt x="631" y="340"/>
                    </a:lnTo>
                    <a:lnTo>
                      <a:pt x="652" y="338"/>
                    </a:lnTo>
                    <a:lnTo>
                      <a:pt x="658" y="320"/>
                    </a:lnTo>
                    <a:lnTo>
                      <a:pt x="664" y="302"/>
                    </a:lnTo>
                    <a:lnTo>
                      <a:pt x="667" y="284"/>
                    </a:lnTo>
                    <a:lnTo>
                      <a:pt x="668" y="266"/>
                    </a:lnTo>
                    <a:lnTo>
                      <a:pt x="653" y="273"/>
                    </a:lnTo>
                    <a:lnTo>
                      <a:pt x="638" y="281"/>
                    </a:lnTo>
                    <a:lnTo>
                      <a:pt x="623" y="288"/>
                    </a:lnTo>
                    <a:lnTo>
                      <a:pt x="608" y="294"/>
                    </a:lnTo>
                    <a:lnTo>
                      <a:pt x="593" y="299"/>
                    </a:lnTo>
                    <a:lnTo>
                      <a:pt x="577" y="301"/>
                    </a:lnTo>
                    <a:lnTo>
                      <a:pt x="560" y="302"/>
                    </a:lnTo>
                    <a:lnTo>
                      <a:pt x="543" y="300"/>
                    </a:lnTo>
                    <a:lnTo>
                      <a:pt x="545" y="289"/>
                    </a:lnTo>
                    <a:lnTo>
                      <a:pt x="546" y="278"/>
                    </a:lnTo>
                    <a:lnTo>
                      <a:pt x="546" y="266"/>
                    </a:lnTo>
                    <a:lnTo>
                      <a:pt x="546" y="255"/>
                    </a:lnTo>
                    <a:lnTo>
                      <a:pt x="561" y="249"/>
                    </a:lnTo>
                    <a:lnTo>
                      <a:pt x="575" y="242"/>
                    </a:lnTo>
                    <a:lnTo>
                      <a:pt x="589" y="233"/>
                    </a:lnTo>
                    <a:lnTo>
                      <a:pt x="603" y="224"/>
                    </a:lnTo>
                    <a:lnTo>
                      <a:pt x="614" y="212"/>
                    </a:lnTo>
                    <a:lnTo>
                      <a:pt x="627" y="202"/>
                    </a:lnTo>
                    <a:lnTo>
                      <a:pt x="640" y="190"/>
                    </a:lnTo>
                    <a:lnTo>
                      <a:pt x="651" y="178"/>
                    </a:lnTo>
                    <a:lnTo>
                      <a:pt x="664" y="166"/>
                    </a:lnTo>
                    <a:lnTo>
                      <a:pt x="676" y="156"/>
                    </a:lnTo>
                    <a:lnTo>
                      <a:pt x="689" y="145"/>
                    </a:lnTo>
                    <a:lnTo>
                      <a:pt x="702" y="136"/>
                    </a:lnTo>
                    <a:lnTo>
                      <a:pt x="717" y="129"/>
                    </a:lnTo>
                    <a:lnTo>
                      <a:pt x="732" y="123"/>
                    </a:lnTo>
                    <a:lnTo>
                      <a:pt x="747" y="119"/>
                    </a:lnTo>
                    <a:lnTo>
                      <a:pt x="764" y="118"/>
                    </a:lnTo>
                    <a:lnTo>
                      <a:pt x="758" y="111"/>
                    </a:lnTo>
                    <a:lnTo>
                      <a:pt x="751" y="105"/>
                    </a:lnTo>
                    <a:lnTo>
                      <a:pt x="746" y="99"/>
                    </a:lnTo>
                    <a:lnTo>
                      <a:pt x="740" y="93"/>
                    </a:lnTo>
                    <a:lnTo>
                      <a:pt x="735" y="88"/>
                    </a:lnTo>
                    <a:lnTo>
                      <a:pt x="733" y="81"/>
                    </a:lnTo>
                    <a:lnTo>
                      <a:pt x="732" y="74"/>
                    </a:lnTo>
                    <a:lnTo>
                      <a:pt x="735" y="65"/>
                    </a:lnTo>
                    <a:lnTo>
                      <a:pt x="739" y="62"/>
                    </a:lnTo>
                    <a:lnTo>
                      <a:pt x="743" y="60"/>
                    </a:lnTo>
                    <a:lnTo>
                      <a:pt x="747" y="57"/>
                    </a:lnTo>
                    <a:lnTo>
                      <a:pt x="750" y="53"/>
                    </a:lnTo>
                    <a:lnTo>
                      <a:pt x="744" y="45"/>
                    </a:lnTo>
                    <a:lnTo>
                      <a:pt x="743" y="35"/>
                    </a:lnTo>
                    <a:lnTo>
                      <a:pt x="744" y="24"/>
                    </a:lnTo>
                    <a:lnTo>
                      <a:pt x="747" y="15"/>
                    </a:lnTo>
                    <a:lnTo>
                      <a:pt x="765" y="16"/>
                    </a:lnTo>
                    <a:lnTo>
                      <a:pt x="785" y="13"/>
                    </a:lnTo>
                    <a:lnTo>
                      <a:pt x="805" y="7"/>
                    </a:lnTo>
                    <a:lnTo>
                      <a:pt x="825" y="2"/>
                    </a:lnTo>
                    <a:lnTo>
                      <a:pt x="845" y="0"/>
                    </a:lnTo>
                    <a:lnTo>
                      <a:pt x="863" y="4"/>
                    </a:lnTo>
                    <a:lnTo>
                      <a:pt x="878" y="14"/>
                    </a:lnTo>
                    <a:lnTo>
                      <a:pt x="890" y="35"/>
                    </a:lnTo>
                    <a:lnTo>
                      <a:pt x="893" y="52"/>
                    </a:lnTo>
                    <a:lnTo>
                      <a:pt x="891" y="69"/>
                    </a:lnTo>
                    <a:lnTo>
                      <a:pt x="885" y="85"/>
                    </a:lnTo>
                    <a:lnTo>
                      <a:pt x="876" y="100"/>
                    </a:lnTo>
                    <a:lnTo>
                      <a:pt x="868" y="107"/>
                    </a:lnTo>
                    <a:lnTo>
                      <a:pt x="858" y="112"/>
                    </a:lnTo>
                    <a:lnTo>
                      <a:pt x="850" y="116"/>
                    </a:lnTo>
                    <a:lnTo>
                      <a:pt x="843" y="123"/>
                    </a:lnTo>
                    <a:lnTo>
                      <a:pt x="858" y="126"/>
                    </a:lnTo>
                    <a:lnTo>
                      <a:pt x="873" y="128"/>
                    </a:lnTo>
                    <a:lnTo>
                      <a:pt x="888" y="130"/>
                    </a:lnTo>
                    <a:lnTo>
                      <a:pt x="902" y="133"/>
                    </a:lnTo>
                    <a:lnTo>
                      <a:pt x="917" y="136"/>
                    </a:lnTo>
                    <a:lnTo>
                      <a:pt x="931" y="138"/>
                    </a:lnTo>
                    <a:lnTo>
                      <a:pt x="945" y="142"/>
                    </a:lnTo>
                    <a:lnTo>
                      <a:pt x="959" y="146"/>
                    </a:lnTo>
                    <a:lnTo>
                      <a:pt x="969" y="142"/>
                    </a:lnTo>
                    <a:lnTo>
                      <a:pt x="979" y="138"/>
                    </a:lnTo>
                    <a:lnTo>
                      <a:pt x="990" y="135"/>
                    </a:lnTo>
                    <a:lnTo>
                      <a:pt x="999" y="130"/>
                    </a:lnTo>
                    <a:lnTo>
                      <a:pt x="1009" y="127"/>
                    </a:lnTo>
                    <a:lnTo>
                      <a:pt x="1019" y="123"/>
                    </a:lnTo>
                    <a:lnTo>
                      <a:pt x="1029" y="120"/>
                    </a:lnTo>
                    <a:lnTo>
                      <a:pt x="1039" y="115"/>
                    </a:lnTo>
                    <a:lnTo>
                      <a:pt x="1037" y="130"/>
                    </a:lnTo>
                    <a:lnTo>
                      <a:pt x="1034" y="145"/>
                    </a:lnTo>
                    <a:lnTo>
                      <a:pt x="1030" y="160"/>
                    </a:lnTo>
                    <a:lnTo>
                      <a:pt x="1024" y="174"/>
                    </a:lnTo>
                    <a:lnTo>
                      <a:pt x="1019" y="187"/>
                    </a:lnTo>
                    <a:lnTo>
                      <a:pt x="1009" y="199"/>
                    </a:lnTo>
                    <a:lnTo>
                      <a:pt x="1000" y="212"/>
                    </a:lnTo>
                    <a:lnTo>
                      <a:pt x="987" y="224"/>
                    </a:lnTo>
                    <a:lnTo>
                      <a:pt x="982" y="227"/>
                    </a:lnTo>
                    <a:lnTo>
                      <a:pt x="976" y="231"/>
                    </a:lnTo>
                    <a:lnTo>
                      <a:pt x="970" y="232"/>
                    </a:lnTo>
                    <a:lnTo>
                      <a:pt x="963" y="234"/>
                    </a:lnTo>
                    <a:lnTo>
                      <a:pt x="958" y="235"/>
                    </a:lnTo>
                    <a:lnTo>
                      <a:pt x="952" y="236"/>
                    </a:lnTo>
                    <a:lnTo>
                      <a:pt x="946" y="237"/>
                    </a:lnTo>
                    <a:lnTo>
                      <a:pt x="941" y="239"/>
                    </a:lnTo>
                    <a:lnTo>
                      <a:pt x="955" y="282"/>
                    </a:lnTo>
                    <a:lnTo>
                      <a:pt x="961" y="327"/>
                    </a:lnTo>
                    <a:lnTo>
                      <a:pt x="961" y="363"/>
                    </a:lnTo>
                    <a:lnTo>
                      <a:pt x="961" y="3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64" name="Freeform 83"/>
              <p:cNvSpPr>
                <a:spLocks/>
              </p:cNvSpPr>
              <p:nvPr/>
            </p:nvSpPr>
            <p:spPr bwMode="auto">
              <a:xfrm>
                <a:off x="4775" y="3329"/>
                <a:ext cx="57" cy="47"/>
              </a:xfrm>
              <a:custGeom>
                <a:avLst/>
                <a:gdLst>
                  <a:gd name="T0" fmla="*/ 1 w 114"/>
                  <a:gd name="T1" fmla="*/ 0 h 95"/>
                  <a:gd name="T2" fmla="*/ 1 w 114"/>
                  <a:gd name="T3" fmla="*/ 0 h 95"/>
                  <a:gd name="T4" fmla="*/ 1 w 114"/>
                  <a:gd name="T5" fmla="*/ 0 h 95"/>
                  <a:gd name="T6" fmla="*/ 1 w 114"/>
                  <a:gd name="T7" fmla="*/ 0 h 95"/>
                  <a:gd name="T8" fmla="*/ 1 w 114"/>
                  <a:gd name="T9" fmla="*/ 0 h 95"/>
                  <a:gd name="T10" fmla="*/ 1 w 114"/>
                  <a:gd name="T11" fmla="*/ 0 h 95"/>
                  <a:gd name="T12" fmla="*/ 1 w 114"/>
                  <a:gd name="T13" fmla="*/ 0 h 95"/>
                  <a:gd name="T14" fmla="*/ 1 w 114"/>
                  <a:gd name="T15" fmla="*/ 0 h 95"/>
                  <a:gd name="T16" fmla="*/ 1 w 114"/>
                  <a:gd name="T17" fmla="*/ 0 h 95"/>
                  <a:gd name="T18" fmla="*/ 1 w 114"/>
                  <a:gd name="T19" fmla="*/ 0 h 95"/>
                  <a:gd name="T20" fmla="*/ 1 w 114"/>
                  <a:gd name="T21" fmla="*/ 0 h 95"/>
                  <a:gd name="T22" fmla="*/ 1 w 114"/>
                  <a:gd name="T23" fmla="*/ 0 h 95"/>
                  <a:gd name="T24" fmla="*/ 1 w 114"/>
                  <a:gd name="T25" fmla="*/ 0 h 95"/>
                  <a:gd name="T26" fmla="*/ 0 w 114"/>
                  <a:gd name="T27" fmla="*/ 0 h 95"/>
                  <a:gd name="T28" fmla="*/ 1 w 114"/>
                  <a:gd name="T29" fmla="*/ 0 h 95"/>
                  <a:gd name="T30" fmla="*/ 1 w 114"/>
                  <a:gd name="T31" fmla="*/ 0 h 95"/>
                  <a:gd name="T32" fmla="*/ 1 w 114"/>
                  <a:gd name="T33" fmla="*/ 0 h 95"/>
                  <a:gd name="T34" fmla="*/ 1 w 114"/>
                  <a:gd name="T35" fmla="*/ 0 h 95"/>
                  <a:gd name="T36" fmla="*/ 1 w 114"/>
                  <a:gd name="T37" fmla="*/ 0 h 95"/>
                  <a:gd name="T38" fmla="*/ 1 w 114"/>
                  <a:gd name="T39" fmla="*/ 0 h 95"/>
                  <a:gd name="T40" fmla="*/ 1 w 114"/>
                  <a:gd name="T41" fmla="*/ 0 h 95"/>
                  <a:gd name="T42" fmla="*/ 1 w 114"/>
                  <a:gd name="T43" fmla="*/ 0 h 95"/>
                  <a:gd name="T44" fmla="*/ 1 w 114"/>
                  <a:gd name="T45" fmla="*/ 0 h 95"/>
                  <a:gd name="T46" fmla="*/ 1 w 114"/>
                  <a:gd name="T47" fmla="*/ 0 h 95"/>
                  <a:gd name="T48" fmla="*/ 1 w 114"/>
                  <a:gd name="T49" fmla="*/ 0 h 95"/>
                  <a:gd name="T50" fmla="*/ 1 w 114"/>
                  <a:gd name="T51" fmla="*/ 0 h 95"/>
                  <a:gd name="T52" fmla="*/ 1 w 114"/>
                  <a:gd name="T53" fmla="*/ 0 h 9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14"/>
                  <a:gd name="T82" fmla="*/ 0 h 95"/>
                  <a:gd name="T83" fmla="*/ 114 w 114"/>
                  <a:gd name="T84" fmla="*/ 95 h 9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14" h="95">
                    <a:moveTo>
                      <a:pt x="114" y="20"/>
                    </a:moveTo>
                    <a:lnTo>
                      <a:pt x="114" y="32"/>
                    </a:lnTo>
                    <a:lnTo>
                      <a:pt x="113" y="44"/>
                    </a:lnTo>
                    <a:lnTo>
                      <a:pt x="108" y="54"/>
                    </a:lnTo>
                    <a:lnTo>
                      <a:pt x="100" y="64"/>
                    </a:lnTo>
                    <a:lnTo>
                      <a:pt x="92" y="68"/>
                    </a:lnTo>
                    <a:lnTo>
                      <a:pt x="84" y="72"/>
                    </a:lnTo>
                    <a:lnTo>
                      <a:pt x="76" y="76"/>
                    </a:lnTo>
                    <a:lnTo>
                      <a:pt x="68" y="81"/>
                    </a:lnTo>
                    <a:lnTo>
                      <a:pt x="60" y="85"/>
                    </a:lnTo>
                    <a:lnTo>
                      <a:pt x="52" y="89"/>
                    </a:lnTo>
                    <a:lnTo>
                      <a:pt x="43" y="92"/>
                    </a:lnTo>
                    <a:lnTo>
                      <a:pt x="34" y="95"/>
                    </a:lnTo>
                    <a:lnTo>
                      <a:pt x="0" y="55"/>
                    </a:lnTo>
                    <a:lnTo>
                      <a:pt x="9" y="52"/>
                    </a:lnTo>
                    <a:lnTo>
                      <a:pt x="13" y="44"/>
                    </a:lnTo>
                    <a:lnTo>
                      <a:pt x="13" y="34"/>
                    </a:lnTo>
                    <a:lnTo>
                      <a:pt x="9" y="23"/>
                    </a:lnTo>
                    <a:lnTo>
                      <a:pt x="8" y="12"/>
                    </a:lnTo>
                    <a:lnTo>
                      <a:pt x="22" y="13"/>
                    </a:lnTo>
                    <a:lnTo>
                      <a:pt x="37" y="11"/>
                    </a:lnTo>
                    <a:lnTo>
                      <a:pt x="52" y="7"/>
                    </a:lnTo>
                    <a:lnTo>
                      <a:pt x="66" y="2"/>
                    </a:lnTo>
                    <a:lnTo>
                      <a:pt x="78" y="0"/>
                    </a:lnTo>
                    <a:lnTo>
                      <a:pt x="92" y="0"/>
                    </a:lnTo>
                    <a:lnTo>
                      <a:pt x="104" y="7"/>
                    </a:lnTo>
                    <a:lnTo>
                      <a:pt x="11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65" name="Freeform 84"/>
              <p:cNvSpPr>
                <a:spLocks/>
              </p:cNvSpPr>
              <p:nvPr/>
            </p:nvSpPr>
            <p:spPr bwMode="auto">
              <a:xfrm>
                <a:off x="4409" y="3496"/>
                <a:ext cx="312" cy="281"/>
              </a:xfrm>
              <a:custGeom>
                <a:avLst/>
                <a:gdLst>
                  <a:gd name="T0" fmla="*/ 1 w 623"/>
                  <a:gd name="T1" fmla="*/ 0 h 562"/>
                  <a:gd name="T2" fmla="*/ 1 w 623"/>
                  <a:gd name="T3" fmla="*/ 1 h 562"/>
                  <a:gd name="T4" fmla="*/ 1 w 623"/>
                  <a:gd name="T5" fmla="*/ 1 h 562"/>
                  <a:gd name="T6" fmla="*/ 1 w 623"/>
                  <a:gd name="T7" fmla="*/ 1 h 562"/>
                  <a:gd name="T8" fmla="*/ 1 w 623"/>
                  <a:gd name="T9" fmla="*/ 1 h 562"/>
                  <a:gd name="T10" fmla="*/ 1 w 623"/>
                  <a:gd name="T11" fmla="*/ 1 h 562"/>
                  <a:gd name="T12" fmla="*/ 1 w 623"/>
                  <a:gd name="T13" fmla="*/ 1 h 562"/>
                  <a:gd name="T14" fmla="*/ 1 w 623"/>
                  <a:gd name="T15" fmla="*/ 1 h 562"/>
                  <a:gd name="T16" fmla="*/ 1 w 623"/>
                  <a:gd name="T17" fmla="*/ 1 h 562"/>
                  <a:gd name="T18" fmla="*/ 1 w 623"/>
                  <a:gd name="T19" fmla="*/ 1 h 562"/>
                  <a:gd name="T20" fmla="*/ 1 w 623"/>
                  <a:gd name="T21" fmla="*/ 1 h 562"/>
                  <a:gd name="T22" fmla="*/ 1 w 623"/>
                  <a:gd name="T23" fmla="*/ 1 h 562"/>
                  <a:gd name="T24" fmla="*/ 1 w 623"/>
                  <a:gd name="T25" fmla="*/ 1 h 562"/>
                  <a:gd name="T26" fmla="*/ 1 w 623"/>
                  <a:gd name="T27" fmla="*/ 1 h 562"/>
                  <a:gd name="T28" fmla="*/ 1 w 623"/>
                  <a:gd name="T29" fmla="*/ 1 h 562"/>
                  <a:gd name="T30" fmla="*/ 1 w 623"/>
                  <a:gd name="T31" fmla="*/ 1 h 562"/>
                  <a:gd name="T32" fmla="*/ 1 w 623"/>
                  <a:gd name="T33" fmla="*/ 1 h 562"/>
                  <a:gd name="T34" fmla="*/ 1 w 623"/>
                  <a:gd name="T35" fmla="*/ 1 h 562"/>
                  <a:gd name="T36" fmla="*/ 1 w 623"/>
                  <a:gd name="T37" fmla="*/ 1 h 562"/>
                  <a:gd name="T38" fmla="*/ 1 w 623"/>
                  <a:gd name="T39" fmla="*/ 1 h 562"/>
                  <a:gd name="T40" fmla="*/ 1 w 623"/>
                  <a:gd name="T41" fmla="*/ 1 h 562"/>
                  <a:gd name="T42" fmla="*/ 1 w 623"/>
                  <a:gd name="T43" fmla="*/ 1 h 562"/>
                  <a:gd name="T44" fmla="*/ 1 w 623"/>
                  <a:gd name="T45" fmla="*/ 1 h 562"/>
                  <a:gd name="T46" fmla="*/ 1 w 623"/>
                  <a:gd name="T47" fmla="*/ 1 h 562"/>
                  <a:gd name="T48" fmla="*/ 1 w 623"/>
                  <a:gd name="T49" fmla="*/ 1 h 562"/>
                  <a:gd name="T50" fmla="*/ 1 w 623"/>
                  <a:gd name="T51" fmla="*/ 1 h 562"/>
                  <a:gd name="T52" fmla="*/ 1 w 623"/>
                  <a:gd name="T53" fmla="*/ 1 h 562"/>
                  <a:gd name="T54" fmla="*/ 1 w 623"/>
                  <a:gd name="T55" fmla="*/ 1 h 562"/>
                  <a:gd name="T56" fmla="*/ 1 w 623"/>
                  <a:gd name="T57" fmla="*/ 1 h 562"/>
                  <a:gd name="T58" fmla="*/ 1 w 623"/>
                  <a:gd name="T59" fmla="*/ 1 h 562"/>
                  <a:gd name="T60" fmla="*/ 1 w 623"/>
                  <a:gd name="T61" fmla="*/ 1 h 562"/>
                  <a:gd name="T62" fmla="*/ 1 w 623"/>
                  <a:gd name="T63" fmla="*/ 1 h 562"/>
                  <a:gd name="T64" fmla="*/ 1 w 623"/>
                  <a:gd name="T65" fmla="*/ 1 h 562"/>
                  <a:gd name="T66" fmla="*/ 1 w 623"/>
                  <a:gd name="T67" fmla="*/ 1 h 562"/>
                  <a:gd name="T68" fmla="*/ 1 w 623"/>
                  <a:gd name="T69" fmla="*/ 1 h 562"/>
                  <a:gd name="T70" fmla="*/ 1 w 623"/>
                  <a:gd name="T71" fmla="*/ 1 h 562"/>
                  <a:gd name="T72" fmla="*/ 0 w 623"/>
                  <a:gd name="T73" fmla="*/ 1 h 562"/>
                  <a:gd name="T74" fmla="*/ 1 w 623"/>
                  <a:gd name="T75" fmla="*/ 1 h 562"/>
                  <a:gd name="T76" fmla="*/ 1 w 623"/>
                  <a:gd name="T77" fmla="*/ 1 h 562"/>
                  <a:gd name="T78" fmla="*/ 1 w 623"/>
                  <a:gd name="T79" fmla="*/ 1 h 562"/>
                  <a:gd name="T80" fmla="*/ 1 w 623"/>
                  <a:gd name="T81" fmla="*/ 1 h 562"/>
                  <a:gd name="T82" fmla="*/ 1 w 623"/>
                  <a:gd name="T83" fmla="*/ 1 h 562"/>
                  <a:gd name="T84" fmla="*/ 1 w 623"/>
                  <a:gd name="T85" fmla="*/ 1 h 562"/>
                  <a:gd name="T86" fmla="*/ 1 w 623"/>
                  <a:gd name="T87" fmla="*/ 1 h 562"/>
                  <a:gd name="T88" fmla="*/ 1 w 623"/>
                  <a:gd name="T89" fmla="*/ 1 h 562"/>
                  <a:gd name="T90" fmla="*/ 1 w 623"/>
                  <a:gd name="T91" fmla="*/ 1 h 562"/>
                  <a:gd name="T92" fmla="*/ 1 w 623"/>
                  <a:gd name="T93" fmla="*/ 1 h 562"/>
                  <a:gd name="T94" fmla="*/ 1 w 623"/>
                  <a:gd name="T95" fmla="*/ 1 h 562"/>
                  <a:gd name="T96" fmla="*/ 1 w 623"/>
                  <a:gd name="T97" fmla="*/ 1 h 562"/>
                  <a:gd name="T98" fmla="*/ 1 w 623"/>
                  <a:gd name="T99" fmla="*/ 1 h 562"/>
                  <a:gd name="T100" fmla="*/ 1 w 623"/>
                  <a:gd name="T101" fmla="*/ 1 h 562"/>
                  <a:gd name="T102" fmla="*/ 1 w 623"/>
                  <a:gd name="T103" fmla="*/ 1 h 562"/>
                  <a:gd name="T104" fmla="*/ 1 w 623"/>
                  <a:gd name="T105" fmla="*/ 1 h 562"/>
                  <a:gd name="T106" fmla="*/ 1 w 623"/>
                  <a:gd name="T107" fmla="*/ 1 h 562"/>
                  <a:gd name="T108" fmla="*/ 1 w 623"/>
                  <a:gd name="T109" fmla="*/ 0 h 56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23"/>
                  <a:gd name="T166" fmla="*/ 0 h 562"/>
                  <a:gd name="T167" fmla="*/ 623 w 623"/>
                  <a:gd name="T168" fmla="*/ 562 h 56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23" h="562">
                    <a:moveTo>
                      <a:pt x="623" y="0"/>
                    </a:moveTo>
                    <a:lnTo>
                      <a:pt x="621" y="13"/>
                    </a:lnTo>
                    <a:lnTo>
                      <a:pt x="618" y="25"/>
                    </a:lnTo>
                    <a:lnTo>
                      <a:pt x="613" y="38"/>
                    </a:lnTo>
                    <a:lnTo>
                      <a:pt x="608" y="51"/>
                    </a:lnTo>
                    <a:lnTo>
                      <a:pt x="604" y="62"/>
                    </a:lnTo>
                    <a:lnTo>
                      <a:pt x="599" y="75"/>
                    </a:lnTo>
                    <a:lnTo>
                      <a:pt x="594" y="87"/>
                    </a:lnTo>
                    <a:lnTo>
                      <a:pt x="589" y="99"/>
                    </a:lnTo>
                    <a:lnTo>
                      <a:pt x="570" y="105"/>
                    </a:lnTo>
                    <a:lnTo>
                      <a:pt x="553" y="110"/>
                    </a:lnTo>
                    <a:lnTo>
                      <a:pt x="536" y="115"/>
                    </a:lnTo>
                    <a:lnTo>
                      <a:pt x="519" y="121"/>
                    </a:lnTo>
                    <a:lnTo>
                      <a:pt x="503" y="127"/>
                    </a:lnTo>
                    <a:lnTo>
                      <a:pt x="485" y="134"/>
                    </a:lnTo>
                    <a:lnTo>
                      <a:pt x="469" y="140"/>
                    </a:lnTo>
                    <a:lnTo>
                      <a:pt x="453" y="146"/>
                    </a:lnTo>
                    <a:lnTo>
                      <a:pt x="422" y="164"/>
                    </a:lnTo>
                    <a:lnTo>
                      <a:pt x="391" y="183"/>
                    </a:lnTo>
                    <a:lnTo>
                      <a:pt x="360" y="205"/>
                    </a:lnTo>
                    <a:lnTo>
                      <a:pt x="330" y="227"/>
                    </a:lnTo>
                    <a:lnTo>
                      <a:pt x="300" y="251"/>
                    </a:lnTo>
                    <a:lnTo>
                      <a:pt x="271" y="275"/>
                    </a:lnTo>
                    <a:lnTo>
                      <a:pt x="242" y="302"/>
                    </a:lnTo>
                    <a:lnTo>
                      <a:pt x="213" y="328"/>
                    </a:lnTo>
                    <a:lnTo>
                      <a:pt x="186" y="356"/>
                    </a:lnTo>
                    <a:lnTo>
                      <a:pt x="159" y="385"/>
                    </a:lnTo>
                    <a:lnTo>
                      <a:pt x="133" y="414"/>
                    </a:lnTo>
                    <a:lnTo>
                      <a:pt x="107" y="444"/>
                    </a:lnTo>
                    <a:lnTo>
                      <a:pt x="83" y="472"/>
                    </a:lnTo>
                    <a:lnTo>
                      <a:pt x="60" y="502"/>
                    </a:lnTo>
                    <a:lnTo>
                      <a:pt x="37" y="532"/>
                    </a:lnTo>
                    <a:lnTo>
                      <a:pt x="16" y="562"/>
                    </a:lnTo>
                    <a:lnTo>
                      <a:pt x="17" y="499"/>
                    </a:lnTo>
                    <a:lnTo>
                      <a:pt x="13" y="439"/>
                    </a:lnTo>
                    <a:lnTo>
                      <a:pt x="6" y="379"/>
                    </a:lnTo>
                    <a:lnTo>
                      <a:pt x="0" y="320"/>
                    </a:lnTo>
                    <a:lnTo>
                      <a:pt x="135" y="205"/>
                    </a:lnTo>
                    <a:lnTo>
                      <a:pt x="320" y="89"/>
                    </a:lnTo>
                    <a:lnTo>
                      <a:pt x="339" y="81"/>
                    </a:lnTo>
                    <a:lnTo>
                      <a:pt x="357" y="73"/>
                    </a:lnTo>
                    <a:lnTo>
                      <a:pt x="375" y="66"/>
                    </a:lnTo>
                    <a:lnTo>
                      <a:pt x="393" y="58"/>
                    </a:lnTo>
                    <a:lnTo>
                      <a:pt x="411" y="51"/>
                    </a:lnTo>
                    <a:lnTo>
                      <a:pt x="430" y="45"/>
                    </a:lnTo>
                    <a:lnTo>
                      <a:pt x="448" y="39"/>
                    </a:lnTo>
                    <a:lnTo>
                      <a:pt x="468" y="34"/>
                    </a:lnTo>
                    <a:lnTo>
                      <a:pt x="486" y="28"/>
                    </a:lnTo>
                    <a:lnTo>
                      <a:pt x="506" y="23"/>
                    </a:lnTo>
                    <a:lnTo>
                      <a:pt x="524" y="19"/>
                    </a:lnTo>
                    <a:lnTo>
                      <a:pt x="544" y="14"/>
                    </a:lnTo>
                    <a:lnTo>
                      <a:pt x="564" y="10"/>
                    </a:lnTo>
                    <a:lnTo>
                      <a:pt x="583" y="6"/>
                    </a:lnTo>
                    <a:lnTo>
                      <a:pt x="603" y="4"/>
                    </a:lnTo>
                    <a:lnTo>
                      <a:pt x="623" y="0"/>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66" name="Freeform 85"/>
              <p:cNvSpPr>
                <a:spLocks/>
              </p:cNvSpPr>
              <p:nvPr/>
            </p:nvSpPr>
            <p:spPr bwMode="auto">
              <a:xfrm>
                <a:off x="4568" y="3515"/>
                <a:ext cx="384" cy="341"/>
              </a:xfrm>
              <a:custGeom>
                <a:avLst/>
                <a:gdLst>
                  <a:gd name="T0" fmla="*/ 0 w 770"/>
                  <a:gd name="T1" fmla="*/ 1 h 682"/>
                  <a:gd name="T2" fmla="*/ 0 w 770"/>
                  <a:gd name="T3" fmla="*/ 1 h 682"/>
                  <a:gd name="T4" fmla="*/ 0 w 770"/>
                  <a:gd name="T5" fmla="*/ 1 h 682"/>
                  <a:gd name="T6" fmla="*/ 0 w 770"/>
                  <a:gd name="T7" fmla="*/ 1 h 682"/>
                  <a:gd name="T8" fmla="*/ 0 w 770"/>
                  <a:gd name="T9" fmla="*/ 1 h 682"/>
                  <a:gd name="T10" fmla="*/ 0 w 770"/>
                  <a:gd name="T11" fmla="*/ 1 h 682"/>
                  <a:gd name="T12" fmla="*/ 0 w 770"/>
                  <a:gd name="T13" fmla="*/ 1 h 682"/>
                  <a:gd name="T14" fmla="*/ 0 w 770"/>
                  <a:gd name="T15" fmla="*/ 1 h 682"/>
                  <a:gd name="T16" fmla="*/ 0 w 770"/>
                  <a:gd name="T17" fmla="*/ 1 h 682"/>
                  <a:gd name="T18" fmla="*/ 0 w 770"/>
                  <a:gd name="T19" fmla="*/ 1 h 682"/>
                  <a:gd name="T20" fmla="*/ 0 w 770"/>
                  <a:gd name="T21" fmla="*/ 1 h 682"/>
                  <a:gd name="T22" fmla="*/ 0 w 770"/>
                  <a:gd name="T23" fmla="*/ 1 h 682"/>
                  <a:gd name="T24" fmla="*/ 0 w 770"/>
                  <a:gd name="T25" fmla="*/ 1 h 682"/>
                  <a:gd name="T26" fmla="*/ 0 w 770"/>
                  <a:gd name="T27" fmla="*/ 1 h 682"/>
                  <a:gd name="T28" fmla="*/ 0 w 770"/>
                  <a:gd name="T29" fmla="*/ 1 h 682"/>
                  <a:gd name="T30" fmla="*/ 0 w 770"/>
                  <a:gd name="T31" fmla="*/ 1 h 682"/>
                  <a:gd name="T32" fmla="*/ 0 w 770"/>
                  <a:gd name="T33" fmla="*/ 1 h 682"/>
                  <a:gd name="T34" fmla="*/ 0 w 770"/>
                  <a:gd name="T35" fmla="*/ 1 h 682"/>
                  <a:gd name="T36" fmla="*/ 0 w 770"/>
                  <a:gd name="T37" fmla="*/ 1 h 682"/>
                  <a:gd name="T38" fmla="*/ 0 w 770"/>
                  <a:gd name="T39" fmla="*/ 1 h 682"/>
                  <a:gd name="T40" fmla="*/ 0 w 770"/>
                  <a:gd name="T41" fmla="*/ 1 h 682"/>
                  <a:gd name="T42" fmla="*/ 0 w 770"/>
                  <a:gd name="T43" fmla="*/ 1 h 682"/>
                  <a:gd name="T44" fmla="*/ 0 w 770"/>
                  <a:gd name="T45" fmla="*/ 1 h 682"/>
                  <a:gd name="T46" fmla="*/ 0 w 770"/>
                  <a:gd name="T47" fmla="*/ 1 h 682"/>
                  <a:gd name="T48" fmla="*/ 0 w 770"/>
                  <a:gd name="T49" fmla="*/ 1 h 682"/>
                  <a:gd name="T50" fmla="*/ 0 w 770"/>
                  <a:gd name="T51" fmla="*/ 1 h 682"/>
                  <a:gd name="T52" fmla="*/ 0 w 770"/>
                  <a:gd name="T53" fmla="*/ 1 h 682"/>
                  <a:gd name="T54" fmla="*/ 0 w 770"/>
                  <a:gd name="T55" fmla="*/ 1 h 682"/>
                  <a:gd name="T56" fmla="*/ 0 w 770"/>
                  <a:gd name="T57" fmla="*/ 1 h 682"/>
                  <a:gd name="T58" fmla="*/ 0 w 770"/>
                  <a:gd name="T59" fmla="*/ 1 h 682"/>
                  <a:gd name="T60" fmla="*/ 0 w 770"/>
                  <a:gd name="T61" fmla="*/ 1 h 682"/>
                  <a:gd name="T62" fmla="*/ 0 w 770"/>
                  <a:gd name="T63" fmla="*/ 1 h 682"/>
                  <a:gd name="T64" fmla="*/ 0 w 770"/>
                  <a:gd name="T65" fmla="*/ 0 h 682"/>
                  <a:gd name="T66" fmla="*/ 0 w 770"/>
                  <a:gd name="T67" fmla="*/ 0 h 682"/>
                  <a:gd name="T68" fmla="*/ 0 w 770"/>
                  <a:gd name="T69" fmla="*/ 1 h 682"/>
                  <a:gd name="T70" fmla="*/ 0 w 770"/>
                  <a:gd name="T71" fmla="*/ 1 h 68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770"/>
                  <a:gd name="T109" fmla="*/ 0 h 682"/>
                  <a:gd name="T110" fmla="*/ 770 w 770"/>
                  <a:gd name="T111" fmla="*/ 682 h 68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770" h="682">
                    <a:moveTo>
                      <a:pt x="748" y="99"/>
                    </a:moveTo>
                    <a:lnTo>
                      <a:pt x="728" y="104"/>
                    </a:lnTo>
                    <a:lnTo>
                      <a:pt x="709" y="110"/>
                    </a:lnTo>
                    <a:lnTo>
                      <a:pt x="689" y="114"/>
                    </a:lnTo>
                    <a:lnTo>
                      <a:pt x="669" y="121"/>
                    </a:lnTo>
                    <a:lnTo>
                      <a:pt x="650" y="127"/>
                    </a:lnTo>
                    <a:lnTo>
                      <a:pt x="631" y="134"/>
                    </a:lnTo>
                    <a:lnTo>
                      <a:pt x="612" y="142"/>
                    </a:lnTo>
                    <a:lnTo>
                      <a:pt x="593" y="149"/>
                    </a:lnTo>
                    <a:lnTo>
                      <a:pt x="575" y="157"/>
                    </a:lnTo>
                    <a:lnTo>
                      <a:pt x="556" y="166"/>
                    </a:lnTo>
                    <a:lnTo>
                      <a:pt x="538" y="174"/>
                    </a:lnTo>
                    <a:lnTo>
                      <a:pt x="520" y="183"/>
                    </a:lnTo>
                    <a:lnTo>
                      <a:pt x="501" y="194"/>
                    </a:lnTo>
                    <a:lnTo>
                      <a:pt x="484" y="204"/>
                    </a:lnTo>
                    <a:lnTo>
                      <a:pt x="465" y="215"/>
                    </a:lnTo>
                    <a:lnTo>
                      <a:pt x="448" y="225"/>
                    </a:lnTo>
                    <a:lnTo>
                      <a:pt x="289" y="349"/>
                    </a:lnTo>
                    <a:lnTo>
                      <a:pt x="267" y="369"/>
                    </a:lnTo>
                    <a:lnTo>
                      <a:pt x="247" y="390"/>
                    </a:lnTo>
                    <a:lnTo>
                      <a:pt x="227" y="412"/>
                    </a:lnTo>
                    <a:lnTo>
                      <a:pt x="207" y="433"/>
                    </a:lnTo>
                    <a:lnTo>
                      <a:pt x="188" y="455"/>
                    </a:lnTo>
                    <a:lnTo>
                      <a:pt x="169" y="477"/>
                    </a:lnTo>
                    <a:lnTo>
                      <a:pt x="151" y="499"/>
                    </a:lnTo>
                    <a:lnTo>
                      <a:pt x="133" y="521"/>
                    </a:lnTo>
                    <a:lnTo>
                      <a:pt x="13" y="682"/>
                    </a:lnTo>
                    <a:lnTo>
                      <a:pt x="10" y="629"/>
                    </a:lnTo>
                    <a:lnTo>
                      <a:pt x="5" y="512"/>
                    </a:lnTo>
                    <a:lnTo>
                      <a:pt x="0" y="390"/>
                    </a:lnTo>
                    <a:lnTo>
                      <a:pt x="2" y="326"/>
                    </a:lnTo>
                    <a:lnTo>
                      <a:pt x="9" y="312"/>
                    </a:lnTo>
                    <a:lnTo>
                      <a:pt x="18" y="297"/>
                    </a:lnTo>
                    <a:lnTo>
                      <a:pt x="30" y="284"/>
                    </a:lnTo>
                    <a:lnTo>
                      <a:pt x="44" y="269"/>
                    </a:lnTo>
                    <a:lnTo>
                      <a:pt x="56" y="255"/>
                    </a:lnTo>
                    <a:lnTo>
                      <a:pt x="70" y="242"/>
                    </a:lnTo>
                    <a:lnTo>
                      <a:pt x="84" y="231"/>
                    </a:lnTo>
                    <a:lnTo>
                      <a:pt x="96" y="220"/>
                    </a:lnTo>
                    <a:lnTo>
                      <a:pt x="123" y="197"/>
                    </a:lnTo>
                    <a:lnTo>
                      <a:pt x="150" y="175"/>
                    </a:lnTo>
                    <a:lnTo>
                      <a:pt x="175" y="156"/>
                    </a:lnTo>
                    <a:lnTo>
                      <a:pt x="199" y="139"/>
                    </a:lnTo>
                    <a:lnTo>
                      <a:pt x="224" y="122"/>
                    </a:lnTo>
                    <a:lnTo>
                      <a:pt x="247" y="109"/>
                    </a:lnTo>
                    <a:lnTo>
                      <a:pt x="270" y="96"/>
                    </a:lnTo>
                    <a:lnTo>
                      <a:pt x="293" y="84"/>
                    </a:lnTo>
                    <a:lnTo>
                      <a:pt x="316" y="75"/>
                    </a:lnTo>
                    <a:lnTo>
                      <a:pt x="339" y="66"/>
                    </a:lnTo>
                    <a:lnTo>
                      <a:pt x="362" y="57"/>
                    </a:lnTo>
                    <a:lnTo>
                      <a:pt x="385" y="50"/>
                    </a:lnTo>
                    <a:lnTo>
                      <a:pt x="409" y="43"/>
                    </a:lnTo>
                    <a:lnTo>
                      <a:pt x="434" y="36"/>
                    </a:lnTo>
                    <a:lnTo>
                      <a:pt x="461" y="30"/>
                    </a:lnTo>
                    <a:lnTo>
                      <a:pt x="488" y="24"/>
                    </a:lnTo>
                    <a:lnTo>
                      <a:pt x="503" y="21"/>
                    </a:lnTo>
                    <a:lnTo>
                      <a:pt x="518" y="19"/>
                    </a:lnTo>
                    <a:lnTo>
                      <a:pt x="532" y="15"/>
                    </a:lnTo>
                    <a:lnTo>
                      <a:pt x="546" y="13"/>
                    </a:lnTo>
                    <a:lnTo>
                      <a:pt x="560" y="9"/>
                    </a:lnTo>
                    <a:lnTo>
                      <a:pt x="574" y="7"/>
                    </a:lnTo>
                    <a:lnTo>
                      <a:pt x="589" y="5"/>
                    </a:lnTo>
                    <a:lnTo>
                      <a:pt x="605" y="3"/>
                    </a:lnTo>
                    <a:lnTo>
                      <a:pt x="626" y="1"/>
                    </a:lnTo>
                    <a:lnTo>
                      <a:pt x="646" y="1"/>
                    </a:lnTo>
                    <a:lnTo>
                      <a:pt x="668" y="0"/>
                    </a:lnTo>
                    <a:lnTo>
                      <a:pt x="689" y="0"/>
                    </a:lnTo>
                    <a:lnTo>
                      <a:pt x="711" y="0"/>
                    </a:lnTo>
                    <a:lnTo>
                      <a:pt x="732" y="3"/>
                    </a:lnTo>
                    <a:lnTo>
                      <a:pt x="751" y="7"/>
                    </a:lnTo>
                    <a:lnTo>
                      <a:pt x="770" y="13"/>
                    </a:lnTo>
                    <a:lnTo>
                      <a:pt x="748" y="99"/>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67" name="Freeform 86"/>
              <p:cNvSpPr>
                <a:spLocks/>
              </p:cNvSpPr>
              <p:nvPr/>
            </p:nvSpPr>
            <p:spPr bwMode="auto">
              <a:xfrm>
                <a:off x="4417" y="3566"/>
                <a:ext cx="253" cy="294"/>
              </a:xfrm>
              <a:custGeom>
                <a:avLst/>
                <a:gdLst>
                  <a:gd name="T0" fmla="*/ 1 w 506"/>
                  <a:gd name="T1" fmla="*/ 1 h 588"/>
                  <a:gd name="T2" fmla="*/ 1 w 506"/>
                  <a:gd name="T3" fmla="*/ 1 h 588"/>
                  <a:gd name="T4" fmla="*/ 1 w 506"/>
                  <a:gd name="T5" fmla="*/ 1 h 588"/>
                  <a:gd name="T6" fmla="*/ 1 w 506"/>
                  <a:gd name="T7" fmla="*/ 1 h 588"/>
                  <a:gd name="T8" fmla="*/ 1 w 506"/>
                  <a:gd name="T9" fmla="*/ 1 h 588"/>
                  <a:gd name="T10" fmla="*/ 1 w 506"/>
                  <a:gd name="T11" fmla="*/ 1 h 588"/>
                  <a:gd name="T12" fmla="*/ 1 w 506"/>
                  <a:gd name="T13" fmla="*/ 1 h 588"/>
                  <a:gd name="T14" fmla="*/ 1 w 506"/>
                  <a:gd name="T15" fmla="*/ 1 h 588"/>
                  <a:gd name="T16" fmla="*/ 1 w 506"/>
                  <a:gd name="T17" fmla="*/ 1 h 588"/>
                  <a:gd name="T18" fmla="*/ 1 w 506"/>
                  <a:gd name="T19" fmla="*/ 1 h 588"/>
                  <a:gd name="T20" fmla="*/ 1 w 506"/>
                  <a:gd name="T21" fmla="*/ 1 h 588"/>
                  <a:gd name="T22" fmla="*/ 1 w 506"/>
                  <a:gd name="T23" fmla="*/ 1 h 588"/>
                  <a:gd name="T24" fmla="*/ 1 w 506"/>
                  <a:gd name="T25" fmla="*/ 1 h 588"/>
                  <a:gd name="T26" fmla="*/ 1 w 506"/>
                  <a:gd name="T27" fmla="*/ 1 h 588"/>
                  <a:gd name="T28" fmla="*/ 1 w 506"/>
                  <a:gd name="T29" fmla="*/ 1 h 588"/>
                  <a:gd name="T30" fmla="*/ 0 w 506"/>
                  <a:gd name="T31" fmla="*/ 1 h 588"/>
                  <a:gd name="T32" fmla="*/ 1 w 506"/>
                  <a:gd name="T33" fmla="*/ 1 h 588"/>
                  <a:gd name="T34" fmla="*/ 1 w 506"/>
                  <a:gd name="T35" fmla="*/ 1 h 588"/>
                  <a:gd name="T36" fmla="*/ 1 w 506"/>
                  <a:gd name="T37" fmla="*/ 1 h 588"/>
                  <a:gd name="T38" fmla="*/ 1 w 506"/>
                  <a:gd name="T39" fmla="*/ 1 h 588"/>
                  <a:gd name="T40" fmla="*/ 1 w 506"/>
                  <a:gd name="T41" fmla="*/ 1 h 588"/>
                  <a:gd name="T42" fmla="*/ 1 w 506"/>
                  <a:gd name="T43" fmla="*/ 1 h 588"/>
                  <a:gd name="T44" fmla="*/ 1 w 506"/>
                  <a:gd name="T45" fmla="*/ 1 h 588"/>
                  <a:gd name="T46" fmla="*/ 1 w 506"/>
                  <a:gd name="T47" fmla="*/ 1 h 588"/>
                  <a:gd name="T48" fmla="*/ 1 w 506"/>
                  <a:gd name="T49" fmla="*/ 1 h 588"/>
                  <a:gd name="T50" fmla="*/ 1 w 506"/>
                  <a:gd name="T51" fmla="*/ 1 h 588"/>
                  <a:gd name="T52" fmla="*/ 1 w 506"/>
                  <a:gd name="T53" fmla="*/ 1 h 588"/>
                  <a:gd name="T54" fmla="*/ 1 w 506"/>
                  <a:gd name="T55" fmla="*/ 1 h 588"/>
                  <a:gd name="T56" fmla="*/ 1 w 506"/>
                  <a:gd name="T57" fmla="*/ 1 h 588"/>
                  <a:gd name="T58" fmla="*/ 1 w 506"/>
                  <a:gd name="T59" fmla="*/ 1 h 588"/>
                  <a:gd name="T60" fmla="*/ 1 w 506"/>
                  <a:gd name="T61" fmla="*/ 1 h 588"/>
                  <a:gd name="T62" fmla="*/ 1 w 506"/>
                  <a:gd name="T63" fmla="*/ 1 h 588"/>
                  <a:gd name="T64" fmla="*/ 1 w 506"/>
                  <a:gd name="T65" fmla="*/ 1 h 588"/>
                  <a:gd name="T66" fmla="*/ 1 w 506"/>
                  <a:gd name="T67" fmla="*/ 1 h 588"/>
                  <a:gd name="T68" fmla="*/ 1 w 506"/>
                  <a:gd name="T69" fmla="*/ 1 h 588"/>
                  <a:gd name="T70" fmla="*/ 1 w 506"/>
                  <a:gd name="T71" fmla="*/ 1 h 588"/>
                  <a:gd name="T72" fmla="*/ 1 w 506"/>
                  <a:gd name="T73" fmla="*/ 1 h 588"/>
                  <a:gd name="T74" fmla="*/ 1 w 506"/>
                  <a:gd name="T75" fmla="*/ 1 h 588"/>
                  <a:gd name="T76" fmla="*/ 1 w 506"/>
                  <a:gd name="T77" fmla="*/ 1 h 588"/>
                  <a:gd name="T78" fmla="*/ 1 w 506"/>
                  <a:gd name="T79" fmla="*/ 1 h 588"/>
                  <a:gd name="T80" fmla="*/ 1 w 506"/>
                  <a:gd name="T81" fmla="*/ 0 h 588"/>
                  <a:gd name="T82" fmla="*/ 1 w 506"/>
                  <a:gd name="T83" fmla="*/ 1 h 58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06"/>
                  <a:gd name="T127" fmla="*/ 0 h 588"/>
                  <a:gd name="T128" fmla="*/ 506 w 506"/>
                  <a:gd name="T129" fmla="*/ 588 h 58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06" h="588">
                    <a:moveTo>
                      <a:pt x="322" y="155"/>
                    </a:moveTo>
                    <a:lnTo>
                      <a:pt x="315" y="163"/>
                    </a:lnTo>
                    <a:lnTo>
                      <a:pt x="308" y="172"/>
                    </a:lnTo>
                    <a:lnTo>
                      <a:pt x="301" y="181"/>
                    </a:lnTo>
                    <a:lnTo>
                      <a:pt x="294" y="189"/>
                    </a:lnTo>
                    <a:lnTo>
                      <a:pt x="288" y="197"/>
                    </a:lnTo>
                    <a:lnTo>
                      <a:pt x="284" y="206"/>
                    </a:lnTo>
                    <a:lnTo>
                      <a:pt x="280" y="215"/>
                    </a:lnTo>
                    <a:lnTo>
                      <a:pt x="278" y="225"/>
                    </a:lnTo>
                    <a:lnTo>
                      <a:pt x="288" y="588"/>
                    </a:lnTo>
                    <a:lnTo>
                      <a:pt x="190" y="550"/>
                    </a:lnTo>
                    <a:lnTo>
                      <a:pt x="190" y="540"/>
                    </a:lnTo>
                    <a:lnTo>
                      <a:pt x="185" y="534"/>
                    </a:lnTo>
                    <a:lnTo>
                      <a:pt x="177" y="530"/>
                    </a:lnTo>
                    <a:lnTo>
                      <a:pt x="169" y="525"/>
                    </a:lnTo>
                    <a:lnTo>
                      <a:pt x="0" y="486"/>
                    </a:lnTo>
                    <a:lnTo>
                      <a:pt x="10" y="462"/>
                    </a:lnTo>
                    <a:lnTo>
                      <a:pt x="21" y="437"/>
                    </a:lnTo>
                    <a:lnTo>
                      <a:pt x="35" y="416"/>
                    </a:lnTo>
                    <a:lnTo>
                      <a:pt x="50" y="392"/>
                    </a:lnTo>
                    <a:lnTo>
                      <a:pt x="66" y="372"/>
                    </a:lnTo>
                    <a:lnTo>
                      <a:pt x="83" y="350"/>
                    </a:lnTo>
                    <a:lnTo>
                      <a:pt x="99" y="329"/>
                    </a:lnTo>
                    <a:lnTo>
                      <a:pt x="116" y="307"/>
                    </a:lnTo>
                    <a:lnTo>
                      <a:pt x="257" y="161"/>
                    </a:lnTo>
                    <a:lnTo>
                      <a:pt x="271" y="148"/>
                    </a:lnTo>
                    <a:lnTo>
                      <a:pt x="285" y="137"/>
                    </a:lnTo>
                    <a:lnTo>
                      <a:pt x="300" y="124"/>
                    </a:lnTo>
                    <a:lnTo>
                      <a:pt x="315" y="113"/>
                    </a:lnTo>
                    <a:lnTo>
                      <a:pt x="330" y="101"/>
                    </a:lnTo>
                    <a:lnTo>
                      <a:pt x="346" y="90"/>
                    </a:lnTo>
                    <a:lnTo>
                      <a:pt x="361" y="79"/>
                    </a:lnTo>
                    <a:lnTo>
                      <a:pt x="377" y="68"/>
                    </a:lnTo>
                    <a:lnTo>
                      <a:pt x="393" y="58"/>
                    </a:lnTo>
                    <a:lnTo>
                      <a:pt x="409" y="48"/>
                    </a:lnTo>
                    <a:lnTo>
                      <a:pt x="425" y="39"/>
                    </a:lnTo>
                    <a:lnTo>
                      <a:pt x="442" y="30"/>
                    </a:lnTo>
                    <a:lnTo>
                      <a:pt x="458" y="22"/>
                    </a:lnTo>
                    <a:lnTo>
                      <a:pt x="474" y="13"/>
                    </a:lnTo>
                    <a:lnTo>
                      <a:pt x="490" y="7"/>
                    </a:lnTo>
                    <a:lnTo>
                      <a:pt x="506" y="0"/>
                    </a:lnTo>
                    <a:lnTo>
                      <a:pt x="322" y="155"/>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68" name="Freeform 87"/>
              <p:cNvSpPr>
                <a:spLocks/>
              </p:cNvSpPr>
              <p:nvPr/>
            </p:nvSpPr>
            <p:spPr bwMode="auto">
              <a:xfrm>
                <a:off x="4679" y="3385"/>
                <a:ext cx="222" cy="156"/>
              </a:xfrm>
              <a:custGeom>
                <a:avLst/>
                <a:gdLst>
                  <a:gd name="T0" fmla="*/ 0 w 445"/>
                  <a:gd name="T1" fmla="*/ 1 h 312"/>
                  <a:gd name="T2" fmla="*/ 0 w 445"/>
                  <a:gd name="T3" fmla="*/ 1 h 312"/>
                  <a:gd name="T4" fmla="*/ 0 w 445"/>
                  <a:gd name="T5" fmla="*/ 1 h 312"/>
                  <a:gd name="T6" fmla="*/ 0 w 445"/>
                  <a:gd name="T7" fmla="*/ 1 h 312"/>
                  <a:gd name="T8" fmla="*/ 0 w 445"/>
                  <a:gd name="T9" fmla="*/ 1 h 312"/>
                  <a:gd name="T10" fmla="*/ 0 w 445"/>
                  <a:gd name="T11" fmla="*/ 1 h 312"/>
                  <a:gd name="T12" fmla="*/ 0 w 445"/>
                  <a:gd name="T13" fmla="*/ 1 h 312"/>
                  <a:gd name="T14" fmla="*/ 0 w 445"/>
                  <a:gd name="T15" fmla="*/ 1 h 312"/>
                  <a:gd name="T16" fmla="*/ 0 w 445"/>
                  <a:gd name="T17" fmla="*/ 1 h 312"/>
                  <a:gd name="T18" fmla="*/ 0 w 445"/>
                  <a:gd name="T19" fmla="*/ 1 h 312"/>
                  <a:gd name="T20" fmla="*/ 0 w 445"/>
                  <a:gd name="T21" fmla="*/ 1 h 312"/>
                  <a:gd name="T22" fmla="*/ 0 w 445"/>
                  <a:gd name="T23" fmla="*/ 1 h 312"/>
                  <a:gd name="T24" fmla="*/ 0 w 445"/>
                  <a:gd name="T25" fmla="*/ 1 h 312"/>
                  <a:gd name="T26" fmla="*/ 0 w 445"/>
                  <a:gd name="T27" fmla="*/ 1 h 312"/>
                  <a:gd name="T28" fmla="*/ 0 w 445"/>
                  <a:gd name="T29" fmla="*/ 1 h 312"/>
                  <a:gd name="T30" fmla="*/ 0 w 445"/>
                  <a:gd name="T31" fmla="*/ 1 h 312"/>
                  <a:gd name="T32" fmla="*/ 0 w 445"/>
                  <a:gd name="T33" fmla="*/ 1 h 312"/>
                  <a:gd name="T34" fmla="*/ 0 w 445"/>
                  <a:gd name="T35" fmla="*/ 1 h 312"/>
                  <a:gd name="T36" fmla="*/ 0 w 445"/>
                  <a:gd name="T37" fmla="*/ 1 h 312"/>
                  <a:gd name="T38" fmla="*/ 0 w 445"/>
                  <a:gd name="T39" fmla="*/ 1 h 312"/>
                  <a:gd name="T40" fmla="*/ 0 w 445"/>
                  <a:gd name="T41" fmla="*/ 1 h 312"/>
                  <a:gd name="T42" fmla="*/ 0 w 445"/>
                  <a:gd name="T43" fmla="*/ 1 h 312"/>
                  <a:gd name="T44" fmla="*/ 0 w 445"/>
                  <a:gd name="T45" fmla="*/ 1 h 312"/>
                  <a:gd name="T46" fmla="*/ 0 w 445"/>
                  <a:gd name="T47" fmla="*/ 1 h 312"/>
                  <a:gd name="T48" fmla="*/ 0 w 445"/>
                  <a:gd name="T49" fmla="*/ 1 h 312"/>
                  <a:gd name="T50" fmla="*/ 0 w 445"/>
                  <a:gd name="T51" fmla="*/ 1 h 312"/>
                  <a:gd name="T52" fmla="*/ 0 w 445"/>
                  <a:gd name="T53" fmla="*/ 1 h 312"/>
                  <a:gd name="T54" fmla="*/ 0 w 445"/>
                  <a:gd name="T55" fmla="*/ 1 h 312"/>
                  <a:gd name="T56" fmla="*/ 0 w 445"/>
                  <a:gd name="T57" fmla="*/ 1 h 312"/>
                  <a:gd name="T58" fmla="*/ 0 w 445"/>
                  <a:gd name="T59" fmla="*/ 1 h 312"/>
                  <a:gd name="T60" fmla="*/ 0 w 445"/>
                  <a:gd name="T61" fmla="*/ 1 h 312"/>
                  <a:gd name="T62" fmla="*/ 0 w 445"/>
                  <a:gd name="T63" fmla="*/ 1 h 312"/>
                  <a:gd name="T64" fmla="*/ 0 w 445"/>
                  <a:gd name="T65" fmla="*/ 1 h 312"/>
                  <a:gd name="T66" fmla="*/ 0 w 445"/>
                  <a:gd name="T67" fmla="*/ 1 h 312"/>
                  <a:gd name="T68" fmla="*/ 0 w 445"/>
                  <a:gd name="T69" fmla="*/ 1 h 312"/>
                  <a:gd name="T70" fmla="*/ 0 w 445"/>
                  <a:gd name="T71" fmla="*/ 1 h 312"/>
                  <a:gd name="T72" fmla="*/ 0 w 445"/>
                  <a:gd name="T73" fmla="*/ 1 h 312"/>
                  <a:gd name="T74" fmla="*/ 0 w 445"/>
                  <a:gd name="T75" fmla="*/ 1 h 312"/>
                  <a:gd name="T76" fmla="*/ 0 w 445"/>
                  <a:gd name="T77" fmla="*/ 1 h 312"/>
                  <a:gd name="T78" fmla="*/ 0 w 445"/>
                  <a:gd name="T79" fmla="*/ 1 h 312"/>
                  <a:gd name="T80" fmla="*/ 0 w 445"/>
                  <a:gd name="T81" fmla="*/ 1 h 312"/>
                  <a:gd name="T82" fmla="*/ 0 w 445"/>
                  <a:gd name="T83" fmla="*/ 1 h 312"/>
                  <a:gd name="T84" fmla="*/ 0 w 445"/>
                  <a:gd name="T85" fmla="*/ 1 h 312"/>
                  <a:gd name="T86" fmla="*/ 0 w 445"/>
                  <a:gd name="T87" fmla="*/ 1 h 312"/>
                  <a:gd name="T88" fmla="*/ 0 w 445"/>
                  <a:gd name="T89" fmla="*/ 1 h 31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445"/>
                  <a:gd name="T136" fmla="*/ 0 h 312"/>
                  <a:gd name="T137" fmla="*/ 445 w 445"/>
                  <a:gd name="T138" fmla="*/ 312 h 31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445" h="312">
                    <a:moveTo>
                      <a:pt x="355" y="94"/>
                    </a:moveTo>
                    <a:lnTo>
                      <a:pt x="349" y="91"/>
                    </a:lnTo>
                    <a:lnTo>
                      <a:pt x="343" y="89"/>
                    </a:lnTo>
                    <a:lnTo>
                      <a:pt x="336" y="89"/>
                    </a:lnTo>
                    <a:lnTo>
                      <a:pt x="328" y="87"/>
                    </a:lnTo>
                    <a:lnTo>
                      <a:pt x="322" y="87"/>
                    </a:lnTo>
                    <a:lnTo>
                      <a:pt x="317" y="84"/>
                    </a:lnTo>
                    <a:lnTo>
                      <a:pt x="315" y="79"/>
                    </a:lnTo>
                    <a:lnTo>
                      <a:pt x="316" y="71"/>
                    </a:lnTo>
                    <a:lnTo>
                      <a:pt x="331" y="69"/>
                    </a:lnTo>
                    <a:lnTo>
                      <a:pt x="348" y="70"/>
                    </a:lnTo>
                    <a:lnTo>
                      <a:pt x="366" y="75"/>
                    </a:lnTo>
                    <a:lnTo>
                      <a:pt x="383" y="79"/>
                    </a:lnTo>
                    <a:lnTo>
                      <a:pt x="398" y="81"/>
                    </a:lnTo>
                    <a:lnTo>
                      <a:pt x="413" y="78"/>
                    </a:lnTo>
                    <a:lnTo>
                      <a:pt x="423" y="68"/>
                    </a:lnTo>
                    <a:lnTo>
                      <a:pt x="431" y="47"/>
                    </a:lnTo>
                    <a:lnTo>
                      <a:pt x="435" y="39"/>
                    </a:lnTo>
                    <a:lnTo>
                      <a:pt x="439" y="31"/>
                    </a:lnTo>
                    <a:lnTo>
                      <a:pt x="443" y="23"/>
                    </a:lnTo>
                    <a:lnTo>
                      <a:pt x="445" y="14"/>
                    </a:lnTo>
                    <a:lnTo>
                      <a:pt x="437" y="15"/>
                    </a:lnTo>
                    <a:lnTo>
                      <a:pt x="430" y="18"/>
                    </a:lnTo>
                    <a:lnTo>
                      <a:pt x="422" y="22"/>
                    </a:lnTo>
                    <a:lnTo>
                      <a:pt x="414" y="25"/>
                    </a:lnTo>
                    <a:lnTo>
                      <a:pt x="405" y="29"/>
                    </a:lnTo>
                    <a:lnTo>
                      <a:pt x="397" y="31"/>
                    </a:lnTo>
                    <a:lnTo>
                      <a:pt x="387" y="31"/>
                    </a:lnTo>
                    <a:lnTo>
                      <a:pt x="377" y="28"/>
                    </a:lnTo>
                    <a:lnTo>
                      <a:pt x="361" y="24"/>
                    </a:lnTo>
                    <a:lnTo>
                      <a:pt x="341" y="21"/>
                    </a:lnTo>
                    <a:lnTo>
                      <a:pt x="322" y="16"/>
                    </a:lnTo>
                    <a:lnTo>
                      <a:pt x="301" y="11"/>
                    </a:lnTo>
                    <a:lnTo>
                      <a:pt x="283" y="7"/>
                    </a:lnTo>
                    <a:lnTo>
                      <a:pt x="268" y="3"/>
                    </a:lnTo>
                    <a:lnTo>
                      <a:pt x="257" y="1"/>
                    </a:lnTo>
                    <a:lnTo>
                      <a:pt x="254" y="0"/>
                    </a:lnTo>
                    <a:lnTo>
                      <a:pt x="239" y="1"/>
                    </a:lnTo>
                    <a:lnTo>
                      <a:pt x="225" y="1"/>
                    </a:lnTo>
                    <a:lnTo>
                      <a:pt x="213" y="2"/>
                    </a:lnTo>
                    <a:lnTo>
                      <a:pt x="203" y="3"/>
                    </a:lnTo>
                    <a:lnTo>
                      <a:pt x="193" y="5"/>
                    </a:lnTo>
                    <a:lnTo>
                      <a:pt x="182" y="6"/>
                    </a:lnTo>
                    <a:lnTo>
                      <a:pt x="172" y="8"/>
                    </a:lnTo>
                    <a:lnTo>
                      <a:pt x="162" y="11"/>
                    </a:lnTo>
                    <a:lnTo>
                      <a:pt x="142" y="26"/>
                    </a:lnTo>
                    <a:lnTo>
                      <a:pt x="124" y="43"/>
                    </a:lnTo>
                    <a:lnTo>
                      <a:pt x="104" y="60"/>
                    </a:lnTo>
                    <a:lnTo>
                      <a:pt x="86" y="77"/>
                    </a:lnTo>
                    <a:lnTo>
                      <a:pt x="66" y="94"/>
                    </a:lnTo>
                    <a:lnTo>
                      <a:pt x="45" y="109"/>
                    </a:lnTo>
                    <a:lnTo>
                      <a:pt x="25" y="123"/>
                    </a:lnTo>
                    <a:lnTo>
                      <a:pt x="3" y="134"/>
                    </a:lnTo>
                    <a:lnTo>
                      <a:pt x="0" y="153"/>
                    </a:lnTo>
                    <a:lnTo>
                      <a:pt x="15" y="152"/>
                    </a:lnTo>
                    <a:lnTo>
                      <a:pt x="30" y="149"/>
                    </a:lnTo>
                    <a:lnTo>
                      <a:pt x="45" y="144"/>
                    </a:lnTo>
                    <a:lnTo>
                      <a:pt x="60" y="138"/>
                    </a:lnTo>
                    <a:lnTo>
                      <a:pt x="74" y="130"/>
                    </a:lnTo>
                    <a:lnTo>
                      <a:pt x="87" y="122"/>
                    </a:lnTo>
                    <a:lnTo>
                      <a:pt x="101" y="113"/>
                    </a:lnTo>
                    <a:lnTo>
                      <a:pt x="112" y="104"/>
                    </a:lnTo>
                    <a:lnTo>
                      <a:pt x="124" y="104"/>
                    </a:lnTo>
                    <a:lnTo>
                      <a:pt x="122" y="128"/>
                    </a:lnTo>
                    <a:lnTo>
                      <a:pt x="118" y="159"/>
                    </a:lnTo>
                    <a:lnTo>
                      <a:pt x="111" y="192"/>
                    </a:lnTo>
                    <a:lnTo>
                      <a:pt x="102" y="228"/>
                    </a:lnTo>
                    <a:lnTo>
                      <a:pt x="93" y="260"/>
                    </a:lnTo>
                    <a:lnTo>
                      <a:pt x="84" y="287"/>
                    </a:lnTo>
                    <a:lnTo>
                      <a:pt x="79" y="305"/>
                    </a:lnTo>
                    <a:lnTo>
                      <a:pt x="76" y="312"/>
                    </a:lnTo>
                    <a:lnTo>
                      <a:pt x="88" y="308"/>
                    </a:lnTo>
                    <a:lnTo>
                      <a:pt x="103" y="303"/>
                    </a:lnTo>
                    <a:lnTo>
                      <a:pt x="119" y="298"/>
                    </a:lnTo>
                    <a:lnTo>
                      <a:pt x="137" y="294"/>
                    </a:lnTo>
                    <a:lnTo>
                      <a:pt x="157" y="288"/>
                    </a:lnTo>
                    <a:lnTo>
                      <a:pt x="178" y="283"/>
                    </a:lnTo>
                    <a:lnTo>
                      <a:pt x="200" y="278"/>
                    </a:lnTo>
                    <a:lnTo>
                      <a:pt x="223" y="273"/>
                    </a:lnTo>
                    <a:lnTo>
                      <a:pt x="245" y="268"/>
                    </a:lnTo>
                    <a:lnTo>
                      <a:pt x="266" y="264"/>
                    </a:lnTo>
                    <a:lnTo>
                      <a:pt x="288" y="259"/>
                    </a:lnTo>
                    <a:lnTo>
                      <a:pt x="310" y="255"/>
                    </a:lnTo>
                    <a:lnTo>
                      <a:pt x="330" y="251"/>
                    </a:lnTo>
                    <a:lnTo>
                      <a:pt x="347" y="249"/>
                    </a:lnTo>
                    <a:lnTo>
                      <a:pt x="364" y="246"/>
                    </a:lnTo>
                    <a:lnTo>
                      <a:pt x="378" y="244"/>
                    </a:lnTo>
                    <a:lnTo>
                      <a:pt x="379" y="227"/>
                    </a:lnTo>
                    <a:lnTo>
                      <a:pt x="378" y="185"/>
                    </a:lnTo>
                    <a:lnTo>
                      <a:pt x="372" y="136"/>
                    </a:lnTo>
                    <a:lnTo>
                      <a:pt x="355"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69" name="Freeform 88"/>
              <p:cNvSpPr>
                <a:spLocks/>
              </p:cNvSpPr>
              <p:nvPr/>
            </p:nvSpPr>
            <p:spPr bwMode="auto">
              <a:xfrm>
                <a:off x="4495" y="3008"/>
                <a:ext cx="413" cy="414"/>
              </a:xfrm>
              <a:custGeom>
                <a:avLst/>
                <a:gdLst>
                  <a:gd name="T0" fmla="*/ 1 w 826"/>
                  <a:gd name="T1" fmla="*/ 0 h 830"/>
                  <a:gd name="T2" fmla="*/ 1 w 826"/>
                  <a:gd name="T3" fmla="*/ 0 h 830"/>
                  <a:gd name="T4" fmla="*/ 1 w 826"/>
                  <a:gd name="T5" fmla="*/ 0 h 830"/>
                  <a:gd name="T6" fmla="*/ 1 w 826"/>
                  <a:gd name="T7" fmla="*/ 0 h 830"/>
                  <a:gd name="T8" fmla="*/ 1 w 826"/>
                  <a:gd name="T9" fmla="*/ 0 h 830"/>
                  <a:gd name="T10" fmla="*/ 1 w 826"/>
                  <a:gd name="T11" fmla="*/ 0 h 830"/>
                  <a:gd name="T12" fmla="*/ 1 w 826"/>
                  <a:gd name="T13" fmla="*/ 0 h 830"/>
                  <a:gd name="T14" fmla="*/ 1 w 826"/>
                  <a:gd name="T15" fmla="*/ 0 h 830"/>
                  <a:gd name="T16" fmla="*/ 1 w 826"/>
                  <a:gd name="T17" fmla="*/ 0 h 830"/>
                  <a:gd name="T18" fmla="*/ 1 w 826"/>
                  <a:gd name="T19" fmla="*/ 0 h 830"/>
                  <a:gd name="T20" fmla="*/ 1 w 826"/>
                  <a:gd name="T21" fmla="*/ 0 h 830"/>
                  <a:gd name="T22" fmla="*/ 1 w 826"/>
                  <a:gd name="T23" fmla="*/ 0 h 830"/>
                  <a:gd name="T24" fmla="*/ 1 w 826"/>
                  <a:gd name="T25" fmla="*/ 0 h 830"/>
                  <a:gd name="T26" fmla="*/ 1 w 826"/>
                  <a:gd name="T27" fmla="*/ 0 h 830"/>
                  <a:gd name="T28" fmla="*/ 1 w 826"/>
                  <a:gd name="T29" fmla="*/ 0 h 830"/>
                  <a:gd name="T30" fmla="*/ 1 w 826"/>
                  <a:gd name="T31" fmla="*/ 0 h 830"/>
                  <a:gd name="T32" fmla="*/ 1 w 826"/>
                  <a:gd name="T33" fmla="*/ 0 h 830"/>
                  <a:gd name="T34" fmla="*/ 1 w 826"/>
                  <a:gd name="T35" fmla="*/ 0 h 830"/>
                  <a:gd name="T36" fmla="*/ 1 w 826"/>
                  <a:gd name="T37" fmla="*/ 0 h 830"/>
                  <a:gd name="T38" fmla="*/ 1 w 826"/>
                  <a:gd name="T39" fmla="*/ 0 h 830"/>
                  <a:gd name="T40" fmla="*/ 1 w 826"/>
                  <a:gd name="T41" fmla="*/ 0 h 830"/>
                  <a:gd name="T42" fmla="*/ 1 w 826"/>
                  <a:gd name="T43" fmla="*/ 0 h 830"/>
                  <a:gd name="T44" fmla="*/ 1 w 826"/>
                  <a:gd name="T45" fmla="*/ 0 h 830"/>
                  <a:gd name="T46" fmla="*/ 1 w 826"/>
                  <a:gd name="T47" fmla="*/ 0 h 830"/>
                  <a:gd name="T48" fmla="*/ 1 w 826"/>
                  <a:gd name="T49" fmla="*/ 0 h 830"/>
                  <a:gd name="T50" fmla="*/ 1 w 826"/>
                  <a:gd name="T51" fmla="*/ 0 h 830"/>
                  <a:gd name="T52" fmla="*/ 1 w 826"/>
                  <a:gd name="T53" fmla="*/ 0 h 830"/>
                  <a:gd name="T54" fmla="*/ 1 w 826"/>
                  <a:gd name="T55" fmla="*/ 0 h 830"/>
                  <a:gd name="T56" fmla="*/ 1 w 826"/>
                  <a:gd name="T57" fmla="*/ 0 h 830"/>
                  <a:gd name="T58" fmla="*/ 1 w 826"/>
                  <a:gd name="T59" fmla="*/ 0 h 830"/>
                  <a:gd name="T60" fmla="*/ 1 w 826"/>
                  <a:gd name="T61" fmla="*/ 0 h 830"/>
                  <a:gd name="T62" fmla="*/ 1 w 826"/>
                  <a:gd name="T63" fmla="*/ 0 h 830"/>
                  <a:gd name="T64" fmla="*/ 1 w 826"/>
                  <a:gd name="T65" fmla="*/ 0 h 830"/>
                  <a:gd name="T66" fmla="*/ 1 w 826"/>
                  <a:gd name="T67" fmla="*/ 0 h 830"/>
                  <a:gd name="T68" fmla="*/ 1 w 826"/>
                  <a:gd name="T69" fmla="*/ 0 h 830"/>
                  <a:gd name="T70" fmla="*/ 1 w 826"/>
                  <a:gd name="T71" fmla="*/ 0 h 830"/>
                  <a:gd name="T72" fmla="*/ 1 w 826"/>
                  <a:gd name="T73" fmla="*/ 0 h 830"/>
                  <a:gd name="T74" fmla="*/ 1 w 826"/>
                  <a:gd name="T75" fmla="*/ 0 h 830"/>
                  <a:gd name="T76" fmla="*/ 1 w 826"/>
                  <a:gd name="T77" fmla="*/ 0 h 830"/>
                  <a:gd name="T78" fmla="*/ 1 w 826"/>
                  <a:gd name="T79" fmla="*/ 0 h 830"/>
                  <a:gd name="T80" fmla="*/ 1 w 826"/>
                  <a:gd name="T81" fmla="*/ 0 h 830"/>
                  <a:gd name="T82" fmla="*/ 1 w 826"/>
                  <a:gd name="T83" fmla="*/ 0 h 830"/>
                  <a:gd name="T84" fmla="*/ 1 w 826"/>
                  <a:gd name="T85" fmla="*/ 0 h 830"/>
                  <a:gd name="T86" fmla="*/ 1 w 826"/>
                  <a:gd name="T87" fmla="*/ 0 h 830"/>
                  <a:gd name="T88" fmla="*/ 1 w 826"/>
                  <a:gd name="T89" fmla="*/ 0 h 830"/>
                  <a:gd name="T90" fmla="*/ 0 w 826"/>
                  <a:gd name="T91" fmla="*/ 0 h 83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26"/>
                  <a:gd name="T139" fmla="*/ 0 h 830"/>
                  <a:gd name="T140" fmla="*/ 826 w 826"/>
                  <a:gd name="T141" fmla="*/ 830 h 83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26" h="830">
                    <a:moveTo>
                      <a:pt x="0" y="510"/>
                    </a:moveTo>
                    <a:lnTo>
                      <a:pt x="2" y="507"/>
                    </a:lnTo>
                    <a:lnTo>
                      <a:pt x="8" y="504"/>
                    </a:lnTo>
                    <a:lnTo>
                      <a:pt x="18" y="497"/>
                    </a:lnTo>
                    <a:lnTo>
                      <a:pt x="31" y="489"/>
                    </a:lnTo>
                    <a:lnTo>
                      <a:pt x="47" y="478"/>
                    </a:lnTo>
                    <a:lnTo>
                      <a:pt x="66" y="467"/>
                    </a:lnTo>
                    <a:lnTo>
                      <a:pt x="89" y="454"/>
                    </a:lnTo>
                    <a:lnTo>
                      <a:pt x="114" y="440"/>
                    </a:lnTo>
                    <a:lnTo>
                      <a:pt x="142" y="427"/>
                    </a:lnTo>
                    <a:lnTo>
                      <a:pt x="173" y="412"/>
                    </a:lnTo>
                    <a:lnTo>
                      <a:pt x="206" y="397"/>
                    </a:lnTo>
                    <a:lnTo>
                      <a:pt x="243" y="382"/>
                    </a:lnTo>
                    <a:lnTo>
                      <a:pt x="282" y="367"/>
                    </a:lnTo>
                    <a:lnTo>
                      <a:pt x="322" y="352"/>
                    </a:lnTo>
                    <a:lnTo>
                      <a:pt x="366" y="337"/>
                    </a:lnTo>
                    <a:lnTo>
                      <a:pt x="412" y="324"/>
                    </a:lnTo>
                    <a:lnTo>
                      <a:pt x="542" y="285"/>
                    </a:lnTo>
                    <a:lnTo>
                      <a:pt x="549" y="265"/>
                    </a:lnTo>
                    <a:lnTo>
                      <a:pt x="555" y="245"/>
                    </a:lnTo>
                    <a:lnTo>
                      <a:pt x="555" y="224"/>
                    </a:lnTo>
                    <a:lnTo>
                      <a:pt x="549" y="203"/>
                    </a:lnTo>
                    <a:lnTo>
                      <a:pt x="539" y="208"/>
                    </a:lnTo>
                    <a:lnTo>
                      <a:pt x="528" y="215"/>
                    </a:lnTo>
                    <a:lnTo>
                      <a:pt x="517" y="220"/>
                    </a:lnTo>
                    <a:lnTo>
                      <a:pt x="508" y="227"/>
                    </a:lnTo>
                    <a:lnTo>
                      <a:pt x="498" y="234"/>
                    </a:lnTo>
                    <a:lnTo>
                      <a:pt x="486" y="240"/>
                    </a:lnTo>
                    <a:lnTo>
                      <a:pt x="475" y="245"/>
                    </a:lnTo>
                    <a:lnTo>
                      <a:pt x="463" y="247"/>
                    </a:lnTo>
                    <a:lnTo>
                      <a:pt x="448" y="238"/>
                    </a:lnTo>
                    <a:lnTo>
                      <a:pt x="461" y="223"/>
                    </a:lnTo>
                    <a:lnTo>
                      <a:pt x="472" y="204"/>
                    </a:lnTo>
                    <a:lnTo>
                      <a:pt x="483" y="187"/>
                    </a:lnTo>
                    <a:lnTo>
                      <a:pt x="493" y="170"/>
                    </a:lnTo>
                    <a:lnTo>
                      <a:pt x="504" y="154"/>
                    </a:lnTo>
                    <a:lnTo>
                      <a:pt x="518" y="140"/>
                    </a:lnTo>
                    <a:lnTo>
                      <a:pt x="536" y="131"/>
                    </a:lnTo>
                    <a:lnTo>
                      <a:pt x="557" y="126"/>
                    </a:lnTo>
                    <a:lnTo>
                      <a:pt x="579" y="114"/>
                    </a:lnTo>
                    <a:lnTo>
                      <a:pt x="569" y="110"/>
                    </a:lnTo>
                    <a:lnTo>
                      <a:pt x="560" y="106"/>
                    </a:lnTo>
                    <a:lnTo>
                      <a:pt x="552" y="99"/>
                    </a:lnTo>
                    <a:lnTo>
                      <a:pt x="546" y="91"/>
                    </a:lnTo>
                    <a:lnTo>
                      <a:pt x="547" y="74"/>
                    </a:lnTo>
                    <a:lnTo>
                      <a:pt x="556" y="60"/>
                    </a:lnTo>
                    <a:lnTo>
                      <a:pt x="566" y="46"/>
                    </a:lnTo>
                    <a:lnTo>
                      <a:pt x="569" y="31"/>
                    </a:lnTo>
                    <a:lnTo>
                      <a:pt x="571" y="26"/>
                    </a:lnTo>
                    <a:lnTo>
                      <a:pt x="575" y="21"/>
                    </a:lnTo>
                    <a:lnTo>
                      <a:pt x="579" y="16"/>
                    </a:lnTo>
                    <a:lnTo>
                      <a:pt x="585" y="13"/>
                    </a:lnTo>
                    <a:lnTo>
                      <a:pt x="590" y="10"/>
                    </a:lnTo>
                    <a:lnTo>
                      <a:pt x="595" y="6"/>
                    </a:lnTo>
                    <a:lnTo>
                      <a:pt x="601" y="4"/>
                    </a:lnTo>
                    <a:lnTo>
                      <a:pt x="607" y="2"/>
                    </a:lnTo>
                    <a:lnTo>
                      <a:pt x="614" y="0"/>
                    </a:lnTo>
                    <a:lnTo>
                      <a:pt x="621" y="0"/>
                    </a:lnTo>
                    <a:lnTo>
                      <a:pt x="628" y="2"/>
                    </a:lnTo>
                    <a:lnTo>
                      <a:pt x="633" y="4"/>
                    </a:lnTo>
                    <a:lnTo>
                      <a:pt x="640" y="6"/>
                    </a:lnTo>
                    <a:lnTo>
                      <a:pt x="646" y="10"/>
                    </a:lnTo>
                    <a:lnTo>
                      <a:pt x="651" y="13"/>
                    </a:lnTo>
                    <a:lnTo>
                      <a:pt x="657" y="18"/>
                    </a:lnTo>
                    <a:lnTo>
                      <a:pt x="660" y="28"/>
                    </a:lnTo>
                    <a:lnTo>
                      <a:pt x="666" y="36"/>
                    </a:lnTo>
                    <a:lnTo>
                      <a:pt x="673" y="43"/>
                    </a:lnTo>
                    <a:lnTo>
                      <a:pt x="682" y="49"/>
                    </a:lnTo>
                    <a:lnTo>
                      <a:pt x="690" y="63"/>
                    </a:lnTo>
                    <a:lnTo>
                      <a:pt x="691" y="78"/>
                    </a:lnTo>
                    <a:lnTo>
                      <a:pt x="691" y="95"/>
                    </a:lnTo>
                    <a:lnTo>
                      <a:pt x="693" y="111"/>
                    </a:lnTo>
                    <a:lnTo>
                      <a:pt x="761" y="136"/>
                    </a:lnTo>
                    <a:lnTo>
                      <a:pt x="798" y="94"/>
                    </a:lnTo>
                    <a:lnTo>
                      <a:pt x="806" y="93"/>
                    </a:lnTo>
                    <a:lnTo>
                      <a:pt x="814" y="93"/>
                    </a:lnTo>
                    <a:lnTo>
                      <a:pt x="822" y="96"/>
                    </a:lnTo>
                    <a:lnTo>
                      <a:pt x="826" y="99"/>
                    </a:lnTo>
                    <a:lnTo>
                      <a:pt x="822" y="116"/>
                    </a:lnTo>
                    <a:lnTo>
                      <a:pt x="820" y="131"/>
                    </a:lnTo>
                    <a:lnTo>
                      <a:pt x="818" y="147"/>
                    </a:lnTo>
                    <a:lnTo>
                      <a:pt x="813" y="163"/>
                    </a:lnTo>
                    <a:lnTo>
                      <a:pt x="806" y="177"/>
                    </a:lnTo>
                    <a:lnTo>
                      <a:pt x="797" y="188"/>
                    </a:lnTo>
                    <a:lnTo>
                      <a:pt x="784" y="199"/>
                    </a:lnTo>
                    <a:lnTo>
                      <a:pt x="766" y="205"/>
                    </a:lnTo>
                    <a:lnTo>
                      <a:pt x="760" y="207"/>
                    </a:lnTo>
                    <a:lnTo>
                      <a:pt x="757" y="210"/>
                    </a:lnTo>
                    <a:lnTo>
                      <a:pt x="754" y="215"/>
                    </a:lnTo>
                    <a:lnTo>
                      <a:pt x="757" y="220"/>
                    </a:lnTo>
                    <a:lnTo>
                      <a:pt x="765" y="237"/>
                    </a:lnTo>
                    <a:lnTo>
                      <a:pt x="769" y="254"/>
                    </a:lnTo>
                    <a:lnTo>
                      <a:pt x="772" y="270"/>
                    </a:lnTo>
                    <a:lnTo>
                      <a:pt x="775" y="287"/>
                    </a:lnTo>
                    <a:lnTo>
                      <a:pt x="781" y="288"/>
                    </a:lnTo>
                    <a:lnTo>
                      <a:pt x="787" y="288"/>
                    </a:lnTo>
                    <a:lnTo>
                      <a:pt x="792" y="287"/>
                    </a:lnTo>
                    <a:lnTo>
                      <a:pt x="799" y="287"/>
                    </a:lnTo>
                    <a:lnTo>
                      <a:pt x="805" y="287"/>
                    </a:lnTo>
                    <a:lnTo>
                      <a:pt x="811" y="288"/>
                    </a:lnTo>
                    <a:lnTo>
                      <a:pt x="814" y="292"/>
                    </a:lnTo>
                    <a:lnTo>
                      <a:pt x="817" y="299"/>
                    </a:lnTo>
                    <a:lnTo>
                      <a:pt x="812" y="325"/>
                    </a:lnTo>
                    <a:lnTo>
                      <a:pt x="811" y="352"/>
                    </a:lnTo>
                    <a:lnTo>
                      <a:pt x="813" y="379"/>
                    </a:lnTo>
                    <a:lnTo>
                      <a:pt x="817" y="406"/>
                    </a:lnTo>
                    <a:lnTo>
                      <a:pt x="802" y="412"/>
                    </a:lnTo>
                    <a:lnTo>
                      <a:pt x="784" y="420"/>
                    </a:lnTo>
                    <a:lnTo>
                      <a:pt x="767" y="427"/>
                    </a:lnTo>
                    <a:lnTo>
                      <a:pt x="751" y="435"/>
                    </a:lnTo>
                    <a:lnTo>
                      <a:pt x="735" y="442"/>
                    </a:lnTo>
                    <a:lnTo>
                      <a:pt x="723" y="447"/>
                    </a:lnTo>
                    <a:lnTo>
                      <a:pt x="715" y="451"/>
                    </a:lnTo>
                    <a:lnTo>
                      <a:pt x="712" y="452"/>
                    </a:lnTo>
                    <a:lnTo>
                      <a:pt x="554" y="550"/>
                    </a:lnTo>
                    <a:lnTo>
                      <a:pt x="443" y="643"/>
                    </a:lnTo>
                    <a:lnTo>
                      <a:pt x="314" y="784"/>
                    </a:lnTo>
                    <a:lnTo>
                      <a:pt x="307" y="794"/>
                    </a:lnTo>
                    <a:lnTo>
                      <a:pt x="301" y="803"/>
                    </a:lnTo>
                    <a:lnTo>
                      <a:pt x="295" y="815"/>
                    </a:lnTo>
                    <a:lnTo>
                      <a:pt x="290" y="830"/>
                    </a:lnTo>
                    <a:lnTo>
                      <a:pt x="273" y="828"/>
                    </a:lnTo>
                    <a:lnTo>
                      <a:pt x="253" y="824"/>
                    </a:lnTo>
                    <a:lnTo>
                      <a:pt x="233" y="821"/>
                    </a:lnTo>
                    <a:lnTo>
                      <a:pt x="210" y="817"/>
                    </a:lnTo>
                    <a:lnTo>
                      <a:pt x="187" y="814"/>
                    </a:lnTo>
                    <a:lnTo>
                      <a:pt x="163" y="810"/>
                    </a:lnTo>
                    <a:lnTo>
                      <a:pt x="140" y="807"/>
                    </a:lnTo>
                    <a:lnTo>
                      <a:pt x="119" y="803"/>
                    </a:lnTo>
                    <a:lnTo>
                      <a:pt x="97" y="800"/>
                    </a:lnTo>
                    <a:lnTo>
                      <a:pt x="76" y="796"/>
                    </a:lnTo>
                    <a:lnTo>
                      <a:pt x="57" y="793"/>
                    </a:lnTo>
                    <a:lnTo>
                      <a:pt x="41" y="791"/>
                    </a:lnTo>
                    <a:lnTo>
                      <a:pt x="28" y="787"/>
                    </a:lnTo>
                    <a:lnTo>
                      <a:pt x="17" y="786"/>
                    </a:lnTo>
                    <a:lnTo>
                      <a:pt x="10" y="785"/>
                    </a:lnTo>
                    <a:lnTo>
                      <a:pt x="7" y="784"/>
                    </a:lnTo>
                    <a:lnTo>
                      <a:pt x="0" y="5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0" name="Freeform 89"/>
              <p:cNvSpPr>
                <a:spLocks/>
              </p:cNvSpPr>
              <p:nvPr/>
            </p:nvSpPr>
            <p:spPr bwMode="auto">
              <a:xfrm>
                <a:off x="4778" y="3016"/>
                <a:ext cx="54" cy="49"/>
              </a:xfrm>
              <a:custGeom>
                <a:avLst/>
                <a:gdLst>
                  <a:gd name="T0" fmla="*/ 0 w 109"/>
                  <a:gd name="T1" fmla="*/ 1 h 98"/>
                  <a:gd name="T2" fmla="*/ 0 w 109"/>
                  <a:gd name="T3" fmla="*/ 1 h 98"/>
                  <a:gd name="T4" fmla="*/ 0 w 109"/>
                  <a:gd name="T5" fmla="*/ 1 h 98"/>
                  <a:gd name="T6" fmla="*/ 0 w 109"/>
                  <a:gd name="T7" fmla="*/ 1 h 98"/>
                  <a:gd name="T8" fmla="*/ 0 w 109"/>
                  <a:gd name="T9" fmla="*/ 1 h 98"/>
                  <a:gd name="T10" fmla="*/ 0 w 109"/>
                  <a:gd name="T11" fmla="*/ 1 h 98"/>
                  <a:gd name="T12" fmla="*/ 0 w 109"/>
                  <a:gd name="T13" fmla="*/ 1 h 98"/>
                  <a:gd name="T14" fmla="*/ 0 w 109"/>
                  <a:gd name="T15" fmla="*/ 1 h 98"/>
                  <a:gd name="T16" fmla="*/ 0 w 109"/>
                  <a:gd name="T17" fmla="*/ 1 h 98"/>
                  <a:gd name="T18" fmla="*/ 0 w 109"/>
                  <a:gd name="T19" fmla="*/ 1 h 98"/>
                  <a:gd name="T20" fmla="*/ 0 w 109"/>
                  <a:gd name="T21" fmla="*/ 1 h 98"/>
                  <a:gd name="T22" fmla="*/ 0 w 109"/>
                  <a:gd name="T23" fmla="*/ 1 h 98"/>
                  <a:gd name="T24" fmla="*/ 0 w 109"/>
                  <a:gd name="T25" fmla="*/ 1 h 98"/>
                  <a:gd name="T26" fmla="*/ 0 w 109"/>
                  <a:gd name="T27" fmla="*/ 1 h 98"/>
                  <a:gd name="T28" fmla="*/ 0 w 109"/>
                  <a:gd name="T29" fmla="*/ 1 h 98"/>
                  <a:gd name="T30" fmla="*/ 0 w 109"/>
                  <a:gd name="T31" fmla="*/ 1 h 98"/>
                  <a:gd name="T32" fmla="*/ 0 w 109"/>
                  <a:gd name="T33" fmla="*/ 1 h 98"/>
                  <a:gd name="T34" fmla="*/ 0 w 109"/>
                  <a:gd name="T35" fmla="*/ 1 h 98"/>
                  <a:gd name="T36" fmla="*/ 0 w 109"/>
                  <a:gd name="T37" fmla="*/ 1 h 98"/>
                  <a:gd name="T38" fmla="*/ 0 w 109"/>
                  <a:gd name="T39" fmla="*/ 1 h 98"/>
                  <a:gd name="T40" fmla="*/ 0 w 109"/>
                  <a:gd name="T41" fmla="*/ 1 h 98"/>
                  <a:gd name="T42" fmla="*/ 0 w 109"/>
                  <a:gd name="T43" fmla="*/ 1 h 98"/>
                  <a:gd name="T44" fmla="*/ 0 w 109"/>
                  <a:gd name="T45" fmla="*/ 1 h 98"/>
                  <a:gd name="T46" fmla="*/ 0 w 109"/>
                  <a:gd name="T47" fmla="*/ 1 h 98"/>
                  <a:gd name="T48" fmla="*/ 0 w 109"/>
                  <a:gd name="T49" fmla="*/ 1 h 98"/>
                  <a:gd name="T50" fmla="*/ 0 w 109"/>
                  <a:gd name="T51" fmla="*/ 1 h 98"/>
                  <a:gd name="T52" fmla="*/ 0 w 109"/>
                  <a:gd name="T53" fmla="*/ 1 h 98"/>
                  <a:gd name="T54" fmla="*/ 0 w 109"/>
                  <a:gd name="T55" fmla="*/ 1 h 98"/>
                  <a:gd name="T56" fmla="*/ 0 w 109"/>
                  <a:gd name="T57" fmla="*/ 1 h 98"/>
                  <a:gd name="T58" fmla="*/ 0 w 109"/>
                  <a:gd name="T59" fmla="*/ 1 h 98"/>
                  <a:gd name="T60" fmla="*/ 0 w 109"/>
                  <a:gd name="T61" fmla="*/ 1 h 98"/>
                  <a:gd name="T62" fmla="*/ 0 w 109"/>
                  <a:gd name="T63" fmla="*/ 1 h 98"/>
                  <a:gd name="T64" fmla="*/ 0 w 109"/>
                  <a:gd name="T65" fmla="*/ 1 h 98"/>
                  <a:gd name="T66" fmla="*/ 0 w 109"/>
                  <a:gd name="T67" fmla="*/ 1 h 98"/>
                  <a:gd name="T68" fmla="*/ 0 w 109"/>
                  <a:gd name="T69" fmla="*/ 1 h 98"/>
                  <a:gd name="T70" fmla="*/ 0 w 109"/>
                  <a:gd name="T71" fmla="*/ 1 h 98"/>
                  <a:gd name="T72" fmla="*/ 0 w 109"/>
                  <a:gd name="T73" fmla="*/ 1 h 98"/>
                  <a:gd name="T74" fmla="*/ 0 w 109"/>
                  <a:gd name="T75" fmla="*/ 0 h 98"/>
                  <a:gd name="T76" fmla="*/ 0 w 109"/>
                  <a:gd name="T77" fmla="*/ 1 h 98"/>
                  <a:gd name="T78" fmla="*/ 0 w 109"/>
                  <a:gd name="T79" fmla="*/ 1 h 98"/>
                  <a:gd name="T80" fmla="*/ 0 w 109"/>
                  <a:gd name="T81" fmla="*/ 1 h 98"/>
                  <a:gd name="T82" fmla="*/ 0 w 109"/>
                  <a:gd name="T83" fmla="*/ 1 h 9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9"/>
                  <a:gd name="T127" fmla="*/ 0 h 98"/>
                  <a:gd name="T128" fmla="*/ 109 w 109"/>
                  <a:gd name="T129" fmla="*/ 98 h 9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9" h="98">
                    <a:moveTo>
                      <a:pt x="79" y="13"/>
                    </a:moveTo>
                    <a:lnTo>
                      <a:pt x="78" y="20"/>
                    </a:lnTo>
                    <a:lnTo>
                      <a:pt x="79" y="26"/>
                    </a:lnTo>
                    <a:lnTo>
                      <a:pt x="82" y="31"/>
                    </a:lnTo>
                    <a:lnTo>
                      <a:pt x="88" y="34"/>
                    </a:lnTo>
                    <a:lnTo>
                      <a:pt x="94" y="38"/>
                    </a:lnTo>
                    <a:lnTo>
                      <a:pt x="100" y="41"/>
                    </a:lnTo>
                    <a:lnTo>
                      <a:pt x="106" y="46"/>
                    </a:lnTo>
                    <a:lnTo>
                      <a:pt x="109" y="50"/>
                    </a:lnTo>
                    <a:lnTo>
                      <a:pt x="107" y="98"/>
                    </a:lnTo>
                    <a:lnTo>
                      <a:pt x="94" y="92"/>
                    </a:lnTo>
                    <a:lnTo>
                      <a:pt x="81" y="88"/>
                    </a:lnTo>
                    <a:lnTo>
                      <a:pt x="67" y="86"/>
                    </a:lnTo>
                    <a:lnTo>
                      <a:pt x="54" y="84"/>
                    </a:lnTo>
                    <a:lnTo>
                      <a:pt x="40" y="83"/>
                    </a:lnTo>
                    <a:lnTo>
                      <a:pt x="26" y="81"/>
                    </a:lnTo>
                    <a:lnTo>
                      <a:pt x="13" y="78"/>
                    </a:lnTo>
                    <a:lnTo>
                      <a:pt x="2" y="73"/>
                    </a:lnTo>
                    <a:lnTo>
                      <a:pt x="0" y="66"/>
                    </a:lnTo>
                    <a:lnTo>
                      <a:pt x="0" y="58"/>
                    </a:lnTo>
                    <a:lnTo>
                      <a:pt x="3" y="51"/>
                    </a:lnTo>
                    <a:lnTo>
                      <a:pt x="8" y="47"/>
                    </a:lnTo>
                    <a:lnTo>
                      <a:pt x="12" y="49"/>
                    </a:lnTo>
                    <a:lnTo>
                      <a:pt x="16" y="51"/>
                    </a:lnTo>
                    <a:lnTo>
                      <a:pt x="20" y="53"/>
                    </a:lnTo>
                    <a:lnTo>
                      <a:pt x="25" y="53"/>
                    </a:lnTo>
                    <a:lnTo>
                      <a:pt x="28" y="49"/>
                    </a:lnTo>
                    <a:lnTo>
                      <a:pt x="31" y="45"/>
                    </a:lnTo>
                    <a:lnTo>
                      <a:pt x="32" y="40"/>
                    </a:lnTo>
                    <a:lnTo>
                      <a:pt x="29" y="37"/>
                    </a:lnTo>
                    <a:lnTo>
                      <a:pt x="24" y="33"/>
                    </a:lnTo>
                    <a:lnTo>
                      <a:pt x="20" y="27"/>
                    </a:lnTo>
                    <a:lnTo>
                      <a:pt x="20" y="22"/>
                    </a:lnTo>
                    <a:lnTo>
                      <a:pt x="23" y="16"/>
                    </a:lnTo>
                    <a:lnTo>
                      <a:pt x="29" y="10"/>
                    </a:lnTo>
                    <a:lnTo>
                      <a:pt x="36" y="4"/>
                    </a:lnTo>
                    <a:lnTo>
                      <a:pt x="43" y="1"/>
                    </a:lnTo>
                    <a:lnTo>
                      <a:pt x="53" y="0"/>
                    </a:lnTo>
                    <a:lnTo>
                      <a:pt x="59" y="1"/>
                    </a:lnTo>
                    <a:lnTo>
                      <a:pt x="66" y="4"/>
                    </a:lnTo>
                    <a:lnTo>
                      <a:pt x="73" y="9"/>
                    </a:lnTo>
                    <a:lnTo>
                      <a:pt x="79" y="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1" name="Freeform 90"/>
              <p:cNvSpPr>
                <a:spLocks/>
              </p:cNvSpPr>
              <p:nvPr/>
            </p:nvSpPr>
            <p:spPr bwMode="auto">
              <a:xfrm>
                <a:off x="4735" y="3068"/>
                <a:ext cx="162" cy="117"/>
              </a:xfrm>
              <a:custGeom>
                <a:avLst/>
                <a:gdLst>
                  <a:gd name="T0" fmla="*/ 1 w 324"/>
                  <a:gd name="T1" fmla="*/ 1 h 233"/>
                  <a:gd name="T2" fmla="*/ 1 w 324"/>
                  <a:gd name="T3" fmla="*/ 1 h 233"/>
                  <a:gd name="T4" fmla="*/ 1 w 324"/>
                  <a:gd name="T5" fmla="*/ 1 h 233"/>
                  <a:gd name="T6" fmla="*/ 1 w 324"/>
                  <a:gd name="T7" fmla="*/ 1 h 233"/>
                  <a:gd name="T8" fmla="*/ 1 w 324"/>
                  <a:gd name="T9" fmla="*/ 1 h 233"/>
                  <a:gd name="T10" fmla="*/ 1 w 324"/>
                  <a:gd name="T11" fmla="*/ 1 h 233"/>
                  <a:gd name="T12" fmla="*/ 1 w 324"/>
                  <a:gd name="T13" fmla="*/ 1 h 233"/>
                  <a:gd name="T14" fmla="*/ 1 w 324"/>
                  <a:gd name="T15" fmla="*/ 1 h 233"/>
                  <a:gd name="T16" fmla="*/ 1 w 324"/>
                  <a:gd name="T17" fmla="*/ 1 h 233"/>
                  <a:gd name="T18" fmla="*/ 1 w 324"/>
                  <a:gd name="T19" fmla="*/ 1 h 233"/>
                  <a:gd name="T20" fmla="*/ 1 w 324"/>
                  <a:gd name="T21" fmla="*/ 1 h 233"/>
                  <a:gd name="T22" fmla="*/ 1 w 324"/>
                  <a:gd name="T23" fmla="*/ 1 h 233"/>
                  <a:gd name="T24" fmla="*/ 1 w 324"/>
                  <a:gd name="T25" fmla="*/ 1 h 233"/>
                  <a:gd name="T26" fmla="*/ 1 w 324"/>
                  <a:gd name="T27" fmla="*/ 1 h 233"/>
                  <a:gd name="T28" fmla="*/ 1 w 324"/>
                  <a:gd name="T29" fmla="*/ 1 h 233"/>
                  <a:gd name="T30" fmla="*/ 1 w 324"/>
                  <a:gd name="T31" fmla="*/ 1 h 233"/>
                  <a:gd name="T32" fmla="*/ 1 w 324"/>
                  <a:gd name="T33" fmla="*/ 1 h 233"/>
                  <a:gd name="T34" fmla="*/ 1 w 324"/>
                  <a:gd name="T35" fmla="*/ 1 h 233"/>
                  <a:gd name="T36" fmla="*/ 1 w 324"/>
                  <a:gd name="T37" fmla="*/ 1 h 233"/>
                  <a:gd name="T38" fmla="*/ 1 w 324"/>
                  <a:gd name="T39" fmla="*/ 1 h 233"/>
                  <a:gd name="T40" fmla="*/ 1 w 324"/>
                  <a:gd name="T41" fmla="*/ 1 h 233"/>
                  <a:gd name="T42" fmla="*/ 1 w 324"/>
                  <a:gd name="T43" fmla="*/ 1 h 233"/>
                  <a:gd name="T44" fmla="*/ 1 w 324"/>
                  <a:gd name="T45" fmla="*/ 1 h 233"/>
                  <a:gd name="T46" fmla="*/ 1 w 324"/>
                  <a:gd name="T47" fmla="*/ 1 h 233"/>
                  <a:gd name="T48" fmla="*/ 1 w 324"/>
                  <a:gd name="T49" fmla="*/ 1 h 233"/>
                  <a:gd name="T50" fmla="*/ 1 w 324"/>
                  <a:gd name="T51" fmla="*/ 1 h 233"/>
                  <a:gd name="T52" fmla="*/ 1 w 324"/>
                  <a:gd name="T53" fmla="*/ 1 h 233"/>
                  <a:gd name="T54" fmla="*/ 1 w 324"/>
                  <a:gd name="T55" fmla="*/ 1 h 233"/>
                  <a:gd name="T56" fmla="*/ 1 w 324"/>
                  <a:gd name="T57" fmla="*/ 1 h 233"/>
                  <a:gd name="T58" fmla="*/ 1 w 324"/>
                  <a:gd name="T59" fmla="*/ 1 h 233"/>
                  <a:gd name="T60" fmla="*/ 1 w 324"/>
                  <a:gd name="T61" fmla="*/ 1 h 233"/>
                  <a:gd name="T62" fmla="*/ 1 w 324"/>
                  <a:gd name="T63" fmla="*/ 1 h 233"/>
                  <a:gd name="T64" fmla="*/ 1 w 324"/>
                  <a:gd name="T65" fmla="*/ 0 h 233"/>
                  <a:gd name="T66" fmla="*/ 1 w 324"/>
                  <a:gd name="T67" fmla="*/ 1 h 233"/>
                  <a:gd name="T68" fmla="*/ 1 w 324"/>
                  <a:gd name="T69" fmla="*/ 1 h 233"/>
                  <a:gd name="T70" fmla="*/ 1 w 324"/>
                  <a:gd name="T71" fmla="*/ 1 h 233"/>
                  <a:gd name="T72" fmla="*/ 1 w 324"/>
                  <a:gd name="T73" fmla="*/ 1 h 233"/>
                  <a:gd name="T74" fmla="*/ 1 w 324"/>
                  <a:gd name="T75" fmla="*/ 1 h 2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4"/>
                  <a:gd name="T115" fmla="*/ 0 h 233"/>
                  <a:gd name="T116" fmla="*/ 324 w 324"/>
                  <a:gd name="T117" fmla="*/ 233 h 23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4" h="233">
                    <a:moveTo>
                      <a:pt x="213" y="8"/>
                    </a:moveTo>
                    <a:lnTo>
                      <a:pt x="227" y="11"/>
                    </a:lnTo>
                    <a:lnTo>
                      <a:pt x="241" y="18"/>
                    </a:lnTo>
                    <a:lnTo>
                      <a:pt x="255" y="27"/>
                    </a:lnTo>
                    <a:lnTo>
                      <a:pt x="269" y="34"/>
                    </a:lnTo>
                    <a:lnTo>
                      <a:pt x="283" y="38"/>
                    </a:lnTo>
                    <a:lnTo>
                      <a:pt x="294" y="36"/>
                    </a:lnTo>
                    <a:lnTo>
                      <a:pt x="304" y="27"/>
                    </a:lnTo>
                    <a:lnTo>
                      <a:pt x="314" y="6"/>
                    </a:lnTo>
                    <a:lnTo>
                      <a:pt x="323" y="1"/>
                    </a:lnTo>
                    <a:lnTo>
                      <a:pt x="324" y="11"/>
                    </a:lnTo>
                    <a:lnTo>
                      <a:pt x="324" y="21"/>
                    </a:lnTo>
                    <a:lnTo>
                      <a:pt x="322" y="30"/>
                    </a:lnTo>
                    <a:lnTo>
                      <a:pt x="318" y="41"/>
                    </a:lnTo>
                    <a:lnTo>
                      <a:pt x="311" y="50"/>
                    </a:lnTo>
                    <a:lnTo>
                      <a:pt x="303" y="58"/>
                    </a:lnTo>
                    <a:lnTo>
                      <a:pt x="293" y="64"/>
                    </a:lnTo>
                    <a:lnTo>
                      <a:pt x="280" y="68"/>
                    </a:lnTo>
                    <a:lnTo>
                      <a:pt x="270" y="67"/>
                    </a:lnTo>
                    <a:lnTo>
                      <a:pt x="261" y="65"/>
                    </a:lnTo>
                    <a:lnTo>
                      <a:pt x="253" y="66"/>
                    </a:lnTo>
                    <a:lnTo>
                      <a:pt x="248" y="75"/>
                    </a:lnTo>
                    <a:lnTo>
                      <a:pt x="256" y="99"/>
                    </a:lnTo>
                    <a:lnTo>
                      <a:pt x="265" y="122"/>
                    </a:lnTo>
                    <a:lnTo>
                      <a:pt x="272" y="145"/>
                    </a:lnTo>
                    <a:lnTo>
                      <a:pt x="277" y="171"/>
                    </a:lnTo>
                    <a:lnTo>
                      <a:pt x="263" y="173"/>
                    </a:lnTo>
                    <a:lnTo>
                      <a:pt x="248" y="174"/>
                    </a:lnTo>
                    <a:lnTo>
                      <a:pt x="234" y="178"/>
                    </a:lnTo>
                    <a:lnTo>
                      <a:pt x="220" y="180"/>
                    </a:lnTo>
                    <a:lnTo>
                      <a:pt x="206" y="183"/>
                    </a:lnTo>
                    <a:lnTo>
                      <a:pt x="194" y="187"/>
                    </a:lnTo>
                    <a:lnTo>
                      <a:pt x="180" y="190"/>
                    </a:lnTo>
                    <a:lnTo>
                      <a:pt x="166" y="195"/>
                    </a:lnTo>
                    <a:lnTo>
                      <a:pt x="153" y="200"/>
                    </a:lnTo>
                    <a:lnTo>
                      <a:pt x="141" y="204"/>
                    </a:lnTo>
                    <a:lnTo>
                      <a:pt x="127" y="209"/>
                    </a:lnTo>
                    <a:lnTo>
                      <a:pt x="114" y="213"/>
                    </a:lnTo>
                    <a:lnTo>
                      <a:pt x="102" y="218"/>
                    </a:lnTo>
                    <a:lnTo>
                      <a:pt x="88" y="223"/>
                    </a:lnTo>
                    <a:lnTo>
                      <a:pt x="75" y="228"/>
                    </a:lnTo>
                    <a:lnTo>
                      <a:pt x="62" y="233"/>
                    </a:lnTo>
                    <a:lnTo>
                      <a:pt x="68" y="215"/>
                    </a:lnTo>
                    <a:lnTo>
                      <a:pt x="74" y="196"/>
                    </a:lnTo>
                    <a:lnTo>
                      <a:pt x="80" y="177"/>
                    </a:lnTo>
                    <a:lnTo>
                      <a:pt x="84" y="158"/>
                    </a:lnTo>
                    <a:lnTo>
                      <a:pt x="89" y="139"/>
                    </a:lnTo>
                    <a:lnTo>
                      <a:pt x="91" y="120"/>
                    </a:lnTo>
                    <a:lnTo>
                      <a:pt x="94" y="99"/>
                    </a:lnTo>
                    <a:lnTo>
                      <a:pt x="92" y="80"/>
                    </a:lnTo>
                    <a:lnTo>
                      <a:pt x="88" y="74"/>
                    </a:lnTo>
                    <a:lnTo>
                      <a:pt x="83" y="69"/>
                    </a:lnTo>
                    <a:lnTo>
                      <a:pt x="77" y="65"/>
                    </a:lnTo>
                    <a:lnTo>
                      <a:pt x="73" y="61"/>
                    </a:lnTo>
                    <a:lnTo>
                      <a:pt x="67" y="60"/>
                    </a:lnTo>
                    <a:lnTo>
                      <a:pt x="62" y="60"/>
                    </a:lnTo>
                    <a:lnTo>
                      <a:pt x="57" y="63"/>
                    </a:lnTo>
                    <a:lnTo>
                      <a:pt x="51" y="68"/>
                    </a:lnTo>
                    <a:lnTo>
                      <a:pt x="0" y="105"/>
                    </a:lnTo>
                    <a:lnTo>
                      <a:pt x="49" y="34"/>
                    </a:lnTo>
                    <a:lnTo>
                      <a:pt x="64" y="29"/>
                    </a:lnTo>
                    <a:lnTo>
                      <a:pt x="77" y="22"/>
                    </a:lnTo>
                    <a:lnTo>
                      <a:pt x="90" y="15"/>
                    </a:lnTo>
                    <a:lnTo>
                      <a:pt x="104" y="8"/>
                    </a:lnTo>
                    <a:lnTo>
                      <a:pt x="118" y="3"/>
                    </a:lnTo>
                    <a:lnTo>
                      <a:pt x="133" y="0"/>
                    </a:lnTo>
                    <a:lnTo>
                      <a:pt x="149" y="0"/>
                    </a:lnTo>
                    <a:lnTo>
                      <a:pt x="167" y="6"/>
                    </a:lnTo>
                    <a:lnTo>
                      <a:pt x="178" y="11"/>
                    </a:lnTo>
                    <a:lnTo>
                      <a:pt x="185" y="14"/>
                    </a:lnTo>
                    <a:lnTo>
                      <a:pt x="190" y="16"/>
                    </a:lnTo>
                    <a:lnTo>
                      <a:pt x="195" y="18"/>
                    </a:lnTo>
                    <a:lnTo>
                      <a:pt x="200" y="18"/>
                    </a:lnTo>
                    <a:lnTo>
                      <a:pt x="203" y="15"/>
                    </a:lnTo>
                    <a:lnTo>
                      <a:pt x="208" y="13"/>
                    </a:lnTo>
                    <a:lnTo>
                      <a:pt x="213"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2" name="Freeform 91"/>
              <p:cNvSpPr>
                <a:spLocks/>
              </p:cNvSpPr>
              <p:nvPr/>
            </p:nvSpPr>
            <p:spPr bwMode="auto">
              <a:xfrm>
                <a:off x="4505" y="3160"/>
                <a:ext cx="258" cy="230"/>
              </a:xfrm>
              <a:custGeom>
                <a:avLst/>
                <a:gdLst>
                  <a:gd name="T0" fmla="*/ 0 w 515"/>
                  <a:gd name="T1" fmla="*/ 1 h 459"/>
                  <a:gd name="T2" fmla="*/ 1 w 515"/>
                  <a:gd name="T3" fmla="*/ 1 h 459"/>
                  <a:gd name="T4" fmla="*/ 1 w 515"/>
                  <a:gd name="T5" fmla="*/ 1 h 459"/>
                  <a:gd name="T6" fmla="*/ 1 w 515"/>
                  <a:gd name="T7" fmla="*/ 1 h 459"/>
                  <a:gd name="T8" fmla="*/ 1 w 515"/>
                  <a:gd name="T9" fmla="*/ 1 h 459"/>
                  <a:gd name="T10" fmla="*/ 1 w 515"/>
                  <a:gd name="T11" fmla="*/ 1 h 459"/>
                  <a:gd name="T12" fmla="*/ 1 w 515"/>
                  <a:gd name="T13" fmla="*/ 1 h 459"/>
                  <a:gd name="T14" fmla="*/ 1 w 515"/>
                  <a:gd name="T15" fmla="*/ 1 h 459"/>
                  <a:gd name="T16" fmla="*/ 1 w 515"/>
                  <a:gd name="T17" fmla="*/ 1 h 459"/>
                  <a:gd name="T18" fmla="*/ 1 w 515"/>
                  <a:gd name="T19" fmla="*/ 1 h 459"/>
                  <a:gd name="T20" fmla="*/ 1 w 515"/>
                  <a:gd name="T21" fmla="*/ 1 h 459"/>
                  <a:gd name="T22" fmla="*/ 1 w 515"/>
                  <a:gd name="T23" fmla="*/ 1 h 459"/>
                  <a:gd name="T24" fmla="*/ 1 w 515"/>
                  <a:gd name="T25" fmla="*/ 1 h 459"/>
                  <a:gd name="T26" fmla="*/ 1 w 515"/>
                  <a:gd name="T27" fmla="*/ 1 h 459"/>
                  <a:gd name="T28" fmla="*/ 1 w 515"/>
                  <a:gd name="T29" fmla="*/ 1 h 459"/>
                  <a:gd name="T30" fmla="*/ 1 w 515"/>
                  <a:gd name="T31" fmla="*/ 1 h 459"/>
                  <a:gd name="T32" fmla="*/ 1 w 515"/>
                  <a:gd name="T33" fmla="*/ 1 h 459"/>
                  <a:gd name="T34" fmla="*/ 1 w 515"/>
                  <a:gd name="T35" fmla="*/ 1 h 459"/>
                  <a:gd name="T36" fmla="*/ 1 w 515"/>
                  <a:gd name="T37" fmla="*/ 1 h 459"/>
                  <a:gd name="T38" fmla="*/ 1 w 515"/>
                  <a:gd name="T39" fmla="*/ 1 h 459"/>
                  <a:gd name="T40" fmla="*/ 1 w 515"/>
                  <a:gd name="T41" fmla="*/ 1 h 459"/>
                  <a:gd name="T42" fmla="*/ 1 w 515"/>
                  <a:gd name="T43" fmla="*/ 1 h 459"/>
                  <a:gd name="T44" fmla="*/ 1 w 515"/>
                  <a:gd name="T45" fmla="*/ 1 h 459"/>
                  <a:gd name="T46" fmla="*/ 1 w 515"/>
                  <a:gd name="T47" fmla="*/ 1 h 459"/>
                  <a:gd name="T48" fmla="*/ 1 w 515"/>
                  <a:gd name="T49" fmla="*/ 0 h 459"/>
                  <a:gd name="T50" fmla="*/ 1 w 515"/>
                  <a:gd name="T51" fmla="*/ 1 h 459"/>
                  <a:gd name="T52" fmla="*/ 1 w 515"/>
                  <a:gd name="T53" fmla="*/ 1 h 459"/>
                  <a:gd name="T54" fmla="*/ 1 w 515"/>
                  <a:gd name="T55" fmla="*/ 1 h 459"/>
                  <a:gd name="T56" fmla="*/ 1 w 515"/>
                  <a:gd name="T57" fmla="*/ 1 h 459"/>
                  <a:gd name="T58" fmla="*/ 1 w 515"/>
                  <a:gd name="T59" fmla="*/ 1 h 459"/>
                  <a:gd name="T60" fmla="*/ 1 w 515"/>
                  <a:gd name="T61" fmla="*/ 1 h 459"/>
                  <a:gd name="T62" fmla="*/ 1 w 515"/>
                  <a:gd name="T63" fmla="*/ 1 h 459"/>
                  <a:gd name="T64" fmla="*/ 1 w 515"/>
                  <a:gd name="T65" fmla="*/ 1 h 459"/>
                  <a:gd name="T66" fmla="*/ 1 w 515"/>
                  <a:gd name="T67" fmla="*/ 1 h 459"/>
                  <a:gd name="T68" fmla="*/ 1 w 515"/>
                  <a:gd name="T69" fmla="*/ 1 h 459"/>
                  <a:gd name="T70" fmla="*/ 1 w 515"/>
                  <a:gd name="T71" fmla="*/ 1 h 459"/>
                  <a:gd name="T72" fmla="*/ 1 w 515"/>
                  <a:gd name="T73" fmla="*/ 1 h 459"/>
                  <a:gd name="T74" fmla="*/ 1 w 515"/>
                  <a:gd name="T75" fmla="*/ 1 h 459"/>
                  <a:gd name="T76" fmla="*/ 1 w 515"/>
                  <a:gd name="T77" fmla="*/ 1 h 459"/>
                  <a:gd name="T78" fmla="*/ 1 w 515"/>
                  <a:gd name="T79" fmla="*/ 1 h 459"/>
                  <a:gd name="T80" fmla="*/ 1 w 515"/>
                  <a:gd name="T81" fmla="*/ 1 h 459"/>
                  <a:gd name="T82" fmla="*/ 1 w 515"/>
                  <a:gd name="T83" fmla="*/ 1 h 459"/>
                  <a:gd name="T84" fmla="*/ 1 w 515"/>
                  <a:gd name="T85" fmla="*/ 1 h 459"/>
                  <a:gd name="T86" fmla="*/ 1 w 515"/>
                  <a:gd name="T87" fmla="*/ 1 h 459"/>
                  <a:gd name="T88" fmla="*/ 1 w 515"/>
                  <a:gd name="T89" fmla="*/ 1 h 459"/>
                  <a:gd name="T90" fmla="*/ 1 w 515"/>
                  <a:gd name="T91" fmla="*/ 1 h 459"/>
                  <a:gd name="T92" fmla="*/ 1 w 515"/>
                  <a:gd name="T93" fmla="*/ 1 h 459"/>
                  <a:gd name="T94" fmla="*/ 1 w 515"/>
                  <a:gd name="T95" fmla="*/ 1 h 459"/>
                  <a:gd name="T96" fmla="*/ 1 w 515"/>
                  <a:gd name="T97" fmla="*/ 1 h 459"/>
                  <a:gd name="T98" fmla="*/ 1 w 515"/>
                  <a:gd name="T99" fmla="*/ 1 h 459"/>
                  <a:gd name="T100" fmla="*/ 1 w 515"/>
                  <a:gd name="T101" fmla="*/ 1 h 459"/>
                  <a:gd name="T102" fmla="*/ 1 w 515"/>
                  <a:gd name="T103" fmla="*/ 1 h 459"/>
                  <a:gd name="T104" fmla="*/ 1 w 515"/>
                  <a:gd name="T105" fmla="*/ 1 h 459"/>
                  <a:gd name="T106" fmla="*/ 1 w 515"/>
                  <a:gd name="T107" fmla="*/ 1 h 459"/>
                  <a:gd name="T108" fmla="*/ 1 w 515"/>
                  <a:gd name="T109" fmla="*/ 1 h 459"/>
                  <a:gd name="T110" fmla="*/ 0 w 515"/>
                  <a:gd name="T111" fmla="*/ 1 h 45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15"/>
                  <a:gd name="T169" fmla="*/ 0 h 459"/>
                  <a:gd name="T170" fmla="*/ 515 w 515"/>
                  <a:gd name="T171" fmla="*/ 459 h 45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15" h="459">
                    <a:moveTo>
                      <a:pt x="0" y="221"/>
                    </a:moveTo>
                    <a:lnTo>
                      <a:pt x="19" y="205"/>
                    </a:lnTo>
                    <a:lnTo>
                      <a:pt x="40" y="190"/>
                    </a:lnTo>
                    <a:lnTo>
                      <a:pt x="61" y="175"/>
                    </a:lnTo>
                    <a:lnTo>
                      <a:pt x="83" y="162"/>
                    </a:lnTo>
                    <a:lnTo>
                      <a:pt x="103" y="149"/>
                    </a:lnTo>
                    <a:lnTo>
                      <a:pt x="125" y="138"/>
                    </a:lnTo>
                    <a:lnTo>
                      <a:pt x="148" y="128"/>
                    </a:lnTo>
                    <a:lnTo>
                      <a:pt x="170" y="117"/>
                    </a:lnTo>
                    <a:lnTo>
                      <a:pt x="193" y="108"/>
                    </a:lnTo>
                    <a:lnTo>
                      <a:pt x="216" y="99"/>
                    </a:lnTo>
                    <a:lnTo>
                      <a:pt x="239" y="91"/>
                    </a:lnTo>
                    <a:lnTo>
                      <a:pt x="262" y="81"/>
                    </a:lnTo>
                    <a:lnTo>
                      <a:pt x="285" y="73"/>
                    </a:lnTo>
                    <a:lnTo>
                      <a:pt x="308" y="65"/>
                    </a:lnTo>
                    <a:lnTo>
                      <a:pt x="331" y="56"/>
                    </a:lnTo>
                    <a:lnTo>
                      <a:pt x="354" y="48"/>
                    </a:lnTo>
                    <a:lnTo>
                      <a:pt x="374" y="41"/>
                    </a:lnTo>
                    <a:lnTo>
                      <a:pt x="395" y="35"/>
                    </a:lnTo>
                    <a:lnTo>
                      <a:pt x="414" y="30"/>
                    </a:lnTo>
                    <a:lnTo>
                      <a:pt x="435" y="24"/>
                    </a:lnTo>
                    <a:lnTo>
                      <a:pt x="455" y="18"/>
                    </a:lnTo>
                    <a:lnTo>
                      <a:pt x="474" y="12"/>
                    </a:lnTo>
                    <a:lnTo>
                      <a:pt x="495" y="5"/>
                    </a:lnTo>
                    <a:lnTo>
                      <a:pt x="515" y="0"/>
                    </a:lnTo>
                    <a:lnTo>
                      <a:pt x="508" y="17"/>
                    </a:lnTo>
                    <a:lnTo>
                      <a:pt x="503" y="33"/>
                    </a:lnTo>
                    <a:lnTo>
                      <a:pt x="497" y="49"/>
                    </a:lnTo>
                    <a:lnTo>
                      <a:pt x="489" y="63"/>
                    </a:lnTo>
                    <a:lnTo>
                      <a:pt x="472" y="70"/>
                    </a:lnTo>
                    <a:lnTo>
                      <a:pt x="455" y="78"/>
                    </a:lnTo>
                    <a:lnTo>
                      <a:pt x="437" y="86"/>
                    </a:lnTo>
                    <a:lnTo>
                      <a:pt x="421" y="94"/>
                    </a:lnTo>
                    <a:lnTo>
                      <a:pt x="404" y="103"/>
                    </a:lnTo>
                    <a:lnTo>
                      <a:pt x="388" y="111"/>
                    </a:lnTo>
                    <a:lnTo>
                      <a:pt x="372" y="122"/>
                    </a:lnTo>
                    <a:lnTo>
                      <a:pt x="356" y="131"/>
                    </a:lnTo>
                    <a:lnTo>
                      <a:pt x="339" y="141"/>
                    </a:lnTo>
                    <a:lnTo>
                      <a:pt x="323" y="153"/>
                    </a:lnTo>
                    <a:lnTo>
                      <a:pt x="307" y="163"/>
                    </a:lnTo>
                    <a:lnTo>
                      <a:pt x="292" y="175"/>
                    </a:lnTo>
                    <a:lnTo>
                      <a:pt x="276" y="186"/>
                    </a:lnTo>
                    <a:lnTo>
                      <a:pt x="261" y="198"/>
                    </a:lnTo>
                    <a:lnTo>
                      <a:pt x="246" y="210"/>
                    </a:lnTo>
                    <a:lnTo>
                      <a:pt x="231" y="223"/>
                    </a:lnTo>
                    <a:lnTo>
                      <a:pt x="231" y="276"/>
                    </a:lnTo>
                    <a:lnTo>
                      <a:pt x="53" y="409"/>
                    </a:lnTo>
                    <a:lnTo>
                      <a:pt x="46" y="414"/>
                    </a:lnTo>
                    <a:lnTo>
                      <a:pt x="39" y="420"/>
                    </a:lnTo>
                    <a:lnTo>
                      <a:pt x="33" y="427"/>
                    </a:lnTo>
                    <a:lnTo>
                      <a:pt x="26" y="434"/>
                    </a:lnTo>
                    <a:lnTo>
                      <a:pt x="20" y="441"/>
                    </a:lnTo>
                    <a:lnTo>
                      <a:pt x="15" y="447"/>
                    </a:lnTo>
                    <a:lnTo>
                      <a:pt x="9" y="454"/>
                    </a:lnTo>
                    <a:lnTo>
                      <a:pt x="3" y="459"/>
                    </a:lnTo>
                    <a:lnTo>
                      <a:pt x="0" y="221"/>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3" name="Freeform 92"/>
              <p:cNvSpPr>
                <a:spLocks/>
              </p:cNvSpPr>
              <p:nvPr/>
            </p:nvSpPr>
            <p:spPr bwMode="auto">
              <a:xfrm>
                <a:off x="4630" y="3160"/>
                <a:ext cx="264" cy="245"/>
              </a:xfrm>
              <a:custGeom>
                <a:avLst/>
                <a:gdLst>
                  <a:gd name="T0" fmla="*/ 0 w 529"/>
                  <a:gd name="T1" fmla="*/ 0 h 489"/>
                  <a:gd name="T2" fmla="*/ 0 w 529"/>
                  <a:gd name="T3" fmla="*/ 1 h 489"/>
                  <a:gd name="T4" fmla="*/ 0 w 529"/>
                  <a:gd name="T5" fmla="*/ 1 h 489"/>
                  <a:gd name="T6" fmla="*/ 0 w 529"/>
                  <a:gd name="T7" fmla="*/ 1 h 489"/>
                  <a:gd name="T8" fmla="*/ 0 w 529"/>
                  <a:gd name="T9" fmla="*/ 1 h 489"/>
                  <a:gd name="T10" fmla="*/ 0 w 529"/>
                  <a:gd name="T11" fmla="*/ 1 h 489"/>
                  <a:gd name="T12" fmla="*/ 0 w 529"/>
                  <a:gd name="T13" fmla="*/ 1 h 489"/>
                  <a:gd name="T14" fmla="*/ 0 w 529"/>
                  <a:gd name="T15" fmla="*/ 1 h 489"/>
                  <a:gd name="T16" fmla="*/ 0 w 529"/>
                  <a:gd name="T17" fmla="*/ 1 h 489"/>
                  <a:gd name="T18" fmla="*/ 0 w 529"/>
                  <a:gd name="T19" fmla="*/ 1 h 489"/>
                  <a:gd name="T20" fmla="*/ 0 w 529"/>
                  <a:gd name="T21" fmla="*/ 1 h 489"/>
                  <a:gd name="T22" fmla="*/ 0 w 529"/>
                  <a:gd name="T23" fmla="*/ 1 h 489"/>
                  <a:gd name="T24" fmla="*/ 0 w 529"/>
                  <a:gd name="T25" fmla="*/ 1 h 489"/>
                  <a:gd name="T26" fmla="*/ 0 w 529"/>
                  <a:gd name="T27" fmla="*/ 1 h 489"/>
                  <a:gd name="T28" fmla="*/ 0 w 529"/>
                  <a:gd name="T29" fmla="*/ 1 h 489"/>
                  <a:gd name="T30" fmla="*/ 0 w 529"/>
                  <a:gd name="T31" fmla="*/ 1 h 489"/>
                  <a:gd name="T32" fmla="*/ 0 w 529"/>
                  <a:gd name="T33" fmla="*/ 1 h 489"/>
                  <a:gd name="T34" fmla="*/ 0 w 529"/>
                  <a:gd name="T35" fmla="*/ 1 h 489"/>
                  <a:gd name="T36" fmla="*/ 0 w 529"/>
                  <a:gd name="T37" fmla="*/ 1 h 489"/>
                  <a:gd name="T38" fmla="*/ 0 w 529"/>
                  <a:gd name="T39" fmla="*/ 1 h 489"/>
                  <a:gd name="T40" fmla="*/ 0 w 529"/>
                  <a:gd name="T41" fmla="*/ 1 h 489"/>
                  <a:gd name="T42" fmla="*/ 0 w 529"/>
                  <a:gd name="T43" fmla="*/ 1 h 489"/>
                  <a:gd name="T44" fmla="*/ 0 w 529"/>
                  <a:gd name="T45" fmla="*/ 1 h 489"/>
                  <a:gd name="T46" fmla="*/ 0 w 529"/>
                  <a:gd name="T47" fmla="*/ 1 h 489"/>
                  <a:gd name="T48" fmla="*/ 0 w 529"/>
                  <a:gd name="T49" fmla="*/ 1 h 489"/>
                  <a:gd name="T50" fmla="*/ 0 w 529"/>
                  <a:gd name="T51" fmla="*/ 1 h 489"/>
                  <a:gd name="T52" fmla="*/ 0 w 529"/>
                  <a:gd name="T53" fmla="*/ 1 h 489"/>
                  <a:gd name="T54" fmla="*/ 0 w 529"/>
                  <a:gd name="T55" fmla="*/ 1 h 489"/>
                  <a:gd name="T56" fmla="*/ 0 w 529"/>
                  <a:gd name="T57" fmla="*/ 1 h 489"/>
                  <a:gd name="T58" fmla="*/ 0 w 529"/>
                  <a:gd name="T59" fmla="*/ 1 h 489"/>
                  <a:gd name="T60" fmla="*/ 0 w 529"/>
                  <a:gd name="T61" fmla="*/ 1 h 489"/>
                  <a:gd name="T62" fmla="*/ 0 w 529"/>
                  <a:gd name="T63" fmla="*/ 1 h 489"/>
                  <a:gd name="T64" fmla="*/ 0 w 529"/>
                  <a:gd name="T65" fmla="*/ 1 h 489"/>
                  <a:gd name="T66" fmla="*/ 0 w 529"/>
                  <a:gd name="T67" fmla="*/ 1 h 489"/>
                  <a:gd name="T68" fmla="*/ 0 w 529"/>
                  <a:gd name="T69" fmla="*/ 1 h 489"/>
                  <a:gd name="T70" fmla="*/ 0 w 529"/>
                  <a:gd name="T71" fmla="*/ 1 h 489"/>
                  <a:gd name="T72" fmla="*/ 0 w 529"/>
                  <a:gd name="T73" fmla="*/ 1 h 489"/>
                  <a:gd name="T74" fmla="*/ 0 w 529"/>
                  <a:gd name="T75" fmla="*/ 1 h 489"/>
                  <a:gd name="T76" fmla="*/ 0 w 529"/>
                  <a:gd name="T77" fmla="*/ 1 h 489"/>
                  <a:gd name="T78" fmla="*/ 0 w 529"/>
                  <a:gd name="T79" fmla="*/ 1 h 489"/>
                  <a:gd name="T80" fmla="*/ 0 w 529"/>
                  <a:gd name="T81" fmla="*/ 1 h 489"/>
                  <a:gd name="T82" fmla="*/ 0 w 529"/>
                  <a:gd name="T83" fmla="*/ 1 h 489"/>
                  <a:gd name="T84" fmla="*/ 0 w 529"/>
                  <a:gd name="T85" fmla="*/ 1 h 489"/>
                  <a:gd name="T86" fmla="*/ 0 w 529"/>
                  <a:gd name="T87" fmla="*/ 1 h 489"/>
                  <a:gd name="T88" fmla="*/ 0 w 529"/>
                  <a:gd name="T89" fmla="*/ 1 h 489"/>
                  <a:gd name="T90" fmla="*/ 0 w 529"/>
                  <a:gd name="T91" fmla="*/ 1 h 489"/>
                  <a:gd name="T92" fmla="*/ 0 w 529"/>
                  <a:gd name="T93" fmla="*/ 1 h 489"/>
                  <a:gd name="T94" fmla="*/ 0 w 529"/>
                  <a:gd name="T95" fmla="*/ 1 h 489"/>
                  <a:gd name="T96" fmla="*/ 0 w 529"/>
                  <a:gd name="T97" fmla="*/ 1 h 489"/>
                  <a:gd name="T98" fmla="*/ 0 w 529"/>
                  <a:gd name="T99" fmla="*/ 1 h 489"/>
                  <a:gd name="T100" fmla="*/ 0 w 529"/>
                  <a:gd name="T101" fmla="*/ 1 h 489"/>
                  <a:gd name="T102" fmla="*/ 0 w 529"/>
                  <a:gd name="T103" fmla="*/ 1 h 489"/>
                  <a:gd name="T104" fmla="*/ 0 w 529"/>
                  <a:gd name="T105" fmla="*/ 1 h 489"/>
                  <a:gd name="T106" fmla="*/ 0 w 529"/>
                  <a:gd name="T107" fmla="*/ 0 h 48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29"/>
                  <a:gd name="T163" fmla="*/ 0 h 489"/>
                  <a:gd name="T164" fmla="*/ 529 w 529"/>
                  <a:gd name="T165" fmla="*/ 489 h 48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29" h="489">
                    <a:moveTo>
                      <a:pt x="529" y="0"/>
                    </a:moveTo>
                    <a:lnTo>
                      <a:pt x="526" y="22"/>
                    </a:lnTo>
                    <a:lnTo>
                      <a:pt x="523" y="45"/>
                    </a:lnTo>
                    <a:lnTo>
                      <a:pt x="523" y="68"/>
                    </a:lnTo>
                    <a:lnTo>
                      <a:pt x="529" y="89"/>
                    </a:lnTo>
                    <a:lnTo>
                      <a:pt x="464" y="114"/>
                    </a:lnTo>
                    <a:lnTo>
                      <a:pt x="280" y="227"/>
                    </a:lnTo>
                    <a:lnTo>
                      <a:pt x="171" y="320"/>
                    </a:lnTo>
                    <a:lnTo>
                      <a:pt x="35" y="459"/>
                    </a:lnTo>
                    <a:lnTo>
                      <a:pt x="13" y="489"/>
                    </a:lnTo>
                    <a:lnTo>
                      <a:pt x="11" y="451"/>
                    </a:lnTo>
                    <a:lnTo>
                      <a:pt x="5" y="367"/>
                    </a:lnTo>
                    <a:lnTo>
                      <a:pt x="0" y="281"/>
                    </a:lnTo>
                    <a:lnTo>
                      <a:pt x="0" y="237"/>
                    </a:lnTo>
                    <a:lnTo>
                      <a:pt x="7" y="225"/>
                    </a:lnTo>
                    <a:lnTo>
                      <a:pt x="18" y="214"/>
                    </a:lnTo>
                    <a:lnTo>
                      <a:pt x="29" y="205"/>
                    </a:lnTo>
                    <a:lnTo>
                      <a:pt x="42" y="195"/>
                    </a:lnTo>
                    <a:lnTo>
                      <a:pt x="55" y="187"/>
                    </a:lnTo>
                    <a:lnTo>
                      <a:pt x="67" y="179"/>
                    </a:lnTo>
                    <a:lnTo>
                      <a:pt x="80" y="172"/>
                    </a:lnTo>
                    <a:lnTo>
                      <a:pt x="90" y="164"/>
                    </a:lnTo>
                    <a:lnTo>
                      <a:pt x="101" y="157"/>
                    </a:lnTo>
                    <a:lnTo>
                      <a:pt x="112" y="151"/>
                    </a:lnTo>
                    <a:lnTo>
                      <a:pt x="125" y="144"/>
                    </a:lnTo>
                    <a:lnTo>
                      <a:pt x="140" y="136"/>
                    </a:lnTo>
                    <a:lnTo>
                      <a:pt x="155" y="128"/>
                    </a:lnTo>
                    <a:lnTo>
                      <a:pt x="170" y="119"/>
                    </a:lnTo>
                    <a:lnTo>
                      <a:pt x="185" y="113"/>
                    </a:lnTo>
                    <a:lnTo>
                      <a:pt x="201" y="104"/>
                    </a:lnTo>
                    <a:lnTo>
                      <a:pt x="215" y="96"/>
                    </a:lnTo>
                    <a:lnTo>
                      <a:pt x="230" y="89"/>
                    </a:lnTo>
                    <a:lnTo>
                      <a:pt x="242" y="83"/>
                    </a:lnTo>
                    <a:lnTo>
                      <a:pt x="254" y="77"/>
                    </a:lnTo>
                    <a:lnTo>
                      <a:pt x="264" y="72"/>
                    </a:lnTo>
                    <a:lnTo>
                      <a:pt x="272" y="68"/>
                    </a:lnTo>
                    <a:lnTo>
                      <a:pt x="279" y="65"/>
                    </a:lnTo>
                    <a:lnTo>
                      <a:pt x="283" y="63"/>
                    </a:lnTo>
                    <a:lnTo>
                      <a:pt x="298" y="57"/>
                    </a:lnTo>
                    <a:lnTo>
                      <a:pt x="311" y="51"/>
                    </a:lnTo>
                    <a:lnTo>
                      <a:pt x="326" y="46"/>
                    </a:lnTo>
                    <a:lnTo>
                      <a:pt x="341" y="41"/>
                    </a:lnTo>
                    <a:lnTo>
                      <a:pt x="356" y="37"/>
                    </a:lnTo>
                    <a:lnTo>
                      <a:pt x="371" y="32"/>
                    </a:lnTo>
                    <a:lnTo>
                      <a:pt x="388" y="27"/>
                    </a:lnTo>
                    <a:lnTo>
                      <a:pt x="403" y="23"/>
                    </a:lnTo>
                    <a:lnTo>
                      <a:pt x="417" y="19"/>
                    </a:lnTo>
                    <a:lnTo>
                      <a:pt x="434" y="16"/>
                    </a:lnTo>
                    <a:lnTo>
                      <a:pt x="450" y="12"/>
                    </a:lnTo>
                    <a:lnTo>
                      <a:pt x="465" y="9"/>
                    </a:lnTo>
                    <a:lnTo>
                      <a:pt x="481" y="7"/>
                    </a:lnTo>
                    <a:lnTo>
                      <a:pt x="497" y="4"/>
                    </a:lnTo>
                    <a:lnTo>
                      <a:pt x="513" y="2"/>
                    </a:lnTo>
                    <a:lnTo>
                      <a:pt x="529" y="0"/>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4" name="Freeform 93"/>
              <p:cNvSpPr>
                <a:spLocks/>
              </p:cNvSpPr>
              <p:nvPr/>
            </p:nvSpPr>
            <p:spPr bwMode="auto">
              <a:xfrm>
                <a:off x="4518" y="3311"/>
                <a:ext cx="107" cy="100"/>
              </a:xfrm>
              <a:custGeom>
                <a:avLst/>
                <a:gdLst>
                  <a:gd name="T0" fmla="*/ 1 w 214"/>
                  <a:gd name="T1" fmla="*/ 1 h 200"/>
                  <a:gd name="T2" fmla="*/ 1 w 214"/>
                  <a:gd name="T3" fmla="*/ 1 h 200"/>
                  <a:gd name="T4" fmla="*/ 1 w 214"/>
                  <a:gd name="T5" fmla="*/ 1 h 200"/>
                  <a:gd name="T6" fmla="*/ 1 w 214"/>
                  <a:gd name="T7" fmla="*/ 1 h 200"/>
                  <a:gd name="T8" fmla="*/ 1 w 214"/>
                  <a:gd name="T9" fmla="*/ 1 h 200"/>
                  <a:gd name="T10" fmla="*/ 1 w 214"/>
                  <a:gd name="T11" fmla="*/ 1 h 200"/>
                  <a:gd name="T12" fmla="*/ 1 w 214"/>
                  <a:gd name="T13" fmla="*/ 1 h 200"/>
                  <a:gd name="T14" fmla="*/ 1 w 214"/>
                  <a:gd name="T15" fmla="*/ 1 h 200"/>
                  <a:gd name="T16" fmla="*/ 1 w 214"/>
                  <a:gd name="T17" fmla="*/ 1 h 200"/>
                  <a:gd name="T18" fmla="*/ 1 w 214"/>
                  <a:gd name="T19" fmla="*/ 1 h 200"/>
                  <a:gd name="T20" fmla="*/ 1 w 214"/>
                  <a:gd name="T21" fmla="*/ 1 h 200"/>
                  <a:gd name="T22" fmla="*/ 1 w 214"/>
                  <a:gd name="T23" fmla="*/ 1 h 200"/>
                  <a:gd name="T24" fmla="*/ 1 w 214"/>
                  <a:gd name="T25" fmla="*/ 1 h 200"/>
                  <a:gd name="T26" fmla="*/ 1 w 214"/>
                  <a:gd name="T27" fmla="*/ 1 h 200"/>
                  <a:gd name="T28" fmla="*/ 1 w 214"/>
                  <a:gd name="T29" fmla="*/ 1 h 200"/>
                  <a:gd name="T30" fmla="*/ 1 w 214"/>
                  <a:gd name="T31" fmla="*/ 1 h 200"/>
                  <a:gd name="T32" fmla="*/ 0 w 214"/>
                  <a:gd name="T33" fmla="*/ 1 h 200"/>
                  <a:gd name="T34" fmla="*/ 1 w 214"/>
                  <a:gd name="T35" fmla="*/ 1 h 200"/>
                  <a:gd name="T36" fmla="*/ 1 w 214"/>
                  <a:gd name="T37" fmla="*/ 1 h 200"/>
                  <a:gd name="T38" fmla="*/ 1 w 214"/>
                  <a:gd name="T39" fmla="*/ 1 h 200"/>
                  <a:gd name="T40" fmla="*/ 1 w 214"/>
                  <a:gd name="T41" fmla="*/ 1 h 200"/>
                  <a:gd name="T42" fmla="*/ 1 w 214"/>
                  <a:gd name="T43" fmla="*/ 1 h 200"/>
                  <a:gd name="T44" fmla="*/ 1 w 214"/>
                  <a:gd name="T45" fmla="*/ 1 h 200"/>
                  <a:gd name="T46" fmla="*/ 1 w 214"/>
                  <a:gd name="T47" fmla="*/ 1 h 200"/>
                  <a:gd name="T48" fmla="*/ 1 w 214"/>
                  <a:gd name="T49" fmla="*/ 1 h 200"/>
                  <a:gd name="T50" fmla="*/ 1 w 214"/>
                  <a:gd name="T51" fmla="*/ 1 h 200"/>
                  <a:gd name="T52" fmla="*/ 1 w 214"/>
                  <a:gd name="T53" fmla="*/ 1 h 200"/>
                  <a:gd name="T54" fmla="*/ 1 w 214"/>
                  <a:gd name="T55" fmla="*/ 1 h 200"/>
                  <a:gd name="T56" fmla="*/ 1 w 214"/>
                  <a:gd name="T57" fmla="*/ 1 h 200"/>
                  <a:gd name="T58" fmla="*/ 1 w 214"/>
                  <a:gd name="T59" fmla="*/ 1 h 200"/>
                  <a:gd name="T60" fmla="*/ 1 w 214"/>
                  <a:gd name="T61" fmla="*/ 1 h 200"/>
                  <a:gd name="T62" fmla="*/ 1 w 214"/>
                  <a:gd name="T63" fmla="*/ 1 h 200"/>
                  <a:gd name="T64" fmla="*/ 1 w 214"/>
                  <a:gd name="T65" fmla="*/ 0 h 200"/>
                  <a:gd name="T66" fmla="*/ 1 w 214"/>
                  <a:gd name="T67" fmla="*/ 1 h 2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4"/>
                  <a:gd name="T103" fmla="*/ 0 h 200"/>
                  <a:gd name="T104" fmla="*/ 214 w 214"/>
                  <a:gd name="T105" fmla="*/ 200 h 20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4" h="200">
                    <a:moveTo>
                      <a:pt x="214" y="200"/>
                    </a:moveTo>
                    <a:lnTo>
                      <a:pt x="202" y="196"/>
                    </a:lnTo>
                    <a:lnTo>
                      <a:pt x="187" y="193"/>
                    </a:lnTo>
                    <a:lnTo>
                      <a:pt x="170" y="188"/>
                    </a:lnTo>
                    <a:lnTo>
                      <a:pt x="153" y="185"/>
                    </a:lnTo>
                    <a:lnTo>
                      <a:pt x="136" y="181"/>
                    </a:lnTo>
                    <a:lnTo>
                      <a:pt x="117" y="178"/>
                    </a:lnTo>
                    <a:lnTo>
                      <a:pt x="100" y="174"/>
                    </a:lnTo>
                    <a:lnTo>
                      <a:pt x="83" y="172"/>
                    </a:lnTo>
                    <a:lnTo>
                      <a:pt x="66" y="169"/>
                    </a:lnTo>
                    <a:lnTo>
                      <a:pt x="51" y="166"/>
                    </a:lnTo>
                    <a:lnTo>
                      <a:pt x="37" y="164"/>
                    </a:lnTo>
                    <a:lnTo>
                      <a:pt x="24" y="162"/>
                    </a:lnTo>
                    <a:lnTo>
                      <a:pt x="14" y="161"/>
                    </a:lnTo>
                    <a:lnTo>
                      <a:pt x="7" y="159"/>
                    </a:lnTo>
                    <a:lnTo>
                      <a:pt x="1" y="158"/>
                    </a:lnTo>
                    <a:lnTo>
                      <a:pt x="0" y="158"/>
                    </a:lnTo>
                    <a:lnTo>
                      <a:pt x="11" y="148"/>
                    </a:lnTo>
                    <a:lnTo>
                      <a:pt x="24" y="136"/>
                    </a:lnTo>
                    <a:lnTo>
                      <a:pt x="37" y="126"/>
                    </a:lnTo>
                    <a:lnTo>
                      <a:pt x="49" y="116"/>
                    </a:lnTo>
                    <a:lnTo>
                      <a:pt x="62" y="105"/>
                    </a:lnTo>
                    <a:lnTo>
                      <a:pt x="75" y="95"/>
                    </a:lnTo>
                    <a:lnTo>
                      <a:pt x="88" y="85"/>
                    </a:lnTo>
                    <a:lnTo>
                      <a:pt x="101" y="75"/>
                    </a:lnTo>
                    <a:lnTo>
                      <a:pt x="114" y="65"/>
                    </a:lnTo>
                    <a:lnTo>
                      <a:pt x="127" y="56"/>
                    </a:lnTo>
                    <a:lnTo>
                      <a:pt x="141" y="45"/>
                    </a:lnTo>
                    <a:lnTo>
                      <a:pt x="153" y="36"/>
                    </a:lnTo>
                    <a:lnTo>
                      <a:pt x="167" y="27"/>
                    </a:lnTo>
                    <a:lnTo>
                      <a:pt x="180" y="18"/>
                    </a:lnTo>
                    <a:lnTo>
                      <a:pt x="193" y="10"/>
                    </a:lnTo>
                    <a:lnTo>
                      <a:pt x="206" y="0"/>
                    </a:lnTo>
                    <a:lnTo>
                      <a:pt x="214" y="200"/>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5" name="Freeform 94"/>
              <p:cNvSpPr>
                <a:spLocks/>
              </p:cNvSpPr>
              <p:nvPr/>
            </p:nvSpPr>
            <p:spPr bwMode="auto">
              <a:xfrm>
                <a:off x="3909" y="3487"/>
                <a:ext cx="478" cy="589"/>
              </a:xfrm>
              <a:custGeom>
                <a:avLst/>
                <a:gdLst>
                  <a:gd name="T0" fmla="*/ 1 w 956"/>
                  <a:gd name="T1" fmla="*/ 1 h 1178"/>
                  <a:gd name="T2" fmla="*/ 1 w 956"/>
                  <a:gd name="T3" fmla="*/ 1 h 1178"/>
                  <a:gd name="T4" fmla="*/ 1 w 956"/>
                  <a:gd name="T5" fmla="*/ 1 h 1178"/>
                  <a:gd name="T6" fmla="*/ 1 w 956"/>
                  <a:gd name="T7" fmla="*/ 1 h 1178"/>
                  <a:gd name="T8" fmla="*/ 1 w 956"/>
                  <a:gd name="T9" fmla="*/ 1 h 1178"/>
                  <a:gd name="T10" fmla="*/ 1 w 956"/>
                  <a:gd name="T11" fmla="*/ 1 h 1178"/>
                  <a:gd name="T12" fmla="*/ 1 w 956"/>
                  <a:gd name="T13" fmla="*/ 1 h 1178"/>
                  <a:gd name="T14" fmla="*/ 1 w 956"/>
                  <a:gd name="T15" fmla="*/ 1 h 1178"/>
                  <a:gd name="T16" fmla="*/ 1 w 956"/>
                  <a:gd name="T17" fmla="*/ 1 h 1178"/>
                  <a:gd name="T18" fmla="*/ 1 w 956"/>
                  <a:gd name="T19" fmla="*/ 1 h 1178"/>
                  <a:gd name="T20" fmla="*/ 1 w 956"/>
                  <a:gd name="T21" fmla="*/ 1 h 1178"/>
                  <a:gd name="T22" fmla="*/ 1 w 956"/>
                  <a:gd name="T23" fmla="*/ 1 h 1178"/>
                  <a:gd name="T24" fmla="*/ 1 w 956"/>
                  <a:gd name="T25" fmla="*/ 1 h 1178"/>
                  <a:gd name="T26" fmla="*/ 1 w 956"/>
                  <a:gd name="T27" fmla="*/ 1 h 1178"/>
                  <a:gd name="T28" fmla="*/ 1 w 956"/>
                  <a:gd name="T29" fmla="*/ 1 h 1178"/>
                  <a:gd name="T30" fmla="*/ 1 w 956"/>
                  <a:gd name="T31" fmla="*/ 1 h 1178"/>
                  <a:gd name="T32" fmla="*/ 1 w 956"/>
                  <a:gd name="T33" fmla="*/ 1 h 1178"/>
                  <a:gd name="T34" fmla="*/ 1 w 956"/>
                  <a:gd name="T35" fmla="*/ 1 h 1178"/>
                  <a:gd name="T36" fmla="*/ 1 w 956"/>
                  <a:gd name="T37" fmla="*/ 1 h 1178"/>
                  <a:gd name="T38" fmla="*/ 1 w 956"/>
                  <a:gd name="T39" fmla="*/ 1 h 1178"/>
                  <a:gd name="T40" fmla="*/ 1 w 956"/>
                  <a:gd name="T41" fmla="*/ 1 h 1178"/>
                  <a:gd name="T42" fmla="*/ 1 w 956"/>
                  <a:gd name="T43" fmla="*/ 1 h 1178"/>
                  <a:gd name="T44" fmla="*/ 1 w 956"/>
                  <a:gd name="T45" fmla="*/ 1 h 1178"/>
                  <a:gd name="T46" fmla="*/ 1 w 956"/>
                  <a:gd name="T47" fmla="*/ 1 h 1178"/>
                  <a:gd name="T48" fmla="*/ 1 w 956"/>
                  <a:gd name="T49" fmla="*/ 1 h 1178"/>
                  <a:gd name="T50" fmla="*/ 1 w 956"/>
                  <a:gd name="T51" fmla="*/ 1 h 1178"/>
                  <a:gd name="T52" fmla="*/ 1 w 956"/>
                  <a:gd name="T53" fmla="*/ 1 h 1178"/>
                  <a:gd name="T54" fmla="*/ 1 w 956"/>
                  <a:gd name="T55" fmla="*/ 1 h 1178"/>
                  <a:gd name="T56" fmla="*/ 1 w 956"/>
                  <a:gd name="T57" fmla="*/ 1 h 1178"/>
                  <a:gd name="T58" fmla="*/ 1 w 956"/>
                  <a:gd name="T59" fmla="*/ 1 h 1178"/>
                  <a:gd name="T60" fmla="*/ 1 w 956"/>
                  <a:gd name="T61" fmla="*/ 1 h 1178"/>
                  <a:gd name="T62" fmla="*/ 1 w 956"/>
                  <a:gd name="T63" fmla="*/ 1 h 1178"/>
                  <a:gd name="T64" fmla="*/ 1 w 956"/>
                  <a:gd name="T65" fmla="*/ 1 h 1178"/>
                  <a:gd name="T66" fmla="*/ 1 w 956"/>
                  <a:gd name="T67" fmla="*/ 1 h 1178"/>
                  <a:gd name="T68" fmla="*/ 1 w 956"/>
                  <a:gd name="T69" fmla="*/ 1 h 1178"/>
                  <a:gd name="T70" fmla="*/ 1 w 956"/>
                  <a:gd name="T71" fmla="*/ 1 h 1178"/>
                  <a:gd name="T72" fmla="*/ 1 w 956"/>
                  <a:gd name="T73" fmla="*/ 1 h 1178"/>
                  <a:gd name="T74" fmla="*/ 1 w 956"/>
                  <a:gd name="T75" fmla="*/ 1 h 1178"/>
                  <a:gd name="T76" fmla="*/ 1 w 956"/>
                  <a:gd name="T77" fmla="*/ 1 h 1178"/>
                  <a:gd name="T78" fmla="*/ 1 w 956"/>
                  <a:gd name="T79" fmla="*/ 1 h 1178"/>
                  <a:gd name="T80" fmla="*/ 1 w 956"/>
                  <a:gd name="T81" fmla="*/ 1 h 1178"/>
                  <a:gd name="T82" fmla="*/ 1 w 956"/>
                  <a:gd name="T83" fmla="*/ 1 h 1178"/>
                  <a:gd name="T84" fmla="*/ 1 w 956"/>
                  <a:gd name="T85" fmla="*/ 1 h 1178"/>
                  <a:gd name="T86" fmla="*/ 1 w 956"/>
                  <a:gd name="T87" fmla="*/ 1 h 1178"/>
                  <a:gd name="T88" fmla="*/ 1 w 956"/>
                  <a:gd name="T89" fmla="*/ 1 h 1178"/>
                  <a:gd name="T90" fmla="*/ 1 w 956"/>
                  <a:gd name="T91" fmla="*/ 1 h 117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56"/>
                  <a:gd name="T139" fmla="*/ 0 h 1178"/>
                  <a:gd name="T140" fmla="*/ 956 w 956"/>
                  <a:gd name="T141" fmla="*/ 1178 h 117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56" h="1178">
                    <a:moveTo>
                      <a:pt x="600" y="26"/>
                    </a:moveTo>
                    <a:lnTo>
                      <a:pt x="605" y="45"/>
                    </a:lnTo>
                    <a:lnTo>
                      <a:pt x="606" y="64"/>
                    </a:lnTo>
                    <a:lnTo>
                      <a:pt x="604" y="83"/>
                    </a:lnTo>
                    <a:lnTo>
                      <a:pt x="600" y="100"/>
                    </a:lnTo>
                    <a:lnTo>
                      <a:pt x="626" y="107"/>
                    </a:lnTo>
                    <a:lnTo>
                      <a:pt x="650" y="118"/>
                    </a:lnTo>
                    <a:lnTo>
                      <a:pt x="673" y="133"/>
                    </a:lnTo>
                    <a:lnTo>
                      <a:pt x="695" y="151"/>
                    </a:lnTo>
                    <a:lnTo>
                      <a:pt x="716" y="170"/>
                    </a:lnTo>
                    <a:lnTo>
                      <a:pt x="738" y="189"/>
                    </a:lnTo>
                    <a:lnTo>
                      <a:pt x="758" y="207"/>
                    </a:lnTo>
                    <a:lnTo>
                      <a:pt x="780" y="224"/>
                    </a:lnTo>
                    <a:lnTo>
                      <a:pt x="789" y="236"/>
                    </a:lnTo>
                    <a:lnTo>
                      <a:pt x="792" y="250"/>
                    </a:lnTo>
                    <a:lnTo>
                      <a:pt x="792" y="266"/>
                    </a:lnTo>
                    <a:lnTo>
                      <a:pt x="789" y="280"/>
                    </a:lnTo>
                    <a:lnTo>
                      <a:pt x="818" y="314"/>
                    </a:lnTo>
                    <a:lnTo>
                      <a:pt x="846" y="349"/>
                    </a:lnTo>
                    <a:lnTo>
                      <a:pt x="871" y="386"/>
                    </a:lnTo>
                    <a:lnTo>
                      <a:pt x="893" y="424"/>
                    </a:lnTo>
                    <a:lnTo>
                      <a:pt x="913" y="463"/>
                    </a:lnTo>
                    <a:lnTo>
                      <a:pt x="930" y="503"/>
                    </a:lnTo>
                    <a:lnTo>
                      <a:pt x="945" y="546"/>
                    </a:lnTo>
                    <a:lnTo>
                      <a:pt x="956" y="590"/>
                    </a:lnTo>
                    <a:lnTo>
                      <a:pt x="951" y="610"/>
                    </a:lnTo>
                    <a:lnTo>
                      <a:pt x="937" y="665"/>
                    </a:lnTo>
                    <a:lnTo>
                      <a:pt x="917" y="744"/>
                    </a:lnTo>
                    <a:lnTo>
                      <a:pt x="893" y="838"/>
                    </a:lnTo>
                    <a:lnTo>
                      <a:pt x="868" y="939"/>
                    </a:lnTo>
                    <a:lnTo>
                      <a:pt x="845" y="1034"/>
                    </a:lnTo>
                    <a:lnTo>
                      <a:pt x="825" y="1118"/>
                    </a:lnTo>
                    <a:lnTo>
                      <a:pt x="814" y="1178"/>
                    </a:lnTo>
                    <a:lnTo>
                      <a:pt x="797" y="1177"/>
                    </a:lnTo>
                    <a:lnTo>
                      <a:pt x="780" y="1174"/>
                    </a:lnTo>
                    <a:lnTo>
                      <a:pt x="764" y="1170"/>
                    </a:lnTo>
                    <a:lnTo>
                      <a:pt x="747" y="1167"/>
                    </a:lnTo>
                    <a:lnTo>
                      <a:pt x="731" y="1163"/>
                    </a:lnTo>
                    <a:lnTo>
                      <a:pt x="713" y="1160"/>
                    </a:lnTo>
                    <a:lnTo>
                      <a:pt x="696" y="1156"/>
                    </a:lnTo>
                    <a:lnTo>
                      <a:pt x="679" y="1155"/>
                    </a:lnTo>
                    <a:lnTo>
                      <a:pt x="665" y="1153"/>
                    </a:lnTo>
                    <a:lnTo>
                      <a:pt x="651" y="1152"/>
                    </a:lnTo>
                    <a:lnTo>
                      <a:pt x="638" y="1151"/>
                    </a:lnTo>
                    <a:lnTo>
                      <a:pt x="625" y="1148"/>
                    </a:lnTo>
                    <a:lnTo>
                      <a:pt x="610" y="1147"/>
                    </a:lnTo>
                    <a:lnTo>
                      <a:pt x="596" y="1147"/>
                    </a:lnTo>
                    <a:lnTo>
                      <a:pt x="582" y="1146"/>
                    </a:lnTo>
                    <a:lnTo>
                      <a:pt x="568" y="1145"/>
                    </a:lnTo>
                    <a:lnTo>
                      <a:pt x="554" y="1145"/>
                    </a:lnTo>
                    <a:lnTo>
                      <a:pt x="539" y="1145"/>
                    </a:lnTo>
                    <a:lnTo>
                      <a:pt x="526" y="1145"/>
                    </a:lnTo>
                    <a:lnTo>
                      <a:pt x="512" y="1145"/>
                    </a:lnTo>
                    <a:lnTo>
                      <a:pt x="498" y="1146"/>
                    </a:lnTo>
                    <a:lnTo>
                      <a:pt x="484" y="1146"/>
                    </a:lnTo>
                    <a:lnTo>
                      <a:pt x="470" y="1147"/>
                    </a:lnTo>
                    <a:lnTo>
                      <a:pt x="456" y="1148"/>
                    </a:lnTo>
                    <a:lnTo>
                      <a:pt x="447" y="1140"/>
                    </a:lnTo>
                    <a:lnTo>
                      <a:pt x="444" y="1131"/>
                    </a:lnTo>
                    <a:lnTo>
                      <a:pt x="446" y="1121"/>
                    </a:lnTo>
                    <a:lnTo>
                      <a:pt x="453" y="1110"/>
                    </a:lnTo>
                    <a:lnTo>
                      <a:pt x="423" y="1107"/>
                    </a:lnTo>
                    <a:lnTo>
                      <a:pt x="420" y="1107"/>
                    </a:lnTo>
                    <a:lnTo>
                      <a:pt x="408" y="1108"/>
                    </a:lnTo>
                    <a:lnTo>
                      <a:pt x="391" y="1110"/>
                    </a:lnTo>
                    <a:lnTo>
                      <a:pt x="369" y="1113"/>
                    </a:lnTo>
                    <a:lnTo>
                      <a:pt x="342" y="1116"/>
                    </a:lnTo>
                    <a:lnTo>
                      <a:pt x="314" y="1118"/>
                    </a:lnTo>
                    <a:lnTo>
                      <a:pt x="282" y="1122"/>
                    </a:lnTo>
                    <a:lnTo>
                      <a:pt x="250" y="1125"/>
                    </a:lnTo>
                    <a:lnTo>
                      <a:pt x="217" y="1128"/>
                    </a:lnTo>
                    <a:lnTo>
                      <a:pt x="186" y="1130"/>
                    </a:lnTo>
                    <a:lnTo>
                      <a:pt x="156" y="1132"/>
                    </a:lnTo>
                    <a:lnTo>
                      <a:pt x="128" y="1133"/>
                    </a:lnTo>
                    <a:lnTo>
                      <a:pt x="105" y="1135"/>
                    </a:lnTo>
                    <a:lnTo>
                      <a:pt x="87" y="1133"/>
                    </a:lnTo>
                    <a:lnTo>
                      <a:pt x="75" y="1132"/>
                    </a:lnTo>
                    <a:lnTo>
                      <a:pt x="69" y="1130"/>
                    </a:lnTo>
                    <a:lnTo>
                      <a:pt x="65" y="1113"/>
                    </a:lnTo>
                    <a:lnTo>
                      <a:pt x="56" y="1068"/>
                    </a:lnTo>
                    <a:lnTo>
                      <a:pt x="44" y="1001"/>
                    </a:lnTo>
                    <a:lnTo>
                      <a:pt x="31" y="924"/>
                    </a:lnTo>
                    <a:lnTo>
                      <a:pt x="19" y="843"/>
                    </a:lnTo>
                    <a:lnTo>
                      <a:pt x="8" y="767"/>
                    </a:lnTo>
                    <a:lnTo>
                      <a:pt x="1" y="706"/>
                    </a:lnTo>
                    <a:lnTo>
                      <a:pt x="0" y="667"/>
                    </a:lnTo>
                    <a:lnTo>
                      <a:pt x="3" y="646"/>
                    </a:lnTo>
                    <a:lnTo>
                      <a:pt x="11" y="623"/>
                    </a:lnTo>
                    <a:lnTo>
                      <a:pt x="22" y="599"/>
                    </a:lnTo>
                    <a:lnTo>
                      <a:pt x="37" y="574"/>
                    </a:lnTo>
                    <a:lnTo>
                      <a:pt x="56" y="547"/>
                    </a:lnTo>
                    <a:lnTo>
                      <a:pt x="76" y="521"/>
                    </a:lnTo>
                    <a:lnTo>
                      <a:pt x="100" y="494"/>
                    </a:lnTo>
                    <a:lnTo>
                      <a:pt x="126" y="468"/>
                    </a:lnTo>
                    <a:lnTo>
                      <a:pt x="151" y="441"/>
                    </a:lnTo>
                    <a:lnTo>
                      <a:pt x="179" y="416"/>
                    </a:lnTo>
                    <a:lnTo>
                      <a:pt x="205" y="392"/>
                    </a:lnTo>
                    <a:lnTo>
                      <a:pt x="232" y="368"/>
                    </a:lnTo>
                    <a:lnTo>
                      <a:pt x="258" y="348"/>
                    </a:lnTo>
                    <a:lnTo>
                      <a:pt x="282" y="329"/>
                    </a:lnTo>
                    <a:lnTo>
                      <a:pt x="304" y="313"/>
                    </a:lnTo>
                    <a:lnTo>
                      <a:pt x="324" y="299"/>
                    </a:lnTo>
                    <a:lnTo>
                      <a:pt x="322" y="284"/>
                    </a:lnTo>
                    <a:lnTo>
                      <a:pt x="325" y="271"/>
                    </a:lnTo>
                    <a:lnTo>
                      <a:pt x="331" y="257"/>
                    </a:lnTo>
                    <a:lnTo>
                      <a:pt x="340" y="244"/>
                    </a:lnTo>
                    <a:lnTo>
                      <a:pt x="350" y="231"/>
                    </a:lnTo>
                    <a:lnTo>
                      <a:pt x="362" y="220"/>
                    </a:lnTo>
                    <a:lnTo>
                      <a:pt x="372" y="207"/>
                    </a:lnTo>
                    <a:lnTo>
                      <a:pt x="383" y="196"/>
                    </a:lnTo>
                    <a:lnTo>
                      <a:pt x="393" y="186"/>
                    </a:lnTo>
                    <a:lnTo>
                      <a:pt x="405" y="176"/>
                    </a:lnTo>
                    <a:lnTo>
                      <a:pt x="414" y="165"/>
                    </a:lnTo>
                    <a:lnTo>
                      <a:pt x="425" y="154"/>
                    </a:lnTo>
                    <a:lnTo>
                      <a:pt x="436" y="144"/>
                    </a:lnTo>
                    <a:lnTo>
                      <a:pt x="447" y="136"/>
                    </a:lnTo>
                    <a:lnTo>
                      <a:pt x="460" y="128"/>
                    </a:lnTo>
                    <a:lnTo>
                      <a:pt x="474" y="123"/>
                    </a:lnTo>
                    <a:lnTo>
                      <a:pt x="477" y="117"/>
                    </a:lnTo>
                    <a:lnTo>
                      <a:pt x="482" y="113"/>
                    </a:lnTo>
                    <a:lnTo>
                      <a:pt x="488" y="109"/>
                    </a:lnTo>
                    <a:lnTo>
                      <a:pt x="493" y="107"/>
                    </a:lnTo>
                    <a:lnTo>
                      <a:pt x="500" y="106"/>
                    </a:lnTo>
                    <a:lnTo>
                      <a:pt x="506" y="106"/>
                    </a:lnTo>
                    <a:lnTo>
                      <a:pt x="513" y="105"/>
                    </a:lnTo>
                    <a:lnTo>
                      <a:pt x="519" y="102"/>
                    </a:lnTo>
                    <a:lnTo>
                      <a:pt x="504" y="87"/>
                    </a:lnTo>
                    <a:lnTo>
                      <a:pt x="497" y="70"/>
                    </a:lnTo>
                    <a:lnTo>
                      <a:pt x="496" y="51"/>
                    </a:lnTo>
                    <a:lnTo>
                      <a:pt x="500" y="30"/>
                    </a:lnTo>
                    <a:lnTo>
                      <a:pt x="508" y="16"/>
                    </a:lnTo>
                    <a:lnTo>
                      <a:pt x="521" y="6"/>
                    </a:lnTo>
                    <a:lnTo>
                      <a:pt x="535" y="1"/>
                    </a:lnTo>
                    <a:lnTo>
                      <a:pt x="550" y="0"/>
                    </a:lnTo>
                    <a:lnTo>
                      <a:pt x="565" y="2"/>
                    </a:lnTo>
                    <a:lnTo>
                      <a:pt x="580" y="8"/>
                    </a:lnTo>
                    <a:lnTo>
                      <a:pt x="591" y="16"/>
                    </a:lnTo>
                    <a:lnTo>
                      <a:pt x="600"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6" name="Freeform 95"/>
              <p:cNvSpPr>
                <a:spLocks/>
              </p:cNvSpPr>
              <p:nvPr/>
            </p:nvSpPr>
            <p:spPr bwMode="auto">
              <a:xfrm>
                <a:off x="4169" y="3498"/>
                <a:ext cx="31" cy="37"/>
              </a:xfrm>
              <a:custGeom>
                <a:avLst/>
                <a:gdLst>
                  <a:gd name="T0" fmla="*/ 1 w 62"/>
                  <a:gd name="T1" fmla="*/ 1 h 74"/>
                  <a:gd name="T2" fmla="*/ 1 w 62"/>
                  <a:gd name="T3" fmla="*/ 1 h 74"/>
                  <a:gd name="T4" fmla="*/ 1 w 62"/>
                  <a:gd name="T5" fmla="*/ 1 h 74"/>
                  <a:gd name="T6" fmla="*/ 1 w 62"/>
                  <a:gd name="T7" fmla="*/ 1 h 74"/>
                  <a:gd name="T8" fmla="*/ 1 w 62"/>
                  <a:gd name="T9" fmla="*/ 1 h 74"/>
                  <a:gd name="T10" fmla="*/ 1 w 62"/>
                  <a:gd name="T11" fmla="*/ 1 h 74"/>
                  <a:gd name="T12" fmla="*/ 1 w 62"/>
                  <a:gd name="T13" fmla="*/ 1 h 74"/>
                  <a:gd name="T14" fmla="*/ 1 w 62"/>
                  <a:gd name="T15" fmla="*/ 1 h 74"/>
                  <a:gd name="T16" fmla="*/ 1 w 62"/>
                  <a:gd name="T17" fmla="*/ 1 h 74"/>
                  <a:gd name="T18" fmla="*/ 1 w 62"/>
                  <a:gd name="T19" fmla="*/ 1 h 74"/>
                  <a:gd name="T20" fmla="*/ 1 w 62"/>
                  <a:gd name="T21" fmla="*/ 1 h 74"/>
                  <a:gd name="T22" fmla="*/ 1 w 62"/>
                  <a:gd name="T23" fmla="*/ 1 h 74"/>
                  <a:gd name="T24" fmla="*/ 1 w 62"/>
                  <a:gd name="T25" fmla="*/ 1 h 74"/>
                  <a:gd name="T26" fmla="*/ 1 w 62"/>
                  <a:gd name="T27" fmla="*/ 1 h 74"/>
                  <a:gd name="T28" fmla="*/ 0 w 62"/>
                  <a:gd name="T29" fmla="*/ 1 h 74"/>
                  <a:gd name="T30" fmla="*/ 1 w 62"/>
                  <a:gd name="T31" fmla="*/ 1 h 74"/>
                  <a:gd name="T32" fmla="*/ 1 w 62"/>
                  <a:gd name="T33" fmla="*/ 1 h 74"/>
                  <a:gd name="T34" fmla="*/ 1 w 62"/>
                  <a:gd name="T35" fmla="*/ 0 h 74"/>
                  <a:gd name="T36" fmla="*/ 1 w 62"/>
                  <a:gd name="T37" fmla="*/ 1 h 74"/>
                  <a:gd name="T38" fmla="*/ 1 w 62"/>
                  <a:gd name="T39" fmla="*/ 1 h 74"/>
                  <a:gd name="T40" fmla="*/ 1 w 62"/>
                  <a:gd name="T41" fmla="*/ 1 h 74"/>
                  <a:gd name="T42" fmla="*/ 1 w 62"/>
                  <a:gd name="T43" fmla="*/ 1 h 74"/>
                  <a:gd name="T44" fmla="*/ 1 w 62"/>
                  <a:gd name="T45" fmla="*/ 1 h 74"/>
                  <a:gd name="T46" fmla="*/ 1 w 62"/>
                  <a:gd name="T47" fmla="*/ 1 h 74"/>
                  <a:gd name="T48" fmla="*/ 1 w 62"/>
                  <a:gd name="T49" fmla="*/ 1 h 7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2"/>
                  <a:gd name="T76" fmla="*/ 0 h 74"/>
                  <a:gd name="T77" fmla="*/ 62 w 62"/>
                  <a:gd name="T78" fmla="*/ 74 h 7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2" h="74">
                    <a:moveTo>
                      <a:pt x="61" y="21"/>
                    </a:moveTo>
                    <a:lnTo>
                      <a:pt x="62" y="34"/>
                    </a:lnTo>
                    <a:lnTo>
                      <a:pt x="62" y="47"/>
                    </a:lnTo>
                    <a:lnTo>
                      <a:pt x="61" y="61"/>
                    </a:lnTo>
                    <a:lnTo>
                      <a:pt x="61" y="74"/>
                    </a:lnTo>
                    <a:lnTo>
                      <a:pt x="54" y="74"/>
                    </a:lnTo>
                    <a:lnTo>
                      <a:pt x="46" y="72"/>
                    </a:lnTo>
                    <a:lnTo>
                      <a:pt x="39" y="72"/>
                    </a:lnTo>
                    <a:lnTo>
                      <a:pt x="31" y="70"/>
                    </a:lnTo>
                    <a:lnTo>
                      <a:pt x="24" y="68"/>
                    </a:lnTo>
                    <a:lnTo>
                      <a:pt x="18" y="64"/>
                    </a:lnTo>
                    <a:lnTo>
                      <a:pt x="12" y="61"/>
                    </a:lnTo>
                    <a:lnTo>
                      <a:pt x="8" y="55"/>
                    </a:lnTo>
                    <a:lnTo>
                      <a:pt x="1" y="44"/>
                    </a:lnTo>
                    <a:lnTo>
                      <a:pt x="0" y="30"/>
                    </a:lnTo>
                    <a:lnTo>
                      <a:pt x="6" y="15"/>
                    </a:lnTo>
                    <a:lnTo>
                      <a:pt x="18" y="1"/>
                    </a:lnTo>
                    <a:lnTo>
                      <a:pt x="25" y="0"/>
                    </a:lnTo>
                    <a:lnTo>
                      <a:pt x="31" y="1"/>
                    </a:lnTo>
                    <a:lnTo>
                      <a:pt x="37" y="2"/>
                    </a:lnTo>
                    <a:lnTo>
                      <a:pt x="42" y="3"/>
                    </a:lnTo>
                    <a:lnTo>
                      <a:pt x="48" y="7"/>
                    </a:lnTo>
                    <a:lnTo>
                      <a:pt x="53" y="10"/>
                    </a:lnTo>
                    <a:lnTo>
                      <a:pt x="57" y="15"/>
                    </a:lnTo>
                    <a:lnTo>
                      <a:pt x="61"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7" name="Freeform 96"/>
              <p:cNvSpPr>
                <a:spLocks/>
              </p:cNvSpPr>
              <p:nvPr/>
            </p:nvSpPr>
            <p:spPr bwMode="auto">
              <a:xfrm>
                <a:off x="4083" y="3547"/>
                <a:ext cx="211" cy="182"/>
              </a:xfrm>
              <a:custGeom>
                <a:avLst/>
                <a:gdLst>
                  <a:gd name="T0" fmla="*/ 0 w 423"/>
                  <a:gd name="T1" fmla="*/ 1 h 363"/>
                  <a:gd name="T2" fmla="*/ 0 w 423"/>
                  <a:gd name="T3" fmla="*/ 1 h 363"/>
                  <a:gd name="T4" fmla="*/ 0 w 423"/>
                  <a:gd name="T5" fmla="*/ 1 h 363"/>
                  <a:gd name="T6" fmla="*/ 0 w 423"/>
                  <a:gd name="T7" fmla="*/ 1 h 363"/>
                  <a:gd name="T8" fmla="*/ 0 w 423"/>
                  <a:gd name="T9" fmla="*/ 1 h 363"/>
                  <a:gd name="T10" fmla="*/ 0 w 423"/>
                  <a:gd name="T11" fmla="*/ 1 h 363"/>
                  <a:gd name="T12" fmla="*/ 0 w 423"/>
                  <a:gd name="T13" fmla="*/ 1 h 363"/>
                  <a:gd name="T14" fmla="*/ 0 w 423"/>
                  <a:gd name="T15" fmla="*/ 1 h 363"/>
                  <a:gd name="T16" fmla="*/ 0 w 423"/>
                  <a:gd name="T17" fmla="*/ 1 h 363"/>
                  <a:gd name="T18" fmla="*/ 0 w 423"/>
                  <a:gd name="T19" fmla="*/ 1 h 363"/>
                  <a:gd name="T20" fmla="*/ 0 w 423"/>
                  <a:gd name="T21" fmla="*/ 1 h 363"/>
                  <a:gd name="T22" fmla="*/ 0 w 423"/>
                  <a:gd name="T23" fmla="*/ 1 h 363"/>
                  <a:gd name="T24" fmla="*/ 0 w 423"/>
                  <a:gd name="T25" fmla="*/ 1 h 363"/>
                  <a:gd name="T26" fmla="*/ 0 w 423"/>
                  <a:gd name="T27" fmla="*/ 1 h 363"/>
                  <a:gd name="T28" fmla="*/ 0 w 423"/>
                  <a:gd name="T29" fmla="*/ 1 h 363"/>
                  <a:gd name="T30" fmla="*/ 0 w 423"/>
                  <a:gd name="T31" fmla="*/ 1 h 363"/>
                  <a:gd name="T32" fmla="*/ 0 w 423"/>
                  <a:gd name="T33" fmla="*/ 1 h 363"/>
                  <a:gd name="T34" fmla="*/ 0 w 423"/>
                  <a:gd name="T35" fmla="*/ 0 h 363"/>
                  <a:gd name="T36" fmla="*/ 0 w 423"/>
                  <a:gd name="T37" fmla="*/ 1 h 363"/>
                  <a:gd name="T38" fmla="*/ 0 w 423"/>
                  <a:gd name="T39" fmla="*/ 1 h 363"/>
                  <a:gd name="T40" fmla="*/ 0 w 423"/>
                  <a:gd name="T41" fmla="*/ 1 h 363"/>
                  <a:gd name="T42" fmla="*/ 0 w 423"/>
                  <a:gd name="T43" fmla="*/ 1 h 363"/>
                  <a:gd name="T44" fmla="*/ 0 w 423"/>
                  <a:gd name="T45" fmla="*/ 1 h 363"/>
                  <a:gd name="T46" fmla="*/ 0 w 423"/>
                  <a:gd name="T47" fmla="*/ 1 h 363"/>
                  <a:gd name="T48" fmla="*/ 0 w 423"/>
                  <a:gd name="T49" fmla="*/ 1 h 363"/>
                  <a:gd name="T50" fmla="*/ 0 w 423"/>
                  <a:gd name="T51" fmla="*/ 1 h 363"/>
                  <a:gd name="T52" fmla="*/ 0 w 423"/>
                  <a:gd name="T53" fmla="*/ 1 h 363"/>
                  <a:gd name="T54" fmla="*/ 0 w 423"/>
                  <a:gd name="T55" fmla="*/ 1 h 363"/>
                  <a:gd name="T56" fmla="*/ 0 w 423"/>
                  <a:gd name="T57" fmla="*/ 1 h 363"/>
                  <a:gd name="T58" fmla="*/ 0 w 423"/>
                  <a:gd name="T59" fmla="*/ 1 h 363"/>
                  <a:gd name="T60" fmla="*/ 0 w 423"/>
                  <a:gd name="T61" fmla="*/ 1 h 363"/>
                  <a:gd name="T62" fmla="*/ 0 w 423"/>
                  <a:gd name="T63" fmla="*/ 1 h 363"/>
                  <a:gd name="T64" fmla="*/ 0 w 423"/>
                  <a:gd name="T65" fmla="*/ 1 h 363"/>
                  <a:gd name="T66" fmla="*/ 0 w 423"/>
                  <a:gd name="T67" fmla="*/ 1 h 363"/>
                  <a:gd name="T68" fmla="*/ 0 w 423"/>
                  <a:gd name="T69" fmla="*/ 1 h 363"/>
                  <a:gd name="T70" fmla="*/ 0 w 423"/>
                  <a:gd name="T71" fmla="*/ 1 h 363"/>
                  <a:gd name="T72" fmla="*/ 0 w 423"/>
                  <a:gd name="T73" fmla="*/ 1 h 363"/>
                  <a:gd name="T74" fmla="*/ 0 w 423"/>
                  <a:gd name="T75" fmla="*/ 1 h 363"/>
                  <a:gd name="T76" fmla="*/ 0 w 423"/>
                  <a:gd name="T77" fmla="*/ 1 h 363"/>
                  <a:gd name="T78" fmla="*/ 0 w 423"/>
                  <a:gd name="T79" fmla="*/ 1 h 363"/>
                  <a:gd name="T80" fmla="*/ 0 w 423"/>
                  <a:gd name="T81" fmla="*/ 1 h 363"/>
                  <a:gd name="T82" fmla="*/ 0 w 423"/>
                  <a:gd name="T83" fmla="*/ 1 h 36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23"/>
                  <a:gd name="T127" fmla="*/ 0 h 363"/>
                  <a:gd name="T128" fmla="*/ 423 w 423"/>
                  <a:gd name="T129" fmla="*/ 363 h 36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23" h="363">
                    <a:moveTo>
                      <a:pt x="56" y="330"/>
                    </a:moveTo>
                    <a:lnTo>
                      <a:pt x="58" y="320"/>
                    </a:lnTo>
                    <a:lnTo>
                      <a:pt x="62" y="292"/>
                    </a:lnTo>
                    <a:lnTo>
                      <a:pt x="69" y="252"/>
                    </a:lnTo>
                    <a:lnTo>
                      <a:pt x="76" y="207"/>
                    </a:lnTo>
                    <a:lnTo>
                      <a:pt x="83" y="162"/>
                    </a:lnTo>
                    <a:lnTo>
                      <a:pt x="89" y="122"/>
                    </a:lnTo>
                    <a:lnTo>
                      <a:pt x="92" y="93"/>
                    </a:lnTo>
                    <a:lnTo>
                      <a:pt x="92" y="82"/>
                    </a:lnTo>
                    <a:lnTo>
                      <a:pt x="80" y="91"/>
                    </a:lnTo>
                    <a:lnTo>
                      <a:pt x="71" y="103"/>
                    </a:lnTo>
                    <a:lnTo>
                      <a:pt x="65" y="117"/>
                    </a:lnTo>
                    <a:lnTo>
                      <a:pt x="59" y="131"/>
                    </a:lnTo>
                    <a:lnTo>
                      <a:pt x="41" y="234"/>
                    </a:lnTo>
                    <a:lnTo>
                      <a:pt x="35" y="224"/>
                    </a:lnTo>
                    <a:lnTo>
                      <a:pt x="27" y="215"/>
                    </a:lnTo>
                    <a:lnTo>
                      <a:pt x="18" y="205"/>
                    </a:lnTo>
                    <a:lnTo>
                      <a:pt x="12" y="194"/>
                    </a:lnTo>
                    <a:lnTo>
                      <a:pt x="6" y="184"/>
                    </a:lnTo>
                    <a:lnTo>
                      <a:pt x="2" y="174"/>
                    </a:lnTo>
                    <a:lnTo>
                      <a:pt x="0" y="162"/>
                    </a:lnTo>
                    <a:lnTo>
                      <a:pt x="1" y="150"/>
                    </a:lnTo>
                    <a:lnTo>
                      <a:pt x="13" y="135"/>
                    </a:lnTo>
                    <a:lnTo>
                      <a:pt x="25" y="121"/>
                    </a:lnTo>
                    <a:lnTo>
                      <a:pt x="38" y="106"/>
                    </a:lnTo>
                    <a:lnTo>
                      <a:pt x="50" y="92"/>
                    </a:lnTo>
                    <a:lnTo>
                      <a:pt x="62" y="78"/>
                    </a:lnTo>
                    <a:lnTo>
                      <a:pt x="76" y="64"/>
                    </a:lnTo>
                    <a:lnTo>
                      <a:pt x="89" y="53"/>
                    </a:lnTo>
                    <a:lnTo>
                      <a:pt x="103" y="40"/>
                    </a:lnTo>
                    <a:lnTo>
                      <a:pt x="118" y="30"/>
                    </a:lnTo>
                    <a:lnTo>
                      <a:pt x="132" y="21"/>
                    </a:lnTo>
                    <a:lnTo>
                      <a:pt x="147" y="14"/>
                    </a:lnTo>
                    <a:lnTo>
                      <a:pt x="165" y="7"/>
                    </a:lnTo>
                    <a:lnTo>
                      <a:pt x="182" y="2"/>
                    </a:lnTo>
                    <a:lnTo>
                      <a:pt x="199" y="0"/>
                    </a:lnTo>
                    <a:lnTo>
                      <a:pt x="219" y="0"/>
                    </a:lnTo>
                    <a:lnTo>
                      <a:pt x="238" y="1"/>
                    </a:lnTo>
                    <a:lnTo>
                      <a:pt x="266" y="7"/>
                    </a:lnTo>
                    <a:lnTo>
                      <a:pt x="291" y="18"/>
                    </a:lnTo>
                    <a:lnTo>
                      <a:pt x="315" y="33"/>
                    </a:lnTo>
                    <a:lnTo>
                      <a:pt x="336" y="50"/>
                    </a:lnTo>
                    <a:lnTo>
                      <a:pt x="357" y="71"/>
                    </a:lnTo>
                    <a:lnTo>
                      <a:pt x="378" y="91"/>
                    </a:lnTo>
                    <a:lnTo>
                      <a:pt x="400" y="110"/>
                    </a:lnTo>
                    <a:lnTo>
                      <a:pt x="422" y="128"/>
                    </a:lnTo>
                    <a:lnTo>
                      <a:pt x="423" y="133"/>
                    </a:lnTo>
                    <a:lnTo>
                      <a:pt x="421" y="138"/>
                    </a:lnTo>
                    <a:lnTo>
                      <a:pt x="418" y="143"/>
                    </a:lnTo>
                    <a:lnTo>
                      <a:pt x="415" y="147"/>
                    </a:lnTo>
                    <a:lnTo>
                      <a:pt x="415" y="166"/>
                    </a:lnTo>
                    <a:lnTo>
                      <a:pt x="411" y="184"/>
                    </a:lnTo>
                    <a:lnTo>
                      <a:pt x="407" y="203"/>
                    </a:lnTo>
                    <a:lnTo>
                      <a:pt x="400" y="219"/>
                    </a:lnTo>
                    <a:lnTo>
                      <a:pt x="393" y="236"/>
                    </a:lnTo>
                    <a:lnTo>
                      <a:pt x="385" y="253"/>
                    </a:lnTo>
                    <a:lnTo>
                      <a:pt x="378" y="269"/>
                    </a:lnTo>
                    <a:lnTo>
                      <a:pt x="371" y="287"/>
                    </a:lnTo>
                    <a:lnTo>
                      <a:pt x="361" y="283"/>
                    </a:lnTo>
                    <a:lnTo>
                      <a:pt x="354" y="279"/>
                    </a:lnTo>
                    <a:lnTo>
                      <a:pt x="350" y="272"/>
                    </a:lnTo>
                    <a:lnTo>
                      <a:pt x="350" y="262"/>
                    </a:lnTo>
                    <a:lnTo>
                      <a:pt x="364" y="245"/>
                    </a:lnTo>
                    <a:lnTo>
                      <a:pt x="371" y="227"/>
                    </a:lnTo>
                    <a:lnTo>
                      <a:pt x="372" y="208"/>
                    </a:lnTo>
                    <a:lnTo>
                      <a:pt x="369" y="189"/>
                    </a:lnTo>
                    <a:lnTo>
                      <a:pt x="362" y="170"/>
                    </a:lnTo>
                    <a:lnTo>
                      <a:pt x="355" y="153"/>
                    </a:lnTo>
                    <a:lnTo>
                      <a:pt x="347" y="135"/>
                    </a:lnTo>
                    <a:lnTo>
                      <a:pt x="340" y="118"/>
                    </a:lnTo>
                    <a:lnTo>
                      <a:pt x="333" y="118"/>
                    </a:lnTo>
                    <a:lnTo>
                      <a:pt x="331" y="123"/>
                    </a:lnTo>
                    <a:lnTo>
                      <a:pt x="329" y="131"/>
                    </a:lnTo>
                    <a:lnTo>
                      <a:pt x="327" y="137"/>
                    </a:lnTo>
                    <a:lnTo>
                      <a:pt x="354" y="218"/>
                    </a:lnTo>
                    <a:lnTo>
                      <a:pt x="342" y="234"/>
                    </a:lnTo>
                    <a:lnTo>
                      <a:pt x="336" y="251"/>
                    </a:lnTo>
                    <a:lnTo>
                      <a:pt x="334" y="269"/>
                    </a:lnTo>
                    <a:lnTo>
                      <a:pt x="334" y="288"/>
                    </a:lnTo>
                    <a:lnTo>
                      <a:pt x="335" y="306"/>
                    </a:lnTo>
                    <a:lnTo>
                      <a:pt x="336" y="326"/>
                    </a:lnTo>
                    <a:lnTo>
                      <a:pt x="338" y="344"/>
                    </a:lnTo>
                    <a:lnTo>
                      <a:pt x="338" y="363"/>
                    </a:lnTo>
                    <a:lnTo>
                      <a:pt x="56" y="3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8" name="Freeform 97"/>
              <p:cNvSpPr>
                <a:spLocks/>
              </p:cNvSpPr>
              <p:nvPr/>
            </p:nvSpPr>
            <p:spPr bwMode="auto">
              <a:xfrm>
                <a:off x="3918" y="3649"/>
                <a:ext cx="181" cy="351"/>
              </a:xfrm>
              <a:custGeom>
                <a:avLst/>
                <a:gdLst>
                  <a:gd name="T0" fmla="*/ 1 w 361"/>
                  <a:gd name="T1" fmla="*/ 1 h 700"/>
                  <a:gd name="T2" fmla="*/ 1 w 361"/>
                  <a:gd name="T3" fmla="*/ 1 h 700"/>
                  <a:gd name="T4" fmla="*/ 1 w 361"/>
                  <a:gd name="T5" fmla="*/ 1 h 700"/>
                  <a:gd name="T6" fmla="*/ 1 w 361"/>
                  <a:gd name="T7" fmla="*/ 1 h 700"/>
                  <a:gd name="T8" fmla="*/ 1 w 361"/>
                  <a:gd name="T9" fmla="*/ 1 h 700"/>
                  <a:gd name="T10" fmla="*/ 1 w 361"/>
                  <a:gd name="T11" fmla="*/ 1 h 700"/>
                  <a:gd name="T12" fmla="*/ 1 w 361"/>
                  <a:gd name="T13" fmla="*/ 1 h 700"/>
                  <a:gd name="T14" fmla="*/ 1 w 361"/>
                  <a:gd name="T15" fmla="*/ 1 h 700"/>
                  <a:gd name="T16" fmla="*/ 1 w 361"/>
                  <a:gd name="T17" fmla="*/ 1 h 700"/>
                  <a:gd name="T18" fmla="*/ 1 w 361"/>
                  <a:gd name="T19" fmla="*/ 1 h 700"/>
                  <a:gd name="T20" fmla="*/ 1 w 361"/>
                  <a:gd name="T21" fmla="*/ 1 h 700"/>
                  <a:gd name="T22" fmla="*/ 1 w 361"/>
                  <a:gd name="T23" fmla="*/ 1 h 700"/>
                  <a:gd name="T24" fmla="*/ 1 w 361"/>
                  <a:gd name="T25" fmla="*/ 1 h 700"/>
                  <a:gd name="T26" fmla="*/ 1 w 361"/>
                  <a:gd name="T27" fmla="*/ 1 h 700"/>
                  <a:gd name="T28" fmla="*/ 1 w 361"/>
                  <a:gd name="T29" fmla="*/ 1 h 700"/>
                  <a:gd name="T30" fmla="*/ 1 w 361"/>
                  <a:gd name="T31" fmla="*/ 1 h 700"/>
                  <a:gd name="T32" fmla="*/ 1 w 361"/>
                  <a:gd name="T33" fmla="*/ 1 h 700"/>
                  <a:gd name="T34" fmla="*/ 1 w 361"/>
                  <a:gd name="T35" fmla="*/ 1 h 700"/>
                  <a:gd name="T36" fmla="*/ 1 w 361"/>
                  <a:gd name="T37" fmla="*/ 1 h 700"/>
                  <a:gd name="T38" fmla="*/ 1 w 361"/>
                  <a:gd name="T39" fmla="*/ 1 h 700"/>
                  <a:gd name="T40" fmla="*/ 1 w 361"/>
                  <a:gd name="T41" fmla="*/ 1 h 700"/>
                  <a:gd name="T42" fmla="*/ 1 w 361"/>
                  <a:gd name="T43" fmla="*/ 1 h 700"/>
                  <a:gd name="T44" fmla="*/ 1 w 361"/>
                  <a:gd name="T45" fmla="*/ 1 h 700"/>
                  <a:gd name="T46" fmla="*/ 1 w 361"/>
                  <a:gd name="T47" fmla="*/ 1 h 700"/>
                  <a:gd name="T48" fmla="*/ 0 w 361"/>
                  <a:gd name="T49" fmla="*/ 1 h 700"/>
                  <a:gd name="T50" fmla="*/ 1 w 361"/>
                  <a:gd name="T51" fmla="*/ 1 h 700"/>
                  <a:gd name="T52" fmla="*/ 1 w 361"/>
                  <a:gd name="T53" fmla="*/ 1 h 700"/>
                  <a:gd name="T54" fmla="*/ 1 w 361"/>
                  <a:gd name="T55" fmla="*/ 1 h 700"/>
                  <a:gd name="T56" fmla="*/ 1 w 361"/>
                  <a:gd name="T57" fmla="*/ 1 h 700"/>
                  <a:gd name="T58" fmla="*/ 1 w 361"/>
                  <a:gd name="T59" fmla="*/ 1 h 700"/>
                  <a:gd name="T60" fmla="*/ 1 w 361"/>
                  <a:gd name="T61" fmla="*/ 1 h 700"/>
                  <a:gd name="T62" fmla="*/ 1 w 361"/>
                  <a:gd name="T63" fmla="*/ 1 h 700"/>
                  <a:gd name="T64" fmla="*/ 1 w 361"/>
                  <a:gd name="T65" fmla="*/ 1 h 700"/>
                  <a:gd name="T66" fmla="*/ 1 w 361"/>
                  <a:gd name="T67" fmla="*/ 1 h 700"/>
                  <a:gd name="T68" fmla="*/ 1 w 361"/>
                  <a:gd name="T69" fmla="*/ 1 h 700"/>
                  <a:gd name="T70" fmla="*/ 1 w 361"/>
                  <a:gd name="T71" fmla="*/ 1 h 700"/>
                  <a:gd name="T72" fmla="*/ 1 w 361"/>
                  <a:gd name="T73" fmla="*/ 1 h 700"/>
                  <a:gd name="T74" fmla="*/ 1 w 361"/>
                  <a:gd name="T75" fmla="*/ 1 h 700"/>
                  <a:gd name="T76" fmla="*/ 1 w 361"/>
                  <a:gd name="T77" fmla="*/ 1 h 700"/>
                  <a:gd name="T78" fmla="*/ 1 w 361"/>
                  <a:gd name="T79" fmla="*/ 1 h 700"/>
                  <a:gd name="T80" fmla="*/ 1 w 361"/>
                  <a:gd name="T81" fmla="*/ 0 h 700"/>
                  <a:gd name="T82" fmla="*/ 1 w 361"/>
                  <a:gd name="T83" fmla="*/ 1 h 700"/>
                  <a:gd name="T84" fmla="*/ 1 w 361"/>
                  <a:gd name="T85" fmla="*/ 1 h 700"/>
                  <a:gd name="T86" fmla="*/ 1 w 361"/>
                  <a:gd name="T87" fmla="*/ 1 h 700"/>
                  <a:gd name="T88" fmla="*/ 1 w 361"/>
                  <a:gd name="T89" fmla="*/ 1 h 700"/>
                  <a:gd name="T90" fmla="*/ 1 w 361"/>
                  <a:gd name="T91" fmla="*/ 1 h 700"/>
                  <a:gd name="T92" fmla="*/ 1 w 361"/>
                  <a:gd name="T93" fmla="*/ 1 h 700"/>
                  <a:gd name="T94" fmla="*/ 1 w 361"/>
                  <a:gd name="T95" fmla="*/ 1 h 700"/>
                  <a:gd name="T96" fmla="*/ 1 w 361"/>
                  <a:gd name="T97" fmla="*/ 1 h 7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1"/>
                  <a:gd name="T148" fmla="*/ 0 h 700"/>
                  <a:gd name="T149" fmla="*/ 361 w 361"/>
                  <a:gd name="T150" fmla="*/ 700 h 70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1" h="700">
                    <a:moveTo>
                      <a:pt x="356" y="106"/>
                    </a:moveTo>
                    <a:lnTo>
                      <a:pt x="326" y="138"/>
                    </a:lnTo>
                    <a:lnTo>
                      <a:pt x="297" y="171"/>
                    </a:lnTo>
                    <a:lnTo>
                      <a:pt x="269" y="205"/>
                    </a:lnTo>
                    <a:lnTo>
                      <a:pt x="243" y="239"/>
                    </a:lnTo>
                    <a:lnTo>
                      <a:pt x="219" y="274"/>
                    </a:lnTo>
                    <a:lnTo>
                      <a:pt x="197" y="310"/>
                    </a:lnTo>
                    <a:lnTo>
                      <a:pt x="175" y="346"/>
                    </a:lnTo>
                    <a:lnTo>
                      <a:pt x="155" y="383"/>
                    </a:lnTo>
                    <a:lnTo>
                      <a:pt x="137" y="421"/>
                    </a:lnTo>
                    <a:lnTo>
                      <a:pt x="121" y="459"/>
                    </a:lnTo>
                    <a:lnTo>
                      <a:pt x="106" y="499"/>
                    </a:lnTo>
                    <a:lnTo>
                      <a:pt x="93" y="538"/>
                    </a:lnTo>
                    <a:lnTo>
                      <a:pt x="81" y="578"/>
                    </a:lnTo>
                    <a:lnTo>
                      <a:pt x="71" y="618"/>
                    </a:lnTo>
                    <a:lnTo>
                      <a:pt x="63" y="659"/>
                    </a:lnTo>
                    <a:lnTo>
                      <a:pt x="56" y="700"/>
                    </a:lnTo>
                    <a:lnTo>
                      <a:pt x="48" y="655"/>
                    </a:lnTo>
                    <a:lnTo>
                      <a:pt x="39" y="610"/>
                    </a:lnTo>
                    <a:lnTo>
                      <a:pt x="31" y="564"/>
                    </a:lnTo>
                    <a:lnTo>
                      <a:pt x="23" y="519"/>
                    </a:lnTo>
                    <a:lnTo>
                      <a:pt x="16" y="473"/>
                    </a:lnTo>
                    <a:lnTo>
                      <a:pt x="10" y="427"/>
                    </a:lnTo>
                    <a:lnTo>
                      <a:pt x="4" y="380"/>
                    </a:lnTo>
                    <a:lnTo>
                      <a:pt x="0" y="333"/>
                    </a:lnTo>
                    <a:lnTo>
                      <a:pt x="12" y="307"/>
                    </a:lnTo>
                    <a:lnTo>
                      <a:pt x="26" y="282"/>
                    </a:lnTo>
                    <a:lnTo>
                      <a:pt x="41" y="258"/>
                    </a:lnTo>
                    <a:lnTo>
                      <a:pt x="58" y="235"/>
                    </a:lnTo>
                    <a:lnTo>
                      <a:pt x="76" y="212"/>
                    </a:lnTo>
                    <a:lnTo>
                      <a:pt x="94" y="190"/>
                    </a:lnTo>
                    <a:lnTo>
                      <a:pt x="114" y="168"/>
                    </a:lnTo>
                    <a:lnTo>
                      <a:pt x="133" y="147"/>
                    </a:lnTo>
                    <a:lnTo>
                      <a:pt x="154" y="126"/>
                    </a:lnTo>
                    <a:lnTo>
                      <a:pt x="176" y="107"/>
                    </a:lnTo>
                    <a:lnTo>
                      <a:pt x="197" y="87"/>
                    </a:lnTo>
                    <a:lnTo>
                      <a:pt x="219" y="69"/>
                    </a:lnTo>
                    <a:lnTo>
                      <a:pt x="242" y="50"/>
                    </a:lnTo>
                    <a:lnTo>
                      <a:pt x="263" y="33"/>
                    </a:lnTo>
                    <a:lnTo>
                      <a:pt x="285" y="16"/>
                    </a:lnTo>
                    <a:lnTo>
                      <a:pt x="307" y="0"/>
                    </a:lnTo>
                    <a:lnTo>
                      <a:pt x="316" y="11"/>
                    </a:lnTo>
                    <a:lnTo>
                      <a:pt x="327" y="23"/>
                    </a:lnTo>
                    <a:lnTo>
                      <a:pt x="337" y="35"/>
                    </a:lnTo>
                    <a:lnTo>
                      <a:pt x="348" y="47"/>
                    </a:lnTo>
                    <a:lnTo>
                      <a:pt x="356" y="61"/>
                    </a:lnTo>
                    <a:lnTo>
                      <a:pt x="360" y="75"/>
                    </a:lnTo>
                    <a:lnTo>
                      <a:pt x="361" y="90"/>
                    </a:lnTo>
                    <a:lnTo>
                      <a:pt x="356" y="106"/>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79" name="Freeform 98"/>
              <p:cNvSpPr>
                <a:spLocks/>
              </p:cNvSpPr>
              <p:nvPr/>
            </p:nvSpPr>
            <p:spPr bwMode="auto">
              <a:xfrm>
                <a:off x="4275" y="3644"/>
                <a:ext cx="96" cy="381"/>
              </a:xfrm>
              <a:custGeom>
                <a:avLst/>
                <a:gdLst>
                  <a:gd name="T0" fmla="*/ 1 w 191"/>
                  <a:gd name="T1" fmla="*/ 0 h 763"/>
                  <a:gd name="T2" fmla="*/ 1 w 191"/>
                  <a:gd name="T3" fmla="*/ 0 h 763"/>
                  <a:gd name="T4" fmla="*/ 1 w 191"/>
                  <a:gd name="T5" fmla="*/ 0 h 763"/>
                  <a:gd name="T6" fmla="*/ 1 w 191"/>
                  <a:gd name="T7" fmla="*/ 0 h 763"/>
                  <a:gd name="T8" fmla="*/ 1 w 191"/>
                  <a:gd name="T9" fmla="*/ 0 h 763"/>
                  <a:gd name="T10" fmla="*/ 1 w 191"/>
                  <a:gd name="T11" fmla="*/ 0 h 763"/>
                  <a:gd name="T12" fmla="*/ 1 w 191"/>
                  <a:gd name="T13" fmla="*/ 0 h 763"/>
                  <a:gd name="T14" fmla="*/ 1 w 191"/>
                  <a:gd name="T15" fmla="*/ 0 h 763"/>
                  <a:gd name="T16" fmla="*/ 1 w 191"/>
                  <a:gd name="T17" fmla="*/ 0 h 763"/>
                  <a:gd name="T18" fmla="*/ 1 w 191"/>
                  <a:gd name="T19" fmla="*/ 0 h 763"/>
                  <a:gd name="T20" fmla="*/ 0 w 191"/>
                  <a:gd name="T21" fmla="*/ 0 h 763"/>
                  <a:gd name="T22" fmla="*/ 1 w 191"/>
                  <a:gd name="T23" fmla="*/ 0 h 763"/>
                  <a:gd name="T24" fmla="*/ 1 w 191"/>
                  <a:gd name="T25" fmla="*/ 0 h 763"/>
                  <a:gd name="T26" fmla="*/ 1 w 191"/>
                  <a:gd name="T27" fmla="*/ 0 h 763"/>
                  <a:gd name="T28" fmla="*/ 1 w 191"/>
                  <a:gd name="T29" fmla="*/ 0 h 763"/>
                  <a:gd name="T30" fmla="*/ 1 w 191"/>
                  <a:gd name="T31" fmla="*/ 0 h 763"/>
                  <a:gd name="T32" fmla="*/ 1 w 191"/>
                  <a:gd name="T33" fmla="*/ 0 h 763"/>
                  <a:gd name="T34" fmla="*/ 1 w 191"/>
                  <a:gd name="T35" fmla="*/ 0 h 763"/>
                  <a:gd name="T36" fmla="*/ 1 w 191"/>
                  <a:gd name="T37" fmla="*/ 0 h 763"/>
                  <a:gd name="T38" fmla="*/ 1 w 191"/>
                  <a:gd name="T39" fmla="*/ 0 h 763"/>
                  <a:gd name="T40" fmla="*/ 1 w 191"/>
                  <a:gd name="T41" fmla="*/ 0 h 763"/>
                  <a:gd name="T42" fmla="*/ 1 w 191"/>
                  <a:gd name="T43" fmla="*/ 0 h 763"/>
                  <a:gd name="T44" fmla="*/ 1 w 191"/>
                  <a:gd name="T45" fmla="*/ 0 h 763"/>
                  <a:gd name="T46" fmla="*/ 1 w 191"/>
                  <a:gd name="T47" fmla="*/ 0 h 76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91"/>
                  <a:gd name="T73" fmla="*/ 0 h 763"/>
                  <a:gd name="T74" fmla="*/ 191 w 191"/>
                  <a:gd name="T75" fmla="*/ 763 h 76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91" h="763">
                    <a:moveTo>
                      <a:pt x="191" y="279"/>
                    </a:moveTo>
                    <a:lnTo>
                      <a:pt x="77" y="763"/>
                    </a:lnTo>
                    <a:lnTo>
                      <a:pt x="41" y="338"/>
                    </a:lnTo>
                    <a:lnTo>
                      <a:pt x="38" y="317"/>
                    </a:lnTo>
                    <a:lnTo>
                      <a:pt x="33" y="296"/>
                    </a:lnTo>
                    <a:lnTo>
                      <a:pt x="29" y="277"/>
                    </a:lnTo>
                    <a:lnTo>
                      <a:pt x="24" y="256"/>
                    </a:lnTo>
                    <a:lnTo>
                      <a:pt x="18" y="236"/>
                    </a:lnTo>
                    <a:lnTo>
                      <a:pt x="12" y="217"/>
                    </a:lnTo>
                    <a:lnTo>
                      <a:pt x="7" y="198"/>
                    </a:lnTo>
                    <a:lnTo>
                      <a:pt x="0" y="179"/>
                    </a:lnTo>
                    <a:lnTo>
                      <a:pt x="10" y="163"/>
                    </a:lnTo>
                    <a:lnTo>
                      <a:pt x="14" y="143"/>
                    </a:lnTo>
                    <a:lnTo>
                      <a:pt x="12" y="122"/>
                    </a:lnTo>
                    <a:lnTo>
                      <a:pt x="11" y="104"/>
                    </a:lnTo>
                    <a:lnTo>
                      <a:pt x="50" y="0"/>
                    </a:lnTo>
                    <a:lnTo>
                      <a:pt x="77" y="30"/>
                    </a:lnTo>
                    <a:lnTo>
                      <a:pt x="100" y="61"/>
                    </a:lnTo>
                    <a:lnTo>
                      <a:pt x="121" y="95"/>
                    </a:lnTo>
                    <a:lnTo>
                      <a:pt x="140" y="129"/>
                    </a:lnTo>
                    <a:lnTo>
                      <a:pt x="156" y="164"/>
                    </a:lnTo>
                    <a:lnTo>
                      <a:pt x="170" y="202"/>
                    </a:lnTo>
                    <a:lnTo>
                      <a:pt x="182" y="240"/>
                    </a:lnTo>
                    <a:lnTo>
                      <a:pt x="191" y="279"/>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0" name="Freeform 99"/>
              <p:cNvSpPr>
                <a:spLocks/>
              </p:cNvSpPr>
              <p:nvPr/>
            </p:nvSpPr>
            <p:spPr bwMode="auto">
              <a:xfrm>
                <a:off x="4262" y="3703"/>
                <a:ext cx="8" cy="28"/>
              </a:xfrm>
              <a:custGeom>
                <a:avLst/>
                <a:gdLst>
                  <a:gd name="T0" fmla="*/ 0 w 18"/>
                  <a:gd name="T1" fmla="*/ 1 h 56"/>
                  <a:gd name="T2" fmla="*/ 0 w 18"/>
                  <a:gd name="T3" fmla="*/ 1 h 56"/>
                  <a:gd name="T4" fmla="*/ 0 w 18"/>
                  <a:gd name="T5" fmla="*/ 1 h 56"/>
                  <a:gd name="T6" fmla="*/ 0 w 18"/>
                  <a:gd name="T7" fmla="*/ 1 h 56"/>
                  <a:gd name="T8" fmla="*/ 0 w 18"/>
                  <a:gd name="T9" fmla="*/ 1 h 56"/>
                  <a:gd name="T10" fmla="*/ 0 w 18"/>
                  <a:gd name="T11" fmla="*/ 0 h 56"/>
                  <a:gd name="T12" fmla="*/ 0 w 18"/>
                  <a:gd name="T13" fmla="*/ 1 h 56"/>
                  <a:gd name="T14" fmla="*/ 0 w 18"/>
                  <a:gd name="T15" fmla="*/ 1 h 56"/>
                  <a:gd name="T16" fmla="*/ 0 w 18"/>
                  <a:gd name="T17" fmla="*/ 1 h 56"/>
                  <a:gd name="T18" fmla="*/ 0 w 18"/>
                  <a:gd name="T19" fmla="*/ 1 h 5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56"/>
                  <a:gd name="T32" fmla="*/ 18 w 18"/>
                  <a:gd name="T33" fmla="*/ 56 h 5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56">
                    <a:moveTo>
                      <a:pt x="15" y="4"/>
                    </a:moveTo>
                    <a:lnTo>
                      <a:pt x="18" y="19"/>
                    </a:lnTo>
                    <a:lnTo>
                      <a:pt x="16" y="32"/>
                    </a:lnTo>
                    <a:lnTo>
                      <a:pt x="11" y="45"/>
                    </a:lnTo>
                    <a:lnTo>
                      <a:pt x="3" y="56"/>
                    </a:lnTo>
                    <a:lnTo>
                      <a:pt x="0" y="0"/>
                    </a:lnTo>
                    <a:lnTo>
                      <a:pt x="4" y="2"/>
                    </a:lnTo>
                    <a:lnTo>
                      <a:pt x="8" y="4"/>
                    </a:lnTo>
                    <a:lnTo>
                      <a:pt x="12" y="6"/>
                    </a:lnTo>
                    <a:lnTo>
                      <a:pt x="15"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1" name="Freeform 100"/>
              <p:cNvSpPr>
                <a:spLocks/>
              </p:cNvSpPr>
              <p:nvPr/>
            </p:nvSpPr>
            <p:spPr bwMode="auto">
              <a:xfrm>
                <a:off x="3955" y="3721"/>
                <a:ext cx="349" cy="342"/>
              </a:xfrm>
              <a:custGeom>
                <a:avLst/>
                <a:gdLst>
                  <a:gd name="T0" fmla="*/ 0 w 699"/>
                  <a:gd name="T1" fmla="*/ 0 h 685"/>
                  <a:gd name="T2" fmla="*/ 0 w 699"/>
                  <a:gd name="T3" fmla="*/ 0 h 685"/>
                  <a:gd name="T4" fmla="*/ 0 w 699"/>
                  <a:gd name="T5" fmla="*/ 0 h 685"/>
                  <a:gd name="T6" fmla="*/ 0 w 699"/>
                  <a:gd name="T7" fmla="*/ 0 h 685"/>
                  <a:gd name="T8" fmla="*/ 0 w 699"/>
                  <a:gd name="T9" fmla="*/ 0 h 685"/>
                  <a:gd name="T10" fmla="*/ 0 w 699"/>
                  <a:gd name="T11" fmla="*/ 0 h 685"/>
                  <a:gd name="T12" fmla="*/ 0 w 699"/>
                  <a:gd name="T13" fmla="*/ 0 h 685"/>
                  <a:gd name="T14" fmla="*/ 0 w 699"/>
                  <a:gd name="T15" fmla="*/ 0 h 685"/>
                  <a:gd name="T16" fmla="*/ 0 w 699"/>
                  <a:gd name="T17" fmla="*/ 0 h 685"/>
                  <a:gd name="T18" fmla="*/ 0 w 699"/>
                  <a:gd name="T19" fmla="*/ 0 h 685"/>
                  <a:gd name="T20" fmla="*/ 0 w 699"/>
                  <a:gd name="T21" fmla="*/ 0 h 685"/>
                  <a:gd name="T22" fmla="*/ 0 w 699"/>
                  <a:gd name="T23" fmla="*/ 0 h 685"/>
                  <a:gd name="T24" fmla="*/ 0 w 699"/>
                  <a:gd name="T25" fmla="*/ 0 h 685"/>
                  <a:gd name="T26" fmla="*/ 0 w 699"/>
                  <a:gd name="T27" fmla="*/ 0 h 685"/>
                  <a:gd name="T28" fmla="*/ 0 w 699"/>
                  <a:gd name="T29" fmla="*/ 0 h 685"/>
                  <a:gd name="T30" fmla="*/ 0 w 699"/>
                  <a:gd name="T31" fmla="*/ 0 h 685"/>
                  <a:gd name="T32" fmla="*/ 0 w 699"/>
                  <a:gd name="T33" fmla="*/ 0 h 685"/>
                  <a:gd name="T34" fmla="*/ 0 w 699"/>
                  <a:gd name="T35" fmla="*/ 0 h 685"/>
                  <a:gd name="T36" fmla="*/ 0 w 699"/>
                  <a:gd name="T37" fmla="*/ 0 h 685"/>
                  <a:gd name="T38" fmla="*/ 0 w 699"/>
                  <a:gd name="T39" fmla="*/ 0 h 685"/>
                  <a:gd name="T40" fmla="*/ 0 w 699"/>
                  <a:gd name="T41" fmla="*/ 0 h 685"/>
                  <a:gd name="T42" fmla="*/ 0 w 699"/>
                  <a:gd name="T43" fmla="*/ 0 h 685"/>
                  <a:gd name="T44" fmla="*/ 0 w 699"/>
                  <a:gd name="T45" fmla="*/ 0 h 685"/>
                  <a:gd name="T46" fmla="*/ 0 w 699"/>
                  <a:gd name="T47" fmla="*/ 0 h 685"/>
                  <a:gd name="T48" fmla="*/ 0 w 699"/>
                  <a:gd name="T49" fmla="*/ 0 h 685"/>
                  <a:gd name="T50" fmla="*/ 0 w 699"/>
                  <a:gd name="T51" fmla="*/ 0 h 685"/>
                  <a:gd name="T52" fmla="*/ 0 w 699"/>
                  <a:gd name="T53" fmla="*/ 0 h 685"/>
                  <a:gd name="T54" fmla="*/ 0 w 699"/>
                  <a:gd name="T55" fmla="*/ 0 h 685"/>
                  <a:gd name="T56" fmla="*/ 0 w 699"/>
                  <a:gd name="T57" fmla="*/ 0 h 685"/>
                  <a:gd name="T58" fmla="*/ 0 w 699"/>
                  <a:gd name="T59" fmla="*/ 0 h 685"/>
                  <a:gd name="T60" fmla="*/ 0 w 699"/>
                  <a:gd name="T61" fmla="*/ 0 h 685"/>
                  <a:gd name="T62" fmla="*/ 0 w 699"/>
                  <a:gd name="T63" fmla="*/ 0 h 685"/>
                  <a:gd name="T64" fmla="*/ 0 w 699"/>
                  <a:gd name="T65" fmla="*/ 0 h 685"/>
                  <a:gd name="T66" fmla="*/ 0 w 699"/>
                  <a:gd name="T67" fmla="*/ 0 h 685"/>
                  <a:gd name="T68" fmla="*/ 0 w 699"/>
                  <a:gd name="T69" fmla="*/ 0 h 685"/>
                  <a:gd name="T70" fmla="*/ 0 w 699"/>
                  <a:gd name="T71" fmla="*/ 0 h 685"/>
                  <a:gd name="T72" fmla="*/ 0 w 699"/>
                  <a:gd name="T73" fmla="*/ 0 h 685"/>
                  <a:gd name="T74" fmla="*/ 0 w 699"/>
                  <a:gd name="T75" fmla="*/ 0 h 685"/>
                  <a:gd name="T76" fmla="*/ 0 w 699"/>
                  <a:gd name="T77" fmla="*/ 0 h 685"/>
                  <a:gd name="T78" fmla="*/ 0 w 699"/>
                  <a:gd name="T79" fmla="*/ 0 h 685"/>
                  <a:gd name="T80" fmla="*/ 0 w 699"/>
                  <a:gd name="T81" fmla="*/ 0 h 685"/>
                  <a:gd name="T82" fmla="*/ 0 w 699"/>
                  <a:gd name="T83" fmla="*/ 0 h 685"/>
                  <a:gd name="T84" fmla="*/ 0 w 699"/>
                  <a:gd name="T85" fmla="*/ 0 h 685"/>
                  <a:gd name="T86" fmla="*/ 0 w 699"/>
                  <a:gd name="T87" fmla="*/ 0 h 685"/>
                  <a:gd name="T88" fmla="*/ 0 w 699"/>
                  <a:gd name="T89" fmla="*/ 0 h 685"/>
                  <a:gd name="T90" fmla="*/ 0 w 699"/>
                  <a:gd name="T91" fmla="*/ 0 h 685"/>
                  <a:gd name="T92" fmla="*/ 0 w 699"/>
                  <a:gd name="T93" fmla="*/ 0 h 685"/>
                  <a:gd name="T94" fmla="*/ 0 w 699"/>
                  <a:gd name="T95" fmla="*/ 0 h 685"/>
                  <a:gd name="T96" fmla="*/ 0 w 699"/>
                  <a:gd name="T97" fmla="*/ 0 h 685"/>
                  <a:gd name="T98" fmla="*/ 0 w 699"/>
                  <a:gd name="T99" fmla="*/ 0 h 685"/>
                  <a:gd name="T100" fmla="*/ 0 w 699"/>
                  <a:gd name="T101" fmla="*/ 0 h 685"/>
                  <a:gd name="T102" fmla="*/ 0 w 699"/>
                  <a:gd name="T103" fmla="*/ 0 h 685"/>
                  <a:gd name="T104" fmla="*/ 0 w 699"/>
                  <a:gd name="T105" fmla="*/ 0 h 685"/>
                  <a:gd name="T106" fmla="*/ 0 w 699"/>
                  <a:gd name="T107" fmla="*/ 0 h 685"/>
                  <a:gd name="T108" fmla="*/ 0 w 699"/>
                  <a:gd name="T109" fmla="*/ 0 h 685"/>
                  <a:gd name="T110" fmla="*/ 0 w 699"/>
                  <a:gd name="T111" fmla="*/ 0 h 6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99"/>
                  <a:gd name="T169" fmla="*/ 0 h 685"/>
                  <a:gd name="T170" fmla="*/ 699 w 699"/>
                  <a:gd name="T171" fmla="*/ 685 h 685"/>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99" h="685">
                    <a:moveTo>
                      <a:pt x="320" y="39"/>
                    </a:moveTo>
                    <a:lnTo>
                      <a:pt x="340" y="65"/>
                    </a:lnTo>
                    <a:lnTo>
                      <a:pt x="348" y="92"/>
                    </a:lnTo>
                    <a:lnTo>
                      <a:pt x="347" y="119"/>
                    </a:lnTo>
                    <a:lnTo>
                      <a:pt x="339" y="147"/>
                    </a:lnTo>
                    <a:lnTo>
                      <a:pt x="329" y="177"/>
                    </a:lnTo>
                    <a:lnTo>
                      <a:pt x="317" y="207"/>
                    </a:lnTo>
                    <a:lnTo>
                      <a:pt x="311" y="239"/>
                    </a:lnTo>
                    <a:lnTo>
                      <a:pt x="311" y="273"/>
                    </a:lnTo>
                    <a:lnTo>
                      <a:pt x="318" y="293"/>
                    </a:lnTo>
                    <a:lnTo>
                      <a:pt x="324" y="316"/>
                    </a:lnTo>
                    <a:lnTo>
                      <a:pt x="331" y="337"/>
                    </a:lnTo>
                    <a:lnTo>
                      <a:pt x="345" y="353"/>
                    </a:lnTo>
                    <a:lnTo>
                      <a:pt x="358" y="350"/>
                    </a:lnTo>
                    <a:lnTo>
                      <a:pt x="367" y="339"/>
                    </a:lnTo>
                    <a:lnTo>
                      <a:pt x="373" y="328"/>
                    </a:lnTo>
                    <a:lnTo>
                      <a:pt x="377" y="316"/>
                    </a:lnTo>
                    <a:lnTo>
                      <a:pt x="379" y="303"/>
                    </a:lnTo>
                    <a:lnTo>
                      <a:pt x="381" y="289"/>
                    </a:lnTo>
                    <a:lnTo>
                      <a:pt x="379" y="274"/>
                    </a:lnTo>
                    <a:lnTo>
                      <a:pt x="375" y="261"/>
                    </a:lnTo>
                    <a:lnTo>
                      <a:pt x="445" y="162"/>
                    </a:lnTo>
                    <a:lnTo>
                      <a:pt x="455" y="175"/>
                    </a:lnTo>
                    <a:lnTo>
                      <a:pt x="465" y="188"/>
                    </a:lnTo>
                    <a:lnTo>
                      <a:pt x="470" y="202"/>
                    </a:lnTo>
                    <a:lnTo>
                      <a:pt x="476" y="217"/>
                    </a:lnTo>
                    <a:lnTo>
                      <a:pt x="481" y="233"/>
                    </a:lnTo>
                    <a:lnTo>
                      <a:pt x="485" y="248"/>
                    </a:lnTo>
                    <a:lnTo>
                      <a:pt x="490" y="265"/>
                    </a:lnTo>
                    <a:lnTo>
                      <a:pt x="495" y="279"/>
                    </a:lnTo>
                    <a:lnTo>
                      <a:pt x="496" y="292"/>
                    </a:lnTo>
                    <a:lnTo>
                      <a:pt x="499" y="304"/>
                    </a:lnTo>
                    <a:lnTo>
                      <a:pt x="506" y="313"/>
                    </a:lnTo>
                    <a:lnTo>
                      <a:pt x="517" y="319"/>
                    </a:lnTo>
                    <a:lnTo>
                      <a:pt x="527" y="320"/>
                    </a:lnTo>
                    <a:lnTo>
                      <a:pt x="535" y="319"/>
                    </a:lnTo>
                    <a:lnTo>
                      <a:pt x="543" y="318"/>
                    </a:lnTo>
                    <a:lnTo>
                      <a:pt x="549" y="315"/>
                    </a:lnTo>
                    <a:lnTo>
                      <a:pt x="553" y="313"/>
                    </a:lnTo>
                    <a:lnTo>
                      <a:pt x="557" y="311"/>
                    </a:lnTo>
                    <a:lnTo>
                      <a:pt x="560" y="309"/>
                    </a:lnTo>
                    <a:lnTo>
                      <a:pt x="563" y="308"/>
                    </a:lnTo>
                    <a:lnTo>
                      <a:pt x="575" y="290"/>
                    </a:lnTo>
                    <a:lnTo>
                      <a:pt x="583" y="270"/>
                    </a:lnTo>
                    <a:lnTo>
                      <a:pt x="589" y="250"/>
                    </a:lnTo>
                    <a:lnTo>
                      <a:pt x="590" y="229"/>
                    </a:lnTo>
                    <a:lnTo>
                      <a:pt x="586" y="228"/>
                    </a:lnTo>
                    <a:lnTo>
                      <a:pt x="580" y="231"/>
                    </a:lnTo>
                    <a:lnTo>
                      <a:pt x="573" y="236"/>
                    </a:lnTo>
                    <a:lnTo>
                      <a:pt x="565" y="239"/>
                    </a:lnTo>
                    <a:lnTo>
                      <a:pt x="570" y="217"/>
                    </a:lnTo>
                    <a:lnTo>
                      <a:pt x="578" y="190"/>
                    </a:lnTo>
                    <a:lnTo>
                      <a:pt x="587" y="161"/>
                    </a:lnTo>
                    <a:lnTo>
                      <a:pt x="597" y="134"/>
                    </a:lnTo>
                    <a:lnTo>
                      <a:pt x="591" y="46"/>
                    </a:lnTo>
                    <a:lnTo>
                      <a:pt x="599" y="50"/>
                    </a:lnTo>
                    <a:lnTo>
                      <a:pt x="609" y="53"/>
                    </a:lnTo>
                    <a:lnTo>
                      <a:pt x="617" y="53"/>
                    </a:lnTo>
                    <a:lnTo>
                      <a:pt x="625" y="49"/>
                    </a:lnTo>
                    <a:lnTo>
                      <a:pt x="655" y="187"/>
                    </a:lnTo>
                    <a:lnTo>
                      <a:pt x="682" y="489"/>
                    </a:lnTo>
                    <a:lnTo>
                      <a:pt x="699" y="685"/>
                    </a:lnTo>
                    <a:lnTo>
                      <a:pt x="686" y="680"/>
                    </a:lnTo>
                    <a:lnTo>
                      <a:pt x="672" y="676"/>
                    </a:lnTo>
                    <a:lnTo>
                      <a:pt x="659" y="673"/>
                    </a:lnTo>
                    <a:lnTo>
                      <a:pt x="646" y="671"/>
                    </a:lnTo>
                    <a:lnTo>
                      <a:pt x="632" y="669"/>
                    </a:lnTo>
                    <a:lnTo>
                      <a:pt x="618" y="668"/>
                    </a:lnTo>
                    <a:lnTo>
                      <a:pt x="604" y="667"/>
                    </a:lnTo>
                    <a:lnTo>
                      <a:pt x="590" y="665"/>
                    </a:lnTo>
                    <a:lnTo>
                      <a:pt x="576" y="665"/>
                    </a:lnTo>
                    <a:lnTo>
                      <a:pt x="561" y="664"/>
                    </a:lnTo>
                    <a:lnTo>
                      <a:pt x="548" y="663"/>
                    </a:lnTo>
                    <a:lnTo>
                      <a:pt x="534" y="662"/>
                    </a:lnTo>
                    <a:lnTo>
                      <a:pt x="520" y="661"/>
                    </a:lnTo>
                    <a:lnTo>
                      <a:pt x="506" y="658"/>
                    </a:lnTo>
                    <a:lnTo>
                      <a:pt x="493" y="656"/>
                    </a:lnTo>
                    <a:lnTo>
                      <a:pt x="480" y="653"/>
                    </a:lnTo>
                    <a:lnTo>
                      <a:pt x="379" y="662"/>
                    </a:lnTo>
                    <a:lnTo>
                      <a:pt x="379" y="655"/>
                    </a:lnTo>
                    <a:lnTo>
                      <a:pt x="382" y="646"/>
                    </a:lnTo>
                    <a:lnTo>
                      <a:pt x="384" y="638"/>
                    </a:lnTo>
                    <a:lnTo>
                      <a:pt x="385" y="630"/>
                    </a:lnTo>
                    <a:lnTo>
                      <a:pt x="373" y="624"/>
                    </a:lnTo>
                    <a:lnTo>
                      <a:pt x="359" y="620"/>
                    </a:lnTo>
                    <a:lnTo>
                      <a:pt x="344" y="620"/>
                    </a:lnTo>
                    <a:lnTo>
                      <a:pt x="330" y="622"/>
                    </a:lnTo>
                    <a:lnTo>
                      <a:pt x="314" y="624"/>
                    </a:lnTo>
                    <a:lnTo>
                      <a:pt x="299" y="625"/>
                    </a:lnTo>
                    <a:lnTo>
                      <a:pt x="284" y="626"/>
                    </a:lnTo>
                    <a:lnTo>
                      <a:pt x="270" y="625"/>
                    </a:lnTo>
                    <a:lnTo>
                      <a:pt x="30" y="644"/>
                    </a:lnTo>
                    <a:lnTo>
                      <a:pt x="23" y="642"/>
                    </a:lnTo>
                    <a:lnTo>
                      <a:pt x="15" y="642"/>
                    </a:lnTo>
                    <a:lnTo>
                      <a:pt x="8" y="644"/>
                    </a:lnTo>
                    <a:lnTo>
                      <a:pt x="0" y="645"/>
                    </a:lnTo>
                    <a:lnTo>
                      <a:pt x="5" y="589"/>
                    </a:lnTo>
                    <a:lnTo>
                      <a:pt x="13" y="535"/>
                    </a:lnTo>
                    <a:lnTo>
                      <a:pt x="22" y="482"/>
                    </a:lnTo>
                    <a:lnTo>
                      <a:pt x="36" y="430"/>
                    </a:lnTo>
                    <a:lnTo>
                      <a:pt x="51" y="379"/>
                    </a:lnTo>
                    <a:lnTo>
                      <a:pt x="68" y="328"/>
                    </a:lnTo>
                    <a:lnTo>
                      <a:pt x="89" y="278"/>
                    </a:lnTo>
                    <a:lnTo>
                      <a:pt x="112" y="229"/>
                    </a:lnTo>
                    <a:lnTo>
                      <a:pt x="131" y="199"/>
                    </a:lnTo>
                    <a:lnTo>
                      <a:pt x="150" y="168"/>
                    </a:lnTo>
                    <a:lnTo>
                      <a:pt x="170" y="138"/>
                    </a:lnTo>
                    <a:lnTo>
                      <a:pt x="192" y="107"/>
                    </a:lnTo>
                    <a:lnTo>
                      <a:pt x="214" y="78"/>
                    </a:lnTo>
                    <a:lnTo>
                      <a:pt x="238" y="50"/>
                    </a:lnTo>
                    <a:lnTo>
                      <a:pt x="262" y="24"/>
                    </a:lnTo>
                    <a:lnTo>
                      <a:pt x="290" y="0"/>
                    </a:lnTo>
                    <a:lnTo>
                      <a:pt x="320" y="39"/>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2" name="Freeform 101"/>
              <p:cNvSpPr>
                <a:spLocks/>
              </p:cNvSpPr>
              <p:nvPr/>
            </p:nvSpPr>
            <p:spPr bwMode="auto">
              <a:xfrm>
                <a:off x="4121" y="3728"/>
                <a:ext cx="118" cy="126"/>
              </a:xfrm>
              <a:custGeom>
                <a:avLst/>
                <a:gdLst>
                  <a:gd name="T0" fmla="*/ 1 w 236"/>
                  <a:gd name="T1" fmla="*/ 1 h 252"/>
                  <a:gd name="T2" fmla="*/ 1 w 236"/>
                  <a:gd name="T3" fmla="*/ 1 h 252"/>
                  <a:gd name="T4" fmla="*/ 1 w 236"/>
                  <a:gd name="T5" fmla="*/ 1 h 252"/>
                  <a:gd name="T6" fmla="*/ 1 w 236"/>
                  <a:gd name="T7" fmla="*/ 1 h 252"/>
                  <a:gd name="T8" fmla="*/ 1 w 236"/>
                  <a:gd name="T9" fmla="*/ 1 h 252"/>
                  <a:gd name="T10" fmla="*/ 1 w 236"/>
                  <a:gd name="T11" fmla="*/ 1 h 252"/>
                  <a:gd name="T12" fmla="*/ 1 w 236"/>
                  <a:gd name="T13" fmla="*/ 1 h 252"/>
                  <a:gd name="T14" fmla="*/ 1 w 236"/>
                  <a:gd name="T15" fmla="*/ 1 h 252"/>
                  <a:gd name="T16" fmla="*/ 1 w 236"/>
                  <a:gd name="T17" fmla="*/ 1 h 252"/>
                  <a:gd name="T18" fmla="*/ 1 w 236"/>
                  <a:gd name="T19" fmla="*/ 1 h 252"/>
                  <a:gd name="T20" fmla="*/ 1 w 236"/>
                  <a:gd name="T21" fmla="*/ 1 h 252"/>
                  <a:gd name="T22" fmla="*/ 1 w 236"/>
                  <a:gd name="T23" fmla="*/ 1 h 252"/>
                  <a:gd name="T24" fmla="*/ 1 w 236"/>
                  <a:gd name="T25" fmla="*/ 1 h 252"/>
                  <a:gd name="T26" fmla="*/ 1 w 236"/>
                  <a:gd name="T27" fmla="*/ 1 h 252"/>
                  <a:gd name="T28" fmla="*/ 1 w 236"/>
                  <a:gd name="T29" fmla="*/ 1 h 252"/>
                  <a:gd name="T30" fmla="*/ 1 w 236"/>
                  <a:gd name="T31" fmla="*/ 1 h 252"/>
                  <a:gd name="T32" fmla="*/ 1 w 236"/>
                  <a:gd name="T33" fmla="*/ 1 h 252"/>
                  <a:gd name="T34" fmla="*/ 1 w 236"/>
                  <a:gd name="T35" fmla="*/ 1 h 252"/>
                  <a:gd name="T36" fmla="*/ 1 w 236"/>
                  <a:gd name="T37" fmla="*/ 1 h 252"/>
                  <a:gd name="T38" fmla="*/ 1 w 236"/>
                  <a:gd name="T39" fmla="*/ 1 h 252"/>
                  <a:gd name="T40" fmla="*/ 1 w 236"/>
                  <a:gd name="T41" fmla="*/ 1 h 252"/>
                  <a:gd name="T42" fmla="*/ 1 w 236"/>
                  <a:gd name="T43" fmla="*/ 1 h 252"/>
                  <a:gd name="T44" fmla="*/ 1 w 236"/>
                  <a:gd name="T45" fmla="*/ 1 h 252"/>
                  <a:gd name="T46" fmla="*/ 1 w 236"/>
                  <a:gd name="T47" fmla="*/ 1 h 252"/>
                  <a:gd name="T48" fmla="*/ 1 w 236"/>
                  <a:gd name="T49" fmla="*/ 1 h 252"/>
                  <a:gd name="T50" fmla="*/ 1 w 236"/>
                  <a:gd name="T51" fmla="*/ 1 h 252"/>
                  <a:gd name="T52" fmla="*/ 1 w 236"/>
                  <a:gd name="T53" fmla="*/ 1 h 252"/>
                  <a:gd name="T54" fmla="*/ 1 w 236"/>
                  <a:gd name="T55" fmla="*/ 1 h 252"/>
                  <a:gd name="T56" fmla="*/ 1 w 236"/>
                  <a:gd name="T57" fmla="*/ 1 h 252"/>
                  <a:gd name="T58" fmla="*/ 1 w 236"/>
                  <a:gd name="T59" fmla="*/ 1 h 252"/>
                  <a:gd name="T60" fmla="*/ 1 w 236"/>
                  <a:gd name="T61" fmla="*/ 1 h 252"/>
                  <a:gd name="T62" fmla="*/ 1 w 236"/>
                  <a:gd name="T63" fmla="*/ 1 h 252"/>
                  <a:gd name="T64" fmla="*/ 1 w 236"/>
                  <a:gd name="T65" fmla="*/ 1 h 252"/>
                  <a:gd name="T66" fmla="*/ 1 w 236"/>
                  <a:gd name="T67" fmla="*/ 1 h 252"/>
                  <a:gd name="T68" fmla="*/ 1 w 236"/>
                  <a:gd name="T69" fmla="*/ 1 h 252"/>
                  <a:gd name="T70" fmla="*/ 1 w 236"/>
                  <a:gd name="T71" fmla="*/ 1 h 252"/>
                  <a:gd name="T72" fmla="*/ 1 w 236"/>
                  <a:gd name="T73" fmla="*/ 1 h 252"/>
                  <a:gd name="T74" fmla="*/ 1 w 236"/>
                  <a:gd name="T75" fmla="*/ 1 h 252"/>
                  <a:gd name="T76" fmla="*/ 1 w 236"/>
                  <a:gd name="T77" fmla="*/ 1 h 252"/>
                  <a:gd name="T78" fmla="*/ 1 w 236"/>
                  <a:gd name="T79" fmla="*/ 1 h 252"/>
                  <a:gd name="T80" fmla="*/ 1 w 236"/>
                  <a:gd name="T81" fmla="*/ 1 h 252"/>
                  <a:gd name="T82" fmla="*/ 1 w 236"/>
                  <a:gd name="T83" fmla="*/ 1 h 252"/>
                  <a:gd name="T84" fmla="*/ 1 w 236"/>
                  <a:gd name="T85" fmla="*/ 1 h 252"/>
                  <a:gd name="T86" fmla="*/ 1 w 236"/>
                  <a:gd name="T87" fmla="*/ 1 h 252"/>
                  <a:gd name="T88" fmla="*/ 1 w 236"/>
                  <a:gd name="T89" fmla="*/ 1 h 252"/>
                  <a:gd name="T90" fmla="*/ 1 w 236"/>
                  <a:gd name="T91" fmla="*/ 1 h 252"/>
                  <a:gd name="T92" fmla="*/ 1 w 236"/>
                  <a:gd name="T93" fmla="*/ 1 h 252"/>
                  <a:gd name="T94" fmla="*/ 1 w 236"/>
                  <a:gd name="T95" fmla="*/ 1 h 252"/>
                  <a:gd name="T96" fmla="*/ 1 w 236"/>
                  <a:gd name="T97" fmla="*/ 1 h 252"/>
                  <a:gd name="T98" fmla="*/ 1 w 236"/>
                  <a:gd name="T99" fmla="*/ 1 h 252"/>
                  <a:gd name="T100" fmla="*/ 0 w 236"/>
                  <a:gd name="T101" fmla="*/ 0 h 252"/>
                  <a:gd name="T102" fmla="*/ 1 w 236"/>
                  <a:gd name="T103" fmla="*/ 1 h 25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36"/>
                  <a:gd name="T157" fmla="*/ 0 h 252"/>
                  <a:gd name="T158" fmla="*/ 236 w 236"/>
                  <a:gd name="T159" fmla="*/ 252 h 25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36" h="252">
                    <a:moveTo>
                      <a:pt x="233" y="27"/>
                    </a:moveTo>
                    <a:lnTo>
                      <a:pt x="233" y="53"/>
                    </a:lnTo>
                    <a:lnTo>
                      <a:pt x="233" y="78"/>
                    </a:lnTo>
                    <a:lnTo>
                      <a:pt x="234" y="102"/>
                    </a:lnTo>
                    <a:lnTo>
                      <a:pt x="236" y="125"/>
                    </a:lnTo>
                    <a:lnTo>
                      <a:pt x="228" y="152"/>
                    </a:lnTo>
                    <a:lnTo>
                      <a:pt x="223" y="178"/>
                    </a:lnTo>
                    <a:lnTo>
                      <a:pt x="219" y="206"/>
                    </a:lnTo>
                    <a:lnTo>
                      <a:pt x="217" y="233"/>
                    </a:lnTo>
                    <a:lnTo>
                      <a:pt x="214" y="236"/>
                    </a:lnTo>
                    <a:lnTo>
                      <a:pt x="210" y="238"/>
                    </a:lnTo>
                    <a:lnTo>
                      <a:pt x="205" y="241"/>
                    </a:lnTo>
                    <a:lnTo>
                      <a:pt x="199" y="244"/>
                    </a:lnTo>
                    <a:lnTo>
                      <a:pt x="195" y="246"/>
                    </a:lnTo>
                    <a:lnTo>
                      <a:pt x="189" y="248"/>
                    </a:lnTo>
                    <a:lnTo>
                      <a:pt x="186" y="251"/>
                    </a:lnTo>
                    <a:lnTo>
                      <a:pt x="182" y="252"/>
                    </a:lnTo>
                    <a:lnTo>
                      <a:pt x="179" y="226"/>
                    </a:lnTo>
                    <a:lnTo>
                      <a:pt x="172" y="203"/>
                    </a:lnTo>
                    <a:lnTo>
                      <a:pt x="161" y="180"/>
                    </a:lnTo>
                    <a:lnTo>
                      <a:pt x="150" y="157"/>
                    </a:lnTo>
                    <a:lnTo>
                      <a:pt x="137" y="134"/>
                    </a:lnTo>
                    <a:lnTo>
                      <a:pt x="126" y="112"/>
                    </a:lnTo>
                    <a:lnTo>
                      <a:pt x="115" y="89"/>
                    </a:lnTo>
                    <a:lnTo>
                      <a:pt x="110" y="65"/>
                    </a:lnTo>
                    <a:lnTo>
                      <a:pt x="106" y="63"/>
                    </a:lnTo>
                    <a:lnTo>
                      <a:pt x="103" y="61"/>
                    </a:lnTo>
                    <a:lnTo>
                      <a:pt x="99" y="61"/>
                    </a:lnTo>
                    <a:lnTo>
                      <a:pt x="95" y="61"/>
                    </a:lnTo>
                    <a:lnTo>
                      <a:pt x="90" y="77"/>
                    </a:lnTo>
                    <a:lnTo>
                      <a:pt x="92" y="93"/>
                    </a:lnTo>
                    <a:lnTo>
                      <a:pt x="97" y="109"/>
                    </a:lnTo>
                    <a:lnTo>
                      <a:pt x="100" y="125"/>
                    </a:lnTo>
                    <a:lnTo>
                      <a:pt x="34" y="229"/>
                    </a:lnTo>
                    <a:lnTo>
                      <a:pt x="15" y="222"/>
                    </a:lnTo>
                    <a:lnTo>
                      <a:pt x="20" y="207"/>
                    </a:lnTo>
                    <a:lnTo>
                      <a:pt x="23" y="191"/>
                    </a:lnTo>
                    <a:lnTo>
                      <a:pt x="27" y="175"/>
                    </a:lnTo>
                    <a:lnTo>
                      <a:pt x="29" y="158"/>
                    </a:lnTo>
                    <a:lnTo>
                      <a:pt x="32" y="144"/>
                    </a:lnTo>
                    <a:lnTo>
                      <a:pt x="36" y="127"/>
                    </a:lnTo>
                    <a:lnTo>
                      <a:pt x="42" y="112"/>
                    </a:lnTo>
                    <a:lnTo>
                      <a:pt x="50" y="99"/>
                    </a:lnTo>
                    <a:lnTo>
                      <a:pt x="45" y="85"/>
                    </a:lnTo>
                    <a:lnTo>
                      <a:pt x="41" y="71"/>
                    </a:lnTo>
                    <a:lnTo>
                      <a:pt x="35" y="58"/>
                    </a:lnTo>
                    <a:lnTo>
                      <a:pt x="29" y="46"/>
                    </a:lnTo>
                    <a:lnTo>
                      <a:pt x="22" y="34"/>
                    </a:lnTo>
                    <a:lnTo>
                      <a:pt x="15" y="23"/>
                    </a:lnTo>
                    <a:lnTo>
                      <a:pt x="8" y="11"/>
                    </a:lnTo>
                    <a:lnTo>
                      <a:pt x="0" y="0"/>
                    </a:lnTo>
                    <a:lnTo>
                      <a:pt x="233"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3" name="Freeform 102"/>
              <p:cNvSpPr>
                <a:spLocks/>
              </p:cNvSpPr>
              <p:nvPr/>
            </p:nvSpPr>
            <p:spPr bwMode="auto">
              <a:xfrm>
                <a:off x="3896" y="3089"/>
                <a:ext cx="572" cy="451"/>
              </a:xfrm>
              <a:custGeom>
                <a:avLst/>
                <a:gdLst>
                  <a:gd name="T0" fmla="*/ 1 w 1143"/>
                  <a:gd name="T1" fmla="*/ 1 h 902"/>
                  <a:gd name="T2" fmla="*/ 1 w 1143"/>
                  <a:gd name="T3" fmla="*/ 1 h 902"/>
                  <a:gd name="T4" fmla="*/ 1 w 1143"/>
                  <a:gd name="T5" fmla="*/ 1 h 902"/>
                  <a:gd name="T6" fmla="*/ 1 w 1143"/>
                  <a:gd name="T7" fmla="*/ 1 h 902"/>
                  <a:gd name="T8" fmla="*/ 1 w 1143"/>
                  <a:gd name="T9" fmla="*/ 1 h 902"/>
                  <a:gd name="T10" fmla="*/ 1 w 1143"/>
                  <a:gd name="T11" fmla="*/ 1 h 902"/>
                  <a:gd name="T12" fmla="*/ 1 w 1143"/>
                  <a:gd name="T13" fmla="*/ 1 h 902"/>
                  <a:gd name="T14" fmla="*/ 1 w 1143"/>
                  <a:gd name="T15" fmla="*/ 1 h 902"/>
                  <a:gd name="T16" fmla="*/ 1 w 1143"/>
                  <a:gd name="T17" fmla="*/ 1 h 902"/>
                  <a:gd name="T18" fmla="*/ 1 w 1143"/>
                  <a:gd name="T19" fmla="*/ 1 h 902"/>
                  <a:gd name="T20" fmla="*/ 1 w 1143"/>
                  <a:gd name="T21" fmla="*/ 1 h 902"/>
                  <a:gd name="T22" fmla="*/ 1 w 1143"/>
                  <a:gd name="T23" fmla="*/ 1 h 902"/>
                  <a:gd name="T24" fmla="*/ 1 w 1143"/>
                  <a:gd name="T25" fmla="*/ 1 h 902"/>
                  <a:gd name="T26" fmla="*/ 1 w 1143"/>
                  <a:gd name="T27" fmla="*/ 1 h 902"/>
                  <a:gd name="T28" fmla="*/ 1 w 1143"/>
                  <a:gd name="T29" fmla="*/ 1 h 902"/>
                  <a:gd name="T30" fmla="*/ 1 w 1143"/>
                  <a:gd name="T31" fmla="*/ 0 h 902"/>
                  <a:gd name="T32" fmla="*/ 1 w 1143"/>
                  <a:gd name="T33" fmla="*/ 1 h 902"/>
                  <a:gd name="T34" fmla="*/ 1 w 1143"/>
                  <a:gd name="T35" fmla="*/ 1 h 902"/>
                  <a:gd name="T36" fmla="*/ 1 w 1143"/>
                  <a:gd name="T37" fmla="*/ 1 h 902"/>
                  <a:gd name="T38" fmla="*/ 1 w 1143"/>
                  <a:gd name="T39" fmla="*/ 1 h 902"/>
                  <a:gd name="T40" fmla="*/ 1 w 1143"/>
                  <a:gd name="T41" fmla="*/ 1 h 902"/>
                  <a:gd name="T42" fmla="*/ 1 w 1143"/>
                  <a:gd name="T43" fmla="*/ 1 h 902"/>
                  <a:gd name="T44" fmla="*/ 1 w 1143"/>
                  <a:gd name="T45" fmla="*/ 1 h 902"/>
                  <a:gd name="T46" fmla="*/ 1 w 1143"/>
                  <a:gd name="T47" fmla="*/ 1 h 902"/>
                  <a:gd name="T48" fmla="*/ 1 w 1143"/>
                  <a:gd name="T49" fmla="*/ 1 h 902"/>
                  <a:gd name="T50" fmla="*/ 1 w 1143"/>
                  <a:gd name="T51" fmla="*/ 1 h 902"/>
                  <a:gd name="T52" fmla="*/ 1 w 1143"/>
                  <a:gd name="T53" fmla="*/ 1 h 902"/>
                  <a:gd name="T54" fmla="*/ 1 w 1143"/>
                  <a:gd name="T55" fmla="*/ 1 h 902"/>
                  <a:gd name="T56" fmla="*/ 1 w 1143"/>
                  <a:gd name="T57" fmla="*/ 1 h 902"/>
                  <a:gd name="T58" fmla="*/ 1 w 1143"/>
                  <a:gd name="T59" fmla="*/ 1 h 902"/>
                  <a:gd name="T60" fmla="*/ 1 w 1143"/>
                  <a:gd name="T61" fmla="*/ 1 h 902"/>
                  <a:gd name="T62" fmla="*/ 1 w 1143"/>
                  <a:gd name="T63" fmla="*/ 1 h 902"/>
                  <a:gd name="T64" fmla="*/ 1 w 1143"/>
                  <a:gd name="T65" fmla="*/ 1 h 902"/>
                  <a:gd name="T66" fmla="*/ 1 w 1143"/>
                  <a:gd name="T67" fmla="*/ 1 h 902"/>
                  <a:gd name="T68" fmla="*/ 1 w 1143"/>
                  <a:gd name="T69" fmla="*/ 1 h 902"/>
                  <a:gd name="T70" fmla="*/ 1 w 1143"/>
                  <a:gd name="T71" fmla="*/ 1 h 902"/>
                  <a:gd name="T72" fmla="*/ 1 w 1143"/>
                  <a:gd name="T73" fmla="*/ 1 h 902"/>
                  <a:gd name="T74" fmla="*/ 1 w 1143"/>
                  <a:gd name="T75" fmla="*/ 1 h 902"/>
                  <a:gd name="T76" fmla="*/ 1 w 1143"/>
                  <a:gd name="T77" fmla="*/ 1 h 902"/>
                  <a:gd name="T78" fmla="*/ 1 w 1143"/>
                  <a:gd name="T79" fmla="*/ 1 h 902"/>
                  <a:gd name="T80" fmla="*/ 1 w 1143"/>
                  <a:gd name="T81" fmla="*/ 1 h 902"/>
                  <a:gd name="T82" fmla="*/ 1 w 1143"/>
                  <a:gd name="T83" fmla="*/ 1 h 902"/>
                  <a:gd name="T84" fmla="*/ 1 w 1143"/>
                  <a:gd name="T85" fmla="*/ 1 h 902"/>
                  <a:gd name="T86" fmla="*/ 1 w 1143"/>
                  <a:gd name="T87" fmla="*/ 1 h 902"/>
                  <a:gd name="T88" fmla="*/ 1 w 1143"/>
                  <a:gd name="T89" fmla="*/ 1 h 902"/>
                  <a:gd name="T90" fmla="*/ 1 w 1143"/>
                  <a:gd name="T91" fmla="*/ 1 h 902"/>
                  <a:gd name="T92" fmla="*/ 1 w 1143"/>
                  <a:gd name="T93" fmla="*/ 1 h 902"/>
                  <a:gd name="T94" fmla="*/ 1 w 1143"/>
                  <a:gd name="T95" fmla="*/ 1 h 902"/>
                  <a:gd name="T96" fmla="*/ 1 w 1143"/>
                  <a:gd name="T97" fmla="*/ 1 h 902"/>
                  <a:gd name="T98" fmla="*/ 1 w 1143"/>
                  <a:gd name="T99" fmla="*/ 1 h 902"/>
                  <a:gd name="T100" fmla="*/ 1 w 1143"/>
                  <a:gd name="T101" fmla="*/ 1 h 902"/>
                  <a:gd name="T102" fmla="*/ 0 w 1143"/>
                  <a:gd name="T103" fmla="*/ 1 h 902"/>
                  <a:gd name="T104" fmla="*/ 1 w 1143"/>
                  <a:gd name="T105" fmla="*/ 1 h 902"/>
                  <a:gd name="T106" fmla="*/ 1 w 1143"/>
                  <a:gd name="T107" fmla="*/ 1 h 90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43"/>
                  <a:gd name="T163" fmla="*/ 0 h 902"/>
                  <a:gd name="T164" fmla="*/ 1143 w 1143"/>
                  <a:gd name="T165" fmla="*/ 902 h 90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43" h="902">
                    <a:moveTo>
                      <a:pt x="93" y="272"/>
                    </a:moveTo>
                    <a:lnTo>
                      <a:pt x="97" y="273"/>
                    </a:lnTo>
                    <a:lnTo>
                      <a:pt x="101" y="274"/>
                    </a:lnTo>
                    <a:lnTo>
                      <a:pt x="106" y="275"/>
                    </a:lnTo>
                    <a:lnTo>
                      <a:pt x="109" y="278"/>
                    </a:lnTo>
                    <a:lnTo>
                      <a:pt x="114" y="279"/>
                    </a:lnTo>
                    <a:lnTo>
                      <a:pt x="119" y="280"/>
                    </a:lnTo>
                    <a:lnTo>
                      <a:pt x="123" y="280"/>
                    </a:lnTo>
                    <a:lnTo>
                      <a:pt x="128" y="280"/>
                    </a:lnTo>
                    <a:lnTo>
                      <a:pt x="130" y="261"/>
                    </a:lnTo>
                    <a:lnTo>
                      <a:pt x="125" y="257"/>
                    </a:lnTo>
                    <a:lnTo>
                      <a:pt x="121" y="255"/>
                    </a:lnTo>
                    <a:lnTo>
                      <a:pt x="115" y="253"/>
                    </a:lnTo>
                    <a:lnTo>
                      <a:pt x="108" y="253"/>
                    </a:lnTo>
                    <a:lnTo>
                      <a:pt x="102" y="256"/>
                    </a:lnTo>
                    <a:lnTo>
                      <a:pt x="98" y="260"/>
                    </a:lnTo>
                    <a:lnTo>
                      <a:pt x="94" y="265"/>
                    </a:lnTo>
                    <a:lnTo>
                      <a:pt x="93" y="272"/>
                    </a:lnTo>
                    <a:lnTo>
                      <a:pt x="68" y="267"/>
                    </a:lnTo>
                    <a:lnTo>
                      <a:pt x="71" y="261"/>
                    </a:lnTo>
                    <a:lnTo>
                      <a:pt x="75" y="256"/>
                    </a:lnTo>
                    <a:lnTo>
                      <a:pt x="77" y="250"/>
                    </a:lnTo>
                    <a:lnTo>
                      <a:pt x="81" y="245"/>
                    </a:lnTo>
                    <a:lnTo>
                      <a:pt x="91" y="238"/>
                    </a:lnTo>
                    <a:lnTo>
                      <a:pt x="104" y="235"/>
                    </a:lnTo>
                    <a:lnTo>
                      <a:pt x="116" y="234"/>
                    </a:lnTo>
                    <a:lnTo>
                      <a:pt x="130" y="234"/>
                    </a:lnTo>
                    <a:lnTo>
                      <a:pt x="144" y="233"/>
                    </a:lnTo>
                    <a:lnTo>
                      <a:pt x="157" y="231"/>
                    </a:lnTo>
                    <a:lnTo>
                      <a:pt x="169" y="227"/>
                    </a:lnTo>
                    <a:lnTo>
                      <a:pt x="181" y="218"/>
                    </a:lnTo>
                    <a:lnTo>
                      <a:pt x="202" y="203"/>
                    </a:lnTo>
                    <a:lnTo>
                      <a:pt x="222" y="189"/>
                    </a:lnTo>
                    <a:lnTo>
                      <a:pt x="243" y="175"/>
                    </a:lnTo>
                    <a:lnTo>
                      <a:pt x="265" y="162"/>
                    </a:lnTo>
                    <a:lnTo>
                      <a:pt x="286" y="150"/>
                    </a:lnTo>
                    <a:lnTo>
                      <a:pt x="307" y="138"/>
                    </a:lnTo>
                    <a:lnTo>
                      <a:pt x="331" y="127"/>
                    </a:lnTo>
                    <a:lnTo>
                      <a:pt x="352" y="116"/>
                    </a:lnTo>
                    <a:lnTo>
                      <a:pt x="346" y="113"/>
                    </a:lnTo>
                    <a:lnTo>
                      <a:pt x="339" y="109"/>
                    </a:lnTo>
                    <a:lnTo>
                      <a:pt x="332" y="104"/>
                    </a:lnTo>
                    <a:lnTo>
                      <a:pt x="326" y="98"/>
                    </a:lnTo>
                    <a:lnTo>
                      <a:pt x="321" y="92"/>
                    </a:lnTo>
                    <a:lnTo>
                      <a:pt x="317" y="85"/>
                    </a:lnTo>
                    <a:lnTo>
                      <a:pt x="314" y="77"/>
                    </a:lnTo>
                    <a:lnTo>
                      <a:pt x="313" y="69"/>
                    </a:lnTo>
                    <a:lnTo>
                      <a:pt x="316" y="62"/>
                    </a:lnTo>
                    <a:lnTo>
                      <a:pt x="319" y="56"/>
                    </a:lnTo>
                    <a:lnTo>
                      <a:pt x="325" y="52"/>
                    </a:lnTo>
                    <a:lnTo>
                      <a:pt x="331" y="48"/>
                    </a:lnTo>
                    <a:lnTo>
                      <a:pt x="336" y="45"/>
                    </a:lnTo>
                    <a:lnTo>
                      <a:pt x="341" y="40"/>
                    </a:lnTo>
                    <a:lnTo>
                      <a:pt x="343" y="33"/>
                    </a:lnTo>
                    <a:lnTo>
                      <a:pt x="343" y="25"/>
                    </a:lnTo>
                    <a:lnTo>
                      <a:pt x="347" y="18"/>
                    </a:lnTo>
                    <a:lnTo>
                      <a:pt x="351" y="14"/>
                    </a:lnTo>
                    <a:lnTo>
                      <a:pt x="357" y="10"/>
                    </a:lnTo>
                    <a:lnTo>
                      <a:pt x="363" y="8"/>
                    </a:lnTo>
                    <a:lnTo>
                      <a:pt x="370" y="6"/>
                    </a:lnTo>
                    <a:lnTo>
                      <a:pt x="377" y="5"/>
                    </a:lnTo>
                    <a:lnTo>
                      <a:pt x="384" y="2"/>
                    </a:lnTo>
                    <a:lnTo>
                      <a:pt x="389" y="0"/>
                    </a:lnTo>
                    <a:lnTo>
                      <a:pt x="397" y="0"/>
                    </a:lnTo>
                    <a:lnTo>
                      <a:pt x="404" y="1"/>
                    </a:lnTo>
                    <a:lnTo>
                      <a:pt x="410" y="3"/>
                    </a:lnTo>
                    <a:lnTo>
                      <a:pt x="417" y="8"/>
                    </a:lnTo>
                    <a:lnTo>
                      <a:pt x="422" y="13"/>
                    </a:lnTo>
                    <a:lnTo>
                      <a:pt x="426" y="18"/>
                    </a:lnTo>
                    <a:lnTo>
                      <a:pt x="431" y="24"/>
                    </a:lnTo>
                    <a:lnTo>
                      <a:pt x="434" y="31"/>
                    </a:lnTo>
                    <a:lnTo>
                      <a:pt x="445" y="33"/>
                    </a:lnTo>
                    <a:lnTo>
                      <a:pt x="456" y="37"/>
                    </a:lnTo>
                    <a:lnTo>
                      <a:pt x="466" y="39"/>
                    </a:lnTo>
                    <a:lnTo>
                      <a:pt x="478" y="41"/>
                    </a:lnTo>
                    <a:lnTo>
                      <a:pt x="488" y="45"/>
                    </a:lnTo>
                    <a:lnTo>
                      <a:pt x="500" y="47"/>
                    </a:lnTo>
                    <a:lnTo>
                      <a:pt x="510" y="51"/>
                    </a:lnTo>
                    <a:lnTo>
                      <a:pt x="522" y="53"/>
                    </a:lnTo>
                    <a:lnTo>
                      <a:pt x="517" y="63"/>
                    </a:lnTo>
                    <a:lnTo>
                      <a:pt x="509" y="70"/>
                    </a:lnTo>
                    <a:lnTo>
                      <a:pt x="498" y="75"/>
                    </a:lnTo>
                    <a:lnTo>
                      <a:pt x="486" y="78"/>
                    </a:lnTo>
                    <a:lnTo>
                      <a:pt x="476" y="82"/>
                    </a:lnTo>
                    <a:lnTo>
                      <a:pt x="468" y="89"/>
                    </a:lnTo>
                    <a:lnTo>
                      <a:pt x="464" y="99"/>
                    </a:lnTo>
                    <a:lnTo>
                      <a:pt x="468" y="114"/>
                    </a:lnTo>
                    <a:lnTo>
                      <a:pt x="462" y="120"/>
                    </a:lnTo>
                    <a:lnTo>
                      <a:pt x="456" y="124"/>
                    </a:lnTo>
                    <a:lnTo>
                      <a:pt x="449" y="128"/>
                    </a:lnTo>
                    <a:lnTo>
                      <a:pt x="442" y="129"/>
                    </a:lnTo>
                    <a:lnTo>
                      <a:pt x="460" y="139"/>
                    </a:lnTo>
                    <a:lnTo>
                      <a:pt x="477" y="147"/>
                    </a:lnTo>
                    <a:lnTo>
                      <a:pt x="495" y="153"/>
                    </a:lnTo>
                    <a:lnTo>
                      <a:pt x="515" y="158"/>
                    </a:lnTo>
                    <a:lnTo>
                      <a:pt x="534" y="161"/>
                    </a:lnTo>
                    <a:lnTo>
                      <a:pt x="554" y="165"/>
                    </a:lnTo>
                    <a:lnTo>
                      <a:pt x="575" y="168"/>
                    </a:lnTo>
                    <a:lnTo>
                      <a:pt x="594" y="170"/>
                    </a:lnTo>
                    <a:lnTo>
                      <a:pt x="592" y="181"/>
                    </a:lnTo>
                    <a:lnTo>
                      <a:pt x="586" y="191"/>
                    </a:lnTo>
                    <a:lnTo>
                      <a:pt x="578" y="202"/>
                    </a:lnTo>
                    <a:lnTo>
                      <a:pt x="570" y="211"/>
                    </a:lnTo>
                    <a:lnTo>
                      <a:pt x="561" y="221"/>
                    </a:lnTo>
                    <a:lnTo>
                      <a:pt x="552" y="230"/>
                    </a:lnTo>
                    <a:lnTo>
                      <a:pt x="544" y="241"/>
                    </a:lnTo>
                    <a:lnTo>
                      <a:pt x="538" y="251"/>
                    </a:lnTo>
                    <a:lnTo>
                      <a:pt x="579" y="305"/>
                    </a:lnTo>
                    <a:lnTo>
                      <a:pt x="691" y="310"/>
                    </a:lnTo>
                    <a:lnTo>
                      <a:pt x="915" y="365"/>
                    </a:lnTo>
                    <a:lnTo>
                      <a:pt x="928" y="371"/>
                    </a:lnTo>
                    <a:lnTo>
                      <a:pt x="941" y="376"/>
                    </a:lnTo>
                    <a:lnTo>
                      <a:pt x="955" y="381"/>
                    </a:lnTo>
                    <a:lnTo>
                      <a:pt x="969" y="386"/>
                    </a:lnTo>
                    <a:lnTo>
                      <a:pt x="983" y="390"/>
                    </a:lnTo>
                    <a:lnTo>
                      <a:pt x="995" y="395"/>
                    </a:lnTo>
                    <a:lnTo>
                      <a:pt x="1009" y="400"/>
                    </a:lnTo>
                    <a:lnTo>
                      <a:pt x="1023" y="404"/>
                    </a:lnTo>
                    <a:lnTo>
                      <a:pt x="1037" y="409"/>
                    </a:lnTo>
                    <a:lnTo>
                      <a:pt x="1049" y="414"/>
                    </a:lnTo>
                    <a:lnTo>
                      <a:pt x="1063" y="418"/>
                    </a:lnTo>
                    <a:lnTo>
                      <a:pt x="1077" y="423"/>
                    </a:lnTo>
                    <a:lnTo>
                      <a:pt x="1090" y="427"/>
                    </a:lnTo>
                    <a:lnTo>
                      <a:pt x="1104" y="433"/>
                    </a:lnTo>
                    <a:lnTo>
                      <a:pt x="1117" y="439"/>
                    </a:lnTo>
                    <a:lnTo>
                      <a:pt x="1130" y="445"/>
                    </a:lnTo>
                    <a:lnTo>
                      <a:pt x="1138" y="501"/>
                    </a:lnTo>
                    <a:lnTo>
                      <a:pt x="1142" y="621"/>
                    </a:lnTo>
                    <a:lnTo>
                      <a:pt x="1143" y="740"/>
                    </a:lnTo>
                    <a:lnTo>
                      <a:pt x="1143" y="793"/>
                    </a:lnTo>
                    <a:lnTo>
                      <a:pt x="1123" y="798"/>
                    </a:lnTo>
                    <a:lnTo>
                      <a:pt x="1102" y="804"/>
                    </a:lnTo>
                    <a:lnTo>
                      <a:pt x="1079" y="812"/>
                    </a:lnTo>
                    <a:lnTo>
                      <a:pt x="1056" y="820"/>
                    </a:lnTo>
                    <a:lnTo>
                      <a:pt x="1032" y="829"/>
                    </a:lnTo>
                    <a:lnTo>
                      <a:pt x="1008" y="839"/>
                    </a:lnTo>
                    <a:lnTo>
                      <a:pt x="984" y="848"/>
                    </a:lnTo>
                    <a:lnTo>
                      <a:pt x="961" y="857"/>
                    </a:lnTo>
                    <a:lnTo>
                      <a:pt x="939" y="865"/>
                    </a:lnTo>
                    <a:lnTo>
                      <a:pt x="918" y="874"/>
                    </a:lnTo>
                    <a:lnTo>
                      <a:pt x="900" y="881"/>
                    </a:lnTo>
                    <a:lnTo>
                      <a:pt x="884" y="888"/>
                    </a:lnTo>
                    <a:lnTo>
                      <a:pt x="870" y="894"/>
                    </a:lnTo>
                    <a:lnTo>
                      <a:pt x="859" y="899"/>
                    </a:lnTo>
                    <a:lnTo>
                      <a:pt x="854" y="901"/>
                    </a:lnTo>
                    <a:lnTo>
                      <a:pt x="851" y="902"/>
                    </a:lnTo>
                    <a:lnTo>
                      <a:pt x="824" y="867"/>
                    </a:lnTo>
                    <a:lnTo>
                      <a:pt x="796" y="835"/>
                    </a:lnTo>
                    <a:lnTo>
                      <a:pt x="767" y="804"/>
                    </a:lnTo>
                    <a:lnTo>
                      <a:pt x="736" y="776"/>
                    </a:lnTo>
                    <a:lnTo>
                      <a:pt x="705" y="749"/>
                    </a:lnTo>
                    <a:lnTo>
                      <a:pt x="674" y="725"/>
                    </a:lnTo>
                    <a:lnTo>
                      <a:pt x="640" y="700"/>
                    </a:lnTo>
                    <a:lnTo>
                      <a:pt x="607" y="680"/>
                    </a:lnTo>
                    <a:lnTo>
                      <a:pt x="574" y="659"/>
                    </a:lnTo>
                    <a:lnTo>
                      <a:pt x="538" y="640"/>
                    </a:lnTo>
                    <a:lnTo>
                      <a:pt x="503" y="623"/>
                    </a:lnTo>
                    <a:lnTo>
                      <a:pt x="468" y="607"/>
                    </a:lnTo>
                    <a:lnTo>
                      <a:pt x="431" y="592"/>
                    </a:lnTo>
                    <a:lnTo>
                      <a:pt x="394" y="578"/>
                    </a:lnTo>
                    <a:lnTo>
                      <a:pt x="357" y="566"/>
                    </a:lnTo>
                    <a:lnTo>
                      <a:pt x="320" y="554"/>
                    </a:lnTo>
                    <a:lnTo>
                      <a:pt x="301" y="549"/>
                    </a:lnTo>
                    <a:lnTo>
                      <a:pt x="280" y="545"/>
                    </a:lnTo>
                    <a:lnTo>
                      <a:pt x="260" y="541"/>
                    </a:lnTo>
                    <a:lnTo>
                      <a:pt x="241" y="538"/>
                    </a:lnTo>
                    <a:lnTo>
                      <a:pt x="220" y="536"/>
                    </a:lnTo>
                    <a:lnTo>
                      <a:pt x="199" y="534"/>
                    </a:lnTo>
                    <a:lnTo>
                      <a:pt x="177" y="534"/>
                    </a:lnTo>
                    <a:lnTo>
                      <a:pt x="155" y="536"/>
                    </a:lnTo>
                    <a:lnTo>
                      <a:pt x="173" y="376"/>
                    </a:lnTo>
                    <a:lnTo>
                      <a:pt x="188" y="370"/>
                    </a:lnTo>
                    <a:lnTo>
                      <a:pt x="204" y="364"/>
                    </a:lnTo>
                    <a:lnTo>
                      <a:pt x="220" y="359"/>
                    </a:lnTo>
                    <a:lnTo>
                      <a:pt x="237" y="355"/>
                    </a:lnTo>
                    <a:lnTo>
                      <a:pt x="253" y="351"/>
                    </a:lnTo>
                    <a:lnTo>
                      <a:pt x="272" y="349"/>
                    </a:lnTo>
                    <a:lnTo>
                      <a:pt x="289" y="347"/>
                    </a:lnTo>
                    <a:lnTo>
                      <a:pt x="307" y="346"/>
                    </a:lnTo>
                    <a:lnTo>
                      <a:pt x="305" y="325"/>
                    </a:lnTo>
                    <a:lnTo>
                      <a:pt x="304" y="303"/>
                    </a:lnTo>
                    <a:lnTo>
                      <a:pt x="302" y="280"/>
                    </a:lnTo>
                    <a:lnTo>
                      <a:pt x="297" y="259"/>
                    </a:lnTo>
                    <a:lnTo>
                      <a:pt x="279" y="261"/>
                    </a:lnTo>
                    <a:lnTo>
                      <a:pt x="260" y="261"/>
                    </a:lnTo>
                    <a:lnTo>
                      <a:pt x="242" y="261"/>
                    </a:lnTo>
                    <a:lnTo>
                      <a:pt x="223" y="260"/>
                    </a:lnTo>
                    <a:lnTo>
                      <a:pt x="205" y="259"/>
                    </a:lnTo>
                    <a:lnTo>
                      <a:pt x="188" y="258"/>
                    </a:lnTo>
                    <a:lnTo>
                      <a:pt x="170" y="257"/>
                    </a:lnTo>
                    <a:lnTo>
                      <a:pt x="153" y="257"/>
                    </a:lnTo>
                    <a:lnTo>
                      <a:pt x="149" y="263"/>
                    </a:lnTo>
                    <a:lnTo>
                      <a:pt x="147" y="270"/>
                    </a:lnTo>
                    <a:lnTo>
                      <a:pt x="147" y="278"/>
                    </a:lnTo>
                    <a:lnTo>
                      <a:pt x="144" y="284"/>
                    </a:lnTo>
                    <a:lnTo>
                      <a:pt x="150" y="288"/>
                    </a:lnTo>
                    <a:lnTo>
                      <a:pt x="158" y="291"/>
                    </a:lnTo>
                    <a:lnTo>
                      <a:pt x="166" y="295"/>
                    </a:lnTo>
                    <a:lnTo>
                      <a:pt x="174" y="295"/>
                    </a:lnTo>
                    <a:lnTo>
                      <a:pt x="135" y="420"/>
                    </a:lnTo>
                    <a:lnTo>
                      <a:pt x="124" y="422"/>
                    </a:lnTo>
                    <a:lnTo>
                      <a:pt x="112" y="419"/>
                    </a:lnTo>
                    <a:lnTo>
                      <a:pt x="97" y="417"/>
                    </a:lnTo>
                    <a:lnTo>
                      <a:pt x="79" y="412"/>
                    </a:lnTo>
                    <a:lnTo>
                      <a:pt x="61" y="408"/>
                    </a:lnTo>
                    <a:lnTo>
                      <a:pt x="41" y="403"/>
                    </a:lnTo>
                    <a:lnTo>
                      <a:pt x="22" y="397"/>
                    </a:lnTo>
                    <a:lnTo>
                      <a:pt x="0" y="392"/>
                    </a:lnTo>
                    <a:lnTo>
                      <a:pt x="6" y="376"/>
                    </a:lnTo>
                    <a:lnTo>
                      <a:pt x="11" y="359"/>
                    </a:lnTo>
                    <a:lnTo>
                      <a:pt x="17" y="342"/>
                    </a:lnTo>
                    <a:lnTo>
                      <a:pt x="23" y="325"/>
                    </a:lnTo>
                    <a:lnTo>
                      <a:pt x="28" y="309"/>
                    </a:lnTo>
                    <a:lnTo>
                      <a:pt x="33" y="291"/>
                    </a:lnTo>
                    <a:lnTo>
                      <a:pt x="38" y="275"/>
                    </a:lnTo>
                    <a:lnTo>
                      <a:pt x="43" y="259"/>
                    </a:lnTo>
                    <a:lnTo>
                      <a:pt x="68" y="267"/>
                    </a:lnTo>
                    <a:lnTo>
                      <a:pt x="93"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4" name="Freeform 103"/>
              <p:cNvSpPr>
                <a:spLocks/>
              </p:cNvSpPr>
              <p:nvPr/>
            </p:nvSpPr>
            <p:spPr bwMode="auto">
              <a:xfrm>
                <a:off x="4065" y="3099"/>
                <a:ext cx="73" cy="46"/>
              </a:xfrm>
              <a:custGeom>
                <a:avLst/>
                <a:gdLst>
                  <a:gd name="T0" fmla="*/ 0 w 147"/>
                  <a:gd name="T1" fmla="*/ 0 h 94"/>
                  <a:gd name="T2" fmla="*/ 0 w 147"/>
                  <a:gd name="T3" fmla="*/ 0 h 94"/>
                  <a:gd name="T4" fmla="*/ 0 w 147"/>
                  <a:gd name="T5" fmla="*/ 0 h 94"/>
                  <a:gd name="T6" fmla="*/ 0 w 147"/>
                  <a:gd name="T7" fmla="*/ 0 h 94"/>
                  <a:gd name="T8" fmla="*/ 0 w 147"/>
                  <a:gd name="T9" fmla="*/ 0 h 94"/>
                  <a:gd name="T10" fmla="*/ 0 w 147"/>
                  <a:gd name="T11" fmla="*/ 0 h 94"/>
                  <a:gd name="T12" fmla="*/ 0 w 147"/>
                  <a:gd name="T13" fmla="*/ 0 h 94"/>
                  <a:gd name="T14" fmla="*/ 0 w 147"/>
                  <a:gd name="T15" fmla="*/ 0 h 94"/>
                  <a:gd name="T16" fmla="*/ 0 w 147"/>
                  <a:gd name="T17" fmla="*/ 0 h 94"/>
                  <a:gd name="T18" fmla="*/ 0 w 147"/>
                  <a:gd name="T19" fmla="*/ 0 h 94"/>
                  <a:gd name="T20" fmla="*/ 0 w 147"/>
                  <a:gd name="T21" fmla="*/ 0 h 94"/>
                  <a:gd name="T22" fmla="*/ 0 w 147"/>
                  <a:gd name="T23" fmla="*/ 0 h 94"/>
                  <a:gd name="T24" fmla="*/ 0 w 147"/>
                  <a:gd name="T25" fmla="*/ 0 h 94"/>
                  <a:gd name="T26" fmla="*/ 0 w 147"/>
                  <a:gd name="T27" fmla="*/ 0 h 94"/>
                  <a:gd name="T28" fmla="*/ 0 w 147"/>
                  <a:gd name="T29" fmla="*/ 0 h 94"/>
                  <a:gd name="T30" fmla="*/ 0 w 147"/>
                  <a:gd name="T31" fmla="*/ 0 h 94"/>
                  <a:gd name="T32" fmla="*/ 0 w 147"/>
                  <a:gd name="T33" fmla="*/ 0 h 94"/>
                  <a:gd name="T34" fmla="*/ 0 w 147"/>
                  <a:gd name="T35" fmla="*/ 0 h 94"/>
                  <a:gd name="T36" fmla="*/ 0 w 147"/>
                  <a:gd name="T37" fmla="*/ 0 h 94"/>
                  <a:gd name="T38" fmla="*/ 0 w 147"/>
                  <a:gd name="T39" fmla="*/ 0 h 94"/>
                  <a:gd name="T40" fmla="*/ 0 w 147"/>
                  <a:gd name="T41" fmla="*/ 0 h 94"/>
                  <a:gd name="T42" fmla="*/ 0 w 147"/>
                  <a:gd name="T43" fmla="*/ 0 h 94"/>
                  <a:gd name="T44" fmla="*/ 0 w 147"/>
                  <a:gd name="T45" fmla="*/ 0 h 94"/>
                  <a:gd name="T46" fmla="*/ 0 w 147"/>
                  <a:gd name="T47" fmla="*/ 0 h 94"/>
                  <a:gd name="T48" fmla="*/ 0 w 147"/>
                  <a:gd name="T49" fmla="*/ 0 h 94"/>
                  <a:gd name="T50" fmla="*/ 0 w 147"/>
                  <a:gd name="T51" fmla="*/ 0 h 94"/>
                  <a:gd name="T52" fmla="*/ 0 w 147"/>
                  <a:gd name="T53" fmla="*/ 0 h 94"/>
                  <a:gd name="T54" fmla="*/ 0 w 147"/>
                  <a:gd name="T55" fmla="*/ 0 h 94"/>
                  <a:gd name="T56" fmla="*/ 0 w 147"/>
                  <a:gd name="T57" fmla="*/ 0 h 94"/>
                  <a:gd name="T58" fmla="*/ 0 w 147"/>
                  <a:gd name="T59" fmla="*/ 0 h 94"/>
                  <a:gd name="T60" fmla="*/ 0 w 147"/>
                  <a:gd name="T61" fmla="*/ 0 h 94"/>
                  <a:gd name="T62" fmla="*/ 0 w 147"/>
                  <a:gd name="T63" fmla="*/ 0 h 94"/>
                  <a:gd name="T64" fmla="*/ 0 w 147"/>
                  <a:gd name="T65" fmla="*/ 0 h 94"/>
                  <a:gd name="T66" fmla="*/ 0 w 147"/>
                  <a:gd name="T67" fmla="*/ 0 h 94"/>
                  <a:gd name="T68" fmla="*/ 0 w 147"/>
                  <a:gd name="T69" fmla="*/ 0 h 94"/>
                  <a:gd name="T70" fmla="*/ 0 w 147"/>
                  <a:gd name="T71" fmla="*/ 0 h 94"/>
                  <a:gd name="T72" fmla="*/ 0 w 147"/>
                  <a:gd name="T73" fmla="*/ 0 h 94"/>
                  <a:gd name="T74" fmla="*/ 0 w 147"/>
                  <a:gd name="T75" fmla="*/ 0 h 94"/>
                  <a:gd name="T76" fmla="*/ 0 w 147"/>
                  <a:gd name="T77" fmla="*/ 0 h 94"/>
                  <a:gd name="T78" fmla="*/ 0 w 147"/>
                  <a:gd name="T79" fmla="*/ 0 h 94"/>
                  <a:gd name="T80" fmla="*/ 0 w 147"/>
                  <a:gd name="T81" fmla="*/ 0 h 94"/>
                  <a:gd name="T82" fmla="*/ 0 w 147"/>
                  <a:gd name="T83" fmla="*/ 0 h 94"/>
                  <a:gd name="T84" fmla="*/ 0 w 147"/>
                  <a:gd name="T85" fmla="*/ 0 h 94"/>
                  <a:gd name="T86" fmla="*/ 0 w 147"/>
                  <a:gd name="T87" fmla="*/ 0 h 94"/>
                  <a:gd name="T88" fmla="*/ 0 w 147"/>
                  <a:gd name="T89" fmla="*/ 0 h 94"/>
                  <a:gd name="T90" fmla="*/ 0 w 147"/>
                  <a:gd name="T91" fmla="*/ 0 h 9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7"/>
                  <a:gd name="T139" fmla="*/ 0 h 94"/>
                  <a:gd name="T140" fmla="*/ 147 w 147"/>
                  <a:gd name="T141" fmla="*/ 94 h 9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7" h="94">
                    <a:moveTo>
                      <a:pt x="94" y="33"/>
                    </a:moveTo>
                    <a:lnTo>
                      <a:pt x="147" y="43"/>
                    </a:lnTo>
                    <a:lnTo>
                      <a:pt x="141" y="42"/>
                    </a:lnTo>
                    <a:lnTo>
                      <a:pt x="135" y="43"/>
                    </a:lnTo>
                    <a:lnTo>
                      <a:pt x="129" y="45"/>
                    </a:lnTo>
                    <a:lnTo>
                      <a:pt x="124" y="49"/>
                    </a:lnTo>
                    <a:lnTo>
                      <a:pt x="119" y="53"/>
                    </a:lnTo>
                    <a:lnTo>
                      <a:pt x="114" y="58"/>
                    </a:lnTo>
                    <a:lnTo>
                      <a:pt x="111" y="64"/>
                    </a:lnTo>
                    <a:lnTo>
                      <a:pt x="109" y="68"/>
                    </a:lnTo>
                    <a:lnTo>
                      <a:pt x="110" y="75"/>
                    </a:lnTo>
                    <a:lnTo>
                      <a:pt x="114" y="80"/>
                    </a:lnTo>
                    <a:lnTo>
                      <a:pt x="116" y="86"/>
                    </a:lnTo>
                    <a:lnTo>
                      <a:pt x="111" y="91"/>
                    </a:lnTo>
                    <a:lnTo>
                      <a:pt x="102" y="94"/>
                    </a:lnTo>
                    <a:lnTo>
                      <a:pt x="94" y="94"/>
                    </a:lnTo>
                    <a:lnTo>
                      <a:pt x="84" y="94"/>
                    </a:lnTo>
                    <a:lnTo>
                      <a:pt x="75" y="93"/>
                    </a:lnTo>
                    <a:lnTo>
                      <a:pt x="67" y="91"/>
                    </a:lnTo>
                    <a:lnTo>
                      <a:pt x="58" y="90"/>
                    </a:lnTo>
                    <a:lnTo>
                      <a:pt x="50" y="91"/>
                    </a:lnTo>
                    <a:lnTo>
                      <a:pt x="42" y="94"/>
                    </a:lnTo>
                    <a:lnTo>
                      <a:pt x="36" y="88"/>
                    </a:lnTo>
                    <a:lnTo>
                      <a:pt x="29" y="83"/>
                    </a:lnTo>
                    <a:lnTo>
                      <a:pt x="21" y="79"/>
                    </a:lnTo>
                    <a:lnTo>
                      <a:pt x="13" y="75"/>
                    </a:lnTo>
                    <a:lnTo>
                      <a:pt x="6" y="71"/>
                    </a:lnTo>
                    <a:lnTo>
                      <a:pt x="1" y="65"/>
                    </a:lnTo>
                    <a:lnTo>
                      <a:pt x="0" y="58"/>
                    </a:lnTo>
                    <a:lnTo>
                      <a:pt x="3" y="48"/>
                    </a:lnTo>
                    <a:lnTo>
                      <a:pt x="18" y="49"/>
                    </a:lnTo>
                    <a:lnTo>
                      <a:pt x="24" y="44"/>
                    </a:lnTo>
                    <a:lnTo>
                      <a:pt x="27" y="37"/>
                    </a:lnTo>
                    <a:lnTo>
                      <a:pt x="26" y="27"/>
                    </a:lnTo>
                    <a:lnTo>
                      <a:pt x="26" y="18"/>
                    </a:lnTo>
                    <a:lnTo>
                      <a:pt x="27" y="10"/>
                    </a:lnTo>
                    <a:lnTo>
                      <a:pt x="34" y="4"/>
                    </a:lnTo>
                    <a:lnTo>
                      <a:pt x="48" y="3"/>
                    </a:lnTo>
                    <a:lnTo>
                      <a:pt x="57" y="0"/>
                    </a:lnTo>
                    <a:lnTo>
                      <a:pt x="64" y="2"/>
                    </a:lnTo>
                    <a:lnTo>
                      <a:pt x="69" y="6"/>
                    </a:lnTo>
                    <a:lnTo>
                      <a:pt x="73" y="11"/>
                    </a:lnTo>
                    <a:lnTo>
                      <a:pt x="76" y="18"/>
                    </a:lnTo>
                    <a:lnTo>
                      <a:pt x="81" y="23"/>
                    </a:lnTo>
                    <a:lnTo>
                      <a:pt x="87" y="29"/>
                    </a:lnTo>
                    <a:lnTo>
                      <a:pt x="94"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5" name="Freeform 104"/>
              <p:cNvSpPr>
                <a:spLocks/>
              </p:cNvSpPr>
              <p:nvPr/>
            </p:nvSpPr>
            <p:spPr bwMode="auto">
              <a:xfrm>
                <a:off x="3992" y="3156"/>
                <a:ext cx="192" cy="118"/>
              </a:xfrm>
              <a:custGeom>
                <a:avLst/>
                <a:gdLst>
                  <a:gd name="T0" fmla="*/ 0 w 385"/>
                  <a:gd name="T1" fmla="*/ 0 h 237"/>
                  <a:gd name="T2" fmla="*/ 0 w 385"/>
                  <a:gd name="T3" fmla="*/ 0 h 237"/>
                  <a:gd name="T4" fmla="*/ 0 w 385"/>
                  <a:gd name="T5" fmla="*/ 0 h 237"/>
                  <a:gd name="T6" fmla="*/ 0 w 385"/>
                  <a:gd name="T7" fmla="*/ 0 h 237"/>
                  <a:gd name="T8" fmla="*/ 0 w 385"/>
                  <a:gd name="T9" fmla="*/ 0 h 237"/>
                  <a:gd name="T10" fmla="*/ 0 w 385"/>
                  <a:gd name="T11" fmla="*/ 0 h 237"/>
                  <a:gd name="T12" fmla="*/ 0 w 385"/>
                  <a:gd name="T13" fmla="*/ 0 h 237"/>
                  <a:gd name="T14" fmla="*/ 0 w 385"/>
                  <a:gd name="T15" fmla="*/ 0 h 237"/>
                  <a:gd name="T16" fmla="*/ 0 w 385"/>
                  <a:gd name="T17" fmla="*/ 0 h 237"/>
                  <a:gd name="T18" fmla="*/ 0 w 385"/>
                  <a:gd name="T19" fmla="*/ 0 h 237"/>
                  <a:gd name="T20" fmla="*/ 0 w 385"/>
                  <a:gd name="T21" fmla="*/ 0 h 237"/>
                  <a:gd name="T22" fmla="*/ 0 w 385"/>
                  <a:gd name="T23" fmla="*/ 0 h 237"/>
                  <a:gd name="T24" fmla="*/ 0 w 385"/>
                  <a:gd name="T25" fmla="*/ 0 h 237"/>
                  <a:gd name="T26" fmla="*/ 0 w 385"/>
                  <a:gd name="T27" fmla="*/ 0 h 237"/>
                  <a:gd name="T28" fmla="*/ 0 w 385"/>
                  <a:gd name="T29" fmla="*/ 0 h 237"/>
                  <a:gd name="T30" fmla="*/ 0 w 385"/>
                  <a:gd name="T31" fmla="*/ 0 h 237"/>
                  <a:gd name="T32" fmla="*/ 0 w 385"/>
                  <a:gd name="T33" fmla="*/ 0 h 237"/>
                  <a:gd name="T34" fmla="*/ 0 w 385"/>
                  <a:gd name="T35" fmla="*/ 0 h 237"/>
                  <a:gd name="T36" fmla="*/ 0 w 385"/>
                  <a:gd name="T37" fmla="*/ 0 h 237"/>
                  <a:gd name="T38" fmla="*/ 0 w 385"/>
                  <a:gd name="T39" fmla="*/ 0 h 237"/>
                  <a:gd name="T40" fmla="*/ 0 w 385"/>
                  <a:gd name="T41" fmla="*/ 0 h 237"/>
                  <a:gd name="T42" fmla="*/ 0 w 385"/>
                  <a:gd name="T43" fmla="*/ 0 h 237"/>
                  <a:gd name="T44" fmla="*/ 0 w 385"/>
                  <a:gd name="T45" fmla="*/ 0 h 237"/>
                  <a:gd name="T46" fmla="*/ 0 w 385"/>
                  <a:gd name="T47" fmla="*/ 0 h 237"/>
                  <a:gd name="T48" fmla="*/ 0 w 385"/>
                  <a:gd name="T49" fmla="*/ 0 h 237"/>
                  <a:gd name="T50" fmla="*/ 0 w 385"/>
                  <a:gd name="T51" fmla="*/ 0 h 237"/>
                  <a:gd name="T52" fmla="*/ 0 w 385"/>
                  <a:gd name="T53" fmla="*/ 0 h 237"/>
                  <a:gd name="T54" fmla="*/ 0 w 385"/>
                  <a:gd name="T55" fmla="*/ 0 h 237"/>
                  <a:gd name="T56" fmla="*/ 0 w 385"/>
                  <a:gd name="T57" fmla="*/ 0 h 237"/>
                  <a:gd name="T58" fmla="*/ 0 w 385"/>
                  <a:gd name="T59" fmla="*/ 0 h 237"/>
                  <a:gd name="T60" fmla="*/ 0 w 385"/>
                  <a:gd name="T61" fmla="*/ 0 h 237"/>
                  <a:gd name="T62" fmla="*/ 0 w 385"/>
                  <a:gd name="T63" fmla="*/ 0 h 237"/>
                  <a:gd name="T64" fmla="*/ 0 w 385"/>
                  <a:gd name="T65" fmla="*/ 0 h 237"/>
                  <a:gd name="T66" fmla="*/ 0 w 385"/>
                  <a:gd name="T67" fmla="*/ 0 h 237"/>
                  <a:gd name="T68" fmla="*/ 0 w 385"/>
                  <a:gd name="T69" fmla="*/ 0 h 237"/>
                  <a:gd name="T70" fmla="*/ 0 w 385"/>
                  <a:gd name="T71" fmla="*/ 0 h 237"/>
                  <a:gd name="T72" fmla="*/ 0 w 385"/>
                  <a:gd name="T73" fmla="*/ 0 h 237"/>
                  <a:gd name="T74" fmla="*/ 0 w 385"/>
                  <a:gd name="T75" fmla="*/ 0 h 237"/>
                  <a:gd name="T76" fmla="*/ 0 w 385"/>
                  <a:gd name="T77" fmla="*/ 0 h 237"/>
                  <a:gd name="T78" fmla="*/ 0 w 385"/>
                  <a:gd name="T79" fmla="*/ 0 h 237"/>
                  <a:gd name="T80" fmla="*/ 0 w 385"/>
                  <a:gd name="T81" fmla="*/ 0 h 237"/>
                  <a:gd name="T82" fmla="*/ 0 w 385"/>
                  <a:gd name="T83" fmla="*/ 0 h 237"/>
                  <a:gd name="T84" fmla="*/ 0 w 385"/>
                  <a:gd name="T85" fmla="*/ 0 h 237"/>
                  <a:gd name="T86" fmla="*/ 0 w 385"/>
                  <a:gd name="T87" fmla="*/ 0 h 237"/>
                  <a:gd name="T88" fmla="*/ 0 w 385"/>
                  <a:gd name="T89" fmla="*/ 0 h 237"/>
                  <a:gd name="T90" fmla="*/ 0 w 385"/>
                  <a:gd name="T91" fmla="*/ 0 h 237"/>
                  <a:gd name="T92" fmla="*/ 0 w 385"/>
                  <a:gd name="T93" fmla="*/ 0 h 237"/>
                  <a:gd name="T94" fmla="*/ 0 w 385"/>
                  <a:gd name="T95" fmla="*/ 0 h 237"/>
                  <a:gd name="T96" fmla="*/ 0 w 385"/>
                  <a:gd name="T97" fmla="*/ 0 h 23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85"/>
                  <a:gd name="T148" fmla="*/ 0 h 237"/>
                  <a:gd name="T149" fmla="*/ 385 w 385"/>
                  <a:gd name="T150" fmla="*/ 237 h 23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85" h="237">
                    <a:moveTo>
                      <a:pt x="372" y="53"/>
                    </a:moveTo>
                    <a:lnTo>
                      <a:pt x="369" y="60"/>
                    </a:lnTo>
                    <a:lnTo>
                      <a:pt x="364" y="66"/>
                    </a:lnTo>
                    <a:lnTo>
                      <a:pt x="360" y="73"/>
                    </a:lnTo>
                    <a:lnTo>
                      <a:pt x="355" y="79"/>
                    </a:lnTo>
                    <a:lnTo>
                      <a:pt x="349" y="85"/>
                    </a:lnTo>
                    <a:lnTo>
                      <a:pt x="343" y="90"/>
                    </a:lnTo>
                    <a:lnTo>
                      <a:pt x="339" y="96"/>
                    </a:lnTo>
                    <a:lnTo>
                      <a:pt x="334" y="102"/>
                    </a:lnTo>
                    <a:lnTo>
                      <a:pt x="327" y="93"/>
                    </a:lnTo>
                    <a:lnTo>
                      <a:pt x="320" y="82"/>
                    </a:lnTo>
                    <a:lnTo>
                      <a:pt x="312" y="74"/>
                    </a:lnTo>
                    <a:lnTo>
                      <a:pt x="302" y="68"/>
                    </a:lnTo>
                    <a:lnTo>
                      <a:pt x="300" y="76"/>
                    </a:lnTo>
                    <a:lnTo>
                      <a:pt x="300" y="85"/>
                    </a:lnTo>
                    <a:lnTo>
                      <a:pt x="303" y="91"/>
                    </a:lnTo>
                    <a:lnTo>
                      <a:pt x="309" y="98"/>
                    </a:lnTo>
                    <a:lnTo>
                      <a:pt x="315" y="106"/>
                    </a:lnTo>
                    <a:lnTo>
                      <a:pt x="319" y="113"/>
                    </a:lnTo>
                    <a:lnTo>
                      <a:pt x="324" y="121"/>
                    </a:lnTo>
                    <a:lnTo>
                      <a:pt x="325" y="129"/>
                    </a:lnTo>
                    <a:lnTo>
                      <a:pt x="337" y="141"/>
                    </a:lnTo>
                    <a:lnTo>
                      <a:pt x="348" y="152"/>
                    </a:lnTo>
                    <a:lnTo>
                      <a:pt x="358" y="165"/>
                    </a:lnTo>
                    <a:lnTo>
                      <a:pt x="368" y="179"/>
                    </a:lnTo>
                    <a:lnTo>
                      <a:pt x="376" y="193"/>
                    </a:lnTo>
                    <a:lnTo>
                      <a:pt x="381" y="207"/>
                    </a:lnTo>
                    <a:lnTo>
                      <a:pt x="385" y="222"/>
                    </a:lnTo>
                    <a:lnTo>
                      <a:pt x="385" y="237"/>
                    </a:lnTo>
                    <a:lnTo>
                      <a:pt x="370" y="233"/>
                    </a:lnTo>
                    <a:lnTo>
                      <a:pt x="355" y="231"/>
                    </a:lnTo>
                    <a:lnTo>
                      <a:pt x="340" y="229"/>
                    </a:lnTo>
                    <a:lnTo>
                      <a:pt x="325" y="226"/>
                    </a:lnTo>
                    <a:lnTo>
                      <a:pt x="310" y="224"/>
                    </a:lnTo>
                    <a:lnTo>
                      <a:pt x="294" y="223"/>
                    </a:lnTo>
                    <a:lnTo>
                      <a:pt x="279" y="220"/>
                    </a:lnTo>
                    <a:lnTo>
                      <a:pt x="264" y="219"/>
                    </a:lnTo>
                    <a:lnTo>
                      <a:pt x="248" y="218"/>
                    </a:lnTo>
                    <a:lnTo>
                      <a:pt x="233" y="216"/>
                    </a:lnTo>
                    <a:lnTo>
                      <a:pt x="217" y="215"/>
                    </a:lnTo>
                    <a:lnTo>
                      <a:pt x="202" y="214"/>
                    </a:lnTo>
                    <a:lnTo>
                      <a:pt x="186" y="212"/>
                    </a:lnTo>
                    <a:lnTo>
                      <a:pt x="171" y="211"/>
                    </a:lnTo>
                    <a:lnTo>
                      <a:pt x="155" y="209"/>
                    </a:lnTo>
                    <a:lnTo>
                      <a:pt x="140" y="208"/>
                    </a:lnTo>
                    <a:lnTo>
                      <a:pt x="123" y="127"/>
                    </a:lnTo>
                    <a:lnTo>
                      <a:pt x="136" y="125"/>
                    </a:lnTo>
                    <a:lnTo>
                      <a:pt x="149" y="120"/>
                    </a:lnTo>
                    <a:lnTo>
                      <a:pt x="160" y="114"/>
                    </a:lnTo>
                    <a:lnTo>
                      <a:pt x="172" y="108"/>
                    </a:lnTo>
                    <a:lnTo>
                      <a:pt x="182" y="101"/>
                    </a:lnTo>
                    <a:lnTo>
                      <a:pt x="194" y="95"/>
                    </a:lnTo>
                    <a:lnTo>
                      <a:pt x="204" y="89"/>
                    </a:lnTo>
                    <a:lnTo>
                      <a:pt x="216" y="86"/>
                    </a:lnTo>
                    <a:lnTo>
                      <a:pt x="217" y="82"/>
                    </a:lnTo>
                    <a:lnTo>
                      <a:pt x="216" y="75"/>
                    </a:lnTo>
                    <a:lnTo>
                      <a:pt x="212" y="70"/>
                    </a:lnTo>
                    <a:lnTo>
                      <a:pt x="211" y="66"/>
                    </a:lnTo>
                    <a:lnTo>
                      <a:pt x="199" y="74"/>
                    </a:lnTo>
                    <a:lnTo>
                      <a:pt x="188" y="80"/>
                    </a:lnTo>
                    <a:lnTo>
                      <a:pt x="176" y="87"/>
                    </a:lnTo>
                    <a:lnTo>
                      <a:pt x="164" y="91"/>
                    </a:lnTo>
                    <a:lnTo>
                      <a:pt x="151" y="96"/>
                    </a:lnTo>
                    <a:lnTo>
                      <a:pt x="137" y="99"/>
                    </a:lnTo>
                    <a:lnTo>
                      <a:pt x="125" y="103"/>
                    </a:lnTo>
                    <a:lnTo>
                      <a:pt x="111" y="105"/>
                    </a:lnTo>
                    <a:lnTo>
                      <a:pt x="97" y="106"/>
                    </a:lnTo>
                    <a:lnTo>
                      <a:pt x="83" y="108"/>
                    </a:lnTo>
                    <a:lnTo>
                      <a:pt x="69" y="109"/>
                    </a:lnTo>
                    <a:lnTo>
                      <a:pt x="55" y="109"/>
                    </a:lnTo>
                    <a:lnTo>
                      <a:pt x="42" y="108"/>
                    </a:lnTo>
                    <a:lnTo>
                      <a:pt x="28" y="108"/>
                    </a:lnTo>
                    <a:lnTo>
                      <a:pt x="14" y="106"/>
                    </a:lnTo>
                    <a:lnTo>
                      <a:pt x="0" y="104"/>
                    </a:lnTo>
                    <a:lnTo>
                      <a:pt x="17" y="94"/>
                    </a:lnTo>
                    <a:lnTo>
                      <a:pt x="34" y="81"/>
                    </a:lnTo>
                    <a:lnTo>
                      <a:pt x="51" y="70"/>
                    </a:lnTo>
                    <a:lnTo>
                      <a:pt x="68" y="57"/>
                    </a:lnTo>
                    <a:lnTo>
                      <a:pt x="87" y="45"/>
                    </a:lnTo>
                    <a:lnTo>
                      <a:pt x="104" y="35"/>
                    </a:lnTo>
                    <a:lnTo>
                      <a:pt x="122" y="26"/>
                    </a:lnTo>
                    <a:lnTo>
                      <a:pt x="142" y="18"/>
                    </a:lnTo>
                    <a:lnTo>
                      <a:pt x="150" y="12"/>
                    </a:lnTo>
                    <a:lnTo>
                      <a:pt x="158" y="7"/>
                    </a:lnTo>
                    <a:lnTo>
                      <a:pt x="168" y="4"/>
                    </a:lnTo>
                    <a:lnTo>
                      <a:pt x="178" y="2"/>
                    </a:lnTo>
                    <a:lnTo>
                      <a:pt x="188" y="0"/>
                    </a:lnTo>
                    <a:lnTo>
                      <a:pt x="198" y="2"/>
                    </a:lnTo>
                    <a:lnTo>
                      <a:pt x="209" y="4"/>
                    </a:lnTo>
                    <a:lnTo>
                      <a:pt x="218" y="7"/>
                    </a:lnTo>
                    <a:lnTo>
                      <a:pt x="236" y="17"/>
                    </a:lnTo>
                    <a:lnTo>
                      <a:pt x="254" y="25"/>
                    </a:lnTo>
                    <a:lnTo>
                      <a:pt x="273" y="33"/>
                    </a:lnTo>
                    <a:lnTo>
                      <a:pt x="292" y="38"/>
                    </a:lnTo>
                    <a:lnTo>
                      <a:pt x="311" y="44"/>
                    </a:lnTo>
                    <a:lnTo>
                      <a:pt x="332" y="48"/>
                    </a:lnTo>
                    <a:lnTo>
                      <a:pt x="352" y="51"/>
                    </a:lnTo>
                    <a:lnTo>
                      <a:pt x="372"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6" name="Freeform 105"/>
              <p:cNvSpPr>
                <a:spLocks/>
              </p:cNvSpPr>
              <p:nvPr/>
            </p:nvSpPr>
            <p:spPr bwMode="auto">
              <a:xfrm>
                <a:off x="4191" y="3252"/>
                <a:ext cx="268" cy="202"/>
              </a:xfrm>
              <a:custGeom>
                <a:avLst/>
                <a:gdLst>
                  <a:gd name="T0" fmla="*/ 1 w 535"/>
                  <a:gd name="T1" fmla="*/ 1 h 404"/>
                  <a:gd name="T2" fmla="*/ 1 w 535"/>
                  <a:gd name="T3" fmla="*/ 1 h 404"/>
                  <a:gd name="T4" fmla="*/ 1 w 535"/>
                  <a:gd name="T5" fmla="*/ 1 h 404"/>
                  <a:gd name="T6" fmla="*/ 1 w 535"/>
                  <a:gd name="T7" fmla="*/ 1 h 404"/>
                  <a:gd name="T8" fmla="*/ 1 w 535"/>
                  <a:gd name="T9" fmla="*/ 1 h 404"/>
                  <a:gd name="T10" fmla="*/ 1 w 535"/>
                  <a:gd name="T11" fmla="*/ 1 h 404"/>
                  <a:gd name="T12" fmla="*/ 1 w 535"/>
                  <a:gd name="T13" fmla="*/ 1 h 404"/>
                  <a:gd name="T14" fmla="*/ 1 w 535"/>
                  <a:gd name="T15" fmla="*/ 1 h 404"/>
                  <a:gd name="T16" fmla="*/ 1 w 535"/>
                  <a:gd name="T17" fmla="*/ 1 h 404"/>
                  <a:gd name="T18" fmla="*/ 1 w 535"/>
                  <a:gd name="T19" fmla="*/ 1 h 404"/>
                  <a:gd name="T20" fmla="*/ 1 w 535"/>
                  <a:gd name="T21" fmla="*/ 1 h 404"/>
                  <a:gd name="T22" fmla="*/ 1 w 535"/>
                  <a:gd name="T23" fmla="*/ 1 h 404"/>
                  <a:gd name="T24" fmla="*/ 1 w 535"/>
                  <a:gd name="T25" fmla="*/ 1 h 404"/>
                  <a:gd name="T26" fmla="*/ 1 w 535"/>
                  <a:gd name="T27" fmla="*/ 1 h 404"/>
                  <a:gd name="T28" fmla="*/ 1 w 535"/>
                  <a:gd name="T29" fmla="*/ 1 h 404"/>
                  <a:gd name="T30" fmla="*/ 1 w 535"/>
                  <a:gd name="T31" fmla="*/ 1 h 404"/>
                  <a:gd name="T32" fmla="*/ 1 w 535"/>
                  <a:gd name="T33" fmla="*/ 1 h 404"/>
                  <a:gd name="T34" fmla="*/ 1 w 535"/>
                  <a:gd name="T35" fmla="*/ 1 h 404"/>
                  <a:gd name="T36" fmla="*/ 1 w 535"/>
                  <a:gd name="T37" fmla="*/ 1 h 404"/>
                  <a:gd name="T38" fmla="*/ 1 w 535"/>
                  <a:gd name="T39" fmla="*/ 1 h 404"/>
                  <a:gd name="T40" fmla="*/ 1 w 535"/>
                  <a:gd name="T41" fmla="*/ 1 h 404"/>
                  <a:gd name="T42" fmla="*/ 1 w 535"/>
                  <a:gd name="T43" fmla="*/ 1 h 404"/>
                  <a:gd name="T44" fmla="*/ 1 w 535"/>
                  <a:gd name="T45" fmla="*/ 1 h 404"/>
                  <a:gd name="T46" fmla="*/ 1 w 535"/>
                  <a:gd name="T47" fmla="*/ 1 h 404"/>
                  <a:gd name="T48" fmla="*/ 1 w 535"/>
                  <a:gd name="T49" fmla="*/ 1 h 404"/>
                  <a:gd name="T50" fmla="*/ 1 w 535"/>
                  <a:gd name="T51" fmla="*/ 1 h 404"/>
                  <a:gd name="T52" fmla="*/ 1 w 535"/>
                  <a:gd name="T53" fmla="*/ 1 h 404"/>
                  <a:gd name="T54" fmla="*/ 1 w 535"/>
                  <a:gd name="T55" fmla="*/ 1 h 404"/>
                  <a:gd name="T56" fmla="*/ 1 w 535"/>
                  <a:gd name="T57" fmla="*/ 1 h 404"/>
                  <a:gd name="T58" fmla="*/ 1 w 535"/>
                  <a:gd name="T59" fmla="*/ 1 h 404"/>
                  <a:gd name="T60" fmla="*/ 1 w 535"/>
                  <a:gd name="T61" fmla="*/ 1 h 404"/>
                  <a:gd name="T62" fmla="*/ 1 w 535"/>
                  <a:gd name="T63" fmla="*/ 1 h 404"/>
                  <a:gd name="T64" fmla="*/ 1 w 535"/>
                  <a:gd name="T65" fmla="*/ 1 h 404"/>
                  <a:gd name="T66" fmla="*/ 1 w 535"/>
                  <a:gd name="T67" fmla="*/ 1 h 404"/>
                  <a:gd name="T68" fmla="*/ 1 w 535"/>
                  <a:gd name="T69" fmla="*/ 1 h 404"/>
                  <a:gd name="T70" fmla="*/ 1 w 535"/>
                  <a:gd name="T71" fmla="*/ 1 h 404"/>
                  <a:gd name="T72" fmla="*/ 1 w 535"/>
                  <a:gd name="T73" fmla="*/ 1 h 404"/>
                  <a:gd name="T74" fmla="*/ 1 w 535"/>
                  <a:gd name="T75" fmla="*/ 1 h 404"/>
                  <a:gd name="T76" fmla="*/ 1 w 535"/>
                  <a:gd name="T77" fmla="*/ 1 h 404"/>
                  <a:gd name="T78" fmla="*/ 1 w 535"/>
                  <a:gd name="T79" fmla="*/ 1 h 404"/>
                  <a:gd name="T80" fmla="*/ 1 w 535"/>
                  <a:gd name="T81" fmla="*/ 1 h 404"/>
                  <a:gd name="T82" fmla="*/ 1 w 535"/>
                  <a:gd name="T83" fmla="*/ 1 h 404"/>
                  <a:gd name="T84" fmla="*/ 1 w 535"/>
                  <a:gd name="T85" fmla="*/ 1 h 404"/>
                  <a:gd name="T86" fmla="*/ 1 w 535"/>
                  <a:gd name="T87" fmla="*/ 1 h 404"/>
                  <a:gd name="T88" fmla="*/ 1 w 535"/>
                  <a:gd name="T89" fmla="*/ 1 h 404"/>
                  <a:gd name="T90" fmla="*/ 1 w 535"/>
                  <a:gd name="T91" fmla="*/ 1 h 404"/>
                  <a:gd name="T92" fmla="*/ 1 w 535"/>
                  <a:gd name="T93" fmla="*/ 1 h 404"/>
                  <a:gd name="T94" fmla="*/ 1 w 535"/>
                  <a:gd name="T95" fmla="*/ 1 h 404"/>
                  <a:gd name="T96" fmla="*/ 1 w 535"/>
                  <a:gd name="T97" fmla="*/ 1 h 404"/>
                  <a:gd name="T98" fmla="*/ 1 w 535"/>
                  <a:gd name="T99" fmla="*/ 1 h 404"/>
                  <a:gd name="T100" fmla="*/ 1 w 535"/>
                  <a:gd name="T101" fmla="*/ 1 h 404"/>
                  <a:gd name="T102" fmla="*/ 1 w 535"/>
                  <a:gd name="T103" fmla="*/ 1 h 404"/>
                  <a:gd name="T104" fmla="*/ 1 w 535"/>
                  <a:gd name="T105" fmla="*/ 1 h 404"/>
                  <a:gd name="T106" fmla="*/ 1 w 535"/>
                  <a:gd name="T107" fmla="*/ 1 h 404"/>
                  <a:gd name="T108" fmla="*/ 1 w 535"/>
                  <a:gd name="T109" fmla="*/ 1 h 404"/>
                  <a:gd name="T110" fmla="*/ 1 w 535"/>
                  <a:gd name="T111" fmla="*/ 1 h 404"/>
                  <a:gd name="T112" fmla="*/ 1 w 535"/>
                  <a:gd name="T113" fmla="*/ 1 h 404"/>
                  <a:gd name="T114" fmla="*/ 0 w 535"/>
                  <a:gd name="T115" fmla="*/ 0 h 404"/>
                  <a:gd name="T116" fmla="*/ 1 w 535"/>
                  <a:gd name="T117" fmla="*/ 1 h 404"/>
                  <a:gd name="T118" fmla="*/ 1 w 535"/>
                  <a:gd name="T119" fmla="*/ 1 h 4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35"/>
                  <a:gd name="T181" fmla="*/ 0 h 404"/>
                  <a:gd name="T182" fmla="*/ 535 w 535"/>
                  <a:gd name="T183" fmla="*/ 404 h 40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35" h="404">
                    <a:moveTo>
                      <a:pt x="305" y="53"/>
                    </a:moveTo>
                    <a:lnTo>
                      <a:pt x="319" y="57"/>
                    </a:lnTo>
                    <a:lnTo>
                      <a:pt x="333" y="63"/>
                    </a:lnTo>
                    <a:lnTo>
                      <a:pt x="346" y="68"/>
                    </a:lnTo>
                    <a:lnTo>
                      <a:pt x="360" y="72"/>
                    </a:lnTo>
                    <a:lnTo>
                      <a:pt x="374" y="77"/>
                    </a:lnTo>
                    <a:lnTo>
                      <a:pt x="388" y="82"/>
                    </a:lnTo>
                    <a:lnTo>
                      <a:pt x="402" y="86"/>
                    </a:lnTo>
                    <a:lnTo>
                      <a:pt x="415" y="92"/>
                    </a:lnTo>
                    <a:lnTo>
                      <a:pt x="429" y="97"/>
                    </a:lnTo>
                    <a:lnTo>
                      <a:pt x="443" y="101"/>
                    </a:lnTo>
                    <a:lnTo>
                      <a:pt x="457" y="107"/>
                    </a:lnTo>
                    <a:lnTo>
                      <a:pt x="471" y="112"/>
                    </a:lnTo>
                    <a:lnTo>
                      <a:pt x="485" y="117"/>
                    </a:lnTo>
                    <a:lnTo>
                      <a:pt x="498" y="123"/>
                    </a:lnTo>
                    <a:lnTo>
                      <a:pt x="511" y="129"/>
                    </a:lnTo>
                    <a:lnTo>
                      <a:pt x="525" y="135"/>
                    </a:lnTo>
                    <a:lnTo>
                      <a:pt x="535" y="404"/>
                    </a:lnTo>
                    <a:lnTo>
                      <a:pt x="524" y="395"/>
                    </a:lnTo>
                    <a:lnTo>
                      <a:pt x="511" y="386"/>
                    </a:lnTo>
                    <a:lnTo>
                      <a:pt x="497" y="375"/>
                    </a:lnTo>
                    <a:lnTo>
                      <a:pt x="482" y="366"/>
                    </a:lnTo>
                    <a:lnTo>
                      <a:pt x="466" y="357"/>
                    </a:lnTo>
                    <a:lnTo>
                      <a:pt x="450" y="348"/>
                    </a:lnTo>
                    <a:lnTo>
                      <a:pt x="434" y="340"/>
                    </a:lnTo>
                    <a:lnTo>
                      <a:pt x="419" y="330"/>
                    </a:lnTo>
                    <a:lnTo>
                      <a:pt x="403" y="324"/>
                    </a:lnTo>
                    <a:lnTo>
                      <a:pt x="389" y="317"/>
                    </a:lnTo>
                    <a:lnTo>
                      <a:pt x="376" y="310"/>
                    </a:lnTo>
                    <a:lnTo>
                      <a:pt x="365" y="305"/>
                    </a:lnTo>
                    <a:lnTo>
                      <a:pt x="356" y="300"/>
                    </a:lnTo>
                    <a:lnTo>
                      <a:pt x="349" y="297"/>
                    </a:lnTo>
                    <a:lnTo>
                      <a:pt x="344" y="296"/>
                    </a:lnTo>
                    <a:lnTo>
                      <a:pt x="343" y="295"/>
                    </a:lnTo>
                    <a:lnTo>
                      <a:pt x="348" y="272"/>
                    </a:lnTo>
                    <a:lnTo>
                      <a:pt x="350" y="247"/>
                    </a:lnTo>
                    <a:lnTo>
                      <a:pt x="351" y="224"/>
                    </a:lnTo>
                    <a:lnTo>
                      <a:pt x="353" y="201"/>
                    </a:lnTo>
                    <a:lnTo>
                      <a:pt x="336" y="183"/>
                    </a:lnTo>
                    <a:lnTo>
                      <a:pt x="316" y="167"/>
                    </a:lnTo>
                    <a:lnTo>
                      <a:pt x="298" y="151"/>
                    </a:lnTo>
                    <a:lnTo>
                      <a:pt x="278" y="137"/>
                    </a:lnTo>
                    <a:lnTo>
                      <a:pt x="258" y="124"/>
                    </a:lnTo>
                    <a:lnTo>
                      <a:pt x="237" y="113"/>
                    </a:lnTo>
                    <a:lnTo>
                      <a:pt x="215" y="101"/>
                    </a:lnTo>
                    <a:lnTo>
                      <a:pt x="193" y="92"/>
                    </a:lnTo>
                    <a:lnTo>
                      <a:pt x="171" y="84"/>
                    </a:lnTo>
                    <a:lnTo>
                      <a:pt x="148" y="76"/>
                    </a:lnTo>
                    <a:lnTo>
                      <a:pt x="125" y="69"/>
                    </a:lnTo>
                    <a:lnTo>
                      <a:pt x="101" y="63"/>
                    </a:lnTo>
                    <a:lnTo>
                      <a:pt x="78" y="57"/>
                    </a:lnTo>
                    <a:lnTo>
                      <a:pt x="54" y="53"/>
                    </a:lnTo>
                    <a:lnTo>
                      <a:pt x="30" y="49"/>
                    </a:lnTo>
                    <a:lnTo>
                      <a:pt x="5" y="46"/>
                    </a:lnTo>
                    <a:lnTo>
                      <a:pt x="11" y="37"/>
                    </a:lnTo>
                    <a:lnTo>
                      <a:pt x="9" y="24"/>
                    </a:lnTo>
                    <a:lnTo>
                      <a:pt x="3" y="11"/>
                    </a:lnTo>
                    <a:lnTo>
                      <a:pt x="0" y="0"/>
                    </a:lnTo>
                    <a:lnTo>
                      <a:pt x="94" y="2"/>
                    </a:lnTo>
                    <a:lnTo>
                      <a:pt x="305" y="53"/>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7" name="Freeform 106"/>
              <p:cNvSpPr>
                <a:spLocks/>
              </p:cNvSpPr>
              <p:nvPr/>
            </p:nvSpPr>
            <p:spPr bwMode="auto">
              <a:xfrm>
                <a:off x="3984" y="3274"/>
                <a:ext cx="371" cy="250"/>
              </a:xfrm>
              <a:custGeom>
                <a:avLst/>
                <a:gdLst>
                  <a:gd name="T0" fmla="*/ 1 w 742"/>
                  <a:gd name="T1" fmla="*/ 1 h 500"/>
                  <a:gd name="T2" fmla="*/ 1 w 742"/>
                  <a:gd name="T3" fmla="*/ 1 h 500"/>
                  <a:gd name="T4" fmla="*/ 1 w 742"/>
                  <a:gd name="T5" fmla="*/ 1 h 500"/>
                  <a:gd name="T6" fmla="*/ 1 w 742"/>
                  <a:gd name="T7" fmla="*/ 1 h 500"/>
                  <a:gd name="T8" fmla="*/ 1 w 742"/>
                  <a:gd name="T9" fmla="*/ 1 h 500"/>
                  <a:gd name="T10" fmla="*/ 1 w 742"/>
                  <a:gd name="T11" fmla="*/ 1 h 500"/>
                  <a:gd name="T12" fmla="*/ 1 w 742"/>
                  <a:gd name="T13" fmla="*/ 1 h 500"/>
                  <a:gd name="T14" fmla="*/ 1 w 742"/>
                  <a:gd name="T15" fmla="*/ 0 h 500"/>
                  <a:gd name="T16" fmla="*/ 1 w 742"/>
                  <a:gd name="T17" fmla="*/ 0 h 500"/>
                  <a:gd name="T18" fmla="*/ 1 w 742"/>
                  <a:gd name="T19" fmla="*/ 0 h 500"/>
                  <a:gd name="T20" fmla="*/ 1 w 742"/>
                  <a:gd name="T21" fmla="*/ 1 h 500"/>
                  <a:gd name="T22" fmla="*/ 1 w 742"/>
                  <a:gd name="T23" fmla="*/ 1 h 500"/>
                  <a:gd name="T24" fmla="*/ 1 w 742"/>
                  <a:gd name="T25" fmla="*/ 1 h 500"/>
                  <a:gd name="T26" fmla="*/ 1 w 742"/>
                  <a:gd name="T27" fmla="*/ 1 h 500"/>
                  <a:gd name="T28" fmla="*/ 1 w 742"/>
                  <a:gd name="T29" fmla="*/ 1 h 500"/>
                  <a:gd name="T30" fmla="*/ 1 w 742"/>
                  <a:gd name="T31" fmla="*/ 1 h 500"/>
                  <a:gd name="T32" fmla="*/ 1 w 742"/>
                  <a:gd name="T33" fmla="*/ 1 h 500"/>
                  <a:gd name="T34" fmla="*/ 1 w 742"/>
                  <a:gd name="T35" fmla="*/ 1 h 500"/>
                  <a:gd name="T36" fmla="*/ 1 w 742"/>
                  <a:gd name="T37" fmla="*/ 1 h 500"/>
                  <a:gd name="T38" fmla="*/ 1 w 742"/>
                  <a:gd name="T39" fmla="*/ 1 h 500"/>
                  <a:gd name="T40" fmla="*/ 1 w 742"/>
                  <a:gd name="T41" fmla="*/ 1 h 500"/>
                  <a:gd name="T42" fmla="*/ 1 w 742"/>
                  <a:gd name="T43" fmla="*/ 1 h 500"/>
                  <a:gd name="T44" fmla="*/ 1 w 742"/>
                  <a:gd name="T45" fmla="*/ 1 h 500"/>
                  <a:gd name="T46" fmla="*/ 1 w 742"/>
                  <a:gd name="T47" fmla="*/ 1 h 500"/>
                  <a:gd name="T48" fmla="*/ 1 w 742"/>
                  <a:gd name="T49" fmla="*/ 1 h 500"/>
                  <a:gd name="T50" fmla="*/ 1 w 742"/>
                  <a:gd name="T51" fmla="*/ 1 h 500"/>
                  <a:gd name="T52" fmla="*/ 1 w 742"/>
                  <a:gd name="T53" fmla="*/ 1 h 500"/>
                  <a:gd name="T54" fmla="*/ 1 w 742"/>
                  <a:gd name="T55" fmla="*/ 1 h 500"/>
                  <a:gd name="T56" fmla="*/ 1 w 742"/>
                  <a:gd name="T57" fmla="*/ 1 h 500"/>
                  <a:gd name="T58" fmla="*/ 1 w 742"/>
                  <a:gd name="T59" fmla="*/ 1 h 500"/>
                  <a:gd name="T60" fmla="*/ 1 w 742"/>
                  <a:gd name="T61" fmla="*/ 1 h 500"/>
                  <a:gd name="T62" fmla="*/ 1 w 742"/>
                  <a:gd name="T63" fmla="*/ 1 h 500"/>
                  <a:gd name="T64" fmla="*/ 1 w 742"/>
                  <a:gd name="T65" fmla="*/ 1 h 500"/>
                  <a:gd name="T66" fmla="*/ 1 w 742"/>
                  <a:gd name="T67" fmla="*/ 1 h 500"/>
                  <a:gd name="T68" fmla="*/ 1 w 742"/>
                  <a:gd name="T69" fmla="*/ 1 h 500"/>
                  <a:gd name="T70" fmla="*/ 1 w 742"/>
                  <a:gd name="T71" fmla="*/ 1 h 500"/>
                  <a:gd name="T72" fmla="*/ 1 w 742"/>
                  <a:gd name="T73" fmla="*/ 1 h 500"/>
                  <a:gd name="T74" fmla="*/ 1 w 742"/>
                  <a:gd name="T75" fmla="*/ 1 h 500"/>
                  <a:gd name="T76" fmla="*/ 1 w 742"/>
                  <a:gd name="T77" fmla="*/ 1 h 500"/>
                  <a:gd name="T78" fmla="*/ 1 w 742"/>
                  <a:gd name="T79" fmla="*/ 1 h 500"/>
                  <a:gd name="T80" fmla="*/ 1 w 742"/>
                  <a:gd name="T81" fmla="*/ 1 h 500"/>
                  <a:gd name="T82" fmla="*/ 1 w 742"/>
                  <a:gd name="T83" fmla="*/ 1 h 500"/>
                  <a:gd name="T84" fmla="*/ 1 w 742"/>
                  <a:gd name="T85" fmla="*/ 1 h 500"/>
                  <a:gd name="T86" fmla="*/ 1 w 742"/>
                  <a:gd name="T87" fmla="*/ 1 h 500"/>
                  <a:gd name="T88" fmla="*/ 1 w 742"/>
                  <a:gd name="T89" fmla="*/ 1 h 500"/>
                  <a:gd name="T90" fmla="*/ 1 w 742"/>
                  <a:gd name="T91" fmla="*/ 1 h 500"/>
                  <a:gd name="T92" fmla="*/ 1 w 742"/>
                  <a:gd name="T93" fmla="*/ 1 h 500"/>
                  <a:gd name="T94" fmla="*/ 1 w 742"/>
                  <a:gd name="T95" fmla="*/ 1 h 500"/>
                  <a:gd name="T96" fmla="*/ 1 w 742"/>
                  <a:gd name="T97" fmla="*/ 1 h 500"/>
                  <a:gd name="T98" fmla="*/ 1 w 742"/>
                  <a:gd name="T99" fmla="*/ 1 h 500"/>
                  <a:gd name="T100" fmla="*/ 1 w 742"/>
                  <a:gd name="T101" fmla="*/ 1 h 500"/>
                  <a:gd name="T102" fmla="*/ 1 w 742"/>
                  <a:gd name="T103" fmla="*/ 1 h 500"/>
                  <a:gd name="T104" fmla="*/ 1 w 742"/>
                  <a:gd name="T105" fmla="*/ 1 h 500"/>
                  <a:gd name="T106" fmla="*/ 1 w 742"/>
                  <a:gd name="T107" fmla="*/ 1 h 500"/>
                  <a:gd name="T108" fmla="*/ 1 w 742"/>
                  <a:gd name="T109" fmla="*/ 1 h 500"/>
                  <a:gd name="T110" fmla="*/ 1 w 742"/>
                  <a:gd name="T111" fmla="*/ 1 h 500"/>
                  <a:gd name="T112" fmla="*/ 1 w 742"/>
                  <a:gd name="T113" fmla="*/ 1 h 500"/>
                  <a:gd name="T114" fmla="*/ 1 w 742"/>
                  <a:gd name="T115" fmla="*/ 1 h 500"/>
                  <a:gd name="T116" fmla="*/ 0 w 742"/>
                  <a:gd name="T117" fmla="*/ 1 h 500"/>
                  <a:gd name="T118" fmla="*/ 1 w 742"/>
                  <a:gd name="T119" fmla="*/ 1 h 5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2"/>
                  <a:gd name="T181" fmla="*/ 0 h 500"/>
                  <a:gd name="T182" fmla="*/ 742 w 742"/>
                  <a:gd name="T183" fmla="*/ 500 h 5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2" h="500">
                    <a:moveTo>
                      <a:pt x="15" y="23"/>
                    </a:moveTo>
                    <a:lnTo>
                      <a:pt x="32" y="17"/>
                    </a:lnTo>
                    <a:lnTo>
                      <a:pt x="51" y="11"/>
                    </a:lnTo>
                    <a:lnTo>
                      <a:pt x="70" y="8"/>
                    </a:lnTo>
                    <a:lnTo>
                      <a:pt x="90" y="4"/>
                    </a:lnTo>
                    <a:lnTo>
                      <a:pt x="109" y="2"/>
                    </a:lnTo>
                    <a:lnTo>
                      <a:pt x="129" y="1"/>
                    </a:lnTo>
                    <a:lnTo>
                      <a:pt x="150" y="0"/>
                    </a:lnTo>
                    <a:lnTo>
                      <a:pt x="171" y="0"/>
                    </a:lnTo>
                    <a:lnTo>
                      <a:pt x="191" y="0"/>
                    </a:lnTo>
                    <a:lnTo>
                      <a:pt x="212" y="1"/>
                    </a:lnTo>
                    <a:lnTo>
                      <a:pt x="233" y="1"/>
                    </a:lnTo>
                    <a:lnTo>
                      <a:pt x="253" y="3"/>
                    </a:lnTo>
                    <a:lnTo>
                      <a:pt x="274" y="4"/>
                    </a:lnTo>
                    <a:lnTo>
                      <a:pt x="294" y="5"/>
                    </a:lnTo>
                    <a:lnTo>
                      <a:pt x="313" y="8"/>
                    </a:lnTo>
                    <a:lnTo>
                      <a:pt x="333" y="9"/>
                    </a:lnTo>
                    <a:lnTo>
                      <a:pt x="524" y="43"/>
                    </a:lnTo>
                    <a:lnTo>
                      <a:pt x="539" y="47"/>
                    </a:lnTo>
                    <a:lnTo>
                      <a:pt x="554" y="50"/>
                    </a:lnTo>
                    <a:lnTo>
                      <a:pt x="570" y="55"/>
                    </a:lnTo>
                    <a:lnTo>
                      <a:pt x="585" y="61"/>
                    </a:lnTo>
                    <a:lnTo>
                      <a:pt x="599" y="65"/>
                    </a:lnTo>
                    <a:lnTo>
                      <a:pt x="614" y="72"/>
                    </a:lnTo>
                    <a:lnTo>
                      <a:pt x="629" y="78"/>
                    </a:lnTo>
                    <a:lnTo>
                      <a:pt x="643" y="86"/>
                    </a:lnTo>
                    <a:lnTo>
                      <a:pt x="657" y="93"/>
                    </a:lnTo>
                    <a:lnTo>
                      <a:pt x="669" y="102"/>
                    </a:lnTo>
                    <a:lnTo>
                      <a:pt x="683" y="111"/>
                    </a:lnTo>
                    <a:lnTo>
                      <a:pt x="696" y="121"/>
                    </a:lnTo>
                    <a:lnTo>
                      <a:pt x="707" y="131"/>
                    </a:lnTo>
                    <a:lnTo>
                      <a:pt x="720" y="142"/>
                    </a:lnTo>
                    <a:lnTo>
                      <a:pt x="732" y="154"/>
                    </a:lnTo>
                    <a:lnTo>
                      <a:pt x="742" y="167"/>
                    </a:lnTo>
                    <a:lnTo>
                      <a:pt x="679" y="500"/>
                    </a:lnTo>
                    <a:lnTo>
                      <a:pt x="653" y="466"/>
                    </a:lnTo>
                    <a:lnTo>
                      <a:pt x="627" y="435"/>
                    </a:lnTo>
                    <a:lnTo>
                      <a:pt x="599" y="406"/>
                    </a:lnTo>
                    <a:lnTo>
                      <a:pt x="570" y="380"/>
                    </a:lnTo>
                    <a:lnTo>
                      <a:pt x="541" y="354"/>
                    </a:lnTo>
                    <a:lnTo>
                      <a:pt x="510" y="331"/>
                    </a:lnTo>
                    <a:lnTo>
                      <a:pt x="479" y="309"/>
                    </a:lnTo>
                    <a:lnTo>
                      <a:pt x="448" y="289"/>
                    </a:lnTo>
                    <a:lnTo>
                      <a:pt x="416" y="270"/>
                    </a:lnTo>
                    <a:lnTo>
                      <a:pt x="382" y="253"/>
                    </a:lnTo>
                    <a:lnTo>
                      <a:pt x="349" y="237"/>
                    </a:lnTo>
                    <a:lnTo>
                      <a:pt x="315" y="222"/>
                    </a:lnTo>
                    <a:lnTo>
                      <a:pt x="280" y="207"/>
                    </a:lnTo>
                    <a:lnTo>
                      <a:pt x="244" y="194"/>
                    </a:lnTo>
                    <a:lnTo>
                      <a:pt x="210" y="182"/>
                    </a:lnTo>
                    <a:lnTo>
                      <a:pt x="174" y="169"/>
                    </a:lnTo>
                    <a:lnTo>
                      <a:pt x="154" y="165"/>
                    </a:lnTo>
                    <a:lnTo>
                      <a:pt x="136" y="161"/>
                    </a:lnTo>
                    <a:lnTo>
                      <a:pt x="118" y="156"/>
                    </a:lnTo>
                    <a:lnTo>
                      <a:pt x="99" y="152"/>
                    </a:lnTo>
                    <a:lnTo>
                      <a:pt x="80" y="148"/>
                    </a:lnTo>
                    <a:lnTo>
                      <a:pt x="56" y="146"/>
                    </a:lnTo>
                    <a:lnTo>
                      <a:pt x="31" y="146"/>
                    </a:lnTo>
                    <a:lnTo>
                      <a:pt x="0" y="148"/>
                    </a:lnTo>
                    <a:lnTo>
                      <a:pt x="15" y="23"/>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8" name="Freeform 107"/>
              <p:cNvSpPr>
                <a:spLocks/>
              </p:cNvSpPr>
              <p:nvPr/>
            </p:nvSpPr>
            <p:spPr bwMode="auto">
              <a:xfrm>
                <a:off x="4337" y="3410"/>
                <a:ext cx="119" cy="109"/>
              </a:xfrm>
              <a:custGeom>
                <a:avLst/>
                <a:gdLst>
                  <a:gd name="T0" fmla="*/ 0 w 239"/>
                  <a:gd name="T1" fmla="*/ 1 h 218"/>
                  <a:gd name="T2" fmla="*/ 0 w 239"/>
                  <a:gd name="T3" fmla="*/ 1 h 218"/>
                  <a:gd name="T4" fmla="*/ 0 w 239"/>
                  <a:gd name="T5" fmla="*/ 1 h 218"/>
                  <a:gd name="T6" fmla="*/ 0 w 239"/>
                  <a:gd name="T7" fmla="*/ 1 h 218"/>
                  <a:gd name="T8" fmla="*/ 0 w 239"/>
                  <a:gd name="T9" fmla="*/ 1 h 218"/>
                  <a:gd name="T10" fmla="*/ 0 w 239"/>
                  <a:gd name="T11" fmla="*/ 1 h 218"/>
                  <a:gd name="T12" fmla="*/ 0 w 239"/>
                  <a:gd name="T13" fmla="*/ 1 h 218"/>
                  <a:gd name="T14" fmla="*/ 0 w 239"/>
                  <a:gd name="T15" fmla="*/ 1 h 218"/>
                  <a:gd name="T16" fmla="*/ 0 w 239"/>
                  <a:gd name="T17" fmla="*/ 1 h 218"/>
                  <a:gd name="T18" fmla="*/ 0 w 239"/>
                  <a:gd name="T19" fmla="*/ 1 h 218"/>
                  <a:gd name="T20" fmla="*/ 0 w 239"/>
                  <a:gd name="T21" fmla="*/ 1 h 218"/>
                  <a:gd name="T22" fmla="*/ 0 w 239"/>
                  <a:gd name="T23" fmla="*/ 1 h 218"/>
                  <a:gd name="T24" fmla="*/ 0 w 239"/>
                  <a:gd name="T25" fmla="*/ 1 h 218"/>
                  <a:gd name="T26" fmla="*/ 0 w 239"/>
                  <a:gd name="T27" fmla="*/ 1 h 218"/>
                  <a:gd name="T28" fmla="*/ 0 w 239"/>
                  <a:gd name="T29" fmla="*/ 1 h 218"/>
                  <a:gd name="T30" fmla="*/ 0 w 239"/>
                  <a:gd name="T31" fmla="*/ 1 h 218"/>
                  <a:gd name="T32" fmla="*/ 0 w 239"/>
                  <a:gd name="T33" fmla="*/ 1 h 218"/>
                  <a:gd name="T34" fmla="*/ 0 w 239"/>
                  <a:gd name="T35" fmla="*/ 0 h 218"/>
                  <a:gd name="T36" fmla="*/ 0 w 239"/>
                  <a:gd name="T37" fmla="*/ 1 h 218"/>
                  <a:gd name="T38" fmla="*/ 0 w 239"/>
                  <a:gd name="T39" fmla="*/ 1 h 218"/>
                  <a:gd name="T40" fmla="*/ 0 w 239"/>
                  <a:gd name="T41" fmla="*/ 1 h 218"/>
                  <a:gd name="T42" fmla="*/ 0 w 239"/>
                  <a:gd name="T43" fmla="*/ 1 h 218"/>
                  <a:gd name="T44" fmla="*/ 0 w 239"/>
                  <a:gd name="T45" fmla="*/ 1 h 218"/>
                  <a:gd name="T46" fmla="*/ 0 w 239"/>
                  <a:gd name="T47" fmla="*/ 1 h 218"/>
                  <a:gd name="T48" fmla="*/ 0 w 239"/>
                  <a:gd name="T49" fmla="*/ 1 h 218"/>
                  <a:gd name="T50" fmla="*/ 0 w 239"/>
                  <a:gd name="T51" fmla="*/ 1 h 218"/>
                  <a:gd name="T52" fmla="*/ 0 w 239"/>
                  <a:gd name="T53" fmla="*/ 1 h 218"/>
                  <a:gd name="T54" fmla="*/ 0 w 239"/>
                  <a:gd name="T55" fmla="*/ 1 h 218"/>
                  <a:gd name="T56" fmla="*/ 0 w 239"/>
                  <a:gd name="T57" fmla="*/ 1 h 218"/>
                  <a:gd name="T58" fmla="*/ 0 w 239"/>
                  <a:gd name="T59" fmla="*/ 1 h 218"/>
                  <a:gd name="T60" fmla="*/ 0 w 239"/>
                  <a:gd name="T61" fmla="*/ 1 h 218"/>
                  <a:gd name="T62" fmla="*/ 0 w 239"/>
                  <a:gd name="T63" fmla="*/ 1 h 218"/>
                  <a:gd name="T64" fmla="*/ 0 w 239"/>
                  <a:gd name="T65" fmla="*/ 1 h 218"/>
                  <a:gd name="T66" fmla="*/ 0 w 239"/>
                  <a:gd name="T67" fmla="*/ 1 h 21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9"/>
                  <a:gd name="T103" fmla="*/ 0 h 218"/>
                  <a:gd name="T104" fmla="*/ 239 w 239"/>
                  <a:gd name="T105" fmla="*/ 218 h 21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9" h="218">
                    <a:moveTo>
                      <a:pt x="239" y="132"/>
                    </a:moveTo>
                    <a:lnTo>
                      <a:pt x="224" y="136"/>
                    </a:lnTo>
                    <a:lnTo>
                      <a:pt x="208" y="140"/>
                    </a:lnTo>
                    <a:lnTo>
                      <a:pt x="193" y="144"/>
                    </a:lnTo>
                    <a:lnTo>
                      <a:pt x="176" y="149"/>
                    </a:lnTo>
                    <a:lnTo>
                      <a:pt x="161" y="154"/>
                    </a:lnTo>
                    <a:lnTo>
                      <a:pt x="147" y="158"/>
                    </a:lnTo>
                    <a:lnTo>
                      <a:pt x="132" y="163"/>
                    </a:lnTo>
                    <a:lnTo>
                      <a:pt x="117" y="168"/>
                    </a:lnTo>
                    <a:lnTo>
                      <a:pt x="102" y="173"/>
                    </a:lnTo>
                    <a:lnTo>
                      <a:pt x="87" y="179"/>
                    </a:lnTo>
                    <a:lnTo>
                      <a:pt x="72" y="185"/>
                    </a:lnTo>
                    <a:lnTo>
                      <a:pt x="58" y="191"/>
                    </a:lnTo>
                    <a:lnTo>
                      <a:pt x="43" y="196"/>
                    </a:lnTo>
                    <a:lnTo>
                      <a:pt x="29" y="203"/>
                    </a:lnTo>
                    <a:lnTo>
                      <a:pt x="14" y="210"/>
                    </a:lnTo>
                    <a:lnTo>
                      <a:pt x="0" y="218"/>
                    </a:lnTo>
                    <a:lnTo>
                      <a:pt x="44" y="0"/>
                    </a:lnTo>
                    <a:lnTo>
                      <a:pt x="57" y="6"/>
                    </a:lnTo>
                    <a:lnTo>
                      <a:pt x="70" y="13"/>
                    </a:lnTo>
                    <a:lnTo>
                      <a:pt x="83" y="19"/>
                    </a:lnTo>
                    <a:lnTo>
                      <a:pt x="97" y="25"/>
                    </a:lnTo>
                    <a:lnTo>
                      <a:pt x="111" y="32"/>
                    </a:lnTo>
                    <a:lnTo>
                      <a:pt x="123" y="38"/>
                    </a:lnTo>
                    <a:lnTo>
                      <a:pt x="137" y="45"/>
                    </a:lnTo>
                    <a:lnTo>
                      <a:pt x="150" y="52"/>
                    </a:lnTo>
                    <a:lnTo>
                      <a:pt x="163" y="60"/>
                    </a:lnTo>
                    <a:lnTo>
                      <a:pt x="175" y="68"/>
                    </a:lnTo>
                    <a:lnTo>
                      <a:pt x="187" y="76"/>
                    </a:lnTo>
                    <a:lnTo>
                      <a:pt x="198" y="87"/>
                    </a:lnTo>
                    <a:lnTo>
                      <a:pt x="210" y="96"/>
                    </a:lnTo>
                    <a:lnTo>
                      <a:pt x="220" y="108"/>
                    </a:lnTo>
                    <a:lnTo>
                      <a:pt x="229" y="119"/>
                    </a:lnTo>
                    <a:lnTo>
                      <a:pt x="239" y="132"/>
                    </a:lnTo>
                    <a:close/>
                  </a:path>
                </a:pathLst>
              </a:custGeom>
              <a:solidFill>
                <a:srgbClr val="A5B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89" name="Freeform 108"/>
              <p:cNvSpPr>
                <a:spLocks/>
              </p:cNvSpPr>
              <p:nvPr/>
            </p:nvSpPr>
            <p:spPr bwMode="auto">
              <a:xfrm>
                <a:off x="4024" y="3815"/>
                <a:ext cx="237" cy="203"/>
              </a:xfrm>
              <a:custGeom>
                <a:avLst/>
                <a:gdLst>
                  <a:gd name="T0" fmla="*/ 1 w 474"/>
                  <a:gd name="T1" fmla="*/ 1 h 406"/>
                  <a:gd name="T2" fmla="*/ 1 w 474"/>
                  <a:gd name="T3" fmla="*/ 1 h 406"/>
                  <a:gd name="T4" fmla="*/ 1 w 474"/>
                  <a:gd name="T5" fmla="*/ 1 h 406"/>
                  <a:gd name="T6" fmla="*/ 1 w 474"/>
                  <a:gd name="T7" fmla="*/ 1 h 406"/>
                  <a:gd name="T8" fmla="*/ 1 w 474"/>
                  <a:gd name="T9" fmla="*/ 1 h 406"/>
                  <a:gd name="T10" fmla="*/ 1 w 474"/>
                  <a:gd name="T11" fmla="*/ 1 h 406"/>
                  <a:gd name="T12" fmla="*/ 1 w 474"/>
                  <a:gd name="T13" fmla="*/ 1 h 406"/>
                  <a:gd name="T14" fmla="*/ 1 w 474"/>
                  <a:gd name="T15" fmla="*/ 1 h 406"/>
                  <a:gd name="T16" fmla="*/ 1 w 474"/>
                  <a:gd name="T17" fmla="*/ 1 h 406"/>
                  <a:gd name="T18" fmla="*/ 1 w 474"/>
                  <a:gd name="T19" fmla="*/ 1 h 406"/>
                  <a:gd name="T20" fmla="*/ 1 w 474"/>
                  <a:gd name="T21" fmla="*/ 1 h 406"/>
                  <a:gd name="T22" fmla="*/ 1 w 474"/>
                  <a:gd name="T23" fmla="*/ 0 h 406"/>
                  <a:gd name="T24" fmla="*/ 1 w 474"/>
                  <a:gd name="T25" fmla="*/ 1 h 406"/>
                  <a:gd name="T26" fmla="*/ 1 w 474"/>
                  <a:gd name="T27" fmla="*/ 1 h 406"/>
                  <a:gd name="T28" fmla="*/ 1 w 474"/>
                  <a:gd name="T29" fmla="*/ 1 h 406"/>
                  <a:gd name="T30" fmla="*/ 1 w 474"/>
                  <a:gd name="T31" fmla="*/ 1 h 406"/>
                  <a:gd name="T32" fmla="*/ 1 w 474"/>
                  <a:gd name="T33" fmla="*/ 1 h 406"/>
                  <a:gd name="T34" fmla="*/ 1 w 474"/>
                  <a:gd name="T35" fmla="*/ 1 h 406"/>
                  <a:gd name="T36" fmla="*/ 1 w 474"/>
                  <a:gd name="T37" fmla="*/ 1 h 406"/>
                  <a:gd name="T38" fmla="*/ 1 w 474"/>
                  <a:gd name="T39" fmla="*/ 1 h 406"/>
                  <a:gd name="T40" fmla="*/ 1 w 474"/>
                  <a:gd name="T41" fmla="*/ 1 h 406"/>
                  <a:gd name="T42" fmla="*/ 1 w 474"/>
                  <a:gd name="T43" fmla="*/ 1 h 406"/>
                  <a:gd name="T44" fmla="*/ 1 w 474"/>
                  <a:gd name="T45" fmla="*/ 1 h 406"/>
                  <a:gd name="T46" fmla="*/ 1 w 474"/>
                  <a:gd name="T47" fmla="*/ 1 h 406"/>
                  <a:gd name="T48" fmla="*/ 1 w 474"/>
                  <a:gd name="T49" fmla="*/ 1 h 406"/>
                  <a:gd name="T50" fmla="*/ 1 w 474"/>
                  <a:gd name="T51" fmla="*/ 1 h 406"/>
                  <a:gd name="T52" fmla="*/ 1 w 474"/>
                  <a:gd name="T53" fmla="*/ 1 h 406"/>
                  <a:gd name="T54" fmla="*/ 1 w 474"/>
                  <a:gd name="T55" fmla="*/ 1 h 406"/>
                  <a:gd name="T56" fmla="*/ 1 w 474"/>
                  <a:gd name="T57" fmla="*/ 1 h 406"/>
                  <a:gd name="T58" fmla="*/ 1 w 474"/>
                  <a:gd name="T59" fmla="*/ 1 h 406"/>
                  <a:gd name="T60" fmla="*/ 1 w 474"/>
                  <a:gd name="T61" fmla="*/ 1 h 406"/>
                  <a:gd name="T62" fmla="*/ 1 w 474"/>
                  <a:gd name="T63" fmla="*/ 1 h 406"/>
                  <a:gd name="T64" fmla="*/ 1 w 474"/>
                  <a:gd name="T65" fmla="*/ 1 h 406"/>
                  <a:gd name="T66" fmla="*/ 1 w 474"/>
                  <a:gd name="T67" fmla="*/ 1 h 406"/>
                  <a:gd name="T68" fmla="*/ 0 w 474"/>
                  <a:gd name="T69" fmla="*/ 1 h 406"/>
                  <a:gd name="T70" fmla="*/ 1 w 474"/>
                  <a:gd name="T71" fmla="*/ 1 h 406"/>
                  <a:gd name="T72" fmla="*/ 1 w 474"/>
                  <a:gd name="T73" fmla="*/ 1 h 406"/>
                  <a:gd name="T74" fmla="*/ 1 w 474"/>
                  <a:gd name="T75" fmla="*/ 1 h 406"/>
                  <a:gd name="T76" fmla="*/ 1 w 474"/>
                  <a:gd name="T77" fmla="*/ 1 h 406"/>
                  <a:gd name="T78" fmla="*/ 1 w 474"/>
                  <a:gd name="T79" fmla="*/ 1 h 406"/>
                  <a:gd name="T80" fmla="*/ 1 w 474"/>
                  <a:gd name="T81" fmla="*/ 1 h 406"/>
                  <a:gd name="T82" fmla="*/ 1 w 474"/>
                  <a:gd name="T83" fmla="*/ 1 h 406"/>
                  <a:gd name="T84" fmla="*/ 1 w 474"/>
                  <a:gd name="T85" fmla="*/ 1 h 406"/>
                  <a:gd name="T86" fmla="*/ 1 w 474"/>
                  <a:gd name="T87" fmla="*/ 1 h 4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74"/>
                  <a:gd name="T133" fmla="*/ 0 h 406"/>
                  <a:gd name="T134" fmla="*/ 474 w 474"/>
                  <a:gd name="T135" fmla="*/ 406 h 4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74" h="406">
                    <a:moveTo>
                      <a:pt x="460" y="328"/>
                    </a:moveTo>
                    <a:lnTo>
                      <a:pt x="446" y="320"/>
                    </a:lnTo>
                    <a:lnTo>
                      <a:pt x="433" y="312"/>
                    </a:lnTo>
                    <a:lnTo>
                      <a:pt x="419" y="303"/>
                    </a:lnTo>
                    <a:lnTo>
                      <a:pt x="405" y="297"/>
                    </a:lnTo>
                    <a:lnTo>
                      <a:pt x="390" y="290"/>
                    </a:lnTo>
                    <a:lnTo>
                      <a:pt x="376" y="284"/>
                    </a:lnTo>
                    <a:lnTo>
                      <a:pt x="361" y="277"/>
                    </a:lnTo>
                    <a:lnTo>
                      <a:pt x="346" y="271"/>
                    </a:lnTo>
                    <a:lnTo>
                      <a:pt x="331" y="267"/>
                    </a:lnTo>
                    <a:lnTo>
                      <a:pt x="315" y="261"/>
                    </a:lnTo>
                    <a:lnTo>
                      <a:pt x="300" y="256"/>
                    </a:lnTo>
                    <a:lnTo>
                      <a:pt x="285" y="252"/>
                    </a:lnTo>
                    <a:lnTo>
                      <a:pt x="269" y="247"/>
                    </a:lnTo>
                    <a:lnTo>
                      <a:pt x="254" y="244"/>
                    </a:lnTo>
                    <a:lnTo>
                      <a:pt x="238" y="239"/>
                    </a:lnTo>
                    <a:lnTo>
                      <a:pt x="223" y="235"/>
                    </a:lnTo>
                    <a:lnTo>
                      <a:pt x="218" y="223"/>
                    </a:lnTo>
                    <a:lnTo>
                      <a:pt x="208" y="206"/>
                    </a:lnTo>
                    <a:lnTo>
                      <a:pt x="197" y="189"/>
                    </a:lnTo>
                    <a:lnTo>
                      <a:pt x="192" y="182"/>
                    </a:lnTo>
                    <a:lnTo>
                      <a:pt x="173" y="171"/>
                    </a:lnTo>
                    <a:lnTo>
                      <a:pt x="152" y="158"/>
                    </a:lnTo>
                    <a:lnTo>
                      <a:pt x="127" y="144"/>
                    </a:lnTo>
                    <a:lnTo>
                      <a:pt x="105" y="130"/>
                    </a:lnTo>
                    <a:lnTo>
                      <a:pt x="87" y="113"/>
                    </a:lnTo>
                    <a:lnTo>
                      <a:pt x="77" y="95"/>
                    </a:lnTo>
                    <a:lnTo>
                      <a:pt x="76" y="75"/>
                    </a:lnTo>
                    <a:lnTo>
                      <a:pt x="88" y="53"/>
                    </a:lnTo>
                    <a:lnTo>
                      <a:pt x="94" y="41"/>
                    </a:lnTo>
                    <a:lnTo>
                      <a:pt x="94" y="28"/>
                    </a:lnTo>
                    <a:lnTo>
                      <a:pt x="89" y="15"/>
                    </a:lnTo>
                    <a:lnTo>
                      <a:pt x="80" y="6"/>
                    </a:lnTo>
                    <a:lnTo>
                      <a:pt x="74" y="3"/>
                    </a:lnTo>
                    <a:lnTo>
                      <a:pt x="69" y="2"/>
                    </a:lnTo>
                    <a:lnTo>
                      <a:pt x="62" y="0"/>
                    </a:lnTo>
                    <a:lnTo>
                      <a:pt x="56" y="2"/>
                    </a:lnTo>
                    <a:lnTo>
                      <a:pt x="49" y="3"/>
                    </a:lnTo>
                    <a:lnTo>
                      <a:pt x="43" y="6"/>
                    </a:lnTo>
                    <a:lnTo>
                      <a:pt x="39" y="11"/>
                    </a:lnTo>
                    <a:lnTo>
                      <a:pt x="34" y="15"/>
                    </a:lnTo>
                    <a:lnTo>
                      <a:pt x="16" y="42"/>
                    </a:lnTo>
                    <a:lnTo>
                      <a:pt x="8" y="68"/>
                    </a:lnTo>
                    <a:lnTo>
                      <a:pt x="8" y="95"/>
                    </a:lnTo>
                    <a:lnTo>
                      <a:pt x="17" y="119"/>
                    </a:lnTo>
                    <a:lnTo>
                      <a:pt x="31" y="143"/>
                    </a:lnTo>
                    <a:lnTo>
                      <a:pt x="50" y="165"/>
                    </a:lnTo>
                    <a:lnTo>
                      <a:pt x="72" y="186"/>
                    </a:lnTo>
                    <a:lnTo>
                      <a:pt x="96" y="204"/>
                    </a:lnTo>
                    <a:lnTo>
                      <a:pt x="94" y="204"/>
                    </a:lnTo>
                    <a:lnTo>
                      <a:pt x="89" y="204"/>
                    </a:lnTo>
                    <a:lnTo>
                      <a:pt x="84" y="204"/>
                    </a:lnTo>
                    <a:lnTo>
                      <a:pt x="77" y="204"/>
                    </a:lnTo>
                    <a:lnTo>
                      <a:pt x="70" y="206"/>
                    </a:lnTo>
                    <a:lnTo>
                      <a:pt x="65" y="206"/>
                    </a:lnTo>
                    <a:lnTo>
                      <a:pt x="61" y="206"/>
                    </a:lnTo>
                    <a:lnTo>
                      <a:pt x="59" y="206"/>
                    </a:lnTo>
                    <a:lnTo>
                      <a:pt x="49" y="208"/>
                    </a:lnTo>
                    <a:lnTo>
                      <a:pt x="40" y="214"/>
                    </a:lnTo>
                    <a:lnTo>
                      <a:pt x="33" y="223"/>
                    </a:lnTo>
                    <a:lnTo>
                      <a:pt x="29" y="233"/>
                    </a:lnTo>
                    <a:lnTo>
                      <a:pt x="29" y="246"/>
                    </a:lnTo>
                    <a:lnTo>
                      <a:pt x="34" y="257"/>
                    </a:lnTo>
                    <a:lnTo>
                      <a:pt x="43" y="267"/>
                    </a:lnTo>
                    <a:lnTo>
                      <a:pt x="56" y="271"/>
                    </a:lnTo>
                    <a:lnTo>
                      <a:pt x="58" y="271"/>
                    </a:lnTo>
                    <a:lnTo>
                      <a:pt x="64" y="272"/>
                    </a:lnTo>
                    <a:lnTo>
                      <a:pt x="73" y="275"/>
                    </a:lnTo>
                    <a:lnTo>
                      <a:pt x="85" y="277"/>
                    </a:lnTo>
                    <a:lnTo>
                      <a:pt x="100" y="280"/>
                    </a:lnTo>
                    <a:lnTo>
                      <a:pt x="116" y="284"/>
                    </a:lnTo>
                    <a:lnTo>
                      <a:pt x="134" y="287"/>
                    </a:lnTo>
                    <a:lnTo>
                      <a:pt x="155" y="292"/>
                    </a:lnTo>
                    <a:lnTo>
                      <a:pt x="176" y="297"/>
                    </a:lnTo>
                    <a:lnTo>
                      <a:pt x="197" y="301"/>
                    </a:lnTo>
                    <a:lnTo>
                      <a:pt x="217" y="306"/>
                    </a:lnTo>
                    <a:lnTo>
                      <a:pt x="238" y="312"/>
                    </a:lnTo>
                    <a:lnTo>
                      <a:pt x="259" y="316"/>
                    </a:lnTo>
                    <a:lnTo>
                      <a:pt x="277" y="321"/>
                    </a:lnTo>
                    <a:lnTo>
                      <a:pt x="294" y="326"/>
                    </a:lnTo>
                    <a:lnTo>
                      <a:pt x="309" y="331"/>
                    </a:lnTo>
                    <a:lnTo>
                      <a:pt x="292" y="330"/>
                    </a:lnTo>
                    <a:lnTo>
                      <a:pt x="275" y="330"/>
                    </a:lnTo>
                    <a:lnTo>
                      <a:pt x="258" y="329"/>
                    </a:lnTo>
                    <a:lnTo>
                      <a:pt x="240" y="328"/>
                    </a:lnTo>
                    <a:lnTo>
                      <a:pt x="223" y="328"/>
                    </a:lnTo>
                    <a:lnTo>
                      <a:pt x="206" y="326"/>
                    </a:lnTo>
                    <a:lnTo>
                      <a:pt x="188" y="325"/>
                    </a:lnTo>
                    <a:lnTo>
                      <a:pt x="172" y="324"/>
                    </a:lnTo>
                    <a:lnTo>
                      <a:pt x="155" y="323"/>
                    </a:lnTo>
                    <a:lnTo>
                      <a:pt x="138" y="322"/>
                    </a:lnTo>
                    <a:lnTo>
                      <a:pt x="120" y="320"/>
                    </a:lnTo>
                    <a:lnTo>
                      <a:pt x="103" y="318"/>
                    </a:lnTo>
                    <a:lnTo>
                      <a:pt x="86" y="316"/>
                    </a:lnTo>
                    <a:lnTo>
                      <a:pt x="70" y="314"/>
                    </a:lnTo>
                    <a:lnTo>
                      <a:pt x="52" y="312"/>
                    </a:lnTo>
                    <a:lnTo>
                      <a:pt x="35" y="308"/>
                    </a:lnTo>
                    <a:lnTo>
                      <a:pt x="28" y="308"/>
                    </a:lnTo>
                    <a:lnTo>
                      <a:pt x="23" y="309"/>
                    </a:lnTo>
                    <a:lnTo>
                      <a:pt x="16" y="312"/>
                    </a:lnTo>
                    <a:lnTo>
                      <a:pt x="11" y="315"/>
                    </a:lnTo>
                    <a:lnTo>
                      <a:pt x="6" y="320"/>
                    </a:lnTo>
                    <a:lnTo>
                      <a:pt x="3" y="324"/>
                    </a:lnTo>
                    <a:lnTo>
                      <a:pt x="1" y="331"/>
                    </a:lnTo>
                    <a:lnTo>
                      <a:pt x="0" y="337"/>
                    </a:lnTo>
                    <a:lnTo>
                      <a:pt x="1" y="351"/>
                    </a:lnTo>
                    <a:lnTo>
                      <a:pt x="6" y="362"/>
                    </a:lnTo>
                    <a:lnTo>
                      <a:pt x="17" y="370"/>
                    </a:lnTo>
                    <a:lnTo>
                      <a:pt x="29" y="374"/>
                    </a:lnTo>
                    <a:lnTo>
                      <a:pt x="54" y="378"/>
                    </a:lnTo>
                    <a:lnTo>
                      <a:pt x="78" y="382"/>
                    </a:lnTo>
                    <a:lnTo>
                      <a:pt x="102" y="384"/>
                    </a:lnTo>
                    <a:lnTo>
                      <a:pt x="126" y="388"/>
                    </a:lnTo>
                    <a:lnTo>
                      <a:pt x="150" y="390"/>
                    </a:lnTo>
                    <a:lnTo>
                      <a:pt x="175" y="391"/>
                    </a:lnTo>
                    <a:lnTo>
                      <a:pt x="199" y="393"/>
                    </a:lnTo>
                    <a:lnTo>
                      <a:pt x="223" y="394"/>
                    </a:lnTo>
                    <a:lnTo>
                      <a:pt x="247" y="396"/>
                    </a:lnTo>
                    <a:lnTo>
                      <a:pt x="273" y="397"/>
                    </a:lnTo>
                    <a:lnTo>
                      <a:pt x="297" y="398"/>
                    </a:lnTo>
                    <a:lnTo>
                      <a:pt x="321" y="399"/>
                    </a:lnTo>
                    <a:lnTo>
                      <a:pt x="345" y="400"/>
                    </a:lnTo>
                    <a:lnTo>
                      <a:pt x="370" y="401"/>
                    </a:lnTo>
                    <a:lnTo>
                      <a:pt x="395" y="404"/>
                    </a:lnTo>
                    <a:lnTo>
                      <a:pt x="419" y="406"/>
                    </a:lnTo>
                    <a:lnTo>
                      <a:pt x="442" y="405"/>
                    </a:lnTo>
                    <a:lnTo>
                      <a:pt x="452" y="399"/>
                    </a:lnTo>
                    <a:lnTo>
                      <a:pt x="464" y="388"/>
                    </a:lnTo>
                    <a:lnTo>
                      <a:pt x="471" y="376"/>
                    </a:lnTo>
                    <a:lnTo>
                      <a:pt x="474" y="370"/>
                    </a:lnTo>
                    <a:lnTo>
                      <a:pt x="473" y="360"/>
                    </a:lnTo>
                    <a:lnTo>
                      <a:pt x="468" y="346"/>
                    </a:lnTo>
                    <a:lnTo>
                      <a:pt x="463" y="333"/>
                    </a:lnTo>
                    <a:lnTo>
                      <a:pt x="460" y="328"/>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0" name="Freeform 109"/>
              <p:cNvSpPr>
                <a:spLocks/>
              </p:cNvSpPr>
              <p:nvPr/>
            </p:nvSpPr>
            <p:spPr bwMode="auto">
              <a:xfrm>
                <a:off x="4012" y="3297"/>
                <a:ext cx="320" cy="133"/>
              </a:xfrm>
              <a:custGeom>
                <a:avLst/>
                <a:gdLst>
                  <a:gd name="T0" fmla="*/ 0 w 641"/>
                  <a:gd name="T1" fmla="*/ 1 h 266"/>
                  <a:gd name="T2" fmla="*/ 0 w 641"/>
                  <a:gd name="T3" fmla="*/ 1 h 266"/>
                  <a:gd name="T4" fmla="*/ 0 w 641"/>
                  <a:gd name="T5" fmla="*/ 1 h 266"/>
                  <a:gd name="T6" fmla="*/ 0 w 641"/>
                  <a:gd name="T7" fmla="*/ 1 h 266"/>
                  <a:gd name="T8" fmla="*/ 0 w 641"/>
                  <a:gd name="T9" fmla="*/ 1 h 266"/>
                  <a:gd name="T10" fmla="*/ 0 w 641"/>
                  <a:gd name="T11" fmla="*/ 1 h 266"/>
                  <a:gd name="T12" fmla="*/ 0 w 641"/>
                  <a:gd name="T13" fmla="*/ 1 h 266"/>
                  <a:gd name="T14" fmla="*/ 0 w 641"/>
                  <a:gd name="T15" fmla="*/ 1 h 266"/>
                  <a:gd name="T16" fmla="*/ 0 w 641"/>
                  <a:gd name="T17" fmla="*/ 1 h 266"/>
                  <a:gd name="T18" fmla="*/ 0 w 641"/>
                  <a:gd name="T19" fmla="*/ 1 h 266"/>
                  <a:gd name="T20" fmla="*/ 0 w 641"/>
                  <a:gd name="T21" fmla="*/ 1 h 266"/>
                  <a:gd name="T22" fmla="*/ 0 w 641"/>
                  <a:gd name="T23" fmla="*/ 1 h 266"/>
                  <a:gd name="T24" fmla="*/ 0 w 641"/>
                  <a:gd name="T25" fmla="*/ 1 h 266"/>
                  <a:gd name="T26" fmla="*/ 0 w 641"/>
                  <a:gd name="T27" fmla="*/ 1 h 266"/>
                  <a:gd name="T28" fmla="*/ 0 w 641"/>
                  <a:gd name="T29" fmla="*/ 1 h 266"/>
                  <a:gd name="T30" fmla="*/ 0 w 641"/>
                  <a:gd name="T31" fmla="*/ 1 h 266"/>
                  <a:gd name="T32" fmla="*/ 0 w 641"/>
                  <a:gd name="T33" fmla="*/ 1 h 266"/>
                  <a:gd name="T34" fmla="*/ 0 w 641"/>
                  <a:gd name="T35" fmla="*/ 1 h 266"/>
                  <a:gd name="T36" fmla="*/ 0 w 641"/>
                  <a:gd name="T37" fmla="*/ 1 h 266"/>
                  <a:gd name="T38" fmla="*/ 0 w 641"/>
                  <a:gd name="T39" fmla="*/ 1 h 266"/>
                  <a:gd name="T40" fmla="*/ 0 w 641"/>
                  <a:gd name="T41" fmla="*/ 1 h 266"/>
                  <a:gd name="T42" fmla="*/ 0 w 641"/>
                  <a:gd name="T43" fmla="*/ 1 h 266"/>
                  <a:gd name="T44" fmla="*/ 0 w 641"/>
                  <a:gd name="T45" fmla="*/ 1 h 266"/>
                  <a:gd name="T46" fmla="*/ 0 w 641"/>
                  <a:gd name="T47" fmla="*/ 0 h 266"/>
                  <a:gd name="T48" fmla="*/ 0 w 641"/>
                  <a:gd name="T49" fmla="*/ 1 h 266"/>
                  <a:gd name="T50" fmla="*/ 0 w 641"/>
                  <a:gd name="T51" fmla="*/ 1 h 266"/>
                  <a:gd name="T52" fmla="*/ 0 w 641"/>
                  <a:gd name="T53" fmla="*/ 1 h 266"/>
                  <a:gd name="T54" fmla="*/ 0 w 641"/>
                  <a:gd name="T55" fmla="*/ 1 h 266"/>
                  <a:gd name="T56" fmla="*/ 0 w 641"/>
                  <a:gd name="T57" fmla="*/ 1 h 266"/>
                  <a:gd name="T58" fmla="*/ 0 w 641"/>
                  <a:gd name="T59" fmla="*/ 1 h 266"/>
                  <a:gd name="T60" fmla="*/ 0 w 641"/>
                  <a:gd name="T61" fmla="*/ 1 h 266"/>
                  <a:gd name="T62" fmla="*/ 0 w 641"/>
                  <a:gd name="T63" fmla="*/ 1 h 266"/>
                  <a:gd name="T64" fmla="*/ 0 w 641"/>
                  <a:gd name="T65" fmla="*/ 1 h 266"/>
                  <a:gd name="T66" fmla="*/ 0 w 641"/>
                  <a:gd name="T67" fmla="*/ 1 h 266"/>
                  <a:gd name="T68" fmla="*/ 0 w 641"/>
                  <a:gd name="T69" fmla="*/ 1 h 266"/>
                  <a:gd name="T70" fmla="*/ 0 w 641"/>
                  <a:gd name="T71" fmla="*/ 1 h 266"/>
                  <a:gd name="T72" fmla="*/ 0 w 641"/>
                  <a:gd name="T73" fmla="*/ 1 h 266"/>
                  <a:gd name="T74" fmla="*/ 0 w 641"/>
                  <a:gd name="T75" fmla="*/ 1 h 266"/>
                  <a:gd name="T76" fmla="*/ 0 w 641"/>
                  <a:gd name="T77" fmla="*/ 1 h 266"/>
                  <a:gd name="T78" fmla="*/ 0 w 641"/>
                  <a:gd name="T79" fmla="*/ 1 h 266"/>
                  <a:gd name="T80" fmla="*/ 0 w 641"/>
                  <a:gd name="T81" fmla="*/ 1 h 266"/>
                  <a:gd name="T82" fmla="*/ 0 w 641"/>
                  <a:gd name="T83" fmla="*/ 1 h 266"/>
                  <a:gd name="T84" fmla="*/ 0 w 641"/>
                  <a:gd name="T85" fmla="*/ 1 h 266"/>
                  <a:gd name="T86" fmla="*/ 0 w 641"/>
                  <a:gd name="T87" fmla="*/ 1 h 266"/>
                  <a:gd name="T88" fmla="*/ 0 w 641"/>
                  <a:gd name="T89" fmla="*/ 1 h 266"/>
                  <a:gd name="T90" fmla="*/ 0 w 641"/>
                  <a:gd name="T91" fmla="*/ 1 h 266"/>
                  <a:gd name="T92" fmla="*/ 0 w 641"/>
                  <a:gd name="T93" fmla="*/ 1 h 266"/>
                  <a:gd name="T94" fmla="*/ 0 w 641"/>
                  <a:gd name="T95" fmla="*/ 1 h 266"/>
                  <a:gd name="T96" fmla="*/ 0 w 641"/>
                  <a:gd name="T97" fmla="*/ 1 h 266"/>
                  <a:gd name="T98" fmla="*/ 0 w 641"/>
                  <a:gd name="T99" fmla="*/ 1 h 266"/>
                  <a:gd name="T100" fmla="*/ 0 w 641"/>
                  <a:gd name="T101" fmla="*/ 1 h 266"/>
                  <a:gd name="T102" fmla="*/ 0 w 641"/>
                  <a:gd name="T103" fmla="*/ 1 h 26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41"/>
                  <a:gd name="T157" fmla="*/ 0 h 266"/>
                  <a:gd name="T158" fmla="*/ 641 w 641"/>
                  <a:gd name="T159" fmla="*/ 266 h 26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41" h="266">
                    <a:moveTo>
                      <a:pt x="621" y="203"/>
                    </a:moveTo>
                    <a:lnTo>
                      <a:pt x="610" y="193"/>
                    </a:lnTo>
                    <a:lnTo>
                      <a:pt x="599" y="178"/>
                    </a:lnTo>
                    <a:lnTo>
                      <a:pt x="590" y="161"/>
                    </a:lnTo>
                    <a:lnTo>
                      <a:pt x="581" y="142"/>
                    </a:lnTo>
                    <a:lnTo>
                      <a:pt x="574" y="124"/>
                    </a:lnTo>
                    <a:lnTo>
                      <a:pt x="568" y="109"/>
                    </a:lnTo>
                    <a:lnTo>
                      <a:pt x="565" y="98"/>
                    </a:lnTo>
                    <a:lnTo>
                      <a:pt x="564" y="94"/>
                    </a:lnTo>
                    <a:lnTo>
                      <a:pt x="558" y="90"/>
                    </a:lnTo>
                    <a:lnTo>
                      <a:pt x="552" y="85"/>
                    </a:lnTo>
                    <a:lnTo>
                      <a:pt x="545" y="83"/>
                    </a:lnTo>
                    <a:lnTo>
                      <a:pt x="537" y="83"/>
                    </a:lnTo>
                    <a:lnTo>
                      <a:pt x="534" y="83"/>
                    </a:lnTo>
                    <a:lnTo>
                      <a:pt x="524" y="84"/>
                    </a:lnTo>
                    <a:lnTo>
                      <a:pt x="510" y="85"/>
                    </a:lnTo>
                    <a:lnTo>
                      <a:pt x="493" y="87"/>
                    </a:lnTo>
                    <a:lnTo>
                      <a:pt x="475" y="89"/>
                    </a:lnTo>
                    <a:lnTo>
                      <a:pt x="457" y="90"/>
                    </a:lnTo>
                    <a:lnTo>
                      <a:pt x="440" y="91"/>
                    </a:lnTo>
                    <a:lnTo>
                      <a:pt x="428" y="91"/>
                    </a:lnTo>
                    <a:lnTo>
                      <a:pt x="417" y="45"/>
                    </a:lnTo>
                    <a:lnTo>
                      <a:pt x="415" y="38"/>
                    </a:lnTo>
                    <a:lnTo>
                      <a:pt x="410" y="33"/>
                    </a:lnTo>
                    <a:lnTo>
                      <a:pt x="406" y="29"/>
                    </a:lnTo>
                    <a:lnTo>
                      <a:pt x="399" y="25"/>
                    </a:lnTo>
                    <a:lnTo>
                      <a:pt x="371" y="15"/>
                    </a:lnTo>
                    <a:lnTo>
                      <a:pt x="372" y="15"/>
                    </a:lnTo>
                    <a:lnTo>
                      <a:pt x="352" y="11"/>
                    </a:lnTo>
                    <a:lnTo>
                      <a:pt x="331" y="10"/>
                    </a:lnTo>
                    <a:lnTo>
                      <a:pt x="310" y="8"/>
                    </a:lnTo>
                    <a:lnTo>
                      <a:pt x="289" y="8"/>
                    </a:lnTo>
                    <a:lnTo>
                      <a:pt x="269" y="8"/>
                    </a:lnTo>
                    <a:lnTo>
                      <a:pt x="248" y="8"/>
                    </a:lnTo>
                    <a:lnTo>
                      <a:pt x="227" y="8"/>
                    </a:lnTo>
                    <a:lnTo>
                      <a:pt x="208" y="8"/>
                    </a:lnTo>
                    <a:lnTo>
                      <a:pt x="187" y="9"/>
                    </a:lnTo>
                    <a:lnTo>
                      <a:pt x="166" y="9"/>
                    </a:lnTo>
                    <a:lnTo>
                      <a:pt x="145" y="9"/>
                    </a:lnTo>
                    <a:lnTo>
                      <a:pt x="125" y="9"/>
                    </a:lnTo>
                    <a:lnTo>
                      <a:pt x="104" y="8"/>
                    </a:lnTo>
                    <a:lnTo>
                      <a:pt x="83" y="7"/>
                    </a:lnTo>
                    <a:lnTo>
                      <a:pt x="63" y="4"/>
                    </a:lnTo>
                    <a:lnTo>
                      <a:pt x="42" y="1"/>
                    </a:lnTo>
                    <a:lnTo>
                      <a:pt x="35" y="0"/>
                    </a:lnTo>
                    <a:lnTo>
                      <a:pt x="29" y="0"/>
                    </a:lnTo>
                    <a:lnTo>
                      <a:pt x="22" y="2"/>
                    </a:lnTo>
                    <a:lnTo>
                      <a:pt x="16" y="4"/>
                    </a:lnTo>
                    <a:lnTo>
                      <a:pt x="12" y="8"/>
                    </a:lnTo>
                    <a:lnTo>
                      <a:pt x="7" y="12"/>
                    </a:lnTo>
                    <a:lnTo>
                      <a:pt x="4" y="18"/>
                    </a:lnTo>
                    <a:lnTo>
                      <a:pt x="1" y="24"/>
                    </a:lnTo>
                    <a:lnTo>
                      <a:pt x="0" y="38"/>
                    </a:lnTo>
                    <a:lnTo>
                      <a:pt x="5" y="49"/>
                    </a:lnTo>
                    <a:lnTo>
                      <a:pt x="14" y="60"/>
                    </a:lnTo>
                    <a:lnTo>
                      <a:pt x="26" y="65"/>
                    </a:lnTo>
                    <a:lnTo>
                      <a:pt x="46" y="69"/>
                    </a:lnTo>
                    <a:lnTo>
                      <a:pt x="66" y="72"/>
                    </a:lnTo>
                    <a:lnTo>
                      <a:pt x="87" y="74"/>
                    </a:lnTo>
                    <a:lnTo>
                      <a:pt x="107" y="75"/>
                    </a:lnTo>
                    <a:lnTo>
                      <a:pt x="128" y="76"/>
                    </a:lnTo>
                    <a:lnTo>
                      <a:pt x="149" y="76"/>
                    </a:lnTo>
                    <a:lnTo>
                      <a:pt x="170" y="75"/>
                    </a:lnTo>
                    <a:lnTo>
                      <a:pt x="190" y="75"/>
                    </a:lnTo>
                    <a:lnTo>
                      <a:pt x="211" y="75"/>
                    </a:lnTo>
                    <a:lnTo>
                      <a:pt x="232" y="74"/>
                    </a:lnTo>
                    <a:lnTo>
                      <a:pt x="253" y="74"/>
                    </a:lnTo>
                    <a:lnTo>
                      <a:pt x="272" y="74"/>
                    </a:lnTo>
                    <a:lnTo>
                      <a:pt x="293" y="75"/>
                    </a:lnTo>
                    <a:lnTo>
                      <a:pt x="314" y="76"/>
                    </a:lnTo>
                    <a:lnTo>
                      <a:pt x="334" y="77"/>
                    </a:lnTo>
                    <a:lnTo>
                      <a:pt x="355" y="80"/>
                    </a:lnTo>
                    <a:lnTo>
                      <a:pt x="354" y="91"/>
                    </a:lnTo>
                    <a:lnTo>
                      <a:pt x="353" y="104"/>
                    </a:lnTo>
                    <a:lnTo>
                      <a:pt x="351" y="115"/>
                    </a:lnTo>
                    <a:lnTo>
                      <a:pt x="351" y="120"/>
                    </a:lnTo>
                    <a:lnTo>
                      <a:pt x="352" y="132"/>
                    </a:lnTo>
                    <a:lnTo>
                      <a:pt x="357" y="144"/>
                    </a:lnTo>
                    <a:lnTo>
                      <a:pt x="367" y="152"/>
                    </a:lnTo>
                    <a:lnTo>
                      <a:pt x="379" y="156"/>
                    </a:lnTo>
                    <a:lnTo>
                      <a:pt x="522" y="151"/>
                    </a:lnTo>
                    <a:lnTo>
                      <a:pt x="528" y="167"/>
                    </a:lnTo>
                    <a:lnTo>
                      <a:pt x="533" y="184"/>
                    </a:lnTo>
                    <a:lnTo>
                      <a:pt x="538" y="200"/>
                    </a:lnTo>
                    <a:lnTo>
                      <a:pt x="545" y="216"/>
                    </a:lnTo>
                    <a:lnTo>
                      <a:pt x="553" y="233"/>
                    </a:lnTo>
                    <a:lnTo>
                      <a:pt x="564" y="245"/>
                    </a:lnTo>
                    <a:lnTo>
                      <a:pt x="576" y="256"/>
                    </a:lnTo>
                    <a:lnTo>
                      <a:pt x="594" y="262"/>
                    </a:lnTo>
                    <a:lnTo>
                      <a:pt x="599" y="265"/>
                    </a:lnTo>
                    <a:lnTo>
                      <a:pt x="606" y="266"/>
                    </a:lnTo>
                    <a:lnTo>
                      <a:pt x="613" y="265"/>
                    </a:lnTo>
                    <a:lnTo>
                      <a:pt x="619" y="264"/>
                    </a:lnTo>
                    <a:lnTo>
                      <a:pt x="625" y="260"/>
                    </a:lnTo>
                    <a:lnTo>
                      <a:pt x="630" y="257"/>
                    </a:lnTo>
                    <a:lnTo>
                      <a:pt x="634" y="252"/>
                    </a:lnTo>
                    <a:lnTo>
                      <a:pt x="637" y="246"/>
                    </a:lnTo>
                    <a:lnTo>
                      <a:pt x="641" y="234"/>
                    </a:lnTo>
                    <a:lnTo>
                      <a:pt x="639" y="221"/>
                    </a:lnTo>
                    <a:lnTo>
                      <a:pt x="632" y="209"/>
                    </a:lnTo>
                    <a:lnTo>
                      <a:pt x="621" y="203"/>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1" name="Freeform 110"/>
              <p:cNvSpPr>
                <a:spLocks/>
              </p:cNvSpPr>
              <p:nvPr/>
            </p:nvSpPr>
            <p:spPr bwMode="auto">
              <a:xfrm>
                <a:off x="4590" y="3545"/>
                <a:ext cx="269" cy="225"/>
              </a:xfrm>
              <a:custGeom>
                <a:avLst/>
                <a:gdLst>
                  <a:gd name="T0" fmla="*/ 1 w 538"/>
                  <a:gd name="T1" fmla="*/ 1 h 450"/>
                  <a:gd name="T2" fmla="*/ 1 w 538"/>
                  <a:gd name="T3" fmla="*/ 1 h 450"/>
                  <a:gd name="T4" fmla="*/ 1 w 538"/>
                  <a:gd name="T5" fmla="*/ 1 h 450"/>
                  <a:gd name="T6" fmla="*/ 1 w 538"/>
                  <a:gd name="T7" fmla="*/ 1 h 450"/>
                  <a:gd name="T8" fmla="*/ 1 w 538"/>
                  <a:gd name="T9" fmla="*/ 1 h 450"/>
                  <a:gd name="T10" fmla="*/ 1 w 538"/>
                  <a:gd name="T11" fmla="*/ 1 h 450"/>
                  <a:gd name="T12" fmla="*/ 1 w 538"/>
                  <a:gd name="T13" fmla="*/ 1 h 450"/>
                  <a:gd name="T14" fmla="*/ 1 w 538"/>
                  <a:gd name="T15" fmla="*/ 1 h 450"/>
                  <a:gd name="T16" fmla="*/ 1 w 538"/>
                  <a:gd name="T17" fmla="*/ 1 h 450"/>
                  <a:gd name="T18" fmla="*/ 1 w 538"/>
                  <a:gd name="T19" fmla="*/ 1 h 450"/>
                  <a:gd name="T20" fmla="*/ 1 w 538"/>
                  <a:gd name="T21" fmla="*/ 1 h 450"/>
                  <a:gd name="T22" fmla="*/ 1 w 538"/>
                  <a:gd name="T23" fmla="*/ 1 h 450"/>
                  <a:gd name="T24" fmla="*/ 1 w 538"/>
                  <a:gd name="T25" fmla="*/ 1 h 450"/>
                  <a:gd name="T26" fmla="*/ 1 w 538"/>
                  <a:gd name="T27" fmla="*/ 1 h 450"/>
                  <a:gd name="T28" fmla="*/ 1 w 538"/>
                  <a:gd name="T29" fmla="*/ 1 h 450"/>
                  <a:gd name="T30" fmla="*/ 1 w 538"/>
                  <a:gd name="T31" fmla="*/ 1 h 450"/>
                  <a:gd name="T32" fmla="*/ 1 w 538"/>
                  <a:gd name="T33" fmla="*/ 1 h 450"/>
                  <a:gd name="T34" fmla="*/ 1 w 538"/>
                  <a:gd name="T35" fmla="*/ 1 h 450"/>
                  <a:gd name="T36" fmla="*/ 1 w 538"/>
                  <a:gd name="T37" fmla="*/ 1 h 450"/>
                  <a:gd name="T38" fmla="*/ 1 w 538"/>
                  <a:gd name="T39" fmla="*/ 1 h 450"/>
                  <a:gd name="T40" fmla="*/ 1 w 538"/>
                  <a:gd name="T41" fmla="*/ 1 h 450"/>
                  <a:gd name="T42" fmla="*/ 1 w 538"/>
                  <a:gd name="T43" fmla="*/ 1 h 450"/>
                  <a:gd name="T44" fmla="*/ 1 w 538"/>
                  <a:gd name="T45" fmla="*/ 1 h 450"/>
                  <a:gd name="T46" fmla="*/ 1 w 538"/>
                  <a:gd name="T47" fmla="*/ 1 h 450"/>
                  <a:gd name="T48" fmla="*/ 1 w 538"/>
                  <a:gd name="T49" fmla="*/ 1 h 450"/>
                  <a:gd name="T50" fmla="*/ 1 w 538"/>
                  <a:gd name="T51" fmla="*/ 1 h 450"/>
                  <a:gd name="T52" fmla="*/ 1 w 538"/>
                  <a:gd name="T53" fmla="*/ 1 h 450"/>
                  <a:gd name="T54" fmla="*/ 1 w 538"/>
                  <a:gd name="T55" fmla="*/ 1 h 450"/>
                  <a:gd name="T56" fmla="*/ 1 w 538"/>
                  <a:gd name="T57" fmla="*/ 1 h 450"/>
                  <a:gd name="T58" fmla="*/ 1 w 538"/>
                  <a:gd name="T59" fmla="*/ 1 h 450"/>
                  <a:gd name="T60" fmla="*/ 1 w 538"/>
                  <a:gd name="T61" fmla="*/ 1 h 450"/>
                  <a:gd name="T62" fmla="*/ 1 w 538"/>
                  <a:gd name="T63" fmla="*/ 1 h 450"/>
                  <a:gd name="T64" fmla="*/ 1 w 538"/>
                  <a:gd name="T65" fmla="*/ 1 h 450"/>
                  <a:gd name="T66" fmla="*/ 1 w 538"/>
                  <a:gd name="T67" fmla="*/ 1 h 450"/>
                  <a:gd name="T68" fmla="*/ 1 w 538"/>
                  <a:gd name="T69" fmla="*/ 1 h 450"/>
                  <a:gd name="T70" fmla="*/ 1 w 538"/>
                  <a:gd name="T71" fmla="*/ 1 h 450"/>
                  <a:gd name="T72" fmla="*/ 1 w 538"/>
                  <a:gd name="T73" fmla="*/ 1 h 450"/>
                  <a:gd name="T74" fmla="*/ 1 w 538"/>
                  <a:gd name="T75" fmla="*/ 1 h 450"/>
                  <a:gd name="T76" fmla="*/ 1 w 538"/>
                  <a:gd name="T77" fmla="*/ 1 h 450"/>
                  <a:gd name="T78" fmla="*/ 1 w 538"/>
                  <a:gd name="T79" fmla="*/ 1 h 450"/>
                  <a:gd name="T80" fmla="*/ 1 w 538"/>
                  <a:gd name="T81" fmla="*/ 1 h 450"/>
                  <a:gd name="T82" fmla="*/ 1 w 538"/>
                  <a:gd name="T83" fmla="*/ 1 h 450"/>
                  <a:gd name="T84" fmla="*/ 1 w 538"/>
                  <a:gd name="T85" fmla="*/ 1 h 450"/>
                  <a:gd name="T86" fmla="*/ 1 w 538"/>
                  <a:gd name="T87" fmla="*/ 1 h 450"/>
                  <a:gd name="T88" fmla="*/ 1 w 538"/>
                  <a:gd name="T89" fmla="*/ 1 h 450"/>
                  <a:gd name="T90" fmla="*/ 1 w 538"/>
                  <a:gd name="T91" fmla="*/ 1 h 450"/>
                  <a:gd name="T92" fmla="*/ 1 w 538"/>
                  <a:gd name="T93" fmla="*/ 1 h 450"/>
                  <a:gd name="T94" fmla="*/ 1 w 538"/>
                  <a:gd name="T95" fmla="*/ 1 h 450"/>
                  <a:gd name="T96" fmla="*/ 1 w 538"/>
                  <a:gd name="T97" fmla="*/ 1 h 450"/>
                  <a:gd name="T98" fmla="*/ 1 w 538"/>
                  <a:gd name="T99" fmla="*/ 1 h 450"/>
                  <a:gd name="T100" fmla="*/ 1 w 538"/>
                  <a:gd name="T101" fmla="*/ 1 h 450"/>
                  <a:gd name="T102" fmla="*/ 1 w 538"/>
                  <a:gd name="T103" fmla="*/ 1 h 450"/>
                  <a:gd name="T104" fmla="*/ 1 w 538"/>
                  <a:gd name="T105" fmla="*/ 1 h 450"/>
                  <a:gd name="T106" fmla="*/ 1 w 538"/>
                  <a:gd name="T107" fmla="*/ 1 h 4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38"/>
                  <a:gd name="T163" fmla="*/ 0 h 450"/>
                  <a:gd name="T164" fmla="*/ 538 w 538"/>
                  <a:gd name="T165" fmla="*/ 450 h 4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38" h="450">
                    <a:moveTo>
                      <a:pt x="486" y="8"/>
                    </a:moveTo>
                    <a:lnTo>
                      <a:pt x="472" y="13"/>
                    </a:lnTo>
                    <a:lnTo>
                      <a:pt x="455" y="14"/>
                    </a:lnTo>
                    <a:lnTo>
                      <a:pt x="434" y="13"/>
                    </a:lnTo>
                    <a:lnTo>
                      <a:pt x="415" y="10"/>
                    </a:lnTo>
                    <a:lnTo>
                      <a:pt x="395" y="7"/>
                    </a:lnTo>
                    <a:lnTo>
                      <a:pt x="380" y="3"/>
                    </a:lnTo>
                    <a:lnTo>
                      <a:pt x="369" y="1"/>
                    </a:lnTo>
                    <a:lnTo>
                      <a:pt x="365" y="0"/>
                    </a:lnTo>
                    <a:lnTo>
                      <a:pt x="357" y="1"/>
                    </a:lnTo>
                    <a:lnTo>
                      <a:pt x="351" y="5"/>
                    </a:lnTo>
                    <a:lnTo>
                      <a:pt x="346" y="10"/>
                    </a:lnTo>
                    <a:lnTo>
                      <a:pt x="341" y="16"/>
                    </a:lnTo>
                    <a:lnTo>
                      <a:pt x="340" y="20"/>
                    </a:lnTo>
                    <a:lnTo>
                      <a:pt x="335" y="28"/>
                    </a:lnTo>
                    <a:lnTo>
                      <a:pt x="329" y="40"/>
                    </a:lnTo>
                    <a:lnTo>
                      <a:pt x="321" y="55"/>
                    </a:lnTo>
                    <a:lnTo>
                      <a:pt x="313" y="73"/>
                    </a:lnTo>
                    <a:lnTo>
                      <a:pt x="304" y="88"/>
                    </a:lnTo>
                    <a:lnTo>
                      <a:pt x="297" y="103"/>
                    </a:lnTo>
                    <a:lnTo>
                      <a:pt x="290" y="113"/>
                    </a:lnTo>
                    <a:lnTo>
                      <a:pt x="246" y="98"/>
                    </a:lnTo>
                    <a:lnTo>
                      <a:pt x="238" y="97"/>
                    </a:lnTo>
                    <a:lnTo>
                      <a:pt x="232" y="97"/>
                    </a:lnTo>
                    <a:lnTo>
                      <a:pt x="225" y="99"/>
                    </a:lnTo>
                    <a:lnTo>
                      <a:pt x="219" y="104"/>
                    </a:lnTo>
                    <a:lnTo>
                      <a:pt x="196" y="121"/>
                    </a:lnTo>
                    <a:lnTo>
                      <a:pt x="182" y="137"/>
                    </a:lnTo>
                    <a:lnTo>
                      <a:pt x="169" y="153"/>
                    </a:lnTo>
                    <a:lnTo>
                      <a:pt x="158" y="169"/>
                    </a:lnTo>
                    <a:lnTo>
                      <a:pt x="146" y="187"/>
                    </a:lnTo>
                    <a:lnTo>
                      <a:pt x="135" y="204"/>
                    </a:lnTo>
                    <a:lnTo>
                      <a:pt x="124" y="222"/>
                    </a:lnTo>
                    <a:lnTo>
                      <a:pt x="114" y="240"/>
                    </a:lnTo>
                    <a:lnTo>
                      <a:pt x="104" y="257"/>
                    </a:lnTo>
                    <a:lnTo>
                      <a:pt x="92" y="275"/>
                    </a:lnTo>
                    <a:lnTo>
                      <a:pt x="82" y="293"/>
                    </a:lnTo>
                    <a:lnTo>
                      <a:pt x="71" y="310"/>
                    </a:lnTo>
                    <a:lnTo>
                      <a:pt x="60" y="327"/>
                    </a:lnTo>
                    <a:lnTo>
                      <a:pt x="48" y="344"/>
                    </a:lnTo>
                    <a:lnTo>
                      <a:pt x="37" y="361"/>
                    </a:lnTo>
                    <a:lnTo>
                      <a:pt x="24" y="377"/>
                    </a:lnTo>
                    <a:lnTo>
                      <a:pt x="10" y="393"/>
                    </a:lnTo>
                    <a:lnTo>
                      <a:pt x="2" y="403"/>
                    </a:lnTo>
                    <a:lnTo>
                      <a:pt x="0" y="416"/>
                    </a:lnTo>
                    <a:lnTo>
                      <a:pt x="2" y="429"/>
                    </a:lnTo>
                    <a:lnTo>
                      <a:pt x="9" y="440"/>
                    </a:lnTo>
                    <a:lnTo>
                      <a:pt x="14" y="445"/>
                    </a:lnTo>
                    <a:lnTo>
                      <a:pt x="20" y="448"/>
                    </a:lnTo>
                    <a:lnTo>
                      <a:pt x="26" y="449"/>
                    </a:lnTo>
                    <a:lnTo>
                      <a:pt x="32" y="450"/>
                    </a:lnTo>
                    <a:lnTo>
                      <a:pt x="39" y="450"/>
                    </a:lnTo>
                    <a:lnTo>
                      <a:pt x="45" y="448"/>
                    </a:lnTo>
                    <a:lnTo>
                      <a:pt x="51" y="446"/>
                    </a:lnTo>
                    <a:lnTo>
                      <a:pt x="56" y="441"/>
                    </a:lnTo>
                    <a:lnTo>
                      <a:pt x="70" y="426"/>
                    </a:lnTo>
                    <a:lnTo>
                      <a:pt x="84" y="410"/>
                    </a:lnTo>
                    <a:lnTo>
                      <a:pt x="96" y="393"/>
                    </a:lnTo>
                    <a:lnTo>
                      <a:pt x="108" y="377"/>
                    </a:lnTo>
                    <a:lnTo>
                      <a:pt x="120" y="359"/>
                    </a:lnTo>
                    <a:lnTo>
                      <a:pt x="130" y="342"/>
                    </a:lnTo>
                    <a:lnTo>
                      <a:pt x="141" y="325"/>
                    </a:lnTo>
                    <a:lnTo>
                      <a:pt x="152" y="306"/>
                    </a:lnTo>
                    <a:lnTo>
                      <a:pt x="162" y="289"/>
                    </a:lnTo>
                    <a:lnTo>
                      <a:pt x="173" y="271"/>
                    </a:lnTo>
                    <a:lnTo>
                      <a:pt x="183" y="253"/>
                    </a:lnTo>
                    <a:lnTo>
                      <a:pt x="195" y="236"/>
                    </a:lnTo>
                    <a:lnTo>
                      <a:pt x="205" y="219"/>
                    </a:lnTo>
                    <a:lnTo>
                      <a:pt x="218" y="202"/>
                    </a:lnTo>
                    <a:lnTo>
                      <a:pt x="230" y="186"/>
                    </a:lnTo>
                    <a:lnTo>
                      <a:pt x="243" y="169"/>
                    </a:lnTo>
                    <a:lnTo>
                      <a:pt x="251" y="176"/>
                    </a:lnTo>
                    <a:lnTo>
                      <a:pt x="260" y="184"/>
                    </a:lnTo>
                    <a:lnTo>
                      <a:pt x="270" y="191"/>
                    </a:lnTo>
                    <a:lnTo>
                      <a:pt x="273" y="195"/>
                    </a:lnTo>
                    <a:lnTo>
                      <a:pt x="279" y="198"/>
                    </a:lnTo>
                    <a:lnTo>
                      <a:pt x="285" y="200"/>
                    </a:lnTo>
                    <a:lnTo>
                      <a:pt x="291" y="202"/>
                    </a:lnTo>
                    <a:lnTo>
                      <a:pt x="298" y="200"/>
                    </a:lnTo>
                    <a:lnTo>
                      <a:pt x="304" y="199"/>
                    </a:lnTo>
                    <a:lnTo>
                      <a:pt x="310" y="197"/>
                    </a:lnTo>
                    <a:lnTo>
                      <a:pt x="316" y="194"/>
                    </a:lnTo>
                    <a:lnTo>
                      <a:pt x="320" y="189"/>
                    </a:lnTo>
                    <a:lnTo>
                      <a:pt x="390" y="65"/>
                    </a:lnTo>
                    <a:lnTo>
                      <a:pt x="407" y="68"/>
                    </a:lnTo>
                    <a:lnTo>
                      <a:pt x="424" y="73"/>
                    </a:lnTo>
                    <a:lnTo>
                      <a:pt x="441" y="77"/>
                    </a:lnTo>
                    <a:lnTo>
                      <a:pt x="458" y="80"/>
                    </a:lnTo>
                    <a:lnTo>
                      <a:pt x="476" y="81"/>
                    </a:lnTo>
                    <a:lnTo>
                      <a:pt x="492" y="80"/>
                    </a:lnTo>
                    <a:lnTo>
                      <a:pt x="508" y="74"/>
                    </a:lnTo>
                    <a:lnTo>
                      <a:pt x="523" y="63"/>
                    </a:lnTo>
                    <a:lnTo>
                      <a:pt x="532" y="54"/>
                    </a:lnTo>
                    <a:lnTo>
                      <a:pt x="538" y="42"/>
                    </a:lnTo>
                    <a:lnTo>
                      <a:pt x="538" y="29"/>
                    </a:lnTo>
                    <a:lnTo>
                      <a:pt x="532" y="16"/>
                    </a:lnTo>
                    <a:lnTo>
                      <a:pt x="528" y="12"/>
                    </a:lnTo>
                    <a:lnTo>
                      <a:pt x="523" y="7"/>
                    </a:lnTo>
                    <a:lnTo>
                      <a:pt x="517" y="5"/>
                    </a:lnTo>
                    <a:lnTo>
                      <a:pt x="511" y="2"/>
                    </a:lnTo>
                    <a:lnTo>
                      <a:pt x="505" y="2"/>
                    </a:lnTo>
                    <a:lnTo>
                      <a:pt x="498" y="2"/>
                    </a:lnTo>
                    <a:lnTo>
                      <a:pt x="492" y="5"/>
                    </a:lnTo>
                    <a:lnTo>
                      <a:pt x="486" y="8"/>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sp>
            <p:nvSpPr>
              <p:cNvPr id="87092" name="Freeform 111"/>
              <p:cNvSpPr>
                <a:spLocks/>
              </p:cNvSpPr>
              <p:nvPr/>
            </p:nvSpPr>
            <p:spPr bwMode="auto">
              <a:xfrm>
                <a:off x="4655" y="3197"/>
                <a:ext cx="185" cy="133"/>
              </a:xfrm>
              <a:custGeom>
                <a:avLst/>
                <a:gdLst>
                  <a:gd name="T0" fmla="*/ 1 w 370"/>
                  <a:gd name="T1" fmla="*/ 1 h 266"/>
                  <a:gd name="T2" fmla="*/ 1 w 370"/>
                  <a:gd name="T3" fmla="*/ 1 h 266"/>
                  <a:gd name="T4" fmla="*/ 1 w 370"/>
                  <a:gd name="T5" fmla="*/ 0 h 266"/>
                  <a:gd name="T6" fmla="*/ 1 w 370"/>
                  <a:gd name="T7" fmla="*/ 1 h 266"/>
                  <a:gd name="T8" fmla="*/ 1 w 370"/>
                  <a:gd name="T9" fmla="*/ 1 h 266"/>
                  <a:gd name="T10" fmla="*/ 1 w 370"/>
                  <a:gd name="T11" fmla="*/ 1 h 266"/>
                  <a:gd name="T12" fmla="*/ 1 w 370"/>
                  <a:gd name="T13" fmla="*/ 1 h 266"/>
                  <a:gd name="T14" fmla="*/ 1 w 370"/>
                  <a:gd name="T15" fmla="*/ 1 h 266"/>
                  <a:gd name="T16" fmla="*/ 1 w 370"/>
                  <a:gd name="T17" fmla="*/ 1 h 266"/>
                  <a:gd name="T18" fmla="*/ 1 w 370"/>
                  <a:gd name="T19" fmla="*/ 1 h 266"/>
                  <a:gd name="T20" fmla="*/ 1 w 370"/>
                  <a:gd name="T21" fmla="*/ 1 h 266"/>
                  <a:gd name="T22" fmla="*/ 1 w 370"/>
                  <a:gd name="T23" fmla="*/ 1 h 266"/>
                  <a:gd name="T24" fmla="*/ 1 w 370"/>
                  <a:gd name="T25" fmla="*/ 1 h 266"/>
                  <a:gd name="T26" fmla="*/ 1 w 370"/>
                  <a:gd name="T27" fmla="*/ 1 h 266"/>
                  <a:gd name="T28" fmla="*/ 1 w 370"/>
                  <a:gd name="T29" fmla="*/ 1 h 266"/>
                  <a:gd name="T30" fmla="*/ 1 w 370"/>
                  <a:gd name="T31" fmla="*/ 1 h 266"/>
                  <a:gd name="T32" fmla="*/ 1 w 370"/>
                  <a:gd name="T33" fmla="*/ 1 h 266"/>
                  <a:gd name="T34" fmla="*/ 1 w 370"/>
                  <a:gd name="T35" fmla="*/ 1 h 266"/>
                  <a:gd name="T36" fmla="*/ 1 w 370"/>
                  <a:gd name="T37" fmla="*/ 1 h 266"/>
                  <a:gd name="T38" fmla="*/ 1 w 370"/>
                  <a:gd name="T39" fmla="*/ 1 h 266"/>
                  <a:gd name="T40" fmla="*/ 1 w 370"/>
                  <a:gd name="T41" fmla="*/ 1 h 266"/>
                  <a:gd name="T42" fmla="*/ 1 w 370"/>
                  <a:gd name="T43" fmla="*/ 1 h 266"/>
                  <a:gd name="T44" fmla="*/ 0 w 370"/>
                  <a:gd name="T45" fmla="*/ 1 h 266"/>
                  <a:gd name="T46" fmla="*/ 1 w 370"/>
                  <a:gd name="T47" fmla="*/ 1 h 266"/>
                  <a:gd name="T48" fmla="*/ 1 w 370"/>
                  <a:gd name="T49" fmla="*/ 1 h 266"/>
                  <a:gd name="T50" fmla="*/ 1 w 370"/>
                  <a:gd name="T51" fmla="*/ 1 h 266"/>
                  <a:gd name="T52" fmla="*/ 1 w 370"/>
                  <a:gd name="T53" fmla="*/ 1 h 266"/>
                  <a:gd name="T54" fmla="*/ 1 w 370"/>
                  <a:gd name="T55" fmla="*/ 1 h 266"/>
                  <a:gd name="T56" fmla="*/ 1 w 370"/>
                  <a:gd name="T57" fmla="*/ 1 h 266"/>
                  <a:gd name="T58" fmla="*/ 1 w 370"/>
                  <a:gd name="T59" fmla="*/ 1 h 266"/>
                  <a:gd name="T60" fmla="*/ 1 w 370"/>
                  <a:gd name="T61" fmla="*/ 1 h 266"/>
                  <a:gd name="T62" fmla="*/ 1 w 370"/>
                  <a:gd name="T63" fmla="*/ 1 h 266"/>
                  <a:gd name="T64" fmla="*/ 1 w 370"/>
                  <a:gd name="T65" fmla="*/ 1 h 266"/>
                  <a:gd name="T66" fmla="*/ 1 w 370"/>
                  <a:gd name="T67" fmla="*/ 1 h 266"/>
                  <a:gd name="T68" fmla="*/ 1 w 370"/>
                  <a:gd name="T69" fmla="*/ 1 h 266"/>
                  <a:gd name="T70" fmla="*/ 1 w 370"/>
                  <a:gd name="T71" fmla="*/ 1 h 266"/>
                  <a:gd name="T72" fmla="*/ 1 w 370"/>
                  <a:gd name="T73" fmla="*/ 1 h 266"/>
                  <a:gd name="T74" fmla="*/ 1 w 370"/>
                  <a:gd name="T75" fmla="*/ 1 h 266"/>
                  <a:gd name="T76" fmla="*/ 1 w 370"/>
                  <a:gd name="T77" fmla="*/ 1 h 266"/>
                  <a:gd name="T78" fmla="*/ 1 w 370"/>
                  <a:gd name="T79" fmla="*/ 1 h 266"/>
                  <a:gd name="T80" fmla="*/ 1 w 370"/>
                  <a:gd name="T81" fmla="*/ 1 h 26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0"/>
                  <a:gd name="T124" fmla="*/ 0 h 266"/>
                  <a:gd name="T125" fmla="*/ 370 w 370"/>
                  <a:gd name="T126" fmla="*/ 266 h 26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0" h="266">
                    <a:moveTo>
                      <a:pt x="366" y="13"/>
                    </a:moveTo>
                    <a:lnTo>
                      <a:pt x="363" y="8"/>
                    </a:lnTo>
                    <a:lnTo>
                      <a:pt x="358" y="5"/>
                    </a:lnTo>
                    <a:lnTo>
                      <a:pt x="354" y="3"/>
                    </a:lnTo>
                    <a:lnTo>
                      <a:pt x="349" y="1"/>
                    </a:lnTo>
                    <a:lnTo>
                      <a:pt x="343" y="0"/>
                    </a:lnTo>
                    <a:lnTo>
                      <a:pt x="339" y="1"/>
                    </a:lnTo>
                    <a:lnTo>
                      <a:pt x="333" y="3"/>
                    </a:lnTo>
                    <a:lnTo>
                      <a:pt x="328" y="5"/>
                    </a:lnTo>
                    <a:lnTo>
                      <a:pt x="316" y="12"/>
                    </a:lnTo>
                    <a:lnTo>
                      <a:pt x="304" y="17"/>
                    </a:lnTo>
                    <a:lnTo>
                      <a:pt x="292" y="23"/>
                    </a:lnTo>
                    <a:lnTo>
                      <a:pt x="279" y="29"/>
                    </a:lnTo>
                    <a:lnTo>
                      <a:pt x="266" y="35"/>
                    </a:lnTo>
                    <a:lnTo>
                      <a:pt x="254" y="39"/>
                    </a:lnTo>
                    <a:lnTo>
                      <a:pt x="241" y="43"/>
                    </a:lnTo>
                    <a:lnTo>
                      <a:pt x="227" y="47"/>
                    </a:lnTo>
                    <a:lnTo>
                      <a:pt x="210" y="52"/>
                    </a:lnTo>
                    <a:lnTo>
                      <a:pt x="193" y="56"/>
                    </a:lnTo>
                    <a:lnTo>
                      <a:pt x="176" y="60"/>
                    </a:lnTo>
                    <a:lnTo>
                      <a:pt x="160" y="65"/>
                    </a:lnTo>
                    <a:lnTo>
                      <a:pt x="144" y="72"/>
                    </a:lnTo>
                    <a:lnTo>
                      <a:pt x="129" y="80"/>
                    </a:lnTo>
                    <a:lnTo>
                      <a:pt x="115" y="90"/>
                    </a:lnTo>
                    <a:lnTo>
                      <a:pt x="103" y="103"/>
                    </a:lnTo>
                    <a:lnTo>
                      <a:pt x="95" y="113"/>
                    </a:lnTo>
                    <a:lnTo>
                      <a:pt x="88" y="125"/>
                    </a:lnTo>
                    <a:lnTo>
                      <a:pt x="82" y="135"/>
                    </a:lnTo>
                    <a:lnTo>
                      <a:pt x="76" y="147"/>
                    </a:lnTo>
                    <a:lnTo>
                      <a:pt x="70" y="158"/>
                    </a:lnTo>
                    <a:lnTo>
                      <a:pt x="65" y="170"/>
                    </a:lnTo>
                    <a:lnTo>
                      <a:pt x="60" y="181"/>
                    </a:lnTo>
                    <a:lnTo>
                      <a:pt x="55" y="193"/>
                    </a:lnTo>
                    <a:lnTo>
                      <a:pt x="53" y="188"/>
                    </a:lnTo>
                    <a:lnTo>
                      <a:pt x="50" y="185"/>
                    </a:lnTo>
                    <a:lnTo>
                      <a:pt x="46" y="181"/>
                    </a:lnTo>
                    <a:lnTo>
                      <a:pt x="40" y="178"/>
                    </a:lnTo>
                    <a:lnTo>
                      <a:pt x="36" y="174"/>
                    </a:lnTo>
                    <a:lnTo>
                      <a:pt x="31" y="173"/>
                    </a:lnTo>
                    <a:lnTo>
                      <a:pt x="25" y="172"/>
                    </a:lnTo>
                    <a:lnTo>
                      <a:pt x="21" y="172"/>
                    </a:lnTo>
                    <a:lnTo>
                      <a:pt x="15" y="173"/>
                    </a:lnTo>
                    <a:lnTo>
                      <a:pt x="11" y="174"/>
                    </a:lnTo>
                    <a:lnTo>
                      <a:pt x="6" y="178"/>
                    </a:lnTo>
                    <a:lnTo>
                      <a:pt x="2" y="181"/>
                    </a:lnTo>
                    <a:lnTo>
                      <a:pt x="0" y="188"/>
                    </a:lnTo>
                    <a:lnTo>
                      <a:pt x="2" y="198"/>
                    </a:lnTo>
                    <a:lnTo>
                      <a:pt x="7" y="211"/>
                    </a:lnTo>
                    <a:lnTo>
                      <a:pt x="15" y="225"/>
                    </a:lnTo>
                    <a:lnTo>
                      <a:pt x="24" y="240"/>
                    </a:lnTo>
                    <a:lnTo>
                      <a:pt x="37" y="251"/>
                    </a:lnTo>
                    <a:lnTo>
                      <a:pt x="51" y="262"/>
                    </a:lnTo>
                    <a:lnTo>
                      <a:pt x="66" y="266"/>
                    </a:lnTo>
                    <a:lnTo>
                      <a:pt x="85" y="257"/>
                    </a:lnTo>
                    <a:lnTo>
                      <a:pt x="95" y="240"/>
                    </a:lnTo>
                    <a:lnTo>
                      <a:pt x="103" y="221"/>
                    </a:lnTo>
                    <a:lnTo>
                      <a:pt x="111" y="203"/>
                    </a:lnTo>
                    <a:lnTo>
                      <a:pt x="119" y="183"/>
                    </a:lnTo>
                    <a:lnTo>
                      <a:pt x="127" y="166"/>
                    </a:lnTo>
                    <a:lnTo>
                      <a:pt x="137" y="149"/>
                    </a:lnTo>
                    <a:lnTo>
                      <a:pt x="150" y="134"/>
                    </a:lnTo>
                    <a:lnTo>
                      <a:pt x="165" y="120"/>
                    </a:lnTo>
                    <a:lnTo>
                      <a:pt x="178" y="117"/>
                    </a:lnTo>
                    <a:lnTo>
                      <a:pt x="190" y="113"/>
                    </a:lnTo>
                    <a:lnTo>
                      <a:pt x="203" y="110"/>
                    </a:lnTo>
                    <a:lnTo>
                      <a:pt x="216" y="106"/>
                    </a:lnTo>
                    <a:lnTo>
                      <a:pt x="227" y="103"/>
                    </a:lnTo>
                    <a:lnTo>
                      <a:pt x="240" y="99"/>
                    </a:lnTo>
                    <a:lnTo>
                      <a:pt x="252" y="96"/>
                    </a:lnTo>
                    <a:lnTo>
                      <a:pt x="265" y="92"/>
                    </a:lnTo>
                    <a:lnTo>
                      <a:pt x="277" y="88"/>
                    </a:lnTo>
                    <a:lnTo>
                      <a:pt x="289" y="83"/>
                    </a:lnTo>
                    <a:lnTo>
                      <a:pt x="301" y="79"/>
                    </a:lnTo>
                    <a:lnTo>
                      <a:pt x="313" y="74"/>
                    </a:lnTo>
                    <a:lnTo>
                      <a:pt x="325" y="69"/>
                    </a:lnTo>
                    <a:lnTo>
                      <a:pt x="337" y="64"/>
                    </a:lnTo>
                    <a:lnTo>
                      <a:pt x="348" y="58"/>
                    </a:lnTo>
                    <a:lnTo>
                      <a:pt x="360" y="51"/>
                    </a:lnTo>
                    <a:lnTo>
                      <a:pt x="366" y="43"/>
                    </a:lnTo>
                    <a:lnTo>
                      <a:pt x="370" y="34"/>
                    </a:lnTo>
                    <a:lnTo>
                      <a:pt x="370" y="23"/>
                    </a:lnTo>
                    <a:lnTo>
                      <a:pt x="366" y="13"/>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grpSp>
        <p:sp>
          <p:nvSpPr>
            <p:cNvPr id="87061" name="Rectangle 112"/>
            <p:cNvSpPr>
              <a:spLocks noChangeArrowheads="1"/>
            </p:cNvSpPr>
            <p:nvPr/>
          </p:nvSpPr>
          <p:spPr bwMode="auto">
            <a:xfrm>
              <a:off x="3792" y="2160"/>
              <a:ext cx="1488" cy="1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p>
              <a:pPr algn="ctr">
                <a:spcBef>
                  <a:spcPct val="50000"/>
                </a:spcBef>
              </a:pPr>
              <a:r>
                <a:rPr lang="en-US" sz="2400"/>
                <a:t>People and circumstances outside of my control dictate my fate!</a:t>
              </a:r>
            </a:p>
          </p:txBody>
        </p:sp>
      </p:gr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67"/>
                                        </p:tgtEl>
                                        <p:attrNameLst>
                                          <p:attrName>style.visibility</p:attrName>
                                        </p:attrNameLst>
                                      </p:cBhvr>
                                      <p:to>
                                        <p:strVal val="visible"/>
                                      </p:to>
                                    </p:set>
                                    <p:anim calcmode="lin" valueType="num">
                                      <p:cBhvr additive="base">
                                        <p:cTn id="7" dur="500" fill="hold"/>
                                        <p:tgtEl>
                                          <p:spTgt spid="23567"/>
                                        </p:tgtEl>
                                        <p:attrNameLst>
                                          <p:attrName>ppt_x</p:attrName>
                                        </p:attrNameLst>
                                      </p:cBhvr>
                                      <p:tavLst>
                                        <p:tav tm="0">
                                          <p:val>
                                            <p:strVal val="#ppt_x"/>
                                          </p:val>
                                        </p:tav>
                                        <p:tav tm="100000">
                                          <p:val>
                                            <p:strVal val="#ppt_x"/>
                                          </p:val>
                                        </p:tav>
                                      </p:tavLst>
                                    </p:anim>
                                    <p:anim calcmode="lin" valueType="num">
                                      <p:cBhvr additive="base">
                                        <p:cTn id="8" dur="500" fill="hold"/>
                                        <p:tgtEl>
                                          <p:spTgt spid="2356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p:txBody>
          <a:bodyPr/>
          <a:lstStyle/>
          <a:p>
            <a:pPr eaLnBrk="1" hangingPunct="1"/>
            <a:r>
              <a:rPr lang="en-CA" altLang="en-US" sz="3600" smtClean="0">
                <a:ea typeface="ＭＳ Ｐゴシック" pitchFamily="34" charset="-128"/>
              </a:rPr>
              <a:t>Self-Monitoring</a:t>
            </a:r>
          </a:p>
        </p:txBody>
      </p:sp>
      <p:sp>
        <p:nvSpPr>
          <p:cNvPr id="23556" name="Rectangle 3"/>
          <p:cNvSpPr>
            <a:spLocks noGrp="1" noChangeArrowheads="1"/>
          </p:cNvSpPr>
          <p:nvPr>
            <p:ph type="body" idx="1"/>
          </p:nvPr>
        </p:nvSpPr>
        <p:spPr/>
        <p:txBody>
          <a:bodyPr/>
          <a:lstStyle/>
          <a:p>
            <a:pPr eaLnBrk="1" hangingPunct="1"/>
            <a:r>
              <a:rPr lang="en-CA" altLang="en-US" smtClean="0">
                <a:ea typeface="ＭＳ Ｐゴシック" pitchFamily="34" charset="-128"/>
              </a:rPr>
              <a:t>The extent to which people observe and regulate how they appear and behave in social settings and relationships.</a:t>
            </a:r>
          </a:p>
          <a:p>
            <a:pPr eaLnBrk="1" hangingPunct="1"/>
            <a:r>
              <a:rPr lang="en-CA" altLang="en-US" smtClean="0">
                <a:ea typeface="ＭＳ Ｐゴシック" pitchFamily="34" charset="-128"/>
              </a:rPr>
              <a:t>High self-monitors take great care to observe and control the images that they project.</a:t>
            </a:r>
          </a:p>
        </p:txBody>
      </p:sp>
      <p:pic>
        <p:nvPicPr>
          <p:cNvPr id="23557" name="Picture 5" descr="http://www.outofservice.com/self-monitor-censor-test/images/en/self-header.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4419600"/>
            <a:ext cx="5083175"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85C31EE3-AF7A-45BA-91CB-9AFB53B7258F}" type="slidenum">
              <a:rPr lang="en-US" smtClean="0"/>
              <a:pPr>
                <a:defRPr/>
              </a:pPr>
              <a:t>46</a:t>
            </a:fld>
            <a:endParaRPr lang="en-US"/>
          </a:p>
        </p:txBody>
      </p:sp>
    </p:spTree>
    <p:extLst>
      <p:ext uri="{BB962C8B-B14F-4D97-AF65-F5344CB8AC3E}">
        <p14:creationId xmlns:p14="http://schemas.microsoft.com/office/powerpoint/2010/main" val="22923599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p:txBody>
          <a:bodyPr/>
          <a:lstStyle/>
          <a:p>
            <a:pPr eaLnBrk="1" hangingPunct="1"/>
            <a:r>
              <a:rPr lang="en-CA" altLang="en-US" sz="3600" smtClean="0">
                <a:ea typeface="ＭＳ Ｐゴシック" pitchFamily="34" charset="-128"/>
              </a:rPr>
              <a:t>Self-Esteem</a:t>
            </a:r>
          </a:p>
        </p:txBody>
      </p:sp>
      <p:sp>
        <p:nvSpPr>
          <p:cNvPr id="24580" name="Rectangle 3"/>
          <p:cNvSpPr>
            <a:spLocks noGrp="1" noChangeArrowheads="1"/>
          </p:cNvSpPr>
          <p:nvPr>
            <p:ph type="body" idx="1"/>
          </p:nvPr>
        </p:nvSpPr>
        <p:spPr/>
        <p:txBody>
          <a:bodyPr/>
          <a:lstStyle/>
          <a:p>
            <a:pPr eaLnBrk="1" hangingPunct="1"/>
            <a:r>
              <a:rPr lang="en-CA" altLang="en-US" smtClean="0">
                <a:ea typeface="ＭＳ Ｐゴシック" pitchFamily="34" charset="-128"/>
              </a:rPr>
              <a:t>The degree to which a person has a positive self-evaluation.</a:t>
            </a:r>
          </a:p>
          <a:p>
            <a:pPr eaLnBrk="1" hangingPunct="1"/>
            <a:r>
              <a:rPr lang="en-CA" altLang="en-US" smtClean="0">
                <a:ea typeface="ＭＳ Ｐゴシック" pitchFamily="34" charset="-128"/>
              </a:rPr>
              <a:t>People with high self-esteem have favourable self-images.</a:t>
            </a:r>
          </a:p>
          <a:p>
            <a:pPr eaLnBrk="1" hangingPunct="1"/>
            <a:r>
              <a:rPr lang="en-CA" altLang="en-US" smtClean="0">
                <a:ea typeface="ＭＳ Ｐゴシック" pitchFamily="34" charset="-128"/>
              </a:rPr>
              <a:t>People with low self-esteem have unfavourable self-images.</a:t>
            </a:r>
          </a:p>
        </p:txBody>
      </p:sp>
      <p:pic>
        <p:nvPicPr>
          <p:cNvPr id="2458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8400" y="4495800"/>
            <a:ext cx="23622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85C31EE3-AF7A-45BA-91CB-9AFB53B7258F}" type="slidenum">
              <a:rPr lang="en-US" smtClean="0"/>
              <a:pPr>
                <a:defRPr/>
              </a:pPr>
              <a:t>47</a:t>
            </a:fld>
            <a:endParaRPr lang="en-US"/>
          </a:p>
        </p:txBody>
      </p:sp>
    </p:spTree>
    <p:extLst>
      <p:ext uri="{BB962C8B-B14F-4D97-AF65-F5344CB8AC3E}">
        <p14:creationId xmlns:p14="http://schemas.microsoft.com/office/powerpoint/2010/main" val="2073474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10"/>
          <p:cNvSpPr>
            <a:spLocks noGrp="1" noChangeArrowheads="1"/>
          </p:cNvSpPr>
          <p:nvPr>
            <p:ph type="title"/>
          </p:nvPr>
        </p:nvSpPr>
        <p:spPr/>
        <p:txBody>
          <a:bodyPr/>
          <a:lstStyle/>
          <a:p>
            <a:pPr eaLnBrk="1" hangingPunct="1"/>
            <a:r>
              <a:rPr lang="en-US" smtClean="0"/>
              <a:t>Self-Esteem</a:t>
            </a:r>
          </a:p>
        </p:txBody>
      </p:sp>
      <p:sp>
        <p:nvSpPr>
          <p:cNvPr id="890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A06F9369-0A0D-4408-B19A-FD35844ED976}" type="slidenum">
              <a:rPr lang="en-US" smtClean="0">
                <a:solidFill>
                  <a:schemeClr val="tx2"/>
                </a:solidFill>
              </a:rPr>
              <a:pPr/>
              <a:t>48</a:t>
            </a:fld>
            <a:endParaRPr lang="en-US" smtClean="0">
              <a:solidFill>
                <a:schemeClr val="tx2"/>
              </a:solidFill>
            </a:endParaRPr>
          </a:p>
        </p:txBody>
      </p:sp>
      <p:sp>
        <p:nvSpPr>
          <p:cNvPr id="89093" name="Rectangle 2"/>
          <p:cNvSpPr>
            <a:spLocks noChangeArrowheads="1"/>
          </p:cNvSpPr>
          <p:nvPr/>
        </p:nvSpPr>
        <p:spPr bwMode="auto">
          <a:xfrm>
            <a:off x="0" y="60960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9094" name="Rectangle 3"/>
          <p:cNvSpPr>
            <a:spLocks noChangeArrowheads="1"/>
          </p:cNvSpPr>
          <p:nvPr/>
        </p:nvSpPr>
        <p:spPr bwMode="auto">
          <a:xfrm>
            <a:off x="2438400" y="60960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9095" name="Rectangle 4"/>
          <p:cNvSpPr>
            <a:spLocks noChangeArrowheads="1"/>
          </p:cNvSpPr>
          <p:nvPr/>
        </p:nvSpPr>
        <p:spPr bwMode="auto">
          <a:xfrm>
            <a:off x="0" y="60960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9096" name="Rectangle 5"/>
          <p:cNvSpPr>
            <a:spLocks noChangeArrowheads="1"/>
          </p:cNvSpPr>
          <p:nvPr/>
        </p:nvSpPr>
        <p:spPr bwMode="auto">
          <a:xfrm>
            <a:off x="2438400" y="60960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9097" name="Rectangle 6"/>
          <p:cNvSpPr>
            <a:spLocks noChangeArrowheads="1"/>
          </p:cNvSpPr>
          <p:nvPr/>
        </p:nvSpPr>
        <p:spPr bwMode="auto">
          <a:xfrm>
            <a:off x="0" y="60960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9098" name="Rectangle 7"/>
          <p:cNvSpPr>
            <a:spLocks noChangeArrowheads="1"/>
          </p:cNvSpPr>
          <p:nvPr/>
        </p:nvSpPr>
        <p:spPr bwMode="auto">
          <a:xfrm>
            <a:off x="2438400" y="60960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9099" name="Rectangle 8"/>
          <p:cNvSpPr>
            <a:spLocks noChangeArrowheads="1"/>
          </p:cNvSpPr>
          <p:nvPr/>
        </p:nvSpPr>
        <p:spPr bwMode="auto">
          <a:xfrm>
            <a:off x="0" y="60960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89100" name="Rectangle 9"/>
          <p:cNvSpPr>
            <a:spLocks noChangeArrowheads="1"/>
          </p:cNvSpPr>
          <p:nvPr/>
        </p:nvSpPr>
        <p:spPr bwMode="auto">
          <a:xfrm>
            <a:off x="2438400" y="60960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grpSp>
        <p:nvGrpSpPr>
          <p:cNvPr id="2" name="Group 19"/>
          <p:cNvGrpSpPr>
            <a:grpSpLocks/>
          </p:cNvGrpSpPr>
          <p:nvPr/>
        </p:nvGrpSpPr>
        <p:grpSpPr bwMode="auto">
          <a:xfrm>
            <a:off x="1187450" y="2276475"/>
            <a:ext cx="2822575" cy="2617788"/>
            <a:chOff x="1056" y="2256"/>
            <a:chExt cx="1777" cy="1649"/>
          </a:xfrm>
        </p:grpSpPr>
        <p:sp>
          <p:nvSpPr>
            <p:cNvPr id="89105" name="Rectangle 14"/>
            <p:cNvSpPr>
              <a:spLocks noChangeArrowheads="1"/>
            </p:cNvSpPr>
            <p:nvPr/>
          </p:nvSpPr>
          <p:spPr bwMode="auto">
            <a:xfrm>
              <a:off x="1056" y="2928"/>
              <a:ext cx="1777"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r>
                <a:rPr lang="en-US"/>
                <a:t>Success tends</a:t>
              </a:r>
            </a:p>
            <a:p>
              <a:r>
                <a:rPr lang="en-US"/>
                <a:t>to increase</a:t>
              </a:r>
            </a:p>
            <a:p>
              <a:r>
                <a:rPr lang="en-US"/>
                <a:t>self-esteem</a:t>
              </a:r>
            </a:p>
          </p:txBody>
        </p:sp>
        <p:sp>
          <p:nvSpPr>
            <p:cNvPr id="89106" name="AutoShape 15"/>
            <p:cNvSpPr>
              <a:spLocks noChangeArrowheads="1"/>
            </p:cNvSpPr>
            <p:nvPr/>
          </p:nvSpPr>
          <p:spPr bwMode="auto">
            <a:xfrm rot="-5400000">
              <a:off x="1616" y="2400"/>
              <a:ext cx="656" cy="368"/>
            </a:xfrm>
            <a:prstGeom prst="rightArrow">
              <a:avLst>
                <a:gd name="adj1" fmla="val 50000"/>
                <a:gd name="adj2" fmla="val 89205"/>
              </a:avLst>
            </a:prstGeom>
            <a:gradFill rotWithShape="1">
              <a:gsLst>
                <a:gs pos="0">
                  <a:srgbClr val="75528F"/>
                </a:gs>
                <a:gs pos="100000">
                  <a:srgbClr val="362642"/>
                </a:gs>
              </a:gsLst>
              <a:path path="rect">
                <a:fillToRect r="100000" b="100000"/>
              </a:path>
            </a:gradFill>
            <a:ln w="28575">
              <a:solidFill>
                <a:schemeClr val="bg2"/>
              </a:solidFill>
              <a:miter lim="800000"/>
              <a:headEnd/>
              <a:tailEnd/>
            </a:ln>
          </p:spPr>
          <p:txBody>
            <a:bodyPr wrap="none" anchor="ctr"/>
            <a:lstStyle/>
            <a:p>
              <a:endParaRPr lang="en-CA"/>
            </a:p>
          </p:txBody>
        </p:sp>
      </p:grpSp>
      <p:grpSp>
        <p:nvGrpSpPr>
          <p:cNvPr id="3" name="Group 20"/>
          <p:cNvGrpSpPr>
            <a:grpSpLocks/>
          </p:cNvGrpSpPr>
          <p:nvPr/>
        </p:nvGrpSpPr>
        <p:grpSpPr bwMode="auto">
          <a:xfrm>
            <a:off x="4859338" y="1844675"/>
            <a:ext cx="2525712" cy="2617788"/>
            <a:chOff x="3696" y="2256"/>
            <a:chExt cx="1591" cy="1649"/>
          </a:xfrm>
        </p:grpSpPr>
        <p:sp>
          <p:nvSpPr>
            <p:cNvPr id="89103" name="AutoShape 17"/>
            <p:cNvSpPr>
              <a:spLocks noChangeArrowheads="1"/>
            </p:cNvSpPr>
            <p:nvPr/>
          </p:nvSpPr>
          <p:spPr bwMode="auto">
            <a:xfrm rot="16200000" flipH="1">
              <a:off x="4164" y="2400"/>
              <a:ext cx="656" cy="368"/>
            </a:xfrm>
            <a:prstGeom prst="rightArrow">
              <a:avLst>
                <a:gd name="adj1" fmla="val 50000"/>
                <a:gd name="adj2" fmla="val 89205"/>
              </a:avLst>
            </a:prstGeom>
            <a:gradFill rotWithShape="1">
              <a:gsLst>
                <a:gs pos="0">
                  <a:srgbClr val="008080"/>
                </a:gs>
                <a:gs pos="100000">
                  <a:srgbClr val="003B3B"/>
                </a:gs>
              </a:gsLst>
              <a:path path="rect">
                <a:fillToRect t="100000" r="100000"/>
              </a:path>
            </a:gradFill>
            <a:ln w="28575">
              <a:solidFill>
                <a:schemeClr val="bg2"/>
              </a:solidFill>
              <a:miter lim="800000"/>
              <a:headEnd/>
              <a:tailEnd/>
            </a:ln>
          </p:spPr>
          <p:txBody>
            <a:bodyPr wrap="none" anchor="ctr"/>
            <a:lstStyle/>
            <a:p>
              <a:endParaRPr lang="en-CA"/>
            </a:p>
          </p:txBody>
        </p:sp>
        <p:sp>
          <p:nvSpPr>
            <p:cNvPr id="89104" name="Rectangle 18"/>
            <p:cNvSpPr>
              <a:spLocks noChangeArrowheads="1"/>
            </p:cNvSpPr>
            <p:nvPr/>
          </p:nvSpPr>
          <p:spPr bwMode="auto">
            <a:xfrm>
              <a:off x="3696" y="2928"/>
              <a:ext cx="1591"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r>
                <a:rPr lang="en-US"/>
                <a:t>Failure tends</a:t>
              </a:r>
            </a:p>
            <a:p>
              <a:r>
                <a:rPr lang="en-US"/>
                <a:t>to decrease</a:t>
              </a:r>
            </a:p>
            <a:p>
              <a:r>
                <a:rPr lang="en-US"/>
                <a:t>self-esteem</a:t>
              </a:r>
            </a:p>
          </p:txBody>
        </p:sp>
      </p:grpSp>
      <p:sp>
        <p:nvSpPr>
          <p:cNvPr id="4" name="Date Placeholder 3"/>
          <p:cNvSpPr>
            <a:spLocks noGrp="1"/>
          </p:cNvSpPr>
          <p:nvPr>
            <p:ph type="dt" sz="half" idx="10"/>
          </p:nvPr>
        </p:nvSpPr>
        <p:spPr/>
        <p:txBody>
          <a:bodyPr/>
          <a:lstStyle/>
          <a:p>
            <a:pPr>
              <a:defRPr/>
            </a:pPr>
            <a:endParaRPr 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CA" dirty="0" smtClean="0">
                <a:hlinkClick r:id="rId2"/>
              </a:rPr>
              <a:t>Myers-Briggs Personality Type Indicator </a:t>
            </a:r>
            <a:r>
              <a:rPr lang="en-CA" dirty="0" smtClean="0"/>
              <a:t/>
            </a:r>
            <a:br>
              <a:rPr lang="en-CA" dirty="0" smtClean="0"/>
            </a:br>
            <a:endParaRPr lang="en-CA" dirty="0"/>
          </a:p>
        </p:txBody>
      </p:sp>
      <p:sp>
        <p:nvSpPr>
          <p:cNvPr id="90115"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27BA59F9-F906-4167-BB6C-0D708617B66F}" type="slidenum">
              <a:rPr lang="en-US" smtClean="0">
                <a:solidFill>
                  <a:schemeClr val="tx2"/>
                </a:solidFill>
              </a:rPr>
              <a:pPr/>
              <a:t>49</a:t>
            </a:fld>
            <a:endParaRPr lang="en-US" smtClean="0">
              <a:solidFill>
                <a:schemeClr val="tx2"/>
              </a:solidFill>
            </a:endParaRPr>
          </a:p>
        </p:txBody>
      </p:sp>
      <p:sp>
        <p:nvSpPr>
          <p:cNvPr id="90116" name="Content Placeholder 2"/>
          <p:cNvSpPr>
            <a:spLocks noGrp="1"/>
          </p:cNvSpPr>
          <p:nvPr>
            <p:ph sz="quarter" idx="4294967295"/>
          </p:nvPr>
        </p:nvSpPr>
        <p:spPr>
          <a:xfrm>
            <a:off x="0" y="1219200"/>
            <a:ext cx="4041775" cy="4937125"/>
          </a:xfrm>
        </p:spPr>
        <p:txBody>
          <a:bodyPr/>
          <a:lstStyle/>
          <a:p>
            <a:pPr eaLnBrk="1" hangingPunct="1"/>
            <a:r>
              <a:rPr lang="en-CA" smtClean="0"/>
              <a:t>MBTI</a:t>
            </a:r>
          </a:p>
        </p:txBody>
      </p:sp>
      <p:grpSp>
        <p:nvGrpSpPr>
          <p:cNvPr id="90117" name="Group 6"/>
          <p:cNvGrpSpPr>
            <a:grpSpLocks/>
          </p:cNvGrpSpPr>
          <p:nvPr/>
        </p:nvGrpSpPr>
        <p:grpSpPr bwMode="auto">
          <a:xfrm>
            <a:off x="1835150" y="1268413"/>
            <a:ext cx="4079875" cy="4800600"/>
            <a:chOff x="4564220" y="438862"/>
            <a:chExt cx="4178223" cy="5711909"/>
          </a:xfrm>
        </p:grpSpPr>
        <p:pic>
          <p:nvPicPr>
            <p:cNvPr id="9011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438862"/>
              <a:ext cx="3941843" cy="5711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lgn="ctr">
                  <a:solidFill>
                    <a:srgbClr val="000000"/>
                  </a:solidFill>
                  <a:miter lim="800000"/>
                  <a:headEnd/>
                  <a:tailEnd/>
                </a14:hiddenLine>
              </a:ext>
            </a:extLst>
          </p:spPr>
        </p:pic>
        <p:sp>
          <p:nvSpPr>
            <p:cNvPr id="90119" name="Rectangle 5"/>
            <p:cNvSpPr>
              <a:spLocks noChangeArrowheads="1"/>
            </p:cNvSpPr>
            <p:nvPr/>
          </p:nvSpPr>
          <p:spPr bwMode="auto">
            <a:xfrm rot="-5400000">
              <a:off x="3505576" y="4489459"/>
              <a:ext cx="2353669" cy="236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CA" sz="900"/>
                <a:t>©Gina Sanders—Fotolia.com</a:t>
              </a:r>
            </a:p>
          </p:txBody>
        </p:sp>
      </p:grpSp>
      <p:sp>
        <p:nvSpPr>
          <p:cNvPr id="3" name="Date Placeholder 2"/>
          <p:cNvSpPr>
            <a:spLocks noGrp="1"/>
          </p:cNvSpPr>
          <p:nvPr>
            <p:ph type="dt" sz="half" idx="10"/>
          </p:nvPr>
        </p:nvSpPr>
        <p:spPr/>
        <p:txBody>
          <a:bodyPr/>
          <a:lstStyle/>
          <a:p>
            <a:pPr>
              <a:defRPr/>
            </a:pPr>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3" name="Rectangle 8"/>
          <p:cNvSpPr>
            <a:spLocks noGrp="1" noChangeArrowheads="1"/>
          </p:cNvSpPr>
          <p:nvPr>
            <p:ph type="title"/>
          </p:nvPr>
        </p:nvSpPr>
        <p:spPr>
          <a:xfrm>
            <a:off x="1295400" y="304800"/>
            <a:ext cx="5105400" cy="838200"/>
          </a:xfrm>
        </p:spPr>
        <p:txBody>
          <a:bodyPr lIns="90488" tIns="44450" rIns="90488" bIns="44450">
            <a:normAutofit/>
          </a:bodyPr>
          <a:lstStyle/>
          <a:p>
            <a:pPr eaLnBrk="1" fontAlgn="auto" hangingPunct="1">
              <a:spcAft>
                <a:spcPts val="0"/>
              </a:spcAft>
              <a:defRPr/>
            </a:pPr>
            <a:r>
              <a:rPr lang="en-US" b="1" dirty="0" smtClean="0">
                <a:effectLst>
                  <a:outerShdw blurRad="38100" dist="38100" dir="2700000" algn="tl">
                    <a:srgbClr val="000000">
                      <a:alpha val="43137"/>
                    </a:srgbClr>
                  </a:outerShdw>
                </a:effectLst>
              </a:rPr>
              <a:t>MBTI Preferences</a:t>
            </a:r>
          </a:p>
        </p:txBody>
      </p:sp>
      <p:sp>
        <p:nvSpPr>
          <p:cNvPr id="9114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8A97128F-60AE-4996-B99D-DCEE119AE864}" type="slidenum">
              <a:rPr lang="en-US" smtClean="0">
                <a:solidFill>
                  <a:schemeClr val="tx2"/>
                </a:solidFill>
              </a:rPr>
              <a:pPr/>
              <a:t>50</a:t>
            </a:fld>
            <a:endParaRPr lang="en-US" smtClean="0">
              <a:solidFill>
                <a:schemeClr val="tx2"/>
              </a:solidFill>
            </a:endParaRPr>
          </a:p>
        </p:txBody>
      </p:sp>
      <p:sp>
        <p:nvSpPr>
          <p:cNvPr id="91141" name="Rectangle 2"/>
          <p:cNvSpPr>
            <a:spLocks noChangeArrowheads="1"/>
          </p:cNvSpPr>
          <p:nvPr/>
        </p:nvSpPr>
        <p:spPr bwMode="auto">
          <a:xfrm>
            <a:off x="-990600" y="64008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91142" name="Rectangle 3"/>
          <p:cNvSpPr>
            <a:spLocks noChangeArrowheads="1"/>
          </p:cNvSpPr>
          <p:nvPr/>
        </p:nvSpPr>
        <p:spPr bwMode="auto">
          <a:xfrm>
            <a:off x="1447800" y="64008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91143" name="Rectangle 4"/>
          <p:cNvSpPr>
            <a:spLocks noChangeArrowheads="1"/>
          </p:cNvSpPr>
          <p:nvPr/>
        </p:nvSpPr>
        <p:spPr bwMode="auto">
          <a:xfrm>
            <a:off x="-990600" y="64008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91144" name="Rectangle 5"/>
          <p:cNvSpPr>
            <a:spLocks noChangeArrowheads="1"/>
          </p:cNvSpPr>
          <p:nvPr/>
        </p:nvSpPr>
        <p:spPr bwMode="auto">
          <a:xfrm>
            <a:off x="1447800" y="64008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91145" name="Rectangle 6"/>
          <p:cNvSpPr>
            <a:spLocks noChangeArrowheads="1"/>
          </p:cNvSpPr>
          <p:nvPr/>
        </p:nvSpPr>
        <p:spPr bwMode="auto">
          <a:xfrm>
            <a:off x="-990600" y="64008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sp>
        <p:nvSpPr>
          <p:cNvPr id="91146" name="Rectangle 7"/>
          <p:cNvSpPr>
            <a:spLocks noChangeArrowheads="1"/>
          </p:cNvSpPr>
          <p:nvPr/>
        </p:nvSpPr>
        <p:spPr bwMode="auto">
          <a:xfrm>
            <a:off x="1447800" y="64008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CA"/>
          </a:p>
        </p:txBody>
      </p:sp>
      <p:graphicFrame>
        <p:nvGraphicFramePr>
          <p:cNvPr id="91147" name="Object 2">
            <a:hlinkClick r:id="" action="ppaction://ole?verb=0"/>
          </p:cNvPr>
          <p:cNvGraphicFramePr>
            <a:graphicFrameLocks/>
          </p:cNvGraphicFramePr>
          <p:nvPr/>
        </p:nvGraphicFramePr>
        <p:xfrm>
          <a:off x="304800" y="2209800"/>
          <a:ext cx="7004050" cy="3648075"/>
        </p:xfrm>
        <a:graphic>
          <a:graphicData uri="http://schemas.openxmlformats.org/presentationml/2006/ole">
            <mc:AlternateContent xmlns:mc="http://schemas.openxmlformats.org/markup-compatibility/2006">
              <mc:Choice xmlns:v="urn:schemas-microsoft-com:vml" Requires="v">
                <p:oleObj spid="_x0000_s91195" name="Document" r:id="rId4" imgW="8739992" imgH="4565576" progId="Word.Document.8">
                  <p:embed/>
                </p:oleObj>
              </mc:Choice>
              <mc:Fallback>
                <p:oleObj name="Document" r:id="rId4" imgW="8739992" imgH="4565576" progId="Word.Documen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2209800"/>
                        <a:ext cx="7004050" cy="364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1148" name="TextBox 1"/>
          <p:cNvSpPr txBox="1">
            <a:spLocks noChangeArrowheads="1"/>
          </p:cNvSpPr>
          <p:nvPr/>
        </p:nvSpPr>
        <p:spPr bwMode="auto">
          <a:xfrm>
            <a:off x="304800" y="1524000"/>
            <a:ext cx="6781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pPr algn="ctr"/>
            <a:r>
              <a:rPr lang="en-US" sz="1600">
                <a:solidFill>
                  <a:srgbClr val="000000"/>
                </a:solidFill>
              </a:rPr>
              <a:t>       Briggs &amp; Myers developed the MBTI to understand individual differences by analyzing the combinations of preferences.</a:t>
            </a:r>
          </a:p>
        </p:txBody>
      </p:sp>
      <p:sp>
        <p:nvSpPr>
          <p:cNvPr id="2" name="Date Placeholder 1"/>
          <p:cNvSpPr>
            <a:spLocks noGrp="1"/>
          </p:cNvSpPr>
          <p:nvPr>
            <p:ph type="dt" sz="half" idx="10"/>
          </p:nvPr>
        </p:nvSpPr>
        <p:spPr/>
        <p:txBody>
          <a:bodyPr/>
          <a:lstStyle/>
          <a:p>
            <a:pPr>
              <a:defRPr/>
            </a:pPr>
            <a:endParaRPr lang="en-US"/>
          </a:p>
        </p:txBody>
      </p:sp>
    </p:spTree>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Text Box 2"/>
          <p:cNvSpPr txBox="1">
            <a:spLocks noChangeArrowheads="1"/>
          </p:cNvSpPr>
          <p:nvPr/>
        </p:nvSpPr>
        <p:spPr bwMode="auto">
          <a:xfrm>
            <a:off x="2252663" y="771525"/>
            <a:ext cx="4056062"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64117" tIns="205146" rIns="98470" bIns="123087">
            <a:spAutoFit/>
          </a:bodyPr>
          <a:lstStyle>
            <a:lvl1pPr defTabSz="820738">
              <a:defRPr>
                <a:solidFill>
                  <a:schemeClr val="tx1"/>
                </a:solidFill>
                <a:latin typeface="Verdana" pitchFamily="34" charset="0"/>
                <a:cs typeface="Tahoma" charset="0"/>
              </a:defRPr>
            </a:lvl1pPr>
            <a:lvl2pPr marL="742950" indent="-285750" defTabSz="820738">
              <a:defRPr>
                <a:solidFill>
                  <a:schemeClr val="tx1"/>
                </a:solidFill>
                <a:latin typeface="Verdana" pitchFamily="34" charset="0"/>
                <a:cs typeface="Tahoma" charset="0"/>
              </a:defRPr>
            </a:lvl2pPr>
            <a:lvl3pPr marL="1143000" indent="-228600" defTabSz="820738">
              <a:defRPr>
                <a:solidFill>
                  <a:schemeClr val="tx1"/>
                </a:solidFill>
                <a:latin typeface="Verdana" pitchFamily="34" charset="0"/>
                <a:cs typeface="Tahoma" charset="0"/>
              </a:defRPr>
            </a:lvl3pPr>
            <a:lvl4pPr marL="1600200" indent="-228600" defTabSz="820738">
              <a:defRPr>
                <a:solidFill>
                  <a:schemeClr val="tx1"/>
                </a:solidFill>
                <a:latin typeface="Verdana" pitchFamily="34" charset="0"/>
                <a:cs typeface="Tahoma" charset="0"/>
              </a:defRPr>
            </a:lvl4pPr>
            <a:lvl5pPr marL="2057400" indent="-228600" defTabSz="820738">
              <a:defRPr>
                <a:solidFill>
                  <a:schemeClr val="tx1"/>
                </a:solidFill>
                <a:latin typeface="Verdana" pitchFamily="34" charset="0"/>
                <a:cs typeface="Tahoma" charset="0"/>
              </a:defRPr>
            </a:lvl5pPr>
            <a:lvl6pPr marL="2514600" indent="-228600" defTabSz="820738" eaLnBrk="0" fontAlgn="base" hangingPunct="0">
              <a:spcBef>
                <a:spcPct val="0"/>
              </a:spcBef>
              <a:spcAft>
                <a:spcPct val="0"/>
              </a:spcAft>
              <a:defRPr>
                <a:solidFill>
                  <a:schemeClr val="tx1"/>
                </a:solidFill>
                <a:latin typeface="Verdana" pitchFamily="34" charset="0"/>
                <a:cs typeface="Tahoma" charset="0"/>
              </a:defRPr>
            </a:lvl6pPr>
            <a:lvl7pPr marL="2971800" indent="-228600" defTabSz="820738" eaLnBrk="0" fontAlgn="base" hangingPunct="0">
              <a:spcBef>
                <a:spcPct val="0"/>
              </a:spcBef>
              <a:spcAft>
                <a:spcPct val="0"/>
              </a:spcAft>
              <a:defRPr>
                <a:solidFill>
                  <a:schemeClr val="tx1"/>
                </a:solidFill>
                <a:latin typeface="Verdana" pitchFamily="34" charset="0"/>
                <a:cs typeface="Tahoma" charset="0"/>
              </a:defRPr>
            </a:lvl7pPr>
            <a:lvl8pPr marL="3429000" indent="-228600" defTabSz="820738" eaLnBrk="0" fontAlgn="base" hangingPunct="0">
              <a:spcBef>
                <a:spcPct val="0"/>
              </a:spcBef>
              <a:spcAft>
                <a:spcPct val="0"/>
              </a:spcAft>
              <a:defRPr>
                <a:solidFill>
                  <a:schemeClr val="tx1"/>
                </a:solidFill>
                <a:latin typeface="Verdana" pitchFamily="34" charset="0"/>
                <a:cs typeface="Tahoma" charset="0"/>
              </a:defRPr>
            </a:lvl8pPr>
            <a:lvl9pPr marL="3886200" indent="-228600" defTabSz="820738" eaLnBrk="0" fontAlgn="base" hangingPunct="0">
              <a:spcBef>
                <a:spcPct val="0"/>
              </a:spcBef>
              <a:spcAft>
                <a:spcPct val="0"/>
              </a:spcAft>
              <a:defRPr>
                <a:solidFill>
                  <a:schemeClr val="tx1"/>
                </a:solidFill>
                <a:latin typeface="Verdana" pitchFamily="34" charset="0"/>
                <a:cs typeface="Tahoma" charset="0"/>
              </a:defRPr>
            </a:lvl9pPr>
          </a:lstStyle>
          <a:p>
            <a:pPr algn="ctr">
              <a:lnSpc>
                <a:spcPct val="70000"/>
              </a:lnSpc>
              <a:spcAft>
                <a:spcPts val="900"/>
              </a:spcAft>
            </a:pPr>
            <a:r>
              <a:rPr lang="en-US" sz="4000" b="1"/>
              <a:t>Extraversion</a:t>
            </a:r>
          </a:p>
          <a:p>
            <a:pPr algn="ctr">
              <a:lnSpc>
                <a:spcPct val="70000"/>
              </a:lnSpc>
              <a:spcAft>
                <a:spcPts val="900"/>
              </a:spcAft>
            </a:pPr>
            <a:r>
              <a:rPr lang="en-US" sz="4000" b="1"/>
              <a:t> or</a:t>
            </a:r>
          </a:p>
          <a:p>
            <a:pPr algn="ctr">
              <a:lnSpc>
                <a:spcPct val="70000"/>
              </a:lnSpc>
              <a:spcAft>
                <a:spcPts val="900"/>
              </a:spcAft>
            </a:pPr>
            <a:r>
              <a:rPr lang="en-US" sz="4000" b="1"/>
              <a:t> Introversion</a:t>
            </a:r>
          </a:p>
          <a:p>
            <a:pPr algn="ctr">
              <a:lnSpc>
                <a:spcPct val="70000"/>
              </a:lnSpc>
              <a:spcAft>
                <a:spcPts val="900"/>
              </a:spcAft>
            </a:pPr>
            <a:endParaRPr lang="en-US" sz="4000" b="1"/>
          </a:p>
          <a:p>
            <a:pPr algn="ctr">
              <a:lnSpc>
                <a:spcPct val="70000"/>
              </a:lnSpc>
              <a:spcAft>
                <a:spcPts val="900"/>
              </a:spcAft>
            </a:pPr>
            <a:r>
              <a:rPr lang="en-US" sz="4000" b="1"/>
              <a:t>E -I</a:t>
            </a:r>
          </a:p>
          <a:p>
            <a:pPr algn="ctr">
              <a:lnSpc>
                <a:spcPct val="80000"/>
              </a:lnSpc>
              <a:spcAft>
                <a:spcPts val="900"/>
              </a:spcAft>
            </a:pPr>
            <a:endParaRPr lang="en-US" sz="4000" b="1">
              <a:solidFill>
                <a:schemeClr val="bg1"/>
              </a:solidFill>
            </a:endParaRP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85C31EE3-AF7A-45BA-91CB-9AFB53B7258F}" type="slidenum">
              <a:rPr lang="en-US" smtClean="0"/>
              <a:pPr>
                <a:defRPr/>
              </a:pPr>
              <a:t>51</a:t>
            </a:fld>
            <a:endParaRPr lang="en-US"/>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475" y="1527175"/>
            <a:ext cx="1989138" cy="150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3187" name="Picture 3"/>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3663" y="1196975"/>
            <a:ext cx="2360612" cy="150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3188" name="Picture 4"/>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44863" y="3076575"/>
            <a:ext cx="2132012"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3189" name="Picture 5"/>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2913" y="4432300"/>
            <a:ext cx="1846262"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3190" name="Picture 7"/>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43663" y="3573463"/>
            <a:ext cx="2132012"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3191" name="Rectangle 8"/>
          <p:cNvSpPr>
            <a:spLocks noChangeArrowheads="1"/>
          </p:cNvSpPr>
          <p:nvPr/>
        </p:nvSpPr>
        <p:spPr bwMode="auto">
          <a:xfrm>
            <a:off x="69850" y="92075"/>
            <a:ext cx="927100" cy="143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sz="8800" b="1"/>
              <a:t>E</a:t>
            </a:r>
          </a:p>
        </p:txBody>
      </p:sp>
      <p:sp>
        <p:nvSpPr>
          <p:cNvPr id="93192" name="Rectangle 9"/>
          <p:cNvSpPr>
            <a:spLocks noChangeArrowheads="1"/>
          </p:cNvSpPr>
          <p:nvPr/>
        </p:nvSpPr>
        <p:spPr bwMode="auto">
          <a:xfrm>
            <a:off x="296863" y="3101975"/>
            <a:ext cx="26066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Feels pulled outward</a:t>
            </a:r>
          </a:p>
          <a:p>
            <a:pPr algn="ctr"/>
            <a:r>
              <a:rPr lang="en-US" b="1"/>
              <a:t>by external conditions</a:t>
            </a:r>
          </a:p>
        </p:txBody>
      </p:sp>
      <p:sp>
        <p:nvSpPr>
          <p:cNvPr id="93193" name="Rectangle 11"/>
          <p:cNvSpPr>
            <a:spLocks noChangeArrowheads="1"/>
          </p:cNvSpPr>
          <p:nvPr/>
        </p:nvSpPr>
        <p:spPr bwMode="auto">
          <a:xfrm>
            <a:off x="6659563" y="2924175"/>
            <a:ext cx="2484437"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Needs relationships</a:t>
            </a:r>
          </a:p>
        </p:txBody>
      </p:sp>
      <p:sp>
        <p:nvSpPr>
          <p:cNvPr id="93194" name="Rectangle 12"/>
          <p:cNvSpPr>
            <a:spLocks noChangeArrowheads="1"/>
          </p:cNvSpPr>
          <p:nvPr/>
        </p:nvSpPr>
        <p:spPr bwMode="auto">
          <a:xfrm>
            <a:off x="709613" y="5845175"/>
            <a:ext cx="13239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Expresses</a:t>
            </a:r>
          </a:p>
          <a:p>
            <a:pPr algn="ctr"/>
            <a:r>
              <a:rPr lang="en-US" b="1"/>
              <a:t>emotion</a:t>
            </a:r>
          </a:p>
        </p:txBody>
      </p:sp>
      <p:sp>
        <p:nvSpPr>
          <p:cNvPr id="93195" name="Rectangle 13"/>
          <p:cNvSpPr>
            <a:spLocks noChangeArrowheads="1"/>
          </p:cNvSpPr>
          <p:nvPr/>
        </p:nvSpPr>
        <p:spPr bwMode="auto">
          <a:xfrm>
            <a:off x="3459163" y="5715000"/>
            <a:ext cx="20732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Acts, then maybe</a:t>
            </a:r>
          </a:p>
          <a:p>
            <a:pPr algn="ctr"/>
            <a:r>
              <a:rPr lang="en-US" b="1"/>
              <a:t>reflects</a:t>
            </a:r>
          </a:p>
        </p:txBody>
      </p:sp>
      <p:sp>
        <p:nvSpPr>
          <p:cNvPr id="93196" name="Rectangle 14"/>
          <p:cNvSpPr>
            <a:spLocks noChangeArrowheads="1"/>
          </p:cNvSpPr>
          <p:nvPr/>
        </p:nvSpPr>
        <p:spPr bwMode="auto">
          <a:xfrm>
            <a:off x="6227763" y="4868863"/>
            <a:ext cx="2535237"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Energized by other</a:t>
            </a:r>
          </a:p>
          <a:p>
            <a:pPr algn="ctr"/>
            <a:r>
              <a:rPr lang="en-US" b="1"/>
              <a:t>people,</a:t>
            </a:r>
          </a:p>
          <a:p>
            <a:pPr algn="ctr"/>
            <a:r>
              <a:rPr lang="en-US" b="1"/>
              <a:t>external experiences</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40ED6D95-DC3B-40E0-A3DB-B379B38E15DE}" type="slidenum">
              <a:rPr lang="en-US" smtClean="0"/>
              <a:pPr>
                <a:defRPr/>
              </a:pPr>
              <a:t>52</a:t>
            </a:fld>
            <a:endParaRPr lang="en-US"/>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00800" y="304800"/>
            <a:ext cx="2451100"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4211" name="Picture 3"/>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6800" y="1066800"/>
            <a:ext cx="1674813"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4212" name="Picture 4"/>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24200" y="2895600"/>
            <a:ext cx="254635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4213" name="Picture 5"/>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40500" y="4371975"/>
            <a:ext cx="1931988" cy="166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4214" name="Picture 7"/>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750" y="3657600"/>
            <a:ext cx="1589088" cy="245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4215" name="Rectangle 8"/>
          <p:cNvSpPr>
            <a:spLocks noChangeArrowheads="1"/>
          </p:cNvSpPr>
          <p:nvPr/>
        </p:nvSpPr>
        <p:spPr bwMode="auto">
          <a:xfrm>
            <a:off x="488950" y="268288"/>
            <a:ext cx="492125" cy="14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sz="8800" b="1"/>
              <a:t>I</a:t>
            </a:r>
          </a:p>
        </p:txBody>
      </p:sp>
      <p:sp>
        <p:nvSpPr>
          <p:cNvPr id="94216" name="Rectangle 9"/>
          <p:cNvSpPr>
            <a:spLocks noChangeArrowheads="1"/>
          </p:cNvSpPr>
          <p:nvPr/>
        </p:nvSpPr>
        <p:spPr bwMode="auto">
          <a:xfrm>
            <a:off x="350838" y="2744788"/>
            <a:ext cx="2441575"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Feels pushed inward</a:t>
            </a:r>
          </a:p>
          <a:p>
            <a:pPr algn="ctr"/>
            <a:r>
              <a:rPr lang="en-US" b="1"/>
              <a:t>by external claims</a:t>
            </a:r>
          </a:p>
          <a:p>
            <a:pPr algn="ctr"/>
            <a:r>
              <a:rPr lang="en-US" b="1"/>
              <a:t>and intrusions</a:t>
            </a:r>
          </a:p>
        </p:txBody>
      </p:sp>
      <p:sp>
        <p:nvSpPr>
          <p:cNvPr id="94217" name="Rectangle 11"/>
          <p:cNvSpPr>
            <a:spLocks noChangeArrowheads="1"/>
          </p:cNvSpPr>
          <p:nvPr/>
        </p:nvSpPr>
        <p:spPr bwMode="auto">
          <a:xfrm>
            <a:off x="6705600" y="2667000"/>
            <a:ext cx="1958975"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“Needs” privacy</a:t>
            </a:r>
          </a:p>
        </p:txBody>
      </p:sp>
      <p:sp>
        <p:nvSpPr>
          <p:cNvPr id="94218" name="Rectangle 12"/>
          <p:cNvSpPr>
            <a:spLocks noChangeArrowheads="1"/>
          </p:cNvSpPr>
          <p:nvPr/>
        </p:nvSpPr>
        <p:spPr bwMode="auto">
          <a:xfrm>
            <a:off x="1227138" y="5661025"/>
            <a:ext cx="1760537"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Bottles up</a:t>
            </a:r>
          </a:p>
          <a:p>
            <a:pPr algn="ctr"/>
            <a:r>
              <a:rPr lang="en-US" b="1"/>
              <a:t>emotions</a:t>
            </a:r>
          </a:p>
        </p:txBody>
      </p:sp>
      <p:sp>
        <p:nvSpPr>
          <p:cNvPr id="94219" name="Rectangle 13"/>
          <p:cNvSpPr>
            <a:spLocks noChangeArrowheads="1"/>
          </p:cNvSpPr>
          <p:nvPr/>
        </p:nvSpPr>
        <p:spPr bwMode="auto">
          <a:xfrm>
            <a:off x="3505200" y="4953000"/>
            <a:ext cx="1603375"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Reflects,</a:t>
            </a:r>
          </a:p>
          <a:p>
            <a:pPr algn="ctr"/>
            <a:r>
              <a:rPr lang="en-US" b="1"/>
              <a:t>then (maybe)</a:t>
            </a:r>
          </a:p>
          <a:p>
            <a:pPr algn="ctr"/>
            <a:r>
              <a:rPr lang="en-US" b="1"/>
              <a:t>acts</a:t>
            </a:r>
          </a:p>
        </p:txBody>
      </p:sp>
      <p:sp>
        <p:nvSpPr>
          <p:cNvPr id="94220" name="Rectangle 14"/>
          <p:cNvSpPr>
            <a:spLocks noChangeArrowheads="1"/>
          </p:cNvSpPr>
          <p:nvPr/>
        </p:nvSpPr>
        <p:spPr bwMode="auto">
          <a:xfrm>
            <a:off x="6396038" y="5945188"/>
            <a:ext cx="2390775"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Energized by inner</a:t>
            </a:r>
          </a:p>
          <a:p>
            <a:pPr algn="ctr"/>
            <a:r>
              <a:rPr lang="en-US" b="1"/>
              <a:t>resources,</a:t>
            </a:r>
          </a:p>
          <a:p>
            <a:pPr algn="ctr"/>
            <a:r>
              <a:rPr lang="en-US" b="1"/>
              <a:t>internal experiences</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40ED6D95-DC3B-40E0-A3DB-B379B38E15DE}" type="slidenum">
              <a:rPr lang="en-US" smtClean="0"/>
              <a:pPr>
                <a:defRPr/>
              </a:pPr>
              <a:t>53</a:t>
            </a:fld>
            <a:endParaRPr lang="en-US"/>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Text Box 2"/>
          <p:cNvSpPr txBox="1">
            <a:spLocks noChangeArrowheads="1"/>
          </p:cNvSpPr>
          <p:nvPr/>
        </p:nvSpPr>
        <p:spPr bwMode="auto">
          <a:xfrm>
            <a:off x="2749550" y="76200"/>
            <a:ext cx="3541713" cy="380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64117" tIns="205146" rIns="98470" bIns="123087">
            <a:spAutoFit/>
          </a:bodyPr>
          <a:lstStyle>
            <a:lvl1pPr defTabSz="820738">
              <a:defRPr>
                <a:solidFill>
                  <a:schemeClr val="tx1"/>
                </a:solidFill>
                <a:latin typeface="Verdana" pitchFamily="34" charset="0"/>
                <a:cs typeface="Tahoma" charset="0"/>
              </a:defRPr>
            </a:lvl1pPr>
            <a:lvl2pPr marL="742950" indent="-285750" defTabSz="820738">
              <a:defRPr>
                <a:solidFill>
                  <a:schemeClr val="tx1"/>
                </a:solidFill>
                <a:latin typeface="Verdana" pitchFamily="34" charset="0"/>
                <a:cs typeface="Tahoma" charset="0"/>
              </a:defRPr>
            </a:lvl2pPr>
            <a:lvl3pPr marL="1143000" indent="-228600" defTabSz="820738">
              <a:defRPr>
                <a:solidFill>
                  <a:schemeClr val="tx1"/>
                </a:solidFill>
                <a:latin typeface="Verdana" pitchFamily="34" charset="0"/>
                <a:cs typeface="Tahoma" charset="0"/>
              </a:defRPr>
            </a:lvl3pPr>
            <a:lvl4pPr marL="1600200" indent="-228600" defTabSz="820738">
              <a:defRPr>
                <a:solidFill>
                  <a:schemeClr val="tx1"/>
                </a:solidFill>
                <a:latin typeface="Verdana" pitchFamily="34" charset="0"/>
                <a:cs typeface="Tahoma" charset="0"/>
              </a:defRPr>
            </a:lvl4pPr>
            <a:lvl5pPr marL="2057400" indent="-228600" defTabSz="820738">
              <a:defRPr>
                <a:solidFill>
                  <a:schemeClr val="tx1"/>
                </a:solidFill>
                <a:latin typeface="Verdana" pitchFamily="34" charset="0"/>
                <a:cs typeface="Tahoma" charset="0"/>
              </a:defRPr>
            </a:lvl5pPr>
            <a:lvl6pPr marL="2514600" indent="-228600" defTabSz="820738" eaLnBrk="0" fontAlgn="base" hangingPunct="0">
              <a:spcBef>
                <a:spcPct val="0"/>
              </a:spcBef>
              <a:spcAft>
                <a:spcPct val="0"/>
              </a:spcAft>
              <a:defRPr>
                <a:solidFill>
                  <a:schemeClr val="tx1"/>
                </a:solidFill>
                <a:latin typeface="Verdana" pitchFamily="34" charset="0"/>
                <a:cs typeface="Tahoma" charset="0"/>
              </a:defRPr>
            </a:lvl6pPr>
            <a:lvl7pPr marL="2971800" indent="-228600" defTabSz="820738" eaLnBrk="0" fontAlgn="base" hangingPunct="0">
              <a:spcBef>
                <a:spcPct val="0"/>
              </a:spcBef>
              <a:spcAft>
                <a:spcPct val="0"/>
              </a:spcAft>
              <a:defRPr>
                <a:solidFill>
                  <a:schemeClr val="tx1"/>
                </a:solidFill>
                <a:latin typeface="Verdana" pitchFamily="34" charset="0"/>
                <a:cs typeface="Tahoma" charset="0"/>
              </a:defRPr>
            </a:lvl7pPr>
            <a:lvl8pPr marL="3429000" indent="-228600" defTabSz="820738" eaLnBrk="0" fontAlgn="base" hangingPunct="0">
              <a:spcBef>
                <a:spcPct val="0"/>
              </a:spcBef>
              <a:spcAft>
                <a:spcPct val="0"/>
              </a:spcAft>
              <a:defRPr>
                <a:solidFill>
                  <a:schemeClr val="tx1"/>
                </a:solidFill>
                <a:latin typeface="Verdana" pitchFamily="34" charset="0"/>
                <a:cs typeface="Tahoma" charset="0"/>
              </a:defRPr>
            </a:lvl8pPr>
            <a:lvl9pPr marL="3886200" indent="-228600" defTabSz="820738" eaLnBrk="0" fontAlgn="base" hangingPunct="0">
              <a:spcBef>
                <a:spcPct val="0"/>
              </a:spcBef>
              <a:spcAft>
                <a:spcPct val="0"/>
              </a:spcAft>
              <a:defRPr>
                <a:solidFill>
                  <a:schemeClr val="tx1"/>
                </a:solidFill>
                <a:latin typeface="Verdana" pitchFamily="34" charset="0"/>
                <a:cs typeface="Tahoma" charset="0"/>
              </a:defRPr>
            </a:lvl9pPr>
          </a:lstStyle>
          <a:p>
            <a:pPr algn="ctr">
              <a:lnSpc>
                <a:spcPct val="70000"/>
              </a:lnSpc>
              <a:spcAft>
                <a:spcPts val="900"/>
              </a:spcAft>
            </a:pPr>
            <a:endParaRPr lang="en-US" sz="4000" b="1">
              <a:solidFill>
                <a:schemeClr val="bg1"/>
              </a:solidFill>
            </a:endParaRPr>
          </a:p>
          <a:p>
            <a:pPr algn="ctr">
              <a:lnSpc>
                <a:spcPct val="80000"/>
              </a:lnSpc>
              <a:spcAft>
                <a:spcPts val="900"/>
              </a:spcAft>
            </a:pPr>
            <a:r>
              <a:rPr lang="en-US" sz="4000" b="1"/>
              <a:t>Judgment</a:t>
            </a:r>
          </a:p>
          <a:p>
            <a:pPr algn="ctr">
              <a:lnSpc>
                <a:spcPct val="80000"/>
              </a:lnSpc>
              <a:spcAft>
                <a:spcPts val="900"/>
              </a:spcAft>
            </a:pPr>
            <a:r>
              <a:rPr lang="en-US" sz="4000" b="1"/>
              <a:t> or</a:t>
            </a:r>
          </a:p>
          <a:p>
            <a:pPr algn="ctr">
              <a:lnSpc>
                <a:spcPct val="80000"/>
              </a:lnSpc>
              <a:spcAft>
                <a:spcPts val="900"/>
              </a:spcAft>
            </a:pPr>
            <a:r>
              <a:rPr lang="en-US" sz="4000" b="1"/>
              <a:t> Perception</a:t>
            </a:r>
          </a:p>
          <a:p>
            <a:pPr algn="ctr">
              <a:lnSpc>
                <a:spcPct val="80000"/>
              </a:lnSpc>
              <a:spcAft>
                <a:spcPts val="900"/>
              </a:spcAft>
            </a:pPr>
            <a:endParaRPr lang="en-US" sz="4000" b="1"/>
          </a:p>
          <a:p>
            <a:pPr algn="ctr">
              <a:lnSpc>
                <a:spcPct val="80000"/>
              </a:lnSpc>
              <a:spcAft>
                <a:spcPts val="900"/>
              </a:spcAft>
            </a:pPr>
            <a:r>
              <a:rPr lang="en-US" sz="4000" b="1"/>
              <a:t>J-P</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85C31EE3-AF7A-45BA-91CB-9AFB53B7258F}" type="slidenum">
              <a:rPr lang="en-US" smtClean="0"/>
              <a:pPr>
                <a:defRPr/>
              </a:pPr>
              <a:t>54</a:t>
            </a:fld>
            <a:endParaRPr lang="en-US"/>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45288" y="1306513"/>
            <a:ext cx="17113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6259" name="Picture 3"/>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 y="4495800"/>
            <a:ext cx="2332038"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6260" name="Picture 4"/>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763" y="1954213"/>
            <a:ext cx="2033587"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6261" name="Picture 5"/>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57600" y="762000"/>
            <a:ext cx="1841500" cy="131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6262" name="Picture 6"/>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33800" y="3429000"/>
            <a:ext cx="1841500"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6263" name="Picture 7"/>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62763" y="4683125"/>
            <a:ext cx="1473200" cy="136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6264" name="Rectangle 8"/>
          <p:cNvSpPr>
            <a:spLocks noChangeArrowheads="1"/>
          </p:cNvSpPr>
          <p:nvPr/>
        </p:nvSpPr>
        <p:spPr bwMode="auto">
          <a:xfrm>
            <a:off x="892175" y="496888"/>
            <a:ext cx="803275" cy="14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r>
              <a:rPr lang="en-US" sz="8800" b="1"/>
              <a:t>J</a:t>
            </a:r>
          </a:p>
        </p:txBody>
      </p:sp>
      <p:sp>
        <p:nvSpPr>
          <p:cNvPr id="96265" name="Rectangle 9"/>
          <p:cNvSpPr>
            <a:spLocks noChangeArrowheads="1"/>
          </p:cNvSpPr>
          <p:nvPr/>
        </p:nvSpPr>
        <p:spPr bwMode="auto">
          <a:xfrm>
            <a:off x="549275" y="3430588"/>
            <a:ext cx="23907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Feels comfortable</a:t>
            </a:r>
          </a:p>
          <a:p>
            <a:pPr algn="ctr"/>
            <a:r>
              <a:rPr lang="en-US" b="1"/>
              <a:t>establishing closure</a:t>
            </a:r>
          </a:p>
        </p:txBody>
      </p:sp>
      <p:sp>
        <p:nvSpPr>
          <p:cNvPr id="96266" name="Rectangle 10"/>
          <p:cNvSpPr>
            <a:spLocks noChangeArrowheads="1"/>
          </p:cNvSpPr>
          <p:nvPr/>
        </p:nvSpPr>
        <p:spPr bwMode="auto">
          <a:xfrm>
            <a:off x="3514725" y="2363788"/>
            <a:ext cx="22510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Handles deadlines,</a:t>
            </a:r>
          </a:p>
          <a:p>
            <a:pPr algn="ctr"/>
            <a:r>
              <a:rPr lang="en-US" b="1"/>
              <a:t>plans in advance</a:t>
            </a:r>
          </a:p>
        </p:txBody>
      </p:sp>
      <p:sp>
        <p:nvSpPr>
          <p:cNvPr id="96267" name="Rectangle 11"/>
          <p:cNvSpPr>
            <a:spLocks noChangeArrowheads="1"/>
          </p:cNvSpPr>
          <p:nvPr/>
        </p:nvSpPr>
        <p:spPr bwMode="auto">
          <a:xfrm>
            <a:off x="6477000" y="2819400"/>
            <a:ext cx="24542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Likes to clear</a:t>
            </a:r>
          </a:p>
          <a:p>
            <a:pPr algn="ctr"/>
            <a:r>
              <a:rPr lang="en-US" b="1"/>
              <a:t>limits and categories</a:t>
            </a:r>
          </a:p>
        </p:txBody>
      </p:sp>
      <p:sp>
        <p:nvSpPr>
          <p:cNvPr id="96268" name="Rectangle 12"/>
          <p:cNvSpPr>
            <a:spLocks noChangeArrowheads="1"/>
          </p:cNvSpPr>
          <p:nvPr/>
        </p:nvSpPr>
        <p:spPr bwMode="auto">
          <a:xfrm>
            <a:off x="3705225" y="4878388"/>
            <a:ext cx="20224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Likes to have life</a:t>
            </a:r>
          </a:p>
          <a:p>
            <a:pPr algn="ctr"/>
            <a:r>
              <a:rPr lang="en-US" b="1"/>
              <a:t>under control</a:t>
            </a:r>
          </a:p>
        </p:txBody>
      </p:sp>
      <p:sp>
        <p:nvSpPr>
          <p:cNvPr id="96269" name="Rectangle 13"/>
          <p:cNvSpPr>
            <a:spLocks noChangeArrowheads="1"/>
          </p:cNvSpPr>
          <p:nvPr/>
        </p:nvSpPr>
        <p:spPr bwMode="auto">
          <a:xfrm>
            <a:off x="295275" y="5945188"/>
            <a:ext cx="3355975"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Likes definite order</a:t>
            </a:r>
          </a:p>
          <a:p>
            <a:pPr algn="ctr"/>
            <a:r>
              <a:rPr lang="en-US" b="1"/>
              <a:t>and structure</a:t>
            </a:r>
          </a:p>
          <a:p>
            <a:pPr algn="ctr"/>
            <a:r>
              <a:rPr lang="en-US" b="1"/>
              <a:t>Prefers an organized lifestyle</a:t>
            </a:r>
          </a:p>
        </p:txBody>
      </p:sp>
      <p:sp>
        <p:nvSpPr>
          <p:cNvPr id="96270" name="Rectangle 14"/>
          <p:cNvSpPr>
            <a:spLocks noChangeArrowheads="1"/>
          </p:cNvSpPr>
          <p:nvPr/>
        </p:nvSpPr>
        <p:spPr bwMode="auto">
          <a:xfrm>
            <a:off x="6251575" y="6402388"/>
            <a:ext cx="2568575" cy="36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Enjoys being decisive</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40ED6D95-DC3B-40E0-A3DB-B379B38E15DE}" type="slidenum">
              <a:rPr lang="en-US" smtClean="0"/>
              <a:pPr>
                <a:defRPr/>
              </a:pPr>
              <a:t>55</a:t>
            </a:fld>
            <a:endParaRPr lang="en-US"/>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450" y="3565525"/>
            <a:ext cx="1914525"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7283" name="Picture 3"/>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9400" y="777875"/>
            <a:ext cx="19780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7284" name="Picture 4"/>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00400" y="381000"/>
            <a:ext cx="2968625"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7285" name="Picture 5"/>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67000" y="3200400"/>
            <a:ext cx="3689350"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7286" name="Picture 6"/>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934200" y="3505200"/>
            <a:ext cx="1851025" cy="217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7287" name="Picture 7"/>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599238" y="762000"/>
            <a:ext cx="2557462"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7288" name="Rectangle 8"/>
          <p:cNvSpPr>
            <a:spLocks noChangeArrowheads="1"/>
          </p:cNvSpPr>
          <p:nvPr/>
        </p:nvSpPr>
        <p:spPr bwMode="auto">
          <a:xfrm>
            <a:off x="2230438" y="0"/>
            <a:ext cx="927100" cy="143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r>
              <a:rPr lang="en-US" sz="8800" b="1"/>
              <a:t>P</a:t>
            </a:r>
          </a:p>
        </p:txBody>
      </p:sp>
      <p:sp>
        <p:nvSpPr>
          <p:cNvPr id="97289" name="Rectangle 9"/>
          <p:cNvSpPr>
            <a:spLocks noChangeArrowheads="1"/>
          </p:cNvSpPr>
          <p:nvPr/>
        </p:nvSpPr>
        <p:spPr bwMode="auto">
          <a:xfrm>
            <a:off x="138113" y="2781300"/>
            <a:ext cx="229552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latin typeface="Times New Roman" pitchFamily="18" charset="0"/>
              </a:rPr>
              <a:t>Feels comfortable</a:t>
            </a:r>
          </a:p>
          <a:p>
            <a:pPr algn="ctr"/>
            <a:r>
              <a:rPr lang="en-US" b="1">
                <a:latin typeface="Times New Roman" pitchFamily="18" charset="0"/>
              </a:rPr>
              <a:t>maintaining openness</a:t>
            </a:r>
          </a:p>
        </p:txBody>
      </p:sp>
      <p:sp>
        <p:nvSpPr>
          <p:cNvPr id="97290" name="Rectangle 10"/>
          <p:cNvSpPr>
            <a:spLocks noChangeArrowheads="1"/>
          </p:cNvSpPr>
          <p:nvPr/>
        </p:nvSpPr>
        <p:spPr bwMode="auto">
          <a:xfrm>
            <a:off x="3581400" y="2438400"/>
            <a:ext cx="20351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latin typeface="Times New Roman" pitchFamily="18" charset="0"/>
              </a:rPr>
              <a:t>Meets deadlines by</a:t>
            </a:r>
          </a:p>
          <a:p>
            <a:pPr algn="ctr"/>
            <a:r>
              <a:rPr lang="en-US" b="1">
                <a:latin typeface="Times New Roman" pitchFamily="18" charset="0"/>
              </a:rPr>
              <a:t>last minute rush</a:t>
            </a:r>
          </a:p>
        </p:txBody>
      </p:sp>
      <p:sp>
        <p:nvSpPr>
          <p:cNvPr id="97291" name="Rectangle 11"/>
          <p:cNvSpPr>
            <a:spLocks noChangeArrowheads="1"/>
          </p:cNvSpPr>
          <p:nvPr/>
        </p:nvSpPr>
        <p:spPr bwMode="auto">
          <a:xfrm>
            <a:off x="6429375" y="2781300"/>
            <a:ext cx="261302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latin typeface="Times New Roman" pitchFamily="18" charset="0"/>
              </a:rPr>
              <a:t>Likes freedom to explore</a:t>
            </a:r>
          </a:p>
          <a:p>
            <a:pPr algn="ctr"/>
            <a:r>
              <a:rPr lang="en-US" b="1">
                <a:latin typeface="Times New Roman" pitchFamily="18" charset="0"/>
              </a:rPr>
              <a:t>without limits</a:t>
            </a:r>
          </a:p>
        </p:txBody>
      </p:sp>
      <p:sp>
        <p:nvSpPr>
          <p:cNvPr id="97292" name="Rectangle 12"/>
          <p:cNvSpPr>
            <a:spLocks noChangeArrowheads="1"/>
          </p:cNvSpPr>
          <p:nvPr/>
        </p:nvSpPr>
        <p:spPr bwMode="auto">
          <a:xfrm>
            <a:off x="228600" y="5670550"/>
            <a:ext cx="263842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latin typeface="Times New Roman" pitchFamily="18" charset="0"/>
              </a:rPr>
              <a:t>Prefers</a:t>
            </a:r>
          </a:p>
          <a:p>
            <a:pPr algn="ctr"/>
            <a:r>
              <a:rPr lang="en-US" b="1">
                <a:latin typeface="Times New Roman" pitchFamily="18" charset="0"/>
              </a:rPr>
              <a:t>to experience</a:t>
            </a:r>
          </a:p>
          <a:p>
            <a:pPr algn="ctr"/>
            <a:r>
              <a:rPr lang="en-US" b="1">
                <a:latin typeface="Times New Roman" pitchFamily="18" charset="0"/>
              </a:rPr>
              <a:t>life as it happens</a:t>
            </a:r>
          </a:p>
          <a:p>
            <a:pPr algn="ctr"/>
            <a:r>
              <a:rPr lang="en-US" b="1">
                <a:latin typeface="Times New Roman" pitchFamily="18" charset="0"/>
              </a:rPr>
              <a:t>Prefers a flexible lifestyle</a:t>
            </a:r>
          </a:p>
        </p:txBody>
      </p:sp>
      <p:sp>
        <p:nvSpPr>
          <p:cNvPr id="97293" name="Rectangle 13"/>
          <p:cNvSpPr>
            <a:spLocks noChangeArrowheads="1"/>
          </p:cNvSpPr>
          <p:nvPr/>
        </p:nvSpPr>
        <p:spPr bwMode="auto">
          <a:xfrm>
            <a:off x="2971800" y="4724400"/>
            <a:ext cx="26320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latin typeface="Times New Roman" pitchFamily="18" charset="0"/>
              </a:rPr>
              <a:t>Likes going with the flow</a:t>
            </a:r>
          </a:p>
          <a:p>
            <a:pPr algn="ctr"/>
            <a:endParaRPr lang="en-US" b="1">
              <a:latin typeface="Times New Roman" pitchFamily="18" charset="0"/>
            </a:endParaRPr>
          </a:p>
        </p:txBody>
      </p:sp>
      <p:sp>
        <p:nvSpPr>
          <p:cNvPr id="97294" name="Rectangle 14"/>
          <p:cNvSpPr>
            <a:spLocks noChangeArrowheads="1"/>
          </p:cNvSpPr>
          <p:nvPr/>
        </p:nvSpPr>
        <p:spPr bwMode="auto">
          <a:xfrm>
            <a:off x="7100888" y="5753100"/>
            <a:ext cx="1565275"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latin typeface="Times New Roman" pitchFamily="18" charset="0"/>
              </a:rPr>
              <a:t>Likes to be</a:t>
            </a:r>
          </a:p>
          <a:p>
            <a:pPr algn="ctr"/>
            <a:r>
              <a:rPr lang="en-US" b="1">
                <a:latin typeface="Times New Roman" pitchFamily="18" charset="0"/>
              </a:rPr>
              <a:t>open for more</a:t>
            </a:r>
          </a:p>
          <a:p>
            <a:pPr algn="ctr"/>
            <a:r>
              <a:rPr lang="en-US" b="1">
                <a:latin typeface="Times New Roman" pitchFamily="18" charset="0"/>
              </a:rPr>
              <a:t>information</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40ED6D95-DC3B-40E0-A3DB-B379B38E15DE}" type="slidenum">
              <a:rPr lang="en-US" smtClean="0"/>
              <a:pPr>
                <a:defRPr/>
              </a:pPr>
              <a:t>56</a:t>
            </a:fld>
            <a:endParaRPr lang="en-US"/>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306" name="Text Box 2"/>
          <p:cNvSpPr txBox="1">
            <a:spLocks noChangeArrowheads="1"/>
          </p:cNvSpPr>
          <p:nvPr/>
        </p:nvSpPr>
        <p:spPr bwMode="auto">
          <a:xfrm>
            <a:off x="3040063" y="152400"/>
            <a:ext cx="2763837" cy="325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64117" tIns="205146" rIns="98470" bIns="123087">
            <a:spAutoFit/>
          </a:bodyPr>
          <a:lstStyle>
            <a:lvl1pPr defTabSz="820738">
              <a:defRPr>
                <a:solidFill>
                  <a:schemeClr val="tx1"/>
                </a:solidFill>
                <a:latin typeface="Verdana" pitchFamily="34" charset="0"/>
                <a:cs typeface="Tahoma" charset="0"/>
              </a:defRPr>
            </a:lvl1pPr>
            <a:lvl2pPr marL="742950" indent="-285750" defTabSz="820738">
              <a:defRPr>
                <a:solidFill>
                  <a:schemeClr val="tx1"/>
                </a:solidFill>
                <a:latin typeface="Verdana" pitchFamily="34" charset="0"/>
                <a:cs typeface="Tahoma" charset="0"/>
              </a:defRPr>
            </a:lvl2pPr>
            <a:lvl3pPr marL="1143000" indent="-228600" defTabSz="820738">
              <a:defRPr>
                <a:solidFill>
                  <a:schemeClr val="tx1"/>
                </a:solidFill>
                <a:latin typeface="Verdana" pitchFamily="34" charset="0"/>
                <a:cs typeface="Tahoma" charset="0"/>
              </a:defRPr>
            </a:lvl3pPr>
            <a:lvl4pPr marL="1600200" indent="-228600" defTabSz="820738">
              <a:defRPr>
                <a:solidFill>
                  <a:schemeClr val="tx1"/>
                </a:solidFill>
                <a:latin typeface="Verdana" pitchFamily="34" charset="0"/>
                <a:cs typeface="Tahoma" charset="0"/>
              </a:defRPr>
            </a:lvl4pPr>
            <a:lvl5pPr marL="2057400" indent="-228600" defTabSz="820738">
              <a:defRPr>
                <a:solidFill>
                  <a:schemeClr val="tx1"/>
                </a:solidFill>
                <a:latin typeface="Verdana" pitchFamily="34" charset="0"/>
                <a:cs typeface="Tahoma" charset="0"/>
              </a:defRPr>
            </a:lvl5pPr>
            <a:lvl6pPr marL="2514600" indent="-228600" defTabSz="820738" eaLnBrk="0" fontAlgn="base" hangingPunct="0">
              <a:spcBef>
                <a:spcPct val="0"/>
              </a:spcBef>
              <a:spcAft>
                <a:spcPct val="0"/>
              </a:spcAft>
              <a:defRPr>
                <a:solidFill>
                  <a:schemeClr val="tx1"/>
                </a:solidFill>
                <a:latin typeface="Verdana" pitchFamily="34" charset="0"/>
                <a:cs typeface="Tahoma" charset="0"/>
              </a:defRPr>
            </a:lvl6pPr>
            <a:lvl7pPr marL="2971800" indent="-228600" defTabSz="820738" eaLnBrk="0" fontAlgn="base" hangingPunct="0">
              <a:spcBef>
                <a:spcPct val="0"/>
              </a:spcBef>
              <a:spcAft>
                <a:spcPct val="0"/>
              </a:spcAft>
              <a:defRPr>
                <a:solidFill>
                  <a:schemeClr val="tx1"/>
                </a:solidFill>
                <a:latin typeface="Verdana" pitchFamily="34" charset="0"/>
                <a:cs typeface="Tahoma" charset="0"/>
              </a:defRPr>
            </a:lvl7pPr>
            <a:lvl8pPr marL="3429000" indent="-228600" defTabSz="820738" eaLnBrk="0" fontAlgn="base" hangingPunct="0">
              <a:spcBef>
                <a:spcPct val="0"/>
              </a:spcBef>
              <a:spcAft>
                <a:spcPct val="0"/>
              </a:spcAft>
              <a:defRPr>
                <a:solidFill>
                  <a:schemeClr val="tx1"/>
                </a:solidFill>
                <a:latin typeface="Verdana" pitchFamily="34" charset="0"/>
                <a:cs typeface="Tahoma" charset="0"/>
              </a:defRPr>
            </a:lvl8pPr>
            <a:lvl9pPr marL="3886200" indent="-228600" defTabSz="820738" eaLnBrk="0" fontAlgn="base" hangingPunct="0">
              <a:spcBef>
                <a:spcPct val="0"/>
              </a:spcBef>
              <a:spcAft>
                <a:spcPct val="0"/>
              </a:spcAft>
              <a:defRPr>
                <a:solidFill>
                  <a:schemeClr val="tx1"/>
                </a:solidFill>
                <a:latin typeface="Verdana" pitchFamily="34" charset="0"/>
                <a:cs typeface="Tahoma" charset="0"/>
              </a:defRPr>
            </a:lvl9pPr>
          </a:lstStyle>
          <a:p>
            <a:pPr algn="ctr">
              <a:lnSpc>
                <a:spcPct val="80000"/>
              </a:lnSpc>
              <a:spcAft>
                <a:spcPts val="900"/>
              </a:spcAft>
            </a:pPr>
            <a:r>
              <a:rPr lang="en-US" sz="4000" b="1"/>
              <a:t>Thinking</a:t>
            </a:r>
          </a:p>
          <a:p>
            <a:pPr algn="ctr">
              <a:lnSpc>
                <a:spcPct val="80000"/>
              </a:lnSpc>
              <a:spcAft>
                <a:spcPts val="900"/>
              </a:spcAft>
            </a:pPr>
            <a:r>
              <a:rPr lang="en-US" sz="4000" b="1"/>
              <a:t> or</a:t>
            </a:r>
          </a:p>
          <a:p>
            <a:pPr algn="ctr">
              <a:lnSpc>
                <a:spcPct val="80000"/>
              </a:lnSpc>
              <a:spcAft>
                <a:spcPts val="900"/>
              </a:spcAft>
            </a:pPr>
            <a:r>
              <a:rPr lang="en-US" sz="4000" b="1"/>
              <a:t> Feeling</a:t>
            </a:r>
          </a:p>
          <a:p>
            <a:pPr algn="ctr">
              <a:lnSpc>
                <a:spcPct val="80000"/>
              </a:lnSpc>
              <a:spcAft>
                <a:spcPts val="900"/>
              </a:spcAft>
            </a:pPr>
            <a:endParaRPr lang="en-US" sz="4000" b="1"/>
          </a:p>
          <a:p>
            <a:pPr algn="ctr">
              <a:lnSpc>
                <a:spcPct val="80000"/>
              </a:lnSpc>
              <a:spcAft>
                <a:spcPts val="900"/>
              </a:spcAft>
            </a:pPr>
            <a:r>
              <a:rPr lang="en-US" sz="4000" b="1"/>
              <a:t>T-F</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85C31EE3-AF7A-45BA-91CB-9AFB53B7258F}" type="slidenum">
              <a:rPr lang="en-US" smtClean="0"/>
              <a:pPr>
                <a:defRPr/>
              </a:pPr>
              <a:t>57</a:t>
            </a:fld>
            <a:endParaRPr lang="en-US"/>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5225" y="3727450"/>
            <a:ext cx="2808288"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9331" name="Picture 3"/>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0613" y="4265613"/>
            <a:ext cx="2238375" cy="191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9332" name="Picture 4"/>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26188" y="374650"/>
            <a:ext cx="2830512"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9333" name="Picture 5"/>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92450" y="527050"/>
            <a:ext cx="2312988" cy="142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99334" name="Picture 6"/>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9600" y="4114800"/>
            <a:ext cx="1897063"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9335" name="Rectangle 7"/>
          <p:cNvSpPr>
            <a:spLocks noChangeArrowheads="1"/>
          </p:cNvSpPr>
          <p:nvPr/>
        </p:nvSpPr>
        <p:spPr bwMode="auto">
          <a:xfrm>
            <a:off x="119063" y="3400425"/>
            <a:ext cx="2581275"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Decides with the head</a:t>
            </a:r>
          </a:p>
        </p:txBody>
      </p:sp>
      <p:sp>
        <p:nvSpPr>
          <p:cNvPr id="99336" name="Rectangle 8"/>
          <p:cNvSpPr>
            <a:spLocks noChangeArrowheads="1"/>
          </p:cNvSpPr>
          <p:nvPr/>
        </p:nvSpPr>
        <p:spPr bwMode="auto">
          <a:xfrm>
            <a:off x="2771775" y="1952625"/>
            <a:ext cx="31400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Sees things as an onlooker</a:t>
            </a:r>
          </a:p>
          <a:p>
            <a:pPr algn="ctr"/>
            <a:r>
              <a:rPr lang="en-US" b="1"/>
              <a:t>from outside a situation</a:t>
            </a:r>
          </a:p>
        </p:txBody>
      </p:sp>
      <p:sp>
        <p:nvSpPr>
          <p:cNvPr id="99337" name="Rectangle 9"/>
          <p:cNvSpPr>
            <a:spLocks noChangeArrowheads="1"/>
          </p:cNvSpPr>
          <p:nvPr/>
        </p:nvSpPr>
        <p:spPr bwMode="auto">
          <a:xfrm>
            <a:off x="6430963" y="1952625"/>
            <a:ext cx="2149475"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Good at analyzing</a:t>
            </a:r>
          </a:p>
          <a:p>
            <a:pPr algn="ctr"/>
            <a:r>
              <a:rPr lang="en-US" b="1"/>
              <a:t>plans</a:t>
            </a:r>
          </a:p>
          <a:p>
            <a:pPr algn="ctr"/>
            <a:endParaRPr lang="en-US" b="1"/>
          </a:p>
        </p:txBody>
      </p:sp>
      <p:sp>
        <p:nvSpPr>
          <p:cNvPr id="99338" name="Rectangle 10"/>
          <p:cNvSpPr>
            <a:spLocks noChangeArrowheads="1"/>
          </p:cNvSpPr>
          <p:nvPr/>
        </p:nvSpPr>
        <p:spPr bwMode="auto">
          <a:xfrm>
            <a:off x="506413" y="5915025"/>
            <a:ext cx="19589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Concerned with </a:t>
            </a:r>
          </a:p>
          <a:p>
            <a:pPr algn="ctr"/>
            <a:r>
              <a:rPr lang="en-US" b="1"/>
              <a:t>truth and justice</a:t>
            </a:r>
          </a:p>
        </p:txBody>
      </p:sp>
      <p:sp>
        <p:nvSpPr>
          <p:cNvPr id="99339" name="Rectangle 11"/>
          <p:cNvSpPr>
            <a:spLocks noChangeArrowheads="1"/>
          </p:cNvSpPr>
          <p:nvPr/>
        </p:nvSpPr>
        <p:spPr bwMode="auto">
          <a:xfrm>
            <a:off x="3624263" y="6219825"/>
            <a:ext cx="24288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Spontaneously finds</a:t>
            </a:r>
          </a:p>
          <a:p>
            <a:pPr algn="ctr"/>
            <a:r>
              <a:rPr lang="en-US" b="1"/>
              <a:t>flaws and criticizes</a:t>
            </a:r>
          </a:p>
        </p:txBody>
      </p:sp>
      <p:sp>
        <p:nvSpPr>
          <p:cNvPr id="99340" name="Rectangle 12"/>
          <p:cNvSpPr>
            <a:spLocks noChangeArrowheads="1"/>
          </p:cNvSpPr>
          <p:nvPr/>
        </p:nvSpPr>
        <p:spPr bwMode="auto">
          <a:xfrm>
            <a:off x="6748463" y="5838825"/>
            <a:ext cx="2124075"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Takes a long view</a:t>
            </a:r>
          </a:p>
        </p:txBody>
      </p:sp>
      <p:sp>
        <p:nvSpPr>
          <p:cNvPr id="99341" name="Rectangle 13"/>
          <p:cNvSpPr>
            <a:spLocks noChangeArrowheads="1"/>
          </p:cNvSpPr>
          <p:nvPr/>
        </p:nvSpPr>
        <p:spPr bwMode="auto">
          <a:xfrm>
            <a:off x="7315200" y="2743200"/>
            <a:ext cx="11049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Goes by logic </a:t>
            </a:r>
          </a:p>
        </p:txBody>
      </p:sp>
      <p:pic>
        <p:nvPicPr>
          <p:cNvPr id="99342" name="Picture 14"/>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5438" y="679450"/>
            <a:ext cx="140335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9343" name="Rectangle 15"/>
          <p:cNvSpPr>
            <a:spLocks noChangeArrowheads="1"/>
          </p:cNvSpPr>
          <p:nvPr/>
        </p:nvSpPr>
        <p:spPr bwMode="auto">
          <a:xfrm>
            <a:off x="409575" y="974725"/>
            <a:ext cx="1098550" cy="57785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sz="1600" b="1"/>
              <a:t>2 x 2 = 4</a:t>
            </a:r>
          </a:p>
          <a:p>
            <a:pPr algn="ctr"/>
            <a:r>
              <a:rPr lang="en-US" sz="1600" b="1"/>
              <a:t>x + y = 43</a:t>
            </a:r>
          </a:p>
        </p:txBody>
      </p:sp>
      <p:sp>
        <p:nvSpPr>
          <p:cNvPr id="99344" name="Rectangle 16"/>
          <p:cNvSpPr>
            <a:spLocks noChangeArrowheads="1"/>
          </p:cNvSpPr>
          <p:nvPr/>
        </p:nvSpPr>
        <p:spPr bwMode="auto">
          <a:xfrm>
            <a:off x="450850" y="1470025"/>
            <a:ext cx="1154113" cy="51435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sz="1400" b="1"/>
              <a:t>thesis</a:t>
            </a:r>
          </a:p>
          <a:p>
            <a:pPr algn="ctr"/>
            <a:r>
              <a:rPr lang="en-US" sz="1400" b="1"/>
              <a:t>proposition</a:t>
            </a:r>
          </a:p>
        </p:txBody>
      </p:sp>
      <p:sp>
        <p:nvSpPr>
          <p:cNvPr id="99345" name="Rectangle 17"/>
          <p:cNvSpPr>
            <a:spLocks noChangeArrowheads="1"/>
          </p:cNvSpPr>
          <p:nvPr/>
        </p:nvSpPr>
        <p:spPr bwMode="auto">
          <a:xfrm>
            <a:off x="614363" y="2039938"/>
            <a:ext cx="688975" cy="363537"/>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9 x 9</a:t>
            </a:r>
          </a:p>
        </p:txBody>
      </p:sp>
      <p:sp>
        <p:nvSpPr>
          <p:cNvPr id="99346" name="Rectangle 18"/>
          <p:cNvSpPr>
            <a:spLocks noChangeArrowheads="1"/>
          </p:cNvSpPr>
          <p:nvPr/>
        </p:nvSpPr>
        <p:spPr bwMode="auto">
          <a:xfrm>
            <a:off x="1892300" y="161925"/>
            <a:ext cx="863600" cy="143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sz="8800" b="1"/>
              <a:t>T</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40ED6D95-DC3B-40E0-A3DB-B379B38E15DE}" type="slidenum">
              <a:rPr lang="en-US" smtClean="0"/>
              <a:pPr>
                <a:defRPr/>
              </a:pPr>
              <a:t>58</a:t>
            </a:fld>
            <a:endParaRPr lang="en-US"/>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14675" y="152400"/>
            <a:ext cx="2308225" cy="111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0355" name="Picture 3"/>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48438" y="3752850"/>
            <a:ext cx="2282825" cy="177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0356" name="Picture 4"/>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03575" y="4276725"/>
            <a:ext cx="2430463" cy="164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0357" name="Picture 5"/>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5025" y="3817938"/>
            <a:ext cx="15240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0358" name="Picture 6"/>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1488" y="1420813"/>
            <a:ext cx="1482725"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0359" name="Picture 7"/>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48038" y="1989138"/>
            <a:ext cx="2043112"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00360" name="Picture 8"/>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445250" y="1139825"/>
            <a:ext cx="21907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0361" name="Rectangle 9"/>
          <p:cNvSpPr>
            <a:spLocks noChangeArrowheads="1"/>
          </p:cNvSpPr>
          <p:nvPr/>
        </p:nvSpPr>
        <p:spPr bwMode="auto">
          <a:xfrm>
            <a:off x="101600" y="168275"/>
            <a:ext cx="863600" cy="143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sz="8800" b="1"/>
              <a:t>F</a:t>
            </a:r>
          </a:p>
        </p:txBody>
      </p:sp>
      <p:sp>
        <p:nvSpPr>
          <p:cNvPr id="100362" name="Rectangle 10"/>
          <p:cNvSpPr>
            <a:spLocks noChangeArrowheads="1"/>
          </p:cNvSpPr>
          <p:nvPr/>
        </p:nvSpPr>
        <p:spPr bwMode="auto">
          <a:xfrm>
            <a:off x="354013" y="2949575"/>
            <a:ext cx="15779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Decides with</a:t>
            </a:r>
          </a:p>
          <a:p>
            <a:pPr algn="ctr"/>
            <a:r>
              <a:rPr lang="en-US" b="1"/>
              <a:t>the heart</a:t>
            </a:r>
          </a:p>
        </p:txBody>
      </p:sp>
      <p:sp>
        <p:nvSpPr>
          <p:cNvPr id="100363" name="Rectangle 11"/>
          <p:cNvSpPr>
            <a:spLocks noChangeArrowheads="1"/>
          </p:cNvSpPr>
          <p:nvPr/>
        </p:nvSpPr>
        <p:spPr bwMode="auto">
          <a:xfrm>
            <a:off x="2971800" y="1219200"/>
            <a:ext cx="26447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p>
            <a:pPr algn="ctr"/>
            <a:r>
              <a:rPr lang="en-US" b="1"/>
              <a:t>Sees things as a </a:t>
            </a:r>
          </a:p>
          <a:p>
            <a:pPr algn="ctr"/>
            <a:r>
              <a:rPr lang="en-US" b="1"/>
              <a:t>participant from within</a:t>
            </a:r>
          </a:p>
        </p:txBody>
      </p:sp>
      <p:sp>
        <p:nvSpPr>
          <p:cNvPr id="100364" name="Rectangle 12"/>
          <p:cNvSpPr>
            <a:spLocks noChangeArrowheads="1"/>
          </p:cNvSpPr>
          <p:nvPr/>
        </p:nvSpPr>
        <p:spPr bwMode="auto">
          <a:xfrm>
            <a:off x="3522663" y="3482975"/>
            <a:ext cx="20986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Goes by personal</a:t>
            </a:r>
          </a:p>
          <a:p>
            <a:pPr algn="ctr"/>
            <a:r>
              <a:rPr lang="en-US" b="1"/>
              <a:t>convictions</a:t>
            </a:r>
          </a:p>
        </p:txBody>
      </p:sp>
      <p:sp>
        <p:nvSpPr>
          <p:cNvPr id="100365" name="Rectangle 13"/>
          <p:cNvSpPr>
            <a:spLocks noChangeArrowheads="1"/>
          </p:cNvSpPr>
          <p:nvPr/>
        </p:nvSpPr>
        <p:spPr bwMode="auto">
          <a:xfrm>
            <a:off x="6272213" y="2644775"/>
            <a:ext cx="26955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Good at understanding</a:t>
            </a:r>
          </a:p>
          <a:p>
            <a:pPr algn="ctr"/>
            <a:r>
              <a:rPr lang="en-US" b="1"/>
              <a:t>people</a:t>
            </a:r>
          </a:p>
        </p:txBody>
      </p:sp>
      <p:sp>
        <p:nvSpPr>
          <p:cNvPr id="100366" name="Rectangle 14"/>
          <p:cNvSpPr>
            <a:spLocks noChangeArrowheads="1"/>
          </p:cNvSpPr>
          <p:nvPr/>
        </p:nvSpPr>
        <p:spPr bwMode="auto">
          <a:xfrm>
            <a:off x="112713" y="5387975"/>
            <a:ext cx="29749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Concerned with</a:t>
            </a:r>
          </a:p>
          <a:p>
            <a:pPr algn="ctr"/>
            <a:r>
              <a:rPr lang="en-US" b="1"/>
              <a:t>relationship and harmony</a:t>
            </a:r>
          </a:p>
        </p:txBody>
      </p:sp>
      <p:sp>
        <p:nvSpPr>
          <p:cNvPr id="100367" name="Rectangle 15"/>
          <p:cNvSpPr>
            <a:spLocks noChangeArrowheads="1"/>
          </p:cNvSpPr>
          <p:nvPr/>
        </p:nvSpPr>
        <p:spPr bwMode="auto">
          <a:xfrm>
            <a:off x="3814763" y="5997575"/>
            <a:ext cx="18192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Spontaneously</a:t>
            </a:r>
          </a:p>
          <a:p>
            <a:pPr algn="ctr"/>
            <a:r>
              <a:rPr lang="en-US" b="1"/>
              <a:t>appreciates</a:t>
            </a:r>
          </a:p>
        </p:txBody>
      </p:sp>
      <p:sp>
        <p:nvSpPr>
          <p:cNvPr id="100368" name="Rectangle 16"/>
          <p:cNvSpPr>
            <a:spLocks noChangeArrowheads="1"/>
          </p:cNvSpPr>
          <p:nvPr/>
        </p:nvSpPr>
        <p:spPr bwMode="auto">
          <a:xfrm>
            <a:off x="6291263" y="5616575"/>
            <a:ext cx="23526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p>
            <a:pPr algn="ctr"/>
            <a:r>
              <a:rPr lang="en-US" b="1"/>
              <a:t>Takes an immediate</a:t>
            </a:r>
          </a:p>
          <a:p>
            <a:pPr algn="ctr"/>
            <a:r>
              <a:rPr lang="en-US" b="1"/>
              <a:t>and personal view</a:t>
            </a:r>
          </a:p>
        </p:txBody>
      </p:sp>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40ED6D95-DC3B-40E0-A3DB-B379B38E15DE}" type="slidenum">
              <a:rPr lang="en-US" smtClean="0"/>
              <a:pPr>
                <a:defRPr/>
              </a:pPr>
              <a:t>59</a:t>
            </a:fld>
            <a:endParaRPr lang="en-US"/>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n-US" smtClean="0"/>
              <a:t>Mottos </a:t>
            </a:r>
          </a:p>
        </p:txBody>
      </p:sp>
      <p:graphicFrame>
        <p:nvGraphicFramePr>
          <p:cNvPr id="205844" name="Group 20"/>
          <p:cNvGraphicFramePr>
            <a:graphicFrameLocks noGrp="1"/>
          </p:cNvGraphicFramePr>
          <p:nvPr>
            <p:ph type="tbl" idx="1"/>
          </p:nvPr>
        </p:nvGraphicFramePr>
        <p:xfrm>
          <a:off x="457200" y="1143000"/>
          <a:ext cx="8229600" cy="5181600"/>
        </p:xfrm>
        <a:graphic>
          <a:graphicData uri="http://schemas.openxmlformats.org/drawingml/2006/table">
            <a:tbl>
              <a:tblPr/>
              <a:tblGrid>
                <a:gridCol w="4114800"/>
                <a:gridCol w="4114800"/>
              </a:tblGrid>
              <a:tr h="15557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2800" b="0" i="0" u="none" strike="noStrike" cap="none" normalizeH="0" baseline="0" dirty="0" smtClean="0">
                          <a:ln>
                            <a:noFill/>
                          </a:ln>
                          <a:solidFill>
                            <a:schemeClr val="tx1"/>
                          </a:solidFill>
                          <a:effectLst/>
                          <a:latin typeface="Arial" pitchFamily="34" charset="0"/>
                        </a:rPr>
                        <a:t>Extraverts</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sz="2800" b="0" i="0" u="none" strike="noStrike" cap="none" normalizeH="0" baseline="0" dirty="0" smtClean="0">
                          <a:ln>
                            <a:noFill/>
                          </a:ln>
                          <a:solidFill>
                            <a:schemeClr val="tx1"/>
                          </a:solidFill>
                          <a:effectLst/>
                          <a:latin typeface="Arial" pitchFamily="34" charset="0"/>
                        </a:rPr>
                        <a:t>“Let’s talk this over.”</a:t>
                      </a:r>
                      <a:endParaRPr kumimoji="0" lang="en-US" sz="2800" b="0" i="0" u="none" strike="noStrike" cap="none" normalizeH="0" baseline="0" dirty="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rPr>
                        <a:t>Introverts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rPr>
                        <a:t>“I need to think about this.”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09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Sensors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“Just the facts, please.”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Intuitives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“I can see it all now.”</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09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Thinkers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“Is this logical?”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Feelers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Arial" pitchFamily="34" charset="0"/>
                        </a:rPr>
                        <a:t>“Will anyone be hurt?”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06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rPr>
                        <a:t>Judgers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rPr>
                        <a:t>“Just do something.”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rPr>
                        <a:t>Perceivers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Arial" pitchFamily="34" charset="0"/>
                        </a:rPr>
                        <a:t>“Let’s wait and see.”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Date Placeholder 1"/>
          <p:cNvSpPr>
            <a:spLocks noGrp="1"/>
          </p:cNvSpPr>
          <p:nvPr>
            <p:ph type="dt" sz="half" idx="10"/>
          </p:nvPr>
        </p:nvSpPr>
        <p:spPr/>
        <p:txBody>
          <a:bodyPr/>
          <a:lstStyle/>
          <a:p>
            <a:pPr>
              <a:defRPr/>
            </a:pPr>
            <a:endParaRPr lang="en-US"/>
          </a:p>
        </p:txBody>
      </p:sp>
      <p:sp>
        <p:nvSpPr>
          <p:cNvPr id="3" name="Slide Number Placeholder 2"/>
          <p:cNvSpPr>
            <a:spLocks noGrp="1"/>
          </p:cNvSpPr>
          <p:nvPr>
            <p:ph type="sldNum" sz="quarter" idx="12"/>
          </p:nvPr>
        </p:nvSpPr>
        <p:spPr/>
        <p:txBody>
          <a:bodyPr/>
          <a:lstStyle/>
          <a:p>
            <a:pPr>
              <a:defRPr/>
            </a:pPr>
            <a:fld id="{455FACB3-6A2C-424D-8A28-ACAF22D2BCA8}" type="slidenum">
              <a:rPr lang="en-US" smtClean="0"/>
              <a:pPr>
                <a:defRPr/>
              </a:pPr>
              <a:t>60</a:t>
            </a:fld>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990600" y="304800"/>
            <a:ext cx="3581400" cy="933450"/>
          </a:xfrm>
        </p:spPr>
        <p:txBody>
          <a:bodyPr>
            <a:normAutofit/>
          </a:bodyPr>
          <a:lstStyle/>
          <a:p>
            <a:pPr eaLnBrk="1" fontAlgn="auto" hangingPunct="1">
              <a:spcAft>
                <a:spcPts val="0"/>
              </a:spcAft>
              <a:defRPr/>
            </a:pPr>
            <a:r>
              <a:rPr lang="en-CA" b="1" dirty="0" smtClean="0">
                <a:solidFill>
                  <a:srgbClr val="C00000"/>
                </a:solidFill>
                <a:effectLst>
                  <a:outerShdw blurRad="38100" dist="38100" dir="2700000" algn="tl">
                    <a:srgbClr val="000000">
                      <a:alpha val="43137"/>
                    </a:srgbClr>
                  </a:outerShdw>
                </a:effectLst>
              </a:rPr>
              <a:t>Uses of MBTI</a:t>
            </a:r>
          </a:p>
        </p:txBody>
      </p:sp>
      <p:sp>
        <p:nvSpPr>
          <p:cNvPr id="33795" name="Rectangle 3"/>
          <p:cNvSpPr>
            <a:spLocks noGrp="1" noChangeArrowheads="1"/>
          </p:cNvSpPr>
          <p:nvPr>
            <p:ph idx="1"/>
          </p:nvPr>
        </p:nvSpPr>
        <p:spPr>
          <a:xfrm>
            <a:off x="990600" y="1265238"/>
            <a:ext cx="3581400" cy="4297362"/>
          </a:xfrm>
        </p:spPr>
        <p:txBody>
          <a:bodyPr>
            <a:normAutofit/>
          </a:bodyPr>
          <a:lstStyle/>
          <a:p>
            <a:pPr marL="274320" indent="-274320" eaLnBrk="1" fontAlgn="auto" hangingPunct="1">
              <a:spcBef>
                <a:spcPts val="0"/>
              </a:spcBef>
              <a:spcAft>
                <a:spcPts val="0"/>
              </a:spcAft>
              <a:buFont typeface="Wingdings 3"/>
              <a:buChar char=""/>
              <a:defRPr/>
            </a:pPr>
            <a:r>
              <a:rPr lang="en-CA" sz="2000" dirty="0" smtClean="0"/>
              <a:t>Understand individual differences</a:t>
            </a:r>
          </a:p>
          <a:p>
            <a:pPr marL="0" indent="0" eaLnBrk="1" fontAlgn="auto" hangingPunct="1">
              <a:spcBef>
                <a:spcPts val="0"/>
              </a:spcBef>
              <a:spcAft>
                <a:spcPts val="0"/>
              </a:spcAft>
              <a:buFontTx/>
              <a:buNone/>
              <a:defRPr/>
            </a:pPr>
            <a:endParaRPr lang="en-CA" sz="2000" dirty="0" smtClean="0"/>
          </a:p>
          <a:p>
            <a:pPr marL="274320" indent="-274320" eaLnBrk="1" fontAlgn="auto" hangingPunct="1">
              <a:spcBef>
                <a:spcPts val="0"/>
              </a:spcBef>
              <a:spcAft>
                <a:spcPts val="0"/>
              </a:spcAft>
              <a:buFont typeface="Wingdings 3"/>
              <a:buChar char=""/>
              <a:defRPr/>
            </a:pPr>
            <a:r>
              <a:rPr lang="en-CA" sz="2000" dirty="0" smtClean="0"/>
              <a:t>Identify learning and teaching styles</a:t>
            </a:r>
          </a:p>
          <a:p>
            <a:pPr marL="0" indent="0" eaLnBrk="1" fontAlgn="auto" hangingPunct="1">
              <a:spcBef>
                <a:spcPts val="0"/>
              </a:spcBef>
              <a:spcAft>
                <a:spcPts val="0"/>
              </a:spcAft>
              <a:buFontTx/>
              <a:buNone/>
              <a:defRPr/>
            </a:pPr>
            <a:endParaRPr lang="en-CA" sz="2000" dirty="0" smtClean="0"/>
          </a:p>
          <a:p>
            <a:pPr marL="274320" indent="-274320" eaLnBrk="1" fontAlgn="auto" hangingPunct="1">
              <a:spcBef>
                <a:spcPts val="0"/>
              </a:spcBef>
              <a:spcAft>
                <a:spcPts val="0"/>
              </a:spcAft>
              <a:buFont typeface="Wingdings 3"/>
              <a:buChar char=""/>
              <a:defRPr/>
            </a:pPr>
            <a:r>
              <a:rPr lang="en-CA" sz="2000" dirty="0" smtClean="0"/>
              <a:t>Conflict management</a:t>
            </a:r>
          </a:p>
          <a:p>
            <a:pPr marL="0" indent="0" eaLnBrk="1" fontAlgn="auto" hangingPunct="1">
              <a:spcBef>
                <a:spcPts val="0"/>
              </a:spcBef>
              <a:spcAft>
                <a:spcPts val="0"/>
              </a:spcAft>
              <a:buFontTx/>
              <a:buNone/>
              <a:defRPr/>
            </a:pPr>
            <a:endParaRPr lang="en-CA" sz="2000" dirty="0" smtClean="0"/>
          </a:p>
          <a:p>
            <a:pPr marL="274320" indent="-274320" eaLnBrk="1" fontAlgn="auto" hangingPunct="1">
              <a:spcBef>
                <a:spcPts val="0"/>
              </a:spcBef>
              <a:spcAft>
                <a:spcPts val="0"/>
              </a:spcAft>
              <a:buFont typeface="Wingdings 3"/>
              <a:buChar char=""/>
              <a:defRPr/>
            </a:pPr>
            <a:r>
              <a:rPr lang="en-CA" sz="2000" dirty="0" smtClean="0"/>
              <a:t>Understanding management styles</a:t>
            </a:r>
          </a:p>
          <a:p>
            <a:pPr marL="0" indent="0" eaLnBrk="1" fontAlgn="auto" hangingPunct="1">
              <a:spcBef>
                <a:spcPts val="0"/>
              </a:spcBef>
              <a:spcAft>
                <a:spcPts val="0"/>
              </a:spcAft>
              <a:buFontTx/>
              <a:buNone/>
              <a:defRPr/>
            </a:pPr>
            <a:endParaRPr lang="en-CA" sz="2000" dirty="0" smtClean="0"/>
          </a:p>
          <a:p>
            <a:pPr marL="274320" indent="-274320" eaLnBrk="1" fontAlgn="auto" hangingPunct="1">
              <a:spcBef>
                <a:spcPts val="0"/>
              </a:spcBef>
              <a:spcAft>
                <a:spcPts val="0"/>
              </a:spcAft>
              <a:buFont typeface="Wingdings 3"/>
              <a:buChar char=""/>
              <a:defRPr/>
            </a:pPr>
            <a:r>
              <a:rPr lang="en-CA" sz="2000" dirty="0" smtClean="0"/>
              <a:t>Building teams</a:t>
            </a:r>
          </a:p>
        </p:txBody>
      </p:sp>
      <p:sp>
        <p:nvSpPr>
          <p:cNvPr id="107524"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0C2E1FB6-EFD1-4DA1-A324-D6B905AB8284}" type="slidenum">
              <a:rPr lang="en-US" smtClean="0">
                <a:solidFill>
                  <a:schemeClr val="tx2"/>
                </a:solidFill>
              </a:rPr>
              <a:pPr/>
              <a:t>61</a:t>
            </a:fld>
            <a:endParaRPr lang="en-US" smtClean="0">
              <a:solidFill>
                <a:schemeClr val="tx2"/>
              </a:solidFill>
            </a:endParaRPr>
          </a:p>
        </p:txBody>
      </p:sp>
      <p:grpSp>
        <p:nvGrpSpPr>
          <p:cNvPr id="107526" name="Group 6"/>
          <p:cNvGrpSpPr>
            <a:grpSpLocks/>
          </p:cNvGrpSpPr>
          <p:nvPr/>
        </p:nvGrpSpPr>
        <p:grpSpPr bwMode="auto">
          <a:xfrm>
            <a:off x="4594225" y="533400"/>
            <a:ext cx="4079875" cy="4800600"/>
            <a:chOff x="4564220" y="438862"/>
            <a:chExt cx="4178223" cy="5711909"/>
          </a:xfrm>
        </p:grpSpPr>
        <p:pic>
          <p:nvPicPr>
            <p:cNvPr id="10752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438862"/>
              <a:ext cx="3941843" cy="5711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lgn="ctr">
                  <a:solidFill>
                    <a:srgbClr val="000000"/>
                  </a:solidFill>
                  <a:miter lim="800000"/>
                  <a:headEnd/>
                  <a:tailEnd/>
                </a14:hiddenLine>
              </a:ext>
            </a:extLst>
          </p:spPr>
        </p:pic>
        <p:sp>
          <p:nvSpPr>
            <p:cNvPr id="107528" name="Rectangle 5"/>
            <p:cNvSpPr>
              <a:spLocks noChangeArrowheads="1"/>
            </p:cNvSpPr>
            <p:nvPr/>
          </p:nvSpPr>
          <p:spPr bwMode="auto">
            <a:xfrm rot="-5400000">
              <a:off x="3505576" y="4489459"/>
              <a:ext cx="2353669" cy="236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CA" sz="900"/>
                <a:t>©Gina Sanders—Fotolia.com</a:t>
              </a:r>
            </a:p>
          </p:txBody>
        </p:sp>
      </p:grpSp>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p:cNvSpPr>
            <a:spLocks noGrp="1"/>
          </p:cNvSpPr>
          <p:nvPr>
            <p:ph type="title"/>
          </p:nvPr>
        </p:nvSpPr>
        <p:spPr/>
        <p:txBody>
          <a:bodyPr/>
          <a:lstStyle/>
          <a:p>
            <a:pPr eaLnBrk="1" hangingPunct="1"/>
            <a:r>
              <a:rPr lang="en-CA" smtClean="0"/>
              <a:t>Personality inventories must be</a:t>
            </a:r>
          </a:p>
        </p:txBody>
      </p:sp>
      <p:sp>
        <p:nvSpPr>
          <p:cNvPr id="109572" name="Content Placeholder 5"/>
          <p:cNvSpPr>
            <a:spLocks noGrp="1"/>
          </p:cNvSpPr>
          <p:nvPr>
            <p:ph sz="half" idx="2"/>
          </p:nvPr>
        </p:nvSpPr>
        <p:spPr/>
        <p:txBody>
          <a:bodyPr/>
          <a:lstStyle/>
          <a:p>
            <a:pPr eaLnBrk="1" hangingPunct="1"/>
            <a:r>
              <a:rPr lang="en-CA" sz="3600" smtClean="0"/>
              <a:t>Reliable</a:t>
            </a:r>
          </a:p>
          <a:p>
            <a:pPr eaLnBrk="1" hangingPunct="1"/>
            <a:r>
              <a:rPr lang="en-CA" sz="3600" smtClean="0"/>
              <a:t>Valid</a:t>
            </a:r>
          </a:p>
        </p:txBody>
      </p:sp>
      <p:sp>
        <p:nvSpPr>
          <p:cNvPr id="10957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lvl1pPr>
              <a:defRPr>
                <a:solidFill>
                  <a:schemeClr val="tx1"/>
                </a:solidFill>
                <a:latin typeface="Verdana" pitchFamily="34" charset="0"/>
                <a:cs typeface="Tahoma" charset="0"/>
              </a:defRPr>
            </a:lvl1pPr>
            <a:lvl2pPr marL="742950" indent="-285750">
              <a:defRPr>
                <a:solidFill>
                  <a:schemeClr val="tx1"/>
                </a:solidFill>
                <a:latin typeface="Verdana" pitchFamily="34" charset="0"/>
                <a:cs typeface="Tahoma" charset="0"/>
              </a:defRPr>
            </a:lvl2pPr>
            <a:lvl3pPr marL="1143000" indent="-228600">
              <a:defRPr>
                <a:solidFill>
                  <a:schemeClr val="tx1"/>
                </a:solidFill>
                <a:latin typeface="Verdana" pitchFamily="34" charset="0"/>
                <a:cs typeface="Tahoma" charset="0"/>
              </a:defRPr>
            </a:lvl3pPr>
            <a:lvl4pPr marL="1600200" indent="-228600">
              <a:defRPr>
                <a:solidFill>
                  <a:schemeClr val="tx1"/>
                </a:solidFill>
                <a:latin typeface="Verdana" pitchFamily="34" charset="0"/>
                <a:cs typeface="Tahoma" charset="0"/>
              </a:defRPr>
            </a:lvl4pPr>
            <a:lvl5pPr marL="2057400" indent="-228600">
              <a:defRPr>
                <a:solidFill>
                  <a:schemeClr val="tx1"/>
                </a:solidFill>
                <a:latin typeface="Verdana" pitchFamily="34" charset="0"/>
                <a:cs typeface="Tahoma" charset="0"/>
              </a:defRPr>
            </a:lvl5pPr>
            <a:lvl6pPr marL="2514600" indent="-228600" eaLnBrk="0" fontAlgn="base" hangingPunct="0">
              <a:spcBef>
                <a:spcPct val="0"/>
              </a:spcBef>
              <a:spcAft>
                <a:spcPct val="0"/>
              </a:spcAft>
              <a:defRPr>
                <a:solidFill>
                  <a:schemeClr val="tx1"/>
                </a:solidFill>
                <a:latin typeface="Verdana" pitchFamily="34" charset="0"/>
                <a:cs typeface="Tahoma" charset="0"/>
              </a:defRPr>
            </a:lvl6pPr>
            <a:lvl7pPr marL="2971800" indent="-228600" eaLnBrk="0" fontAlgn="base" hangingPunct="0">
              <a:spcBef>
                <a:spcPct val="0"/>
              </a:spcBef>
              <a:spcAft>
                <a:spcPct val="0"/>
              </a:spcAft>
              <a:defRPr>
                <a:solidFill>
                  <a:schemeClr val="tx1"/>
                </a:solidFill>
                <a:latin typeface="Verdana" pitchFamily="34" charset="0"/>
                <a:cs typeface="Tahoma" charset="0"/>
              </a:defRPr>
            </a:lvl7pPr>
            <a:lvl8pPr marL="3429000" indent="-228600" eaLnBrk="0" fontAlgn="base" hangingPunct="0">
              <a:spcBef>
                <a:spcPct val="0"/>
              </a:spcBef>
              <a:spcAft>
                <a:spcPct val="0"/>
              </a:spcAft>
              <a:defRPr>
                <a:solidFill>
                  <a:schemeClr val="tx1"/>
                </a:solidFill>
                <a:latin typeface="Verdana" pitchFamily="34" charset="0"/>
                <a:cs typeface="Tahoma" charset="0"/>
              </a:defRPr>
            </a:lvl8pPr>
            <a:lvl9pPr marL="3886200" indent="-228600" eaLnBrk="0" fontAlgn="base" hangingPunct="0">
              <a:spcBef>
                <a:spcPct val="0"/>
              </a:spcBef>
              <a:spcAft>
                <a:spcPct val="0"/>
              </a:spcAft>
              <a:defRPr>
                <a:solidFill>
                  <a:schemeClr val="tx1"/>
                </a:solidFill>
                <a:latin typeface="Verdana" pitchFamily="34" charset="0"/>
                <a:cs typeface="Tahoma" charset="0"/>
              </a:defRPr>
            </a:lvl9pPr>
          </a:lstStyle>
          <a:p>
            <a:fld id="{DAB1D58C-39FE-462F-8160-7B4776ADDAF4}" type="slidenum">
              <a:rPr lang="en-US" smtClean="0">
                <a:solidFill>
                  <a:schemeClr val="tx2"/>
                </a:solidFill>
              </a:rPr>
              <a:pPr/>
              <a:t>62</a:t>
            </a:fld>
            <a:endParaRPr lang="en-US" smtClean="0">
              <a:solidFill>
                <a:schemeClr val="tx2"/>
              </a:solidFill>
            </a:endParaRPr>
          </a:p>
        </p:txBody>
      </p:sp>
      <p:sp>
        <p:nvSpPr>
          <p:cNvPr id="2" name="Content Placeholder 1"/>
          <p:cNvSpPr>
            <a:spLocks noGrp="1"/>
          </p:cNvSpPr>
          <p:nvPr>
            <p:ph sz="half" idx="1"/>
          </p:nvPr>
        </p:nvSpPr>
        <p:spPr/>
        <p:txBody>
          <a:bodyPr/>
          <a:lstStyle/>
          <a:p>
            <a:endParaRPr lang="en-CA"/>
          </a:p>
        </p:txBody>
      </p:sp>
      <p:sp>
        <p:nvSpPr>
          <p:cNvPr id="3" name="Date Placeholder 2"/>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1529</TotalTime>
  <Words>2436</Words>
  <Application>Microsoft Office PowerPoint</Application>
  <PresentationFormat>Overhead</PresentationFormat>
  <Paragraphs>560</Paragraphs>
  <Slides>62</Slides>
  <Notes>36</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62</vt:i4>
      </vt:variant>
    </vt:vector>
  </HeadingPairs>
  <TitlesOfParts>
    <vt:vector size="65" baseType="lpstr">
      <vt:lpstr>Adjacency</vt:lpstr>
      <vt:lpstr>Clip</vt:lpstr>
      <vt:lpstr>Document</vt:lpstr>
      <vt:lpstr>Personality, Perception and Attribution</vt:lpstr>
      <vt:lpstr>PERCEPTION:  “The process through which people select, organize and interpret information from their environment”</vt:lpstr>
      <vt:lpstr>PowerPoint Presentation</vt:lpstr>
      <vt:lpstr>The Perceiver</vt:lpstr>
      <vt:lpstr>Perceptual Defence</vt:lpstr>
      <vt:lpstr>The Situation </vt:lpstr>
      <vt:lpstr>The Target </vt:lpstr>
      <vt:lpstr>PERCEPTUAL ERRORS barriers to social perception:</vt:lpstr>
      <vt:lpstr>Stereotyping</vt:lpstr>
      <vt:lpstr>Stereotyping (continued)</vt:lpstr>
      <vt:lpstr>Stereotypes in Business</vt:lpstr>
      <vt:lpstr>The Glass Ceiling</vt:lpstr>
      <vt:lpstr>The GLASS CEILING     WOMEN: barriers to progress</vt:lpstr>
      <vt:lpstr>barriers to progress … (2)</vt:lpstr>
      <vt:lpstr>Gender Pay Differentials</vt:lpstr>
      <vt:lpstr>Possible contributing factors: </vt:lpstr>
      <vt:lpstr>Reducing stereotypes</vt:lpstr>
      <vt:lpstr>Age Stereotypes </vt:lpstr>
      <vt:lpstr>Age Stereotypes</vt:lpstr>
      <vt:lpstr>Projection </vt:lpstr>
      <vt:lpstr>Halo Effect</vt:lpstr>
      <vt:lpstr>Primacy and Recency Effects</vt:lpstr>
      <vt:lpstr>Self-Fulfilling Prophecy</vt:lpstr>
      <vt:lpstr>PowerPoint Presentation</vt:lpstr>
      <vt:lpstr>Attribution Theory</vt:lpstr>
      <vt:lpstr>PowerPoint Presentation</vt:lpstr>
      <vt:lpstr>To answer the question,  Attribution Theory uses the:  </vt:lpstr>
      <vt:lpstr>Information Cues</vt:lpstr>
      <vt:lpstr>PowerPoint Presentation</vt:lpstr>
      <vt:lpstr>Analyze the Behaviour: </vt:lpstr>
      <vt:lpstr>Analyze the Behaviour:</vt:lpstr>
      <vt:lpstr>  Ann is angry with her secretary INTERNAL:</vt:lpstr>
      <vt:lpstr>  Ann is angry with her secretary EXTERNAL:</vt:lpstr>
      <vt:lpstr>ATTRIBUTION ERRORS:</vt:lpstr>
      <vt:lpstr>An example:     The behaviour: Skipping your Management Class</vt:lpstr>
      <vt:lpstr>Self-Serving Bias</vt:lpstr>
      <vt:lpstr>PowerPoint Presentation</vt:lpstr>
      <vt:lpstr>The Changing Workplace</vt:lpstr>
      <vt:lpstr>PowerPoint Presentation</vt:lpstr>
      <vt:lpstr>PowerPoint Presentation</vt:lpstr>
      <vt:lpstr>Personality:</vt:lpstr>
      <vt:lpstr>PowerPoint Presentation</vt:lpstr>
      <vt:lpstr>PowerPoint Presentation</vt:lpstr>
      <vt:lpstr>Locus of Control</vt:lpstr>
      <vt:lpstr>             Locus of Control</vt:lpstr>
      <vt:lpstr>Self-Monitoring</vt:lpstr>
      <vt:lpstr>Self-Esteem</vt:lpstr>
      <vt:lpstr>Self-Esteem</vt:lpstr>
      <vt:lpstr>Myers-Briggs Personality Type Indicator  </vt:lpstr>
      <vt:lpstr>MBTI Preferences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Mottos </vt:lpstr>
      <vt:lpstr>Uses of MBTI</vt:lpstr>
      <vt:lpstr>Personality inventories must be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6</dc:title>
  <dc:creator>Tima Petrushka-Bordan</dc:creator>
  <cp:lastModifiedBy>Tima Petrushka</cp:lastModifiedBy>
  <cp:revision>145</cp:revision>
  <cp:lastPrinted>2016-09-13T23:26:26Z</cp:lastPrinted>
  <dcterms:created xsi:type="dcterms:W3CDTF">1998-01-28T02:40:58Z</dcterms:created>
  <dcterms:modified xsi:type="dcterms:W3CDTF">2016-09-13T23:26:35Z</dcterms:modified>
</cp:coreProperties>
</file>