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5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2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0" r:id="rId1"/>
  </p:sldMasterIdLst>
  <p:notesMasterIdLst>
    <p:notesMasterId r:id="rId37"/>
  </p:notesMasterIdLst>
  <p:sldIdLst>
    <p:sldId id="256" r:id="rId2"/>
    <p:sldId id="257" r:id="rId3"/>
    <p:sldId id="291" r:id="rId4"/>
    <p:sldId id="292" r:id="rId5"/>
    <p:sldId id="273" r:id="rId6"/>
    <p:sldId id="274" r:id="rId7"/>
    <p:sldId id="275" r:id="rId8"/>
    <p:sldId id="297" r:id="rId9"/>
    <p:sldId id="277" r:id="rId10"/>
    <p:sldId id="278" r:id="rId11"/>
    <p:sldId id="280" r:id="rId12"/>
    <p:sldId id="294" r:id="rId13"/>
    <p:sldId id="263" r:id="rId14"/>
    <p:sldId id="295" r:id="rId15"/>
    <p:sldId id="281" r:id="rId16"/>
    <p:sldId id="279" r:id="rId17"/>
    <p:sldId id="266" r:id="rId18"/>
    <p:sldId id="264" r:id="rId19"/>
    <p:sldId id="268" r:id="rId20"/>
    <p:sldId id="302" r:id="rId21"/>
    <p:sldId id="270" r:id="rId22"/>
    <p:sldId id="271" r:id="rId23"/>
    <p:sldId id="272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300" r:id="rId32"/>
    <p:sldId id="301" r:id="rId33"/>
    <p:sldId id="276" r:id="rId34"/>
    <p:sldId id="289" r:id="rId35"/>
    <p:sldId id="290" r:id="rId3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99"/>
    <a:srgbClr val="3E5D78"/>
    <a:srgbClr val="203F60"/>
    <a:srgbClr val="003399"/>
    <a:srgbClr val="003366"/>
    <a:srgbClr val="FF7D19"/>
    <a:srgbClr val="CCCCFF"/>
    <a:srgbClr val="991C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954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49289C-BFE3-47F1-A558-CB2E8F4346E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B184F4A-D3CA-4C3F-B18F-61C55CFE2653}">
      <dgm:prSet custT="1"/>
      <dgm:spPr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0"/>
          <a:r>
            <a:rPr lang="en-GB" sz="2000" b="0" dirty="0" smtClean="0"/>
            <a:t>The price elasticity varies along the length of a straight-line demand curve</a:t>
          </a:r>
          <a:endParaRPr lang="en-US" sz="2000" b="0" dirty="0"/>
        </a:p>
      </dgm:t>
    </dgm:pt>
    <dgm:pt modelId="{B22650E3-02F7-46D1-9207-8D6D0D2A701F}" type="parTrans" cxnId="{5C87E9ED-376D-4199-A771-56BB1AC6F0DF}">
      <dgm:prSet/>
      <dgm:spPr/>
      <dgm:t>
        <a:bodyPr/>
        <a:lstStyle/>
        <a:p>
          <a:endParaRPr lang="en-US"/>
        </a:p>
      </dgm:t>
    </dgm:pt>
    <dgm:pt modelId="{24B9B4AA-573A-418D-93EA-0AB60C07E472}" type="sibTrans" cxnId="{5C87E9ED-376D-4199-A771-56BB1AC6F0DF}">
      <dgm:prSet/>
      <dgm:spPr/>
      <dgm:t>
        <a:bodyPr/>
        <a:lstStyle/>
        <a:p>
          <a:endParaRPr lang="en-US"/>
        </a:p>
      </dgm:t>
    </dgm:pt>
    <dgm:pt modelId="{D1FC309F-E12E-43F3-9E1B-984A22C55323}" type="pres">
      <dgm:prSet presAssocID="{7A49289C-BFE3-47F1-A558-CB2E8F4346E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DC545F4-7E63-4867-9905-179FA18885E2}" type="pres">
      <dgm:prSet presAssocID="{3B184F4A-D3CA-4C3F-B18F-61C55CFE265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AC3A8FE-F643-466A-8D9E-D2E1C43B3F6F}" type="presOf" srcId="{3B184F4A-D3CA-4C3F-B18F-61C55CFE2653}" destId="{5DC545F4-7E63-4867-9905-179FA18885E2}" srcOrd="0" destOrd="0" presId="urn:microsoft.com/office/officeart/2005/8/layout/vList2"/>
    <dgm:cxn modelId="{0B3A26EC-B002-4F20-947B-17F16354C572}" type="presOf" srcId="{7A49289C-BFE3-47F1-A558-CB2E8F4346EA}" destId="{D1FC309F-E12E-43F3-9E1B-984A22C55323}" srcOrd="0" destOrd="0" presId="urn:microsoft.com/office/officeart/2005/8/layout/vList2"/>
    <dgm:cxn modelId="{5C87E9ED-376D-4199-A771-56BB1AC6F0DF}" srcId="{7A49289C-BFE3-47F1-A558-CB2E8F4346EA}" destId="{3B184F4A-D3CA-4C3F-B18F-61C55CFE2653}" srcOrd="0" destOrd="0" parTransId="{B22650E3-02F7-46D1-9207-8D6D0D2A701F}" sibTransId="{24B9B4AA-573A-418D-93EA-0AB60C07E472}"/>
    <dgm:cxn modelId="{D3326A2F-46C9-4EE2-991A-D8EF2C778FB5}" type="presParOf" srcId="{D1FC309F-E12E-43F3-9E1B-984A22C55323}" destId="{5DC545F4-7E63-4867-9905-179FA18885E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A57D3E6-7206-4799-9ADE-D1187A665D6D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87B735A-B012-473D-90D6-778B5C3B083F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1800" dirty="0" smtClean="0"/>
            <a:t>Figure 4.2 (a) Zero Elasticity</a:t>
          </a:r>
          <a:endParaRPr lang="en-US" sz="1800" dirty="0"/>
        </a:p>
      </dgm:t>
    </dgm:pt>
    <dgm:pt modelId="{3AAA1377-9B3F-464A-B6B9-40C36AA285D2}" type="parTrans" cxnId="{08E5008B-09BE-4CCC-9B03-1FF5A5B06013}">
      <dgm:prSet/>
      <dgm:spPr/>
      <dgm:t>
        <a:bodyPr/>
        <a:lstStyle/>
        <a:p>
          <a:endParaRPr lang="en-US"/>
        </a:p>
      </dgm:t>
    </dgm:pt>
    <dgm:pt modelId="{645A4765-C03C-4B1E-A77E-E52CF95C0379}" type="sibTrans" cxnId="{08E5008B-09BE-4CCC-9B03-1FF5A5B06013}">
      <dgm:prSet/>
      <dgm:spPr/>
      <dgm:t>
        <a:bodyPr/>
        <a:lstStyle/>
        <a:p>
          <a:endParaRPr lang="en-US"/>
        </a:p>
      </dgm:t>
    </dgm:pt>
    <dgm:pt modelId="{1C93DF91-D564-493C-AA54-85BA8D29CD2E}" type="pres">
      <dgm:prSet presAssocID="{2A57D3E6-7206-4799-9ADE-D1187A665D6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1DEFCC2-A806-41BB-BCA9-EA6EB292C85A}" type="pres">
      <dgm:prSet presAssocID="{887B735A-B012-473D-90D6-778B5C3B083F}" presName="parentText" presStyleLbl="node1" presStyleIdx="0" presStyleCnt="1" custScaleY="15629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8E5008B-09BE-4CCC-9B03-1FF5A5B06013}" srcId="{2A57D3E6-7206-4799-9ADE-D1187A665D6D}" destId="{887B735A-B012-473D-90D6-778B5C3B083F}" srcOrd="0" destOrd="0" parTransId="{3AAA1377-9B3F-464A-B6B9-40C36AA285D2}" sibTransId="{645A4765-C03C-4B1E-A77E-E52CF95C0379}"/>
    <dgm:cxn modelId="{FB9AA8BB-65A6-4683-A993-0E40361D1142}" type="presOf" srcId="{887B735A-B012-473D-90D6-778B5C3B083F}" destId="{21DEFCC2-A806-41BB-BCA9-EA6EB292C85A}" srcOrd="0" destOrd="0" presId="urn:microsoft.com/office/officeart/2005/8/layout/vList2"/>
    <dgm:cxn modelId="{AB2FB5F1-881D-404E-95F2-F13F018E1F84}" type="presOf" srcId="{2A57D3E6-7206-4799-9ADE-D1187A665D6D}" destId="{1C93DF91-D564-493C-AA54-85BA8D29CD2E}" srcOrd="0" destOrd="0" presId="urn:microsoft.com/office/officeart/2005/8/layout/vList2"/>
    <dgm:cxn modelId="{5B25B7DC-7842-4998-B5C0-25B539108B2A}" type="presParOf" srcId="{1C93DF91-D564-493C-AA54-85BA8D29CD2E}" destId="{21DEFCC2-A806-41BB-BCA9-EA6EB292C85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6C9228A-3ECB-422D-BDFB-AFB0585367EC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CA79EF5-296D-444A-83FE-BA74297F929F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1800" dirty="0" smtClean="0"/>
            <a:t>Figure 4.2 (b) Infinite Elasticity</a:t>
          </a:r>
          <a:endParaRPr lang="en-US" sz="1800" dirty="0"/>
        </a:p>
      </dgm:t>
    </dgm:pt>
    <dgm:pt modelId="{F113D1B7-BD3B-4EBF-B9DA-A97FDF0B43C2}" type="parTrans" cxnId="{35C5302D-0FB2-4FBC-87D2-072041BE9D68}">
      <dgm:prSet/>
      <dgm:spPr/>
      <dgm:t>
        <a:bodyPr/>
        <a:lstStyle/>
        <a:p>
          <a:endParaRPr lang="en-US"/>
        </a:p>
      </dgm:t>
    </dgm:pt>
    <dgm:pt modelId="{C101CD36-CE8D-4C8A-AE80-E265E055CD45}" type="sibTrans" cxnId="{35C5302D-0FB2-4FBC-87D2-072041BE9D68}">
      <dgm:prSet/>
      <dgm:spPr/>
      <dgm:t>
        <a:bodyPr/>
        <a:lstStyle/>
        <a:p>
          <a:endParaRPr lang="en-US"/>
        </a:p>
      </dgm:t>
    </dgm:pt>
    <dgm:pt modelId="{85D8E7D3-7686-4BF1-9392-0E129FF9B0F4}" type="pres">
      <dgm:prSet presAssocID="{56C9228A-3ECB-422D-BDFB-AFB0585367E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03BBF9E-A139-4B18-9D6C-A9C67E716EDA}" type="pres">
      <dgm:prSet presAssocID="{BCA79EF5-296D-444A-83FE-BA74297F929F}" presName="parentText" presStyleLbl="node1" presStyleIdx="0" presStyleCnt="1" custScaleY="25275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5E1FFC-F45C-4BF9-AD3D-BE7E0179BE37}" type="presOf" srcId="{BCA79EF5-296D-444A-83FE-BA74297F929F}" destId="{F03BBF9E-A139-4B18-9D6C-A9C67E716EDA}" srcOrd="0" destOrd="0" presId="urn:microsoft.com/office/officeart/2005/8/layout/vList2"/>
    <dgm:cxn modelId="{E07A8AEA-D286-402C-84E3-16C959B1DA04}" type="presOf" srcId="{56C9228A-3ECB-422D-BDFB-AFB0585367EC}" destId="{85D8E7D3-7686-4BF1-9392-0E129FF9B0F4}" srcOrd="0" destOrd="0" presId="urn:microsoft.com/office/officeart/2005/8/layout/vList2"/>
    <dgm:cxn modelId="{35C5302D-0FB2-4FBC-87D2-072041BE9D68}" srcId="{56C9228A-3ECB-422D-BDFB-AFB0585367EC}" destId="{BCA79EF5-296D-444A-83FE-BA74297F929F}" srcOrd="0" destOrd="0" parTransId="{F113D1B7-BD3B-4EBF-B9DA-A97FDF0B43C2}" sibTransId="{C101CD36-CE8D-4C8A-AE80-E265E055CD45}"/>
    <dgm:cxn modelId="{F5F89D51-4956-40FF-BBD0-2E5FF895A45F}" type="presParOf" srcId="{85D8E7D3-7686-4BF1-9392-0E129FF9B0F4}" destId="{F03BBF9E-A139-4B18-9D6C-A9C67E716ED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F340533-1FB4-413D-8822-BA1349E8EF07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F8F9138-FBB8-496D-BF1A-30FB9A8474C4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2000" dirty="0" smtClean="0"/>
            <a:t>The Impact of Demand Elasticity on Price and Quantity Fluctuations</a:t>
          </a:r>
          <a:endParaRPr lang="en-US" sz="2000" dirty="0"/>
        </a:p>
      </dgm:t>
    </dgm:pt>
    <dgm:pt modelId="{111F7329-B6D5-47D9-ABAA-530E820B7FE3}" type="parTrans" cxnId="{4302B633-0244-4860-B830-11FA3F62E93E}">
      <dgm:prSet/>
      <dgm:spPr/>
      <dgm:t>
        <a:bodyPr/>
        <a:lstStyle/>
        <a:p>
          <a:endParaRPr lang="en-US" sz="2000"/>
        </a:p>
      </dgm:t>
    </dgm:pt>
    <dgm:pt modelId="{B4C4BB78-7FE9-4283-AA69-F9D16BC84753}" type="sibTrans" cxnId="{4302B633-0244-4860-B830-11FA3F62E93E}">
      <dgm:prSet/>
      <dgm:spPr/>
      <dgm:t>
        <a:bodyPr/>
        <a:lstStyle/>
        <a:p>
          <a:endParaRPr lang="en-US" sz="2000"/>
        </a:p>
      </dgm:t>
    </dgm:pt>
    <dgm:pt modelId="{C6196AD1-28F4-4250-ADC5-952E67209EC8}" type="pres">
      <dgm:prSet presAssocID="{2F340533-1FB4-413D-8822-BA1349E8EF0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35575E4-FFBA-4079-9A66-08AE2E3C39C6}" type="pres">
      <dgm:prSet presAssocID="{0F8F9138-FBB8-496D-BF1A-30FB9A8474C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302B633-0244-4860-B830-11FA3F62E93E}" srcId="{2F340533-1FB4-413D-8822-BA1349E8EF07}" destId="{0F8F9138-FBB8-496D-BF1A-30FB9A8474C4}" srcOrd="0" destOrd="0" parTransId="{111F7329-B6D5-47D9-ABAA-530E820B7FE3}" sibTransId="{B4C4BB78-7FE9-4283-AA69-F9D16BC84753}"/>
    <dgm:cxn modelId="{7E110888-5C36-4692-AEFA-0CF3EC730EE5}" type="presOf" srcId="{0F8F9138-FBB8-496D-BF1A-30FB9A8474C4}" destId="{F35575E4-FFBA-4079-9A66-08AE2E3C39C6}" srcOrd="0" destOrd="0" presId="urn:microsoft.com/office/officeart/2005/8/layout/vList2"/>
    <dgm:cxn modelId="{3AD04138-77C3-4424-BBF9-77D2054733BB}" type="presOf" srcId="{2F340533-1FB4-413D-8822-BA1349E8EF07}" destId="{C6196AD1-28F4-4250-ADC5-952E67209EC8}" srcOrd="0" destOrd="0" presId="urn:microsoft.com/office/officeart/2005/8/layout/vList2"/>
    <dgm:cxn modelId="{3776B83F-C892-4B42-AB37-A9ADB988D5F2}" type="presParOf" srcId="{C6196AD1-28F4-4250-ADC5-952E67209EC8}" destId="{F35575E4-FFBA-4079-9A66-08AE2E3C39C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7CE24EF-6D0A-4F33-8FC8-24264C47ADDB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FEDDC79-2EB2-45EF-940C-05EC69F0F11A}" type="pres">
      <dgm:prSet presAssocID="{07CE24EF-6D0A-4F33-8FC8-24264C47ADD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</dgm:ptLst>
  <dgm:cxnLst>
    <dgm:cxn modelId="{188BA707-D0CF-4DC6-8164-A8CBC36D044B}" type="presOf" srcId="{07CE24EF-6D0A-4F33-8FC8-24264C47ADDB}" destId="{3FEDDC79-2EB2-45EF-940C-05EC69F0F11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2332516-B768-408E-B3BA-5496B7C3BAB6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FF810DC-788E-47E2-9BB7-AF3E871A2B26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1600" dirty="0" smtClean="0"/>
            <a:t>Important relationship between elasticity and total revenue /expenditure</a:t>
          </a:r>
          <a:endParaRPr lang="en-US" sz="1600" dirty="0"/>
        </a:p>
      </dgm:t>
    </dgm:pt>
    <dgm:pt modelId="{BD9CBD6F-CD53-4F5C-B60D-3FC7A4378650}" type="parTrans" cxnId="{378AC5A0-FD1A-4C42-8C7F-11B2C46DFBCF}">
      <dgm:prSet/>
      <dgm:spPr/>
      <dgm:t>
        <a:bodyPr/>
        <a:lstStyle/>
        <a:p>
          <a:endParaRPr lang="en-US"/>
        </a:p>
      </dgm:t>
    </dgm:pt>
    <dgm:pt modelId="{7E6275B7-AF59-4437-87D4-707D06496769}" type="sibTrans" cxnId="{378AC5A0-FD1A-4C42-8C7F-11B2C46DFBCF}">
      <dgm:prSet/>
      <dgm:spPr/>
      <dgm:t>
        <a:bodyPr/>
        <a:lstStyle/>
        <a:p>
          <a:endParaRPr lang="en-US"/>
        </a:p>
      </dgm:t>
    </dgm:pt>
    <dgm:pt modelId="{2E9BDD78-480D-426D-9959-E687B1DEE140}" type="pres">
      <dgm:prSet presAssocID="{52332516-B768-408E-B3BA-5496B7C3BAB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5F0333A-995E-4CEF-9A8C-A52BC17B7D65}" type="pres">
      <dgm:prSet presAssocID="{AFF810DC-788E-47E2-9BB7-AF3E871A2B26}" presName="parentText" presStyleLbl="node1" presStyleIdx="0" presStyleCnt="1" custScaleY="129949" custLinFactNeighborX="3066" custLinFactNeighborY="568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D905A4E-2541-487F-8B13-70E45E642A4A}" type="presOf" srcId="{AFF810DC-788E-47E2-9BB7-AF3E871A2B26}" destId="{B5F0333A-995E-4CEF-9A8C-A52BC17B7D65}" srcOrd="0" destOrd="0" presId="urn:microsoft.com/office/officeart/2005/8/layout/vList2"/>
    <dgm:cxn modelId="{84087F22-F38A-4DC2-ADE5-1AF1EED17C34}" type="presOf" srcId="{52332516-B768-408E-B3BA-5496B7C3BAB6}" destId="{2E9BDD78-480D-426D-9959-E687B1DEE140}" srcOrd="0" destOrd="0" presId="urn:microsoft.com/office/officeart/2005/8/layout/vList2"/>
    <dgm:cxn modelId="{378AC5A0-FD1A-4C42-8C7F-11B2C46DFBCF}" srcId="{52332516-B768-408E-B3BA-5496B7C3BAB6}" destId="{AFF810DC-788E-47E2-9BB7-AF3E871A2B26}" srcOrd="0" destOrd="0" parTransId="{BD9CBD6F-CD53-4F5C-B60D-3FC7A4378650}" sibTransId="{7E6275B7-AF59-4437-87D4-707D06496769}"/>
    <dgm:cxn modelId="{0AA69B0C-13B3-4E15-876E-36E77A0462C4}" type="presParOf" srcId="{2E9BDD78-480D-426D-9959-E687B1DEE140}" destId="{B5F0333A-995E-4CEF-9A8C-A52BC17B7D6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729F645-8E06-46B0-9FEC-A08FD588BC71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91AF2E3-9D16-41D8-B4CA-DE2E90B0C527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2000" dirty="0" smtClean="0"/>
            <a:t>Total revenue…</a:t>
          </a:r>
        </a:p>
        <a:p>
          <a:pPr rtl="0"/>
          <a:r>
            <a:rPr lang="en-US" sz="2000" dirty="0" smtClean="0">
              <a:solidFill>
                <a:schemeClr val="tx1"/>
              </a:solidFill>
            </a:rPr>
            <a:t>Price × Quantity = </a:t>
          </a:r>
          <a:r>
            <a:rPr lang="en-US" sz="2000" dirty="0" smtClean="0">
              <a:solidFill>
                <a:schemeClr val="tx1"/>
              </a:solidFill>
              <a:effectLst/>
            </a:rPr>
            <a:t>P × Q</a:t>
          </a:r>
          <a:endParaRPr lang="en-US" sz="2000" dirty="0">
            <a:solidFill>
              <a:schemeClr val="tx1"/>
            </a:solidFill>
            <a:effectLst/>
          </a:endParaRPr>
        </a:p>
      </dgm:t>
    </dgm:pt>
    <dgm:pt modelId="{AC369EB9-4E01-422F-AA5A-D04E49FE3B2C}" type="parTrans" cxnId="{F28394DD-8E94-43E4-922D-062509FD1178}">
      <dgm:prSet/>
      <dgm:spPr/>
      <dgm:t>
        <a:bodyPr/>
        <a:lstStyle/>
        <a:p>
          <a:endParaRPr lang="en-US" sz="2000"/>
        </a:p>
      </dgm:t>
    </dgm:pt>
    <dgm:pt modelId="{C5FE5645-B4CE-4931-9EFC-B9286FE40935}" type="sibTrans" cxnId="{F28394DD-8E94-43E4-922D-062509FD1178}">
      <dgm:prSet/>
      <dgm:spPr/>
      <dgm:t>
        <a:bodyPr/>
        <a:lstStyle/>
        <a:p>
          <a:endParaRPr lang="en-US" sz="2000"/>
        </a:p>
      </dgm:t>
    </dgm:pt>
    <dgm:pt modelId="{30C6E20C-9178-4F35-9061-3ED5CFD53F8A}" type="pres">
      <dgm:prSet presAssocID="{9729F645-8E06-46B0-9FEC-A08FD588BC7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06C1417-595D-417F-B90B-A026B9F926D7}" type="pres">
      <dgm:prSet presAssocID="{291AF2E3-9D16-41D8-B4CA-DE2E90B0C52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28394DD-8E94-43E4-922D-062509FD1178}" srcId="{9729F645-8E06-46B0-9FEC-A08FD588BC71}" destId="{291AF2E3-9D16-41D8-B4CA-DE2E90B0C527}" srcOrd="0" destOrd="0" parTransId="{AC369EB9-4E01-422F-AA5A-D04E49FE3B2C}" sibTransId="{C5FE5645-B4CE-4931-9EFC-B9286FE40935}"/>
    <dgm:cxn modelId="{A0508A60-A28B-4305-A90C-E76706DE8523}" type="presOf" srcId="{291AF2E3-9D16-41D8-B4CA-DE2E90B0C527}" destId="{306C1417-595D-417F-B90B-A026B9F926D7}" srcOrd="0" destOrd="0" presId="urn:microsoft.com/office/officeart/2005/8/layout/vList2"/>
    <dgm:cxn modelId="{6328F132-18CC-4376-B4F2-51013CCFC543}" type="presOf" srcId="{9729F645-8E06-46B0-9FEC-A08FD588BC71}" destId="{30C6E20C-9178-4F35-9061-3ED5CFD53F8A}" srcOrd="0" destOrd="0" presId="urn:microsoft.com/office/officeart/2005/8/layout/vList2"/>
    <dgm:cxn modelId="{CA31AFA1-D042-4513-BD12-2BB6552BCF65}" type="presParOf" srcId="{30C6E20C-9178-4F35-9061-3ED5CFD53F8A}" destId="{306C1417-595D-417F-B90B-A026B9F926D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BAEC310-B5FB-4A3A-ADFB-1B0920EE7D53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494D027-1861-442F-82BE-BAAEC2AC073C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Linear demand curves have an elastic portion near the top and an inelastic portion near the bottom</a:t>
          </a:r>
          <a:endParaRPr lang="en-US" dirty="0"/>
        </a:p>
      </dgm:t>
    </dgm:pt>
    <dgm:pt modelId="{58AB646F-B769-4901-96A0-1EAED97C0DBB}" type="parTrans" cxnId="{F192EADF-AFDF-443C-8A58-D1B72186F3A2}">
      <dgm:prSet/>
      <dgm:spPr/>
      <dgm:t>
        <a:bodyPr/>
        <a:lstStyle/>
        <a:p>
          <a:endParaRPr lang="en-US"/>
        </a:p>
      </dgm:t>
    </dgm:pt>
    <dgm:pt modelId="{2D6D6BFC-C8EF-47D7-8926-2F4E3C08E484}" type="sibTrans" cxnId="{F192EADF-AFDF-443C-8A58-D1B72186F3A2}">
      <dgm:prSet/>
      <dgm:spPr/>
      <dgm:t>
        <a:bodyPr/>
        <a:lstStyle/>
        <a:p>
          <a:endParaRPr lang="en-US"/>
        </a:p>
      </dgm:t>
    </dgm:pt>
    <dgm:pt modelId="{62676D63-63D7-4A62-BB78-7E692AD07711}" type="pres">
      <dgm:prSet presAssocID="{3BAEC310-B5FB-4A3A-ADFB-1B0920EE7D5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FF8EE8E-571B-4BBF-A12E-761C88263FAF}" type="pres">
      <dgm:prSet presAssocID="{9494D027-1861-442F-82BE-BAAEC2AC073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1C3CC2F-5D20-4015-9376-BE79BA8AB89A}" type="presOf" srcId="{3BAEC310-B5FB-4A3A-ADFB-1B0920EE7D53}" destId="{62676D63-63D7-4A62-BB78-7E692AD07711}" srcOrd="0" destOrd="0" presId="urn:microsoft.com/office/officeart/2005/8/layout/vList2"/>
    <dgm:cxn modelId="{731A8454-535E-445D-BFF5-4D103FCB2B3A}" type="presOf" srcId="{9494D027-1861-442F-82BE-BAAEC2AC073C}" destId="{2FF8EE8E-571B-4BBF-A12E-761C88263FAF}" srcOrd="0" destOrd="0" presId="urn:microsoft.com/office/officeart/2005/8/layout/vList2"/>
    <dgm:cxn modelId="{F192EADF-AFDF-443C-8A58-D1B72186F3A2}" srcId="{3BAEC310-B5FB-4A3A-ADFB-1B0920EE7D53}" destId="{9494D027-1861-442F-82BE-BAAEC2AC073C}" srcOrd="0" destOrd="0" parTransId="{58AB646F-B769-4901-96A0-1EAED97C0DBB}" sibTransId="{2D6D6BFC-C8EF-47D7-8926-2F4E3C08E484}"/>
    <dgm:cxn modelId="{010A871F-46C9-4B03-8D41-9C37BCDA64C4}" type="presParOf" srcId="{62676D63-63D7-4A62-BB78-7E692AD07711}" destId="{2FF8EE8E-571B-4BBF-A12E-761C88263FAF}" srcOrd="0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58ADD3A-F22E-4A4F-9813-3E9B10939CE7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664B144-D9A8-46FC-BDBD-7B7502434D06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GB" i="1" dirty="0" smtClean="0"/>
            <a:t>For a price fall:</a:t>
          </a:r>
          <a:r>
            <a:rPr lang="en-GB" dirty="0" smtClean="0"/>
            <a:t> If demand is elastic, revenue from new sales will exceed the fall in revenue from existing sales—total revenue will rise</a:t>
          </a:r>
          <a:endParaRPr lang="en-US" dirty="0"/>
        </a:p>
      </dgm:t>
    </dgm:pt>
    <dgm:pt modelId="{CAE90DBE-1C06-4C57-ACF6-F5ADCBA2941E}" type="parTrans" cxnId="{D9AEEFD2-264A-4DE8-B65B-82D0C2A921F1}">
      <dgm:prSet/>
      <dgm:spPr/>
      <dgm:t>
        <a:bodyPr/>
        <a:lstStyle/>
        <a:p>
          <a:endParaRPr lang="en-US"/>
        </a:p>
      </dgm:t>
    </dgm:pt>
    <dgm:pt modelId="{44BB5D49-9247-416C-8714-9CE14EC8D7B7}" type="sibTrans" cxnId="{D9AEEFD2-264A-4DE8-B65B-82D0C2A921F1}">
      <dgm:prSet/>
      <dgm:spPr/>
      <dgm:t>
        <a:bodyPr/>
        <a:lstStyle/>
        <a:p>
          <a:endParaRPr lang="en-US"/>
        </a:p>
      </dgm:t>
    </dgm:pt>
    <dgm:pt modelId="{F1A7FCEC-9112-40C6-B420-B579E8FF4C79}" type="pres">
      <dgm:prSet presAssocID="{B58ADD3A-F22E-4A4F-9813-3E9B10939CE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B2BA8E4-CDC8-47F3-B961-CED830A5D3CE}" type="pres">
      <dgm:prSet presAssocID="{5664B144-D9A8-46FC-BDBD-7B7502434D0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38FE398-A231-4409-A552-1B46BD78369D}" type="presOf" srcId="{5664B144-D9A8-46FC-BDBD-7B7502434D06}" destId="{EB2BA8E4-CDC8-47F3-B961-CED830A5D3CE}" srcOrd="0" destOrd="0" presId="urn:microsoft.com/office/officeart/2005/8/layout/vList2"/>
    <dgm:cxn modelId="{D9AEEFD2-264A-4DE8-B65B-82D0C2A921F1}" srcId="{B58ADD3A-F22E-4A4F-9813-3E9B10939CE7}" destId="{5664B144-D9A8-46FC-BDBD-7B7502434D06}" srcOrd="0" destOrd="0" parTransId="{CAE90DBE-1C06-4C57-ACF6-F5ADCBA2941E}" sibTransId="{44BB5D49-9247-416C-8714-9CE14EC8D7B7}"/>
    <dgm:cxn modelId="{FB1DAF10-0316-4763-8922-81F06D4F9A32}" type="presOf" srcId="{B58ADD3A-F22E-4A4F-9813-3E9B10939CE7}" destId="{F1A7FCEC-9112-40C6-B420-B579E8FF4C79}" srcOrd="0" destOrd="0" presId="urn:microsoft.com/office/officeart/2005/8/layout/vList2"/>
    <dgm:cxn modelId="{80708919-E78A-45EF-885B-A0E44767DEEC}" type="presParOf" srcId="{F1A7FCEC-9112-40C6-B420-B579E8FF4C79}" destId="{EB2BA8E4-CDC8-47F3-B961-CED830A5D3C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4C611DB-C959-4B49-A669-91A04490DC59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4884B9C-FD44-4B87-B7CF-77277B573494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GB" dirty="0" smtClean="0"/>
            <a:t>If demand is inelastic, revenue from new sales will be less than the fall in revenue from existing sales—total revenue will fall</a:t>
          </a:r>
          <a:endParaRPr lang="en-US" dirty="0"/>
        </a:p>
      </dgm:t>
    </dgm:pt>
    <dgm:pt modelId="{78BEFCB2-2B4B-4D53-8F52-B41CFB164E7E}" type="parTrans" cxnId="{7B2D3FA3-F15C-4259-99CC-6CEDFF00E209}">
      <dgm:prSet/>
      <dgm:spPr/>
      <dgm:t>
        <a:bodyPr/>
        <a:lstStyle/>
        <a:p>
          <a:endParaRPr lang="en-US"/>
        </a:p>
      </dgm:t>
    </dgm:pt>
    <dgm:pt modelId="{9E1FC18B-5490-4FC8-AC9D-8E90F258010B}" type="sibTrans" cxnId="{7B2D3FA3-F15C-4259-99CC-6CEDFF00E209}">
      <dgm:prSet/>
      <dgm:spPr/>
      <dgm:t>
        <a:bodyPr/>
        <a:lstStyle/>
        <a:p>
          <a:endParaRPr lang="en-US"/>
        </a:p>
      </dgm:t>
    </dgm:pt>
    <dgm:pt modelId="{9ED4FAF3-BB5F-4FBE-A719-61D8B777F6F8}" type="pres">
      <dgm:prSet presAssocID="{B4C611DB-C959-4B49-A669-91A04490DC5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E9EF732-9D67-4CE9-8B13-9B47F78B6A54}" type="pres">
      <dgm:prSet presAssocID="{E4884B9C-FD44-4B87-B7CF-77277B57349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C58ABF7-8403-42CA-9904-CD03FFCBFECE}" type="presOf" srcId="{B4C611DB-C959-4B49-A669-91A04490DC59}" destId="{9ED4FAF3-BB5F-4FBE-A719-61D8B777F6F8}" srcOrd="0" destOrd="0" presId="urn:microsoft.com/office/officeart/2005/8/layout/vList2"/>
    <dgm:cxn modelId="{F61E2EF2-06E8-4EBE-BA1C-437025F07275}" type="presOf" srcId="{E4884B9C-FD44-4B87-B7CF-77277B573494}" destId="{BE9EF732-9D67-4CE9-8B13-9B47F78B6A54}" srcOrd="0" destOrd="0" presId="urn:microsoft.com/office/officeart/2005/8/layout/vList2"/>
    <dgm:cxn modelId="{7B2D3FA3-F15C-4259-99CC-6CEDFF00E209}" srcId="{B4C611DB-C959-4B49-A669-91A04490DC59}" destId="{E4884B9C-FD44-4B87-B7CF-77277B573494}" srcOrd="0" destOrd="0" parTransId="{78BEFCB2-2B4B-4D53-8F52-B41CFB164E7E}" sibTransId="{9E1FC18B-5490-4FC8-AC9D-8E90F258010B}"/>
    <dgm:cxn modelId="{A868F6F9-569C-4BB8-8BB7-184E21BF75EA}" type="presParOf" srcId="{9ED4FAF3-BB5F-4FBE-A719-61D8B777F6F8}" destId="{BE9EF732-9D67-4CE9-8B13-9B47F78B6A5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C66680B4-FE7A-4AB1-BADB-5CD6914DD3B4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7CC4F41-60BD-4512-B2BE-311F4BA66851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The following figures show the </a:t>
          </a:r>
          <a:r>
            <a:rPr lang="en-US" dirty="0" smtClean="0">
              <a:solidFill>
                <a:schemeClr val="bg1"/>
              </a:solidFill>
            </a:rPr>
            <a:t>D</a:t>
          </a:r>
          <a:r>
            <a:rPr lang="en-US" dirty="0" smtClean="0"/>
            <a:t> curve on the top aligned with the total revenue curve on the bottom</a:t>
          </a:r>
          <a:endParaRPr lang="en-US" dirty="0"/>
        </a:p>
      </dgm:t>
    </dgm:pt>
    <dgm:pt modelId="{895AE884-8950-40E9-870B-1D27C8F8E237}" type="parTrans" cxnId="{703E2B52-2D75-4A34-9193-0118ECD7ADA0}">
      <dgm:prSet/>
      <dgm:spPr/>
      <dgm:t>
        <a:bodyPr/>
        <a:lstStyle/>
        <a:p>
          <a:endParaRPr lang="en-US"/>
        </a:p>
      </dgm:t>
    </dgm:pt>
    <dgm:pt modelId="{88400AB9-C3FE-4DF6-A528-FF058A01D6B2}" type="sibTrans" cxnId="{703E2B52-2D75-4A34-9193-0118ECD7ADA0}">
      <dgm:prSet/>
      <dgm:spPr/>
      <dgm:t>
        <a:bodyPr/>
        <a:lstStyle/>
        <a:p>
          <a:endParaRPr lang="en-US"/>
        </a:p>
      </dgm:t>
    </dgm:pt>
    <dgm:pt modelId="{0610074E-3410-4DE3-AF94-6F2438C59F8B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They both share the same horizontal axis with quantity demanded</a:t>
          </a:r>
          <a:endParaRPr lang="en-US" dirty="0"/>
        </a:p>
      </dgm:t>
    </dgm:pt>
    <dgm:pt modelId="{4CC88A44-28DF-4DA2-934C-B0DF5D8B71F3}" type="parTrans" cxnId="{F4283DC1-D1A8-44CB-9AEA-8AA384283052}">
      <dgm:prSet/>
      <dgm:spPr/>
      <dgm:t>
        <a:bodyPr/>
        <a:lstStyle/>
        <a:p>
          <a:endParaRPr lang="en-US"/>
        </a:p>
      </dgm:t>
    </dgm:pt>
    <dgm:pt modelId="{36757833-C03D-4CF1-BEA2-07B30B257D53}" type="sibTrans" cxnId="{F4283DC1-D1A8-44CB-9AEA-8AA384283052}">
      <dgm:prSet/>
      <dgm:spPr/>
      <dgm:t>
        <a:bodyPr/>
        <a:lstStyle/>
        <a:p>
          <a:endParaRPr lang="en-US"/>
        </a:p>
      </dgm:t>
    </dgm:pt>
    <dgm:pt modelId="{F6463105-4DE7-4B2D-999E-A42EF82D3155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2200" dirty="0" smtClean="0"/>
            <a:t>The variable on the vertical axis for the total revenue curve is total revenue = </a:t>
          </a:r>
          <a:r>
            <a:rPr lang="en-US" sz="22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P*Q</a:t>
          </a:r>
          <a:endParaRPr lang="en-US" sz="2200" i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126F37E-F73E-453D-B9DF-60624EA42B13}" type="parTrans" cxnId="{C72C0C45-9A15-44F2-B0D7-02B4946772A2}">
      <dgm:prSet/>
      <dgm:spPr/>
      <dgm:t>
        <a:bodyPr/>
        <a:lstStyle/>
        <a:p>
          <a:endParaRPr lang="en-US"/>
        </a:p>
      </dgm:t>
    </dgm:pt>
    <dgm:pt modelId="{E2AEC29B-9531-409A-A37A-C3B4CF6ACC98}" type="sibTrans" cxnId="{C72C0C45-9A15-44F2-B0D7-02B4946772A2}">
      <dgm:prSet/>
      <dgm:spPr/>
      <dgm:t>
        <a:bodyPr/>
        <a:lstStyle/>
        <a:p>
          <a:endParaRPr lang="en-US"/>
        </a:p>
      </dgm:t>
    </dgm:pt>
    <dgm:pt modelId="{C70D14A5-64D7-4680-B7F8-54DA1D918D3B}" type="pres">
      <dgm:prSet presAssocID="{C66680B4-FE7A-4AB1-BADB-5CD6914DD3B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C9AD839-C5C8-4F40-9E63-ED4C48912285}" type="pres">
      <dgm:prSet presAssocID="{37CC4F41-60BD-4512-B2BE-311F4BA66851}" presName="parentText" presStyleLbl="node1" presStyleIdx="0" presStyleCnt="3" custLinFactY="-9902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BD91FD-0503-40E6-B4A4-EFB359F099DE}" type="pres">
      <dgm:prSet presAssocID="{88400AB9-C3FE-4DF6-A528-FF058A01D6B2}" presName="spacer" presStyleCnt="0"/>
      <dgm:spPr/>
    </dgm:pt>
    <dgm:pt modelId="{E13189AE-AF19-4FA5-AEEE-37557D81B542}" type="pres">
      <dgm:prSet presAssocID="{0610074E-3410-4DE3-AF94-6F2438C59F8B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310850-D0A2-472D-83DC-518D19D74744}" type="pres">
      <dgm:prSet presAssocID="{36757833-C03D-4CF1-BEA2-07B30B257D53}" presName="spacer" presStyleCnt="0"/>
      <dgm:spPr/>
    </dgm:pt>
    <dgm:pt modelId="{9DAF60EC-E7D5-4BF8-ABE2-87EEA85757AD}" type="pres">
      <dgm:prSet presAssocID="{F6463105-4DE7-4B2D-999E-A42EF82D3155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03E2B52-2D75-4A34-9193-0118ECD7ADA0}" srcId="{C66680B4-FE7A-4AB1-BADB-5CD6914DD3B4}" destId="{37CC4F41-60BD-4512-B2BE-311F4BA66851}" srcOrd="0" destOrd="0" parTransId="{895AE884-8950-40E9-870B-1D27C8F8E237}" sibTransId="{88400AB9-C3FE-4DF6-A528-FF058A01D6B2}"/>
    <dgm:cxn modelId="{D727A966-7E2F-4460-B01C-19881D4BA391}" type="presOf" srcId="{0610074E-3410-4DE3-AF94-6F2438C59F8B}" destId="{E13189AE-AF19-4FA5-AEEE-37557D81B542}" srcOrd="0" destOrd="0" presId="urn:microsoft.com/office/officeart/2005/8/layout/vList2"/>
    <dgm:cxn modelId="{D40B6F6D-1B21-49C5-93E7-5CA09D104957}" type="presOf" srcId="{C66680B4-FE7A-4AB1-BADB-5CD6914DD3B4}" destId="{C70D14A5-64D7-4680-B7F8-54DA1D918D3B}" srcOrd="0" destOrd="0" presId="urn:microsoft.com/office/officeart/2005/8/layout/vList2"/>
    <dgm:cxn modelId="{C72C0C45-9A15-44F2-B0D7-02B4946772A2}" srcId="{C66680B4-FE7A-4AB1-BADB-5CD6914DD3B4}" destId="{F6463105-4DE7-4B2D-999E-A42EF82D3155}" srcOrd="2" destOrd="0" parTransId="{F126F37E-F73E-453D-B9DF-60624EA42B13}" sibTransId="{E2AEC29B-9531-409A-A37A-C3B4CF6ACC98}"/>
    <dgm:cxn modelId="{80F99B0A-736D-4775-8C0C-990B20578556}" type="presOf" srcId="{37CC4F41-60BD-4512-B2BE-311F4BA66851}" destId="{DC9AD839-C5C8-4F40-9E63-ED4C48912285}" srcOrd="0" destOrd="0" presId="urn:microsoft.com/office/officeart/2005/8/layout/vList2"/>
    <dgm:cxn modelId="{F1F473EC-3C3A-407B-B3DB-6CE2F23C7063}" type="presOf" srcId="{F6463105-4DE7-4B2D-999E-A42EF82D3155}" destId="{9DAF60EC-E7D5-4BF8-ABE2-87EEA85757AD}" srcOrd="0" destOrd="0" presId="urn:microsoft.com/office/officeart/2005/8/layout/vList2"/>
    <dgm:cxn modelId="{F4283DC1-D1A8-44CB-9AEA-8AA384283052}" srcId="{C66680B4-FE7A-4AB1-BADB-5CD6914DD3B4}" destId="{0610074E-3410-4DE3-AF94-6F2438C59F8B}" srcOrd="1" destOrd="0" parTransId="{4CC88A44-28DF-4DA2-934C-B0DF5D8B71F3}" sibTransId="{36757833-C03D-4CF1-BEA2-07B30B257D53}"/>
    <dgm:cxn modelId="{AAB010FA-4147-4EA3-AEAB-DD7C9FBA23A8}" type="presParOf" srcId="{C70D14A5-64D7-4680-B7F8-54DA1D918D3B}" destId="{DC9AD839-C5C8-4F40-9E63-ED4C48912285}" srcOrd="0" destOrd="0" presId="urn:microsoft.com/office/officeart/2005/8/layout/vList2"/>
    <dgm:cxn modelId="{59F4B6F2-6CAD-40FE-8B89-D91B11F5B0B2}" type="presParOf" srcId="{C70D14A5-64D7-4680-B7F8-54DA1D918D3B}" destId="{43BD91FD-0503-40E6-B4A4-EFB359F099DE}" srcOrd="1" destOrd="0" presId="urn:microsoft.com/office/officeart/2005/8/layout/vList2"/>
    <dgm:cxn modelId="{2EDD69D1-1D03-43A6-B3CB-239B9C788070}" type="presParOf" srcId="{C70D14A5-64D7-4680-B7F8-54DA1D918D3B}" destId="{E13189AE-AF19-4FA5-AEEE-37557D81B542}" srcOrd="2" destOrd="0" presId="urn:microsoft.com/office/officeart/2005/8/layout/vList2"/>
    <dgm:cxn modelId="{2B020AE7-9B44-46F8-8DFD-8D715DEB4EEE}" type="presParOf" srcId="{C70D14A5-64D7-4680-B7F8-54DA1D918D3B}" destId="{F2310850-D0A2-472D-83DC-518D19D74744}" srcOrd="3" destOrd="0" presId="urn:microsoft.com/office/officeart/2005/8/layout/vList2"/>
    <dgm:cxn modelId="{74A26B48-8A96-4B93-AFDB-516CCE57B085}" type="presParOf" srcId="{C70D14A5-64D7-4680-B7F8-54DA1D918D3B}" destId="{9DAF60EC-E7D5-4BF8-ABE2-87EEA85757AD}" srcOrd="4" destOrd="0" presId="urn:microsoft.com/office/officeart/2005/8/layout/vList2"/>
  </dgm:cxnLst>
  <dgm:bg>
    <a:solidFill>
      <a:schemeClr val="accent4">
        <a:lumMod val="60000"/>
        <a:lumOff val="40000"/>
      </a:schemeClr>
    </a:solidFill>
  </dgm:bg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2BA2209-F43F-4E26-AC79-D5F4F0A56B24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F6F3CEE-D30B-4A2E-A5F6-3156641EE823}">
      <dgm:prSet/>
      <dgm:spPr>
        <a:solidFill>
          <a:schemeClr val="accent4">
            <a:lumMod val="60000"/>
            <a:lumOff val="40000"/>
          </a:schemeClr>
        </a:solidFill>
        <a:effectLst/>
      </dgm:spPr>
      <dgm:t>
        <a:bodyPr/>
        <a:lstStyle/>
        <a:p>
          <a:pPr rtl="0"/>
          <a:r>
            <a:rPr lang="en-US" dirty="0" smtClean="0"/>
            <a:t>From point A, a shift in demand will induce a different quantity response, depending on the supply elasticity</a:t>
          </a:r>
          <a:endParaRPr lang="en-US" dirty="0"/>
        </a:p>
      </dgm:t>
    </dgm:pt>
    <dgm:pt modelId="{2F8B4611-E93A-428A-9A91-39D0703DF480}" type="parTrans" cxnId="{4DC0AFD8-B998-4EB8-A3F9-017183D80F58}">
      <dgm:prSet/>
      <dgm:spPr/>
      <dgm:t>
        <a:bodyPr/>
        <a:lstStyle/>
        <a:p>
          <a:endParaRPr lang="en-US"/>
        </a:p>
      </dgm:t>
    </dgm:pt>
    <dgm:pt modelId="{AA42CC26-9BB9-444E-AF85-7A0FA75CDB77}" type="sibTrans" cxnId="{4DC0AFD8-B998-4EB8-A3F9-017183D80F58}">
      <dgm:prSet/>
      <dgm:spPr/>
      <dgm:t>
        <a:bodyPr/>
        <a:lstStyle/>
        <a:p>
          <a:endParaRPr lang="en-US"/>
        </a:p>
      </dgm:t>
    </dgm:pt>
    <dgm:pt modelId="{E200CF5E-5216-45AD-8481-3EE4610F6D53}" type="pres">
      <dgm:prSet presAssocID="{E2BA2209-F43F-4E26-AC79-D5F4F0A56B2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7E7C067-F84A-4AD8-8157-1236678812AE}" type="pres">
      <dgm:prSet presAssocID="{4F6F3CEE-D30B-4A2E-A5F6-3156641EE82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18DC325-15CC-4DB6-A404-BF8A16BCCE96}" type="presOf" srcId="{E2BA2209-F43F-4E26-AC79-D5F4F0A56B24}" destId="{E200CF5E-5216-45AD-8481-3EE4610F6D53}" srcOrd="0" destOrd="0" presId="urn:microsoft.com/office/officeart/2005/8/layout/vList2"/>
    <dgm:cxn modelId="{4DC0AFD8-B998-4EB8-A3F9-017183D80F58}" srcId="{E2BA2209-F43F-4E26-AC79-D5F4F0A56B24}" destId="{4F6F3CEE-D30B-4A2E-A5F6-3156641EE823}" srcOrd="0" destOrd="0" parTransId="{2F8B4611-E93A-428A-9A91-39D0703DF480}" sibTransId="{AA42CC26-9BB9-444E-AF85-7A0FA75CDB77}"/>
    <dgm:cxn modelId="{0A313F18-0D99-452A-9C7E-6A2BC889BCF4}" type="presOf" srcId="{4F6F3CEE-D30B-4A2E-A5F6-3156641EE823}" destId="{D7E7C067-F84A-4AD8-8157-1236678812AE}" srcOrd="0" destOrd="0" presId="urn:microsoft.com/office/officeart/2005/8/layout/vList2"/>
    <dgm:cxn modelId="{D7168A6F-D9B7-4B2E-A29B-CCA40869D597}" type="presParOf" srcId="{E200CF5E-5216-45AD-8481-3EE4610F6D53}" destId="{D7E7C067-F84A-4AD8-8157-1236678812AE}" srcOrd="0" destOrd="0" presId="urn:microsoft.com/office/officeart/2005/8/layout/vList2"/>
  </dgm:cxnLst>
  <dgm:bg>
    <a:noFill/>
    <a:effectLst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3DA23CC-8002-4FFA-BA63-84512CE6C3DA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B1E79AC-7A79-4F67-B03D-53A4CFE8EDB8}">
      <dgm:prSet/>
      <dgm:spPr>
        <a:solidFill>
          <a:schemeClr val="accent4">
            <a:lumMod val="60000"/>
            <a:lumOff val="40000"/>
          </a:schemeClr>
        </a:solidFill>
        <a:effectLst/>
      </dgm:spPr>
      <dgm:t>
        <a:bodyPr/>
        <a:lstStyle/>
        <a:p>
          <a:pPr rtl="0"/>
          <a:r>
            <a:rPr lang="en-US" dirty="0" smtClean="0"/>
            <a:t>The more inelastic the supply curve, the greater is the incidence on the supplier</a:t>
          </a:r>
          <a:endParaRPr lang="en-US" dirty="0"/>
        </a:p>
      </dgm:t>
    </dgm:pt>
    <dgm:pt modelId="{89D3193E-6B24-4D69-ADC1-1ABBE104B4BE}" type="parTrans" cxnId="{DDEC6287-E060-4DB5-BA7E-1AE58E7D572D}">
      <dgm:prSet/>
      <dgm:spPr/>
      <dgm:t>
        <a:bodyPr/>
        <a:lstStyle/>
        <a:p>
          <a:endParaRPr lang="en-US"/>
        </a:p>
      </dgm:t>
    </dgm:pt>
    <dgm:pt modelId="{7C89045F-8E0E-46A9-AAED-439BBA5D541A}" type="sibTrans" cxnId="{DDEC6287-E060-4DB5-BA7E-1AE58E7D572D}">
      <dgm:prSet/>
      <dgm:spPr/>
      <dgm:t>
        <a:bodyPr/>
        <a:lstStyle/>
        <a:p>
          <a:endParaRPr lang="en-US"/>
        </a:p>
      </dgm:t>
    </dgm:pt>
    <dgm:pt modelId="{0D5A5632-310A-4C47-9C3F-56718A817500}" type="pres">
      <dgm:prSet presAssocID="{53DA23CC-8002-4FFA-BA63-84512CE6C3D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65411F-C30A-48F7-9F6C-344CF46D6CFF}" type="pres">
      <dgm:prSet presAssocID="{DB1E79AC-7A79-4F67-B03D-53A4CFE8EDB8}" presName="parentText" presStyleLbl="node1" presStyleIdx="0" presStyleCnt="1" custScaleY="12244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677643C-90EB-4C13-97CE-07BA2247E09C}" type="presOf" srcId="{DB1E79AC-7A79-4F67-B03D-53A4CFE8EDB8}" destId="{4865411F-C30A-48F7-9F6C-344CF46D6CFF}" srcOrd="0" destOrd="0" presId="urn:microsoft.com/office/officeart/2005/8/layout/vList2"/>
    <dgm:cxn modelId="{DDEC6287-E060-4DB5-BA7E-1AE58E7D572D}" srcId="{53DA23CC-8002-4FFA-BA63-84512CE6C3DA}" destId="{DB1E79AC-7A79-4F67-B03D-53A4CFE8EDB8}" srcOrd="0" destOrd="0" parTransId="{89D3193E-6B24-4D69-ADC1-1ABBE104B4BE}" sibTransId="{7C89045F-8E0E-46A9-AAED-439BBA5D541A}"/>
    <dgm:cxn modelId="{6957D896-2F55-425C-8A21-8A259C4395DD}" type="presOf" srcId="{53DA23CC-8002-4FFA-BA63-84512CE6C3DA}" destId="{0D5A5632-310A-4C47-9C3F-56718A817500}" srcOrd="0" destOrd="0" presId="urn:microsoft.com/office/officeart/2005/8/layout/vList2"/>
    <dgm:cxn modelId="{E8272D13-C6CC-48ED-8596-58D475FE4595}" type="presParOf" srcId="{0D5A5632-310A-4C47-9C3F-56718A817500}" destId="{4865411F-C30A-48F7-9F6C-344CF46D6CFF}" srcOrd="0" destOrd="0" presId="urn:microsoft.com/office/officeart/2005/8/layout/vList2"/>
  </dgm:cxnLst>
  <dgm:bg>
    <a:effectLst/>
  </dgm:bg>
  <dgm:whole>
    <a:effectLst/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C545F4-7E63-4867-9905-179FA18885E2}">
      <dsp:nvSpPr>
        <dsp:cNvPr id="0" name=""/>
        <dsp:cNvSpPr/>
      </dsp:nvSpPr>
      <dsp:spPr>
        <a:xfrm>
          <a:off x="0" y="333"/>
          <a:ext cx="5040560" cy="719412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6425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b="0" kern="1200" dirty="0" smtClean="0"/>
            <a:t>The price elasticity varies along the length of a straight-line demand curve</a:t>
          </a:r>
          <a:endParaRPr lang="en-US" sz="2000" b="0" kern="1200" dirty="0"/>
        </a:p>
      </dsp:txBody>
      <dsp:txXfrm>
        <a:off x="35119" y="35452"/>
        <a:ext cx="4970322" cy="6491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DEFCC2-A806-41BB-BCA9-EA6EB292C85A}">
      <dsp:nvSpPr>
        <dsp:cNvPr id="0" name=""/>
        <dsp:cNvSpPr/>
      </dsp:nvSpPr>
      <dsp:spPr>
        <a:xfrm>
          <a:off x="0" y="161602"/>
          <a:ext cx="2591643" cy="356245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Figure 4.2 (a) Zero Elasticity</a:t>
          </a:r>
          <a:endParaRPr lang="en-US" sz="1800" kern="1200" dirty="0"/>
        </a:p>
      </dsp:txBody>
      <dsp:txXfrm>
        <a:off x="17390" y="178992"/>
        <a:ext cx="2556863" cy="32146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3BBF9E-A139-4B18-9D6C-A9C67E716EDA}">
      <dsp:nvSpPr>
        <dsp:cNvPr id="0" name=""/>
        <dsp:cNvSpPr/>
      </dsp:nvSpPr>
      <dsp:spPr>
        <a:xfrm>
          <a:off x="0" y="257"/>
          <a:ext cx="2592288" cy="526536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Figure 4.2 (b) Infinite Elasticity</a:t>
          </a:r>
          <a:endParaRPr lang="en-US" sz="1800" kern="1200" dirty="0"/>
        </a:p>
      </dsp:txBody>
      <dsp:txXfrm>
        <a:off x="25703" y="25960"/>
        <a:ext cx="2540882" cy="47513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F7F3A18-8816-4733-98F1-7C4A835035E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4578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7F3A18-8816-4733-98F1-7C4A835035E2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6803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7C59AF3-4CBB-4233-86EF-22711BF1283C}" type="slidenum">
              <a:rPr lang="en-US"/>
              <a:pPr/>
              <a:t>5</a:t>
            </a:fld>
            <a:endParaRPr lang="en-US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See Section 4-1 in the main text.</a:t>
            </a:r>
          </a:p>
        </p:txBody>
      </p:sp>
    </p:spTree>
    <p:extLst>
      <p:ext uri="{BB962C8B-B14F-4D97-AF65-F5344CB8AC3E}">
        <p14:creationId xmlns:p14="http://schemas.microsoft.com/office/powerpoint/2010/main" val="22694642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7F3A18-8816-4733-98F1-7C4A835035E2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2526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8FADF07-6FC7-4429-A2F8-5F71D85A9131}" type="slidenum">
              <a:rPr lang="en-US"/>
              <a:pPr/>
              <a:t>13</a:t>
            </a:fld>
            <a:endParaRPr lang="en-US"/>
          </a:p>
        </p:txBody>
      </p:sp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In general, the more narrowly we define a commodity, the easier it is to find a substitute, so the larger will be the price elasticity.</a:t>
            </a:r>
          </a:p>
          <a:p>
            <a:r>
              <a:rPr lang="en-GB"/>
              <a:t>See Section 4-1 in the main text.</a:t>
            </a:r>
          </a:p>
        </p:txBody>
      </p:sp>
    </p:spTree>
    <p:extLst>
      <p:ext uri="{BB962C8B-B14F-4D97-AF65-F5344CB8AC3E}">
        <p14:creationId xmlns:p14="http://schemas.microsoft.com/office/powerpoint/2010/main" val="35352705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5A7CA6-872D-4467-8139-2626E393FD19}" type="slidenum">
              <a:rPr lang="en-US"/>
              <a:pPr/>
              <a:t>17</a:t>
            </a:fld>
            <a:endParaRPr lang="en-US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See section 4-2 and Figure 4-4 in the main text.</a:t>
            </a:r>
          </a:p>
        </p:txBody>
      </p:sp>
    </p:spTree>
    <p:extLst>
      <p:ext uri="{BB962C8B-B14F-4D97-AF65-F5344CB8AC3E}">
        <p14:creationId xmlns:p14="http://schemas.microsoft.com/office/powerpoint/2010/main" val="6088339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F7DE53-8FC5-400E-88F5-A670C4B362EB}" type="slidenum">
              <a:rPr lang="en-US"/>
              <a:pPr/>
              <a:t>18</a:t>
            </a:fld>
            <a:endParaRPr lang="en-US"/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See Section 4-4 in the main text.</a:t>
            </a:r>
          </a:p>
        </p:txBody>
      </p:sp>
    </p:spTree>
    <p:extLst>
      <p:ext uri="{BB962C8B-B14F-4D97-AF65-F5344CB8AC3E}">
        <p14:creationId xmlns:p14="http://schemas.microsoft.com/office/powerpoint/2010/main" val="24985650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3E22D4-A63A-4D9B-A302-64EC93A06DC5}" type="slidenum">
              <a:rPr lang="en-US"/>
              <a:pPr/>
              <a:t>19</a:t>
            </a:fld>
            <a:endParaRPr lang="en-US"/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See Section 4-5 in the main text.</a:t>
            </a:r>
          </a:p>
        </p:txBody>
      </p:sp>
    </p:spTree>
    <p:extLst>
      <p:ext uri="{BB962C8B-B14F-4D97-AF65-F5344CB8AC3E}">
        <p14:creationId xmlns:p14="http://schemas.microsoft.com/office/powerpoint/2010/main" val="9569194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3E22D4-A63A-4D9B-A302-64EC93A06DC5}" type="slidenum">
              <a:rPr lang="en-US"/>
              <a:pPr/>
              <a:t>20</a:t>
            </a:fld>
            <a:endParaRPr lang="en-US"/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See Section 4-5 in the main text.</a:t>
            </a:r>
          </a:p>
        </p:txBody>
      </p:sp>
    </p:spTree>
    <p:extLst>
      <p:ext uri="{BB962C8B-B14F-4D97-AF65-F5344CB8AC3E}">
        <p14:creationId xmlns:p14="http://schemas.microsoft.com/office/powerpoint/2010/main" val="12599725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5F9442A-AF9F-4CCC-8BEE-C77F3216FF41}" type="slidenum">
              <a:rPr lang="en-US"/>
              <a:pPr/>
              <a:t>21</a:t>
            </a:fld>
            <a:endParaRPr lang="en-US"/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See Section 4-6 in the main text.</a:t>
            </a:r>
          </a:p>
        </p:txBody>
      </p:sp>
    </p:spTree>
    <p:extLst>
      <p:ext uri="{BB962C8B-B14F-4D97-AF65-F5344CB8AC3E}">
        <p14:creationId xmlns:p14="http://schemas.microsoft.com/office/powerpoint/2010/main" val="20967715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494E56-E762-4B44-8700-9E440FEF4A37}" type="slidenum">
              <a:rPr lang="en-US"/>
              <a:pPr/>
              <a:t>22</a:t>
            </a:fld>
            <a:endParaRPr lang="en-US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See Section 4-6 in the main text.</a:t>
            </a:r>
          </a:p>
        </p:txBody>
      </p:sp>
    </p:spTree>
    <p:extLst>
      <p:ext uri="{BB962C8B-B14F-4D97-AF65-F5344CB8AC3E}">
        <p14:creationId xmlns:p14="http://schemas.microsoft.com/office/powerpoint/2010/main" val="2120629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72C6B9-8580-4B14-9DB4-BB9F8414EC0D}" type="slidenum">
              <a:rPr lang="en-US"/>
              <a:pPr/>
              <a:t>23</a:t>
            </a:fld>
            <a:endParaRPr lang="en-US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See Section 4-6 in the main text, and Figure 4-5.</a:t>
            </a:r>
          </a:p>
        </p:txBody>
      </p:sp>
    </p:spTree>
    <p:extLst>
      <p:ext uri="{BB962C8B-B14F-4D97-AF65-F5344CB8AC3E}">
        <p14:creationId xmlns:p14="http://schemas.microsoft.com/office/powerpoint/2010/main" val="21814966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EC87D2-B40A-48A8-AF82-4000093AC230}" type="slidenum">
              <a:rPr lang="en-US"/>
              <a:pPr/>
              <a:t>27</a:t>
            </a:fld>
            <a:endParaRPr lang="en-US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GB"/>
              <a:t>See Section 4-5 in the main text.</a:t>
            </a:r>
          </a:p>
        </p:txBody>
      </p:sp>
    </p:spTree>
    <p:extLst>
      <p:ext uri="{BB962C8B-B14F-4D97-AF65-F5344CB8AC3E}">
        <p14:creationId xmlns:p14="http://schemas.microsoft.com/office/powerpoint/2010/main" val="32321427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484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380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53091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690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3734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887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8800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5084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65571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731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34186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381000" y="6381750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©Microeconomics, Curtis &amp; Irvine, 2017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276600" y="6381750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Chapter 4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81750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22D8213-0C3E-4179-9AC4-BF53C7F105A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ate Placeholder 2"/>
          <p:cNvSpPr txBox="1">
            <a:spLocks/>
          </p:cNvSpPr>
          <p:nvPr userDrawn="1"/>
        </p:nvSpPr>
        <p:spPr>
          <a:xfrm>
            <a:off x="2435430" y="6474895"/>
            <a:ext cx="1800200" cy="365125"/>
          </a:xfrm>
          <a:prstGeom prst="rect">
            <a:avLst/>
          </a:prstGeom>
        </p:spPr>
        <p:txBody>
          <a:bodyPr/>
          <a:lstStyle>
            <a:defPPr>
              <a:defRPr lang="en-CA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200" kern="1200" baseline="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dirty="0" smtClean="0"/>
              <a:t>2017</a:t>
            </a:r>
            <a:r>
              <a:rPr lang="en-US" dirty="0" smtClean="0"/>
              <a:t>, Curtis &amp; Irvine</a:t>
            </a:r>
          </a:p>
        </p:txBody>
      </p:sp>
      <p:sp>
        <p:nvSpPr>
          <p:cNvPr id="11" name="Footer Placeholder 3"/>
          <p:cNvSpPr txBox="1">
            <a:spLocks/>
          </p:cNvSpPr>
          <p:nvPr userDrawn="1"/>
        </p:nvSpPr>
        <p:spPr>
          <a:xfrm>
            <a:off x="5580112" y="6442352"/>
            <a:ext cx="2895600" cy="365125"/>
          </a:xfrm>
          <a:prstGeom prst="rect">
            <a:avLst/>
          </a:prstGeom>
          <a:noFill/>
        </p:spPr>
        <p:txBody>
          <a:bodyPr/>
          <a:lstStyle>
            <a:defPPr>
              <a:defRPr lang="en-CA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1600" dirty="0" smtClean="0"/>
              <a:t>Chapter 4</a:t>
            </a:r>
            <a:endParaRPr lang="en-US" sz="1600" dirty="0"/>
          </a:p>
        </p:txBody>
      </p:sp>
      <p:sp>
        <p:nvSpPr>
          <p:cNvPr id="12" name="Slide Number Placeholder 4"/>
          <p:cNvSpPr txBox="1">
            <a:spLocks/>
          </p:cNvSpPr>
          <p:nvPr userDrawn="1"/>
        </p:nvSpPr>
        <p:spPr>
          <a:xfrm>
            <a:off x="6876256" y="6442352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n-CA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 baseline="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/>
            <a:fld id="{EE9406CB-E5A3-40F3-8A52-4CD67AA6287A}" type="slidenum">
              <a:rPr lang="en-CA" sz="1600" smtClean="0"/>
              <a:pPr algn="r"/>
              <a:t>‹#›</a:t>
            </a:fld>
            <a:endParaRPr lang="en-CA" sz="1600" dirty="0"/>
          </a:p>
        </p:txBody>
      </p:sp>
      <p:pic>
        <p:nvPicPr>
          <p:cNvPr id="13" name="Picture 2" descr="C:\Users\Natman\Desktop\by-nc-sa.pn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187624" y="6333885"/>
            <a:ext cx="1227138" cy="430212"/>
          </a:xfrm>
          <a:prstGeom prst="rect">
            <a:avLst/>
          </a:prstGeom>
          <a:noFill/>
        </p:spPr>
      </p:pic>
      <p:pic>
        <p:nvPicPr>
          <p:cNvPr id="14" name="Picture 4" descr="C:\Users\Natman\Desktop\lyryx-logo.png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07504" y="6442352"/>
            <a:ext cx="999745" cy="304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2659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5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4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6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7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13" Type="http://schemas.openxmlformats.org/officeDocument/2006/relationships/diagramLayout" Target="../diagrams/layout7.xml"/><Relationship Id="rId18" Type="http://schemas.openxmlformats.org/officeDocument/2006/relationships/diagramLayout" Target="../diagrams/layout8.xml"/><Relationship Id="rId3" Type="http://schemas.openxmlformats.org/officeDocument/2006/relationships/diagramLayout" Target="../diagrams/layout5.xml"/><Relationship Id="rId21" Type="http://schemas.microsoft.com/office/2007/relationships/diagramDrawing" Target="../diagrams/drawing8.xml"/><Relationship Id="rId7" Type="http://schemas.openxmlformats.org/officeDocument/2006/relationships/diagramData" Target="../diagrams/data6.xml"/><Relationship Id="rId12" Type="http://schemas.openxmlformats.org/officeDocument/2006/relationships/diagramData" Target="../diagrams/data7.xml"/><Relationship Id="rId17" Type="http://schemas.openxmlformats.org/officeDocument/2006/relationships/diagramData" Target="../diagrams/data8.xml"/><Relationship Id="rId2" Type="http://schemas.openxmlformats.org/officeDocument/2006/relationships/diagramData" Target="../diagrams/data5.xml"/><Relationship Id="rId16" Type="http://schemas.microsoft.com/office/2007/relationships/diagramDrawing" Target="../diagrams/drawing7.xml"/><Relationship Id="rId20" Type="http://schemas.openxmlformats.org/officeDocument/2006/relationships/diagramColors" Target="../diagrams/colors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5" Type="http://schemas.openxmlformats.org/officeDocument/2006/relationships/diagramColors" Target="../diagrams/colors7.xml"/><Relationship Id="rId10" Type="http://schemas.openxmlformats.org/officeDocument/2006/relationships/diagramColors" Target="../diagrams/colors6.xml"/><Relationship Id="rId19" Type="http://schemas.openxmlformats.org/officeDocument/2006/relationships/diagramQuickStyle" Target="../diagrams/quickStyle8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Relationship Id="rId1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0.xml"/><Relationship Id="rId13" Type="http://schemas.openxmlformats.org/officeDocument/2006/relationships/diagramData" Target="../diagrams/data11.xml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12" Type="http://schemas.microsoft.com/office/2007/relationships/diagramDrawing" Target="../diagrams/drawing10.xml"/><Relationship Id="rId17" Type="http://schemas.microsoft.com/office/2007/relationships/diagramDrawing" Target="../diagrams/drawing11.xml"/><Relationship Id="rId2" Type="http://schemas.openxmlformats.org/officeDocument/2006/relationships/notesSlide" Target="../notesSlides/notesSlide5.xml"/><Relationship Id="rId16" Type="http://schemas.openxmlformats.org/officeDocument/2006/relationships/diagramColors" Target="../diagrams/colors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11" Type="http://schemas.openxmlformats.org/officeDocument/2006/relationships/diagramColors" Target="../diagrams/colors10.xml"/><Relationship Id="rId5" Type="http://schemas.openxmlformats.org/officeDocument/2006/relationships/diagramQuickStyle" Target="../diagrams/quickStyle9.xml"/><Relationship Id="rId15" Type="http://schemas.openxmlformats.org/officeDocument/2006/relationships/diagramQuickStyle" Target="../diagrams/quickStyle11.xml"/><Relationship Id="rId10" Type="http://schemas.openxmlformats.org/officeDocument/2006/relationships/diagramQuickStyle" Target="../diagrams/quickStyle10.xml"/><Relationship Id="rId4" Type="http://schemas.openxmlformats.org/officeDocument/2006/relationships/diagramLayout" Target="../diagrams/layout9.xml"/><Relationship Id="rId9" Type="http://schemas.openxmlformats.org/officeDocument/2006/relationships/diagramLayout" Target="../diagrams/layout10.xml"/><Relationship Id="rId14" Type="http://schemas.openxmlformats.org/officeDocument/2006/relationships/diagramLayout" Target="../diagrams/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8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1.wm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b="0" dirty="0">
                <a:solidFill>
                  <a:srgbClr val="FF7D19"/>
                </a:solidFill>
              </a:rPr>
              <a:t>Chapter 4</a:t>
            </a:r>
            <a:br>
              <a:rPr lang="en-US" sz="4000" b="0" dirty="0">
                <a:solidFill>
                  <a:srgbClr val="FF7D19"/>
                </a:solidFill>
              </a:rPr>
            </a:br>
            <a:r>
              <a:rPr lang="en-US" sz="3200" b="0" dirty="0">
                <a:solidFill>
                  <a:srgbClr val="FF7D19"/>
                </a:solidFill>
              </a:rPr>
              <a:t>Elasticities of Demand and Supply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3505200"/>
            <a:ext cx="6400800" cy="93191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000" dirty="0">
                <a:solidFill>
                  <a:srgbClr val="3E5D7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Principles of Microeconomics</a:t>
            </a:r>
          </a:p>
          <a:p>
            <a:pPr>
              <a:lnSpc>
                <a:spcPct val="80000"/>
              </a:lnSpc>
            </a:pPr>
            <a:r>
              <a:rPr lang="en-US" sz="2000">
                <a:solidFill>
                  <a:srgbClr val="3E5D7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Douglas Curtis &amp; Ian Irvine</a:t>
            </a:r>
            <a:endParaRPr lang="en-US" sz="2000" i="1">
              <a:solidFill>
                <a:srgbClr val="3E5D78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</a:pP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476672"/>
            <a:ext cx="8229600" cy="72008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Learning Outcomes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124744"/>
            <a:ext cx="7859712" cy="5112568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By the end of this </a:t>
            </a:r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chapter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you will understand…</a:t>
            </a:r>
          </a:p>
          <a:p>
            <a:pPr>
              <a:lnSpc>
                <a:spcPct val="80000"/>
              </a:lnSpc>
            </a:pPr>
            <a:r>
              <a:rPr lang="en-US" sz="2000" dirty="0" smtClean="0"/>
              <a:t>Demand elasticity as a measure of responsiveness</a:t>
            </a:r>
          </a:p>
          <a:p>
            <a:pPr marL="0" indent="0">
              <a:lnSpc>
                <a:spcPct val="80000"/>
              </a:lnSpc>
              <a:buNone/>
            </a:pPr>
            <a:endParaRPr lang="en-US" sz="2000" dirty="0" smtClean="0"/>
          </a:p>
          <a:p>
            <a:pPr>
              <a:lnSpc>
                <a:spcPct val="80000"/>
              </a:lnSpc>
            </a:pPr>
            <a:r>
              <a:rPr lang="en-US" sz="2000" dirty="0" smtClean="0"/>
              <a:t>Relationship </a:t>
            </a:r>
            <a:r>
              <a:rPr lang="en-US" sz="2000" dirty="0"/>
              <a:t>between total expenditures and demand </a:t>
            </a:r>
            <a:r>
              <a:rPr lang="en-US" sz="2000" dirty="0" smtClean="0"/>
              <a:t>elasticity</a:t>
            </a:r>
          </a:p>
          <a:p>
            <a:pPr marL="0" indent="0">
              <a:lnSpc>
                <a:spcPct val="80000"/>
              </a:lnSpc>
              <a:buNone/>
            </a:pPr>
            <a:endParaRPr lang="en-US" sz="2000" dirty="0" smtClean="0"/>
          </a:p>
          <a:p>
            <a:pPr>
              <a:lnSpc>
                <a:spcPct val="80000"/>
              </a:lnSpc>
            </a:pPr>
            <a:r>
              <a:rPr lang="en-US" sz="2000" dirty="0" smtClean="0"/>
              <a:t>Price elasticities and public policy</a:t>
            </a:r>
          </a:p>
          <a:p>
            <a:pPr marL="0" indent="0">
              <a:lnSpc>
                <a:spcPct val="80000"/>
              </a:lnSpc>
              <a:buNone/>
            </a:pPr>
            <a:endParaRPr lang="en-US" sz="2000" dirty="0"/>
          </a:p>
          <a:p>
            <a:pPr>
              <a:lnSpc>
                <a:spcPct val="80000"/>
              </a:lnSpc>
            </a:pPr>
            <a:r>
              <a:rPr lang="en-US" sz="2000" dirty="0" smtClean="0"/>
              <a:t>The short-run, the long-run and inflation</a:t>
            </a:r>
          </a:p>
          <a:p>
            <a:pPr marL="0" indent="0">
              <a:lnSpc>
                <a:spcPct val="80000"/>
              </a:lnSpc>
              <a:buNone/>
            </a:pPr>
            <a:endParaRPr lang="en-US" sz="2000" dirty="0"/>
          </a:p>
          <a:p>
            <a:pPr>
              <a:lnSpc>
                <a:spcPct val="80000"/>
              </a:lnSpc>
            </a:pPr>
            <a:r>
              <a:rPr lang="en-US" sz="2000" dirty="0"/>
              <a:t>Cross-price </a:t>
            </a:r>
            <a:r>
              <a:rPr lang="en-US" sz="2000" dirty="0" smtClean="0"/>
              <a:t>elasticity</a:t>
            </a:r>
          </a:p>
          <a:p>
            <a:pPr marL="0" indent="0">
              <a:lnSpc>
                <a:spcPct val="80000"/>
              </a:lnSpc>
              <a:buNone/>
            </a:pPr>
            <a:endParaRPr lang="en-US" sz="2000" dirty="0"/>
          </a:p>
          <a:p>
            <a:pPr>
              <a:lnSpc>
                <a:spcPct val="80000"/>
              </a:lnSpc>
            </a:pPr>
            <a:r>
              <a:rPr lang="en-US" sz="2000" dirty="0"/>
              <a:t>Income elasticity of </a:t>
            </a:r>
            <a:r>
              <a:rPr lang="en-US" sz="2000" dirty="0" smtClean="0"/>
              <a:t>demand</a:t>
            </a:r>
          </a:p>
          <a:p>
            <a:pPr marL="0" indent="0">
              <a:lnSpc>
                <a:spcPct val="80000"/>
              </a:lnSpc>
              <a:buNone/>
            </a:pPr>
            <a:endParaRPr lang="en-US" sz="2000" dirty="0"/>
          </a:p>
          <a:p>
            <a:pPr>
              <a:lnSpc>
                <a:spcPct val="80000"/>
              </a:lnSpc>
            </a:pPr>
            <a:r>
              <a:rPr lang="en-US" sz="2000" dirty="0"/>
              <a:t>Supply </a:t>
            </a:r>
            <a:r>
              <a:rPr lang="en-US" sz="2000" dirty="0" smtClean="0"/>
              <a:t>elasticity</a:t>
            </a:r>
          </a:p>
          <a:p>
            <a:pPr marL="0" indent="0">
              <a:lnSpc>
                <a:spcPct val="80000"/>
              </a:lnSpc>
              <a:buNone/>
            </a:pPr>
            <a:endParaRPr lang="en-US" sz="2000" dirty="0"/>
          </a:p>
          <a:p>
            <a:pPr>
              <a:lnSpc>
                <a:spcPct val="80000"/>
              </a:lnSpc>
            </a:pPr>
            <a:r>
              <a:rPr lang="en-US" sz="2000" dirty="0"/>
              <a:t>Tax incidence and elasticities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81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819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819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The Price Elasticity of Demand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876800"/>
          </a:xfrm>
        </p:spPr>
        <p:txBody>
          <a:bodyPr>
            <a:normAutofit/>
          </a:bodyPr>
          <a:lstStyle/>
          <a:p>
            <a:r>
              <a:rPr lang="en-US" sz="2000" dirty="0" smtClean="0"/>
              <a:t>The law of demand states that there is an inverse relationship between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en-US" sz="2000" dirty="0" smtClean="0"/>
              <a:t> and </a:t>
            </a:r>
            <a:r>
              <a:rPr lang="en-US" sz="2000" i="1" dirty="0" err="1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Qd</a:t>
            </a:r>
            <a:endParaRPr lang="en-US" sz="2000" i="1" dirty="0" smtClean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US" sz="2000" i="1" dirty="0" smtClean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000" dirty="0" smtClean="0"/>
              <a:t>The question for this chapter is: by </a:t>
            </a:r>
            <a:r>
              <a:rPr lang="en-US" sz="2000" i="1" dirty="0" smtClean="0">
                <a:solidFill>
                  <a:srgbClr val="3E5D78"/>
                </a:solidFill>
              </a:rPr>
              <a:t>how much</a:t>
            </a:r>
            <a:r>
              <a:rPr lang="en-US" sz="2000" dirty="0" smtClean="0">
                <a:solidFill>
                  <a:srgbClr val="3E5D78"/>
                </a:solidFill>
              </a:rPr>
              <a:t> </a:t>
            </a:r>
            <a:r>
              <a:rPr lang="en-US" sz="2000" dirty="0" smtClean="0"/>
              <a:t>does quantity demanded change in response to a change in price?</a:t>
            </a:r>
          </a:p>
          <a:p>
            <a:pPr marL="0" indent="0">
              <a:buNone/>
            </a:pPr>
            <a:endParaRPr lang="en-US" sz="2000" dirty="0" smtClean="0"/>
          </a:p>
          <a:p>
            <a:pPr marL="182880" lvl="1"/>
            <a:r>
              <a:rPr lang="en-US" dirty="0"/>
              <a:t>Elasticities are all about </a:t>
            </a:r>
            <a:r>
              <a:rPr lang="en-US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responsiveness</a:t>
            </a:r>
            <a:r>
              <a:rPr lang="en-US" dirty="0"/>
              <a:t> </a:t>
            </a:r>
            <a:r>
              <a:rPr lang="en-US" dirty="0" smtClean="0"/>
              <a:t>of either </a:t>
            </a:r>
            <a:r>
              <a:rPr lang="en-US" i="1" dirty="0" err="1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</a:t>
            </a:r>
            <a:r>
              <a:rPr lang="en-US" i="1" baseline="-25000" dirty="0" err="1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en-US" dirty="0"/>
              <a:t> or </a:t>
            </a:r>
            <a:r>
              <a:rPr lang="en-US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</a:t>
            </a:r>
            <a:r>
              <a:rPr lang="en-US" i="1" baseline="-25000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</a:p>
          <a:p>
            <a:endParaRPr lang="en-US" sz="2000" dirty="0" smtClean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The Price Elasticity of Demand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Definition…</a:t>
            </a:r>
          </a:p>
          <a:p>
            <a:r>
              <a:rPr lang="en-US" sz="2000" dirty="0" smtClean="0"/>
              <a:t>Percentage Change in quantity demanded caused by a percentage in price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Calculation…</a:t>
            </a:r>
          </a:p>
          <a:p>
            <a:pPr>
              <a:buNone/>
            </a:pPr>
            <a:endParaRPr lang="en-US" sz="2000" dirty="0" smtClean="0"/>
          </a:p>
          <a:p>
            <a:pPr>
              <a:buNone/>
            </a:pPr>
            <a:endParaRPr lang="en-US" sz="2000" dirty="0" smtClean="0"/>
          </a:p>
          <a:p>
            <a:pPr>
              <a:buNone/>
            </a:pPr>
            <a:endParaRPr lang="en-US" sz="2000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1187624" y="3717031"/>
            <a:ext cx="5040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u="sng" dirty="0" smtClean="0"/>
              <a:t>% Change in quantity demanded</a:t>
            </a:r>
          </a:p>
          <a:p>
            <a:r>
              <a:rPr lang="en-US" sz="2400" i="1" dirty="0" smtClean="0"/>
              <a:t>         % Change in Price</a:t>
            </a:r>
            <a:endParaRPr lang="en-US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solidFill>
                  <a:srgbClr val="FF7D19"/>
                </a:solidFill>
              </a:rPr>
              <a:t>The Price Elasticity of Demand</a:t>
            </a:r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539552" y="1772816"/>
            <a:ext cx="16161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GB" sz="2400" i="1" dirty="0" smtClean="0">
                <a:solidFill>
                  <a:srgbClr val="3E5D78"/>
                </a:solidFill>
              </a:rPr>
              <a:t>Notation...</a:t>
            </a:r>
            <a:endParaRPr lang="en-GB" sz="2400" i="1" dirty="0">
              <a:solidFill>
                <a:srgbClr val="3E5D78"/>
              </a:solidFill>
            </a:endParaRPr>
          </a:p>
          <a:p>
            <a:r>
              <a:rPr lang="en-GB" sz="2400" b="1" dirty="0">
                <a:solidFill>
                  <a:srgbClr val="3E5D78"/>
                </a:solidFill>
              </a:rPr>
              <a:t>	</a:t>
            </a:r>
            <a:r>
              <a:rPr lang="el-GR" sz="24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ε</a:t>
            </a:r>
            <a:r>
              <a:rPr lang="en-US" sz="2400" i="1" baseline="-25000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d </a:t>
            </a:r>
            <a:r>
              <a:rPr lang="en-US" sz="24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=</a:t>
            </a:r>
            <a:endParaRPr lang="el-GR" sz="2400" i="1" baseline="-25000" dirty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  <p:grpSp>
        <p:nvGrpSpPr>
          <p:cNvPr id="40964" name="Group 4"/>
          <p:cNvGrpSpPr>
            <a:grpSpLocks/>
          </p:cNvGrpSpPr>
          <p:nvPr/>
        </p:nvGrpSpPr>
        <p:grpSpPr bwMode="auto">
          <a:xfrm>
            <a:off x="539751" y="3213101"/>
            <a:ext cx="7053263" cy="1336676"/>
            <a:chOff x="405" y="2160"/>
            <a:chExt cx="4443" cy="842"/>
          </a:xfrm>
        </p:grpSpPr>
        <p:sp>
          <p:nvSpPr>
            <p:cNvPr id="40965" name="Text Box 5"/>
            <p:cNvSpPr txBox="1">
              <a:spLocks noChangeArrowheads="1"/>
            </p:cNvSpPr>
            <p:nvPr/>
          </p:nvSpPr>
          <p:spPr bwMode="auto">
            <a:xfrm>
              <a:off x="405" y="2160"/>
              <a:ext cx="3005" cy="6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2000" i="1" dirty="0" smtClean="0">
                  <a:solidFill>
                    <a:srgbClr val="3E5D78"/>
                  </a:solidFill>
                </a:rPr>
                <a:t>Example:</a:t>
              </a:r>
              <a:r>
                <a:rPr lang="en-GB" sz="2000" dirty="0" smtClean="0"/>
                <a:t> </a:t>
              </a:r>
              <a:r>
                <a:rPr lang="en-GB" sz="2000" dirty="0"/>
                <a:t>a 10% price increase reduces </a:t>
              </a:r>
            </a:p>
            <a:p>
              <a:pPr eaLnBrk="0" hangingPunct="0"/>
              <a:r>
                <a:rPr lang="en-GB" sz="2000" dirty="0"/>
                <a:t>The quantity demanded by 20%</a:t>
              </a:r>
            </a:p>
            <a:p>
              <a:pPr eaLnBrk="0" hangingPunct="0"/>
              <a:endParaRPr lang="en-GB" sz="2000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0966" name="Line 6"/>
            <p:cNvSpPr>
              <a:spLocks noChangeShapeType="1"/>
            </p:cNvSpPr>
            <p:nvPr/>
          </p:nvSpPr>
          <p:spPr bwMode="auto">
            <a:xfrm>
              <a:off x="1440" y="3002"/>
              <a:ext cx="3408" cy="0"/>
            </a:xfrm>
            <a:prstGeom prst="line">
              <a:avLst/>
            </a:prstGeom>
            <a:noFill/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0989" name="Text Box 29"/>
          <p:cNvSpPr txBox="1">
            <a:spLocks noChangeArrowheads="1"/>
          </p:cNvSpPr>
          <p:nvPr/>
        </p:nvSpPr>
        <p:spPr bwMode="auto">
          <a:xfrm>
            <a:off x="1979613" y="4292600"/>
            <a:ext cx="12573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l-GR" sz="2800" dirty="0">
                <a:cs typeface="Arial" charset="0"/>
              </a:rPr>
              <a:t>ε</a:t>
            </a:r>
            <a:r>
              <a:rPr lang="en-US" sz="2800" baseline="-25000" dirty="0">
                <a:cs typeface="Arial" charset="0"/>
              </a:rPr>
              <a:t>d </a:t>
            </a:r>
            <a:r>
              <a:rPr lang="en-US" sz="2800" dirty="0">
                <a:cs typeface="Arial" charset="0"/>
              </a:rPr>
              <a:t>=</a:t>
            </a:r>
            <a:endParaRPr lang="el-GR" sz="2800" baseline="-25000" dirty="0">
              <a:cs typeface="Arial" charset="0"/>
            </a:endParaRPr>
          </a:p>
        </p:txBody>
      </p:sp>
      <p:sp>
        <p:nvSpPr>
          <p:cNvPr id="40990" name="Text Box 30"/>
          <p:cNvSpPr txBox="1">
            <a:spLocks noChangeArrowheads="1"/>
          </p:cNvSpPr>
          <p:nvPr/>
        </p:nvSpPr>
        <p:spPr bwMode="auto">
          <a:xfrm>
            <a:off x="3059113" y="4149725"/>
            <a:ext cx="12239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%</a:t>
            </a:r>
            <a:r>
              <a:rPr lang="el-GR" sz="2000" dirty="0">
                <a:cs typeface="Arial" charset="0"/>
              </a:rPr>
              <a:t>Δ</a:t>
            </a:r>
            <a:r>
              <a:rPr lang="en-US" sz="2000" dirty="0">
                <a:cs typeface="Arial" charset="0"/>
              </a:rPr>
              <a:t>Q</a:t>
            </a:r>
            <a:endParaRPr lang="el-GR" sz="2000" dirty="0">
              <a:cs typeface="Arial" charset="0"/>
            </a:endParaRPr>
          </a:p>
        </p:txBody>
      </p:sp>
      <p:sp>
        <p:nvSpPr>
          <p:cNvPr id="40991" name="Text Box 31"/>
          <p:cNvSpPr txBox="1">
            <a:spLocks noChangeArrowheads="1"/>
          </p:cNvSpPr>
          <p:nvPr/>
        </p:nvSpPr>
        <p:spPr bwMode="auto">
          <a:xfrm>
            <a:off x="3059113" y="4581525"/>
            <a:ext cx="12239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%</a:t>
            </a:r>
            <a:r>
              <a:rPr lang="el-GR" sz="2000" dirty="0">
                <a:cs typeface="Arial" charset="0"/>
              </a:rPr>
              <a:t>Δ</a:t>
            </a:r>
            <a:r>
              <a:rPr lang="en-US" sz="2000" dirty="0">
                <a:cs typeface="Arial" charset="0"/>
              </a:rPr>
              <a:t>P</a:t>
            </a:r>
            <a:endParaRPr lang="el-GR" sz="2000" dirty="0">
              <a:cs typeface="Arial" charset="0"/>
            </a:endParaRPr>
          </a:p>
        </p:txBody>
      </p:sp>
      <p:sp>
        <p:nvSpPr>
          <p:cNvPr id="40992" name="Line 32"/>
          <p:cNvSpPr>
            <a:spLocks noChangeShapeType="1"/>
          </p:cNvSpPr>
          <p:nvPr/>
        </p:nvSpPr>
        <p:spPr bwMode="auto">
          <a:xfrm>
            <a:off x="3059113" y="4581525"/>
            <a:ext cx="863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0993" name="Text Box 33"/>
          <p:cNvSpPr txBox="1">
            <a:spLocks noChangeArrowheads="1"/>
          </p:cNvSpPr>
          <p:nvPr/>
        </p:nvSpPr>
        <p:spPr bwMode="auto">
          <a:xfrm>
            <a:off x="4716463" y="4149725"/>
            <a:ext cx="12239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-20%</a:t>
            </a:r>
            <a:endParaRPr lang="el-GR" sz="2000" dirty="0">
              <a:cs typeface="Arial" charset="0"/>
            </a:endParaRPr>
          </a:p>
        </p:txBody>
      </p:sp>
      <p:sp>
        <p:nvSpPr>
          <p:cNvPr id="40994" name="Text Box 34"/>
          <p:cNvSpPr txBox="1">
            <a:spLocks noChangeArrowheads="1"/>
          </p:cNvSpPr>
          <p:nvPr/>
        </p:nvSpPr>
        <p:spPr bwMode="auto">
          <a:xfrm>
            <a:off x="4716463" y="4581525"/>
            <a:ext cx="12239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cs typeface="Arial" charset="0"/>
              </a:rPr>
              <a:t>10%</a:t>
            </a:r>
            <a:endParaRPr lang="el-GR" sz="2000" dirty="0">
              <a:cs typeface="Arial" charset="0"/>
            </a:endParaRPr>
          </a:p>
        </p:txBody>
      </p:sp>
      <p:sp>
        <p:nvSpPr>
          <p:cNvPr id="40995" name="Line 35"/>
          <p:cNvSpPr>
            <a:spLocks noChangeShapeType="1"/>
          </p:cNvSpPr>
          <p:nvPr/>
        </p:nvSpPr>
        <p:spPr bwMode="auto">
          <a:xfrm>
            <a:off x="4716463" y="4581525"/>
            <a:ext cx="863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0996" name="Text Box 36"/>
          <p:cNvSpPr txBox="1">
            <a:spLocks noChangeArrowheads="1"/>
          </p:cNvSpPr>
          <p:nvPr/>
        </p:nvSpPr>
        <p:spPr bwMode="auto">
          <a:xfrm>
            <a:off x="4140200" y="4294188"/>
            <a:ext cx="3587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=</a:t>
            </a:r>
          </a:p>
        </p:txBody>
      </p:sp>
      <p:sp>
        <p:nvSpPr>
          <p:cNvPr id="40997" name="Text Box 37"/>
          <p:cNvSpPr txBox="1">
            <a:spLocks noChangeArrowheads="1"/>
          </p:cNvSpPr>
          <p:nvPr/>
        </p:nvSpPr>
        <p:spPr bwMode="auto">
          <a:xfrm>
            <a:off x="5795963" y="4292600"/>
            <a:ext cx="9366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= -2</a:t>
            </a:r>
          </a:p>
        </p:txBody>
      </p:sp>
      <p:sp>
        <p:nvSpPr>
          <p:cNvPr id="41000" name="Text Box 40"/>
          <p:cNvSpPr txBox="1">
            <a:spLocks noChangeArrowheads="1"/>
          </p:cNvSpPr>
          <p:nvPr/>
        </p:nvSpPr>
        <p:spPr bwMode="auto">
          <a:xfrm>
            <a:off x="1619250" y="5084763"/>
            <a:ext cx="6048375" cy="7078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0000" endA="300" endPos="5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</a:rPr>
              <a:t>The “-” shows that P and Q move in opposite directions, but we may omit it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776737" y="2120086"/>
                <a:ext cx="1018227" cy="6235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i="1" smtClean="0">
                          <a:latin typeface="Cambria Math" pitchFamily="18" charset="0"/>
                          <a:ea typeface="Cambria Math" pitchFamily="18" charset="0"/>
                        </a:rPr>
                        <m:t>=</m:t>
                      </m:r>
                      <m:f>
                        <m:fPr>
                          <m:ctrlPr>
                            <a:rPr lang="en-CA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</a:rPr>
                            <m:t>%</m:t>
                          </m:r>
                          <m:r>
                            <m:rPr>
                              <m:nor/>
                            </m:rPr>
                            <a:rPr lang="el-GR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Δ</m:t>
                          </m:r>
                          <m:r>
                            <m:rPr>
                              <m:nor/>
                            </m:rPr>
                            <a:rPr lang="en-US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Q</m:t>
                          </m:r>
                          <m:r>
                            <m:rPr>
                              <m:nor/>
                            </m:rPr>
                            <a:rPr lang="el-GR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 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</a:rPr>
                            <m:t>%</m:t>
                          </m:r>
                          <m:r>
                            <m:rPr>
                              <m:nor/>
                            </m:rPr>
                            <a:rPr lang="el-GR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Δ</m:t>
                          </m:r>
                          <m:r>
                            <m:rPr>
                              <m:nor/>
                            </m:rPr>
                            <a:rPr lang="en-US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P</m:t>
                          </m:r>
                          <m:r>
                            <m:rPr>
                              <m:nor/>
                            </m:rPr>
                            <a:rPr lang="el-GR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 </m:t>
                          </m:r>
                        </m:den>
                      </m:f>
                    </m:oMath>
                  </m:oMathPara>
                </a14:m>
                <a:endParaRPr lang="en-CA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6737" y="2120086"/>
                <a:ext cx="1018227" cy="62350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0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0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0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0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0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0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0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0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41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autoUpdateAnimBg="0"/>
      <p:bldP spid="40989" grpId="0"/>
      <p:bldP spid="40990" grpId="0"/>
      <p:bldP spid="40991" grpId="0"/>
      <p:bldP spid="40992" grpId="0" animBg="1"/>
      <p:bldP spid="40993" grpId="0"/>
      <p:bldP spid="40994" grpId="0"/>
      <p:bldP spid="40995" grpId="0" animBg="1"/>
      <p:bldP spid="40996" grpId="0"/>
      <p:bldP spid="40997" grpId="0"/>
      <p:bldP spid="41000" grpId="1" animBg="1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The Price Elasticity of Demand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1556793"/>
            <a:ext cx="8280920" cy="2520280"/>
          </a:xfrm>
        </p:spPr>
        <p:txBody>
          <a:bodyPr>
            <a:normAutofit/>
          </a:bodyPr>
          <a:lstStyle/>
          <a:p>
            <a:r>
              <a:rPr lang="en-US" sz="2000" dirty="0"/>
              <a:t>Choosing </a:t>
            </a:r>
            <a:r>
              <a:rPr lang="en-US" sz="2000" dirty="0" smtClean="0"/>
              <a:t>the denominator reference </a:t>
            </a:r>
            <a:r>
              <a:rPr lang="en-US" sz="2000" dirty="0"/>
              <a:t>point – Midpoint</a:t>
            </a:r>
          </a:p>
          <a:p>
            <a:r>
              <a:rPr lang="en-US" sz="2000" dirty="0"/>
              <a:t>Average quantity = (Q</a:t>
            </a:r>
            <a:r>
              <a:rPr lang="en-US" sz="2000" baseline="-25000" dirty="0"/>
              <a:t>1</a:t>
            </a:r>
            <a:r>
              <a:rPr lang="en-US" sz="2000" dirty="0"/>
              <a:t>+Q</a:t>
            </a:r>
            <a:r>
              <a:rPr lang="en-US" sz="2000" baseline="-25000" dirty="0"/>
              <a:t>2</a:t>
            </a:r>
            <a:r>
              <a:rPr lang="en-US" sz="2000" dirty="0"/>
              <a:t>)/2</a:t>
            </a:r>
          </a:p>
          <a:p>
            <a:r>
              <a:rPr lang="en-US" sz="2000" dirty="0" smtClean="0"/>
              <a:t>Average </a:t>
            </a:r>
            <a:r>
              <a:rPr lang="en-US" sz="2000" dirty="0"/>
              <a:t>price      = (P</a:t>
            </a:r>
            <a:r>
              <a:rPr lang="en-US" sz="2000" baseline="-25000" dirty="0"/>
              <a:t>1</a:t>
            </a:r>
            <a:r>
              <a:rPr lang="en-US" sz="2000" dirty="0"/>
              <a:t>+P</a:t>
            </a:r>
            <a:r>
              <a:rPr lang="en-US" sz="2000" baseline="-25000" dirty="0"/>
              <a:t>2</a:t>
            </a:r>
            <a:r>
              <a:rPr lang="en-US" sz="2000" dirty="0"/>
              <a:t>)/</a:t>
            </a:r>
            <a:r>
              <a:rPr lang="en-US" sz="2000" dirty="0" smtClean="0"/>
              <a:t>2</a:t>
            </a:r>
          </a:p>
          <a:p>
            <a:pPr marL="0" indent="0">
              <a:buNone/>
            </a:pPr>
            <a:endParaRPr lang="en-US" sz="2000" dirty="0"/>
          </a:p>
          <a:p>
            <a:pPr>
              <a:buNone/>
            </a:pPr>
            <a:r>
              <a:rPr lang="en-US" sz="2000" i="1" dirty="0" smtClean="0">
                <a:solidFill>
                  <a:srgbClr val="3E5D78"/>
                </a:solidFill>
              </a:rPr>
              <a:t>Example…</a:t>
            </a:r>
            <a:endParaRPr lang="en-US" sz="2000" i="1" dirty="0">
              <a:solidFill>
                <a:srgbClr val="3E5D78"/>
              </a:solidFill>
            </a:endParaRPr>
          </a:p>
          <a:p>
            <a:r>
              <a:rPr lang="en-US" sz="2000" dirty="0" smtClean="0"/>
              <a:t>Price </a:t>
            </a:r>
            <a:r>
              <a:rPr lang="en-US" sz="2000" dirty="0"/>
              <a:t>drops from </a:t>
            </a:r>
            <a:r>
              <a:rPr lang="en-US" sz="2000" dirty="0" smtClean="0"/>
              <a:t>$8.0 </a:t>
            </a:r>
            <a:r>
              <a:rPr lang="en-US" sz="2000" dirty="0"/>
              <a:t>to </a:t>
            </a:r>
            <a:r>
              <a:rPr lang="en-US" sz="2000" dirty="0" smtClean="0"/>
              <a:t>$</a:t>
            </a:r>
            <a:r>
              <a:rPr lang="en-US" sz="2000" dirty="0"/>
              <a:t>6</a:t>
            </a:r>
            <a:r>
              <a:rPr lang="en-US" sz="2000" dirty="0" smtClean="0"/>
              <a:t>.0 </a:t>
            </a:r>
            <a:r>
              <a:rPr lang="en-US" sz="2000" dirty="0"/>
              <a:t>and </a:t>
            </a:r>
            <a:r>
              <a:rPr lang="en-US" sz="2000" dirty="0" smtClean="0"/>
              <a:t>quantity </a:t>
            </a:r>
            <a:r>
              <a:rPr lang="en-US" sz="2000" dirty="0"/>
              <a:t>demand goes from </a:t>
            </a:r>
            <a:r>
              <a:rPr lang="en-US" sz="2000" dirty="0" smtClean="0"/>
              <a:t>2 </a:t>
            </a:r>
            <a:r>
              <a:rPr lang="en-US" sz="2000" dirty="0"/>
              <a:t>to </a:t>
            </a:r>
            <a:r>
              <a:rPr lang="en-US" sz="2000" dirty="0" smtClean="0"/>
              <a:t>4</a:t>
            </a:r>
            <a:endParaRPr lang="en-US" sz="2000" dirty="0"/>
          </a:p>
        </p:txBody>
      </p:sp>
      <p:sp>
        <p:nvSpPr>
          <p:cNvPr id="43029" name="Rectangle 21"/>
          <p:cNvSpPr>
            <a:spLocks noChangeArrowheads="1"/>
          </p:cNvSpPr>
          <p:nvPr/>
        </p:nvSpPr>
        <p:spPr bwMode="auto">
          <a:xfrm>
            <a:off x="755576" y="4425992"/>
            <a:ext cx="7920359" cy="115252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43033" name="Text Box 25"/>
          <p:cNvSpPr txBox="1">
            <a:spLocks noChangeArrowheads="1"/>
          </p:cNvSpPr>
          <p:nvPr/>
        </p:nvSpPr>
        <p:spPr bwMode="auto">
          <a:xfrm>
            <a:off x="1403648" y="4771421"/>
            <a:ext cx="86312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l-GR" sz="2400" dirty="0">
                <a:cs typeface="Arial" charset="0"/>
              </a:rPr>
              <a:t>ε</a:t>
            </a:r>
            <a:r>
              <a:rPr lang="en-US" sz="2400" baseline="-25000" dirty="0">
                <a:cs typeface="Arial" charset="0"/>
              </a:rPr>
              <a:t>d </a:t>
            </a:r>
            <a:endParaRPr lang="el-GR" sz="2400" baseline="-25000" dirty="0">
              <a:cs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19453" y="5786008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See value in table 4.1</a:t>
            </a:r>
            <a:endParaRPr lang="en-C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2140493" y="4671522"/>
                <a:ext cx="4606774" cy="650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CA" sz="2000" i="1" smtClean="0">
                        <a:latin typeface="Cambria Math" pitchFamily="18" charset="0"/>
                        <a:ea typeface="Cambria Math" pitchFamily="18" charset="0"/>
                      </a:rPr>
                      <m:t>=</m:t>
                    </m:r>
                    <m:f>
                      <m:fPr>
                        <m:ctrlPr>
                          <a:rPr lang="en-CA" sz="200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000" dirty="0">
                            <a:solidFill>
                              <a:srgbClr val="292934"/>
                            </a:solidFill>
                            <a:latin typeface="Cambria Math" pitchFamily="18" charset="0"/>
                            <a:ea typeface="Cambria Math" pitchFamily="18" charset="0"/>
                          </a:rPr>
                          <m:t>%</m:t>
                        </m:r>
                        <m:r>
                          <m:rPr>
                            <m:nor/>
                          </m:rPr>
                          <a:rPr lang="el-GR" sz="2000" dirty="0">
                            <a:solidFill>
                              <a:srgbClr val="292934"/>
                            </a:solidFill>
                            <a:latin typeface="Cambria Math" pitchFamily="18" charset="0"/>
                            <a:ea typeface="Cambria Math" pitchFamily="18" charset="0"/>
                            <a:cs typeface="Arial" charset="0"/>
                          </a:rPr>
                          <m:t>Δ</m:t>
                        </m:r>
                        <m:r>
                          <m:rPr>
                            <m:nor/>
                          </m:rPr>
                          <a:rPr lang="en-US" sz="2000" dirty="0">
                            <a:solidFill>
                              <a:srgbClr val="292934"/>
                            </a:solidFill>
                            <a:latin typeface="Cambria Math" pitchFamily="18" charset="0"/>
                            <a:ea typeface="Cambria Math" pitchFamily="18" charset="0"/>
                            <a:cs typeface="Arial" charset="0"/>
                          </a:rPr>
                          <m:t>Q</m:t>
                        </m:r>
                        <m:r>
                          <m:rPr>
                            <m:nor/>
                          </m:rPr>
                          <a:rPr lang="el-GR" sz="2000" dirty="0">
                            <a:solidFill>
                              <a:srgbClr val="292934"/>
                            </a:solidFill>
                            <a:latin typeface="Cambria Math" pitchFamily="18" charset="0"/>
                            <a:ea typeface="Cambria Math" pitchFamily="18" charset="0"/>
                            <a:cs typeface="Arial" charset="0"/>
                          </a:rPr>
                          <m:t> 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000" dirty="0">
                            <a:solidFill>
                              <a:srgbClr val="292934"/>
                            </a:solidFill>
                            <a:latin typeface="Cambria Math" pitchFamily="18" charset="0"/>
                            <a:ea typeface="Cambria Math" pitchFamily="18" charset="0"/>
                          </a:rPr>
                          <m:t>%</m:t>
                        </m:r>
                        <m:r>
                          <m:rPr>
                            <m:nor/>
                          </m:rPr>
                          <a:rPr lang="el-GR" sz="2000" dirty="0">
                            <a:solidFill>
                              <a:srgbClr val="292934"/>
                            </a:solidFill>
                            <a:latin typeface="Cambria Math" pitchFamily="18" charset="0"/>
                            <a:ea typeface="Cambria Math" pitchFamily="18" charset="0"/>
                            <a:cs typeface="Arial" charset="0"/>
                          </a:rPr>
                          <m:t>Δ</m:t>
                        </m:r>
                        <m:r>
                          <m:rPr>
                            <m:nor/>
                          </m:rPr>
                          <a:rPr lang="en-US" sz="2000" dirty="0">
                            <a:solidFill>
                              <a:srgbClr val="292934"/>
                            </a:solidFill>
                            <a:latin typeface="Cambria Math" pitchFamily="18" charset="0"/>
                            <a:ea typeface="Cambria Math" pitchFamily="18" charset="0"/>
                            <a:cs typeface="Arial" charset="0"/>
                          </a:rPr>
                          <m:t>P</m:t>
                        </m:r>
                        <m:r>
                          <m:rPr>
                            <m:nor/>
                          </m:rPr>
                          <a:rPr lang="el-GR" sz="2000" dirty="0">
                            <a:solidFill>
                              <a:srgbClr val="292934"/>
                            </a:solidFill>
                            <a:latin typeface="Cambria Math" pitchFamily="18" charset="0"/>
                            <a:ea typeface="Cambria Math" pitchFamily="18" charset="0"/>
                            <a:cs typeface="Arial" charset="0"/>
                          </a:rPr>
                          <m:t> </m:t>
                        </m:r>
                      </m:den>
                    </m:f>
                    <m:r>
                      <a:rPr lang="en-CA" sz="2000" b="0" i="1" smtClean="0">
                        <a:latin typeface="Cambria Math" pitchFamily="18" charset="0"/>
                        <a:ea typeface="Cambria Math" pitchFamily="18" charset="0"/>
                      </a:rPr>
                      <m:t>=</m:t>
                    </m:r>
                    <m:f>
                      <m:fPr>
                        <m:ctrlPr>
                          <a:rPr lang="en-CA" sz="200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l-GR" sz="2000" dirty="0">
                            <a:solidFill>
                              <a:srgbClr val="292934"/>
                            </a:solidFill>
                            <a:latin typeface="Cambria Math" pitchFamily="18" charset="0"/>
                            <a:ea typeface="Cambria Math" pitchFamily="18" charset="0"/>
                            <a:cs typeface="Arial" charset="0"/>
                          </a:rPr>
                          <m:t>Δ</m:t>
                        </m:r>
                        <m:r>
                          <m:rPr>
                            <m:nor/>
                          </m:rPr>
                          <a:rPr lang="en-US" sz="2000" dirty="0">
                            <a:solidFill>
                              <a:srgbClr val="292934"/>
                            </a:solidFill>
                            <a:latin typeface="Cambria Math" pitchFamily="18" charset="0"/>
                            <a:ea typeface="Cambria Math" pitchFamily="18" charset="0"/>
                            <a:cs typeface="Arial" charset="0"/>
                          </a:rPr>
                          <m:t>Q</m:t>
                        </m:r>
                        <m:r>
                          <m:rPr>
                            <m:nor/>
                          </m:rPr>
                          <a:rPr lang="en-US" sz="2000" dirty="0">
                            <a:solidFill>
                              <a:srgbClr val="292934"/>
                            </a:solidFill>
                            <a:latin typeface="Cambria Math" pitchFamily="18" charset="0"/>
                            <a:ea typeface="Cambria Math" pitchFamily="18" charset="0"/>
                            <a:cs typeface="Arial" charset="0"/>
                          </a:rPr>
                          <m:t>/</m:t>
                        </m:r>
                        <m:r>
                          <m:rPr>
                            <m:nor/>
                          </m:rPr>
                          <a:rPr lang="en-CA" sz="2000" b="0" i="0" dirty="0" smtClean="0">
                            <a:solidFill>
                              <a:srgbClr val="292934"/>
                            </a:solidFill>
                            <a:latin typeface="Cambria Math" pitchFamily="18" charset="0"/>
                            <a:ea typeface="Cambria Math" pitchFamily="18" charset="0"/>
                            <a:cs typeface="Arial" charset="0"/>
                          </a:rPr>
                          <m:t>average</m:t>
                        </m:r>
                        <m:r>
                          <m:rPr>
                            <m:nor/>
                          </m:rPr>
                          <a:rPr lang="en-US" sz="2000" dirty="0">
                            <a:solidFill>
                              <a:srgbClr val="292934"/>
                            </a:solidFill>
                            <a:latin typeface="Cambria Math" pitchFamily="18" charset="0"/>
                            <a:ea typeface="Cambria Math" pitchFamily="18" charset="0"/>
                            <a:cs typeface="Arial" charset="0"/>
                          </a:rPr>
                          <m:t>Q</m:t>
                        </m:r>
                      </m:num>
                      <m:den>
                        <m:r>
                          <m:rPr>
                            <m:nor/>
                          </m:rPr>
                          <a:rPr lang="el-GR" sz="2000" dirty="0">
                            <a:solidFill>
                              <a:srgbClr val="292934"/>
                            </a:solidFill>
                            <a:latin typeface="Cambria Math" pitchFamily="18" charset="0"/>
                            <a:ea typeface="Cambria Math" pitchFamily="18" charset="0"/>
                            <a:cs typeface="Arial" charset="0"/>
                          </a:rPr>
                          <m:t>Δ</m:t>
                        </m:r>
                        <m:r>
                          <m:rPr>
                            <m:nor/>
                          </m:rPr>
                          <a:rPr lang="en-US" sz="2000" dirty="0">
                            <a:solidFill>
                              <a:srgbClr val="292934"/>
                            </a:solidFill>
                            <a:latin typeface="Cambria Math" pitchFamily="18" charset="0"/>
                            <a:ea typeface="Cambria Math" pitchFamily="18" charset="0"/>
                            <a:cs typeface="Arial" charset="0"/>
                          </a:rPr>
                          <m:t>P</m:t>
                        </m:r>
                        <m:r>
                          <m:rPr>
                            <m:nor/>
                          </m:rPr>
                          <a:rPr lang="en-US" sz="2000" dirty="0">
                            <a:solidFill>
                              <a:srgbClr val="292934"/>
                            </a:solidFill>
                            <a:latin typeface="Cambria Math" pitchFamily="18" charset="0"/>
                            <a:ea typeface="Cambria Math" pitchFamily="18" charset="0"/>
                            <a:cs typeface="Arial" charset="0"/>
                          </a:rPr>
                          <m:t>/</m:t>
                        </m:r>
                        <m:r>
                          <m:rPr>
                            <m:nor/>
                          </m:rPr>
                          <a:rPr lang="en-CA" sz="2000" b="0" i="0" dirty="0" smtClean="0">
                            <a:solidFill>
                              <a:srgbClr val="292934"/>
                            </a:solidFill>
                            <a:latin typeface="Cambria Math" pitchFamily="18" charset="0"/>
                            <a:ea typeface="Cambria Math" pitchFamily="18" charset="0"/>
                            <a:cs typeface="Arial" charset="0"/>
                          </a:rPr>
                          <m:t>average</m:t>
                        </m:r>
                        <m:r>
                          <m:rPr>
                            <m:nor/>
                          </m:rPr>
                          <a:rPr lang="en-US" sz="2000" dirty="0">
                            <a:solidFill>
                              <a:srgbClr val="292934"/>
                            </a:solidFill>
                            <a:latin typeface="Cambria Math" pitchFamily="18" charset="0"/>
                            <a:ea typeface="Cambria Math" pitchFamily="18" charset="0"/>
                            <a:cs typeface="Arial" charset="0"/>
                          </a:rPr>
                          <m:t>P</m:t>
                        </m:r>
                      </m:den>
                    </m:f>
                    <m:r>
                      <a:rPr lang="en-CA" sz="2000" b="0" i="1" smtClean="0">
                        <a:latin typeface="Cambria Math" pitchFamily="18" charset="0"/>
                        <a:ea typeface="Cambria Math" pitchFamily="18" charset="0"/>
                      </a:rPr>
                      <m:t>=</m:t>
                    </m:r>
                    <m:f>
                      <m:fPr>
                        <m:ctrlPr>
                          <a:rPr lang="en-CA" sz="2000" i="1" smtClean="0"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CA" sz="2000" b="0" i="0" smtClean="0">
                            <a:latin typeface="Cambria Math" pitchFamily="18" charset="0"/>
                            <a:ea typeface="Cambria Math" pitchFamily="18" charset="0"/>
                          </a:rPr>
                          <m:t>2/3</m:t>
                        </m:r>
                        <m:r>
                          <m:rPr>
                            <m:nor/>
                          </m:rPr>
                          <a:rPr lang="el-GR" sz="2000" dirty="0">
                            <a:solidFill>
                              <a:srgbClr val="292934"/>
                            </a:solidFill>
                            <a:latin typeface="Cambria Math" pitchFamily="18" charset="0"/>
                            <a:ea typeface="Cambria Math" pitchFamily="18" charset="0"/>
                            <a:cs typeface="Arial" charset="0"/>
                          </a:rPr>
                          <m:t> </m:t>
                        </m:r>
                      </m:num>
                      <m:den>
                        <m:r>
                          <m:rPr>
                            <m:nor/>
                          </m:rPr>
                          <a:rPr lang="en-CA" sz="2000" b="0" i="0" smtClean="0">
                            <a:latin typeface="Cambria Math" pitchFamily="18" charset="0"/>
                            <a:ea typeface="Cambria Math" pitchFamily="18" charset="0"/>
                          </a:rPr>
                          <m:t>2/7</m:t>
                        </m:r>
                        <m:r>
                          <m:rPr>
                            <m:nor/>
                          </m:rPr>
                          <a:rPr lang="el-GR" sz="2000" dirty="0">
                            <a:solidFill>
                              <a:srgbClr val="292934"/>
                            </a:solidFill>
                            <a:latin typeface="Cambria Math" pitchFamily="18" charset="0"/>
                            <a:ea typeface="Cambria Math" pitchFamily="18" charset="0"/>
                            <a:cs typeface="Arial" charset="0"/>
                          </a:rPr>
                          <m:t> </m:t>
                        </m:r>
                      </m:den>
                    </m:f>
                    <m:r>
                      <a:rPr lang="en-CA" sz="2000" b="0" i="1" smtClean="0">
                        <a:latin typeface="Cambria Math" pitchFamily="18" charset="0"/>
                        <a:ea typeface="Cambria Math" pitchFamily="18" charset="0"/>
                      </a:rPr>
                      <m:t> </m:t>
                    </m:r>
                    <m:r>
                      <a:rPr lang="en-CA" sz="2000" i="1">
                        <a:latin typeface="Cambria Math" pitchFamily="18" charset="0"/>
                        <a:ea typeface="Cambria Math" pitchFamily="18" charset="0"/>
                      </a:rPr>
                      <m:t>=</m:t>
                    </m:r>
                  </m:oMath>
                </a14:m>
                <a:r>
                  <a:rPr lang="en-CA" sz="2000" dirty="0" smtClean="0">
                    <a:latin typeface="Cambria Math" pitchFamily="18" charset="0"/>
                    <a:ea typeface="Cambria Math" pitchFamily="18" charset="0"/>
                  </a:rPr>
                  <a:t> -2.33</a:t>
                </a:r>
                <a:endParaRPr lang="en-CA" sz="20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0493" y="4671522"/>
                <a:ext cx="4606774" cy="650306"/>
              </a:xfrm>
              <a:prstGeom prst="rect">
                <a:avLst/>
              </a:prstGeom>
              <a:blipFill rotWithShape="1">
                <a:blip r:embed="rId2"/>
                <a:stretch>
                  <a:fillRect r="-397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43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3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build="p"/>
      <p:bldP spid="43029" grpId="0" animBg="1"/>
      <p:bldP spid="43033" grpId="0"/>
      <p:bldP spid="2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395536" y="392812"/>
            <a:ext cx="8229600" cy="778098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The Demand </a:t>
            </a:r>
            <a:r>
              <a:rPr lang="en-US" sz="3600" dirty="0" smtClean="0">
                <a:solidFill>
                  <a:srgbClr val="FF7D19"/>
                </a:solidFill>
              </a:rPr>
              <a:t>for Gas – Arc Values</a:t>
            </a:r>
            <a:endParaRPr lang="en-US" sz="3600" dirty="0">
              <a:solidFill>
                <a:srgbClr val="FF7D19"/>
              </a:solidFill>
            </a:endParaRPr>
          </a:p>
        </p:txBody>
      </p:sp>
      <p:graphicFrame>
        <p:nvGraphicFramePr>
          <p:cNvPr id="44213" name="Group 181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578634562"/>
              </p:ext>
            </p:extLst>
          </p:nvPr>
        </p:nvGraphicFramePr>
        <p:xfrm>
          <a:off x="468313" y="1773238"/>
          <a:ext cx="8218487" cy="4511040"/>
        </p:xfrm>
        <a:graphic>
          <a:graphicData uri="http://schemas.openxmlformats.org/drawingml/2006/table">
            <a:tbl>
              <a:tblPr/>
              <a:tblGrid>
                <a:gridCol w="1376362"/>
                <a:gridCol w="1912938"/>
                <a:gridCol w="1639887"/>
                <a:gridCol w="1644650"/>
                <a:gridCol w="1644650"/>
              </a:tblGrid>
              <a:tr h="527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Price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Quantity Demanded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Price Elasticity (Arc)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Price Elasticity (Point)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Total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44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10.0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-9.0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8.0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-2.33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-1.22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-0.82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4.0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-0.43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2.0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8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-0.11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0.0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42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4202" name="Object 170"/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2160868334"/>
              </p:ext>
            </p:extLst>
          </p:nvPr>
        </p:nvGraphicFramePr>
        <p:xfrm>
          <a:off x="395288" y="5732463"/>
          <a:ext cx="4071937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559" name="Equation" r:id="rId4" imgW="2336760" imgH="419040" progId="Equation.3">
                  <p:embed/>
                </p:oleObj>
              </mc:Choice>
              <mc:Fallback>
                <p:oleObj name="Equation" r:id="rId4" imgW="2336760" imgH="419040" progId="Equation.3">
                  <p:embed/>
                  <p:pic>
                    <p:nvPicPr>
                      <p:cNvPr id="0" name="Picture 17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5732463"/>
                        <a:ext cx="4071937" cy="7302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206" name="Object 174"/>
          <p:cNvGraphicFramePr>
            <a:graphicFrameLocks noGrp="1" noChangeAspect="1"/>
          </p:cNvGraphicFramePr>
          <p:nvPr>
            <p:ph sz="quarter" idx="3"/>
            <p:extLst>
              <p:ext uri="{D42A27DB-BD31-4B8C-83A1-F6EECF244321}">
                <p14:modId xmlns:p14="http://schemas.microsoft.com/office/powerpoint/2010/main" val="2199513585"/>
              </p:ext>
            </p:extLst>
          </p:nvPr>
        </p:nvGraphicFramePr>
        <p:xfrm>
          <a:off x="1212850" y="4822825"/>
          <a:ext cx="25273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560" name="Equation" r:id="rId6" imgW="2527200" imgH="419040" progId="Equation.3">
                  <p:embed/>
                </p:oleObj>
              </mc:Choice>
              <mc:Fallback>
                <p:oleObj name="Equation" r:id="rId6" imgW="2527200" imgH="419040" progId="Equation.3">
                  <p:embed/>
                  <p:pic>
                    <p:nvPicPr>
                      <p:cNvPr id="0" name="Picture 17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2850" y="4822825"/>
                        <a:ext cx="2527300" cy="4191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209" name="Object 177"/>
          <p:cNvGraphicFramePr>
            <a:graphicFrameLocks noGrp="1" noChangeAspect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188580270"/>
              </p:ext>
            </p:extLst>
          </p:nvPr>
        </p:nvGraphicFramePr>
        <p:xfrm>
          <a:off x="827088" y="5949950"/>
          <a:ext cx="4400550" cy="73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561" name="Equation" r:id="rId8" imgW="2514600" imgH="419040" progId="Equation.3">
                  <p:embed/>
                </p:oleObj>
              </mc:Choice>
              <mc:Fallback>
                <p:oleObj name="Equation" r:id="rId8" imgW="2514600" imgH="419040" progId="Equation.3">
                  <p:embed/>
                  <p:pic>
                    <p:nvPicPr>
                      <p:cNvPr id="0" name="Picture 17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088" y="5949950"/>
                        <a:ext cx="4400550" cy="7334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7092280" y="980728"/>
            <a:ext cx="1872208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Let’s look at the elasticity values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7D19"/>
                </a:solidFill>
              </a:rPr>
              <a:t>Elasticity </a:t>
            </a:r>
            <a:r>
              <a:rPr lang="en-US" sz="3600" dirty="0" smtClean="0">
                <a:solidFill>
                  <a:srgbClr val="FF7D19"/>
                </a:solidFill>
              </a:rPr>
              <a:t>Values</a:t>
            </a:r>
            <a:r>
              <a:rPr lang="en-US" dirty="0" smtClean="0">
                <a:solidFill>
                  <a:srgbClr val="FF7D19"/>
                </a:solidFill>
              </a:rPr>
              <a:t> at Intercepts</a:t>
            </a:r>
            <a:endParaRPr lang="en-CA" dirty="0">
              <a:solidFill>
                <a:srgbClr val="FF7D19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At the vertical intercept Q = 0</a:t>
            </a:r>
          </a:p>
          <a:p>
            <a:r>
              <a:rPr lang="en-US" sz="2000" dirty="0" smtClean="0"/>
              <a:t>At the horizontal intercept P = 0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In the elasticity formula:</a:t>
            </a:r>
          </a:p>
          <a:p>
            <a:endParaRPr lang="en-US" sz="2000" dirty="0" smtClean="0"/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If P = 0 </a:t>
            </a:r>
            <a:r>
              <a:rPr lang="en-US" sz="2000" dirty="0"/>
              <a:t>(</a:t>
            </a:r>
            <a:r>
              <a:rPr lang="en-US" sz="2000" dirty="0" smtClean="0"/>
              <a:t>horizontal intercept) then elasticity = 0, because the denominator becomes infinitely large and Q is finite</a:t>
            </a:r>
          </a:p>
          <a:p>
            <a:pPr marL="0" indent="0">
              <a:buNone/>
            </a:pPr>
            <a:endParaRPr lang="en-US" sz="1100" dirty="0" smtClean="0"/>
          </a:p>
          <a:p>
            <a:r>
              <a:rPr lang="en-US" sz="2000" dirty="0" smtClean="0"/>
              <a:t>If Q = 0 (vertical intercept) then elasticity becomes  infinitely large – think of a progressively smaller value of Q to consider what happens to the numerical value of the elasticity. In this case the numerator becomes infinitely large while the price in the denominator remains finite</a:t>
            </a:r>
          </a:p>
          <a:p>
            <a:endParaRPr lang="en-CA" sz="2000" dirty="0"/>
          </a:p>
        </p:txBody>
      </p:sp>
      <p:graphicFrame>
        <p:nvGraphicFramePr>
          <p:cNvPr id="7" name="Object 6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3761443157"/>
              </p:ext>
            </p:extLst>
          </p:nvPr>
        </p:nvGraphicFramePr>
        <p:xfrm>
          <a:off x="4987925" y="2514600"/>
          <a:ext cx="1349375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70" name="Equation" r:id="rId3" imgW="774360" imgH="393480" progId="Equation.3">
                  <p:embed/>
                </p:oleObj>
              </mc:Choice>
              <mc:Fallback>
                <p:oleObj name="Equation" r:id="rId3" imgW="774360" imgH="393480" progId="Equation.3">
                  <p:embed/>
                  <p:pic>
                    <p:nvPicPr>
                      <p:cNvPr id="0" name="Object 170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87925" y="2514600"/>
                        <a:ext cx="1349375" cy="6858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51901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467544" y="404664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The Demand for </a:t>
            </a:r>
            <a:r>
              <a:rPr lang="en-US" sz="3600" dirty="0" smtClean="0">
                <a:solidFill>
                  <a:srgbClr val="FF7D19"/>
                </a:solidFill>
              </a:rPr>
              <a:t>Gas - Revenue</a:t>
            </a:r>
            <a:endParaRPr lang="en-US" sz="3600" dirty="0">
              <a:solidFill>
                <a:srgbClr val="FF7D19"/>
              </a:solidFill>
            </a:endParaRPr>
          </a:p>
        </p:txBody>
      </p:sp>
      <p:graphicFrame>
        <p:nvGraphicFramePr>
          <p:cNvPr id="50251" name="Group 7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579216287"/>
              </p:ext>
            </p:extLst>
          </p:nvPr>
        </p:nvGraphicFramePr>
        <p:xfrm>
          <a:off x="467544" y="1485075"/>
          <a:ext cx="8218487" cy="4608576"/>
        </p:xfrm>
        <a:graphic>
          <a:graphicData uri="http://schemas.openxmlformats.org/drawingml/2006/table">
            <a:tbl>
              <a:tblPr/>
              <a:tblGrid>
                <a:gridCol w="1376362"/>
                <a:gridCol w="1912938"/>
                <a:gridCol w="1639887"/>
                <a:gridCol w="1644650"/>
                <a:gridCol w="1644650"/>
              </a:tblGrid>
              <a:tr h="527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Price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Quantity Demanded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Price Elasticity (Arc)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Price Elasticity (Point)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Total Revenue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= P x Q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44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10.0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-9.0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-∞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8.0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-2.33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-4.0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-1.22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-1.5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-0.82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-1.0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4.0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-0.43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-0.67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2.0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-0.11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-0.25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0.0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42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0252" name="Text Box 76"/>
          <p:cNvSpPr txBox="1">
            <a:spLocks noChangeArrowheads="1"/>
          </p:cNvSpPr>
          <p:nvPr/>
        </p:nvSpPr>
        <p:spPr bwMode="auto">
          <a:xfrm>
            <a:off x="7308850" y="3284538"/>
            <a:ext cx="10795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dirty="0" smtClean="0">
                <a:solidFill>
                  <a:schemeClr val="bg1"/>
                </a:solidFill>
              </a:rPr>
              <a:t>16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50253" name="Text Box 77"/>
          <p:cNvSpPr txBox="1">
            <a:spLocks noChangeArrowheads="1"/>
          </p:cNvSpPr>
          <p:nvPr/>
        </p:nvSpPr>
        <p:spPr bwMode="auto">
          <a:xfrm>
            <a:off x="7380288" y="3789363"/>
            <a:ext cx="10795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dirty="0" smtClean="0">
                <a:solidFill>
                  <a:schemeClr val="bg1"/>
                </a:solidFill>
              </a:rPr>
              <a:t>24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50254" name="Text Box 78"/>
          <p:cNvSpPr txBox="1">
            <a:spLocks noChangeArrowheads="1"/>
          </p:cNvSpPr>
          <p:nvPr/>
        </p:nvSpPr>
        <p:spPr bwMode="auto">
          <a:xfrm>
            <a:off x="7380288" y="4221163"/>
            <a:ext cx="10795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dirty="0" smtClean="0">
                <a:solidFill>
                  <a:schemeClr val="bg1"/>
                </a:solidFill>
              </a:rPr>
              <a:t>25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50255" name="Text Box 79"/>
          <p:cNvSpPr txBox="1">
            <a:spLocks noChangeArrowheads="1"/>
          </p:cNvSpPr>
          <p:nvPr/>
        </p:nvSpPr>
        <p:spPr bwMode="auto">
          <a:xfrm>
            <a:off x="7380288" y="4652963"/>
            <a:ext cx="10795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dirty="0" smtClean="0">
                <a:solidFill>
                  <a:schemeClr val="bg1"/>
                </a:solidFill>
              </a:rPr>
              <a:t>24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50256" name="Text Box 80"/>
          <p:cNvSpPr txBox="1">
            <a:spLocks noChangeArrowheads="1"/>
          </p:cNvSpPr>
          <p:nvPr/>
        </p:nvSpPr>
        <p:spPr bwMode="auto">
          <a:xfrm>
            <a:off x="7380288" y="5084763"/>
            <a:ext cx="10795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dirty="0" smtClean="0">
                <a:solidFill>
                  <a:schemeClr val="bg1"/>
                </a:solidFill>
              </a:rPr>
              <a:t>16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50257" name="Text Box 81"/>
          <p:cNvSpPr txBox="1">
            <a:spLocks noChangeArrowheads="1"/>
          </p:cNvSpPr>
          <p:nvPr/>
        </p:nvSpPr>
        <p:spPr bwMode="auto">
          <a:xfrm>
            <a:off x="7380288" y="5516563"/>
            <a:ext cx="10795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dirty="0" smtClean="0">
                <a:solidFill>
                  <a:schemeClr val="bg1"/>
                </a:solidFill>
              </a:rPr>
              <a:t>0</a:t>
            </a:r>
            <a:endParaRPr lang="en-US" sz="2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252" grpId="0"/>
      <p:bldP spid="50253" grpId="0"/>
      <p:bldP spid="50254" grpId="0"/>
      <p:bldP spid="50255" grpId="0"/>
      <p:bldP spid="50256" grpId="0"/>
      <p:bldP spid="5025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Demand for Gas – in Graphic Form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51204" name="Line 4"/>
          <p:cNvSpPr>
            <a:spLocks noChangeShapeType="1"/>
          </p:cNvSpPr>
          <p:nvPr/>
        </p:nvSpPr>
        <p:spPr bwMode="auto">
          <a:xfrm>
            <a:off x="2411413" y="2349500"/>
            <a:ext cx="0" cy="35274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205" name="Line 5"/>
          <p:cNvSpPr>
            <a:spLocks noChangeShapeType="1"/>
          </p:cNvSpPr>
          <p:nvPr/>
        </p:nvSpPr>
        <p:spPr bwMode="auto">
          <a:xfrm>
            <a:off x="2411413" y="5876925"/>
            <a:ext cx="53292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207" name="Line 7"/>
          <p:cNvSpPr>
            <a:spLocks noChangeShapeType="1"/>
          </p:cNvSpPr>
          <p:nvPr/>
        </p:nvSpPr>
        <p:spPr bwMode="auto">
          <a:xfrm flipH="1" flipV="1">
            <a:off x="2411413" y="3500438"/>
            <a:ext cx="4752975" cy="2376487"/>
          </a:xfrm>
          <a:prstGeom prst="line">
            <a:avLst/>
          </a:prstGeom>
          <a:noFill/>
          <a:ln w="38100">
            <a:solidFill>
              <a:srgbClr val="0070C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208" name="Line 8"/>
          <p:cNvSpPr>
            <a:spLocks noChangeShapeType="1"/>
          </p:cNvSpPr>
          <p:nvPr/>
        </p:nvSpPr>
        <p:spPr bwMode="auto">
          <a:xfrm>
            <a:off x="2411413" y="3860800"/>
            <a:ext cx="72072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209" name="Line 9"/>
          <p:cNvSpPr>
            <a:spLocks noChangeShapeType="1"/>
          </p:cNvSpPr>
          <p:nvPr/>
        </p:nvSpPr>
        <p:spPr bwMode="auto">
          <a:xfrm>
            <a:off x="2411413" y="4652963"/>
            <a:ext cx="2376487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210" name="Line 10"/>
          <p:cNvSpPr>
            <a:spLocks noChangeShapeType="1"/>
          </p:cNvSpPr>
          <p:nvPr/>
        </p:nvSpPr>
        <p:spPr bwMode="auto">
          <a:xfrm>
            <a:off x="2411413" y="5589588"/>
            <a:ext cx="417671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211" name="Line 11"/>
          <p:cNvSpPr>
            <a:spLocks noChangeShapeType="1"/>
          </p:cNvSpPr>
          <p:nvPr/>
        </p:nvSpPr>
        <p:spPr bwMode="auto">
          <a:xfrm>
            <a:off x="4716463" y="4652963"/>
            <a:ext cx="0" cy="12239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212" name="Text Box 12"/>
          <p:cNvSpPr txBox="1">
            <a:spLocks noChangeArrowheads="1"/>
          </p:cNvSpPr>
          <p:nvPr/>
        </p:nvSpPr>
        <p:spPr bwMode="auto">
          <a:xfrm>
            <a:off x="1187450" y="3284538"/>
            <a:ext cx="12969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P</a:t>
            </a:r>
            <a:r>
              <a:rPr lang="en-US" baseline="-25000" dirty="0" smtClean="0"/>
              <a:t> </a:t>
            </a:r>
            <a:r>
              <a:rPr lang="en-US" dirty="0"/>
              <a:t>= </a:t>
            </a:r>
            <a:r>
              <a:rPr lang="en-US" dirty="0" smtClean="0"/>
              <a:t>10.0</a:t>
            </a:r>
            <a:endParaRPr lang="en-US" dirty="0"/>
          </a:p>
        </p:txBody>
      </p:sp>
      <p:sp>
        <p:nvSpPr>
          <p:cNvPr id="51213" name="Text Box 13"/>
          <p:cNvSpPr txBox="1">
            <a:spLocks noChangeArrowheads="1"/>
          </p:cNvSpPr>
          <p:nvPr/>
        </p:nvSpPr>
        <p:spPr bwMode="auto">
          <a:xfrm>
            <a:off x="1258888" y="3644900"/>
            <a:ext cx="12969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P = </a:t>
            </a:r>
            <a:r>
              <a:rPr lang="en-US" dirty="0" smtClean="0"/>
              <a:t>8.0</a:t>
            </a:r>
            <a:endParaRPr lang="en-US" dirty="0"/>
          </a:p>
        </p:txBody>
      </p:sp>
      <p:sp>
        <p:nvSpPr>
          <p:cNvPr id="51214" name="Text Box 14"/>
          <p:cNvSpPr txBox="1">
            <a:spLocks noChangeArrowheads="1"/>
          </p:cNvSpPr>
          <p:nvPr/>
        </p:nvSpPr>
        <p:spPr bwMode="auto">
          <a:xfrm>
            <a:off x="1258888" y="4437063"/>
            <a:ext cx="12969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P = </a:t>
            </a:r>
            <a:r>
              <a:rPr lang="en-US" dirty="0" smtClean="0"/>
              <a:t>5.0</a:t>
            </a:r>
            <a:endParaRPr lang="en-US" dirty="0"/>
          </a:p>
        </p:txBody>
      </p:sp>
      <p:sp>
        <p:nvSpPr>
          <p:cNvPr id="51215" name="Text Box 15"/>
          <p:cNvSpPr txBox="1">
            <a:spLocks noChangeArrowheads="1"/>
          </p:cNvSpPr>
          <p:nvPr/>
        </p:nvSpPr>
        <p:spPr bwMode="auto">
          <a:xfrm>
            <a:off x="1331913" y="5373688"/>
            <a:ext cx="12969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P = </a:t>
            </a:r>
            <a:r>
              <a:rPr lang="en-US" dirty="0" smtClean="0"/>
              <a:t>2.0</a:t>
            </a:r>
            <a:endParaRPr lang="en-US" dirty="0"/>
          </a:p>
        </p:txBody>
      </p:sp>
      <p:sp>
        <p:nvSpPr>
          <p:cNvPr id="51216" name="Text Box 16"/>
          <p:cNvSpPr txBox="1">
            <a:spLocks noChangeArrowheads="1"/>
          </p:cNvSpPr>
          <p:nvPr/>
        </p:nvSpPr>
        <p:spPr bwMode="auto">
          <a:xfrm>
            <a:off x="4518422" y="5949949"/>
            <a:ext cx="396081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5</a:t>
            </a:r>
            <a:endParaRPr lang="en-US" dirty="0"/>
          </a:p>
        </p:txBody>
      </p:sp>
      <p:sp>
        <p:nvSpPr>
          <p:cNvPr id="51217" name="Text Box 17"/>
          <p:cNvSpPr txBox="1">
            <a:spLocks noChangeArrowheads="1"/>
          </p:cNvSpPr>
          <p:nvPr/>
        </p:nvSpPr>
        <p:spPr bwMode="auto">
          <a:xfrm>
            <a:off x="6516689" y="5949950"/>
            <a:ext cx="104363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Q</a:t>
            </a:r>
            <a:r>
              <a:rPr lang="en-US" baseline="-25000" dirty="0" smtClean="0"/>
              <a:t> </a:t>
            </a:r>
            <a:r>
              <a:rPr lang="en-US" dirty="0"/>
              <a:t>= </a:t>
            </a:r>
            <a:r>
              <a:rPr lang="en-US" dirty="0" smtClean="0"/>
              <a:t>10</a:t>
            </a:r>
            <a:endParaRPr lang="en-US" dirty="0"/>
          </a:p>
        </p:txBody>
      </p:sp>
      <p:sp>
        <p:nvSpPr>
          <p:cNvPr id="51218" name="Text Box 18"/>
          <p:cNvSpPr txBox="1">
            <a:spLocks noChangeArrowheads="1"/>
          </p:cNvSpPr>
          <p:nvPr/>
        </p:nvSpPr>
        <p:spPr bwMode="auto">
          <a:xfrm>
            <a:off x="2700338" y="3284538"/>
            <a:ext cx="10080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2400" dirty="0">
                <a:cs typeface="Arial" charset="0"/>
              </a:rPr>
              <a:t>ε</a:t>
            </a:r>
            <a:r>
              <a:rPr lang="en-US" baseline="-25000" dirty="0"/>
              <a:t> </a:t>
            </a:r>
            <a:r>
              <a:rPr lang="en-US" dirty="0"/>
              <a:t>= - 9</a:t>
            </a:r>
          </a:p>
        </p:txBody>
      </p:sp>
      <p:sp>
        <p:nvSpPr>
          <p:cNvPr id="51219" name="Text Box 19"/>
          <p:cNvSpPr txBox="1">
            <a:spLocks noChangeArrowheads="1"/>
          </p:cNvSpPr>
          <p:nvPr/>
        </p:nvSpPr>
        <p:spPr bwMode="auto">
          <a:xfrm>
            <a:off x="4787900" y="4365625"/>
            <a:ext cx="1223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2400">
                <a:cs typeface="Arial" charset="0"/>
              </a:rPr>
              <a:t>ε</a:t>
            </a:r>
            <a:r>
              <a:rPr lang="en-US" baseline="-25000"/>
              <a:t> </a:t>
            </a:r>
            <a:r>
              <a:rPr lang="en-US"/>
              <a:t>= - 1</a:t>
            </a:r>
          </a:p>
        </p:txBody>
      </p:sp>
      <p:sp>
        <p:nvSpPr>
          <p:cNvPr id="51220" name="Text Box 20"/>
          <p:cNvSpPr txBox="1">
            <a:spLocks noChangeArrowheads="1"/>
          </p:cNvSpPr>
          <p:nvPr/>
        </p:nvSpPr>
        <p:spPr bwMode="auto">
          <a:xfrm>
            <a:off x="6732240" y="5301208"/>
            <a:ext cx="1223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2400" dirty="0">
                <a:cs typeface="Arial" charset="0"/>
              </a:rPr>
              <a:t>ε</a:t>
            </a:r>
            <a:r>
              <a:rPr lang="en-US" baseline="-25000" dirty="0"/>
              <a:t> </a:t>
            </a:r>
            <a:r>
              <a:rPr lang="en-US" dirty="0"/>
              <a:t>= - 0.11</a:t>
            </a:r>
          </a:p>
        </p:txBody>
      </p:sp>
      <p:sp>
        <p:nvSpPr>
          <p:cNvPr id="51221" name="Text Box 21"/>
          <p:cNvSpPr txBox="1">
            <a:spLocks noChangeArrowheads="1"/>
          </p:cNvSpPr>
          <p:nvPr/>
        </p:nvSpPr>
        <p:spPr bwMode="auto">
          <a:xfrm>
            <a:off x="3851920" y="3573016"/>
            <a:ext cx="381649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High Elasticity </a:t>
            </a:r>
            <a:r>
              <a:rPr lang="en-US" sz="2000" dirty="0" smtClean="0"/>
              <a:t>Range (elastic)</a:t>
            </a:r>
            <a:endParaRPr lang="en-US" sz="2000" dirty="0"/>
          </a:p>
        </p:txBody>
      </p:sp>
      <p:sp>
        <p:nvSpPr>
          <p:cNvPr id="51223" name="Text Box 23"/>
          <p:cNvSpPr txBox="1">
            <a:spLocks noChangeArrowheads="1"/>
          </p:cNvSpPr>
          <p:nvPr/>
        </p:nvSpPr>
        <p:spPr bwMode="auto">
          <a:xfrm>
            <a:off x="6156176" y="4797152"/>
            <a:ext cx="2808288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Low Elasticity </a:t>
            </a:r>
            <a:r>
              <a:rPr lang="en-US" sz="2000" dirty="0" smtClean="0"/>
              <a:t>Range</a:t>
            </a:r>
          </a:p>
          <a:p>
            <a:pPr algn="r">
              <a:spcBef>
                <a:spcPct val="50000"/>
              </a:spcBef>
            </a:pPr>
            <a:r>
              <a:rPr lang="en-US" sz="2000" dirty="0" smtClean="0"/>
              <a:t>(inelastic)</a:t>
            </a:r>
            <a:endParaRPr lang="en-US" sz="2000" dirty="0"/>
          </a:p>
        </p:txBody>
      </p:sp>
      <p:sp>
        <p:nvSpPr>
          <p:cNvPr id="51224" name="Text Box 24"/>
          <p:cNvSpPr txBox="1">
            <a:spLocks noChangeArrowheads="1"/>
          </p:cNvSpPr>
          <p:nvPr/>
        </p:nvSpPr>
        <p:spPr bwMode="auto">
          <a:xfrm>
            <a:off x="5742274" y="4127131"/>
            <a:ext cx="2592461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/>
              <a:t>Midpoint (unit elastic) </a:t>
            </a:r>
            <a:endParaRPr lang="en-US" sz="2000" dirty="0"/>
          </a:p>
        </p:txBody>
      </p:sp>
      <p:sp>
        <p:nvSpPr>
          <p:cNvPr id="51225" name="Oval 25"/>
          <p:cNvSpPr>
            <a:spLocks noChangeArrowheads="1"/>
          </p:cNvSpPr>
          <p:nvPr/>
        </p:nvSpPr>
        <p:spPr bwMode="auto">
          <a:xfrm>
            <a:off x="4643438" y="4581525"/>
            <a:ext cx="142875" cy="1428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9" name="Diagram 28"/>
          <p:cNvGraphicFramePr/>
          <p:nvPr>
            <p:extLst>
              <p:ext uri="{D42A27DB-BD31-4B8C-83A1-F6EECF244321}">
                <p14:modId xmlns:p14="http://schemas.microsoft.com/office/powerpoint/2010/main" val="1959173672"/>
              </p:ext>
            </p:extLst>
          </p:nvPr>
        </p:nvGraphicFramePr>
        <p:xfrm>
          <a:off x="2987824" y="2276872"/>
          <a:ext cx="5040560" cy="720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1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1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1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0" dur="500"/>
                                        <p:tgtEl>
                                          <p:spTgt spid="51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5" dur="500"/>
                                        <p:tgtEl>
                                          <p:spTgt spid="51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8" grpId="0"/>
      <p:bldP spid="51219" grpId="0"/>
      <p:bldP spid="51220" grpId="0"/>
      <p:bldP spid="51221" grpId="0"/>
      <p:bldP spid="51223" grpId="0"/>
      <p:bldP spid="51224" grpId="0"/>
      <p:bldP spid="51225" grpId="0" animBg="1"/>
      <p:bldGraphic spid="29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Extreme Cases</a:t>
            </a:r>
          </a:p>
        </p:txBody>
      </p:sp>
      <p:graphicFrame>
        <p:nvGraphicFramePr>
          <p:cNvPr id="30" name="Diagram 29"/>
          <p:cNvGraphicFramePr/>
          <p:nvPr>
            <p:extLst>
              <p:ext uri="{D42A27DB-BD31-4B8C-83A1-F6EECF244321}">
                <p14:modId xmlns:p14="http://schemas.microsoft.com/office/powerpoint/2010/main" val="3674353054"/>
              </p:ext>
            </p:extLst>
          </p:nvPr>
        </p:nvGraphicFramePr>
        <p:xfrm>
          <a:off x="684957" y="1484784"/>
          <a:ext cx="2591643" cy="679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3253" name="Line 5"/>
          <p:cNvSpPr>
            <a:spLocks noChangeShapeType="1"/>
          </p:cNvSpPr>
          <p:nvPr/>
        </p:nvSpPr>
        <p:spPr bwMode="auto">
          <a:xfrm>
            <a:off x="1042988" y="2708275"/>
            <a:ext cx="0" cy="30257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3254" name="Line 6"/>
          <p:cNvSpPr>
            <a:spLocks noChangeShapeType="1"/>
          </p:cNvSpPr>
          <p:nvPr/>
        </p:nvSpPr>
        <p:spPr bwMode="auto">
          <a:xfrm>
            <a:off x="1042988" y="5734050"/>
            <a:ext cx="32416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3255" name="Line 7"/>
          <p:cNvSpPr>
            <a:spLocks noChangeShapeType="1"/>
          </p:cNvSpPr>
          <p:nvPr/>
        </p:nvSpPr>
        <p:spPr bwMode="auto">
          <a:xfrm>
            <a:off x="2484438" y="2420938"/>
            <a:ext cx="0" cy="3313112"/>
          </a:xfrm>
          <a:prstGeom prst="line">
            <a:avLst/>
          </a:prstGeom>
          <a:noFill/>
          <a:ln w="38100">
            <a:solidFill>
              <a:srgbClr val="0070C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3256" name="Text Box 8"/>
          <p:cNvSpPr txBox="1">
            <a:spLocks noChangeArrowheads="1"/>
          </p:cNvSpPr>
          <p:nvPr/>
        </p:nvSpPr>
        <p:spPr bwMode="auto">
          <a:xfrm>
            <a:off x="2627313" y="2349500"/>
            <a:ext cx="649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D</a:t>
            </a:r>
          </a:p>
        </p:txBody>
      </p:sp>
      <p:sp>
        <p:nvSpPr>
          <p:cNvPr id="53257" name="Line 9"/>
          <p:cNvSpPr>
            <a:spLocks noChangeShapeType="1"/>
          </p:cNvSpPr>
          <p:nvPr/>
        </p:nvSpPr>
        <p:spPr bwMode="auto">
          <a:xfrm>
            <a:off x="1042988" y="3573463"/>
            <a:ext cx="144145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3258" name="Line 10"/>
          <p:cNvSpPr>
            <a:spLocks noChangeShapeType="1"/>
          </p:cNvSpPr>
          <p:nvPr/>
        </p:nvSpPr>
        <p:spPr bwMode="auto">
          <a:xfrm>
            <a:off x="1042988" y="4508500"/>
            <a:ext cx="144145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3259" name="Text Box 11"/>
          <p:cNvSpPr txBox="1">
            <a:spLocks noChangeArrowheads="1"/>
          </p:cNvSpPr>
          <p:nvPr/>
        </p:nvSpPr>
        <p:spPr bwMode="auto">
          <a:xfrm>
            <a:off x="611188" y="3357563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-25000"/>
              <a:t>1</a:t>
            </a:r>
          </a:p>
        </p:txBody>
      </p:sp>
      <p:sp>
        <p:nvSpPr>
          <p:cNvPr id="53260" name="Text Box 12"/>
          <p:cNvSpPr txBox="1">
            <a:spLocks noChangeArrowheads="1"/>
          </p:cNvSpPr>
          <p:nvPr/>
        </p:nvSpPr>
        <p:spPr bwMode="auto">
          <a:xfrm>
            <a:off x="611188" y="4292600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-25000"/>
              <a:t>2</a:t>
            </a:r>
          </a:p>
        </p:txBody>
      </p:sp>
      <p:sp>
        <p:nvSpPr>
          <p:cNvPr id="53261" name="Text Box 13"/>
          <p:cNvSpPr txBox="1">
            <a:spLocks noChangeArrowheads="1"/>
          </p:cNvSpPr>
          <p:nvPr/>
        </p:nvSpPr>
        <p:spPr bwMode="auto">
          <a:xfrm>
            <a:off x="2268538" y="5805488"/>
            <a:ext cx="5032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-25000"/>
              <a:t>0</a:t>
            </a:r>
          </a:p>
        </p:txBody>
      </p:sp>
      <p:sp>
        <p:nvSpPr>
          <p:cNvPr id="53262" name="Line 14"/>
          <p:cNvSpPr>
            <a:spLocks noChangeShapeType="1"/>
          </p:cNvSpPr>
          <p:nvPr/>
        </p:nvSpPr>
        <p:spPr bwMode="auto">
          <a:xfrm>
            <a:off x="1692275" y="3644900"/>
            <a:ext cx="0" cy="7207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3263" name="Text Box 15"/>
          <p:cNvSpPr txBox="1">
            <a:spLocks noChangeArrowheads="1"/>
          </p:cNvSpPr>
          <p:nvPr/>
        </p:nvSpPr>
        <p:spPr bwMode="auto">
          <a:xfrm>
            <a:off x="611188" y="6127750"/>
            <a:ext cx="3457575" cy="7302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0000" endA="300" endPos="5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</a:rPr>
              <a:t>A </a:t>
            </a:r>
            <a:r>
              <a:rPr lang="en-US" sz="2000" dirty="0" smtClean="0">
                <a:solidFill>
                  <a:schemeClr val="bg1"/>
                </a:solidFill>
              </a:rPr>
              <a:t>change </a:t>
            </a:r>
            <a:r>
              <a:rPr lang="en-US" sz="2000" dirty="0">
                <a:solidFill>
                  <a:schemeClr val="bg1"/>
                </a:solidFill>
              </a:rPr>
              <a:t>in </a:t>
            </a:r>
            <a:r>
              <a:rPr lang="en-US" sz="2000" dirty="0" smtClean="0">
                <a:solidFill>
                  <a:schemeClr val="bg1"/>
                </a:solidFill>
              </a:rPr>
              <a:t>price </a:t>
            </a:r>
            <a:r>
              <a:rPr lang="en-US" sz="2000" dirty="0">
                <a:solidFill>
                  <a:schemeClr val="bg1"/>
                </a:solidFill>
              </a:rPr>
              <a:t>has no impact on Quantity</a:t>
            </a:r>
          </a:p>
        </p:txBody>
      </p:sp>
      <p:graphicFrame>
        <p:nvGraphicFramePr>
          <p:cNvPr id="31" name="Diagram 30"/>
          <p:cNvGraphicFramePr/>
          <p:nvPr>
            <p:extLst>
              <p:ext uri="{D42A27DB-BD31-4B8C-83A1-F6EECF244321}">
                <p14:modId xmlns:p14="http://schemas.microsoft.com/office/powerpoint/2010/main" val="1599196911"/>
              </p:ext>
            </p:extLst>
          </p:nvPr>
        </p:nvGraphicFramePr>
        <p:xfrm>
          <a:off x="5220072" y="1628775"/>
          <a:ext cx="2592288" cy="5270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53265" name="Line 17"/>
          <p:cNvSpPr>
            <a:spLocks noChangeShapeType="1"/>
          </p:cNvSpPr>
          <p:nvPr/>
        </p:nvSpPr>
        <p:spPr bwMode="auto">
          <a:xfrm>
            <a:off x="4930775" y="2708275"/>
            <a:ext cx="0" cy="30257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3266" name="Line 18"/>
          <p:cNvSpPr>
            <a:spLocks noChangeShapeType="1"/>
          </p:cNvSpPr>
          <p:nvPr/>
        </p:nvSpPr>
        <p:spPr bwMode="auto">
          <a:xfrm>
            <a:off x="4930775" y="5734050"/>
            <a:ext cx="32416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3267" name="Line 19"/>
          <p:cNvSpPr>
            <a:spLocks noChangeShapeType="1"/>
          </p:cNvSpPr>
          <p:nvPr/>
        </p:nvSpPr>
        <p:spPr bwMode="auto">
          <a:xfrm flipH="1">
            <a:off x="4932363" y="4149725"/>
            <a:ext cx="3024187" cy="0"/>
          </a:xfrm>
          <a:prstGeom prst="line">
            <a:avLst/>
          </a:prstGeom>
          <a:noFill/>
          <a:ln w="38100">
            <a:solidFill>
              <a:srgbClr val="0070C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3268" name="Text Box 20"/>
          <p:cNvSpPr txBox="1">
            <a:spLocks noChangeArrowheads="1"/>
          </p:cNvSpPr>
          <p:nvPr/>
        </p:nvSpPr>
        <p:spPr bwMode="auto">
          <a:xfrm>
            <a:off x="7740650" y="3716338"/>
            <a:ext cx="6492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D</a:t>
            </a:r>
          </a:p>
        </p:txBody>
      </p:sp>
      <p:sp>
        <p:nvSpPr>
          <p:cNvPr id="53271" name="Text Box 23"/>
          <p:cNvSpPr txBox="1">
            <a:spLocks noChangeArrowheads="1"/>
          </p:cNvSpPr>
          <p:nvPr/>
        </p:nvSpPr>
        <p:spPr bwMode="auto">
          <a:xfrm>
            <a:off x="5651500" y="5805488"/>
            <a:ext cx="576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-25000"/>
              <a:t>1</a:t>
            </a:r>
          </a:p>
        </p:txBody>
      </p:sp>
      <p:sp>
        <p:nvSpPr>
          <p:cNvPr id="53272" name="Text Box 24"/>
          <p:cNvSpPr txBox="1">
            <a:spLocks noChangeArrowheads="1"/>
          </p:cNvSpPr>
          <p:nvPr/>
        </p:nvSpPr>
        <p:spPr bwMode="auto">
          <a:xfrm>
            <a:off x="6732588" y="5805488"/>
            <a:ext cx="6477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-25000"/>
              <a:t>2</a:t>
            </a:r>
          </a:p>
        </p:txBody>
      </p:sp>
      <p:sp>
        <p:nvSpPr>
          <p:cNvPr id="53273" name="Text Box 25"/>
          <p:cNvSpPr txBox="1">
            <a:spLocks noChangeArrowheads="1"/>
          </p:cNvSpPr>
          <p:nvPr/>
        </p:nvSpPr>
        <p:spPr bwMode="auto">
          <a:xfrm>
            <a:off x="4427538" y="3933825"/>
            <a:ext cx="5032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-25000"/>
              <a:t>0</a:t>
            </a:r>
          </a:p>
        </p:txBody>
      </p:sp>
      <p:sp>
        <p:nvSpPr>
          <p:cNvPr id="53274" name="Line 26"/>
          <p:cNvSpPr>
            <a:spLocks noChangeShapeType="1"/>
          </p:cNvSpPr>
          <p:nvPr/>
        </p:nvSpPr>
        <p:spPr bwMode="auto">
          <a:xfrm flipH="1">
            <a:off x="5940425" y="3716338"/>
            <a:ext cx="8651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3275" name="Line 27"/>
          <p:cNvSpPr>
            <a:spLocks noChangeShapeType="1"/>
          </p:cNvSpPr>
          <p:nvPr/>
        </p:nvSpPr>
        <p:spPr bwMode="auto">
          <a:xfrm>
            <a:off x="6948488" y="2781300"/>
            <a:ext cx="0" cy="29527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3276" name="Line 28"/>
          <p:cNvSpPr>
            <a:spLocks noChangeShapeType="1"/>
          </p:cNvSpPr>
          <p:nvPr/>
        </p:nvSpPr>
        <p:spPr bwMode="auto">
          <a:xfrm>
            <a:off x="5867400" y="2781300"/>
            <a:ext cx="0" cy="29527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3277" name="Text Box 29"/>
          <p:cNvSpPr txBox="1">
            <a:spLocks noChangeArrowheads="1"/>
          </p:cNvSpPr>
          <p:nvPr/>
        </p:nvSpPr>
        <p:spPr bwMode="auto">
          <a:xfrm>
            <a:off x="4679156" y="6127750"/>
            <a:ext cx="4357340" cy="7078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0000" endA="300" endPos="5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</a:rPr>
              <a:t>A </a:t>
            </a:r>
            <a:r>
              <a:rPr lang="en-US" sz="2000" dirty="0" smtClean="0">
                <a:solidFill>
                  <a:schemeClr val="bg1"/>
                </a:solidFill>
              </a:rPr>
              <a:t>change </a:t>
            </a:r>
            <a:r>
              <a:rPr lang="en-US" sz="2000" dirty="0">
                <a:solidFill>
                  <a:schemeClr val="bg1"/>
                </a:solidFill>
              </a:rPr>
              <a:t>in </a:t>
            </a:r>
            <a:r>
              <a:rPr lang="en-US" sz="2000" dirty="0" smtClean="0">
                <a:solidFill>
                  <a:schemeClr val="bg1"/>
                </a:solidFill>
              </a:rPr>
              <a:t>quantity </a:t>
            </a:r>
            <a:r>
              <a:rPr lang="en-US" sz="2000" dirty="0">
                <a:solidFill>
                  <a:schemeClr val="bg1"/>
                </a:solidFill>
              </a:rPr>
              <a:t>can be effected without any change in Price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3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3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53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3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3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53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3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3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53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0" grpId="0">
        <p:bldAsOne/>
      </p:bldGraphic>
      <p:bldP spid="53255" grpId="0" animBg="1"/>
      <p:bldP spid="53256" grpId="0"/>
      <p:bldP spid="53257" grpId="0" animBg="1"/>
      <p:bldP spid="53258" grpId="0" animBg="1"/>
      <p:bldP spid="53262" grpId="0" animBg="1"/>
      <p:bldP spid="53263" grpId="0" animBg="1"/>
      <p:bldGraphic spid="31" grpId="0">
        <p:bldAsOne/>
      </p:bldGraphic>
      <p:bldP spid="53267" grpId="0" animBg="1"/>
      <p:bldP spid="53268" grpId="0"/>
      <p:bldP spid="53274" grpId="0" animBg="1"/>
      <p:bldP spid="53275" grpId="0" animBg="1"/>
      <p:bldP spid="53276" grpId="0" animBg="1"/>
      <p:bldP spid="5327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Elastic and Inelastic Demand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 smtClean="0"/>
              <a:t>Demand is </a:t>
            </a:r>
            <a:r>
              <a:rPr lang="en-GB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Elastic</a:t>
            </a:r>
          </a:p>
          <a:p>
            <a:pPr lvl="1"/>
            <a:r>
              <a:rPr lang="en-GB" dirty="0" smtClean="0"/>
              <a:t>when the price elasticity (ignoring the negative sign) is </a:t>
            </a:r>
            <a:r>
              <a:rPr lang="en-GB" dirty="0" smtClean="0">
                <a:solidFill>
                  <a:srgbClr val="006699"/>
                </a:solidFill>
              </a:rPr>
              <a:t>&gt; </a:t>
            </a:r>
            <a:r>
              <a:rPr lang="en-GB" i="1" dirty="0" smtClean="0">
                <a:solidFill>
                  <a:srgbClr val="006699"/>
                </a:solidFill>
              </a:rPr>
              <a:t>-1</a:t>
            </a:r>
          </a:p>
          <a:p>
            <a:pPr lvl="1"/>
            <a:endParaRPr lang="en-GB" i="1" dirty="0" smtClean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000" dirty="0" smtClean="0"/>
              <a:t>Demand is </a:t>
            </a:r>
            <a:r>
              <a:rPr lang="en-GB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Inelastic</a:t>
            </a:r>
          </a:p>
          <a:p>
            <a:pPr lvl="1"/>
            <a:r>
              <a:rPr lang="en-GB" dirty="0" smtClean="0"/>
              <a:t>when the price elasticity </a:t>
            </a:r>
            <a:r>
              <a:rPr lang="en-GB" dirty="0" smtClean="0">
                <a:solidFill>
                  <a:schemeClr val="tx1"/>
                </a:solidFill>
              </a:rPr>
              <a:t>lies between </a:t>
            </a:r>
            <a:r>
              <a:rPr lang="en-GB" i="1" dirty="0" smtClean="0">
                <a:solidFill>
                  <a:srgbClr val="006699"/>
                </a:solidFill>
              </a:rPr>
              <a:t>-1</a:t>
            </a:r>
            <a:r>
              <a:rPr lang="en-GB" dirty="0" smtClean="0"/>
              <a:t> and </a:t>
            </a:r>
            <a:r>
              <a:rPr lang="en-GB" i="1" dirty="0" smtClean="0">
                <a:solidFill>
                  <a:srgbClr val="006699"/>
                </a:solidFill>
              </a:rPr>
              <a:t>0</a:t>
            </a:r>
          </a:p>
          <a:p>
            <a:pPr marL="274320" lvl="1" indent="0">
              <a:buNone/>
            </a:pPr>
            <a:endParaRPr lang="en-GB" i="1" dirty="0" smtClean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000" dirty="0" smtClean="0"/>
              <a:t>Demand is </a:t>
            </a:r>
            <a:r>
              <a:rPr lang="en-GB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Unit Elastic</a:t>
            </a:r>
          </a:p>
          <a:p>
            <a:pPr lvl="1"/>
            <a:r>
              <a:rPr lang="en-GB" dirty="0" smtClean="0"/>
              <a:t>when the price elasticity is exactly </a:t>
            </a:r>
            <a:r>
              <a:rPr lang="en-GB" i="1" dirty="0" smtClean="0">
                <a:solidFill>
                  <a:srgbClr val="3E5D78"/>
                </a:solidFill>
              </a:rPr>
              <a:t>one</a:t>
            </a:r>
          </a:p>
          <a:p>
            <a:pPr marL="274320" lvl="1" indent="0">
              <a:buNone/>
            </a:pPr>
            <a:endParaRPr lang="en-GB" i="1" dirty="0">
              <a:solidFill>
                <a:srgbClr val="3E5D78"/>
              </a:solidFill>
            </a:endParaRPr>
          </a:p>
          <a:p>
            <a:r>
              <a:rPr lang="en-GB" sz="2000" dirty="0" smtClean="0"/>
              <a:t>In everyday language what is meant by saying that the demand for food is inelastic? </a:t>
            </a:r>
          </a:p>
          <a:p>
            <a:r>
              <a:rPr lang="en-CA" sz="2000" dirty="0"/>
              <a:t>We really mean that </a:t>
            </a:r>
            <a:r>
              <a:rPr lang="en-CA" sz="2000" i="1" dirty="0"/>
              <a:t>at current prices</a:t>
            </a:r>
            <a:r>
              <a:rPr lang="en-CA" sz="2000" dirty="0"/>
              <a:t> the demand is inelastic</a:t>
            </a:r>
          </a:p>
          <a:p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Determinants of Price Elasticity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196752"/>
            <a:ext cx="8229600" cy="4876800"/>
          </a:xfrm>
        </p:spPr>
        <p:txBody>
          <a:bodyPr>
            <a:normAutofit/>
          </a:bodyPr>
          <a:lstStyle/>
          <a:p>
            <a:r>
              <a:rPr lang="en-GB" sz="2000" dirty="0"/>
              <a:t>The ease with which consumers can substitute another good</a:t>
            </a:r>
          </a:p>
          <a:p>
            <a:pPr>
              <a:buNone/>
            </a:pPr>
            <a:r>
              <a:rPr lang="en-GB" sz="2000" i="1" dirty="0" smtClean="0">
                <a:solidFill>
                  <a:srgbClr val="3E5D78"/>
                </a:solidFill>
              </a:rPr>
              <a:t>Example...</a:t>
            </a:r>
            <a:endParaRPr lang="en-GB" sz="2000" i="1" dirty="0">
              <a:solidFill>
                <a:srgbClr val="3E5D78"/>
              </a:solidFill>
            </a:endParaRPr>
          </a:p>
          <a:p>
            <a:pPr lvl="1"/>
            <a:r>
              <a:rPr lang="en-GB" dirty="0" smtClean="0"/>
              <a:t>Consumers </a:t>
            </a:r>
            <a:r>
              <a:rPr lang="en-GB" dirty="0"/>
              <a:t>can readily substitute one brand of detergent for another if the price </a:t>
            </a:r>
            <a:r>
              <a:rPr lang="en-GB" dirty="0" smtClean="0"/>
              <a:t>rises</a:t>
            </a:r>
          </a:p>
          <a:p>
            <a:pPr marL="274320" lvl="1" indent="0">
              <a:buNone/>
            </a:pPr>
            <a:endParaRPr lang="en-GB" dirty="0"/>
          </a:p>
          <a:p>
            <a:pPr lvl="1"/>
            <a:r>
              <a:rPr lang="en-GB" dirty="0" smtClean="0"/>
              <a:t>So </a:t>
            </a:r>
            <a:r>
              <a:rPr lang="en-GB" dirty="0"/>
              <a:t>we expect demand to be </a:t>
            </a:r>
            <a:r>
              <a:rPr lang="en-GB" i="1" dirty="0" smtClean="0">
                <a:solidFill>
                  <a:srgbClr val="3E5D78"/>
                </a:solidFill>
              </a:rPr>
              <a:t>elastic</a:t>
            </a:r>
            <a:r>
              <a:rPr lang="en-GB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dirty="0" smtClean="0"/>
              <a:t>for a particular brand</a:t>
            </a:r>
          </a:p>
          <a:p>
            <a:pPr marL="274320" lvl="1" indent="0">
              <a:buNone/>
            </a:pPr>
            <a:endParaRPr lang="en-GB" i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/>
            <a:r>
              <a:rPr lang="en-GB" dirty="0" smtClean="0"/>
              <a:t>But </a:t>
            </a:r>
            <a:r>
              <a:rPr lang="en-GB" dirty="0"/>
              <a:t>if </a:t>
            </a:r>
            <a:r>
              <a:rPr lang="en-GB" i="1" dirty="0"/>
              <a:t>all</a:t>
            </a:r>
            <a:r>
              <a:rPr lang="en-GB" dirty="0"/>
              <a:t> detergent prices rise, the consumer cannot </a:t>
            </a:r>
            <a:r>
              <a:rPr lang="en-GB" dirty="0" smtClean="0"/>
              <a:t>switch</a:t>
            </a:r>
          </a:p>
          <a:p>
            <a:pPr marL="274320" lvl="1" indent="0">
              <a:buNone/>
            </a:pPr>
            <a:endParaRPr lang="en-GB" dirty="0"/>
          </a:p>
          <a:p>
            <a:pPr lvl="1"/>
            <a:r>
              <a:rPr lang="en-GB" dirty="0" smtClean="0"/>
              <a:t>So </a:t>
            </a:r>
            <a:r>
              <a:rPr lang="en-GB" dirty="0"/>
              <a:t>we expect demand to be </a:t>
            </a:r>
            <a:r>
              <a:rPr lang="en-GB" i="1" dirty="0" smtClean="0">
                <a:solidFill>
                  <a:srgbClr val="3E5D78"/>
                </a:solidFill>
              </a:rPr>
              <a:t>inelastic</a:t>
            </a:r>
            <a:r>
              <a:rPr lang="en-GB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dirty="0" smtClean="0"/>
              <a:t>for detergents as a group</a:t>
            </a:r>
          </a:p>
          <a:p>
            <a:pPr marL="274320" lvl="1" indent="0">
              <a:buNone/>
            </a:pPr>
            <a:endParaRPr lang="en-GB" dirty="0" smtClean="0"/>
          </a:p>
          <a:p>
            <a:r>
              <a:rPr lang="en-GB" sz="2000" dirty="0" smtClean="0"/>
              <a:t>Since it is difficult to find substitutes for life’s necessities (e.g. food, shelter etc.) their demand is </a:t>
            </a:r>
            <a:r>
              <a:rPr lang="en-GB" sz="2000" i="1" dirty="0" smtClean="0">
                <a:solidFill>
                  <a:srgbClr val="3E5D78"/>
                </a:solidFill>
              </a:rPr>
              <a:t>inelastic</a:t>
            </a:r>
            <a:endParaRPr lang="en-GB" sz="2000" i="1" dirty="0">
              <a:solidFill>
                <a:srgbClr val="3E5D78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4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4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 bldLvl="2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Determinants (cont..)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28369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Luxuries versus Necessities…</a:t>
            </a:r>
          </a:p>
          <a:p>
            <a:pPr>
              <a:buNone/>
            </a:pPr>
            <a:endParaRPr lang="en-US" sz="2000" i="1" dirty="0" smtClean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000" dirty="0" smtClean="0"/>
              <a:t>All other factors held constant, luxuries exhibit elastic demands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All other factors held constant, necessities exhibit inelastic demands</a:t>
            </a:r>
            <a:endParaRPr lang="en-US" sz="2000" i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Using Price Elasticities</a:t>
            </a:r>
          </a:p>
        </p:txBody>
      </p:sp>
      <p:graphicFrame>
        <p:nvGraphicFramePr>
          <p:cNvPr id="36" name="Diagram 35"/>
          <p:cNvGraphicFramePr/>
          <p:nvPr>
            <p:extLst>
              <p:ext uri="{D42A27DB-BD31-4B8C-83A1-F6EECF244321}">
                <p14:modId xmlns:p14="http://schemas.microsoft.com/office/powerpoint/2010/main" val="2258863325"/>
              </p:ext>
            </p:extLst>
          </p:nvPr>
        </p:nvGraphicFramePr>
        <p:xfrm>
          <a:off x="250824" y="1556791"/>
          <a:ext cx="8497640" cy="432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5302" name="Line 6"/>
          <p:cNvSpPr>
            <a:spLocks noChangeShapeType="1"/>
          </p:cNvSpPr>
          <p:nvPr/>
        </p:nvSpPr>
        <p:spPr bwMode="auto">
          <a:xfrm>
            <a:off x="1042988" y="2565400"/>
            <a:ext cx="0" cy="33845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303" name="Line 7"/>
          <p:cNvSpPr>
            <a:spLocks noChangeShapeType="1"/>
          </p:cNvSpPr>
          <p:nvPr/>
        </p:nvSpPr>
        <p:spPr bwMode="auto">
          <a:xfrm>
            <a:off x="1042988" y="5949950"/>
            <a:ext cx="36734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304" name="Line 8"/>
          <p:cNvSpPr>
            <a:spLocks noChangeShapeType="1"/>
          </p:cNvSpPr>
          <p:nvPr/>
        </p:nvSpPr>
        <p:spPr bwMode="auto">
          <a:xfrm>
            <a:off x="2268538" y="2708275"/>
            <a:ext cx="1295400" cy="3025775"/>
          </a:xfrm>
          <a:prstGeom prst="line">
            <a:avLst/>
          </a:prstGeom>
          <a:noFill/>
          <a:ln w="38100">
            <a:solidFill>
              <a:srgbClr val="0033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305" name="Line 9"/>
          <p:cNvSpPr>
            <a:spLocks noChangeShapeType="1"/>
          </p:cNvSpPr>
          <p:nvPr/>
        </p:nvSpPr>
        <p:spPr bwMode="auto">
          <a:xfrm>
            <a:off x="1403350" y="4581525"/>
            <a:ext cx="3744913" cy="576263"/>
          </a:xfrm>
          <a:prstGeom prst="line">
            <a:avLst/>
          </a:prstGeom>
          <a:noFill/>
          <a:ln w="38100">
            <a:solidFill>
              <a:srgbClr val="0033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306" name="Line 10"/>
          <p:cNvSpPr>
            <a:spLocks noChangeShapeType="1"/>
          </p:cNvSpPr>
          <p:nvPr/>
        </p:nvSpPr>
        <p:spPr bwMode="auto">
          <a:xfrm flipV="1">
            <a:off x="1403350" y="2708275"/>
            <a:ext cx="2160588" cy="2160588"/>
          </a:xfrm>
          <a:prstGeom prst="line">
            <a:avLst/>
          </a:prstGeom>
          <a:noFill/>
          <a:ln w="38100">
            <a:solidFill>
              <a:srgbClr val="991C2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308" name="Line 12"/>
          <p:cNvSpPr>
            <a:spLocks noChangeShapeType="1"/>
          </p:cNvSpPr>
          <p:nvPr/>
        </p:nvSpPr>
        <p:spPr bwMode="auto">
          <a:xfrm flipV="1">
            <a:off x="2339975" y="3644900"/>
            <a:ext cx="2089150" cy="2089150"/>
          </a:xfrm>
          <a:prstGeom prst="line">
            <a:avLst/>
          </a:prstGeom>
          <a:noFill/>
          <a:ln w="38100">
            <a:solidFill>
              <a:srgbClr val="991C2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309" name="Line 13"/>
          <p:cNvSpPr>
            <a:spLocks noChangeShapeType="1"/>
          </p:cNvSpPr>
          <p:nvPr/>
        </p:nvSpPr>
        <p:spPr bwMode="auto">
          <a:xfrm flipH="1">
            <a:off x="1042988" y="3573463"/>
            <a:ext cx="158432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310" name="Line 14"/>
          <p:cNvSpPr>
            <a:spLocks noChangeShapeType="1"/>
          </p:cNvSpPr>
          <p:nvPr/>
        </p:nvSpPr>
        <p:spPr bwMode="auto">
          <a:xfrm flipH="1">
            <a:off x="1042988" y="4868863"/>
            <a:ext cx="2160587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311" name="Line 15"/>
          <p:cNvSpPr>
            <a:spLocks noChangeShapeType="1"/>
          </p:cNvSpPr>
          <p:nvPr/>
        </p:nvSpPr>
        <p:spPr bwMode="auto">
          <a:xfrm flipH="1">
            <a:off x="1042988" y="4652963"/>
            <a:ext cx="5762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312" name="Line 16"/>
          <p:cNvSpPr>
            <a:spLocks noChangeShapeType="1"/>
          </p:cNvSpPr>
          <p:nvPr/>
        </p:nvSpPr>
        <p:spPr bwMode="auto">
          <a:xfrm>
            <a:off x="1619250" y="4652963"/>
            <a:ext cx="0" cy="1296987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313" name="Line 17"/>
          <p:cNvSpPr>
            <a:spLocks noChangeShapeType="1"/>
          </p:cNvSpPr>
          <p:nvPr/>
        </p:nvSpPr>
        <p:spPr bwMode="auto">
          <a:xfrm>
            <a:off x="2627313" y="3644900"/>
            <a:ext cx="0" cy="23050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314" name="Line 18"/>
          <p:cNvSpPr>
            <a:spLocks noChangeShapeType="1"/>
          </p:cNvSpPr>
          <p:nvPr/>
        </p:nvSpPr>
        <p:spPr bwMode="auto">
          <a:xfrm>
            <a:off x="3203575" y="4868863"/>
            <a:ext cx="0" cy="1081087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5315" name="Text Box 19"/>
          <p:cNvSpPr txBox="1">
            <a:spLocks noChangeArrowheads="1"/>
          </p:cNvSpPr>
          <p:nvPr/>
        </p:nvSpPr>
        <p:spPr bwMode="auto">
          <a:xfrm>
            <a:off x="3348038" y="4581525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A</a:t>
            </a:r>
          </a:p>
        </p:txBody>
      </p:sp>
      <p:sp>
        <p:nvSpPr>
          <p:cNvPr id="55316" name="Text Box 20"/>
          <p:cNvSpPr txBox="1">
            <a:spLocks noChangeArrowheads="1"/>
          </p:cNvSpPr>
          <p:nvPr/>
        </p:nvSpPr>
        <p:spPr bwMode="auto">
          <a:xfrm>
            <a:off x="1835150" y="2492375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D</a:t>
            </a:r>
          </a:p>
        </p:txBody>
      </p:sp>
      <p:sp>
        <p:nvSpPr>
          <p:cNvPr id="55317" name="Text Box 21"/>
          <p:cNvSpPr txBox="1">
            <a:spLocks noChangeArrowheads="1"/>
          </p:cNvSpPr>
          <p:nvPr/>
        </p:nvSpPr>
        <p:spPr bwMode="auto">
          <a:xfrm>
            <a:off x="5148263" y="4868863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D’</a:t>
            </a:r>
          </a:p>
        </p:txBody>
      </p:sp>
      <p:sp>
        <p:nvSpPr>
          <p:cNvPr id="55318" name="Text Box 22"/>
          <p:cNvSpPr txBox="1">
            <a:spLocks noChangeArrowheads="1"/>
          </p:cNvSpPr>
          <p:nvPr/>
        </p:nvSpPr>
        <p:spPr bwMode="auto">
          <a:xfrm>
            <a:off x="4356100" y="3284538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S</a:t>
            </a:r>
            <a:r>
              <a:rPr lang="en-US" sz="2000" baseline="-25000"/>
              <a:t>1</a:t>
            </a:r>
          </a:p>
        </p:txBody>
      </p:sp>
      <p:sp>
        <p:nvSpPr>
          <p:cNvPr id="55319" name="Text Box 23"/>
          <p:cNvSpPr txBox="1">
            <a:spLocks noChangeArrowheads="1"/>
          </p:cNvSpPr>
          <p:nvPr/>
        </p:nvSpPr>
        <p:spPr bwMode="auto">
          <a:xfrm>
            <a:off x="3563938" y="2492375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S</a:t>
            </a:r>
            <a:r>
              <a:rPr lang="en-US" sz="2000" baseline="-25000"/>
              <a:t>2</a:t>
            </a:r>
          </a:p>
        </p:txBody>
      </p:sp>
      <p:sp>
        <p:nvSpPr>
          <p:cNvPr id="55320" name="Text Box 24"/>
          <p:cNvSpPr txBox="1">
            <a:spLocks noChangeArrowheads="1"/>
          </p:cNvSpPr>
          <p:nvPr/>
        </p:nvSpPr>
        <p:spPr bwMode="auto">
          <a:xfrm>
            <a:off x="2700338" y="3357563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B</a:t>
            </a:r>
          </a:p>
        </p:txBody>
      </p:sp>
      <p:sp>
        <p:nvSpPr>
          <p:cNvPr id="55321" name="Text Box 25"/>
          <p:cNvSpPr txBox="1">
            <a:spLocks noChangeArrowheads="1"/>
          </p:cNvSpPr>
          <p:nvPr/>
        </p:nvSpPr>
        <p:spPr bwMode="auto">
          <a:xfrm>
            <a:off x="1403350" y="4221163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C</a:t>
            </a:r>
          </a:p>
        </p:txBody>
      </p:sp>
      <p:sp>
        <p:nvSpPr>
          <p:cNvPr id="55323" name="Text Box 27"/>
          <p:cNvSpPr txBox="1">
            <a:spLocks noChangeArrowheads="1"/>
          </p:cNvSpPr>
          <p:nvPr/>
        </p:nvSpPr>
        <p:spPr bwMode="auto">
          <a:xfrm>
            <a:off x="1403350" y="5949950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Q</a:t>
            </a:r>
            <a:r>
              <a:rPr lang="en-US" sz="2000" baseline="-25000" dirty="0"/>
              <a:t>3</a:t>
            </a:r>
          </a:p>
        </p:txBody>
      </p:sp>
      <p:sp>
        <p:nvSpPr>
          <p:cNvPr id="55324" name="Text Box 28"/>
          <p:cNvSpPr txBox="1">
            <a:spLocks noChangeArrowheads="1"/>
          </p:cNvSpPr>
          <p:nvPr/>
        </p:nvSpPr>
        <p:spPr bwMode="auto">
          <a:xfrm>
            <a:off x="2339975" y="5949950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Q</a:t>
            </a:r>
            <a:r>
              <a:rPr lang="en-US" sz="2000" baseline="-25000"/>
              <a:t>2</a:t>
            </a:r>
          </a:p>
        </p:txBody>
      </p:sp>
      <p:sp>
        <p:nvSpPr>
          <p:cNvPr id="55325" name="Text Box 29"/>
          <p:cNvSpPr txBox="1">
            <a:spLocks noChangeArrowheads="1"/>
          </p:cNvSpPr>
          <p:nvPr/>
        </p:nvSpPr>
        <p:spPr bwMode="auto">
          <a:xfrm>
            <a:off x="2916238" y="5949950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Q</a:t>
            </a:r>
            <a:r>
              <a:rPr lang="en-US" sz="2000" baseline="-25000"/>
              <a:t>1</a:t>
            </a:r>
          </a:p>
        </p:txBody>
      </p:sp>
      <p:sp>
        <p:nvSpPr>
          <p:cNvPr id="55326" name="Text Box 30"/>
          <p:cNvSpPr txBox="1">
            <a:spLocks noChangeArrowheads="1"/>
          </p:cNvSpPr>
          <p:nvPr/>
        </p:nvSpPr>
        <p:spPr bwMode="auto">
          <a:xfrm>
            <a:off x="611188" y="3357563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P</a:t>
            </a:r>
            <a:r>
              <a:rPr lang="en-US" sz="2000" baseline="-25000"/>
              <a:t>2</a:t>
            </a:r>
          </a:p>
        </p:txBody>
      </p:sp>
      <p:sp>
        <p:nvSpPr>
          <p:cNvPr id="55328" name="Text Box 32"/>
          <p:cNvSpPr txBox="1">
            <a:spLocks noChangeArrowheads="1"/>
          </p:cNvSpPr>
          <p:nvPr/>
        </p:nvSpPr>
        <p:spPr bwMode="auto">
          <a:xfrm>
            <a:off x="611188" y="4365625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P</a:t>
            </a:r>
            <a:r>
              <a:rPr lang="en-US" sz="2000" baseline="-25000" dirty="0"/>
              <a:t>3</a:t>
            </a:r>
          </a:p>
        </p:txBody>
      </p:sp>
      <p:sp>
        <p:nvSpPr>
          <p:cNvPr id="55329" name="Text Box 33"/>
          <p:cNvSpPr txBox="1">
            <a:spLocks noChangeArrowheads="1"/>
          </p:cNvSpPr>
          <p:nvPr/>
        </p:nvSpPr>
        <p:spPr bwMode="auto">
          <a:xfrm>
            <a:off x="611188" y="4724400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P</a:t>
            </a:r>
            <a:r>
              <a:rPr lang="en-US" sz="2000" baseline="-25000"/>
              <a:t>1</a:t>
            </a:r>
          </a:p>
        </p:txBody>
      </p:sp>
      <p:sp>
        <p:nvSpPr>
          <p:cNvPr id="55330" name="Text Box 34"/>
          <p:cNvSpPr txBox="1">
            <a:spLocks noChangeArrowheads="1"/>
          </p:cNvSpPr>
          <p:nvPr/>
        </p:nvSpPr>
        <p:spPr bwMode="auto">
          <a:xfrm>
            <a:off x="5508104" y="2276872"/>
            <a:ext cx="3311525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</a:rPr>
              <a:t>When </a:t>
            </a:r>
            <a:r>
              <a:rPr lang="en-US" sz="2000" dirty="0" smtClean="0">
                <a:solidFill>
                  <a:schemeClr val="bg1"/>
                </a:solidFill>
              </a:rPr>
              <a:t>demand </a:t>
            </a:r>
            <a:r>
              <a:rPr lang="en-US" sz="2000" dirty="0">
                <a:solidFill>
                  <a:schemeClr val="bg1"/>
                </a:solidFill>
              </a:rPr>
              <a:t>is inelastic</a:t>
            </a:r>
          </a:p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</a:rPr>
              <a:t>A supply shock will have large impact on </a:t>
            </a:r>
            <a:r>
              <a:rPr lang="en-US" sz="2000" dirty="0" smtClean="0">
                <a:solidFill>
                  <a:schemeClr val="bg1"/>
                </a:solidFill>
              </a:rPr>
              <a:t>price and little impact on quantity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55331" name="AutoShape 35"/>
          <p:cNvSpPr>
            <a:spLocks noChangeArrowheads="1"/>
          </p:cNvSpPr>
          <p:nvPr/>
        </p:nvSpPr>
        <p:spPr bwMode="auto">
          <a:xfrm rot="10800000">
            <a:off x="250825" y="3644900"/>
            <a:ext cx="360363" cy="1152525"/>
          </a:xfrm>
          <a:prstGeom prst="curvedLeftArrow">
            <a:avLst>
              <a:gd name="adj1" fmla="val 63965"/>
              <a:gd name="adj2" fmla="val 127929"/>
              <a:gd name="adj3" fmla="val 33333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perspectiveLeft"/>
            <a:lightRig rig="threePt" dir="t"/>
          </a:scene3d>
        </p:spPr>
        <p:txBody>
          <a:bodyPr wrap="none" anchor="ctr"/>
          <a:lstStyle/>
          <a:p>
            <a:endParaRPr lang="en-US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5332" name="Text Box 36"/>
          <p:cNvSpPr txBox="1">
            <a:spLocks noChangeArrowheads="1"/>
          </p:cNvSpPr>
          <p:nvPr/>
        </p:nvSpPr>
        <p:spPr bwMode="auto">
          <a:xfrm>
            <a:off x="5508104" y="4221088"/>
            <a:ext cx="3311525" cy="178510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</a:rPr>
              <a:t>When </a:t>
            </a:r>
            <a:r>
              <a:rPr lang="en-US" sz="2000" dirty="0" smtClean="0">
                <a:solidFill>
                  <a:schemeClr val="bg1"/>
                </a:solidFill>
              </a:rPr>
              <a:t>demand </a:t>
            </a:r>
            <a:r>
              <a:rPr lang="en-US" sz="2000" dirty="0">
                <a:solidFill>
                  <a:schemeClr val="bg1"/>
                </a:solidFill>
              </a:rPr>
              <a:t>is elastic</a:t>
            </a:r>
          </a:p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chemeClr val="bg1"/>
                </a:solidFill>
              </a:rPr>
              <a:t>The same supply </a:t>
            </a:r>
            <a:r>
              <a:rPr lang="en-US" sz="2000" dirty="0">
                <a:solidFill>
                  <a:schemeClr val="bg1"/>
                </a:solidFill>
              </a:rPr>
              <a:t>shock will only have small effect on </a:t>
            </a:r>
            <a:r>
              <a:rPr lang="en-US" sz="2000" dirty="0" smtClean="0">
                <a:solidFill>
                  <a:schemeClr val="bg1"/>
                </a:solidFill>
              </a:rPr>
              <a:t>price and a large impact on quantity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55334" name="AutoShape 38"/>
          <p:cNvSpPr>
            <a:spLocks noChangeArrowheads="1"/>
          </p:cNvSpPr>
          <p:nvPr/>
        </p:nvSpPr>
        <p:spPr bwMode="auto">
          <a:xfrm>
            <a:off x="1116013" y="4652963"/>
            <a:ext cx="358775" cy="215900"/>
          </a:xfrm>
          <a:prstGeom prst="upArrow">
            <a:avLst>
              <a:gd name="adj1" fmla="val 50000"/>
              <a:gd name="adj2" fmla="val 25000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5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5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55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5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5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5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5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5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55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6" dur="500"/>
                                        <p:tgtEl>
                                          <p:spTgt spid="55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1" dur="500"/>
                                        <p:tgtEl>
                                          <p:spTgt spid="55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5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55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55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55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55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55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55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6" grpId="0">
        <p:bldAsOne/>
      </p:bldGraphic>
      <p:bldP spid="55305" grpId="0" animBg="1"/>
      <p:bldP spid="55306" grpId="0" animBg="1"/>
      <p:bldP spid="55309" grpId="0" animBg="1"/>
      <p:bldP spid="55311" grpId="0" animBg="1"/>
      <p:bldP spid="55312" grpId="0" animBg="1"/>
      <p:bldP spid="55313" grpId="0" animBg="1"/>
      <p:bldP spid="55315" grpId="0"/>
      <p:bldP spid="55317" grpId="0"/>
      <p:bldP spid="55319" grpId="0"/>
      <p:bldP spid="55321" grpId="0"/>
      <p:bldP spid="55323" grpId="0"/>
      <p:bldP spid="55324" grpId="0"/>
      <p:bldP spid="55326" grpId="0"/>
      <p:bldP spid="55328" grpId="0"/>
      <p:bldP spid="55330" grpId="0" animBg="1"/>
      <p:bldP spid="55331" grpId="0" animBg="1"/>
      <p:bldP spid="55332" grpId="0" animBg="1"/>
      <p:bldP spid="5533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663352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Price Elasticity and Total Expenditure</a:t>
            </a:r>
          </a:p>
        </p:txBody>
      </p:sp>
      <p:sp>
        <p:nvSpPr>
          <p:cNvPr id="52227" name="Line 3"/>
          <p:cNvSpPr>
            <a:spLocks noChangeShapeType="1"/>
          </p:cNvSpPr>
          <p:nvPr/>
        </p:nvSpPr>
        <p:spPr bwMode="auto">
          <a:xfrm>
            <a:off x="2411413" y="2349500"/>
            <a:ext cx="0" cy="35274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2228" name="Line 4"/>
          <p:cNvSpPr>
            <a:spLocks noChangeShapeType="1"/>
          </p:cNvSpPr>
          <p:nvPr/>
        </p:nvSpPr>
        <p:spPr bwMode="auto">
          <a:xfrm>
            <a:off x="2411413" y="5876925"/>
            <a:ext cx="53292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2229" name="Line 5"/>
          <p:cNvSpPr>
            <a:spLocks noChangeShapeType="1"/>
          </p:cNvSpPr>
          <p:nvPr/>
        </p:nvSpPr>
        <p:spPr bwMode="auto">
          <a:xfrm flipH="1" flipV="1">
            <a:off x="2411413" y="3500438"/>
            <a:ext cx="4752975" cy="2376487"/>
          </a:xfrm>
          <a:prstGeom prst="line">
            <a:avLst/>
          </a:prstGeom>
          <a:noFill/>
          <a:ln w="38100">
            <a:solidFill>
              <a:srgbClr val="991C2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2231" name="Line 7"/>
          <p:cNvSpPr>
            <a:spLocks noChangeShapeType="1"/>
          </p:cNvSpPr>
          <p:nvPr/>
        </p:nvSpPr>
        <p:spPr bwMode="auto">
          <a:xfrm>
            <a:off x="2411413" y="4652963"/>
            <a:ext cx="2376487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2233" name="Line 9"/>
          <p:cNvSpPr>
            <a:spLocks noChangeShapeType="1"/>
          </p:cNvSpPr>
          <p:nvPr/>
        </p:nvSpPr>
        <p:spPr bwMode="auto">
          <a:xfrm>
            <a:off x="4716463" y="4652963"/>
            <a:ext cx="0" cy="12239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2234" name="Text Box 10"/>
          <p:cNvSpPr txBox="1">
            <a:spLocks noChangeArrowheads="1"/>
          </p:cNvSpPr>
          <p:nvPr/>
        </p:nvSpPr>
        <p:spPr bwMode="auto">
          <a:xfrm>
            <a:off x="1908175" y="3429000"/>
            <a:ext cx="5762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-25000"/>
              <a:t>A </a:t>
            </a:r>
            <a:endParaRPr lang="en-US"/>
          </a:p>
        </p:txBody>
      </p:sp>
      <p:sp>
        <p:nvSpPr>
          <p:cNvPr id="52243" name="Text Box 19"/>
          <p:cNvSpPr txBox="1">
            <a:spLocks noChangeArrowheads="1"/>
          </p:cNvSpPr>
          <p:nvPr/>
        </p:nvSpPr>
        <p:spPr bwMode="auto">
          <a:xfrm>
            <a:off x="3995739" y="3068638"/>
            <a:ext cx="180101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3E5D78"/>
                </a:solidFill>
              </a:rPr>
              <a:t>Elastic Range</a:t>
            </a:r>
          </a:p>
        </p:txBody>
      </p:sp>
      <p:sp>
        <p:nvSpPr>
          <p:cNvPr id="52244" name="Text Box 20"/>
          <p:cNvSpPr txBox="1">
            <a:spLocks noChangeArrowheads="1"/>
          </p:cNvSpPr>
          <p:nvPr/>
        </p:nvSpPr>
        <p:spPr bwMode="auto">
          <a:xfrm>
            <a:off x="6300788" y="4724400"/>
            <a:ext cx="22685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3E5D78"/>
                </a:solidFill>
              </a:rPr>
              <a:t>Inelastic Range</a:t>
            </a:r>
          </a:p>
        </p:txBody>
      </p:sp>
      <p:sp>
        <p:nvSpPr>
          <p:cNvPr id="52245" name="Text Box 21"/>
          <p:cNvSpPr txBox="1">
            <a:spLocks noChangeArrowheads="1"/>
          </p:cNvSpPr>
          <p:nvPr/>
        </p:nvSpPr>
        <p:spPr bwMode="auto">
          <a:xfrm>
            <a:off x="4859338" y="4365625"/>
            <a:ext cx="15128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3E5D78"/>
                </a:solidFill>
              </a:rPr>
              <a:t>Midpoint</a:t>
            </a:r>
          </a:p>
        </p:txBody>
      </p:sp>
      <p:sp>
        <p:nvSpPr>
          <p:cNvPr id="52246" name="Oval 22"/>
          <p:cNvSpPr>
            <a:spLocks noChangeArrowheads="1"/>
          </p:cNvSpPr>
          <p:nvPr/>
        </p:nvSpPr>
        <p:spPr bwMode="auto">
          <a:xfrm>
            <a:off x="4643438" y="4581525"/>
            <a:ext cx="142875" cy="1428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46" name="Diagram 45"/>
          <p:cNvGraphicFramePr/>
          <p:nvPr>
            <p:extLst>
              <p:ext uri="{D42A27DB-BD31-4B8C-83A1-F6EECF244321}">
                <p14:modId xmlns:p14="http://schemas.microsoft.com/office/powerpoint/2010/main" val="1672653635"/>
              </p:ext>
            </p:extLst>
          </p:nvPr>
        </p:nvGraphicFramePr>
        <p:xfrm>
          <a:off x="2555776" y="1772816"/>
          <a:ext cx="4103662" cy="3968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2248" name="Oval 24"/>
          <p:cNvSpPr>
            <a:spLocks noChangeArrowheads="1"/>
          </p:cNvSpPr>
          <p:nvPr/>
        </p:nvSpPr>
        <p:spPr bwMode="auto">
          <a:xfrm>
            <a:off x="3276600" y="3860800"/>
            <a:ext cx="142875" cy="1428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2249" name="Oval 25"/>
          <p:cNvSpPr>
            <a:spLocks noChangeArrowheads="1"/>
          </p:cNvSpPr>
          <p:nvPr/>
        </p:nvSpPr>
        <p:spPr bwMode="auto">
          <a:xfrm>
            <a:off x="2843213" y="3644900"/>
            <a:ext cx="142875" cy="1428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2250" name="Rectangle 26"/>
          <p:cNvSpPr>
            <a:spLocks noChangeArrowheads="1"/>
          </p:cNvSpPr>
          <p:nvPr/>
        </p:nvSpPr>
        <p:spPr bwMode="auto">
          <a:xfrm>
            <a:off x="2411413" y="3716338"/>
            <a:ext cx="504825" cy="2160587"/>
          </a:xfrm>
          <a:prstGeom prst="rect">
            <a:avLst/>
          </a:prstGeom>
          <a:gradFill rotWithShape="1">
            <a:gsLst>
              <a:gs pos="0">
                <a:schemeClr val="accent1">
                  <a:alpha val="30000"/>
                </a:schemeClr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prstDash val="dash"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endParaRPr lang="en-US"/>
          </a:p>
        </p:txBody>
      </p:sp>
      <p:sp>
        <p:nvSpPr>
          <p:cNvPr id="52252" name="Rectangle 28"/>
          <p:cNvSpPr>
            <a:spLocks noChangeArrowheads="1"/>
          </p:cNvSpPr>
          <p:nvPr/>
        </p:nvSpPr>
        <p:spPr bwMode="auto">
          <a:xfrm>
            <a:off x="2411413" y="3933825"/>
            <a:ext cx="936625" cy="1943100"/>
          </a:xfrm>
          <a:prstGeom prst="rect">
            <a:avLst/>
          </a:prstGeom>
          <a:gradFill rotWithShape="1">
            <a:gsLst>
              <a:gs pos="0">
                <a:srgbClr val="991C20">
                  <a:alpha val="30000"/>
                </a:srgbClr>
              </a:gs>
              <a:gs pos="100000">
                <a:srgbClr val="991C2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prstDash val="dash"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endParaRPr lang="en-US"/>
          </a:p>
        </p:txBody>
      </p:sp>
      <p:sp>
        <p:nvSpPr>
          <p:cNvPr id="52253" name="Line 29"/>
          <p:cNvSpPr>
            <a:spLocks noChangeShapeType="1"/>
          </p:cNvSpPr>
          <p:nvPr/>
        </p:nvSpPr>
        <p:spPr bwMode="auto">
          <a:xfrm flipV="1">
            <a:off x="3059113" y="3357563"/>
            <a:ext cx="936625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2254" name="Line 30"/>
          <p:cNvSpPr>
            <a:spLocks noChangeShapeType="1"/>
          </p:cNvSpPr>
          <p:nvPr/>
        </p:nvSpPr>
        <p:spPr bwMode="auto">
          <a:xfrm>
            <a:off x="4140200" y="3429000"/>
            <a:ext cx="215900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2255" name="Line 31"/>
          <p:cNvSpPr>
            <a:spLocks noChangeShapeType="1"/>
          </p:cNvSpPr>
          <p:nvPr/>
        </p:nvSpPr>
        <p:spPr bwMode="auto">
          <a:xfrm>
            <a:off x="5292725" y="4795838"/>
            <a:ext cx="1008063" cy="1460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2256" name="Line 32"/>
          <p:cNvSpPr>
            <a:spLocks noChangeShapeType="1"/>
          </p:cNvSpPr>
          <p:nvPr/>
        </p:nvSpPr>
        <p:spPr bwMode="auto">
          <a:xfrm>
            <a:off x="6732588" y="5157788"/>
            <a:ext cx="576262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1908175" y="3716338"/>
            <a:ext cx="576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-25000"/>
              <a:t>B </a:t>
            </a:r>
            <a:endParaRPr lang="en-US"/>
          </a:p>
        </p:txBody>
      </p:sp>
      <p:sp>
        <p:nvSpPr>
          <p:cNvPr id="52258" name="AutoShape 34"/>
          <p:cNvSpPr>
            <a:spLocks noChangeArrowheads="1"/>
          </p:cNvSpPr>
          <p:nvPr/>
        </p:nvSpPr>
        <p:spPr bwMode="auto">
          <a:xfrm>
            <a:off x="2555875" y="3716338"/>
            <a:ext cx="215900" cy="2159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52259" name="AutoShape 35"/>
          <p:cNvSpPr>
            <a:spLocks noChangeArrowheads="1"/>
          </p:cNvSpPr>
          <p:nvPr/>
        </p:nvSpPr>
        <p:spPr bwMode="auto">
          <a:xfrm>
            <a:off x="2987675" y="4564062"/>
            <a:ext cx="288925" cy="28892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991C2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endParaRPr lang="en-US"/>
          </a:p>
        </p:txBody>
      </p:sp>
      <p:sp>
        <p:nvSpPr>
          <p:cNvPr id="52260" name="Text Box 36"/>
          <p:cNvSpPr txBox="1">
            <a:spLocks noChangeArrowheads="1"/>
          </p:cNvSpPr>
          <p:nvPr/>
        </p:nvSpPr>
        <p:spPr bwMode="auto">
          <a:xfrm>
            <a:off x="2627313" y="5949950"/>
            <a:ext cx="576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-25000"/>
              <a:t>A </a:t>
            </a:r>
            <a:endParaRPr lang="en-US"/>
          </a:p>
        </p:txBody>
      </p:sp>
      <p:sp>
        <p:nvSpPr>
          <p:cNvPr id="52261" name="Text Box 37"/>
          <p:cNvSpPr txBox="1">
            <a:spLocks noChangeArrowheads="1"/>
          </p:cNvSpPr>
          <p:nvPr/>
        </p:nvSpPr>
        <p:spPr bwMode="auto">
          <a:xfrm>
            <a:off x="3059113" y="5949950"/>
            <a:ext cx="576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-25000"/>
              <a:t>B</a:t>
            </a:r>
            <a:endParaRPr lang="en-US"/>
          </a:p>
        </p:txBody>
      </p:sp>
      <p:sp>
        <p:nvSpPr>
          <p:cNvPr id="52262" name="Text Box 38"/>
          <p:cNvSpPr txBox="1">
            <a:spLocks noChangeArrowheads="1"/>
          </p:cNvSpPr>
          <p:nvPr/>
        </p:nvSpPr>
        <p:spPr bwMode="auto">
          <a:xfrm>
            <a:off x="2843213" y="3357563"/>
            <a:ext cx="5032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A</a:t>
            </a:r>
          </a:p>
        </p:txBody>
      </p:sp>
      <p:sp>
        <p:nvSpPr>
          <p:cNvPr id="52263" name="Text Box 39"/>
          <p:cNvSpPr txBox="1">
            <a:spLocks noChangeArrowheads="1"/>
          </p:cNvSpPr>
          <p:nvPr/>
        </p:nvSpPr>
        <p:spPr bwMode="auto">
          <a:xfrm>
            <a:off x="3348038" y="3644900"/>
            <a:ext cx="5032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B</a:t>
            </a:r>
          </a:p>
        </p:txBody>
      </p:sp>
      <p:sp>
        <p:nvSpPr>
          <p:cNvPr id="52264" name="Oval 40"/>
          <p:cNvSpPr>
            <a:spLocks noChangeArrowheads="1"/>
          </p:cNvSpPr>
          <p:nvPr/>
        </p:nvSpPr>
        <p:spPr bwMode="auto">
          <a:xfrm>
            <a:off x="5940425" y="5229225"/>
            <a:ext cx="142875" cy="1428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b="1"/>
          </a:p>
        </p:txBody>
      </p:sp>
      <p:sp>
        <p:nvSpPr>
          <p:cNvPr id="52265" name="Oval 41"/>
          <p:cNvSpPr>
            <a:spLocks noChangeArrowheads="1"/>
          </p:cNvSpPr>
          <p:nvPr/>
        </p:nvSpPr>
        <p:spPr bwMode="auto">
          <a:xfrm>
            <a:off x="6659563" y="5589588"/>
            <a:ext cx="142875" cy="1428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2266" name="Text Box 42"/>
          <p:cNvSpPr txBox="1">
            <a:spLocks noChangeArrowheads="1"/>
          </p:cNvSpPr>
          <p:nvPr/>
        </p:nvSpPr>
        <p:spPr bwMode="auto">
          <a:xfrm>
            <a:off x="1908175" y="5156200"/>
            <a:ext cx="5762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-25000"/>
              <a:t>C</a:t>
            </a:r>
            <a:endParaRPr lang="en-US"/>
          </a:p>
        </p:txBody>
      </p:sp>
      <p:sp>
        <p:nvSpPr>
          <p:cNvPr id="52267" name="Text Box 43"/>
          <p:cNvSpPr txBox="1">
            <a:spLocks noChangeArrowheads="1"/>
          </p:cNvSpPr>
          <p:nvPr/>
        </p:nvSpPr>
        <p:spPr bwMode="auto">
          <a:xfrm>
            <a:off x="1908175" y="5443538"/>
            <a:ext cx="576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r>
              <a:rPr lang="en-US" baseline="-25000"/>
              <a:t>E </a:t>
            </a:r>
            <a:endParaRPr lang="en-US"/>
          </a:p>
        </p:txBody>
      </p:sp>
      <p:sp>
        <p:nvSpPr>
          <p:cNvPr id="52268" name="Text Box 44"/>
          <p:cNvSpPr txBox="1">
            <a:spLocks noChangeArrowheads="1"/>
          </p:cNvSpPr>
          <p:nvPr/>
        </p:nvSpPr>
        <p:spPr bwMode="auto">
          <a:xfrm>
            <a:off x="6011863" y="5013325"/>
            <a:ext cx="5032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</a:t>
            </a:r>
          </a:p>
        </p:txBody>
      </p:sp>
      <p:sp>
        <p:nvSpPr>
          <p:cNvPr id="52269" name="Text Box 45"/>
          <p:cNvSpPr txBox="1">
            <a:spLocks noChangeArrowheads="1"/>
          </p:cNvSpPr>
          <p:nvPr/>
        </p:nvSpPr>
        <p:spPr bwMode="auto">
          <a:xfrm>
            <a:off x="6659563" y="5300663"/>
            <a:ext cx="5032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E</a:t>
            </a:r>
          </a:p>
        </p:txBody>
      </p:sp>
      <p:sp>
        <p:nvSpPr>
          <p:cNvPr id="52274" name="Text Box 50"/>
          <p:cNvSpPr txBox="1">
            <a:spLocks noChangeArrowheads="1"/>
          </p:cNvSpPr>
          <p:nvPr/>
        </p:nvSpPr>
        <p:spPr bwMode="auto">
          <a:xfrm>
            <a:off x="5795963" y="5949950"/>
            <a:ext cx="576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-25000"/>
              <a:t>C </a:t>
            </a:r>
            <a:endParaRPr lang="en-US"/>
          </a:p>
        </p:txBody>
      </p:sp>
      <p:sp>
        <p:nvSpPr>
          <p:cNvPr id="52275" name="Text Box 51"/>
          <p:cNvSpPr txBox="1">
            <a:spLocks noChangeArrowheads="1"/>
          </p:cNvSpPr>
          <p:nvPr/>
        </p:nvSpPr>
        <p:spPr bwMode="auto">
          <a:xfrm>
            <a:off x="6516688" y="5949950"/>
            <a:ext cx="576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r>
              <a:rPr lang="en-US" baseline="-25000"/>
              <a:t>E</a:t>
            </a:r>
            <a:endParaRPr lang="en-US"/>
          </a:p>
        </p:txBody>
      </p:sp>
      <p:sp>
        <p:nvSpPr>
          <p:cNvPr id="52276" name="Rectangle 52"/>
          <p:cNvSpPr>
            <a:spLocks noChangeArrowheads="1"/>
          </p:cNvSpPr>
          <p:nvPr/>
        </p:nvSpPr>
        <p:spPr bwMode="auto">
          <a:xfrm>
            <a:off x="2411413" y="5300663"/>
            <a:ext cx="3600450" cy="576262"/>
          </a:xfrm>
          <a:prstGeom prst="rect">
            <a:avLst/>
          </a:prstGeom>
          <a:gradFill rotWithShape="1">
            <a:gsLst>
              <a:gs pos="0">
                <a:schemeClr val="accent1">
                  <a:alpha val="30000"/>
                </a:schemeClr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prstDash val="dash"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endParaRPr lang="en-US"/>
          </a:p>
        </p:txBody>
      </p:sp>
      <p:sp>
        <p:nvSpPr>
          <p:cNvPr id="52277" name="Rectangle 53"/>
          <p:cNvSpPr>
            <a:spLocks noChangeArrowheads="1"/>
          </p:cNvSpPr>
          <p:nvPr/>
        </p:nvSpPr>
        <p:spPr bwMode="auto">
          <a:xfrm>
            <a:off x="2411413" y="5661025"/>
            <a:ext cx="4321175" cy="215900"/>
          </a:xfrm>
          <a:prstGeom prst="rect">
            <a:avLst/>
          </a:prstGeom>
          <a:gradFill rotWithShape="1">
            <a:gsLst>
              <a:gs pos="0">
                <a:srgbClr val="991C20">
                  <a:alpha val="30000"/>
                </a:srgbClr>
              </a:gs>
              <a:gs pos="100000">
                <a:srgbClr val="991C2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prstDash val="dash"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endParaRPr lang="en-US"/>
          </a:p>
        </p:txBody>
      </p:sp>
      <p:sp>
        <p:nvSpPr>
          <p:cNvPr id="52278" name="AutoShape 54"/>
          <p:cNvSpPr>
            <a:spLocks noChangeArrowheads="1"/>
          </p:cNvSpPr>
          <p:nvPr/>
        </p:nvSpPr>
        <p:spPr bwMode="auto">
          <a:xfrm>
            <a:off x="4067175" y="5373688"/>
            <a:ext cx="360363" cy="2159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52279" name="AutoShape 55"/>
          <p:cNvSpPr>
            <a:spLocks noChangeArrowheads="1"/>
          </p:cNvSpPr>
          <p:nvPr/>
        </p:nvSpPr>
        <p:spPr bwMode="auto">
          <a:xfrm>
            <a:off x="6300788" y="5661025"/>
            <a:ext cx="288925" cy="217488"/>
          </a:xfrm>
          <a:prstGeom prst="rightArrow">
            <a:avLst>
              <a:gd name="adj1" fmla="val 50000"/>
              <a:gd name="adj2" fmla="val 33212"/>
            </a:avLst>
          </a:prstGeom>
          <a:solidFill>
            <a:srgbClr val="991C2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endParaRPr lang="en-US"/>
          </a:p>
        </p:txBody>
      </p:sp>
      <p:sp>
        <p:nvSpPr>
          <p:cNvPr id="52280" name="Text Box 56"/>
          <p:cNvSpPr txBox="1">
            <a:spLocks noChangeArrowheads="1"/>
          </p:cNvSpPr>
          <p:nvPr/>
        </p:nvSpPr>
        <p:spPr bwMode="auto">
          <a:xfrm>
            <a:off x="755651" y="4149725"/>
            <a:ext cx="158410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Expenditure </a:t>
            </a:r>
            <a:r>
              <a:rPr lang="en-US" dirty="0" smtClean="0"/>
              <a:t>increases</a:t>
            </a:r>
            <a:endParaRPr lang="en-US" dirty="0"/>
          </a:p>
        </p:txBody>
      </p:sp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4019292" y="5945853"/>
            <a:ext cx="14398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Expenditure </a:t>
            </a:r>
            <a:r>
              <a:rPr lang="en-US" dirty="0" smtClean="0"/>
              <a:t>decreases</a:t>
            </a:r>
            <a:endParaRPr lang="en-US" dirty="0"/>
          </a:p>
        </p:txBody>
      </p:sp>
      <p:graphicFrame>
        <p:nvGraphicFramePr>
          <p:cNvPr id="50" name="Diagram 49"/>
          <p:cNvGraphicFramePr/>
          <p:nvPr>
            <p:extLst>
              <p:ext uri="{D42A27DB-BD31-4B8C-83A1-F6EECF244321}">
                <p14:modId xmlns:p14="http://schemas.microsoft.com/office/powerpoint/2010/main" val="1554266954"/>
              </p:ext>
            </p:extLst>
          </p:nvPr>
        </p:nvGraphicFramePr>
        <p:xfrm>
          <a:off x="107504" y="1700808"/>
          <a:ext cx="2232248" cy="15121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53" name="Diagram 52"/>
          <p:cNvGraphicFramePr/>
          <p:nvPr>
            <p:extLst>
              <p:ext uri="{D42A27DB-BD31-4B8C-83A1-F6EECF244321}">
                <p14:modId xmlns:p14="http://schemas.microsoft.com/office/powerpoint/2010/main" val="2764624791"/>
              </p:ext>
            </p:extLst>
          </p:nvPr>
        </p:nvGraphicFramePr>
        <p:xfrm>
          <a:off x="3671776" y="1196752"/>
          <a:ext cx="3060812" cy="8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55" name="Diagram 54"/>
          <p:cNvGraphicFramePr/>
          <p:nvPr>
            <p:extLst>
              <p:ext uri="{D42A27DB-BD31-4B8C-83A1-F6EECF244321}">
                <p14:modId xmlns:p14="http://schemas.microsoft.com/office/powerpoint/2010/main" val="942017559"/>
              </p:ext>
            </p:extLst>
          </p:nvPr>
        </p:nvGraphicFramePr>
        <p:xfrm>
          <a:off x="6516216" y="2780928"/>
          <a:ext cx="2232248" cy="1656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2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2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0" dur="500"/>
                                        <p:tgtEl>
                                          <p:spTgt spid="52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9" dur="500"/>
                                        <p:tgtEl>
                                          <p:spTgt spid="52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52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2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52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2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2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2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2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52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52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52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43" grpId="0"/>
      <p:bldP spid="52244" grpId="0"/>
      <p:bldP spid="52245" grpId="0"/>
      <p:bldP spid="52246" grpId="0" animBg="1"/>
      <p:bldP spid="52250" grpId="0" animBg="1"/>
      <p:bldP spid="52252" grpId="0" animBg="1"/>
      <p:bldP spid="52253" grpId="0" animBg="1"/>
      <p:bldP spid="52254" grpId="0" animBg="1"/>
      <p:bldP spid="52255" grpId="0" animBg="1"/>
      <p:bldP spid="52256" grpId="0" animBg="1"/>
      <p:bldP spid="52258" grpId="0" animBg="1"/>
      <p:bldP spid="52259" grpId="0" animBg="1"/>
      <p:bldP spid="52276" grpId="0" animBg="1"/>
      <p:bldP spid="52277" grpId="0" animBg="1"/>
      <p:bldP spid="52278" grpId="0" animBg="1"/>
      <p:bldP spid="52279" grpId="0" animBg="1"/>
      <p:bldP spid="52280" grpId="0"/>
      <p:bldP spid="52281" grpId="0"/>
      <p:bldGraphic spid="50" grpId="0">
        <p:bldAsOne/>
      </p:bldGraphic>
      <p:bldGraphic spid="53" grpId="0">
        <p:bldAsOne/>
      </p:bldGraphic>
      <p:bldGraphic spid="55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>
                <a:solidFill>
                  <a:srgbClr val="FF7D19"/>
                </a:solidFill>
              </a:rPr>
              <a:t>Demand Elasticity and </a:t>
            </a:r>
            <a:r>
              <a:rPr lang="en-GB" sz="4000" dirty="0" smtClean="0">
                <a:solidFill>
                  <a:srgbClr val="FF7D19"/>
                </a:solidFill>
              </a:rPr>
              <a:t>Total </a:t>
            </a:r>
            <a:r>
              <a:rPr lang="en-GB" sz="4000" dirty="0">
                <a:solidFill>
                  <a:srgbClr val="FF7D19"/>
                </a:solidFill>
              </a:rPr>
              <a:t>Expenditure</a:t>
            </a:r>
          </a:p>
        </p:txBody>
      </p:sp>
      <p:grpSp>
        <p:nvGrpSpPr>
          <p:cNvPr id="26627" name="Group 3"/>
          <p:cNvGrpSpPr>
            <a:grpSpLocks/>
          </p:cNvGrpSpPr>
          <p:nvPr/>
        </p:nvGrpSpPr>
        <p:grpSpPr bwMode="auto">
          <a:xfrm>
            <a:off x="914400" y="1676400"/>
            <a:ext cx="4114800" cy="2640013"/>
            <a:chOff x="576" y="1056"/>
            <a:chExt cx="2592" cy="1663"/>
          </a:xfrm>
        </p:grpSpPr>
        <p:grpSp>
          <p:nvGrpSpPr>
            <p:cNvPr id="26628" name="Group 4"/>
            <p:cNvGrpSpPr>
              <a:grpSpLocks/>
            </p:cNvGrpSpPr>
            <p:nvPr/>
          </p:nvGrpSpPr>
          <p:grpSpPr bwMode="auto">
            <a:xfrm>
              <a:off x="576" y="1056"/>
              <a:ext cx="2592" cy="1663"/>
              <a:chOff x="576" y="1056"/>
              <a:chExt cx="2592" cy="1663"/>
            </a:xfrm>
          </p:grpSpPr>
          <p:sp>
            <p:nvSpPr>
              <p:cNvPr id="26629" name="Line 5"/>
              <p:cNvSpPr>
                <a:spLocks noChangeAspect="1" noChangeShapeType="1"/>
              </p:cNvSpPr>
              <p:nvPr/>
            </p:nvSpPr>
            <p:spPr bwMode="auto">
              <a:xfrm>
                <a:off x="868" y="2415"/>
                <a:ext cx="1909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30" name="Line 6"/>
              <p:cNvSpPr>
                <a:spLocks noChangeAspect="1" noChangeShapeType="1"/>
              </p:cNvSpPr>
              <p:nvPr/>
            </p:nvSpPr>
            <p:spPr bwMode="auto">
              <a:xfrm>
                <a:off x="875" y="1335"/>
                <a:ext cx="1296" cy="1080"/>
              </a:xfrm>
              <a:prstGeom prst="line">
                <a:avLst/>
              </a:prstGeom>
              <a:noFill/>
              <a:ln w="31750">
                <a:solidFill>
                  <a:srgbClr val="0070C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31" name="Text Box 7"/>
              <p:cNvSpPr txBox="1">
                <a:spLocks noChangeAspect="1" noChangeArrowheads="1"/>
              </p:cNvSpPr>
              <p:nvPr/>
            </p:nvSpPr>
            <p:spPr bwMode="auto">
              <a:xfrm>
                <a:off x="2099" y="2379"/>
                <a:ext cx="255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GB" sz="2400" b="1" dirty="0">
                    <a:solidFill>
                      <a:schemeClr val="tx2"/>
                    </a:solidFill>
                  </a:rPr>
                  <a:t>D</a:t>
                </a:r>
              </a:p>
            </p:txBody>
          </p:sp>
          <p:sp>
            <p:nvSpPr>
              <p:cNvPr id="26632" name="Line 8"/>
              <p:cNvSpPr>
                <a:spLocks noChangeAspect="1" noChangeShapeType="1"/>
              </p:cNvSpPr>
              <p:nvPr/>
            </p:nvSpPr>
            <p:spPr bwMode="auto">
              <a:xfrm flipH="1">
                <a:off x="1595" y="1581"/>
                <a:ext cx="485" cy="259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arrow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633" name="Text Box 9"/>
              <p:cNvSpPr txBox="1">
                <a:spLocks noChangeAspect="1" noChangeArrowheads="1"/>
              </p:cNvSpPr>
              <p:nvPr/>
            </p:nvSpPr>
            <p:spPr bwMode="auto">
              <a:xfrm>
                <a:off x="2099" y="1436"/>
                <a:ext cx="1069" cy="2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GB" sz="2000" i="1" dirty="0">
                    <a:solidFill>
                      <a:srgbClr val="3E5D78"/>
                    </a:solidFill>
                  </a:rPr>
                  <a:t>Unit elasticity</a:t>
                </a:r>
              </a:p>
            </p:txBody>
          </p:sp>
          <p:sp>
            <p:nvSpPr>
              <p:cNvPr id="26634" name="Text Box 10"/>
              <p:cNvSpPr txBox="1">
                <a:spLocks noChangeAspect="1" noChangeArrowheads="1"/>
              </p:cNvSpPr>
              <p:nvPr/>
            </p:nvSpPr>
            <p:spPr bwMode="auto">
              <a:xfrm>
                <a:off x="1271" y="1335"/>
                <a:ext cx="593" cy="2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GB" sz="2000" i="1" dirty="0">
                    <a:solidFill>
                      <a:srgbClr val="3E5D78"/>
                    </a:solidFill>
                  </a:rPr>
                  <a:t>Elastic</a:t>
                </a:r>
              </a:p>
            </p:txBody>
          </p:sp>
          <p:sp>
            <p:nvSpPr>
              <p:cNvPr id="26635" name="Text Box 11"/>
              <p:cNvSpPr txBox="1">
                <a:spLocks noChangeAspect="1" noChangeArrowheads="1"/>
              </p:cNvSpPr>
              <p:nvPr/>
            </p:nvSpPr>
            <p:spPr bwMode="auto">
              <a:xfrm>
                <a:off x="1955" y="1911"/>
                <a:ext cx="709" cy="2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GB" sz="2000" i="1" dirty="0">
                    <a:solidFill>
                      <a:srgbClr val="3E5D78"/>
                    </a:solidFill>
                  </a:rPr>
                  <a:t>Inelastic</a:t>
                </a:r>
              </a:p>
            </p:txBody>
          </p:sp>
          <p:sp>
            <p:nvSpPr>
              <p:cNvPr id="26636" name="AutoShape 12"/>
              <p:cNvSpPr>
                <a:spLocks noChangeAspect="1"/>
              </p:cNvSpPr>
              <p:nvPr/>
            </p:nvSpPr>
            <p:spPr bwMode="auto">
              <a:xfrm rot="-2944484">
                <a:off x="1232" y="1158"/>
                <a:ext cx="84" cy="797"/>
              </a:xfrm>
              <a:prstGeom prst="rightBrace">
                <a:avLst>
                  <a:gd name="adj1" fmla="val 79067"/>
                  <a:gd name="adj2" fmla="val 50000"/>
                </a:avLst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 algn="ctr" eaLnBrk="0" hangingPunct="0"/>
                <a:endParaRPr lang="en-GB" sz="2400">
                  <a:solidFill>
                    <a:schemeClr val="accent5"/>
                  </a:solidFill>
                </a:endParaRPr>
              </a:p>
            </p:txBody>
          </p:sp>
          <p:sp>
            <p:nvSpPr>
              <p:cNvPr id="26637" name="AutoShape 13"/>
              <p:cNvSpPr>
                <a:spLocks noChangeAspect="1"/>
              </p:cNvSpPr>
              <p:nvPr/>
            </p:nvSpPr>
            <p:spPr bwMode="auto">
              <a:xfrm rot="-2944484">
                <a:off x="1896" y="1742"/>
                <a:ext cx="72" cy="720"/>
              </a:xfrm>
              <a:prstGeom prst="rightBrace">
                <a:avLst>
                  <a:gd name="adj1" fmla="val 83333"/>
                  <a:gd name="adj2" fmla="val 50000"/>
                </a:avLst>
              </a:prstGeom>
              <a:noFill/>
              <a:ln w="38100">
                <a:solidFill>
                  <a:schemeClr val="accent5"/>
                </a:solidFill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 algn="ctr" eaLnBrk="0" hangingPunct="0"/>
                <a:endParaRPr lang="en-GB" sz="2400">
                  <a:solidFill>
                    <a:schemeClr val="accent5"/>
                  </a:solidFill>
                </a:endParaRPr>
              </a:p>
            </p:txBody>
          </p:sp>
          <p:sp>
            <p:nvSpPr>
              <p:cNvPr id="26638" name="Text Box 14"/>
              <p:cNvSpPr txBox="1">
                <a:spLocks noChangeAspect="1" noChangeArrowheads="1"/>
              </p:cNvSpPr>
              <p:nvPr/>
            </p:nvSpPr>
            <p:spPr bwMode="auto">
              <a:xfrm>
                <a:off x="2315" y="2486"/>
                <a:ext cx="658" cy="2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GB" i="1" dirty="0"/>
                  <a:t>Quantity</a:t>
                </a:r>
              </a:p>
            </p:txBody>
          </p:sp>
          <p:sp>
            <p:nvSpPr>
              <p:cNvPr id="26639" name="Text Box 15"/>
              <p:cNvSpPr txBox="1">
                <a:spLocks noChangeAspect="1" noChangeArrowheads="1"/>
              </p:cNvSpPr>
              <p:nvPr/>
            </p:nvSpPr>
            <p:spPr bwMode="auto">
              <a:xfrm rot="-5297802">
                <a:off x="460" y="1172"/>
                <a:ext cx="481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GB" sz="2000" i="1" dirty="0"/>
                  <a:t>Price</a:t>
                </a:r>
              </a:p>
            </p:txBody>
          </p:sp>
        </p:grpSp>
        <p:sp>
          <p:nvSpPr>
            <p:cNvPr id="26640" name="Line 16"/>
            <p:cNvSpPr>
              <a:spLocks noChangeAspect="1" noChangeShapeType="1"/>
            </p:cNvSpPr>
            <p:nvPr/>
          </p:nvSpPr>
          <p:spPr bwMode="auto">
            <a:xfrm flipV="1">
              <a:off x="875" y="1083"/>
              <a:ext cx="0" cy="13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641" name="Text Box 17"/>
            <p:cNvSpPr txBox="1">
              <a:spLocks noChangeAspect="1" noChangeArrowheads="1"/>
            </p:cNvSpPr>
            <p:nvPr/>
          </p:nvSpPr>
          <p:spPr bwMode="auto">
            <a:xfrm>
              <a:off x="1476" y="1735"/>
              <a:ext cx="180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GB" sz="2800">
                  <a:sym typeface="Symbol" pitchFamily="18" charset="2"/>
                </a:rPr>
                <a:t></a:t>
              </a:r>
              <a:endParaRPr lang="en-GB" sz="2800"/>
            </a:p>
          </p:txBody>
        </p:sp>
        <p:sp>
          <p:nvSpPr>
            <p:cNvPr id="26642" name="Text Box 18"/>
            <p:cNvSpPr txBox="1">
              <a:spLocks noChangeAspect="1" noChangeArrowheads="1"/>
            </p:cNvSpPr>
            <p:nvPr/>
          </p:nvSpPr>
          <p:spPr bwMode="auto">
            <a:xfrm>
              <a:off x="837" y="1412"/>
              <a:ext cx="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2400" b="1" dirty="0">
                  <a:solidFill>
                    <a:schemeClr val="tx2"/>
                  </a:solidFill>
                </a:rPr>
                <a:t>D</a:t>
              </a:r>
            </a:p>
          </p:txBody>
        </p:sp>
      </p:grpSp>
      <p:grpSp>
        <p:nvGrpSpPr>
          <p:cNvPr id="26643" name="Group 19"/>
          <p:cNvGrpSpPr>
            <a:grpSpLocks/>
          </p:cNvGrpSpPr>
          <p:nvPr/>
        </p:nvGrpSpPr>
        <p:grpSpPr bwMode="auto">
          <a:xfrm>
            <a:off x="685800" y="3905251"/>
            <a:ext cx="4048125" cy="2493963"/>
            <a:chOff x="432" y="2460"/>
            <a:chExt cx="2550" cy="1571"/>
          </a:xfrm>
        </p:grpSpPr>
        <p:sp>
          <p:nvSpPr>
            <p:cNvPr id="26644" name="Line 20"/>
            <p:cNvSpPr>
              <a:spLocks noChangeAspect="1" noChangeShapeType="1"/>
            </p:cNvSpPr>
            <p:nvPr/>
          </p:nvSpPr>
          <p:spPr bwMode="auto">
            <a:xfrm>
              <a:off x="877" y="3792"/>
              <a:ext cx="190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645" name="Text Box 21"/>
            <p:cNvSpPr txBox="1">
              <a:spLocks noChangeAspect="1" noChangeArrowheads="1"/>
            </p:cNvSpPr>
            <p:nvPr/>
          </p:nvSpPr>
          <p:spPr bwMode="auto">
            <a:xfrm>
              <a:off x="2324" y="3798"/>
              <a:ext cx="658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i="1" dirty="0"/>
                <a:t>Quantity</a:t>
              </a:r>
            </a:p>
          </p:txBody>
        </p:sp>
        <p:sp>
          <p:nvSpPr>
            <p:cNvPr id="26646" name="Text Box 22"/>
            <p:cNvSpPr txBox="1">
              <a:spLocks noChangeAspect="1" noChangeArrowheads="1"/>
            </p:cNvSpPr>
            <p:nvPr/>
          </p:nvSpPr>
          <p:spPr bwMode="auto">
            <a:xfrm rot="-5297802">
              <a:off x="288" y="2637"/>
              <a:ext cx="69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i="1" dirty="0"/>
                <a:t>Total</a:t>
              </a:r>
            </a:p>
            <a:p>
              <a:pPr eaLnBrk="0" hangingPunct="0"/>
              <a:r>
                <a:rPr lang="en-GB" i="1" dirty="0"/>
                <a:t>Revenue</a:t>
              </a:r>
            </a:p>
          </p:txBody>
        </p:sp>
        <p:sp>
          <p:nvSpPr>
            <p:cNvPr id="26647" name="Line 23"/>
            <p:cNvSpPr>
              <a:spLocks noChangeAspect="1" noChangeShapeType="1"/>
            </p:cNvSpPr>
            <p:nvPr/>
          </p:nvSpPr>
          <p:spPr bwMode="auto">
            <a:xfrm flipV="1">
              <a:off x="884" y="2460"/>
              <a:ext cx="0" cy="13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648" name="Arc 24"/>
            <p:cNvSpPr>
              <a:spLocks/>
            </p:cNvSpPr>
            <p:nvPr/>
          </p:nvSpPr>
          <p:spPr bwMode="auto">
            <a:xfrm flipH="1">
              <a:off x="877" y="3072"/>
              <a:ext cx="611" cy="72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649" name="Arc 25"/>
            <p:cNvSpPr>
              <a:spLocks/>
            </p:cNvSpPr>
            <p:nvPr/>
          </p:nvSpPr>
          <p:spPr bwMode="auto">
            <a:xfrm>
              <a:off x="1479" y="3072"/>
              <a:ext cx="611" cy="72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dirty="0">
                <a:solidFill>
                  <a:schemeClr val="tx2"/>
                </a:solidFill>
              </a:endParaRPr>
            </a:p>
          </p:txBody>
        </p:sp>
        <p:sp>
          <p:nvSpPr>
            <p:cNvPr id="26650" name="Text Box 26"/>
            <p:cNvSpPr txBox="1">
              <a:spLocks noChangeArrowheads="1"/>
            </p:cNvSpPr>
            <p:nvPr/>
          </p:nvSpPr>
          <p:spPr bwMode="auto">
            <a:xfrm>
              <a:off x="1872" y="3120"/>
              <a:ext cx="105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GB" sz="1600" b="1" dirty="0">
                  <a:solidFill>
                    <a:schemeClr val="tx2"/>
                  </a:solidFill>
                </a:rPr>
                <a:t>(+)TR &lt; (-)TR</a:t>
              </a:r>
            </a:p>
          </p:txBody>
        </p:sp>
        <p:sp>
          <p:nvSpPr>
            <p:cNvPr id="26651" name="Text Box 27"/>
            <p:cNvSpPr txBox="1">
              <a:spLocks noChangeArrowheads="1"/>
            </p:cNvSpPr>
            <p:nvPr/>
          </p:nvSpPr>
          <p:spPr bwMode="auto">
            <a:xfrm>
              <a:off x="864" y="2832"/>
              <a:ext cx="105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GB" sz="1600" b="1" dirty="0">
                  <a:solidFill>
                    <a:schemeClr val="accent1"/>
                  </a:solidFill>
                </a:rPr>
                <a:t>(+)TR &gt; (-)TR</a:t>
              </a:r>
            </a:p>
          </p:txBody>
        </p:sp>
        <p:sp>
          <p:nvSpPr>
            <p:cNvPr id="26652" name="Line 28"/>
            <p:cNvSpPr>
              <a:spLocks noChangeShapeType="1"/>
            </p:cNvSpPr>
            <p:nvPr/>
          </p:nvSpPr>
          <p:spPr bwMode="auto">
            <a:xfrm>
              <a:off x="925" y="3862"/>
              <a:ext cx="528" cy="0"/>
            </a:xfrm>
            <a:prstGeom prst="line">
              <a:avLst/>
            </a:prstGeom>
            <a:noFill/>
            <a:ln w="19050">
              <a:solidFill>
                <a:schemeClr val="accent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653" name="Line 29"/>
            <p:cNvSpPr>
              <a:spLocks noChangeShapeType="1"/>
            </p:cNvSpPr>
            <p:nvPr/>
          </p:nvSpPr>
          <p:spPr bwMode="auto">
            <a:xfrm>
              <a:off x="1536" y="3862"/>
              <a:ext cx="528" cy="0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aphicFrame>
        <p:nvGraphicFramePr>
          <p:cNvPr id="37" name="Diagram 36"/>
          <p:cNvGraphicFramePr/>
          <p:nvPr>
            <p:extLst>
              <p:ext uri="{D42A27DB-BD31-4B8C-83A1-F6EECF244321}">
                <p14:modId xmlns:p14="http://schemas.microsoft.com/office/powerpoint/2010/main" val="2809374319"/>
              </p:ext>
            </p:extLst>
          </p:nvPr>
        </p:nvGraphicFramePr>
        <p:xfrm>
          <a:off x="5580112" y="1440749"/>
          <a:ext cx="3352800" cy="19208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38" name="Diagram 37"/>
          <p:cNvGraphicFramePr/>
          <p:nvPr>
            <p:extLst>
              <p:ext uri="{D42A27DB-BD31-4B8C-83A1-F6EECF244321}">
                <p14:modId xmlns:p14="http://schemas.microsoft.com/office/powerpoint/2010/main" val="506065551"/>
              </p:ext>
            </p:extLst>
          </p:nvPr>
        </p:nvGraphicFramePr>
        <p:xfrm>
          <a:off x="5580112" y="3336925"/>
          <a:ext cx="3352800" cy="1631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36" name="Diagram 35"/>
          <p:cNvGraphicFramePr/>
          <p:nvPr>
            <p:extLst>
              <p:ext uri="{D42A27DB-BD31-4B8C-83A1-F6EECF244321}">
                <p14:modId xmlns:p14="http://schemas.microsoft.com/office/powerpoint/2010/main" val="3877150788"/>
              </p:ext>
            </p:extLst>
          </p:nvPr>
        </p:nvGraphicFramePr>
        <p:xfrm>
          <a:off x="673709" y="1997609"/>
          <a:ext cx="5256584" cy="3672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6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7" grpId="0">
        <p:bldAsOne/>
      </p:bldGraphic>
      <p:bldGraphic spid="38" grpId="0">
        <p:bldAsOne/>
      </p:bldGraphic>
      <p:bldGraphic spid="36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solidFill>
                  <a:srgbClr val="FF7D19"/>
                </a:solidFill>
              </a:rPr>
              <a:t>Short-Run and Long-Run Elasticity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1412776"/>
            <a:ext cx="7772400" cy="4114800"/>
          </a:xfrm>
        </p:spPr>
        <p:txBody>
          <a:bodyPr>
            <a:normAutofit/>
          </a:bodyPr>
          <a:lstStyle/>
          <a:p>
            <a:r>
              <a:rPr lang="en-GB" sz="2000" dirty="0"/>
              <a:t>In the short run, consumers may not be able (or ready) to adjust their pattern of </a:t>
            </a:r>
            <a:r>
              <a:rPr lang="en-GB" sz="2000" dirty="0" smtClean="0"/>
              <a:t>expenditure</a:t>
            </a:r>
          </a:p>
          <a:p>
            <a:pPr marL="0" indent="0">
              <a:buNone/>
            </a:pPr>
            <a:endParaRPr lang="en-GB" sz="2000" dirty="0"/>
          </a:p>
          <a:p>
            <a:r>
              <a:rPr lang="en-GB" sz="2000" dirty="0"/>
              <a:t>If price changes persist, consumers are more likely to </a:t>
            </a:r>
            <a:r>
              <a:rPr lang="en-GB" sz="2000" dirty="0" smtClean="0"/>
              <a:t>adjust</a:t>
            </a:r>
          </a:p>
          <a:p>
            <a:pPr marL="0" indent="0">
              <a:buNone/>
            </a:pPr>
            <a:endParaRPr lang="en-GB" sz="2000" dirty="0"/>
          </a:p>
          <a:p>
            <a:r>
              <a:rPr lang="en-GB" sz="2000" dirty="0"/>
              <a:t>Demand thus tends to be</a:t>
            </a:r>
          </a:p>
          <a:p>
            <a:pPr lvl="1"/>
            <a:r>
              <a:rPr lang="en-GB" dirty="0"/>
              <a:t>more </a:t>
            </a:r>
            <a:r>
              <a:rPr lang="en-GB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elastic</a:t>
            </a:r>
            <a:r>
              <a:rPr lang="en-GB" i="1" dirty="0">
                <a:solidFill>
                  <a:srgbClr val="3E5D78"/>
                </a:solidFill>
              </a:rPr>
              <a:t> </a:t>
            </a:r>
            <a:r>
              <a:rPr lang="en-GB" dirty="0"/>
              <a:t>in the long run</a:t>
            </a:r>
          </a:p>
          <a:p>
            <a:pPr lvl="1"/>
            <a:r>
              <a:rPr lang="en-GB" dirty="0"/>
              <a:t>but relatively </a:t>
            </a:r>
            <a:r>
              <a:rPr lang="en-GB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inelastic</a:t>
            </a:r>
            <a:r>
              <a:rPr lang="en-GB" i="1" dirty="0"/>
              <a:t> </a:t>
            </a:r>
            <a:r>
              <a:rPr lang="en-GB" dirty="0"/>
              <a:t>in the short run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 bldLvl="2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7D19"/>
                </a:solidFill>
              </a:rPr>
              <a:t>The Cross-Price Elasticity of Demand</a:t>
            </a:r>
            <a:endParaRPr lang="en-GB" sz="4800" dirty="0">
              <a:solidFill>
                <a:srgbClr val="FF7D19"/>
              </a:solidFill>
            </a:endParaRPr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179166" y="1447800"/>
            <a:ext cx="8785447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buFont typeface="Arial" pitchFamily="34" charset="0"/>
              <a:buChar char="•"/>
            </a:pPr>
            <a:r>
              <a:rPr lang="en-GB" sz="2000" dirty="0">
                <a:latin typeface="+mn-lt"/>
              </a:rPr>
              <a:t>The </a:t>
            </a:r>
            <a:r>
              <a:rPr lang="en-GB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cross-price elasticity of demand</a:t>
            </a:r>
            <a:r>
              <a:rPr lang="en-GB" sz="2000" i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en-GB" sz="2000" dirty="0">
                <a:latin typeface="+mn-lt"/>
              </a:rPr>
              <a:t>for good x</a:t>
            </a:r>
          </a:p>
          <a:p>
            <a:pPr indent="166688" eaLnBrk="0" hangingPunct="0"/>
            <a:r>
              <a:rPr lang="en-GB" sz="2000" dirty="0">
                <a:latin typeface="+mn-lt"/>
              </a:rPr>
              <a:t>with respect to the price of good y is:</a:t>
            </a:r>
          </a:p>
          <a:p>
            <a:pPr eaLnBrk="0" hangingPunct="0"/>
            <a:endParaRPr lang="en-GB" sz="2000" dirty="0">
              <a:latin typeface="+mn-lt"/>
            </a:endParaRPr>
          </a:p>
          <a:p>
            <a:pPr eaLnBrk="0" hangingPunct="0"/>
            <a:r>
              <a:rPr lang="en-GB" sz="2000" dirty="0" smtClean="0">
                <a:latin typeface="+mn-lt"/>
              </a:rPr>
              <a:t>                 </a:t>
            </a:r>
            <a:r>
              <a:rPr lang="en-GB" sz="2000" u="sng" dirty="0" smtClean="0">
                <a:latin typeface="+mn-lt"/>
              </a:rPr>
              <a:t>% </a:t>
            </a:r>
            <a:r>
              <a:rPr lang="en-GB" sz="2000" u="sng" dirty="0">
                <a:latin typeface="+mn-lt"/>
              </a:rPr>
              <a:t>change in quantity demanded of good x</a:t>
            </a:r>
          </a:p>
          <a:p>
            <a:pPr eaLnBrk="0" hangingPunct="0"/>
            <a:r>
              <a:rPr lang="en-GB" sz="2000" dirty="0">
                <a:latin typeface="+mn-lt"/>
              </a:rPr>
              <a:t>	 </a:t>
            </a:r>
            <a:r>
              <a:rPr lang="en-GB" sz="2000" dirty="0" smtClean="0">
                <a:latin typeface="+mn-lt"/>
              </a:rPr>
              <a:t>           </a:t>
            </a:r>
            <a:r>
              <a:rPr lang="en-GB" sz="2000" dirty="0">
                <a:latin typeface="+mn-lt"/>
              </a:rPr>
              <a:t>% change in the price of good y</a:t>
            </a: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179512" y="3733800"/>
            <a:ext cx="53957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buFont typeface="Arial" pitchFamily="34" charset="0"/>
              <a:buChar char="•"/>
            </a:pPr>
            <a:r>
              <a:rPr lang="en-GB" sz="2000" dirty="0">
                <a:latin typeface="+mn-lt"/>
              </a:rPr>
              <a:t>This may be positive or negative</a:t>
            </a:r>
          </a:p>
        </p:txBody>
      </p:sp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179512" y="4191000"/>
            <a:ext cx="856895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indent="180000" eaLnBrk="0" hangingPunct="0">
              <a:buFont typeface="Arial" pitchFamily="34" charset="0"/>
              <a:buChar char="•"/>
            </a:pPr>
            <a:r>
              <a:rPr lang="en-GB" sz="2000" dirty="0">
                <a:latin typeface="+mn-lt"/>
              </a:rPr>
              <a:t>The cross-price elasticity is positive </a:t>
            </a:r>
            <a:r>
              <a:rPr lang="en-GB" sz="2000" dirty="0" smtClean="0">
                <a:latin typeface="+mn-lt"/>
              </a:rPr>
              <a:t>if </a:t>
            </a:r>
            <a:r>
              <a:rPr lang="en-GB" sz="2000" dirty="0">
                <a:latin typeface="+mn-lt"/>
              </a:rPr>
              <a:t>two goods </a:t>
            </a:r>
            <a:r>
              <a:rPr lang="en-GB" sz="2000" dirty="0" smtClean="0">
                <a:latin typeface="+mn-lt"/>
              </a:rPr>
              <a:t>are </a:t>
            </a:r>
            <a:r>
              <a:rPr lang="en-GB" sz="2000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substitutes</a:t>
            </a:r>
            <a:r>
              <a:rPr lang="en-GB" sz="2000" dirty="0" smtClean="0">
                <a:solidFill>
                  <a:srgbClr val="3E5D78"/>
                </a:solidFill>
                <a:latin typeface="+mn-lt"/>
              </a:rPr>
              <a:t> </a:t>
            </a:r>
            <a:r>
              <a:rPr lang="en-GB" sz="2000" dirty="0">
                <a:latin typeface="+mn-lt"/>
              </a:rPr>
              <a:t>e.g. </a:t>
            </a:r>
            <a:r>
              <a:rPr lang="en-GB" sz="2000" dirty="0" smtClean="0">
                <a:latin typeface="+mn-lt"/>
              </a:rPr>
              <a:t>electronic books and paper books</a:t>
            </a:r>
            <a:endParaRPr lang="en-GB" sz="2000" dirty="0">
              <a:latin typeface="+mn-lt"/>
            </a:endParaRPr>
          </a:p>
        </p:txBody>
      </p:sp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179512" y="5145088"/>
            <a:ext cx="773876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buFont typeface="Arial" pitchFamily="34" charset="0"/>
              <a:buChar char="•"/>
            </a:pPr>
            <a:r>
              <a:rPr lang="en-GB" sz="2000" dirty="0">
                <a:latin typeface="+mn-lt"/>
              </a:rPr>
              <a:t>The cross-price elasticity is </a:t>
            </a:r>
            <a:r>
              <a:rPr lang="en-GB" sz="2000" dirty="0" smtClean="0">
                <a:latin typeface="+mn-lt"/>
              </a:rPr>
              <a:t>negative if </a:t>
            </a:r>
            <a:r>
              <a:rPr lang="en-GB" sz="2000" dirty="0">
                <a:latin typeface="+mn-lt"/>
              </a:rPr>
              <a:t>two goods are </a:t>
            </a:r>
            <a:r>
              <a:rPr lang="en-GB" sz="2000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complements</a:t>
            </a:r>
            <a:r>
              <a:rPr lang="en-GB" sz="2000" dirty="0">
                <a:solidFill>
                  <a:srgbClr val="3E5D78"/>
                </a:solidFill>
                <a:latin typeface="+mn-lt"/>
              </a:rPr>
              <a:t> </a:t>
            </a:r>
            <a:r>
              <a:rPr lang="en-GB" sz="2000" dirty="0">
                <a:latin typeface="+mn-lt"/>
              </a:rPr>
              <a:t>e.g. </a:t>
            </a:r>
            <a:r>
              <a:rPr lang="en-GB" sz="2000" dirty="0" smtClean="0">
                <a:latin typeface="+mn-lt"/>
              </a:rPr>
              <a:t>electronic books and electronic readers</a:t>
            </a:r>
            <a:endParaRPr lang="en-GB" sz="20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6" grpId="0" autoUpdateAnimBg="0"/>
      <p:bldP spid="30727" grpId="0" autoUpdateAnimBg="0"/>
      <p:bldP spid="30728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solidFill>
                  <a:srgbClr val="FF7D19"/>
                </a:solidFill>
              </a:rPr>
              <a:t>The Cross-Price </a:t>
            </a:r>
            <a:r>
              <a:rPr lang="en-GB" sz="2800" dirty="0" smtClean="0">
                <a:solidFill>
                  <a:srgbClr val="FF7D19"/>
                </a:solidFill>
              </a:rPr>
              <a:t>Elasticity – Marijuana pricing policy</a:t>
            </a:r>
            <a:endParaRPr lang="en-GB" sz="2800" dirty="0">
              <a:solidFill>
                <a:srgbClr val="FF7D19"/>
              </a:solidFill>
            </a:endParaRPr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179166" y="1447800"/>
            <a:ext cx="878544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GB" sz="2000" dirty="0" smtClean="0">
                <a:latin typeface="+mn-lt"/>
              </a:rPr>
              <a:t>The cross-price elasticity is enormously important, not just in strategic commercial policy but in public policy also</a:t>
            </a:r>
            <a:endParaRPr lang="en-GB" sz="2000" dirty="0">
              <a:latin typeface="+mn-lt"/>
            </a:endParaRP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162688" y="2330696"/>
            <a:ext cx="822573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buFont typeface="Arial" pitchFamily="34" charset="0"/>
              <a:buChar char="•"/>
            </a:pPr>
            <a:r>
              <a:rPr lang="en-GB" sz="2000" dirty="0" smtClean="0">
                <a:latin typeface="+mn-lt"/>
              </a:rPr>
              <a:t> In 2016 Canada’s Parliamentary Budget Office proposed that the price of legal marijuana in Canada </a:t>
            </a:r>
            <a:r>
              <a:rPr lang="en-GB" sz="2000" u="sng" dirty="0" smtClean="0">
                <a:latin typeface="+mn-lt"/>
              </a:rPr>
              <a:t>not</a:t>
            </a:r>
            <a:r>
              <a:rPr lang="en-GB" sz="2000" dirty="0" smtClean="0">
                <a:latin typeface="+mn-lt"/>
              </a:rPr>
              <a:t> be subjected to a high sales tax rate. </a:t>
            </a:r>
          </a:p>
          <a:p>
            <a:pPr eaLnBrk="0" hangingPunct="0"/>
            <a:endParaRPr lang="en-GB" sz="2000" dirty="0" smtClean="0">
              <a:latin typeface="+mn-lt"/>
            </a:endParaRPr>
          </a:p>
          <a:p>
            <a:pPr eaLnBrk="0" hangingPunct="0"/>
            <a:r>
              <a:rPr lang="en-GB" sz="2000" dirty="0" smtClean="0">
                <a:latin typeface="+mn-lt"/>
              </a:rPr>
              <a:t>Rather, once legalized, marijuana should be taxed lightly so that the legal price would be only fractionally greater than the illegal price.</a:t>
            </a:r>
          </a:p>
        </p:txBody>
      </p:sp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117848" y="4364991"/>
            <a:ext cx="856895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indent="180000" eaLnBrk="0" hangingPunct="0">
              <a:buFont typeface="Arial" pitchFamily="34" charset="0"/>
              <a:buChar char="•"/>
            </a:pPr>
            <a:r>
              <a:rPr lang="en-GB" sz="2000" dirty="0" smtClean="0">
                <a:latin typeface="+mn-lt"/>
              </a:rPr>
              <a:t>This would ensure that legal sales would dominate illegal sales. </a:t>
            </a:r>
            <a:endParaRPr lang="en-GB" sz="2000" dirty="0">
              <a:latin typeface="+mn-lt"/>
            </a:endParaRPr>
          </a:p>
        </p:txBody>
      </p:sp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155299" y="4928056"/>
            <a:ext cx="7738769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buFont typeface="Arial" pitchFamily="34" charset="0"/>
              <a:buChar char="•"/>
            </a:pPr>
            <a:r>
              <a:rPr lang="en-GB" sz="2000" dirty="0" smtClean="0">
                <a:latin typeface="+mn-lt"/>
              </a:rPr>
              <a:t> The researchers were in essence recognizing that legal and illegal marijuana are </a:t>
            </a:r>
            <a:r>
              <a:rPr lang="en-GB" sz="2000" dirty="0" smtClean="0">
                <a:solidFill>
                  <a:srgbClr val="006699"/>
                </a:solidFill>
                <a:latin typeface="+mn-lt"/>
              </a:rPr>
              <a:t>strong substitutes</a:t>
            </a:r>
            <a:r>
              <a:rPr lang="en-GB" sz="2000" dirty="0" smtClean="0">
                <a:latin typeface="+mn-lt"/>
              </a:rPr>
              <a:t>, with a </a:t>
            </a:r>
            <a:r>
              <a:rPr lang="en-GB" sz="2000" dirty="0" smtClean="0">
                <a:solidFill>
                  <a:srgbClr val="006699"/>
                </a:solidFill>
                <a:latin typeface="+mn-lt"/>
              </a:rPr>
              <a:t>high cross-price </a:t>
            </a:r>
            <a:r>
              <a:rPr lang="en-GB" sz="2000" dirty="0">
                <a:solidFill>
                  <a:srgbClr val="006699"/>
                </a:solidFill>
                <a:latin typeface="+mn-lt"/>
              </a:rPr>
              <a:t>elasticity </a:t>
            </a:r>
            <a:r>
              <a:rPr lang="en-GB" sz="2000" dirty="0" smtClean="0">
                <a:solidFill>
                  <a:srgbClr val="006699"/>
                </a:solidFill>
                <a:latin typeface="+mn-lt"/>
              </a:rPr>
              <a:t>of demand</a:t>
            </a:r>
            <a:r>
              <a:rPr lang="en-GB" sz="2000" dirty="0" smtClean="0">
                <a:latin typeface="+mn-lt"/>
              </a:rPr>
              <a:t>. </a:t>
            </a:r>
            <a:endParaRPr lang="en-GB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04826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6" grpId="0" autoUpdateAnimBg="0"/>
      <p:bldP spid="30727" grpId="0" autoUpdateAnimBg="0"/>
      <p:bldP spid="30728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7D19"/>
                </a:solidFill>
              </a:rPr>
              <a:t>The Income Elasticity of Demand</a:t>
            </a:r>
            <a:endParaRPr lang="en-GB" dirty="0">
              <a:solidFill>
                <a:srgbClr val="FF7D19"/>
              </a:solidFill>
            </a:endParaRP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358659" y="1772692"/>
            <a:ext cx="7597778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buFont typeface="Arial" pitchFamily="34" charset="0"/>
              <a:buChar char="•"/>
            </a:pPr>
            <a:r>
              <a:rPr lang="en-GB" sz="2000" dirty="0">
                <a:latin typeface="+mn-lt"/>
              </a:rPr>
              <a:t>The </a:t>
            </a:r>
            <a:r>
              <a:rPr lang="en-GB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income elasticity of demand </a:t>
            </a:r>
            <a:r>
              <a:rPr lang="en-GB" sz="2000" dirty="0" smtClean="0">
                <a:latin typeface="+mn-lt"/>
              </a:rPr>
              <a:t>measures the </a:t>
            </a:r>
            <a:r>
              <a:rPr lang="en-GB" sz="2000" dirty="0">
                <a:latin typeface="+mn-lt"/>
              </a:rPr>
              <a:t>sensitivity of quantity demanded to a </a:t>
            </a:r>
            <a:r>
              <a:rPr lang="en-GB" sz="2000" dirty="0" smtClean="0">
                <a:latin typeface="+mn-lt"/>
              </a:rPr>
              <a:t>change </a:t>
            </a:r>
            <a:r>
              <a:rPr lang="en-GB" sz="2000" dirty="0">
                <a:latin typeface="+mn-lt"/>
              </a:rPr>
              <a:t>in income:</a:t>
            </a:r>
          </a:p>
          <a:p>
            <a:pPr eaLnBrk="0" hangingPunct="0"/>
            <a:endParaRPr lang="en-GB" sz="2000" dirty="0">
              <a:latin typeface="+mn-lt"/>
            </a:endParaRPr>
          </a:p>
          <a:p>
            <a:pPr eaLnBrk="0" hangingPunct="0"/>
            <a:r>
              <a:rPr lang="en-GB" sz="2000" dirty="0" smtClean="0">
                <a:latin typeface="+mn-lt"/>
              </a:rPr>
              <a:t>             </a:t>
            </a:r>
            <a:r>
              <a:rPr lang="en-GB" sz="2000" u="sng" dirty="0" smtClean="0">
                <a:latin typeface="+mn-lt"/>
              </a:rPr>
              <a:t>% </a:t>
            </a:r>
            <a:r>
              <a:rPr lang="en-GB" sz="2000" u="sng" dirty="0">
                <a:latin typeface="+mn-lt"/>
              </a:rPr>
              <a:t>change in quantity demanded of a good</a:t>
            </a:r>
          </a:p>
          <a:p>
            <a:pPr eaLnBrk="0" hangingPunct="0"/>
            <a:r>
              <a:rPr lang="en-GB" sz="2000" dirty="0">
                <a:latin typeface="+mn-lt"/>
              </a:rPr>
              <a:t>	</a:t>
            </a:r>
            <a:r>
              <a:rPr lang="en-GB" sz="2000" dirty="0" smtClean="0">
                <a:latin typeface="+mn-lt"/>
              </a:rPr>
              <a:t>            % </a:t>
            </a:r>
            <a:r>
              <a:rPr lang="en-GB" sz="2000" dirty="0">
                <a:latin typeface="+mn-lt"/>
              </a:rPr>
              <a:t>change in consumer income</a:t>
            </a: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179512" y="4653136"/>
            <a:ext cx="770485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buFont typeface="Arial" pitchFamily="34" charset="0"/>
              <a:buChar char="•"/>
            </a:pPr>
            <a:r>
              <a:rPr lang="en-GB" sz="2000" dirty="0">
                <a:latin typeface="+mn-lt"/>
              </a:rPr>
              <a:t>The income elasticity may be positive or </a:t>
            </a:r>
            <a:r>
              <a:rPr lang="en-GB" sz="2000" dirty="0" smtClean="0">
                <a:latin typeface="+mn-lt"/>
              </a:rPr>
              <a:t>negative</a:t>
            </a:r>
          </a:p>
          <a:p>
            <a:pPr eaLnBrk="0" hangingPunct="0"/>
            <a:endParaRPr lang="en-GB" sz="2000" dirty="0" smtClean="0">
              <a:latin typeface="+mn-lt"/>
            </a:endParaRPr>
          </a:p>
          <a:p>
            <a:pPr algn="r" eaLnBrk="0" hangingPunct="0"/>
            <a:r>
              <a:rPr lang="en-GB" sz="2000" i="1" dirty="0" smtClean="0">
                <a:solidFill>
                  <a:srgbClr val="3E5D78"/>
                </a:solidFill>
                <a:latin typeface="+mn-lt"/>
              </a:rPr>
              <a:t>Why?......</a:t>
            </a:r>
            <a:endParaRPr lang="en-GB" sz="2000" i="1" dirty="0">
              <a:solidFill>
                <a:srgbClr val="3E5D78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2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663352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rgbClr val="FF7D19"/>
                </a:solidFill>
              </a:rPr>
              <a:t>Normal and Inferior Goods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1524000"/>
            <a:ext cx="8568952" cy="4114800"/>
          </a:xfrm>
        </p:spPr>
        <p:txBody>
          <a:bodyPr>
            <a:normAutofit/>
          </a:bodyPr>
          <a:lstStyle/>
          <a:p>
            <a:r>
              <a:rPr lang="en-GB" sz="2000" dirty="0"/>
              <a:t>A </a:t>
            </a:r>
            <a:r>
              <a:rPr lang="en-GB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Normal Good </a:t>
            </a:r>
            <a:r>
              <a:rPr lang="en-GB" sz="2000" dirty="0" smtClean="0"/>
              <a:t>has </a:t>
            </a:r>
            <a:r>
              <a:rPr lang="en-GB" sz="2000" dirty="0"/>
              <a:t>a positive income elasticity of demand</a:t>
            </a:r>
          </a:p>
          <a:p>
            <a:pPr lvl="1"/>
            <a:r>
              <a:rPr lang="en-GB" dirty="0"/>
              <a:t>an increase in income leads to an increase in </a:t>
            </a:r>
            <a:r>
              <a:rPr lang="en-GB" dirty="0" smtClean="0"/>
              <a:t>demand</a:t>
            </a:r>
            <a:endParaRPr lang="en-GB" dirty="0"/>
          </a:p>
          <a:p>
            <a:pPr lvl="1"/>
            <a:r>
              <a:rPr lang="en-GB" i="1" dirty="0">
                <a:solidFill>
                  <a:srgbClr val="003399"/>
                </a:solidFill>
              </a:rPr>
              <a:t>e.g</a:t>
            </a:r>
            <a:r>
              <a:rPr lang="en-GB" dirty="0"/>
              <a:t>. </a:t>
            </a:r>
            <a:r>
              <a:rPr lang="en-GB" dirty="0" smtClean="0"/>
              <a:t>Most things we consume</a:t>
            </a:r>
          </a:p>
          <a:p>
            <a:pPr marL="274320" lvl="1" indent="0">
              <a:buNone/>
            </a:pPr>
            <a:endParaRPr lang="en-GB" dirty="0"/>
          </a:p>
          <a:p>
            <a:r>
              <a:rPr lang="en-GB" sz="2000" dirty="0"/>
              <a:t>An </a:t>
            </a:r>
            <a:r>
              <a:rPr lang="en-GB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Inferior Good </a:t>
            </a:r>
            <a:r>
              <a:rPr lang="en-GB" sz="2000" dirty="0" smtClean="0"/>
              <a:t>has </a:t>
            </a:r>
            <a:r>
              <a:rPr lang="en-GB" sz="2000" dirty="0"/>
              <a:t>a negative income elasticity of demand</a:t>
            </a:r>
          </a:p>
          <a:p>
            <a:pPr lvl="1"/>
            <a:r>
              <a:rPr lang="en-GB" dirty="0"/>
              <a:t>an increase in income leads to a </a:t>
            </a:r>
            <a:r>
              <a:rPr lang="en-GB" dirty="0" smtClean="0"/>
              <a:t>fall in demand</a:t>
            </a:r>
            <a:endParaRPr lang="en-GB" dirty="0"/>
          </a:p>
          <a:p>
            <a:pPr lvl="1"/>
            <a:r>
              <a:rPr lang="en-GB" i="1" dirty="0">
                <a:solidFill>
                  <a:srgbClr val="003399"/>
                </a:solidFill>
              </a:rPr>
              <a:t>e.g. </a:t>
            </a:r>
            <a:r>
              <a:rPr lang="en-GB" dirty="0" smtClean="0"/>
              <a:t>Kraft Dinner</a:t>
            </a:r>
          </a:p>
          <a:p>
            <a:pPr lvl="1"/>
            <a:endParaRPr lang="en-GB" dirty="0"/>
          </a:p>
          <a:p>
            <a:r>
              <a:rPr lang="en-GB" sz="2000" dirty="0"/>
              <a:t>A </a:t>
            </a:r>
            <a:r>
              <a:rPr lang="en-GB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Luxury Good </a:t>
            </a:r>
            <a:r>
              <a:rPr lang="en-GB" sz="2000" dirty="0" smtClean="0"/>
              <a:t>has </a:t>
            </a:r>
            <a:r>
              <a:rPr lang="en-GB" sz="2000" dirty="0"/>
              <a:t>an income elasticity of demand greater than </a:t>
            </a:r>
            <a:r>
              <a:rPr lang="en-GB" sz="2000" dirty="0" smtClean="0"/>
              <a:t>1</a:t>
            </a:r>
          </a:p>
          <a:p>
            <a:pPr lvl="1"/>
            <a:r>
              <a:rPr lang="en-GB" dirty="0" smtClean="0"/>
              <a:t>It is a particular type of normal good</a:t>
            </a:r>
            <a:endParaRPr lang="en-GB" dirty="0"/>
          </a:p>
          <a:p>
            <a:pPr lvl="1"/>
            <a:r>
              <a:rPr lang="en-GB" i="1" dirty="0">
                <a:solidFill>
                  <a:srgbClr val="3E5D78"/>
                </a:solidFill>
              </a:rPr>
              <a:t>e.g.</a:t>
            </a:r>
            <a:r>
              <a:rPr lang="en-GB" i="1" dirty="0">
                <a:solidFill>
                  <a:srgbClr val="003399"/>
                </a:solidFill>
              </a:rPr>
              <a:t> </a:t>
            </a:r>
            <a:r>
              <a:rPr lang="en-GB" dirty="0" smtClean="0"/>
              <a:t>wine, vacation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8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8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68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68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68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68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 bldLvl="2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solidFill>
                  <a:srgbClr val="FF7D19"/>
                </a:solidFill>
              </a:rPr>
              <a:t>Income and the Demand Curve</a:t>
            </a:r>
          </a:p>
        </p:txBody>
      </p:sp>
      <p:grpSp>
        <p:nvGrpSpPr>
          <p:cNvPr id="38915" name="Group 3"/>
          <p:cNvGrpSpPr>
            <a:grpSpLocks/>
          </p:cNvGrpSpPr>
          <p:nvPr/>
        </p:nvGrpSpPr>
        <p:grpSpPr bwMode="auto">
          <a:xfrm>
            <a:off x="206301" y="1556792"/>
            <a:ext cx="8181975" cy="4211638"/>
            <a:chOff x="149" y="960"/>
            <a:chExt cx="5154" cy="2653"/>
          </a:xfrm>
        </p:grpSpPr>
        <p:sp>
          <p:nvSpPr>
            <p:cNvPr id="38916" name="Text Box 4"/>
            <p:cNvSpPr txBox="1">
              <a:spLocks noChangeArrowheads="1"/>
            </p:cNvSpPr>
            <p:nvPr/>
          </p:nvSpPr>
          <p:spPr bwMode="auto">
            <a:xfrm>
              <a:off x="149" y="960"/>
              <a:ext cx="2953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square">
              <a:spAutoFit/>
            </a:bodyPr>
            <a:lstStyle/>
            <a:p>
              <a:pPr eaLnBrk="0" hangingPunct="0"/>
              <a:r>
                <a:rPr lang="en-GB" sz="2000" dirty="0"/>
                <a:t>For an increase in </a:t>
              </a:r>
              <a:r>
                <a:rPr lang="en-GB" sz="2000" dirty="0" smtClean="0"/>
                <a:t>income...</a:t>
              </a:r>
              <a:endParaRPr lang="en-GB" sz="2000" dirty="0"/>
            </a:p>
          </p:txBody>
        </p:sp>
        <p:grpSp>
          <p:nvGrpSpPr>
            <p:cNvPr id="38917" name="Group 5"/>
            <p:cNvGrpSpPr>
              <a:grpSpLocks/>
            </p:cNvGrpSpPr>
            <p:nvPr/>
          </p:nvGrpSpPr>
          <p:grpSpPr bwMode="auto">
            <a:xfrm>
              <a:off x="389" y="1399"/>
              <a:ext cx="4914" cy="2214"/>
              <a:chOff x="389" y="1399"/>
              <a:chExt cx="4914" cy="2214"/>
            </a:xfrm>
          </p:grpSpPr>
          <p:grpSp>
            <p:nvGrpSpPr>
              <p:cNvPr id="38918" name="Group 6"/>
              <p:cNvGrpSpPr>
                <a:grpSpLocks/>
              </p:cNvGrpSpPr>
              <p:nvPr/>
            </p:nvGrpSpPr>
            <p:grpSpPr bwMode="auto">
              <a:xfrm>
                <a:off x="389" y="1774"/>
                <a:ext cx="2315" cy="1839"/>
                <a:chOff x="389" y="1774"/>
                <a:chExt cx="2315" cy="1839"/>
              </a:xfrm>
            </p:grpSpPr>
            <p:sp>
              <p:nvSpPr>
                <p:cNvPr id="38921" name="Line 9"/>
                <p:cNvSpPr>
                  <a:spLocks noChangeShapeType="1"/>
                </p:cNvSpPr>
                <p:nvPr/>
              </p:nvSpPr>
              <p:spPr bwMode="auto">
                <a:xfrm>
                  <a:off x="1248" y="1824"/>
                  <a:ext cx="432" cy="1296"/>
                </a:xfrm>
                <a:prstGeom prst="line">
                  <a:avLst/>
                </a:prstGeom>
                <a:noFill/>
                <a:ln w="44450">
                  <a:solidFill>
                    <a:srgbClr val="006699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922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2052" y="3382"/>
                  <a:ext cx="652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eaLnBrk="0" hangingPunct="0"/>
                  <a:r>
                    <a:rPr lang="en-GB" i="1"/>
                    <a:t>Quantity</a:t>
                  </a:r>
                </a:p>
              </p:txBody>
            </p:sp>
            <p:sp>
              <p:nvSpPr>
                <p:cNvPr id="38923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389" y="1774"/>
                  <a:ext cx="444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eaLnBrk="0" hangingPunct="0"/>
                  <a:r>
                    <a:rPr lang="en-GB" i="1" dirty="0"/>
                    <a:t>Price</a:t>
                  </a:r>
                  <a:endParaRPr lang="en-GB" sz="2400" i="1" dirty="0"/>
                </a:p>
              </p:txBody>
            </p:sp>
            <p:sp>
              <p:nvSpPr>
                <p:cNvPr id="38924" name="Text Box 12"/>
                <p:cNvSpPr txBox="1">
                  <a:spLocks noChangeArrowheads="1"/>
                </p:cNvSpPr>
                <p:nvPr/>
              </p:nvSpPr>
              <p:spPr bwMode="auto">
                <a:xfrm>
                  <a:off x="1680" y="2880"/>
                  <a:ext cx="326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eaLnBrk="0" hangingPunct="0"/>
                  <a:r>
                    <a:rPr lang="en-GB" sz="2400" dirty="0"/>
                    <a:t>D</a:t>
                  </a:r>
                  <a:r>
                    <a:rPr lang="en-GB" sz="2400" baseline="-25000" dirty="0"/>
                    <a:t>0</a:t>
                  </a:r>
                  <a:endParaRPr lang="en-GB" sz="2400" dirty="0"/>
                </a:p>
              </p:txBody>
            </p:sp>
          </p:grpSp>
          <p:sp>
            <p:nvSpPr>
              <p:cNvPr id="38925" name="Text Box 13"/>
              <p:cNvSpPr txBox="1">
                <a:spLocks noChangeArrowheads="1"/>
              </p:cNvSpPr>
              <p:nvPr/>
            </p:nvSpPr>
            <p:spPr bwMode="auto">
              <a:xfrm>
                <a:off x="950" y="1399"/>
                <a:ext cx="1351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GB" sz="2000" dirty="0"/>
                  <a:t>NORMAL GOOD</a:t>
                </a:r>
                <a:endParaRPr lang="en-GB" sz="2000" dirty="0">
                  <a:solidFill>
                    <a:srgbClr val="0000FF"/>
                  </a:solidFill>
                </a:endParaRPr>
              </a:p>
            </p:txBody>
          </p:sp>
          <p:sp>
            <p:nvSpPr>
              <p:cNvPr id="38926" name="Text Box 14"/>
              <p:cNvSpPr txBox="1">
                <a:spLocks noChangeArrowheads="1"/>
              </p:cNvSpPr>
              <p:nvPr/>
            </p:nvSpPr>
            <p:spPr bwMode="auto">
              <a:xfrm>
                <a:off x="3600" y="1422"/>
                <a:ext cx="1413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GB" sz="2000" dirty="0"/>
                  <a:t>INFERIOR GOOD</a:t>
                </a:r>
                <a:endParaRPr lang="en-GB" sz="2000" dirty="0">
                  <a:solidFill>
                    <a:srgbClr val="0000FF"/>
                  </a:solidFill>
                </a:endParaRPr>
              </a:p>
            </p:txBody>
          </p:sp>
          <p:grpSp>
            <p:nvGrpSpPr>
              <p:cNvPr id="38927" name="Group 15"/>
              <p:cNvGrpSpPr>
                <a:grpSpLocks/>
              </p:cNvGrpSpPr>
              <p:nvPr/>
            </p:nvGrpSpPr>
            <p:grpSpPr bwMode="auto">
              <a:xfrm>
                <a:off x="2981" y="1723"/>
                <a:ext cx="2322" cy="1883"/>
                <a:chOff x="2981" y="1723"/>
                <a:chExt cx="2322" cy="1883"/>
              </a:xfrm>
            </p:grpSpPr>
            <p:sp>
              <p:nvSpPr>
                <p:cNvPr id="38930" name="Line 18"/>
                <p:cNvSpPr>
                  <a:spLocks noChangeShapeType="1"/>
                </p:cNvSpPr>
                <p:nvPr/>
              </p:nvSpPr>
              <p:spPr bwMode="auto">
                <a:xfrm>
                  <a:off x="4032" y="1824"/>
                  <a:ext cx="432" cy="1296"/>
                </a:xfrm>
                <a:prstGeom prst="line">
                  <a:avLst/>
                </a:prstGeom>
                <a:noFill/>
                <a:ln w="57150">
                  <a:solidFill>
                    <a:srgbClr val="006699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8931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4651" y="3375"/>
                  <a:ext cx="652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eaLnBrk="0" hangingPunct="0"/>
                  <a:r>
                    <a:rPr lang="en-GB" i="1"/>
                    <a:t>Quantity</a:t>
                  </a:r>
                </a:p>
              </p:txBody>
            </p:sp>
            <p:sp>
              <p:nvSpPr>
                <p:cNvPr id="38932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4464" y="2880"/>
                  <a:ext cx="326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eaLnBrk="0" hangingPunct="0"/>
                  <a:r>
                    <a:rPr lang="en-GB" sz="2400" dirty="0"/>
                    <a:t>D</a:t>
                  </a:r>
                  <a:r>
                    <a:rPr lang="en-GB" sz="2400" baseline="-25000" dirty="0"/>
                    <a:t>0</a:t>
                  </a:r>
                  <a:endParaRPr lang="en-GB" sz="2400" dirty="0"/>
                </a:p>
              </p:txBody>
            </p:sp>
            <p:sp>
              <p:nvSpPr>
                <p:cNvPr id="38933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2981" y="1723"/>
                  <a:ext cx="444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eaLnBrk="0" hangingPunct="0"/>
                  <a:r>
                    <a:rPr lang="en-GB" i="1" dirty="0"/>
                    <a:t>Price</a:t>
                  </a:r>
                </a:p>
              </p:txBody>
            </p:sp>
          </p:grpSp>
        </p:grpSp>
      </p:grpSp>
      <p:grpSp>
        <p:nvGrpSpPr>
          <p:cNvPr id="38934" name="Group 22"/>
          <p:cNvGrpSpPr>
            <a:grpSpLocks/>
          </p:cNvGrpSpPr>
          <p:nvPr/>
        </p:nvGrpSpPr>
        <p:grpSpPr bwMode="auto">
          <a:xfrm>
            <a:off x="1122363" y="2895600"/>
            <a:ext cx="2690811" cy="3346450"/>
            <a:chOff x="707" y="1824"/>
            <a:chExt cx="1695" cy="2108"/>
          </a:xfrm>
        </p:grpSpPr>
        <p:grpSp>
          <p:nvGrpSpPr>
            <p:cNvPr id="38935" name="Group 23"/>
            <p:cNvGrpSpPr>
              <a:grpSpLocks/>
            </p:cNvGrpSpPr>
            <p:nvPr/>
          </p:nvGrpSpPr>
          <p:grpSpPr bwMode="auto">
            <a:xfrm>
              <a:off x="1344" y="1824"/>
              <a:ext cx="1058" cy="1359"/>
              <a:chOff x="1344" y="1824"/>
              <a:chExt cx="1058" cy="1359"/>
            </a:xfrm>
          </p:grpSpPr>
          <p:sp>
            <p:nvSpPr>
              <p:cNvPr id="38936" name="Line 24"/>
              <p:cNvSpPr>
                <a:spLocks noChangeShapeType="1"/>
              </p:cNvSpPr>
              <p:nvPr/>
            </p:nvSpPr>
            <p:spPr bwMode="auto">
              <a:xfrm>
                <a:off x="1632" y="1824"/>
                <a:ext cx="477" cy="1289"/>
              </a:xfrm>
              <a:prstGeom prst="line">
                <a:avLst/>
              </a:prstGeom>
              <a:noFill/>
              <a:ln w="57150">
                <a:solidFill>
                  <a:srgbClr val="006699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37" name="Text Box 25"/>
              <p:cNvSpPr txBox="1">
                <a:spLocks noChangeArrowheads="1"/>
              </p:cNvSpPr>
              <p:nvPr/>
            </p:nvSpPr>
            <p:spPr bwMode="auto">
              <a:xfrm>
                <a:off x="2109" y="2931"/>
                <a:ext cx="293" cy="2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GB" sz="2000" dirty="0"/>
                  <a:t>D</a:t>
                </a:r>
                <a:r>
                  <a:rPr lang="en-GB" sz="2000" baseline="-25000" dirty="0"/>
                  <a:t>1</a:t>
                </a:r>
                <a:endParaRPr lang="en-GB" sz="2000" dirty="0"/>
              </a:p>
            </p:txBody>
          </p:sp>
          <p:sp>
            <p:nvSpPr>
              <p:cNvPr id="38938" name="Line 26"/>
              <p:cNvSpPr>
                <a:spLocks noChangeShapeType="1"/>
              </p:cNvSpPr>
              <p:nvPr/>
            </p:nvSpPr>
            <p:spPr bwMode="auto">
              <a:xfrm>
                <a:off x="1344" y="1968"/>
                <a:ext cx="288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8939" name="Text Box 27"/>
            <p:cNvSpPr txBox="1">
              <a:spLocks noChangeArrowheads="1"/>
            </p:cNvSpPr>
            <p:nvPr/>
          </p:nvSpPr>
          <p:spPr bwMode="auto">
            <a:xfrm>
              <a:off x="707" y="3486"/>
              <a:ext cx="1398" cy="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2000" dirty="0">
                  <a:latin typeface="+mn-lt"/>
                </a:rPr>
                <a:t>Demand curve</a:t>
              </a:r>
            </a:p>
            <a:p>
              <a:pPr eaLnBrk="0" hangingPunct="0"/>
              <a:r>
                <a:rPr lang="en-GB" sz="2000" dirty="0">
                  <a:latin typeface="+mn-lt"/>
                </a:rPr>
                <a:t>moves to the right</a:t>
              </a:r>
            </a:p>
          </p:txBody>
        </p:sp>
      </p:grpSp>
      <p:grpSp>
        <p:nvGrpSpPr>
          <p:cNvPr id="38940" name="Group 28"/>
          <p:cNvGrpSpPr>
            <a:grpSpLocks/>
          </p:cNvGrpSpPr>
          <p:nvPr/>
        </p:nvGrpSpPr>
        <p:grpSpPr bwMode="auto">
          <a:xfrm>
            <a:off x="5257800" y="2924175"/>
            <a:ext cx="2062163" cy="3394075"/>
            <a:chOff x="3312" y="1842"/>
            <a:chExt cx="1299" cy="2138"/>
          </a:xfrm>
        </p:grpSpPr>
        <p:sp>
          <p:nvSpPr>
            <p:cNvPr id="38941" name="Line 29"/>
            <p:cNvSpPr>
              <a:spLocks noChangeShapeType="1"/>
            </p:cNvSpPr>
            <p:nvPr/>
          </p:nvSpPr>
          <p:spPr bwMode="auto">
            <a:xfrm>
              <a:off x="3560" y="1842"/>
              <a:ext cx="406" cy="1241"/>
            </a:xfrm>
            <a:prstGeom prst="line">
              <a:avLst/>
            </a:prstGeom>
            <a:noFill/>
            <a:ln w="4445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942" name="Text Box 30"/>
            <p:cNvSpPr txBox="1">
              <a:spLocks noChangeArrowheads="1"/>
            </p:cNvSpPr>
            <p:nvPr/>
          </p:nvSpPr>
          <p:spPr bwMode="auto">
            <a:xfrm>
              <a:off x="3969" y="2886"/>
              <a:ext cx="32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2400" dirty="0"/>
                <a:t>D</a:t>
              </a:r>
              <a:r>
                <a:rPr lang="en-GB" sz="2400" baseline="-25000" dirty="0"/>
                <a:t>1</a:t>
              </a:r>
              <a:endParaRPr lang="en-GB" sz="2400" dirty="0"/>
            </a:p>
          </p:txBody>
        </p:sp>
        <p:sp>
          <p:nvSpPr>
            <p:cNvPr id="38943" name="Line 31"/>
            <p:cNvSpPr>
              <a:spLocks noChangeShapeType="1"/>
            </p:cNvSpPr>
            <p:nvPr/>
          </p:nvSpPr>
          <p:spPr bwMode="auto">
            <a:xfrm flipH="1">
              <a:off x="3742" y="2024"/>
              <a:ext cx="24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944" name="Text Box 32"/>
            <p:cNvSpPr txBox="1">
              <a:spLocks noChangeArrowheads="1"/>
            </p:cNvSpPr>
            <p:nvPr/>
          </p:nvSpPr>
          <p:spPr bwMode="auto">
            <a:xfrm>
              <a:off x="3312" y="3534"/>
              <a:ext cx="1299" cy="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2000" dirty="0">
                  <a:latin typeface="+mn-lt"/>
                </a:rPr>
                <a:t>Demand curve </a:t>
              </a:r>
            </a:p>
            <a:p>
              <a:pPr eaLnBrk="0" hangingPunct="0"/>
              <a:r>
                <a:rPr lang="en-GB" sz="2000" dirty="0">
                  <a:latin typeface="+mn-lt"/>
                </a:rPr>
                <a:t>moves to the left</a:t>
              </a:r>
            </a:p>
          </p:txBody>
        </p:sp>
      </p:grpSp>
      <p:cxnSp>
        <p:nvCxnSpPr>
          <p:cNvPr id="3" name="Straight Connector 2"/>
          <p:cNvCxnSpPr/>
          <p:nvPr/>
        </p:nvCxnSpPr>
        <p:spPr>
          <a:xfrm flipV="1">
            <a:off x="5379964" y="2687093"/>
            <a:ext cx="0" cy="26035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5379964" y="5290593"/>
            <a:ext cx="219392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265164" y="5290593"/>
            <a:ext cx="273077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1265164" y="2849018"/>
            <a:ext cx="26987" cy="244157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8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Inflation and Demand Elasticity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476846"/>
            <a:ext cx="8517632" cy="4976490"/>
          </a:xfrm>
        </p:spPr>
        <p:txBody>
          <a:bodyPr>
            <a:normAutofit/>
          </a:bodyPr>
          <a:lstStyle/>
          <a:p>
            <a:r>
              <a:rPr lang="en-US" sz="2000" dirty="0" smtClean="0"/>
              <a:t>Price inflation exists in most economies</a:t>
            </a:r>
          </a:p>
          <a:p>
            <a:pPr lvl="1"/>
            <a:r>
              <a:rPr lang="en-US" dirty="0"/>
              <a:t>e</a:t>
            </a:r>
            <a:r>
              <a:rPr lang="en-US" dirty="0" smtClean="0"/>
              <a:t>.g. All prices rose in 2016 by approximately 1.5%</a:t>
            </a:r>
          </a:p>
          <a:p>
            <a:pPr marL="274320" lvl="1" indent="0">
              <a:buNone/>
            </a:pPr>
            <a:endParaRPr lang="en-US" dirty="0"/>
          </a:p>
          <a:p>
            <a:r>
              <a:rPr lang="en-US" sz="2000" dirty="0" smtClean="0"/>
              <a:t>When computing the price elasticity of demand for one good we use the price change of that good </a:t>
            </a:r>
            <a:r>
              <a:rPr lang="en-US" sz="2000" i="1" dirty="0" smtClean="0">
                <a:solidFill>
                  <a:srgbClr val="3E5D78"/>
                </a:solidFill>
              </a:rPr>
              <a:t>relative to the inflation rate</a:t>
            </a:r>
          </a:p>
          <a:p>
            <a:pPr marL="0" indent="0">
              <a:buNone/>
            </a:pPr>
            <a:endParaRPr lang="en-US" sz="2000" dirty="0" smtClean="0">
              <a:solidFill>
                <a:srgbClr val="3E5D78"/>
              </a:solidFill>
            </a:endParaRPr>
          </a:p>
          <a:p>
            <a:pPr lvl="1"/>
            <a:r>
              <a:rPr lang="en-US" i="1" dirty="0" smtClean="0">
                <a:solidFill>
                  <a:srgbClr val="3E5D78"/>
                </a:solidFill>
              </a:rPr>
              <a:t>Example:</a:t>
            </a:r>
            <a:r>
              <a:rPr lang="en-US" dirty="0" smtClean="0"/>
              <a:t> If good X increase in price by 5%, its quantity demanded declines by 1%, and the inflation rate is 2%, then 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l-GR" sz="2400" dirty="0" smtClean="0">
                <a:solidFill>
                  <a:srgbClr val="3E5D78"/>
                </a:solidFill>
                <a:cs typeface="Arial" charset="0"/>
              </a:rPr>
              <a:t>ε</a:t>
            </a:r>
            <a:r>
              <a:rPr lang="en-US" sz="2400" baseline="-25000" dirty="0" smtClean="0">
                <a:solidFill>
                  <a:srgbClr val="3E5D78"/>
                </a:solidFill>
                <a:cs typeface="Arial" charset="0"/>
              </a:rPr>
              <a:t>d</a:t>
            </a:r>
            <a:r>
              <a:rPr lang="en-US" dirty="0" smtClean="0">
                <a:solidFill>
                  <a:srgbClr val="3E5D78"/>
                </a:solidFill>
                <a:cs typeface="Arial" charset="0"/>
              </a:rPr>
              <a:t>   =</a:t>
            </a:r>
            <a:endParaRPr lang="el-GR" dirty="0" smtClean="0">
              <a:solidFill>
                <a:srgbClr val="3E5D78"/>
              </a:solidFill>
              <a:cs typeface="Arial" charset="0"/>
            </a:endParaRP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Think what would happen to cross-price elasticity computations if we did not allow for inflation in this way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123728" y="4587109"/>
                <a:ext cx="2468560" cy="6825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CA" sz="200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2000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</a:rPr>
                            <m:t>%</m:t>
                          </m:r>
                          <m:r>
                            <m:rPr>
                              <m:nor/>
                            </m:rPr>
                            <a:rPr lang="el-GR" sz="2000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Δ</m:t>
                          </m:r>
                          <m:r>
                            <m:rPr>
                              <m:nor/>
                            </m:rPr>
                            <a:rPr lang="en-US" sz="2000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Q</m:t>
                          </m:r>
                          <m:r>
                            <m:rPr>
                              <m:nor/>
                            </m:rPr>
                            <a:rPr lang="el-GR" sz="2000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 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2000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</a:rPr>
                            <m:t>%</m:t>
                          </m:r>
                          <m:r>
                            <m:rPr>
                              <m:nor/>
                            </m:rPr>
                            <a:rPr lang="el-GR" sz="2000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Δ</m:t>
                          </m:r>
                          <m:r>
                            <m:rPr>
                              <m:nor/>
                            </m:rPr>
                            <a:rPr lang="en-US" sz="2000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P</m:t>
                          </m:r>
                          <m:r>
                            <m:rPr>
                              <m:nor/>
                            </m:rPr>
                            <a:rPr lang="el-GR" sz="2000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 </m:t>
                          </m:r>
                        </m:den>
                      </m:f>
                      <m:r>
                        <a:rPr lang="en-CA" sz="2000" b="0" i="1" smtClean="0">
                          <a:latin typeface="Cambria Math" pitchFamily="18" charset="0"/>
                          <a:ea typeface="Cambria Math" pitchFamily="18" charset="0"/>
                        </a:rPr>
                        <m:t>=</m:t>
                      </m:r>
                      <m:f>
                        <m:fPr>
                          <m:ctrlPr>
                            <a:rPr lang="en-CA" sz="200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CA" sz="2000" b="0" i="0" smtClean="0">
                              <a:latin typeface="Cambria Math" pitchFamily="18" charset="0"/>
                              <a:ea typeface="Cambria Math" pitchFamily="18" charset="0"/>
                            </a:rPr>
                            <m:t>−1%</m:t>
                          </m:r>
                        </m:num>
                        <m:den>
                          <m:r>
                            <a:rPr lang="en-CA" sz="2000" b="0" i="1" smtClean="0">
                              <a:latin typeface="Cambria Math"/>
                              <a:ea typeface="Cambria Math" pitchFamily="18" charset="0"/>
                            </a:rPr>
                            <m:t>3%</m:t>
                          </m:r>
                        </m:den>
                      </m:f>
                      <m:r>
                        <a:rPr lang="en-CA" sz="2000" b="0" i="1" smtClean="0">
                          <a:latin typeface="Cambria Math" pitchFamily="18" charset="0"/>
                          <a:ea typeface="Cambria Math" pitchFamily="18" charset="0"/>
                        </a:rPr>
                        <m:t>=</m:t>
                      </m:r>
                      <m:f>
                        <m:fPr>
                          <m:ctrlPr>
                            <a:rPr lang="en-CA" sz="200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CA" sz="2000" b="0" i="0" smtClean="0">
                              <a:latin typeface="Cambria Math" pitchFamily="18" charset="0"/>
                              <a:ea typeface="Cambria Math" pitchFamily="18" charset="0"/>
                            </a:rPr>
                            <m:t>−1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CA" sz="2000" b="0" i="0" smtClean="0">
                              <a:latin typeface="Cambria Math" pitchFamily="18" charset="0"/>
                              <a:ea typeface="Cambria Math" pitchFamily="18" charset="0"/>
                            </a:rPr>
                            <m:t>3</m:t>
                          </m:r>
                          <m:r>
                            <m:rPr>
                              <m:nor/>
                            </m:rPr>
                            <a:rPr lang="el-GR" sz="2000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 </m:t>
                          </m:r>
                        </m:den>
                      </m:f>
                      <m:r>
                        <a:rPr lang="en-CA" sz="2000" b="0" i="1" smtClean="0">
                          <a:latin typeface="Cambria Math" pitchFamily="18" charset="0"/>
                          <a:ea typeface="Cambria Math" pitchFamily="18" charset="0"/>
                        </a:rPr>
                        <m:t> </m:t>
                      </m:r>
                    </m:oMath>
                  </m:oMathPara>
                </a14:m>
                <a:endParaRPr lang="en-CA" sz="2000" dirty="0" smtClean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3728" y="4587109"/>
                <a:ext cx="2468560" cy="682559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63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63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uiExpand="1" build="p"/>
      <p:bldP spid="1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Elasticity of Supply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idx="1"/>
          </p:nvPr>
        </p:nvSpPr>
        <p:spPr>
          <a:xfrm>
            <a:off x="323851" y="1556792"/>
            <a:ext cx="8229600" cy="4876800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US" sz="2000" dirty="0"/>
              <a:t>M</a:t>
            </a:r>
            <a:r>
              <a:rPr lang="en-US" sz="2000" dirty="0" smtClean="0"/>
              <a:t>easures </a:t>
            </a:r>
            <a:r>
              <a:rPr lang="en-US" sz="2000" dirty="0"/>
              <a:t>the </a:t>
            </a:r>
            <a:r>
              <a:rPr lang="en-US" sz="2000" i="1" dirty="0">
                <a:solidFill>
                  <a:srgbClr val="3E5D78"/>
                </a:solidFill>
              </a:rPr>
              <a:t>responsiveness of the quantity supplied to a change in </a:t>
            </a:r>
            <a:r>
              <a:rPr lang="en-US" sz="2000" i="1" dirty="0" smtClean="0">
                <a:solidFill>
                  <a:srgbClr val="3E5D78"/>
                </a:solidFill>
              </a:rPr>
              <a:t>price….</a:t>
            </a:r>
            <a:endParaRPr lang="en-US" sz="2000" i="1" dirty="0">
              <a:solidFill>
                <a:srgbClr val="3E5D78"/>
              </a:solidFill>
            </a:endParaRPr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323851" y="2781300"/>
            <a:ext cx="672465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GB" sz="2000" b="1" dirty="0">
                <a:solidFill>
                  <a:schemeClr val="bg1"/>
                </a:solidFill>
              </a:rPr>
              <a:t>	</a:t>
            </a:r>
            <a:r>
              <a:rPr lang="en-GB" sz="2000" u="sng" dirty="0"/>
              <a:t>% change in quantity supplied</a:t>
            </a:r>
          </a:p>
          <a:p>
            <a:pPr eaLnBrk="0" hangingPunct="0"/>
            <a:r>
              <a:rPr lang="en-GB" sz="2000" dirty="0"/>
              <a:t>		% change in price</a:t>
            </a:r>
          </a:p>
        </p:txBody>
      </p:sp>
      <p:graphicFrame>
        <p:nvGraphicFramePr>
          <p:cNvPr id="5735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2359991"/>
              </p:ext>
            </p:extLst>
          </p:nvPr>
        </p:nvGraphicFramePr>
        <p:xfrm>
          <a:off x="1855788" y="3960813"/>
          <a:ext cx="2701925" cy="82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470" name="Equation" r:id="rId3" imgW="1282680" imgH="393480" progId="Equation.3">
                  <p:embed/>
                </p:oleObj>
              </mc:Choice>
              <mc:Fallback>
                <p:oleObj name="Equation" r:id="rId3" imgW="1282680" imgH="39348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5788" y="3960813"/>
                        <a:ext cx="2701925" cy="828675"/>
                      </a:xfrm>
                      <a:prstGeom prst="rect">
                        <a:avLst/>
                      </a:prstGeom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ln w="28575">
                        <a:solidFill>
                          <a:schemeClr val="bg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843808" y="5301208"/>
            <a:ext cx="5184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 dirty="0" smtClean="0"/>
              <a:t>Same definition as price elasticity of demand except that it applies to the supply curve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57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9" grpId="0"/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Alternative Supply Elasticities</a:t>
            </a:r>
          </a:p>
        </p:txBody>
      </p:sp>
      <p:sp>
        <p:nvSpPr>
          <p:cNvPr id="60420" name="Line 4"/>
          <p:cNvSpPr>
            <a:spLocks noChangeShapeType="1"/>
          </p:cNvSpPr>
          <p:nvPr/>
        </p:nvSpPr>
        <p:spPr bwMode="auto">
          <a:xfrm>
            <a:off x="1116013" y="2133600"/>
            <a:ext cx="0" cy="33845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421" name="Line 5"/>
          <p:cNvSpPr>
            <a:spLocks noChangeShapeType="1"/>
          </p:cNvSpPr>
          <p:nvPr/>
        </p:nvSpPr>
        <p:spPr bwMode="auto">
          <a:xfrm>
            <a:off x="1116013" y="5518150"/>
            <a:ext cx="367347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422" name="Text Box 6"/>
          <p:cNvSpPr txBox="1">
            <a:spLocks noChangeArrowheads="1"/>
          </p:cNvSpPr>
          <p:nvPr/>
        </p:nvSpPr>
        <p:spPr bwMode="auto">
          <a:xfrm>
            <a:off x="2124075" y="5516563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Q</a:t>
            </a:r>
            <a:r>
              <a:rPr lang="en-US" sz="2000" baseline="-25000"/>
              <a:t>0</a:t>
            </a:r>
          </a:p>
        </p:txBody>
      </p:sp>
      <p:sp>
        <p:nvSpPr>
          <p:cNvPr id="60423" name="Text Box 7"/>
          <p:cNvSpPr txBox="1">
            <a:spLocks noChangeArrowheads="1"/>
          </p:cNvSpPr>
          <p:nvPr/>
        </p:nvSpPr>
        <p:spPr bwMode="auto">
          <a:xfrm>
            <a:off x="2627313" y="5516563"/>
            <a:ext cx="576262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Q</a:t>
            </a:r>
            <a:r>
              <a:rPr lang="en-US" sz="2000" baseline="-25000" dirty="0"/>
              <a:t>1</a:t>
            </a:r>
          </a:p>
        </p:txBody>
      </p:sp>
      <p:sp>
        <p:nvSpPr>
          <p:cNvPr id="60424" name="Text Box 8"/>
          <p:cNvSpPr txBox="1">
            <a:spLocks noChangeArrowheads="1"/>
          </p:cNvSpPr>
          <p:nvPr/>
        </p:nvSpPr>
        <p:spPr bwMode="auto">
          <a:xfrm>
            <a:off x="684213" y="2997200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P</a:t>
            </a:r>
            <a:r>
              <a:rPr lang="en-US" sz="2000" baseline="-25000" dirty="0"/>
              <a:t>1</a:t>
            </a:r>
          </a:p>
        </p:txBody>
      </p:sp>
      <p:sp>
        <p:nvSpPr>
          <p:cNvPr id="60425" name="Text Box 9"/>
          <p:cNvSpPr txBox="1">
            <a:spLocks noChangeArrowheads="1"/>
          </p:cNvSpPr>
          <p:nvPr/>
        </p:nvSpPr>
        <p:spPr bwMode="auto">
          <a:xfrm>
            <a:off x="684213" y="3500438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P</a:t>
            </a:r>
            <a:r>
              <a:rPr lang="en-US" sz="2000" baseline="-25000"/>
              <a:t>0</a:t>
            </a:r>
          </a:p>
        </p:txBody>
      </p:sp>
      <p:sp>
        <p:nvSpPr>
          <p:cNvPr id="60426" name="Line 10"/>
          <p:cNvSpPr>
            <a:spLocks noChangeShapeType="1"/>
          </p:cNvSpPr>
          <p:nvPr/>
        </p:nvSpPr>
        <p:spPr bwMode="auto">
          <a:xfrm flipV="1">
            <a:off x="1116013" y="3572667"/>
            <a:ext cx="3384550" cy="252413"/>
          </a:xfrm>
          <a:prstGeom prst="line">
            <a:avLst/>
          </a:prstGeom>
          <a:noFill/>
          <a:ln w="31750">
            <a:solidFill>
              <a:srgbClr val="991C2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427" name="Line 11"/>
          <p:cNvSpPr>
            <a:spLocks noChangeShapeType="1"/>
          </p:cNvSpPr>
          <p:nvPr/>
        </p:nvSpPr>
        <p:spPr bwMode="auto">
          <a:xfrm flipV="1">
            <a:off x="1403649" y="2636838"/>
            <a:ext cx="1944390" cy="2197100"/>
          </a:xfrm>
          <a:prstGeom prst="line">
            <a:avLst/>
          </a:prstGeom>
          <a:noFill/>
          <a:ln w="31750">
            <a:solidFill>
              <a:srgbClr val="991C2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428" name="Line 12"/>
          <p:cNvSpPr>
            <a:spLocks noChangeShapeType="1"/>
          </p:cNvSpPr>
          <p:nvPr/>
        </p:nvSpPr>
        <p:spPr bwMode="auto">
          <a:xfrm flipH="1">
            <a:off x="2232023" y="2276476"/>
            <a:ext cx="288131" cy="3240088"/>
          </a:xfrm>
          <a:prstGeom prst="line">
            <a:avLst/>
          </a:prstGeom>
          <a:noFill/>
          <a:ln w="31750">
            <a:solidFill>
              <a:srgbClr val="991C2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429" name="Line 13"/>
          <p:cNvSpPr>
            <a:spLocks noChangeShapeType="1"/>
          </p:cNvSpPr>
          <p:nvPr/>
        </p:nvSpPr>
        <p:spPr bwMode="auto">
          <a:xfrm>
            <a:off x="1331913" y="2781300"/>
            <a:ext cx="2376487" cy="2087563"/>
          </a:xfrm>
          <a:prstGeom prst="line">
            <a:avLst/>
          </a:prstGeom>
          <a:noFill/>
          <a:ln w="38100">
            <a:solidFill>
              <a:srgbClr val="0033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430" name="Line 14"/>
          <p:cNvSpPr>
            <a:spLocks noChangeShapeType="1"/>
          </p:cNvSpPr>
          <p:nvPr/>
        </p:nvSpPr>
        <p:spPr bwMode="auto">
          <a:xfrm>
            <a:off x="1908175" y="2492375"/>
            <a:ext cx="2376488" cy="2087563"/>
          </a:xfrm>
          <a:prstGeom prst="line">
            <a:avLst/>
          </a:prstGeom>
          <a:noFill/>
          <a:ln w="38100">
            <a:solidFill>
              <a:srgbClr val="0033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431" name="Line 15"/>
          <p:cNvSpPr>
            <a:spLocks noChangeShapeType="1"/>
          </p:cNvSpPr>
          <p:nvPr/>
        </p:nvSpPr>
        <p:spPr bwMode="auto">
          <a:xfrm flipH="1">
            <a:off x="1116013" y="3284538"/>
            <a:ext cx="16557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432" name="Line 16"/>
          <p:cNvSpPr>
            <a:spLocks noChangeShapeType="1"/>
          </p:cNvSpPr>
          <p:nvPr/>
        </p:nvSpPr>
        <p:spPr bwMode="auto">
          <a:xfrm>
            <a:off x="2771775" y="3284538"/>
            <a:ext cx="0" cy="22320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0433" name="Text Box 17"/>
          <p:cNvSpPr txBox="1">
            <a:spLocks noChangeArrowheads="1"/>
          </p:cNvSpPr>
          <p:nvPr/>
        </p:nvSpPr>
        <p:spPr bwMode="auto">
          <a:xfrm>
            <a:off x="1655762" y="1476712"/>
            <a:ext cx="3276278" cy="64633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S </a:t>
            </a:r>
            <a:r>
              <a:rPr lang="en-US" dirty="0" smtClean="0"/>
              <a:t>elasticity =&gt; zero implies large price increases</a:t>
            </a:r>
            <a:endParaRPr lang="en-US" dirty="0"/>
          </a:p>
        </p:txBody>
      </p:sp>
      <p:sp>
        <p:nvSpPr>
          <p:cNvPr id="60434" name="Text Box 18"/>
          <p:cNvSpPr txBox="1">
            <a:spLocks noChangeArrowheads="1"/>
          </p:cNvSpPr>
          <p:nvPr/>
        </p:nvSpPr>
        <p:spPr bwMode="auto">
          <a:xfrm>
            <a:off x="2916238" y="2997200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B</a:t>
            </a:r>
          </a:p>
        </p:txBody>
      </p:sp>
      <p:sp>
        <p:nvSpPr>
          <p:cNvPr id="60435" name="Text Box 19"/>
          <p:cNvSpPr txBox="1">
            <a:spLocks noChangeArrowheads="1"/>
          </p:cNvSpPr>
          <p:nvPr/>
        </p:nvSpPr>
        <p:spPr bwMode="auto">
          <a:xfrm>
            <a:off x="3708400" y="4724400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D</a:t>
            </a:r>
          </a:p>
        </p:txBody>
      </p:sp>
      <p:sp>
        <p:nvSpPr>
          <p:cNvPr id="60436" name="Text Box 20"/>
          <p:cNvSpPr txBox="1">
            <a:spLocks noChangeArrowheads="1"/>
          </p:cNvSpPr>
          <p:nvPr/>
        </p:nvSpPr>
        <p:spPr bwMode="auto">
          <a:xfrm>
            <a:off x="4211638" y="4437063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D</a:t>
            </a:r>
            <a:r>
              <a:rPr lang="en-US" sz="2000" baseline="-25000" dirty="0"/>
              <a:t>1</a:t>
            </a:r>
          </a:p>
        </p:txBody>
      </p:sp>
      <p:sp>
        <p:nvSpPr>
          <p:cNvPr id="60437" name="Text Box 21"/>
          <p:cNvSpPr txBox="1">
            <a:spLocks noChangeArrowheads="1"/>
          </p:cNvSpPr>
          <p:nvPr/>
        </p:nvSpPr>
        <p:spPr bwMode="auto">
          <a:xfrm>
            <a:off x="3361605" y="2476832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S</a:t>
            </a:r>
          </a:p>
        </p:txBody>
      </p:sp>
      <p:sp>
        <p:nvSpPr>
          <p:cNvPr id="60438" name="Text Box 22"/>
          <p:cNvSpPr txBox="1">
            <a:spLocks noChangeArrowheads="1"/>
          </p:cNvSpPr>
          <p:nvPr/>
        </p:nvSpPr>
        <p:spPr bwMode="auto">
          <a:xfrm>
            <a:off x="1943894" y="3668574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A</a:t>
            </a:r>
          </a:p>
        </p:txBody>
      </p:sp>
      <p:sp>
        <p:nvSpPr>
          <p:cNvPr id="60439" name="Text Box 23"/>
          <p:cNvSpPr txBox="1">
            <a:spLocks noChangeArrowheads="1"/>
          </p:cNvSpPr>
          <p:nvPr/>
        </p:nvSpPr>
        <p:spPr bwMode="auto">
          <a:xfrm>
            <a:off x="4932040" y="3486225"/>
            <a:ext cx="39604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S </a:t>
            </a:r>
            <a:r>
              <a:rPr lang="en-US" dirty="0" smtClean="0"/>
              <a:t>elasticity approaching infinity implies large quantity increases</a:t>
            </a:r>
            <a:endParaRPr lang="en-US" dirty="0"/>
          </a:p>
        </p:txBody>
      </p:sp>
      <p:sp>
        <p:nvSpPr>
          <p:cNvPr id="60440" name="Text Box 24"/>
          <p:cNvSpPr txBox="1">
            <a:spLocks noChangeArrowheads="1"/>
          </p:cNvSpPr>
          <p:nvPr/>
        </p:nvSpPr>
        <p:spPr bwMode="auto">
          <a:xfrm>
            <a:off x="2435226" y="2654299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err="1"/>
              <a:t>B</a:t>
            </a:r>
            <a:r>
              <a:rPr lang="en-US" sz="2000" baseline="-25000" dirty="0" err="1"/>
              <a:t>z</a:t>
            </a:r>
            <a:endParaRPr lang="en-US" sz="2000" baseline="-25000" dirty="0"/>
          </a:p>
        </p:txBody>
      </p:sp>
      <p:sp>
        <p:nvSpPr>
          <p:cNvPr id="60441" name="Text Box 25"/>
          <p:cNvSpPr txBox="1">
            <a:spLocks noChangeArrowheads="1"/>
          </p:cNvSpPr>
          <p:nvPr/>
        </p:nvSpPr>
        <p:spPr bwMode="auto">
          <a:xfrm>
            <a:off x="3145595" y="3270777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/>
              <a:t>B</a:t>
            </a:r>
            <a:r>
              <a:rPr lang="en-US" sz="2000" baseline="-25000" dirty="0"/>
              <a:t>I</a:t>
            </a:r>
          </a:p>
        </p:txBody>
      </p:sp>
      <p:graphicFrame>
        <p:nvGraphicFramePr>
          <p:cNvPr id="35" name="Diagram 34"/>
          <p:cNvGraphicFramePr/>
          <p:nvPr>
            <p:extLst>
              <p:ext uri="{D42A27DB-BD31-4B8C-83A1-F6EECF244321}">
                <p14:modId xmlns:p14="http://schemas.microsoft.com/office/powerpoint/2010/main" val="2492117719"/>
              </p:ext>
            </p:extLst>
          </p:nvPr>
        </p:nvGraphicFramePr>
        <p:xfrm>
          <a:off x="5076056" y="1679575"/>
          <a:ext cx="3600450" cy="1339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3" name="Straight Arrow Connector 2"/>
          <p:cNvCxnSpPr/>
          <p:nvPr/>
        </p:nvCxnSpPr>
        <p:spPr>
          <a:xfrm flipV="1">
            <a:off x="2232025" y="2852737"/>
            <a:ext cx="0" cy="647701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>
            <a:off x="2614631" y="3825081"/>
            <a:ext cx="733407" cy="79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H="1">
            <a:off x="1116013" y="3698873"/>
            <a:ext cx="1260076" cy="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376089" y="3698875"/>
            <a:ext cx="0" cy="181768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0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0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0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0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0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0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60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0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60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0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60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3" grpId="0"/>
      <p:bldP spid="60424" grpId="0"/>
      <p:bldP spid="60426" grpId="0" animBg="1"/>
      <p:bldP spid="60428" grpId="0" animBg="1"/>
      <p:bldP spid="60431" grpId="0" animBg="1"/>
      <p:bldP spid="60432" grpId="0" animBg="1"/>
      <p:bldP spid="60433" grpId="0" animBg="1"/>
      <p:bldP spid="60439" grpId="0"/>
      <p:bldP spid="60440" grpId="0"/>
      <p:bldP spid="60441" grpId="0"/>
      <p:bldGraphic spid="35" grpId="0">
        <p:bldAsOne/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solidFill>
                  <a:srgbClr val="FF7D19"/>
                </a:solidFill>
              </a:rPr>
              <a:t>The Cross-Price Elasticity of Supply</a:t>
            </a:r>
          </a:p>
        </p:txBody>
      </p:sp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611188" y="1989138"/>
            <a:ext cx="8218487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GB" sz="2000" dirty="0"/>
              <a:t>The cross-price elasticity of supply for good x</a:t>
            </a:r>
          </a:p>
          <a:p>
            <a:pPr eaLnBrk="0" hangingPunct="0"/>
            <a:r>
              <a:rPr lang="en-GB" sz="2000" dirty="0"/>
              <a:t>with respect to the price of good y is:</a:t>
            </a:r>
          </a:p>
          <a:p>
            <a:pPr eaLnBrk="0" hangingPunct="0"/>
            <a:endParaRPr lang="en-GB" sz="2000" dirty="0"/>
          </a:p>
          <a:p>
            <a:pPr eaLnBrk="0" hangingPunct="0"/>
            <a:r>
              <a:rPr lang="en-GB" sz="2000" u="sng" dirty="0"/>
              <a:t>% change in quantity supplied of good </a:t>
            </a:r>
            <a:r>
              <a:rPr lang="en-GB" sz="2000" u="sng" dirty="0" smtClean="0"/>
              <a:t>x</a:t>
            </a:r>
          </a:p>
          <a:p>
            <a:pPr eaLnBrk="0" hangingPunct="0"/>
            <a:r>
              <a:rPr lang="en-GB" sz="2000" dirty="0"/>
              <a:t> </a:t>
            </a:r>
            <a:r>
              <a:rPr lang="en-GB" sz="2000" dirty="0" smtClean="0"/>
              <a:t>     % change in the price of good y</a:t>
            </a:r>
          </a:p>
          <a:p>
            <a:pPr eaLnBrk="0" hangingPunct="0"/>
            <a:endParaRPr lang="en-GB" sz="2000" dirty="0"/>
          </a:p>
          <a:p>
            <a:pPr eaLnBrk="0" hangingPunct="0"/>
            <a:r>
              <a:rPr lang="en-GB" sz="2000" dirty="0" smtClean="0"/>
              <a:t>A concept rarely used – but we can define elasticities for almost any behavioural environment; they are just a way of quantifying response in a unit-free measure – percentages</a:t>
            </a:r>
            <a:endParaRPr lang="en-GB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663352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Elasticities and Taxes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196752"/>
            <a:ext cx="8229600" cy="4876800"/>
          </a:xfrm>
        </p:spPr>
        <p:txBody>
          <a:bodyPr>
            <a:normAutofit/>
          </a:bodyPr>
          <a:lstStyle/>
          <a:p>
            <a:r>
              <a:rPr lang="en-US" sz="2000" dirty="0"/>
              <a:t>An understanding of elasticities is vital to evaluating the impact of a government’s taxation </a:t>
            </a:r>
            <a:r>
              <a:rPr lang="en-US" sz="2000" dirty="0" smtClean="0"/>
              <a:t>policies</a:t>
            </a:r>
          </a:p>
          <a:p>
            <a:pPr lvl="1"/>
            <a:r>
              <a:rPr lang="en-US" dirty="0" smtClean="0"/>
              <a:t>Will an increase in the tax rate really raise total revenue?</a:t>
            </a:r>
          </a:p>
          <a:p>
            <a:pPr marL="274320" lvl="1" indent="0">
              <a:buNone/>
            </a:pPr>
            <a:endParaRPr lang="en-US" dirty="0"/>
          </a:p>
          <a:p>
            <a:r>
              <a:rPr lang="en-US" sz="2000" dirty="0"/>
              <a:t>Types of taxes</a:t>
            </a:r>
          </a:p>
          <a:p>
            <a:pPr lvl="1"/>
            <a:r>
              <a:rPr lang="en-US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specific type </a:t>
            </a:r>
            <a:r>
              <a:rPr lang="en-US" dirty="0"/>
              <a:t>(a fixed dollar levy per unit sold)</a:t>
            </a:r>
          </a:p>
          <a:p>
            <a:pPr lvl="1"/>
            <a:r>
              <a:rPr lang="en-US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 valorem type </a:t>
            </a:r>
            <a:r>
              <a:rPr lang="en-US" dirty="0"/>
              <a:t>(a percentage levy</a:t>
            </a:r>
            <a:r>
              <a:rPr lang="en-US" dirty="0" smtClean="0"/>
              <a:t>)</a:t>
            </a:r>
          </a:p>
          <a:p>
            <a:pPr marL="274320" lvl="1" indent="0">
              <a:buNone/>
            </a:pPr>
            <a:endParaRPr lang="en-US" dirty="0"/>
          </a:p>
          <a:p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Incidence of the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tax</a:t>
            </a:r>
          </a:p>
          <a:p>
            <a:pPr lvl="1"/>
            <a:r>
              <a:rPr lang="en-US" dirty="0" smtClean="0"/>
              <a:t>How the tax burden is shared by buyers and sellers?</a:t>
            </a:r>
          </a:p>
          <a:p>
            <a:pPr lvl="1"/>
            <a:r>
              <a:rPr lang="en-US" dirty="0" smtClean="0"/>
              <a:t>In most cases an increase or decrease in the tax changes the price</a:t>
            </a:r>
          </a:p>
          <a:p>
            <a:pPr lvl="1"/>
            <a:r>
              <a:rPr lang="en-US" dirty="0" smtClean="0"/>
              <a:t>Therefore in examining tax incidence, one has to examine the </a:t>
            </a:r>
            <a:r>
              <a:rPr lang="en-US" i="1" dirty="0" smtClean="0"/>
              <a:t>net</a:t>
            </a:r>
            <a:r>
              <a:rPr lang="en-US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smtClean="0"/>
              <a:t>effect of the tax on the equilibrium price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3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3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34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34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34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34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Tax Incidence with Elastic Supply</a:t>
            </a:r>
          </a:p>
        </p:txBody>
      </p:sp>
      <p:sp>
        <p:nvSpPr>
          <p:cNvPr id="64516" name="Line 4"/>
          <p:cNvSpPr>
            <a:spLocks noChangeShapeType="1"/>
          </p:cNvSpPr>
          <p:nvPr/>
        </p:nvSpPr>
        <p:spPr bwMode="auto">
          <a:xfrm>
            <a:off x="1116013" y="2133600"/>
            <a:ext cx="0" cy="33845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17" name="Line 5"/>
          <p:cNvSpPr>
            <a:spLocks noChangeShapeType="1"/>
          </p:cNvSpPr>
          <p:nvPr/>
        </p:nvSpPr>
        <p:spPr bwMode="auto">
          <a:xfrm>
            <a:off x="1116013" y="5518150"/>
            <a:ext cx="367347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3276600" y="5516563"/>
            <a:ext cx="576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Q</a:t>
            </a:r>
            <a:r>
              <a:rPr lang="en-US" sz="2000" baseline="-25000" dirty="0"/>
              <a:t>0</a:t>
            </a:r>
          </a:p>
        </p:txBody>
      </p:sp>
      <p:sp>
        <p:nvSpPr>
          <p:cNvPr id="64519" name="Text Box 7"/>
          <p:cNvSpPr txBox="1">
            <a:spLocks noChangeArrowheads="1"/>
          </p:cNvSpPr>
          <p:nvPr/>
        </p:nvSpPr>
        <p:spPr bwMode="auto">
          <a:xfrm>
            <a:off x="2627313" y="5516563"/>
            <a:ext cx="576262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Q</a:t>
            </a:r>
            <a:r>
              <a:rPr lang="en-US" sz="2000" baseline="-25000"/>
              <a:t>t</a:t>
            </a:r>
          </a:p>
        </p:txBody>
      </p:sp>
      <p:sp>
        <p:nvSpPr>
          <p:cNvPr id="64520" name="Text Box 8"/>
          <p:cNvSpPr txBox="1">
            <a:spLocks noChangeArrowheads="1"/>
          </p:cNvSpPr>
          <p:nvPr/>
        </p:nvSpPr>
        <p:spPr bwMode="auto">
          <a:xfrm>
            <a:off x="395288" y="3284538"/>
            <a:ext cx="7921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err="1" smtClean="0"/>
              <a:t>P</a:t>
            </a:r>
            <a:r>
              <a:rPr lang="en-US" sz="2000" baseline="-25000" dirty="0" err="1"/>
              <a:t>t</a:t>
            </a:r>
            <a:r>
              <a:rPr lang="en-US" sz="2000" dirty="0" smtClean="0"/>
              <a:t>=8</a:t>
            </a:r>
            <a:endParaRPr lang="en-US" sz="2000" baseline="-25000" dirty="0"/>
          </a:p>
        </p:txBody>
      </p:sp>
      <p:sp>
        <p:nvSpPr>
          <p:cNvPr id="64521" name="Text Box 9"/>
          <p:cNvSpPr txBox="1">
            <a:spLocks noChangeArrowheads="1"/>
          </p:cNvSpPr>
          <p:nvPr/>
        </p:nvSpPr>
        <p:spPr bwMode="auto">
          <a:xfrm>
            <a:off x="395288" y="3716338"/>
            <a:ext cx="86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P</a:t>
            </a:r>
            <a:r>
              <a:rPr lang="en-US" sz="2000" baseline="-25000"/>
              <a:t>0</a:t>
            </a:r>
            <a:r>
              <a:rPr lang="en-US" sz="2000"/>
              <a:t>=5</a:t>
            </a:r>
            <a:endParaRPr lang="en-US" sz="2000" baseline="-25000"/>
          </a:p>
        </p:txBody>
      </p:sp>
      <p:sp>
        <p:nvSpPr>
          <p:cNvPr id="64522" name="Line 10"/>
          <p:cNvSpPr>
            <a:spLocks noChangeShapeType="1"/>
          </p:cNvSpPr>
          <p:nvPr/>
        </p:nvSpPr>
        <p:spPr bwMode="auto">
          <a:xfrm>
            <a:off x="1763713" y="2492375"/>
            <a:ext cx="2663825" cy="2376488"/>
          </a:xfrm>
          <a:prstGeom prst="line">
            <a:avLst/>
          </a:prstGeom>
          <a:noFill/>
          <a:ln w="38100">
            <a:solidFill>
              <a:srgbClr val="0033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23" name="Line 11"/>
          <p:cNvSpPr>
            <a:spLocks noChangeShapeType="1"/>
          </p:cNvSpPr>
          <p:nvPr/>
        </p:nvSpPr>
        <p:spPr bwMode="auto">
          <a:xfrm flipV="1">
            <a:off x="1331913" y="2997200"/>
            <a:ext cx="3311525" cy="863600"/>
          </a:xfrm>
          <a:prstGeom prst="line">
            <a:avLst/>
          </a:prstGeom>
          <a:noFill/>
          <a:ln w="38100">
            <a:solidFill>
              <a:srgbClr val="991C2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24" name="Line 12"/>
          <p:cNvSpPr>
            <a:spLocks noChangeShapeType="1"/>
          </p:cNvSpPr>
          <p:nvPr/>
        </p:nvSpPr>
        <p:spPr bwMode="auto">
          <a:xfrm flipV="1">
            <a:off x="1692275" y="3644900"/>
            <a:ext cx="3311525" cy="863600"/>
          </a:xfrm>
          <a:prstGeom prst="line">
            <a:avLst/>
          </a:prstGeom>
          <a:noFill/>
          <a:ln w="38100">
            <a:solidFill>
              <a:srgbClr val="991C2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25" name="Line 13"/>
          <p:cNvSpPr>
            <a:spLocks noChangeShapeType="1"/>
          </p:cNvSpPr>
          <p:nvPr/>
        </p:nvSpPr>
        <p:spPr bwMode="auto">
          <a:xfrm>
            <a:off x="2843213" y="3429000"/>
            <a:ext cx="0" cy="208756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26" name="Line 14"/>
          <p:cNvSpPr>
            <a:spLocks noChangeShapeType="1"/>
          </p:cNvSpPr>
          <p:nvPr/>
        </p:nvSpPr>
        <p:spPr bwMode="auto">
          <a:xfrm>
            <a:off x="3492500" y="4005263"/>
            <a:ext cx="0" cy="15113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27" name="Line 15"/>
          <p:cNvSpPr>
            <a:spLocks noChangeShapeType="1"/>
          </p:cNvSpPr>
          <p:nvPr/>
        </p:nvSpPr>
        <p:spPr bwMode="auto">
          <a:xfrm flipH="1">
            <a:off x="1116013" y="3429000"/>
            <a:ext cx="1727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28" name="Line 16"/>
          <p:cNvSpPr>
            <a:spLocks noChangeShapeType="1"/>
          </p:cNvSpPr>
          <p:nvPr/>
        </p:nvSpPr>
        <p:spPr bwMode="auto">
          <a:xfrm flipH="1">
            <a:off x="1116013" y="4005263"/>
            <a:ext cx="244792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29" name="Line 17"/>
          <p:cNvSpPr>
            <a:spLocks noChangeShapeType="1"/>
          </p:cNvSpPr>
          <p:nvPr/>
        </p:nvSpPr>
        <p:spPr bwMode="auto">
          <a:xfrm flipH="1">
            <a:off x="1116013" y="4221163"/>
            <a:ext cx="1727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30" name="Text Box 18"/>
          <p:cNvSpPr txBox="1">
            <a:spLocks noChangeArrowheads="1"/>
          </p:cNvSpPr>
          <p:nvPr/>
        </p:nvSpPr>
        <p:spPr bwMode="auto">
          <a:xfrm>
            <a:off x="323850" y="4005263"/>
            <a:ext cx="86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P</a:t>
            </a:r>
            <a:r>
              <a:rPr lang="en-US" sz="2000" baseline="-25000"/>
              <a:t>ts</a:t>
            </a:r>
            <a:r>
              <a:rPr lang="en-US" sz="2000"/>
              <a:t>=4</a:t>
            </a:r>
            <a:endParaRPr lang="en-US" sz="2000" baseline="-25000"/>
          </a:p>
        </p:txBody>
      </p:sp>
      <p:sp>
        <p:nvSpPr>
          <p:cNvPr id="64531" name="Line 19"/>
          <p:cNvSpPr>
            <a:spLocks noChangeShapeType="1"/>
          </p:cNvSpPr>
          <p:nvPr/>
        </p:nvSpPr>
        <p:spPr bwMode="auto">
          <a:xfrm>
            <a:off x="3995738" y="3213100"/>
            <a:ext cx="0" cy="576263"/>
          </a:xfrm>
          <a:prstGeom prst="line">
            <a:avLst/>
          </a:prstGeom>
          <a:noFill/>
          <a:ln w="38100">
            <a:solidFill>
              <a:srgbClr val="991C20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4532" name="Text Box 20"/>
          <p:cNvSpPr txBox="1">
            <a:spLocks noChangeArrowheads="1"/>
          </p:cNvSpPr>
          <p:nvPr/>
        </p:nvSpPr>
        <p:spPr bwMode="auto">
          <a:xfrm>
            <a:off x="4284663" y="3213100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$4 = Tax</a:t>
            </a:r>
          </a:p>
        </p:txBody>
      </p:sp>
      <p:sp>
        <p:nvSpPr>
          <p:cNvPr id="64533" name="Text Box 21"/>
          <p:cNvSpPr txBox="1">
            <a:spLocks noChangeArrowheads="1"/>
          </p:cNvSpPr>
          <p:nvPr/>
        </p:nvSpPr>
        <p:spPr bwMode="auto">
          <a:xfrm>
            <a:off x="1439863" y="2135926"/>
            <a:ext cx="647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D</a:t>
            </a:r>
          </a:p>
        </p:txBody>
      </p:sp>
      <p:sp>
        <p:nvSpPr>
          <p:cNvPr id="64534" name="Text Box 22"/>
          <p:cNvSpPr txBox="1">
            <a:spLocks noChangeArrowheads="1"/>
          </p:cNvSpPr>
          <p:nvPr/>
        </p:nvSpPr>
        <p:spPr bwMode="auto">
          <a:xfrm>
            <a:off x="2700338" y="2997200"/>
            <a:ext cx="647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B</a:t>
            </a:r>
          </a:p>
        </p:txBody>
      </p:sp>
      <p:sp>
        <p:nvSpPr>
          <p:cNvPr id="64535" name="Text Box 23"/>
          <p:cNvSpPr txBox="1">
            <a:spLocks noChangeArrowheads="1"/>
          </p:cNvSpPr>
          <p:nvPr/>
        </p:nvSpPr>
        <p:spPr bwMode="auto">
          <a:xfrm>
            <a:off x="3419475" y="3644900"/>
            <a:ext cx="323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A</a:t>
            </a:r>
          </a:p>
        </p:txBody>
      </p:sp>
      <p:sp>
        <p:nvSpPr>
          <p:cNvPr id="64536" name="Text Box 24"/>
          <p:cNvSpPr txBox="1">
            <a:spLocks noChangeArrowheads="1"/>
          </p:cNvSpPr>
          <p:nvPr/>
        </p:nvSpPr>
        <p:spPr bwMode="auto">
          <a:xfrm>
            <a:off x="2790032" y="4157405"/>
            <a:ext cx="4683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C</a:t>
            </a:r>
          </a:p>
        </p:txBody>
      </p:sp>
      <p:sp>
        <p:nvSpPr>
          <p:cNvPr id="64537" name="Text Box 25"/>
          <p:cNvSpPr txBox="1">
            <a:spLocks noChangeArrowheads="1"/>
          </p:cNvSpPr>
          <p:nvPr/>
        </p:nvSpPr>
        <p:spPr bwMode="auto">
          <a:xfrm>
            <a:off x="5003800" y="3573463"/>
            <a:ext cx="432296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/>
              <a:t>S</a:t>
            </a:r>
            <a:endParaRPr lang="en-US" sz="2000" baseline="-25000" dirty="0"/>
          </a:p>
        </p:txBody>
      </p:sp>
      <p:sp>
        <p:nvSpPr>
          <p:cNvPr id="64538" name="Text Box 26"/>
          <p:cNvSpPr txBox="1">
            <a:spLocks noChangeArrowheads="1"/>
          </p:cNvSpPr>
          <p:nvPr/>
        </p:nvSpPr>
        <p:spPr bwMode="auto">
          <a:xfrm>
            <a:off x="4572000" y="2708275"/>
            <a:ext cx="504056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S</a:t>
            </a:r>
            <a:r>
              <a:rPr lang="en-US" sz="2000" baseline="-25000"/>
              <a:t>t</a:t>
            </a:r>
          </a:p>
        </p:txBody>
      </p:sp>
      <p:sp>
        <p:nvSpPr>
          <p:cNvPr id="64540" name="AutoShape 28"/>
          <p:cNvSpPr>
            <a:spLocks/>
          </p:cNvSpPr>
          <p:nvPr/>
        </p:nvSpPr>
        <p:spPr bwMode="auto">
          <a:xfrm>
            <a:off x="1187450" y="3429000"/>
            <a:ext cx="71438" cy="576263"/>
          </a:xfrm>
          <a:prstGeom prst="rightBrace">
            <a:avLst>
              <a:gd name="adj1" fmla="val 67222"/>
              <a:gd name="adj2" fmla="val 50000"/>
            </a:avLst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541" name="AutoShape 29"/>
          <p:cNvSpPr>
            <a:spLocks/>
          </p:cNvSpPr>
          <p:nvPr/>
        </p:nvSpPr>
        <p:spPr bwMode="auto">
          <a:xfrm>
            <a:off x="1331913" y="4005263"/>
            <a:ext cx="71437" cy="215900"/>
          </a:xfrm>
          <a:prstGeom prst="rightBrace">
            <a:avLst>
              <a:gd name="adj1" fmla="val 25185"/>
              <a:gd name="adj2" fmla="val 50000"/>
            </a:avLst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542" name="Text Box 30"/>
          <p:cNvSpPr txBox="1">
            <a:spLocks noChangeArrowheads="1"/>
          </p:cNvSpPr>
          <p:nvPr/>
        </p:nvSpPr>
        <p:spPr bwMode="auto">
          <a:xfrm>
            <a:off x="2464151" y="2135926"/>
            <a:ext cx="23034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$3, consumer pays</a:t>
            </a:r>
          </a:p>
        </p:txBody>
      </p:sp>
      <p:sp>
        <p:nvSpPr>
          <p:cNvPr id="64543" name="Text Box 31"/>
          <p:cNvSpPr txBox="1">
            <a:spLocks noChangeArrowheads="1"/>
          </p:cNvSpPr>
          <p:nvPr/>
        </p:nvSpPr>
        <p:spPr bwMode="auto">
          <a:xfrm>
            <a:off x="1549400" y="4762907"/>
            <a:ext cx="23034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$1, supplier pays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 flipH="1">
            <a:off x="1403350" y="2502638"/>
            <a:ext cx="1152525" cy="114226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flipH="1" flipV="1">
            <a:off x="1549400" y="4113213"/>
            <a:ext cx="914751" cy="6477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292080" y="2135926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Tax causes supply to shift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012160" y="3105150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Price to buyer increases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868144" y="3970338"/>
            <a:ext cx="2736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Price to supplier declines because of upward sloping supply curve and lower quantity traded</a:t>
            </a:r>
            <a:endParaRPr lang="en-US" dirty="0"/>
          </a:p>
        </p:txBody>
      </p:sp>
      <p:grpSp>
        <p:nvGrpSpPr>
          <p:cNvPr id="40" name="Group 39"/>
          <p:cNvGrpSpPr/>
          <p:nvPr/>
        </p:nvGrpSpPr>
        <p:grpSpPr>
          <a:xfrm>
            <a:off x="4898144" y="5170667"/>
            <a:ext cx="3130240" cy="1221479"/>
            <a:chOff x="0" y="1712"/>
            <a:chExt cx="2952129" cy="1221479"/>
          </a:xfrm>
          <a:scene3d>
            <a:camera prst="orthographicFront"/>
            <a:lightRig rig="flat" dir="t"/>
          </a:scene3d>
        </p:grpSpPr>
        <p:sp>
          <p:nvSpPr>
            <p:cNvPr id="41" name="Rounded Rectangle 40"/>
            <p:cNvSpPr/>
            <p:nvPr/>
          </p:nvSpPr>
          <p:spPr>
            <a:xfrm>
              <a:off x="0" y="1712"/>
              <a:ext cx="2952129" cy="1221479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effectLst/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</p:sp>
        <p:sp>
          <p:nvSpPr>
            <p:cNvPr id="42" name="Rounded Rectangle 4"/>
            <p:cNvSpPr/>
            <p:nvPr/>
          </p:nvSpPr>
          <p:spPr>
            <a:xfrm>
              <a:off x="59628" y="61340"/>
              <a:ext cx="2832873" cy="110222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l" defTabSz="8001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800" kern="1200" dirty="0" smtClean="0"/>
                <a:t>The more elastic the supply curve, the greater is the incidence on the </a:t>
              </a:r>
              <a:r>
                <a:rPr lang="en-US" dirty="0" smtClean="0"/>
                <a:t>buy</a:t>
              </a:r>
              <a:r>
                <a:rPr lang="en-US" sz="1800" kern="1200" dirty="0" smtClean="0"/>
                <a:t>er</a:t>
              </a:r>
              <a:endParaRPr lang="en-US" sz="1800" kern="12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4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4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64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4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4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9" dur="500"/>
                                        <p:tgtEl>
                                          <p:spTgt spid="64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64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500"/>
                                        <p:tgtEl>
                                          <p:spTgt spid="64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64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500"/>
                                        <p:tgtEl>
                                          <p:spTgt spid="64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6" dur="500"/>
                                        <p:tgtEl>
                                          <p:spTgt spid="64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9" grpId="0"/>
      <p:bldP spid="64520" grpId="0"/>
      <p:bldP spid="64523" grpId="0" animBg="1"/>
      <p:bldP spid="64525" grpId="0" animBg="1"/>
      <p:bldP spid="64527" grpId="0" animBg="1"/>
      <p:bldP spid="64529" grpId="0" animBg="1"/>
      <p:bldP spid="64530" grpId="0"/>
      <p:bldP spid="64531" grpId="0" animBg="1"/>
      <p:bldP spid="64532" grpId="0"/>
      <p:bldP spid="64534" grpId="0"/>
      <p:bldP spid="64540" grpId="0" animBg="1"/>
      <p:bldP spid="64541" grpId="0" animBg="1"/>
      <p:bldP spid="64542" grpId="0"/>
      <p:bldP spid="64543" grpId="0"/>
      <p:bldP spid="6" grpId="0"/>
      <p:bldP spid="7" grpId="0"/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Tax Incidence with Inelastic Supply</a:t>
            </a:r>
          </a:p>
        </p:txBody>
      </p:sp>
      <p:sp>
        <p:nvSpPr>
          <p:cNvPr id="65539" name="Line 3"/>
          <p:cNvSpPr>
            <a:spLocks noChangeShapeType="1"/>
          </p:cNvSpPr>
          <p:nvPr/>
        </p:nvSpPr>
        <p:spPr bwMode="auto">
          <a:xfrm>
            <a:off x="1116013" y="2133600"/>
            <a:ext cx="0" cy="33845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5540" name="Line 4"/>
          <p:cNvSpPr>
            <a:spLocks noChangeShapeType="1"/>
          </p:cNvSpPr>
          <p:nvPr/>
        </p:nvSpPr>
        <p:spPr bwMode="auto">
          <a:xfrm>
            <a:off x="1116013" y="5518150"/>
            <a:ext cx="367347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3348038" y="5516563"/>
            <a:ext cx="576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Q</a:t>
            </a:r>
            <a:r>
              <a:rPr lang="en-US" sz="2000" baseline="-25000"/>
              <a:t>0</a:t>
            </a:r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2771775" y="5516563"/>
            <a:ext cx="576263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Q</a:t>
            </a:r>
            <a:r>
              <a:rPr lang="en-US" sz="2000" baseline="-25000"/>
              <a:t>t</a:t>
            </a:r>
          </a:p>
        </p:txBody>
      </p:sp>
      <p:sp>
        <p:nvSpPr>
          <p:cNvPr id="65543" name="Text Box 7"/>
          <p:cNvSpPr txBox="1">
            <a:spLocks noChangeArrowheads="1"/>
          </p:cNvSpPr>
          <p:nvPr/>
        </p:nvSpPr>
        <p:spPr bwMode="auto">
          <a:xfrm>
            <a:off x="395288" y="3284538"/>
            <a:ext cx="7921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P</a:t>
            </a:r>
            <a:r>
              <a:rPr lang="en-US" sz="2000" baseline="-25000" dirty="0"/>
              <a:t>1</a:t>
            </a:r>
            <a:r>
              <a:rPr lang="en-US" sz="2000" dirty="0"/>
              <a:t>=6</a:t>
            </a:r>
            <a:endParaRPr lang="en-US" sz="2000" baseline="-25000" dirty="0"/>
          </a:p>
        </p:txBody>
      </p:sp>
      <p:sp>
        <p:nvSpPr>
          <p:cNvPr id="65544" name="Text Box 8"/>
          <p:cNvSpPr txBox="1">
            <a:spLocks noChangeArrowheads="1"/>
          </p:cNvSpPr>
          <p:nvPr/>
        </p:nvSpPr>
        <p:spPr bwMode="auto">
          <a:xfrm>
            <a:off x="395288" y="3716338"/>
            <a:ext cx="86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P</a:t>
            </a:r>
            <a:r>
              <a:rPr lang="en-US" sz="2000" baseline="-25000" dirty="0"/>
              <a:t>0</a:t>
            </a:r>
            <a:r>
              <a:rPr lang="en-US" sz="2000" dirty="0"/>
              <a:t>=5</a:t>
            </a:r>
            <a:endParaRPr lang="en-US" sz="2000" baseline="-25000" dirty="0"/>
          </a:p>
        </p:txBody>
      </p:sp>
      <p:sp>
        <p:nvSpPr>
          <p:cNvPr id="65545" name="Line 9"/>
          <p:cNvSpPr>
            <a:spLocks noChangeShapeType="1"/>
          </p:cNvSpPr>
          <p:nvPr/>
        </p:nvSpPr>
        <p:spPr bwMode="auto">
          <a:xfrm>
            <a:off x="1763713" y="2492375"/>
            <a:ext cx="2663825" cy="2376488"/>
          </a:xfrm>
          <a:prstGeom prst="line">
            <a:avLst/>
          </a:prstGeom>
          <a:noFill/>
          <a:ln w="38100">
            <a:solidFill>
              <a:srgbClr val="003399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5546" name="Line 10"/>
          <p:cNvSpPr>
            <a:spLocks noChangeShapeType="1"/>
          </p:cNvSpPr>
          <p:nvPr/>
        </p:nvSpPr>
        <p:spPr bwMode="auto">
          <a:xfrm flipV="1">
            <a:off x="2267744" y="2332037"/>
            <a:ext cx="1439069" cy="2536826"/>
          </a:xfrm>
          <a:prstGeom prst="line">
            <a:avLst/>
          </a:prstGeom>
          <a:noFill/>
          <a:ln w="38100">
            <a:solidFill>
              <a:srgbClr val="991C2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5548" name="Line 12"/>
          <p:cNvSpPr>
            <a:spLocks noChangeShapeType="1"/>
          </p:cNvSpPr>
          <p:nvPr/>
        </p:nvSpPr>
        <p:spPr bwMode="auto">
          <a:xfrm>
            <a:off x="2987675" y="3573463"/>
            <a:ext cx="0" cy="19431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5549" name="Line 13"/>
          <p:cNvSpPr>
            <a:spLocks noChangeShapeType="1"/>
          </p:cNvSpPr>
          <p:nvPr/>
        </p:nvSpPr>
        <p:spPr bwMode="auto">
          <a:xfrm>
            <a:off x="3492500" y="4005263"/>
            <a:ext cx="0" cy="15113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5550" name="Line 14"/>
          <p:cNvSpPr>
            <a:spLocks noChangeShapeType="1"/>
          </p:cNvSpPr>
          <p:nvPr/>
        </p:nvSpPr>
        <p:spPr bwMode="auto">
          <a:xfrm flipH="1">
            <a:off x="1116013" y="3573463"/>
            <a:ext cx="18716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5551" name="Line 15"/>
          <p:cNvSpPr>
            <a:spLocks noChangeShapeType="1"/>
          </p:cNvSpPr>
          <p:nvPr/>
        </p:nvSpPr>
        <p:spPr bwMode="auto">
          <a:xfrm flipH="1">
            <a:off x="1116013" y="4005263"/>
            <a:ext cx="23034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5552" name="Line 16"/>
          <p:cNvSpPr>
            <a:spLocks noChangeShapeType="1"/>
          </p:cNvSpPr>
          <p:nvPr/>
        </p:nvSpPr>
        <p:spPr bwMode="auto">
          <a:xfrm flipH="1">
            <a:off x="1126406" y="4853948"/>
            <a:ext cx="187007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5553" name="Text Box 17"/>
          <p:cNvSpPr txBox="1">
            <a:spLocks noChangeArrowheads="1"/>
          </p:cNvSpPr>
          <p:nvPr/>
        </p:nvSpPr>
        <p:spPr bwMode="auto">
          <a:xfrm>
            <a:off x="252413" y="4610988"/>
            <a:ext cx="86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P</a:t>
            </a:r>
            <a:r>
              <a:rPr lang="en-US" sz="2000" baseline="-25000"/>
              <a:t>ts</a:t>
            </a:r>
            <a:r>
              <a:rPr lang="en-US" sz="2000"/>
              <a:t>=2</a:t>
            </a:r>
            <a:endParaRPr lang="en-US" sz="2000" baseline="-25000"/>
          </a:p>
        </p:txBody>
      </p:sp>
      <p:sp>
        <p:nvSpPr>
          <p:cNvPr id="65554" name="Line 18"/>
          <p:cNvSpPr>
            <a:spLocks noChangeShapeType="1"/>
          </p:cNvSpPr>
          <p:nvPr/>
        </p:nvSpPr>
        <p:spPr bwMode="auto">
          <a:xfrm>
            <a:off x="3492500" y="3213100"/>
            <a:ext cx="0" cy="576263"/>
          </a:xfrm>
          <a:prstGeom prst="line">
            <a:avLst/>
          </a:prstGeom>
          <a:noFill/>
          <a:ln w="38100">
            <a:solidFill>
              <a:srgbClr val="991C20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5555" name="Text Box 19"/>
          <p:cNvSpPr txBox="1">
            <a:spLocks noChangeArrowheads="1"/>
          </p:cNvSpPr>
          <p:nvPr/>
        </p:nvSpPr>
        <p:spPr bwMode="auto">
          <a:xfrm>
            <a:off x="3588636" y="3018631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$4 = Tax</a:t>
            </a:r>
          </a:p>
        </p:txBody>
      </p:sp>
      <p:sp>
        <p:nvSpPr>
          <p:cNvPr id="65556" name="Text Box 20"/>
          <p:cNvSpPr txBox="1">
            <a:spLocks noChangeArrowheads="1"/>
          </p:cNvSpPr>
          <p:nvPr/>
        </p:nvSpPr>
        <p:spPr bwMode="auto">
          <a:xfrm>
            <a:off x="1620044" y="2130425"/>
            <a:ext cx="647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D</a:t>
            </a:r>
          </a:p>
        </p:txBody>
      </p:sp>
      <p:sp>
        <p:nvSpPr>
          <p:cNvPr id="65557" name="Text Box 21"/>
          <p:cNvSpPr txBox="1">
            <a:spLocks noChangeArrowheads="1"/>
          </p:cNvSpPr>
          <p:nvPr/>
        </p:nvSpPr>
        <p:spPr bwMode="auto">
          <a:xfrm>
            <a:off x="2700338" y="2997200"/>
            <a:ext cx="647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B</a:t>
            </a:r>
          </a:p>
        </p:txBody>
      </p:sp>
      <p:sp>
        <p:nvSpPr>
          <p:cNvPr id="65558" name="Text Box 22"/>
          <p:cNvSpPr txBox="1">
            <a:spLocks noChangeArrowheads="1"/>
          </p:cNvSpPr>
          <p:nvPr/>
        </p:nvSpPr>
        <p:spPr bwMode="auto">
          <a:xfrm>
            <a:off x="3492500" y="3789363"/>
            <a:ext cx="647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A</a:t>
            </a:r>
          </a:p>
        </p:txBody>
      </p:sp>
      <p:sp>
        <p:nvSpPr>
          <p:cNvPr id="65559" name="Text Box 23"/>
          <p:cNvSpPr txBox="1">
            <a:spLocks noChangeArrowheads="1"/>
          </p:cNvSpPr>
          <p:nvPr/>
        </p:nvSpPr>
        <p:spPr bwMode="auto">
          <a:xfrm>
            <a:off x="2996481" y="4760913"/>
            <a:ext cx="4333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C</a:t>
            </a:r>
          </a:p>
        </p:txBody>
      </p:sp>
      <p:sp>
        <p:nvSpPr>
          <p:cNvPr id="65560" name="Text Box 24"/>
          <p:cNvSpPr txBox="1">
            <a:spLocks noChangeArrowheads="1"/>
          </p:cNvSpPr>
          <p:nvPr/>
        </p:nvSpPr>
        <p:spPr bwMode="auto">
          <a:xfrm>
            <a:off x="4091874" y="2527300"/>
            <a:ext cx="407101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/>
              <a:t>S</a:t>
            </a:r>
            <a:endParaRPr lang="en-US" sz="2000" baseline="-25000" dirty="0"/>
          </a:p>
        </p:txBody>
      </p:sp>
      <p:sp>
        <p:nvSpPr>
          <p:cNvPr id="65561" name="Text Box 25"/>
          <p:cNvSpPr txBox="1">
            <a:spLocks noChangeArrowheads="1"/>
          </p:cNvSpPr>
          <p:nvPr/>
        </p:nvSpPr>
        <p:spPr bwMode="auto">
          <a:xfrm>
            <a:off x="3779838" y="2133600"/>
            <a:ext cx="7191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/>
              <a:t>S</a:t>
            </a:r>
            <a:r>
              <a:rPr lang="en-US" sz="2000" baseline="-25000" dirty="0"/>
              <a:t>t</a:t>
            </a:r>
          </a:p>
        </p:txBody>
      </p:sp>
      <p:sp>
        <p:nvSpPr>
          <p:cNvPr id="65562" name="Line 26"/>
          <p:cNvSpPr>
            <a:spLocks noChangeShapeType="1"/>
          </p:cNvSpPr>
          <p:nvPr/>
        </p:nvSpPr>
        <p:spPr bwMode="auto">
          <a:xfrm flipV="1">
            <a:off x="2771775" y="2860972"/>
            <a:ext cx="1391536" cy="2431455"/>
          </a:xfrm>
          <a:prstGeom prst="line">
            <a:avLst/>
          </a:prstGeom>
          <a:noFill/>
          <a:ln w="38100">
            <a:solidFill>
              <a:srgbClr val="991C2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5563" name="AutoShape 27"/>
          <p:cNvSpPr>
            <a:spLocks/>
          </p:cNvSpPr>
          <p:nvPr/>
        </p:nvSpPr>
        <p:spPr bwMode="auto">
          <a:xfrm>
            <a:off x="1187450" y="3573463"/>
            <a:ext cx="71438" cy="431800"/>
          </a:xfrm>
          <a:prstGeom prst="rightBrace">
            <a:avLst>
              <a:gd name="adj1" fmla="val 50370"/>
              <a:gd name="adj2" fmla="val 50000"/>
            </a:avLst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5564" name="AutoShape 28"/>
          <p:cNvSpPr>
            <a:spLocks/>
          </p:cNvSpPr>
          <p:nvPr/>
        </p:nvSpPr>
        <p:spPr bwMode="auto">
          <a:xfrm>
            <a:off x="1331913" y="4005262"/>
            <a:ext cx="45719" cy="848685"/>
          </a:xfrm>
          <a:prstGeom prst="rightBrace">
            <a:avLst>
              <a:gd name="adj1" fmla="val 50371"/>
              <a:gd name="adj2" fmla="val 50000"/>
            </a:avLst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5565" name="Text Box 29"/>
          <p:cNvSpPr txBox="1">
            <a:spLocks noChangeArrowheads="1"/>
          </p:cNvSpPr>
          <p:nvPr/>
        </p:nvSpPr>
        <p:spPr bwMode="auto">
          <a:xfrm>
            <a:off x="1258888" y="3576221"/>
            <a:ext cx="230346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dirty="0"/>
              <a:t>$1, consumer pays</a:t>
            </a:r>
          </a:p>
        </p:txBody>
      </p:sp>
      <p:sp>
        <p:nvSpPr>
          <p:cNvPr id="65566" name="Text Box 30"/>
          <p:cNvSpPr txBox="1">
            <a:spLocks noChangeArrowheads="1"/>
          </p:cNvSpPr>
          <p:nvPr/>
        </p:nvSpPr>
        <p:spPr bwMode="auto">
          <a:xfrm>
            <a:off x="1432571" y="4275118"/>
            <a:ext cx="230346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dirty="0"/>
              <a:t>$3, supplier pays</a:t>
            </a:r>
          </a:p>
        </p:txBody>
      </p:sp>
      <p:graphicFrame>
        <p:nvGraphicFramePr>
          <p:cNvPr id="34" name="Diagram 33"/>
          <p:cNvGraphicFramePr/>
          <p:nvPr>
            <p:extLst>
              <p:ext uri="{D42A27DB-BD31-4B8C-83A1-F6EECF244321}">
                <p14:modId xmlns:p14="http://schemas.microsoft.com/office/powerpoint/2010/main" val="1115042295"/>
              </p:ext>
            </p:extLst>
          </p:nvPr>
        </p:nvGraphicFramePr>
        <p:xfrm>
          <a:off x="5508104" y="4613672"/>
          <a:ext cx="3312169" cy="12249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4716016" y="2137291"/>
            <a:ext cx="388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Suppose the market price increases by $1 in response to the tax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5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65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65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65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5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65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8" dur="500"/>
                                        <p:tgtEl>
                                          <p:spTgt spid="65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65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65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65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65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65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2" grpId="0"/>
      <p:bldP spid="65543" grpId="0"/>
      <p:bldP spid="65546" grpId="0" animBg="1"/>
      <p:bldP spid="65548" grpId="0" animBg="1"/>
      <p:bldP spid="65550" grpId="0" animBg="1"/>
      <p:bldP spid="65552" grpId="0" animBg="1"/>
      <p:bldP spid="65553" grpId="0"/>
      <p:bldP spid="65554" grpId="0" animBg="1"/>
      <p:bldP spid="65555" grpId="0"/>
      <p:bldP spid="65559" grpId="0"/>
      <p:bldP spid="65561" grpId="0"/>
      <p:bldP spid="65563" grpId="0" animBg="1"/>
      <p:bldP spid="65564" grpId="0" animBg="1"/>
      <p:bldP spid="65565" grpId="0"/>
      <p:bldP spid="65566" grpId="0"/>
      <p:bldGraphic spid="34" grpId="0">
        <p:bldAsOne/>
      </p:bldGraphic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4"/>
          <p:cNvSpPr>
            <a:spLocks noGrp="1" noChangeArrowheads="1"/>
          </p:cNvSpPr>
          <p:nvPr>
            <p:ph type="title"/>
          </p:nvPr>
        </p:nvSpPr>
        <p:spPr>
          <a:xfrm>
            <a:off x="724685" y="413792"/>
            <a:ext cx="6112626" cy="926976"/>
          </a:xfrm>
        </p:spPr>
        <p:txBody>
          <a:bodyPr>
            <a:normAutofit fontScale="90000"/>
          </a:bodyPr>
          <a:lstStyle/>
          <a:p>
            <a:r>
              <a:rPr lang="en-CA" sz="3600" dirty="0" smtClean="0">
                <a:solidFill>
                  <a:srgbClr val="3E5D78"/>
                </a:solidFill>
              </a:rPr>
              <a:t>Advanced:</a:t>
            </a:r>
            <a:r>
              <a:rPr lang="en-CA" sz="3600" dirty="0" smtClean="0">
                <a:solidFill>
                  <a:srgbClr val="FF7D19"/>
                </a:solidFill>
              </a:rPr>
              <a:t> Identifying elasticities</a:t>
            </a:r>
            <a:endParaRPr lang="en-CA" sz="3600" dirty="0">
              <a:solidFill>
                <a:srgbClr val="FF7D19"/>
              </a:solidFill>
            </a:endParaRPr>
          </a:p>
        </p:txBody>
      </p:sp>
      <p:sp>
        <p:nvSpPr>
          <p:cNvPr id="19461" name="Line 5"/>
          <p:cNvSpPr>
            <a:spLocks noChangeShapeType="1"/>
          </p:cNvSpPr>
          <p:nvPr/>
        </p:nvSpPr>
        <p:spPr bwMode="auto">
          <a:xfrm>
            <a:off x="467544" y="2093983"/>
            <a:ext cx="0" cy="299078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62" name="Line 6"/>
          <p:cNvSpPr>
            <a:spLocks noChangeShapeType="1"/>
          </p:cNvSpPr>
          <p:nvPr/>
        </p:nvSpPr>
        <p:spPr bwMode="auto">
          <a:xfrm>
            <a:off x="467519" y="5084763"/>
            <a:ext cx="280828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827087" y="2749496"/>
            <a:ext cx="7921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1800" dirty="0"/>
              <a:t>*     A</a:t>
            </a: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1416292" y="3335822"/>
            <a:ext cx="8636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1800"/>
              <a:t>*     B</a:t>
            </a:r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2015329" y="3939666"/>
            <a:ext cx="10080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1800" dirty="0"/>
              <a:t>*       C</a:t>
            </a: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179388" y="1690871"/>
            <a:ext cx="8636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/>
              <a:t>Price</a:t>
            </a:r>
          </a:p>
        </p:txBody>
      </p: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2429132" y="4700266"/>
            <a:ext cx="118851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/>
              <a:t>Quantity</a:t>
            </a:r>
          </a:p>
        </p:txBody>
      </p:sp>
      <p:sp>
        <p:nvSpPr>
          <p:cNvPr id="19468" name="Line 12"/>
          <p:cNvSpPr>
            <a:spLocks noChangeShapeType="1"/>
          </p:cNvSpPr>
          <p:nvPr/>
        </p:nvSpPr>
        <p:spPr bwMode="auto">
          <a:xfrm>
            <a:off x="4283968" y="2093983"/>
            <a:ext cx="0" cy="299078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69" name="Line 13"/>
          <p:cNvSpPr>
            <a:spLocks noChangeShapeType="1"/>
          </p:cNvSpPr>
          <p:nvPr/>
        </p:nvSpPr>
        <p:spPr bwMode="auto">
          <a:xfrm>
            <a:off x="4283968" y="5084763"/>
            <a:ext cx="27368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70" name="Text Box 14"/>
          <p:cNvSpPr txBox="1">
            <a:spLocks noChangeArrowheads="1"/>
          </p:cNvSpPr>
          <p:nvPr/>
        </p:nvSpPr>
        <p:spPr bwMode="auto">
          <a:xfrm>
            <a:off x="3805024" y="1740878"/>
            <a:ext cx="8636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/>
              <a:t>Price</a:t>
            </a:r>
          </a:p>
        </p:txBody>
      </p:sp>
      <p:sp>
        <p:nvSpPr>
          <p:cNvPr id="19471" name="Text Box 15"/>
          <p:cNvSpPr txBox="1">
            <a:spLocks noChangeArrowheads="1"/>
          </p:cNvSpPr>
          <p:nvPr/>
        </p:nvSpPr>
        <p:spPr bwMode="auto">
          <a:xfrm>
            <a:off x="6966500" y="4738688"/>
            <a:ext cx="115252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/>
              <a:t>Quantity</a:t>
            </a:r>
          </a:p>
        </p:txBody>
      </p:sp>
      <p:sp>
        <p:nvSpPr>
          <p:cNvPr id="19472" name="Rectangle 16"/>
          <p:cNvSpPr>
            <a:spLocks noChangeArrowheads="1"/>
          </p:cNvSpPr>
          <p:nvPr/>
        </p:nvSpPr>
        <p:spPr bwMode="auto">
          <a:xfrm>
            <a:off x="4804938" y="2588535"/>
            <a:ext cx="74257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CA" sz="1800" dirty="0"/>
              <a:t>*     A</a:t>
            </a:r>
          </a:p>
        </p:txBody>
      </p:sp>
      <p:sp>
        <p:nvSpPr>
          <p:cNvPr id="19473" name="Rectangle 17"/>
          <p:cNvSpPr>
            <a:spLocks noChangeArrowheads="1"/>
          </p:cNvSpPr>
          <p:nvPr/>
        </p:nvSpPr>
        <p:spPr bwMode="auto">
          <a:xfrm>
            <a:off x="5290794" y="3118828"/>
            <a:ext cx="74251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CA" sz="1800" dirty="0"/>
              <a:t>*     B</a:t>
            </a:r>
          </a:p>
        </p:txBody>
      </p:sp>
      <p:sp>
        <p:nvSpPr>
          <p:cNvPr id="19474" name="Rectangle 18"/>
          <p:cNvSpPr>
            <a:spLocks noChangeArrowheads="1"/>
          </p:cNvSpPr>
          <p:nvPr/>
        </p:nvSpPr>
        <p:spPr bwMode="auto">
          <a:xfrm>
            <a:off x="5979384" y="3695090"/>
            <a:ext cx="85792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CA" sz="1800" dirty="0"/>
              <a:t>*       C</a:t>
            </a:r>
          </a:p>
        </p:txBody>
      </p:sp>
      <p:sp>
        <p:nvSpPr>
          <p:cNvPr id="19475" name="Line 19"/>
          <p:cNvSpPr>
            <a:spLocks noChangeShapeType="1"/>
          </p:cNvSpPr>
          <p:nvPr/>
        </p:nvSpPr>
        <p:spPr bwMode="auto">
          <a:xfrm>
            <a:off x="4716463" y="2588534"/>
            <a:ext cx="2376015" cy="2150154"/>
          </a:xfrm>
          <a:prstGeom prst="line">
            <a:avLst/>
          </a:prstGeom>
          <a:noFill/>
          <a:ln w="38100">
            <a:solidFill>
              <a:srgbClr val="007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76" name="Line 20"/>
          <p:cNvSpPr>
            <a:spLocks noChangeShapeType="1"/>
          </p:cNvSpPr>
          <p:nvPr/>
        </p:nvSpPr>
        <p:spPr bwMode="auto">
          <a:xfrm flipV="1">
            <a:off x="5556521" y="3303494"/>
            <a:ext cx="1008062" cy="1152525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77" name="Line 21"/>
          <p:cNvSpPr>
            <a:spLocks noChangeShapeType="1"/>
          </p:cNvSpPr>
          <p:nvPr/>
        </p:nvSpPr>
        <p:spPr bwMode="auto">
          <a:xfrm flipV="1">
            <a:off x="5074675" y="2743994"/>
            <a:ext cx="829795" cy="96116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78" name="Line 22"/>
          <p:cNvSpPr>
            <a:spLocks noChangeShapeType="1"/>
          </p:cNvSpPr>
          <p:nvPr/>
        </p:nvSpPr>
        <p:spPr bwMode="auto">
          <a:xfrm flipV="1">
            <a:off x="4667275" y="2203450"/>
            <a:ext cx="647700" cy="1021123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79" name="Text Box 23"/>
          <p:cNvSpPr txBox="1">
            <a:spLocks noChangeArrowheads="1"/>
          </p:cNvSpPr>
          <p:nvPr/>
        </p:nvSpPr>
        <p:spPr bwMode="auto">
          <a:xfrm>
            <a:off x="5904470" y="4298291"/>
            <a:ext cx="106203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1800"/>
              <a:t>Demand</a:t>
            </a:r>
          </a:p>
        </p:txBody>
      </p:sp>
      <p:sp>
        <p:nvSpPr>
          <p:cNvPr id="19480" name="Text Box 24"/>
          <p:cNvSpPr txBox="1">
            <a:spLocks noChangeArrowheads="1"/>
          </p:cNvSpPr>
          <p:nvPr/>
        </p:nvSpPr>
        <p:spPr bwMode="auto">
          <a:xfrm>
            <a:off x="6482788" y="3072769"/>
            <a:ext cx="98177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CA" sz="1800" dirty="0" err="1"/>
              <a:t>Supply</a:t>
            </a:r>
            <a:r>
              <a:rPr lang="en-CA" sz="1800" baseline="-25000" dirty="0" err="1"/>
              <a:t>c</a:t>
            </a:r>
            <a:endParaRPr lang="en-CA" sz="1800" baseline="-25000" dirty="0"/>
          </a:p>
        </p:txBody>
      </p:sp>
      <p:sp>
        <p:nvSpPr>
          <p:cNvPr id="19481" name="Text Box 25"/>
          <p:cNvSpPr txBox="1">
            <a:spLocks noChangeArrowheads="1"/>
          </p:cNvSpPr>
          <p:nvPr/>
        </p:nvSpPr>
        <p:spPr bwMode="auto">
          <a:xfrm>
            <a:off x="5939953" y="2567178"/>
            <a:ext cx="11525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1800" dirty="0" err="1"/>
              <a:t>Supply</a:t>
            </a:r>
            <a:r>
              <a:rPr lang="en-CA" sz="1800" baseline="-25000" dirty="0" err="1"/>
              <a:t>b</a:t>
            </a:r>
            <a:endParaRPr lang="en-CA" sz="1800" baseline="-25000" dirty="0"/>
          </a:p>
        </p:txBody>
      </p:sp>
      <p:sp>
        <p:nvSpPr>
          <p:cNvPr id="19482" name="Text Box 26"/>
          <p:cNvSpPr txBox="1">
            <a:spLocks noChangeArrowheads="1"/>
          </p:cNvSpPr>
          <p:nvPr/>
        </p:nvSpPr>
        <p:spPr bwMode="auto">
          <a:xfrm>
            <a:off x="5276549" y="2003669"/>
            <a:ext cx="10795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1800" dirty="0" err="1"/>
              <a:t>Supply</a:t>
            </a:r>
            <a:r>
              <a:rPr lang="en-CA" sz="1800" baseline="-25000" dirty="0" err="1"/>
              <a:t>a</a:t>
            </a:r>
            <a:endParaRPr lang="en-CA" sz="1800" baseline="-25000" dirty="0"/>
          </a:p>
        </p:txBody>
      </p:sp>
      <p:sp>
        <p:nvSpPr>
          <p:cNvPr id="19483" name="Text Box 27"/>
          <p:cNvSpPr txBox="1">
            <a:spLocks noChangeArrowheads="1"/>
          </p:cNvSpPr>
          <p:nvPr/>
        </p:nvSpPr>
        <p:spPr bwMode="auto">
          <a:xfrm>
            <a:off x="1249253" y="5373216"/>
            <a:ext cx="6293509" cy="9233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1800" dirty="0" smtClean="0">
                <a:solidFill>
                  <a:schemeClr val="bg1"/>
                </a:solidFill>
              </a:rPr>
              <a:t>If these points define a demand curve, we </a:t>
            </a:r>
            <a:r>
              <a:rPr lang="en-CA" sz="1800" dirty="0">
                <a:solidFill>
                  <a:schemeClr val="bg1"/>
                </a:solidFill>
              </a:rPr>
              <a:t>must know that the supply curve alone has shifted in such a way as to result in these equilibrium price-quantity </a:t>
            </a:r>
            <a:r>
              <a:rPr lang="en-CA" sz="1800" dirty="0" smtClean="0">
                <a:solidFill>
                  <a:schemeClr val="bg1"/>
                </a:solidFill>
              </a:rPr>
              <a:t>combinations</a:t>
            </a:r>
            <a:endParaRPr lang="en-CA" sz="1800" dirty="0">
              <a:solidFill>
                <a:schemeClr val="bg1"/>
              </a:solidFill>
            </a:endParaRPr>
          </a:p>
        </p:txBody>
      </p:sp>
      <p:sp>
        <p:nvSpPr>
          <p:cNvPr id="19484" name="Text Box 28"/>
          <p:cNvSpPr txBox="1">
            <a:spLocks noChangeArrowheads="1"/>
          </p:cNvSpPr>
          <p:nvPr/>
        </p:nvSpPr>
        <p:spPr bwMode="auto">
          <a:xfrm>
            <a:off x="1727199" y="1357466"/>
            <a:ext cx="57626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/>
              <a:t>(a)</a:t>
            </a:r>
          </a:p>
        </p:txBody>
      </p:sp>
      <p:sp>
        <p:nvSpPr>
          <p:cNvPr id="19485" name="Text Box 29"/>
          <p:cNvSpPr txBox="1">
            <a:spLocks noChangeArrowheads="1"/>
          </p:cNvSpPr>
          <p:nvPr/>
        </p:nvSpPr>
        <p:spPr bwMode="auto">
          <a:xfrm>
            <a:off x="5385825" y="1340768"/>
            <a:ext cx="55245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/>
              <a:t>(b)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27200" y="1828514"/>
            <a:ext cx="1956834" cy="10772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We observe points A, B, C. Do we know they define a demand curve?</a:t>
            </a:r>
            <a:endParaRPr lang="en-CA" sz="1600" dirty="0"/>
          </a:p>
        </p:txBody>
      </p:sp>
    </p:spTree>
    <p:extLst>
      <p:ext uri="{BB962C8B-B14F-4D97-AF65-F5344CB8AC3E}">
        <p14:creationId xmlns:p14="http://schemas.microsoft.com/office/powerpoint/2010/main" val="3615465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8" grpId="0" animBg="1"/>
      <p:bldP spid="19469" grpId="0" animBg="1"/>
      <p:bldP spid="19470" grpId="0"/>
      <p:bldP spid="19471" grpId="0"/>
      <p:bldP spid="19472" grpId="0"/>
      <p:bldP spid="19473" grpId="0"/>
      <p:bldP spid="19474" grpId="0"/>
      <p:bldP spid="19475" grpId="0" animBg="1"/>
      <p:bldP spid="19476" grpId="0" animBg="1"/>
      <p:bldP spid="19477" grpId="0" animBg="1"/>
      <p:bldP spid="19478" grpId="0" animBg="1"/>
      <p:bldP spid="19479" grpId="0"/>
      <p:bldP spid="19480" grpId="0"/>
      <p:bldP spid="19481" grpId="0"/>
      <p:bldP spid="19482" grpId="0"/>
      <p:bldP spid="19483" grpId="0" animBg="1"/>
      <p:bldP spid="19485" grpId="0"/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2915816" y="1753015"/>
                <a:ext cx="2066591" cy="66499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CA" i="1">
                              <a:solidFill>
                                <a:srgbClr val="292934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l-GR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Δ</m:t>
                          </m:r>
                          <m:r>
                            <m:rPr>
                              <m:nor/>
                            </m:rPr>
                            <a:rPr lang="en-US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Q</m:t>
                          </m:r>
                          <m:r>
                            <m:rPr>
                              <m:nor/>
                            </m:rPr>
                            <a:rPr lang="en-US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/</m:t>
                          </m:r>
                          <m:r>
                            <m:rPr>
                              <m:nor/>
                            </m:rPr>
                            <a:rPr lang="en-US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Q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l-GR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Δ</m:t>
                          </m:r>
                          <m:r>
                            <m:rPr>
                              <m:nor/>
                            </m:rPr>
                            <a:rPr lang="en-US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P</m:t>
                          </m:r>
                          <m:r>
                            <m:rPr>
                              <m:nor/>
                            </m:rPr>
                            <a:rPr lang="en-US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/</m:t>
                          </m:r>
                          <m:r>
                            <m:rPr>
                              <m:nor/>
                            </m:rPr>
                            <a:rPr lang="en-US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P</m:t>
                          </m:r>
                        </m:den>
                      </m:f>
                      <m:r>
                        <a:rPr lang="en-CA" i="1">
                          <a:solidFill>
                            <a:srgbClr val="292934"/>
                          </a:solidFill>
                          <a:latin typeface="Cambria Math" pitchFamily="18" charset="0"/>
                          <a:ea typeface="Cambria Math" pitchFamily="18" charset="0"/>
                        </a:rPr>
                        <m:t>=</m:t>
                      </m:r>
                      <m:f>
                        <m:fPr>
                          <m:ctrlPr>
                            <a:rPr lang="en-CA" i="1">
                              <a:solidFill>
                                <a:srgbClr val="292934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l-GR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Δ</m:t>
                          </m:r>
                          <m:r>
                            <m:rPr>
                              <m:nor/>
                            </m:rPr>
                            <a:rPr lang="en-US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Q</m:t>
                          </m:r>
                          <m:r>
                            <m:rPr>
                              <m:nor/>
                            </m:rPr>
                            <a:rPr lang="el-GR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 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l-GR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Δ</m:t>
                          </m:r>
                          <m:r>
                            <m:rPr>
                              <m:nor/>
                            </m:rPr>
                            <a:rPr lang="en-US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P</m:t>
                          </m:r>
                          <m:r>
                            <m:rPr>
                              <m:nor/>
                            </m:rPr>
                            <a:rPr lang="el-GR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 </m:t>
                          </m:r>
                        </m:den>
                      </m:f>
                      <m:r>
                        <a:rPr lang="en-CA" i="1">
                          <a:solidFill>
                            <a:srgbClr val="292934"/>
                          </a:solidFill>
                          <a:latin typeface="Cambria Math" pitchFamily="18" charset="0"/>
                          <a:ea typeface="Cambria Math" pitchFamily="18" charset="0"/>
                        </a:rPr>
                        <m:t> ×  </m:t>
                      </m:r>
                      <m:f>
                        <m:fPr>
                          <m:ctrlPr>
                            <a:rPr lang="en-CA" i="1">
                              <a:solidFill>
                                <a:srgbClr val="292934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CA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</a:rPr>
                            <m:t>P</m:t>
                          </m:r>
                          <m:r>
                            <m:rPr>
                              <m:nor/>
                            </m:rPr>
                            <a:rPr lang="el-GR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 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CA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Q</m:t>
                          </m:r>
                          <m:r>
                            <m:rPr>
                              <m:nor/>
                            </m:rPr>
                            <a:rPr lang="el-GR" dirty="0">
                              <a:solidFill>
                                <a:srgbClr val="292934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charset="0"/>
                            </a:rPr>
                            <m:t> </m:t>
                          </m:r>
                        </m:den>
                      </m:f>
                    </m:oMath>
                  </m:oMathPara>
                </a14:m>
                <a:endParaRPr lang="en-CA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816" y="1753015"/>
                <a:ext cx="2066591" cy="66499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467544" y="548680"/>
            <a:ext cx="67687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006699"/>
                </a:solidFill>
              </a:rPr>
              <a:t>Advanced:</a:t>
            </a:r>
            <a:r>
              <a:rPr lang="en-CA" sz="3200" dirty="0" smtClean="0">
                <a:solidFill>
                  <a:srgbClr val="FFC000"/>
                </a:solidFill>
              </a:rPr>
              <a:t> Elasticities using the slope of the supply or demand curve</a:t>
            </a:r>
            <a:endParaRPr lang="en-CA" sz="3200" dirty="0">
              <a:solidFill>
                <a:srgbClr val="FFC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7226" y="1753015"/>
            <a:ext cx="987638" cy="74987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3732" y="2418004"/>
            <a:ext cx="8310716" cy="3893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The first term is the now the slope (or the inverse of the slope) of the demand curve</a:t>
            </a:r>
          </a:p>
          <a:p>
            <a:endParaRPr lang="en-CA" sz="11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This slope is simply the ‘rise over run’ – the value of the vertical intercept (P) divided by the value of the horizontal intercept (Q)</a:t>
            </a:r>
          </a:p>
          <a:p>
            <a:endParaRPr lang="en-CA" sz="11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This formulation permits the computation of the elasticity value </a:t>
            </a:r>
            <a:r>
              <a:rPr lang="en-CA" i="1" dirty="0" smtClean="0">
                <a:solidFill>
                  <a:srgbClr val="006699"/>
                </a:solidFill>
              </a:rPr>
              <a:t>at a point on the demand curve</a:t>
            </a:r>
            <a:r>
              <a:rPr lang="en-CA" dirty="0" smtClean="0"/>
              <a:t> – that is for an imperceptibly small change in price</a:t>
            </a:r>
          </a:p>
          <a:p>
            <a:endParaRPr lang="en-CA" sz="12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T</a:t>
            </a:r>
            <a:r>
              <a:rPr lang="en-CA" dirty="0" smtClean="0"/>
              <a:t>he arc formula would not permit this</a:t>
            </a:r>
          </a:p>
          <a:p>
            <a:endParaRPr lang="en-CA" sz="12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Hence, if the demand curve is a straight line its slope is constant and the elasticity value is simply the product of this slope and the ratio of the price and quantity coordinates</a:t>
            </a:r>
          </a:p>
          <a:p>
            <a:pPr algn="r"/>
            <a:r>
              <a:rPr lang="en-CA" i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Example………</a:t>
            </a:r>
            <a:endParaRPr lang="en-CA" i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2743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467544" y="548680"/>
            <a:ext cx="8229600" cy="778098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The Demand for </a:t>
            </a:r>
            <a:r>
              <a:rPr lang="en-US" sz="3600" dirty="0" smtClean="0">
                <a:solidFill>
                  <a:srgbClr val="FF7D19"/>
                </a:solidFill>
              </a:rPr>
              <a:t>Gas –Point Values</a:t>
            </a:r>
            <a:endParaRPr lang="en-US" sz="3600" dirty="0">
              <a:solidFill>
                <a:srgbClr val="FF7D19"/>
              </a:solidFill>
            </a:endParaRPr>
          </a:p>
        </p:txBody>
      </p:sp>
      <p:graphicFrame>
        <p:nvGraphicFramePr>
          <p:cNvPr id="49155" name="Group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16533631"/>
              </p:ext>
            </p:extLst>
          </p:nvPr>
        </p:nvGraphicFramePr>
        <p:xfrm>
          <a:off x="468313" y="1773238"/>
          <a:ext cx="8218487" cy="4511040"/>
        </p:xfrm>
        <a:graphic>
          <a:graphicData uri="http://schemas.openxmlformats.org/drawingml/2006/table">
            <a:tbl>
              <a:tblPr/>
              <a:tblGrid>
                <a:gridCol w="1376362"/>
                <a:gridCol w="1912938"/>
                <a:gridCol w="1639887"/>
                <a:gridCol w="1644650"/>
                <a:gridCol w="1644650"/>
              </a:tblGrid>
              <a:tr h="5270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Price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Quantity Demanded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Price Elasticity (Arc)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Price Elasticity (Point)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Total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44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10.0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-9.0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8.0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-2.33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-1.22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-0.82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4.0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-0.43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2.0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-0.11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0.0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42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9221" name="Text Box 69"/>
          <p:cNvSpPr txBox="1">
            <a:spLocks noChangeArrowheads="1"/>
          </p:cNvSpPr>
          <p:nvPr/>
        </p:nvSpPr>
        <p:spPr bwMode="auto">
          <a:xfrm>
            <a:off x="5687976" y="3699128"/>
            <a:ext cx="10080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solidFill>
                  <a:schemeClr val="bg1"/>
                </a:solidFill>
              </a:rPr>
              <a:t>- 1.5</a:t>
            </a:r>
          </a:p>
        </p:txBody>
      </p:sp>
      <p:sp>
        <p:nvSpPr>
          <p:cNvPr id="49222" name="Text Box 70"/>
          <p:cNvSpPr txBox="1">
            <a:spLocks noChangeArrowheads="1"/>
          </p:cNvSpPr>
          <p:nvPr/>
        </p:nvSpPr>
        <p:spPr bwMode="auto">
          <a:xfrm>
            <a:off x="5687976" y="4124325"/>
            <a:ext cx="10080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solidFill>
                  <a:schemeClr val="bg1"/>
                </a:solidFill>
              </a:rPr>
              <a:t>- 1.0</a:t>
            </a:r>
          </a:p>
        </p:txBody>
      </p:sp>
      <p:graphicFrame>
        <p:nvGraphicFramePr>
          <p:cNvPr id="49223" name="Object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2768485"/>
              </p:ext>
            </p:extLst>
          </p:nvPr>
        </p:nvGraphicFramePr>
        <p:xfrm>
          <a:off x="4187825" y="5877272"/>
          <a:ext cx="3216275" cy="65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574" name="Equation" r:id="rId3" imgW="2070000" imgH="419040" progId="Equation.3">
                  <p:embed/>
                </p:oleObj>
              </mc:Choice>
              <mc:Fallback>
                <p:oleObj name="Equation" r:id="rId3" imgW="2070000" imgH="419040" progId="Equation.3">
                  <p:embed/>
                  <p:pic>
                    <p:nvPicPr>
                      <p:cNvPr id="0" name="Picture 7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87825" y="5877272"/>
                        <a:ext cx="3216275" cy="65087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224" name="Object 7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5132832"/>
              </p:ext>
            </p:extLst>
          </p:nvPr>
        </p:nvGraphicFramePr>
        <p:xfrm>
          <a:off x="4315619" y="5877272"/>
          <a:ext cx="2960688" cy="6945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575" name="Equation" r:id="rId5" imgW="1892160" imgH="419040" progId="Equation.3">
                  <p:embed/>
                </p:oleObj>
              </mc:Choice>
              <mc:Fallback>
                <p:oleObj name="Equation" r:id="rId5" imgW="1892160" imgH="419040" progId="Equation.3">
                  <p:embed/>
                  <p:pic>
                    <p:nvPicPr>
                      <p:cNvPr id="0" name="Picture 7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15619" y="5877272"/>
                        <a:ext cx="2960688" cy="694556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225" name="Object 7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9436014"/>
              </p:ext>
            </p:extLst>
          </p:nvPr>
        </p:nvGraphicFramePr>
        <p:xfrm>
          <a:off x="4572000" y="5877272"/>
          <a:ext cx="2954337" cy="65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576" name="Equation" r:id="rId7" imgW="1892160" imgH="419040" progId="Equation.3">
                  <p:embed/>
                </p:oleObj>
              </mc:Choice>
              <mc:Fallback>
                <p:oleObj name="Equation" r:id="rId7" imgW="1892160" imgH="419040" progId="Equation.3">
                  <p:embed/>
                  <p:pic>
                    <p:nvPicPr>
                      <p:cNvPr id="0" name="Picture 7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5877272"/>
                        <a:ext cx="2954337" cy="6540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508104" y="126876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Let’s determine the values</a:t>
            </a:r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5795963" y="3327375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-4.0</a:t>
            </a:r>
            <a:endParaRPr lang="en-CA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4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221" grpId="0"/>
      <p:bldP spid="49222" grpId="0"/>
      <p:bldP spid="2" grpId="0"/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Chapter Summary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4205064"/>
          </a:xfrm>
        </p:spPr>
        <p:txBody>
          <a:bodyPr>
            <a:normAutofit/>
          </a:bodyPr>
          <a:lstStyle/>
          <a:p>
            <a:r>
              <a:rPr lang="en-US" sz="2000" dirty="0"/>
              <a:t>The </a:t>
            </a:r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elasticity of demand </a:t>
            </a:r>
            <a:r>
              <a:rPr lang="en-US" sz="2000" dirty="0"/>
              <a:t>measures the responsiveness of quantity demanded to changes in </a:t>
            </a:r>
            <a:r>
              <a:rPr lang="en-US" sz="2000" dirty="0" smtClean="0"/>
              <a:t>price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 elasticity </a:t>
            </a:r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vs. point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elasticity</a:t>
            </a:r>
          </a:p>
          <a:p>
            <a:pPr marL="0" indent="0">
              <a:buNone/>
            </a:pPr>
            <a:endParaRPr lang="en-US" sz="2000" i="1" dirty="0" smtClean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000" dirty="0" smtClean="0"/>
              <a:t>Along </a:t>
            </a:r>
            <a:r>
              <a:rPr lang="en-US" sz="2000" dirty="0"/>
              <a:t>a </a:t>
            </a:r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linear demand curve</a:t>
            </a:r>
            <a:r>
              <a:rPr lang="en-US" sz="2000" dirty="0"/>
              <a:t>, the elasticity falls as we move from high prices to low </a:t>
            </a:r>
            <a:r>
              <a:rPr lang="en-US" sz="2000" dirty="0" smtClean="0"/>
              <a:t>prices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Demand as</a:t>
            </a:r>
            <a:r>
              <a:rPr lang="en-US" sz="2000" dirty="0">
                <a:solidFill>
                  <a:schemeClr val="accent1"/>
                </a:solidFill>
              </a:rPr>
              <a:t> </a:t>
            </a:r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elastic, inelastic,</a:t>
            </a:r>
            <a:r>
              <a:rPr lang="en-US" sz="2000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/>
              <a:t>and</a:t>
            </a:r>
            <a:r>
              <a:rPr lang="en-US" sz="2000" i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unit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elastic</a:t>
            </a:r>
          </a:p>
          <a:p>
            <a:pPr marL="0" indent="0">
              <a:buNone/>
            </a:pPr>
            <a:endParaRPr lang="en-US" sz="2000" i="1" dirty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Cross-price</a:t>
            </a:r>
            <a:r>
              <a:rPr lang="en-US" sz="2000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elasticity of demand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66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665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Chapter Summary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370100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000" dirty="0" smtClean="0"/>
              <a:t>In computing the price elasticity, the price change must be </a:t>
            </a:r>
            <a:r>
              <a:rPr lang="en-US" sz="2000" i="1" dirty="0" smtClean="0">
                <a:solidFill>
                  <a:srgbClr val="3E5D78"/>
                </a:solidFill>
              </a:rPr>
              <a:t>net of the inflation rate</a:t>
            </a:r>
          </a:p>
          <a:p>
            <a:pPr>
              <a:lnSpc>
                <a:spcPct val="90000"/>
              </a:lnSpc>
            </a:pPr>
            <a:endParaRPr lang="en-US" sz="2000" i="1" dirty="0" smtClean="0">
              <a:solidFill>
                <a:srgbClr val="3E5D78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Income</a:t>
            </a:r>
            <a:r>
              <a:rPr lang="en-US" sz="2000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elasticity of demand;</a:t>
            </a:r>
            <a:r>
              <a:rPr lang="en-US" sz="2000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inferior</a:t>
            </a:r>
            <a:r>
              <a:rPr lang="en-US" sz="2000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>
                <a:solidFill>
                  <a:srgbClr val="3E5D78"/>
                </a:solidFill>
              </a:rPr>
              <a:t>and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normal goods</a:t>
            </a:r>
          </a:p>
          <a:p>
            <a:pPr>
              <a:lnSpc>
                <a:spcPct val="90000"/>
              </a:lnSpc>
            </a:pPr>
            <a:endParaRPr lang="en-US" sz="2000" i="1" dirty="0" smtClean="0">
              <a:solidFill>
                <a:srgbClr val="3E5D78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</a:pP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</a:t>
            </a:r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elasticity of supply</a:t>
            </a:r>
            <a:r>
              <a:rPr lang="en-US" sz="2000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/>
              <a:t>measures the responsiveness of quantity supplied to change in </a:t>
            </a:r>
            <a:r>
              <a:rPr lang="en-US" sz="2000" dirty="0" smtClean="0"/>
              <a:t>price</a:t>
            </a:r>
          </a:p>
          <a:p>
            <a:pPr>
              <a:lnSpc>
                <a:spcPct val="90000"/>
              </a:lnSpc>
            </a:pP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/>
              <a:t>The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incidence of </a:t>
            </a:r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tax </a:t>
            </a:r>
            <a:r>
              <a:rPr lang="en-US" sz="2000" dirty="0"/>
              <a:t>depends upon the supply and demand </a:t>
            </a:r>
            <a:r>
              <a:rPr lang="en-US" sz="2000" dirty="0" smtClean="0"/>
              <a:t>elasticities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67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1618</TotalTime>
  <Words>2451</Words>
  <Application>Microsoft Office PowerPoint</Application>
  <PresentationFormat>On-screen Show (4:3)</PresentationFormat>
  <Paragraphs>503</Paragraphs>
  <Slides>35</Slides>
  <Notes>12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7" baseType="lpstr">
      <vt:lpstr>1_Clarity</vt:lpstr>
      <vt:lpstr>Equation</vt:lpstr>
      <vt:lpstr>Chapter 4 Elasticities of Demand and Supply</vt:lpstr>
      <vt:lpstr>Learning Outcomes</vt:lpstr>
      <vt:lpstr>The Price Elasticity of Demand</vt:lpstr>
      <vt:lpstr>The Price Elasticity of Demand</vt:lpstr>
      <vt:lpstr>The Price Elasticity of Demand</vt:lpstr>
      <vt:lpstr>The Price Elasticity of Demand</vt:lpstr>
      <vt:lpstr>The Demand for Gas – Arc Values</vt:lpstr>
      <vt:lpstr>Elasticity Values at Intercepts</vt:lpstr>
      <vt:lpstr>The Demand for Gas - Revenue</vt:lpstr>
      <vt:lpstr>Demand for Gas – in Graphic Form</vt:lpstr>
      <vt:lpstr>Extreme Cases</vt:lpstr>
      <vt:lpstr>Elastic and Inelastic Demand</vt:lpstr>
      <vt:lpstr>Determinants of Price Elasticity</vt:lpstr>
      <vt:lpstr>Determinants (cont..)</vt:lpstr>
      <vt:lpstr>Using Price Elasticities</vt:lpstr>
      <vt:lpstr>Price Elasticity and Total Expenditure</vt:lpstr>
      <vt:lpstr>Demand Elasticity and Total Expenditure</vt:lpstr>
      <vt:lpstr>Short-Run and Long-Run Elasticity</vt:lpstr>
      <vt:lpstr>The Cross-Price Elasticity of Demand</vt:lpstr>
      <vt:lpstr>The Cross-Price Elasticity – Marijuana pricing policy</vt:lpstr>
      <vt:lpstr>The Income Elasticity of Demand</vt:lpstr>
      <vt:lpstr>Normal and Inferior Goods</vt:lpstr>
      <vt:lpstr>Income and the Demand Curve</vt:lpstr>
      <vt:lpstr>Inflation and Demand Elasticity</vt:lpstr>
      <vt:lpstr>Elasticity of Supply</vt:lpstr>
      <vt:lpstr>Alternative Supply Elasticities</vt:lpstr>
      <vt:lpstr>The Cross-Price Elasticity of Supply</vt:lpstr>
      <vt:lpstr>Elasticities and Taxes</vt:lpstr>
      <vt:lpstr>Tax Incidence with Elastic Supply</vt:lpstr>
      <vt:lpstr>Tax Incidence with Inelastic Supply</vt:lpstr>
      <vt:lpstr>Advanced: Identifying elasticities</vt:lpstr>
      <vt:lpstr>PowerPoint Presentation</vt:lpstr>
      <vt:lpstr>The Demand for Gas –Point Values</vt:lpstr>
      <vt:lpstr>Chapter Summary</vt:lpstr>
      <vt:lpstr>Chapter Summary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4 - elasticity of demand and supply</dc:title>
  <dc:creator>Ian J Irvine</dc:creator>
  <dc:description/>
  <cp:lastModifiedBy>Lyryx Learning</cp:lastModifiedBy>
  <cp:revision>201</cp:revision>
  <dcterms:created xsi:type="dcterms:W3CDTF">2007-01-12T20:47:53Z</dcterms:created>
  <dcterms:modified xsi:type="dcterms:W3CDTF">2017-08-16T20:30:36Z</dcterms:modified>
</cp:coreProperties>
</file>