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60" r:id="rId2"/>
    <p:sldId id="261" r:id="rId3"/>
    <p:sldId id="262" r:id="rId4"/>
    <p:sldId id="263" r:id="rId5"/>
    <p:sldId id="264" r:id="rId6"/>
    <p:sldId id="265" r:id="rId7"/>
    <p:sldId id="266" r:id="rId8"/>
    <p:sldId id="267" r:id="rId9"/>
    <p:sldId id="268" r:id="rId10"/>
    <p:sldId id="269" r:id="rId11"/>
    <p:sldId id="270" r:id="rId12"/>
    <p:sldId id="271" r:id="rId13"/>
    <p:sldId id="272" r:id="rId14"/>
    <p:sldId id="288" r:id="rId15"/>
    <p:sldId id="289" r:id="rId16"/>
    <p:sldId id="290" r:id="rId17"/>
    <p:sldId id="291" r:id="rId18"/>
    <p:sldId id="292" r:id="rId19"/>
    <p:sldId id="293" r:id="rId20"/>
    <p:sldId id="276" r:id="rId21"/>
    <p:sldId id="273" r:id="rId22"/>
    <p:sldId id="274" r:id="rId23"/>
    <p:sldId id="275" r:id="rId24"/>
    <p:sldId id="277" r:id="rId25"/>
    <p:sldId id="295" r:id="rId26"/>
    <p:sldId id="294" r:id="rId27"/>
    <p:sldId id="278" r:id="rId28"/>
    <p:sldId id="279" r:id="rId29"/>
    <p:sldId id="280" r:id="rId30"/>
    <p:sldId id="281" r:id="rId31"/>
    <p:sldId id="282" r:id="rId32"/>
    <p:sldId id="283" r:id="rId33"/>
    <p:sldId id="284" r:id="rId34"/>
    <p:sldId id="285" r:id="rId35"/>
    <p:sldId id="286" r:id="rId3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86" autoAdjust="0"/>
    <p:restoredTop sz="70173" autoAdjust="0"/>
  </p:normalViewPr>
  <p:slideViewPr>
    <p:cSldViewPr>
      <p:cViewPr varScale="1">
        <p:scale>
          <a:sx n="64" d="100"/>
          <a:sy n="64" d="100"/>
        </p:scale>
        <p:origin x="-190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FC8A9A4F-A112-4AB0-8D7B-26003D148FBB}" type="datetimeFigureOut">
              <a:rPr lang="en-US"/>
              <a:pPr>
                <a:defRPr/>
              </a:pPr>
              <a:t>1/2/2011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BDA94B25-EFA8-4B6B-80F9-C10799947AF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6ABDD652-6D34-45AF-933B-3E821F5B158D}" type="slidenum">
              <a:rPr lang="en-US" smtClean="0"/>
              <a:pPr/>
              <a:t>1</a:t>
            </a:fld>
            <a:endParaRPr lang="en-US" smtClean="0"/>
          </a:p>
        </p:txBody>
      </p:sp>
      <p:sp>
        <p:nvSpPr>
          <p:cNvPr id="40963" name="Rectangle 2"/>
          <p:cNvSpPr>
            <a:spLocks noChangeArrowheads="1" noTextEdit="1"/>
          </p:cNvSpPr>
          <p:nvPr>
            <p:ph type="sldImg"/>
          </p:nvPr>
        </p:nvSpPr>
        <p:spPr bwMode="auto">
          <a:noFill/>
          <a:ln>
            <a:solidFill>
              <a:srgbClr val="000000"/>
            </a:solidFill>
            <a:miter lim="800000"/>
            <a:headEnd/>
            <a:tailEnd/>
          </a:ln>
        </p:spPr>
      </p:sp>
      <p:sp>
        <p:nvSpPr>
          <p:cNvPr id="4096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034D1F79-C2AB-4349-8FEF-0A5368A070DC}" type="slidenum">
              <a:rPr lang="en-US" smtClean="0"/>
              <a:pPr/>
              <a:t>10</a:t>
            </a:fld>
            <a:endParaRPr lang="en-US" smtClean="0"/>
          </a:p>
        </p:txBody>
      </p:sp>
      <p:sp>
        <p:nvSpPr>
          <p:cNvPr id="50179" name="Rectangle 2"/>
          <p:cNvSpPr>
            <a:spLocks noChangeArrowheads="1" noTextEdit="1"/>
          </p:cNvSpPr>
          <p:nvPr>
            <p:ph type="sldImg"/>
          </p:nvPr>
        </p:nvSpPr>
        <p:spPr bwMode="auto">
          <a:noFill/>
          <a:ln>
            <a:solidFill>
              <a:srgbClr val="000000"/>
            </a:solidFill>
            <a:miter lim="800000"/>
            <a:headEnd/>
            <a:tailEnd/>
          </a:ln>
        </p:spPr>
      </p:sp>
      <p:sp>
        <p:nvSpPr>
          <p:cNvPr id="50180"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dirty="0" smtClean="0"/>
              <a:t>You can also use the formulas to compute NPV and IRR, just remember that the IRR computation is trial and error</a:t>
            </a:r>
            <a:r>
              <a:rPr lang="en-US" dirty="0" smtClean="0"/>
              <a:t>.</a:t>
            </a: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E8A365CC-76BB-4791-9892-1F8F39AE3049}" type="slidenum">
              <a:rPr lang="en-US" smtClean="0"/>
              <a:pPr/>
              <a:t>11</a:t>
            </a:fld>
            <a:endParaRPr lang="en-US" smtClean="0"/>
          </a:p>
        </p:txBody>
      </p:sp>
      <p:sp>
        <p:nvSpPr>
          <p:cNvPr id="51203" name="Rectangle 2"/>
          <p:cNvSpPr>
            <a:spLocks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mtClean="0"/>
              <a:t>The first two items mean that our operating cash flow does not include the impact of accounts receivable and accounts payable on cash flow. The third item is very much like the purchase of fixed assets. We have to buy the assets (have the cash flow) before we can generate sales.</a:t>
            </a:r>
          </a:p>
          <a:p>
            <a:endParaRPr lang="en-US" smtClean="0"/>
          </a:p>
          <a:p>
            <a:r>
              <a:rPr lang="en-US" smtClean="0"/>
              <a:t>By looking at changes in NWC, we can incorporate the increased investment in receivables and inventory that are necessary to support additional sales. Because we look at changes in NWC, and not just current assets, we also incorporate the increase in our payable accounts that partially pays for the investment in inventory and receivables.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84168577-791F-4E8B-9C8C-6751B9249428}" type="slidenum">
              <a:rPr lang="en-US" smtClean="0"/>
              <a:pPr/>
              <a:t>12</a:t>
            </a:fld>
            <a:endParaRPr lang="en-US" smtClean="0"/>
          </a:p>
        </p:txBody>
      </p:sp>
      <p:sp>
        <p:nvSpPr>
          <p:cNvPr id="52227" name="Rectangle 2"/>
          <p:cNvSpPr>
            <a:spLocks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3BDEE26E-69B1-44C1-9AD3-ACA48E7655F3}" type="slidenum">
              <a:rPr lang="en-US" smtClean="0"/>
              <a:pPr/>
              <a:t>13</a:t>
            </a:fld>
            <a:endParaRPr lang="en-US" smtClean="0"/>
          </a:p>
        </p:txBody>
      </p:sp>
      <p:sp>
        <p:nvSpPr>
          <p:cNvPr id="53251" name="Rectangle 2"/>
          <p:cNvSpPr>
            <a:spLocks noChangeArrowheads="1" noTextEdit="1"/>
          </p:cNvSpPr>
          <p:nvPr>
            <p:ph type="sldImg"/>
          </p:nvPr>
        </p:nvSpPr>
        <p:spPr bwMode="auto">
          <a:noFill/>
          <a:ln>
            <a:solidFill>
              <a:srgbClr val="000000"/>
            </a:solidFill>
            <a:miter lim="800000"/>
            <a:headEnd/>
            <a:tailEnd/>
          </a:ln>
        </p:spPr>
      </p:sp>
      <p:sp>
        <p:nvSpPr>
          <p:cNvPr id="5325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F855B63C-E791-4C9F-A066-912D1347595A}" type="slidenum">
              <a:rPr lang="en-US" smtClean="0"/>
              <a:pPr/>
              <a:t>14</a:t>
            </a:fld>
            <a:endParaRPr lang="en-US" smtClean="0"/>
          </a:p>
        </p:txBody>
      </p:sp>
      <p:sp>
        <p:nvSpPr>
          <p:cNvPr id="54275" name="Rectangle 2"/>
          <p:cNvSpPr>
            <a:spLocks noChangeArrowheads="1" noTextEdit="1"/>
          </p:cNvSpPr>
          <p:nvPr>
            <p:ph type="sldImg"/>
          </p:nvPr>
        </p:nvSpPr>
        <p:spPr bwMode="auto">
          <a:noFill/>
          <a:ln>
            <a:solidFill>
              <a:srgbClr val="000000"/>
            </a:solidFill>
            <a:miter lim="800000"/>
            <a:headEnd/>
            <a:tailEnd/>
          </a:ln>
        </p:spPr>
      </p:sp>
      <p:sp>
        <p:nvSpPr>
          <p:cNvPr id="5427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6FCEF598-5512-4263-8604-E7B0F0DD6E8B}" type="slidenum">
              <a:rPr lang="en-US" smtClean="0"/>
              <a:pPr/>
              <a:t>15</a:t>
            </a:fld>
            <a:endParaRPr lang="en-US" smtClean="0"/>
          </a:p>
        </p:txBody>
      </p:sp>
      <p:sp>
        <p:nvSpPr>
          <p:cNvPr id="55299" name="Rectangle 2"/>
          <p:cNvSpPr>
            <a:spLocks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B9771920-C0AF-4594-990E-0FD3F479F0AC}" type="slidenum">
              <a:rPr lang="en-US" smtClean="0"/>
              <a:pPr/>
              <a:t>16</a:t>
            </a:fld>
            <a:endParaRPr lang="en-US" smtClean="0"/>
          </a:p>
        </p:txBody>
      </p:sp>
      <p:sp>
        <p:nvSpPr>
          <p:cNvPr id="56323" name="Rectangle 2"/>
          <p:cNvSpPr>
            <a:spLocks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10B32C3B-F46D-4F59-925A-5E9A6A615638}" type="slidenum">
              <a:rPr lang="en-US" smtClean="0"/>
              <a:pPr/>
              <a:t>17</a:t>
            </a:fld>
            <a:endParaRPr lang="en-US" smtClean="0"/>
          </a:p>
        </p:txBody>
      </p:sp>
      <p:sp>
        <p:nvSpPr>
          <p:cNvPr id="57347" name="Rectangle 2"/>
          <p:cNvSpPr>
            <a:spLocks noChangeArrowheads="1" noTextEdit="1"/>
          </p:cNvSpPr>
          <p:nvPr>
            <p:ph type="sldImg"/>
          </p:nvPr>
        </p:nvSpPr>
        <p:spPr bwMode="auto">
          <a:noFill/>
          <a:ln>
            <a:solidFill>
              <a:srgbClr val="000000"/>
            </a:solidFill>
            <a:miter lim="800000"/>
            <a:headEnd/>
            <a:tailEnd/>
          </a:ln>
        </p:spPr>
      </p:sp>
      <p:sp>
        <p:nvSpPr>
          <p:cNvPr id="57348"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2117F069-32A6-4F5F-A1B4-43E8491C6681}" type="slidenum">
              <a:rPr lang="en-US" smtClean="0"/>
              <a:pPr/>
              <a:t>18</a:t>
            </a:fld>
            <a:endParaRPr lang="en-US" smtClean="0"/>
          </a:p>
        </p:txBody>
      </p:sp>
      <p:sp>
        <p:nvSpPr>
          <p:cNvPr id="58371" name="Rectangle 2"/>
          <p:cNvSpPr>
            <a:spLocks noChangeArrowheads="1" noTextEdit="1"/>
          </p:cNvSpPr>
          <p:nvPr>
            <p:ph type="sldImg"/>
          </p:nvPr>
        </p:nvSpPr>
        <p:spPr bwMode="auto">
          <a:noFill/>
          <a:ln>
            <a:solidFill>
              <a:srgbClr val="000000"/>
            </a:solidFill>
            <a:miter lim="800000"/>
            <a:headEnd/>
            <a:tailEnd/>
          </a:ln>
        </p:spPr>
      </p:sp>
      <p:sp>
        <p:nvSpPr>
          <p:cNvPr id="5837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08983D0C-B530-4401-9279-8A69EB7C5E35}" type="slidenum">
              <a:rPr lang="en-US" smtClean="0"/>
              <a:pPr/>
              <a:t>19</a:t>
            </a:fld>
            <a:endParaRPr lang="en-US" smtClean="0"/>
          </a:p>
        </p:txBody>
      </p:sp>
      <p:sp>
        <p:nvSpPr>
          <p:cNvPr id="59395" name="Rectangle 2"/>
          <p:cNvSpPr>
            <a:spLocks noChangeArrowheads="1" noTextEdit="1"/>
          </p:cNvSpPr>
          <p:nvPr>
            <p:ph type="sldImg"/>
          </p:nvPr>
        </p:nvSpPr>
        <p:spPr bwMode="auto">
          <a:noFill/>
          <a:ln>
            <a:solidFill>
              <a:srgbClr val="000000"/>
            </a:solidFill>
            <a:miter lim="800000"/>
            <a:headEnd/>
            <a:tailEnd/>
          </a:ln>
        </p:spPr>
      </p:sp>
      <p:sp>
        <p:nvSpPr>
          <p:cNvPr id="5939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65DFCB4E-EE85-474A-A856-9F5F6709451C}" type="slidenum">
              <a:rPr lang="en-US" smtClean="0"/>
              <a:pPr/>
              <a:t>2</a:t>
            </a:fld>
            <a:endParaRPr lang="en-US" smtClean="0"/>
          </a:p>
        </p:txBody>
      </p:sp>
      <p:sp>
        <p:nvSpPr>
          <p:cNvPr id="41987" name="Rectangle 2"/>
          <p:cNvSpPr>
            <a:spLocks noChangeArrowheads="1" noTextEdit="1"/>
          </p:cNvSpPr>
          <p:nvPr>
            <p:ph type="sldImg"/>
          </p:nvPr>
        </p:nvSpPr>
        <p:spPr bwMode="auto">
          <a:noFill/>
          <a:ln>
            <a:solidFill>
              <a:srgbClr val="000000"/>
            </a:solidFill>
            <a:miter lim="800000"/>
            <a:headEnd/>
            <a:tailEnd/>
          </a:ln>
        </p:spPr>
      </p:sp>
      <p:sp>
        <p:nvSpPr>
          <p:cNvPr id="41988"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53F8B8CB-2E76-44FE-805C-267829A48E57}" type="slidenum">
              <a:rPr lang="en-US" smtClean="0"/>
              <a:pPr/>
              <a:t>20</a:t>
            </a:fld>
            <a:endParaRPr lang="en-US" smtClean="0"/>
          </a:p>
        </p:txBody>
      </p:sp>
      <p:sp>
        <p:nvSpPr>
          <p:cNvPr id="60419" name="Rectangle 2"/>
          <p:cNvSpPr>
            <a:spLocks noChangeArrowheads="1" noTextEdit="1"/>
          </p:cNvSpPr>
          <p:nvPr>
            <p:ph type="sldImg"/>
          </p:nvPr>
        </p:nvSpPr>
        <p:spPr bwMode="auto">
          <a:noFill/>
          <a:ln>
            <a:solidFill>
              <a:srgbClr val="000000"/>
            </a:solidFill>
            <a:miter lim="800000"/>
            <a:headEnd/>
            <a:tailEnd/>
          </a:ln>
        </p:spPr>
      </p:sp>
      <p:sp>
        <p:nvSpPr>
          <p:cNvPr id="6042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438D0E15-A19A-4625-ABBB-629CC1F7000E}" type="slidenum">
              <a:rPr lang="en-US" smtClean="0"/>
              <a:pPr/>
              <a:t>21</a:t>
            </a:fld>
            <a:endParaRPr lang="en-US" smtClean="0"/>
          </a:p>
        </p:txBody>
      </p:sp>
      <p:sp>
        <p:nvSpPr>
          <p:cNvPr id="61443" name="Rectangle 2"/>
          <p:cNvSpPr>
            <a:spLocks noChangeArrowheads="1" noTextEdit="1"/>
          </p:cNvSpPr>
          <p:nvPr>
            <p:ph type="sldImg"/>
          </p:nvPr>
        </p:nvSpPr>
        <p:spPr bwMode="auto">
          <a:noFill/>
          <a:ln>
            <a:solidFill>
              <a:srgbClr val="000000"/>
            </a:solidFill>
            <a:miter lim="800000"/>
            <a:headEnd/>
            <a:tailEnd/>
          </a:ln>
        </p:spPr>
      </p:sp>
      <p:sp>
        <p:nvSpPr>
          <p:cNvPr id="6144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4642870E-4FEB-48AD-B8F9-BA872002D7E1}" type="slidenum">
              <a:rPr lang="en-US" smtClean="0"/>
              <a:pPr/>
              <a:t>22</a:t>
            </a:fld>
            <a:endParaRPr lang="en-US" smtClean="0"/>
          </a:p>
        </p:txBody>
      </p:sp>
      <p:sp>
        <p:nvSpPr>
          <p:cNvPr id="62467" name="Rectangle 2"/>
          <p:cNvSpPr>
            <a:spLocks noChangeArrowheads="1" noTextEdit="1"/>
          </p:cNvSpPr>
          <p:nvPr>
            <p:ph type="sldImg"/>
          </p:nvPr>
        </p:nvSpPr>
        <p:spPr bwMode="auto">
          <a:noFill/>
          <a:ln>
            <a:solidFill>
              <a:srgbClr val="000000"/>
            </a:solidFill>
            <a:miter lim="800000"/>
            <a:headEnd/>
            <a:tailEnd/>
          </a:ln>
        </p:spPr>
      </p:sp>
      <p:sp>
        <p:nvSpPr>
          <p:cNvPr id="62468"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F82031E6-DD97-4BE6-8347-67F9E185D9DC}" type="slidenum">
              <a:rPr lang="en-US" smtClean="0"/>
              <a:pPr/>
              <a:t>23</a:t>
            </a:fld>
            <a:endParaRPr lang="en-US" smtClean="0"/>
          </a:p>
        </p:txBody>
      </p:sp>
      <p:sp>
        <p:nvSpPr>
          <p:cNvPr id="63491" name="Rectangle 2"/>
          <p:cNvSpPr>
            <a:spLocks noChangeArrowheads="1" noTextEdit="1"/>
          </p:cNvSpPr>
          <p:nvPr>
            <p:ph type="sldImg"/>
          </p:nvPr>
        </p:nvSpPr>
        <p:spPr bwMode="auto">
          <a:noFill/>
          <a:ln>
            <a:solidFill>
              <a:srgbClr val="000000"/>
            </a:solidFill>
            <a:miter lim="800000"/>
            <a:headEnd/>
            <a:tailEnd/>
          </a:ln>
        </p:spPr>
      </p:sp>
      <p:sp>
        <p:nvSpPr>
          <p:cNvPr id="6349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F2912678-61F2-45C0-8FD7-0F8632E403FC}" type="slidenum">
              <a:rPr lang="en-US" smtClean="0"/>
              <a:pPr/>
              <a:t>24</a:t>
            </a:fld>
            <a:endParaRPr lang="en-US" smtClean="0"/>
          </a:p>
        </p:txBody>
      </p:sp>
      <p:sp>
        <p:nvSpPr>
          <p:cNvPr id="64515" name="Rectangle 2"/>
          <p:cNvSpPr>
            <a:spLocks noChangeArrowheads="1" noTextEdit="1"/>
          </p:cNvSpPr>
          <p:nvPr>
            <p:ph type="sldImg"/>
          </p:nvPr>
        </p:nvSpPr>
        <p:spPr bwMode="auto">
          <a:noFill/>
          <a:ln>
            <a:solidFill>
              <a:srgbClr val="000000"/>
            </a:solidFill>
            <a:miter lim="800000"/>
            <a:headEnd/>
            <a:tailEnd/>
          </a:ln>
        </p:spPr>
      </p:sp>
      <p:sp>
        <p:nvSpPr>
          <p:cNvPr id="6451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54E80BFB-871E-4576-9F00-54B62DB812C1}" type="slidenum">
              <a:rPr lang="en-US" smtClean="0"/>
              <a:pPr/>
              <a:t>25</a:t>
            </a:fld>
            <a:endParaRPr lang="en-US" smtClean="0"/>
          </a:p>
        </p:txBody>
      </p:sp>
      <p:sp>
        <p:nvSpPr>
          <p:cNvPr id="65539" name="Rectangle 2"/>
          <p:cNvSpPr>
            <a:spLocks noChangeArrowheads="1" noTextEdit="1"/>
          </p:cNvSpPr>
          <p:nvPr>
            <p:ph type="sldImg"/>
          </p:nvPr>
        </p:nvSpPr>
        <p:spPr bwMode="auto">
          <a:noFill/>
          <a:ln>
            <a:solidFill>
              <a:srgbClr val="000000"/>
            </a:solidFill>
            <a:miter lim="800000"/>
            <a:headEnd/>
            <a:tailEnd/>
          </a:ln>
        </p:spPr>
      </p:sp>
      <p:sp>
        <p:nvSpPr>
          <p:cNvPr id="6554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2851F28A-1B3C-47A2-AB20-675C5E349999}" type="slidenum">
              <a:rPr lang="en-US" smtClean="0"/>
              <a:pPr/>
              <a:t>26</a:t>
            </a:fld>
            <a:endParaRPr lang="en-US" smtClean="0"/>
          </a:p>
        </p:txBody>
      </p:sp>
      <p:sp>
        <p:nvSpPr>
          <p:cNvPr id="66563" name="Rectangle 2"/>
          <p:cNvSpPr>
            <a:spLocks noChangeArrowheads="1" noTextEdit="1"/>
          </p:cNvSpPr>
          <p:nvPr>
            <p:ph type="sldImg"/>
          </p:nvPr>
        </p:nvSpPr>
        <p:spPr bwMode="auto">
          <a:noFill/>
          <a:ln>
            <a:solidFill>
              <a:srgbClr val="000000"/>
            </a:solidFill>
            <a:miter lim="800000"/>
            <a:headEnd/>
            <a:tailEnd/>
          </a:ln>
        </p:spPr>
      </p:sp>
      <p:sp>
        <p:nvSpPr>
          <p:cNvPr id="6656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80919C97-4821-4B85-8319-6F6CCE8446A8}" type="slidenum">
              <a:rPr lang="en-US" smtClean="0"/>
              <a:pPr/>
              <a:t>27</a:t>
            </a:fld>
            <a:endParaRPr lang="en-US" smtClean="0"/>
          </a:p>
        </p:txBody>
      </p:sp>
      <p:sp>
        <p:nvSpPr>
          <p:cNvPr id="67587" name="Rectangle 2"/>
          <p:cNvSpPr>
            <a:spLocks noChangeArrowheads="1" noTextEdit="1"/>
          </p:cNvSpPr>
          <p:nvPr>
            <p:ph type="sldImg"/>
          </p:nvPr>
        </p:nvSpPr>
        <p:spPr bwMode="auto">
          <a:noFill/>
          <a:ln>
            <a:solidFill>
              <a:srgbClr val="000000"/>
            </a:solidFill>
            <a:miter lim="800000"/>
            <a:headEnd/>
            <a:tailEnd/>
          </a:ln>
        </p:spPr>
      </p:sp>
      <p:sp>
        <p:nvSpPr>
          <p:cNvPr id="67588"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3FB80CA6-FA18-498F-9B61-6DB527A6D240}" type="slidenum">
              <a:rPr lang="en-US" smtClean="0"/>
              <a:pPr/>
              <a:t>28</a:t>
            </a:fld>
            <a:endParaRPr lang="en-US" smtClean="0"/>
          </a:p>
        </p:txBody>
      </p:sp>
      <p:sp>
        <p:nvSpPr>
          <p:cNvPr id="68611" name="Rectangle 2"/>
          <p:cNvSpPr>
            <a:spLocks noChangeArrowheads="1" noTextEdit="1"/>
          </p:cNvSpPr>
          <p:nvPr>
            <p:ph type="sldImg"/>
          </p:nvPr>
        </p:nvSpPr>
        <p:spPr bwMode="auto">
          <a:noFill/>
          <a:ln>
            <a:solidFill>
              <a:srgbClr val="000000"/>
            </a:solidFill>
            <a:miter lim="800000"/>
            <a:headEnd/>
            <a:tailEnd/>
          </a:ln>
        </p:spPr>
      </p:sp>
      <p:sp>
        <p:nvSpPr>
          <p:cNvPr id="6861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EF97D180-A2D4-416D-8449-8E88754E495A}" type="slidenum">
              <a:rPr lang="en-US" smtClean="0"/>
              <a:pPr/>
              <a:t>29</a:t>
            </a:fld>
            <a:endParaRPr lang="en-US" smtClean="0"/>
          </a:p>
        </p:txBody>
      </p:sp>
      <p:sp>
        <p:nvSpPr>
          <p:cNvPr id="69635" name="Rectangle 2"/>
          <p:cNvSpPr>
            <a:spLocks noChangeArrowheads="1" noTextEdit="1"/>
          </p:cNvSpPr>
          <p:nvPr>
            <p:ph type="sldImg"/>
          </p:nvPr>
        </p:nvSpPr>
        <p:spPr bwMode="auto">
          <a:noFill/>
          <a:ln>
            <a:solidFill>
              <a:srgbClr val="000000"/>
            </a:solidFill>
            <a:miter lim="800000"/>
            <a:headEnd/>
            <a:tailEnd/>
          </a:ln>
        </p:spPr>
      </p:sp>
      <p:sp>
        <p:nvSpPr>
          <p:cNvPr id="6963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02D5EA37-00A3-4122-A954-0D7646B8BBDA}" type="slidenum">
              <a:rPr lang="en-US" smtClean="0"/>
              <a:pPr/>
              <a:t>3</a:t>
            </a:fld>
            <a:endParaRPr lang="en-US" smtClean="0"/>
          </a:p>
        </p:txBody>
      </p:sp>
      <p:sp>
        <p:nvSpPr>
          <p:cNvPr id="43011" name="Rectangle 2"/>
          <p:cNvSpPr>
            <a:spLocks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7A34D517-22A1-4B82-999F-742AD2D3474E}" type="slidenum">
              <a:rPr lang="en-US" smtClean="0"/>
              <a:pPr/>
              <a:t>30</a:t>
            </a:fld>
            <a:endParaRPr lang="en-US" smtClean="0"/>
          </a:p>
        </p:txBody>
      </p:sp>
      <p:sp>
        <p:nvSpPr>
          <p:cNvPr id="70659" name="Rectangle 2"/>
          <p:cNvSpPr>
            <a:spLocks noChangeArrowheads="1" noTextEdit="1"/>
          </p:cNvSpPr>
          <p:nvPr>
            <p:ph type="sldImg"/>
          </p:nvPr>
        </p:nvSpPr>
        <p:spPr bwMode="auto">
          <a:noFill/>
          <a:ln>
            <a:solidFill>
              <a:srgbClr val="000000"/>
            </a:solidFill>
            <a:miter lim="800000"/>
            <a:headEnd/>
            <a:tailEnd/>
          </a:ln>
        </p:spPr>
      </p:sp>
      <p:sp>
        <p:nvSpPr>
          <p:cNvPr id="7066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B10F042E-A89F-496A-84C1-391411EC910A}" type="slidenum">
              <a:rPr lang="en-US" smtClean="0"/>
              <a:pPr/>
              <a:t>31</a:t>
            </a:fld>
            <a:endParaRPr lang="en-US" smtClean="0"/>
          </a:p>
        </p:txBody>
      </p:sp>
      <p:sp>
        <p:nvSpPr>
          <p:cNvPr id="71683" name="Rectangle 2"/>
          <p:cNvSpPr>
            <a:spLocks noChangeArrowheads="1" noTextEdit="1"/>
          </p:cNvSpPr>
          <p:nvPr>
            <p:ph type="sldImg"/>
          </p:nvPr>
        </p:nvSpPr>
        <p:spPr bwMode="auto">
          <a:noFill/>
          <a:ln>
            <a:solidFill>
              <a:srgbClr val="000000"/>
            </a:solidFill>
            <a:miter lim="800000"/>
            <a:headEnd/>
            <a:tailEnd/>
          </a:ln>
        </p:spPr>
      </p:sp>
      <p:sp>
        <p:nvSpPr>
          <p:cNvPr id="71684"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mtClean="0"/>
              <a:t>The year 5 cash flow is the most difficult for students to grasp.  It is important to point out that we are looking for ALL changes in cash flow associated with selling the machine today instead of in 5 years. If we do not sell the machine today, then we will have after-tax salvage of 10,000 in 5 years. Since we do sell the machine today, we LOSE the 10,000 cash flow in 5 years.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360CC18F-4D1C-499B-A35B-4B80D855E673}" type="slidenum">
              <a:rPr lang="en-US" smtClean="0"/>
              <a:pPr/>
              <a:t>32</a:t>
            </a:fld>
            <a:endParaRPr lang="en-US" smtClean="0"/>
          </a:p>
        </p:txBody>
      </p:sp>
      <p:sp>
        <p:nvSpPr>
          <p:cNvPr id="72707" name="Rectangle 2"/>
          <p:cNvSpPr>
            <a:spLocks noChangeArrowheads="1" noTextEdit="1"/>
          </p:cNvSpPr>
          <p:nvPr>
            <p:ph type="sldImg"/>
          </p:nvPr>
        </p:nvSpPr>
        <p:spPr bwMode="auto">
          <a:noFill/>
          <a:ln>
            <a:solidFill>
              <a:srgbClr val="000000"/>
            </a:solidFill>
            <a:miter lim="800000"/>
            <a:headEnd/>
            <a:tailEnd/>
          </a:ln>
        </p:spPr>
      </p:sp>
      <p:sp>
        <p:nvSpPr>
          <p:cNvPr id="72708"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18593E4E-433B-4E85-A4B4-F72551618E5D}" type="slidenum">
              <a:rPr lang="en-US" smtClean="0"/>
              <a:pPr/>
              <a:t>33</a:t>
            </a:fld>
            <a:endParaRPr lang="en-US" smtClean="0"/>
          </a:p>
        </p:txBody>
      </p:sp>
      <p:sp>
        <p:nvSpPr>
          <p:cNvPr id="73731" name="Rectangle 2"/>
          <p:cNvSpPr>
            <a:spLocks noChangeArrowheads="1" noTextEdit="1"/>
          </p:cNvSpPr>
          <p:nvPr>
            <p:ph type="sldImg"/>
          </p:nvPr>
        </p:nvSpPr>
        <p:spPr bwMode="auto">
          <a:noFill/>
          <a:ln>
            <a:solidFill>
              <a:srgbClr val="000000"/>
            </a:solidFill>
            <a:miter lim="800000"/>
            <a:headEnd/>
            <a:tailEnd/>
          </a:ln>
        </p:spPr>
      </p:sp>
      <p:sp>
        <p:nvSpPr>
          <p:cNvPr id="7373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5190EA3B-DCF9-45E1-8BDA-BB100C281FBB}" type="slidenum">
              <a:rPr lang="en-US" smtClean="0"/>
              <a:pPr/>
              <a:t>34</a:t>
            </a:fld>
            <a:endParaRPr lang="en-US" smtClean="0"/>
          </a:p>
        </p:txBody>
      </p:sp>
      <p:sp>
        <p:nvSpPr>
          <p:cNvPr id="74755" name="Rectangle 2"/>
          <p:cNvSpPr>
            <a:spLocks noChangeArrowheads="1" noTextEdit="1"/>
          </p:cNvSpPr>
          <p:nvPr>
            <p:ph type="sldImg"/>
          </p:nvPr>
        </p:nvSpPr>
        <p:spPr bwMode="auto">
          <a:noFill/>
          <a:ln>
            <a:solidFill>
              <a:srgbClr val="000000"/>
            </a:solidFill>
            <a:miter lim="800000"/>
            <a:headEnd/>
            <a:tailEnd/>
          </a:ln>
        </p:spPr>
      </p:sp>
      <p:sp>
        <p:nvSpPr>
          <p:cNvPr id="7475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AA4FD18D-9AA4-4B24-9AB3-B9E641A2BB87}" type="slidenum">
              <a:rPr lang="en-US" smtClean="0"/>
              <a:pPr/>
              <a:t>35</a:t>
            </a:fld>
            <a:endParaRPr lang="en-US" smtClean="0"/>
          </a:p>
        </p:txBody>
      </p:sp>
      <p:sp>
        <p:nvSpPr>
          <p:cNvPr id="75779" name="Rectangle 2"/>
          <p:cNvSpPr>
            <a:spLocks noChangeArrowheads="1" noTextEdit="1"/>
          </p:cNvSpPr>
          <p:nvPr>
            <p:ph type="sldImg"/>
          </p:nvPr>
        </p:nvSpPr>
        <p:spPr bwMode="auto">
          <a:noFill/>
          <a:ln>
            <a:solidFill>
              <a:srgbClr val="000000"/>
            </a:solidFill>
            <a:miter lim="800000"/>
            <a:headEnd/>
            <a:tailEnd/>
          </a:ln>
        </p:spPr>
      </p:sp>
      <p:sp>
        <p:nvSpPr>
          <p:cNvPr id="7578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08C450B8-0BF9-4588-A9BD-451738AA357F}" type="slidenum">
              <a:rPr lang="en-US" smtClean="0"/>
              <a:pPr/>
              <a:t>4</a:t>
            </a:fld>
            <a:endParaRPr lang="en-US" smtClean="0"/>
          </a:p>
        </p:txBody>
      </p:sp>
      <p:sp>
        <p:nvSpPr>
          <p:cNvPr id="44035" name="Rectangle 2"/>
          <p:cNvSpPr>
            <a:spLocks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0E1930C2-22C5-41C8-9232-B0E45EA93B69}" type="slidenum">
              <a:rPr lang="en-US" smtClean="0"/>
              <a:pPr/>
              <a:t>5</a:t>
            </a:fld>
            <a:endParaRPr lang="en-US" smtClean="0"/>
          </a:p>
        </p:txBody>
      </p:sp>
      <p:sp>
        <p:nvSpPr>
          <p:cNvPr id="45059" name="Rectangle 2"/>
          <p:cNvSpPr>
            <a:spLocks noChangeArrowheads="1" noTextEdit="1"/>
          </p:cNvSpPr>
          <p:nvPr>
            <p:ph type="sldImg"/>
          </p:nvPr>
        </p:nvSpPr>
        <p:spPr bwMode="auto">
          <a:noFill/>
          <a:ln>
            <a:solidFill>
              <a:srgbClr val="000000"/>
            </a:solidFill>
            <a:miter lim="800000"/>
            <a:headEnd/>
            <a:tailEnd/>
          </a:ln>
        </p:spPr>
      </p:sp>
      <p:sp>
        <p:nvSpPr>
          <p:cNvPr id="4506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z="8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6C7C0909-6945-4FB2-97BD-A79BD9681BFA}" type="slidenum">
              <a:rPr lang="en-US" smtClean="0"/>
              <a:pPr/>
              <a:t>6</a:t>
            </a:fld>
            <a:endParaRPr lang="en-US" smtClean="0"/>
          </a:p>
        </p:txBody>
      </p:sp>
      <p:sp>
        <p:nvSpPr>
          <p:cNvPr id="46083" name="Rectangle 2"/>
          <p:cNvSpPr>
            <a:spLocks noChangeArrowheads="1" noTextEdit="1"/>
          </p:cNvSpPr>
          <p:nvPr>
            <p:ph type="sldImg"/>
          </p:nvPr>
        </p:nvSpPr>
        <p:spPr bwMode="auto">
          <a:noFill/>
          <a:ln>
            <a:solidFill>
              <a:srgbClr val="000000"/>
            </a:solidFill>
            <a:miter lim="800000"/>
            <a:headEnd/>
            <a:tailEnd/>
          </a:ln>
        </p:spPr>
      </p:sp>
      <p:sp>
        <p:nvSpPr>
          <p:cNvPr id="4608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D02F3D89-D500-424A-AEA0-DFAE2A2BFD99}" type="slidenum">
              <a:rPr lang="en-US" smtClean="0"/>
              <a:pPr/>
              <a:t>7</a:t>
            </a:fld>
            <a:endParaRPr lang="en-US" smtClean="0"/>
          </a:p>
        </p:txBody>
      </p:sp>
      <p:sp>
        <p:nvSpPr>
          <p:cNvPr id="47107" name="Rectangle 2"/>
          <p:cNvSpPr>
            <a:spLocks noChangeArrowheads="1" noTextEdit="1"/>
          </p:cNvSpPr>
          <p:nvPr>
            <p:ph type="sldImg"/>
          </p:nvPr>
        </p:nvSpPr>
        <p:spPr bwMode="auto">
          <a:noFill/>
          <a:ln>
            <a:solidFill>
              <a:srgbClr val="000000"/>
            </a:solidFill>
            <a:miter lim="800000"/>
            <a:headEnd/>
            <a:tailEnd/>
          </a:ln>
        </p:spPr>
      </p:sp>
      <p:sp>
        <p:nvSpPr>
          <p:cNvPr id="47108"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053B0962-83C1-4F56-BE5F-CBB8A592C938}" type="slidenum">
              <a:rPr lang="en-US" smtClean="0"/>
              <a:pPr/>
              <a:t>8</a:t>
            </a:fld>
            <a:endParaRPr lang="en-US" smtClean="0"/>
          </a:p>
        </p:txBody>
      </p:sp>
      <p:sp>
        <p:nvSpPr>
          <p:cNvPr id="48131" name="Rectangle 2"/>
          <p:cNvSpPr>
            <a:spLocks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9.</a:t>
            </a:r>
            <a:fld id="{E26B96A8-7273-4D5E-B1EA-0E64D1DFB9D6}" type="slidenum">
              <a:rPr lang="en-US" smtClean="0"/>
              <a:pPr/>
              <a:t>9</a:t>
            </a:fld>
            <a:endParaRPr lang="en-US" smtClean="0"/>
          </a:p>
        </p:txBody>
      </p:sp>
      <p:sp>
        <p:nvSpPr>
          <p:cNvPr id="49155" name="Rectangle 2"/>
          <p:cNvSpPr>
            <a:spLocks noChangeArrowheads="1" noTextEdit="1"/>
          </p:cNvSpPr>
          <p:nvPr>
            <p:ph type="sldImg"/>
          </p:nvPr>
        </p:nvSpPr>
        <p:spPr bwMode="auto">
          <a:noFill/>
          <a:ln>
            <a:solidFill>
              <a:srgbClr val="000000"/>
            </a:solidFill>
            <a:miter lim="800000"/>
            <a:headEnd/>
            <a:tailEnd/>
          </a:ln>
        </p:spPr>
      </p:sp>
      <p:sp>
        <p:nvSpPr>
          <p:cNvPr id="49156"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dirty="0" smtClean="0"/>
              <a:t>OCF = EBIT + depreciation – taxes = 48,000 + 30,000 – 19,200 = 58,800; or </a:t>
            </a:r>
          </a:p>
          <a:p>
            <a:r>
              <a:rPr lang="en-US" dirty="0" smtClean="0"/>
              <a:t>OCF = NI + depreciation = 28,800 + 30,000 = 58,800</a:t>
            </a:r>
          </a:p>
          <a:p>
            <a:endParaRPr lang="en-US" dirty="0" smtClean="0"/>
          </a:p>
          <a:p>
            <a:r>
              <a:rPr lang="en-US" dirty="0" smtClean="0"/>
              <a:t>Note that in the Table in the book, the negative signs have already been carried throughout the table so that the columns can just be added. Ultimately, students seem to do better with this format even though the CFFA equation says to subtract the changes in NWC and net capital spending.</a:t>
            </a:r>
          </a:p>
          <a:p>
            <a:endParaRPr lang="en-US" dirty="0" smtClean="0"/>
          </a:p>
          <a:p>
            <a:r>
              <a:rPr lang="en-US" dirty="0" smtClean="0"/>
              <a:t>Change in NWC = We have a net investment in NWC in year 0 of 20,000; we get the investment back at the end of the project when we sell our inventory, collect on our receivables and pay off our payables.  Students often forget that we get the investment back at the end.</a:t>
            </a:r>
          </a:p>
          <a:p>
            <a:endParaRPr lang="en-US" dirty="0" smtClean="0"/>
          </a:p>
          <a:p>
            <a:r>
              <a:rPr lang="en-US" dirty="0" smtClean="0"/>
              <a:t>Capital Spending – remember that Net capital spending = change in net fixed assets + depreciation. So in year one NCS = (60,000 – 90,000) + 30,000 = 0; The same is true for the other years.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46D5B942-D295-44A7-8FCD-29F3A0D498A0}" type="datetime1">
              <a:rPr lang="en-US"/>
              <a:pPr>
                <a:defRPr/>
              </a:pPr>
              <a:t>1/2/2011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0B14D05-9A23-41BF-A9B6-97974B3B1C5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F4FCCE5-EB01-45B9-97F1-5343101E30FA}" type="datetime1">
              <a:rPr lang="en-US"/>
              <a:pPr>
                <a:defRPr/>
              </a:pPr>
              <a:t>1/2/2011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8486AFD-AB47-4E5D-A103-B4A98418946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2175E4-33D4-4E55-8558-2FFECD0EC843}" type="datetime1">
              <a:rPr lang="en-US"/>
              <a:pPr>
                <a:defRPr/>
              </a:pPr>
              <a:t>1/2/2011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D068C91-19FC-47FA-9090-23C412578CA1}"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
            <a:ext cx="8382000" cy="12192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447800"/>
            <a:ext cx="8305800" cy="4953000"/>
          </a:xfrm>
        </p:spPr>
        <p:txBody>
          <a:bodyPr/>
          <a:lstStyle/>
          <a:p>
            <a:pPr lvl="0"/>
            <a:endParaRPr lang="en-US" noProof="0"/>
          </a:p>
        </p:txBody>
      </p:sp>
      <p:sp>
        <p:nvSpPr>
          <p:cNvPr id="4" name="Slide Number Placeholder 3"/>
          <p:cNvSpPr>
            <a:spLocks noGrp="1"/>
          </p:cNvSpPr>
          <p:nvPr>
            <p:ph type="sldNum" sz="quarter" idx="10"/>
          </p:nvPr>
        </p:nvSpPr>
        <p:spPr>
          <a:xfrm>
            <a:off x="6934200" y="6534150"/>
            <a:ext cx="2133600" cy="476250"/>
          </a:xfrm>
        </p:spPr>
        <p:txBody>
          <a:bodyPr/>
          <a:lstStyle>
            <a:lvl1pPr>
              <a:defRPr/>
            </a:lvl1pPr>
          </a:lstStyle>
          <a:p>
            <a:pPr>
              <a:defRPr/>
            </a:pPr>
            <a:r>
              <a:rPr lang="en-US"/>
              <a:t>10-</a:t>
            </a:r>
            <a:fld id="{CD6573BC-AE5C-47AB-A20F-F337F87E836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
            <a:ext cx="8382000" cy="12192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447800"/>
            <a:ext cx="40767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38700" y="1447800"/>
            <a:ext cx="40767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6934200" y="6534150"/>
            <a:ext cx="2133600" cy="476250"/>
          </a:xfrm>
        </p:spPr>
        <p:txBody>
          <a:bodyPr/>
          <a:lstStyle>
            <a:lvl1pPr>
              <a:defRPr/>
            </a:lvl1pPr>
          </a:lstStyle>
          <a:p>
            <a:pPr>
              <a:defRPr/>
            </a:pPr>
            <a:r>
              <a:rPr lang="en-US"/>
              <a:t>10-</a:t>
            </a:r>
            <a:fld id="{8C3BE77A-2598-40F6-B614-778C2D4F055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79BA19E-7A33-4FBD-8574-62008049C84B}" type="datetime1">
              <a:rPr lang="en-US"/>
              <a:pPr>
                <a:defRPr/>
              </a:pPr>
              <a:t>1/2/2011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0B2AE58-CD69-479B-8465-B1C3A218D33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F527816-B3D0-4D60-8B35-F9067CEFDE7E}" type="datetime1">
              <a:rPr lang="en-US"/>
              <a:pPr>
                <a:defRPr/>
              </a:pPr>
              <a:t>1/2/2011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D559548-6212-4B49-AE7B-F75344CBE31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AFCA7F9-505C-4344-ACA0-359181AE3FCA}" type="datetime1">
              <a:rPr lang="en-US"/>
              <a:pPr>
                <a:defRPr/>
              </a:pPr>
              <a:t>1/2/2011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E23A190-C92D-42E3-A2EF-C128E49467F6}"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BCA105BB-C392-4D32-B00A-FFC2390B37D7}" type="datetime1">
              <a:rPr lang="en-US"/>
              <a:pPr>
                <a:defRPr/>
              </a:pPr>
              <a:t>1/2/2011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A1F73EF1-5B9B-41DD-AAE6-8735397ECDE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409BE678-129D-46F3-8975-1624E1D0D090}" type="datetime1">
              <a:rPr lang="en-US"/>
              <a:pPr>
                <a:defRPr/>
              </a:pPr>
              <a:t>1/2/2011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2EF0914-B48E-4F37-82CD-F25E8A879DF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30D8B78-FECE-421A-BFA6-42850A00E341}" type="datetime1">
              <a:rPr lang="en-US"/>
              <a:pPr>
                <a:defRPr/>
              </a:pPr>
              <a:t>1/2/2011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4FF3597-B676-403A-BD84-DE88AF61CDE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D8FEFFA-389A-4417-A63A-1EA4C5CDD4DD}" type="datetime1">
              <a:rPr lang="en-US"/>
              <a:pPr>
                <a:defRPr/>
              </a:pPr>
              <a:t>1/2/2011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768E271-93BE-44CF-AAB5-0B41E13D87AF}"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AA3934E-D872-40AE-A94F-C91F5B3BBF53}" type="datetime1">
              <a:rPr lang="en-US"/>
              <a:pPr>
                <a:defRPr/>
              </a:pPr>
              <a:t>1/2/2011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2DCAD99-1B25-4F3C-A0F0-041D7501560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E1DA9D0B-E10B-43B0-B412-DC8A46440230}" type="datetime1">
              <a:rPr lang="en-US"/>
              <a:pPr>
                <a:defRPr/>
              </a:pPr>
              <a:t>1/2/2011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31A7BEF-81B1-456F-9975-9084D5162C8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smtClean="0"/>
              <a:t>Ch.10 Making Capital Investment Decisions</a:t>
            </a:r>
          </a:p>
        </p:txBody>
      </p:sp>
      <p:sp>
        <p:nvSpPr>
          <p:cNvPr id="8195" name="Rectangle 3"/>
          <p:cNvSpPr>
            <a:spLocks noGrp="1" noChangeArrowheads="1"/>
          </p:cNvSpPr>
          <p:nvPr>
            <p:ph type="body" idx="1"/>
          </p:nvPr>
        </p:nvSpPr>
        <p:spPr/>
        <p:txBody>
          <a:bodyPr/>
          <a:lstStyle/>
          <a:p>
            <a:r>
              <a:rPr lang="en-US" smtClean="0"/>
              <a:t>Understand how to determine the relevant cash flows for various types of proposed investments</a:t>
            </a:r>
          </a:p>
          <a:p>
            <a:r>
              <a:rPr lang="en-US" smtClean="0"/>
              <a:t>Be able to compute the CCA tax shield</a:t>
            </a:r>
          </a:p>
          <a:p>
            <a:r>
              <a:rPr lang="en-US" smtClean="0"/>
              <a:t>Understand the various methods for computing operating cash flow</a:t>
            </a:r>
          </a:p>
          <a:p>
            <a:r>
              <a:rPr lang="en-US" smtClean="0"/>
              <a:t>Understand how to analyze different capital budgeting decisions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mtClean="0"/>
              <a:t>Making The Decision</a:t>
            </a:r>
          </a:p>
        </p:txBody>
      </p:sp>
      <p:sp>
        <p:nvSpPr>
          <p:cNvPr id="17411" name="Rectangle 3"/>
          <p:cNvSpPr>
            <a:spLocks noGrp="1" noChangeArrowheads="1"/>
          </p:cNvSpPr>
          <p:nvPr>
            <p:ph type="body" idx="1"/>
          </p:nvPr>
        </p:nvSpPr>
        <p:spPr>
          <a:xfrm>
            <a:off x="457200" y="1371600"/>
            <a:ext cx="8229600" cy="4754563"/>
          </a:xfrm>
        </p:spPr>
        <p:txBody>
          <a:bodyPr/>
          <a:lstStyle/>
          <a:p>
            <a:pPr>
              <a:lnSpc>
                <a:spcPct val="90000"/>
              </a:lnSpc>
            </a:pPr>
            <a:r>
              <a:rPr lang="en-US" dirty="0" smtClean="0"/>
              <a:t>Now that we have the cash flows, we can apply the techniques that we learned in chapter 9</a:t>
            </a:r>
          </a:p>
          <a:p>
            <a:pPr>
              <a:lnSpc>
                <a:spcPct val="90000"/>
              </a:lnSpc>
            </a:pPr>
            <a:r>
              <a:rPr lang="en-US" dirty="0" smtClean="0"/>
              <a:t>Assume the required return is 20%</a:t>
            </a:r>
          </a:p>
          <a:p>
            <a:pPr>
              <a:lnSpc>
                <a:spcPct val="90000"/>
              </a:lnSpc>
            </a:pPr>
            <a:r>
              <a:rPr lang="en-US" dirty="0" smtClean="0"/>
              <a:t>Enter the cash flows into the calculator and compute NPV and IRR</a:t>
            </a:r>
          </a:p>
          <a:p>
            <a:pPr lvl="1">
              <a:lnSpc>
                <a:spcPct val="90000"/>
              </a:lnSpc>
            </a:pPr>
            <a:r>
              <a:rPr lang="en-US" dirty="0" smtClean="0"/>
              <a:t>CF</a:t>
            </a:r>
            <a:r>
              <a:rPr lang="en-US" baseline="-25000" dirty="0" smtClean="0"/>
              <a:t>0</a:t>
            </a:r>
            <a:r>
              <a:rPr lang="en-US" dirty="0" smtClean="0"/>
              <a:t> = -110,000; C01 = </a:t>
            </a:r>
            <a:r>
              <a:rPr lang="en-US" dirty="0" smtClean="0">
                <a:latin typeface="Arial" charset="0"/>
              </a:rPr>
              <a:t>58,800</a:t>
            </a:r>
            <a:r>
              <a:rPr lang="en-US" dirty="0" smtClean="0"/>
              <a:t>; F01 = 2; C02 = </a:t>
            </a:r>
            <a:r>
              <a:rPr lang="en-US" dirty="0" smtClean="0">
                <a:latin typeface="Arial" charset="0"/>
              </a:rPr>
              <a:t>78,800</a:t>
            </a:r>
            <a:endParaRPr lang="en-US" dirty="0" smtClean="0"/>
          </a:p>
          <a:p>
            <a:pPr lvl="1">
              <a:lnSpc>
                <a:spcPct val="90000"/>
              </a:lnSpc>
            </a:pPr>
            <a:r>
              <a:rPr lang="en-US" dirty="0" smtClean="0"/>
              <a:t>NPV; I = 20; CPT NPV = 25,435</a:t>
            </a:r>
          </a:p>
          <a:p>
            <a:pPr lvl="1">
              <a:lnSpc>
                <a:spcPct val="90000"/>
              </a:lnSpc>
            </a:pPr>
            <a:r>
              <a:rPr lang="en-US" dirty="0" smtClean="0"/>
              <a:t>CPT IRR = ?%</a:t>
            </a:r>
          </a:p>
          <a:p>
            <a:pPr>
              <a:lnSpc>
                <a:spcPct val="90000"/>
              </a:lnSpc>
            </a:pPr>
            <a:r>
              <a:rPr lang="en-US" b="1" i="1" dirty="0" smtClean="0"/>
              <a:t>Should we accept or reject the project?</a:t>
            </a:r>
          </a:p>
          <a:p>
            <a:pPr>
              <a:lnSpc>
                <a:spcPct val="90000"/>
              </a:lnSpc>
            </a:pPr>
            <a:endParaRPr lang="en-US"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mtClean="0"/>
              <a:t>More on NWC</a:t>
            </a:r>
          </a:p>
        </p:txBody>
      </p:sp>
      <p:sp>
        <p:nvSpPr>
          <p:cNvPr id="18435" name="Rectangle 3"/>
          <p:cNvSpPr>
            <a:spLocks noGrp="1" noChangeArrowheads="1"/>
          </p:cNvSpPr>
          <p:nvPr>
            <p:ph type="body" idx="1"/>
          </p:nvPr>
        </p:nvSpPr>
        <p:spPr>
          <a:xfrm>
            <a:off x="609600" y="1371600"/>
            <a:ext cx="8286750" cy="5105400"/>
          </a:xfrm>
        </p:spPr>
        <p:txBody>
          <a:bodyPr/>
          <a:lstStyle/>
          <a:p>
            <a:pPr>
              <a:lnSpc>
                <a:spcPct val="90000"/>
              </a:lnSpc>
            </a:pPr>
            <a:r>
              <a:rPr lang="en-US" smtClean="0"/>
              <a:t>Why do we have to consider changes in NWC separately?</a:t>
            </a:r>
          </a:p>
          <a:p>
            <a:pPr lvl="1">
              <a:lnSpc>
                <a:spcPct val="90000"/>
              </a:lnSpc>
            </a:pPr>
            <a:r>
              <a:rPr lang="en-US" smtClean="0"/>
              <a:t>GAAP requires that sales be recorded on the income statement when made, not when cash is received</a:t>
            </a:r>
          </a:p>
          <a:p>
            <a:pPr lvl="1">
              <a:lnSpc>
                <a:spcPct val="90000"/>
              </a:lnSpc>
            </a:pPr>
            <a:r>
              <a:rPr lang="en-US" smtClean="0"/>
              <a:t>GAAP also requires that we record cost of goods sold when the corresponding sales are made, regardless of whether we have actually paid our suppliers yet</a:t>
            </a:r>
          </a:p>
          <a:p>
            <a:pPr lvl="1">
              <a:lnSpc>
                <a:spcPct val="90000"/>
              </a:lnSpc>
            </a:pPr>
            <a:r>
              <a:rPr lang="en-US" smtClean="0"/>
              <a:t>Finally, we have to buy inventory to support sales although we haven’t collected cash yet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mtClean="0"/>
              <a:t>Capital Cost Allowance (CCA)</a:t>
            </a:r>
          </a:p>
        </p:txBody>
      </p:sp>
      <p:sp>
        <p:nvSpPr>
          <p:cNvPr id="19459" name="Rectangle 3"/>
          <p:cNvSpPr>
            <a:spLocks noGrp="1" noChangeArrowheads="1"/>
          </p:cNvSpPr>
          <p:nvPr>
            <p:ph type="body" idx="1"/>
          </p:nvPr>
        </p:nvSpPr>
        <p:spPr/>
        <p:txBody>
          <a:bodyPr/>
          <a:lstStyle/>
          <a:p>
            <a:pPr>
              <a:lnSpc>
                <a:spcPct val="90000"/>
              </a:lnSpc>
            </a:pPr>
            <a:r>
              <a:rPr lang="en-US" smtClean="0"/>
              <a:t>CCA is depreciation for tax purposes</a:t>
            </a:r>
          </a:p>
          <a:p>
            <a:pPr>
              <a:lnSpc>
                <a:spcPct val="90000"/>
              </a:lnSpc>
            </a:pPr>
            <a:r>
              <a:rPr lang="en-US" smtClean="0"/>
              <a:t>The depreciation expense used for capital budgeting should be calculated according to the CCA schedule dictated by the tax code</a:t>
            </a:r>
          </a:p>
          <a:p>
            <a:pPr>
              <a:lnSpc>
                <a:spcPct val="90000"/>
              </a:lnSpc>
            </a:pPr>
            <a:r>
              <a:rPr lang="en-US" smtClean="0"/>
              <a:t>Depreciation itself is a non-cash expense, consequently, it is only relevant because it affects taxes</a:t>
            </a:r>
          </a:p>
          <a:p>
            <a:pPr>
              <a:lnSpc>
                <a:spcPct val="90000"/>
              </a:lnSpc>
            </a:pPr>
            <a:r>
              <a:rPr lang="en-US" smtClean="0"/>
              <a:t>Depreciation tax shield = D*T</a:t>
            </a:r>
          </a:p>
          <a:p>
            <a:pPr lvl="1">
              <a:lnSpc>
                <a:spcPct val="90000"/>
              </a:lnSpc>
            </a:pPr>
            <a:r>
              <a:rPr lang="en-US" smtClean="0"/>
              <a:t>D = depreciation expense</a:t>
            </a:r>
          </a:p>
          <a:p>
            <a:pPr lvl="1">
              <a:lnSpc>
                <a:spcPct val="90000"/>
              </a:lnSpc>
            </a:pPr>
            <a:r>
              <a:rPr lang="en-US" smtClean="0"/>
              <a:t>T = marginal tax rate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mtClean="0"/>
              <a:t>Computing Depreciation</a:t>
            </a:r>
          </a:p>
        </p:txBody>
      </p:sp>
      <p:sp>
        <p:nvSpPr>
          <p:cNvPr id="20483" name="Rectangle 3"/>
          <p:cNvSpPr>
            <a:spLocks noGrp="1" noChangeArrowheads="1"/>
          </p:cNvSpPr>
          <p:nvPr>
            <p:ph type="body" sz="half" idx="1"/>
          </p:nvPr>
        </p:nvSpPr>
        <p:spPr>
          <a:xfrm>
            <a:off x="685800" y="1371600"/>
            <a:ext cx="8205788" cy="5329238"/>
          </a:xfrm>
        </p:spPr>
        <p:txBody>
          <a:bodyPr/>
          <a:lstStyle/>
          <a:p>
            <a:r>
              <a:rPr lang="en-US" sz="2800" smtClean="0"/>
              <a:t>Need to know which asset class is appropriate for tax purposes</a:t>
            </a:r>
          </a:p>
          <a:p>
            <a:r>
              <a:rPr lang="en-US" sz="2800" smtClean="0"/>
              <a:t>Straight-line depreciation</a:t>
            </a:r>
          </a:p>
          <a:p>
            <a:pPr lvl="1"/>
            <a:r>
              <a:rPr lang="en-US" sz="2400" smtClean="0"/>
              <a:t>D = (Initial cost – salvage) / number of years</a:t>
            </a:r>
          </a:p>
          <a:p>
            <a:pPr lvl="1"/>
            <a:r>
              <a:rPr lang="en-US" sz="2400" smtClean="0"/>
              <a:t>Very few assets are depreciated straight-line for tax purposes</a:t>
            </a:r>
          </a:p>
          <a:p>
            <a:r>
              <a:rPr lang="en-US" sz="2800" smtClean="0"/>
              <a:t>Declining Balance</a:t>
            </a:r>
          </a:p>
          <a:p>
            <a:pPr lvl="1"/>
            <a:r>
              <a:rPr lang="en-US" sz="2400" smtClean="0"/>
              <a:t>Multiply percentage given in CCA table by the un-depreciated capital cost (UCC)</a:t>
            </a:r>
          </a:p>
          <a:p>
            <a:pPr lvl="1"/>
            <a:r>
              <a:rPr lang="en-US" sz="2400" smtClean="0"/>
              <a:t>Half-year rule</a:t>
            </a:r>
          </a:p>
          <a:p>
            <a:pPr lvl="1"/>
            <a:r>
              <a:rPr lang="en-US" sz="2400" smtClean="0"/>
              <a:t>Can use PV of CCA Tax Shield Formula:</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sz="3600" smtClean="0"/>
              <a:t>Case study: Majestic Mulch and Compost Company (MMCC)</a:t>
            </a:r>
          </a:p>
        </p:txBody>
      </p:sp>
      <p:sp>
        <p:nvSpPr>
          <p:cNvPr id="21507" name="Rectangle 3"/>
          <p:cNvSpPr>
            <a:spLocks noGrp="1" noChangeArrowheads="1"/>
          </p:cNvSpPr>
          <p:nvPr>
            <p:ph type="body" sz="half" idx="1"/>
          </p:nvPr>
        </p:nvSpPr>
        <p:spPr>
          <a:xfrm>
            <a:off x="685800" y="1371600"/>
            <a:ext cx="8205788" cy="5329238"/>
          </a:xfrm>
        </p:spPr>
        <p:txBody>
          <a:bodyPr/>
          <a:lstStyle/>
          <a:p>
            <a:r>
              <a:rPr lang="en-US" sz="2400" smtClean="0"/>
              <a:t>New mulcher will be priced at $120 for the first 3 years, then at $110.</a:t>
            </a:r>
          </a:p>
          <a:p>
            <a:r>
              <a:rPr lang="en-US" sz="2400" smtClean="0"/>
              <a:t>Projected sales: Year 1: 3,000 units; Year 2: 5,000; Year 3: 6,000; Year 4: 6,500; Year 5: 6,000; Year 6: 5,000; Year 7: 4,000; Year 8: 3,000. </a:t>
            </a:r>
          </a:p>
          <a:p>
            <a:r>
              <a:rPr lang="en-US" sz="2400" smtClean="0"/>
              <a:t>Project requires $20,000 in NWC at start. Subsequently, NWC will be at 15% of sales for that year</a:t>
            </a:r>
          </a:p>
          <a:p>
            <a:r>
              <a:rPr lang="en-US" sz="2400" smtClean="0"/>
              <a:t>Variable cost per unit is $60, fixed costs are $25,000 per year.</a:t>
            </a:r>
          </a:p>
          <a:p>
            <a:r>
              <a:rPr lang="en-US" sz="2400" smtClean="0"/>
              <a:t>Equipment costs $800,000, falls in Class 8 with CCA rate of 20% and will be worth $150,000 in 8 years</a:t>
            </a:r>
          </a:p>
          <a:p>
            <a:r>
              <a:rPr lang="en-US" sz="2400" smtClean="0"/>
              <a:t>Relevant corporate tax rate is 40%, required return is 15%</a:t>
            </a:r>
          </a:p>
          <a:p>
            <a:r>
              <a:rPr lang="en-US" sz="2400" smtClean="0"/>
              <a:t>Should company proceed with this project?</a:t>
            </a:r>
            <a:endParaRPr lang="en-US" sz="200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sz="3200" smtClean="0"/>
              <a:t>Annual CCA. MMCC project </a:t>
            </a:r>
            <a:br>
              <a:rPr lang="en-US" sz="3200" smtClean="0"/>
            </a:br>
            <a:r>
              <a:rPr lang="en-US" sz="3200" smtClean="0"/>
              <a:t>(Class 8, 20% rate)</a:t>
            </a:r>
          </a:p>
        </p:txBody>
      </p:sp>
      <p:graphicFrame>
        <p:nvGraphicFramePr>
          <p:cNvPr id="7" name="Table 6"/>
          <p:cNvGraphicFramePr>
            <a:graphicFrameLocks noGrp="1"/>
          </p:cNvGraphicFramePr>
          <p:nvPr/>
        </p:nvGraphicFramePr>
        <p:xfrm>
          <a:off x="1524000" y="1905000"/>
          <a:ext cx="5943600" cy="3276599"/>
        </p:xfrm>
        <a:graphic>
          <a:graphicData uri="http://schemas.openxmlformats.org/drawingml/2006/table">
            <a:tbl>
              <a:tblPr/>
              <a:tblGrid>
                <a:gridCol w="1485900"/>
                <a:gridCol w="1485900"/>
                <a:gridCol w="1485900"/>
                <a:gridCol w="1485900"/>
              </a:tblGrid>
              <a:tr h="604551">
                <a:tc>
                  <a:txBody>
                    <a:bodyPr/>
                    <a:lstStyle/>
                    <a:p>
                      <a:pPr algn="l" fontAlgn="b"/>
                      <a:r>
                        <a:rPr lang="en-CA" sz="1800" b="1" i="0" u="none" strike="noStrike" dirty="0">
                          <a:solidFill>
                            <a:srgbClr val="000000"/>
                          </a:solidFill>
                          <a:latin typeface="Calibri"/>
                        </a:rPr>
                        <a:t>Year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800" b="1" i="0" u="none" strike="noStrike">
                          <a:solidFill>
                            <a:srgbClr val="000000"/>
                          </a:solidFill>
                          <a:latin typeface="Calibri"/>
                        </a:rPr>
                        <a:t>Beginning UCC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800" b="1" i="0" u="none" strike="noStrike">
                          <a:solidFill>
                            <a:srgbClr val="000000"/>
                          </a:solidFill>
                          <a:latin typeface="Calibri"/>
                        </a:rPr>
                        <a:t>CCA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800" b="1" i="0" u="none" strike="noStrike">
                          <a:solidFill>
                            <a:srgbClr val="000000"/>
                          </a:solidFill>
                          <a:latin typeface="Calibri"/>
                        </a:rPr>
                        <a:t>Ending UCC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006">
                <a:tc>
                  <a:txBody>
                    <a:bodyPr/>
                    <a:lstStyle/>
                    <a:p>
                      <a:pPr algn="r" fontAlgn="b"/>
                      <a:r>
                        <a:rPr lang="en-CA" sz="18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dirty="0">
                          <a:solidFill>
                            <a:srgbClr val="000000"/>
                          </a:solidFill>
                          <a:latin typeface="Calibri"/>
                        </a:rPr>
                        <a:t>$400,000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a:solidFill>
                            <a:srgbClr val="000000"/>
                          </a:solidFill>
                          <a:latin typeface="Calibri"/>
                        </a:rPr>
                        <a:t>$80,000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a:solidFill>
                            <a:srgbClr val="000000"/>
                          </a:solidFill>
                          <a:latin typeface="Calibri"/>
                        </a:rPr>
                        <a:t>$320,000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006">
                <a:tc>
                  <a:txBody>
                    <a:bodyPr/>
                    <a:lstStyle/>
                    <a:p>
                      <a:pPr algn="r" fontAlgn="b"/>
                      <a:r>
                        <a:rPr lang="en-CA" sz="1800" b="0"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dirty="0">
                          <a:solidFill>
                            <a:srgbClr val="000000"/>
                          </a:solidFill>
                          <a:latin typeface="Calibri"/>
                        </a:rPr>
                        <a:t>720,000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a:solidFill>
                            <a:srgbClr val="000000"/>
                          </a:solidFill>
                          <a:latin typeface="Calibri"/>
                        </a:rPr>
                        <a:t>144,000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a:solidFill>
                            <a:srgbClr val="000000"/>
                          </a:solidFill>
                          <a:latin typeface="Calibri"/>
                        </a:rPr>
                        <a:t>576,000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006">
                <a:tc>
                  <a:txBody>
                    <a:bodyPr/>
                    <a:lstStyle/>
                    <a:p>
                      <a:pPr algn="r" fontAlgn="b"/>
                      <a:r>
                        <a:rPr lang="en-CA" sz="1800" b="0" i="0" u="none" strike="noStrike">
                          <a:solidFill>
                            <a:srgbClr val="000000"/>
                          </a:solidFill>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dirty="0">
                          <a:solidFill>
                            <a:srgbClr val="000000"/>
                          </a:solidFill>
                          <a:latin typeface="Calibri"/>
                        </a:rPr>
                        <a:t>576,000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a:solidFill>
                            <a:srgbClr val="000000"/>
                          </a:solidFill>
                          <a:latin typeface="Calibri"/>
                        </a:rPr>
                        <a:t>115,200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a:solidFill>
                            <a:srgbClr val="000000"/>
                          </a:solidFill>
                          <a:latin typeface="Calibri"/>
                        </a:rPr>
                        <a:t>460,800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006">
                <a:tc>
                  <a:txBody>
                    <a:bodyPr/>
                    <a:lstStyle/>
                    <a:p>
                      <a:pPr algn="r" fontAlgn="b"/>
                      <a:r>
                        <a:rPr lang="en-CA" sz="1800" b="0" i="0" u="none" strike="noStrike">
                          <a:solidFill>
                            <a:srgbClr val="000000"/>
                          </a:solidFill>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dirty="0">
                          <a:solidFill>
                            <a:srgbClr val="000000"/>
                          </a:solidFill>
                          <a:latin typeface="Calibri"/>
                        </a:rPr>
                        <a:t>460,800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dirty="0">
                          <a:solidFill>
                            <a:srgbClr val="000000"/>
                          </a:solidFill>
                          <a:latin typeface="Calibri"/>
                        </a:rPr>
                        <a:t>92,160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a:solidFill>
                            <a:srgbClr val="000000"/>
                          </a:solidFill>
                          <a:latin typeface="Calibri"/>
                        </a:rPr>
                        <a:t>368,640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006">
                <a:tc>
                  <a:txBody>
                    <a:bodyPr/>
                    <a:lstStyle/>
                    <a:p>
                      <a:pPr algn="r" fontAlgn="b"/>
                      <a:r>
                        <a:rPr lang="en-CA" sz="1800" b="0"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a:solidFill>
                            <a:srgbClr val="000000"/>
                          </a:solidFill>
                          <a:latin typeface="Calibri"/>
                        </a:rPr>
                        <a:t>368,640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dirty="0">
                          <a:solidFill>
                            <a:srgbClr val="000000"/>
                          </a:solidFill>
                          <a:latin typeface="Calibri"/>
                        </a:rPr>
                        <a:t>73,728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a:solidFill>
                            <a:srgbClr val="000000"/>
                          </a:solidFill>
                          <a:latin typeface="Calibri"/>
                        </a:rPr>
                        <a:t>294,912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006">
                <a:tc>
                  <a:txBody>
                    <a:bodyPr/>
                    <a:lstStyle/>
                    <a:p>
                      <a:pPr algn="r" fontAlgn="b"/>
                      <a:r>
                        <a:rPr lang="en-CA" sz="1800" b="0" i="0" u="none" strike="noStrike">
                          <a:solidFill>
                            <a:srgbClr val="000000"/>
                          </a:solidFill>
                          <a:latin typeface="Calibri"/>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a:solidFill>
                            <a:srgbClr val="000000"/>
                          </a:solidFill>
                          <a:latin typeface="Calibri"/>
                        </a:rPr>
                        <a:t>294,912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dirty="0">
                          <a:solidFill>
                            <a:srgbClr val="000000"/>
                          </a:solidFill>
                          <a:latin typeface="Calibri"/>
                        </a:rPr>
                        <a:t>58,982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dirty="0">
                          <a:solidFill>
                            <a:srgbClr val="000000"/>
                          </a:solidFill>
                          <a:latin typeface="Calibri"/>
                        </a:rPr>
                        <a:t>235,930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006">
                <a:tc>
                  <a:txBody>
                    <a:bodyPr/>
                    <a:lstStyle/>
                    <a:p>
                      <a:pPr algn="r" fontAlgn="b"/>
                      <a:r>
                        <a:rPr lang="en-CA" sz="1800" b="0" i="0" u="none" strike="noStrike">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a:solidFill>
                            <a:srgbClr val="000000"/>
                          </a:solidFill>
                          <a:latin typeface="Calibri"/>
                        </a:rPr>
                        <a:t>235,930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a:solidFill>
                            <a:srgbClr val="000000"/>
                          </a:solidFill>
                          <a:latin typeface="Calibri"/>
                        </a:rPr>
                        <a:t>47,186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dirty="0">
                          <a:solidFill>
                            <a:srgbClr val="000000"/>
                          </a:solidFill>
                          <a:latin typeface="Calibri"/>
                        </a:rPr>
                        <a:t>188,744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006">
                <a:tc>
                  <a:txBody>
                    <a:bodyPr/>
                    <a:lstStyle/>
                    <a:p>
                      <a:pPr algn="r" fontAlgn="b"/>
                      <a:r>
                        <a:rPr lang="en-CA" sz="1800" b="0" i="0" u="none" strike="noStrike">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a:solidFill>
                            <a:srgbClr val="000000"/>
                          </a:solidFill>
                          <a:latin typeface="Calibri"/>
                        </a:rPr>
                        <a:t>188,744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a:solidFill>
                            <a:srgbClr val="000000"/>
                          </a:solidFill>
                          <a:latin typeface="Calibri"/>
                        </a:rPr>
                        <a:t>37,749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800" b="0" i="0" u="none" strike="noStrike" dirty="0">
                          <a:solidFill>
                            <a:srgbClr val="000000"/>
                          </a:solidFill>
                          <a:latin typeface="Calibri"/>
                        </a:rPr>
                        <a:t>150,995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sz="3200" smtClean="0"/>
              <a:t>Additions to NWC. MMCC project. </a:t>
            </a:r>
            <a:br>
              <a:rPr lang="en-US" sz="3200" smtClean="0"/>
            </a:br>
            <a:endParaRPr lang="en-US" sz="3200" smtClean="0"/>
          </a:p>
        </p:txBody>
      </p:sp>
      <p:graphicFrame>
        <p:nvGraphicFramePr>
          <p:cNvPr id="4" name="Table 3"/>
          <p:cNvGraphicFramePr>
            <a:graphicFrameLocks noGrp="1"/>
          </p:cNvGraphicFramePr>
          <p:nvPr/>
        </p:nvGraphicFramePr>
        <p:xfrm>
          <a:off x="1371600" y="1600200"/>
          <a:ext cx="6629400" cy="4038600"/>
        </p:xfrm>
        <a:graphic>
          <a:graphicData uri="http://schemas.openxmlformats.org/drawingml/2006/table">
            <a:tbl>
              <a:tblPr/>
              <a:tblGrid>
                <a:gridCol w="1657350"/>
                <a:gridCol w="1657350"/>
                <a:gridCol w="1657350"/>
                <a:gridCol w="1657350"/>
              </a:tblGrid>
              <a:tr h="403860">
                <a:tc>
                  <a:txBody>
                    <a:bodyPr/>
                    <a:lstStyle/>
                    <a:p>
                      <a:pPr algn="ctr" fontAlgn="b"/>
                      <a:r>
                        <a:rPr lang="en-CA" sz="1800" b="1" i="0" u="none" strike="noStrike">
                          <a:solidFill>
                            <a:srgbClr val="000000"/>
                          </a:solidFill>
                          <a:latin typeface="Calibri"/>
                        </a:rPr>
                        <a:t>Year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1" i="0" u="none" strike="noStrike">
                          <a:solidFill>
                            <a:srgbClr val="000000"/>
                          </a:solidFill>
                          <a:latin typeface="Calibri"/>
                        </a:rPr>
                        <a:t>Revenues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1" i="0" u="none" strike="noStrike">
                          <a:solidFill>
                            <a:srgbClr val="000000"/>
                          </a:solidFill>
                          <a:latin typeface="Calibri"/>
                        </a:rPr>
                        <a:t>Capital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1" i="0" u="none" strike="noStrike">
                          <a:solidFill>
                            <a:srgbClr val="000000"/>
                          </a:solidFill>
                          <a:latin typeface="Calibri"/>
                        </a:rPr>
                        <a:t>Increase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03860">
                <a:tc>
                  <a:txBody>
                    <a:bodyPr/>
                    <a:lstStyle/>
                    <a:p>
                      <a:pPr algn="ctr" fontAlgn="b"/>
                      <a:r>
                        <a:rPr lang="en-CA"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$20,000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03860">
                <a:tc>
                  <a:txBody>
                    <a:bodyPr/>
                    <a:lstStyle/>
                    <a:p>
                      <a:pPr algn="ctr" fontAlgn="b"/>
                      <a:r>
                        <a:rPr lang="en-CA" sz="1800" b="0"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$360,000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54,000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$34,000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03860">
                <a:tc>
                  <a:txBody>
                    <a:bodyPr/>
                    <a:lstStyle/>
                    <a:p>
                      <a:pPr algn="ctr" fontAlgn="b"/>
                      <a:r>
                        <a:rPr lang="en-CA" sz="1800" b="0"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600,000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90,000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36,000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03860">
                <a:tc>
                  <a:txBody>
                    <a:bodyPr/>
                    <a:lstStyle/>
                    <a:p>
                      <a:pPr algn="ctr" fontAlgn="b"/>
                      <a:r>
                        <a:rPr lang="en-CA" sz="1800" b="0" i="0" u="none" strike="noStrike">
                          <a:solidFill>
                            <a:srgbClr val="000000"/>
                          </a:solidFill>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720,000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108,000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18,000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03860">
                <a:tc>
                  <a:txBody>
                    <a:bodyPr/>
                    <a:lstStyle/>
                    <a:p>
                      <a:pPr algn="ctr" fontAlgn="b"/>
                      <a:r>
                        <a:rPr lang="en-CA" sz="1800" b="0" i="0" u="none" strike="noStrike">
                          <a:solidFill>
                            <a:srgbClr val="000000"/>
                          </a:solidFill>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715,000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107,250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–750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03860">
                <a:tc>
                  <a:txBody>
                    <a:bodyPr/>
                    <a:lstStyle/>
                    <a:p>
                      <a:pPr algn="ctr" fontAlgn="b"/>
                      <a:r>
                        <a:rPr lang="en-CA" sz="1800" b="0"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660,000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99,000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–8,250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03860">
                <a:tc>
                  <a:txBody>
                    <a:bodyPr/>
                    <a:lstStyle/>
                    <a:p>
                      <a:pPr algn="ctr" fontAlgn="b"/>
                      <a:r>
                        <a:rPr lang="en-CA" sz="1800" b="0" i="0" u="none" strike="noStrike">
                          <a:solidFill>
                            <a:srgbClr val="000000"/>
                          </a:solidFill>
                          <a:latin typeface="Calibri"/>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550,000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82,500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–16,500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03860">
                <a:tc>
                  <a:txBody>
                    <a:bodyPr/>
                    <a:lstStyle/>
                    <a:p>
                      <a:pPr algn="ctr" fontAlgn="b"/>
                      <a:r>
                        <a:rPr lang="en-CA" sz="1800" b="0" i="0" u="none" strike="noStrike">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440,000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66,000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–16,500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03860">
                <a:tc>
                  <a:txBody>
                    <a:bodyPr/>
                    <a:lstStyle/>
                    <a:p>
                      <a:pPr algn="ctr" fontAlgn="b"/>
                      <a:r>
                        <a:rPr lang="en-CA" sz="1800" b="0" i="0" u="none" strike="noStrike">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330,000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49,500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dirty="0">
                          <a:solidFill>
                            <a:srgbClr val="000000"/>
                          </a:solidFill>
                          <a:latin typeface="Calibri"/>
                        </a:rPr>
                        <a:t>–16,500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sz="3200" smtClean="0"/>
              <a:t>Projected income statements. MMCC project. </a:t>
            </a:r>
            <a:br>
              <a:rPr lang="en-US" sz="3200" smtClean="0"/>
            </a:br>
            <a:endParaRPr lang="en-US" sz="3200" smtClean="0"/>
          </a:p>
        </p:txBody>
      </p:sp>
      <p:graphicFrame>
        <p:nvGraphicFramePr>
          <p:cNvPr id="5" name="Table 4"/>
          <p:cNvGraphicFramePr>
            <a:graphicFrameLocks noGrp="1"/>
          </p:cNvGraphicFramePr>
          <p:nvPr/>
        </p:nvGraphicFramePr>
        <p:xfrm>
          <a:off x="304800" y="1676400"/>
          <a:ext cx="8458200" cy="3274695"/>
        </p:xfrm>
        <a:graphic>
          <a:graphicData uri="http://schemas.openxmlformats.org/drawingml/2006/table">
            <a:tbl>
              <a:tblPr/>
              <a:tblGrid>
                <a:gridCol w="939800"/>
                <a:gridCol w="939800"/>
                <a:gridCol w="939800"/>
                <a:gridCol w="939800"/>
                <a:gridCol w="939800"/>
                <a:gridCol w="939800"/>
                <a:gridCol w="939800"/>
                <a:gridCol w="939800"/>
                <a:gridCol w="939800"/>
              </a:tblGrid>
              <a:tr h="232629">
                <a:tc>
                  <a:txBody>
                    <a:bodyPr/>
                    <a:lstStyle/>
                    <a:p>
                      <a:pPr algn="l" fontAlgn="b"/>
                      <a:r>
                        <a:rPr lang="en-CA" sz="1600" b="1" i="0" u="none" strike="noStrike" dirty="0">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600" b="1" i="0" u="none" strike="noStrike" dirty="0">
                          <a:solidFill>
                            <a:srgbClr val="000000"/>
                          </a:solidFill>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600" b="1" i="0" u="none" strike="noStrike">
                          <a:solidFill>
                            <a:srgbClr val="000000"/>
                          </a:solidFill>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600" b="1" i="0" u="none" strike="noStrike">
                          <a:solidFill>
                            <a:srgbClr val="000000"/>
                          </a:solidFill>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600" b="1" i="0" u="none" strike="noStrike">
                          <a:solidFill>
                            <a:srgbClr val="000000"/>
                          </a:solidFill>
                          <a:latin typeface="Calibri"/>
                        </a:rPr>
                        <a:t>Year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600" b="1" i="0" u="none" strike="noStrike">
                          <a:solidFill>
                            <a:srgbClr val="000000"/>
                          </a:solidFill>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600" b="1" i="0" u="none" strike="noStrike">
                          <a:solidFill>
                            <a:srgbClr val="000000"/>
                          </a:solidFill>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600" b="1" i="0" u="none" strike="noStrike">
                          <a:solidFill>
                            <a:srgbClr val="000000"/>
                          </a:solidFill>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600" b="1" i="0" u="none" strike="noStrike">
                          <a:solidFill>
                            <a:srgbClr val="000000"/>
                          </a:solidFill>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2629">
                <a:tc>
                  <a:txBody>
                    <a:bodyPr/>
                    <a:lstStyle/>
                    <a:p>
                      <a:pPr algn="l" fontAlgn="b"/>
                      <a:r>
                        <a:rPr lang="en-CA" sz="16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1" i="0" u="none" strike="noStrike" dirty="0">
                          <a:solidFill>
                            <a:srgbClr val="000000"/>
                          </a:solidFill>
                          <a:latin typeface="Calibri"/>
                        </a:rPr>
                        <a:t>1</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1"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1" i="0" u="none" strike="noStrike">
                          <a:solidFill>
                            <a:srgbClr val="000000"/>
                          </a:solidFill>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1" i="0" u="none" strike="noStrike">
                          <a:solidFill>
                            <a:srgbClr val="000000"/>
                          </a:solidFill>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1"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1" i="0" u="none" strike="noStrike">
                          <a:solidFill>
                            <a:srgbClr val="000000"/>
                          </a:solidFill>
                          <a:latin typeface="Calibri"/>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1" i="0" u="none" strike="noStrike">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1" i="0" u="none" strike="noStrike" dirty="0">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2629">
                <a:tc>
                  <a:txBody>
                    <a:bodyPr/>
                    <a:lstStyle/>
                    <a:p>
                      <a:pPr algn="l" fontAlgn="b"/>
                      <a:r>
                        <a:rPr lang="en-CA" sz="1600" b="0" i="0" u="none" strike="noStrike">
                          <a:solidFill>
                            <a:srgbClr val="000000"/>
                          </a:solidFill>
                          <a:latin typeface="Calibri"/>
                        </a:rPr>
                        <a:t>Unit price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dirty="0">
                          <a:solidFill>
                            <a:srgbClr val="000000"/>
                          </a:solidFill>
                          <a:latin typeface="Calibri"/>
                        </a:rPr>
                        <a:t>$120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$120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$120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$110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$110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$110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$110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dirty="0">
                          <a:solidFill>
                            <a:srgbClr val="000000"/>
                          </a:solidFill>
                          <a:latin typeface="Calibri"/>
                        </a:rPr>
                        <a:t>$110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2629">
                <a:tc>
                  <a:txBody>
                    <a:bodyPr/>
                    <a:lstStyle/>
                    <a:p>
                      <a:pPr algn="l" fontAlgn="b"/>
                      <a:r>
                        <a:rPr lang="en-CA" sz="1600" b="0" i="0" u="none" strike="noStrike">
                          <a:solidFill>
                            <a:srgbClr val="000000"/>
                          </a:solidFill>
                          <a:latin typeface="Calibri"/>
                        </a:rPr>
                        <a:t>Unit sales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dirty="0">
                          <a:solidFill>
                            <a:srgbClr val="000000"/>
                          </a:solidFill>
                          <a:latin typeface="Calibri"/>
                        </a:rPr>
                        <a:t>3,000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6,000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6,500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6,000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4,000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3,000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2629">
                <a:tc>
                  <a:txBody>
                    <a:bodyPr/>
                    <a:lstStyle/>
                    <a:p>
                      <a:pPr algn="l" fontAlgn="b"/>
                      <a:r>
                        <a:rPr lang="en-CA" sz="1600" b="0" i="0" u="none" strike="noStrike">
                          <a:solidFill>
                            <a:srgbClr val="000000"/>
                          </a:solidFill>
                          <a:latin typeface="Calibri"/>
                        </a:rPr>
                        <a:t>Revenues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dirty="0">
                          <a:solidFill>
                            <a:srgbClr val="000000"/>
                          </a:solidFill>
                          <a:latin typeface="Calibri"/>
                        </a:rPr>
                        <a:t>$360,000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$600,000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$720,000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$715,000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$660,000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$550,000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$440,000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$330,000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8455">
                <a:tc>
                  <a:txBody>
                    <a:bodyPr/>
                    <a:lstStyle/>
                    <a:p>
                      <a:pPr algn="l" fontAlgn="b"/>
                      <a:r>
                        <a:rPr lang="en-CA" sz="1600" b="0" i="0" u="none" strike="noStrike">
                          <a:solidFill>
                            <a:srgbClr val="000000"/>
                          </a:solidFill>
                          <a:latin typeface="Calibri"/>
                        </a:rPr>
                        <a:t>Variable costs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dirty="0">
                          <a:solidFill>
                            <a:srgbClr val="000000"/>
                          </a:solidFill>
                          <a:latin typeface="Calibri"/>
                        </a:rPr>
                        <a:t>180,000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300,000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360,000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390,000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360,000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300,000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240,000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180,000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4598">
                <a:tc>
                  <a:txBody>
                    <a:bodyPr/>
                    <a:lstStyle/>
                    <a:p>
                      <a:pPr algn="l" fontAlgn="b"/>
                      <a:r>
                        <a:rPr lang="en-CA" sz="1600" b="0" i="0" u="none" strike="noStrike">
                          <a:solidFill>
                            <a:srgbClr val="000000"/>
                          </a:solidFill>
                          <a:latin typeface="Calibri"/>
                        </a:rPr>
                        <a:t>Fixed costs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dirty="0">
                          <a:solidFill>
                            <a:srgbClr val="000000"/>
                          </a:solidFill>
                          <a:latin typeface="Calibri"/>
                        </a:rPr>
                        <a:t>25,000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25,000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25,000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25,000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25,000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25,000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25,000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25,000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2629">
                <a:tc>
                  <a:txBody>
                    <a:bodyPr/>
                    <a:lstStyle/>
                    <a:p>
                      <a:pPr algn="l" fontAlgn="b"/>
                      <a:r>
                        <a:rPr lang="en-CA" sz="1600" b="0" i="0" u="none" strike="noStrike">
                          <a:solidFill>
                            <a:srgbClr val="000000"/>
                          </a:solidFill>
                          <a:latin typeface="Calibri"/>
                        </a:rPr>
                        <a:t>CCA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dirty="0">
                          <a:solidFill>
                            <a:srgbClr val="000000"/>
                          </a:solidFill>
                          <a:latin typeface="Calibri"/>
                        </a:rPr>
                        <a:t>80,000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144,000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115,200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92,160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73,728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58,982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47,186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37,749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2629">
                <a:tc>
                  <a:txBody>
                    <a:bodyPr/>
                    <a:lstStyle/>
                    <a:p>
                      <a:pPr algn="l" fontAlgn="b"/>
                      <a:r>
                        <a:rPr lang="en-CA" sz="1600" b="0" i="0" u="none" strike="noStrike">
                          <a:solidFill>
                            <a:srgbClr val="000000"/>
                          </a:solidFill>
                          <a:latin typeface="Calibri"/>
                        </a:rPr>
                        <a:t>EBIT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dirty="0">
                          <a:solidFill>
                            <a:srgbClr val="000000"/>
                          </a:solidFill>
                          <a:latin typeface="Calibri"/>
                        </a:rPr>
                        <a:t>75,000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131,000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219,800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207,840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201,272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166,018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127,814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87,251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2629">
                <a:tc>
                  <a:txBody>
                    <a:bodyPr/>
                    <a:lstStyle/>
                    <a:p>
                      <a:pPr algn="l" fontAlgn="b"/>
                      <a:r>
                        <a:rPr lang="en-CA" sz="1600" b="0" i="0" u="none" strike="noStrike">
                          <a:solidFill>
                            <a:srgbClr val="000000"/>
                          </a:solidFill>
                          <a:latin typeface="Calibri"/>
                        </a:rPr>
                        <a:t>Taxes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30,000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52,400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87,920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83,136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80,509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66,407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51,126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0" i="0" u="none" strike="noStrike">
                          <a:solidFill>
                            <a:srgbClr val="000000"/>
                          </a:solidFill>
                          <a:latin typeface="Calibri"/>
                        </a:rPr>
                        <a:t>34,901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2454">
                <a:tc>
                  <a:txBody>
                    <a:bodyPr/>
                    <a:lstStyle/>
                    <a:p>
                      <a:pPr algn="l" fontAlgn="b"/>
                      <a:r>
                        <a:rPr lang="en-CA" sz="1600" b="1" i="0" u="none" strike="noStrike" dirty="0">
                          <a:solidFill>
                            <a:srgbClr val="000000"/>
                          </a:solidFill>
                          <a:latin typeface="Calibri"/>
                        </a:rPr>
                        <a:t>Net income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1" i="0" u="none" strike="noStrike" dirty="0">
                          <a:solidFill>
                            <a:srgbClr val="000000"/>
                          </a:solidFill>
                          <a:latin typeface="Calibri"/>
                        </a:rPr>
                        <a:t>$45,000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1" i="0" u="none" strike="noStrike" dirty="0">
                          <a:solidFill>
                            <a:srgbClr val="000000"/>
                          </a:solidFill>
                          <a:latin typeface="Calibri"/>
                        </a:rPr>
                        <a:t>$78,600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1" i="0" u="none" strike="noStrike" dirty="0">
                          <a:solidFill>
                            <a:srgbClr val="000000"/>
                          </a:solidFill>
                          <a:latin typeface="Calibri"/>
                        </a:rPr>
                        <a:t>$131,880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1" i="0" u="none" strike="noStrike" dirty="0">
                          <a:solidFill>
                            <a:srgbClr val="000000"/>
                          </a:solidFill>
                          <a:latin typeface="Calibri"/>
                        </a:rPr>
                        <a:t>$124,704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1" i="0" u="none" strike="noStrike" dirty="0">
                          <a:solidFill>
                            <a:srgbClr val="000000"/>
                          </a:solidFill>
                          <a:latin typeface="Calibri"/>
                        </a:rPr>
                        <a:t>$120,763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1" i="0" u="none" strike="noStrike" dirty="0">
                          <a:solidFill>
                            <a:srgbClr val="000000"/>
                          </a:solidFill>
                          <a:latin typeface="Calibri"/>
                        </a:rPr>
                        <a:t>$99,611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1" i="0" u="none" strike="noStrike" dirty="0">
                          <a:solidFill>
                            <a:srgbClr val="000000"/>
                          </a:solidFill>
                          <a:latin typeface="Calibri"/>
                        </a:rPr>
                        <a:t>$76,688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600" b="1" i="0" u="none" strike="noStrike" dirty="0">
                          <a:solidFill>
                            <a:srgbClr val="000000"/>
                          </a:solidFill>
                          <a:latin typeface="Calibri"/>
                        </a:rPr>
                        <a:t>$52,350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sz="3200" smtClean="0"/>
              <a:t>Projected cash flows. MMCC project. </a:t>
            </a:r>
            <a:br>
              <a:rPr lang="en-US" sz="3200" smtClean="0"/>
            </a:br>
            <a:endParaRPr lang="en-US" sz="3200" smtClean="0"/>
          </a:p>
        </p:txBody>
      </p:sp>
      <p:graphicFrame>
        <p:nvGraphicFramePr>
          <p:cNvPr id="4" name="Table 3"/>
          <p:cNvGraphicFramePr>
            <a:graphicFrameLocks noGrp="1"/>
          </p:cNvGraphicFramePr>
          <p:nvPr/>
        </p:nvGraphicFramePr>
        <p:xfrm>
          <a:off x="304800" y="1143000"/>
          <a:ext cx="8534400" cy="4660730"/>
        </p:xfrm>
        <a:graphic>
          <a:graphicData uri="http://schemas.openxmlformats.org/drawingml/2006/table">
            <a:tbl>
              <a:tblPr/>
              <a:tblGrid>
                <a:gridCol w="1498056"/>
                <a:gridCol w="710187"/>
                <a:gridCol w="710187"/>
                <a:gridCol w="940074"/>
                <a:gridCol w="1052320"/>
                <a:gridCol w="728238"/>
                <a:gridCol w="710187"/>
                <a:gridCol w="710187"/>
                <a:gridCol w="764777"/>
                <a:gridCol w="710187"/>
              </a:tblGrid>
              <a:tr h="245835">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CA" sz="1200" b="1" i="0" u="none" strike="noStrike" dirty="0" smtClean="0">
                          <a:solidFill>
                            <a:srgbClr val="000000"/>
                          </a:solidFill>
                          <a:latin typeface="+mn-lt"/>
                        </a:rPr>
                        <a:t>Year </a:t>
                      </a:r>
                      <a:r>
                        <a:rPr lang="en-CA" sz="1200" b="1" i="0" u="none" strike="noStrike" dirty="0">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1" i="0" u="none" strike="noStrike">
                          <a:solidFill>
                            <a:srgbClr val="000000"/>
                          </a:solidFill>
                          <a:latin typeface="Calibri"/>
                        </a:rPr>
                        <a:t>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1" i="0" u="none" strike="noStrike">
                          <a:solidFill>
                            <a:srgbClr val="000000"/>
                          </a:solidFill>
                          <a:latin typeface="Calibri"/>
                        </a:rPr>
                        <a:t>1</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1" i="0" u="none" strike="noStrike">
                          <a:solidFill>
                            <a:srgbClr val="000000"/>
                          </a:solidFill>
                          <a:latin typeface="Calibri"/>
                        </a:rPr>
                        <a:t>2</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1" i="0" u="none" strike="noStrike" dirty="0">
                          <a:solidFill>
                            <a:srgbClr val="000000"/>
                          </a:solidFill>
                          <a:latin typeface="Calibri"/>
                        </a:rPr>
                        <a:t>3</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1" i="0" u="none" strike="noStrike">
                          <a:solidFill>
                            <a:srgbClr val="000000"/>
                          </a:solidFill>
                          <a:latin typeface="Calibri"/>
                        </a:rPr>
                        <a:t>4</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1" i="0" u="none" strike="noStrike">
                          <a:solidFill>
                            <a:srgbClr val="000000"/>
                          </a:solidFill>
                          <a:latin typeface="Calibri"/>
                        </a:rPr>
                        <a:t>5</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1" i="0" u="none" strike="noStrike">
                          <a:solidFill>
                            <a:srgbClr val="000000"/>
                          </a:solidFill>
                          <a:latin typeface="Calibri"/>
                        </a:rPr>
                        <a:t>6</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1" i="0" u="none" strike="noStrike">
                          <a:solidFill>
                            <a:srgbClr val="000000"/>
                          </a:solidFill>
                          <a:latin typeface="Calibri"/>
                        </a:rPr>
                        <a:t>7</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1" i="0" u="none" strike="noStrike" dirty="0">
                          <a:solidFill>
                            <a:srgbClr val="000000"/>
                          </a:solidFill>
                          <a:latin typeface="Calibri"/>
                        </a:rPr>
                        <a:t>8</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835">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I. Operating Cash Flow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835">
                <a:tc>
                  <a:txBody>
                    <a:bodyPr/>
                    <a:lstStyle/>
                    <a:p>
                      <a:pPr algn="ctr" fontAlgn="b"/>
                      <a:r>
                        <a:rPr lang="en-CA" sz="1200" b="0" i="0" u="none" strike="noStrike">
                          <a:solidFill>
                            <a:srgbClr val="000000"/>
                          </a:solidFill>
                          <a:latin typeface="Calibri"/>
                        </a:rPr>
                        <a:t>EBIT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$75,000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$131,000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$219,800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$207,840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$201,272</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$166,018</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$127,814</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$87,251</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835">
                <a:tc>
                  <a:txBody>
                    <a:bodyPr/>
                    <a:lstStyle/>
                    <a:p>
                      <a:pPr algn="ctr" fontAlgn="b"/>
                      <a:r>
                        <a:rPr lang="en-CA" sz="1200" b="0" i="0" u="none" strike="noStrike">
                          <a:solidFill>
                            <a:srgbClr val="000000"/>
                          </a:solidFill>
                          <a:latin typeface="Calibri"/>
                        </a:rPr>
                        <a:t>CCA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80,000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144,000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115,200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92,160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73,728</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58,982</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47,186</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37,749</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835">
                <a:tc>
                  <a:txBody>
                    <a:bodyPr/>
                    <a:lstStyle/>
                    <a:p>
                      <a:pPr algn="ctr" fontAlgn="b"/>
                      <a:r>
                        <a:rPr lang="en-CA" sz="1200" b="0" i="0" u="none" strike="noStrike">
                          <a:solidFill>
                            <a:srgbClr val="000000"/>
                          </a:solidFill>
                          <a:latin typeface="Calibri"/>
                        </a:rPr>
                        <a:t>Taxes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30,000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52,400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87,920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83,136</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80,509</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66,407</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51,126</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34,901</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835">
                <a:tc>
                  <a:txBody>
                    <a:bodyPr/>
                    <a:lstStyle/>
                    <a:p>
                      <a:pPr algn="ctr" fontAlgn="b"/>
                      <a:r>
                        <a:rPr lang="en-CA" sz="1200" b="1" i="0" u="none" strike="noStrike">
                          <a:solidFill>
                            <a:srgbClr val="000000"/>
                          </a:solidFill>
                          <a:latin typeface="Calibri"/>
                        </a:rPr>
                        <a:t>Operating cash flow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1" i="0" u="none" strike="noStrike">
                          <a:solidFill>
                            <a:srgbClr val="000000"/>
                          </a:solidFill>
                          <a:latin typeface="Calibri"/>
                        </a:rPr>
                        <a:t>$125,000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1" i="0" u="none" strike="noStrike">
                          <a:solidFill>
                            <a:srgbClr val="000000"/>
                          </a:solidFill>
                          <a:latin typeface="Calibri"/>
                        </a:rPr>
                        <a:t>$222,600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1" i="0" u="none" strike="noStrike">
                          <a:solidFill>
                            <a:srgbClr val="000000"/>
                          </a:solidFill>
                          <a:latin typeface="Calibri"/>
                        </a:rPr>
                        <a:t>$247,080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1" i="0" u="none" strike="noStrike">
                          <a:solidFill>
                            <a:srgbClr val="000000"/>
                          </a:solidFill>
                          <a:latin typeface="Calibri"/>
                        </a:rPr>
                        <a:t>$216,864</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1" i="0" u="none" strike="noStrike">
                          <a:solidFill>
                            <a:srgbClr val="000000"/>
                          </a:solidFill>
                          <a:latin typeface="Calibri"/>
                        </a:rPr>
                        <a:t>$194,491</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1" i="0" u="none" strike="noStrike">
                          <a:solidFill>
                            <a:srgbClr val="000000"/>
                          </a:solidFill>
                          <a:latin typeface="Calibri"/>
                        </a:rPr>
                        <a:t>$158,593</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1" i="0" u="none" strike="noStrike">
                          <a:solidFill>
                            <a:srgbClr val="000000"/>
                          </a:solidFill>
                          <a:latin typeface="Calibri"/>
                        </a:rPr>
                        <a:t>$123,874</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1" i="0" u="none" strike="noStrike">
                          <a:solidFill>
                            <a:srgbClr val="000000"/>
                          </a:solidFill>
                          <a:latin typeface="Calibri"/>
                        </a:rPr>
                        <a:t>$90,099</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835">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II. Net Working Capital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835">
                <a:tc>
                  <a:txBody>
                    <a:bodyPr/>
                    <a:lstStyle/>
                    <a:p>
                      <a:pPr algn="ctr" fontAlgn="b"/>
                      <a:r>
                        <a:rPr lang="en-CA" sz="1200" b="0" i="0" u="none" strike="noStrike">
                          <a:solidFill>
                            <a:srgbClr val="000000"/>
                          </a:solidFill>
                          <a:latin typeface="Calibri"/>
                        </a:rPr>
                        <a:t>Initial NWC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835">
                <a:tc>
                  <a:txBody>
                    <a:bodyPr/>
                    <a:lstStyle/>
                    <a:p>
                      <a:pPr algn="ctr" fontAlgn="b"/>
                      <a:r>
                        <a:rPr lang="en-CA" sz="1200" b="0" i="0" u="none" strike="noStrike">
                          <a:solidFill>
                            <a:srgbClr val="000000"/>
                          </a:solidFill>
                          <a:latin typeface="Calibri"/>
                        </a:rPr>
                        <a:t>NWC increases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$20,000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$34,000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$36,000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$18,000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–$ 750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–$ 8,250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–$16,500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–$16,500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–$ 16,500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835">
                <a:tc>
                  <a:txBody>
                    <a:bodyPr/>
                    <a:lstStyle/>
                    <a:p>
                      <a:pPr algn="ctr" fontAlgn="b"/>
                      <a:r>
                        <a:rPr lang="en-CA" sz="1200" b="0" i="0" u="none" strike="noStrike">
                          <a:solidFill>
                            <a:srgbClr val="000000"/>
                          </a:solidFill>
                          <a:latin typeface="Calibri"/>
                        </a:rPr>
                        <a:t>NWC recovery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–$ 49,500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835">
                <a:tc>
                  <a:txBody>
                    <a:bodyPr/>
                    <a:lstStyle/>
                    <a:p>
                      <a:pPr algn="ctr" fontAlgn="b"/>
                      <a:r>
                        <a:rPr lang="en-CA" sz="1200" b="0" i="0" u="none" strike="noStrike">
                          <a:solidFill>
                            <a:srgbClr val="000000"/>
                          </a:solidFill>
                          <a:latin typeface="Calibri"/>
                        </a:rPr>
                        <a:t>Additions to NWC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$20,000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$34,000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$36,000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$18,000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–$ 750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–$ 8,250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–$16,500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–$16,500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–$ 66,000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835">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III. Capital Spending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835">
                <a:tc>
                  <a:txBody>
                    <a:bodyPr/>
                    <a:lstStyle/>
                    <a:p>
                      <a:pPr algn="ctr" fontAlgn="b"/>
                      <a:r>
                        <a:rPr lang="en-CA" sz="1200" b="0" i="0" u="none" strike="noStrike">
                          <a:solidFill>
                            <a:srgbClr val="000000"/>
                          </a:solidFill>
                          <a:latin typeface="Calibri"/>
                        </a:rPr>
                        <a:t>Initial outlay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$800,000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50859">
                <a:tc>
                  <a:txBody>
                    <a:bodyPr/>
                    <a:lstStyle/>
                    <a:p>
                      <a:pPr algn="ctr" fontAlgn="b"/>
                      <a:r>
                        <a:rPr lang="en-CA" sz="1200" b="0" i="0" u="none" strike="noStrike">
                          <a:solidFill>
                            <a:srgbClr val="000000"/>
                          </a:solidFill>
                          <a:latin typeface="Calibri"/>
                        </a:rPr>
                        <a:t>Aftertax salvage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–$150,000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50859">
                <a:tc>
                  <a:txBody>
                    <a:bodyPr/>
                    <a:lstStyle/>
                    <a:p>
                      <a:pPr algn="ctr" fontAlgn="b"/>
                      <a:r>
                        <a:rPr lang="en-CA" sz="1200" b="0" i="0" u="none" strike="noStrike">
                          <a:solidFill>
                            <a:srgbClr val="000000"/>
                          </a:solidFill>
                          <a:latin typeface="Calibri"/>
                        </a:rPr>
                        <a:t>Capital spending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$800,000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a:solidFill>
                            <a:srgbClr val="000000"/>
                          </a:solidFill>
                          <a:latin typeface="Calibri"/>
                        </a:rPr>
                        <a:t>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200" b="0" i="0" u="none" strike="noStrike" dirty="0">
                          <a:solidFill>
                            <a:srgbClr val="000000"/>
                          </a:solidFill>
                          <a:latin typeface="Calibri"/>
                        </a:rPr>
                        <a:t>–$150,000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sz="3200" smtClean="0"/>
              <a:t>MMCC project characteristics </a:t>
            </a:r>
            <a:br>
              <a:rPr lang="en-US" sz="3200" smtClean="0"/>
            </a:br>
            <a:endParaRPr lang="en-US" sz="3200" smtClean="0"/>
          </a:p>
        </p:txBody>
      </p:sp>
      <p:graphicFrame>
        <p:nvGraphicFramePr>
          <p:cNvPr id="5" name="Table 4"/>
          <p:cNvGraphicFramePr>
            <a:graphicFrameLocks noGrp="1"/>
          </p:cNvGraphicFramePr>
          <p:nvPr/>
        </p:nvGraphicFramePr>
        <p:xfrm>
          <a:off x="0" y="1066800"/>
          <a:ext cx="8905932" cy="4190997"/>
        </p:xfrm>
        <a:graphic>
          <a:graphicData uri="http://schemas.openxmlformats.org/drawingml/2006/table">
            <a:tbl>
              <a:tblPr/>
              <a:tblGrid>
                <a:gridCol w="1715987"/>
                <a:gridCol w="902361"/>
                <a:gridCol w="814021"/>
                <a:gridCol w="862673"/>
                <a:gridCol w="862673"/>
                <a:gridCol w="811873"/>
                <a:gridCol w="734086"/>
                <a:gridCol w="734086"/>
                <a:gridCol w="734086"/>
                <a:gridCol w="734086"/>
              </a:tblGrid>
              <a:tr h="352382">
                <a:tc>
                  <a:txBody>
                    <a:bodyPr/>
                    <a:lstStyle/>
                    <a:p>
                      <a:pPr marL="0" algn="ctr" defTabSz="914400" rtl="0" eaLnBrk="1" fontAlgn="b" latinLnBrk="0" hangingPunct="1"/>
                      <a:r>
                        <a:rPr lang="en-CA" sz="1400" b="1" i="0" u="none" strike="noStrike" kern="1200" dirty="0">
                          <a:solidFill>
                            <a:srgbClr val="000000"/>
                          </a:solidFill>
                          <a:latin typeface="Calibri"/>
                          <a:ea typeface="+mn-ea"/>
                          <a:cs typeface="+mn-cs"/>
                        </a:rPr>
                        <a:t>Year </a:t>
                      </a:r>
                    </a:p>
                  </a:txBody>
                  <a:tcPr marL="8268" marR="8268" marT="826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1" i="0" u="none" strike="noStrike" dirty="0">
                          <a:solidFill>
                            <a:srgbClr val="000000"/>
                          </a:solidFill>
                          <a:latin typeface="Calibri"/>
                        </a:rPr>
                        <a:t>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1" i="0" u="none" strike="noStrike" dirty="0">
                          <a:solidFill>
                            <a:srgbClr val="000000"/>
                          </a:solidFill>
                          <a:latin typeface="Calibri"/>
                        </a:rPr>
                        <a:t>1</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1" i="0" u="none" strike="noStrike" dirty="0">
                          <a:solidFill>
                            <a:srgbClr val="000000"/>
                          </a:solidFill>
                          <a:latin typeface="Calibri"/>
                        </a:rPr>
                        <a:t>2</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1" i="0" u="none" strike="noStrike" dirty="0">
                          <a:solidFill>
                            <a:srgbClr val="000000"/>
                          </a:solidFill>
                          <a:latin typeface="Calibri"/>
                        </a:rPr>
                        <a:t>3</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1" i="0" u="none" strike="noStrike" dirty="0">
                          <a:solidFill>
                            <a:srgbClr val="000000"/>
                          </a:solidFill>
                          <a:latin typeface="Calibri"/>
                        </a:rPr>
                        <a:t>4</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1" i="0" u="none" strike="noStrike" dirty="0">
                          <a:solidFill>
                            <a:srgbClr val="000000"/>
                          </a:solidFill>
                          <a:latin typeface="Calibri"/>
                        </a:rPr>
                        <a:t>5</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1" i="0" u="none" strike="noStrike" dirty="0">
                          <a:solidFill>
                            <a:srgbClr val="000000"/>
                          </a:solidFill>
                          <a:latin typeface="Calibri"/>
                        </a:rPr>
                        <a:t>6</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1" i="0" u="none" strike="noStrike" dirty="0">
                          <a:solidFill>
                            <a:srgbClr val="000000"/>
                          </a:solidFill>
                          <a:latin typeface="Calibri"/>
                        </a:rPr>
                        <a:t>7</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1" i="0" u="none" strike="noStrike" dirty="0">
                          <a:solidFill>
                            <a:srgbClr val="000000"/>
                          </a:solidFill>
                          <a:latin typeface="Calibri"/>
                        </a:rPr>
                        <a:t>8</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2382">
                <a:tc>
                  <a:txBody>
                    <a:bodyPr/>
                    <a:lstStyle/>
                    <a:p>
                      <a:pPr algn="ctr" fontAlgn="b"/>
                      <a:r>
                        <a:rPr lang="en-CA" sz="1400" b="0" i="0" u="none" strike="noStrike" dirty="0">
                          <a:solidFill>
                            <a:srgbClr val="000000"/>
                          </a:solidFill>
                          <a:latin typeface="Calibri"/>
                        </a:rPr>
                        <a:t>Operating cash flow </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$125,000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$222,600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$247,080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$216,864</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$194,491</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$158,593</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$123,874</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dirty="0">
                          <a:solidFill>
                            <a:srgbClr val="000000"/>
                          </a:solidFill>
                          <a:latin typeface="Calibri"/>
                        </a:rPr>
                        <a:t>$90,099</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2382">
                <a:tc>
                  <a:txBody>
                    <a:bodyPr/>
                    <a:lstStyle/>
                    <a:p>
                      <a:pPr algn="ctr" fontAlgn="b"/>
                      <a:r>
                        <a:rPr lang="en-CA" sz="1400" b="0" i="0" u="none" strike="noStrike" dirty="0">
                          <a:solidFill>
                            <a:srgbClr val="000000"/>
                          </a:solidFill>
                          <a:latin typeface="Calibri"/>
                        </a:rPr>
                        <a:t>Additions to NWC </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–$ 20,000 </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–34,000 </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–36,000 </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–18,000 </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750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8,250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16,500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dirty="0">
                          <a:solidFill>
                            <a:srgbClr val="000000"/>
                          </a:solidFill>
                          <a:latin typeface="Calibri"/>
                        </a:rPr>
                        <a:t>16,500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66,000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2382">
                <a:tc>
                  <a:txBody>
                    <a:bodyPr/>
                    <a:lstStyle/>
                    <a:p>
                      <a:pPr algn="ctr" fontAlgn="b"/>
                      <a:r>
                        <a:rPr lang="en-CA" sz="1400" b="0" i="0" u="none" strike="noStrike" dirty="0">
                          <a:solidFill>
                            <a:srgbClr val="000000"/>
                          </a:solidFill>
                          <a:latin typeface="Calibri"/>
                        </a:rPr>
                        <a:t>Capital spending </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–800,000 </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150,000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2382">
                <a:tc>
                  <a:txBody>
                    <a:bodyPr/>
                    <a:lstStyle/>
                    <a:p>
                      <a:pPr algn="ctr" fontAlgn="b"/>
                      <a:r>
                        <a:rPr lang="en-CA" sz="1400" b="0" i="0" u="none" strike="noStrike" dirty="0">
                          <a:solidFill>
                            <a:srgbClr val="000000"/>
                          </a:solidFill>
                          <a:latin typeface="Calibri"/>
                        </a:rPr>
                        <a:t>Total project cash flow </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–$ 820,000 </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$91,000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$186,600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$229,080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$217,614</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$202,741</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$175,093</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$140,374</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$306,099</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67177">
                <a:tc>
                  <a:txBody>
                    <a:bodyPr/>
                    <a:lstStyle/>
                    <a:p>
                      <a:pPr algn="ctr" fontAlgn="b"/>
                      <a:r>
                        <a:rPr lang="en-CA" sz="1400" b="0" i="0" u="none" strike="noStrike" dirty="0">
                          <a:solidFill>
                            <a:srgbClr val="000000"/>
                          </a:solidFill>
                          <a:latin typeface="Calibri"/>
                        </a:rPr>
                        <a:t>Cumulative cash flow </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–$ 820,000 </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–$729,000 </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–$542,400 </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–$313,320 </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–$ 95,706 </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$107,035</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$282,128</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$422,503</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$728,602</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2382">
                <a:tc>
                  <a:txBody>
                    <a:bodyPr/>
                    <a:lstStyle/>
                    <a:p>
                      <a:pPr algn="ctr" fontAlgn="b"/>
                      <a:r>
                        <a:rPr lang="en-CA" sz="1400" b="0" i="0" u="none" strike="noStrike" dirty="0">
                          <a:solidFill>
                            <a:srgbClr val="000000"/>
                          </a:solidFill>
                          <a:latin typeface="Calibri"/>
                        </a:rPr>
                        <a:t>Discounted cash flow </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–$ 820,000 </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$79,130</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$141,096</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$150,624</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$124,422</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$100,798</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$75,698</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$52,772</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$100,064</a:t>
                      </a:r>
                    </a:p>
                  </a:txBody>
                  <a:tcPr marL="8268" marR="8268" marT="8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2382">
                <a:tc>
                  <a:txBody>
                    <a:bodyPr/>
                    <a:lstStyle/>
                    <a:p>
                      <a:pPr algn="ctr" fontAlgn="b"/>
                      <a:r>
                        <a:rPr lang="en-CA" sz="1800" b="0" i="0" u="none" strike="noStrike" dirty="0">
                          <a:solidFill>
                            <a:srgbClr val="000000"/>
                          </a:solidFill>
                          <a:latin typeface="Calibri"/>
                        </a:rPr>
                        <a:t>@ 15% </a:t>
                      </a:r>
                    </a:p>
                  </a:txBody>
                  <a:tcPr marL="8268" marR="8268" marT="8268"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en-CA" sz="1800" b="0" i="0" u="none" strike="noStrike">
                        <a:solidFill>
                          <a:srgbClr val="000000"/>
                        </a:solidFill>
                        <a:latin typeface="Calibri"/>
                      </a:endParaRPr>
                    </a:p>
                  </a:txBody>
                  <a:tcPr marL="8268" marR="8268" marT="826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CA" sz="1400" b="0" i="0" u="none" strike="noStrike">
                          <a:solidFill>
                            <a:srgbClr val="000000"/>
                          </a:solidFill>
                          <a:latin typeface="Calibri"/>
                        </a:rPr>
                        <a:t> </a:t>
                      </a:r>
                    </a:p>
                  </a:txBody>
                  <a:tcPr marL="8268" marR="8268" marT="826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352382">
                <a:tc>
                  <a:txBody>
                    <a:bodyPr/>
                    <a:lstStyle/>
                    <a:p>
                      <a:pPr algn="ctr" fontAlgn="b"/>
                      <a:r>
                        <a:rPr lang="en-CA" sz="1800" b="0" i="0" u="none" strike="noStrike" dirty="0">
                          <a:solidFill>
                            <a:srgbClr val="000000"/>
                          </a:solidFill>
                          <a:latin typeface="Calibri"/>
                        </a:rPr>
                        <a:t>NPV </a:t>
                      </a:r>
                    </a:p>
                  </a:txBody>
                  <a:tcPr marL="8268" marR="8268" marT="8268"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CA" sz="1800" b="0" i="0" u="none" strike="noStrike">
                          <a:solidFill>
                            <a:srgbClr val="000000"/>
                          </a:solidFill>
                          <a:latin typeface="Calibri"/>
                        </a:rPr>
                        <a:t>$4,604</a:t>
                      </a:r>
                    </a:p>
                  </a:txBody>
                  <a:tcPr marL="8268" marR="8268" marT="8268" marB="0" anchor="b">
                    <a:lnL>
                      <a:noFill/>
                    </a:lnL>
                    <a:lnR>
                      <a:noFill/>
                    </a:lnR>
                    <a:lnT>
                      <a:noFill/>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a:noFill/>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a:noFill/>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a:noFill/>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a:noFill/>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a:noFill/>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a:noFill/>
                    </a:lnT>
                    <a:lnB>
                      <a:noFill/>
                    </a:lnB>
                  </a:tcPr>
                </a:tc>
                <a:tc>
                  <a:txBody>
                    <a:bodyPr/>
                    <a:lstStyle/>
                    <a:p>
                      <a:pPr algn="ctr" fontAlgn="b"/>
                      <a:endParaRPr lang="en-CA" sz="1400" b="0" i="0" u="none" strike="noStrike" dirty="0">
                        <a:solidFill>
                          <a:srgbClr val="000000"/>
                        </a:solidFill>
                        <a:latin typeface="Calibri"/>
                      </a:endParaRPr>
                    </a:p>
                  </a:txBody>
                  <a:tcPr marL="8268" marR="8268" marT="8268" marB="0" anchor="b">
                    <a:lnL>
                      <a:noFill/>
                    </a:lnL>
                    <a:lnR>
                      <a:noFill/>
                    </a:lnR>
                    <a:lnT>
                      <a:noFill/>
                    </a:lnT>
                    <a:lnB>
                      <a:noFill/>
                    </a:lnB>
                  </a:tcPr>
                </a:tc>
                <a:tc>
                  <a:txBody>
                    <a:bodyPr/>
                    <a:lstStyle/>
                    <a:p>
                      <a:pPr algn="ctr" fontAlgn="b"/>
                      <a:r>
                        <a:rPr lang="en-CA" sz="1400" b="0" i="0" u="none" strike="noStrike" dirty="0">
                          <a:solidFill>
                            <a:srgbClr val="000000"/>
                          </a:solidFill>
                          <a:latin typeface="Calibri"/>
                        </a:rPr>
                        <a:t> </a:t>
                      </a:r>
                    </a:p>
                  </a:txBody>
                  <a:tcPr marL="8268" marR="8268" marT="8268" marB="0" anchor="b">
                    <a:lnL>
                      <a:noFill/>
                    </a:lnL>
                    <a:lnR w="6350" cap="flat" cmpd="sng" algn="ctr">
                      <a:solidFill>
                        <a:srgbClr val="000000"/>
                      </a:solidFill>
                      <a:prstDash val="solid"/>
                      <a:round/>
                      <a:headEnd type="none" w="med" len="med"/>
                      <a:tailEnd type="none" w="med" len="med"/>
                    </a:lnR>
                    <a:lnT>
                      <a:noFill/>
                    </a:lnT>
                    <a:lnB>
                      <a:noFill/>
                    </a:lnB>
                  </a:tcPr>
                </a:tc>
              </a:tr>
              <a:tr h="352382">
                <a:tc>
                  <a:txBody>
                    <a:bodyPr/>
                    <a:lstStyle/>
                    <a:p>
                      <a:pPr algn="ctr" fontAlgn="b"/>
                      <a:r>
                        <a:rPr lang="en-CA" sz="1800" b="0" i="0" u="none" strike="noStrike" dirty="0">
                          <a:solidFill>
                            <a:srgbClr val="000000"/>
                          </a:solidFill>
                          <a:latin typeface="Calibri"/>
                        </a:rPr>
                        <a:t>IRR </a:t>
                      </a:r>
                    </a:p>
                  </a:txBody>
                  <a:tcPr marL="8268" marR="8268" marT="8268"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CA" sz="1800" b="0" i="0" u="none" strike="noStrike">
                          <a:solidFill>
                            <a:srgbClr val="000000"/>
                          </a:solidFill>
                          <a:latin typeface="Calibri"/>
                        </a:rPr>
                        <a:t>15.15%</a:t>
                      </a:r>
                    </a:p>
                  </a:txBody>
                  <a:tcPr marL="8268" marR="8268" marT="8268" marB="0" anchor="b">
                    <a:lnL>
                      <a:noFill/>
                    </a:lnL>
                    <a:lnR>
                      <a:noFill/>
                    </a:lnR>
                    <a:lnT>
                      <a:noFill/>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a:noFill/>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a:noFill/>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a:noFill/>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a:noFill/>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a:noFill/>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a:noFill/>
                    </a:lnT>
                    <a:lnB>
                      <a:noFill/>
                    </a:lnB>
                  </a:tcPr>
                </a:tc>
                <a:tc>
                  <a:txBody>
                    <a:bodyPr/>
                    <a:lstStyle/>
                    <a:p>
                      <a:pPr algn="ctr" fontAlgn="b"/>
                      <a:endParaRPr lang="en-CA" sz="1400" b="0" i="0" u="none" strike="noStrike">
                        <a:solidFill>
                          <a:srgbClr val="000000"/>
                        </a:solidFill>
                        <a:latin typeface="Calibri"/>
                      </a:endParaRPr>
                    </a:p>
                  </a:txBody>
                  <a:tcPr marL="8268" marR="8268" marT="8268" marB="0" anchor="b">
                    <a:lnL>
                      <a:noFill/>
                    </a:lnL>
                    <a:lnR>
                      <a:noFill/>
                    </a:lnR>
                    <a:lnT>
                      <a:noFill/>
                    </a:lnT>
                    <a:lnB>
                      <a:noFill/>
                    </a:lnB>
                  </a:tcPr>
                </a:tc>
                <a:tc>
                  <a:txBody>
                    <a:bodyPr/>
                    <a:lstStyle/>
                    <a:p>
                      <a:pPr algn="ctr" fontAlgn="b"/>
                      <a:r>
                        <a:rPr lang="en-CA" sz="1400" b="0" i="0" u="none" strike="noStrike">
                          <a:solidFill>
                            <a:srgbClr val="000000"/>
                          </a:solidFill>
                          <a:latin typeface="Calibri"/>
                        </a:rPr>
                        <a:t> </a:t>
                      </a:r>
                    </a:p>
                  </a:txBody>
                  <a:tcPr marL="8268" marR="8268" marT="8268" marB="0" anchor="b">
                    <a:lnL>
                      <a:noFill/>
                    </a:lnL>
                    <a:lnR w="6350" cap="flat" cmpd="sng" algn="ctr">
                      <a:solidFill>
                        <a:srgbClr val="000000"/>
                      </a:solidFill>
                      <a:prstDash val="solid"/>
                      <a:round/>
                      <a:headEnd type="none" w="med" len="med"/>
                      <a:tailEnd type="none" w="med" len="med"/>
                    </a:lnR>
                    <a:lnT>
                      <a:noFill/>
                    </a:lnT>
                    <a:lnB>
                      <a:noFill/>
                    </a:lnB>
                  </a:tcPr>
                </a:tc>
              </a:tr>
              <a:tr h="352382">
                <a:tc>
                  <a:txBody>
                    <a:bodyPr/>
                    <a:lstStyle/>
                    <a:p>
                      <a:pPr algn="ctr" fontAlgn="b"/>
                      <a:r>
                        <a:rPr lang="en-CA" sz="1800" b="0" i="0" u="none" strike="noStrike" dirty="0">
                          <a:solidFill>
                            <a:srgbClr val="000000"/>
                          </a:solidFill>
                          <a:latin typeface="Calibri"/>
                        </a:rPr>
                        <a:t>PB </a:t>
                      </a:r>
                    </a:p>
                  </a:txBody>
                  <a:tcPr marL="8268" marR="8268" marT="8268"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dirty="0">
                          <a:solidFill>
                            <a:srgbClr val="000000"/>
                          </a:solidFill>
                          <a:latin typeface="Calibri"/>
                        </a:rPr>
                        <a:t>4.47</a:t>
                      </a:r>
                    </a:p>
                  </a:txBody>
                  <a:tcPr marL="8268" marR="8268" marT="826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dirty="0">
                          <a:solidFill>
                            <a:srgbClr val="000000"/>
                          </a:solidFill>
                          <a:latin typeface="Calibri"/>
                        </a:rPr>
                        <a:t> </a:t>
                      </a:r>
                    </a:p>
                  </a:txBody>
                  <a:tcPr marL="8268" marR="8268" marT="826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dirty="0">
                          <a:solidFill>
                            <a:srgbClr val="000000"/>
                          </a:solidFill>
                          <a:latin typeface="Calibri"/>
                        </a:rPr>
                        <a:t> </a:t>
                      </a:r>
                    </a:p>
                  </a:txBody>
                  <a:tcPr marL="8268" marR="8268" marT="826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dirty="0">
                          <a:solidFill>
                            <a:srgbClr val="000000"/>
                          </a:solidFill>
                          <a:latin typeface="Calibri"/>
                        </a:rPr>
                        <a:t> </a:t>
                      </a:r>
                    </a:p>
                  </a:txBody>
                  <a:tcPr marL="8268" marR="8268" marT="826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dirty="0">
                          <a:solidFill>
                            <a:srgbClr val="000000"/>
                          </a:solidFill>
                          <a:latin typeface="Calibri"/>
                        </a:rPr>
                        <a:t> </a:t>
                      </a:r>
                    </a:p>
                  </a:txBody>
                  <a:tcPr marL="8268" marR="8268" marT="826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dirty="0">
                          <a:solidFill>
                            <a:srgbClr val="000000"/>
                          </a:solidFill>
                          <a:latin typeface="Calibri"/>
                        </a:rPr>
                        <a:t> </a:t>
                      </a:r>
                    </a:p>
                  </a:txBody>
                  <a:tcPr marL="8268" marR="8268" marT="826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dirty="0">
                          <a:solidFill>
                            <a:srgbClr val="000000"/>
                          </a:solidFill>
                          <a:latin typeface="Calibri"/>
                        </a:rPr>
                        <a:t> </a:t>
                      </a:r>
                    </a:p>
                  </a:txBody>
                  <a:tcPr marL="8268" marR="8268" marT="826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dirty="0">
                          <a:solidFill>
                            <a:srgbClr val="000000"/>
                          </a:solidFill>
                          <a:latin typeface="Calibri"/>
                        </a:rPr>
                        <a:t> </a:t>
                      </a:r>
                    </a:p>
                  </a:txBody>
                  <a:tcPr marL="8268" marR="8268" marT="826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dirty="0">
                          <a:solidFill>
                            <a:srgbClr val="000000"/>
                          </a:solidFill>
                          <a:latin typeface="Calibri"/>
                        </a:rPr>
                        <a:t> </a:t>
                      </a:r>
                    </a:p>
                  </a:txBody>
                  <a:tcPr marL="8268" marR="8268" marT="8268"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mtClean="0"/>
              <a:t>Chapter Outline</a:t>
            </a:r>
          </a:p>
        </p:txBody>
      </p:sp>
      <p:sp>
        <p:nvSpPr>
          <p:cNvPr id="9219" name="Rectangle 3"/>
          <p:cNvSpPr>
            <a:spLocks noGrp="1" noChangeArrowheads="1"/>
          </p:cNvSpPr>
          <p:nvPr>
            <p:ph type="body" idx="1"/>
          </p:nvPr>
        </p:nvSpPr>
        <p:spPr/>
        <p:txBody>
          <a:bodyPr/>
          <a:lstStyle/>
          <a:p>
            <a:pPr>
              <a:lnSpc>
                <a:spcPct val="90000"/>
              </a:lnSpc>
            </a:pPr>
            <a:r>
              <a:rPr lang="en-US" sz="2800" smtClean="0"/>
              <a:t>Project Cash Flows: A First Look</a:t>
            </a:r>
          </a:p>
          <a:p>
            <a:pPr>
              <a:lnSpc>
                <a:spcPct val="90000"/>
              </a:lnSpc>
            </a:pPr>
            <a:r>
              <a:rPr lang="en-US" sz="2800" smtClean="0"/>
              <a:t>Incremental Cash Flows</a:t>
            </a:r>
          </a:p>
          <a:p>
            <a:pPr>
              <a:lnSpc>
                <a:spcPct val="90000"/>
              </a:lnSpc>
            </a:pPr>
            <a:r>
              <a:rPr lang="en-US" sz="2800" smtClean="0"/>
              <a:t>Pro Forma Financial Statements and Project Cash Flows</a:t>
            </a:r>
          </a:p>
          <a:p>
            <a:pPr>
              <a:lnSpc>
                <a:spcPct val="90000"/>
              </a:lnSpc>
            </a:pPr>
            <a:r>
              <a:rPr lang="en-US" sz="2800" smtClean="0"/>
              <a:t>More on Project Cash Flow</a:t>
            </a:r>
          </a:p>
          <a:p>
            <a:pPr>
              <a:lnSpc>
                <a:spcPct val="90000"/>
              </a:lnSpc>
            </a:pPr>
            <a:r>
              <a:rPr lang="en-US" sz="2800" smtClean="0"/>
              <a:t>Alternative Definitions of Operating Cash Flow</a:t>
            </a:r>
          </a:p>
          <a:p>
            <a:pPr>
              <a:lnSpc>
                <a:spcPct val="90000"/>
              </a:lnSpc>
            </a:pPr>
            <a:r>
              <a:rPr lang="en-US" sz="2800" smtClean="0"/>
              <a:t>Applying the Tax Shield Approach to the Majestic Mulch and Compost Company Project</a:t>
            </a:r>
          </a:p>
          <a:p>
            <a:pPr>
              <a:lnSpc>
                <a:spcPct val="90000"/>
              </a:lnSpc>
            </a:pPr>
            <a:r>
              <a:rPr lang="en-US" sz="2800" smtClean="0"/>
              <a:t>Some Special Cases of Cash Flow Analysis</a:t>
            </a:r>
          </a:p>
          <a:p>
            <a:pPr>
              <a:lnSpc>
                <a:spcPct val="90000"/>
              </a:lnSpc>
            </a:pPr>
            <a:r>
              <a:rPr lang="en-US" sz="2800" smtClean="0"/>
              <a:t>Summary and Conclusions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mtClean="0"/>
              <a:t>Other Methods for Computing OCF</a:t>
            </a:r>
          </a:p>
        </p:txBody>
      </p:sp>
      <p:sp>
        <p:nvSpPr>
          <p:cNvPr id="27651" name="Rectangle 3"/>
          <p:cNvSpPr>
            <a:spLocks noGrp="1" noChangeArrowheads="1"/>
          </p:cNvSpPr>
          <p:nvPr>
            <p:ph type="body" idx="1"/>
          </p:nvPr>
        </p:nvSpPr>
        <p:spPr/>
        <p:txBody>
          <a:bodyPr/>
          <a:lstStyle/>
          <a:p>
            <a:r>
              <a:rPr lang="en-US" dirty="0" smtClean="0"/>
              <a:t>Bottom-Up Approach</a:t>
            </a:r>
          </a:p>
          <a:p>
            <a:pPr lvl="1"/>
            <a:r>
              <a:rPr lang="en-US" dirty="0" smtClean="0"/>
              <a:t>Works </a:t>
            </a:r>
            <a:r>
              <a:rPr lang="en-US" b="1" u="sng" dirty="0" smtClean="0"/>
              <a:t>only</a:t>
            </a:r>
            <a:r>
              <a:rPr lang="en-US" dirty="0" smtClean="0"/>
              <a:t> when there is </a:t>
            </a:r>
            <a:r>
              <a:rPr lang="en-US" b="1" dirty="0" smtClean="0"/>
              <a:t>NO </a:t>
            </a:r>
            <a:r>
              <a:rPr lang="en-US" b="1" dirty="0" smtClean="0"/>
              <a:t>interest expense</a:t>
            </a:r>
          </a:p>
          <a:p>
            <a:pPr lvl="1"/>
            <a:r>
              <a:rPr lang="en-US" dirty="0" smtClean="0"/>
              <a:t>OCF = NI + depreciation</a:t>
            </a:r>
          </a:p>
          <a:p>
            <a:r>
              <a:rPr lang="en-US" dirty="0" smtClean="0"/>
              <a:t>Top-Down Approach</a:t>
            </a:r>
          </a:p>
          <a:p>
            <a:pPr lvl="1"/>
            <a:r>
              <a:rPr lang="en-US" dirty="0" smtClean="0"/>
              <a:t>OCF = Sales – Costs – Taxes</a:t>
            </a:r>
          </a:p>
          <a:p>
            <a:pPr lvl="1"/>
            <a:r>
              <a:rPr lang="en-US" dirty="0" smtClean="0"/>
              <a:t>Don’t subtract non-cash deductions</a:t>
            </a:r>
          </a:p>
          <a:p>
            <a:r>
              <a:rPr lang="en-US" dirty="0" smtClean="0"/>
              <a:t>Tax Shield Approach</a:t>
            </a:r>
          </a:p>
          <a:p>
            <a:pPr lvl="1"/>
            <a:r>
              <a:rPr lang="en-US" dirty="0" smtClean="0"/>
              <a:t>OCF = (Sales – Costs)(1 – T) + Depreciation*T</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r>
              <a:rPr lang="en-US" smtClean="0"/>
              <a:t>PV of CCA Tax Shield Formula</a:t>
            </a:r>
          </a:p>
        </p:txBody>
      </p:sp>
      <p:sp>
        <p:nvSpPr>
          <p:cNvPr id="1028" name="Rectangle 3"/>
          <p:cNvSpPr>
            <a:spLocks noGrp="1" noChangeArrowheads="1"/>
          </p:cNvSpPr>
          <p:nvPr>
            <p:ph type="body" sz="half" idx="1"/>
          </p:nvPr>
        </p:nvSpPr>
        <p:spPr>
          <a:xfrm>
            <a:off x="709613" y="1676400"/>
            <a:ext cx="7748587" cy="5710238"/>
          </a:xfrm>
        </p:spPr>
        <p:txBody>
          <a:bodyPr/>
          <a:lstStyle/>
          <a:p>
            <a:endParaRPr lang="en-US" sz="2800" smtClean="0"/>
          </a:p>
          <a:p>
            <a:endParaRPr lang="en-US" sz="2800" smtClean="0"/>
          </a:p>
          <a:p>
            <a:r>
              <a:rPr lang="en-US" sz="2800" smtClean="0"/>
              <a:t>Where:</a:t>
            </a:r>
          </a:p>
          <a:p>
            <a:pPr lvl="1"/>
            <a:r>
              <a:rPr lang="en-US" sz="2400" smtClean="0"/>
              <a:t>I = Total Capital Investment</a:t>
            </a:r>
          </a:p>
          <a:p>
            <a:pPr lvl="1"/>
            <a:r>
              <a:rPr lang="en-US" sz="2400" smtClean="0"/>
              <a:t>d = CCA tax rate</a:t>
            </a:r>
          </a:p>
          <a:p>
            <a:pPr lvl="1"/>
            <a:r>
              <a:rPr lang="en-US" sz="2400" smtClean="0"/>
              <a:t>Tc = Corporate Tax Rate</a:t>
            </a:r>
          </a:p>
          <a:p>
            <a:pPr lvl="1"/>
            <a:r>
              <a:rPr lang="en-US" sz="2400" smtClean="0"/>
              <a:t>k = discount rate</a:t>
            </a:r>
          </a:p>
          <a:p>
            <a:pPr lvl="1"/>
            <a:r>
              <a:rPr lang="en-US" sz="2400" smtClean="0"/>
              <a:t>S</a:t>
            </a:r>
            <a:r>
              <a:rPr lang="en-US" sz="2400" baseline="-25000" smtClean="0"/>
              <a:t>n</a:t>
            </a:r>
            <a:r>
              <a:rPr lang="en-US" sz="2400" smtClean="0"/>
              <a:t> = Salvage value in year n</a:t>
            </a:r>
          </a:p>
          <a:p>
            <a:pPr lvl="1"/>
            <a:r>
              <a:rPr lang="en-US" sz="2400" smtClean="0"/>
              <a:t>n = number of periods in the project</a:t>
            </a:r>
          </a:p>
          <a:p>
            <a:pPr lvl="1"/>
            <a:endParaRPr lang="en-US" sz="2400" smtClean="0"/>
          </a:p>
        </p:txBody>
      </p:sp>
      <p:graphicFrame>
        <p:nvGraphicFramePr>
          <p:cNvPr id="77828" name="Object 2"/>
          <p:cNvGraphicFramePr>
            <a:graphicFrameLocks noChangeAspect="1"/>
          </p:cNvGraphicFramePr>
          <p:nvPr>
            <p:ph sz="half" idx="2"/>
          </p:nvPr>
        </p:nvGraphicFramePr>
        <p:xfrm>
          <a:off x="1190625" y="1655763"/>
          <a:ext cx="6831013" cy="808037"/>
        </p:xfrm>
        <a:graphic>
          <a:graphicData uri="http://schemas.openxmlformats.org/presentationml/2006/ole">
            <p:oleObj spid="_x0000_s1026" name="Equation" r:id="rId4" imgW="3543120" imgH="419040" progId="Equation.3">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304800" y="304800"/>
            <a:ext cx="8534400" cy="914400"/>
          </a:xfrm>
        </p:spPr>
        <p:txBody>
          <a:bodyPr/>
          <a:lstStyle/>
          <a:p>
            <a:r>
              <a:rPr lang="en-US" smtClean="0"/>
              <a:t>Example: Depreciation and Salvage</a:t>
            </a:r>
          </a:p>
        </p:txBody>
      </p:sp>
      <p:sp>
        <p:nvSpPr>
          <p:cNvPr id="28675" name="Rectangle 3"/>
          <p:cNvSpPr>
            <a:spLocks noGrp="1" noChangeArrowheads="1"/>
          </p:cNvSpPr>
          <p:nvPr>
            <p:ph type="body" idx="1"/>
          </p:nvPr>
        </p:nvSpPr>
        <p:spPr/>
        <p:txBody>
          <a:bodyPr/>
          <a:lstStyle/>
          <a:p>
            <a:r>
              <a:rPr lang="en-US" smtClean="0"/>
              <a:t>You purchase equipment for $100,000 and it costs $10,000 to have it delivered and installed. Based on past information, you believe that you can sell the equipment for $17,000 when you are done with it in 6 years. The company’s marginal tax rate is 40%.  If the applicable CCA rate is 20% and the required return on this project is 10%, what is the present value of the CCA tax shield?</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r>
              <a:rPr lang="en-US" sz="4000" smtClean="0"/>
              <a:t>Example: Depreciation and Salvage (continued)</a:t>
            </a:r>
          </a:p>
        </p:txBody>
      </p:sp>
      <p:sp>
        <p:nvSpPr>
          <p:cNvPr id="2052" name="Rectangle 3"/>
          <p:cNvSpPr>
            <a:spLocks noGrp="1" noChangeArrowheads="1"/>
          </p:cNvSpPr>
          <p:nvPr>
            <p:ph type="body" sz="half" idx="1"/>
          </p:nvPr>
        </p:nvSpPr>
        <p:spPr>
          <a:xfrm>
            <a:off x="609600" y="1447800"/>
            <a:ext cx="8247063" cy="4953000"/>
          </a:xfrm>
        </p:spPr>
        <p:txBody>
          <a:bodyPr/>
          <a:lstStyle/>
          <a:p>
            <a:r>
              <a:rPr lang="en-US" sz="2800" smtClean="0"/>
              <a:t>The delivery and installation costs are capitalized in the cost of the equipment</a:t>
            </a:r>
          </a:p>
          <a:p>
            <a:endParaRPr lang="en-US" sz="2800" smtClean="0"/>
          </a:p>
        </p:txBody>
      </p:sp>
      <p:graphicFrame>
        <p:nvGraphicFramePr>
          <p:cNvPr id="27652" name="Object 2"/>
          <p:cNvGraphicFramePr>
            <a:graphicFrameLocks noChangeAspect="1"/>
          </p:cNvGraphicFramePr>
          <p:nvPr>
            <p:ph sz="half" idx="2"/>
          </p:nvPr>
        </p:nvGraphicFramePr>
        <p:xfrm>
          <a:off x="971550" y="2647950"/>
          <a:ext cx="7499350" cy="2822575"/>
        </p:xfrm>
        <a:graphic>
          <a:graphicData uri="http://schemas.openxmlformats.org/presentationml/2006/ole">
            <p:oleObj spid="_x0000_s2050" name="Equation" r:id="rId4" imgW="3708360" imgH="1523880" progId="Equation.DSMT4">
              <p:embed/>
            </p:oleObj>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p:txBody>
          <a:bodyPr/>
          <a:lstStyle/>
          <a:p>
            <a:r>
              <a:rPr lang="en-US" smtClean="0"/>
              <a:t>Salvage Value versus UCC</a:t>
            </a:r>
          </a:p>
        </p:txBody>
      </p:sp>
      <p:sp>
        <p:nvSpPr>
          <p:cNvPr id="3076" name="Rectangle 3"/>
          <p:cNvSpPr>
            <a:spLocks noGrp="1" noChangeArrowheads="1"/>
          </p:cNvSpPr>
          <p:nvPr>
            <p:ph type="body" sz="half" idx="1"/>
          </p:nvPr>
        </p:nvSpPr>
        <p:spPr>
          <a:xfrm>
            <a:off x="609600" y="1447800"/>
            <a:ext cx="8247063" cy="3395663"/>
          </a:xfrm>
        </p:spPr>
        <p:txBody>
          <a:bodyPr/>
          <a:lstStyle/>
          <a:p>
            <a:r>
              <a:rPr lang="en-US" sz="2800" smtClean="0"/>
              <a:t>Using the methods described in the previous slide will give incorrect answers when the salvage value differs from its UCC</a:t>
            </a:r>
          </a:p>
          <a:p>
            <a:r>
              <a:rPr lang="en-US" sz="2800" smtClean="0"/>
              <a:t>If the asset is depreciated using a declining balance method, then the CCA tax shield formula is the most accurate approach, since it takes into account the future CCA impact</a:t>
            </a:r>
          </a:p>
          <a:p>
            <a:endParaRPr lang="en-US" sz="2800" smtClean="0"/>
          </a:p>
        </p:txBody>
      </p:sp>
      <p:graphicFrame>
        <p:nvGraphicFramePr>
          <p:cNvPr id="82948" name="Object 2"/>
          <p:cNvGraphicFramePr>
            <a:graphicFrameLocks noChangeAspect="1"/>
          </p:cNvGraphicFramePr>
          <p:nvPr>
            <p:ph sz="half" idx="2"/>
          </p:nvPr>
        </p:nvGraphicFramePr>
        <p:xfrm>
          <a:off x="1049338" y="4772025"/>
          <a:ext cx="7343775" cy="798513"/>
        </p:xfrm>
        <a:graphic>
          <a:graphicData uri="http://schemas.openxmlformats.org/presentationml/2006/ole">
            <p:oleObj spid="_x0000_s3074" name="Equation" r:id="rId4" imgW="3530520" imgH="419040" progId="Equation.DSMT4">
              <p:embed/>
            </p:oleObj>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z="3200" smtClean="0"/>
              <a:t>MMCC project CCA tax shield </a:t>
            </a:r>
            <a:br>
              <a:rPr lang="en-US" sz="3200" smtClean="0"/>
            </a:br>
            <a:endParaRPr lang="en-US" sz="3200" smtClean="0"/>
          </a:p>
        </p:txBody>
      </p:sp>
      <p:graphicFrame>
        <p:nvGraphicFramePr>
          <p:cNvPr id="5" name="Table 4"/>
          <p:cNvGraphicFramePr>
            <a:graphicFrameLocks noGrp="1"/>
          </p:cNvGraphicFramePr>
          <p:nvPr/>
        </p:nvGraphicFramePr>
        <p:xfrm>
          <a:off x="457200" y="1066800"/>
          <a:ext cx="8077200" cy="4114792"/>
        </p:xfrm>
        <a:graphic>
          <a:graphicData uri="http://schemas.openxmlformats.org/drawingml/2006/table">
            <a:tbl>
              <a:tblPr/>
              <a:tblGrid>
                <a:gridCol w="2321400"/>
                <a:gridCol w="1685400"/>
                <a:gridCol w="2035200"/>
                <a:gridCol w="2035200"/>
              </a:tblGrid>
              <a:tr h="374072">
                <a:tc gridSpan="4">
                  <a:txBody>
                    <a:bodyPr/>
                    <a:lstStyle/>
                    <a:p>
                      <a:pPr algn="ctr" fontAlgn="b"/>
                      <a:r>
                        <a:rPr lang="en-CA" sz="1800" b="1" i="0" u="none" strike="noStrike" dirty="0">
                          <a:solidFill>
                            <a:srgbClr val="000000"/>
                          </a:solidFill>
                          <a:latin typeface="Calibri"/>
                        </a:rPr>
                        <a:t>Tax Shield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c hMerge="1">
                  <a:txBody>
                    <a:bodyPr/>
                    <a:lstStyle/>
                    <a:p>
                      <a:endParaRPr lang="en-CA"/>
                    </a:p>
                  </a:txBody>
                  <a:tcPr/>
                </a:tc>
              </a:tr>
              <a:tr h="374072">
                <a:tc>
                  <a:txBody>
                    <a:bodyPr/>
                    <a:lstStyle/>
                    <a:p>
                      <a:pPr algn="ctr" fontAlgn="b"/>
                      <a:r>
                        <a:rPr lang="en-CA" sz="1800" b="1" i="0" u="none" strike="noStrike">
                          <a:solidFill>
                            <a:srgbClr val="000000"/>
                          </a:solidFill>
                          <a:latin typeface="Calibri"/>
                        </a:rPr>
                        <a:t>Year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1" i="0" u="none" strike="noStrike">
                          <a:solidFill>
                            <a:srgbClr val="000000"/>
                          </a:solidFill>
                          <a:latin typeface="Calibri"/>
                        </a:rPr>
                        <a:t>CCA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1" i="0" u="none" strike="noStrike">
                          <a:solidFill>
                            <a:srgbClr val="000000"/>
                          </a:solidFill>
                          <a:latin typeface="Calibri"/>
                        </a:rPr>
                        <a:t>0.40*CCA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1" i="0" u="none" strike="noStrike" dirty="0">
                          <a:solidFill>
                            <a:srgbClr val="000000"/>
                          </a:solidFill>
                          <a:latin typeface="Calibri"/>
                        </a:rPr>
                        <a:t>PV at 15%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4072">
                <a:tc>
                  <a:txBody>
                    <a:bodyPr/>
                    <a:lstStyle/>
                    <a:p>
                      <a:pPr algn="ctr" fontAlgn="b"/>
                      <a:r>
                        <a:rPr lang="en-CA" sz="1800" b="0"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$80,000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$32,000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dirty="0">
                          <a:solidFill>
                            <a:srgbClr val="000000"/>
                          </a:solidFill>
                          <a:latin typeface="Calibri"/>
                        </a:rPr>
                        <a:t>$27,826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4072">
                <a:tc>
                  <a:txBody>
                    <a:bodyPr/>
                    <a:lstStyle/>
                    <a:p>
                      <a:pPr algn="ctr" fontAlgn="b"/>
                      <a:r>
                        <a:rPr lang="en-CA" sz="1800" b="0"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144,000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57,600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43,554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4072">
                <a:tc>
                  <a:txBody>
                    <a:bodyPr/>
                    <a:lstStyle/>
                    <a:p>
                      <a:pPr algn="ctr" fontAlgn="b"/>
                      <a:r>
                        <a:rPr lang="en-CA" sz="1800" b="0" i="0" u="none" strike="noStrike">
                          <a:solidFill>
                            <a:srgbClr val="000000"/>
                          </a:solidFill>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115,200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46,080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30,298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4072">
                <a:tc>
                  <a:txBody>
                    <a:bodyPr/>
                    <a:lstStyle/>
                    <a:p>
                      <a:pPr algn="ctr" fontAlgn="b"/>
                      <a:r>
                        <a:rPr lang="en-CA" sz="1800" b="0" i="0" u="none" strike="noStrike">
                          <a:solidFill>
                            <a:srgbClr val="000000"/>
                          </a:solidFill>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92,160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36,864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21,077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4072">
                <a:tc>
                  <a:txBody>
                    <a:bodyPr/>
                    <a:lstStyle/>
                    <a:p>
                      <a:pPr algn="ctr" fontAlgn="b"/>
                      <a:r>
                        <a:rPr lang="en-CA" sz="1800" b="0"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73,728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29,491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14,662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4072">
                <a:tc>
                  <a:txBody>
                    <a:bodyPr/>
                    <a:lstStyle/>
                    <a:p>
                      <a:pPr algn="ctr" fontAlgn="b"/>
                      <a:r>
                        <a:rPr lang="en-CA" sz="1800" b="0" i="0" u="none" strike="noStrike" dirty="0">
                          <a:solidFill>
                            <a:srgbClr val="000000"/>
                          </a:solidFill>
                          <a:latin typeface="Calibri"/>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58,982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23,593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10,200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4072">
                <a:tc>
                  <a:txBody>
                    <a:bodyPr/>
                    <a:lstStyle/>
                    <a:p>
                      <a:pPr algn="ctr" fontAlgn="b"/>
                      <a:r>
                        <a:rPr lang="en-CA" sz="1800" b="0" i="0" u="none" strike="noStrike">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47,186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18,874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7,096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4072">
                <a:tc>
                  <a:txBody>
                    <a:bodyPr/>
                    <a:lstStyle/>
                    <a:p>
                      <a:pPr algn="ctr" fontAlgn="b"/>
                      <a:r>
                        <a:rPr lang="en-CA" sz="1800" b="0" i="0" u="none" strike="noStrike">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37,749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15,100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4,936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4072">
                <a:tc>
                  <a:txBody>
                    <a:bodyPr/>
                    <a:lstStyle/>
                    <a:p>
                      <a:pPr algn="ctr" fontAlgn="b"/>
                      <a:r>
                        <a:rPr lang="en-CA" sz="1800" b="0" i="0" u="none" strike="noStrike">
                          <a:solidFill>
                            <a:srgbClr val="000000"/>
                          </a:solidFill>
                          <a:latin typeface="Calibri"/>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800" b="0" i="0" u="none" strike="noStrike" dirty="0">
                          <a:solidFill>
                            <a:srgbClr val="000000"/>
                          </a:solidFill>
                          <a:latin typeface="Calibri"/>
                        </a:rPr>
                        <a:t>$159,649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533400" y="304800"/>
            <a:ext cx="8382000" cy="990600"/>
          </a:xfrm>
        </p:spPr>
        <p:txBody>
          <a:bodyPr/>
          <a:lstStyle/>
          <a:p>
            <a:r>
              <a:rPr lang="en-US" sz="3200" smtClean="0"/>
              <a:t>MMCC project cash flows using tax shield approach</a:t>
            </a:r>
            <a:br>
              <a:rPr lang="en-US" sz="3200" smtClean="0"/>
            </a:br>
            <a:endParaRPr lang="en-US" sz="3200" smtClean="0"/>
          </a:p>
        </p:txBody>
      </p:sp>
      <p:graphicFrame>
        <p:nvGraphicFramePr>
          <p:cNvPr id="4" name="Table 3"/>
          <p:cNvGraphicFramePr>
            <a:graphicFrameLocks noGrp="1"/>
          </p:cNvGraphicFramePr>
          <p:nvPr/>
        </p:nvGraphicFramePr>
        <p:xfrm>
          <a:off x="304800" y="1371600"/>
          <a:ext cx="8458197" cy="3276594"/>
        </p:xfrm>
        <a:graphic>
          <a:graphicData uri="http://schemas.openxmlformats.org/drawingml/2006/table">
            <a:tbl>
              <a:tblPr/>
              <a:tblGrid>
                <a:gridCol w="1800278"/>
                <a:gridCol w="744942"/>
                <a:gridCol w="698383"/>
                <a:gridCol w="744942"/>
                <a:gridCol w="744942"/>
                <a:gridCol w="744942"/>
                <a:gridCol w="744942"/>
                <a:gridCol w="744942"/>
                <a:gridCol w="744942"/>
                <a:gridCol w="744942"/>
              </a:tblGrid>
              <a:tr h="301527">
                <a:tc>
                  <a:txBody>
                    <a:bodyPr/>
                    <a:lstStyle/>
                    <a:p>
                      <a:pPr algn="ctr" fontAlgn="b"/>
                      <a:r>
                        <a:rPr lang="en-CA" sz="1400" b="1" i="0" u="none" strike="noStrike">
                          <a:solidFill>
                            <a:srgbClr val="000000"/>
                          </a:solidFill>
                          <a:latin typeface="Calibri"/>
                        </a:rPr>
                        <a:t>Year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1" i="0" u="none" strike="noStrike">
                          <a:solidFill>
                            <a:srgbClr val="000000"/>
                          </a:solidFill>
                          <a:latin typeface="Calibri"/>
                        </a:rPr>
                        <a:t>0</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1" i="0" u="none" strike="noStrike">
                          <a:solidFill>
                            <a:srgbClr val="000000"/>
                          </a:solidFill>
                          <a:latin typeface="Calibri"/>
                        </a:rPr>
                        <a:t>1</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1" i="0" u="none" strike="noStrike">
                          <a:solidFill>
                            <a:srgbClr val="000000"/>
                          </a:solidFill>
                          <a:latin typeface="Calibri"/>
                        </a:rPr>
                        <a:t>2</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1" i="0" u="none" strike="noStrike">
                          <a:solidFill>
                            <a:srgbClr val="000000"/>
                          </a:solidFill>
                          <a:latin typeface="Calibri"/>
                        </a:rPr>
                        <a:t>3</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1" i="0" u="none" strike="noStrike">
                          <a:solidFill>
                            <a:srgbClr val="000000"/>
                          </a:solidFill>
                          <a:latin typeface="Calibri"/>
                        </a:rPr>
                        <a:t>4</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1" i="0" u="none" strike="noStrike">
                          <a:solidFill>
                            <a:srgbClr val="000000"/>
                          </a:solidFill>
                          <a:latin typeface="Calibri"/>
                        </a:rPr>
                        <a:t>5</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1" i="0" u="none" strike="noStrike">
                          <a:solidFill>
                            <a:srgbClr val="000000"/>
                          </a:solidFill>
                          <a:latin typeface="Calibri"/>
                        </a:rPr>
                        <a:t>6</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1" i="0" u="none" strike="noStrike">
                          <a:solidFill>
                            <a:srgbClr val="000000"/>
                          </a:solidFill>
                          <a:latin typeface="Calibri"/>
                        </a:rPr>
                        <a:t>7</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1" i="0" u="none" strike="noStrike">
                          <a:solidFill>
                            <a:srgbClr val="000000"/>
                          </a:solidFill>
                          <a:latin typeface="Calibri"/>
                        </a:rPr>
                        <a:t>8</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1527">
                <a:tc>
                  <a:txBody>
                    <a:bodyPr/>
                    <a:lstStyle/>
                    <a:p>
                      <a:pPr algn="ctr" fontAlgn="b"/>
                      <a:r>
                        <a:rPr lang="en-CA" sz="1400" b="0" i="0" u="none" strike="noStrike">
                          <a:solidFill>
                            <a:srgbClr val="000000"/>
                          </a:solidFill>
                          <a:latin typeface="Calibri"/>
                        </a:rPr>
                        <a:t>(S – C)(1 – Tc)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$93,000</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$165,000</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$201,000</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$180,000</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$165,000</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$135,000</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$105,000</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$75,000</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1527">
                <a:tc>
                  <a:txBody>
                    <a:bodyPr/>
                    <a:lstStyle/>
                    <a:p>
                      <a:pPr algn="ctr" fontAlgn="b"/>
                      <a:r>
                        <a:rPr lang="en-CA" sz="1400" b="0" i="0" u="none" strike="noStrike">
                          <a:solidFill>
                            <a:srgbClr val="000000"/>
                          </a:solidFill>
                          <a:latin typeface="Calibri"/>
                        </a:rPr>
                        <a:t>Additions to NWC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–$ 20,000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–34,000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–36,000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–18,000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750</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8,250</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16,500</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16,500</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66,000</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1527">
                <a:tc>
                  <a:txBody>
                    <a:bodyPr/>
                    <a:lstStyle/>
                    <a:p>
                      <a:pPr algn="ctr" fontAlgn="b"/>
                      <a:r>
                        <a:rPr lang="en-CA" sz="1400" b="0" i="0" u="none" strike="noStrike">
                          <a:solidFill>
                            <a:srgbClr val="000000"/>
                          </a:solidFill>
                          <a:latin typeface="Calibri"/>
                        </a:rPr>
                        <a:t>Capital spending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–800,000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150,000</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1527">
                <a:tc>
                  <a:txBody>
                    <a:bodyPr/>
                    <a:lstStyle/>
                    <a:p>
                      <a:pPr algn="ctr" fontAlgn="b"/>
                      <a:r>
                        <a:rPr lang="en-CA" sz="1400" b="1" i="0" u="none" strike="noStrike">
                          <a:solidFill>
                            <a:srgbClr val="000000"/>
                          </a:solidFill>
                          <a:latin typeface="Calibri"/>
                        </a:rPr>
                        <a:t>Totals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62851">
                <a:tc>
                  <a:txBody>
                    <a:bodyPr/>
                    <a:lstStyle/>
                    <a:p>
                      <a:pPr algn="ctr" fontAlgn="b"/>
                      <a:r>
                        <a:rPr lang="en-CA" sz="1400" b="0" i="0" u="none" strike="noStrike">
                          <a:solidFill>
                            <a:srgbClr val="000000"/>
                          </a:solidFill>
                          <a:latin typeface="Calibri"/>
                        </a:rPr>
                        <a:t>PV of (S – C)(1 – Tc)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$645,099</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1527">
                <a:tc>
                  <a:txBody>
                    <a:bodyPr/>
                    <a:lstStyle/>
                    <a:p>
                      <a:pPr algn="ctr" fontAlgn="b"/>
                      <a:r>
                        <a:rPr lang="en-CA" sz="1400" b="0" i="0" u="none" strike="noStrike">
                          <a:solidFill>
                            <a:srgbClr val="000000"/>
                          </a:solidFill>
                          <a:latin typeface="Calibri"/>
                        </a:rPr>
                        <a:t>PV of additions to NWC</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–49,179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1527">
                <a:tc>
                  <a:txBody>
                    <a:bodyPr/>
                    <a:lstStyle/>
                    <a:p>
                      <a:pPr algn="ctr" fontAlgn="b"/>
                      <a:r>
                        <a:rPr lang="en-CA" sz="1400" b="0" i="0" u="none" strike="noStrike">
                          <a:solidFill>
                            <a:srgbClr val="000000"/>
                          </a:solidFill>
                          <a:latin typeface="Calibri"/>
                        </a:rPr>
                        <a:t>PV of capital spending</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–750,965</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1527">
                <a:tc>
                  <a:txBody>
                    <a:bodyPr/>
                    <a:lstStyle/>
                    <a:p>
                      <a:pPr algn="ctr" fontAlgn="b"/>
                      <a:r>
                        <a:rPr lang="en-CA" sz="1400" b="0" i="0" u="none" strike="noStrike">
                          <a:solidFill>
                            <a:srgbClr val="000000"/>
                          </a:solidFill>
                          <a:latin typeface="Calibri"/>
                        </a:rPr>
                        <a:t>PV of CCA tax shield</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159,649</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dirty="0">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1527">
                <a:tc>
                  <a:txBody>
                    <a:bodyPr/>
                    <a:lstStyle/>
                    <a:p>
                      <a:pPr algn="ctr" fontAlgn="b"/>
                      <a:r>
                        <a:rPr lang="en-CA" sz="1400" b="1" i="0" u="none" strike="noStrike">
                          <a:solidFill>
                            <a:srgbClr val="000000"/>
                          </a:solidFill>
                          <a:latin typeface="Calibri"/>
                        </a:rPr>
                        <a:t> NPV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1" i="0" u="none" strike="noStrike">
                          <a:solidFill>
                            <a:srgbClr val="000000"/>
                          </a:solidFill>
                          <a:latin typeface="Calibri"/>
                        </a:rPr>
                        <a:t>$4,604</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1400" b="0" i="0" u="none" strike="noStrike" dirty="0">
                          <a:solidFill>
                            <a:srgbClr val="000000"/>
                          </a:solidFill>
                          <a:latin typeface="Calibri"/>
                        </a:rPr>
                        <a:t> </a:t>
                      </a:r>
                    </a:p>
                  </a:txBody>
                  <a:tcPr marL="8389" marR="8389" marT="83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dirty="0" smtClean="0"/>
              <a:t>Example 1: </a:t>
            </a:r>
            <a:r>
              <a:rPr lang="en-US" dirty="0" smtClean="0"/>
              <a:t>Cost Cutting</a:t>
            </a:r>
          </a:p>
        </p:txBody>
      </p:sp>
      <p:sp>
        <p:nvSpPr>
          <p:cNvPr id="31747" name="Rectangle 3"/>
          <p:cNvSpPr>
            <a:spLocks noGrp="1" noChangeArrowheads="1"/>
          </p:cNvSpPr>
          <p:nvPr>
            <p:ph type="body" idx="1"/>
          </p:nvPr>
        </p:nvSpPr>
        <p:spPr>
          <a:xfrm>
            <a:off x="609600" y="1371600"/>
            <a:ext cx="8286750" cy="4838700"/>
          </a:xfrm>
        </p:spPr>
        <p:txBody>
          <a:bodyPr/>
          <a:lstStyle/>
          <a:p>
            <a:r>
              <a:rPr lang="en-US" sz="2800" smtClean="0"/>
              <a:t>Your company is considering a new production system that will initially cost $1 million. It will save $300,000 a year in inventory and receivables management costs. The system is expected to last for five years and will be depreciated at a CCA rate of 20%. The system is expected to have a salvage value of $50,000 at the end of year 5. There is no impact on net working capital. The marginal tax rate is 40%. The required return is 8%.</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dirty="0" smtClean="0"/>
              <a:t>Example 2: </a:t>
            </a:r>
            <a:r>
              <a:rPr lang="en-US" dirty="0" smtClean="0"/>
              <a:t>Replacement Problem</a:t>
            </a:r>
          </a:p>
        </p:txBody>
      </p:sp>
      <p:sp>
        <p:nvSpPr>
          <p:cNvPr id="32771" name="Rectangle 3"/>
          <p:cNvSpPr>
            <a:spLocks noGrp="1" noChangeArrowheads="1"/>
          </p:cNvSpPr>
          <p:nvPr>
            <p:ph type="body" sz="half" idx="1"/>
          </p:nvPr>
        </p:nvSpPr>
        <p:spPr>
          <a:xfrm>
            <a:off x="609600" y="1447800"/>
            <a:ext cx="4075113" cy="4953000"/>
          </a:xfrm>
        </p:spPr>
        <p:txBody>
          <a:bodyPr/>
          <a:lstStyle/>
          <a:p>
            <a:r>
              <a:rPr lang="en-US" smtClean="0"/>
              <a:t>Original Machine</a:t>
            </a:r>
          </a:p>
          <a:p>
            <a:pPr lvl="1"/>
            <a:r>
              <a:rPr lang="en-US" smtClean="0"/>
              <a:t>Initial cost = 100,000</a:t>
            </a:r>
          </a:p>
          <a:p>
            <a:pPr lvl="1"/>
            <a:r>
              <a:rPr lang="en-US" smtClean="0"/>
              <a:t>CCA rate = 20%</a:t>
            </a:r>
          </a:p>
          <a:p>
            <a:pPr lvl="1"/>
            <a:r>
              <a:rPr lang="en-US" smtClean="0"/>
              <a:t>Purchased 5 years ago</a:t>
            </a:r>
          </a:p>
          <a:p>
            <a:pPr lvl="1"/>
            <a:r>
              <a:rPr lang="en-US" smtClean="0"/>
              <a:t>Salvage today = 65,000</a:t>
            </a:r>
          </a:p>
          <a:p>
            <a:pPr lvl="1"/>
            <a:r>
              <a:rPr lang="en-US" smtClean="0"/>
              <a:t>Salvage in 5 years = 10,000</a:t>
            </a:r>
          </a:p>
        </p:txBody>
      </p:sp>
      <p:sp>
        <p:nvSpPr>
          <p:cNvPr id="32772" name="Rectangle 4"/>
          <p:cNvSpPr>
            <a:spLocks noGrp="1" noChangeArrowheads="1"/>
          </p:cNvSpPr>
          <p:nvPr>
            <p:ph type="body" sz="half" idx="2"/>
          </p:nvPr>
        </p:nvSpPr>
        <p:spPr/>
        <p:txBody>
          <a:bodyPr/>
          <a:lstStyle/>
          <a:p>
            <a:r>
              <a:rPr lang="en-US" smtClean="0"/>
              <a:t>New Machine</a:t>
            </a:r>
          </a:p>
          <a:p>
            <a:pPr lvl="1"/>
            <a:r>
              <a:rPr lang="en-US" smtClean="0"/>
              <a:t>Initial cost = 150,000</a:t>
            </a:r>
          </a:p>
          <a:p>
            <a:pPr lvl="1"/>
            <a:r>
              <a:rPr lang="en-US" smtClean="0"/>
              <a:t>5-year life</a:t>
            </a:r>
          </a:p>
          <a:p>
            <a:pPr lvl="1"/>
            <a:r>
              <a:rPr lang="en-US" smtClean="0"/>
              <a:t>Salvage in 5 years = 0</a:t>
            </a:r>
          </a:p>
          <a:p>
            <a:pPr lvl="1"/>
            <a:r>
              <a:rPr lang="en-US" smtClean="0"/>
              <a:t>Cost savings = 50,000 per year</a:t>
            </a:r>
          </a:p>
          <a:p>
            <a:pPr lvl="1"/>
            <a:r>
              <a:rPr lang="en-US" smtClean="0"/>
              <a:t>CCA rate = 20%</a:t>
            </a:r>
          </a:p>
          <a:p>
            <a:r>
              <a:rPr lang="en-US" smtClean="0"/>
              <a:t>Required return = 10%</a:t>
            </a:r>
          </a:p>
          <a:p>
            <a:r>
              <a:rPr lang="en-US" smtClean="0"/>
              <a:t>Tax rate = 40%</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762000" y="152400"/>
            <a:ext cx="8534400" cy="914400"/>
          </a:xfrm>
        </p:spPr>
        <p:txBody>
          <a:bodyPr/>
          <a:lstStyle/>
          <a:p>
            <a:r>
              <a:rPr lang="en-US" dirty="0" smtClean="0"/>
              <a:t>Example 2: </a:t>
            </a:r>
            <a:r>
              <a:rPr lang="en-US" dirty="0" smtClean="0"/>
              <a:t>Replacement Problem (continued)</a:t>
            </a:r>
          </a:p>
        </p:txBody>
      </p:sp>
      <p:sp>
        <p:nvSpPr>
          <p:cNvPr id="33795" name="Rectangle 3"/>
          <p:cNvSpPr>
            <a:spLocks noGrp="1" noChangeArrowheads="1"/>
          </p:cNvSpPr>
          <p:nvPr>
            <p:ph type="body" idx="1"/>
          </p:nvPr>
        </p:nvSpPr>
        <p:spPr/>
        <p:txBody>
          <a:bodyPr/>
          <a:lstStyle/>
          <a:p>
            <a:r>
              <a:rPr lang="en-US" smtClean="0"/>
              <a:t>Remember that we are interested in incremental cash flows</a:t>
            </a:r>
          </a:p>
          <a:p>
            <a:r>
              <a:rPr lang="en-US" smtClean="0"/>
              <a:t>If we buy the new machine, then we will sell the old machine</a:t>
            </a:r>
          </a:p>
          <a:p>
            <a:r>
              <a:rPr lang="en-US" smtClean="0"/>
              <a:t>What are the cash flow consequences of selling the old machine today instead of in 5 years?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mtClean="0"/>
              <a:t>Relevant Cash Flows</a:t>
            </a:r>
          </a:p>
        </p:txBody>
      </p:sp>
      <p:sp>
        <p:nvSpPr>
          <p:cNvPr id="10243" name="Rectangle 3"/>
          <p:cNvSpPr>
            <a:spLocks noGrp="1" noChangeArrowheads="1"/>
          </p:cNvSpPr>
          <p:nvPr>
            <p:ph type="body" idx="1"/>
          </p:nvPr>
        </p:nvSpPr>
        <p:spPr>
          <a:xfrm>
            <a:off x="457200" y="1295400"/>
            <a:ext cx="8229600" cy="4830763"/>
          </a:xfrm>
        </p:spPr>
        <p:txBody>
          <a:bodyPr/>
          <a:lstStyle/>
          <a:p>
            <a:r>
              <a:rPr lang="en-US" dirty="0" smtClean="0"/>
              <a:t>The cash flows that should be included in a capital budgeting analysis are those that will only occur (or not occur) if the project is accepted</a:t>
            </a:r>
          </a:p>
          <a:p>
            <a:r>
              <a:rPr lang="en-US" dirty="0" smtClean="0"/>
              <a:t>These cash flows are called </a:t>
            </a:r>
            <a:r>
              <a:rPr lang="en-US" b="1" dirty="0" smtClean="0"/>
              <a:t>incremental cash flows</a:t>
            </a:r>
          </a:p>
          <a:p>
            <a:r>
              <a:rPr lang="en-US" dirty="0" smtClean="0"/>
              <a:t>The </a:t>
            </a:r>
            <a:r>
              <a:rPr lang="en-US" i="1" dirty="0" smtClean="0"/>
              <a:t>stand-alone principle</a:t>
            </a:r>
            <a:r>
              <a:rPr lang="en-US" dirty="0" smtClean="0"/>
              <a:t> allows us to analyze each project in isolation from the firm simply, by focusing on incremental cash flows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dirty="0" smtClean="0"/>
              <a:t>Example 2: </a:t>
            </a:r>
            <a:r>
              <a:rPr lang="en-US" dirty="0" smtClean="0"/>
              <a:t>Replacement Problem continued</a:t>
            </a:r>
          </a:p>
        </p:txBody>
      </p:sp>
      <p:sp>
        <p:nvSpPr>
          <p:cNvPr id="34819" name="Rectangle 3"/>
          <p:cNvSpPr>
            <a:spLocks noGrp="1" noChangeArrowheads="1"/>
          </p:cNvSpPr>
          <p:nvPr>
            <p:ph type="body" idx="1"/>
          </p:nvPr>
        </p:nvSpPr>
        <p:spPr/>
        <p:txBody>
          <a:bodyPr/>
          <a:lstStyle/>
          <a:p>
            <a:r>
              <a:rPr lang="en-US" smtClean="0"/>
              <a:t>If we sell the old equipment today, then we will receive $65,000 today.  However, we will also NOT receive $10,000 in 5 years</a:t>
            </a:r>
          </a:p>
          <a:p>
            <a:r>
              <a:rPr lang="en-US" smtClean="0"/>
              <a:t>The appropriate number to use in the NPV analysis is the net salvage value</a:t>
            </a:r>
          </a:p>
          <a:p>
            <a:r>
              <a:rPr lang="en-US" smtClean="0"/>
              <a:t>Always consider after-tax cash flows</a:t>
            </a:r>
          </a:p>
          <a:p>
            <a:r>
              <a:rPr lang="en-US" smtClean="0"/>
              <a:t>You can use your calculator for the cash flows and salvage, but there are no short cuts for finding the PV of the CCA tax shield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pPr>
              <a:lnSpc>
                <a:spcPct val="90000"/>
              </a:lnSpc>
            </a:pPr>
            <a:r>
              <a:rPr lang="en-US" dirty="0" smtClean="0"/>
              <a:t>Example 2: </a:t>
            </a:r>
            <a:r>
              <a:rPr lang="en-US" dirty="0" smtClean="0"/>
              <a:t>Replacement Problem continued</a:t>
            </a:r>
          </a:p>
        </p:txBody>
      </p:sp>
      <p:sp>
        <p:nvSpPr>
          <p:cNvPr id="4100" name="Rectangle 3"/>
          <p:cNvSpPr>
            <a:spLocks noGrp="1" noChangeArrowheads="1"/>
          </p:cNvSpPr>
          <p:nvPr>
            <p:ph type="body" sz="half" idx="1"/>
          </p:nvPr>
        </p:nvSpPr>
        <p:spPr>
          <a:xfrm>
            <a:off x="609600" y="1447800"/>
            <a:ext cx="8247063" cy="4953000"/>
          </a:xfrm>
        </p:spPr>
        <p:txBody>
          <a:bodyPr/>
          <a:lstStyle/>
          <a:p>
            <a:pPr>
              <a:lnSpc>
                <a:spcPct val="90000"/>
              </a:lnSpc>
            </a:pPr>
            <a:r>
              <a:rPr lang="en-US" sz="2800" smtClean="0"/>
              <a:t>Net present value of the project is:</a:t>
            </a:r>
          </a:p>
          <a:p>
            <a:pPr>
              <a:lnSpc>
                <a:spcPct val="90000"/>
              </a:lnSpc>
            </a:pPr>
            <a:endParaRPr lang="en-US" sz="2800" smtClean="0"/>
          </a:p>
          <a:p>
            <a:pPr>
              <a:lnSpc>
                <a:spcPct val="90000"/>
              </a:lnSpc>
            </a:pPr>
            <a:endParaRPr lang="en-US" sz="2800" smtClean="0"/>
          </a:p>
          <a:p>
            <a:pPr>
              <a:lnSpc>
                <a:spcPct val="90000"/>
              </a:lnSpc>
            </a:pPr>
            <a:endParaRPr lang="en-US" sz="2800" smtClean="0"/>
          </a:p>
          <a:p>
            <a:pPr>
              <a:lnSpc>
                <a:spcPct val="90000"/>
              </a:lnSpc>
            </a:pPr>
            <a:endParaRPr lang="en-US" sz="2800" smtClean="0"/>
          </a:p>
          <a:p>
            <a:pPr>
              <a:lnSpc>
                <a:spcPct val="90000"/>
              </a:lnSpc>
            </a:pPr>
            <a:endParaRPr lang="en-US" sz="2800" smtClean="0"/>
          </a:p>
          <a:p>
            <a:pPr>
              <a:lnSpc>
                <a:spcPct val="90000"/>
              </a:lnSpc>
            </a:pPr>
            <a:endParaRPr lang="en-US" sz="2800" smtClean="0"/>
          </a:p>
          <a:p>
            <a:pPr>
              <a:lnSpc>
                <a:spcPct val="90000"/>
              </a:lnSpc>
            </a:pPr>
            <a:endParaRPr lang="en-US" sz="2800" smtClean="0"/>
          </a:p>
          <a:p>
            <a:pPr>
              <a:lnSpc>
                <a:spcPct val="90000"/>
              </a:lnSpc>
            </a:pPr>
            <a:endParaRPr lang="en-US" sz="2800" smtClean="0"/>
          </a:p>
          <a:p>
            <a:pPr>
              <a:lnSpc>
                <a:spcPct val="90000"/>
              </a:lnSpc>
            </a:pPr>
            <a:r>
              <a:rPr lang="en-US" sz="2800" smtClean="0"/>
              <a:t>Therefore, the old equipment should be replaced.</a:t>
            </a:r>
          </a:p>
          <a:p>
            <a:pPr>
              <a:lnSpc>
                <a:spcPct val="90000"/>
              </a:lnSpc>
            </a:pPr>
            <a:endParaRPr lang="en-US" sz="2800" smtClean="0"/>
          </a:p>
          <a:p>
            <a:pPr>
              <a:lnSpc>
                <a:spcPct val="90000"/>
              </a:lnSpc>
            </a:pPr>
            <a:endParaRPr lang="en-US" sz="2800" smtClean="0"/>
          </a:p>
          <a:p>
            <a:pPr>
              <a:lnSpc>
                <a:spcPct val="90000"/>
              </a:lnSpc>
            </a:pPr>
            <a:endParaRPr lang="en-US" sz="2800" smtClean="0"/>
          </a:p>
          <a:p>
            <a:pPr>
              <a:lnSpc>
                <a:spcPct val="90000"/>
              </a:lnSpc>
            </a:pPr>
            <a:endParaRPr lang="en-US" sz="2800" smtClean="0"/>
          </a:p>
          <a:p>
            <a:pPr>
              <a:lnSpc>
                <a:spcPct val="90000"/>
              </a:lnSpc>
            </a:pPr>
            <a:endParaRPr lang="en-US" sz="2800" smtClean="0"/>
          </a:p>
          <a:p>
            <a:pPr>
              <a:lnSpc>
                <a:spcPct val="90000"/>
              </a:lnSpc>
            </a:pPr>
            <a:endParaRPr lang="en-US" sz="2800" smtClean="0"/>
          </a:p>
          <a:p>
            <a:pPr>
              <a:lnSpc>
                <a:spcPct val="90000"/>
              </a:lnSpc>
            </a:pPr>
            <a:endParaRPr lang="en-US" sz="2800" smtClean="0"/>
          </a:p>
          <a:p>
            <a:pPr>
              <a:lnSpc>
                <a:spcPct val="90000"/>
              </a:lnSpc>
            </a:pPr>
            <a:endParaRPr lang="en-US" sz="2800" smtClean="0"/>
          </a:p>
        </p:txBody>
      </p:sp>
      <p:graphicFrame>
        <p:nvGraphicFramePr>
          <p:cNvPr id="36868" name="Object 2"/>
          <p:cNvGraphicFramePr>
            <a:graphicFrameLocks noChangeAspect="1"/>
          </p:cNvGraphicFramePr>
          <p:nvPr>
            <p:ph sz="half" idx="2"/>
          </p:nvPr>
        </p:nvGraphicFramePr>
        <p:xfrm>
          <a:off x="817563" y="1938338"/>
          <a:ext cx="6648450" cy="3757612"/>
        </p:xfrm>
        <a:graphic>
          <a:graphicData uri="http://schemas.openxmlformats.org/presentationml/2006/ole">
            <p:oleObj spid="_x0000_s4098" name="Equation" r:id="rId4" imgW="4076640" imgH="2514600" progId="Equation.DSMT4">
              <p:embed/>
            </p:oleObj>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sz="4000" dirty="0" smtClean="0"/>
              <a:t>Example 3: </a:t>
            </a:r>
            <a:r>
              <a:rPr lang="en-US" sz="4000" dirty="0" smtClean="0"/>
              <a:t>Equivalent Annual Cost Analysis</a:t>
            </a:r>
          </a:p>
        </p:txBody>
      </p:sp>
      <p:sp>
        <p:nvSpPr>
          <p:cNvPr id="35843" name="Rectangle 4"/>
          <p:cNvSpPr>
            <a:spLocks noGrp="1" noChangeArrowheads="1"/>
          </p:cNvSpPr>
          <p:nvPr>
            <p:ph type="body" sz="half" idx="1"/>
          </p:nvPr>
        </p:nvSpPr>
        <p:spPr>
          <a:xfrm>
            <a:off x="609600" y="1447800"/>
            <a:ext cx="4076700" cy="3548063"/>
          </a:xfrm>
        </p:spPr>
        <p:txBody>
          <a:bodyPr/>
          <a:lstStyle/>
          <a:p>
            <a:r>
              <a:rPr lang="en-US" dirty="0" smtClean="0"/>
              <a:t>Filtration system</a:t>
            </a:r>
            <a:endParaRPr lang="en-US" dirty="0" smtClean="0"/>
          </a:p>
          <a:p>
            <a:pPr lvl="1"/>
            <a:r>
              <a:rPr lang="en-US" dirty="0" smtClean="0"/>
              <a:t>Initial Cost = $</a:t>
            </a:r>
            <a:r>
              <a:rPr lang="en-US" dirty="0" smtClean="0"/>
              <a:t>1,100,000</a:t>
            </a:r>
            <a:endParaRPr lang="en-US" dirty="0" smtClean="0"/>
          </a:p>
          <a:p>
            <a:pPr lvl="1"/>
            <a:r>
              <a:rPr lang="en-US" dirty="0" smtClean="0"/>
              <a:t>Pre-tax operating cost = $</a:t>
            </a:r>
            <a:r>
              <a:rPr lang="en-US" dirty="0" smtClean="0"/>
              <a:t>60,000</a:t>
            </a:r>
            <a:endParaRPr lang="en-US" dirty="0" smtClean="0"/>
          </a:p>
          <a:p>
            <a:pPr lvl="1"/>
            <a:r>
              <a:rPr lang="en-US" dirty="0" smtClean="0"/>
              <a:t>Expected life is </a:t>
            </a:r>
            <a:r>
              <a:rPr lang="en-US" dirty="0" smtClean="0"/>
              <a:t>5 </a:t>
            </a:r>
            <a:r>
              <a:rPr lang="en-US" dirty="0" smtClean="0"/>
              <a:t>years</a:t>
            </a:r>
          </a:p>
        </p:txBody>
      </p:sp>
      <p:sp>
        <p:nvSpPr>
          <p:cNvPr id="35844" name="Rectangle 5"/>
          <p:cNvSpPr>
            <a:spLocks noGrp="1" noChangeArrowheads="1"/>
          </p:cNvSpPr>
          <p:nvPr>
            <p:ph type="body" sz="half" idx="2"/>
          </p:nvPr>
        </p:nvSpPr>
        <p:spPr>
          <a:xfrm>
            <a:off x="4838700" y="1447800"/>
            <a:ext cx="4076700" cy="3471863"/>
          </a:xfrm>
        </p:spPr>
        <p:txBody>
          <a:bodyPr/>
          <a:lstStyle/>
          <a:p>
            <a:r>
              <a:rPr lang="en-US" dirty="0" smtClean="0"/>
              <a:t>Precipitation system</a:t>
            </a:r>
            <a:endParaRPr lang="en-US" dirty="0" smtClean="0"/>
          </a:p>
          <a:p>
            <a:pPr lvl="1"/>
            <a:r>
              <a:rPr lang="en-US" dirty="0" smtClean="0"/>
              <a:t>Initial Cost = $</a:t>
            </a:r>
            <a:r>
              <a:rPr lang="en-US" dirty="0" smtClean="0"/>
              <a:t>1,900,000</a:t>
            </a:r>
            <a:endParaRPr lang="en-US" dirty="0" smtClean="0"/>
          </a:p>
          <a:p>
            <a:pPr lvl="1"/>
            <a:r>
              <a:rPr lang="en-US" dirty="0" smtClean="0"/>
              <a:t>Pre-tax operating cost = </a:t>
            </a:r>
            <a:r>
              <a:rPr lang="en-US" dirty="0" smtClean="0"/>
              <a:t>$10,000</a:t>
            </a:r>
            <a:endParaRPr lang="en-US" dirty="0" smtClean="0"/>
          </a:p>
          <a:p>
            <a:pPr lvl="1"/>
            <a:r>
              <a:rPr lang="en-US" dirty="0" smtClean="0"/>
              <a:t>Expected life is </a:t>
            </a:r>
            <a:r>
              <a:rPr lang="en-US" dirty="0" smtClean="0"/>
              <a:t>8 </a:t>
            </a:r>
            <a:r>
              <a:rPr lang="en-US" dirty="0" smtClean="0"/>
              <a:t>years</a:t>
            </a:r>
          </a:p>
        </p:txBody>
      </p:sp>
      <p:sp>
        <p:nvSpPr>
          <p:cNvPr id="35845" name="Text Box 6"/>
          <p:cNvSpPr txBox="1">
            <a:spLocks noChangeArrowheads="1"/>
          </p:cNvSpPr>
          <p:nvPr/>
        </p:nvSpPr>
        <p:spPr bwMode="auto">
          <a:xfrm>
            <a:off x="990600" y="3905250"/>
            <a:ext cx="7848600" cy="1754326"/>
          </a:xfrm>
          <a:prstGeom prst="rect">
            <a:avLst/>
          </a:prstGeom>
          <a:noFill/>
          <a:ln w="9525">
            <a:noFill/>
            <a:miter lim="800000"/>
            <a:headEnd/>
            <a:tailEnd/>
          </a:ln>
        </p:spPr>
        <p:txBody>
          <a:bodyPr>
            <a:spAutoFit/>
          </a:bodyPr>
          <a:lstStyle/>
          <a:p>
            <a:pPr>
              <a:spcBef>
                <a:spcPct val="50000"/>
              </a:spcBef>
            </a:pPr>
            <a:r>
              <a:rPr lang="en-US" dirty="0"/>
              <a:t>The machine chosen will be replaced indefinitely and neither machine will have a differential impact on revenue. No change in NWC is required.</a:t>
            </a:r>
          </a:p>
          <a:p>
            <a:pPr>
              <a:spcBef>
                <a:spcPct val="50000"/>
              </a:spcBef>
            </a:pPr>
            <a:r>
              <a:rPr lang="en-US" dirty="0"/>
              <a:t>The required return is </a:t>
            </a:r>
            <a:r>
              <a:rPr lang="en-US" dirty="0" smtClean="0"/>
              <a:t>12%, </a:t>
            </a:r>
            <a:r>
              <a:rPr lang="en-US" dirty="0"/>
              <a:t>CCA </a:t>
            </a:r>
            <a:r>
              <a:rPr lang="en-US" dirty="0" smtClean="0"/>
              <a:t> is calculated using straight-line method and </a:t>
            </a:r>
            <a:r>
              <a:rPr lang="en-US" dirty="0"/>
              <a:t>the tax rate is 40%.</a:t>
            </a:r>
          </a:p>
          <a:p>
            <a:pPr>
              <a:spcBef>
                <a:spcPct val="50000"/>
              </a:spcBef>
            </a:pPr>
            <a:r>
              <a:rPr lang="en-US" dirty="0"/>
              <a:t>Which machine should you buy?</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dirty="0" smtClean="0"/>
              <a:t>Example 4: </a:t>
            </a:r>
            <a:r>
              <a:rPr lang="en-US" dirty="0" smtClean="0"/>
              <a:t>Setting the Bid Price</a:t>
            </a:r>
          </a:p>
        </p:txBody>
      </p:sp>
      <p:sp>
        <p:nvSpPr>
          <p:cNvPr id="36867" name="Rectangle 3"/>
          <p:cNvSpPr>
            <a:spLocks noGrp="1" noChangeArrowheads="1"/>
          </p:cNvSpPr>
          <p:nvPr>
            <p:ph type="body" idx="1"/>
          </p:nvPr>
        </p:nvSpPr>
        <p:spPr/>
        <p:txBody>
          <a:bodyPr/>
          <a:lstStyle/>
          <a:p>
            <a:r>
              <a:rPr lang="en-US" sz="2800" smtClean="0"/>
              <a:t>Consider the example in the textbook:</a:t>
            </a:r>
          </a:p>
          <a:p>
            <a:pPr lvl="1"/>
            <a:r>
              <a:rPr lang="en-US" sz="2400" smtClean="0"/>
              <a:t>Need to produce 5 modified trucks per year for 4 years</a:t>
            </a:r>
          </a:p>
          <a:p>
            <a:pPr lvl="1"/>
            <a:r>
              <a:rPr lang="en-US" sz="2400" smtClean="0"/>
              <a:t>We can buy the truck platforms for $10,000 each</a:t>
            </a:r>
          </a:p>
          <a:p>
            <a:pPr lvl="1"/>
            <a:r>
              <a:rPr lang="en-US" sz="2400" smtClean="0"/>
              <a:t>Facilities will be leased for $24,000 per year</a:t>
            </a:r>
          </a:p>
          <a:p>
            <a:pPr lvl="1"/>
            <a:r>
              <a:rPr lang="en-US" sz="2400" smtClean="0"/>
              <a:t>Labour and material costs are $4,000 per truck</a:t>
            </a:r>
          </a:p>
          <a:p>
            <a:pPr lvl="1"/>
            <a:r>
              <a:rPr lang="en-US" sz="2400" smtClean="0"/>
              <a:t>Need $60,000 investment in new equipment, depreciated at 20% (CCA class 8)</a:t>
            </a:r>
          </a:p>
          <a:p>
            <a:pPr lvl="1"/>
            <a:r>
              <a:rPr lang="en-US" sz="2400" smtClean="0"/>
              <a:t>Expect to sell equipment for $5000 at the end of 4 years</a:t>
            </a:r>
          </a:p>
          <a:p>
            <a:pPr lvl="1"/>
            <a:r>
              <a:rPr lang="en-US" sz="2400" smtClean="0"/>
              <a:t>Need $40,000 in net working capital</a:t>
            </a:r>
          </a:p>
          <a:p>
            <a:pPr lvl="1"/>
            <a:r>
              <a:rPr lang="en-US" sz="2400" smtClean="0"/>
              <a:t>Tax rate is 43.5%</a:t>
            </a:r>
          </a:p>
          <a:p>
            <a:pPr lvl="1"/>
            <a:r>
              <a:rPr lang="en-US" sz="2400" smtClean="0"/>
              <a:t>Required return is 20%</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smtClean="0"/>
              <a:t>Quick Quiz</a:t>
            </a:r>
          </a:p>
        </p:txBody>
      </p:sp>
      <p:sp>
        <p:nvSpPr>
          <p:cNvPr id="37891" name="Rectangle 3"/>
          <p:cNvSpPr>
            <a:spLocks noGrp="1" noChangeArrowheads="1"/>
          </p:cNvSpPr>
          <p:nvPr>
            <p:ph type="body" idx="1"/>
          </p:nvPr>
        </p:nvSpPr>
        <p:spPr/>
        <p:txBody>
          <a:bodyPr/>
          <a:lstStyle/>
          <a:p>
            <a:r>
              <a:rPr lang="en-US" smtClean="0"/>
              <a:t>How do we determine if cash flows are relevant to the capital budgeting decision?</a:t>
            </a:r>
          </a:p>
          <a:p>
            <a:r>
              <a:rPr lang="en-US" smtClean="0"/>
              <a:t>What are the different methods for computing operating cash flow and when are they important?</a:t>
            </a:r>
          </a:p>
          <a:p>
            <a:r>
              <a:rPr lang="en-US" smtClean="0"/>
              <a:t>What is the basic process for finding the bid price?</a:t>
            </a:r>
          </a:p>
          <a:p>
            <a:r>
              <a:rPr lang="en-US" smtClean="0"/>
              <a:t>What is equivalent annual cost and when should it be used?</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smtClean="0"/>
              <a:t>Summary</a:t>
            </a:r>
          </a:p>
        </p:txBody>
      </p:sp>
      <p:sp>
        <p:nvSpPr>
          <p:cNvPr id="38915" name="Rectangle 3"/>
          <p:cNvSpPr>
            <a:spLocks noGrp="1" noChangeArrowheads="1"/>
          </p:cNvSpPr>
          <p:nvPr>
            <p:ph type="body" idx="1"/>
          </p:nvPr>
        </p:nvSpPr>
        <p:spPr>
          <a:xfrm>
            <a:off x="457200" y="1219200"/>
            <a:ext cx="8229600" cy="4906963"/>
          </a:xfrm>
        </p:spPr>
        <p:txBody>
          <a:bodyPr/>
          <a:lstStyle/>
          <a:p>
            <a:r>
              <a:rPr lang="en-US" sz="2800" dirty="0" smtClean="0"/>
              <a:t>You should know:</a:t>
            </a:r>
          </a:p>
          <a:p>
            <a:pPr lvl="1"/>
            <a:r>
              <a:rPr lang="en-US" dirty="0" smtClean="0"/>
              <a:t>How to determine the relevant incremental cash flows that should be considered in capital budgeting decisions</a:t>
            </a:r>
          </a:p>
          <a:p>
            <a:pPr lvl="1"/>
            <a:r>
              <a:rPr lang="en-US" dirty="0" smtClean="0"/>
              <a:t>How to calculate the CCA tax shield for a given investment</a:t>
            </a:r>
          </a:p>
          <a:p>
            <a:pPr lvl="1"/>
            <a:r>
              <a:rPr lang="en-US" dirty="0" smtClean="0"/>
              <a:t>How to perform a capital budgeting analysis for:</a:t>
            </a:r>
          </a:p>
          <a:p>
            <a:pPr lvl="2"/>
            <a:r>
              <a:rPr lang="en-US" dirty="0" smtClean="0"/>
              <a:t>Replacement problems</a:t>
            </a:r>
          </a:p>
          <a:p>
            <a:pPr lvl="2"/>
            <a:r>
              <a:rPr lang="en-US" dirty="0" smtClean="0"/>
              <a:t>Cost cutting problems</a:t>
            </a:r>
          </a:p>
          <a:p>
            <a:pPr lvl="2"/>
            <a:r>
              <a:rPr lang="en-US" dirty="0" smtClean="0"/>
              <a:t>Bid setting problems</a:t>
            </a:r>
          </a:p>
          <a:p>
            <a:pPr lvl="2"/>
            <a:r>
              <a:rPr lang="en-US" dirty="0" smtClean="0"/>
              <a:t>Projects of different lives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smtClean="0"/>
              <a:t>Asking the Right Question</a:t>
            </a:r>
          </a:p>
        </p:txBody>
      </p:sp>
      <p:sp>
        <p:nvSpPr>
          <p:cNvPr id="11267" name="Rectangle 3"/>
          <p:cNvSpPr>
            <a:spLocks noGrp="1" noChangeArrowheads="1"/>
          </p:cNvSpPr>
          <p:nvPr>
            <p:ph type="body" idx="1"/>
          </p:nvPr>
        </p:nvSpPr>
        <p:spPr>
          <a:xfrm>
            <a:off x="457200" y="1295400"/>
            <a:ext cx="8229600" cy="4830763"/>
          </a:xfrm>
        </p:spPr>
        <p:txBody>
          <a:bodyPr/>
          <a:lstStyle/>
          <a:p>
            <a:r>
              <a:rPr lang="en-US" dirty="0" smtClean="0"/>
              <a:t>You should always ask yourself “Will this cash flow occur (or not occur) ONLY if we accept the project?”</a:t>
            </a:r>
          </a:p>
          <a:p>
            <a:pPr lvl="1"/>
            <a:r>
              <a:rPr lang="en-US" dirty="0" smtClean="0"/>
              <a:t>If the answer is “yes”, it should be included in the analysis because it is incremental</a:t>
            </a:r>
          </a:p>
          <a:p>
            <a:pPr lvl="1"/>
            <a:r>
              <a:rPr lang="en-US" dirty="0" smtClean="0"/>
              <a:t>If the answer is “no”, it should not be included in the analysis because it will occur anyway</a:t>
            </a:r>
          </a:p>
          <a:p>
            <a:pPr lvl="1"/>
            <a:r>
              <a:rPr lang="en-US" dirty="0" smtClean="0"/>
              <a:t>If the answer is “part of it”, then we should include the part that occurs (or does not occur) because of the project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smtClean="0"/>
              <a:t>Common Types of Cash Flows</a:t>
            </a:r>
          </a:p>
        </p:txBody>
      </p:sp>
      <p:sp>
        <p:nvSpPr>
          <p:cNvPr id="12291" name="Rectangle 3"/>
          <p:cNvSpPr>
            <a:spLocks noGrp="1" noChangeArrowheads="1"/>
          </p:cNvSpPr>
          <p:nvPr>
            <p:ph type="body" idx="1"/>
          </p:nvPr>
        </p:nvSpPr>
        <p:spPr/>
        <p:txBody>
          <a:bodyPr/>
          <a:lstStyle/>
          <a:p>
            <a:pPr>
              <a:lnSpc>
                <a:spcPct val="90000"/>
              </a:lnSpc>
            </a:pPr>
            <a:r>
              <a:rPr lang="en-US" sz="2800" smtClean="0"/>
              <a:t>Sunk costs – costs that have been incurred in the past</a:t>
            </a:r>
          </a:p>
          <a:p>
            <a:pPr>
              <a:lnSpc>
                <a:spcPct val="90000"/>
              </a:lnSpc>
            </a:pPr>
            <a:r>
              <a:rPr lang="en-US" sz="2800" smtClean="0"/>
              <a:t>Opportunity costs – costs of lost options</a:t>
            </a:r>
          </a:p>
          <a:p>
            <a:pPr>
              <a:lnSpc>
                <a:spcPct val="90000"/>
              </a:lnSpc>
            </a:pPr>
            <a:r>
              <a:rPr lang="en-US" sz="2800" smtClean="0"/>
              <a:t>Side effects</a:t>
            </a:r>
          </a:p>
          <a:p>
            <a:pPr lvl="1">
              <a:lnSpc>
                <a:spcPct val="90000"/>
              </a:lnSpc>
            </a:pPr>
            <a:r>
              <a:rPr lang="en-US" sz="2400" smtClean="0"/>
              <a:t>Positive side effects – benefits to other projects</a:t>
            </a:r>
          </a:p>
          <a:p>
            <a:pPr lvl="1">
              <a:lnSpc>
                <a:spcPct val="90000"/>
              </a:lnSpc>
            </a:pPr>
            <a:r>
              <a:rPr lang="en-US" sz="2400" smtClean="0"/>
              <a:t>Negative side effects – costs to other projects</a:t>
            </a:r>
          </a:p>
          <a:p>
            <a:pPr>
              <a:lnSpc>
                <a:spcPct val="90000"/>
              </a:lnSpc>
            </a:pPr>
            <a:r>
              <a:rPr lang="en-US" sz="2800" smtClean="0"/>
              <a:t>Changes in net working capital</a:t>
            </a:r>
          </a:p>
          <a:p>
            <a:pPr>
              <a:lnSpc>
                <a:spcPct val="90000"/>
              </a:lnSpc>
            </a:pPr>
            <a:r>
              <a:rPr lang="en-US" sz="2800" smtClean="0"/>
              <a:t>Financing costs</a:t>
            </a:r>
          </a:p>
          <a:p>
            <a:pPr>
              <a:lnSpc>
                <a:spcPct val="90000"/>
              </a:lnSpc>
            </a:pPr>
            <a:r>
              <a:rPr lang="en-US" sz="2800" smtClean="0"/>
              <a:t>Inflation</a:t>
            </a:r>
          </a:p>
          <a:p>
            <a:pPr>
              <a:lnSpc>
                <a:spcPct val="90000"/>
              </a:lnSpc>
            </a:pPr>
            <a:r>
              <a:rPr lang="en-US" sz="2800" smtClean="0"/>
              <a:t>Capital Cost Allowance (CCA)</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sz="4000" smtClean="0"/>
              <a:t>Pro Forma Statements and Cash Flow</a:t>
            </a:r>
          </a:p>
        </p:txBody>
      </p:sp>
      <p:sp>
        <p:nvSpPr>
          <p:cNvPr id="13315" name="Rectangle 3"/>
          <p:cNvSpPr>
            <a:spLocks noGrp="1" noChangeArrowheads="1"/>
          </p:cNvSpPr>
          <p:nvPr>
            <p:ph type="body" idx="1"/>
          </p:nvPr>
        </p:nvSpPr>
        <p:spPr/>
        <p:txBody>
          <a:bodyPr/>
          <a:lstStyle/>
          <a:p>
            <a:r>
              <a:rPr lang="en-US" dirty="0" smtClean="0"/>
              <a:t>Capital budgeting relies heavily on pro forma accounting statements, particularly income statements</a:t>
            </a:r>
          </a:p>
          <a:p>
            <a:r>
              <a:rPr lang="en-US" dirty="0" smtClean="0"/>
              <a:t>Computing cash flows – refresher</a:t>
            </a:r>
          </a:p>
          <a:p>
            <a:pPr lvl="1"/>
            <a:r>
              <a:rPr lang="en-US" dirty="0" smtClean="0"/>
              <a:t>Operating Cash Flow (OCF) = EBIT + depreciation – taxes</a:t>
            </a:r>
          </a:p>
          <a:p>
            <a:pPr lvl="1"/>
            <a:r>
              <a:rPr lang="en-US" dirty="0" smtClean="0"/>
              <a:t>Cash Flow From Assets (CFFA) = OCF – net capital spending (NCS) – changes in NWC</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smtClean="0"/>
              <a:t>Example: Shark Attractant Pro Forma Income Statement</a:t>
            </a:r>
          </a:p>
        </p:txBody>
      </p:sp>
      <p:graphicFrame>
        <p:nvGraphicFramePr>
          <p:cNvPr id="13388" name="Group 76"/>
          <p:cNvGraphicFramePr>
            <a:graphicFrameLocks noGrp="1"/>
          </p:cNvGraphicFramePr>
          <p:nvPr>
            <p:ph type="tbl" idx="1"/>
          </p:nvPr>
        </p:nvGraphicFramePr>
        <p:xfrm>
          <a:off x="838200" y="1676400"/>
          <a:ext cx="8153400" cy="4452941"/>
        </p:xfrm>
        <a:graphic>
          <a:graphicData uri="http://schemas.openxmlformats.org/drawingml/2006/table">
            <a:tbl>
              <a:tblPr/>
              <a:tblGrid>
                <a:gridCol w="6248400"/>
                <a:gridCol w="1905000"/>
              </a:tblGrid>
              <a:tr h="619125">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dirty="0" smtClean="0">
                          <a:ln>
                            <a:noFill/>
                          </a:ln>
                          <a:solidFill>
                            <a:schemeClr val="tx1"/>
                          </a:solidFill>
                          <a:effectLst/>
                          <a:latin typeface="Arial" charset="0"/>
                        </a:rPr>
                        <a:t>Sales (50,000 units at $4.30/unit)</a:t>
                      </a:r>
                    </a:p>
                  </a:txBody>
                  <a:tcP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dirty="0" smtClean="0">
                          <a:ln>
                            <a:noFill/>
                          </a:ln>
                          <a:solidFill>
                            <a:schemeClr val="tx1"/>
                          </a:solidFill>
                          <a:effectLst/>
                          <a:latin typeface="Arial" charset="0"/>
                        </a:rPr>
                        <a:t>$215,000</a:t>
                      </a:r>
                    </a:p>
                  </a:txBody>
                  <a:tcPr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547688">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Variable Costs ($2.50/unit)</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125,000</a:t>
                      </a:r>
                    </a:p>
                  </a:txBody>
                  <a:tcPr horzOverflow="overflow">
                    <a:lnL>
                      <a:noFill/>
                    </a:lnL>
                    <a:lnR cap="flat">
                      <a:noFill/>
                    </a:lnR>
                    <a:lnT>
                      <a:noFill/>
                    </a:lnT>
                    <a:lnB w="12700" cap="flat" cmpd="sng" algn="ctr">
                      <a:solidFill>
                        <a:schemeClr val="tx1"/>
                      </a:solidFill>
                      <a:prstDash val="solid"/>
                      <a:round/>
                      <a:headEnd type="none" w="med" len="med"/>
                      <a:tailEnd type="none" w="med" len="med"/>
                    </a:lnB>
                    <a:lnTlToBr>
                      <a:noFill/>
                    </a:lnTlToBr>
                    <a:lnBlToTr>
                      <a:noFill/>
                    </a:lnBlToTr>
                    <a:noFill/>
                  </a:tcPr>
                </a:tc>
              </a:tr>
              <a:tr h="547688">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Gross profit</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dirty="0" smtClean="0">
                          <a:ln>
                            <a:noFill/>
                          </a:ln>
                          <a:solidFill>
                            <a:schemeClr val="tx1"/>
                          </a:solidFill>
                          <a:effectLst/>
                          <a:latin typeface="Arial" charset="0"/>
                        </a:rPr>
                        <a:t>$ 90,000</a:t>
                      </a:r>
                    </a:p>
                  </a:txBody>
                  <a:tcPr horzOverflow="overflow">
                    <a:lnL>
                      <a:noFill/>
                    </a:lnL>
                    <a:lnR cap="flat">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547688">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Fixed costs</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12,000</a:t>
                      </a:r>
                    </a:p>
                  </a:txBody>
                  <a:tcPr horzOverflow="overflow">
                    <a:lnL>
                      <a:noFill/>
                    </a:lnL>
                    <a:lnR cap="flat">
                      <a:noFill/>
                    </a:lnR>
                    <a:lnT>
                      <a:noFill/>
                    </a:lnT>
                    <a:lnB>
                      <a:noFill/>
                    </a:lnB>
                    <a:lnTlToBr>
                      <a:noFill/>
                    </a:lnTlToBr>
                    <a:lnBlToTr>
                      <a:noFill/>
                    </a:lnBlToTr>
                    <a:noFill/>
                  </a:tcPr>
                </a:tc>
              </a:tr>
              <a:tr h="547688">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Depreciation ($90,000 / 3)</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30,000</a:t>
                      </a:r>
                    </a:p>
                  </a:txBody>
                  <a:tcPr horzOverflow="overflow">
                    <a:lnL>
                      <a:noFill/>
                    </a:lnL>
                    <a:lnR cap="flat">
                      <a:noFill/>
                    </a:lnR>
                    <a:lnT>
                      <a:noFill/>
                    </a:lnT>
                    <a:lnB w="12700" cap="flat" cmpd="sng" algn="ctr">
                      <a:solidFill>
                        <a:schemeClr val="tx1"/>
                      </a:solidFill>
                      <a:prstDash val="solid"/>
                      <a:round/>
                      <a:headEnd type="none" w="med" len="med"/>
                      <a:tailEnd type="none" w="med" len="med"/>
                    </a:lnB>
                    <a:lnTlToBr>
                      <a:noFill/>
                    </a:lnTlToBr>
                    <a:lnBlToTr>
                      <a:noFill/>
                    </a:lnBlToTr>
                    <a:noFill/>
                  </a:tcPr>
                </a:tc>
              </a:tr>
              <a:tr h="547688">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EBIT</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dirty="0" smtClean="0">
                          <a:ln>
                            <a:noFill/>
                          </a:ln>
                          <a:solidFill>
                            <a:schemeClr val="tx1"/>
                          </a:solidFill>
                          <a:effectLst/>
                          <a:latin typeface="Arial" charset="0"/>
                        </a:rPr>
                        <a:t>$ 48,000</a:t>
                      </a:r>
                    </a:p>
                  </a:txBody>
                  <a:tcPr horzOverflow="overflow">
                    <a:lnL>
                      <a:noFill/>
                    </a:lnL>
                    <a:lnR cap="flat">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547688">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Taxes (34%)</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dirty="0" smtClean="0">
                          <a:ln>
                            <a:noFill/>
                          </a:ln>
                          <a:solidFill>
                            <a:schemeClr val="tx1"/>
                          </a:solidFill>
                          <a:effectLst/>
                          <a:latin typeface="Arial" charset="0"/>
                        </a:rPr>
                        <a:t>19,200</a:t>
                      </a:r>
                    </a:p>
                  </a:txBody>
                  <a:tcPr horzOverflow="overflow">
                    <a:lnL>
                      <a:noFill/>
                    </a:lnL>
                    <a:lnR cap="flat">
                      <a:noFill/>
                    </a:lnR>
                    <a:lnT>
                      <a:noFill/>
                    </a:lnT>
                    <a:lnB w="12700" cap="flat" cmpd="sng" algn="ctr">
                      <a:solidFill>
                        <a:schemeClr val="tx1"/>
                      </a:solidFill>
                      <a:prstDash val="solid"/>
                      <a:round/>
                      <a:headEnd type="none" w="med" len="med"/>
                      <a:tailEnd type="none" w="med" len="med"/>
                    </a:lnB>
                    <a:lnTlToBr>
                      <a:noFill/>
                    </a:lnTlToBr>
                    <a:lnBlToTr>
                      <a:noFill/>
                    </a:lnBlToTr>
                    <a:noFill/>
                  </a:tcPr>
                </a:tc>
              </a:tr>
              <a:tr h="547688">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smtClean="0">
                          <a:ln>
                            <a:noFill/>
                          </a:ln>
                          <a:solidFill>
                            <a:schemeClr val="tx1"/>
                          </a:solidFill>
                          <a:effectLst/>
                          <a:latin typeface="Arial" charset="0"/>
                        </a:rPr>
                        <a:t>Net Income</a:t>
                      </a:r>
                    </a:p>
                  </a:txBody>
                  <a:tcP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800" b="0" i="0" u="none" strike="noStrike" cap="none" normalizeH="0" baseline="0" dirty="0" smtClean="0">
                          <a:ln>
                            <a:noFill/>
                          </a:ln>
                          <a:solidFill>
                            <a:schemeClr val="tx1"/>
                          </a:solidFill>
                          <a:effectLst/>
                          <a:latin typeface="Arial" charset="0"/>
                        </a:rPr>
                        <a:t>$ 28,800</a:t>
                      </a:r>
                    </a:p>
                  </a:txBody>
                  <a:tcPr horzOverflow="overflow">
                    <a:lnL>
                      <a:noFill/>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5800" y="152400"/>
            <a:ext cx="8534400" cy="914400"/>
          </a:xfrm>
        </p:spPr>
        <p:txBody>
          <a:bodyPr/>
          <a:lstStyle/>
          <a:p>
            <a:r>
              <a:rPr lang="en-US" smtClean="0"/>
              <a:t>Example: Shark Attractant Projected Capital Requirements</a:t>
            </a:r>
          </a:p>
        </p:txBody>
      </p:sp>
      <p:graphicFrame>
        <p:nvGraphicFramePr>
          <p:cNvPr id="14456" name="Group 120"/>
          <p:cNvGraphicFramePr>
            <a:graphicFrameLocks noGrp="1"/>
          </p:cNvGraphicFramePr>
          <p:nvPr>
            <p:ph type="tbl" idx="1"/>
          </p:nvPr>
        </p:nvGraphicFramePr>
        <p:xfrm>
          <a:off x="762000" y="1676400"/>
          <a:ext cx="8212138" cy="4572000"/>
        </p:xfrm>
        <a:graphic>
          <a:graphicData uri="http://schemas.openxmlformats.org/drawingml/2006/table">
            <a:tbl>
              <a:tblPr/>
              <a:tblGrid>
                <a:gridCol w="1981200"/>
                <a:gridCol w="1524000"/>
                <a:gridCol w="1600200"/>
                <a:gridCol w="1600200"/>
                <a:gridCol w="1506538"/>
              </a:tblGrid>
              <a:tr h="914400">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endParaRPr kumimoji="0" lang="en-CA" sz="2400" b="0" i="0" u="none" strike="noStrike" cap="none" normalizeH="0" baseline="0" dirty="0" smtClean="0">
                        <a:ln>
                          <a:noFill/>
                        </a:ln>
                        <a:solidFill>
                          <a:schemeClr val="tx1"/>
                        </a:solidFill>
                        <a:effectLst/>
                        <a:latin typeface="Arial" charset="0"/>
                      </a:endParaRPr>
                    </a:p>
                  </a:txBody>
                  <a:tcP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gridSpan="4">
                  <a:txBody>
                    <a:bodyPr/>
                    <a:lstStyle/>
                    <a:p>
                      <a:pPr marL="0" marR="0" lvl="0" indent="0" algn="ct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Year</a:t>
                      </a:r>
                    </a:p>
                  </a:txBody>
                  <a:tcPr horzOverflow="overflow">
                    <a:lnL>
                      <a:noFill/>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r>
              <a:tr h="914400">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endParaRPr kumimoji="0" lang="en-CA" sz="2400" b="0" i="0" u="none" strike="noStrike" cap="none" normalizeH="0" baseline="0" smtClean="0">
                        <a:ln>
                          <a:noFill/>
                        </a:ln>
                        <a:solidFill>
                          <a:schemeClr val="tx1"/>
                        </a:solidFill>
                        <a:effectLst/>
                        <a:latin typeface="Arial" charset="0"/>
                      </a:endParaRPr>
                    </a:p>
                  </a:txBody>
                  <a:tcPr horzOverflow="overflow">
                    <a:lnL cap="flat">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dirty="0" smtClean="0">
                          <a:ln>
                            <a:noFill/>
                          </a:ln>
                          <a:solidFill>
                            <a:schemeClr val="tx1"/>
                          </a:solidFill>
                          <a:effectLst/>
                          <a:latin typeface="Arial" charset="0"/>
                        </a:rPr>
                        <a:t>0</a:t>
                      </a: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dirty="0" smtClean="0">
                          <a:ln>
                            <a:noFill/>
                          </a:ln>
                          <a:solidFill>
                            <a:schemeClr val="tx1"/>
                          </a:solidFill>
                          <a:effectLst/>
                          <a:latin typeface="Arial" charset="0"/>
                        </a:rPr>
                        <a:t>1</a:t>
                      </a: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2</a:t>
                      </a: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3</a:t>
                      </a: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4400">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NWC</a:t>
                      </a:r>
                    </a:p>
                  </a:txBody>
                  <a:tcPr horzOverflow="overflow">
                    <a:lnL cap="flat">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$20,000</a:t>
                      </a: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dirty="0" smtClean="0">
                          <a:ln>
                            <a:noFill/>
                          </a:ln>
                          <a:solidFill>
                            <a:schemeClr val="tx1"/>
                          </a:solidFill>
                          <a:effectLst/>
                          <a:latin typeface="Arial" charset="0"/>
                        </a:rPr>
                        <a:t>$20,000</a:t>
                      </a: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dirty="0" smtClean="0">
                          <a:ln>
                            <a:noFill/>
                          </a:ln>
                          <a:solidFill>
                            <a:schemeClr val="tx1"/>
                          </a:solidFill>
                          <a:effectLst/>
                          <a:latin typeface="Arial" charset="0"/>
                        </a:rPr>
                        <a:t>$20,000</a:t>
                      </a: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$20,000</a:t>
                      </a:r>
                    </a:p>
                  </a:txBody>
                  <a:tcPr horzOverflow="overflow">
                    <a:lnL>
                      <a:noFill/>
                    </a:lnL>
                    <a:lnR cap="flat">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914400">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Net Fixed Assets</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sng" strike="noStrike" cap="none" normalizeH="0" baseline="0" smtClean="0">
                          <a:ln>
                            <a:noFill/>
                          </a:ln>
                          <a:solidFill>
                            <a:schemeClr val="tx1"/>
                          </a:solidFill>
                          <a:effectLst/>
                          <a:latin typeface="Arial" charset="0"/>
                        </a:rPr>
                        <a:t>    90,000</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sng" strike="noStrike" cap="none" normalizeH="0" baseline="0" smtClean="0">
                          <a:ln>
                            <a:noFill/>
                          </a:ln>
                          <a:solidFill>
                            <a:schemeClr val="tx1"/>
                          </a:solidFill>
                          <a:effectLst/>
                          <a:latin typeface="Arial" charset="0"/>
                        </a:rPr>
                        <a:t>   60,000</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sng" strike="noStrike" cap="none" normalizeH="0" baseline="0" dirty="0" smtClean="0">
                          <a:ln>
                            <a:noFill/>
                          </a:ln>
                          <a:solidFill>
                            <a:schemeClr val="tx1"/>
                          </a:solidFill>
                          <a:effectLst/>
                          <a:latin typeface="Arial" charset="0"/>
                        </a:rPr>
                        <a:t>   30,000</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sng" strike="noStrike" cap="none" normalizeH="0" baseline="0" smtClean="0">
                          <a:ln>
                            <a:noFill/>
                          </a:ln>
                          <a:solidFill>
                            <a:schemeClr val="tx1"/>
                          </a:solidFill>
                          <a:effectLst/>
                          <a:latin typeface="Arial" charset="0"/>
                        </a:rPr>
                        <a:t>            0</a:t>
                      </a:r>
                    </a:p>
                  </a:txBody>
                  <a:tcPr horzOverflow="overflow">
                    <a:lnL>
                      <a:noFill/>
                    </a:lnL>
                    <a:lnR cap="flat">
                      <a:noFill/>
                    </a:lnR>
                    <a:lnT>
                      <a:noFill/>
                    </a:lnT>
                    <a:lnB>
                      <a:noFill/>
                    </a:lnB>
                    <a:lnTlToBr>
                      <a:noFill/>
                    </a:lnTlToBr>
                    <a:lnBlToTr>
                      <a:noFill/>
                    </a:lnBlToTr>
                    <a:noFill/>
                  </a:tcPr>
                </a:tc>
              </a:tr>
              <a:tr h="914400">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Total Investment</a:t>
                      </a:r>
                    </a:p>
                  </a:txBody>
                  <a:tcP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$110,000</a:t>
                      </a: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dirty="0" smtClean="0">
                          <a:ln>
                            <a:noFill/>
                          </a:ln>
                          <a:solidFill>
                            <a:schemeClr val="tx1"/>
                          </a:solidFill>
                          <a:effectLst/>
                          <a:latin typeface="Arial" charset="0"/>
                        </a:rPr>
                        <a:t>$80,000</a:t>
                      </a: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dirty="0" smtClean="0">
                          <a:ln>
                            <a:noFill/>
                          </a:ln>
                          <a:solidFill>
                            <a:schemeClr val="tx1"/>
                          </a:solidFill>
                          <a:effectLst/>
                          <a:latin typeface="Arial" charset="0"/>
                        </a:rPr>
                        <a:t>$50,000</a:t>
                      </a: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dirty="0" smtClean="0">
                          <a:ln>
                            <a:noFill/>
                          </a:ln>
                          <a:solidFill>
                            <a:schemeClr val="tx1"/>
                          </a:solidFill>
                          <a:effectLst/>
                          <a:latin typeface="Arial" charset="0"/>
                        </a:rPr>
                        <a:t>$20,000</a:t>
                      </a:r>
                    </a:p>
                  </a:txBody>
                  <a:tcPr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Slide Number Placeholder 3"/>
          <p:cNvSpPr>
            <a:spLocks noGrp="1"/>
          </p:cNvSpPr>
          <p:nvPr>
            <p:ph type="sldNum" sz="quarter" idx="10"/>
          </p:nvPr>
        </p:nvSpPr>
        <p:spPr/>
        <p:txBody>
          <a:bodyPr/>
          <a:lstStyle/>
          <a:p>
            <a:pPr>
              <a:defRPr/>
            </a:pPr>
            <a:r>
              <a:rPr lang="en-US"/>
              <a:t>10-</a:t>
            </a:r>
            <a:fld id="{D8304E50-2B63-4803-ABA7-ABFE2C9BEE09}" type="slidenum">
              <a:rPr lang="en-US"/>
              <a:pPr>
                <a:defRPr/>
              </a:pPr>
              <a:t>9</a:t>
            </a:fld>
            <a:endParaRPr lang="en-US"/>
          </a:p>
        </p:txBody>
      </p:sp>
      <p:sp>
        <p:nvSpPr>
          <p:cNvPr id="16387" name="Rectangle 2"/>
          <p:cNvSpPr>
            <a:spLocks noGrp="1" noChangeArrowheads="1"/>
          </p:cNvSpPr>
          <p:nvPr>
            <p:ph type="title"/>
          </p:nvPr>
        </p:nvSpPr>
        <p:spPr/>
        <p:txBody>
          <a:bodyPr/>
          <a:lstStyle/>
          <a:p>
            <a:r>
              <a:rPr lang="en-US" smtClean="0"/>
              <a:t>Example: Shark Attractant Projected Total Cash Flows</a:t>
            </a:r>
          </a:p>
        </p:txBody>
      </p:sp>
      <p:graphicFrame>
        <p:nvGraphicFramePr>
          <p:cNvPr id="16540" name="Group 156"/>
          <p:cNvGraphicFramePr>
            <a:graphicFrameLocks noGrp="1"/>
          </p:cNvGraphicFramePr>
          <p:nvPr>
            <p:ph type="tbl" idx="1"/>
          </p:nvPr>
        </p:nvGraphicFramePr>
        <p:xfrm>
          <a:off x="1066800" y="1752600"/>
          <a:ext cx="7772400" cy="4635502"/>
        </p:xfrm>
        <a:graphic>
          <a:graphicData uri="http://schemas.openxmlformats.org/drawingml/2006/table">
            <a:tbl>
              <a:tblPr/>
              <a:tblGrid>
                <a:gridCol w="1555750"/>
                <a:gridCol w="1552575"/>
                <a:gridCol w="1555750"/>
                <a:gridCol w="1552575"/>
                <a:gridCol w="1555750"/>
              </a:tblGrid>
              <a:tr h="528638">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endParaRPr kumimoji="0" lang="en-CA" sz="2400" b="0" i="0" u="none" strike="noStrike" cap="none" normalizeH="0" baseline="0" dirty="0" smtClean="0">
                        <a:ln>
                          <a:noFill/>
                        </a:ln>
                        <a:solidFill>
                          <a:schemeClr val="tx1"/>
                        </a:solidFill>
                        <a:effectLst/>
                        <a:latin typeface="Arial" charset="0"/>
                      </a:endParaRPr>
                    </a:p>
                  </a:txBody>
                  <a:tcP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gridSpan="4">
                  <a:txBody>
                    <a:bodyPr/>
                    <a:lstStyle/>
                    <a:p>
                      <a:pPr marL="0" marR="0" lvl="0" indent="0" algn="ct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Year</a:t>
                      </a:r>
                    </a:p>
                  </a:txBody>
                  <a:tcPr horzOverflow="overflow">
                    <a:lnL>
                      <a:noFill/>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r>
              <a:tr h="755650">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endParaRPr kumimoji="0" lang="en-CA" sz="2400" b="0" i="0" u="none" strike="noStrike" cap="none" normalizeH="0" baseline="0" smtClean="0">
                        <a:ln>
                          <a:noFill/>
                        </a:ln>
                        <a:solidFill>
                          <a:schemeClr val="tx1"/>
                        </a:solidFill>
                        <a:effectLst/>
                        <a:latin typeface="Arial" charset="0"/>
                      </a:endParaRPr>
                    </a:p>
                  </a:txBody>
                  <a:tcPr horzOverflow="overflow">
                    <a:lnL cap="flat">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0</a:t>
                      </a: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1</a:t>
                      </a: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2</a:t>
                      </a: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3</a:t>
                      </a: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3250">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OCF</a:t>
                      </a:r>
                    </a:p>
                  </a:txBody>
                  <a:tcPr horzOverflow="overflow">
                    <a:lnL cap="flat">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endParaRPr kumimoji="0" lang="en-CA" sz="2400" b="0" i="0" u="none" strike="noStrike" cap="none" normalizeH="0" baseline="0" smtClean="0">
                        <a:ln>
                          <a:noFill/>
                        </a:ln>
                        <a:solidFill>
                          <a:schemeClr val="tx1"/>
                        </a:solidFill>
                        <a:effectLst/>
                        <a:latin typeface="Arial" charset="0"/>
                      </a:endParaRP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dirty="0" smtClean="0">
                          <a:ln>
                            <a:noFill/>
                          </a:ln>
                          <a:solidFill>
                            <a:schemeClr val="tx1"/>
                          </a:solidFill>
                          <a:effectLst/>
                          <a:latin typeface="Arial" charset="0"/>
                        </a:rPr>
                        <a:t>$58,800</a:t>
                      </a: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dirty="0" smtClean="0">
                          <a:ln>
                            <a:noFill/>
                          </a:ln>
                          <a:solidFill>
                            <a:schemeClr val="tx1"/>
                          </a:solidFill>
                          <a:effectLst/>
                          <a:latin typeface="Arial" charset="0"/>
                        </a:rPr>
                        <a:t>$58,800</a:t>
                      </a: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dirty="0" smtClean="0">
                          <a:ln>
                            <a:noFill/>
                          </a:ln>
                          <a:solidFill>
                            <a:schemeClr val="tx1"/>
                          </a:solidFill>
                          <a:effectLst/>
                          <a:latin typeface="Arial" charset="0"/>
                        </a:rPr>
                        <a:t>$58,800</a:t>
                      </a:r>
                    </a:p>
                  </a:txBody>
                  <a:tcPr horzOverflow="overflow">
                    <a:lnL>
                      <a:noFill/>
                    </a:lnL>
                    <a:lnR cap="flat">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935038">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Change in NWC</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-$20,000</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endParaRPr kumimoji="0" lang="en-CA" sz="2400" b="0" i="0" u="none" strike="noStrike" cap="none" normalizeH="0" baseline="0" smtClean="0">
                        <a:ln>
                          <a:noFill/>
                        </a:ln>
                        <a:solidFill>
                          <a:schemeClr val="tx1"/>
                        </a:solidFill>
                        <a:effectLst/>
                        <a:latin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endParaRPr kumimoji="0" lang="en-CA" sz="2400" b="0" i="0" u="none" strike="noStrike" cap="none" normalizeH="0" baseline="0" dirty="0" smtClean="0">
                        <a:ln>
                          <a:noFill/>
                        </a:ln>
                        <a:solidFill>
                          <a:schemeClr val="tx1"/>
                        </a:solidFill>
                        <a:effectLst/>
                        <a:latin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20,000</a:t>
                      </a:r>
                    </a:p>
                  </a:txBody>
                  <a:tcPr horzOverflow="overflow">
                    <a:lnL>
                      <a:noFill/>
                    </a:lnL>
                    <a:lnR cap="flat">
                      <a:noFill/>
                    </a:lnR>
                    <a:lnT>
                      <a:noFill/>
                    </a:lnT>
                    <a:lnB>
                      <a:noFill/>
                    </a:lnB>
                    <a:lnTlToBr>
                      <a:noFill/>
                    </a:lnTlToBr>
                    <a:lnBlToTr>
                      <a:noFill/>
                    </a:lnBlToTr>
                    <a:noFill/>
                  </a:tcPr>
                </a:tc>
              </a:tr>
              <a:tr h="1023938">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Capital Spending</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-$90,000</a:t>
                      </a: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sng" strike="noStrike" cap="none" normalizeH="0" baseline="0" smtClean="0">
                          <a:ln>
                            <a:noFill/>
                          </a:ln>
                          <a:solidFill>
                            <a:schemeClr val="tx1"/>
                          </a:solidFill>
                          <a:effectLst/>
                          <a:latin typeface="Arial" charset="0"/>
                        </a:rPr>
                        <a:t>  </a:t>
                      </a: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endParaRPr kumimoji="0" lang="en-CA" sz="2400" b="0" i="0" u="sng" strike="noStrike" cap="none" normalizeH="0" baseline="0" smtClean="0">
                        <a:ln>
                          <a:noFill/>
                        </a:ln>
                        <a:solidFill>
                          <a:schemeClr val="tx1"/>
                        </a:solidFill>
                        <a:effectLst/>
                        <a:latin typeface="Arial" charset="0"/>
                      </a:endParaRP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endParaRPr kumimoji="0" lang="en-CA" sz="2400" b="0" i="0" u="sng" strike="noStrike" cap="none" normalizeH="0" baseline="0" smtClean="0">
                        <a:ln>
                          <a:noFill/>
                        </a:ln>
                        <a:solidFill>
                          <a:schemeClr val="tx1"/>
                        </a:solidFill>
                        <a:effectLst/>
                        <a:latin typeface="Arial" charset="0"/>
                      </a:endParaRPr>
                    </a:p>
                  </a:txBody>
                  <a:tcPr horzOverflow="overflow">
                    <a:lnL>
                      <a:noFill/>
                    </a:lnL>
                    <a:lnR cap="flat">
                      <a:noFill/>
                    </a:lnR>
                    <a:lnT>
                      <a:noFill/>
                    </a:lnT>
                    <a:lnB w="12700" cap="flat" cmpd="sng" algn="ctr">
                      <a:solidFill>
                        <a:schemeClr val="tx1"/>
                      </a:solidFill>
                      <a:prstDash val="solid"/>
                      <a:round/>
                      <a:headEnd type="none" w="med" len="med"/>
                      <a:tailEnd type="none" w="med" len="med"/>
                    </a:lnB>
                    <a:lnTlToBr>
                      <a:noFill/>
                    </a:lnTlToBr>
                    <a:lnBlToTr>
                      <a:noFill/>
                    </a:lnBlToTr>
                    <a:noFill/>
                  </a:tcPr>
                </a:tc>
              </a:tr>
              <a:tr h="788988">
                <a:tc>
                  <a:txBody>
                    <a:bodyPr/>
                    <a:lstStyle/>
                    <a:p>
                      <a:pPr marL="0" marR="0" lvl="0" indent="0" algn="l"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CFFA</a:t>
                      </a:r>
                    </a:p>
                  </a:txBody>
                  <a:tcP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smtClean="0">
                          <a:ln>
                            <a:noFill/>
                          </a:ln>
                          <a:solidFill>
                            <a:schemeClr val="tx1"/>
                          </a:solidFill>
                          <a:effectLst/>
                          <a:latin typeface="Arial" charset="0"/>
                        </a:rPr>
                        <a:t>-$110,000</a:t>
                      </a:r>
                    </a:p>
                  </a:txBody>
                  <a:tcPr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dirty="0" smtClean="0">
                          <a:ln>
                            <a:noFill/>
                          </a:ln>
                          <a:solidFill>
                            <a:schemeClr val="tx1"/>
                          </a:solidFill>
                          <a:effectLst/>
                          <a:latin typeface="Arial" charset="0"/>
                        </a:rPr>
                        <a:t>$58,800</a:t>
                      </a:r>
                    </a:p>
                  </a:txBody>
                  <a:tcPr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dirty="0" smtClean="0">
                          <a:ln>
                            <a:noFill/>
                          </a:ln>
                          <a:solidFill>
                            <a:schemeClr val="tx1"/>
                          </a:solidFill>
                          <a:effectLst/>
                          <a:latin typeface="Arial" charset="0"/>
                        </a:rPr>
                        <a:t>$58,800</a:t>
                      </a:r>
                    </a:p>
                  </a:txBody>
                  <a:tcPr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rgbClr val="C84300"/>
                        </a:buClr>
                        <a:buSzTx/>
                        <a:buFontTx/>
                        <a:buNone/>
                        <a:tabLst/>
                      </a:pPr>
                      <a:r>
                        <a:rPr kumimoji="0" lang="en-US" sz="2400" b="0" i="0" u="none" strike="noStrike" cap="none" normalizeH="0" baseline="0" dirty="0" smtClean="0">
                          <a:ln>
                            <a:noFill/>
                          </a:ln>
                          <a:solidFill>
                            <a:schemeClr val="tx1"/>
                          </a:solidFill>
                          <a:effectLst/>
                          <a:latin typeface="Arial" charset="0"/>
                        </a:rPr>
                        <a:t>$78,800</a:t>
                      </a:r>
                      <a:endParaRPr kumimoji="0" lang="en-US" sz="2400" b="0" i="0" u="none" strike="noStrike" cap="none" normalizeH="0" baseline="0" dirty="0" smtClean="0">
                        <a:ln>
                          <a:noFill/>
                        </a:ln>
                        <a:solidFill>
                          <a:schemeClr val="tx1"/>
                        </a:solidFill>
                        <a:effectLst/>
                        <a:latin typeface="Arial" charset="0"/>
                      </a:endParaRPr>
                    </a:p>
                  </a:txBody>
                  <a:tcPr horzOverflow="overflow">
                    <a:lnL>
                      <a:noFill/>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871</TotalTime>
  <Words>2898</Words>
  <Application>Microsoft Office PowerPoint</Application>
  <PresentationFormat>On-screen Show (4:3)</PresentationFormat>
  <Paragraphs>850</Paragraphs>
  <Slides>35</Slides>
  <Notes>35</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2</vt:i4>
      </vt:variant>
      <vt:variant>
        <vt:lpstr>Slide Titles</vt:lpstr>
      </vt:variant>
      <vt:variant>
        <vt:i4>35</vt:i4>
      </vt:variant>
    </vt:vector>
  </HeadingPairs>
  <TitlesOfParts>
    <vt:vector size="40" baseType="lpstr">
      <vt:lpstr>Arial</vt:lpstr>
      <vt:lpstr>Calibri</vt:lpstr>
      <vt:lpstr>Office Theme</vt:lpstr>
      <vt:lpstr>Microsoft Equation 3.0</vt:lpstr>
      <vt:lpstr>MathType 5.0 Equation</vt:lpstr>
      <vt:lpstr>Ch.10 Making Capital Investment Decisions</vt:lpstr>
      <vt:lpstr>Chapter Outline</vt:lpstr>
      <vt:lpstr>Relevant Cash Flows</vt:lpstr>
      <vt:lpstr>Asking the Right Question</vt:lpstr>
      <vt:lpstr>Common Types of Cash Flows</vt:lpstr>
      <vt:lpstr>Pro Forma Statements and Cash Flow</vt:lpstr>
      <vt:lpstr>Example: Shark Attractant Pro Forma Income Statement</vt:lpstr>
      <vt:lpstr>Example: Shark Attractant Projected Capital Requirements</vt:lpstr>
      <vt:lpstr>Example: Shark Attractant Projected Total Cash Flows</vt:lpstr>
      <vt:lpstr>Making The Decision</vt:lpstr>
      <vt:lpstr>More on NWC</vt:lpstr>
      <vt:lpstr>Capital Cost Allowance (CCA)</vt:lpstr>
      <vt:lpstr>Computing Depreciation</vt:lpstr>
      <vt:lpstr>Case study: Majestic Mulch and Compost Company (MMCC)</vt:lpstr>
      <vt:lpstr>Annual CCA. MMCC project  (Class 8, 20% rate)</vt:lpstr>
      <vt:lpstr>Additions to NWC. MMCC project.  </vt:lpstr>
      <vt:lpstr>Projected income statements. MMCC project.  </vt:lpstr>
      <vt:lpstr>Projected cash flows. MMCC project.  </vt:lpstr>
      <vt:lpstr>MMCC project characteristics  </vt:lpstr>
      <vt:lpstr>Other Methods for Computing OCF</vt:lpstr>
      <vt:lpstr>PV of CCA Tax Shield Formula</vt:lpstr>
      <vt:lpstr>Example: Depreciation and Salvage</vt:lpstr>
      <vt:lpstr>Example: Depreciation and Salvage (continued)</vt:lpstr>
      <vt:lpstr>Salvage Value versus UCC</vt:lpstr>
      <vt:lpstr>MMCC project CCA tax shield  </vt:lpstr>
      <vt:lpstr>MMCC project cash flows using tax shield approach </vt:lpstr>
      <vt:lpstr>Example 1: Cost Cutting</vt:lpstr>
      <vt:lpstr>Example 2: Replacement Problem</vt:lpstr>
      <vt:lpstr>Example 2: Replacement Problem (continued)</vt:lpstr>
      <vt:lpstr>Example 2: Replacement Problem continued</vt:lpstr>
      <vt:lpstr>Example 2: Replacement Problem continued</vt:lpstr>
      <vt:lpstr>Example 3: Equivalent Annual Cost Analysis</vt:lpstr>
      <vt:lpstr>Example 4: Setting the Bid Price</vt:lpstr>
      <vt:lpstr>Quick Quiz</vt:lpstr>
      <vt:lpstr>Summary</vt:lpstr>
    </vt:vector>
  </TitlesOfParts>
  <Company>Carleton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Yuriy Zabolotnyuk</dc:creator>
  <cp:lastModifiedBy> Yuriy</cp:lastModifiedBy>
  <cp:revision>312</cp:revision>
  <dcterms:created xsi:type="dcterms:W3CDTF">2008-08-25T16:12:17Z</dcterms:created>
  <dcterms:modified xsi:type="dcterms:W3CDTF">2011-01-03T04:27:26Z</dcterms:modified>
</cp:coreProperties>
</file>