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FCE02"/>
    <a:srgbClr val="F9FEDE"/>
    <a:srgbClr val="E6F802"/>
    <a:srgbClr val="EBFC8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1162" autoAdjust="0"/>
  </p:normalViewPr>
  <p:slideViewPr>
    <p:cSldViewPr>
      <p:cViewPr>
        <p:scale>
          <a:sx n="40" d="100"/>
          <a:sy n="40" d="100"/>
        </p:scale>
        <p:origin x="-2160"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776061F-582F-43E5-93F8-4842B10B095D}" type="datetimeFigureOut">
              <a:rPr lang="fr-CA" smtClean="0"/>
              <a:t>2014-10-05</a:t>
            </a:fld>
            <a:endParaRPr lang="fr-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5923DFA-AF28-4324-B499-F27849C04E94}" type="slidenum">
              <a:rPr lang="fr-CA" smtClean="0"/>
              <a:t>‹#›</a:t>
            </a:fld>
            <a:endParaRPr lang="fr-CA"/>
          </a:p>
        </p:txBody>
      </p:sp>
    </p:spTree>
    <p:extLst>
      <p:ext uri="{BB962C8B-B14F-4D97-AF65-F5344CB8AC3E}">
        <p14:creationId xmlns:p14="http://schemas.microsoft.com/office/powerpoint/2010/main" val="1692637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So we’ll do a quick review of the Prologue,</a:t>
            </a:r>
            <a:r>
              <a:rPr lang="en-CA" baseline="0" dirty="0" smtClean="0"/>
              <a:t> Chapter 1, Chapter 2 and Chapter 6 that will be on the first midterm along with a small series of sample questions in the same format as those that will feature on the exam.</a:t>
            </a:r>
          </a:p>
          <a:p>
            <a:endParaRPr lang="en-CA" baseline="0" dirty="0" smtClean="0"/>
          </a:p>
          <a:p>
            <a:r>
              <a:rPr lang="en-CA" baseline="0" dirty="0" smtClean="0"/>
              <a:t>Note that this is not an exhaustive review of the course material but, rather, a review of the take away messages of each chapter that we have covered thus far. If something isn’t featured in the review, it doesn’t mean that it will not be on the exam! This review is really just to give you a better idea of what could be on the exam but not of what exactly will be on the exam. You still need to study everything that we covered both in the book and in class.</a:t>
            </a:r>
          </a:p>
          <a:p>
            <a:endParaRPr lang="en-CA" baseline="0" dirty="0" smtClean="0"/>
          </a:p>
          <a:p>
            <a:r>
              <a:rPr lang="en-CA" baseline="0" dirty="0" smtClean="0"/>
              <a:t>Also we are not trying to trick you but simply to evaluate your knowledge of the course material so in many instances your first instinct will be right – do not overthink your choices – review your answers if you have time but don’t look for hidden clues and tricks because there will not be any  - the questions are pretty straightforward. </a:t>
            </a:r>
          </a:p>
          <a:p>
            <a:endParaRPr lang="en-CA" baseline="0" dirty="0" smtClean="0"/>
          </a:p>
          <a:p>
            <a:r>
              <a:rPr lang="en-CA" baseline="0" dirty="0" smtClean="0"/>
              <a:t>The exam will be made up of 80 multiple choice questions. Most of the questions will have 4 possible answers but some have 5. You will have an hour and half to complete the exam.</a:t>
            </a:r>
            <a:endParaRPr lang="fr-CA" dirty="0"/>
          </a:p>
        </p:txBody>
      </p:sp>
      <p:sp>
        <p:nvSpPr>
          <p:cNvPr id="4" name="Slide Number Placeholder 3"/>
          <p:cNvSpPr>
            <a:spLocks noGrp="1"/>
          </p:cNvSpPr>
          <p:nvPr>
            <p:ph type="sldNum" sz="quarter" idx="10"/>
          </p:nvPr>
        </p:nvSpPr>
        <p:spPr/>
        <p:txBody>
          <a:bodyPr/>
          <a:lstStyle/>
          <a:p>
            <a:fld id="{75923DFA-AF28-4324-B499-F27849C04E94}" type="slidenum">
              <a:rPr lang="fr-CA" smtClean="0"/>
              <a:t>1</a:t>
            </a:fld>
            <a:endParaRPr lang="fr-CA"/>
          </a:p>
        </p:txBody>
      </p:sp>
    </p:spTree>
    <p:extLst>
      <p:ext uri="{BB962C8B-B14F-4D97-AF65-F5344CB8AC3E}">
        <p14:creationId xmlns:p14="http://schemas.microsoft.com/office/powerpoint/2010/main" val="25605206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So before we start with the review I just wanted to go over some basic rules and general instructions for the exam. </a:t>
            </a:r>
          </a:p>
          <a:p>
            <a:endParaRPr lang="en-CA" dirty="0" smtClean="0"/>
          </a:p>
          <a:p>
            <a:r>
              <a:rPr lang="en-CA" dirty="0" smtClean="0"/>
              <a:t>So first you will need</a:t>
            </a:r>
            <a:r>
              <a:rPr lang="en-CA" baseline="0" dirty="0" smtClean="0"/>
              <a:t> to bring your student card to the exam – this is the only form of id which will be accepted. If you do not have your student card with you, you will need to present it to the School of Psychology on the third floor of the Vanier building as soon as possible.</a:t>
            </a:r>
          </a:p>
          <a:p>
            <a:endParaRPr lang="en-CA" baseline="0" dirty="0" smtClean="0"/>
          </a:p>
          <a:p>
            <a:r>
              <a:rPr lang="en-CA" baseline="0" dirty="0" smtClean="0"/>
              <a:t>As I’ve mentioned the exam is multiple choice and the answers will be given on </a:t>
            </a:r>
            <a:r>
              <a:rPr lang="en-CA" baseline="0" dirty="0" err="1" smtClean="0"/>
              <a:t>scantron</a:t>
            </a:r>
            <a:r>
              <a:rPr lang="en-CA" baseline="0" dirty="0" smtClean="0"/>
              <a:t> sheets. I recommend using a pencil to prevent bleed through and allow for erasing. If you erase an answer, make sure that it is no longer visible. If your previous answer is still visible, ask for a new </a:t>
            </a:r>
            <a:r>
              <a:rPr lang="en-CA" baseline="0" dirty="0" err="1" smtClean="0"/>
              <a:t>scantron</a:t>
            </a:r>
            <a:r>
              <a:rPr lang="en-CA" baseline="0" dirty="0" smtClean="0"/>
              <a:t>. Also make sure that you darken up the wholes completely – if only a portion of the whole is filled it will not be read by the machine and you risk losing points. The surname corresponds to your last name and initials to those of your first names only. So, if your name was Mary Louise Parker, you’d write and fill up the circles for Parker in the Surname section and write ML in the initials column. If your name was Martin Short, you’d write Short in the surname section and only M in the initials column. Make sure that you write the name that you used to register for the course. </a:t>
            </a:r>
          </a:p>
          <a:p>
            <a:endParaRPr lang="en-CA" baseline="0" dirty="0" smtClean="0"/>
          </a:p>
          <a:p>
            <a:r>
              <a:rPr lang="en-CA" baseline="0" dirty="0" smtClean="0"/>
              <a:t>You should write your answers on the </a:t>
            </a:r>
            <a:r>
              <a:rPr lang="en-CA" baseline="0" dirty="0" err="1" smtClean="0"/>
              <a:t>scantron</a:t>
            </a:r>
            <a:r>
              <a:rPr lang="en-CA" baseline="0" dirty="0" smtClean="0"/>
              <a:t> sheet as well as on the exam booklet in case something were to happen to your </a:t>
            </a:r>
            <a:r>
              <a:rPr lang="en-CA" baseline="0" dirty="0" err="1" smtClean="0"/>
              <a:t>scantron</a:t>
            </a:r>
            <a:r>
              <a:rPr lang="en-CA" baseline="0" dirty="0" smtClean="0"/>
              <a:t> sheet. Finally, I recommend that you fill in the </a:t>
            </a:r>
            <a:r>
              <a:rPr lang="en-CA" baseline="0" dirty="0" err="1" smtClean="0"/>
              <a:t>scantron</a:t>
            </a:r>
            <a:r>
              <a:rPr lang="en-CA" baseline="0" dirty="0" smtClean="0"/>
              <a:t> sheet as you go. You will only have an hour and a half to complete the exam and you don’t want the exam to end without having had the time to fill up the </a:t>
            </a:r>
            <a:r>
              <a:rPr lang="en-CA" baseline="0" dirty="0" err="1" smtClean="0"/>
              <a:t>scantron</a:t>
            </a:r>
            <a:r>
              <a:rPr lang="en-CA" baseline="0" dirty="0" smtClean="0"/>
              <a:t>. It’s also easier to make mistakes such as skipping a row if you fill up the sheet all in one shot at the end of the exam period. </a:t>
            </a:r>
            <a:r>
              <a:rPr lang="en-CA" baseline="0" dirty="0" smtClean="0"/>
              <a:t>The </a:t>
            </a:r>
            <a:r>
              <a:rPr lang="en-CA" baseline="0" dirty="0" err="1" smtClean="0"/>
              <a:t>scantron</a:t>
            </a:r>
            <a:r>
              <a:rPr lang="en-CA" baseline="0" dirty="0" smtClean="0"/>
              <a:t> is what will be corrected and if it is not filled up completely or properly, you risk losing a lot of points.</a:t>
            </a:r>
            <a:endParaRPr lang="fr-CA" dirty="0"/>
          </a:p>
        </p:txBody>
      </p:sp>
      <p:sp>
        <p:nvSpPr>
          <p:cNvPr id="4" name="Slide Number Placeholder 3"/>
          <p:cNvSpPr>
            <a:spLocks noGrp="1"/>
          </p:cNvSpPr>
          <p:nvPr>
            <p:ph type="sldNum" sz="quarter" idx="10"/>
          </p:nvPr>
        </p:nvSpPr>
        <p:spPr/>
        <p:txBody>
          <a:bodyPr/>
          <a:lstStyle/>
          <a:p>
            <a:fld id="{75923DFA-AF28-4324-B499-F27849C04E94}" type="slidenum">
              <a:rPr lang="fr-CA" smtClean="0"/>
              <a:t>2</a:t>
            </a:fld>
            <a:endParaRPr lang="fr-CA"/>
          </a:p>
        </p:txBody>
      </p:sp>
    </p:spTree>
    <p:extLst>
      <p:ext uri="{BB962C8B-B14F-4D97-AF65-F5344CB8AC3E}">
        <p14:creationId xmlns:p14="http://schemas.microsoft.com/office/powerpoint/2010/main" val="22545959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CA" dirty="0"/>
          </a:p>
        </p:txBody>
      </p:sp>
      <p:sp>
        <p:nvSpPr>
          <p:cNvPr id="4" name="Slide Number Placeholder 3"/>
          <p:cNvSpPr>
            <a:spLocks noGrp="1"/>
          </p:cNvSpPr>
          <p:nvPr>
            <p:ph type="sldNum" sz="quarter" idx="10"/>
          </p:nvPr>
        </p:nvSpPr>
        <p:spPr/>
        <p:txBody>
          <a:bodyPr/>
          <a:lstStyle/>
          <a:p>
            <a:fld id="{75923DFA-AF28-4324-B499-F27849C04E94}" type="slidenum">
              <a:rPr lang="fr-CA" smtClean="0"/>
              <a:t>3</a:t>
            </a:fld>
            <a:endParaRPr lang="fr-CA"/>
          </a:p>
        </p:txBody>
      </p:sp>
    </p:spTree>
    <p:extLst>
      <p:ext uri="{BB962C8B-B14F-4D97-AF65-F5344CB8AC3E}">
        <p14:creationId xmlns:p14="http://schemas.microsoft.com/office/powerpoint/2010/main" val="24666027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Based on this and</a:t>
            </a:r>
            <a:r>
              <a:rPr lang="en-CA" baseline="0" dirty="0" smtClean="0"/>
              <a:t> on the many perspectives and disciplines of psychology that exist today, these types of questions could be asked:</a:t>
            </a:r>
            <a:endParaRPr lang="fr-CA" dirty="0"/>
          </a:p>
        </p:txBody>
      </p:sp>
      <p:sp>
        <p:nvSpPr>
          <p:cNvPr id="4" name="Slide Number Placeholder 3"/>
          <p:cNvSpPr>
            <a:spLocks noGrp="1"/>
          </p:cNvSpPr>
          <p:nvPr>
            <p:ph type="sldNum" sz="quarter" idx="10"/>
          </p:nvPr>
        </p:nvSpPr>
        <p:spPr/>
        <p:txBody>
          <a:bodyPr/>
          <a:lstStyle/>
          <a:p>
            <a:fld id="{75923DFA-AF28-4324-B499-F27849C04E94}" type="slidenum">
              <a:rPr lang="fr-CA" smtClean="0"/>
              <a:t>4</a:t>
            </a:fld>
            <a:endParaRPr lang="fr-CA"/>
          </a:p>
        </p:txBody>
      </p:sp>
    </p:spTree>
    <p:extLst>
      <p:ext uri="{BB962C8B-B14F-4D97-AF65-F5344CB8AC3E}">
        <p14:creationId xmlns:p14="http://schemas.microsoft.com/office/powerpoint/2010/main" val="29121387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CA" dirty="0"/>
          </a:p>
        </p:txBody>
      </p:sp>
      <p:sp>
        <p:nvSpPr>
          <p:cNvPr id="4" name="Slide Number Placeholder 3"/>
          <p:cNvSpPr>
            <a:spLocks noGrp="1"/>
          </p:cNvSpPr>
          <p:nvPr>
            <p:ph type="sldNum" sz="quarter" idx="10"/>
          </p:nvPr>
        </p:nvSpPr>
        <p:spPr/>
        <p:txBody>
          <a:bodyPr/>
          <a:lstStyle/>
          <a:p>
            <a:fld id="{75923DFA-AF28-4324-B499-F27849C04E94}" type="slidenum">
              <a:rPr lang="fr-CA" smtClean="0"/>
              <a:t>5</a:t>
            </a:fld>
            <a:endParaRPr lang="fr-CA"/>
          </a:p>
        </p:txBody>
      </p:sp>
    </p:spTree>
    <p:extLst>
      <p:ext uri="{BB962C8B-B14F-4D97-AF65-F5344CB8AC3E}">
        <p14:creationId xmlns:p14="http://schemas.microsoft.com/office/powerpoint/2010/main" val="292070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CA" dirty="0"/>
          </a:p>
        </p:txBody>
      </p:sp>
      <p:sp>
        <p:nvSpPr>
          <p:cNvPr id="4" name="Slide Number Placeholder 3"/>
          <p:cNvSpPr>
            <a:spLocks noGrp="1"/>
          </p:cNvSpPr>
          <p:nvPr>
            <p:ph type="sldNum" sz="quarter" idx="10"/>
          </p:nvPr>
        </p:nvSpPr>
        <p:spPr/>
        <p:txBody>
          <a:bodyPr/>
          <a:lstStyle/>
          <a:p>
            <a:fld id="{75923DFA-AF28-4324-B499-F27849C04E94}" type="slidenum">
              <a:rPr lang="fr-CA" smtClean="0"/>
              <a:t>7</a:t>
            </a:fld>
            <a:endParaRPr lang="fr-CA"/>
          </a:p>
        </p:txBody>
      </p:sp>
    </p:spTree>
    <p:extLst>
      <p:ext uri="{BB962C8B-B14F-4D97-AF65-F5344CB8AC3E}">
        <p14:creationId xmlns:p14="http://schemas.microsoft.com/office/powerpoint/2010/main" val="11571397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CA" dirty="0"/>
          </a:p>
        </p:txBody>
      </p:sp>
      <p:sp>
        <p:nvSpPr>
          <p:cNvPr id="4" name="Slide Number Placeholder 3"/>
          <p:cNvSpPr>
            <a:spLocks noGrp="1"/>
          </p:cNvSpPr>
          <p:nvPr>
            <p:ph type="sldNum" sz="quarter" idx="10"/>
          </p:nvPr>
        </p:nvSpPr>
        <p:spPr/>
        <p:txBody>
          <a:bodyPr/>
          <a:lstStyle/>
          <a:p>
            <a:fld id="{75923DFA-AF28-4324-B499-F27849C04E94}" type="slidenum">
              <a:rPr lang="fr-CA" smtClean="0"/>
              <a:t>8</a:t>
            </a:fld>
            <a:endParaRPr lang="fr-CA"/>
          </a:p>
        </p:txBody>
      </p:sp>
    </p:spTree>
    <p:extLst>
      <p:ext uri="{BB962C8B-B14F-4D97-AF65-F5344CB8AC3E}">
        <p14:creationId xmlns:p14="http://schemas.microsoft.com/office/powerpoint/2010/main" val="31821978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And finally we just went over sensation</a:t>
            </a:r>
            <a:r>
              <a:rPr lang="en-CA" baseline="0" dirty="0" smtClean="0"/>
              <a:t> and perception and did a few reviews along the way so let’s just look at what the questions might look like on the exam.</a:t>
            </a:r>
            <a:endParaRPr lang="fr-CA" dirty="0"/>
          </a:p>
        </p:txBody>
      </p:sp>
      <p:sp>
        <p:nvSpPr>
          <p:cNvPr id="4" name="Slide Number Placeholder 3"/>
          <p:cNvSpPr>
            <a:spLocks noGrp="1"/>
          </p:cNvSpPr>
          <p:nvPr>
            <p:ph type="sldNum" sz="quarter" idx="10"/>
          </p:nvPr>
        </p:nvSpPr>
        <p:spPr/>
        <p:txBody>
          <a:bodyPr/>
          <a:lstStyle/>
          <a:p>
            <a:fld id="{75923DFA-AF28-4324-B499-F27849C04E94}" type="slidenum">
              <a:rPr lang="fr-CA" smtClean="0"/>
              <a:t>10</a:t>
            </a:fld>
            <a:endParaRPr lang="fr-CA"/>
          </a:p>
        </p:txBody>
      </p:sp>
    </p:spTree>
    <p:extLst>
      <p:ext uri="{BB962C8B-B14F-4D97-AF65-F5344CB8AC3E}">
        <p14:creationId xmlns:p14="http://schemas.microsoft.com/office/powerpoint/2010/main" val="16615240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r-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r-CA"/>
          </a:p>
        </p:txBody>
      </p:sp>
      <p:sp>
        <p:nvSpPr>
          <p:cNvPr id="4" name="Date Placeholder 3"/>
          <p:cNvSpPr>
            <a:spLocks noGrp="1"/>
          </p:cNvSpPr>
          <p:nvPr>
            <p:ph type="dt" sz="half" idx="10"/>
          </p:nvPr>
        </p:nvSpPr>
        <p:spPr/>
        <p:txBody>
          <a:bodyPr/>
          <a:lstStyle/>
          <a:p>
            <a:fld id="{B1DA672A-1029-438A-AF3A-32D95FEB52CE}" type="datetimeFigureOut">
              <a:rPr lang="fr-CA" smtClean="0"/>
              <a:t>2014-10-05</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EBCE4664-6EA2-41CD-A2DA-C24551275C88}" type="slidenum">
              <a:rPr lang="fr-CA" smtClean="0"/>
              <a:t>‹#›</a:t>
            </a:fld>
            <a:endParaRPr lang="fr-CA"/>
          </a:p>
        </p:txBody>
      </p:sp>
    </p:spTree>
    <p:extLst>
      <p:ext uri="{BB962C8B-B14F-4D97-AF65-F5344CB8AC3E}">
        <p14:creationId xmlns:p14="http://schemas.microsoft.com/office/powerpoint/2010/main" val="33591407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Date Placeholder 3"/>
          <p:cNvSpPr>
            <a:spLocks noGrp="1"/>
          </p:cNvSpPr>
          <p:nvPr>
            <p:ph type="dt" sz="half" idx="10"/>
          </p:nvPr>
        </p:nvSpPr>
        <p:spPr/>
        <p:txBody>
          <a:bodyPr/>
          <a:lstStyle/>
          <a:p>
            <a:fld id="{B1DA672A-1029-438A-AF3A-32D95FEB52CE}" type="datetimeFigureOut">
              <a:rPr lang="fr-CA" smtClean="0"/>
              <a:t>2014-10-05</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EBCE4664-6EA2-41CD-A2DA-C24551275C88}" type="slidenum">
              <a:rPr lang="fr-CA" smtClean="0"/>
              <a:t>‹#›</a:t>
            </a:fld>
            <a:endParaRPr lang="fr-CA"/>
          </a:p>
        </p:txBody>
      </p:sp>
    </p:spTree>
    <p:extLst>
      <p:ext uri="{BB962C8B-B14F-4D97-AF65-F5344CB8AC3E}">
        <p14:creationId xmlns:p14="http://schemas.microsoft.com/office/powerpoint/2010/main" val="40650124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fr-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1DA672A-1029-438A-AF3A-32D95FEB52CE}" type="datetimeFigureOut">
              <a:rPr lang="fr-CA" smtClean="0"/>
              <a:t>2014-10-05</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EBCE4664-6EA2-41CD-A2DA-C24551275C88}" type="slidenum">
              <a:rPr lang="fr-CA" smtClean="0"/>
              <a:t>‹#›</a:t>
            </a:fld>
            <a:endParaRPr lang="fr-CA"/>
          </a:p>
        </p:txBody>
      </p:sp>
    </p:spTree>
    <p:extLst>
      <p:ext uri="{BB962C8B-B14F-4D97-AF65-F5344CB8AC3E}">
        <p14:creationId xmlns:p14="http://schemas.microsoft.com/office/powerpoint/2010/main" val="39738455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5" name="Date Placeholder 4"/>
          <p:cNvSpPr>
            <a:spLocks noGrp="1"/>
          </p:cNvSpPr>
          <p:nvPr>
            <p:ph type="dt" sz="half" idx="10"/>
          </p:nvPr>
        </p:nvSpPr>
        <p:spPr/>
        <p:txBody>
          <a:bodyPr/>
          <a:lstStyle/>
          <a:p>
            <a:fld id="{B1DA672A-1029-438A-AF3A-32D95FEB52CE}" type="datetimeFigureOut">
              <a:rPr lang="fr-CA" smtClean="0"/>
              <a:t>2014-10-05</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EBCE4664-6EA2-41CD-A2DA-C24551275C88}" type="slidenum">
              <a:rPr lang="fr-CA" smtClean="0"/>
              <a:t>‹#›</a:t>
            </a:fld>
            <a:endParaRPr lang="fr-CA"/>
          </a:p>
        </p:txBody>
      </p:sp>
    </p:spTree>
    <p:extLst>
      <p:ext uri="{BB962C8B-B14F-4D97-AF65-F5344CB8AC3E}">
        <p14:creationId xmlns:p14="http://schemas.microsoft.com/office/powerpoint/2010/main" val="4183168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r-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7" name="Date Placeholder 6"/>
          <p:cNvSpPr>
            <a:spLocks noGrp="1"/>
          </p:cNvSpPr>
          <p:nvPr>
            <p:ph type="dt" sz="half" idx="10"/>
          </p:nvPr>
        </p:nvSpPr>
        <p:spPr/>
        <p:txBody>
          <a:bodyPr/>
          <a:lstStyle/>
          <a:p>
            <a:fld id="{B1DA672A-1029-438A-AF3A-32D95FEB52CE}" type="datetimeFigureOut">
              <a:rPr lang="fr-CA" smtClean="0"/>
              <a:t>2014-10-05</a:t>
            </a:fld>
            <a:endParaRPr lang="fr-CA"/>
          </a:p>
        </p:txBody>
      </p:sp>
      <p:sp>
        <p:nvSpPr>
          <p:cNvPr id="8" name="Footer Placeholder 7"/>
          <p:cNvSpPr>
            <a:spLocks noGrp="1"/>
          </p:cNvSpPr>
          <p:nvPr>
            <p:ph type="ftr" sz="quarter" idx="11"/>
          </p:nvPr>
        </p:nvSpPr>
        <p:spPr/>
        <p:txBody>
          <a:bodyPr/>
          <a:lstStyle/>
          <a:p>
            <a:endParaRPr lang="fr-CA"/>
          </a:p>
        </p:txBody>
      </p:sp>
      <p:sp>
        <p:nvSpPr>
          <p:cNvPr id="9" name="Slide Number Placeholder 8"/>
          <p:cNvSpPr>
            <a:spLocks noGrp="1"/>
          </p:cNvSpPr>
          <p:nvPr>
            <p:ph type="sldNum" sz="quarter" idx="12"/>
          </p:nvPr>
        </p:nvSpPr>
        <p:spPr/>
        <p:txBody>
          <a:bodyPr/>
          <a:lstStyle/>
          <a:p>
            <a:fld id="{EBCE4664-6EA2-41CD-A2DA-C24551275C88}" type="slidenum">
              <a:rPr lang="fr-CA" smtClean="0"/>
              <a:t>‹#›</a:t>
            </a:fld>
            <a:endParaRPr lang="fr-CA"/>
          </a:p>
        </p:txBody>
      </p:sp>
    </p:spTree>
    <p:extLst>
      <p:ext uri="{BB962C8B-B14F-4D97-AF65-F5344CB8AC3E}">
        <p14:creationId xmlns:p14="http://schemas.microsoft.com/office/powerpoint/2010/main" val="32640648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Date Placeholder 2"/>
          <p:cNvSpPr>
            <a:spLocks noGrp="1"/>
          </p:cNvSpPr>
          <p:nvPr>
            <p:ph type="dt" sz="half" idx="10"/>
          </p:nvPr>
        </p:nvSpPr>
        <p:spPr/>
        <p:txBody>
          <a:bodyPr/>
          <a:lstStyle/>
          <a:p>
            <a:fld id="{B1DA672A-1029-438A-AF3A-32D95FEB52CE}" type="datetimeFigureOut">
              <a:rPr lang="fr-CA" smtClean="0"/>
              <a:t>2014-10-05</a:t>
            </a:fld>
            <a:endParaRPr lang="fr-CA"/>
          </a:p>
        </p:txBody>
      </p:sp>
      <p:sp>
        <p:nvSpPr>
          <p:cNvPr id="4" name="Footer Placeholder 3"/>
          <p:cNvSpPr>
            <a:spLocks noGrp="1"/>
          </p:cNvSpPr>
          <p:nvPr>
            <p:ph type="ftr" sz="quarter" idx="11"/>
          </p:nvPr>
        </p:nvSpPr>
        <p:spPr/>
        <p:txBody>
          <a:bodyPr/>
          <a:lstStyle/>
          <a:p>
            <a:endParaRPr lang="fr-CA"/>
          </a:p>
        </p:txBody>
      </p:sp>
      <p:sp>
        <p:nvSpPr>
          <p:cNvPr id="5" name="Slide Number Placeholder 4"/>
          <p:cNvSpPr>
            <a:spLocks noGrp="1"/>
          </p:cNvSpPr>
          <p:nvPr>
            <p:ph type="sldNum" sz="quarter" idx="12"/>
          </p:nvPr>
        </p:nvSpPr>
        <p:spPr/>
        <p:txBody>
          <a:bodyPr/>
          <a:lstStyle/>
          <a:p>
            <a:fld id="{EBCE4664-6EA2-41CD-A2DA-C24551275C88}" type="slidenum">
              <a:rPr lang="fr-CA" smtClean="0"/>
              <a:t>‹#›</a:t>
            </a:fld>
            <a:endParaRPr lang="fr-CA"/>
          </a:p>
        </p:txBody>
      </p:sp>
    </p:spTree>
    <p:extLst>
      <p:ext uri="{BB962C8B-B14F-4D97-AF65-F5344CB8AC3E}">
        <p14:creationId xmlns:p14="http://schemas.microsoft.com/office/powerpoint/2010/main" val="12760739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1DA672A-1029-438A-AF3A-32D95FEB52CE}" type="datetimeFigureOut">
              <a:rPr lang="fr-CA" smtClean="0"/>
              <a:t>2014-10-05</a:t>
            </a:fld>
            <a:endParaRPr lang="fr-CA"/>
          </a:p>
        </p:txBody>
      </p:sp>
      <p:sp>
        <p:nvSpPr>
          <p:cNvPr id="3" name="Footer Placeholder 2"/>
          <p:cNvSpPr>
            <a:spLocks noGrp="1"/>
          </p:cNvSpPr>
          <p:nvPr>
            <p:ph type="ftr" sz="quarter" idx="11"/>
          </p:nvPr>
        </p:nvSpPr>
        <p:spPr/>
        <p:txBody>
          <a:bodyPr/>
          <a:lstStyle/>
          <a:p>
            <a:endParaRPr lang="fr-CA"/>
          </a:p>
        </p:txBody>
      </p:sp>
      <p:sp>
        <p:nvSpPr>
          <p:cNvPr id="4" name="Slide Number Placeholder 3"/>
          <p:cNvSpPr>
            <a:spLocks noGrp="1"/>
          </p:cNvSpPr>
          <p:nvPr>
            <p:ph type="sldNum" sz="quarter" idx="12"/>
          </p:nvPr>
        </p:nvSpPr>
        <p:spPr/>
        <p:txBody>
          <a:bodyPr/>
          <a:lstStyle/>
          <a:p>
            <a:fld id="{EBCE4664-6EA2-41CD-A2DA-C24551275C88}" type="slidenum">
              <a:rPr lang="fr-CA" smtClean="0"/>
              <a:t>‹#›</a:t>
            </a:fld>
            <a:endParaRPr lang="fr-CA"/>
          </a:p>
        </p:txBody>
      </p:sp>
    </p:spTree>
    <p:extLst>
      <p:ext uri="{BB962C8B-B14F-4D97-AF65-F5344CB8AC3E}">
        <p14:creationId xmlns:p14="http://schemas.microsoft.com/office/powerpoint/2010/main" val="42707472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fr-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1DA672A-1029-438A-AF3A-32D95FEB52CE}" type="datetimeFigureOut">
              <a:rPr lang="fr-CA" smtClean="0"/>
              <a:t>2014-10-05</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EBCE4664-6EA2-41CD-A2DA-C24551275C88}" type="slidenum">
              <a:rPr lang="fr-CA" smtClean="0"/>
              <a:t>‹#›</a:t>
            </a:fld>
            <a:endParaRPr lang="fr-CA"/>
          </a:p>
        </p:txBody>
      </p:sp>
    </p:spTree>
    <p:extLst>
      <p:ext uri="{BB962C8B-B14F-4D97-AF65-F5344CB8AC3E}">
        <p14:creationId xmlns:p14="http://schemas.microsoft.com/office/powerpoint/2010/main" val="23507857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fr-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1DA672A-1029-438A-AF3A-32D95FEB52CE}" type="datetimeFigureOut">
              <a:rPr lang="fr-CA" smtClean="0"/>
              <a:t>2014-10-05</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EBCE4664-6EA2-41CD-A2DA-C24551275C88}" type="slidenum">
              <a:rPr lang="fr-CA" smtClean="0"/>
              <a:t>‹#›</a:t>
            </a:fld>
            <a:endParaRPr lang="fr-CA"/>
          </a:p>
        </p:txBody>
      </p:sp>
    </p:spTree>
    <p:extLst>
      <p:ext uri="{BB962C8B-B14F-4D97-AF65-F5344CB8AC3E}">
        <p14:creationId xmlns:p14="http://schemas.microsoft.com/office/powerpoint/2010/main" val="10801619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Date Placeholder 3"/>
          <p:cNvSpPr>
            <a:spLocks noGrp="1"/>
          </p:cNvSpPr>
          <p:nvPr>
            <p:ph type="dt" sz="half" idx="10"/>
          </p:nvPr>
        </p:nvSpPr>
        <p:spPr/>
        <p:txBody>
          <a:bodyPr/>
          <a:lstStyle/>
          <a:p>
            <a:fld id="{B1DA672A-1029-438A-AF3A-32D95FEB52CE}" type="datetimeFigureOut">
              <a:rPr lang="fr-CA" smtClean="0"/>
              <a:t>2014-10-05</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EBCE4664-6EA2-41CD-A2DA-C24551275C88}" type="slidenum">
              <a:rPr lang="fr-CA" smtClean="0"/>
              <a:t>‹#›</a:t>
            </a:fld>
            <a:endParaRPr lang="fr-CA"/>
          </a:p>
        </p:txBody>
      </p:sp>
    </p:spTree>
    <p:extLst>
      <p:ext uri="{BB962C8B-B14F-4D97-AF65-F5344CB8AC3E}">
        <p14:creationId xmlns:p14="http://schemas.microsoft.com/office/powerpoint/2010/main" val="6920395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r-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Date Placeholder 3"/>
          <p:cNvSpPr>
            <a:spLocks noGrp="1"/>
          </p:cNvSpPr>
          <p:nvPr>
            <p:ph type="dt" sz="half" idx="10"/>
          </p:nvPr>
        </p:nvSpPr>
        <p:spPr/>
        <p:txBody>
          <a:bodyPr/>
          <a:lstStyle/>
          <a:p>
            <a:fld id="{B1DA672A-1029-438A-AF3A-32D95FEB52CE}" type="datetimeFigureOut">
              <a:rPr lang="fr-CA" smtClean="0"/>
              <a:t>2014-10-05</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EBCE4664-6EA2-41CD-A2DA-C24551275C88}" type="slidenum">
              <a:rPr lang="fr-CA" smtClean="0"/>
              <a:t>‹#›</a:t>
            </a:fld>
            <a:endParaRPr lang="fr-CA"/>
          </a:p>
        </p:txBody>
      </p:sp>
    </p:spTree>
    <p:extLst>
      <p:ext uri="{BB962C8B-B14F-4D97-AF65-F5344CB8AC3E}">
        <p14:creationId xmlns:p14="http://schemas.microsoft.com/office/powerpoint/2010/main" val="6620169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fr-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DA672A-1029-438A-AF3A-32D95FEB52CE}" type="datetimeFigureOut">
              <a:rPr lang="fr-CA" smtClean="0"/>
              <a:t>2014-10-05</a:t>
            </a:fld>
            <a:endParaRPr lang="fr-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CE4664-6EA2-41CD-A2DA-C24551275C88}" type="slidenum">
              <a:rPr lang="fr-CA" smtClean="0"/>
              <a:t>‹#›</a:t>
            </a:fld>
            <a:endParaRPr lang="fr-CA"/>
          </a:p>
        </p:txBody>
      </p:sp>
    </p:spTree>
    <p:extLst>
      <p:ext uri="{BB962C8B-B14F-4D97-AF65-F5344CB8AC3E}">
        <p14:creationId xmlns:p14="http://schemas.microsoft.com/office/powerpoint/2010/main" val="18285745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Review for Midterm 1</a:t>
            </a:r>
            <a:endParaRPr lang="fr-CA" dirty="0"/>
          </a:p>
        </p:txBody>
      </p:sp>
      <p:sp>
        <p:nvSpPr>
          <p:cNvPr id="3" name="Subtitle 2"/>
          <p:cNvSpPr>
            <a:spLocks noGrp="1"/>
          </p:cNvSpPr>
          <p:nvPr>
            <p:ph type="subTitle" idx="1"/>
          </p:nvPr>
        </p:nvSpPr>
        <p:spPr/>
        <p:txBody>
          <a:bodyPr/>
          <a:lstStyle/>
          <a:p>
            <a:r>
              <a:rPr lang="en-CA" dirty="0" smtClean="0"/>
              <a:t>October 6</a:t>
            </a:r>
            <a:r>
              <a:rPr lang="en-CA" baseline="30000" dirty="0" smtClean="0"/>
              <a:t>th</a:t>
            </a:r>
            <a:r>
              <a:rPr lang="en-CA" dirty="0" smtClean="0"/>
              <a:t> 2014</a:t>
            </a:r>
            <a:endParaRPr lang="fr-CA" dirty="0"/>
          </a:p>
        </p:txBody>
      </p:sp>
    </p:spTree>
    <p:extLst>
      <p:ext uri="{BB962C8B-B14F-4D97-AF65-F5344CB8AC3E}">
        <p14:creationId xmlns:p14="http://schemas.microsoft.com/office/powerpoint/2010/main" val="346915916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00239" y="4775200"/>
            <a:ext cx="6384129" cy="2038176"/>
          </a:xfrm>
          <a:prstGeom prst="rect">
            <a:avLst/>
          </a:prstGeom>
        </p:spPr>
      </p:pic>
      <p:sp>
        <p:nvSpPr>
          <p:cNvPr id="2" name="Title 1"/>
          <p:cNvSpPr>
            <a:spLocks noGrp="1"/>
          </p:cNvSpPr>
          <p:nvPr>
            <p:ph type="title"/>
          </p:nvPr>
        </p:nvSpPr>
        <p:spPr>
          <a:xfrm>
            <a:off x="457200" y="44624"/>
            <a:ext cx="8229600" cy="1143000"/>
          </a:xfrm>
        </p:spPr>
        <p:txBody>
          <a:bodyPr/>
          <a:lstStyle/>
          <a:p>
            <a:r>
              <a:rPr lang="en-CA" dirty="0" smtClean="0"/>
              <a:t>General Instructions</a:t>
            </a:r>
            <a:endParaRPr lang="fr-CA" dirty="0"/>
          </a:p>
        </p:txBody>
      </p:sp>
      <p:sp>
        <p:nvSpPr>
          <p:cNvPr id="3" name="Content Placeholder 2"/>
          <p:cNvSpPr>
            <a:spLocks noGrp="1"/>
          </p:cNvSpPr>
          <p:nvPr>
            <p:ph idx="1"/>
          </p:nvPr>
        </p:nvSpPr>
        <p:spPr>
          <a:xfrm>
            <a:off x="179512" y="1052737"/>
            <a:ext cx="8712968" cy="3960163"/>
          </a:xfrm>
        </p:spPr>
        <p:txBody>
          <a:bodyPr>
            <a:normAutofit fontScale="70000" lnSpcReduction="20000"/>
          </a:bodyPr>
          <a:lstStyle/>
          <a:p>
            <a:r>
              <a:rPr lang="en-CA" dirty="0" smtClean="0"/>
              <a:t>Bring your student </a:t>
            </a:r>
            <a:r>
              <a:rPr lang="en-CA" dirty="0"/>
              <a:t>c</a:t>
            </a:r>
            <a:r>
              <a:rPr lang="en-CA" dirty="0" smtClean="0"/>
              <a:t>ard;</a:t>
            </a:r>
          </a:p>
          <a:p>
            <a:r>
              <a:rPr lang="en-CA" dirty="0" smtClean="0"/>
              <a:t>Be careful when filling out the </a:t>
            </a:r>
            <a:r>
              <a:rPr lang="en-CA" dirty="0" err="1"/>
              <a:t>s</a:t>
            </a:r>
            <a:r>
              <a:rPr lang="en-CA" dirty="0" err="1" smtClean="0"/>
              <a:t>cantron</a:t>
            </a:r>
            <a:r>
              <a:rPr lang="en-CA" dirty="0" smtClean="0"/>
              <a:t> sheet:</a:t>
            </a:r>
          </a:p>
          <a:p>
            <a:pPr lvl="1"/>
            <a:r>
              <a:rPr lang="en-CA" dirty="0" smtClean="0"/>
              <a:t>Use a pencil and a high quality eraser;</a:t>
            </a:r>
          </a:p>
          <a:p>
            <a:pPr lvl="1"/>
            <a:r>
              <a:rPr lang="en-CA" dirty="0" smtClean="0"/>
              <a:t>Darken the space in each column that corresponds to the letter or number you wrote at the top of the column;</a:t>
            </a:r>
          </a:p>
          <a:p>
            <a:pPr lvl="1"/>
            <a:r>
              <a:rPr lang="en-CA" dirty="0" smtClean="0"/>
              <a:t>Surname is your last name or family name;</a:t>
            </a:r>
          </a:p>
          <a:p>
            <a:pPr lvl="1"/>
            <a:r>
              <a:rPr lang="en-CA" dirty="0" smtClean="0"/>
              <a:t>Write the initial of your first name in the "Initials</a:t>
            </a:r>
            <a:r>
              <a:rPr lang="en-CA" dirty="0" smtClean="0"/>
              <a:t>“ column (ex. Mary Louise Parker would write ML here but Martin Short would write M only);</a:t>
            </a:r>
          </a:p>
          <a:p>
            <a:pPr lvl="1"/>
            <a:r>
              <a:rPr lang="en-CA" dirty="0" smtClean="0"/>
              <a:t>Fill in the circles;</a:t>
            </a:r>
          </a:p>
          <a:p>
            <a:pPr lvl="1"/>
            <a:r>
              <a:rPr lang="en-CA" dirty="0" smtClean="0"/>
              <a:t>Make sure to completely erase wrong answers. If you feel like an erased answer is still too dark, ask for a new sheet;</a:t>
            </a:r>
          </a:p>
          <a:p>
            <a:pPr lvl="1"/>
            <a:r>
              <a:rPr lang="en-CA" dirty="0" smtClean="0"/>
              <a:t>Fill the </a:t>
            </a:r>
            <a:r>
              <a:rPr lang="en-CA" dirty="0" err="1" smtClean="0"/>
              <a:t>scantron</a:t>
            </a:r>
            <a:r>
              <a:rPr lang="en-CA" dirty="0" smtClean="0"/>
              <a:t> sheet as you go. </a:t>
            </a:r>
          </a:p>
          <a:p>
            <a:r>
              <a:rPr lang="en-CA" dirty="0" smtClean="0"/>
              <a:t>Write your answers on the </a:t>
            </a:r>
            <a:r>
              <a:rPr lang="en-CA" dirty="0" err="1" smtClean="0"/>
              <a:t>scantron</a:t>
            </a:r>
            <a:r>
              <a:rPr lang="en-CA" dirty="0" smtClean="0"/>
              <a:t> sheet AND on the exam booklet.</a:t>
            </a:r>
          </a:p>
          <a:p>
            <a:endParaRPr lang="fr-CA" dirty="0"/>
          </a:p>
        </p:txBody>
      </p:sp>
    </p:spTree>
    <p:extLst>
      <p:ext uri="{BB962C8B-B14F-4D97-AF65-F5344CB8AC3E}">
        <p14:creationId xmlns:p14="http://schemas.microsoft.com/office/powerpoint/2010/main" val="426545489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ounded Rectangle 34"/>
          <p:cNvSpPr/>
          <p:nvPr/>
        </p:nvSpPr>
        <p:spPr>
          <a:xfrm>
            <a:off x="3275856" y="5052876"/>
            <a:ext cx="2556000" cy="1800200"/>
          </a:xfrm>
          <a:prstGeom prst="roundRect">
            <a:avLst/>
          </a:prstGeom>
          <a:solidFill>
            <a:srgbClr val="F9FEDE"/>
          </a:solidFill>
          <a:ln>
            <a:solidFill>
              <a:srgbClr val="BFCE02"/>
            </a:solidFill>
          </a:ln>
        </p:spPr>
        <p:style>
          <a:lnRef idx="1">
            <a:schemeClr val="accent5"/>
          </a:lnRef>
          <a:fillRef idx="2">
            <a:schemeClr val="accent5"/>
          </a:fillRef>
          <a:effectRef idx="1">
            <a:schemeClr val="accent5"/>
          </a:effectRef>
          <a:fontRef idx="minor">
            <a:schemeClr val="dk1"/>
          </a:fontRef>
        </p:style>
        <p:txBody>
          <a:bodyPr rtlCol="0" anchor="ctr"/>
          <a:lstStyle/>
          <a:p>
            <a:pPr algn="ctr"/>
            <a:endParaRPr lang="fr-CA">
              <a:solidFill>
                <a:schemeClr val="accent1">
                  <a:lumMod val="50000"/>
                </a:schemeClr>
              </a:solidFill>
            </a:endParaRPr>
          </a:p>
        </p:txBody>
      </p:sp>
      <p:sp>
        <p:nvSpPr>
          <p:cNvPr id="32" name="Rounded Rectangle 31"/>
          <p:cNvSpPr/>
          <p:nvPr/>
        </p:nvSpPr>
        <p:spPr>
          <a:xfrm>
            <a:off x="-36512" y="5085184"/>
            <a:ext cx="2556000" cy="1800200"/>
          </a:xfrm>
          <a:prstGeom prst="roundRect">
            <a:avLst/>
          </a:prstGeom>
          <a:solidFill>
            <a:schemeClr val="accent2">
              <a:lumMod val="20000"/>
              <a:lumOff val="80000"/>
            </a:schemeClr>
          </a:solidFill>
          <a:ln>
            <a:solidFill>
              <a:schemeClr val="accent2">
                <a:lumMod val="50000"/>
              </a:schemeClr>
            </a:solidFill>
          </a:ln>
        </p:spPr>
        <p:style>
          <a:lnRef idx="1">
            <a:schemeClr val="accent5"/>
          </a:lnRef>
          <a:fillRef idx="2">
            <a:schemeClr val="accent5"/>
          </a:fillRef>
          <a:effectRef idx="1">
            <a:schemeClr val="accent5"/>
          </a:effectRef>
          <a:fontRef idx="minor">
            <a:schemeClr val="dk1"/>
          </a:fontRef>
        </p:style>
        <p:txBody>
          <a:bodyPr rtlCol="0" anchor="ctr"/>
          <a:lstStyle/>
          <a:p>
            <a:pPr algn="ctr"/>
            <a:endParaRPr lang="fr-CA">
              <a:solidFill>
                <a:schemeClr val="accent1">
                  <a:lumMod val="50000"/>
                </a:schemeClr>
              </a:solidFill>
            </a:endParaRPr>
          </a:p>
        </p:txBody>
      </p:sp>
      <p:sp>
        <p:nvSpPr>
          <p:cNvPr id="29" name="Rounded Rectangle 28"/>
          <p:cNvSpPr/>
          <p:nvPr/>
        </p:nvSpPr>
        <p:spPr>
          <a:xfrm>
            <a:off x="-32096" y="2780928"/>
            <a:ext cx="2556000" cy="1800200"/>
          </a:xfrm>
          <a:prstGeom prst="roundRect">
            <a:avLst/>
          </a:prstGeom>
          <a:solidFill>
            <a:schemeClr val="accent5">
              <a:lumMod val="20000"/>
              <a:lumOff val="80000"/>
            </a:schemeClr>
          </a:solidFill>
          <a:ln>
            <a:solidFill>
              <a:schemeClr val="accent5">
                <a:lumMod val="50000"/>
              </a:schemeClr>
            </a:solidFill>
          </a:ln>
        </p:spPr>
        <p:style>
          <a:lnRef idx="1">
            <a:schemeClr val="accent5"/>
          </a:lnRef>
          <a:fillRef idx="2">
            <a:schemeClr val="accent5"/>
          </a:fillRef>
          <a:effectRef idx="1">
            <a:schemeClr val="accent5"/>
          </a:effectRef>
          <a:fontRef idx="minor">
            <a:schemeClr val="dk1"/>
          </a:fontRef>
        </p:style>
        <p:txBody>
          <a:bodyPr rtlCol="0" anchor="ctr"/>
          <a:lstStyle/>
          <a:p>
            <a:pPr algn="ctr"/>
            <a:endParaRPr lang="fr-CA">
              <a:solidFill>
                <a:schemeClr val="accent1">
                  <a:lumMod val="50000"/>
                </a:schemeClr>
              </a:solidFill>
            </a:endParaRPr>
          </a:p>
        </p:txBody>
      </p:sp>
      <p:sp>
        <p:nvSpPr>
          <p:cNvPr id="24" name="Rounded Rectangle 23"/>
          <p:cNvSpPr/>
          <p:nvPr/>
        </p:nvSpPr>
        <p:spPr>
          <a:xfrm>
            <a:off x="3301008" y="2770622"/>
            <a:ext cx="2556000" cy="1800200"/>
          </a:xfrm>
          <a:prstGeom prst="roundRect">
            <a:avLst/>
          </a:prstGeom>
          <a:solidFill>
            <a:schemeClr val="accent6">
              <a:lumMod val="20000"/>
              <a:lumOff val="80000"/>
            </a:schemeClr>
          </a:solidFill>
          <a:ln>
            <a:solidFill>
              <a:schemeClr val="accent6">
                <a:lumMod val="50000"/>
              </a:schemeClr>
            </a:solidFill>
          </a:ln>
        </p:spPr>
        <p:style>
          <a:lnRef idx="1">
            <a:schemeClr val="accent5"/>
          </a:lnRef>
          <a:fillRef idx="2">
            <a:schemeClr val="accent5"/>
          </a:fillRef>
          <a:effectRef idx="1">
            <a:schemeClr val="accent5"/>
          </a:effectRef>
          <a:fontRef idx="minor">
            <a:schemeClr val="dk1"/>
          </a:fontRef>
        </p:style>
        <p:txBody>
          <a:bodyPr rtlCol="0" anchor="ctr"/>
          <a:lstStyle/>
          <a:p>
            <a:pPr algn="ctr"/>
            <a:endParaRPr lang="fr-CA">
              <a:solidFill>
                <a:schemeClr val="accent1">
                  <a:lumMod val="50000"/>
                </a:schemeClr>
              </a:solidFill>
            </a:endParaRPr>
          </a:p>
        </p:txBody>
      </p:sp>
      <p:sp>
        <p:nvSpPr>
          <p:cNvPr id="19" name="Rounded Rectangle 18"/>
          <p:cNvSpPr/>
          <p:nvPr/>
        </p:nvSpPr>
        <p:spPr>
          <a:xfrm>
            <a:off x="6619824" y="2780928"/>
            <a:ext cx="2520000" cy="1800200"/>
          </a:xfrm>
          <a:prstGeom prst="roundRect">
            <a:avLst/>
          </a:prstGeom>
          <a:solidFill>
            <a:schemeClr val="accent4">
              <a:lumMod val="20000"/>
              <a:lumOff val="80000"/>
            </a:schemeClr>
          </a:solidFill>
          <a:ln>
            <a:solidFill>
              <a:schemeClr val="accent4">
                <a:lumMod val="50000"/>
              </a:schemeClr>
            </a:solidFill>
          </a:ln>
        </p:spPr>
        <p:style>
          <a:lnRef idx="1">
            <a:schemeClr val="accent5"/>
          </a:lnRef>
          <a:fillRef idx="2">
            <a:schemeClr val="accent5"/>
          </a:fillRef>
          <a:effectRef idx="1">
            <a:schemeClr val="accent5"/>
          </a:effectRef>
          <a:fontRef idx="minor">
            <a:schemeClr val="dk1"/>
          </a:fontRef>
        </p:style>
        <p:txBody>
          <a:bodyPr rtlCol="0" anchor="ctr"/>
          <a:lstStyle/>
          <a:p>
            <a:pPr algn="ctr"/>
            <a:endParaRPr lang="fr-CA">
              <a:solidFill>
                <a:schemeClr val="accent3">
                  <a:lumMod val="50000"/>
                </a:schemeClr>
              </a:solidFill>
            </a:endParaRPr>
          </a:p>
        </p:txBody>
      </p:sp>
      <p:sp>
        <p:nvSpPr>
          <p:cNvPr id="14" name="Rounded Rectangle 13"/>
          <p:cNvSpPr/>
          <p:nvPr/>
        </p:nvSpPr>
        <p:spPr>
          <a:xfrm>
            <a:off x="6570224" y="462114"/>
            <a:ext cx="2556000" cy="1800200"/>
          </a:xfrm>
          <a:prstGeom prst="roundRect">
            <a:avLst/>
          </a:prstGeom>
          <a:solidFill>
            <a:schemeClr val="accent3">
              <a:lumMod val="20000"/>
              <a:lumOff val="80000"/>
            </a:schemeClr>
          </a:solidFill>
          <a:ln>
            <a:solidFill>
              <a:schemeClr val="accent3">
                <a:lumMod val="50000"/>
              </a:schemeClr>
            </a:solidFill>
          </a:ln>
        </p:spPr>
        <p:style>
          <a:lnRef idx="1">
            <a:schemeClr val="accent5"/>
          </a:lnRef>
          <a:fillRef idx="2">
            <a:schemeClr val="accent5"/>
          </a:fillRef>
          <a:effectRef idx="1">
            <a:schemeClr val="accent5"/>
          </a:effectRef>
          <a:fontRef idx="minor">
            <a:schemeClr val="dk1"/>
          </a:fontRef>
        </p:style>
        <p:txBody>
          <a:bodyPr rtlCol="0" anchor="ctr"/>
          <a:lstStyle/>
          <a:p>
            <a:pPr algn="ctr"/>
            <a:endParaRPr lang="fr-CA">
              <a:solidFill>
                <a:schemeClr val="accent3">
                  <a:lumMod val="50000"/>
                </a:schemeClr>
              </a:solidFill>
            </a:endParaRPr>
          </a:p>
        </p:txBody>
      </p:sp>
      <p:sp>
        <p:nvSpPr>
          <p:cNvPr id="9" name="Rounded Rectangle 8"/>
          <p:cNvSpPr/>
          <p:nvPr/>
        </p:nvSpPr>
        <p:spPr>
          <a:xfrm>
            <a:off x="3275856" y="489739"/>
            <a:ext cx="2556000" cy="1800200"/>
          </a:xfrm>
          <a:prstGeom prst="roundRect">
            <a:avLst/>
          </a:prstGeom>
          <a:solidFill>
            <a:schemeClr val="accent1">
              <a:lumMod val="20000"/>
              <a:lumOff val="80000"/>
            </a:schemeClr>
          </a:solidFill>
          <a:ln>
            <a:solidFill>
              <a:schemeClr val="accent1">
                <a:lumMod val="50000"/>
              </a:schemeClr>
            </a:solidFill>
          </a:ln>
        </p:spPr>
        <p:style>
          <a:lnRef idx="1">
            <a:schemeClr val="accent5"/>
          </a:lnRef>
          <a:fillRef idx="2">
            <a:schemeClr val="accent5"/>
          </a:fillRef>
          <a:effectRef idx="1">
            <a:schemeClr val="accent5"/>
          </a:effectRef>
          <a:fontRef idx="minor">
            <a:schemeClr val="dk1"/>
          </a:fontRef>
        </p:style>
        <p:txBody>
          <a:bodyPr rtlCol="0" anchor="ctr"/>
          <a:lstStyle/>
          <a:p>
            <a:pPr algn="ctr"/>
            <a:endParaRPr lang="fr-CA">
              <a:solidFill>
                <a:schemeClr val="accent1">
                  <a:lumMod val="50000"/>
                </a:schemeClr>
              </a:solidFill>
            </a:endParaRPr>
          </a:p>
        </p:txBody>
      </p:sp>
      <p:sp>
        <p:nvSpPr>
          <p:cNvPr id="2" name="Title 1"/>
          <p:cNvSpPr>
            <a:spLocks noGrp="1"/>
          </p:cNvSpPr>
          <p:nvPr>
            <p:ph type="title"/>
          </p:nvPr>
        </p:nvSpPr>
        <p:spPr>
          <a:xfrm>
            <a:off x="457200" y="-378296"/>
            <a:ext cx="8229600" cy="1143000"/>
          </a:xfrm>
        </p:spPr>
        <p:txBody>
          <a:bodyPr>
            <a:normAutofit/>
          </a:bodyPr>
          <a:lstStyle/>
          <a:p>
            <a:r>
              <a:rPr lang="en-CA" sz="3200" dirty="0" smtClean="0"/>
              <a:t>Review Prologue: Timeline</a:t>
            </a:r>
            <a:endParaRPr lang="fr-CA" sz="3200" dirty="0"/>
          </a:p>
        </p:txBody>
      </p:sp>
      <p:sp>
        <p:nvSpPr>
          <p:cNvPr id="5" name="Rounded Rectangle 4"/>
          <p:cNvSpPr/>
          <p:nvPr/>
        </p:nvSpPr>
        <p:spPr>
          <a:xfrm>
            <a:off x="-21976" y="461925"/>
            <a:ext cx="2556000" cy="1800200"/>
          </a:xfrm>
          <a:prstGeom prst="roundRect">
            <a:avLst/>
          </a:prstGeom>
          <a:solidFill>
            <a:schemeClr val="bg2">
              <a:lumMod val="90000"/>
            </a:schemeClr>
          </a:solidFill>
          <a:ln>
            <a:solidFill>
              <a:schemeClr val="bg2">
                <a:lumMod val="10000"/>
              </a:schemeClr>
            </a:solidFill>
          </a:ln>
        </p:spPr>
        <p:style>
          <a:lnRef idx="1">
            <a:schemeClr val="accent5"/>
          </a:lnRef>
          <a:fillRef idx="2">
            <a:schemeClr val="accent5"/>
          </a:fillRef>
          <a:effectRef idx="1">
            <a:schemeClr val="accent5"/>
          </a:effectRef>
          <a:fontRef idx="minor">
            <a:schemeClr val="dk1"/>
          </a:fontRef>
        </p:style>
        <p:txBody>
          <a:bodyPr rtlCol="0" anchor="ctr"/>
          <a:lstStyle/>
          <a:p>
            <a:pPr algn="ctr"/>
            <a:endParaRPr lang="fr-CA"/>
          </a:p>
        </p:txBody>
      </p:sp>
      <p:sp>
        <p:nvSpPr>
          <p:cNvPr id="6" name="TextBox 5"/>
          <p:cNvSpPr txBox="1"/>
          <p:nvPr/>
        </p:nvSpPr>
        <p:spPr>
          <a:xfrm>
            <a:off x="3301008" y="507988"/>
            <a:ext cx="2556000" cy="1754326"/>
          </a:xfrm>
          <a:prstGeom prst="rect">
            <a:avLst/>
          </a:prstGeom>
          <a:noFill/>
        </p:spPr>
        <p:txBody>
          <a:bodyPr wrap="square" rtlCol="0">
            <a:spAutoFit/>
          </a:bodyPr>
          <a:lstStyle/>
          <a:p>
            <a:pPr algn="ctr"/>
            <a:r>
              <a:rPr lang="en-CA" dirty="0" smtClean="0">
                <a:solidFill>
                  <a:schemeClr val="accent1">
                    <a:lumMod val="50000"/>
                  </a:schemeClr>
                </a:solidFill>
              </a:rPr>
              <a:t>1879</a:t>
            </a:r>
          </a:p>
          <a:p>
            <a:pPr algn="ctr"/>
            <a:r>
              <a:rPr lang="en-CA" b="1" dirty="0" smtClean="0">
                <a:solidFill>
                  <a:schemeClr val="accent1">
                    <a:lumMod val="50000"/>
                  </a:schemeClr>
                </a:solidFill>
              </a:rPr>
              <a:t>Wundt</a:t>
            </a:r>
          </a:p>
          <a:p>
            <a:pPr algn="ctr"/>
            <a:r>
              <a:rPr lang="en-CA" dirty="0" smtClean="0">
                <a:solidFill>
                  <a:schemeClr val="accent1">
                    <a:lumMod val="50000"/>
                  </a:schemeClr>
                </a:solidFill>
              </a:rPr>
              <a:t>First experimental psychology laboratory applying the scientific method. </a:t>
            </a:r>
            <a:endParaRPr lang="fr-CA" dirty="0">
              <a:solidFill>
                <a:schemeClr val="accent1">
                  <a:lumMod val="50000"/>
                </a:schemeClr>
              </a:solidFill>
            </a:endParaRPr>
          </a:p>
        </p:txBody>
      </p:sp>
      <p:sp>
        <p:nvSpPr>
          <p:cNvPr id="7" name="Right Arrow 6"/>
          <p:cNvSpPr/>
          <p:nvPr/>
        </p:nvSpPr>
        <p:spPr>
          <a:xfrm>
            <a:off x="2699792" y="1141066"/>
            <a:ext cx="432000" cy="396044"/>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8" name="TextBox 7"/>
          <p:cNvSpPr txBox="1"/>
          <p:nvPr/>
        </p:nvSpPr>
        <p:spPr>
          <a:xfrm>
            <a:off x="-32096" y="522546"/>
            <a:ext cx="2556000" cy="1754326"/>
          </a:xfrm>
          <a:prstGeom prst="rect">
            <a:avLst/>
          </a:prstGeom>
          <a:noFill/>
        </p:spPr>
        <p:txBody>
          <a:bodyPr wrap="square" rtlCol="0">
            <a:spAutoFit/>
          </a:bodyPr>
          <a:lstStyle/>
          <a:p>
            <a:pPr algn="ctr"/>
            <a:r>
              <a:rPr lang="en-CA" dirty="0" smtClean="0">
                <a:solidFill>
                  <a:schemeClr val="bg2">
                    <a:lumMod val="10000"/>
                  </a:schemeClr>
                </a:solidFill>
              </a:rPr>
              <a:t>4</a:t>
            </a:r>
            <a:r>
              <a:rPr lang="en-CA" baseline="30000" dirty="0" smtClean="0">
                <a:solidFill>
                  <a:schemeClr val="bg2">
                    <a:lumMod val="10000"/>
                  </a:schemeClr>
                </a:solidFill>
              </a:rPr>
              <a:t>th</a:t>
            </a:r>
            <a:r>
              <a:rPr lang="en-CA" dirty="0" smtClean="0">
                <a:solidFill>
                  <a:schemeClr val="bg2">
                    <a:lumMod val="10000"/>
                  </a:schemeClr>
                </a:solidFill>
              </a:rPr>
              <a:t> Century BCE</a:t>
            </a:r>
          </a:p>
          <a:p>
            <a:pPr algn="ctr"/>
            <a:r>
              <a:rPr lang="en-CA" b="1" dirty="0" smtClean="0">
                <a:solidFill>
                  <a:schemeClr val="bg2">
                    <a:lumMod val="10000"/>
                  </a:schemeClr>
                </a:solidFill>
              </a:rPr>
              <a:t>Aristotle, Philosophy</a:t>
            </a:r>
          </a:p>
          <a:p>
            <a:pPr algn="ctr"/>
            <a:r>
              <a:rPr lang="en-CA" dirty="0" smtClean="0">
                <a:solidFill>
                  <a:schemeClr val="bg2">
                    <a:lumMod val="10000"/>
                  </a:schemeClr>
                </a:solidFill>
              </a:rPr>
              <a:t>First to ask questions concerning the relationship between the mind and the body.</a:t>
            </a:r>
            <a:endParaRPr lang="fr-CA" dirty="0">
              <a:solidFill>
                <a:schemeClr val="bg2">
                  <a:lumMod val="10000"/>
                </a:schemeClr>
              </a:solidFill>
            </a:endParaRPr>
          </a:p>
        </p:txBody>
      </p:sp>
      <p:sp>
        <p:nvSpPr>
          <p:cNvPr id="13" name="TextBox 12"/>
          <p:cNvSpPr txBox="1"/>
          <p:nvPr/>
        </p:nvSpPr>
        <p:spPr>
          <a:xfrm>
            <a:off x="6619824" y="423349"/>
            <a:ext cx="2556000" cy="1923604"/>
          </a:xfrm>
          <a:prstGeom prst="rect">
            <a:avLst/>
          </a:prstGeom>
          <a:noFill/>
        </p:spPr>
        <p:txBody>
          <a:bodyPr wrap="square" rtlCol="0">
            <a:spAutoFit/>
          </a:bodyPr>
          <a:lstStyle/>
          <a:p>
            <a:pPr algn="ctr"/>
            <a:r>
              <a:rPr lang="en-CA" sz="1700" dirty="0" smtClean="0">
                <a:solidFill>
                  <a:schemeClr val="accent3">
                    <a:lumMod val="50000"/>
                  </a:schemeClr>
                </a:solidFill>
              </a:rPr>
              <a:t>Late 18</a:t>
            </a:r>
            <a:r>
              <a:rPr lang="en-CA" sz="1700" baseline="30000" dirty="0" smtClean="0">
                <a:solidFill>
                  <a:schemeClr val="accent3">
                    <a:lumMod val="50000"/>
                  </a:schemeClr>
                </a:solidFill>
              </a:rPr>
              <a:t>th</a:t>
            </a:r>
            <a:r>
              <a:rPr lang="en-CA" sz="1700" dirty="0" smtClean="0">
                <a:solidFill>
                  <a:schemeClr val="accent3">
                    <a:lumMod val="50000"/>
                  </a:schemeClr>
                </a:solidFill>
              </a:rPr>
              <a:t>, early 19</a:t>
            </a:r>
            <a:r>
              <a:rPr lang="en-CA" sz="1700" baseline="30000" dirty="0" smtClean="0">
                <a:solidFill>
                  <a:schemeClr val="accent3">
                    <a:lumMod val="50000"/>
                  </a:schemeClr>
                </a:solidFill>
              </a:rPr>
              <a:t>th</a:t>
            </a:r>
            <a:r>
              <a:rPr lang="en-CA" sz="1700" dirty="0" smtClean="0">
                <a:solidFill>
                  <a:schemeClr val="accent3">
                    <a:lumMod val="50000"/>
                  </a:schemeClr>
                </a:solidFill>
              </a:rPr>
              <a:t> century</a:t>
            </a:r>
          </a:p>
          <a:p>
            <a:pPr algn="ctr"/>
            <a:r>
              <a:rPr lang="en-CA" sz="1700" b="1" dirty="0" smtClean="0">
                <a:solidFill>
                  <a:schemeClr val="accent3">
                    <a:lumMod val="50000"/>
                  </a:schemeClr>
                </a:solidFill>
              </a:rPr>
              <a:t>Wundt and </a:t>
            </a:r>
            <a:r>
              <a:rPr lang="en-CA" sz="1700" b="1" dirty="0" err="1" smtClean="0">
                <a:solidFill>
                  <a:schemeClr val="accent3">
                    <a:lumMod val="50000"/>
                  </a:schemeClr>
                </a:solidFill>
              </a:rPr>
              <a:t>Titchener</a:t>
            </a:r>
            <a:r>
              <a:rPr lang="en-CA" sz="1700" b="1" dirty="0" smtClean="0">
                <a:solidFill>
                  <a:schemeClr val="accent3">
                    <a:lumMod val="50000"/>
                  </a:schemeClr>
                </a:solidFill>
              </a:rPr>
              <a:t>, Structuralism</a:t>
            </a:r>
          </a:p>
          <a:p>
            <a:pPr algn="ctr"/>
            <a:r>
              <a:rPr lang="en-CA" sz="1700" dirty="0" smtClean="0">
                <a:solidFill>
                  <a:schemeClr val="accent3">
                    <a:lumMod val="50000"/>
                  </a:schemeClr>
                </a:solidFill>
              </a:rPr>
              <a:t>Used introspection to determine the elements of the mind.</a:t>
            </a:r>
            <a:endParaRPr lang="fr-CA" sz="1700" dirty="0">
              <a:solidFill>
                <a:schemeClr val="accent3">
                  <a:lumMod val="50000"/>
                </a:schemeClr>
              </a:solidFill>
            </a:endParaRPr>
          </a:p>
        </p:txBody>
      </p:sp>
      <p:sp>
        <p:nvSpPr>
          <p:cNvPr id="16" name="TextBox 15"/>
          <p:cNvSpPr txBox="1"/>
          <p:nvPr/>
        </p:nvSpPr>
        <p:spPr>
          <a:xfrm>
            <a:off x="6637824" y="2708920"/>
            <a:ext cx="2520000" cy="1923604"/>
          </a:xfrm>
          <a:prstGeom prst="rect">
            <a:avLst/>
          </a:prstGeom>
          <a:noFill/>
        </p:spPr>
        <p:txBody>
          <a:bodyPr wrap="square" rtlCol="0">
            <a:spAutoFit/>
          </a:bodyPr>
          <a:lstStyle/>
          <a:p>
            <a:pPr algn="ctr"/>
            <a:r>
              <a:rPr lang="en-CA" sz="1700" dirty="0" smtClean="0">
                <a:solidFill>
                  <a:schemeClr val="accent4">
                    <a:lumMod val="50000"/>
                  </a:schemeClr>
                </a:solidFill>
              </a:rPr>
              <a:t>Late 18</a:t>
            </a:r>
            <a:r>
              <a:rPr lang="en-CA" sz="1700" baseline="30000" dirty="0" smtClean="0">
                <a:solidFill>
                  <a:schemeClr val="accent4">
                    <a:lumMod val="50000"/>
                  </a:schemeClr>
                </a:solidFill>
              </a:rPr>
              <a:t>th</a:t>
            </a:r>
            <a:r>
              <a:rPr lang="en-CA" sz="1700" dirty="0" smtClean="0">
                <a:solidFill>
                  <a:schemeClr val="accent4">
                    <a:lumMod val="50000"/>
                  </a:schemeClr>
                </a:solidFill>
              </a:rPr>
              <a:t>, early 19</a:t>
            </a:r>
            <a:r>
              <a:rPr lang="en-CA" sz="1700" baseline="30000" dirty="0" smtClean="0">
                <a:solidFill>
                  <a:schemeClr val="accent4">
                    <a:lumMod val="50000"/>
                  </a:schemeClr>
                </a:solidFill>
              </a:rPr>
              <a:t>th</a:t>
            </a:r>
            <a:r>
              <a:rPr lang="en-CA" sz="1700" dirty="0" smtClean="0">
                <a:solidFill>
                  <a:schemeClr val="accent4">
                    <a:lumMod val="50000"/>
                  </a:schemeClr>
                </a:solidFill>
              </a:rPr>
              <a:t> century</a:t>
            </a:r>
          </a:p>
          <a:p>
            <a:pPr algn="ctr"/>
            <a:r>
              <a:rPr lang="en-CA" sz="1700" b="1" dirty="0" smtClean="0">
                <a:solidFill>
                  <a:schemeClr val="accent4">
                    <a:lumMod val="50000"/>
                  </a:schemeClr>
                </a:solidFill>
              </a:rPr>
              <a:t>William James, Functionalism</a:t>
            </a:r>
          </a:p>
          <a:p>
            <a:pPr algn="ctr"/>
            <a:r>
              <a:rPr lang="en-CA" sz="1700" dirty="0" smtClean="0">
                <a:solidFill>
                  <a:schemeClr val="accent4">
                    <a:lumMod val="50000"/>
                  </a:schemeClr>
                </a:solidFill>
              </a:rPr>
              <a:t>Inspired by natural selection, posited that the mind is adaptive.</a:t>
            </a:r>
            <a:endParaRPr lang="fr-CA" sz="1700" dirty="0">
              <a:solidFill>
                <a:schemeClr val="accent4">
                  <a:lumMod val="50000"/>
                </a:schemeClr>
              </a:solidFill>
            </a:endParaRPr>
          </a:p>
        </p:txBody>
      </p:sp>
      <p:sp>
        <p:nvSpPr>
          <p:cNvPr id="21" name="Right Arrow 20"/>
          <p:cNvSpPr/>
          <p:nvPr/>
        </p:nvSpPr>
        <p:spPr>
          <a:xfrm>
            <a:off x="6012160" y="1141066"/>
            <a:ext cx="432000" cy="396044"/>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22" name="Right Arrow 21"/>
          <p:cNvSpPr/>
          <p:nvPr/>
        </p:nvSpPr>
        <p:spPr>
          <a:xfrm rot="5400000">
            <a:off x="7704224" y="2348898"/>
            <a:ext cx="324000" cy="396044"/>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23" name="TextBox 22"/>
          <p:cNvSpPr txBox="1"/>
          <p:nvPr/>
        </p:nvSpPr>
        <p:spPr>
          <a:xfrm>
            <a:off x="3301008" y="2826802"/>
            <a:ext cx="2556000" cy="1754326"/>
          </a:xfrm>
          <a:prstGeom prst="rect">
            <a:avLst/>
          </a:prstGeom>
          <a:noFill/>
        </p:spPr>
        <p:txBody>
          <a:bodyPr wrap="square" rtlCol="0">
            <a:spAutoFit/>
          </a:bodyPr>
          <a:lstStyle/>
          <a:p>
            <a:pPr algn="ctr"/>
            <a:r>
              <a:rPr lang="en-CA" dirty="0" smtClean="0">
                <a:solidFill>
                  <a:schemeClr val="accent6">
                    <a:lumMod val="50000"/>
                  </a:schemeClr>
                </a:solidFill>
              </a:rPr>
              <a:t>Early to mid 19</a:t>
            </a:r>
            <a:r>
              <a:rPr lang="en-CA" baseline="30000" dirty="0" smtClean="0">
                <a:solidFill>
                  <a:schemeClr val="accent6">
                    <a:lumMod val="50000"/>
                  </a:schemeClr>
                </a:solidFill>
              </a:rPr>
              <a:t>th</a:t>
            </a:r>
            <a:r>
              <a:rPr lang="en-CA" dirty="0" smtClean="0">
                <a:solidFill>
                  <a:schemeClr val="accent6">
                    <a:lumMod val="50000"/>
                  </a:schemeClr>
                </a:solidFill>
              </a:rPr>
              <a:t> century</a:t>
            </a:r>
          </a:p>
          <a:p>
            <a:pPr algn="ctr"/>
            <a:r>
              <a:rPr lang="en-CA" b="1" dirty="0" smtClean="0">
                <a:solidFill>
                  <a:schemeClr val="accent6">
                    <a:lumMod val="50000"/>
                  </a:schemeClr>
                </a:solidFill>
              </a:rPr>
              <a:t>Freud, Psychoanalysis</a:t>
            </a:r>
          </a:p>
          <a:p>
            <a:pPr algn="ctr"/>
            <a:r>
              <a:rPr lang="en-CA" dirty="0" smtClean="0">
                <a:solidFill>
                  <a:schemeClr val="accent6">
                    <a:lumMod val="50000"/>
                  </a:schemeClr>
                </a:solidFill>
              </a:rPr>
              <a:t>Unconscious thought and unresolved childhood conflicts determine behaviour.</a:t>
            </a:r>
            <a:endParaRPr lang="fr-CA" dirty="0">
              <a:solidFill>
                <a:schemeClr val="accent6">
                  <a:lumMod val="50000"/>
                </a:schemeClr>
              </a:solidFill>
            </a:endParaRPr>
          </a:p>
        </p:txBody>
      </p:sp>
      <p:sp>
        <p:nvSpPr>
          <p:cNvPr id="25" name="Right Arrow 24"/>
          <p:cNvSpPr/>
          <p:nvPr/>
        </p:nvSpPr>
        <p:spPr>
          <a:xfrm flipH="1" flipV="1">
            <a:off x="6012160" y="3472700"/>
            <a:ext cx="432000" cy="396044"/>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26" name="Right Arrow 25"/>
          <p:cNvSpPr/>
          <p:nvPr/>
        </p:nvSpPr>
        <p:spPr>
          <a:xfrm flipH="1" flipV="1">
            <a:off x="2692352" y="3472700"/>
            <a:ext cx="432000" cy="396044"/>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27" name="TextBox 26"/>
          <p:cNvSpPr txBox="1"/>
          <p:nvPr/>
        </p:nvSpPr>
        <p:spPr>
          <a:xfrm>
            <a:off x="-4736" y="2826802"/>
            <a:ext cx="2556000" cy="1754326"/>
          </a:xfrm>
          <a:prstGeom prst="rect">
            <a:avLst/>
          </a:prstGeom>
          <a:noFill/>
        </p:spPr>
        <p:txBody>
          <a:bodyPr wrap="square" rtlCol="0">
            <a:spAutoFit/>
          </a:bodyPr>
          <a:lstStyle/>
          <a:p>
            <a:pPr algn="ctr"/>
            <a:r>
              <a:rPr lang="en-CA" dirty="0" smtClean="0">
                <a:solidFill>
                  <a:schemeClr val="accent5">
                    <a:lumMod val="50000"/>
                  </a:schemeClr>
                </a:solidFill>
              </a:rPr>
              <a:t>1920s-1960s</a:t>
            </a:r>
          </a:p>
          <a:p>
            <a:pPr algn="ctr"/>
            <a:r>
              <a:rPr lang="en-CA" b="1" dirty="0" smtClean="0">
                <a:solidFill>
                  <a:schemeClr val="accent5">
                    <a:lumMod val="50000"/>
                  </a:schemeClr>
                </a:solidFill>
              </a:rPr>
              <a:t>Skinner and Watson, Behaviourism</a:t>
            </a:r>
          </a:p>
          <a:p>
            <a:pPr algn="ctr"/>
            <a:r>
              <a:rPr lang="en-CA" dirty="0" smtClean="0">
                <a:solidFill>
                  <a:schemeClr val="accent5">
                    <a:lumMod val="50000"/>
                  </a:schemeClr>
                </a:solidFill>
              </a:rPr>
              <a:t>Psychology is the study of observable behaviour only.</a:t>
            </a:r>
            <a:endParaRPr lang="fr-CA" dirty="0">
              <a:solidFill>
                <a:schemeClr val="accent5">
                  <a:lumMod val="50000"/>
                </a:schemeClr>
              </a:solidFill>
            </a:endParaRPr>
          </a:p>
        </p:txBody>
      </p:sp>
      <p:sp>
        <p:nvSpPr>
          <p:cNvPr id="30" name="Right Arrow 29"/>
          <p:cNvSpPr/>
          <p:nvPr/>
        </p:nvSpPr>
        <p:spPr>
          <a:xfrm rot="5400000">
            <a:off x="1083904" y="4653154"/>
            <a:ext cx="324000" cy="396044"/>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31" name="TextBox 30"/>
          <p:cNvSpPr txBox="1"/>
          <p:nvPr/>
        </p:nvSpPr>
        <p:spPr>
          <a:xfrm>
            <a:off x="-32096" y="5131058"/>
            <a:ext cx="2556000" cy="1477328"/>
          </a:xfrm>
          <a:prstGeom prst="rect">
            <a:avLst/>
          </a:prstGeom>
          <a:noFill/>
        </p:spPr>
        <p:txBody>
          <a:bodyPr wrap="square" rtlCol="0">
            <a:spAutoFit/>
          </a:bodyPr>
          <a:lstStyle/>
          <a:p>
            <a:pPr algn="ctr"/>
            <a:r>
              <a:rPr lang="en-CA" dirty="0" smtClean="0">
                <a:solidFill>
                  <a:schemeClr val="accent2">
                    <a:lumMod val="50000"/>
                  </a:schemeClr>
                </a:solidFill>
              </a:rPr>
              <a:t>1960s</a:t>
            </a:r>
          </a:p>
          <a:p>
            <a:pPr algn="ctr"/>
            <a:r>
              <a:rPr lang="en-CA" b="1" dirty="0" smtClean="0">
                <a:solidFill>
                  <a:schemeClr val="accent2">
                    <a:lumMod val="50000"/>
                  </a:schemeClr>
                </a:solidFill>
              </a:rPr>
              <a:t>Rogers and Maslow, Humanistic Psychology</a:t>
            </a:r>
          </a:p>
          <a:p>
            <a:pPr algn="ctr"/>
            <a:r>
              <a:rPr lang="en-CA" dirty="0" smtClean="0">
                <a:solidFill>
                  <a:schemeClr val="accent2">
                    <a:lumMod val="50000"/>
                  </a:schemeClr>
                </a:solidFill>
              </a:rPr>
              <a:t>Emphasis on personal growth potential.</a:t>
            </a:r>
            <a:endParaRPr lang="fr-CA" dirty="0">
              <a:solidFill>
                <a:schemeClr val="accent2">
                  <a:lumMod val="50000"/>
                </a:schemeClr>
              </a:solidFill>
            </a:endParaRPr>
          </a:p>
        </p:txBody>
      </p:sp>
      <p:sp>
        <p:nvSpPr>
          <p:cNvPr id="33" name="Right Arrow 32"/>
          <p:cNvSpPr/>
          <p:nvPr/>
        </p:nvSpPr>
        <p:spPr>
          <a:xfrm>
            <a:off x="2658568" y="5671700"/>
            <a:ext cx="432000" cy="396044"/>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34" name="TextBox 33"/>
          <p:cNvSpPr txBox="1"/>
          <p:nvPr/>
        </p:nvSpPr>
        <p:spPr>
          <a:xfrm>
            <a:off x="3301008" y="5085442"/>
            <a:ext cx="2556000" cy="1200329"/>
          </a:xfrm>
          <a:prstGeom prst="rect">
            <a:avLst/>
          </a:prstGeom>
          <a:noFill/>
        </p:spPr>
        <p:txBody>
          <a:bodyPr wrap="square" rtlCol="0">
            <a:spAutoFit/>
          </a:bodyPr>
          <a:lstStyle/>
          <a:p>
            <a:pPr algn="ctr"/>
            <a:r>
              <a:rPr lang="en-CA" dirty="0" smtClean="0">
                <a:solidFill>
                  <a:srgbClr val="BFCE02"/>
                </a:solidFill>
              </a:rPr>
              <a:t>1960s</a:t>
            </a:r>
          </a:p>
          <a:p>
            <a:pPr algn="ctr"/>
            <a:r>
              <a:rPr lang="en-CA" b="1" dirty="0" smtClean="0">
                <a:solidFill>
                  <a:srgbClr val="BFCE02"/>
                </a:solidFill>
              </a:rPr>
              <a:t>Cognitive Psychology</a:t>
            </a:r>
          </a:p>
          <a:p>
            <a:pPr algn="ctr"/>
            <a:r>
              <a:rPr lang="en-CA" dirty="0" smtClean="0">
                <a:solidFill>
                  <a:srgbClr val="BFCE02"/>
                </a:solidFill>
              </a:rPr>
              <a:t>The empirical study of mental processes.</a:t>
            </a:r>
            <a:endParaRPr lang="fr-CA" dirty="0">
              <a:solidFill>
                <a:srgbClr val="BFCE02"/>
              </a:solidFill>
            </a:endParaRPr>
          </a:p>
        </p:txBody>
      </p:sp>
      <p:sp>
        <p:nvSpPr>
          <p:cNvPr id="36" name="Right Arrow 35"/>
          <p:cNvSpPr/>
          <p:nvPr/>
        </p:nvSpPr>
        <p:spPr>
          <a:xfrm>
            <a:off x="6012160" y="5754954"/>
            <a:ext cx="432000" cy="396044"/>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37" name="Rounded Rectangle 36"/>
          <p:cNvSpPr/>
          <p:nvPr/>
        </p:nvSpPr>
        <p:spPr>
          <a:xfrm>
            <a:off x="6603256" y="5052876"/>
            <a:ext cx="2556000" cy="1800200"/>
          </a:xfrm>
          <a:prstGeom prst="roundRect">
            <a:avLst/>
          </a:prstGeom>
          <a:solidFill>
            <a:schemeClr val="bg1">
              <a:lumMod val="95000"/>
            </a:schemeClr>
          </a:solidFill>
          <a:ln>
            <a:solidFill>
              <a:schemeClr val="bg1">
                <a:lumMod val="50000"/>
              </a:schemeClr>
            </a:solidFill>
          </a:ln>
        </p:spPr>
        <p:style>
          <a:lnRef idx="1">
            <a:schemeClr val="accent5"/>
          </a:lnRef>
          <a:fillRef idx="2">
            <a:schemeClr val="accent5"/>
          </a:fillRef>
          <a:effectRef idx="1">
            <a:schemeClr val="accent5"/>
          </a:effectRef>
          <a:fontRef idx="minor">
            <a:schemeClr val="dk1"/>
          </a:fontRef>
        </p:style>
        <p:txBody>
          <a:bodyPr rtlCol="0" anchor="ctr"/>
          <a:lstStyle/>
          <a:p>
            <a:pPr algn="ctr"/>
            <a:endParaRPr lang="fr-CA">
              <a:solidFill>
                <a:schemeClr val="accent1">
                  <a:lumMod val="50000"/>
                </a:schemeClr>
              </a:solidFill>
            </a:endParaRPr>
          </a:p>
        </p:txBody>
      </p:sp>
      <p:sp>
        <p:nvSpPr>
          <p:cNvPr id="38" name="TextBox 37"/>
          <p:cNvSpPr txBox="1"/>
          <p:nvPr/>
        </p:nvSpPr>
        <p:spPr>
          <a:xfrm>
            <a:off x="6603256" y="5111100"/>
            <a:ext cx="2556000" cy="1477328"/>
          </a:xfrm>
          <a:prstGeom prst="rect">
            <a:avLst/>
          </a:prstGeom>
          <a:noFill/>
        </p:spPr>
        <p:txBody>
          <a:bodyPr wrap="square" rtlCol="0">
            <a:spAutoFit/>
          </a:bodyPr>
          <a:lstStyle/>
          <a:p>
            <a:pPr algn="ctr"/>
            <a:r>
              <a:rPr lang="en-CA" dirty="0" smtClean="0">
                <a:solidFill>
                  <a:schemeClr val="bg1">
                    <a:lumMod val="50000"/>
                  </a:schemeClr>
                </a:solidFill>
              </a:rPr>
              <a:t>Today</a:t>
            </a:r>
          </a:p>
          <a:p>
            <a:pPr algn="ctr"/>
            <a:r>
              <a:rPr lang="en-CA" b="1" dirty="0" smtClean="0">
                <a:solidFill>
                  <a:schemeClr val="bg1">
                    <a:lumMod val="50000"/>
                  </a:schemeClr>
                </a:solidFill>
              </a:rPr>
              <a:t>Multidisciplinary</a:t>
            </a:r>
            <a:endParaRPr lang="en-CA" dirty="0" smtClean="0">
              <a:solidFill>
                <a:schemeClr val="bg1">
                  <a:lumMod val="50000"/>
                </a:schemeClr>
              </a:solidFill>
            </a:endParaRPr>
          </a:p>
          <a:p>
            <a:pPr algn="ctr"/>
            <a:r>
              <a:rPr lang="en-CA" dirty="0" smtClean="0">
                <a:solidFill>
                  <a:schemeClr val="bg1">
                    <a:lumMod val="50000"/>
                  </a:schemeClr>
                </a:solidFill>
              </a:rPr>
              <a:t>Psychology is the study of behaviour and mental processes.</a:t>
            </a:r>
            <a:endParaRPr lang="fr-CA" dirty="0">
              <a:solidFill>
                <a:schemeClr val="bg1">
                  <a:lumMod val="50000"/>
                </a:schemeClr>
              </a:solidFill>
            </a:endParaRPr>
          </a:p>
        </p:txBody>
      </p:sp>
    </p:spTree>
    <p:extLst>
      <p:ext uri="{BB962C8B-B14F-4D97-AF65-F5344CB8AC3E}">
        <p14:creationId xmlns:p14="http://schemas.microsoft.com/office/powerpoint/2010/main" val="99194086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43408"/>
            <a:ext cx="8229600" cy="1143000"/>
          </a:xfrm>
        </p:spPr>
        <p:txBody>
          <a:bodyPr>
            <a:normAutofit fontScale="90000"/>
          </a:bodyPr>
          <a:lstStyle/>
          <a:p>
            <a:r>
              <a:rPr lang="en-CA" sz="3600" dirty="0" smtClean="0"/>
              <a:t>Review Prologue: Questions that could be asked</a:t>
            </a:r>
            <a:endParaRPr lang="fr-CA" sz="3600" dirty="0"/>
          </a:p>
        </p:txBody>
      </p:sp>
      <p:sp>
        <p:nvSpPr>
          <p:cNvPr id="3" name="Content Placeholder 2"/>
          <p:cNvSpPr>
            <a:spLocks noGrp="1"/>
          </p:cNvSpPr>
          <p:nvPr>
            <p:ph idx="1"/>
          </p:nvPr>
        </p:nvSpPr>
        <p:spPr>
          <a:xfrm>
            <a:off x="179512" y="692696"/>
            <a:ext cx="8712968" cy="5976664"/>
          </a:xfrm>
        </p:spPr>
        <p:txBody>
          <a:bodyPr>
            <a:normAutofit fontScale="47500" lnSpcReduction="20000"/>
          </a:bodyPr>
          <a:lstStyle/>
          <a:p>
            <a:r>
              <a:rPr lang="en-CA" dirty="0" smtClean="0"/>
              <a:t>Who founded the school of thought that focuses on the unconscious and on early childhood conflicts to explain behaviour?</a:t>
            </a:r>
          </a:p>
          <a:p>
            <a:pPr marL="971550" lvl="1" indent="-457200">
              <a:buFont typeface="+mj-lt"/>
              <a:buAutoNum type="alphaLcParenR"/>
            </a:pPr>
            <a:r>
              <a:rPr lang="en-CA" dirty="0" err="1" smtClean="0"/>
              <a:t>Titchener</a:t>
            </a:r>
            <a:endParaRPr lang="en-CA" dirty="0" smtClean="0"/>
          </a:p>
          <a:p>
            <a:pPr marL="971550" lvl="1" indent="-457200">
              <a:buFont typeface="+mj-lt"/>
              <a:buAutoNum type="alphaLcParenR"/>
            </a:pPr>
            <a:r>
              <a:rPr lang="en-CA" dirty="0" smtClean="0"/>
              <a:t>Freud</a:t>
            </a:r>
          </a:p>
          <a:p>
            <a:pPr marL="971550" lvl="1" indent="-457200">
              <a:buFont typeface="+mj-lt"/>
              <a:buAutoNum type="alphaLcParenR"/>
            </a:pPr>
            <a:r>
              <a:rPr lang="en-CA" dirty="0" smtClean="0"/>
              <a:t>Maslow</a:t>
            </a:r>
          </a:p>
          <a:p>
            <a:pPr marL="971550" lvl="1" indent="-457200">
              <a:buFont typeface="+mj-lt"/>
              <a:buAutoNum type="alphaLcParenR"/>
            </a:pPr>
            <a:r>
              <a:rPr lang="en-CA" dirty="0" smtClean="0"/>
              <a:t>Wundt</a:t>
            </a:r>
          </a:p>
          <a:p>
            <a:pPr marL="571500" indent="-457200"/>
            <a:r>
              <a:rPr lang="en-CA" dirty="0" smtClean="0"/>
              <a:t>Someone who looks at how our genes and our environment influences our individual differences adopts the ______ perspective to psychology.</a:t>
            </a:r>
          </a:p>
          <a:p>
            <a:pPr marL="1028700" lvl="1" indent="-514350">
              <a:buFont typeface="+mj-lt"/>
              <a:buAutoNum type="alphaLcParenR"/>
            </a:pPr>
            <a:r>
              <a:rPr lang="en-CA" dirty="0" smtClean="0"/>
              <a:t>Evolutionary</a:t>
            </a:r>
          </a:p>
          <a:p>
            <a:pPr marL="1028700" lvl="1" indent="-514350">
              <a:buFont typeface="+mj-lt"/>
              <a:buAutoNum type="alphaLcParenR"/>
            </a:pPr>
            <a:r>
              <a:rPr lang="en-CA" dirty="0" smtClean="0"/>
              <a:t>Neuroscience</a:t>
            </a:r>
          </a:p>
          <a:p>
            <a:pPr marL="1028700" lvl="1" indent="-514350">
              <a:buFont typeface="+mj-lt"/>
              <a:buAutoNum type="alphaLcParenR"/>
            </a:pPr>
            <a:r>
              <a:rPr lang="en-CA" dirty="0" smtClean="0"/>
              <a:t>Cognitive</a:t>
            </a:r>
          </a:p>
          <a:p>
            <a:pPr marL="1028700" lvl="1" indent="-514350">
              <a:buFont typeface="+mj-lt"/>
              <a:buAutoNum type="alphaLcParenR"/>
            </a:pPr>
            <a:r>
              <a:rPr lang="en-CA" dirty="0" smtClean="0"/>
              <a:t>Behaviour genetics</a:t>
            </a:r>
          </a:p>
          <a:p>
            <a:r>
              <a:rPr lang="en-CA" dirty="0" err="1" smtClean="0"/>
              <a:t>Dr</a:t>
            </a:r>
            <a:r>
              <a:rPr lang="en-CA" dirty="0" smtClean="0"/>
              <a:t> Kerry works with companies to help them determine which type of employee they should hire. </a:t>
            </a:r>
            <a:r>
              <a:rPr lang="en-CA" dirty="0" err="1" smtClean="0"/>
              <a:t>Dr</a:t>
            </a:r>
            <a:r>
              <a:rPr lang="en-CA" dirty="0" smtClean="0"/>
              <a:t> Kerry is most likely  a(n) _______ psychologist.</a:t>
            </a:r>
          </a:p>
          <a:p>
            <a:pPr marL="971550" lvl="1" indent="-457200">
              <a:buFont typeface="+mj-lt"/>
              <a:buAutoNum type="alphaLcParenR"/>
            </a:pPr>
            <a:r>
              <a:rPr lang="en-CA" dirty="0" smtClean="0"/>
              <a:t>Social</a:t>
            </a:r>
          </a:p>
          <a:p>
            <a:pPr marL="971550" lvl="1" indent="-457200">
              <a:buFont typeface="+mj-lt"/>
              <a:buAutoNum type="alphaLcParenR"/>
            </a:pPr>
            <a:r>
              <a:rPr lang="en-CA" dirty="0" smtClean="0"/>
              <a:t>Clinical</a:t>
            </a:r>
          </a:p>
          <a:p>
            <a:pPr marL="971550" lvl="1" indent="-457200">
              <a:buFont typeface="+mj-lt"/>
              <a:buAutoNum type="alphaLcParenR"/>
            </a:pPr>
            <a:r>
              <a:rPr lang="en-CA" dirty="0" smtClean="0"/>
              <a:t>Basic research</a:t>
            </a:r>
          </a:p>
          <a:p>
            <a:pPr marL="971550" lvl="1" indent="-457200">
              <a:buFont typeface="+mj-lt"/>
              <a:buAutoNum type="alphaLcParenR"/>
            </a:pPr>
            <a:r>
              <a:rPr lang="en-CA" dirty="0" smtClean="0"/>
              <a:t>Applied research</a:t>
            </a:r>
          </a:p>
          <a:p>
            <a:r>
              <a:rPr lang="en-CA" dirty="0"/>
              <a:t>A</a:t>
            </a:r>
            <a:r>
              <a:rPr lang="en-CA" dirty="0" smtClean="0"/>
              <a:t> medical doctor that can prescribe medications to treat psychological disorders is called  a _______.</a:t>
            </a:r>
          </a:p>
          <a:p>
            <a:pPr marL="971550" lvl="1" indent="-457200">
              <a:buFont typeface="+mj-lt"/>
              <a:buAutoNum type="alphaLcParenR"/>
            </a:pPr>
            <a:r>
              <a:rPr lang="en-CA" dirty="0" smtClean="0"/>
              <a:t>Psychiatrist</a:t>
            </a:r>
          </a:p>
          <a:p>
            <a:pPr marL="971550" lvl="1" indent="-457200">
              <a:buFont typeface="+mj-lt"/>
              <a:buAutoNum type="alphaLcParenR"/>
            </a:pPr>
            <a:r>
              <a:rPr lang="en-CA" dirty="0" smtClean="0"/>
              <a:t>Clinical psychologist</a:t>
            </a:r>
          </a:p>
          <a:p>
            <a:pPr marL="971550" lvl="1" indent="-457200">
              <a:buFont typeface="+mj-lt"/>
              <a:buAutoNum type="alphaLcParenR"/>
            </a:pPr>
            <a:r>
              <a:rPr lang="en-CA" dirty="0" smtClean="0"/>
              <a:t>Therapist</a:t>
            </a:r>
          </a:p>
          <a:p>
            <a:pPr marL="971550" lvl="1" indent="-457200">
              <a:buFont typeface="+mj-lt"/>
              <a:buAutoNum type="alphaLcParenR"/>
            </a:pPr>
            <a:r>
              <a:rPr lang="en-CA" dirty="0" smtClean="0"/>
              <a:t>Counselling psychologist</a:t>
            </a:r>
          </a:p>
          <a:p>
            <a:r>
              <a:rPr lang="en-CA" dirty="0" smtClean="0"/>
              <a:t>When preparing a diagnostic, </a:t>
            </a:r>
            <a:r>
              <a:rPr lang="en-CA" dirty="0" err="1" smtClean="0"/>
              <a:t>Dr</a:t>
            </a:r>
            <a:r>
              <a:rPr lang="en-CA" dirty="0" smtClean="0"/>
              <a:t> Lemon looks at her patient’s genetic predispositions, emotional responses, and family and peer influences. </a:t>
            </a:r>
            <a:r>
              <a:rPr lang="en-CA" dirty="0" err="1" smtClean="0"/>
              <a:t>Dr</a:t>
            </a:r>
            <a:r>
              <a:rPr lang="en-CA" dirty="0" smtClean="0"/>
              <a:t> Lemon therefore adheres to the:</a:t>
            </a:r>
          </a:p>
          <a:p>
            <a:pPr marL="971550" lvl="1" indent="-457200">
              <a:buFont typeface="+mj-lt"/>
              <a:buAutoNum type="alphaLcParenR"/>
            </a:pPr>
            <a:r>
              <a:rPr lang="en-CA" dirty="0" smtClean="0"/>
              <a:t>Biological perspective</a:t>
            </a:r>
          </a:p>
          <a:p>
            <a:pPr marL="971550" lvl="1" indent="-457200">
              <a:buFont typeface="+mj-lt"/>
              <a:buAutoNum type="alphaLcParenR"/>
            </a:pPr>
            <a:r>
              <a:rPr lang="en-CA" dirty="0" smtClean="0"/>
              <a:t>Behavioural perspective</a:t>
            </a:r>
          </a:p>
          <a:p>
            <a:pPr marL="971550" lvl="1" indent="-457200">
              <a:buFont typeface="+mj-lt"/>
              <a:buAutoNum type="alphaLcParenR"/>
            </a:pPr>
            <a:r>
              <a:rPr lang="en-CA" dirty="0" smtClean="0"/>
              <a:t>Social-cultural perspective</a:t>
            </a:r>
          </a:p>
          <a:p>
            <a:pPr marL="971550" lvl="1" indent="-457200">
              <a:buFont typeface="+mj-lt"/>
              <a:buAutoNum type="alphaLcParenR"/>
            </a:pPr>
            <a:r>
              <a:rPr lang="en-CA" dirty="0" err="1" smtClean="0"/>
              <a:t>Biopsychosocial</a:t>
            </a:r>
            <a:r>
              <a:rPr lang="en-CA" dirty="0" smtClean="0"/>
              <a:t> approach</a:t>
            </a:r>
            <a:endParaRPr lang="fr-CA" dirty="0" smtClean="0"/>
          </a:p>
          <a:p>
            <a:pPr lvl="2"/>
            <a:endParaRPr lang="en-CA" dirty="0" smtClean="0"/>
          </a:p>
        </p:txBody>
      </p:sp>
    </p:spTree>
    <p:extLst>
      <p:ext uri="{BB962C8B-B14F-4D97-AF65-F5344CB8AC3E}">
        <p14:creationId xmlns:p14="http://schemas.microsoft.com/office/powerpoint/2010/main" val="19706148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1143000"/>
          </a:xfrm>
        </p:spPr>
        <p:txBody>
          <a:bodyPr/>
          <a:lstStyle/>
          <a:p>
            <a:r>
              <a:rPr lang="en-CA" dirty="0" smtClean="0"/>
              <a:t>Review Chapter 1</a:t>
            </a:r>
            <a:endParaRPr lang="fr-CA" dirty="0"/>
          </a:p>
        </p:txBody>
      </p:sp>
      <p:sp>
        <p:nvSpPr>
          <p:cNvPr id="3" name="Content Placeholder 2"/>
          <p:cNvSpPr>
            <a:spLocks noGrp="1"/>
          </p:cNvSpPr>
          <p:nvPr>
            <p:ph idx="1"/>
          </p:nvPr>
        </p:nvSpPr>
        <p:spPr>
          <a:xfrm>
            <a:off x="251520" y="1124744"/>
            <a:ext cx="8712968" cy="5472608"/>
          </a:xfrm>
        </p:spPr>
        <p:txBody>
          <a:bodyPr>
            <a:normAutofit fontScale="85000" lnSpcReduction="20000"/>
          </a:bodyPr>
          <a:lstStyle/>
          <a:p>
            <a:r>
              <a:rPr lang="en-CA" dirty="0" smtClean="0"/>
              <a:t>The scientific attitude prevents errors in judgement and leads to critical thinking;</a:t>
            </a:r>
          </a:p>
          <a:p>
            <a:r>
              <a:rPr lang="en-CA" dirty="0" smtClean="0"/>
              <a:t>The scientific method includes four steps: Theory, hypothesis, operational definitions, and replication;</a:t>
            </a:r>
          </a:p>
          <a:p>
            <a:r>
              <a:rPr lang="en-CA" dirty="0" smtClean="0"/>
              <a:t>Descriptive methods and correlational studies can help gather information and formulate questions but only experimentation can establish cause-and-effect relationships:</a:t>
            </a:r>
          </a:p>
          <a:p>
            <a:pPr lvl="1"/>
            <a:r>
              <a:rPr lang="en-CA" dirty="0" smtClean="0"/>
              <a:t>The independent variable is manipulated and the dependent variable is measured;</a:t>
            </a:r>
          </a:p>
          <a:p>
            <a:r>
              <a:rPr lang="en-CA" dirty="0" smtClean="0"/>
              <a:t>Using statistics, we can establish that a difference between two groups is significant when the data is reliable (nonbiased sampling, low variation, large population);</a:t>
            </a:r>
          </a:p>
          <a:p>
            <a:r>
              <a:rPr lang="en-CA" dirty="0" smtClean="0"/>
              <a:t>Ethical safeguards are in place to protect the rights of animals and human participants in research.</a:t>
            </a:r>
          </a:p>
        </p:txBody>
      </p:sp>
    </p:spTree>
    <p:extLst>
      <p:ext uri="{BB962C8B-B14F-4D97-AF65-F5344CB8AC3E}">
        <p14:creationId xmlns:p14="http://schemas.microsoft.com/office/powerpoint/2010/main" val="206807761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43408"/>
            <a:ext cx="8712968" cy="1143000"/>
          </a:xfrm>
        </p:spPr>
        <p:txBody>
          <a:bodyPr>
            <a:normAutofit/>
          </a:bodyPr>
          <a:lstStyle/>
          <a:p>
            <a:r>
              <a:rPr lang="en-CA" sz="3200" dirty="0" smtClean="0"/>
              <a:t>Review Chapter 1: Questions that could be asked</a:t>
            </a:r>
            <a:endParaRPr lang="fr-CA" sz="3200" dirty="0"/>
          </a:p>
        </p:txBody>
      </p:sp>
      <p:sp>
        <p:nvSpPr>
          <p:cNvPr id="3" name="Content Placeholder 2"/>
          <p:cNvSpPr>
            <a:spLocks noGrp="1"/>
          </p:cNvSpPr>
          <p:nvPr>
            <p:ph idx="1"/>
          </p:nvPr>
        </p:nvSpPr>
        <p:spPr>
          <a:xfrm>
            <a:off x="251520" y="685800"/>
            <a:ext cx="8712968" cy="5983560"/>
          </a:xfrm>
        </p:spPr>
        <p:txBody>
          <a:bodyPr>
            <a:normAutofit fontScale="40000" lnSpcReduction="20000"/>
          </a:bodyPr>
          <a:lstStyle/>
          <a:p>
            <a:r>
              <a:rPr lang="en-CA" dirty="0" smtClean="0"/>
              <a:t>Tara thinks that she did really well on her most recent midterm. She is surprised when she receives her mark, a C. Tara has fallen pray to:</a:t>
            </a:r>
          </a:p>
          <a:p>
            <a:pPr marL="971550" lvl="1" indent="-514350">
              <a:buFont typeface="+mj-lt"/>
              <a:buAutoNum type="alphaLcParenR"/>
            </a:pPr>
            <a:r>
              <a:rPr lang="en-CA" dirty="0" smtClean="0"/>
              <a:t>The hindsight bias</a:t>
            </a:r>
          </a:p>
          <a:p>
            <a:pPr marL="971550" lvl="1" indent="-514350">
              <a:buFont typeface="+mj-lt"/>
              <a:buAutoNum type="alphaLcParenR"/>
            </a:pPr>
            <a:r>
              <a:rPr lang="en-CA" dirty="0" smtClean="0"/>
              <a:t>Performance overestimation</a:t>
            </a:r>
          </a:p>
          <a:p>
            <a:pPr marL="971550" lvl="1" indent="-514350">
              <a:buFont typeface="+mj-lt"/>
              <a:buAutoNum type="alphaLcParenR"/>
            </a:pPr>
            <a:r>
              <a:rPr lang="en-CA" dirty="0" smtClean="0"/>
              <a:t>Familiarity error</a:t>
            </a:r>
          </a:p>
          <a:p>
            <a:pPr marL="971550" lvl="1" indent="-514350">
              <a:buFont typeface="+mj-lt"/>
              <a:buAutoNum type="alphaLcParenR"/>
            </a:pPr>
            <a:r>
              <a:rPr lang="en-CA" dirty="0" smtClean="0"/>
              <a:t>Coincidence error</a:t>
            </a:r>
          </a:p>
          <a:p>
            <a:pPr marL="571500" indent="-514350"/>
            <a:r>
              <a:rPr lang="en-CA" dirty="0" smtClean="0"/>
              <a:t>Stephen wishes to learn more about the political views of women by asking a series of questions to female students on campus. Stephen is conducting a:</a:t>
            </a:r>
          </a:p>
          <a:p>
            <a:pPr marL="971550" lvl="1" indent="-514350">
              <a:buFont typeface="+mj-lt"/>
              <a:buAutoNum type="alphaLcParenR"/>
            </a:pPr>
            <a:r>
              <a:rPr lang="en-CA" dirty="0" smtClean="0"/>
              <a:t>Case study</a:t>
            </a:r>
          </a:p>
          <a:p>
            <a:pPr marL="971550" lvl="1" indent="-514350">
              <a:buFont typeface="+mj-lt"/>
              <a:buAutoNum type="alphaLcParenR"/>
            </a:pPr>
            <a:r>
              <a:rPr lang="en-CA" dirty="0" smtClean="0"/>
              <a:t>Naturalistic observation</a:t>
            </a:r>
          </a:p>
          <a:p>
            <a:pPr marL="971550" lvl="1" indent="-514350">
              <a:buFont typeface="+mj-lt"/>
              <a:buAutoNum type="alphaLcParenR"/>
            </a:pPr>
            <a:r>
              <a:rPr lang="en-CA" dirty="0" smtClean="0"/>
              <a:t>Survey</a:t>
            </a:r>
          </a:p>
          <a:p>
            <a:pPr marL="971550" lvl="1" indent="-514350">
              <a:buFont typeface="+mj-lt"/>
              <a:buAutoNum type="alphaLcParenR"/>
            </a:pPr>
            <a:r>
              <a:rPr lang="en-CA" dirty="0" smtClean="0"/>
              <a:t>Experimentation</a:t>
            </a:r>
          </a:p>
          <a:p>
            <a:pPr marL="571500" indent="-514350"/>
            <a:r>
              <a:rPr lang="en-CA" dirty="0" smtClean="0"/>
              <a:t>A study reveals a correlation of +1.00 exists between age and happiness. This means that:</a:t>
            </a:r>
          </a:p>
          <a:p>
            <a:pPr marL="971550" lvl="1" indent="-514350">
              <a:buFont typeface="+mj-lt"/>
              <a:buAutoNum type="alphaLcParenR"/>
            </a:pPr>
            <a:r>
              <a:rPr lang="en-CA" dirty="0" smtClean="0"/>
              <a:t>As people get older they get happier</a:t>
            </a:r>
          </a:p>
          <a:p>
            <a:pPr marL="971550" lvl="1" indent="-514350">
              <a:buFont typeface="+mj-lt"/>
              <a:buAutoNum type="alphaLcParenR"/>
            </a:pPr>
            <a:r>
              <a:rPr lang="en-CA" dirty="0" smtClean="0"/>
              <a:t>Older people are not as happy as younger people</a:t>
            </a:r>
          </a:p>
          <a:p>
            <a:pPr marL="971550" lvl="1" indent="-514350">
              <a:buFont typeface="+mj-lt"/>
              <a:buAutoNum type="alphaLcParenR"/>
            </a:pPr>
            <a:r>
              <a:rPr lang="en-CA" dirty="0" smtClean="0"/>
              <a:t>Age causes people to be happier</a:t>
            </a:r>
          </a:p>
          <a:p>
            <a:pPr marL="971550" lvl="1" indent="-514350">
              <a:buFont typeface="+mj-lt"/>
              <a:buAutoNum type="alphaLcParenR"/>
            </a:pPr>
            <a:r>
              <a:rPr lang="en-CA" dirty="0" smtClean="0"/>
              <a:t>A third unaccounted for factor makes older people happier than younger people</a:t>
            </a:r>
          </a:p>
          <a:p>
            <a:pPr marL="571500" indent="-514350"/>
            <a:r>
              <a:rPr lang="en-CA" dirty="0" smtClean="0"/>
              <a:t>To prevent the placebo effect, researchers can:</a:t>
            </a:r>
          </a:p>
          <a:p>
            <a:pPr marL="971550" lvl="1" indent="-514350">
              <a:buFont typeface="+mj-lt"/>
              <a:buAutoNum type="alphaLcParenR"/>
            </a:pPr>
            <a:r>
              <a:rPr lang="en-CA" dirty="0" smtClean="0"/>
              <a:t>Randomly assign participants to the different groups</a:t>
            </a:r>
          </a:p>
          <a:p>
            <a:pPr marL="971550" lvl="1" indent="-514350">
              <a:buFont typeface="+mj-lt"/>
              <a:buAutoNum type="alphaLcParenR"/>
            </a:pPr>
            <a:r>
              <a:rPr lang="en-CA" dirty="0" smtClean="0"/>
              <a:t>Use the double-blind procedure</a:t>
            </a:r>
          </a:p>
          <a:p>
            <a:pPr marL="971550" lvl="1" indent="-514350">
              <a:buFont typeface="+mj-lt"/>
              <a:buAutoNum type="alphaLcParenR"/>
            </a:pPr>
            <a:r>
              <a:rPr lang="en-CA" dirty="0" smtClean="0"/>
              <a:t>Give a fake treatment</a:t>
            </a:r>
          </a:p>
          <a:p>
            <a:pPr marL="971550" lvl="1" indent="-514350">
              <a:buFont typeface="+mj-lt"/>
              <a:buAutoNum type="alphaLcParenR"/>
            </a:pPr>
            <a:r>
              <a:rPr lang="en-CA" dirty="0" smtClean="0"/>
              <a:t>All of the above</a:t>
            </a:r>
          </a:p>
          <a:p>
            <a:pPr marL="971550" lvl="1" indent="-514350">
              <a:buFont typeface="+mj-lt"/>
              <a:buAutoNum type="alphaLcParenR"/>
            </a:pPr>
            <a:r>
              <a:rPr lang="en-CA" dirty="0" smtClean="0"/>
              <a:t>None of the above</a:t>
            </a:r>
          </a:p>
          <a:p>
            <a:pPr marL="571500" indent="-514350"/>
            <a:r>
              <a:rPr lang="en-CA" dirty="0" smtClean="0"/>
              <a:t>The sum of the scores divided by the number of scores is the:</a:t>
            </a:r>
          </a:p>
          <a:p>
            <a:pPr marL="971550" lvl="1" indent="-514350">
              <a:buFont typeface="+mj-lt"/>
              <a:buAutoNum type="alphaLcParenR"/>
            </a:pPr>
            <a:r>
              <a:rPr lang="en-CA" dirty="0" smtClean="0"/>
              <a:t>Mode</a:t>
            </a:r>
          </a:p>
          <a:p>
            <a:pPr marL="971550" lvl="1" indent="-514350">
              <a:buFont typeface="+mj-lt"/>
              <a:buAutoNum type="alphaLcParenR"/>
            </a:pPr>
            <a:r>
              <a:rPr lang="en-CA" dirty="0" smtClean="0"/>
              <a:t>Mean</a:t>
            </a:r>
          </a:p>
          <a:p>
            <a:pPr marL="971550" lvl="1" indent="-514350">
              <a:buFont typeface="+mj-lt"/>
              <a:buAutoNum type="alphaLcParenR"/>
            </a:pPr>
            <a:r>
              <a:rPr lang="en-CA" dirty="0" smtClean="0"/>
              <a:t>Median</a:t>
            </a:r>
          </a:p>
          <a:p>
            <a:pPr marL="971550" lvl="1" indent="-514350">
              <a:buFont typeface="+mj-lt"/>
              <a:buAutoNum type="alphaLcParenR"/>
            </a:pPr>
            <a:r>
              <a:rPr lang="en-CA" dirty="0" smtClean="0"/>
              <a:t>Standard deviation</a:t>
            </a:r>
          </a:p>
          <a:p>
            <a:pPr marL="571500" indent="-514350"/>
            <a:r>
              <a:rPr lang="en-CA" dirty="0" smtClean="0"/>
              <a:t>Which of these statements in true concerning psychological research?</a:t>
            </a:r>
          </a:p>
          <a:p>
            <a:pPr marL="971550" lvl="1" indent="-514350">
              <a:buFont typeface="+mj-lt"/>
              <a:buAutoNum type="alphaLcParenR"/>
            </a:pPr>
            <a:r>
              <a:rPr lang="en-CA" dirty="0" smtClean="0"/>
              <a:t>The simplified reality of the laboratory cannot give us insight into real life.</a:t>
            </a:r>
          </a:p>
          <a:p>
            <a:pPr marL="971550" lvl="1" indent="-514350">
              <a:buFont typeface="+mj-lt"/>
              <a:buAutoNum type="alphaLcParenR"/>
            </a:pPr>
            <a:r>
              <a:rPr lang="en-CA" dirty="0" smtClean="0"/>
              <a:t>Because they are less complex and easier to study than humans, animals cannot be used as subjects.</a:t>
            </a:r>
          </a:p>
          <a:p>
            <a:pPr marL="971550" lvl="1" indent="-514350">
              <a:buFont typeface="+mj-lt"/>
              <a:buAutoNum type="alphaLcParenR"/>
            </a:pPr>
            <a:r>
              <a:rPr lang="en-CA" dirty="0" smtClean="0"/>
              <a:t>It is impossible to perform value-free research.</a:t>
            </a:r>
          </a:p>
          <a:p>
            <a:pPr marL="971550" lvl="1" indent="-514350">
              <a:buFont typeface="+mj-lt"/>
              <a:buAutoNum type="alphaLcParenR"/>
            </a:pPr>
            <a:r>
              <a:rPr lang="en-CA" dirty="0" smtClean="0"/>
              <a:t>A participant can choose to exit a study at any time.</a:t>
            </a:r>
          </a:p>
          <a:p>
            <a:pPr marL="971550" lvl="1" indent="-514350"/>
            <a:endParaRPr lang="en-CA" dirty="0" smtClean="0"/>
          </a:p>
          <a:p>
            <a:pPr marL="971550" lvl="1" indent="-514350"/>
            <a:endParaRPr lang="fr-CA" dirty="0"/>
          </a:p>
        </p:txBody>
      </p:sp>
    </p:spTree>
    <p:extLst>
      <p:ext uri="{BB962C8B-B14F-4D97-AF65-F5344CB8AC3E}">
        <p14:creationId xmlns:p14="http://schemas.microsoft.com/office/powerpoint/2010/main" val="40254210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71400"/>
            <a:ext cx="8229600" cy="1143000"/>
          </a:xfrm>
        </p:spPr>
        <p:txBody>
          <a:bodyPr>
            <a:normAutofit/>
          </a:bodyPr>
          <a:lstStyle/>
          <a:p>
            <a:r>
              <a:rPr lang="en-CA" sz="3600" dirty="0" smtClean="0"/>
              <a:t>Review Chapter 2</a:t>
            </a:r>
            <a:endParaRPr lang="fr-CA" sz="3600" dirty="0"/>
          </a:p>
        </p:txBody>
      </p:sp>
      <p:sp>
        <p:nvSpPr>
          <p:cNvPr id="3" name="Content Placeholder 2"/>
          <p:cNvSpPr>
            <a:spLocks noGrp="1"/>
          </p:cNvSpPr>
          <p:nvPr>
            <p:ph idx="1"/>
          </p:nvPr>
        </p:nvSpPr>
        <p:spPr>
          <a:xfrm>
            <a:off x="179512" y="819472"/>
            <a:ext cx="8712968" cy="5849888"/>
          </a:xfrm>
        </p:spPr>
        <p:txBody>
          <a:bodyPr>
            <a:normAutofit fontScale="77500" lnSpcReduction="20000"/>
          </a:bodyPr>
          <a:lstStyle/>
          <a:p>
            <a:r>
              <a:rPr lang="en-CA" dirty="0" smtClean="0"/>
              <a:t>The brain has been studied using phrenology, surgical ablation, electrical stimulation, brain lesions, and functional and structural brain imaging.</a:t>
            </a:r>
          </a:p>
          <a:p>
            <a:r>
              <a:rPr lang="en-CA" dirty="0" smtClean="0"/>
              <a:t>The nervous system has multiple subdivisions: </a:t>
            </a:r>
          </a:p>
          <a:p>
            <a:pPr lvl="1"/>
            <a:r>
              <a:rPr lang="en-CA" dirty="0" smtClean="0"/>
              <a:t>CNS vs PNS</a:t>
            </a:r>
          </a:p>
          <a:p>
            <a:pPr lvl="1"/>
            <a:r>
              <a:rPr lang="en-CA" dirty="0" smtClean="0"/>
              <a:t>PNS → Autonomous (internal organs) vs Somatic (skeletal muscles)</a:t>
            </a:r>
          </a:p>
          <a:p>
            <a:pPr lvl="1"/>
            <a:r>
              <a:rPr lang="en-CA" dirty="0" smtClean="0"/>
              <a:t>Autonomic →Sympathetic (arousing) vs Parasympathetic (calming)</a:t>
            </a:r>
          </a:p>
          <a:p>
            <a:r>
              <a:rPr lang="en-CA" dirty="0" smtClean="0"/>
              <a:t>The body can also communicate using the hormones produced by the endocrine system.</a:t>
            </a:r>
          </a:p>
          <a:p>
            <a:r>
              <a:rPr lang="en-CA" dirty="0" smtClean="0"/>
              <a:t>An action potential occurs w</a:t>
            </a:r>
            <a:r>
              <a:rPr lang="en-CA" dirty="0" smtClean="0"/>
              <a:t>hen the excitatory threshold is reached at the axon hillock. The axon then becomes depolarized and a wave of electrical activity travels down the axon to the terminal branches where neurotransmitter molecules are released into the synapse.</a:t>
            </a:r>
          </a:p>
          <a:p>
            <a:r>
              <a:rPr lang="en-CA" dirty="0" smtClean="0"/>
              <a:t>Glial cells lend support to neurons.</a:t>
            </a:r>
            <a:endParaRPr lang="en-CA" dirty="0" smtClean="0"/>
          </a:p>
          <a:p>
            <a:endParaRPr lang="en-CA" dirty="0" smtClean="0"/>
          </a:p>
          <a:p>
            <a:pPr lvl="1"/>
            <a:endParaRPr lang="fr-CA" dirty="0"/>
          </a:p>
        </p:txBody>
      </p:sp>
    </p:spTree>
    <p:extLst>
      <p:ext uri="{BB962C8B-B14F-4D97-AF65-F5344CB8AC3E}">
        <p14:creationId xmlns:p14="http://schemas.microsoft.com/office/powerpoint/2010/main" val="107667465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1124744"/>
            <a:ext cx="8784976" cy="5544616"/>
          </a:xfrm>
        </p:spPr>
        <p:txBody>
          <a:bodyPr>
            <a:normAutofit fontScale="85000" lnSpcReduction="20000"/>
          </a:bodyPr>
          <a:lstStyle/>
          <a:p>
            <a:r>
              <a:rPr lang="en-CA" dirty="0" smtClean="0"/>
              <a:t>Older regions of the brain: </a:t>
            </a:r>
          </a:p>
          <a:p>
            <a:pPr lvl="1"/>
            <a:r>
              <a:rPr lang="en-CA" dirty="0" smtClean="0"/>
              <a:t>Brainstem: Automatic survival functions;</a:t>
            </a:r>
          </a:p>
          <a:p>
            <a:pPr lvl="1"/>
            <a:r>
              <a:rPr lang="en-CA" dirty="0" smtClean="0"/>
              <a:t>Cerebellum: Coordination of movement;</a:t>
            </a:r>
          </a:p>
          <a:p>
            <a:pPr lvl="1"/>
            <a:r>
              <a:rPr lang="en-CA" dirty="0" smtClean="0"/>
              <a:t>Thalamus: Sensory switchboard;</a:t>
            </a:r>
          </a:p>
          <a:p>
            <a:pPr lvl="1"/>
            <a:r>
              <a:rPr lang="en-CA" dirty="0" smtClean="0"/>
              <a:t>Limbic system: Emotions and memory.</a:t>
            </a:r>
          </a:p>
          <a:p>
            <a:r>
              <a:rPr lang="en-CA" dirty="0" smtClean="0"/>
              <a:t>Cerebral cortex: </a:t>
            </a:r>
          </a:p>
          <a:p>
            <a:pPr lvl="1"/>
            <a:r>
              <a:rPr lang="en-CA" dirty="0" smtClean="0"/>
              <a:t>Frontal lobes: Motor cortex, speaking, planning, judging, abstract thinking, personality; </a:t>
            </a:r>
          </a:p>
          <a:p>
            <a:pPr lvl="1"/>
            <a:r>
              <a:rPr lang="en-CA" dirty="0"/>
              <a:t>P</a:t>
            </a:r>
            <a:r>
              <a:rPr lang="en-CA" dirty="0" smtClean="0"/>
              <a:t>arietal lobes: </a:t>
            </a:r>
            <a:r>
              <a:rPr lang="en-CA" dirty="0"/>
              <a:t>S</a:t>
            </a:r>
            <a:r>
              <a:rPr lang="en-CA" dirty="0" smtClean="0"/>
              <a:t>ensory cortex and spatial processing;</a:t>
            </a:r>
          </a:p>
          <a:p>
            <a:pPr lvl="1"/>
            <a:r>
              <a:rPr lang="en-CA" dirty="0" smtClean="0"/>
              <a:t>Occipital lobes: Visual cortex;</a:t>
            </a:r>
          </a:p>
          <a:p>
            <a:pPr lvl="1"/>
            <a:r>
              <a:rPr lang="en-CA" dirty="0" smtClean="0"/>
              <a:t>Temporal lobes: Auditory cortex;</a:t>
            </a:r>
          </a:p>
          <a:p>
            <a:pPr lvl="1"/>
            <a:r>
              <a:rPr lang="en-CA" dirty="0" smtClean="0"/>
              <a:t>Left hemisphere: Language, preservation of the belief system;</a:t>
            </a:r>
          </a:p>
          <a:p>
            <a:pPr lvl="1"/>
            <a:r>
              <a:rPr lang="en-CA" dirty="0" smtClean="0"/>
              <a:t>Right hemisphere: Spatial relations (including seeing things as a whole and facial recognition) and revision of the belief system in the face of experience.</a:t>
            </a:r>
          </a:p>
          <a:p>
            <a:pPr lvl="1"/>
            <a:endParaRPr lang="en-CA" dirty="0" smtClean="0"/>
          </a:p>
          <a:p>
            <a:endParaRPr lang="fr-CA" dirty="0"/>
          </a:p>
        </p:txBody>
      </p:sp>
      <p:sp>
        <p:nvSpPr>
          <p:cNvPr id="4" name="Title 1"/>
          <p:cNvSpPr>
            <a:spLocks noGrp="1"/>
          </p:cNvSpPr>
          <p:nvPr>
            <p:ph type="title"/>
          </p:nvPr>
        </p:nvSpPr>
        <p:spPr>
          <a:xfrm>
            <a:off x="457200" y="-27384"/>
            <a:ext cx="8229600" cy="1143000"/>
          </a:xfrm>
        </p:spPr>
        <p:txBody>
          <a:bodyPr>
            <a:normAutofit/>
          </a:bodyPr>
          <a:lstStyle/>
          <a:p>
            <a:r>
              <a:rPr lang="en-CA" sz="3600" dirty="0" smtClean="0"/>
              <a:t>Review Chapter 2</a:t>
            </a:r>
            <a:endParaRPr lang="fr-CA" sz="3600" dirty="0"/>
          </a:p>
        </p:txBody>
      </p:sp>
    </p:spTree>
    <p:extLst>
      <p:ext uri="{BB962C8B-B14F-4D97-AF65-F5344CB8AC3E}">
        <p14:creationId xmlns:p14="http://schemas.microsoft.com/office/powerpoint/2010/main" val="312109389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836712"/>
            <a:ext cx="8712968" cy="5832648"/>
          </a:xfrm>
        </p:spPr>
        <p:txBody>
          <a:bodyPr>
            <a:normAutofit fontScale="32500" lnSpcReduction="20000"/>
          </a:bodyPr>
          <a:lstStyle/>
          <a:p>
            <a:r>
              <a:rPr lang="en-CA" dirty="0" smtClean="0"/>
              <a:t>Neurotransmitter molecules attach to the _______ of the receiving neuron.</a:t>
            </a:r>
          </a:p>
          <a:p>
            <a:pPr marL="971550" lvl="1" indent="-514350">
              <a:buFont typeface="+mj-lt"/>
              <a:buAutoNum type="alphaLcParenR"/>
            </a:pPr>
            <a:r>
              <a:rPr lang="en-CA" dirty="0" smtClean="0"/>
              <a:t>Dendrites</a:t>
            </a:r>
          </a:p>
          <a:p>
            <a:pPr marL="971550" lvl="1" indent="-514350">
              <a:buFont typeface="+mj-lt"/>
              <a:buAutoNum type="alphaLcParenR"/>
            </a:pPr>
            <a:r>
              <a:rPr lang="en-CA" dirty="0" smtClean="0"/>
              <a:t>Axon</a:t>
            </a:r>
          </a:p>
          <a:p>
            <a:pPr marL="971550" lvl="1" indent="-514350">
              <a:buFont typeface="+mj-lt"/>
              <a:buAutoNum type="alphaLcParenR"/>
            </a:pPr>
            <a:r>
              <a:rPr lang="en-CA" dirty="0" smtClean="0"/>
              <a:t>Myelin sheath</a:t>
            </a:r>
          </a:p>
          <a:p>
            <a:pPr marL="971550" lvl="1" indent="-514350">
              <a:buFont typeface="+mj-lt"/>
              <a:buAutoNum type="alphaLcParenR"/>
            </a:pPr>
            <a:r>
              <a:rPr lang="en-CA" dirty="0" smtClean="0"/>
              <a:t>Terminal branches</a:t>
            </a:r>
          </a:p>
          <a:p>
            <a:pPr marL="571500" indent="-514350"/>
            <a:r>
              <a:rPr lang="en-CA" dirty="0" smtClean="0"/>
              <a:t>The neurotransmitter than helps control alertness and arousal and that is involved in the fight-or-flight response is called:</a:t>
            </a:r>
          </a:p>
          <a:p>
            <a:pPr marL="971550" lvl="1" indent="-514350">
              <a:buFont typeface="+mj-lt"/>
              <a:buAutoNum type="alphaLcParenR"/>
            </a:pPr>
            <a:r>
              <a:rPr lang="en-CA" dirty="0" smtClean="0"/>
              <a:t>Acetylcholine</a:t>
            </a:r>
          </a:p>
          <a:p>
            <a:pPr marL="971550" lvl="1" indent="-514350">
              <a:buFont typeface="+mj-lt"/>
              <a:buAutoNum type="alphaLcParenR"/>
            </a:pPr>
            <a:r>
              <a:rPr lang="en-CA" dirty="0" smtClean="0"/>
              <a:t>GABA</a:t>
            </a:r>
          </a:p>
          <a:p>
            <a:pPr marL="971550" lvl="1" indent="-514350">
              <a:buFont typeface="+mj-lt"/>
              <a:buAutoNum type="alphaLcParenR"/>
            </a:pPr>
            <a:r>
              <a:rPr lang="en-CA" dirty="0" smtClean="0"/>
              <a:t> Dopamine</a:t>
            </a:r>
          </a:p>
          <a:p>
            <a:pPr marL="971550" lvl="1" indent="-514350">
              <a:buFont typeface="+mj-lt"/>
              <a:buAutoNum type="alphaLcParenR"/>
            </a:pPr>
            <a:r>
              <a:rPr lang="en-CA" dirty="0" smtClean="0"/>
              <a:t>Norepinephrine</a:t>
            </a:r>
          </a:p>
          <a:p>
            <a:pPr marL="571500" indent="-514350"/>
            <a:r>
              <a:rPr lang="en-CA" dirty="0" smtClean="0"/>
              <a:t>Microglia is:</a:t>
            </a:r>
          </a:p>
          <a:p>
            <a:pPr marL="971550" lvl="1" indent="-514350">
              <a:buFont typeface="+mj-lt"/>
              <a:buAutoNum type="alphaLcParenR"/>
            </a:pPr>
            <a:r>
              <a:rPr lang="en-CA" dirty="0" smtClean="0"/>
              <a:t>An immune cell.</a:t>
            </a:r>
          </a:p>
          <a:p>
            <a:pPr marL="971550" lvl="1" indent="-514350">
              <a:buFont typeface="+mj-lt"/>
              <a:buAutoNum type="alphaLcParenR"/>
            </a:pPr>
            <a:r>
              <a:rPr lang="en-CA" dirty="0" smtClean="0"/>
              <a:t>What forms the myelin sheath.</a:t>
            </a:r>
          </a:p>
          <a:p>
            <a:pPr marL="971550" lvl="1" indent="-514350">
              <a:buFont typeface="+mj-lt"/>
              <a:buAutoNum type="alphaLcParenR"/>
            </a:pPr>
            <a:r>
              <a:rPr lang="en-CA" dirty="0" smtClean="0"/>
              <a:t>A tactile receptor.</a:t>
            </a:r>
          </a:p>
          <a:p>
            <a:pPr marL="971550" lvl="1" indent="-514350">
              <a:buFont typeface="+mj-lt"/>
              <a:buAutoNum type="alphaLcParenR"/>
            </a:pPr>
            <a:r>
              <a:rPr lang="en-CA" dirty="0" smtClean="0"/>
              <a:t>What forms the blood-brain barrier.</a:t>
            </a:r>
          </a:p>
          <a:p>
            <a:pPr marL="571500" indent="-514350"/>
            <a:r>
              <a:rPr lang="en-CA" dirty="0" smtClean="0"/>
              <a:t>The founder of phrenology is:</a:t>
            </a:r>
          </a:p>
          <a:p>
            <a:pPr marL="971550" lvl="1" indent="-514350">
              <a:buFont typeface="+mj-lt"/>
              <a:buAutoNum type="alphaLcParenR"/>
            </a:pPr>
            <a:r>
              <a:rPr lang="en-CA" dirty="0" smtClean="0"/>
              <a:t>Sigmund Freud</a:t>
            </a:r>
          </a:p>
          <a:p>
            <a:pPr marL="971550" lvl="1" indent="-514350">
              <a:buFont typeface="+mj-lt"/>
              <a:buAutoNum type="alphaLcParenR"/>
            </a:pPr>
            <a:r>
              <a:rPr lang="en-CA" dirty="0" smtClean="0"/>
              <a:t>BF Skinner</a:t>
            </a:r>
          </a:p>
          <a:p>
            <a:pPr marL="971550" lvl="1" indent="-514350">
              <a:buFont typeface="+mj-lt"/>
              <a:buAutoNum type="alphaLcParenR"/>
            </a:pPr>
            <a:r>
              <a:rPr lang="en-CA" dirty="0" smtClean="0"/>
              <a:t>Jean Pierre </a:t>
            </a:r>
            <a:r>
              <a:rPr lang="en-CA" dirty="0" err="1" smtClean="0"/>
              <a:t>Flourens</a:t>
            </a:r>
            <a:endParaRPr lang="en-CA" dirty="0" smtClean="0"/>
          </a:p>
          <a:p>
            <a:pPr marL="971550" lvl="1" indent="-514350">
              <a:buFont typeface="+mj-lt"/>
              <a:buAutoNum type="alphaLcParenR"/>
            </a:pPr>
            <a:r>
              <a:rPr lang="en-CA" dirty="0" smtClean="0"/>
              <a:t>Franz Gall</a:t>
            </a:r>
          </a:p>
          <a:p>
            <a:pPr marL="571500" indent="-514350"/>
            <a:r>
              <a:rPr lang="en-CA" dirty="0" smtClean="0"/>
              <a:t>Which of these methods was used to reveal the presence of enlarged ventricles in the brains of schizophrenic patients?</a:t>
            </a:r>
          </a:p>
          <a:p>
            <a:pPr marL="971550" lvl="1" indent="-514350">
              <a:buFont typeface="+mj-lt"/>
              <a:buAutoNum type="alphaLcParenR"/>
            </a:pPr>
            <a:r>
              <a:rPr lang="en-CA" dirty="0" smtClean="0"/>
              <a:t>EEG</a:t>
            </a:r>
          </a:p>
          <a:p>
            <a:pPr marL="971550" lvl="1" indent="-514350">
              <a:buFont typeface="+mj-lt"/>
              <a:buAutoNum type="alphaLcParenR"/>
            </a:pPr>
            <a:r>
              <a:rPr lang="en-CA" dirty="0" smtClean="0"/>
              <a:t>fMRI</a:t>
            </a:r>
          </a:p>
          <a:p>
            <a:pPr marL="971550" lvl="1" indent="-514350">
              <a:buFont typeface="+mj-lt"/>
              <a:buAutoNum type="alphaLcParenR"/>
            </a:pPr>
            <a:r>
              <a:rPr lang="en-CA" dirty="0" smtClean="0"/>
              <a:t>MRI</a:t>
            </a:r>
          </a:p>
          <a:p>
            <a:pPr marL="971550" lvl="1" indent="-514350">
              <a:buFont typeface="+mj-lt"/>
              <a:buAutoNum type="alphaLcParenR"/>
            </a:pPr>
            <a:r>
              <a:rPr lang="en-CA" dirty="0" smtClean="0"/>
              <a:t>PET Scan</a:t>
            </a:r>
          </a:p>
          <a:p>
            <a:pPr marL="571500" indent="-514350"/>
            <a:r>
              <a:rPr lang="en-CA" dirty="0" smtClean="0"/>
              <a:t>Autonomic survival functions are primarily regulated by the:</a:t>
            </a:r>
          </a:p>
          <a:p>
            <a:pPr marL="971550" lvl="1" indent="-514350">
              <a:buFont typeface="+mj-lt"/>
              <a:buAutoNum type="alphaLcParenR"/>
            </a:pPr>
            <a:r>
              <a:rPr lang="en-CA" dirty="0" smtClean="0"/>
              <a:t>Cerebellum</a:t>
            </a:r>
          </a:p>
          <a:p>
            <a:pPr marL="971550" lvl="1" indent="-514350">
              <a:buFont typeface="+mj-lt"/>
              <a:buAutoNum type="alphaLcParenR"/>
            </a:pPr>
            <a:r>
              <a:rPr lang="en-CA" dirty="0" smtClean="0"/>
              <a:t>Medulla</a:t>
            </a:r>
          </a:p>
          <a:p>
            <a:pPr marL="971550" lvl="1" indent="-514350">
              <a:buFont typeface="+mj-lt"/>
              <a:buAutoNum type="alphaLcParenR"/>
            </a:pPr>
            <a:r>
              <a:rPr lang="en-CA" dirty="0" smtClean="0"/>
              <a:t>Pons </a:t>
            </a:r>
          </a:p>
          <a:p>
            <a:pPr marL="971550" lvl="1" indent="-514350">
              <a:buFont typeface="+mj-lt"/>
              <a:buAutoNum type="alphaLcParenR"/>
            </a:pPr>
            <a:r>
              <a:rPr lang="en-CA" dirty="0" smtClean="0"/>
              <a:t>Thalamus</a:t>
            </a:r>
          </a:p>
          <a:p>
            <a:pPr marL="571500" indent="-514350"/>
            <a:r>
              <a:rPr lang="en-CA" dirty="0" smtClean="0"/>
              <a:t>Benjamin has suffered a stroke. Every time he tries to speak, all that comes out of his mouth is the syllable “tan“. Benjamin most likely suffers from:</a:t>
            </a:r>
          </a:p>
          <a:p>
            <a:pPr marL="971550" lvl="1" indent="-514350">
              <a:buFont typeface="+mj-lt"/>
              <a:buAutoNum type="alphaLcParenR"/>
            </a:pPr>
            <a:r>
              <a:rPr lang="en-CA" dirty="0" err="1" smtClean="0"/>
              <a:t>Blindsight</a:t>
            </a:r>
            <a:endParaRPr lang="en-CA" dirty="0" smtClean="0"/>
          </a:p>
          <a:p>
            <a:pPr marL="971550" lvl="1" indent="-514350">
              <a:buFont typeface="+mj-lt"/>
              <a:buAutoNum type="alphaLcParenR"/>
            </a:pPr>
            <a:r>
              <a:rPr lang="en-CA" dirty="0" err="1" smtClean="0"/>
              <a:t>Anosognosia</a:t>
            </a:r>
            <a:endParaRPr lang="en-CA" dirty="0" smtClean="0"/>
          </a:p>
          <a:p>
            <a:pPr marL="971550" lvl="1" indent="-514350">
              <a:buFont typeface="+mj-lt"/>
              <a:buAutoNum type="alphaLcParenR"/>
            </a:pPr>
            <a:r>
              <a:rPr lang="en-CA" dirty="0" smtClean="0"/>
              <a:t>Wernicke’s aphasia</a:t>
            </a:r>
          </a:p>
          <a:p>
            <a:pPr marL="971550" lvl="1" indent="-514350">
              <a:buFont typeface="+mj-lt"/>
              <a:buAutoNum type="alphaLcParenR"/>
            </a:pPr>
            <a:r>
              <a:rPr lang="en-CA" dirty="0" err="1" smtClean="0"/>
              <a:t>Broca’s</a:t>
            </a:r>
            <a:r>
              <a:rPr lang="en-CA" dirty="0" smtClean="0"/>
              <a:t> aphasia</a:t>
            </a:r>
          </a:p>
          <a:p>
            <a:pPr marL="571500" indent="-514350"/>
            <a:r>
              <a:rPr lang="en-CA" dirty="0" smtClean="0"/>
              <a:t>People with prosopagnosia have suffered damage to the:</a:t>
            </a:r>
          </a:p>
          <a:p>
            <a:pPr marL="971550" lvl="1" indent="-514350">
              <a:buFont typeface="+mj-lt"/>
              <a:buAutoNum type="alphaLcParenR"/>
            </a:pPr>
            <a:r>
              <a:rPr lang="en-CA" dirty="0" smtClean="0"/>
              <a:t>Right temporal lobe</a:t>
            </a:r>
          </a:p>
          <a:p>
            <a:pPr marL="971550" lvl="1" indent="-514350">
              <a:buFont typeface="+mj-lt"/>
              <a:buAutoNum type="alphaLcParenR"/>
            </a:pPr>
            <a:r>
              <a:rPr lang="en-CA" dirty="0" smtClean="0"/>
              <a:t>Left temporal lobe</a:t>
            </a:r>
          </a:p>
          <a:p>
            <a:pPr marL="971550" lvl="1" indent="-514350">
              <a:buFont typeface="+mj-lt"/>
              <a:buAutoNum type="alphaLcParenR"/>
            </a:pPr>
            <a:r>
              <a:rPr lang="en-CA" dirty="0" smtClean="0"/>
              <a:t>Right parietal lobe</a:t>
            </a:r>
          </a:p>
          <a:p>
            <a:pPr marL="971550" lvl="1" indent="-514350">
              <a:buFont typeface="+mj-lt"/>
              <a:buAutoNum type="alphaLcParenR"/>
            </a:pPr>
            <a:r>
              <a:rPr lang="en-CA" dirty="0" smtClean="0"/>
              <a:t>Left parietal lobe</a:t>
            </a:r>
          </a:p>
        </p:txBody>
      </p:sp>
      <p:sp>
        <p:nvSpPr>
          <p:cNvPr id="4" name="Title 1"/>
          <p:cNvSpPr>
            <a:spLocks noGrp="1"/>
          </p:cNvSpPr>
          <p:nvPr>
            <p:ph type="title"/>
          </p:nvPr>
        </p:nvSpPr>
        <p:spPr>
          <a:xfrm>
            <a:off x="179512" y="-171400"/>
            <a:ext cx="8784976" cy="1143000"/>
          </a:xfrm>
        </p:spPr>
        <p:txBody>
          <a:bodyPr>
            <a:normAutofit/>
          </a:bodyPr>
          <a:lstStyle/>
          <a:p>
            <a:r>
              <a:rPr lang="en-CA" sz="3200" dirty="0" smtClean="0"/>
              <a:t>Review Chapter 2: Questions that could be asked</a:t>
            </a:r>
            <a:endParaRPr lang="fr-CA" sz="3200" dirty="0"/>
          </a:p>
        </p:txBody>
      </p:sp>
    </p:spTree>
    <p:extLst>
      <p:ext uri="{BB962C8B-B14F-4D97-AF65-F5344CB8AC3E}">
        <p14:creationId xmlns:p14="http://schemas.microsoft.com/office/powerpoint/2010/main" val="6488521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764704"/>
            <a:ext cx="8640960" cy="5832648"/>
          </a:xfrm>
        </p:spPr>
        <p:txBody>
          <a:bodyPr>
            <a:normAutofit fontScale="25000" lnSpcReduction="20000"/>
          </a:bodyPr>
          <a:lstStyle/>
          <a:p>
            <a:r>
              <a:rPr lang="en-CA" dirty="0" smtClean="0"/>
              <a:t>Reception, transduction and transmission is the process by which _______ occurs.</a:t>
            </a:r>
          </a:p>
          <a:p>
            <a:pPr marL="971550" lvl="1" indent="-514350">
              <a:buFont typeface="+mj-lt"/>
              <a:buAutoNum type="alphaLcParenR"/>
            </a:pPr>
            <a:r>
              <a:rPr lang="en-CA" dirty="0" smtClean="0"/>
              <a:t>Perception</a:t>
            </a:r>
          </a:p>
          <a:p>
            <a:pPr marL="971550" lvl="1" indent="-514350">
              <a:buFont typeface="+mj-lt"/>
              <a:buAutoNum type="alphaLcParenR"/>
            </a:pPr>
            <a:r>
              <a:rPr lang="en-CA" dirty="0" smtClean="0"/>
              <a:t>Top-down processing</a:t>
            </a:r>
          </a:p>
          <a:p>
            <a:pPr marL="971550" lvl="1" indent="-514350">
              <a:buFont typeface="+mj-lt"/>
              <a:buAutoNum type="alphaLcParenR"/>
            </a:pPr>
            <a:r>
              <a:rPr lang="en-CA" dirty="0" smtClean="0"/>
              <a:t>Bottom-up processing</a:t>
            </a:r>
          </a:p>
          <a:p>
            <a:pPr marL="971550" lvl="1" indent="-514350">
              <a:buFont typeface="+mj-lt"/>
              <a:buAutoNum type="alphaLcParenR"/>
            </a:pPr>
            <a:r>
              <a:rPr lang="en-CA" dirty="0" smtClean="0"/>
              <a:t>Sensation </a:t>
            </a:r>
          </a:p>
          <a:p>
            <a:pPr marL="571500" indent="-514350"/>
            <a:r>
              <a:rPr lang="en-CA" dirty="0" smtClean="0"/>
              <a:t>The minimum intensity needed to detect a stimulus half the time is called the:</a:t>
            </a:r>
          </a:p>
          <a:p>
            <a:pPr marL="971550" lvl="1" indent="-514350">
              <a:buFont typeface="+mj-lt"/>
              <a:buAutoNum type="alphaLcParenR"/>
            </a:pPr>
            <a:r>
              <a:rPr lang="en-CA" dirty="0" smtClean="0"/>
              <a:t>Signal detection theory</a:t>
            </a:r>
          </a:p>
          <a:p>
            <a:pPr marL="971550" lvl="1" indent="-514350">
              <a:buFont typeface="+mj-lt"/>
              <a:buAutoNum type="alphaLcParenR"/>
            </a:pPr>
            <a:r>
              <a:rPr lang="en-CA" dirty="0" smtClean="0"/>
              <a:t>Difference threshold</a:t>
            </a:r>
          </a:p>
          <a:p>
            <a:pPr marL="971550" lvl="1" indent="-514350">
              <a:buFont typeface="+mj-lt"/>
              <a:buAutoNum type="alphaLcParenR"/>
            </a:pPr>
            <a:r>
              <a:rPr lang="en-CA" dirty="0" smtClean="0"/>
              <a:t>Absolute threshold</a:t>
            </a:r>
          </a:p>
          <a:p>
            <a:pPr marL="971550" lvl="1" indent="-514350">
              <a:buFont typeface="+mj-lt"/>
              <a:buAutoNum type="alphaLcParenR"/>
            </a:pPr>
            <a:r>
              <a:rPr lang="en-CA" dirty="0" smtClean="0"/>
              <a:t>Sensory adaptation</a:t>
            </a:r>
          </a:p>
          <a:p>
            <a:pPr marL="571500" indent="-514350"/>
            <a:r>
              <a:rPr lang="en-CA" dirty="0" smtClean="0"/>
              <a:t>The process of transduction for the visual system takes place in/on the:</a:t>
            </a:r>
          </a:p>
          <a:p>
            <a:pPr marL="971550" lvl="1" indent="-514350">
              <a:buFont typeface="+mj-lt"/>
              <a:buAutoNum type="alphaLcParenR"/>
            </a:pPr>
            <a:r>
              <a:rPr lang="en-CA" dirty="0" smtClean="0"/>
              <a:t>Lens</a:t>
            </a:r>
          </a:p>
          <a:p>
            <a:pPr marL="971550" lvl="1" indent="-514350">
              <a:buFont typeface="+mj-lt"/>
              <a:buAutoNum type="alphaLcParenR"/>
            </a:pPr>
            <a:r>
              <a:rPr lang="en-CA" dirty="0" smtClean="0"/>
              <a:t>Pupil</a:t>
            </a:r>
          </a:p>
          <a:p>
            <a:pPr marL="971550" lvl="1" indent="-514350">
              <a:buFont typeface="+mj-lt"/>
              <a:buAutoNum type="alphaLcParenR"/>
            </a:pPr>
            <a:r>
              <a:rPr lang="en-CA" dirty="0" smtClean="0"/>
              <a:t>Retina</a:t>
            </a:r>
          </a:p>
          <a:p>
            <a:pPr marL="971550" lvl="1" indent="-514350">
              <a:buFont typeface="+mj-lt"/>
              <a:buAutoNum type="alphaLcParenR"/>
            </a:pPr>
            <a:r>
              <a:rPr lang="en-CA" dirty="0" smtClean="0"/>
              <a:t>Cornea</a:t>
            </a:r>
          </a:p>
          <a:p>
            <a:pPr marL="571500" indent="-514350"/>
            <a:r>
              <a:rPr lang="en-CA" dirty="0" smtClean="0"/>
              <a:t>Gestalt refers to:</a:t>
            </a:r>
          </a:p>
          <a:p>
            <a:pPr marL="971550" lvl="1" indent="-514350">
              <a:buFont typeface="+mj-lt"/>
              <a:buAutoNum type="alphaLcParenR"/>
            </a:pPr>
            <a:r>
              <a:rPr lang="en-CA" dirty="0" smtClean="0"/>
              <a:t>The grouping of sensory information into meaningful wholes</a:t>
            </a:r>
          </a:p>
          <a:p>
            <a:pPr marL="971550" lvl="1" indent="-514350">
              <a:buFont typeface="+mj-lt"/>
              <a:buAutoNum type="alphaLcParenR"/>
            </a:pPr>
            <a:r>
              <a:rPr lang="en-CA" dirty="0" smtClean="0"/>
              <a:t>A cue used in monocular depth perception</a:t>
            </a:r>
          </a:p>
          <a:p>
            <a:pPr marL="971550" lvl="1" indent="-514350">
              <a:buFont typeface="+mj-lt"/>
              <a:buAutoNum type="alphaLcParenR"/>
            </a:pPr>
            <a:r>
              <a:rPr lang="en-CA" dirty="0" smtClean="0"/>
              <a:t>The way by which we keep a sense of shape and size constancy despite changes in visual information</a:t>
            </a:r>
          </a:p>
          <a:p>
            <a:pPr marL="971550" lvl="1" indent="-514350">
              <a:buFont typeface="+mj-lt"/>
              <a:buAutoNum type="alphaLcParenR"/>
            </a:pPr>
            <a:r>
              <a:rPr lang="en-CA" dirty="0" smtClean="0"/>
              <a:t>An extrasensory perception</a:t>
            </a:r>
          </a:p>
          <a:p>
            <a:pPr marL="571500" indent="-514350"/>
            <a:r>
              <a:rPr lang="en-CA" dirty="0" smtClean="0"/>
              <a:t>Hearing aids would be most useful to someone suffering from:</a:t>
            </a:r>
          </a:p>
          <a:p>
            <a:pPr marL="971550" lvl="1" indent="-514350">
              <a:buFont typeface="+mj-lt"/>
              <a:buAutoNum type="alphaLcParenR"/>
            </a:pPr>
            <a:r>
              <a:rPr lang="en-CA" dirty="0" smtClean="0"/>
              <a:t>Prosopagnosia</a:t>
            </a:r>
          </a:p>
          <a:p>
            <a:pPr marL="971550" lvl="1" indent="-514350">
              <a:buFont typeface="+mj-lt"/>
              <a:buAutoNum type="alphaLcParenR"/>
            </a:pPr>
            <a:r>
              <a:rPr lang="en-CA" dirty="0" smtClean="0"/>
              <a:t>Aphasia</a:t>
            </a:r>
          </a:p>
          <a:p>
            <a:pPr marL="971550" lvl="1" indent="-514350">
              <a:buFont typeface="+mj-lt"/>
              <a:buAutoNum type="alphaLcParenR"/>
            </a:pPr>
            <a:r>
              <a:rPr lang="en-CA" dirty="0" smtClean="0"/>
              <a:t>Conduction hearing loss</a:t>
            </a:r>
          </a:p>
          <a:p>
            <a:pPr marL="971550" lvl="1" indent="-514350">
              <a:buFont typeface="+mj-lt"/>
              <a:buAutoNum type="alphaLcParenR"/>
            </a:pPr>
            <a:r>
              <a:rPr lang="en-CA" dirty="0" smtClean="0"/>
              <a:t>Sensorineural hearing loss</a:t>
            </a:r>
          </a:p>
          <a:p>
            <a:pPr marL="571500" indent="-514350"/>
            <a:r>
              <a:rPr lang="en-CA" dirty="0" smtClean="0"/>
              <a:t>The three small bones of the auditory system are located in the:</a:t>
            </a:r>
          </a:p>
          <a:p>
            <a:pPr marL="971550" lvl="1" indent="-514350">
              <a:buFont typeface="+mj-lt"/>
              <a:buAutoNum type="alphaLcParenR"/>
            </a:pPr>
            <a:r>
              <a:rPr lang="en-CA" dirty="0" smtClean="0"/>
              <a:t>Outer ear</a:t>
            </a:r>
          </a:p>
          <a:p>
            <a:pPr marL="971550" lvl="1" indent="-514350">
              <a:buFont typeface="+mj-lt"/>
              <a:buAutoNum type="alphaLcParenR"/>
            </a:pPr>
            <a:r>
              <a:rPr lang="en-CA" dirty="0" smtClean="0"/>
              <a:t>Middle ear</a:t>
            </a:r>
          </a:p>
          <a:p>
            <a:pPr marL="971550" lvl="1" indent="-514350">
              <a:buFont typeface="+mj-lt"/>
              <a:buAutoNum type="alphaLcParenR"/>
            </a:pPr>
            <a:r>
              <a:rPr lang="en-CA" dirty="0" smtClean="0"/>
              <a:t>Inner ear</a:t>
            </a:r>
          </a:p>
          <a:p>
            <a:pPr marL="971550" lvl="1" indent="-514350">
              <a:buFont typeface="+mj-lt"/>
              <a:buAutoNum type="alphaLcParenR"/>
            </a:pPr>
            <a:r>
              <a:rPr lang="en-CA" dirty="0" smtClean="0"/>
              <a:t>Vestibular sacs</a:t>
            </a:r>
          </a:p>
          <a:p>
            <a:pPr marL="571500" indent="-514350"/>
            <a:r>
              <a:rPr lang="en-CA" dirty="0" smtClean="0"/>
              <a:t>Information coming from mechanoreceptors is primarily processed in the:</a:t>
            </a:r>
          </a:p>
          <a:p>
            <a:pPr marL="971550" lvl="1" indent="-514350">
              <a:buFont typeface="+mj-lt"/>
              <a:buAutoNum type="alphaLcParenR"/>
            </a:pPr>
            <a:r>
              <a:rPr lang="en-CA" dirty="0" smtClean="0"/>
              <a:t>Frontal lobes</a:t>
            </a:r>
          </a:p>
          <a:p>
            <a:pPr marL="971550" lvl="1" indent="-514350">
              <a:buFont typeface="+mj-lt"/>
              <a:buAutoNum type="alphaLcParenR"/>
            </a:pPr>
            <a:r>
              <a:rPr lang="en-CA" dirty="0" smtClean="0"/>
              <a:t>Parietal lobes</a:t>
            </a:r>
          </a:p>
          <a:p>
            <a:pPr marL="971550" lvl="1" indent="-514350">
              <a:buFont typeface="+mj-lt"/>
              <a:buAutoNum type="alphaLcParenR"/>
            </a:pPr>
            <a:r>
              <a:rPr lang="en-CA" dirty="0" smtClean="0"/>
              <a:t>Occipital lobes</a:t>
            </a:r>
          </a:p>
          <a:p>
            <a:pPr marL="971550" lvl="1" indent="-514350">
              <a:buFont typeface="+mj-lt"/>
              <a:buAutoNum type="alphaLcParenR"/>
            </a:pPr>
            <a:r>
              <a:rPr lang="en-CA" dirty="0" smtClean="0"/>
              <a:t>Temporal lobes</a:t>
            </a:r>
          </a:p>
          <a:p>
            <a:pPr marL="571500" indent="-514350"/>
            <a:r>
              <a:rPr lang="en-CA" dirty="0" smtClean="0"/>
              <a:t>Which of these statements is true regarding taste?</a:t>
            </a:r>
          </a:p>
          <a:p>
            <a:pPr marL="971550" lvl="1" indent="-514350">
              <a:buFont typeface="+mj-lt"/>
              <a:buAutoNum type="alphaLcParenR"/>
            </a:pPr>
            <a:r>
              <a:rPr lang="en-CA" dirty="0" smtClean="0"/>
              <a:t>Each region of the tongue is specialized for sensing a certain type of taste.</a:t>
            </a:r>
          </a:p>
          <a:p>
            <a:pPr marL="971550" lvl="1" indent="-514350">
              <a:buFont typeface="+mj-lt"/>
              <a:buAutoNum type="alphaLcParenR"/>
            </a:pPr>
            <a:r>
              <a:rPr lang="en-CA" dirty="0" smtClean="0"/>
              <a:t>Saltiness alerts us to the presence of potentially toxic acid and poisons. </a:t>
            </a:r>
          </a:p>
          <a:p>
            <a:pPr marL="971550" lvl="1" indent="-514350">
              <a:buFont typeface="+mj-lt"/>
              <a:buAutoNum type="alphaLcParenR"/>
            </a:pPr>
            <a:r>
              <a:rPr lang="en-CA" dirty="0" smtClean="0"/>
              <a:t>Taste perception becomes more refined with age.</a:t>
            </a:r>
          </a:p>
          <a:p>
            <a:pPr marL="971550" lvl="1" indent="-514350">
              <a:buFont typeface="+mj-lt"/>
              <a:buAutoNum type="alphaLcParenR"/>
            </a:pPr>
            <a:r>
              <a:rPr lang="en-CA" dirty="0" smtClean="0"/>
              <a:t>All of the above.</a:t>
            </a:r>
          </a:p>
          <a:p>
            <a:pPr marL="971550" lvl="1" indent="-514350">
              <a:buFont typeface="+mj-lt"/>
              <a:buAutoNum type="alphaLcParenR"/>
            </a:pPr>
            <a:r>
              <a:rPr lang="en-CA" dirty="0" smtClean="0"/>
              <a:t>None of the above.</a:t>
            </a:r>
          </a:p>
          <a:p>
            <a:pPr marL="571500" indent="-514350"/>
            <a:r>
              <a:rPr lang="en-CA" dirty="0" smtClean="0"/>
              <a:t>The vestibular sense primarily monitors:</a:t>
            </a:r>
          </a:p>
          <a:p>
            <a:pPr marL="971550" lvl="1" indent="-514350">
              <a:buFont typeface="+mj-lt"/>
              <a:buAutoNum type="alphaLcParenR"/>
            </a:pPr>
            <a:r>
              <a:rPr lang="en-CA" dirty="0" smtClean="0"/>
              <a:t>Balance</a:t>
            </a:r>
          </a:p>
          <a:p>
            <a:pPr marL="971550" lvl="1" indent="-514350">
              <a:buFont typeface="+mj-lt"/>
              <a:buAutoNum type="alphaLcParenR"/>
            </a:pPr>
            <a:r>
              <a:rPr lang="en-CA" dirty="0" smtClean="0"/>
              <a:t>The position of individual body parts relative to each other</a:t>
            </a:r>
          </a:p>
          <a:p>
            <a:pPr marL="971550" lvl="1" indent="-514350">
              <a:buFont typeface="+mj-lt"/>
              <a:buAutoNum type="alphaLcParenR"/>
            </a:pPr>
            <a:r>
              <a:rPr lang="en-CA" dirty="0" smtClean="0"/>
              <a:t>The head’s position in space</a:t>
            </a:r>
          </a:p>
          <a:p>
            <a:pPr marL="971550" lvl="1" indent="-514350">
              <a:buFont typeface="+mj-lt"/>
              <a:buAutoNum type="alphaLcParenR"/>
            </a:pPr>
            <a:r>
              <a:rPr lang="en-CA" dirty="0" smtClean="0"/>
              <a:t>A and B</a:t>
            </a:r>
          </a:p>
          <a:p>
            <a:pPr marL="971550" lvl="1" indent="-514350">
              <a:buFont typeface="+mj-lt"/>
              <a:buAutoNum type="alphaLcParenR"/>
            </a:pPr>
            <a:r>
              <a:rPr lang="en-CA" dirty="0" smtClean="0"/>
              <a:t>A and C</a:t>
            </a:r>
          </a:p>
          <a:p>
            <a:pPr marL="571500" indent="-514350"/>
            <a:r>
              <a:rPr lang="en-CA" dirty="0" smtClean="0"/>
              <a:t>People have a tendency of perceiving information as being more important when it is presented in a heavy binder than when it is presented in a light folder. This best illustrates:</a:t>
            </a:r>
          </a:p>
          <a:p>
            <a:pPr marL="971550" lvl="1" indent="-514350">
              <a:buFont typeface="+mj-lt"/>
              <a:buAutoNum type="alphaLcParenR"/>
            </a:pPr>
            <a:r>
              <a:rPr lang="en-CA" dirty="0" smtClean="0"/>
              <a:t>Sensory interaction</a:t>
            </a:r>
          </a:p>
          <a:p>
            <a:pPr marL="971550" lvl="1" indent="-514350">
              <a:buFont typeface="+mj-lt"/>
              <a:buAutoNum type="alphaLcParenR"/>
            </a:pPr>
            <a:r>
              <a:rPr lang="en-CA" dirty="0" smtClean="0"/>
              <a:t>Embodied cognition</a:t>
            </a:r>
          </a:p>
          <a:p>
            <a:pPr marL="971550" lvl="1" indent="-514350">
              <a:buFont typeface="+mj-lt"/>
              <a:buAutoNum type="alphaLcParenR"/>
            </a:pPr>
            <a:r>
              <a:rPr lang="en-CA" dirty="0" smtClean="0"/>
              <a:t>Perceptual adaptation</a:t>
            </a:r>
          </a:p>
          <a:p>
            <a:pPr marL="971550" lvl="1" indent="-514350">
              <a:buFont typeface="+mj-lt"/>
              <a:buAutoNum type="alphaLcParenR"/>
            </a:pPr>
            <a:r>
              <a:rPr lang="en-CA" dirty="0" smtClean="0"/>
              <a:t>Sensory adaptation</a:t>
            </a:r>
            <a:endParaRPr lang="fr-CA" dirty="0"/>
          </a:p>
        </p:txBody>
      </p:sp>
      <p:sp>
        <p:nvSpPr>
          <p:cNvPr id="4" name="Title 1"/>
          <p:cNvSpPr>
            <a:spLocks noGrp="1"/>
          </p:cNvSpPr>
          <p:nvPr>
            <p:ph type="title"/>
          </p:nvPr>
        </p:nvSpPr>
        <p:spPr>
          <a:xfrm>
            <a:off x="251520" y="-171400"/>
            <a:ext cx="8640960" cy="1143000"/>
          </a:xfrm>
        </p:spPr>
        <p:txBody>
          <a:bodyPr>
            <a:normAutofit/>
          </a:bodyPr>
          <a:lstStyle/>
          <a:p>
            <a:r>
              <a:rPr lang="en-CA" sz="3200" dirty="0" smtClean="0"/>
              <a:t>Review Chapter 6: Questions that could be asked</a:t>
            </a:r>
            <a:endParaRPr lang="fr-CA" sz="3200" dirty="0"/>
          </a:p>
        </p:txBody>
      </p:sp>
    </p:spTree>
    <p:extLst>
      <p:ext uri="{BB962C8B-B14F-4D97-AF65-F5344CB8AC3E}">
        <p14:creationId xmlns:p14="http://schemas.microsoft.com/office/powerpoint/2010/main" val="223414025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549</TotalTime>
  <Words>2219</Words>
  <Application>Microsoft Office PowerPoint</Application>
  <PresentationFormat>On-screen Show (4:3)</PresentationFormat>
  <Paragraphs>246</Paragraphs>
  <Slides>10</Slides>
  <Notes>8</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Review for Midterm 1</vt:lpstr>
      <vt:lpstr>General Instructions</vt:lpstr>
      <vt:lpstr>Review Prologue: Timeline</vt:lpstr>
      <vt:lpstr>Review Prologue: Questions that could be asked</vt:lpstr>
      <vt:lpstr>Review Chapter 1</vt:lpstr>
      <vt:lpstr>Review Chapter 1: Questions that could be asked</vt:lpstr>
      <vt:lpstr>Review Chapter 2</vt:lpstr>
      <vt:lpstr>Review Chapter 2</vt:lpstr>
      <vt:lpstr>Review Chapter 2: Questions that could be asked</vt:lpstr>
      <vt:lpstr>Review Chapter 6: Questions that could be asked</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Review for Midterm 1</dc:title>
  <dc:creator>Jenna</dc:creator>
  <cp:lastModifiedBy>Jenna</cp:lastModifiedBy>
  <cp:revision>50</cp:revision>
  <dcterms:created xsi:type="dcterms:W3CDTF">2014-10-05T15:38:05Z</dcterms:created>
  <dcterms:modified xsi:type="dcterms:W3CDTF">2014-10-06T00:47:59Z</dcterms:modified>
</cp:coreProperties>
</file>